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5FEE-2665-4B90-84C4-14273FCF5AF6}" type="datetimeFigureOut">
              <a:rPr lang="tr-TR" smtClean="0"/>
              <a:pPr/>
              <a:t>24.10.2013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46FB-A462-45B3-AEEC-C2D6B4C1DF6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Loops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Prepared By Dr. Aysun GÜRAN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7530639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1767681"/>
            <a:ext cx="6610350" cy="4191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0"/>
            <a:ext cx="8229600" cy="6741368"/>
          </a:xfrm>
        </p:spPr>
        <p:txBody>
          <a:bodyPr>
            <a:noAutofit/>
          </a:bodyPr>
          <a:lstStyle/>
          <a:p>
            <a:r>
              <a:rPr lang="en-US" sz="800" dirty="0" smtClean="0"/>
              <a:t>% Solutions to questions on Fibonacci numbers</a:t>
            </a:r>
          </a:p>
          <a:p>
            <a:endParaRPr lang="tr-TR" sz="800" dirty="0" smtClean="0"/>
          </a:p>
          <a:p>
            <a:r>
              <a:rPr lang="tr-TR" sz="800" dirty="0" smtClean="0"/>
              <a:t>%%%%%%%%%%%%%%%%%%%%%%%%%%%%%%%%%%%%%</a:t>
            </a:r>
          </a:p>
          <a:p>
            <a:r>
              <a:rPr lang="tr-TR" sz="800" dirty="0" smtClean="0"/>
              <a:t>% </a:t>
            </a:r>
            <a:r>
              <a:rPr lang="tr-TR" sz="800" dirty="0" err="1" smtClean="0"/>
              <a:t>Part</a:t>
            </a:r>
            <a:r>
              <a:rPr lang="tr-TR" sz="800" dirty="0" smtClean="0"/>
              <a:t> (a)...</a:t>
            </a:r>
          </a:p>
          <a:p>
            <a:endParaRPr lang="tr-TR" sz="800" dirty="0" smtClean="0"/>
          </a:p>
          <a:p>
            <a:r>
              <a:rPr lang="tr-TR" sz="800" dirty="0" err="1" smtClean="0"/>
              <a:t>clc</a:t>
            </a:r>
            <a:endParaRPr lang="tr-TR" sz="800" dirty="0" smtClean="0"/>
          </a:p>
          <a:p>
            <a:r>
              <a:rPr lang="en-US" sz="800" dirty="0" err="1" smtClean="0"/>
              <a:t>disp</a:t>
            </a:r>
            <a:r>
              <a:rPr lang="en-US" sz="800" dirty="0" smtClean="0"/>
              <a:t>('All Fibonacci numbers bigger than 10000 but less than 1000000.')</a:t>
            </a:r>
          </a:p>
          <a:p>
            <a:r>
              <a:rPr lang="tr-TR" sz="800" dirty="0" err="1" smtClean="0"/>
              <a:t>disp</a:t>
            </a:r>
            <a:r>
              <a:rPr lang="tr-TR" sz="800" dirty="0" smtClean="0"/>
              <a:t>(' ')</a:t>
            </a:r>
          </a:p>
          <a:p>
            <a:r>
              <a:rPr lang="en-US" sz="800" dirty="0" err="1" smtClean="0"/>
              <a:t>f_old</a:t>
            </a:r>
            <a:r>
              <a:rPr lang="en-US" sz="800" dirty="0" smtClean="0"/>
              <a:t> = 0; </a:t>
            </a:r>
            <a:r>
              <a:rPr lang="en-US" sz="800" dirty="0" err="1" smtClean="0"/>
              <a:t>f_cur</a:t>
            </a:r>
            <a:r>
              <a:rPr lang="en-US" sz="800" dirty="0" smtClean="0"/>
              <a:t> = 1; n = 1;</a:t>
            </a:r>
          </a:p>
          <a:p>
            <a:r>
              <a:rPr lang="en-US" sz="800" dirty="0" smtClean="0"/>
              <a:t>% </a:t>
            </a:r>
            <a:r>
              <a:rPr lang="en-US" sz="800" dirty="0" err="1" smtClean="0"/>
              <a:t>f_cur</a:t>
            </a:r>
            <a:r>
              <a:rPr lang="en-US" sz="800" dirty="0" smtClean="0"/>
              <a:t> is always the nth Fibonacci number</a:t>
            </a:r>
          </a:p>
          <a:p>
            <a:r>
              <a:rPr lang="tr-TR" sz="800" dirty="0" err="1" smtClean="0"/>
              <a:t>while</a:t>
            </a:r>
            <a:r>
              <a:rPr lang="tr-TR" sz="800" dirty="0" smtClean="0"/>
              <a:t> (f_</a:t>
            </a:r>
            <a:r>
              <a:rPr lang="tr-TR" sz="800" dirty="0" err="1" smtClean="0"/>
              <a:t>cur</a:t>
            </a:r>
            <a:r>
              <a:rPr lang="tr-TR" sz="800" dirty="0" smtClean="0"/>
              <a:t> &lt; 1000000)</a:t>
            </a:r>
          </a:p>
          <a:p>
            <a:r>
              <a:rPr lang="tr-TR" sz="800" dirty="0" smtClean="0"/>
              <a:t>    </a:t>
            </a:r>
            <a:r>
              <a:rPr lang="tr-TR" sz="800" dirty="0" err="1" smtClean="0"/>
              <a:t>if</a:t>
            </a:r>
            <a:r>
              <a:rPr lang="tr-TR" sz="800" dirty="0" smtClean="0"/>
              <a:t> f_</a:t>
            </a:r>
            <a:r>
              <a:rPr lang="tr-TR" sz="800" dirty="0" err="1" smtClean="0"/>
              <a:t>cur</a:t>
            </a:r>
            <a:r>
              <a:rPr lang="tr-TR" sz="800" dirty="0" smtClean="0"/>
              <a:t>&gt;10000</a:t>
            </a:r>
          </a:p>
          <a:p>
            <a:r>
              <a:rPr lang="en-US" sz="800" dirty="0" smtClean="0"/>
              <a:t>       % Only print the current </a:t>
            </a:r>
            <a:r>
              <a:rPr lang="en-US" sz="800" dirty="0" err="1" smtClean="0"/>
              <a:t>fibonacci</a:t>
            </a:r>
            <a:r>
              <a:rPr lang="en-US" sz="800" dirty="0" smtClean="0"/>
              <a:t> number if it is bigger than 10000</a:t>
            </a:r>
          </a:p>
          <a:p>
            <a:r>
              <a:rPr lang="tr-TR" sz="800" dirty="0" smtClean="0"/>
              <a:t>       </a:t>
            </a:r>
            <a:r>
              <a:rPr lang="tr-TR" sz="800" dirty="0" err="1" smtClean="0"/>
              <a:t>fprintf</a:t>
            </a:r>
            <a:r>
              <a:rPr lang="tr-TR" sz="800" dirty="0" smtClean="0"/>
              <a:t>('%2d %10d\n',n,f_</a:t>
            </a:r>
            <a:r>
              <a:rPr lang="tr-TR" sz="800" dirty="0" err="1" smtClean="0"/>
              <a:t>cur</a:t>
            </a:r>
            <a:r>
              <a:rPr lang="tr-TR" sz="800" dirty="0" smtClean="0"/>
              <a:t>)</a:t>
            </a:r>
          </a:p>
          <a:p>
            <a:r>
              <a:rPr lang="tr-TR" sz="800" dirty="0" smtClean="0"/>
              <a:t>    </a:t>
            </a:r>
            <a:r>
              <a:rPr lang="tr-TR" sz="800" dirty="0" err="1" smtClean="0"/>
              <a:t>end</a:t>
            </a:r>
            <a:endParaRPr lang="tr-TR" sz="800" dirty="0" smtClean="0"/>
          </a:p>
          <a:p>
            <a:r>
              <a:rPr lang="tr-TR" sz="800" dirty="0" smtClean="0"/>
              <a:t>    % </a:t>
            </a:r>
            <a:r>
              <a:rPr lang="tr-TR" sz="800" dirty="0" err="1" smtClean="0"/>
              <a:t>Update</a:t>
            </a:r>
            <a:r>
              <a:rPr lang="tr-TR" sz="800" dirty="0" smtClean="0"/>
              <a:t>: </a:t>
            </a:r>
          </a:p>
          <a:p>
            <a:r>
              <a:rPr lang="tr-TR" sz="800" dirty="0" smtClean="0"/>
              <a:t>    f_</a:t>
            </a:r>
            <a:r>
              <a:rPr lang="tr-TR" sz="800" dirty="0" err="1" smtClean="0"/>
              <a:t>new</a:t>
            </a:r>
            <a:r>
              <a:rPr lang="tr-TR" sz="800" dirty="0" smtClean="0"/>
              <a:t> = f_</a:t>
            </a:r>
            <a:r>
              <a:rPr lang="tr-TR" sz="800" dirty="0" err="1" smtClean="0"/>
              <a:t>old</a:t>
            </a:r>
            <a:r>
              <a:rPr lang="tr-TR" sz="800" dirty="0" smtClean="0"/>
              <a:t> + f_</a:t>
            </a:r>
            <a:r>
              <a:rPr lang="tr-TR" sz="800" dirty="0" err="1" smtClean="0"/>
              <a:t>cur</a:t>
            </a:r>
            <a:r>
              <a:rPr lang="tr-TR" sz="800" dirty="0" smtClean="0"/>
              <a:t>; </a:t>
            </a:r>
          </a:p>
          <a:p>
            <a:r>
              <a:rPr lang="tr-TR" sz="800" dirty="0" smtClean="0"/>
              <a:t>    f_</a:t>
            </a:r>
            <a:r>
              <a:rPr lang="tr-TR" sz="800" dirty="0" err="1" smtClean="0"/>
              <a:t>old</a:t>
            </a:r>
            <a:r>
              <a:rPr lang="tr-TR" sz="800" dirty="0" smtClean="0"/>
              <a:t> = f_</a:t>
            </a:r>
            <a:r>
              <a:rPr lang="tr-TR" sz="800" dirty="0" err="1" smtClean="0"/>
              <a:t>cur</a:t>
            </a:r>
            <a:r>
              <a:rPr lang="tr-TR" sz="800" dirty="0" smtClean="0"/>
              <a:t>; </a:t>
            </a:r>
          </a:p>
          <a:p>
            <a:r>
              <a:rPr lang="tr-TR" sz="800" dirty="0" smtClean="0"/>
              <a:t>    f_</a:t>
            </a:r>
            <a:r>
              <a:rPr lang="tr-TR" sz="800" dirty="0" err="1" smtClean="0"/>
              <a:t>cur</a:t>
            </a:r>
            <a:r>
              <a:rPr lang="tr-TR" sz="800" dirty="0" smtClean="0"/>
              <a:t> = f_</a:t>
            </a:r>
            <a:r>
              <a:rPr lang="tr-TR" sz="800" dirty="0" err="1" smtClean="0"/>
              <a:t>new</a:t>
            </a:r>
            <a:r>
              <a:rPr lang="tr-TR" sz="800" dirty="0" smtClean="0"/>
              <a:t>; </a:t>
            </a:r>
          </a:p>
          <a:p>
            <a:r>
              <a:rPr lang="tr-TR" sz="800" dirty="0" smtClean="0"/>
              <a:t>    n = n+1;</a:t>
            </a:r>
          </a:p>
          <a:p>
            <a:r>
              <a:rPr lang="tr-TR" sz="800" dirty="0" err="1" smtClean="0"/>
              <a:t>end</a:t>
            </a:r>
            <a:endParaRPr lang="tr-TR" sz="800" dirty="0" smtClean="0"/>
          </a:p>
          <a:p>
            <a:endParaRPr lang="tr-TR" sz="800" dirty="0" smtClean="0"/>
          </a:p>
          <a:p>
            <a:r>
              <a:rPr lang="tr-TR" sz="800" dirty="0" err="1" smtClean="0"/>
              <a:t>pause</a:t>
            </a:r>
            <a:endParaRPr lang="tr-TR" sz="800" dirty="0" smtClean="0"/>
          </a:p>
          <a:p>
            <a:endParaRPr lang="tr-TR" sz="800" dirty="0" smtClean="0"/>
          </a:p>
          <a:p>
            <a:endParaRPr lang="tr-TR" sz="800" dirty="0" smtClean="0"/>
          </a:p>
          <a:p>
            <a:r>
              <a:rPr lang="tr-TR" sz="800" dirty="0" smtClean="0"/>
              <a:t>%%%%%%%%%%%%%%%%%%%%%%%%%%%%%%%%%</a:t>
            </a:r>
          </a:p>
          <a:p>
            <a:r>
              <a:rPr lang="tr-TR" sz="800" dirty="0" smtClean="0"/>
              <a:t>% </a:t>
            </a:r>
            <a:r>
              <a:rPr lang="tr-TR" sz="800" dirty="0" err="1" smtClean="0"/>
              <a:t>Part</a:t>
            </a:r>
            <a:r>
              <a:rPr lang="tr-TR" sz="800" dirty="0" smtClean="0"/>
              <a:t> (b)</a:t>
            </a:r>
          </a:p>
          <a:p>
            <a:endParaRPr lang="tr-TR" sz="800" dirty="0" smtClean="0"/>
          </a:p>
          <a:p>
            <a:r>
              <a:rPr lang="tr-TR" sz="800" dirty="0" err="1" smtClean="0"/>
              <a:t>clc</a:t>
            </a:r>
            <a:endParaRPr lang="tr-TR" sz="800" dirty="0" smtClean="0"/>
          </a:p>
          <a:p>
            <a:r>
              <a:rPr lang="tr-TR" sz="800" dirty="0" err="1" smtClean="0"/>
              <a:t>disp</a:t>
            </a:r>
            <a:r>
              <a:rPr lang="tr-TR" sz="800" dirty="0" smtClean="0"/>
              <a:t>('</a:t>
            </a:r>
            <a:r>
              <a:rPr lang="tr-TR" sz="800" dirty="0" err="1" smtClean="0"/>
              <a:t>Part</a:t>
            </a:r>
            <a:r>
              <a:rPr lang="tr-TR" sz="800" dirty="0" smtClean="0"/>
              <a:t> (b):' )</a:t>
            </a:r>
          </a:p>
          <a:p>
            <a:r>
              <a:rPr lang="tr-TR" sz="800" dirty="0" err="1" smtClean="0"/>
              <a:t>disp</a:t>
            </a:r>
            <a:r>
              <a:rPr lang="tr-TR" sz="800" dirty="0" smtClean="0"/>
              <a:t>(' ')</a:t>
            </a:r>
          </a:p>
          <a:p>
            <a:r>
              <a:rPr lang="en-US" sz="800" dirty="0" err="1" smtClean="0"/>
              <a:t>f_old</a:t>
            </a:r>
            <a:r>
              <a:rPr lang="en-US" sz="800" dirty="0" smtClean="0"/>
              <a:t> = 1; </a:t>
            </a:r>
            <a:r>
              <a:rPr lang="en-US" sz="800" dirty="0" err="1" smtClean="0"/>
              <a:t>f_cur</a:t>
            </a:r>
            <a:r>
              <a:rPr lang="en-US" sz="800" dirty="0" smtClean="0"/>
              <a:t> = 1; n = 1;</a:t>
            </a:r>
          </a:p>
          <a:p>
            <a:r>
              <a:rPr lang="en-US" sz="800" dirty="0" smtClean="0"/>
              <a:t>% </a:t>
            </a:r>
            <a:r>
              <a:rPr lang="en-US" sz="800" dirty="0" err="1" smtClean="0"/>
              <a:t>f_cur</a:t>
            </a:r>
            <a:r>
              <a:rPr lang="en-US" sz="800" dirty="0" smtClean="0"/>
              <a:t> is always the nth Fibonacci number</a:t>
            </a:r>
          </a:p>
          <a:p>
            <a:r>
              <a:rPr lang="en-US" sz="800" dirty="0" smtClean="0"/>
              <a:t>% </a:t>
            </a:r>
            <a:r>
              <a:rPr lang="en-US" sz="800" dirty="0" err="1" smtClean="0"/>
              <a:t>f_cur</a:t>
            </a:r>
            <a:r>
              <a:rPr lang="en-US" sz="800" dirty="0" smtClean="0"/>
              <a:t> + </a:t>
            </a:r>
            <a:r>
              <a:rPr lang="en-US" sz="800" dirty="0" err="1" smtClean="0"/>
              <a:t>f_old</a:t>
            </a:r>
            <a:r>
              <a:rPr lang="en-US" sz="800" dirty="0" smtClean="0"/>
              <a:t> is always the n+1st Fibonacci number.</a:t>
            </a:r>
          </a:p>
          <a:p>
            <a:r>
              <a:rPr lang="en-US" sz="800" dirty="0" smtClean="0"/>
              <a:t>while ( abs(  ((</a:t>
            </a:r>
            <a:r>
              <a:rPr lang="en-US" sz="800" dirty="0" err="1" smtClean="0"/>
              <a:t>f_cur+f_old</a:t>
            </a:r>
            <a:r>
              <a:rPr lang="en-US" sz="800" dirty="0" smtClean="0"/>
              <a:t>)/</a:t>
            </a:r>
            <a:r>
              <a:rPr lang="en-US" sz="800" dirty="0" err="1" smtClean="0"/>
              <a:t>f_cur</a:t>
            </a:r>
            <a:r>
              <a:rPr lang="en-US" sz="800" dirty="0" smtClean="0"/>
              <a:t>) -(1+sqrt(5))/2 ) &gt;.000001 )</a:t>
            </a:r>
          </a:p>
          <a:p>
            <a:r>
              <a:rPr lang="tr-TR" sz="800" dirty="0" smtClean="0"/>
              <a:t>    % </a:t>
            </a:r>
            <a:r>
              <a:rPr lang="tr-TR" sz="800" dirty="0" err="1" smtClean="0"/>
              <a:t>Update</a:t>
            </a:r>
            <a:r>
              <a:rPr lang="tr-TR" sz="800" dirty="0" smtClean="0"/>
              <a:t>: </a:t>
            </a:r>
          </a:p>
          <a:p>
            <a:r>
              <a:rPr lang="tr-TR" sz="800" dirty="0" smtClean="0"/>
              <a:t>    f_</a:t>
            </a:r>
            <a:r>
              <a:rPr lang="tr-TR" sz="800" dirty="0" err="1" smtClean="0"/>
              <a:t>new</a:t>
            </a:r>
            <a:r>
              <a:rPr lang="tr-TR" sz="800" dirty="0" smtClean="0"/>
              <a:t> = f_</a:t>
            </a:r>
            <a:r>
              <a:rPr lang="tr-TR" sz="800" dirty="0" err="1" smtClean="0"/>
              <a:t>old</a:t>
            </a:r>
            <a:r>
              <a:rPr lang="tr-TR" sz="800" dirty="0" smtClean="0"/>
              <a:t> + f_</a:t>
            </a:r>
            <a:r>
              <a:rPr lang="tr-TR" sz="800" dirty="0" err="1" smtClean="0"/>
              <a:t>cur</a:t>
            </a:r>
            <a:r>
              <a:rPr lang="tr-TR" sz="800" dirty="0" smtClean="0"/>
              <a:t>; </a:t>
            </a:r>
          </a:p>
          <a:p>
            <a:r>
              <a:rPr lang="tr-TR" sz="800" dirty="0" smtClean="0"/>
              <a:t>    f_</a:t>
            </a:r>
            <a:r>
              <a:rPr lang="tr-TR" sz="800" dirty="0" err="1" smtClean="0"/>
              <a:t>old</a:t>
            </a:r>
            <a:r>
              <a:rPr lang="tr-TR" sz="800" dirty="0" smtClean="0"/>
              <a:t> = f_</a:t>
            </a:r>
            <a:r>
              <a:rPr lang="tr-TR" sz="800" dirty="0" err="1" smtClean="0"/>
              <a:t>cur</a:t>
            </a:r>
            <a:r>
              <a:rPr lang="tr-TR" sz="800" dirty="0" smtClean="0"/>
              <a:t>; </a:t>
            </a:r>
          </a:p>
          <a:p>
            <a:r>
              <a:rPr lang="tr-TR" sz="800" dirty="0" smtClean="0"/>
              <a:t>    f_</a:t>
            </a:r>
            <a:r>
              <a:rPr lang="tr-TR" sz="800" dirty="0" err="1" smtClean="0"/>
              <a:t>cur</a:t>
            </a:r>
            <a:r>
              <a:rPr lang="tr-TR" sz="800" dirty="0" smtClean="0"/>
              <a:t> = f_</a:t>
            </a:r>
            <a:r>
              <a:rPr lang="tr-TR" sz="800" dirty="0" err="1" smtClean="0"/>
              <a:t>new</a:t>
            </a:r>
            <a:r>
              <a:rPr lang="tr-TR" sz="800" dirty="0" smtClean="0"/>
              <a:t>; </a:t>
            </a:r>
          </a:p>
          <a:p>
            <a:r>
              <a:rPr lang="tr-TR" sz="800" dirty="0" smtClean="0"/>
              <a:t>    n = n+1;</a:t>
            </a:r>
          </a:p>
          <a:p>
            <a:r>
              <a:rPr lang="tr-TR" sz="800" dirty="0" err="1" smtClean="0"/>
              <a:t>end</a:t>
            </a:r>
            <a:endParaRPr lang="tr-TR" sz="800" dirty="0" smtClean="0"/>
          </a:p>
          <a:p>
            <a:r>
              <a:rPr lang="tr-TR" sz="800" dirty="0" err="1" smtClean="0"/>
              <a:t>fprintf</a:t>
            </a:r>
            <a:r>
              <a:rPr lang="tr-TR" sz="800" dirty="0" smtClean="0"/>
              <a:t>('n = %1d\n\n\n',n)</a:t>
            </a:r>
          </a:p>
          <a:p>
            <a:endParaRPr lang="tr-TR" sz="800" dirty="0" smtClean="0"/>
          </a:p>
          <a:p>
            <a:endParaRPr lang="tr-TR" sz="800" dirty="0" smtClean="0"/>
          </a:p>
          <a:p>
            <a:r>
              <a:rPr lang="tr-TR" sz="800" dirty="0" smtClean="0"/>
              <a:t>%%%%%%%%%%%%%%%%%%%%%%%%%%%%%%%%%%%%%</a:t>
            </a:r>
            <a:endParaRPr lang="tr-TR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18764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980728"/>
            <a:ext cx="849694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tr-TR" dirty="0" smtClean="0"/>
              <a:t>Solution a)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r-TR" sz="7200" dirty="0" smtClean="0"/>
              <a:t>close all</a:t>
            </a:r>
          </a:p>
          <a:p>
            <a:pPr>
              <a:buNone/>
            </a:pPr>
            <a:endParaRPr lang="tr-TR" sz="7200" dirty="0" smtClean="0"/>
          </a:p>
          <a:p>
            <a:pPr>
              <a:buNone/>
            </a:pPr>
            <a:r>
              <a:rPr lang="tr-TR" sz="7200" dirty="0" smtClean="0"/>
              <a:t>figure</a:t>
            </a:r>
          </a:p>
          <a:p>
            <a:pPr>
              <a:buNone/>
            </a:pPr>
            <a:r>
              <a:rPr lang="tr-TR" sz="7200" dirty="0" smtClean="0"/>
              <a:t>axis equal off</a:t>
            </a:r>
          </a:p>
          <a:p>
            <a:pPr>
              <a:buNone/>
            </a:pPr>
            <a:r>
              <a:rPr lang="tr-TR" sz="7200" dirty="0" smtClean="0"/>
              <a:t>xlo= -1.5; xhi= 1.5;</a:t>
            </a:r>
          </a:p>
          <a:p>
            <a:pPr>
              <a:buNone/>
            </a:pPr>
            <a:r>
              <a:rPr lang="tr-TR" sz="7200" dirty="0" smtClean="0"/>
              <a:t>ylo= -1.5; yhi= 1.5;</a:t>
            </a:r>
          </a:p>
          <a:p>
            <a:pPr>
              <a:buNone/>
            </a:pPr>
            <a:r>
              <a:rPr lang="tr-TR" sz="7200" dirty="0" smtClean="0"/>
              <a:t>axis([xlo xhi ylo yhi])</a:t>
            </a:r>
          </a:p>
          <a:p>
            <a:pPr>
              <a:buNone/>
            </a:pPr>
            <a:r>
              <a:rPr lang="tr-TR" sz="7200" dirty="0" smtClean="0"/>
              <a:t>hold on</a:t>
            </a:r>
          </a:p>
          <a:p>
            <a:pPr>
              <a:buNone/>
            </a:pPr>
            <a:endParaRPr lang="tr-TR" sz="7200" dirty="0" smtClean="0"/>
          </a:p>
          <a:p>
            <a:pPr>
              <a:buNone/>
            </a:pPr>
            <a:r>
              <a:rPr lang="tr-TR" sz="7200" dirty="0" smtClean="0"/>
              <a:t>% Draw heart by random dart throws</a:t>
            </a:r>
          </a:p>
          <a:p>
            <a:pPr>
              <a:buNone/>
            </a:pPr>
            <a:r>
              <a:rPr lang="tr-TR" sz="7200" dirty="0" smtClean="0"/>
              <a:t>N= 10000;</a:t>
            </a:r>
          </a:p>
          <a:p>
            <a:pPr>
              <a:buNone/>
            </a:pPr>
            <a:r>
              <a:rPr lang="tr-TR" sz="7200" dirty="0" smtClean="0"/>
              <a:t>for k= 1:N</a:t>
            </a:r>
          </a:p>
          <a:p>
            <a:pPr>
              <a:buNone/>
            </a:pPr>
            <a:r>
              <a:rPr lang="tr-TR" sz="7200" dirty="0" smtClean="0"/>
              <a:t>    x= rand(1)*3-1.5;</a:t>
            </a:r>
          </a:p>
          <a:p>
            <a:pPr>
              <a:buNone/>
            </a:pPr>
            <a:r>
              <a:rPr lang="tr-TR" sz="7200" dirty="0" smtClean="0"/>
              <a:t>    y= rand(1)*2.8-1.2;</a:t>
            </a:r>
          </a:p>
          <a:p>
            <a:pPr>
              <a:buNone/>
            </a:pPr>
            <a:r>
              <a:rPr lang="tr-TR" sz="7200" dirty="0" smtClean="0"/>
              <a:t>    xSquared= x^2;</a:t>
            </a:r>
          </a:p>
          <a:p>
            <a:pPr>
              <a:buNone/>
            </a:pPr>
            <a:r>
              <a:rPr lang="tr-TR" sz="7200" dirty="0" smtClean="0"/>
              <a:t>    ySquared= y^2;</a:t>
            </a:r>
          </a:p>
          <a:p>
            <a:pPr>
              <a:buNone/>
            </a:pPr>
            <a:r>
              <a:rPr lang="tr-TR" sz="7200" dirty="0" smtClean="0"/>
              <a:t>    if (xSquared+ySquared-1)^3 &lt;= xSquared*ySquared*y</a:t>
            </a:r>
          </a:p>
          <a:p>
            <a:pPr>
              <a:buNone/>
            </a:pPr>
            <a:r>
              <a:rPr lang="tr-TR" sz="7200" dirty="0" smtClean="0"/>
              <a:t>        plot(x,y,'r*')</a:t>
            </a:r>
          </a:p>
          <a:p>
            <a:pPr>
              <a:buNone/>
            </a:pPr>
            <a:r>
              <a:rPr lang="tr-TR" sz="7200" dirty="0" smtClean="0"/>
              <a:t>    end</a:t>
            </a:r>
          </a:p>
          <a:p>
            <a:pPr>
              <a:buNone/>
            </a:pPr>
            <a:r>
              <a:rPr lang="tr-TR" sz="7200" dirty="0" smtClean="0"/>
              <a:t>end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229600" cy="91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820891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356992"/>
            <a:ext cx="28289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tr-TR" dirty="0" smtClean="0"/>
              <a:t>Solution b)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r-TR" sz="7200" dirty="0" smtClean="0"/>
              <a:t>%continue from the previous code...</a:t>
            </a:r>
          </a:p>
          <a:p>
            <a:pPr>
              <a:buNone/>
            </a:pPr>
            <a:r>
              <a:rPr lang="tr-TR" sz="7200" dirty="0" smtClean="0"/>
              <a:t>% Customize heart by allowing up to 30 clicks</a:t>
            </a:r>
          </a:p>
          <a:p>
            <a:pPr>
              <a:buNone/>
            </a:pPr>
            <a:r>
              <a:rPr lang="tr-TR" sz="7200" dirty="0" smtClean="0"/>
              <a:t>title('Click inside the heart')</a:t>
            </a:r>
          </a:p>
          <a:p>
            <a:pPr>
              <a:buNone/>
            </a:pPr>
            <a:r>
              <a:rPr lang="tr-TR" sz="7200" dirty="0" smtClean="0"/>
              <a:t>maxDots= 30;</a:t>
            </a:r>
          </a:p>
          <a:p>
            <a:pPr>
              <a:buNone/>
            </a:pPr>
            <a:r>
              <a:rPr lang="tr-TR" sz="7200" dirty="0" smtClean="0"/>
              <a:t>[x,y]= ginput(1);</a:t>
            </a:r>
          </a:p>
          <a:p>
            <a:pPr>
              <a:buNone/>
            </a:pPr>
            <a:r>
              <a:rPr lang="tr-TR" sz="7200" dirty="0" smtClean="0"/>
              <a:t>k= 1;</a:t>
            </a:r>
          </a:p>
          <a:p>
            <a:pPr>
              <a:buNone/>
            </a:pPr>
            <a:r>
              <a:rPr lang="tr-TR" sz="7200" dirty="0" smtClean="0"/>
              <a:t>while k&lt;=maxDots &amp;&amp; (x^2+y^2-1)^3 &lt; (x^2)*(y^3)</a:t>
            </a:r>
          </a:p>
          <a:p>
            <a:pPr>
              <a:buNone/>
            </a:pPr>
            <a:r>
              <a:rPr lang="tr-TR" sz="7200" dirty="0" smtClean="0"/>
              <a:t>    plot(x,y,'yo','MarkerFacecolor','y','MarkerSize',20)</a:t>
            </a:r>
          </a:p>
          <a:p>
            <a:pPr>
              <a:buNone/>
            </a:pPr>
            <a:r>
              <a:rPr lang="tr-TR" sz="7200" dirty="0" smtClean="0"/>
              <a:t>    [x,y]= ginput(1);</a:t>
            </a:r>
          </a:p>
          <a:p>
            <a:pPr>
              <a:buNone/>
            </a:pPr>
            <a:r>
              <a:rPr lang="tr-TR" sz="7200" dirty="0" smtClean="0"/>
              <a:t>    k= k+1;</a:t>
            </a:r>
          </a:p>
          <a:p>
            <a:pPr>
              <a:buNone/>
            </a:pPr>
            <a:r>
              <a:rPr lang="tr-TR" sz="7200" dirty="0" smtClean="0"/>
              <a:t>end</a:t>
            </a:r>
          </a:p>
          <a:p>
            <a:pPr>
              <a:buNone/>
            </a:pPr>
            <a:r>
              <a:rPr lang="tr-TR" sz="7200" dirty="0" smtClean="0"/>
              <a:t>title('')</a:t>
            </a:r>
          </a:p>
          <a:p>
            <a:pPr>
              <a:buNone/>
            </a:pPr>
            <a:endParaRPr lang="tr-TR" sz="7200" dirty="0" smtClean="0"/>
          </a:p>
          <a:p>
            <a:pPr>
              <a:buNone/>
            </a:pPr>
            <a:r>
              <a:rPr lang="tr-TR" sz="7200" dirty="0" smtClean="0"/>
              <a:t>hold off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60648"/>
            <a:ext cx="3040334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80728"/>
            <a:ext cx="8229600" cy="27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221088"/>
            <a:ext cx="7187091" cy="151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48680"/>
            <a:ext cx="41814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2132856"/>
            <a:ext cx="799288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Solution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229600" cy="254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68770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8229600" cy="122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708920"/>
            <a:ext cx="7344816" cy="32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0648"/>
            <a:ext cx="5256584" cy="110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12776"/>
            <a:ext cx="8229600" cy="207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17032"/>
            <a:ext cx="807408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8640"/>
            <a:ext cx="80904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08720"/>
            <a:ext cx="8229600" cy="105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916832"/>
            <a:ext cx="7384094" cy="83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2936"/>
            <a:ext cx="593389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809948" cy="5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8229600" cy="265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6890543" cy="92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8229600" cy="18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A92C20ECF7A4F805B46608BFBD284" ma:contentTypeVersion="1" ma:contentTypeDescription="Create a new document." ma:contentTypeScope="" ma:versionID="1b76fcb6a42289bc13bacc0cebcecd86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a4bdc82c90326439dac013b2b1f31987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8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520AE7B6-A732-4A81-B4A9-D5DE34AD15BC}"/>
</file>

<file path=customXml/itemProps2.xml><?xml version="1.0" encoding="utf-8"?>
<ds:datastoreItem xmlns:ds="http://schemas.openxmlformats.org/officeDocument/2006/customXml" ds:itemID="{89EEC26B-F9E6-4955-A629-254102078B95}"/>
</file>

<file path=customXml/itemProps3.xml><?xml version="1.0" encoding="utf-8"?>
<ds:datastoreItem xmlns:ds="http://schemas.openxmlformats.org/officeDocument/2006/customXml" ds:itemID="{AB60B4E0-DBED-4D3E-B160-A0C2FAC8FD6A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397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Loops</vt:lpstr>
      <vt:lpstr>Slide 2</vt:lpstr>
      <vt:lpstr>Slide 3</vt:lpstr>
      <vt:lpstr>Solution</vt:lpstr>
      <vt:lpstr>Slide 5</vt:lpstr>
      <vt:lpstr>Slide 6</vt:lpstr>
      <vt:lpstr>Slide 7</vt:lpstr>
      <vt:lpstr>Slide 8</vt:lpstr>
      <vt:lpstr>Slide 9</vt:lpstr>
      <vt:lpstr>Slide 10</vt:lpstr>
      <vt:lpstr>Example</vt:lpstr>
      <vt:lpstr>Slide 12</vt:lpstr>
      <vt:lpstr>Slide 13</vt:lpstr>
      <vt:lpstr>Solution a)</vt:lpstr>
      <vt:lpstr>Slide 15</vt:lpstr>
      <vt:lpstr>Solution b)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Aysun Guran</dc:creator>
  <cp:lastModifiedBy>Dogus</cp:lastModifiedBy>
  <cp:revision>15</cp:revision>
  <dcterms:created xsi:type="dcterms:W3CDTF">2013-10-21T16:50:12Z</dcterms:created>
  <dcterms:modified xsi:type="dcterms:W3CDTF">2013-10-24T10:52:26Z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0x010100C94A92C20ECF7A4F805B46608BFBD284</vt:lpwstr>
  </property>
</Properties>
</file>