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60" r:id="rId6"/>
    <p:sldId id="262" r:id="rId7"/>
  </p:sldIdLst>
  <p:sldSz cx="12192000" cy="6858000"/>
  <p:notesSz cx="6858000" cy="9144000"/>
  <p:embeddedFontLst>
    <p:embeddedFont>
      <p:font typeface="Open Sans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t Yazıcıoğlu" initials="AY" lastIdx="1" clrIdx="0">
    <p:extLst>
      <p:ext uri="{19B8F6BF-5375-455C-9EA6-DF929625EA0E}">
        <p15:presenceInfo xmlns:p15="http://schemas.microsoft.com/office/powerpoint/2012/main" userId="7576560a5fd9da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55" autoAdjust="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72606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metin, işaret içeren bir resim&#10;&#10;Açıklama otomatik olarak oluşturuld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5525" y="1727701"/>
            <a:ext cx="4524348" cy="102826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377387" y="3023883"/>
            <a:ext cx="99542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www.mealscenter.com</a:t>
            </a:r>
            <a:endParaRPr/>
          </a:p>
        </p:txBody>
      </p:sp>
      <p:pic>
        <p:nvPicPr>
          <p:cNvPr id="86" name="Google Shape;86;p13" descr="metin, oyuncak içeren bir resim&#10;&#10;Açıklama otomatik olarak oluşturuld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5234" y="4006507"/>
            <a:ext cx="2009829" cy="200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C3EA9439-60BC-392E-4845-831478C91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594" y="181502"/>
            <a:ext cx="3067181" cy="6695954"/>
          </a:xfrm>
          <a:prstGeom prst="rect">
            <a:avLst/>
          </a:prstGeom>
        </p:spPr>
      </p:pic>
      <p:sp>
        <p:nvSpPr>
          <p:cNvPr id="8" name="Ok: Beşgen 7">
            <a:extLst>
              <a:ext uri="{FF2B5EF4-FFF2-40B4-BE49-F238E27FC236}">
                <a16:creationId xmlns:a16="http://schemas.microsoft.com/office/drawing/2014/main" id="{3F2064FF-D963-5F85-26B3-88BCE0502CC1}"/>
              </a:ext>
            </a:extLst>
          </p:cNvPr>
          <p:cNvSpPr/>
          <p:nvPr/>
        </p:nvSpPr>
        <p:spPr>
          <a:xfrm>
            <a:off x="699369" y="240170"/>
            <a:ext cx="648113" cy="914401"/>
          </a:xfrm>
          <a:prstGeom prst="homePlate">
            <a:avLst/>
          </a:prstGeom>
          <a:solidFill>
            <a:srgbClr val="FF59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Ok: Köşeli Çift Ayraç 8">
            <a:extLst>
              <a:ext uri="{FF2B5EF4-FFF2-40B4-BE49-F238E27FC236}">
                <a16:creationId xmlns:a16="http://schemas.microsoft.com/office/drawing/2014/main" id="{CE7ECDEE-CD6F-CFE2-72A6-31A12A6B7B97}"/>
              </a:ext>
            </a:extLst>
          </p:cNvPr>
          <p:cNvSpPr/>
          <p:nvPr/>
        </p:nvSpPr>
        <p:spPr>
          <a:xfrm>
            <a:off x="1301185" y="243065"/>
            <a:ext cx="8163828" cy="914401"/>
          </a:xfrm>
          <a:prstGeom prst="chevron">
            <a:avLst/>
          </a:prstGeom>
          <a:solidFill>
            <a:srgbClr val="FF59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7DE5C18F-8DF5-D922-39D7-F2BA4C9DFB7F}"/>
              </a:ext>
            </a:extLst>
          </p:cNvPr>
          <p:cNvSpPr txBox="1"/>
          <p:nvPr/>
        </p:nvSpPr>
        <p:spPr>
          <a:xfrm>
            <a:off x="1740542" y="279630"/>
            <a:ext cx="7342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Zamandan tasarruf ederek,</a:t>
            </a:r>
            <a:r>
              <a:rPr lang="tr-TR" sz="180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fiziksel veya zihinsel olarak da yorulmadan alış-veriş </a:t>
            </a:r>
            <a:r>
              <a:rPr lang="tr-TR" sz="1800" dirty="0" smtClean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imkanı</a:t>
            </a:r>
            <a:r>
              <a:rPr lang="tr-TR" sz="1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1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sağlayan, indirim </a:t>
            </a:r>
            <a:r>
              <a:rPr lang="tr-TR" sz="1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 kampanyalardan daha kolay haberdar </a:t>
            </a:r>
            <a:r>
              <a:rPr lang="tr-TR" sz="18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olunan bir platform.</a:t>
            </a:r>
            <a:endParaRPr lang="tr-TR" sz="180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Resim 18" descr="metin, işaret içeren bir resim&#10;&#10;Açıklama otomatik olarak oluşturuldu">
            <a:extLst>
              <a:ext uri="{FF2B5EF4-FFF2-40B4-BE49-F238E27FC236}">
                <a16:creationId xmlns:a16="http://schemas.microsoft.com/office/drawing/2014/main" id="{BA7A9B0D-76BE-A232-FAA5-543FC4CF5F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6"/>
          <a:stretch/>
        </p:blipFill>
        <p:spPr>
          <a:xfrm>
            <a:off x="10266326" y="3152952"/>
            <a:ext cx="1587668" cy="515594"/>
          </a:xfrm>
          <a:prstGeom prst="rect">
            <a:avLst/>
          </a:prstGeom>
        </p:spPr>
      </p:pic>
      <p:sp>
        <p:nvSpPr>
          <p:cNvPr id="20" name="Ok: Beşgen 19">
            <a:extLst>
              <a:ext uri="{FF2B5EF4-FFF2-40B4-BE49-F238E27FC236}">
                <a16:creationId xmlns:a16="http://schemas.microsoft.com/office/drawing/2014/main" id="{BF081EF2-76AA-0A3B-DC6B-52D58F0CC4E8}"/>
              </a:ext>
            </a:extLst>
          </p:cNvPr>
          <p:cNvSpPr/>
          <p:nvPr/>
        </p:nvSpPr>
        <p:spPr>
          <a:xfrm>
            <a:off x="699369" y="1386064"/>
            <a:ext cx="648113" cy="914401"/>
          </a:xfrm>
          <a:prstGeom prst="homePlate">
            <a:avLst/>
          </a:prstGeom>
          <a:solidFill>
            <a:srgbClr val="FFBB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k: Köşeli Çift Ayraç 20">
            <a:extLst>
              <a:ext uri="{FF2B5EF4-FFF2-40B4-BE49-F238E27FC236}">
                <a16:creationId xmlns:a16="http://schemas.microsoft.com/office/drawing/2014/main" id="{9F25DAF4-F518-B4CD-2B6B-09ABC4EC7F47}"/>
              </a:ext>
            </a:extLst>
          </p:cNvPr>
          <p:cNvSpPr/>
          <p:nvPr/>
        </p:nvSpPr>
        <p:spPr>
          <a:xfrm>
            <a:off x="1301185" y="1388959"/>
            <a:ext cx="7622896" cy="914401"/>
          </a:xfrm>
          <a:prstGeom prst="chevron">
            <a:avLst/>
          </a:prstGeom>
          <a:solidFill>
            <a:srgbClr val="FFBB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696DD8F1-9339-9E08-A6DF-0132A6487962}"/>
              </a:ext>
            </a:extLst>
          </p:cNvPr>
          <p:cNvSpPr txBox="1"/>
          <p:nvPr/>
        </p:nvSpPr>
        <p:spPr>
          <a:xfrm>
            <a:off x="1740542" y="1467089"/>
            <a:ext cx="73426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900" i="0" dirty="0" smtClean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Kolay kullanı</a:t>
            </a:r>
            <a:r>
              <a:rPr lang="tr-TR" sz="19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mı olan, çok çeşitli seçenekler sunan ve b</a:t>
            </a:r>
            <a:r>
              <a:rPr lang="tr-TR" sz="1900" i="0" dirty="0" smtClean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unlar arasında arama ve karşılaştırma olanakları sağlayan </a:t>
            </a:r>
            <a:r>
              <a:rPr lang="tr-TR" sz="1900" i="0" dirty="0" err="1" smtClean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arayüz</a:t>
            </a:r>
            <a:r>
              <a:rPr lang="tr-TR" sz="1900" i="0" dirty="0" smtClean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tr-TR" sz="1900" i="0" dirty="0"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Ok: Beşgen 22">
            <a:extLst>
              <a:ext uri="{FF2B5EF4-FFF2-40B4-BE49-F238E27FC236}">
                <a16:creationId xmlns:a16="http://schemas.microsoft.com/office/drawing/2014/main" id="{8738F31D-30E5-A305-A4B6-FB24DA847E0E}"/>
              </a:ext>
            </a:extLst>
          </p:cNvPr>
          <p:cNvSpPr/>
          <p:nvPr/>
        </p:nvSpPr>
        <p:spPr>
          <a:xfrm>
            <a:off x="699369" y="2826008"/>
            <a:ext cx="648113" cy="914401"/>
          </a:xfrm>
          <a:prstGeom prst="homePlate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k: Köşeli Çift Ayraç 23">
            <a:extLst>
              <a:ext uri="{FF2B5EF4-FFF2-40B4-BE49-F238E27FC236}">
                <a16:creationId xmlns:a16="http://schemas.microsoft.com/office/drawing/2014/main" id="{653F1A6D-9176-9AE8-B17D-A7A7C1C1206F}"/>
              </a:ext>
            </a:extLst>
          </p:cNvPr>
          <p:cNvSpPr/>
          <p:nvPr/>
        </p:nvSpPr>
        <p:spPr>
          <a:xfrm>
            <a:off x="1301185" y="2828903"/>
            <a:ext cx="7287229" cy="914401"/>
          </a:xfrm>
          <a:prstGeom prst="chevron">
            <a:avLst/>
          </a:prstGeom>
          <a:solidFill>
            <a:srgbClr val="33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6A6D3367-1AA6-3394-D29D-918DFB90860F}"/>
              </a:ext>
            </a:extLst>
          </p:cNvPr>
          <p:cNvSpPr txBox="1"/>
          <p:nvPr/>
        </p:nvSpPr>
        <p:spPr>
          <a:xfrm>
            <a:off x="1740542" y="2907033"/>
            <a:ext cx="6744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Sağlanan geri dönüşlerle hem müşteriye hem de satıcıya yönelik yönlendirme olanağı olan bir altyapı</a:t>
            </a:r>
          </a:p>
        </p:txBody>
      </p:sp>
      <p:pic>
        <p:nvPicPr>
          <p:cNvPr id="26" name="Resim 25" descr="metin, işaret içeren bir resim&#10;&#10;Açıklama otomatik olarak oluşturuldu">
            <a:extLst>
              <a:ext uri="{FF2B5EF4-FFF2-40B4-BE49-F238E27FC236}">
                <a16:creationId xmlns:a16="http://schemas.microsoft.com/office/drawing/2014/main" id="{85EE7316-4BC5-3E25-3833-98C0F2C38F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8"/>
          <a:stretch/>
        </p:blipFill>
        <p:spPr>
          <a:xfrm>
            <a:off x="10547915" y="2371948"/>
            <a:ext cx="843392" cy="645572"/>
          </a:xfrm>
          <a:prstGeom prst="rect">
            <a:avLst/>
          </a:prstGeom>
        </p:spPr>
      </p:pic>
      <p:sp>
        <p:nvSpPr>
          <p:cNvPr id="30" name="Ok: Beşgen 29">
            <a:extLst>
              <a:ext uri="{FF2B5EF4-FFF2-40B4-BE49-F238E27FC236}">
                <a16:creationId xmlns:a16="http://schemas.microsoft.com/office/drawing/2014/main" id="{C0F4C733-9307-A66D-0C5F-7C188071CDFC}"/>
              </a:ext>
            </a:extLst>
          </p:cNvPr>
          <p:cNvSpPr/>
          <p:nvPr/>
        </p:nvSpPr>
        <p:spPr>
          <a:xfrm>
            <a:off x="699369" y="4228511"/>
            <a:ext cx="648113" cy="914401"/>
          </a:xfrm>
          <a:prstGeom prst="homePlate">
            <a:avLst/>
          </a:prstGeom>
          <a:solidFill>
            <a:srgbClr val="4BD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k: Köşeli Çift Ayraç 30">
            <a:extLst>
              <a:ext uri="{FF2B5EF4-FFF2-40B4-BE49-F238E27FC236}">
                <a16:creationId xmlns:a16="http://schemas.microsoft.com/office/drawing/2014/main" id="{52B0FB07-D047-0D10-CC59-63074915C7E4}"/>
              </a:ext>
            </a:extLst>
          </p:cNvPr>
          <p:cNvSpPr/>
          <p:nvPr/>
        </p:nvSpPr>
        <p:spPr>
          <a:xfrm>
            <a:off x="1301185" y="4231406"/>
            <a:ext cx="7622896" cy="914401"/>
          </a:xfrm>
          <a:prstGeom prst="chevron">
            <a:avLst/>
          </a:prstGeom>
          <a:solidFill>
            <a:srgbClr val="4BD9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062A661F-9EB6-8022-FDA2-6C5A6459DCD0}"/>
              </a:ext>
            </a:extLst>
          </p:cNvPr>
          <p:cNvSpPr txBox="1"/>
          <p:nvPr/>
        </p:nvSpPr>
        <p:spPr>
          <a:xfrm>
            <a:off x="1792628" y="4312578"/>
            <a:ext cx="6847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Kişisel ve mali bilgileri </a:t>
            </a:r>
            <a:r>
              <a:rPr lang="tr-TR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son teknoloji ile koruyan</a:t>
            </a:r>
            <a:r>
              <a:rPr lang="tr-TR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, </a:t>
            </a:r>
            <a:r>
              <a:rPr lang="tr-TR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</a:t>
            </a:r>
            <a:r>
              <a:rPr lang="tr-TR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üvenli </a:t>
            </a:r>
            <a:r>
              <a:rPr lang="tr-TR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ödeme </a:t>
            </a:r>
            <a:r>
              <a:rPr lang="tr-TR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seçeneklerini içeren</a:t>
            </a:r>
            <a:r>
              <a:rPr lang="tr-TR" sz="2000" b="0" i="0" dirty="0" smtClean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bir </a:t>
            </a:r>
            <a:r>
              <a:rPr lang="tr-TR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altyapı</a:t>
            </a:r>
          </a:p>
        </p:txBody>
      </p:sp>
      <p:sp>
        <p:nvSpPr>
          <p:cNvPr id="33" name="Ok: Beşgen 32">
            <a:extLst>
              <a:ext uri="{FF2B5EF4-FFF2-40B4-BE49-F238E27FC236}">
                <a16:creationId xmlns:a16="http://schemas.microsoft.com/office/drawing/2014/main" id="{9AAAE6F2-3AA9-DF4F-8BBE-A6234FB861BD}"/>
              </a:ext>
            </a:extLst>
          </p:cNvPr>
          <p:cNvSpPr/>
          <p:nvPr/>
        </p:nvSpPr>
        <p:spPr>
          <a:xfrm>
            <a:off x="699369" y="5444592"/>
            <a:ext cx="648113" cy="914401"/>
          </a:xfrm>
          <a:prstGeom prst="homePlate">
            <a:avLst/>
          </a:prstGeom>
          <a:solidFill>
            <a:srgbClr val="FF7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k: Köşeli Çift Ayraç 33">
            <a:extLst>
              <a:ext uri="{FF2B5EF4-FFF2-40B4-BE49-F238E27FC236}">
                <a16:creationId xmlns:a16="http://schemas.microsoft.com/office/drawing/2014/main" id="{8DD7B459-5E1E-B100-94BF-69F557159462}"/>
              </a:ext>
            </a:extLst>
          </p:cNvPr>
          <p:cNvSpPr/>
          <p:nvPr/>
        </p:nvSpPr>
        <p:spPr>
          <a:xfrm>
            <a:off x="1301184" y="5447487"/>
            <a:ext cx="8163827" cy="914401"/>
          </a:xfrm>
          <a:prstGeom prst="chevron">
            <a:avLst/>
          </a:prstGeom>
          <a:solidFill>
            <a:srgbClr val="FF7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077C5BC0-0046-FFB0-9757-4708D1D82622}"/>
              </a:ext>
            </a:extLst>
          </p:cNvPr>
          <p:cNvSpPr txBox="1"/>
          <p:nvPr/>
        </p:nvSpPr>
        <p:spPr>
          <a:xfrm>
            <a:off x="1740542" y="5525617"/>
            <a:ext cx="71835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Ürün sahibi ve kullanıcıların </a:t>
            </a:r>
            <a:r>
              <a:rPr lang="tr-TR" sz="20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ihtiyaclarına</a:t>
            </a:r>
            <a:r>
              <a:rPr lang="tr-TR" sz="20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cevap veren kullanıcı dostu, yüksek kalitede bir ürün ortaya çıkarılmıştır</a:t>
            </a:r>
          </a:p>
        </p:txBody>
      </p:sp>
    </p:spTree>
    <p:extLst>
      <p:ext uri="{BB962C8B-B14F-4D97-AF65-F5344CB8AC3E}">
        <p14:creationId xmlns:p14="http://schemas.microsoft.com/office/powerpoint/2010/main" val="30398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l="16291" t="4014" r="4426" b="73334"/>
          <a:stretch/>
        </p:blipFill>
        <p:spPr>
          <a:xfrm>
            <a:off x="479165" y="4240205"/>
            <a:ext cx="11048112" cy="129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16268" t="27868" r="4426" b="51015"/>
          <a:stretch/>
        </p:blipFill>
        <p:spPr>
          <a:xfrm>
            <a:off x="430349" y="1906060"/>
            <a:ext cx="11051212" cy="120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l="16268" t="49587" r="4426" b="27761"/>
          <a:stretch/>
        </p:blipFill>
        <p:spPr>
          <a:xfrm>
            <a:off x="479165" y="3079529"/>
            <a:ext cx="11051212" cy="129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l="17161" t="73723" r="3556" b="3625"/>
          <a:stretch/>
        </p:blipFill>
        <p:spPr>
          <a:xfrm>
            <a:off x="430349" y="774562"/>
            <a:ext cx="11048112" cy="1290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l="16268" t="27868" r="4426" b="51015"/>
          <a:stretch/>
        </p:blipFill>
        <p:spPr>
          <a:xfrm>
            <a:off x="477898" y="5546922"/>
            <a:ext cx="11051212" cy="120267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603116" y="1001947"/>
            <a:ext cx="28307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Planlama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700711" y="2167850"/>
            <a:ext cx="28307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739621" y="3461992"/>
            <a:ext cx="28307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Tasarım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739307" y="4583119"/>
            <a:ext cx="28307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Kodlama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739306" y="5820542"/>
            <a:ext cx="283074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4630277" y="1001947"/>
            <a:ext cx="55643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Talepler ince ayrıntılarına kadar incelenerek projenin planlaması yapıldı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630277" y="2133740"/>
            <a:ext cx="55643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Gereksinimler </a:t>
            </a:r>
            <a:r>
              <a:rPr lang="tr-TR" sz="1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belirlenerek iki </a:t>
            </a:r>
            <a:r>
              <a:rPr lang="tr-T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tarafın onayından sonra ayrıntılı </a:t>
            </a:r>
            <a:r>
              <a:rPr lang="tr-T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dökümantasyonu</a:t>
            </a:r>
            <a:r>
              <a:rPr lang="tr-T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yapıldı</a:t>
            </a:r>
            <a:endParaRPr sz="3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4630277" y="3461992"/>
            <a:ext cx="55643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Yazılım ürünün genel planı yapıldı. Kullanılacak dil, modüller, </a:t>
            </a:r>
            <a:r>
              <a:rPr lang="tr-T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toollar</a:t>
            </a:r>
            <a:r>
              <a:rPr lang="tr-T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tr-T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</a:t>
            </a:r>
            <a:r>
              <a:rPr lang="tr-T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 </a:t>
            </a:r>
            <a:r>
              <a:rPr lang="tr-TR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veritabanı</a:t>
            </a:r>
            <a:r>
              <a:rPr lang="tr-T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belirlendi.</a:t>
            </a:r>
            <a:endParaRPr dirty="0"/>
          </a:p>
        </p:txBody>
      </p:sp>
      <p:sp>
        <p:nvSpPr>
          <p:cNvPr id="105" name="Google Shape;105;p14"/>
          <p:cNvSpPr txBox="1"/>
          <p:nvPr/>
        </p:nvSpPr>
        <p:spPr>
          <a:xfrm>
            <a:off x="4630277" y="4622668"/>
            <a:ext cx="55643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Ürünün verimli, doğru ve sorunsuz çalışması için titizlikle kodlamalar gerçekleştirildi.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630277" y="5845113"/>
            <a:ext cx="55643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Kodlama aşamasında birçok test yapılarak ürünün her türlü şart altında düzenli çalışması sağlandı.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4335462" y="83851"/>
            <a:ext cx="39751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 Süreci</a:t>
            </a:r>
            <a:endParaRPr/>
          </a:p>
        </p:txBody>
      </p:sp>
      <p:pic>
        <p:nvPicPr>
          <p:cNvPr id="108" name="Google Shape;108;p14" descr="metin, işaret içeren bir resim&#10;&#10;Açıklama otomatik olarak oluşturuld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69033" y="131112"/>
            <a:ext cx="2071900" cy="47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6530324" y="588800"/>
            <a:ext cx="826851" cy="710119"/>
          </a:xfrm>
          <a:prstGeom prst="chevron">
            <a:avLst>
              <a:gd name="adj" fmla="val 50000"/>
            </a:avLst>
          </a:prstGeom>
          <a:solidFill>
            <a:srgbClr val="5481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2101174" y="588800"/>
            <a:ext cx="4552545" cy="710119"/>
          </a:xfrm>
          <a:prstGeom prst="homePlate">
            <a:avLst>
              <a:gd name="adj" fmla="val 50000"/>
            </a:avLst>
          </a:prstGeom>
          <a:solidFill>
            <a:srgbClr val="5481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885217" y="588800"/>
            <a:ext cx="992221" cy="710119"/>
          </a:xfrm>
          <a:prstGeom prst="flowChartProcess">
            <a:avLst/>
          </a:prstGeom>
          <a:solidFill>
            <a:srgbClr val="548135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6550845" y="1470400"/>
            <a:ext cx="826851" cy="710119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115029" y="1470400"/>
            <a:ext cx="4552545" cy="710119"/>
          </a:xfrm>
          <a:prstGeom prst="homePlate">
            <a:avLst>
              <a:gd name="adj" fmla="val 50000"/>
            </a:avLst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899072" y="1470400"/>
            <a:ext cx="992221" cy="710119"/>
          </a:xfrm>
          <a:prstGeom prst="flowChartProcess">
            <a:avLst/>
          </a:prstGeom>
          <a:solidFill>
            <a:srgbClr val="FFC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6536990" y="2351814"/>
            <a:ext cx="826851" cy="710119"/>
          </a:xfrm>
          <a:prstGeom prst="chevron">
            <a:avLst>
              <a:gd name="adj" fmla="val 50000"/>
            </a:avLst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2101174" y="2351814"/>
            <a:ext cx="4552545" cy="710119"/>
          </a:xfrm>
          <a:prstGeom prst="homePlate">
            <a:avLst>
              <a:gd name="adj" fmla="val 50000"/>
            </a:avLst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885217" y="2351814"/>
            <a:ext cx="992221" cy="710119"/>
          </a:xfrm>
          <a:prstGeom prst="flowChartProcess">
            <a:avLst/>
          </a:prstGeom>
          <a:solidFill>
            <a:srgbClr val="0070C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6536990" y="3274867"/>
            <a:ext cx="826851" cy="710119"/>
          </a:xfrm>
          <a:prstGeom prst="chevron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2101174" y="3274867"/>
            <a:ext cx="4552545" cy="710119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885217" y="3274867"/>
            <a:ext cx="992221" cy="710119"/>
          </a:xfrm>
          <a:prstGeom prst="flowChartProcess">
            <a:avLst/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536990" y="4216980"/>
            <a:ext cx="826851" cy="710119"/>
          </a:xfrm>
          <a:prstGeom prst="chevron">
            <a:avLst>
              <a:gd name="adj" fmla="val 50000"/>
            </a:avLst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2101174" y="4216980"/>
            <a:ext cx="4552545" cy="710119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885217" y="4216980"/>
            <a:ext cx="992221" cy="710119"/>
          </a:xfrm>
          <a:prstGeom prst="flowChartProcess">
            <a:avLst/>
          </a:prstGeom>
          <a:solidFill>
            <a:srgbClr val="7030A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2233914" y="695140"/>
            <a:ext cx="41784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Kullanılan Dil</a:t>
            </a:r>
            <a:endParaRPr dirty="0"/>
          </a:p>
        </p:txBody>
      </p:sp>
      <p:pic>
        <p:nvPicPr>
          <p:cNvPr id="129" name="Google Shape;129;p15" descr="logo içeren bir resim&#10;&#10;Açıklama otomatik olarak oluşturuld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4315" y="417529"/>
            <a:ext cx="992221" cy="99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 descr="logo içeren bir resim&#10;&#10;Açıklama otomatik olarak oluşturuld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40787" y="1539677"/>
            <a:ext cx="1777533" cy="71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1189978" y="695140"/>
            <a:ext cx="6503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/>
          </a:p>
        </p:txBody>
      </p:sp>
      <p:sp>
        <p:nvSpPr>
          <p:cNvPr id="133" name="Google Shape;133;p15"/>
          <p:cNvSpPr txBox="1"/>
          <p:nvPr/>
        </p:nvSpPr>
        <p:spPr>
          <a:xfrm>
            <a:off x="2247769" y="1558802"/>
            <a:ext cx="41784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Kullanılan Toollar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2233914" y="2445263"/>
            <a:ext cx="41784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K. Versiyon Kontrol Aracı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2233914" y="3368316"/>
            <a:ext cx="41784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Kullanılan İletişim Aracları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2233914" y="4310429"/>
            <a:ext cx="417846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Kullanılan Framework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1203833" y="1572758"/>
            <a:ext cx="6503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1189978" y="2449208"/>
            <a:ext cx="6503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1189978" y="3338889"/>
            <a:ext cx="6503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1189978" y="4296518"/>
            <a:ext cx="6503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141" name="Google Shape;141;p15" descr="logo içeren bir resim&#10;&#10;Açıklama otomatik olarak oluşturuldu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0992" y="2455988"/>
            <a:ext cx="1203719" cy="503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42666" y="2314541"/>
            <a:ext cx="1203719" cy="677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14976" y="3215687"/>
            <a:ext cx="902248" cy="857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 descr="logo içeren bir resim&#10;&#10;Açıklama otomatik olarak oluşturuldu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795249" y="3274867"/>
            <a:ext cx="624267" cy="624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22905" y="3379891"/>
            <a:ext cx="1651572" cy="42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 descr="logo içeren bir resim&#10;&#10;Açıklama otomatik olarak oluşturuld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74084" y="4269953"/>
            <a:ext cx="1777533" cy="710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 descr="metin, işaret içeren bir resim&#10;&#10;Açıklama otomatik olarak oluşturuldu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69033" y="131112"/>
            <a:ext cx="2071900" cy="47088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125;p15"/>
          <p:cNvSpPr/>
          <p:nvPr/>
        </p:nvSpPr>
        <p:spPr>
          <a:xfrm>
            <a:off x="6564698" y="5117525"/>
            <a:ext cx="826851" cy="710119"/>
          </a:xfrm>
          <a:prstGeom prst="chevron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26;p15"/>
          <p:cNvSpPr/>
          <p:nvPr/>
        </p:nvSpPr>
        <p:spPr>
          <a:xfrm>
            <a:off x="2128882" y="5117525"/>
            <a:ext cx="4552545" cy="710119"/>
          </a:xfrm>
          <a:prstGeom prst="homePlate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27;p15"/>
          <p:cNvSpPr/>
          <p:nvPr/>
        </p:nvSpPr>
        <p:spPr>
          <a:xfrm>
            <a:off x="912925" y="5117525"/>
            <a:ext cx="992221" cy="710119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36;p15"/>
          <p:cNvSpPr txBox="1"/>
          <p:nvPr/>
        </p:nvSpPr>
        <p:spPr>
          <a:xfrm>
            <a:off x="2261622" y="5210974"/>
            <a:ext cx="4178461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600" b="1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K. Yazılım Geliştirme Süreci</a:t>
            </a:r>
            <a:endParaRPr sz="2600" dirty="0"/>
          </a:p>
        </p:txBody>
      </p:sp>
      <p:sp>
        <p:nvSpPr>
          <p:cNvPr id="46" name="Google Shape;140;p15"/>
          <p:cNvSpPr txBox="1"/>
          <p:nvPr/>
        </p:nvSpPr>
        <p:spPr>
          <a:xfrm>
            <a:off x="1217686" y="5197063"/>
            <a:ext cx="6503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6</a:t>
            </a:r>
            <a:endParaRPr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274" y="4848355"/>
            <a:ext cx="2224102" cy="111205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784" y="1577603"/>
            <a:ext cx="533281" cy="533281"/>
          </a:xfrm>
          <a:prstGeom prst="rect">
            <a:avLst/>
          </a:prstGeom>
        </p:spPr>
      </p:pic>
      <p:pic>
        <p:nvPicPr>
          <p:cNvPr id="130" name="Google Shape;130;p15" descr="logo içeren bir resim&#10;&#10;Açıklama otomatik olarak oluşturuldu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493326" y="1614221"/>
            <a:ext cx="1924761" cy="47066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125;p15"/>
          <p:cNvSpPr/>
          <p:nvPr/>
        </p:nvSpPr>
        <p:spPr>
          <a:xfrm>
            <a:off x="6597178" y="5974457"/>
            <a:ext cx="826851" cy="710119"/>
          </a:xfrm>
          <a:prstGeom prst="chevron">
            <a:avLst>
              <a:gd name="adj" fmla="val 50000"/>
            </a:avLst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126;p15"/>
          <p:cNvSpPr/>
          <p:nvPr/>
        </p:nvSpPr>
        <p:spPr>
          <a:xfrm>
            <a:off x="2161362" y="5974457"/>
            <a:ext cx="4552545" cy="710119"/>
          </a:xfrm>
          <a:prstGeom prst="homePlate">
            <a:avLst>
              <a:gd name="adj" fmla="val 50000"/>
            </a:avLst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27;p15"/>
          <p:cNvSpPr/>
          <p:nvPr/>
        </p:nvSpPr>
        <p:spPr>
          <a:xfrm>
            <a:off x="945405" y="5974457"/>
            <a:ext cx="992221" cy="710119"/>
          </a:xfrm>
          <a:prstGeom prst="flowChartProcess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36;p15"/>
          <p:cNvSpPr txBox="1"/>
          <p:nvPr/>
        </p:nvSpPr>
        <p:spPr>
          <a:xfrm>
            <a:off x="2294102" y="6067906"/>
            <a:ext cx="4178461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600" b="1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Proje Raporlama Aracı</a:t>
            </a:r>
            <a:endParaRPr sz="2600" dirty="0"/>
          </a:p>
        </p:txBody>
      </p:sp>
      <p:sp>
        <p:nvSpPr>
          <p:cNvPr id="51" name="Google Shape;140;p15"/>
          <p:cNvSpPr txBox="1"/>
          <p:nvPr/>
        </p:nvSpPr>
        <p:spPr>
          <a:xfrm>
            <a:off x="1250166" y="6053995"/>
            <a:ext cx="6503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7</a:t>
            </a:r>
            <a:endParaRPr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716" y="6118588"/>
            <a:ext cx="961534" cy="570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/>
          <p:nvPr/>
        </p:nvSpPr>
        <p:spPr>
          <a:xfrm>
            <a:off x="676220" y="1083683"/>
            <a:ext cx="4837191" cy="708951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676220" y="2449491"/>
            <a:ext cx="648113" cy="70895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1278036" y="2452386"/>
            <a:ext cx="4235375" cy="708950"/>
          </a:xfrm>
          <a:prstGeom prst="chevron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 rot="10800000">
            <a:off x="10589876" y="2449491"/>
            <a:ext cx="648113" cy="70895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7"/>
          <p:cNvSpPr/>
          <p:nvPr/>
        </p:nvSpPr>
        <p:spPr>
          <a:xfrm rot="10800000">
            <a:off x="6354500" y="2449491"/>
            <a:ext cx="4235375" cy="708950"/>
          </a:xfrm>
          <a:prstGeom prst="chevron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7233216" y="2484215"/>
            <a:ext cx="33566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Betül Hn.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676220" y="3549086"/>
            <a:ext cx="648113" cy="70895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1278036" y="3551981"/>
            <a:ext cx="4235375" cy="708950"/>
          </a:xfrm>
          <a:prstGeom prst="chevron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 rot="10800000">
            <a:off x="10589876" y="3549086"/>
            <a:ext cx="648113" cy="70895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/>
          <p:nvPr/>
        </p:nvSpPr>
        <p:spPr>
          <a:xfrm rot="10800000">
            <a:off x="6354500" y="3549086"/>
            <a:ext cx="4235375" cy="708950"/>
          </a:xfrm>
          <a:prstGeom prst="chevron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1817225" y="3583810"/>
            <a:ext cx="33566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Ümre Hn.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7233216" y="3583810"/>
            <a:ext cx="33566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Esra Hn.</a:t>
            </a: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676220" y="4611062"/>
            <a:ext cx="648113" cy="70895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1278036" y="4613957"/>
            <a:ext cx="4235375" cy="708950"/>
          </a:xfrm>
          <a:prstGeom prst="chevron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/>
          <p:nvPr/>
        </p:nvSpPr>
        <p:spPr>
          <a:xfrm rot="10800000">
            <a:off x="10589876" y="4611062"/>
            <a:ext cx="648113" cy="70895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/>
          <p:nvPr/>
        </p:nvSpPr>
        <p:spPr>
          <a:xfrm rot="10800000">
            <a:off x="6354500" y="4611062"/>
            <a:ext cx="4235375" cy="708950"/>
          </a:xfrm>
          <a:prstGeom prst="chevron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1817225" y="4645786"/>
            <a:ext cx="33566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Sinan B.</a:t>
            </a:r>
            <a:endParaRPr/>
          </a:p>
        </p:txBody>
      </p:sp>
      <p:sp>
        <p:nvSpPr>
          <p:cNvPr id="193" name="Google Shape;193;p17"/>
          <p:cNvSpPr txBox="1"/>
          <p:nvPr/>
        </p:nvSpPr>
        <p:spPr>
          <a:xfrm>
            <a:off x="7233216" y="4645786"/>
            <a:ext cx="33566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Tolga B.</a:t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676220" y="5675932"/>
            <a:ext cx="648113" cy="70895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1278036" y="5678827"/>
            <a:ext cx="4235375" cy="708950"/>
          </a:xfrm>
          <a:prstGeom prst="chevron">
            <a:avLst>
              <a:gd name="adj" fmla="val 50000"/>
            </a:avLst>
          </a:prstGeom>
          <a:solidFill>
            <a:srgbClr val="C0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817225" y="5710656"/>
            <a:ext cx="33566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Berkan B.</a:t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1817225" y="2484215"/>
            <a:ext cx="33566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Kubra Hn.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676219" y="1145390"/>
            <a:ext cx="483718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Bektaş B.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6400798" y="1083683"/>
            <a:ext cx="4837191" cy="708951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6400795" y="1145390"/>
            <a:ext cx="483719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Ahmet B.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676221" y="320948"/>
            <a:ext cx="48371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Lead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6400799" y="320948"/>
            <a:ext cx="48371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Master</a:t>
            </a:r>
            <a:endParaRPr/>
          </a:p>
        </p:txBody>
      </p:sp>
      <p:pic>
        <p:nvPicPr>
          <p:cNvPr id="203" name="Google Shape;203;p17" descr="metin, işaret içeren bir resim&#10;&#10;Açıklama otomatik olarak oluşturuld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7982" y="6149438"/>
            <a:ext cx="2071900" cy="47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7" descr="metin, oyuncak içeren bir resim&#10;&#10;Açıklama otomatik olarak oluşturuld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2626" y="2888593"/>
            <a:ext cx="965066" cy="965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86" y="1751195"/>
            <a:ext cx="2191056" cy="261021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Google Shape;203;p17" descr="metin, işaret içeren bir resim&#10;&#10;Açıklama otomatik olarak oluşturuld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4127" y="4138361"/>
            <a:ext cx="2071900" cy="47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109" y="5250253"/>
            <a:ext cx="2410161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216</Words>
  <Application>Microsoft Office PowerPoint</Application>
  <PresentationFormat>Geniş ekran</PresentationFormat>
  <Paragraphs>42</Paragraphs>
  <Slides>6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Open Sans</vt:lpstr>
      <vt:lpstr>Calibri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Ahmet Yazıcıoğlu</dc:creator>
  <cp:lastModifiedBy>Ahmet Yazıcıoğlu</cp:lastModifiedBy>
  <cp:revision>18</cp:revision>
  <dcterms:modified xsi:type="dcterms:W3CDTF">2023-04-01T21:32:12Z</dcterms:modified>
</cp:coreProperties>
</file>