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669088" cy="9753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00"/>
    <a:srgbClr val="FF0000"/>
    <a:srgbClr val="CCECFF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3" autoAdjust="0"/>
  </p:normalViewPr>
  <p:slideViewPr>
    <p:cSldViewPr snapToGrid="0" snapToObjects="1">
      <p:cViewPr>
        <p:scale>
          <a:sx n="100" d="100"/>
          <a:sy n="100" d="100"/>
        </p:scale>
        <p:origin x="-66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>
            <a:lvl1pPr algn="l" defTabSz="9481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>
            <a:lvl1pPr algn="r" defTabSz="9481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465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b" anchorCtr="0" compatLnSpc="1">
            <a:prstTxWarp prst="textNoShape">
              <a:avLst/>
            </a:prstTxWarp>
          </a:bodyPr>
          <a:lstStyle>
            <a:lvl1pPr algn="l" defTabSz="9481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465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b" anchorCtr="0" compatLnSpc="1">
            <a:prstTxWarp prst="textNoShape">
              <a:avLst/>
            </a:prstTxWarp>
          </a:bodyPr>
          <a:lstStyle>
            <a:lvl1pPr algn="r" defTabSz="9481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DC70C94-9BED-4172-9958-35908B4D6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>
            <a:lvl1pPr algn="l" defTabSz="9481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>
            <a:lvl1pPr algn="r" defTabSz="9481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1838"/>
            <a:ext cx="4878388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b" anchorCtr="0" compatLnSpc="1">
            <a:prstTxWarp prst="textNoShape">
              <a:avLst/>
            </a:prstTxWarp>
          </a:bodyPr>
          <a:lstStyle>
            <a:lvl1pPr algn="l" defTabSz="9481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465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6" tIns="47413" rIns="94826" bIns="47413" numCol="1" anchor="b" anchorCtr="0" compatLnSpc="1">
            <a:prstTxWarp prst="textNoShape">
              <a:avLst/>
            </a:prstTxWarp>
          </a:bodyPr>
          <a:lstStyle>
            <a:lvl1pPr algn="r" defTabSz="9481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127325F-CE18-4AA6-93E2-AF1112682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FE0F2-76AD-4041-9229-B90AF2E5F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EAB60-1EA4-412F-BBDE-4CDB4437B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0"/>
            <a:ext cx="2201862" cy="6154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38" y="0"/>
            <a:ext cx="6457950" cy="6154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ECF17-787E-4D8A-AEEE-A944DA62A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A58C8-BF6F-409C-9A45-4FCDE607C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1E726-E56D-4D70-9B95-A469468D1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038" y="1447800"/>
            <a:ext cx="4329112" cy="470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447800"/>
            <a:ext cx="4330700" cy="470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DC2FA-AA43-4D44-B428-1B28E7A37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09EFD-766D-4516-A78A-321E4FB6B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20B08-660F-43D3-ACF1-3A729C4BA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C43A6-CB34-40E8-A240-A336F535F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1D896-2088-4FFC-9F19-A24C40886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16B7-6418-4FD2-BA89-935D4A779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B0CCDC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3038" y="0"/>
            <a:ext cx="8797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038" y="1447800"/>
            <a:ext cx="8812212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85F213B-C7C1-446D-945B-0006718E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1EB94-1086-4F44-A373-2934CC4307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tr-TR" dirty="0" smtClean="0"/>
              <a:t>Bitcoin: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A P2P E-Cash System</a:t>
            </a:r>
            <a:endParaRPr 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52950"/>
            <a:ext cx="6400800" cy="13811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</a:pPr>
            <a:r>
              <a:rPr lang="tr-TR" dirty="0" smtClean="0"/>
              <a:t>Erkay </a:t>
            </a:r>
            <a:r>
              <a:rPr lang="tr-TR" dirty="0" smtClean="0"/>
              <a:t>Savas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tr-TR" dirty="0" smtClean="0"/>
              <a:t>Sabanci University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Incentive for Peers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73038" y="1143000"/>
            <a:ext cx="8812212" cy="5372100"/>
          </a:xfrm>
        </p:spPr>
        <p:txBody>
          <a:bodyPr/>
          <a:lstStyle/>
          <a:p>
            <a:r>
              <a:rPr lang="tr-TR" dirty="0" smtClean="0"/>
              <a:t>Why peers should work on proof-of-work</a:t>
            </a:r>
          </a:p>
          <a:p>
            <a:r>
              <a:rPr lang="tr-TR" dirty="0" smtClean="0"/>
              <a:t>Incentive:</a:t>
            </a:r>
          </a:p>
          <a:p>
            <a:pPr lvl="1"/>
            <a:r>
              <a:rPr lang="tr-TR" dirty="0" smtClean="0"/>
              <a:t>The first transaction of each block is a new coin that will be rewarded to the peer who found the proof-of-work for the block</a:t>
            </a:r>
          </a:p>
          <a:p>
            <a:pPr lvl="1"/>
            <a:r>
              <a:rPr lang="tr-TR" dirty="0" smtClean="0"/>
              <a:t>It is 25 BTC (bitcoin) for every block</a:t>
            </a:r>
          </a:p>
          <a:p>
            <a:pPr lvl="1"/>
            <a:r>
              <a:rPr lang="tr-TR" dirty="0" smtClean="0"/>
              <a:t>It was 50 BTC in </a:t>
            </a:r>
            <a:r>
              <a:rPr lang="en-US" dirty="0" smtClean="0"/>
              <a:t>2009-01-03</a:t>
            </a:r>
            <a:r>
              <a:rPr lang="tr-TR" dirty="0" smtClean="0"/>
              <a:t> for the first block</a:t>
            </a:r>
          </a:p>
          <a:p>
            <a:pPr lvl="1"/>
            <a:r>
              <a:rPr lang="en-US" dirty="0" smtClean="0"/>
              <a:t>The </a:t>
            </a:r>
            <a:r>
              <a:rPr lang="tr-TR" dirty="0" smtClean="0"/>
              <a:t>b</a:t>
            </a:r>
            <a:r>
              <a:rPr lang="en-US" dirty="0" err="1" smtClean="0"/>
              <a:t>itcoin</a:t>
            </a:r>
            <a:r>
              <a:rPr lang="en-US" dirty="0" smtClean="0"/>
              <a:t> block mining reward halves every 210,000 blocks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In 2024, it is expected to drop to 6.25 BTC</a:t>
            </a:r>
          </a:p>
          <a:p>
            <a:r>
              <a:rPr lang="tr-TR" dirty="0" smtClean="0"/>
              <a:t>When the reward reaches to 0 (well almost)</a:t>
            </a:r>
          </a:p>
          <a:p>
            <a:pPr lvl="1"/>
            <a:r>
              <a:rPr lang="tr-TR" dirty="0" smtClean="0"/>
              <a:t>No new coin is created </a:t>
            </a:r>
          </a:p>
          <a:p>
            <a:pPr lvl="1"/>
            <a:r>
              <a:rPr lang="tr-TR" dirty="0" smtClean="0"/>
              <a:t>Incentive will be transaction fee (as in the bank)</a:t>
            </a:r>
          </a:p>
          <a:p>
            <a:pPr lvl="1"/>
            <a:endParaRPr lang="tr-TR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35997-4F2C-4DA3-BCEB-11CF73A2DAE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Keeping the Incentive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tr-TR" dirty="0" smtClean="0"/>
              <a:t>The incentive should encourage peers to stay honest</a:t>
            </a:r>
          </a:p>
          <a:p>
            <a:pPr lvl="1">
              <a:lnSpc>
                <a:spcPct val="130000"/>
              </a:lnSpc>
            </a:pPr>
            <a:r>
              <a:rPr lang="tr-TR" dirty="0" smtClean="0"/>
              <a:t> If a peer earns more by staying honest, he will stay honest</a:t>
            </a:r>
          </a:p>
          <a:p>
            <a:pPr>
              <a:lnSpc>
                <a:spcPct val="130000"/>
              </a:lnSpc>
            </a:pPr>
            <a:r>
              <a:rPr lang="tr-TR" dirty="0" smtClean="0"/>
              <a:t>If the incentive is not satisfactory, </a:t>
            </a:r>
          </a:p>
          <a:p>
            <a:pPr lvl="1">
              <a:lnSpc>
                <a:spcPct val="130000"/>
              </a:lnSpc>
            </a:pPr>
            <a:r>
              <a:rPr lang="tr-TR" dirty="0" smtClean="0"/>
              <a:t>a greedy peer (or group of peers) is able to assemble more CPU power than all the honest peers</a:t>
            </a:r>
          </a:p>
          <a:p>
            <a:pPr lvl="1">
              <a:lnSpc>
                <a:spcPct val="130000"/>
              </a:lnSpc>
            </a:pPr>
            <a:r>
              <a:rPr lang="tr-TR" dirty="0" smtClean="0"/>
              <a:t>S/he can steal back his payments (delete them from the transactions)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52478-6CC5-484B-BFBE-DDBE6AD451E4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Valid Transactions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038" y="2724150"/>
            <a:ext cx="8812212" cy="3619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tr-TR" dirty="0" smtClean="0"/>
              <a:t>To verify a transaction is valid</a:t>
            </a:r>
          </a:p>
          <a:p>
            <a:pPr lvl="1">
              <a:lnSpc>
                <a:spcPct val="110000"/>
              </a:lnSpc>
            </a:pPr>
            <a:r>
              <a:rPr lang="tr-TR" dirty="0" smtClean="0"/>
              <a:t>We need to determine if the current owner has the bitcoin</a:t>
            </a:r>
          </a:p>
          <a:p>
            <a:pPr lvl="1">
              <a:lnSpc>
                <a:spcPct val="110000"/>
              </a:lnSpc>
            </a:pPr>
            <a:r>
              <a:rPr lang="tr-TR" dirty="0" smtClean="0"/>
              <a:t>We need to check a former transaction in which his amount of bitcoin is transferred to the current owner. </a:t>
            </a:r>
          </a:p>
          <a:p>
            <a:pPr lvl="1">
              <a:lnSpc>
                <a:spcPct val="110000"/>
              </a:lnSpc>
            </a:pPr>
            <a:r>
              <a:rPr lang="tr-TR" dirty="0" smtClean="0"/>
              <a:t>We may have to verify all transactions in all blocks</a:t>
            </a:r>
          </a:p>
          <a:p>
            <a:pPr lvl="1">
              <a:lnSpc>
                <a:spcPct val="110000"/>
              </a:lnSpc>
            </a:pPr>
            <a:r>
              <a:rPr lang="tr-TR" dirty="0" smtClean="0"/>
              <a:t>A block can contain many transactions</a:t>
            </a:r>
          </a:p>
          <a:p>
            <a:pPr lvl="1">
              <a:lnSpc>
                <a:spcPct val="110000"/>
              </a:lnSpc>
            </a:pPr>
            <a:r>
              <a:rPr lang="tr-TR" dirty="0" smtClean="0"/>
              <a:t>If we know the block, we can use Merkle Tree to check if the transaction is a part of a valid block</a:t>
            </a: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1BCF6D-AD07-4F95-8E12-9E12B4C8186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95275" y="1257300"/>
            <a:ext cx="1790700" cy="1171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6" name="Rectangle 5"/>
          <p:cNvSpPr/>
          <p:nvPr/>
        </p:nvSpPr>
        <p:spPr bwMode="auto">
          <a:xfrm>
            <a:off x="2336800" y="1573213"/>
            <a:ext cx="644525" cy="538162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>
              <a:defRPr/>
            </a:pPr>
            <a:r>
              <a:rPr lang="tr-TR" sz="1400" dirty="0" smtClean="0">
                <a:solidFill>
                  <a:schemeClr val="accent3"/>
                </a:solidFill>
                <a:latin typeface="+mn-lt"/>
              </a:rPr>
              <a:t>SHA3</a:t>
            </a:r>
            <a:endParaRPr lang="en-US" sz="14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850" y="1871663"/>
            <a:ext cx="454025" cy="252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endParaRPr lang="en-US" sz="14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58850" y="1871663"/>
            <a:ext cx="431800" cy="252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endParaRPr lang="en-US" sz="14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70025" y="1871663"/>
            <a:ext cx="444500" cy="252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...</a:t>
            </a:r>
            <a:endParaRPr lang="en-US" sz="1400" dirty="0">
              <a:latin typeface="+mn-lt"/>
            </a:endParaRPr>
          </a:p>
        </p:txBody>
      </p:sp>
      <p:cxnSp>
        <p:nvCxnSpPr>
          <p:cNvPr id="13322" name="Straight Arrow Connector 10"/>
          <p:cNvCxnSpPr>
            <a:cxnSpLocks noChangeShapeType="1"/>
          </p:cNvCxnSpPr>
          <p:nvPr/>
        </p:nvCxnSpPr>
        <p:spPr bwMode="auto">
          <a:xfrm flipV="1">
            <a:off x="2095500" y="1841500"/>
            <a:ext cx="24765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450850" y="1400175"/>
            <a:ext cx="9398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47800" y="1400175"/>
            <a:ext cx="466725" cy="3048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325" name="Straight Arrow Connector 19"/>
          <p:cNvCxnSpPr>
            <a:cxnSpLocks noChangeShapeType="1"/>
          </p:cNvCxnSpPr>
          <p:nvPr/>
        </p:nvCxnSpPr>
        <p:spPr bwMode="auto">
          <a:xfrm>
            <a:off x="85725" y="1576388"/>
            <a:ext cx="3651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1171575" y="2120900"/>
            <a:ext cx="6286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1400" dirty="0">
                <a:latin typeface="+mn-lt"/>
              </a:rPr>
              <a:t>block</a:t>
            </a:r>
            <a:endParaRPr lang="en-US" sz="1400" dirty="0">
              <a:latin typeface="+mn-lt"/>
            </a:endParaRPr>
          </a:p>
        </p:txBody>
      </p:sp>
      <p:cxnSp>
        <p:nvCxnSpPr>
          <p:cNvPr id="13327" name="Straight Connector 35"/>
          <p:cNvCxnSpPr>
            <a:cxnSpLocks noChangeShapeType="1"/>
            <a:stCxn id="6" idx="3"/>
          </p:cNvCxnSpPr>
          <p:nvPr/>
        </p:nvCxnSpPr>
        <p:spPr bwMode="auto">
          <a:xfrm flipV="1">
            <a:off x="2981325" y="1841500"/>
            <a:ext cx="29527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3328" name="Rectangle 49"/>
          <p:cNvSpPr>
            <a:spLocks noChangeArrowheads="1"/>
          </p:cNvSpPr>
          <p:nvPr/>
        </p:nvSpPr>
        <p:spPr bwMode="auto">
          <a:xfrm>
            <a:off x="3590925" y="1255713"/>
            <a:ext cx="1790700" cy="1171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52" name="Rectangle 51"/>
          <p:cNvSpPr/>
          <p:nvPr/>
        </p:nvSpPr>
        <p:spPr bwMode="auto">
          <a:xfrm>
            <a:off x="3746500" y="1870075"/>
            <a:ext cx="454025" cy="2524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endParaRPr lang="en-US" sz="14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254500" y="1870075"/>
            <a:ext cx="431800" cy="2524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endParaRPr lang="en-US" sz="1400" dirty="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65675" y="1870075"/>
            <a:ext cx="444500" cy="2524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...</a:t>
            </a:r>
            <a:endParaRPr lang="en-US" sz="14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46500" y="1398588"/>
            <a:ext cx="9398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743450" y="1398588"/>
            <a:ext cx="466725" cy="3048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334" name="Straight Arrow Connector 57"/>
          <p:cNvCxnSpPr>
            <a:cxnSpLocks noChangeShapeType="1"/>
          </p:cNvCxnSpPr>
          <p:nvPr/>
        </p:nvCxnSpPr>
        <p:spPr bwMode="auto">
          <a:xfrm>
            <a:off x="3381375" y="1574800"/>
            <a:ext cx="3651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4467225" y="2119313"/>
            <a:ext cx="6286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1400" dirty="0">
                <a:latin typeface="+mn-lt"/>
              </a:rPr>
              <a:t>block</a:t>
            </a:r>
            <a:endParaRPr lang="en-US" sz="1400" dirty="0">
              <a:latin typeface="+mn-lt"/>
            </a:endParaRPr>
          </a:p>
        </p:txBody>
      </p:sp>
      <p:sp>
        <p:nvSpPr>
          <p:cNvPr id="13336" name="Rectangle 60"/>
          <p:cNvSpPr>
            <a:spLocks noChangeArrowheads="1"/>
          </p:cNvSpPr>
          <p:nvPr/>
        </p:nvSpPr>
        <p:spPr bwMode="auto">
          <a:xfrm>
            <a:off x="6877050" y="1285875"/>
            <a:ext cx="1790700" cy="1171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62" name="Rectangle 61"/>
          <p:cNvSpPr/>
          <p:nvPr/>
        </p:nvSpPr>
        <p:spPr bwMode="auto">
          <a:xfrm>
            <a:off x="7032625" y="1900238"/>
            <a:ext cx="454025" cy="252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endParaRPr lang="en-US" sz="14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540625" y="1900238"/>
            <a:ext cx="431800" cy="252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endParaRPr lang="en-US" sz="1400" dirty="0">
              <a:latin typeface="+mn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8051800" y="1900238"/>
            <a:ext cx="444500" cy="252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...</a:t>
            </a:r>
            <a:endParaRPr lang="en-US" sz="1400" dirty="0">
              <a:latin typeface="+mn-l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032625" y="1428750"/>
            <a:ext cx="9398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8029575" y="1428750"/>
            <a:ext cx="466725" cy="3048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53350" y="2149475"/>
            <a:ext cx="6286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1400" dirty="0">
                <a:latin typeface="+mn-lt"/>
              </a:rPr>
              <a:t>block</a:t>
            </a:r>
            <a:endParaRPr lang="en-US" sz="1400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622925" y="1574800"/>
            <a:ext cx="644525" cy="538163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>
              <a:defRPr/>
            </a:pPr>
            <a:r>
              <a:rPr lang="tr-TR" sz="1400" dirty="0" smtClean="0">
                <a:solidFill>
                  <a:schemeClr val="accent3"/>
                </a:solidFill>
                <a:latin typeface="+mn-lt"/>
              </a:rPr>
              <a:t>SHA3</a:t>
            </a:r>
            <a:endParaRPr lang="en-US" sz="14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13344" name="Straight Arrow Connector 72"/>
          <p:cNvCxnSpPr>
            <a:cxnSpLocks noChangeShapeType="1"/>
          </p:cNvCxnSpPr>
          <p:nvPr/>
        </p:nvCxnSpPr>
        <p:spPr bwMode="auto">
          <a:xfrm flipV="1">
            <a:off x="5381625" y="1843088"/>
            <a:ext cx="24765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5" name="Straight Connector 74"/>
          <p:cNvCxnSpPr>
            <a:cxnSpLocks noChangeShapeType="1"/>
            <a:stCxn id="72" idx="3"/>
          </p:cNvCxnSpPr>
          <p:nvPr/>
        </p:nvCxnSpPr>
        <p:spPr bwMode="auto">
          <a:xfrm>
            <a:off x="6267450" y="1844675"/>
            <a:ext cx="2857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46" name="Elbow Connector 80"/>
          <p:cNvCxnSpPr>
            <a:cxnSpLocks noChangeShapeType="1"/>
          </p:cNvCxnSpPr>
          <p:nvPr/>
        </p:nvCxnSpPr>
        <p:spPr bwMode="auto">
          <a:xfrm flipV="1">
            <a:off x="6553200" y="1576388"/>
            <a:ext cx="479425" cy="26511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6"/>
          <p:cNvSpPr>
            <a:spLocks noChangeArrowheads="1"/>
          </p:cNvSpPr>
          <p:nvPr/>
        </p:nvSpPr>
        <p:spPr bwMode="auto">
          <a:xfrm>
            <a:off x="333375" y="752475"/>
            <a:ext cx="8637588" cy="581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3471863" y="923925"/>
            <a:ext cx="2771775" cy="1047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>
          <a:xfrm>
            <a:off x="173038" y="0"/>
            <a:ext cx="8797925" cy="752475"/>
          </a:xfrm>
        </p:spPr>
        <p:txBody>
          <a:bodyPr/>
          <a:lstStyle/>
          <a:p>
            <a:r>
              <a:rPr lang="tr-TR" smtClean="0"/>
              <a:t>Merkle Tree</a:t>
            </a:r>
            <a:endParaRPr lang="en-US" smtClean="0"/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A7B26-6926-4461-A2A0-5128BF2FD4A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6291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8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244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9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197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10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50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11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1987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12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1517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13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1047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14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0577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15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722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0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5252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64782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2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4312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3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479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4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432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5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385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m</a:t>
            </a:r>
            <a:r>
              <a:rPr lang="tr-TR" sz="1400" baseline="-25000" dirty="0">
                <a:latin typeface="+mn-lt"/>
              </a:rPr>
              <a:t>6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338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7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6291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8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244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9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6197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1150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1987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12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17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13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61047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14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10577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15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5722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15252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4782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2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4312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3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6479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4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1432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5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6385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6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338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7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Straight Arrow Connector 75"/>
          <p:cNvCxnSpPr>
            <a:cxnSpLocks noChangeShapeType="1"/>
            <a:stCxn id="13" idx="0"/>
            <a:endCxn id="29" idx="2"/>
          </p:cNvCxnSpPr>
          <p:nvPr/>
        </p:nvCxnSpPr>
        <p:spPr bwMode="auto">
          <a:xfrm flipV="1">
            <a:off x="88582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" name="Straight Arrow Connector 76"/>
          <p:cNvCxnSpPr>
            <a:cxnSpLocks noChangeShapeType="1"/>
          </p:cNvCxnSpPr>
          <p:nvPr/>
        </p:nvCxnSpPr>
        <p:spPr bwMode="auto">
          <a:xfrm flipV="1">
            <a:off x="140970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77"/>
          <p:cNvCxnSpPr>
            <a:cxnSpLocks noChangeShapeType="1"/>
          </p:cNvCxnSpPr>
          <p:nvPr/>
        </p:nvCxnSpPr>
        <p:spPr bwMode="auto">
          <a:xfrm flipV="1">
            <a:off x="18859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" name="Straight Arrow Connector 78"/>
          <p:cNvCxnSpPr>
            <a:cxnSpLocks noChangeShapeType="1"/>
          </p:cNvCxnSpPr>
          <p:nvPr/>
        </p:nvCxnSpPr>
        <p:spPr bwMode="auto">
          <a:xfrm flipV="1">
            <a:off x="237172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79"/>
          <p:cNvCxnSpPr>
            <a:cxnSpLocks noChangeShapeType="1"/>
          </p:cNvCxnSpPr>
          <p:nvPr/>
        </p:nvCxnSpPr>
        <p:spPr bwMode="auto">
          <a:xfrm flipV="1">
            <a:off x="289560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" name="Straight Arrow Connector 80"/>
          <p:cNvCxnSpPr>
            <a:cxnSpLocks noChangeShapeType="1"/>
          </p:cNvCxnSpPr>
          <p:nvPr/>
        </p:nvCxnSpPr>
        <p:spPr bwMode="auto">
          <a:xfrm flipV="1">
            <a:off x="33718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81"/>
          <p:cNvCxnSpPr>
            <a:cxnSpLocks noChangeShapeType="1"/>
          </p:cNvCxnSpPr>
          <p:nvPr/>
        </p:nvCxnSpPr>
        <p:spPr bwMode="auto">
          <a:xfrm flipV="1">
            <a:off x="38671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" name="Straight Arrow Connector 82"/>
          <p:cNvCxnSpPr>
            <a:cxnSpLocks noChangeShapeType="1"/>
          </p:cNvCxnSpPr>
          <p:nvPr/>
        </p:nvCxnSpPr>
        <p:spPr bwMode="auto">
          <a:xfrm flipV="1">
            <a:off x="437197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83"/>
          <p:cNvCxnSpPr>
            <a:cxnSpLocks noChangeShapeType="1"/>
          </p:cNvCxnSpPr>
          <p:nvPr/>
        </p:nvCxnSpPr>
        <p:spPr bwMode="auto">
          <a:xfrm flipV="1">
            <a:off x="48577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84"/>
          <p:cNvCxnSpPr>
            <a:cxnSpLocks noChangeShapeType="1"/>
          </p:cNvCxnSpPr>
          <p:nvPr/>
        </p:nvCxnSpPr>
        <p:spPr bwMode="auto">
          <a:xfrm flipV="1">
            <a:off x="536257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Straight Arrow Connector 85"/>
          <p:cNvCxnSpPr>
            <a:cxnSpLocks noChangeShapeType="1"/>
          </p:cNvCxnSpPr>
          <p:nvPr/>
        </p:nvCxnSpPr>
        <p:spPr bwMode="auto">
          <a:xfrm flipV="1">
            <a:off x="587692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" name="Straight Arrow Connector 86"/>
          <p:cNvCxnSpPr>
            <a:cxnSpLocks noChangeShapeType="1"/>
          </p:cNvCxnSpPr>
          <p:nvPr/>
        </p:nvCxnSpPr>
        <p:spPr bwMode="auto">
          <a:xfrm flipV="1">
            <a:off x="635317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Straight Arrow Connector 87"/>
          <p:cNvCxnSpPr>
            <a:cxnSpLocks noChangeShapeType="1"/>
          </p:cNvCxnSpPr>
          <p:nvPr/>
        </p:nvCxnSpPr>
        <p:spPr bwMode="auto">
          <a:xfrm flipV="1">
            <a:off x="686752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88"/>
          <p:cNvCxnSpPr>
            <a:cxnSpLocks noChangeShapeType="1"/>
          </p:cNvCxnSpPr>
          <p:nvPr/>
        </p:nvCxnSpPr>
        <p:spPr bwMode="auto">
          <a:xfrm flipV="1">
            <a:off x="735330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" name="Straight Arrow Connector 89"/>
          <p:cNvCxnSpPr>
            <a:cxnSpLocks noChangeShapeType="1"/>
          </p:cNvCxnSpPr>
          <p:nvPr/>
        </p:nvCxnSpPr>
        <p:spPr bwMode="auto">
          <a:xfrm flipV="1">
            <a:off x="783907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2" name="Straight Arrow Connector 90"/>
          <p:cNvCxnSpPr>
            <a:cxnSpLocks noChangeShapeType="1"/>
          </p:cNvCxnSpPr>
          <p:nvPr/>
        </p:nvCxnSpPr>
        <p:spPr bwMode="auto">
          <a:xfrm flipV="1">
            <a:off x="83248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" name="Rectangle 52"/>
          <p:cNvSpPr/>
          <p:nvPr/>
        </p:nvSpPr>
        <p:spPr bwMode="auto">
          <a:xfrm>
            <a:off x="923925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000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924050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001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876550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010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67150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011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857750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100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15025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101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848475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110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839075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111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1" name="Straight Arrow Connector 100"/>
          <p:cNvCxnSpPr>
            <a:cxnSpLocks noChangeShapeType="1"/>
            <a:stCxn id="29" idx="0"/>
          </p:cNvCxnSpPr>
          <p:nvPr/>
        </p:nvCxnSpPr>
        <p:spPr bwMode="auto">
          <a:xfrm flipV="1">
            <a:off x="885825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102"/>
          <p:cNvCxnSpPr>
            <a:cxnSpLocks noChangeShapeType="1"/>
            <a:stCxn id="30" idx="0"/>
          </p:cNvCxnSpPr>
          <p:nvPr/>
        </p:nvCxnSpPr>
        <p:spPr bwMode="auto">
          <a:xfrm flipH="1" flipV="1">
            <a:off x="1152525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Straight Arrow Connector 103"/>
          <p:cNvCxnSpPr>
            <a:cxnSpLocks noChangeShapeType="1"/>
          </p:cNvCxnSpPr>
          <p:nvPr/>
        </p:nvCxnSpPr>
        <p:spPr bwMode="auto">
          <a:xfrm flipV="1">
            <a:off x="1885950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Straight Arrow Connector 104"/>
          <p:cNvCxnSpPr>
            <a:cxnSpLocks noChangeShapeType="1"/>
          </p:cNvCxnSpPr>
          <p:nvPr/>
        </p:nvCxnSpPr>
        <p:spPr bwMode="auto">
          <a:xfrm flipH="1" flipV="1">
            <a:off x="2152650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Straight Arrow Connector 105"/>
          <p:cNvCxnSpPr>
            <a:cxnSpLocks noChangeShapeType="1"/>
          </p:cNvCxnSpPr>
          <p:nvPr/>
        </p:nvCxnSpPr>
        <p:spPr bwMode="auto">
          <a:xfrm flipV="1">
            <a:off x="2838450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106"/>
          <p:cNvCxnSpPr>
            <a:cxnSpLocks noChangeShapeType="1"/>
          </p:cNvCxnSpPr>
          <p:nvPr/>
        </p:nvCxnSpPr>
        <p:spPr bwMode="auto">
          <a:xfrm flipH="1" flipV="1">
            <a:off x="3105150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7" name="Straight Arrow Connector 107"/>
          <p:cNvCxnSpPr>
            <a:cxnSpLocks noChangeShapeType="1"/>
          </p:cNvCxnSpPr>
          <p:nvPr/>
        </p:nvCxnSpPr>
        <p:spPr bwMode="auto">
          <a:xfrm flipV="1">
            <a:off x="3829050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8" name="Straight Arrow Connector 108"/>
          <p:cNvCxnSpPr>
            <a:cxnSpLocks noChangeShapeType="1"/>
          </p:cNvCxnSpPr>
          <p:nvPr/>
        </p:nvCxnSpPr>
        <p:spPr bwMode="auto">
          <a:xfrm flipH="1" flipV="1">
            <a:off x="4095750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9" name="Straight Arrow Connector 109"/>
          <p:cNvCxnSpPr>
            <a:cxnSpLocks noChangeShapeType="1"/>
          </p:cNvCxnSpPr>
          <p:nvPr/>
        </p:nvCxnSpPr>
        <p:spPr bwMode="auto">
          <a:xfrm flipV="1">
            <a:off x="4819650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0" name="Straight Arrow Connector 110"/>
          <p:cNvCxnSpPr>
            <a:cxnSpLocks noChangeShapeType="1"/>
          </p:cNvCxnSpPr>
          <p:nvPr/>
        </p:nvCxnSpPr>
        <p:spPr bwMode="auto">
          <a:xfrm flipH="1" flipV="1">
            <a:off x="5086350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Straight Arrow Connector 111"/>
          <p:cNvCxnSpPr>
            <a:cxnSpLocks noChangeShapeType="1"/>
          </p:cNvCxnSpPr>
          <p:nvPr/>
        </p:nvCxnSpPr>
        <p:spPr bwMode="auto">
          <a:xfrm flipV="1">
            <a:off x="5857875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2" name="Straight Arrow Connector 112"/>
          <p:cNvCxnSpPr>
            <a:cxnSpLocks noChangeShapeType="1"/>
          </p:cNvCxnSpPr>
          <p:nvPr/>
        </p:nvCxnSpPr>
        <p:spPr bwMode="auto">
          <a:xfrm flipH="1" flipV="1">
            <a:off x="6124575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113"/>
          <p:cNvCxnSpPr>
            <a:cxnSpLocks noChangeShapeType="1"/>
          </p:cNvCxnSpPr>
          <p:nvPr/>
        </p:nvCxnSpPr>
        <p:spPr bwMode="auto">
          <a:xfrm flipV="1">
            <a:off x="6810375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4" name="Straight Arrow Connector 114"/>
          <p:cNvCxnSpPr>
            <a:cxnSpLocks noChangeShapeType="1"/>
          </p:cNvCxnSpPr>
          <p:nvPr/>
        </p:nvCxnSpPr>
        <p:spPr bwMode="auto">
          <a:xfrm flipH="1" flipV="1">
            <a:off x="7077075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" name="Straight Arrow Connector 115"/>
          <p:cNvCxnSpPr>
            <a:cxnSpLocks noChangeShapeType="1"/>
          </p:cNvCxnSpPr>
          <p:nvPr/>
        </p:nvCxnSpPr>
        <p:spPr bwMode="auto">
          <a:xfrm flipV="1">
            <a:off x="7800975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Straight Arrow Connector 116"/>
          <p:cNvCxnSpPr>
            <a:cxnSpLocks noChangeShapeType="1"/>
          </p:cNvCxnSpPr>
          <p:nvPr/>
        </p:nvCxnSpPr>
        <p:spPr bwMode="auto">
          <a:xfrm flipH="1" flipV="1">
            <a:off x="8067675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1466850" y="3629025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8" name="Straight Arrow Connector 119"/>
          <p:cNvCxnSpPr>
            <a:cxnSpLocks noChangeShapeType="1"/>
            <a:stCxn id="53" idx="0"/>
            <a:endCxn id="77" idx="2"/>
          </p:cNvCxnSpPr>
          <p:nvPr/>
        </p:nvCxnSpPr>
        <p:spPr bwMode="auto">
          <a:xfrm flipV="1">
            <a:off x="1152525" y="3924300"/>
            <a:ext cx="542925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Straight Arrow Connector 121"/>
          <p:cNvCxnSpPr>
            <a:cxnSpLocks noChangeShapeType="1"/>
            <a:stCxn id="54" idx="0"/>
            <a:endCxn id="77" idx="2"/>
          </p:cNvCxnSpPr>
          <p:nvPr/>
        </p:nvCxnSpPr>
        <p:spPr bwMode="auto">
          <a:xfrm flipH="1" flipV="1">
            <a:off x="1695450" y="3924300"/>
            <a:ext cx="45720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Rectangle 79"/>
          <p:cNvSpPr/>
          <p:nvPr/>
        </p:nvSpPr>
        <p:spPr bwMode="auto">
          <a:xfrm>
            <a:off x="3409950" y="3633788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1" name="Straight Arrow Connector 123"/>
          <p:cNvCxnSpPr>
            <a:cxnSpLocks noChangeShapeType="1"/>
            <a:endCxn id="80" idx="2"/>
          </p:cNvCxnSpPr>
          <p:nvPr/>
        </p:nvCxnSpPr>
        <p:spPr bwMode="auto">
          <a:xfrm flipV="1">
            <a:off x="3095625" y="3929063"/>
            <a:ext cx="542925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" name="Straight Arrow Connector 124"/>
          <p:cNvCxnSpPr>
            <a:cxnSpLocks noChangeShapeType="1"/>
            <a:endCxn id="80" idx="2"/>
          </p:cNvCxnSpPr>
          <p:nvPr/>
        </p:nvCxnSpPr>
        <p:spPr bwMode="auto">
          <a:xfrm flipH="1" flipV="1">
            <a:off x="3638550" y="3929063"/>
            <a:ext cx="45720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" name="Rectangle 82"/>
          <p:cNvSpPr/>
          <p:nvPr/>
        </p:nvSpPr>
        <p:spPr bwMode="auto">
          <a:xfrm>
            <a:off x="5419725" y="3629025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4" name="Straight Arrow Connector 126"/>
          <p:cNvCxnSpPr>
            <a:cxnSpLocks noChangeShapeType="1"/>
            <a:endCxn id="83" idx="2"/>
          </p:cNvCxnSpPr>
          <p:nvPr/>
        </p:nvCxnSpPr>
        <p:spPr bwMode="auto">
          <a:xfrm flipV="1">
            <a:off x="5105400" y="3924300"/>
            <a:ext cx="542925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5" name="Straight Arrow Connector 127"/>
          <p:cNvCxnSpPr>
            <a:cxnSpLocks noChangeShapeType="1"/>
            <a:endCxn id="83" idx="2"/>
          </p:cNvCxnSpPr>
          <p:nvPr/>
        </p:nvCxnSpPr>
        <p:spPr bwMode="auto">
          <a:xfrm flipH="1" flipV="1">
            <a:off x="5648325" y="3924300"/>
            <a:ext cx="45720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Rectangle 85"/>
          <p:cNvSpPr/>
          <p:nvPr/>
        </p:nvSpPr>
        <p:spPr bwMode="auto">
          <a:xfrm>
            <a:off x="7391400" y="3629025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7" name="Straight Arrow Connector 129"/>
          <p:cNvCxnSpPr>
            <a:cxnSpLocks noChangeShapeType="1"/>
            <a:endCxn id="86" idx="2"/>
          </p:cNvCxnSpPr>
          <p:nvPr/>
        </p:nvCxnSpPr>
        <p:spPr bwMode="auto">
          <a:xfrm flipV="1">
            <a:off x="7077075" y="3924300"/>
            <a:ext cx="542925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8" name="Straight Arrow Connector 130"/>
          <p:cNvCxnSpPr>
            <a:cxnSpLocks noChangeShapeType="1"/>
            <a:endCxn id="86" idx="2"/>
          </p:cNvCxnSpPr>
          <p:nvPr/>
        </p:nvCxnSpPr>
        <p:spPr bwMode="auto">
          <a:xfrm flipH="1" flipV="1">
            <a:off x="7620000" y="3924300"/>
            <a:ext cx="45720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9" name="Rectangle 88"/>
          <p:cNvSpPr/>
          <p:nvPr/>
        </p:nvSpPr>
        <p:spPr bwMode="auto">
          <a:xfrm>
            <a:off x="2438400" y="2581275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0" name="Straight Arrow Connector 133"/>
          <p:cNvCxnSpPr>
            <a:cxnSpLocks noChangeShapeType="1"/>
            <a:stCxn id="77" idx="0"/>
            <a:endCxn id="89" idx="2"/>
          </p:cNvCxnSpPr>
          <p:nvPr/>
        </p:nvCxnSpPr>
        <p:spPr bwMode="auto">
          <a:xfrm flipV="1">
            <a:off x="1695450" y="2876550"/>
            <a:ext cx="971550" cy="752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1" name="Straight Arrow Connector 135"/>
          <p:cNvCxnSpPr>
            <a:cxnSpLocks noChangeShapeType="1"/>
            <a:stCxn id="80" idx="0"/>
            <a:endCxn id="89" idx="2"/>
          </p:cNvCxnSpPr>
          <p:nvPr/>
        </p:nvCxnSpPr>
        <p:spPr bwMode="auto">
          <a:xfrm flipH="1" flipV="1">
            <a:off x="2667000" y="2876550"/>
            <a:ext cx="971550" cy="757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" name="Rectangle 91"/>
          <p:cNvSpPr/>
          <p:nvPr/>
        </p:nvSpPr>
        <p:spPr bwMode="auto">
          <a:xfrm>
            <a:off x="6410325" y="2586038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3" name="Straight Arrow Connector 137"/>
          <p:cNvCxnSpPr>
            <a:cxnSpLocks noChangeShapeType="1"/>
            <a:endCxn id="92" idx="2"/>
          </p:cNvCxnSpPr>
          <p:nvPr/>
        </p:nvCxnSpPr>
        <p:spPr bwMode="auto">
          <a:xfrm flipV="1">
            <a:off x="5667375" y="2881313"/>
            <a:ext cx="971550" cy="752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4" name="Straight Arrow Connector 138"/>
          <p:cNvCxnSpPr>
            <a:cxnSpLocks noChangeShapeType="1"/>
            <a:endCxn id="92" idx="2"/>
          </p:cNvCxnSpPr>
          <p:nvPr/>
        </p:nvCxnSpPr>
        <p:spPr bwMode="auto">
          <a:xfrm flipH="1" flipV="1">
            <a:off x="6638925" y="2881313"/>
            <a:ext cx="971550" cy="757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5" name="Rectangle 94"/>
          <p:cNvSpPr/>
          <p:nvPr/>
        </p:nvSpPr>
        <p:spPr bwMode="auto">
          <a:xfrm>
            <a:off x="4324350" y="148590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6" name="Straight Arrow Connector 141"/>
          <p:cNvCxnSpPr>
            <a:cxnSpLocks noChangeShapeType="1"/>
            <a:stCxn id="89" idx="0"/>
            <a:endCxn id="95" idx="2"/>
          </p:cNvCxnSpPr>
          <p:nvPr/>
        </p:nvCxnSpPr>
        <p:spPr bwMode="auto">
          <a:xfrm flipV="1">
            <a:off x="2667000" y="1781175"/>
            <a:ext cx="1885950" cy="800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7" name="Straight Arrow Connector 143"/>
          <p:cNvCxnSpPr>
            <a:cxnSpLocks noChangeShapeType="1"/>
            <a:stCxn id="92" idx="0"/>
            <a:endCxn id="95" idx="2"/>
          </p:cNvCxnSpPr>
          <p:nvPr/>
        </p:nvCxnSpPr>
        <p:spPr bwMode="auto">
          <a:xfrm flipH="1" flipV="1">
            <a:off x="4552950" y="1781175"/>
            <a:ext cx="2085975" cy="804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5" name="Rectangle 104"/>
          <p:cNvSpPr/>
          <p:nvPr/>
        </p:nvSpPr>
        <p:spPr bwMode="auto">
          <a:xfrm>
            <a:off x="3660775" y="1085850"/>
            <a:ext cx="9398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657725" y="1085850"/>
            <a:ext cx="466725" cy="3048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1500" y="931863"/>
            <a:ext cx="13525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dirty="0">
                <a:latin typeface="+mn-lt"/>
              </a:rPr>
              <a:t>block</a:t>
            </a:r>
            <a:endParaRPr lang="en-US" dirty="0">
              <a:latin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86350" y="1257300"/>
            <a:ext cx="1352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000" dirty="0">
                <a:latin typeface="+mn-lt"/>
              </a:rPr>
              <a:t>Block header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7" grpId="0" animBg="1"/>
      <p:bldP spid="80" grpId="0" animBg="1"/>
      <p:bldP spid="83" grpId="0" animBg="1"/>
      <p:bldP spid="86" grpId="0" animBg="1"/>
      <p:bldP spid="89" grpId="0" animBg="1"/>
      <p:bldP spid="92" grpId="0" animBg="1"/>
      <p:bldP spid="95" grpId="0" animBg="1"/>
      <p:bldP spid="105" grpId="0" animBg="1"/>
      <p:bldP spid="106" grpId="0" animBg="1"/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6"/>
          <p:cNvSpPr>
            <a:spLocks noChangeArrowheads="1"/>
          </p:cNvSpPr>
          <p:nvPr/>
        </p:nvSpPr>
        <p:spPr bwMode="auto">
          <a:xfrm>
            <a:off x="333375" y="752475"/>
            <a:ext cx="8637588" cy="581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3" name="Rectangle 103"/>
          <p:cNvSpPr>
            <a:spLocks noChangeArrowheads="1"/>
          </p:cNvSpPr>
          <p:nvPr/>
        </p:nvSpPr>
        <p:spPr bwMode="auto">
          <a:xfrm>
            <a:off x="3471863" y="923925"/>
            <a:ext cx="2771775" cy="1047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173038" y="0"/>
            <a:ext cx="8797925" cy="752475"/>
          </a:xfrm>
        </p:spPr>
        <p:txBody>
          <a:bodyPr/>
          <a:lstStyle/>
          <a:p>
            <a:r>
              <a:rPr lang="tr-TR" smtClean="0"/>
              <a:t>Merkle Tree</a:t>
            </a:r>
            <a:endParaRPr lang="en-US" smtClean="0"/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0BED2-F9BE-45C6-BB21-57C7B1D556A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6291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8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244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9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197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10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50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11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1987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12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1517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13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1047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14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0577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15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722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0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5252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1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64782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2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43125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3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479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4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432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5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385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 smtClean="0">
                <a:latin typeface="+mn-lt"/>
              </a:rPr>
              <a:t>Tx</a:t>
            </a:r>
            <a:r>
              <a:rPr lang="tr-TR" sz="1400" baseline="-25000" dirty="0" smtClean="0">
                <a:latin typeface="+mn-lt"/>
              </a:rPr>
              <a:t>6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33850" y="6019800"/>
            <a:ext cx="457200" cy="295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7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6291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8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244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9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6197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1150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1987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12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17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13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61047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14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10577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15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5722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15252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4782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2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43125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3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6479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4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1432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5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6385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6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33850" y="52768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7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398" name="Straight Arrow Connector 75"/>
          <p:cNvCxnSpPr>
            <a:cxnSpLocks noChangeShapeType="1"/>
            <a:stCxn id="13" idx="0"/>
            <a:endCxn id="29" idx="2"/>
          </p:cNvCxnSpPr>
          <p:nvPr/>
        </p:nvCxnSpPr>
        <p:spPr bwMode="auto">
          <a:xfrm flipV="1">
            <a:off x="88582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99" name="Straight Arrow Connector 76"/>
          <p:cNvCxnSpPr>
            <a:cxnSpLocks noChangeShapeType="1"/>
          </p:cNvCxnSpPr>
          <p:nvPr/>
        </p:nvCxnSpPr>
        <p:spPr bwMode="auto">
          <a:xfrm flipV="1">
            <a:off x="140970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0" name="Straight Arrow Connector 77"/>
          <p:cNvCxnSpPr>
            <a:cxnSpLocks noChangeShapeType="1"/>
          </p:cNvCxnSpPr>
          <p:nvPr/>
        </p:nvCxnSpPr>
        <p:spPr bwMode="auto">
          <a:xfrm flipV="1">
            <a:off x="18859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1" name="Straight Arrow Connector 78"/>
          <p:cNvCxnSpPr>
            <a:cxnSpLocks noChangeShapeType="1"/>
          </p:cNvCxnSpPr>
          <p:nvPr/>
        </p:nvCxnSpPr>
        <p:spPr bwMode="auto">
          <a:xfrm flipV="1">
            <a:off x="237172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2" name="Straight Arrow Connector 79"/>
          <p:cNvCxnSpPr>
            <a:cxnSpLocks noChangeShapeType="1"/>
          </p:cNvCxnSpPr>
          <p:nvPr/>
        </p:nvCxnSpPr>
        <p:spPr bwMode="auto">
          <a:xfrm flipV="1">
            <a:off x="289560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3" name="Straight Arrow Connector 80"/>
          <p:cNvCxnSpPr>
            <a:cxnSpLocks noChangeShapeType="1"/>
          </p:cNvCxnSpPr>
          <p:nvPr/>
        </p:nvCxnSpPr>
        <p:spPr bwMode="auto">
          <a:xfrm flipV="1">
            <a:off x="33718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4" name="Straight Arrow Connector 81"/>
          <p:cNvCxnSpPr>
            <a:cxnSpLocks noChangeShapeType="1"/>
          </p:cNvCxnSpPr>
          <p:nvPr/>
        </p:nvCxnSpPr>
        <p:spPr bwMode="auto">
          <a:xfrm flipV="1">
            <a:off x="38671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5" name="Straight Arrow Connector 82"/>
          <p:cNvCxnSpPr>
            <a:cxnSpLocks noChangeShapeType="1"/>
          </p:cNvCxnSpPr>
          <p:nvPr/>
        </p:nvCxnSpPr>
        <p:spPr bwMode="auto">
          <a:xfrm flipV="1">
            <a:off x="437197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6" name="Straight Arrow Connector 83"/>
          <p:cNvCxnSpPr>
            <a:cxnSpLocks noChangeShapeType="1"/>
          </p:cNvCxnSpPr>
          <p:nvPr/>
        </p:nvCxnSpPr>
        <p:spPr bwMode="auto">
          <a:xfrm flipV="1">
            <a:off x="48577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7" name="Straight Arrow Connector 84"/>
          <p:cNvCxnSpPr>
            <a:cxnSpLocks noChangeShapeType="1"/>
          </p:cNvCxnSpPr>
          <p:nvPr/>
        </p:nvCxnSpPr>
        <p:spPr bwMode="auto">
          <a:xfrm flipV="1">
            <a:off x="536257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8" name="Straight Arrow Connector 85"/>
          <p:cNvCxnSpPr>
            <a:cxnSpLocks noChangeShapeType="1"/>
          </p:cNvCxnSpPr>
          <p:nvPr/>
        </p:nvCxnSpPr>
        <p:spPr bwMode="auto">
          <a:xfrm flipV="1">
            <a:off x="587692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09" name="Straight Arrow Connector 86"/>
          <p:cNvCxnSpPr>
            <a:cxnSpLocks noChangeShapeType="1"/>
          </p:cNvCxnSpPr>
          <p:nvPr/>
        </p:nvCxnSpPr>
        <p:spPr bwMode="auto">
          <a:xfrm flipV="1">
            <a:off x="635317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10" name="Straight Arrow Connector 87"/>
          <p:cNvCxnSpPr>
            <a:cxnSpLocks noChangeShapeType="1"/>
          </p:cNvCxnSpPr>
          <p:nvPr/>
        </p:nvCxnSpPr>
        <p:spPr bwMode="auto">
          <a:xfrm flipV="1">
            <a:off x="686752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11" name="Straight Arrow Connector 88"/>
          <p:cNvCxnSpPr>
            <a:cxnSpLocks noChangeShapeType="1"/>
          </p:cNvCxnSpPr>
          <p:nvPr/>
        </p:nvCxnSpPr>
        <p:spPr bwMode="auto">
          <a:xfrm flipV="1">
            <a:off x="735330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12" name="Straight Arrow Connector 89"/>
          <p:cNvCxnSpPr>
            <a:cxnSpLocks noChangeShapeType="1"/>
          </p:cNvCxnSpPr>
          <p:nvPr/>
        </p:nvCxnSpPr>
        <p:spPr bwMode="auto">
          <a:xfrm flipV="1">
            <a:off x="7839075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13" name="Straight Arrow Connector 90"/>
          <p:cNvCxnSpPr>
            <a:cxnSpLocks noChangeShapeType="1"/>
          </p:cNvCxnSpPr>
          <p:nvPr/>
        </p:nvCxnSpPr>
        <p:spPr bwMode="auto">
          <a:xfrm flipV="1">
            <a:off x="8324850" y="5572125"/>
            <a:ext cx="0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" name="Rectangle 52"/>
          <p:cNvSpPr/>
          <p:nvPr/>
        </p:nvSpPr>
        <p:spPr bwMode="auto">
          <a:xfrm>
            <a:off x="923925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000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924050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001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876550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010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67150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011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857750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100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15025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101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848475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110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839075" y="455295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111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422" name="Straight Arrow Connector 100"/>
          <p:cNvCxnSpPr>
            <a:cxnSpLocks noChangeShapeType="1"/>
            <a:stCxn id="29" idx="0"/>
          </p:cNvCxnSpPr>
          <p:nvPr/>
        </p:nvCxnSpPr>
        <p:spPr bwMode="auto">
          <a:xfrm flipV="1">
            <a:off x="885825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23" name="Straight Arrow Connector 102"/>
          <p:cNvCxnSpPr>
            <a:cxnSpLocks noChangeShapeType="1"/>
            <a:stCxn id="30" idx="0"/>
          </p:cNvCxnSpPr>
          <p:nvPr/>
        </p:nvCxnSpPr>
        <p:spPr bwMode="auto">
          <a:xfrm flipH="1" flipV="1">
            <a:off x="1152525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24" name="Straight Arrow Connector 103"/>
          <p:cNvCxnSpPr>
            <a:cxnSpLocks noChangeShapeType="1"/>
          </p:cNvCxnSpPr>
          <p:nvPr/>
        </p:nvCxnSpPr>
        <p:spPr bwMode="auto">
          <a:xfrm flipV="1">
            <a:off x="1885950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25" name="Straight Arrow Connector 104"/>
          <p:cNvCxnSpPr>
            <a:cxnSpLocks noChangeShapeType="1"/>
          </p:cNvCxnSpPr>
          <p:nvPr/>
        </p:nvCxnSpPr>
        <p:spPr bwMode="auto">
          <a:xfrm flipH="1" flipV="1">
            <a:off x="2152650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26" name="Straight Arrow Connector 105"/>
          <p:cNvCxnSpPr>
            <a:cxnSpLocks noChangeShapeType="1"/>
          </p:cNvCxnSpPr>
          <p:nvPr/>
        </p:nvCxnSpPr>
        <p:spPr bwMode="auto">
          <a:xfrm flipV="1">
            <a:off x="2838450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27" name="Straight Arrow Connector 106"/>
          <p:cNvCxnSpPr>
            <a:cxnSpLocks noChangeShapeType="1"/>
          </p:cNvCxnSpPr>
          <p:nvPr/>
        </p:nvCxnSpPr>
        <p:spPr bwMode="auto">
          <a:xfrm flipH="1" flipV="1">
            <a:off x="3105150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28" name="Straight Arrow Connector 107"/>
          <p:cNvCxnSpPr>
            <a:cxnSpLocks noChangeShapeType="1"/>
          </p:cNvCxnSpPr>
          <p:nvPr/>
        </p:nvCxnSpPr>
        <p:spPr bwMode="auto">
          <a:xfrm flipV="1">
            <a:off x="3829050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29" name="Straight Arrow Connector 108"/>
          <p:cNvCxnSpPr>
            <a:cxnSpLocks noChangeShapeType="1"/>
          </p:cNvCxnSpPr>
          <p:nvPr/>
        </p:nvCxnSpPr>
        <p:spPr bwMode="auto">
          <a:xfrm flipH="1" flipV="1">
            <a:off x="4095750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30" name="Straight Arrow Connector 109"/>
          <p:cNvCxnSpPr>
            <a:cxnSpLocks noChangeShapeType="1"/>
          </p:cNvCxnSpPr>
          <p:nvPr/>
        </p:nvCxnSpPr>
        <p:spPr bwMode="auto">
          <a:xfrm flipV="1">
            <a:off x="4819650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31" name="Straight Arrow Connector 110"/>
          <p:cNvCxnSpPr>
            <a:cxnSpLocks noChangeShapeType="1"/>
          </p:cNvCxnSpPr>
          <p:nvPr/>
        </p:nvCxnSpPr>
        <p:spPr bwMode="auto">
          <a:xfrm flipH="1" flipV="1">
            <a:off x="5086350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32" name="Straight Arrow Connector 111"/>
          <p:cNvCxnSpPr>
            <a:cxnSpLocks noChangeShapeType="1"/>
          </p:cNvCxnSpPr>
          <p:nvPr/>
        </p:nvCxnSpPr>
        <p:spPr bwMode="auto">
          <a:xfrm flipV="1">
            <a:off x="5857875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33" name="Straight Arrow Connector 112"/>
          <p:cNvCxnSpPr>
            <a:cxnSpLocks noChangeShapeType="1"/>
          </p:cNvCxnSpPr>
          <p:nvPr/>
        </p:nvCxnSpPr>
        <p:spPr bwMode="auto">
          <a:xfrm flipH="1" flipV="1">
            <a:off x="6124575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34" name="Straight Arrow Connector 113"/>
          <p:cNvCxnSpPr>
            <a:cxnSpLocks noChangeShapeType="1"/>
          </p:cNvCxnSpPr>
          <p:nvPr/>
        </p:nvCxnSpPr>
        <p:spPr bwMode="auto">
          <a:xfrm flipV="1">
            <a:off x="6810375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35" name="Straight Arrow Connector 114"/>
          <p:cNvCxnSpPr>
            <a:cxnSpLocks noChangeShapeType="1"/>
          </p:cNvCxnSpPr>
          <p:nvPr/>
        </p:nvCxnSpPr>
        <p:spPr bwMode="auto">
          <a:xfrm flipH="1" flipV="1">
            <a:off x="7077075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36" name="Straight Arrow Connector 115"/>
          <p:cNvCxnSpPr>
            <a:cxnSpLocks noChangeShapeType="1"/>
          </p:cNvCxnSpPr>
          <p:nvPr/>
        </p:nvCxnSpPr>
        <p:spPr bwMode="auto">
          <a:xfrm flipV="1">
            <a:off x="7800975" y="4848225"/>
            <a:ext cx="2667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37" name="Straight Arrow Connector 116"/>
          <p:cNvCxnSpPr>
            <a:cxnSpLocks noChangeShapeType="1"/>
          </p:cNvCxnSpPr>
          <p:nvPr/>
        </p:nvCxnSpPr>
        <p:spPr bwMode="auto">
          <a:xfrm flipH="1" flipV="1">
            <a:off x="8067675" y="4848225"/>
            <a:ext cx="22860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1466850" y="3629025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439" name="Straight Arrow Connector 119"/>
          <p:cNvCxnSpPr>
            <a:cxnSpLocks noChangeShapeType="1"/>
            <a:stCxn id="53" idx="0"/>
            <a:endCxn id="77" idx="2"/>
          </p:cNvCxnSpPr>
          <p:nvPr/>
        </p:nvCxnSpPr>
        <p:spPr bwMode="auto">
          <a:xfrm flipV="1">
            <a:off x="1152525" y="3924300"/>
            <a:ext cx="542925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40" name="Straight Arrow Connector 121"/>
          <p:cNvCxnSpPr>
            <a:cxnSpLocks noChangeShapeType="1"/>
            <a:stCxn id="54" idx="0"/>
            <a:endCxn id="77" idx="2"/>
          </p:cNvCxnSpPr>
          <p:nvPr/>
        </p:nvCxnSpPr>
        <p:spPr bwMode="auto">
          <a:xfrm flipH="1" flipV="1">
            <a:off x="1695450" y="3924300"/>
            <a:ext cx="45720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Rectangle 79"/>
          <p:cNvSpPr/>
          <p:nvPr/>
        </p:nvSpPr>
        <p:spPr bwMode="auto">
          <a:xfrm>
            <a:off x="3409950" y="3633788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442" name="Straight Arrow Connector 123"/>
          <p:cNvCxnSpPr>
            <a:cxnSpLocks noChangeShapeType="1"/>
            <a:endCxn id="80" idx="2"/>
          </p:cNvCxnSpPr>
          <p:nvPr/>
        </p:nvCxnSpPr>
        <p:spPr bwMode="auto">
          <a:xfrm flipV="1">
            <a:off x="3095625" y="3929063"/>
            <a:ext cx="542925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43" name="Straight Arrow Connector 124"/>
          <p:cNvCxnSpPr>
            <a:cxnSpLocks noChangeShapeType="1"/>
            <a:endCxn id="80" idx="2"/>
          </p:cNvCxnSpPr>
          <p:nvPr/>
        </p:nvCxnSpPr>
        <p:spPr bwMode="auto">
          <a:xfrm flipH="1" flipV="1">
            <a:off x="3638550" y="3929063"/>
            <a:ext cx="45720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" name="Rectangle 82"/>
          <p:cNvSpPr/>
          <p:nvPr/>
        </p:nvSpPr>
        <p:spPr bwMode="auto">
          <a:xfrm>
            <a:off x="5419725" y="3629025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445" name="Straight Arrow Connector 126"/>
          <p:cNvCxnSpPr>
            <a:cxnSpLocks noChangeShapeType="1"/>
            <a:endCxn id="83" idx="2"/>
          </p:cNvCxnSpPr>
          <p:nvPr/>
        </p:nvCxnSpPr>
        <p:spPr bwMode="auto">
          <a:xfrm flipV="1">
            <a:off x="5105400" y="3924300"/>
            <a:ext cx="542925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46" name="Straight Arrow Connector 127"/>
          <p:cNvCxnSpPr>
            <a:cxnSpLocks noChangeShapeType="1"/>
            <a:endCxn id="83" idx="2"/>
          </p:cNvCxnSpPr>
          <p:nvPr/>
        </p:nvCxnSpPr>
        <p:spPr bwMode="auto">
          <a:xfrm flipH="1" flipV="1">
            <a:off x="5648325" y="3924300"/>
            <a:ext cx="45720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Rectangle 85"/>
          <p:cNvSpPr/>
          <p:nvPr/>
        </p:nvSpPr>
        <p:spPr bwMode="auto">
          <a:xfrm>
            <a:off x="7391400" y="3629025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448" name="Straight Arrow Connector 129"/>
          <p:cNvCxnSpPr>
            <a:cxnSpLocks noChangeShapeType="1"/>
            <a:endCxn id="86" idx="2"/>
          </p:cNvCxnSpPr>
          <p:nvPr/>
        </p:nvCxnSpPr>
        <p:spPr bwMode="auto">
          <a:xfrm flipV="1">
            <a:off x="7077075" y="3924300"/>
            <a:ext cx="542925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49" name="Straight Arrow Connector 130"/>
          <p:cNvCxnSpPr>
            <a:cxnSpLocks noChangeShapeType="1"/>
            <a:endCxn id="86" idx="2"/>
          </p:cNvCxnSpPr>
          <p:nvPr/>
        </p:nvCxnSpPr>
        <p:spPr bwMode="auto">
          <a:xfrm flipH="1" flipV="1">
            <a:off x="7620000" y="3924300"/>
            <a:ext cx="45720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9" name="Rectangle 88"/>
          <p:cNvSpPr/>
          <p:nvPr/>
        </p:nvSpPr>
        <p:spPr bwMode="auto">
          <a:xfrm>
            <a:off x="2438400" y="2581275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451" name="Straight Arrow Connector 133"/>
          <p:cNvCxnSpPr>
            <a:cxnSpLocks noChangeShapeType="1"/>
            <a:stCxn id="77" idx="0"/>
            <a:endCxn id="89" idx="2"/>
          </p:cNvCxnSpPr>
          <p:nvPr/>
        </p:nvCxnSpPr>
        <p:spPr bwMode="auto">
          <a:xfrm flipV="1">
            <a:off x="1695450" y="2876550"/>
            <a:ext cx="971550" cy="752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52" name="Straight Arrow Connector 135"/>
          <p:cNvCxnSpPr>
            <a:cxnSpLocks noChangeShapeType="1"/>
            <a:stCxn id="80" idx="0"/>
            <a:endCxn id="89" idx="2"/>
          </p:cNvCxnSpPr>
          <p:nvPr/>
        </p:nvCxnSpPr>
        <p:spPr bwMode="auto">
          <a:xfrm flipH="1" flipV="1">
            <a:off x="2667000" y="2876550"/>
            <a:ext cx="971550" cy="757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" name="Rectangle 91"/>
          <p:cNvSpPr/>
          <p:nvPr/>
        </p:nvSpPr>
        <p:spPr bwMode="auto">
          <a:xfrm>
            <a:off x="6410325" y="2586038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1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454" name="Straight Arrow Connector 137"/>
          <p:cNvCxnSpPr>
            <a:cxnSpLocks noChangeShapeType="1"/>
            <a:endCxn id="92" idx="2"/>
          </p:cNvCxnSpPr>
          <p:nvPr/>
        </p:nvCxnSpPr>
        <p:spPr bwMode="auto">
          <a:xfrm flipV="1">
            <a:off x="5667375" y="2881313"/>
            <a:ext cx="971550" cy="752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55" name="Straight Arrow Connector 138"/>
          <p:cNvCxnSpPr>
            <a:cxnSpLocks noChangeShapeType="1"/>
            <a:endCxn id="92" idx="2"/>
          </p:cNvCxnSpPr>
          <p:nvPr/>
        </p:nvCxnSpPr>
        <p:spPr bwMode="auto">
          <a:xfrm flipH="1" flipV="1">
            <a:off x="6638925" y="2881313"/>
            <a:ext cx="971550" cy="757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5" name="Rectangle 94"/>
          <p:cNvSpPr/>
          <p:nvPr/>
        </p:nvSpPr>
        <p:spPr bwMode="auto">
          <a:xfrm>
            <a:off x="4324350" y="148590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638550" y="5276850"/>
            <a:ext cx="457200" cy="2952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H</a:t>
            </a:r>
            <a:r>
              <a:rPr lang="tr-TR" sz="1400" baseline="-25000" dirty="0">
                <a:latin typeface="+mn-lt"/>
              </a:rPr>
              <a:t>6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3638550" y="6019800"/>
            <a:ext cx="457200" cy="2952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400" dirty="0">
                <a:latin typeface="+mn-lt"/>
              </a:rPr>
              <a:t>Tx</a:t>
            </a:r>
            <a:r>
              <a:rPr lang="tr-TR" sz="1400" baseline="-25000" dirty="0">
                <a:latin typeface="+mn-lt"/>
              </a:rPr>
              <a:t>6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867150" y="4557713"/>
            <a:ext cx="457200" cy="2952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latin typeface="+mn-lt"/>
              </a:rPr>
              <a:t>H</a:t>
            </a:r>
            <a:r>
              <a:rPr lang="tr-TR" sz="1400" baseline="-25000" dirty="0">
                <a:latin typeface="+mn-lt"/>
              </a:rPr>
              <a:t>011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409950" y="3629025"/>
            <a:ext cx="457200" cy="2952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latin typeface="+mn-lt"/>
              </a:rPr>
              <a:t>H</a:t>
            </a:r>
            <a:r>
              <a:rPr lang="tr-TR" sz="1400" baseline="-25000" dirty="0">
                <a:latin typeface="+mn-lt"/>
              </a:rPr>
              <a:t>01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5461" name="Rectangle 107"/>
          <p:cNvSpPr>
            <a:spLocks noChangeArrowheads="1"/>
          </p:cNvSpPr>
          <p:nvPr/>
        </p:nvSpPr>
        <p:spPr bwMode="auto">
          <a:xfrm>
            <a:off x="3471863" y="923925"/>
            <a:ext cx="2771775" cy="1047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101"/>
          <p:cNvSpPr/>
          <p:nvPr/>
        </p:nvSpPr>
        <p:spPr bwMode="auto">
          <a:xfrm>
            <a:off x="2438400" y="2586038"/>
            <a:ext cx="457200" cy="2952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latin typeface="+mn-lt"/>
              </a:rPr>
              <a:t>H</a:t>
            </a:r>
            <a:r>
              <a:rPr lang="tr-TR" sz="1400" baseline="-25000" dirty="0">
                <a:latin typeface="+mn-lt"/>
              </a:rPr>
              <a:t>0</a:t>
            </a:r>
            <a:endParaRPr lang="en-US" sz="1400" baseline="-250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660775" y="1085850"/>
            <a:ext cx="9398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657725" y="1085850"/>
            <a:ext cx="466725" cy="3048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71500" y="931863"/>
            <a:ext cx="13525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dirty="0">
                <a:latin typeface="+mn-lt"/>
              </a:rPr>
              <a:t>block</a:t>
            </a:r>
            <a:endParaRPr lang="en-US" dirty="0">
              <a:latin typeface="+mn-lt"/>
            </a:endParaRPr>
          </a:p>
        </p:txBody>
      </p:sp>
      <p:cxnSp>
        <p:nvCxnSpPr>
          <p:cNvPr id="15466" name="Straight Arrow Connector 141"/>
          <p:cNvCxnSpPr>
            <a:cxnSpLocks noChangeShapeType="1"/>
            <a:stCxn id="89" idx="0"/>
            <a:endCxn id="95" idx="2"/>
          </p:cNvCxnSpPr>
          <p:nvPr/>
        </p:nvCxnSpPr>
        <p:spPr bwMode="auto">
          <a:xfrm flipV="1">
            <a:off x="2667000" y="1781175"/>
            <a:ext cx="1885950" cy="800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467" name="Straight Arrow Connector 143"/>
          <p:cNvCxnSpPr>
            <a:cxnSpLocks noChangeShapeType="1"/>
            <a:stCxn id="92" idx="0"/>
            <a:endCxn id="95" idx="2"/>
          </p:cNvCxnSpPr>
          <p:nvPr/>
        </p:nvCxnSpPr>
        <p:spPr bwMode="auto">
          <a:xfrm flipH="1" flipV="1">
            <a:off x="4552950" y="1781175"/>
            <a:ext cx="2085975" cy="804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" name="Rectangle 110"/>
          <p:cNvSpPr/>
          <p:nvPr/>
        </p:nvSpPr>
        <p:spPr bwMode="auto">
          <a:xfrm>
            <a:off x="4324350" y="1485900"/>
            <a:ext cx="457200" cy="295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r>
              <a:rPr lang="tr-TR" sz="1400" baseline="-25000" dirty="0">
                <a:solidFill>
                  <a:schemeClr val="bg1"/>
                </a:solidFill>
                <a:latin typeface="+mn-lt"/>
              </a:rPr>
              <a:t>00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6350" y="1257300"/>
            <a:ext cx="1352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000" dirty="0">
                <a:latin typeface="+mn-lt"/>
              </a:rPr>
              <a:t>Block header</a:t>
            </a:r>
            <a:endParaRPr lang="en-US" sz="20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324350" y="1485900"/>
            <a:ext cx="457200" cy="2952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/>
          <a:lstStyle/>
          <a:p>
            <a:pPr>
              <a:defRPr/>
            </a:pPr>
            <a:r>
              <a:rPr lang="tr-TR" sz="1400" dirty="0">
                <a:solidFill>
                  <a:schemeClr val="bg1"/>
                </a:solidFill>
                <a:latin typeface="+mn-lt"/>
              </a:rPr>
              <a:t>H</a:t>
            </a:r>
            <a:endParaRPr lang="en-US" sz="1400" baseline="-25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Simplified Payment Verification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3038" y="1236663"/>
            <a:ext cx="8812212" cy="5011737"/>
          </a:xfrm>
        </p:spPr>
        <p:txBody>
          <a:bodyPr/>
          <a:lstStyle/>
          <a:p>
            <a:r>
              <a:rPr lang="tr-TR" dirty="0" smtClean="0"/>
              <a:t>A user needs to keep a copy of the block headers of the longest proof-of-work chain</a:t>
            </a:r>
          </a:p>
          <a:p>
            <a:pPr lvl="1"/>
            <a:r>
              <a:rPr lang="tr-TR" dirty="0" smtClean="0"/>
              <a:t>He can get the longest chain from the peers</a:t>
            </a:r>
          </a:p>
          <a:p>
            <a:pPr lvl="1"/>
            <a:r>
              <a:rPr lang="tr-TR" dirty="0" smtClean="0"/>
              <a:t>Obtain the branch of the Merkle Tree linking the transaction to the block it is timestamped in.</a:t>
            </a:r>
          </a:p>
          <a:p>
            <a:pPr lvl="1"/>
            <a:r>
              <a:rPr lang="tr-TR" dirty="0" smtClean="0"/>
              <a:t>If the root hash in the Merkle Tree is good, this means a peer has accepted it</a:t>
            </a:r>
          </a:p>
          <a:p>
            <a:pPr lvl="1"/>
            <a:r>
              <a:rPr lang="tr-TR" dirty="0" smtClean="0"/>
              <a:t>Every block after that will further confirm the network has accepted it.</a:t>
            </a:r>
          </a:p>
          <a:p>
            <a:r>
              <a:rPr lang="tr-TR" dirty="0" smtClean="0"/>
              <a:t>A block header is about 80 B </a:t>
            </a:r>
          </a:p>
          <a:p>
            <a:pPr lvl="1"/>
            <a:r>
              <a:rPr lang="tr-TR" dirty="0" smtClean="0"/>
              <a:t>If a block is generated every ten minutes, 80 B </a:t>
            </a:r>
            <a:r>
              <a:rPr lang="tr-TR" dirty="0" smtClean="0">
                <a:sym typeface="Symbol" pitchFamily="18" charset="2"/>
              </a:rPr>
              <a:t> 6  24 365 = 4.2 MB per year.</a:t>
            </a:r>
            <a:r>
              <a:rPr lang="tr-TR" dirty="0" smtClean="0"/>
              <a:t> </a:t>
            </a: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BAF138-9B91-40B2-B828-5F49C22A375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3038" y="0"/>
            <a:ext cx="8797925" cy="952500"/>
          </a:xfrm>
        </p:spPr>
        <p:txBody>
          <a:bodyPr/>
          <a:lstStyle/>
          <a:p>
            <a:r>
              <a:rPr lang="tr-TR" smtClean="0"/>
              <a:t>Some Calculations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73038" y="952500"/>
            <a:ext cx="8812212" cy="5562600"/>
          </a:xfrm>
        </p:spPr>
        <p:txBody>
          <a:bodyPr/>
          <a:lstStyle/>
          <a:p>
            <a:r>
              <a:rPr lang="tr-TR" dirty="0" smtClean="0"/>
              <a:t>A scenario:</a:t>
            </a:r>
          </a:p>
          <a:p>
            <a:pPr lvl="1"/>
            <a:r>
              <a:rPr lang="en-US" dirty="0" smtClean="0"/>
              <a:t>an attacker </a:t>
            </a:r>
            <a:r>
              <a:rPr lang="tr-TR" dirty="0" smtClean="0"/>
              <a:t>can </a:t>
            </a:r>
            <a:r>
              <a:rPr lang="en-US" dirty="0" smtClean="0"/>
              <a:t>generate an alternate chain faster than the honest</a:t>
            </a:r>
            <a:r>
              <a:rPr lang="tr-TR" dirty="0" smtClean="0"/>
              <a:t> </a:t>
            </a:r>
            <a:r>
              <a:rPr lang="en-US" dirty="0" smtClean="0"/>
              <a:t>chain.</a:t>
            </a:r>
          </a:p>
          <a:p>
            <a:pPr lvl="1"/>
            <a:r>
              <a:rPr lang="tr-TR" dirty="0" smtClean="0"/>
              <a:t>Even so, the attacker cannot include a nonexistent money in a transaction</a:t>
            </a:r>
          </a:p>
          <a:p>
            <a:pPr lvl="2"/>
            <a:r>
              <a:rPr lang="tr-TR" dirty="0" smtClean="0"/>
              <a:t>Other peers will not accept it</a:t>
            </a:r>
          </a:p>
          <a:p>
            <a:pPr lvl="1"/>
            <a:r>
              <a:rPr lang="tr-TR" dirty="0" smtClean="0"/>
              <a:t>But, the attacker </a:t>
            </a:r>
            <a:r>
              <a:rPr lang="en-US" dirty="0" smtClean="0"/>
              <a:t>can try to change one of his own transactions to take back</a:t>
            </a:r>
            <a:r>
              <a:rPr lang="tr-TR" dirty="0" smtClean="0"/>
              <a:t> </a:t>
            </a:r>
            <a:r>
              <a:rPr lang="en-US" dirty="0" smtClean="0"/>
              <a:t>money he recently spent</a:t>
            </a:r>
            <a:endParaRPr lang="tr-TR" dirty="0" smtClean="0"/>
          </a:p>
          <a:p>
            <a:r>
              <a:rPr lang="tr-TR" dirty="0" smtClean="0"/>
              <a:t>The probabilities</a:t>
            </a:r>
          </a:p>
          <a:p>
            <a:pPr lvl="1"/>
            <a:r>
              <a:rPr lang="tr-TR" dirty="0" smtClean="0"/>
              <a:t>p: </a:t>
            </a:r>
            <a:r>
              <a:rPr lang="en-US" dirty="0" smtClean="0"/>
              <a:t>probability an honest node finds the next block</a:t>
            </a:r>
            <a:endParaRPr lang="tr-TR" dirty="0" smtClean="0"/>
          </a:p>
          <a:p>
            <a:pPr lvl="1"/>
            <a:r>
              <a:rPr lang="tr-TR" dirty="0" smtClean="0"/>
              <a:t>q: </a:t>
            </a:r>
            <a:r>
              <a:rPr lang="en-US" dirty="0" smtClean="0"/>
              <a:t>probability the attacker finds the next block</a:t>
            </a:r>
            <a:endParaRPr lang="tr-TR" dirty="0" smtClean="0"/>
          </a:p>
          <a:p>
            <a:pPr lvl="1"/>
            <a:r>
              <a:rPr lang="tr-TR" dirty="0" smtClean="0"/>
              <a:t>q</a:t>
            </a:r>
            <a:r>
              <a:rPr lang="tr-TR" baseline="-25000" dirty="0" smtClean="0"/>
              <a:t>z</a:t>
            </a:r>
            <a:r>
              <a:rPr lang="tr-TR" dirty="0" smtClean="0"/>
              <a:t>: </a:t>
            </a:r>
            <a:r>
              <a:rPr lang="en-US" dirty="0" smtClean="0"/>
              <a:t>probability the attacker will ever catch up from z blocks behind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1834A-FFC9-48D6-8627-1EC96634A61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Binomial</a:t>
            </a:r>
            <a:r>
              <a:rPr lang="tr-TR" smtClean="0"/>
              <a:t> </a:t>
            </a:r>
            <a:r>
              <a:rPr lang="en-US" smtClean="0"/>
              <a:t>Random Walk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3038" y="1142999"/>
            <a:ext cx="8812212" cy="5248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tr-TR" dirty="0" smtClean="0"/>
              <a:t>G</a:t>
            </a:r>
            <a:r>
              <a:rPr lang="en-US" dirty="0" smtClean="0"/>
              <a:t>ambler's</a:t>
            </a:r>
            <a:r>
              <a:rPr lang="tr-TR" dirty="0" smtClean="0"/>
              <a:t> </a:t>
            </a:r>
            <a:r>
              <a:rPr lang="en-US" dirty="0" smtClean="0"/>
              <a:t>Ruin problem</a:t>
            </a:r>
            <a:endParaRPr lang="tr-TR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 gambler with unlimited credit starts at a deficit and plays potentially an</a:t>
            </a:r>
            <a:r>
              <a:rPr lang="tr-TR" dirty="0" smtClean="0"/>
              <a:t> </a:t>
            </a:r>
            <a:r>
              <a:rPr lang="en-US" dirty="0" smtClean="0"/>
              <a:t>infinite number of trials to try to reach breakeven.</a:t>
            </a:r>
          </a:p>
          <a:p>
            <a:pPr>
              <a:lnSpc>
                <a:spcPct val="110000"/>
              </a:lnSpc>
            </a:pPr>
            <a:r>
              <a:rPr lang="tr-TR" dirty="0" smtClean="0"/>
              <a:t>Formula: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tr-TR" dirty="0" smtClean="0"/>
              <a:t>p: </a:t>
            </a:r>
            <a:r>
              <a:rPr lang="en-US" dirty="0" smtClean="0"/>
              <a:t>probability an honest node finds the next block</a:t>
            </a:r>
            <a:endParaRPr lang="tr-TR" dirty="0" smtClean="0"/>
          </a:p>
          <a:p>
            <a:pPr lvl="1">
              <a:lnSpc>
                <a:spcPct val="110000"/>
              </a:lnSpc>
            </a:pPr>
            <a:r>
              <a:rPr lang="tr-TR" dirty="0" smtClean="0"/>
              <a:t>q: </a:t>
            </a:r>
            <a:r>
              <a:rPr lang="en-US" dirty="0" smtClean="0"/>
              <a:t>probability the attacker finds the next block</a:t>
            </a:r>
            <a:endParaRPr lang="tr-TR" dirty="0" smtClean="0"/>
          </a:p>
          <a:p>
            <a:pPr lvl="1">
              <a:lnSpc>
                <a:spcPct val="110000"/>
              </a:lnSpc>
            </a:pPr>
            <a:r>
              <a:rPr lang="tr-TR" dirty="0" smtClean="0"/>
              <a:t>q</a:t>
            </a:r>
            <a:r>
              <a:rPr lang="tr-TR" baseline="-25000" dirty="0" smtClean="0"/>
              <a:t>z</a:t>
            </a:r>
            <a:r>
              <a:rPr lang="tr-TR" dirty="0" smtClean="0"/>
              <a:t>: </a:t>
            </a:r>
            <a:r>
              <a:rPr lang="en-US" dirty="0" smtClean="0"/>
              <a:t>probability the attacker will ever catch up from z blocks behind</a:t>
            </a:r>
            <a:endParaRPr lang="tr-TR" dirty="0" smtClean="0"/>
          </a:p>
          <a:p>
            <a:pPr lvl="1">
              <a:lnSpc>
                <a:spcPct val="110000"/>
              </a:lnSpc>
            </a:pPr>
            <a:r>
              <a:rPr lang="tr-TR" dirty="0" smtClean="0"/>
              <a:t>q</a:t>
            </a:r>
            <a:r>
              <a:rPr lang="tr-TR" baseline="-25000" dirty="0" smtClean="0"/>
              <a:t>z</a:t>
            </a:r>
            <a:r>
              <a:rPr lang="tr-TR" dirty="0" smtClean="0"/>
              <a:t> = 1 if p ≤ q</a:t>
            </a:r>
          </a:p>
          <a:p>
            <a:pPr lvl="1">
              <a:lnSpc>
                <a:spcPct val="110000"/>
              </a:lnSpc>
            </a:pPr>
            <a:r>
              <a:rPr lang="tr-TR" dirty="0" smtClean="0"/>
              <a:t>q</a:t>
            </a:r>
            <a:r>
              <a:rPr lang="tr-TR" baseline="-25000" dirty="0" smtClean="0"/>
              <a:t>z</a:t>
            </a:r>
            <a:r>
              <a:rPr lang="tr-TR" dirty="0" smtClean="0"/>
              <a:t> =  (q/p)</a:t>
            </a:r>
            <a:r>
              <a:rPr lang="tr-TR" baseline="30000" dirty="0" smtClean="0"/>
              <a:t>z</a:t>
            </a:r>
            <a:r>
              <a:rPr lang="tr-TR" dirty="0" smtClean="0"/>
              <a:t> if p &gt; q</a:t>
            </a: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2CEA2-D509-4854-AC28-5AAFB698262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Basics of Bitcoin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tr-TR" dirty="0" smtClean="0"/>
              <a:t>Transaction</a:t>
            </a:r>
          </a:p>
          <a:p>
            <a:pPr lvl="1">
              <a:lnSpc>
                <a:spcPct val="130000"/>
              </a:lnSpc>
            </a:pPr>
            <a:r>
              <a:rPr lang="tr-TR" dirty="0" smtClean="0"/>
              <a:t>Transfer of money</a:t>
            </a:r>
          </a:p>
          <a:p>
            <a:pPr>
              <a:lnSpc>
                <a:spcPct val="130000"/>
              </a:lnSpc>
            </a:pPr>
            <a:r>
              <a:rPr lang="tr-TR" dirty="0" smtClean="0"/>
              <a:t>Double spending problem</a:t>
            </a:r>
          </a:p>
          <a:p>
            <a:pPr>
              <a:lnSpc>
                <a:spcPct val="130000"/>
              </a:lnSpc>
            </a:pPr>
            <a:r>
              <a:rPr lang="tr-TR" dirty="0" smtClean="0"/>
              <a:t>Proof-of-Work</a:t>
            </a:r>
          </a:p>
          <a:p>
            <a:pPr>
              <a:lnSpc>
                <a:spcPct val="130000"/>
              </a:lnSpc>
            </a:pPr>
            <a:r>
              <a:rPr lang="tr-TR" dirty="0" smtClean="0"/>
              <a:t>Incentive</a:t>
            </a:r>
          </a:p>
          <a:p>
            <a:pPr>
              <a:lnSpc>
                <a:spcPct val="130000"/>
              </a:lnSpc>
            </a:pPr>
            <a:r>
              <a:rPr lang="tr-TR" dirty="0" smtClean="0"/>
              <a:t>Compacting Transactions</a:t>
            </a:r>
            <a:endParaRPr lang="en-US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E3114-9C18-434A-9938-F71B9B8D638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3038" y="0"/>
            <a:ext cx="8797925" cy="1009650"/>
          </a:xfrm>
        </p:spPr>
        <p:txBody>
          <a:bodyPr/>
          <a:lstStyle/>
          <a:p>
            <a:r>
              <a:rPr lang="tr-TR" dirty="0" smtClean="0"/>
              <a:t>Transactions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2882" y="857250"/>
            <a:ext cx="8812212" cy="19050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tr-TR" dirty="0" smtClean="0"/>
              <a:t>E-coin is a chain of digital certificates</a:t>
            </a:r>
          </a:p>
          <a:p>
            <a:pPr lvl="1">
              <a:lnSpc>
                <a:spcPct val="114000"/>
              </a:lnSpc>
            </a:pPr>
            <a:r>
              <a:rPr lang="tr-TR" dirty="0" smtClean="0"/>
              <a:t>A bitcoin owner transfers the coin to next by digitally signing </a:t>
            </a:r>
          </a:p>
          <a:p>
            <a:pPr lvl="2">
              <a:lnSpc>
                <a:spcPct val="114000"/>
              </a:lnSpc>
            </a:pPr>
            <a:r>
              <a:rPr lang="tr-TR" dirty="0" smtClean="0"/>
              <a:t>Hash of the previous transaction and</a:t>
            </a:r>
          </a:p>
          <a:p>
            <a:pPr lvl="2">
              <a:lnSpc>
                <a:spcPct val="114000"/>
              </a:lnSpc>
            </a:pPr>
            <a:r>
              <a:rPr lang="tr-TR" dirty="0" smtClean="0"/>
              <a:t>Public key of the next owner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839AA-3073-4033-B2DE-04FC4DC3C66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562100" y="3257550"/>
            <a:ext cx="1619250" cy="2695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24013" y="3257550"/>
            <a:ext cx="12620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 dirty="0">
                <a:latin typeface="+mn-lt"/>
              </a:rPr>
              <a:t>Transaction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84350" y="3657600"/>
            <a:ext cx="1162050" cy="5429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PK</a:t>
            </a:r>
            <a:r>
              <a:rPr lang="tr-TR" sz="1800" baseline="-25000" dirty="0">
                <a:solidFill>
                  <a:schemeClr val="accent3"/>
                </a:solidFill>
                <a:latin typeface="+mn-lt"/>
              </a:rPr>
              <a:t>i+1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52600" y="5219700"/>
            <a:ext cx="1162050" cy="5429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Owner i’s signature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98650" y="4584700"/>
            <a:ext cx="914400" cy="404813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Hash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4106" name="Straight Connector 12"/>
          <p:cNvCxnSpPr>
            <a:cxnSpLocks noChangeShapeType="1"/>
          </p:cNvCxnSpPr>
          <p:nvPr/>
        </p:nvCxnSpPr>
        <p:spPr bwMode="auto">
          <a:xfrm>
            <a:off x="561975" y="4362450"/>
            <a:ext cx="15335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4107" name="Straight Arrow Connector 14"/>
          <p:cNvCxnSpPr>
            <a:cxnSpLocks noChangeShapeType="1"/>
          </p:cNvCxnSpPr>
          <p:nvPr/>
        </p:nvCxnSpPr>
        <p:spPr bwMode="auto">
          <a:xfrm>
            <a:off x="2095500" y="4362450"/>
            <a:ext cx="0" cy="2222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8" name="Straight Arrow Connector 16"/>
          <p:cNvCxnSpPr>
            <a:cxnSpLocks noChangeShapeType="1"/>
          </p:cNvCxnSpPr>
          <p:nvPr/>
        </p:nvCxnSpPr>
        <p:spPr bwMode="auto">
          <a:xfrm>
            <a:off x="2552700" y="4200525"/>
            <a:ext cx="0" cy="384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9" name="Straight Arrow Connector 19"/>
          <p:cNvCxnSpPr>
            <a:cxnSpLocks noChangeShapeType="1"/>
          </p:cNvCxnSpPr>
          <p:nvPr/>
        </p:nvCxnSpPr>
        <p:spPr bwMode="auto">
          <a:xfrm>
            <a:off x="2333625" y="4989513"/>
            <a:ext cx="0" cy="2206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Rectangle 20"/>
          <p:cNvSpPr/>
          <p:nvPr/>
        </p:nvSpPr>
        <p:spPr bwMode="auto">
          <a:xfrm>
            <a:off x="173038" y="6162675"/>
            <a:ext cx="1162050" cy="5429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SK</a:t>
            </a:r>
            <a:r>
              <a:rPr lang="tr-TR" sz="1800" baseline="-25000" dirty="0">
                <a:solidFill>
                  <a:schemeClr val="accent3"/>
                </a:solidFill>
                <a:latin typeface="+mn-lt"/>
              </a:rPr>
              <a:t>i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4111" name="Straight Arrow Connector 22"/>
          <p:cNvCxnSpPr>
            <a:cxnSpLocks noChangeShapeType="1"/>
            <a:stCxn id="21" idx="0"/>
            <a:endCxn id="8" idx="1"/>
          </p:cNvCxnSpPr>
          <p:nvPr/>
        </p:nvCxnSpPr>
        <p:spPr bwMode="auto">
          <a:xfrm flipV="1">
            <a:off x="754063" y="5491163"/>
            <a:ext cx="998537" cy="671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12" name="Rectangle 23"/>
          <p:cNvSpPr>
            <a:spLocks noChangeArrowheads="1"/>
          </p:cNvSpPr>
          <p:nvPr/>
        </p:nvSpPr>
        <p:spPr bwMode="auto">
          <a:xfrm>
            <a:off x="4065588" y="3257550"/>
            <a:ext cx="1619250" cy="2695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27500" y="3257550"/>
            <a:ext cx="12620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 dirty="0">
                <a:latin typeface="+mn-lt"/>
              </a:rPr>
              <a:t>Transaction</a:t>
            </a:r>
            <a:endParaRPr lang="en-US" sz="1800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87838" y="3657600"/>
            <a:ext cx="1162050" cy="5429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PK</a:t>
            </a:r>
            <a:r>
              <a:rPr lang="tr-TR" sz="1800" baseline="-25000" dirty="0">
                <a:solidFill>
                  <a:schemeClr val="accent3"/>
                </a:solidFill>
                <a:latin typeface="+mn-lt"/>
              </a:rPr>
              <a:t>i+2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256088" y="5219700"/>
            <a:ext cx="1162050" cy="5429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Owner i+1’s signature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02138" y="4584700"/>
            <a:ext cx="914400" cy="404813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Hash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4117" name="Straight Connector 28"/>
          <p:cNvCxnSpPr>
            <a:cxnSpLocks noChangeShapeType="1"/>
          </p:cNvCxnSpPr>
          <p:nvPr/>
        </p:nvCxnSpPr>
        <p:spPr bwMode="auto">
          <a:xfrm>
            <a:off x="3181350" y="4362450"/>
            <a:ext cx="141763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4118" name="Straight Arrow Connector 29"/>
          <p:cNvCxnSpPr>
            <a:cxnSpLocks noChangeShapeType="1"/>
          </p:cNvCxnSpPr>
          <p:nvPr/>
        </p:nvCxnSpPr>
        <p:spPr bwMode="auto">
          <a:xfrm>
            <a:off x="4598988" y="4362450"/>
            <a:ext cx="0" cy="2222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19" name="Straight Arrow Connector 30"/>
          <p:cNvCxnSpPr>
            <a:cxnSpLocks noChangeShapeType="1"/>
          </p:cNvCxnSpPr>
          <p:nvPr/>
        </p:nvCxnSpPr>
        <p:spPr bwMode="auto">
          <a:xfrm>
            <a:off x="5056188" y="4200525"/>
            <a:ext cx="0" cy="384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20" name="Straight Arrow Connector 31"/>
          <p:cNvCxnSpPr>
            <a:cxnSpLocks noChangeShapeType="1"/>
          </p:cNvCxnSpPr>
          <p:nvPr/>
        </p:nvCxnSpPr>
        <p:spPr bwMode="auto">
          <a:xfrm>
            <a:off x="4837113" y="4989513"/>
            <a:ext cx="0" cy="2206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Rectangle 32"/>
          <p:cNvSpPr/>
          <p:nvPr/>
        </p:nvSpPr>
        <p:spPr bwMode="auto">
          <a:xfrm>
            <a:off x="2676525" y="6162675"/>
            <a:ext cx="1162050" cy="5429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SK</a:t>
            </a:r>
            <a:r>
              <a:rPr lang="tr-TR" sz="1800" baseline="-25000" dirty="0">
                <a:solidFill>
                  <a:schemeClr val="accent3"/>
                </a:solidFill>
                <a:latin typeface="+mn-lt"/>
              </a:rPr>
              <a:t>i+1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4122" name="Straight Arrow Connector 33"/>
          <p:cNvCxnSpPr>
            <a:cxnSpLocks noChangeShapeType="1"/>
            <a:stCxn id="33" idx="0"/>
            <a:endCxn id="27" idx="1"/>
          </p:cNvCxnSpPr>
          <p:nvPr/>
        </p:nvCxnSpPr>
        <p:spPr bwMode="auto">
          <a:xfrm flipV="1">
            <a:off x="3257550" y="5491163"/>
            <a:ext cx="998538" cy="671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23" name="Rectangle 36"/>
          <p:cNvSpPr>
            <a:spLocks noChangeArrowheads="1"/>
          </p:cNvSpPr>
          <p:nvPr/>
        </p:nvSpPr>
        <p:spPr bwMode="auto">
          <a:xfrm>
            <a:off x="6553200" y="3219450"/>
            <a:ext cx="1619250" cy="2695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15113" y="3219450"/>
            <a:ext cx="12620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 dirty="0">
                <a:latin typeface="+mn-lt"/>
              </a:rPr>
              <a:t>Transaction</a:t>
            </a:r>
            <a:endParaRPr lang="en-US" sz="1800" dirty="0"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775450" y="3619500"/>
            <a:ext cx="1162050" cy="5429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PK</a:t>
            </a:r>
            <a:r>
              <a:rPr lang="tr-TR" sz="1800" baseline="-25000" dirty="0">
                <a:solidFill>
                  <a:schemeClr val="accent3"/>
                </a:solidFill>
                <a:latin typeface="+mn-lt"/>
              </a:rPr>
              <a:t>i+3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743700" y="5181600"/>
            <a:ext cx="1162050" cy="5429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Owner i+2’s signature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889750" y="4546600"/>
            <a:ext cx="914400" cy="404813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Hash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4128" name="Straight Connector 41"/>
          <p:cNvCxnSpPr>
            <a:cxnSpLocks noChangeShapeType="1"/>
          </p:cNvCxnSpPr>
          <p:nvPr/>
        </p:nvCxnSpPr>
        <p:spPr bwMode="auto">
          <a:xfrm>
            <a:off x="5668963" y="4324350"/>
            <a:ext cx="141763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4129" name="Straight Arrow Connector 42"/>
          <p:cNvCxnSpPr>
            <a:cxnSpLocks noChangeShapeType="1"/>
          </p:cNvCxnSpPr>
          <p:nvPr/>
        </p:nvCxnSpPr>
        <p:spPr bwMode="auto">
          <a:xfrm>
            <a:off x="7086600" y="4324350"/>
            <a:ext cx="0" cy="2222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30" name="Straight Arrow Connector 43"/>
          <p:cNvCxnSpPr>
            <a:cxnSpLocks noChangeShapeType="1"/>
          </p:cNvCxnSpPr>
          <p:nvPr/>
        </p:nvCxnSpPr>
        <p:spPr bwMode="auto">
          <a:xfrm>
            <a:off x="7543800" y="4162425"/>
            <a:ext cx="0" cy="384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31" name="Straight Arrow Connector 44"/>
          <p:cNvCxnSpPr>
            <a:cxnSpLocks noChangeShapeType="1"/>
          </p:cNvCxnSpPr>
          <p:nvPr/>
        </p:nvCxnSpPr>
        <p:spPr bwMode="auto">
          <a:xfrm>
            <a:off x="7324725" y="4951413"/>
            <a:ext cx="0" cy="2206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Rectangle 45"/>
          <p:cNvSpPr/>
          <p:nvPr/>
        </p:nvSpPr>
        <p:spPr bwMode="auto">
          <a:xfrm>
            <a:off x="5164138" y="6124575"/>
            <a:ext cx="1162050" cy="5429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SK</a:t>
            </a:r>
            <a:r>
              <a:rPr lang="tr-TR" sz="1800" baseline="-25000" dirty="0">
                <a:solidFill>
                  <a:schemeClr val="accent3"/>
                </a:solidFill>
                <a:latin typeface="+mn-lt"/>
              </a:rPr>
              <a:t>i+2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4133" name="Straight Arrow Connector 46"/>
          <p:cNvCxnSpPr>
            <a:cxnSpLocks noChangeShapeType="1"/>
            <a:stCxn id="46" idx="0"/>
            <a:endCxn id="40" idx="1"/>
          </p:cNvCxnSpPr>
          <p:nvPr/>
        </p:nvCxnSpPr>
        <p:spPr bwMode="auto">
          <a:xfrm flipV="1">
            <a:off x="5745163" y="5453063"/>
            <a:ext cx="998537" cy="671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105025" y="30099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792365" y="2795885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+mn-lt"/>
              </a:rPr>
              <a:t>i</a:t>
            </a:r>
            <a:endParaRPr lang="en-US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27587" y="2795885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+mn-lt"/>
              </a:rPr>
              <a:t>i+1</a:t>
            </a:r>
            <a:endParaRPr lang="en-US" dirty="0">
              <a:latin typeface="+mn-lt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4568748" y="30099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034724" y="2795885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+mn-lt"/>
              </a:rPr>
              <a:t>i+1</a:t>
            </a:r>
            <a:endParaRPr lang="en-US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1310" y="2795885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+mn-lt"/>
              </a:rPr>
              <a:t>i+2</a:t>
            </a:r>
            <a:endParaRPr lang="en-US" dirty="0">
              <a:latin typeface="+mn-lt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7056360" y="29718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522336" y="2757785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+mn-lt"/>
              </a:rPr>
              <a:t>i+2</a:t>
            </a:r>
            <a:endParaRPr lang="en-US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78922" y="2757785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+mn-lt"/>
              </a:rPr>
              <a:t>i+3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4101" grpId="0" animBg="1"/>
      <p:bldP spid="6" grpId="0"/>
      <p:bldP spid="7" grpId="0" animBg="1"/>
      <p:bldP spid="8" grpId="0" animBg="1"/>
      <p:bldP spid="9" grpId="0" animBg="1"/>
      <p:bldP spid="21" grpId="0" animBg="1"/>
      <p:bldP spid="4112" grpId="0" animBg="1"/>
      <p:bldP spid="25" grpId="0"/>
      <p:bldP spid="26" grpId="0" animBg="1"/>
      <p:bldP spid="27" grpId="0" animBg="1"/>
      <p:bldP spid="28" grpId="0" animBg="1"/>
      <p:bldP spid="33" grpId="0" animBg="1"/>
      <p:bldP spid="4123" grpId="0" animBg="1"/>
      <p:bldP spid="38" grpId="0"/>
      <p:bldP spid="39" grpId="0" animBg="1"/>
      <p:bldP spid="40" grpId="0" animBg="1"/>
      <p:bldP spid="41" grpId="0" animBg="1"/>
      <p:bldP spid="46" grpId="0" animBg="1"/>
      <p:bldP spid="45" grpId="0"/>
      <p:bldP spid="47" grpId="0"/>
      <p:bldP spid="49" grpId="0"/>
      <p:bldP spid="50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Double-Spending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3038" y="1114425"/>
            <a:ext cx="8812212" cy="5372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tr-TR" dirty="0" smtClean="0"/>
              <a:t>Payee cannot verify that one of the previous owners did not double-spend the coin.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Trusted Central Authority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All transactions are sent to TCA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All transactions are kept in a ledger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We can catch if it is double spent by checking the ledger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However, it is a P2P network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No trusted central authority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Transactions are publicly announced</a:t>
            </a:r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AE8F0-E536-45FE-977C-4A68E9FFB00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ChangeArrowheads="1"/>
          </p:cNvSpPr>
          <p:nvPr/>
        </p:nvSpPr>
        <p:spPr bwMode="auto">
          <a:xfrm>
            <a:off x="581025" y="5753100"/>
            <a:ext cx="2419350" cy="942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Timestamping Transactions</a:t>
            </a:r>
            <a:endParaRPr lang="en-US" dirty="0" smtClean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158751" y="895350"/>
            <a:ext cx="8812212" cy="3667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tr-TR" dirty="0" smtClean="0"/>
              <a:t>A timestamp server would order transactions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We can compute the hash of a block of transactions and publishes the hash 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Each timestamp includes the previous timestamp in its hash, forming a chain of hashes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Hash chains establishes an order between the transactions</a:t>
            </a:r>
            <a:endParaRPr lang="en-US" dirty="0" smtClean="0"/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</p:spPr>
        <p:txBody>
          <a:bodyPr/>
          <a:lstStyle/>
          <a:p>
            <a:fld id="{B5D0E0FB-465B-46BF-B85D-22F4DE362B8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1279525" y="4829175"/>
            <a:ext cx="914400" cy="5619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Hash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6600" y="59245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 smtClean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44625" y="5924550"/>
            <a:ext cx="642938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 smtClean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74875" y="59245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...</a:t>
            </a:r>
            <a:endParaRPr lang="en-US" sz="1800" dirty="0">
              <a:latin typeface="+mn-lt"/>
            </a:endParaRPr>
          </a:p>
        </p:txBody>
      </p:sp>
      <p:cxnSp>
        <p:nvCxnSpPr>
          <p:cNvPr id="6155" name="Straight Arrow Connector 13"/>
          <p:cNvCxnSpPr>
            <a:cxnSpLocks noChangeShapeType="1"/>
          </p:cNvCxnSpPr>
          <p:nvPr/>
        </p:nvCxnSpPr>
        <p:spPr bwMode="auto">
          <a:xfrm>
            <a:off x="736600" y="5224463"/>
            <a:ext cx="5508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6" name="Straight Connector 16"/>
          <p:cNvCxnSpPr>
            <a:cxnSpLocks noChangeShapeType="1"/>
          </p:cNvCxnSpPr>
          <p:nvPr/>
        </p:nvCxnSpPr>
        <p:spPr bwMode="auto">
          <a:xfrm>
            <a:off x="736600" y="5224463"/>
            <a:ext cx="0" cy="5286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7" name="Rectangle 17"/>
          <p:cNvSpPr>
            <a:spLocks noChangeArrowheads="1"/>
          </p:cNvSpPr>
          <p:nvPr/>
        </p:nvSpPr>
        <p:spPr bwMode="auto">
          <a:xfrm>
            <a:off x="3141663" y="5753100"/>
            <a:ext cx="2419350" cy="942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840163" y="4829175"/>
            <a:ext cx="914400" cy="5619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Hash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6159" name="Straight Arrow Connector 19"/>
          <p:cNvCxnSpPr>
            <a:cxnSpLocks noChangeShapeType="1"/>
          </p:cNvCxnSpPr>
          <p:nvPr/>
        </p:nvCxnSpPr>
        <p:spPr bwMode="auto">
          <a:xfrm>
            <a:off x="2193925" y="4986338"/>
            <a:ext cx="16462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Rectangle 20"/>
          <p:cNvSpPr/>
          <p:nvPr/>
        </p:nvSpPr>
        <p:spPr bwMode="auto">
          <a:xfrm>
            <a:off x="3297238" y="59245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 smtClean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03675" y="59245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 smtClean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735513" y="59245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...</a:t>
            </a:r>
            <a:endParaRPr lang="en-US" sz="1800" dirty="0">
              <a:latin typeface="+mn-lt"/>
            </a:endParaRPr>
          </a:p>
        </p:txBody>
      </p:sp>
      <p:cxnSp>
        <p:nvCxnSpPr>
          <p:cNvPr id="6163" name="Straight Arrow Connector 23"/>
          <p:cNvCxnSpPr>
            <a:cxnSpLocks noChangeShapeType="1"/>
          </p:cNvCxnSpPr>
          <p:nvPr/>
        </p:nvCxnSpPr>
        <p:spPr bwMode="auto">
          <a:xfrm>
            <a:off x="3297238" y="5224463"/>
            <a:ext cx="5492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4" name="Straight Connector 24"/>
          <p:cNvCxnSpPr>
            <a:cxnSpLocks noChangeShapeType="1"/>
          </p:cNvCxnSpPr>
          <p:nvPr/>
        </p:nvCxnSpPr>
        <p:spPr bwMode="auto">
          <a:xfrm>
            <a:off x="3297238" y="5224463"/>
            <a:ext cx="0" cy="5286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5713413" y="5753100"/>
            <a:ext cx="2419350" cy="942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6411913" y="4829175"/>
            <a:ext cx="914400" cy="5619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>
                <a:solidFill>
                  <a:schemeClr val="accent3"/>
                </a:solidFill>
                <a:latin typeface="+mn-lt"/>
              </a:rPr>
              <a:t>Hash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28" name="Straight Arrow Connector 19"/>
          <p:cNvCxnSpPr>
            <a:cxnSpLocks noChangeShapeType="1"/>
          </p:cNvCxnSpPr>
          <p:nvPr/>
        </p:nvCxnSpPr>
        <p:spPr bwMode="auto">
          <a:xfrm>
            <a:off x="4765675" y="4986338"/>
            <a:ext cx="16462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Rectangle 28"/>
          <p:cNvSpPr/>
          <p:nvPr/>
        </p:nvSpPr>
        <p:spPr bwMode="auto">
          <a:xfrm>
            <a:off x="5868988" y="59245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 smtClean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575425" y="59245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 smtClean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07263" y="59245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...</a:t>
            </a:r>
            <a:endParaRPr lang="en-US" sz="1800" dirty="0">
              <a:latin typeface="+mn-lt"/>
            </a:endParaRPr>
          </a:p>
        </p:txBody>
      </p:sp>
      <p:cxnSp>
        <p:nvCxnSpPr>
          <p:cNvPr id="32" name="Straight Arrow Connector 23"/>
          <p:cNvCxnSpPr>
            <a:cxnSpLocks noChangeShapeType="1"/>
          </p:cNvCxnSpPr>
          <p:nvPr/>
        </p:nvCxnSpPr>
        <p:spPr bwMode="auto">
          <a:xfrm>
            <a:off x="5868988" y="5224463"/>
            <a:ext cx="5492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Connector 24"/>
          <p:cNvCxnSpPr>
            <a:cxnSpLocks noChangeShapeType="1"/>
          </p:cNvCxnSpPr>
          <p:nvPr/>
        </p:nvCxnSpPr>
        <p:spPr bwMode="auto">
          <a:xfrm>
            <a:off x="5868988" y="5224463"/>
            <a:ext cx="0" cy="5286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Straight Arrow Connector 19"/>
          <p:cNvCxnSpPr>
            <a:cxnSpLocks noChangeShapeType="1"/>
          </p:cNvCxnSpPr>
          <p:nvPr/>
        </p:nvCxnSpPr>
        <p:spPr bwMode="auto">
          <a:xfrm>
            <a:off x="7326313" y="4986338"/>
            <a:ext cx="113188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8" grpId="0" build="p"/>
      <p:bldP spid="6" grpId="0" animBg="1"/>
      <p:bldP spid="10" grpId="0" animBg="1"/>
      <p:bldP spid="11" grpId="0" animBg="1"/>
      <p:bldP spid="12" grpId="0" animBg="1"/>
      <p:bldP spid="6157" grpId="0" animBg="1"/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Proof-of-Work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73038" y="995362"/>
            <a:ext cx="8812212" cy="881063"/>
          </a:xfrm>
        </p:spPr>
        <p:txBody>
          <a:bodyPr/>
          <a:lstStyle/>
          <a:p>
            <a:r>
              <a:rPr lang="tr-TR" dirty="0" smtClean="0"/>
              <a:t>Computing a certain form of hash value given a message is most probably impossible</a:t>
            </a: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09650-E189-482D-82FD-4ABDB0EC57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543300" y="2943225"/>
            <a:ext cx="1685925" cy="88582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 smtClean="0">
                <a:solidFill>
                  <a:schemeClr val="accent3"/>
                </a:solidFill>
                <a:latin typeface="+mn-lt"/>
              </a:rPr>
              <a:t>SHA3_256</a:t>
            </a:r>
            <a:endParaRPr lang="en-US" baseline="-25000" dirty="0">
              <a:solidFill>
                <a:schemeClr val="accent3"/>
              </a:solidFill>
              <a:latin typeface="+mn-lt"/>
            </a:endParaRPr>
          </a:p>
        </p:txBody>
      </p:sp>
      <p:cxnSp>
        <p:nvCxnSpPr>
          <p:cNvPr id="7174" name="Straight Arrow Connector 6"/>
          <p:cNvCxnSpPr>
            <a:cxnSpLocks noChangeShapeType="1"/>
            <a:endCxn id="5" idx="0"/>
          </p:cNvCxnSpPr>
          <p:nvPr/>
        </p:nvCxnSpPr>
        <p:spPr bwMode="auto">
          <a:xfrm>
            <a:off x="4378325" y="2409825"/>
            <a:ext cx="7938" cy="533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Rectangle 10"/>
          <p:cNvSpPr/>
          <p:nvPr/>
        </p:nvSpPr>
        <p:spPr bwMode="auto">
          <a:xfrm>
            <a:off x="3333750" y="4424363"/>
            <a:ext cx="949325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0...00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83075" y="4424363"/>
            <a:ext cx="1308100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8" name="Left Brace 12"/>
          <p:cNvSpPr>
            <a:spLocks/>
          </p:cNvSpPr>
          <p:nvPr/>
        </p:nvSpPr>
        <p:spPr bwMode="auto">
          <a:xfrm rot="-5400000">
            <a:off x="3706813" y="4486275"/>
            <a:ext cx="228600" cy="923925"/>
          </a:xfrm>
          <a:prstGeom prst="leftBrace">
            <a:avLst>
              <a:gd name="adj1" fmla="val 832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8713" y="5062538"/>
            <a:ext cx="3238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>
                <a:latin typeface="+mn-lt"/>
              </a:rPr>
              <a:t>k</a:t>
            </a:r>
            <a:endParaRPr lang="en-US" baseline="-25000" dirty="0">
              <a:latin typeface="+mn-lt"/>
            </a:endParaRPr>
          </a:p>
        </p:txBody>
      </p:sp>
      <p:cxnSp>
        <p:nvCxnSpPr>
          <p:cNvPr id="7180" name="Straight Arrow Connector 14"/>
          <p:cNvCxnSpPr>
            <a:cxnSpLocks noChangeShapeType="1"/>
          </p:cNvCxnSpPr>
          <p:nvPr/>
        </p:nvCxnSpPr>
        <p:spPr bwMode="auto">
          <a:xfrm>
            <a:off x="4378325" y="3829050"/>
            <a:ext cx="0" cy="5953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73038" y="5443538"/>
            <a:ext cx="8812212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tr-TR" sz="2800" kern="0" dirty="0">
                <a:latin typeface="+mn-lt"/>
              </a:rPr>
              <a:t>This can be feasible depending on </a:t>
            </a:r>
            <a:r>
              <a:rPr lang="tr-TR" sz="2800" kern="0" dirty="0" smtClean="0">
                <a:latin typeface="+mn-lt"/>
              </a:rPr>
              <a:t>the magnitude of k</a:t>
            </a:r>
            <a:r>
              <a:rPr lang="tr-TR" sz="2800" kern="0" dirty="0">
                <a:latin typeface="+mn-lt"/>
              </a:rPr>
              <a:t>, </a:t>
            </a:r>
          </a:p>
          <a:p>
            <a:pPr marL="800100" lvl="1" indent="-3429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tr-TR" kern="0" dirty="0">
                <a:latin typeface="+mn-lt"/>
              </a:rPr>
              <a:t>but it takes </a:t>
            </a:r>
            <a:r>
              <a:rPr lang="tr-TR" kern="0" dirty="0" smtClean="0">
                <a:latin typeface="+mn-lt"/>
              </a:rPr>
              <a:t>some time </a:t>
            </a:r>
            <a:r>
              <a:rPr lang="tr-TR" kern="0" dirty="0">
                <a:latin typeface="+mn-lt"/>
              </a:rPr>
              <a:t>and </a:t>
            </a:r>
            <a:r>
              <a:rPr lang="tr-TR" kern="0" dirty="0" smtClean="0">
                <a:latin typeface="+mn-lt"/>
              </a:rPr>
              <a:t>require some (computational) effort</a:t>
            </a:r>
            <a:endParaRPr lang="en-US" kern="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91100" y="1981200"/>
            <a:ext cx="1409700" cy="4286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accent3"/>
                </a:solidFill>
                <a:latin typeface="+mn-lt"/>
              </a:rPr>
              <a:t>Nonce</a:t>
            </a:r>
            <a:endParaRPr lang="en-US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91100" y="1981200"/>
            <a:ext cx="1422400" cy="4286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 smtClean="0">
                <a:solidFill>
                  <a:schemeClr val="accent3"/>
                </a:solidFill>
                <a:latin typeface="+mn-lt"/>
              </a:rPr>
              <a:t>Nonce+1</a:t>
            </a:r>
            <a:endParaRPr lang="en-US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87925" y="1981200"/>
            <a:ext cx="1422400" cy="4286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 smtClean="0">
                <a:solidFill>
                  <a:schemeClr val="accent3"/>
                </a:solidFill>
                <a:latin typeface="+mn-lt"/>
              </a:rPr>
              <a:t>Nonce+2</a:t>
            </a:r>
            <a:endParaRPr lang="en-US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63963" y="1981200"/>
            <a:ext cx="1227137" cy="4286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 smtClean="0">
                <a:solidFill>
                  <a:schemeClr val="accent3"/>
                </a:solidFill>
                <a:latin typeface="+mn-lt"/>
              </a:rPr>
              <a:t>m</a:t>
            </a:r>
            <a:endParaRPr lang="en-US" baseline="-25000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5" grpId="0" animBg="1"/>
      <p:bldP spid="11" grpId="0" animBg="1"/>
      <p:bldP spid="12" grpId="0" animBg="1"/>
      <p:bldP spid="7178" grpId="0" animBg="1"/>
      <p:bldP spid="14" grpId="0"/>
      <p:bldP spid="17" grpId="0"/>
      <p:bldP spid="20" grpId="0" animBg="1"/>
      <p:bldP spid="21" grpId="0" animBg="1"/>
      <p:bldP spid="2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Proof-of-Work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3038" y="3771900"/>
            <a:ext cx="8812212" cy="2638425"/>
          </a:xfrm>
        </p:spPr>
        <p:txBody>
          <a:bodyPr/>
          <a:lstStyle/>
          <a:p>
            <a:r>
              <a:rPr lang="tr-TR" dirty="0" smtClean="0"/>
              <a:t>To find the hash in the required form (i.e., proof-of-work) , a peer increments the nonce until it is found</a:t>
            </a:r>
          </a:p>
          <a:p>
            <a:pPr lvl="1"/>
            <a:r>
              <a:rPr lang="tr-TR" dirty="0" smtClean="0"/>
              <a:t>It takes some time (e.g., ten minutes on a CPU core) </a:t>
            </a:r>
            <a:r>
              <a:rPr lang="tr-TR" dirty="0" smtClean="0">
                <a:sym typeface="Wingdings" pitchFamily="2" charset="2"/>
              </a:rPr>
              <a:t> proof-of-work</a:t>
            </a:r>
          </a:p>
          <a:p>
            <a:r>
              <a:rPr lang="tr-TR" dirty="0" smtClean="0"/>
              <a:t>There may be more than one chain, </a:t>
            </a:r>
          </a:p>
          <a:p>
            <a:pPr lvl="1"/>
            <a:r>
              <a:rPr lang="tr-TR" dirty="0" smtClean="0"/>
              <a:t>The longest one must be chosen</a:t>
            </a: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EE7AD-35F6-42B8-B1A3-B778CBF8FFD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85800" y="2066925"/>
            <a:ext cx="2419350" cy="1504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29025" y="2143125"/>
            <a:ext cx="1320799" cy="5619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 smtClean="0">
                <a:solidFill>
                  <a:schemeClr val="accent3"/>
                </a:solidFill>
                <a:latin typeface="+mn-lt"/>
              </a:rPr>
              <a:t>SHA3_256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1375" y="2814638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49400" y="2814638"/>
            <a:ext cx="642938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79650" y="2814638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...</a:t>
            </a:r>
            <a:endParaRPr lang="en-US" sz="1800" dirty="0">
              <a:latin typeface="+mn-lt"/>
            </a:endParaRPr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5522913" y="2066925"/>
            <a:ext cx="2419350" cy="1504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203" name="Straight Arrow Connector 14"/>
          <p:cNvCxnSpPr>
            <a:cxnSpLocks noChangeShapeType="1"/>
            <a:endCxn id="6" idx="1"/>
          </p:cNvCxnSpPr>
          <p:nvPr/>
        </p:nvCxnSpPr>
        <p:spPr bwMode="auto">
          <a:xfrm flipV="1">
            <a:off x="3105150" y="2424113"/>
            <a:ext cx="523875" cy="47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Rectangle 15"/>
          <p:cNvSpPr/>
          <p:nvPr/>
        </p:nvSpPr>
        <p:spPr bwMode="auto">
          <a:xfrm>
            <a:off x="5678488" y="28003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384925" y="28003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116763" y="28003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...</a:t>
            </a:r>
            <a:endParaRPr lang="en-US" sz="18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41375" y="2209800"/>
            <a:ext cx="1158875" cy="3905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152650" y="2209800"/>
            <a:ext cx="771525" cy="3905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676900" y="2228850"/>
            <a:ext cx="1158875" cy="3905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210" name="Straight Arrow Connector 24"/>
          <p:cNvCxnSpPr>
            <a:cxnSpLocks noChangeShapeType="1"/>
            <a:stCxn id="6" idx="3"/>
            <a:endCxn id="24" idx="1"/>
          </p:cNvCxnSpPr>
          <p:nvPr/>
        </p:nvCxnSpPr>
        <p:spPr bwMode="auto">
          <a:xfrm>
            <a:off x="4949824" y="2424113"/>
            <a:ext cx="727076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27"/>
          <p:cNvSpPr/>
          <p:nvPr/>
        </p:nvSpPr>
        <p:spPr bwMode="auto">
          <a:xfrm>
            <a:off x="7029450" y="2228850"/>
            <a:ext cx="771525" cy="3905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212" name="Straight Arrow Connector 28"/>
          <p:cNvCxnSpPr>
            <a:cxnSpLocks noChangeShapeType="1"/>
          </p:cNvCxnSpPr>
          <p:nvPr/>
        </p:nvCxnSpPr>
        <p:spPr bwMode="auto">
          <a:xfrm>
            <a:off x="104775" y="2386013"/>
            <a:ext cx="736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3" name="Straight Arrow Connector 29"/>
          <p:cNvCxnSpPr>
            <a:cxnSpLocks noChangeShapeType="1"/>
          </p:cNvCxnSpPr>
          <p:nvPr/>
        </p:nvCxnSpPr>
        <p:spPr bwMode="auto">
          <a:xfrm>
            <a:off x="7942263" y="2424113"/>
            <a:ext cx="736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Rectangle 30"/>
          <p:cNvSpPr/>
          <p:nvPr/>
        </p:nvSpPr>
        <p:spPr bwMode="auto">
          <a:xfrm>
            <a:off x="4949825" y="1276350"/>
            <a:ext cx="949325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0...00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899150" y="1276350"/>
            <a:ext cx="1308100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216" name="Straight Connector 33"/>
          <p:cNvCxnSpPr>
            <a:cxnSpLocks noChangeShapeType="1"/>
          </p:cNvCxnSpPr>
          <p:nvPr/>
        </p:nvCxnSpPr>
        <p:spPr bwMode="auto">
          <a:xfrm>
            <a:off x="4949825" y="1685925"/>
            <a:ext cx="728663" cy="54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7" name="Straight Connector 37"/>
          <p:cNvCxnSpPr>
            <a:cxnSpLocks noChangeShapeType="1"/>
          </p:cNvCxnSpPr>
          <p:nvPr/>
        </p:nvCxnSpPr>
        <p:spPr bwMode="auto">
          <a:xfrm flipV="1">
            <a:off x="6835775" y="1685925"/>
            <a:ext cx="371475" cy="54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38"/>
          <p:cNvSpPr/>
          <p:nvPr/>
        </p:nvSpPr>
        <p:spPr bwMode="auto">
          <a:xfrm>
            <a:off x="104775" y="1257300"/>
            <a:ext cx="949325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0...00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054100" y="1257300"/>
            <a:ext cx="1308100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220" name="Straight Connector 40"/>
          <p:cNvCxnSpPr>
            <a:cxnSpLocks noChangeShapeType="1"/>
          </p:cNvCxnSpPr>
          <p:nvPr/>
        </p:nvCxnSpPr>
        <p:spPr bwMode="auto">
          <a:xfrm>
            <a:off x="104775" y="1666875"/>
            <a:ext cx="728663" cy="54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1" name="Straight Connector 41"/>
          <p:cNvCxnSpPr>
            <a:cxnSpLocks noChangeShapeType="1"/>
          </p:cNvCxnSpPr>
          <p:nvPr/>
        </p:nvCxnSpPr>
        <p:spPr bwMode="auto">
          <a:xfrm flipV="1">
            <a:off x="1989138" y="1666875"/>
            <a:ext cx="373062" cy="54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Box 42"/>
          <p:cNvSpPr txBox="1"/>
          <p:nvPr/>
        </p:nvSpPr>
        <p:spPr>
          <a:xfrm>
            <a:off x="2362200" y="3205163"/>
            <a:ext cx="7429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1800" dirty="0">
                <a:latin typeface="+mn-lt"/>
              </a:rPr>
              <a:t>block</a:t>
            </a:r>
            <a:endParaRPr lang="en-US" sz="18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07250" y="3205163"/>
            <a:ext cx="7429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1800" dirty="0">
                <a:latin typeface="+mn-lt"/>
              </a:rPr>
              <a:t>block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8197" grpId="0" animBg="1"/>
      <p:bldP spid="6" grpId="0" animBg="1"/>
      <p:bldP spid="8" grpId="0" animBg="1"/>
      <p:bldP spid="9" grpId="0" animBg="1"/>
      <p:bldP spid="10" grpId="0" animBg="1"/>
      <p:bldP spid="8202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8" grpId="0" animBg="1"/>
      <p:bldP spid="31" grpId="0" animBg="1"/>
      <p:bldP spid="32" grpId="0" animBg="1"/>
      <p:bldP spid="39" grpId="0" animBg="1"/>
      <p:bldP spid="40" grpId="0" animBg="1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Longest Chain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38" y="3771900"/>
            <a:ext cx="8812212" cy="2790825"/>
          </a:xfrm>
        </p:spPr>
        <p:txBody>
          <a:bodyPr/>
          <a:lstStyle/>
          <a:p>
            <a:r>
              <a:rPr lang="tr-TR" dirty="0" smtClean="0"/>
              <a:t>A malicious peer wants to change a transaction in a block</a:t>
            </a:r>
          </a:p>
          <a:p>
            <a:pPr lvl="1"/>
            <a:r>
              <a:rPr lang="tr-TR" dirty="0" smtClean="0"/>
              <a:t>It needs to recompute the hash of the block</a:t>
            </a:r>
          </a:p>
          <a:p>
            <a:r>
              <a:rPr lang="tr-TR" dirty="0" smtClean="0"/>
              <a:t>Honest users keep computing hashes of new blocks</a:t>
            </a:r>
          </a:p>
          <a:p>
            <a:pPr lvl="1"/>
            <a:r>
              <a:rPr lang="tr-TR" dirty="0" smtClean="0"/>
              <a:t>A malicious peer needs to work harder to create a longer chain</a:t>
            </a:r>
          </a:p>
          <a:p>
            <a:r>
              <a:rPr lang="tr-TR" dirty="0" smtClean="0"/>
              <a:t> As long as honest peers are in majority</a:t>
            </a:r>
          </a:p>
          <a:p>
            <a:pPr lvl="1"/>
            <a:r>
              <a:rPr lang="tr-TR" dirty="0" smtClean="0"/>
              <a:t>Malicious peer will never catch up</a:t>
            </a:r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64C11-4854-4F2B-98E2-A1C2DBBEA1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85800" y="2066925"/>
            <a:ext cx="2419350" cy="1504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41375" y="2814638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49400" y="2814638"/>
            <a:ext cx="642938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79650" y="2814638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...</a:t>
            </a:r>
            <a:endParaRPr lang="en-US" sz="1800" dirty="0">
              <a:latin typeface="+mn-lt"/>
            </a:endParaRPr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5522913" y="2066925"/>
            <a:ext cx="2419350" cy="1504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227" name="Straight Arrow Connector 14"/>
          <p:cNvCxnSpPr>
            <a:cxnSpLocks noChangeShapeType="1"/>
            <a:endCxn id="33" idx="1"/>
          </p:cNvCxnSpPr>
          <p:nvPr/>
        </p:nvCxnSpPr>
        <p:spPr bwMode="auto">
          <a:xfrm flipV="1">
            <a:off x="3105150" y="2424113"/>
            <a:ext cx="523875" cy="47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Rectangle 15"/>
          <p:cNvSpPr/>
          <p:nvPr/>
        </p:nvSpPr>
        <p:spPr bwMode="auto">
          <a:xfrm>
            <a:off x="5678488" y="28003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384925" y="28003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Tx</a:t>
            </a:r>
            <a:endParaRPr lang="en-US" sz="18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116763" y="2800350"/>
            <a:ext cx="644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latin typeface="+mn-lt"/>
              </a:rPr>
              <a:t>...</a:t>
            </a:r>
            <a:endParaRPr lang="en-US" sz="18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41375" y="2209800"/>
            <a:ext cx="1158875" cy="3905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152650" y="2209800"/>
            <a:ext cx="771525" cy="3905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676900" y="2228850"/>
            <a:ext cx="1158875" cy="3905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bg1"/>
                </a:solidFill>
                <a:latin typeface="+mn-lt"/>
              </a:rPr>
              <a:t>Prev Hash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234" name="Straight Arrow Connector 24"/>
          <p:cNvCxnSpPr>
            <a:cxnSpLocks noChangeShapeType="1"/>
            <a:endCxn id="24" idx="1"/>
          </p:cNvCxnSpPr>
          <p:nvPr/>
        </p:nvCxnSpPr>
        <p:spPr bwMode="auto">
          <a:xfrm>
            <a:off x="4756150" y="2424113"/>
            <a:ext cx="9207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27"/>
          <p:cNvSpPr/>
          <p:nvPr/>
        </p:nvSpPr>
        <p:spPr bwMode="auto">
          <a:xfrm>
            <a:off x="7029450" y="2228850"/>
            <a:ext cx="771525" cy="39052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tr-TR" sz="1800" dirty="0">
                <a:solidFill>
                  <a:schemeClr val="bg1"/>
                </a:solidFill>
                <a:latin typeface="+mn-lt"/>
              </a:rPr>
              <a:t>nonce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236" name="Straight Arrow Connector 28"/>
          <p:cNvCxnSpPr>
            <a:cxnSpLocks noChangeShapeType="1"/>
          </p:cNvCxnSpPr>
          <p:nvPr/>
        </p:nvCxnSpPr>
        <p:spPr bwMode="auto">
          <a:xfrm>
            <a:off x="104775" y="2386013"/>
            <a:ext cx="736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237" name="Straight Arrow Connector 29"/>
          <p:cNvCxnSpPr>
            <a:cxnSpLocks noChangeShapeType="1"/>
          </p:cNvCxnSpPr>
          <p:nvPr/>
        </p:nvCxnSpPr>
        <p:spPr bwMode="auto">
          <a:xfrm>
            <a:off x="7942263" y="2424113"/>
            <a:ext cx="736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Rectangle 30"/>
          <p:cNvSpPr/>
          <p:nvPr/>
        </p:nvSpPr>
        <p:spPr bwMode="auto">
          <a:xfrm>
            <a:off x="4949825" y="1276350"/>
            <a:ext cx="949325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0...00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899150" y="1276350"/>
            <a:ext cx="1308100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240" name="Straight Connector 33"/>
          <p:cNvCxnSpPr>
            <a:cxnSpLocks noChangeShapeType="1"/>
          </p:cNvCxnSpPr>
          <p:nvPr/>
        </p:nvCxnSpPr>
        <p:spPr bwMode="auto">
          <a:xfrm>
            <a:off x="4949825" y="1685925"/>
            <a:ext cx="728663" cy="54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1" name="Straight Connector 37"/>
          <p:cNvCxnSpPr>
            <a:cxnSpLocks noChangeShapeType="1"/>
          </p:cNvCxnSpPr>
          <p:nvPr/>
        </p:nvCxnSpPr>
        <p:spPr bwMode="auto">
          <a:xfrm flipV="1">
            <a:off x="6835775" y="1685925"/>
            <a:ext cx="371475" cy="54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38"/>
          <p:cNvSpPr/>
          <p:nvPr/>
        </p:nvSpPr>
        <p:spPr bwMode="auto">
          <a:xfrm>
            <a:off x="104775" y="1257300"/>
            <a:ext cx="949325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0...00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054100" y="1257300"/>
            <a:ext cx="1308100" cy="4095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dirty="0">
                <a:solidFill>
                  <a:schemeClr val="bg1"/>
                </a:solidFill>
                <a:latin typeface="+mn-lt"/>
              </a:rPr>
              <a:t>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244" name="Straight Connector 40"/>
          <p:cNvCxnSpPr>
            <a:cxnSpLocks noChangeShapeType="1"/>
          </p:cNvCxnSpPr>
          <p:nvPr/>
        </p:nvCxnSpPr>
        <p:spPr bwMode="auto">
          <a:xfrm>
            <a:off x="104775" y="1666875"/>
            <a:ext cx="728663" cy="54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5" name="Straight Connector 41"/>
          <p:cNvCxnSpPr>
            <a:cxnSpLocks noChangeShapeType="1"/>
          </p:cNvCxnSpPr>
          <p:nvPr/>
        </p:nvCxnSpPr>
        <p:spPr bwMode="auto">
          <a:xfrm flipV="1">
            <a:off x="1989138" y="1666875"/>
            <a:ext cx="373062" cy="54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Box 42"/>
          <p:cNvSpPr txBox="1"/>
          <p:nvPr/>
        </p:nvSpPr>
        <p:spPr>
          <a:xfrm>
            <a:off x="2362200" y="3205163"/>
            <a:ext cx="7429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1800" dirty="0">
                <a:latin typeface="+mn-lt"/>
              </a:rPr>
              <a:t>block</a:t>
            </a:r>
            <a:endParaRPr lang="en-US" sz="18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07250" y="3205163"/>
            <a:ext cx="7429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1800" dirty="0">
                <a:latin typeface="+mn-lt"/>
              </a:rPr>
              <a:t>block</a:t>
            </a:r>
            <a:endParaRPr lang="en-US" sz="180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629025" y="2143125"/>
            <a:ext cx="1320799" cy="5619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tr-TR" sz="1800" dirty="0" smtClean="0">
                <a:solidFill>
                  <a:schemeClr val="accent3"/>
                </a:solidFill>
                <a:latin typeface="+mn-lt"/>
              </a:rPr>
              <a:t>SHA3_256</a:t>
            </a:r>
            <a:endParaRPr lang="en-US" sz="1800" baseline="-25000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P2P Network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38" y="1143000"/>
            <a:ext cx="8812212" cy="5105400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Steps to run the network: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/>
              <a:t>New transactions are broadcast to all peers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/>
              <a:t>Each peer collects new transactions into a block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/>
              <a:t>Each peer works on finding a proof-of-work for its block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/>
              <a:t>When a peer finds a proof-of-work, it broadcasts the block to all peers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/>
              <a:t>Peers accept the block only if all transactions in it are valid and not already spent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tr-TR" dirty="0" smtClean="0"/>
              <a:t>Peers express their acceptance of the block by working on creating the next block in the chain, using the proof-of-work as the previous hash.</a:t>
            </a: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238E2-2B16-4049-90E2-B6FCEFADAD6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annenbaum">
  <a:themeElements>
    <a:clrScheme name="Tannenbaum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D:\My Documents\Tannenbaum DS\Tannenbaum.pot</Template>
  <TotalTime>8534</TotalTime>
  <Words>1168</Words>
  <Application>Microsoft Office PowerPoint</Application>
  <PresentationFormat>On-screen Show (4:3)</PresentationFormat>
  <Paragraphs>327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Tannenbaum</vt:lpstr>
      <vt:lpstr>Bitcoin: A P2P E-Cash System</vt:lpstr>
      <vt:lpstr>Basics of Bitcoin</vt:lpstr>
      <vt:lpstr>Transactions</vt:lpstr>
      <vt:lpstr>Double-Spending</vt:lpstr>
      <vt:lpstr>Timestamping Transactions</vt:lpstr>
      <vt:lpstr>Proof-of-Work</vt:lpstr>
      <vt:lpstr>Proof-of-Work</vt:lpstr>
      <vt:lpstr>Longest Chain</vt:lpstr>
      <vt:lpstr>P2P Network</vt:lpstr>
      <vt:lpstr>Incentive for Peers</vt:lpstr>
      <vt:lpstr>Keeping the Incentive</vt:lpstr>
      <vt:lpstr>Valid Transactions</vt:lpstr>
      <vt:lpstr>Merkle Tree</vt:lpstr>
      <vt:lpstr>Merkle Tree</vt:lpstr>
      <vt:lpstr>Simplified Payment Verification</vt:lpstr>
      <vt:lpstr>Some Calculations</vt:lpstr>
      <vt:lpstr>Binomial Random Walk</vt:lpstr>
    </vt:vector>
  </TitlesOfParts>
  <Company>East Texas Data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 Armstrong</dc:creator>
  <cp:lastModifiedBy>erkays</cp:lastModifiedBy>
  <cp:revision>987</cp:revision>
  <dcterms:created xsi:type="dcterms:W3CDTF">2001-05-07T20:12:22Z</dcterms:created>
  <dcterms:modified xsi:type="dcterms:W3CDTF">2017-12-01T12:31:47Z</dcterms:modified>
</cp:coreProperties>
</file>