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600650" cy="432006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1pPr>
    <a:lvl2pPr marL="450068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2pPr>
    <a:lvl3pPr marL="900135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3pPr>
    <a:lvl4pPr marL="1350203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4pPr>
    <a:lvl5pPr marL="1800271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5pPr>
    <a:lvl6pPr marL="2250338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6pPr>
    <a:lvl7pPr marL="2700406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7pPr>
    <a:lvl8pPr marL="3150474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8pPr>
    <a:lvl9pPr marL="3600541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6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A"/>
    <a:srgbClr val="011657"/>
    <a:srgbClr val="2D63C1"/>
    <a:srgbClr val="4B98FD"/>
    <a:srgbClr val="1D54AB"/>
    <a:srgbClr val="DCE8F4"/>
    <a:srgbClr val="FFCCCC"/>
    <a:srgbClr val="0066FF"/>
    <a:srgbClr val="CCECFF"/>
    <a:srgbClr val="001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69600" autoAdjust="0"/>
  </p:normalViewPr>
  <p:slideViewPr>
    <p:cSldViewPr snapToGrid="0">
      <p:cViewPr>
        <p:scale>
          <a:sx n="20" d="100"/>
          <a:sy n="20" d="100"/>
        </p:scale>
        <p:origin x="1507" y="-2554"/>
      </p:cViewPr>
      <p:guideLst>
        <p:guide orient="horz" pos="13607"/>
        <p:guide pos="9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492" y="13418948"/>
            <a:ext cx="26009667" cy="926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78" y="24481613"/>
            <a:ext cx="21420898" cy="11037663"/>
          </a:xfrm>
        </p:spPr>
        <p:txBody>
          <a:bodyPr/>
          <a:lstStyle>
            <a:lvl1pPr marL="0" indent="0" algn="ctr">
              <a:buNone/>
              <a:defRPr/>
            </a:lvl1pPr>
            <a:lvl2pPr marL="637322" indent="0" algn="ctr">
              <a:buNone/>
              <a:defRPr/>
            </a:lvl2pPr>
            <a:lvl3pPr marL="1274644" indent="0" algn="ctr">
              <a:buNone/>
              <a:defRPr/>
            </a:lvl3pPr>
            <a:lvl4pPr marL="1911966" indent="0" algn="ctr">
              <a:buNone/>
              <a:defRPr/>
            </a:lvl4pPr>
            <a:lvl5pPr marL="2549289" indent="0" algn="ctr">
              <a:buNone/>
              <a:defRPr/>
            </a:lvl5pPr>
            <a:lvl6pPr marL="3186610" indent="0" algn="ctr">
              <a:buNone/>
              <a:defRPr/>
            </a:lvl6pPr>
            <a:lvl7pPr marL="3823933" indent="0" algn="ctr">
              <a:buNone/>
              <a:defRPr/>
            </a:lvl7pPr>
            <a:lvl8pPr marL="4461255" indent="0" algn="ctr">
              <a:buNone/>
              <a:defRPr/>
            </a:lvl8pPr>
            <a:lvl9pPr marL="50985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9103-CEE0-4996-B8DF-DFE21B6B2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4412-EFB6-4DC4-9896-1FC63CAED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85696" y="1728154"/>
            <a:ext cx="6885367" cy="36863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592" y="1728154"/>
            <a:ext cx="20549851" cy="36863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685D-F653-4951-8B7F-4A5F6B839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D480-A0FC-413A-A997-F5151627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40" y="27759788"/>
            <a:ext cx="26010774" cy="8581376"/>
          </a:xfrm>
        </p:spPr>
        <p:txBody>
          <a:bodyPr anchor="t"/>
          <a:lstStyle>
            <a:lvl1pPr algn="l">
              <a:defRPr sz="55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240" y="18309648"/>
            <a:ext cx="26010774" cy="9450140"/>
          </a:xfrm>
        </p:spPr>
        <p:txBody>
          <a:bodyPr anchor="b"/>
          <a:lstStyle>
            <a:lvl1pPr marL="0" indent="0">
              <a:buNone/>
              <a:defRPr sz="2832"/>
            </a:lvl1pPr>
            <a:lvl2pPr marL="637322" indent="0">
              <a:buNone/>
              <a:defRPr sz="2549"/>
            </a:lvl2pPr>
            <a:lvl3pPr marL="1274644" indent="0">
              <a:buNone/>
              <a:defRPr sz="2266"/>
            </a:lvl3pPr>
            <a:lvl4pPr marL="1911966" indent="0">
              <a:buNone/>
              <a:defRPr sz="1983"/>
            </a:lvl4pPr>
            <a:lvl5pPr marL="2549289" indent="0">
              <a:buNone/>
              <a:defRPr sz="1983"/>
            </a:lvl5pPr>
            <a:lvl6pPr marL="3186610" indent="0">
              <a:buNone/>
              <a:defRPr sz="1983"/>
            </a:lvl6pPr>
            <a:lvl7pPr marL="3823933" indent="0">
              <a:buNone/>
              <a:defRPr sz="1983"/>
            </a:lvl7pPr>
            <a:lvl8pPr marL="4461255" indent="0">
              <a:buNone/>
              <a:defRPr sz="1983"/>
            </a:lvl8pPr>
            <a:lvl9pPr marL="5098576" indent="0">
              <a:buNone/>
              <a:defRPr sz="19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6F9B-CC7C-4EFF-BB55-0F0F35E78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590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3453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3B57-694A-484D-833D-D0D6FAF9D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0" y="1731275"/>
            <a:ext cx="27541471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591" y="9668897"/>
            <a:ext cx="13520599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9591" y="13700205"/>
            <a:ext cx="13520599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4928" y="9668897"/>
            <a:ext cx="13526134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4928" y="13700205"/>
            <a:ext cx="13526134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1736-867B-48FE-B4AE-D48BDA252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09F-BB56-41A6-BD24-AF73F6FAD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42969-1E89-4A39-ADF2-0B5D7213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2" y="1718778"/>
            <a:ext cx="10067401" cy="732198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4449" y="1718777"/>
            <a:ext cx="17106613" cy="36872421"/>
          </a:xfrm>
        </p:spPr>
        <p:txBody>
          <a:bodyPr/>
          <a:lstStyle>
            <a:lvl1pPr>
              <a:defRPr sz="4532"/>
            </a:lvl1pPr>
            <a:lvl2pPr>
              <a:defRPr sz="3965"/>
            </a:lvl2pPr>
            <a:lvl3pPr>
              <a:defRPr sz="3399"/>
            </a:lvl3pPr>
            <a:lvl4pPr>
              <a:defRPr sz="2832"/>
            </a:lvl4pPr>
            <a:lvl5pPr>
              <a:defRPr sz="2832"/>
            </a:lvl5pPr>
            <a:lvl6pPr>
              <a:defRPr sz="2832"/>
            </a:lvl6pPr>
            <a:lvl7pPr>
              <a:defRPr sz="2832"/>
            </a:lvl7pPr>
            <a:lvl8pPr>
              <a:defRPr sz="2832"/>
            </a:lvl8pPr>
            <a:lvl9pPr>
              <a:defRPr sz="28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592" y="9040760"/>
            <a:ext cx="10067401" cy="29550437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5E1D-B144-4382-B7F1-6FD69EA1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720" y="30241074"/>
            <a:ext cx="18360611" cy="356880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7720" y="3859434"/>
            <a:ext cx="18360611" cy="25922257"/>
          </a:xfrm>
        </p:spPr>
        <p:txBody>
          <a:bodyPr/>
          <a:lstStyle>
            <a:lvl1pPr marL="0" indent="0">
              <a:buNone/>
              <a:defRPr sz="4532"/>
            </a:lvl1pPr>
            <a:lvl2pPr marL="637322" indent="0">
              <a:buNone/>
              <a:defRPr sz="3965"/>
            </a:lvl2pPr>
            <a:lvl3pPr marL="1274644" indent="0">
              <a:buNone/>
              <a:defRPr sz="3399"/>
            </a:lvl3pPr>
            <a:lvl4pPr marL="1911966" indent="0">
              <a:buNone/>
              <a:defRPr sz="2832"/>
            </a:lvl4pPr>
            <a:lvl5pPr marL="2549289" indent="0">
              <a:buNone/>
              <a:defRPr sz="2832"/>
            </a:lvl5pPr>
            <a:lvl6pPr marL="3186610" indent="0">
              <a:buNone/>
              <a:defRPr sz="2832"/>
            </a:lvl6pPr>
            <a:lvl7pPr marL="3823933" indent="0">
              <a:buNone/>
              <a:defRPr sz="2832"/>
            </a:lvl7pPr>
            <a:lvl8pPr marL="4461255" indent="0">
              <a:buNone/>
              <a:defRPr sz="2832"/>
            </a:lvl8pPr>
            <a:lvl9pPr marL="5098576" indent="0">
              <a:buNone/>
              <a:defRPr sz="283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7720" y="33809877"/>
            <a:ext cx="18360611" cy="5071949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A79FD-314A-40FE-B391-D69882D4D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9590" y="1728151"/>
            <a:ext cx="27541471" cy="720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9590" y="10078277"/>
            <a:ext cx="27541471" cy="2851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9590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54780" y="39341207"/>
            <a:ext cx="9691091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ct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30024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fld id="{35903B62-5B17-4ACF-A698-B4547C0A7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+mj-lt"/>
          <a:ea typeface="+mj-ea"/>
          <a:cs typeface="+mj-cs"/>
        </a:defRPr>
      </a:lvl1pPr>
      <a:lvl2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2pPr>
      <a:lvl3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3pPr>
      <a:lvl4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4pPr>
      <a:lvl5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5pPr>
      <a:lvl6pPr marL="637322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6pPr>
      <a:lvl7pPr marL="1274644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7pPr>
      <a:lvl8pPr marL="1911966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8pPr>
      <a:lvl9pPr marL="2549289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9pPr>
    </p:titleStyle>
    <p:bodyStyle>
      <a:lvl1pPr marL="1967290" indent="-1967290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8409">
          <a:solidFill>
            <a:schemeClr val="tx1"/>
          </a:solidFill>
          <a:latin typeface="+mn-lt"/>
          <a:ea typeface="+mn-ea"/>
          <a:cs typeface="+mn-cs"/>
        </a:defRPr>
      </a:lvl1pPr>
      <a:lvl2pPr marL="4262092" indent="-1639777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6001">
          <a:solidFill>
            <a:schemeClr val="tx1"/>
          </a:solidFill>
          <a:latin typeface="+mn-lt"/>
        </a:defRPr>
      </a:lvl2pPr>
      <a:lvl3pPr marL="6554680" indent="-1310051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3595">
          <a:solidFill>
            <a:schemeClr val="tx1"/>
          </a:solidFill>
          <a:latin typeface="+mn-lt"/>
        </a:defRPr>
      </a:lvl3pPr>
      <a:lvl4pPr marL="9176997" indent="-1312264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1470">
          <a:solidFill>
            <a:schemeClr val="tx1"/>
          </a:solidFill>
          <a:latin typeface="+mn-lt"/>
        </a:defRPr>
      </a:lvl4pPr>
      <a:lvl5pPr marL="11799311" indent="-1310051" algn="l" defTabSz="5244629" rtl="0" eaLnBrk="0" fontAlgn="base" hangingPunct="0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5pPr>
      <a:lvl6pPr marL="12436633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6pPr>
      <a:lvl7pPr marL="13073954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7pPr>
      <a:lvl8pPr marL="13711277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8pPr>
      <a:lvl9pPr marL="14348600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1pPr>
      <a:lvl2pPr marL="637322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2pPr>
      <a:lvl3pPr marL="1274644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191196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4pPr>
      <a:lvl5pPr marL="2549289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5pPr>
      <a:lvl6pPr marL="318661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6pPr>
      <a:lvl7pPr marL="3823933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7pPr>
      <a:lvl8pPr marL="4461255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8pPr>
      <a:lvl9pPr marL="509857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3376" y="0"/>
            <a:ext cx="30597278" cy="5089056"/>
          </a:xfrm>
          <a:prstGeom prst="rect">
            <a:avLst/>
          </a:prstGeom>
          <a:solidFill>
            <a:srgbClr val="00236A"/>
          </a:solidFill>
          <a:ln>
            <a:noFill/>
          </a:ln>
          <a:effectLst/>
        </p:spPr>
        <p:txBody>
          <a:bodyPr wrap="none" lIns="127465" tIns="63732" rIns="127465" bIns="63732" anchor="ctr"/>
          <a:lstStyle/>
          <a:p>
            <a:endParaRPr lang="en-US" sz="10337"/>
          </a:p>
        </p:txBody>
      </p: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793" y="3659835"/>
            <a:ext cx="3403600" cy="1379611"/>
          </a:xfrm>
          <a:prstGeom prst="rect">
            <a:avLst/>
          </a:prstGeom>
        </p:spPr>
      </p:pic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20547" y="436245"/>
            <a:ext cx="30555789" cy="177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algn="ctr" defTabSz="5244629" eaLnBrk="0" hangingPunct="0">
              <a:defRPr/>
            </a:pPr>
            <a:r>
              <a:rPr lang="en-US" sz="6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Solving Stable Marriage Problems using </a:t>
            </a:r>
            <a:r>
              <a:rPr lang="en-US" sz="6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Answer </a:t>
            </a:r>
            <a:r>
              <a:rPr lang="en-US" sz="6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Set Programming</a:t>
            </a:r>
            <a:endParaRPr lang="en-US" sz="6600" dirty="0">
              <a:solidFill>
                <a:srgbClr val="001E78"/>
              </a:solidFill>
              <a:effectDag name="">
                <a:cont type="tree" name="">
                  <a:effect ref="fillLine"/>
                  <a:outerShdw dist="38100" dir="13500000" algn="br">
                    <a:srgbClr val="3C5AB4"/>
                  </a:outerShdw>
                </a:cont>
                <a:cont type="tree" name="">
                  <a:effect ref="fillLine"/>
                  <a:outerShdw dist="38100" dir="2700000" algn="tl">
                    <a:srgbClr val="001248"/>
                  </a:outerShdw>
                </a:cont>
                <a:effect ref="fillLine"/>
              </a:effectDag>
              <a:latin typeface="Arial"/>
              <a:cs typeface="Arial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446692" y="2190406"/>
            <a:ext cx="23061508" cy="25775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algn="ctr" defTabSz="5244629">
              <a:defRPr/>
            </a:pP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Berkan Teber,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Özgün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Özerk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Selin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Eyüpoğlu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Talha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Şamil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Çakır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Zeynep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Melis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Meriç</a:t>
            </a:r>
            <a:endParaRPr lang="en-US" sz="4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5244629">
              <a:defRPr/>
            </a:pP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5244629">
              <a:defRPr/>
            </a:pP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Supervised by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Ahmet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/>
                <a:cs typeface="Arial"/>
              </a:rPr>
              <a:t>Alkan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 and Esra </a:t>
            </a:r>
            <a:r>
              <a:rPr lang="en-US" sz="4800" dirty="0" smtClean="0">
                <a:solidFill>
                  <a:schemeClr val="bg1"/>
                </a:solidFill>
                <a:latin typeface="Arial"/>
                <a:cs typeface="Arial"/>
              </a:rPr>
              <a:t>Erdem</a:t>
            </a:r>
            <a:endParaRPr lang="en-US"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51811" y="5498464"/>
            <a:ext cx="1440515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  <a:sym typeface="Symbol" pitchFamily="18" charset="2"/>
              </a:rPr>
              <a:t>Abstract</a:t>
            </a:r>
            <a:endParaRPr lang="en-US" sz="5239" dirty="0">
              <a:solidFill>
                <a:schemeClr val="bg1"/>
              </a:solidFill>
              <a:latin typeface="Arial"/>
              <a:cs typeface="Arial"/>
              <a:sym typeface="Symbol" pitchFamily="18" charset="2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688" y="42822977"/>
            <a:ext cx="30597278" cy="755322"/>
            <a:chOff x="-48492" y="31702229"/>
            <a:chExt cx="49377600" cy="1216171"/>
          </a:xfrm>
          <a:solidFill>
            <a:srgbClr val="011657"/>
          </a:solidFill>
        </p:grpSpPr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-48492" y="31799213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-48492" y="31702229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51810" y="13977870"/>
            <a:ext cx="1442906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Stable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Marriage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Problem (SMP)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502760" y="5495417"/>
            <a:ext cx="14405159" cy="102803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SMP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Unacceptability and Ties (SMPTI)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5502758" y="16680063"/>
            <a:ext cx="1440515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Optimization </a:t>
            </a:r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Variants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5587334" y="32901881"/>
            <a:ext cx="14320583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15498442" y="36655211"/>
            <a:ext cx="14409475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98442" y="34244912"/>
            <a:ext cx="14320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We have introduced a novel solution for SMP and its variants, using ASP.  We will continue our studies with the evaluation of our methods, and investigation of other matching problems.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442041" y="37812852"/>
            <a:ext cx="144333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000" dirty="0" smtClean="0"/>
              <a:t>Gale</a:t>
            </a:r>
            <a:r>
              <a:rPr lang="en-US" sz="4000" dirty="0"/>
              <a:t>, D., &amp; Shapley, L. (1962). </a:t>
            </a:r>
            <a:r>
              <a:rPr lang="en-US" sz="4000" i="1" dirty="0"/>
              <a:t>College Admissions and the </a:t>
            </a:r>
            <a:r>
              <a:rPr lang="en-US" sz="4000" i="1" dirty="0" smtClean="0"/>
              <a:t>Stability </a:t>
            </a:r>
            <a:r>
              <a:rPr lang="en-US" sz="4000" i="1" dirty="0"/>
              <a:t>of Marriage.</a:t>
            </a:r>
            <a:r>
              <a:rPr lang="en-US" sz="4000" dirty="0"/>
              <a:t> </a:t>
            </a:r>
            <a:r>
              <a:rPr lang="en-US" sz="4000" dirty="0" smtClean="0"/>
              <a:t>The </a:t>
            </a:r>
            <a:r>
              <a:rPr lang="en-US" sz="4000" dirty="0"/>
              <a:t>American Mathematical Monthly, 69(1), 9-15.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err="1" smtClean="0"/>
              <a:t>Gelfond</a:t>
            </a:r>
            <a:r>
              <a:rPr lang="en-US" sz="4000" dirty="0"/>
              <a:t>, M., &amp; </a:t>
            </a:r>
            <a:r>
              <a:rPr lang="en-US" sz="4000" dirty="0" err="1"/>
              <a:t>Lifschitz</a:t>
            </a:r>
            <a:r>
              <a:rPr lang="en-US" sz="4000" dirty="0"/>
              <a:t>, V. (1988). </a:t>
            </a:r>
            <a:r>
              <a:rPr lang="en-US" sz="4000" i="1" dirty="0"/>
              <a:t>The stable model semantics for logic </a:t>
            </a:r>
            <a:r>
              <a:rPr lang="en-US" sz="4000" i="1" dirty="0" smtClean="0"/>
              <a:t>programming</a:t>
            </a:r>
            <a:r>
              <a:rPr lang="en-US" sz="4000" i="1" dirty="0"/>
              <a:t>. </a:t>
            </a:r>
            <a:r>
              <a:rPr lang="en-US" sz="4000" dirty="0"/>
              <a:t> In </a:t>
            </a:r>
            <a:r>
              <a:rPr lang="en-US" sz="4000" dirty="0" smtClean="0"/>
              <a:t>Proc. of ICLP.</a:t>
            </a:r>
            <a:endParaRPr lang="en-US" sz="40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err="1" smtClean="0"/>
              <a:t>Gebser</a:t>
            </a:r>
            <a:r>
              <a:rPr lang="en-US" sz="4000" dirty="0"/>
              <a:t>, M., Kaminski, R., Kaufmann, B., &amp; Schaub, T. (2014). </a:t>
            </a:r>
            <a:r>
              <a:rPr lang="en-US" sz="4000" i="1" dirty="0" err="1"/>
              <a:t>Clingo</a:t>
            </a:r>
            <a:r>
              <a:rPr lang="en-US" sz="4000" i="1" dirty="0"/>
              <a:t> </a:t>
            </a:r>
            <a:r>
              <a:rPr lang="en-US" sz="4000" i="1" dirty="0" smtClean="0"/>
              <a:t>= ASP </a:t>
            </a:r>
            <a:r>
              <a:rPr lang="en-US" sz="4000" i="1" dirty="0"/>
              <a:t>+ Control: Preliminary Report. </a:t>
            </a:r>
            <a:r>
              <a:rPr lang="en-US" sz="4000" dirty="0"/>
              <a:t> In </a:t>
            </a:r>
            <a:r>
              <a:rPr lang="en-US" sz="4000" dirty="0" smtClean="0"/>
              <a:t>Proc. of ICLP.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27900" y="32977967"/>
            <a:ext cx="1440515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+mn-lt"/>
              </a:rPr>
              <a:t>We have modeled SMP in Answer Set Programming (ASP) [2] and used the ASP solver </a:t>
            </a:r>
            <a:r>
              <a:rPr lang="en-US" sz="4000" dirty="0" err="1" smtClean="0">
                <a:latin typeface="+mn-lt"/>
              </a:rPr>
              <a:t>Clingo</a:t>
            </a:r>
            <a:r>
              <a:rPr lang="en-US" sz="4000" dirty="0" smtClean="0">
                <a:latin typeface="+mn-lt"/>
              </a:rPr>
              <a:t> [3] to compute solutions:</a:t>
            </a:r>
          </a:p>
          <a:p>
            <a:pPr algn="just"/>
            <a:endParaRPr lang="en-US" sz="4000" dirty="0" smtClean="0">
              <a:latin typeface="+mn-lt"/>
            </a:endParaRPr>
          </a:p>
          <a:p>
            <a:pPr algn="just"/>
            <a:r>
              <a:rPr lang="en-US" sz="3600" dirty="0">
                <a:latin typeface="Courier" pitchFamily="49" charset="0"/>
              </a:rPr>
              <a:t>% GENERATE </a:t>
            </a:r>
            <a:r>
              <a:rPr lang="en-US" sz="3600" dirty="0" smtClean="0">
                <a:latin typeface="Courier" pitchFamily="49" charset="0"/>
              </a:rPr>
              <a:t>−− generate a matching</a:t>
            </a:r>
          </a:p>
          <a:p>
            <a:pPr algn="just"/>
            <a:r>
              <a:rPr lang="en-US" sz="3600" dirty="0" smtClean="0">
                <a:latin typeface="Courier" pitchFamily="49" charset="0"/>
              </a:rPr>
              <a:t>{marry(M,F): woman(F)} = 1 :− man(M).</a:t>
            </a:r>
          </a:p>
          <a:p>
            <a:pPr algn="just"/>
            <a:r>
              <a:rPr lang="en-US" sz="3600" dirty="0" smtClean="0">
                <a:latin typeface="Courier" pitchFamily="49" charset="0"/>
              </a:rPr>
              <a:t>:</a:t>
            </a:r>
            <a:r>
              <a:rPr lang="en-US" sz="3600" dirty="0">
                <a:latin typeface="Courier" pitchFamily="49" charset="0"/>
              </a:rPr>
              <a:t>− </a:t>
            </a:r>
            <a:r>
              <a:rPr lang="en-US" sz="3600" dirty="0" smtClean="0">
                <a:latin typeface="Courier" pitchFamily="49" charset="0"/>
              </a:rPr>
              <a:t>{marry(M,F): </a:t>
            </a:r>
            <a:r>
              <a:rPr lang="en-US" sz="3600" dirty="0">
                <a:latin typeface="Courier" pitchFamily="49" charset="0"/>
              </a:rPr>
              <a:t>man(M</a:t>
            </a:r>
            <a:r>
              <a:rPr lang="en-US" sz="3600" dirty="0" smtClean="0">
                <a:latin typeface="Courier" pitchFamily="49" charset="0"/>
              </a:rPr>
              <a:t>)} </a:t>
            </a:r>
            <a:r>
              <a:rPr lang="en-US" sz="3600" dirty="0">
                <a:latin typeface="Courier" pitchFamily="49" charset="0"/>
              </a:rPr>
              <a:t>&gt; </a:t>
            </a:r>
            <a:r>
              <a:rPr lang="en-US" sz="3600" dirty="0" smtClean="0">
                <a:latin typeface="Courier" pitchFamily="49" charset="0"/>
              </a:rPr>
              <a:t>1, </a:t>
            </a:r>
            <a:r>
              <a:rPr lang="en-US" sz="3600" dirty="0">
                <a:latin typeface="Courier" pitchFamily="49" charset="0"/>
              </a:rPr>
              <a:t>woman(F</a:t>
            </a:r>
            <a:r>
              <a:rPr lang="en-US" sz="3600" dirty="0" smtClean="0">
                <a:latin typeface="Courier" pitchFamily="49" charset="0"/>
              </a:rPr>
              <a:t>).</a:t>
            </a:r>
            <a:endParaRPr lang="en-US" sz="3600" dirty="0">
              <a:latin typeface="Courier" pitchFamily="49" charset="0"/>
            </a:endParaRPr>
          </a:p>
          <a:p>
            <a:pPr algn="just"/>
            <a:endParaRPr lang="en-US" sz="3600" dirty="0">
              <a:latin typeface="Courier" pitchFamily="49" charset="0"/>
            </a:endParaRPr>
          </a:p>
          <a:p>
            <a:pPr algn="just"/>
            <a:r>
              <a:rPr lang="en-US" sz="3600" dirty="0" smtClean="0">
                <a:latin typeface="Courier" pitchFamily="49" charset="0"/>
              </a:rPr>
              <a:t>% </a:t>
            </a:r>
            <a:r>
              <a:rPr lang="en-US" sz="3600" dirty="0">
                <a:latin typeface="Courier" pitchFamily="49" charset="0"/>
              </a:rPr>
              <a:t>DEFINE </a:t>
            </a:r>
            <a:r>
              <a:rPr lang="en-US" sz="3600" dirty="0" smtClean="0">
                <a:latin typeface="Courier" pitchFamily="49" charset="0"/>
              </a:rPr>
              <a:t>–- define preferences qualitatively</a:t>
            </a:r>
            <a:endParaRPr lang="en-US" sz="3600" dirty="0">
              <a:latin typeface="Courier" pitchFamily="49" charset="0"/>
            </a:endParaRPr>
          </a:p>
          <a:p>
            <a:pPr algn="just"/>
            <a:r>
              <a:rPr lang="en-US" sz="3600" dirty="0" err="1" smtClean="0">
                <a:latin typeface="Courier" pitchFamily="49" charset="0"/>
              </a:rPr>
              <a:t>mprefer</a:t>
            </a:r>
            <a:r>
              <a:rPr lang="en-US" sz="3600" dirty="0" smtClean="0">
                <a:latin typeface="Courier" pitchFamily="49" charset="0"/>
              </a:rPr>
              <a:t>(M,DF,CF</a:t>
            </a:r>
            <a:r>
              <a:rPr lang="en-US" sz="3600" dirty="0">
                <a:latin typeface="Courier" pitchFamily="49" charset="0"/>
              </a:rPr>
              <a:t>) :− </a:t>
            </a:r>
            <a:r>
              <a:rPr lang="en-US" sz="3600" dirty="0" err="1" smtClean="0">
                <a:latin typeface="Courier" pitchFamily="49" charset="0"/>
              </a:rPr>
              <a:t>mpref</a:t>
            </a:r>
            <a:r>
              <a:rPr lang="en-US" sz="3600" dirty="0" smtClean="0">
                <a:latin typeface="Courier" pitchFamily="49" charset="0"/>
              </a:rPr>
              <a:t>(M,CF,CUR), </a:t>
            </a:r>
          </a:p>
          <a:p>
            <a:pPr algn="just"/>
            <a:r>
              <a:rPr lang="en-US" sz="3600" dirty="0">
                <a:latin typeface="Courier" pitchFamily="49" charset="0"/>
              </a:rPr>
              <a:t> </a:t>
            </a:r>
            <a:r>
              <a:rPr lang="en-US" sz="3600" dirty="0" smtClean="0">
                <a:latin typeface="Courier" pitchFamily="49" charset="0"/>
              </a:rPr>
              <a:t>  </a:t>
            </a:r>
            <a:r>
              <a:rPr lang="en-US" sz="3600" dirty="0" err="1" smtClean="0">
                <a:latin typeface="Courier" pitchFamily="49" charset="0"/>
              </a:rPr>
              <a:t>mpref</a:t>
            </a:r>
            <a:r>
              <a:rPr lang="en-US" sz="3600" dirty="0" smtClean="0">
                <a:latin typeface="Courier" pitchFamily="49" charset="0"/>
              </a:rPr>
              <a:t>(M,DF,DEV), </a:t>
            </a:r>
            <a:r>
              <a:rPr lang="en-US" sz="3600" dirty="0">
                <a:latin typeface="Courier" pitchFamily="49" charset="0"/>
              </a:rPr>
              <a:t>DEV &lt; CUR.</a:t>
            </a:r>
          </a:p>
          <a:p>
            <a:pPr algn="just"/>
            <a:r>
              <a:rPr lang="en-US" sz="3600" dirty="0" err="1" smtClean="0">
                <a:latin typeface="Courier" pitchFamily="49" charset="0"/>
              </a:rPr>
              <a:t>wprefer</a:t>
            </a:r>
            <a:r>
              <a:rPr lang="en-US" sz="3600" dirty="0" smtClean="0">
                <a:latin typeface="Courier" pitchFamily="49" charset="0"/>
              </a:rPr>
              <a:t>(F,DM,CM</a:t>
            </a:r>
            <a:r>
              <a:rPr lang="en-US" sz="3600" dirty="0">
                <a:latin typeface="Courier" pitchFamily="49" charset="0"/>
              </a:rPr>
              <a:t>) :− </a:t>
            </a:r>
            <a:r>
              <a:rPr lang="en-US" sz="3600" dirty="0" err="1" smtClean="0">
                <a:latin typeface="Courier" pitchFamily="49" charset="0"/>
              </a:rPr>
              <a:t>wpref</a:t>
            </a:r>
            <a:r>
              <a:rPr lang="en-US" sz="3600" dirty="0" smtClean="0">
                <a:latin typeface="Courier" pitchFamily="49" charset="0"/>
              </a:rPr>
              <a:t>(F,CM,CUR), </a:t>
            </a:r>
          </a:p>
          <a:p>
            <a:pPr algn="just"/>
            <a:r>
              <a:rPr lang="en-US" sz="3600" dirty="0">
                <a:latin typeface="Courier" pitchFamily="49" charset="0"/>
              </a:rPr>
              <a:t> </a:t>
            </a:r>
            <a:r>
              <a:rPr lang="en-US" sz="3600" dirty="0" smtClean="0">
                <a:latin typeface="Courier" pitchFamily="49" charset="0"/>
              </a:rPr>
              <a:t>  </a:t>
            </a:r>
            <a:r>
              <a:rPr lang="en-US" sz="3600" dirty="0" err="1" smtClean="0">
                <a:latin typeface="Courier" pitchFamily="49" charset="0"/>
              </a:rPr>
              <a:t>wpref</a:t>
            </a:r>
            <a:r>
              <a:rPr lang="en-US" sz="3600" dirty="0" smtClean="0">
                <a:latin typeface="Courier" pitchFamily="49" charset="0"/>
              </a:rPr>
              <a:t>(F,DM,DEV), </a:t>
            </a:r>
            <a:r>
              <a:rPr lang="en-US" sz="3600" dirty="0">
                <a:latin typeface="Courier" pitchFamily="49" charset="0"/>
              </a:rPr>
              <a:t>DEV &lt; CUR.</a:t>
            </a:r>
          </a:p>
          <a:p>
            <a:pPr algn="just"/>
            <a:endParaRPr lang="en-US" sz="3600" dirty="0">
              <a:latin typeface="Courier" pitchFamily="49" charset="0"/>
            </a:endParaRPr>
          </a:p>
          <a:p>
            <a:pPr algn="just"/>
            <a:r>
              <a:rPr lang="en-US" sz="3600" dirty="0" smtClean="0">
                <a:latin typeface="Courier" pitchFamily="49" charset="0"/>
              </a:rPr>
              <a:t>% </a:t>
            </a:r>
            <a:r>
              <a:rPr lang="en-US" sz="3600" dirty="0">
                <a:latin typeface="Courier" pitchFamily="49" charset="0"/>
              </a:rPr>
              <a:t>TEST </a:t>
            </a:r>
            <a:r>
              <a:rPr lang="en-US" sz="3600" dirty="0" smtClean="0">
                <a:latin typeface="Courier" pitchFamily="49" charset="0"/>
              </a:rPr>
              <a:t>– ensure nonexistence of a blocking pair</a:t>
            </a:r>
          </a:p>
          <a:p>
            <a:pPr algn="just"/>
            <a:r>
              <a:rPr lang="en-US" sz="3600" dirty="0" smtClean="0">
                <a:latin typeface="Courier" pitchFamily="49" charset="0"/>
              </a:rPr>
              <a:t>:− marry(M1,F1), marry(M2,F2),</a:t>
            </a:r>
            <a:endParaRPr lang="en-US" sz="3600" dirty="0">
              <a:latin typeface="Courier" pitchFamily="49" charset="0"/>
            </a:endParaRPr>
          </a:p>
          <a:p>
            <a:pPr algn="just"/>
            <a:r>
              <a:rPr lang="en-US" sz="3600" dirty="0" smtClean="0">
                <a:latin typeface="Courier" pitchFamily="49" charset="0"/>
              </a:rPr>
              <a:t>   </a:t>
            </a:r>
            <a:r>
              <a:rPr lang="en-US" sz="3600" dirty="0" err="1" smtClean="0">
                <a:latin typeface="Courier" pitchFamily="49" charset="0"/>
              </a:rPr>
              <a:t>mprefer</a:t>
            </a:r>
            <a:r>
              <a:rPr lang="en-US" sz="3600" dirty="0" smtClean="0">
                <a:latin typeface="Courier" pitchFamily="49" charset="0"/>
              </a:rPr>
              <a:t>(M1,F2,F1), </a:t>
            </a:r>
            <a:r>
              <a:rPr lang="en-US" sz="3600" dirty="0" err="1" smtClean="0">
                <a:latin typeface="Courier" pitchFamily="49" charset="0"/>
              </a:rPr>
              <a:t>wprefer</a:t>
            </a:r>
            <a:r>
              <a:rPr lang="en-US" sz="3600" dirty="0" smtClean="0">
                <a:latin typeface="Courier" pitchFamily="49" charset="0"/>
              </a:rPr>
              <a:t>(F2,M1,M2),</a:t>
            </a:r>
          </a:p>
          <a:p>
            <a:pPr algn="just"/>
            <a:r>
              <a:rPr lang="en-US" sz="3600" dirty="0" smtClean="0">
                <a:latin typeface="Courier" pitchFamily="49" charset="0"/>
              </a:rPr>
              <a:t>   man(M1;M2</a:t>
            </a:r>
            <a:r>
              <a:rPr lang="en-US" sz="3600" dirty="0">
                <a:latin typeface="Courier" pitchFamily="49" charset="0"/>
              </a:rPr>
              <a:t>), woman(F1;F2</a:t>
            </a:r>
            <a:r>
              <a:rPr lang="en-US" sz="3600" dirty="0" smtClean="0">
                <a:latin typeface="Courier" pitchFamily="49" charset="0"/>
              </a:rPr>
              <a:t>).</a:t>
            </a:r>
            <a:endParaRPr lang="en-US" sz="4000" dirty="0" smtClean="0">
              <a:latin typeface="Courier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7496" y="15187386"/>
                <a:ext cx="14405158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/>
                  <a:t>Stable </a:t>
                </a:r>
                <a:r>
                  <a:rPr lang="en-US" sz="4000" dirty="0"/>
                  <a:t>marriage </a:t>
                </a:r>
                <a:r>
                  <a:rPr lang="en-US" sz="4000" dirty="0" smtClean="0"/>
                  <a:t>problem (SMP) is one of the earliest </a:t>
                </a:r>
                <a:r>
                  <a:rPr lang="en-US" sz="4000" dirty="0" smtClean="0"/>
                  <a:t>problems studied </a:t>
                </a:r>
                <a:r>
                  <a:rPr lang="en-US" sz="4000" dirty="0" smtClean="0"/>
                  <a:t>in matching </a:t>
                </a:r>
                <a:r>
                  <a:rPr lang="en-US" sz="4000" dirty="0" smtClean="0"/>
                  <a:t>theory [1</a:t>
                </a:r>
                <a:r>
                  <a:rPr lang="en-US" sz="4000" dirty="0"/>
                  <a:t>]. </a:t>
                </a:r>
                <a:r>
                  <a:rPr lang="en-US" sz="4000" dirty="0" smtClean="0"/>
                  <a:t>In SMP, the </a:t>
                </a:r>
                <a:r>
                  <a:rPr lang="en-US" sz="4000" dirty="0"/>
                  <a:t>objective is to find stable marriages between </a:t>
                </a:r>
                <a14:m>
                  <m:oMath xmlns:m="http://schemas.openxmlformats.org/officeDocument/2006/math">
                    <m:r>
                      <a:rPr lang="tr-TR" sz="4000" i="1">
                        <a:latin typeface="Cambria Math" charset="0"/>
                      </a:rPr>
                      <m:t>𝑛</m:t>
                    </m:r>
                    <m:r>
                      <a:rPr lang="tr-TR" sz="4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men and </a:t>
                </a:r>
                <a14:m>
                  <m:oMath xmlns:m="http://schemas.openxmlformats.org/officeDocument/2006/math">
                    <m:r>
                      <a:rPr lang="tr-TR" sz="4000" i="1">
                        <a:latin typeface="Cambria Math" charset="0"/>
                      </a:rPr>
                      <m:t>𝑛</m:t>
                    </m:r>
                    <m:r>
                      <a:rPr lang="tr-TR" sz="4000" i="1">
                        <a:latin typeface="Cambria Math" charset="0"/>
                      </a:rPr>
                      <m:t> </m:t>
                    </m:r>
                    <m:r>
                      <a:rPr lang="tr-TR" sz="400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women, given the complete preference lists for each man and woman. </a:t>
                </a:r>
              </a:p>
              <a:p>
                <a:pPr algn="just"/>
                <a:endParaRPr lang="en-US" sz="4000" dirty="0"/>
              </a:p>
              <a:p>
                <a:pPr algn="just"/>
                <a:r>
                  <a:rPr lang="en-US" sz="4000" dirty="0"/>
                  <a:t>A </a:t>
                </a:r>
                <a:r>
                  <a:rPr lang="en-US" sz="4000" dirty="0" smtClean="0"/>
                  <a:t>set of marriages is </a:t>
                </a:r>
                <a:r>
                  <a:rPr lang="en-US" sz="4000" dirty="0"/>
                  <a:t>stable if </a:t>
                </a:r>
                <a:r>
                  <a:rPr lang="en-US" sz="4000" dirty="0" smtClean="0"/>
                  <a:t>there </a:t>
                </a:r>
                <a:r>
                  <a:rPr lang="en-US" sz="4000" dirty="0"/>
                  <a:t>is no blocking pair, i.e., a pair of man and woman who are not married but prefer each other to their spouses. Intuitively, if there is a blocking pair, then this pair of man and woman would divorce from their spouses to marry with each other; therefore, the matching </a:t>
                </a:r>
                <a:r>
                  <a:rPr lang="en-US" sz="4000" dirty="0" smtClean="0"/>
                  <a:t>would not </a:t>
                </a:r>
                <a:r>
                  <a:rPr lang="en-US" sz="4000" dirty="0"/>
                  <a:t>be stable</a:t>
                </a:r>
                <a:r>
                  <a:rPr lang="en-US" sz="4000" dirty="0" smtClean="0"/>
                  <a:t>.</a:t>
                </a:r>
                <a:endParaRPr 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" y="15187386"/>
                <a:ext cx="14405158" cy="6863417"/>
              </a:xfrm>
              <a:prstGeom prst="rect">
                <a:avLst/>
              </a:prstGeom>
              <a:blipFill rotWithShape="0">
                <a:blip r:embed="rId3"/>
                <a:stretch>
                  <a:fillRect l="-1523" t="-1599" r="-1481" b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4" y="22437689"/>
            <a:ext cx="14400844" cy="80866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810" y="30559150"/>
            <a:ext cx="1440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Source: https://</a:t>
            </a:r>
            <a:r>
              <a:rPr lang="en-US" sz="3200" dirty="0" err="1"/>
              <a:t>www.youtube.com</a:t>
            </a:r>
            <a:r>
              <a:rPr lang="en-US" sz="3200" dirty="0"/>
              <a:t>/</a:t>
            </a:r>
            <a:r>
              <a:rPr lang="en-US" sz="3200" dirty="0" err="1"/>
              <a:t>watch?v</a:t>
            </a:r>
            <a:r>
              <a:rPr lang="en-US" sz="3200" dirty="0"/>
              <a:t>=Dm7OQr53xKY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8442" y="6828500"/>
            <a:ext cx="1432058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Stable marriage problem with </a:t>
            </a:r>
            <a:r>
              <a:rPr lang="en-US" sz="4000" dirty="0"/>
              <a:t>unacceptability and ties (SMPTI) is a </a:t>
            </a:r>
            <a:r>
              <a:rPr lang="en-US" sz="4000" dirty="0" smtClean="0"/>
              <a:t>variant of </a:t>
            </a:r>
            <a:r>
              <a:rPr lang="en-US" sz="4000" dirty="0" smtClean="0"/>
              <a:t>SMP, where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dirty="0"/>
              <a:t>t</a:t>
            </a:r>
            <a:r>
              <a:rPr lang="en-US" sz="4000" dirty="0" smtClean="0"/>
              <a:t>here can be different numbers of men, and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dirty="0"/>
              <a:t>t</a:t>
            </a:r>
            <a:r>
              <a:rPr lang="en-US" sz="4000" dirty="0" smtClean="0"/>
              <a:t>he preferences </a:t>
            </a:r>
            <a:r>
              <a:rPr lang="en-US" sz="4000" dirty="0"/>
              <a:t>of men and women do not have to be complete and </a:t>
            </a:r>
            <a:r>
              <a:rPr lang="en-US" sz="4000" dirty="0" smtClean="0"/>
              <a:t>may </a:t>
            </a:r>
            <a:r>
              <a:rPr lang="en-US" sz="4000" dirty="0"/>
              <a:t>include </a:t>
            </a:r>
            <a:r>
              <a:rPr lang="en-US" sz="4000" dirty="0" smtClean="0"/>
              <a:t>ties. </a:t>
            </a:r>
            <a:endParaRPr lang="en-US" sz="4000" dirty="0"/>
          </a:p>
          <a:p>
            <a:pPr algn="just"/>
            <a:r>
              <a:rPr lang="en-US" sz="4000" dirty="0" smtClean="0"/>
              <a:t>As </a:t>
            </a:r>
            <a:r>
              <a:rPr lang="en-US" sz="4000" dirty="0"/>
              <a:t>a </a:t>
            </a:r>
            <a:r>
              <a:rPr lang="en-US" sz="4000" dirty="0" smtClean="0"/>
              <a:t>result, in </a:t>
            </a:r>
            <a:r>
              <a:rPr lang="en-US" sz="4000" dirty="0"/>
              <a:t>SMPTI, </a:t>
            </a:r>
            <a:r>
              <a:rPr lang="en-US" sz="4000" dirty="0" smtClean="0"/>
              <a:t>some men </a:t>
            </a:r>
            <a:r>
              <a:rPr lang="en-US" sz="4000" dirty="0"/>
              <a:t>and </a:t>
            </a:r>
            <a:r>
              <a:rPr lang="en-US" sz="4000" dirty="0" smtClean="0"/>
              <a:t>women may </a:t>
            </a:r>
            <a:r>
              <a:rPr lang="en-US" sz="4000" dirty="0"/>
              <a:t>be </a:t>
            </a:r>
            <a:r>
              <a:rPr lang="en-US" sz="4000" dirty="0" smtClean="0"/>
              <a:t>single</a:t>
            </a:r>
            <a:r>
              <a:rPr lang="en-US" sz="4000" dirty="0" smtClean="0"/>
              <a:t>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 smtClean="0"/>
              <a:t>In SMPTI, </a:t>
            </a:r>
            <a:r>
              <a:rPr lang="en-US" sz="4000" dirty="0" smtClean="0"/>
              <a:t>a </a:t>
            </a:r>
            <a:r>
              <a:rPr lang="en-US" sz="4000" dirty="0" smtClean="0"/>
              <a:t>pair of man and woman </a:t>
            </a:r>
            <a:r>
              <a:rPr lang="en-US" sz="4000" dirty="0" smtClean="0"/>
              <a:t>is a </a:t>
            </a:r>
            <a:r>
              <a:rPr lang="en-US" sz="4000" dirty="0"/>
              <a:t>blocking pair </a:t>
            </a:r>
            <a:r>
              <a:rPr lang="en-US" sz="4000" dirty="0" smtClean="0"/>
              <a:t>if they </a:t>
            </a:r>
            <a:r>
              <a:rPr lang="en-US" sz="4000" dirty="0" smtClean="0"/>
              <a:t>are not married and each of them is either single and finds the other one acceptable, or  married and prefers the other one to his/her actual partner</a:t>
            </a:r>
            <a:r>
              <a:rPr lang="en-US" sz="4000" dirty="0" smtClean="0"/>
              <a:t>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 smtClean="0"/>
              <a:t>To solve SMPTI, w</a:t>
            </a:r>
            <a:r>
              <a:rPr lang="en-US" sz="4000" dirty="0" smtClean="0"/>
              <a:t>e have extended our ASP model with a definition of acceptability, and added relevant constraints to avoid blocking pairs.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498443" y="17972921"/>
                <a:ext cx="14324900" cy="1431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/>
                  <a:t>Let </a:t>
                </a:r>
                <a14:m>
                  <m:oMath xmlns:m="http://schemas.openxmlformats.org/officeDocument/2006/math">
                    <m:r>
                      <a:rPr lang="tr-TR" sz="4000" i="1">
                        <a:latin typeface="Cambria Math" charset="0"/>
                      </a:rPr>
                      <m:t>𝑆</m:t>
                    </m:r>
                    <m:r>
                      <a:rPr lang="tr-TR" sz="4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 smtClean="0"/>
                  <a:t>be a stable </a:t>
                </a:r>
                <a:r>
                  <a:rPr lang="en-US" sz="4000" dirty="0"/>
                  <a:t>set </a:t>
                </a:r>
                <a:r>
                  <a:rPr lang="en-US" sz="4000" dirty="0" smtClean="0"/>
                  <a:t>of </a:t>
                </a:r>
                <a:r>
                  <a:rPr lang="en-US" sz="4000" dirty="0"/>
                  <a:t>marriages </a:t>
                </a:r>
                <a:r>
                  <a:rPr lang="en-US" sz="4000" dirty="0" smtClean="0"/>
                  <a:t>between </a:t>
                </a:r>
                <a:r>
                  <a:rPr lang="en-US" sz="4000" dirty="0"/>
                  <a:t>a set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4000" dirty="0"/>
                  <a:t> of men and a set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4000" dirty="0"/>
                  <a:t> of </a:t>
                </a:r>
                <a:r>
                  <a:rPr lang="en-US" sz="4000" dirty="0" smtClean="0"/>
                  <a:t>women. T</a:t>
                </a:r>
                <a:r>
                  <a:rPr lang="en-US" sz="4000" dirty="0" smtClean="0"/>
                  <a:t>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tr-TR" sz="4000" i="1">
                        <a:latin typeface="Cambria Math" charset="0"/>
                      </a:rPr>
                      <m:t>(</m:t>
                    </m:r>
                    <m:r>
                      <a:rPr lang="tr-TR" sz="4000" i="1">
                        <a:latin typeface="Cambria Math" charset="0"/>
                      </a:rPr>
                      <m:t>𝑆</m:t>
                    </m:r>
                    <m:r>
                      <a:rPr lang="tr-TR" sz="40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of </a:t>
                </a:r>
                <a14:m>
                  <m:oMath xmlns:m="http://schemas.openxmlformats.org/officeDocument/2006/math">
                    <m:r>
                      <a:rPr lang="tr-TR" sz="4000" i="1">
                        <a:latin typeface="Cambria Math" charset="0"/>
                      </a:rPr>
                      <m:t>𝑆</m:t>
                    </m:r>
                    <m:r>
                      <a:rPr lang="tr-TR" sz="4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 smtClean="0"/>
                  <a:t>for an individual </a:t>
                </a:r>
                <a14:m>
                  <m:oMath xmlns:m="http://schemas.openxmlformats.org/officeDocument/2006/math">
                    <m:r>
                      <a:rPr lang="tr-TR" sz="40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4000" dirty="0" smtClean="0"/>
                  <a:t> is a positive integer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40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 smtClean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40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4000" dirty="0" smtClean="0"/>
                  <a:t> is </a:t>
                </a:r>
                <a:r>
                  <a:rPr lang="en-US" sz="4000" dirty="0" smtClean="0"/>
                  <a:t>matched </a:t>
                </a:r>
                <a:r>
                  <a:rPr lang="en-US" sz="4000" dirty="0" smtClean="0"/>
                  <a:t>with his/her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4000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tr-TR" sz="40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 smtClean="0"/>
                  <a:t>preference.</a:t>
                </a:r>
                <a:endParaRPr lang="en-US" sz="4000" dirty="0" smtClean="0"/>
              </a:p>
              <a:p>
                <a:pPr algn="just"/>
                <a:endParaRPr lang="en-US" sz="4000" dirty="0" smtClean="0"/>
              </a:p>
              <a:p>
                <a:pPr algn="just"/>
                <a:r>
                  <a:rPr lang="en-US" sz="4000" dirty="0"/>
                  <a:t>An egalitarian stable </a:t>
                </a:r>
                <a:r>
                  <a:rPr lang="en-US" sz="4000" dirty="0" smtClean="0"/>
                  <a:t>set of marriages considers preferences </a:t>
                </a:r>
                <a:r>
                  <a:rPr lang="en-US" sz="4000" dirty="0"/>
                  <a:t>of </a:t>
                </a:r>
                <a:r>
                  <a:rPr lang="en-US" sz="4000" dirty="0" smtClean="0"/>
                  <a:t>every individual equally important, and aims to minimize the</a:t>
                </a:r>
                <a:r>
                  <a:rPr lang="en-US" sz="4000" dirty="0"/>
                  <a:t> </a:t>
                </a:r>
                <a:r>
                  <a:rPr lang="en-US" sz="4000" dirty="0" smtClean="0"/>
                  <a:t>total cost: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4000" i="1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000" i="1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4000" i="1">
                              <a:latin typeface="Cambria Math" charset="0"/>
                            </a:rPr>
                            <m:t>𝑖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tr-TR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4000" i="1">
                              <a:latin typeface="Cambria Math" charset="0"/>
                            </a:rPr>
                            <m:t>(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𝑆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tr-TR" sz="4000" i="1">
                          <a:latin typeface="Cambria Math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4000" i="1">
                              <a:latin typeface="Cambria Math" charset="0"/>
                            </a:rPr>
                            <m:t>𝑖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tr-TR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latin typeface="Cambria Math" charset="0"/>
                            </a:rPr>
                            <m:t> 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(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𝑆</m:t>
                          </m:r>
                          <m:r>
                            <a:rPr lang="tr-TR" sz="40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dirty="0" smtClean="0"/>
              </a:p>
              <a:p>
                <a:pPr algn="just"/>
                <a:endParaRPr lang="en-US" sz="4000" dirty="0" smtClean="0"/>
              </a:p>
              <a:p>
                <a:pPr algn="just"/>
                <a:r>
                  <a:rPr lang="en-US" sz="4000" dirty="0" smtClean="0"/>
                  <a:t>A </a:t>
                </a:r>
                <a:r>
                  <a:rPr lang="en-US" sz="4000" dirty="0"/>
                  <a:t>sex-equal stable set </a:t>
                </a:r>
                <a:r>
                  <a:rPr lang="en-US" sz="4000" dirty="0" smtClean="0"/>
                  <a:t>of marriages assigns equal </a:t>
                </a:r>
                <a:r>
                  <a:rPr lang="en-US" sz="4000" dirty="0"/>
                  <a:t>importance to the preferences of </a:t>
                </a:r>
                <a:r>
                  <a:rPr lang="en-US" sz="4000" dirty="0" smtClean="0"/>
                  <a:t>men </a:t>
                </a:r>
                <a:r>
                  <a:rPr lang="en-US" sz="4000" dirty="0"/>
                  <a:t>and </a:t>
                </a:r>
                <a:r>
                  <a:rPr lang="en-US" sz="4000" dirty="0" smtClean="0"/>
                  <a:t>women, and aims to minimize the cost difference:</a:t>
                </a:r>
                <a:endParaRPr lang="en-US" sz="4000" i="1" dirty="0" smtClean="0">
                  <a:latin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4000" i="1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000" i="1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r-HR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sz="4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tr-TR" sz="4000" i="1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tr-TR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tr-TR" sz="4000" i="1">
                                  <a:latin typeface="Cambria Math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tr-TR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40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 ∈</m:t>
                                  </m:r>
                                  <m:r>
                                    <a:rPr lang="tr-TR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tr-TR" sz="4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𝑆</m:t>
                                  </m:r>
                                  <m:r>
                                    <a:rPr lang="tr-TR" sz="40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 algn="just"/>
                <a:endParaRPr lang="en-US" sz="4000" dirty="0" smtClean="0"/>
              </a:p>
              <a:p>
                <a:pPr algn="just"/>
                <a:r>
                  <a:rPr lang="en-US" sz="4000" dirty="0" smtClean="0"/>
                  <a:t>A </a:t>
                </a:r>
                <a:r>
                  <a:rPr lang="en-US" sz="4000" dirty="0"/>
                  <a:t>minimum regret </a:t>
                </a:r>
                <a:r>
                  <a:rPr lang="en-US" sz="4000" dirty="0"/>
                  <a:t>stable set of marriages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aims to </a:t>
                </a:r>
                <a:r>
                  <a:rPr lang="en-US" sz="4000" dirty="0" smtClean="0"/>
                  <a:t>minimize </a:t>
                </a:r>
                <a:r>
                  <a:rPr lang="en-US" sz="4000" dirty="0" smtClean="0"/>
                  <a:t>the maximum regret:</a:t>
                </a:r>
                <a:endParaRPr lang="en-US" sz="4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tr-T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000" b="0" i="1" smtClean="0">
                          <a:latin typeface="Cambria Math" charset="0"/>
                        </a:rPr>
                        <m:t>=</m:t>
                      </m:r>
                      <m:r>
                        <a:rPr lang="tr-TR" sz="4000" b="0" i="1" smtClean="0">
                          <a:latin typeface="Cambria Math" charset="0"/>
                        </a:rPr>
                        <m:t>𝑚𝑎𝑥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sz="4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4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tr-TR" sz="4000" b="0" i="1" smtClean="0"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tr-TR" sz="4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tr-TR" sz="4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tr-TR" sz="4000" b="0" i="1" smtClean="0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tr-TR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tr-TR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4000" dirty="0" smtClean="0"/>
              </a:p>
              <a:p>
                <a:pPr algn="just"/>
                <a:endParaRPr lang="en-US" sz="4000" dirty="0" smtClean="0"/>
              </a:p>
              <a:p>
                <a:pPr algn="just"/>
                <a:r>
                  <a:rPr lang="en-US" sz="4000" dirty="0"/>
                  <a:t>To solve </a:t>
                </a:r>
                <a:r>
                  <a:rPr lang="en-US" sz="4000" dirty="0" smtClean="0"/>
                  <a:t>each variant, </a:t>
                </a:r>
                <a:r>
                  <a:rPr lang="en-US" sz="4000" dirty="0"/>
                  <a:t>we </a:t>
                </a:r>
                <a:r>
                  <a:rPr lang="en-US" sz="4000" dirty="0" smtClean="0"/>
                  <a:t>have extended </a:t>
                </a:r>
                <a:r>
                  <a:rPr lang="en-US" sz="4000" dirty="0"/>
                  <a:t>our ASP model with </a:t>
                </a:r>
                <a:r>
                  <a:rPr lang="en-US" sz="4000" dirty="0" smtClean="0"/>
                  <a:t>a relevant optimization statement.</a:t>
                </a:r>
                <a:endParaRPr lang="en-US" sz="4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43" y="17972921"/>
                <a:ext cx="14324900" cy="14316227"/>
              </a:xfrm>
              <a:prstGeom prst="rect">
                <a:avLst/>
              </a:prstGeom>
              <a:blipFill rotWithShape="0">
                <a:blip r:embed="rId5"/>
                <a:stretch>
                  <a:fillRect l="-1489" t="-766" r="-1532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9674" y="31707857"/>
            <a:ext cx="1442906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Solving SMP in Answer Set Programming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299" y="6837858"/>
            <a:ext cx="1440515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Matching problems are about markets where individuals are matched with individuals or firms or items, typically across two </a:t>
            </a:r>
            <a:r>
              <a:rPr lang="en-US" sz="4000" dirty="0" smtClean="0"/>
              <a:t>sides</a:t>
            </a:r>
            <a:r>
              <a:rPr lang="en-US" sz="4000" dirty="0"/>
              <a:t>, as in employment (e.g., who works at which job), university entrance (e.g., which students go to which school), and kidney donation (e.g., who receives </a:t>
            </a:r>
            <a:r>
              <a:rPr lang="en-US" sz="4000" dirty="0" smtClean="0"/>
              <a:t>which transplantable </a:t>
            </a:r>
            <a:r>
              <a:rPr lang="en-US" sz="4000" dirty="0"/>
              <a:t>organ</a:t>
            </a:r>
            <a:r>
              <a:rPr lang="en-US" sz="4000" dirty="0" smtClean="0"/>
              <a:t>).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 smtClean="0"/>
              <a:t>In this project, we have studied a matching problem, called </a:t>
            </a:r>
            <a:r>
              <a:rPr lang="en-US" sz="4000" dirty="0"/>
              <a:t>Stable </a:t>
            </a:r>
            <a:r>
              <a:rPr lang="en-US" sz="4000" dirty="0" smtClean="0"/>
              <a:t>Marriage Problem, and its variants. We have introduced a generic method to solve them using an Artificial Intelligence paradigm, called Answer Set Programming. </a:t>
            </a:r>
            <a:endParaRPr lang="en-US" sz="40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Cambria Math</vt:lpstr>
      <vt:lpstr>Courier</vt:lpstr>
      <vt:lpstr>Symbol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Esra Erdem</cp:lastModifiedBy>
  <cp:revision>337</cp:revision>
  <dcterms:created xsi:type="dcterms:W3CDTF">2005-06-17T18:14:43Z</dcterms:created>
  <dcterms:modified xsi:type="dcterms:W3CDTF">2018-02-02T21:44:08Z</dcterms:modified>
  <cp:category>scientific poster template</cp:category>
</cp:coreProperties>
</file>