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0288" cy="42479913"/>
  <p:notesSz cx="5800725" cy="9094788"/>
  <p:defaultTextStyle>
    <a:defPPr>
      <a:defRPr lang="en-US"/>
    </a:defPPr>
    <a:lvl1pPr algn="l" rtl="0" fontAlgn="base">
      <a:spcBef>
        <a:spcPct val="0"/>
      </a:spcBef>
      <a:spcAft>
        <a:spcPct val="0"/>
      </a:spcAft>
      <a:defRPr sz="7193" kern="1200">
        <a:solidFill>
          <a:schemeClr val="tx1"/>
        </a:solidFill>
        <a:latin typeface="Arial" charset="0"/>
        <a:ea typeface="+mn-ea"/>
        <a:cs typeface="+mn-cs"/>
      </a:defRPr>
    </a:lvl1pPr>
    <a:lvl2pPr marL="443452" algn="l" rtl="0" fontAlgn="base">
      <a:spcBef>
        <a:spcPct val="0"/>
      </a:spcBef>
      <a:spcAft>
        <a:spcPct val="0"/>
      </a:spcAft>
      <a:defRPr sz="7193" kern="1200">
        <a:solidFill>
          <a:schemeClr val="tx1"/>
        </a:solidFill>
        <a:latin typeface="Arial" charset="0"/>
        <a:ea typeface="+mn-ea"/>
        <a:cs typeface="+mn-cs"/>
      </a:defRPr>
    </a:lvl2pPr>
    <a:lvl3pPr marL="886903" algn="l" rtl="0" fontAlgn="base">
      <a:spcBef>
        <a:spcPct val="0"/>
      </a:spcBef>
      <a:spcAft>
        <a:spcPct val="0"/>
      </a:spcAft>
      <a:defRPr sz="7193" kern="1200">
        <a:solidFill>
          <a:schemeClr val="tx1"/>
        </a:solidFill>
        <a:latin typeface="Arial" charset="0"/>
        <a:ea typeface="+mn-ea"/>
        <a:cs typeface="+mn-cs"/>
      </a:defRPr>
    </a:lvl3pPr>
    <a:lvl4pPr marL="1330355" algn="l" rtl="0" fontAlgn="base">
      <a:spcBef>
        <a:spcPct val="0"/>
      </a:spcBef>
      <a:spcAft>
        <a:spcPct val="0"/>
      </a:spcAft>
      <a:defRPr sz="7193" kern="1200">
        <a:solidFill>
          <a:schemeClr val="tx1"/>
        </a:solidFill>
        <a:latin typeface="Arial" charset="0"/>
        <a:ea typeface="+mn-ea"/>
        <a:cs typeface="+mn-cs"/>
      </a:defRPr>
    </a:lvl4pPr>
    <a:lvl5pPr marL="1773807" algn="l" rtl="0" fontAlgn="base">
      <a:spcBef>
        <a:spcPct val="0"/>
      </a:spcBef>
      <a:spcAft>
        <a:spcPct val="0"/>
      </a:spcAft>
      <a:defRPr sz="7193" kern="1200">
        <a:solidFill>
          <a:schemeClr val="tx1"/>
        </a:solidFill>
        <a:latin typeface="Arial" charset="0"/>
        <a:ea typeface="+mn-ea"/>
        <a:cs typeface="+mn-cs"/>
      </a:defRPr>
    </a:lvl5pPr>
    <a:lvl6pPr marL="2217258" algn="l" defTabSz="886903" rtl="0" eaLnBrk="1" latinLnBrk="0" hangingPunct="1">
      <a:defRPr sz="7193" kern="1200">
        <a:solidFill>
          <a:schemeClr val="tx1"/>
        </a:solidFill>
        <a:latin typeface="Arial" charset="0"/>
        <a:ea typeface="+mn-ea"/>
        <a:cs typeface="+mn-cs"/>
      </a:defRPr>
    </a:lvl6pPr>
    <a:lvl7pPr marL="2660710" algn="l" defTabSz="886903" rtl="0" eaLnBrk="1" latinLnBrk="0" hangingPunct="1">
      <a:defRPr sz="7193" kern="1200">
        <a:solidFill>
          <a:schemeClr val="tx1"/>
        </a:solidFill>
        <a:latin typeface="Arial" charset="0"/>
        <a:ea typeface="+mn-ea"/>
        <a:cs typeface="+mn-cs"/>
      </a:defRPr>
    </a:lvl7pPr>
    <a:lvl8pPr marL="3104162" algn="l" defTabSz="886903" rtl="0" eaLnBrk="1" latinLnBrk="0" hangingPunct="1">
      <a:defRPr sz="7193" kern="1200">
        <a:solidFill>
          <a:schemeClr val="tx1"/>
        </a:solidFill>
        <a:latin typeface="Arial" charset="0"/>
        <a:ea typeface="+mn-ea"/>
        <a:cs typeface="+mn-cs"/>
      </a:defRPr>
    </a:lvl8pPr>
    <a:lvl9pPr marL="3547613" algn="l" defTabSz="886903" rtl="0" eaLnBrk="1" latinLnBrk="0" hangingPunct="1">
      <a:defRPr sz="7193"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380" userDrawn="1">
          <p15:clr>
            <a:srgbClr val="A4A3A4"/>
          </p15:clr>
        </p15:guide>
        <p15:guide id="2" pos="95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6A"/>
    <a:srgbClr val="011657"/>
    <a:srgbClr val="2D63C1"/>
    <a:srgbClr val="4B98FD"/>
    <a:srgbClr val="1D54AB"/>
    <a:srgbClr val="DCE8F4"/>
    <a:srgbClr val="FFCCCC"/>
    <a:srgbClr val="0066FF"/>
    <a:srgbClr val="CCECFF"/>
    <a:srgbClr val="001E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69600" autoAdjust="0"/>
  </p:normalViewPr>
  <p:slideViewPr>
    <p:cSldViewPr snapToGrid="0">
      <p:cViewPr>
        <p:scale>
          <a:sx n="20" d="100"/>
          <a:sy n="20" d="100"/>
        </p:scale>
        <p:origin x="2688" y="80"/>
      </p:cViewPr>
      <p:guideLst>
        <p:guide orient="horz" pos="13380"/>
        <p:guide pos="952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460" y="13195078"/>
            <a:ext cx="25703370" cy="9108107"/>
          </a:xfrm>
        </p:spPr>
        <p:txBody>
          <a:bodyPr/>
          <a:lstStyle/>
          <a:p>
            <a:r>
              <a:rPr lang="en-US"/>
              <a:t>Click to edit Master title style</a:t>
            </a:r>
          </a:p>
        </p:txBody>
      </p:sp>
      <p:sp>
        <p:nvSpPr>
          <p:cNvPr id="3" name="Subtitle 2"/>
          <p:cNvSpPr>
            <a:spLocks noGrp="1"/>
          </p:cNvSpPr>
          <p:nvPr>
            <p:ph type="subTitle" idx="1"/>
          </p:nvPr>
        </p:nvSpPr>
        <p:spPr>
          <a:xfrm>
            <a:off x="4535828" y="24073183"/>
            <a:ext cx="21168639" cy="10853519"/>
          </a:xfrm>
        </p:spPr>
        <p:txBody>
          <a:bodyPr/>
          <a:lstStyle>
            <a:lvl1pPr marL="0" indent="0" algn="ctr">
              <a:buNone/>
              <a:defRPr/>
            </a:lvl1pPr>
            <a:lvl2pPr marL="637322" indent="0" algn="ctr">
              <a:buNone/>
              <a:defRPr/>
            </a:lvl2pPr>
            <a:lvl3pPr marL="1274644" indent="0" algn="ctr">
              <a:buNone/>
              <a:defRPr/>
            </a:lvl3pPr>
            <a:lvl4pPr marL="1911966" indent="0" algn="ctr">
              <a:buNone/>
              <a:defRPr/>
            </a:lvl4pPr>
            <a:lvl5pPr marL="2549289" indent="0" algn="ctr">
              <a:buNone/>
              <a:defRPr/>
            </a:lvl5pPr>
            <a:lvl6pPr marL="3186610" indent="0" algn="ctr">
              <a:buNone/>
              <a:defRPr/>
            </a:lvl6pPr>
            <a:lvl7pPr marL="3823933" indent="0" algn="ctr">
              <a:buNone/>
              <a:defRPr/>
            </a:lvl7pPr>
            <a:lvl8pPr marL="4461255" indent="0" algn="ctr">
              <a:buNone/>
              <a:defRPr/>
            </a:lvl8pPr>
            <a:lvl9pPr marL="509857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FD9103-CEE0-4996-B8DF-DFE21B6B2013}" type="slidenum">
              <a:rPr lang="en-US"/>
              <a:pPr>
                <a:defRPr/>
              </a:pPr>
              <a:t>‹#›</a:t>
            </a:fld>
            <a:endParaRPr lang="en-US"/>
          </a:p>
        </p:txBody>
      </p:sp>
    </p:spTree>
    <p:extLst>
      <p:ext uri="{BB962C8B-B14F-4D97-AF65-F5344CB8AC3E}">
        <p14:creationId xmlns:p14="http://schemas.microsoft.com/office/powerpoint/2010/main" val="3114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7A4412-EFB6-4DC4-9896-1FC63CAED7DC}" type="slidenum">
              <a:rPr lang="en-US"/>
              <a:pPr>
                <a:defRPr/>
              </a:pPr>
              <a:t>‹#›</a:t>
            </a:fld>
            <a:endParaRPr lang="en-US"/>
          </a:p>
        </p:txBody>
      </p:sp>
    </p:spTree>
    <p:extLst>
      <p:ext uri="{BB962C8B-B14F-4D97-AF65-F5344CB8AC3E}">
        <p14:creationId xmlns:p14="http://schemas.microsoft.com/office/powerpoint/2010/main" val="233574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4433" y="1699323"/>
            <a:ext cx="6804283" cy="36248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1580" y="1699323"/>
            <a:ext cx="20307850" cy="36248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A40685D-F653-4951-8B7F-4A5F6B839CC3}" type="slidenum">
              <a:rPr lang="en-US"/>
              <a:pPr>
                <a:defRPr/>
              </a:pPr>
              <a:t>‹#›</a:t>
            </a:fld>
            <a:endParaRPr lang="en-US"/>
          </a:p>
        </p:txBody>
      </p:sp>
    </p:spTree>
    <p:extLst>
      <p:ext uri="{BB962C8B-B14F-4D97-AF65-F5344CB8AC3E}">
        <p14:creationId xmlns:p14="http://schemas.microsoft.com/office/powerpoint/2010/main" val="294420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50D480-A0FC-413A-A997-F51516278F3F}" type="slidenum">
              <a:rPr lang="en-US"/>
              <a:pPr>
                <a:defRPr/>
              </a:pPr>
              <a:t>‹#›</a:t>
            </a:fld>
            <a:endParaRPr lang="en-US"/>
          </a:p>
        </p:txBody>
      </p:sp>
    </p:spTree>
    <p:extLst>
      <p:ext uri="{BB962C8B-B14F-4D97-AF65-F5344CB8AC3E}">
        <p14:creationId xmlns:p14="http://schemas.microsoft.com/office/powerpoint/2010/main" val="10136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774" y="27296667"/>
            <a:ext cx="25704464" cy="8438211"/>
          </a:xfrm>
        </p:spPr>
        <p:txBody>
          <a:bodyPr anchor="t"/>
          <a:lstStyle>
            <a:lvl1pPr algn="l">
              <a:defRPr sz="5522" b="1" cap="all"/>
            </a:lvl1pPr>
          </a:lstStyle>
          <a:p>
            <a:r>
              <a:rPr lang="en-US"/>
              <a:t>Click to edit Master title style</a:t>
            </a:r>
          </a:p>
        </p:txBody>
      </p:sp>
      <p:sp>
        <p:nvSpPr>
          <p:cNvPr id="3" name="Text Placeholder 2"/>
          <p:cNvSpPr>
            <a:spLocks noGrp="1"/>
          </p:cNvSpPr>
          <p:nvPr>
            <p:ph type="body" idx="1"/>
          </p:nvPr>
        </p:nvSpPr>
        <p:spPr>
          <a:xfrm>
            <a:off x="2388774" y="18004185"/>
            <a:ext cx="25704464" cy="9292481"/>
          </a:xfrm>
        </p:spPr>
        <p:txBody>
          <a:bodyPr anchor="b"/>
          <a:lstStyle>
            <a:lvl1pPr marL="0" indent="0">
              <a:buNone/>
              <a:defRPr sz="2832"/>
            </a:lvl1pPr>
            <a:lvl2pPr marL="637322" indent="0">
              <a:buNone/>
              <a:defRPr sz="2549"/>
            </a:lvl2pPr>
            <a:lvl3pPr marL="1274644" indent="0">
              <a:buNone/>
              <a:defRPr sz="2266"/>
            </a:lvl3pPr>
            <a:lvl4pPr marL="1911966" indent="0">
              <a:buNone/>
              <a:defRPr sz="1983"/>
            </a:lvl4pPr>
            <a:lvl5pPr marL="2549289" indent="0">
              <a:buNone/>
              <a:defRPr sz="1983"/>
            </a:lvl5pPr>
            <a:lvl6pPr marL="3186610" indent="0">
              <a:buNone/>
              <a:defRPr sz="1983"/>
            </a:lvl6pPr>
            <a:lvl7pPr marL="3823933" indent="0">
              <a:buNone/>
              <a:defRPr sz="1983"/>
            </a:lvl7pPr>
            <a:lvl8pPr marL="4461255" indent="0">
              <a:buNone/>
              <a:defRPr sz="1983"/>
            </a:lvl8pPr>
            <a:lvl9pPr marL="5098576" indent="0">
              <a:buNone/>
              <a:defRPr sz="1983"/>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756F9B-CC7C-4EFF-BB55-0F0F35E78902}" type="slidenum">
              <a:rPr lang="en-US"/>
              <a:pPr>
                <a:defRPr/>
              </a:pPr>
              <a:t>‹#›</a:t>
            </a:fld>
            <a:endParaRPr lang="en-US"/>
          </a:p>
        </p:txBody>
      </p:sp>
    </p:spTree>
    <p:extLst>
      <p:ext uri="{BB962C8B-B14F-4D97-AF65-F5344CB8AC3E}">
        <p14:creationId xmlns:p14="http://schemas.microsoft.com/office/powerpoint/2010/main" val="220771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1579" y="9910140"/>
            <a:ext cx="13556067" cy="28037235"/>
          </a:xfrm>
        </p:spPr>
        <p:txBody>
          <a:bodyPr/>
          <a:lstStyle>
            <a:lvl1pPr>
              <a:defRPr sz="3965"/>
            </a:lvl1pPr>
            <a:lvl2pPr>
              <a:defRPr sz="3399"/>
            </a:lvl2pPr>
            <a:lvl3pPr>
              <a:defRPr sz="2832"/>
            </a:lvl3pPr>
            <a:lvl4pPr>
              <a:defRPr sz="2549"/>
            </a:lvl4pPr>
            <a:lvl5pPr>
              <a:defRPr sz="2549"/>
            </a:lvl5pPr>
            <a:lvl6pPr>
              <a:defRPr sz="2549"/>
            </a:lvl6pPr>
            <a:lvl7pPr>
              <a:defRPr sz="2549"/>
            </a:lvl7pPr>
            <a:lvl8pPr>
              <a:defRPr sz="2549"/>
            </a:lvl8pPr>
            <a:lvl9pPr>
              <a:defRPr sz="25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72649" y="9910140"/>
            <a:ext cx="13556067" cy="28037235"/>
          </a:xfrm>
        </p:spPr>
        <p:txBody>
          <a:bodyPr/>
          <a:lstStyle>
            <a:lvl1pPr>
              <a:defRPr sz="3965"/>
            </a:lvl1pPr>
            <a:lvl2pPr>
              <a:defRPr sz="3399"/>
            </a:lvl2pPr>
            <a:lvl3pPr>
              <a:defRPr sz="2832"/>
            </a:lvl3pPr>
            <a:lvl4pPr>
              <a:defRPr sz="2549"/>
            </a:lvl4pPr>
            <a:lvl5pPr>
              <a:defRPr sz="2549"/>
            </a:lvl5pPr>
            <a:lvl6pPr>
              <a:defRPr sz="2549"/>
            </a:lvl6pPr>
            <a:lvl7pPr>
              <a:defRPr sz="2549"/>
            </a:lvl7pPr>
            <a:lvl8pPr>
              <a:defRPr sz="2549"/>
            </a:lvl8pPr>
            <a:lvl9pPr>
              <a:defRPr sz="25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E03B57-694A-484D-833D-D0D6FAF9D744}" type="slidenum">
              <a:rPr lang="en-US"/>
              <a:pPr>
                <a:defRPr/>
              </a:pPr>
              <a:t>‹#›</a:t>
            </a:fld>
            <a:endParaRPr lang="en-US"/>
          </a:p>
        </p:txBody>
      </p:sp>
    </p:spTree>
    <p:extLst>
      <p:ext uri="{BB962C8B-B14F-4D97-AF65-F5344CB8AC3E}">
        <p14:creationId xmlns:p14="http://schemas.microsoft.com/office/powerpoint/2010/main" val="274272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579" y="1702393"/>
            <a:ext cx="27217135" cy="707998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1580" y="9507590"/>
            <a:ext cx="13361377" cy="3964054"/>
          </a:xfrm>
        </p:spPr>
        <p:txBody>
          <a:bodyPr anchor="b"/>
          <a:lstStyle>
            <a:lvl1pPr marL="0" indent="0">
              <a:buNone/>
              <a:defRPr sz="3399" b="1"/>
            </a:lvl1pPr>
            <a:lvl2pPr marL="637322" indent="0">
              <a:buNone/>
              <a:defRPr sz="2832" b="1"/>
            </a:lvl2pPr>
            <a:lvl3pPr marL="1274644" indent="0">
              <a:buNone/>
              <a:defRPr sz="2549" b="1"/>
            </a:lvl3pPr>
            <a:lvl4pPr marL="1911966" indent="0">
              <a:buNone/>
              <a:defRPr sz="2266" b="1"/>
            </a:lvl4pPr>
            <a:lvl5pPr marL="2549289" indent="0">
              <a:buNone/>
              <a:defRPr sz="2266" b="1"/>
            </a:lvl5pPr>
            <a:lvl6pPr marL="3186610" indent="0">
              <a:buNone/>
              <a:defRPr sz="2266" b="1"/>
            </a:lvl6pPr>
            <a:lvl7pPr marL="3823933" indent="0">
              <a:buNone/>
              <a:defRPr sz="2266" b="1"/>
            </a:lvl7pPr>
            <a:lvl8pPr marL="4461255" indent="0">
              <a:buNone/>
              <a:defRPr sz="2266" b="1"/>
            </a:lvl8pPr>
            <a:lvl9pPr marL="5098576" indent="0">
              <a:buNone/>
              <a:defRPr sz="2266" b="1"/>
            </a:lvl9pPr>
          </a:lstStyle>
          <a:p>
            <a:pPr lvl="0"/>
            <a:r>
              <a:rPr lang="en-US"/>
              <a:t>Click to edit Master text styles</a:t>
            </a:r>
          </a:p>
        </p:txBody>
      </p:sp>
      <p:sp>
        <p:nvSpPr>
          <p:cNvPr id="4" name="Content Placeholder 3"/>
          <p:cNvSpPr>
            <a:spLocks noGrp="1"/>
          </p:cNvSpPr>
          <p:nvPr>
            <p:ph sz="half" idx="2"/>
          </p:nvPr>
        </p:nvSpPr>
        <p:spPr>
          <a:xfrm>
            <a:off x="1511580" y="13471643"/>
            <a:ext cx="13361377" cy="24475732"/>
          </a:xfrm>
        </p:spPr>
        <p:txBody>
          <a:bodyPr/>
          <a:lstStyle>
            <a:lvl1pPr>
              <a:defRPr sz="3399"/>
            </a:lvl1pPr>
            <a:lvl2pPr>
              <a:defRPr sz="2832"/>
            </a:lvl2pPr>
            <a:lvl3pPr>
              <a:defRPr sz="2549"/>
            </a:lvl3pPr>
            <a:lvl4pPr>
              <a:defRPr sz="2266"/>
            </a:lvl4pPr>
            <a:lvl5pPr>
              <a:defRPr sz="2266"/>
            </a:lvl5pPr>
            <a:lvl6pPr>
              <a:defRPr sz="2266"/>
            </a:lvl6pPr>
            <a:lvl7pPr>
              <a:defRPr sz="2266"/>
            </a:lvl7pPr>
            <a:lvl8pPr>
              <a:defRPr sz="2266"/>
            </a:lvl8pPr>
            <a:lvl9pPr>
              <a:defRPr sz="2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1867" y="9507590"/>
            <a:ext cx="13366846" cy="3964054"/>
          </a:xfrm>
        </p:spPr>
        <p:txBody>
          <a:bodyPr anchor="b"/>
          <a:lstStyle>
            <a:lvl1pPr marL="0" indent="0">
              <a:buNone/>
              <a:defRPr sz="3399" b="1"/>
            </a:lvl1pPr>
            <a:lvl2pPr marL="637322" indent="0">
              <a:buNone/>
              <a:defRPr sz="2832" b="1"/>
            </a:lvl2pPr>
            <a:lvl3pPr marL="1274644" indent="0">
              <a:buNone/>
              <a:defRPr sz="2549" b="1"/>
            </a:lvl3pPr>
            <a:lvl4pPr marL="1911966" indent="0">
              <a:buNone/>
              <a:defRPr sz="2266" b="1"/>
            </a:lvl4pPr>
            <a:lvl5pPr marL="2549289" indent="0">
              <a:buNone/>
              <a:defRPr sz="2266" b="1"/>
            </a:lvl5pPr>
            <a:lvl6pPr marL="3186610" indent="0">
              <a:buNone/>
              <a:defRPr sz="2266" b="1"/>
            </a:lvl6pPr>
            <a:lvl7pPr marL="3823933" indent="0">
              <a:buNone/>
              <a:defRPr sz="2266" b="1"/>
            </a:lvl7pPr>
            <a:lvl8pPr marL="4461255" indent="0">
              <a:buNone/>
              <a:defRPr sz="2266" b="1"/>
            </a:lvl8pPr>
            <a:lvl9pPr marL="5098576" indent="0">
              <a:buNone/>
              <a:defRPr sz="2266" b="1"/>
            </a:lvl9pPr>
          </a:lstStyle>
          <a:p>
            <a:pPr lvl="0"/>
            <a:r>
              <a:rPr lang="en-US"/>
              <a:t>Click to edit Master text styles</a:t>
            </a:r>
          </a:p>
        </p:txBody>
      </p:sp>
      <p:sp>
        <p:nvSpPr>
          <p:cNvPr id="6" name="Content Placeholder 5"/>
          <p:cNvSpPr>
            <a:spLocks noGrp="1"/>
          </p:cNvSpPr>
          <p:nvPr>
            <p:ph sz="quarter" idx="4"/>
          </p:nvPr>
        </p:nvSpPr>
        <p:spPr>
          <a:xfrm>
            <a:off x="15361867" y="13471643"/>
            <a:ext cx="13366846" cy="24475732"/>
          </a:xfrm>
        </p:spPr>
        <p:txBody>
          <a:bodyPr/>
          <a:lstStyle>
            <a:lvl1pPr>
              <a:defRPr sz="3399"/>
            </a:lvl1pPr>
            <a:lvl2pPr>
              <a:defRPr sz="2832"/>
            </a:lvl2pPr>
            <a:lvl3pPr>
              <a:defRPr sz="2549"/>
            </a:lvl3pPr>
            <a:lvl4pPr>
              <a:defRPr sz="2266"/>
            </a:lvl4pPr>
            <a:lvl5pPr>
              <a:defRPr sz="2266"/>
            </a:lvl5pPr>
            <a:lvl6pPr>
              <a:defRPr sz="2266"/>
            </a:lvl6pPr>
            <a:lvl7pPr>
              <a:defRPr sz="2266"/>
            </a:lvl7pPr>
            <a:lvl8pPr>
              <a:defRPr sz="2266"/>
            </a:lvl8pPr>
            <a:lvl9pPr>
              <a:defRPr sz="2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A91736-867B-48FE-B4AE-D48BDA25229D}" type="slidenum">
              <a:rPr lang="en-US"/>
              <a:pPr>
                <a:defRPr/>
              </a:pPr>
              <a:t>‹#›</a:t>
            </a:fld>
            <a:endParaRPr lang="en-US"/>
          </a:p>
        </p:txBody>
      </p:sp>
    </p:spTree>
    <p:extLst>
      <p:ext uri="{BB962C8B-B14F-4D97-AF65-F5344CB8AC3E}">
        <p14:creationId xmlns:p14="http://schemas.microsoft.com/office/powerpoint/2010/main" val="156985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AE6409F-BB56-41A6-BD24-AF73F6FAD8B8}" type="slidenum">
              <a:rPr lang="en-US"/>
              <a:pPr>
                <a:defRPr/>
              </a:pPr>
              <a:t>‹#›</a:t>
            </a:fld>
            <a:endParaRPr lang="en-US"/>
          </a:p>
        </p:txBody>
      </p:sp>
    </p:spTree>
    <p:extLst>
      <p:ext uri="{BB962C8B-B14F-4D97-AF65-F5344CB8AC3E}">
        <p14:creationId xmlns:p14="http://schemas.microsoft.com/office/powerpoint/2010/main" val="15740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C42969-1E89-4A39-ADF2-0B5D72133536}" type="slidenum">
              <a:rPr lang="en-US"/>
              <a:pPr>
                <a:defRPr/>
              </a:pPr>
              <a:t>‹#›</a:t>
            </a:fld>
            <a:endParaRPr lang="en-US"/>
          </a:p>
        </p:txBody>
      </p:sp>
    </p:spTree>
    <p:extLst>
      <p:ext uri="{BB962C8B-B14F-4D97-AF65-F5344CB8AC3E}">
        <p14:creationId xmlns:p14="http://schemas.microsoft.com/office/powerpoint/2010/main" val="240881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580" y="1690103"/>
            <a:ext cx="9948844" cy="7199830"/>
          </a:xfrm>
        </p:spPr>
        <p:txBody>
          <a:bodyPr anchor="b"/>
          <a:lstStyle>
            <a:lvl1pPr algn="l">
              <a:defRPr sz="2832" b="1"/>
            </a:lvl1pPr>
          </a:lstStyle>
          <a:p>
            <a:r>
              <a:rPr lang="en-US"/>
              <a:t>Click to edit Master title style</a:t>
            </a:r>
          </a:p>
        </p:txBody>
      </p:sp>
      <p:sp>
        <p:nvSpPr>
          <p:cNvPr id="3" name="Content Placeholder 2"/>
          <p:cNvSpPr>
            <a:spLocks noGrp="1"/>
          </p:cNvSpPr>
          <p:nvPr>
            <p:ph idx="1"/>
          </p:nvPr>
        </p:nvSpPr>
        <p:spPr>
          <a:xfrm>
            <a:off x="11823555" y="1690104"/>
            <a:ext cx="16905161" cy="36257271"/>
          </a:xfrm>
        </p:spPr>
        <p:txBody>
          <a:bodyPr/>
          <a:lstStyle>
            <a:lvl1pPr>
              <a:defRPr sz="4532"/>
            </a:lvl1pPr>
            <a:lvl2pPr>
              <a:defRPr sz="3965"/>
            </a:lvl2pPr>
            <a:lvl3pPr>
              <a:defRPr sz="3399"/>
            </a:lvl3pPr>
            <a:lvl4pPr>
              <a:defRPr sz="2832"/>
            </a:lvl4pPr>
            <a:lvl5pPr>
              <a:defRPr sz="2832"/>
            </a:lvl5pPr>
            <a:lvl6pPr>
              <a:defRPr sz="2832"/>
            </a:lvl6pPr>
            <a:lvl7pPr>
              <a:defRPr sz="2832"/>
            </a:lvl7pPr>
            <a:lvl8pPr>
              <a:defRPr sz="2832"/>
            </a:lvl8pPr>
            <a:lvl9pPr>
              <a:defRPr sz="28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580" y="8889933"/>
            <a:ext cx="9948844" cy="29057441"/>
          </a:xfrm>
        </p:spPr>
        <p:txBody>
          <a:bodyPr/>
          <a:lstStyle>
            <a:lvl1pPr marL="0" indent="0">
              <a:buNone/>
              <a:defRPr sz="1983"/>
            </a:lvl1pPr>
            <a:lvl2pPr marL="637322" indent="0">
              <a:buNone/>
              <a:defRPr sz="1699"/>
            </a:lvl2pPr>
            <a:lvl3pPr marL="1274644" indent="0">
              <a:buNone/>
              <a:defRPr sz="1416"/>
            </a:lvl3pPr>
            <a:lvl4pPr marL="1911966" indent="0">
              <a:buNone/>
              <a:defRPr sz="1275"/>
            </a:lvl4pPr>
            <a:lvl5pPr marL="2549289" indent="0">
              <a:buNone/>
              <a:defRPr sz="1275"/>
            </a:lvl5pPr>
            <a:lvl6pPr marL="3186610" indent="0">
              <a:buNone/>
              <a:defRPr sz="1275"/>
            </a:lvl6pPr>
            <a:lvl7pPr marL="3823933" indent="0">
              <a:buNone/>
              <a:defRPr sz="1275"/>
            </a:lvl7pPr>
            <a:lvl8pPr marL="4461255" indent="0">
              <a:buNone/>
              <a:defRPr sz="1275"/>
            </a:lvl8pPr>
            <a:lvl9pPr marL="5098576" indent="0">
              <a:buNone/>
              <a:defRPr sz="12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0F5E1D-B144-4382-B7F1-6FD69EA19151}" type="slidenum">
              <a:rPr lang="en-US"/>
              <a:pPr>
                <a:defRPr/>
              </a:pPr>
              <a:t>‹#›</a:t>
            </a:fld>
            <a:endParaRPr lang="en-US"/>
          </a:p>
        </p:txBody>
      </p:sp>
    </p:spTree>
    <p:extLst>
      <p:ext uri="{BB962C8B-B14F-4D97-AF65-F5344CB8AC3E}">
        <p14:creationId xmlns:p14="http://schemas.microsoft.com/office/powerpoint/2010/main" val="30488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092" y="29736557"/>
            <a:ext cx="18144391" cy="3509265"/>
          </a:xfrm>
        </p:spPr>
        <p:txBody>
          <a:bodyPr anchor="b"/>
          <a:lstStyle>
            <a:lvl1pPr algn="l">
              <a:defRPr sz="2832" b="1"/>
            </a:lvl1pPr>
          </a:lstStyle>
          <a:p>
            <a:r>
              <a:rPr lang="en-US"/>
              <a:t>Click to edit Master title style</a:t>
            </a:r>
          </a:p>
        </p:txBody>
      </p:sp>
      <p:sp>
        <p:nvSpPr>
          <p:cNvPr id="3" name="Picture Placeholder 2"/>
          <p:cNvSpPr>
            <a:spLocks noGrp="1"/>
          </p:cNvSpPr>
          <p:nvPr>
            <p:ph type="pic" idx="1"/>
          </p:nvPr>
        </p:nvSpPr>
        <p:spPr>
          <a:xfrm>
            <a:off x="5927092" y="3795048"/>
            <a:ext cx="18144391" cy="25489791"/>
          </a:xfrm>
        </p:spPr>
        <p:txBody>
          <a:bodyPr/>
          <a:lstStyle>
            <a:lvl1pPr marL="0" indent="0">
              <a:buNone/>
              <a:defRPr sz="4532"/>
            </a:lvl1pPr>
            <a:lvl2pPr marL="637322" indent="0">
              <a:buNone/>
              <a:defRPr sz="3965"/>
            </a:lvl2pPr>
            <a:lvl3pPr marL="1274644" indent="0">
              <a:buNone/>
              <a:defRPr sz="3399"/>
            </a:lvl3pPr>
            <a:lvl4pPr marL="1911966" indent="0">
              <a:buNone/>
              <a:defRPr sz="2832"/>
            </a:lvl4pPr>
            <a:lvl5pPr marL="2549289" indent="0">
              <a:buNone/>
              <a:defRPr sz="2832"/>
            </a:lvl5pPr>
            <a:lvl6pPr marL="3186610" indent="0">
              <a:buNone/>
              <a:defRPr sz="2832"/>
            </a:lvl6pPr>
            <a:lvl7pPr marL="3823933" indent="0">
              <a:buNone/>
              <a:defRPr sz="2832"/>
            </a:lvl7pPr>
            <a:lvl8pPr marL="4461255" indent="0">
              <a:buNone/>
              <a:defRPr sz="2832"/>
            </a:lvl8pPr>
            <a:lvl9pPr marL="5098576" indent="0">
              <a:buNone/>
              <a:defRPr sz="2832"/>
            </a:lvl9pPr>
          </a:lstStyle>
          <a:p>
            <a:pPr lvl="0"/>
            <a:endParaRPr lang="en-US" noProof="0"/>
          </a:p>
        </p:txBody>
      </p:sp>
      <p:sp>
        <p:nvSpPr>
          <p:cNvPr id="4" name="Text Placeholder 3"/>
          <p:cNvSpPr>
            <a:spLocks noGrp="1"/>
          </p:cNvSpPr>
          <p:nvPr>
            <p:ph type="body" sz="half" idx="2"/>
          </p:nvPr>
        </p:nvSpPr>
        <p:spPr>
          <a:xfrm>
            <a:off x="5927092" y="33245821"/>
            <a:ext cx="18144391" cy="4987333"/>
          </a:xfrm>
        </p:spPr>
        <p:txBody>
          <a:bodyPr/>
          <a:lstStyle>
            <a:lvl1pPr marL="0" indent="0">
              <a:buNone/>
              <a:defRPr sz="1983"/>
            </a:lvl1pPr>
            <a:lvl2pPr marL="637322" indent="0">
              <a:buNone/>
              <a:defRPr sz="1699"/>
            </a:lvl2pPr>
            <a:lvl3pPr marL="1274644" indent="0">
              <a:buNone/>
              <a:defRPr sz="1416"/>
            </a:lvl3pPr>
            <a:lvl4pPr marL="1911966" indent="0">
              <a:buNone/>
              <a:defRPr sz="1275"/>
            </a:lvl4pPr>
            <a:lvl5pPr marL="2549289" indent="0">
              <a:buNone/>
              <a:defRPr sz="1275"/>
            </a:lvl5pPr>
            <a:lvl6pPr marL="3186610" indent="0">
              <a:buNone/>
              <a:defRPr sz="1275"/>
            </a:lvl6pPr>
            <a:lvl7pPr marL="3823933" indent="0">
              <a:buNone/>
              <a:defRPr sz="1275"/>
            </a:lvl7pPr>
            <a:lvl8pPr marL="4461255" indent="0">
              <a:buNone/>
              <a:defRPr sz="1275"/>
            </a:lvl8pPr>
            <a:lvl9pPr marL="5098576" indent="0">
              <a:buNone/>
              <a:defRPr sz="12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FA79FD-314A-40FE-B391-D69882D4DF6C}" type="slidenum">
              <a:rPr lang="en-US"/>
              <a:pPr>
                <a:defRPr/>
              </a:pPr>
              <a:t>‹#›</a:t>
            </a:fld>
            <a:endParaRPr lang="en-US"/>
          </a:p>
        </p:txBody>
      </p:sp>
    </p:spTree>
    <p:extLst>
      <p:ext uri="{BB962C8B-B14F-4D97-AF65-F5344CB8AC3E}">
        <p14:creationId xmlns:p14="http://schemas.microsoft.com/office/powerpoint/2010/main" val="359328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579" y="1699321"/>
            <a:ext cx="27217135" cy="70799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0337" tIns="185169" rIns="370337" bIns="185169"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11579" y="9910140"/>
            <a:ext cx="27217135" cy="280372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0337" tIns="185169" rIns="370337" bIns="18516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11579" y="38684871"/>
            <a:ext cx="7056943" cy="29499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0337" tIns="185169" rIns="370337" bIns="185169" numCol="1" anchor="t" anchorCtr="0" compatLnSpc="1">
            <a:prstTxWarp prst="textNoShape">
              <a:avLst/>
            </a:prstTxWarp>
          </a:bodyPr>
          <a:lstStyle>
            <a:lvl1pPr defTabSz="5244629">
              <a:defRPr sz="8071"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662" y="38684871"/>
            <a:ext cx="9576966" cy="29499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0337" tIns="185169" rIns="370337" bIns="185169" numCol="1" anchor="t" anchorCtr="0" compatLnSpc="1">
            <a:prstTxWarp prst="textNoShape">
              <a:avLst/>
            </a:prstTxWarp>
          </a:bodyPr>
          <a:lstStyle>
            <a:lvl1pPr algn="ctr" defTabSz="5244629">
              <a:defRPr sz="8071"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1772" y="38684871"/>
            <a:ext cx="7056943" cy="29499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370337" tIns="185169" rIns="370337" bIns="185169" numCol="1" anchor="t" anchorCtr="0" compatLnSpc="1">
            <a:prstTxWarp prst="textNoShape">
              <a:avLst/>
            </a:prstTxWarp>
          </a:bodyPr>
          <a:lstStyle>
            <a:lvl1pPr algn="r" defTabSz="5244629">
              <a:defRPr sz="8071" smtClean="0">
                <a:latin typeface="Arial" pitchFamily="34" charset="0"/>
              </a:defRPr>
            </a:lvl1pPr>
          </a:lstStyle>
          <a:p>
            <a:pPr>
              <a:defRPr/>
            </a:pPr>
            <a:fld id="{35903B62-5B17-4ACF-A698-B4547C0A7C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44629" rtl="0" eaLnBrk="0" fontAlgn="base" hangingPunct="0">
        <a:spcBef>
          <a:spcPct val="0"/>
        </a:spcBef>
        <a:spcAft>
          <a:spcPct val="0"/>
        </a:spcAft>
        <a:defRPr sz="25205">
          <a:solidFill>
            <a:schemeClr val="tx2"/>
          </a:solidFill>
          <a:latin typeface="+mj-lt"/>
          <a:ea typeface="+mj-ea"/>
          <a:cs typeface="+mj-cs"/>
        </a:defRPr>
      </a:lvl1pPr>
      <a:lvl2pPr algn="ctr" defTabSz="5244629" rtl="0" eaLnBrk="0" fontAlgn="base" hangingPunct="0">
        <a:spcBef>
          <a:spcPct val="0"/>
        </a:spcBef>
        <a:spcAft>
          <a:spcPct val="0"/>
        </a:spcAft>
        <a:defRPr sz="25205">
          <a:solidFill>
            <a:schemeClr val="tx2"/>
          </a:solidFill>
          <a:latin typeface="Arial" pitchFamily="34" charset="0"/>
        </a:defRPr>
      </a:lvl2pPr>
      <a:lvl3pPr algn="ctr" defTabSz="5244629" rtl="0" eaLnBrk="0" fontAlgn="base" hangingPunct="0">
        <a:spcBef>
          <a:spcPct val="0"/>
        </a:spcBef>
        <a:spcAft>
          <a:spcPct val="0"/>
        </a:spcAft>
        <a:defRPr sz="25205">
          <a:solidFill>
            <a:schemeClr val="tx2"/>
          </a:solidFill>
          <a:latin typeface="Arial" pitchFamily="34" charset="0"/>
        </a:defRPr>
      </a:lvl3pPr>
      <a:lvl4pPr algn="ctr" defTabSz="5244629" rtl="0" eaLnBrk="0" fontAlgn="base" hangingPunct="0">
        <a:spcBef>
          <a:spcPct val="0"/>
        </a:spcBef>
        <a:spcAft>
          <a:spcPct val="0"/>
        </a:spcAft>
        <a:defRPr sz="25205">
          <a:solidFill>
            <a:schemeClr val="tx2"/>
          </a:solidFill>
          <a:latin typeface="Arial" pitchFamily="34" charset="0"/>
        </a:defRPr>
      </a:lvl4pPr>
      <a:lvl5pPr algn="ctr" defTabSz="5244629" rtl="0" eaLnBrk="0" fontAlgn="base" hangingPunct="0">
        <a:spcBef>
          <a:spcPct val="0"/>
        </a:spcBef>
        <a:spcAft>
          <a:spcPct val="0"/>
        </a:spcAft>
        <a:defRPr sz="25205">
          <a:solidFill>
            <a:schemeClr val="tx2"/>
          </a:solidFill>
          <a:latin typeface="Arial" pitchFamily="34" charset="0"/>
        </a:defRPr>
      </a:lvl5pPr>
      <a:lvl6pPr marL="637322" algn="ctr" defTabSz="5244629" rtl="0" fontAlgn="base">
        <a:spcBef>
          <a:spcPct val="0"/>
        </a:spcBef>
        <a:spcAft>
          <a:spcPct val="0"/>
        </a:spcAft>
        <a:defRPr sz="25205">
          <a:solidFill>
            <a:schemeClr val="tx2"/>
          </a:solidFill>
          <a:latin typeface="Arial" pitchFamily="34" charset="0"/>
        </a:defRPr>
      </a:lvl6pPr>
      <a:lvl7pPr marL="1274644" algn="ctr" defTabSz="5244629" rtl="0" fontAlgn="base">
        <a:spcBef>
          <a:spcPct val="0"/>
        </a:spcBef>
        <a:spcAft>
          <a:spcPct val="0"/>
        </a:spcAft>
        <a:defRPr sz="25205">
          <a:solidFill>
            <a:schemeClr val="tx2"/>
          </a:solidFill>
          <a:latin typeface="Arial" pitchFamily="34" charset="0"/>
        </a:defRPr>
      </a:lvl7pPr>
      <a:lvl8pPr marL="1911966" algn="ctr" defTabSz="5244629" rtl="0" fontAlgn="base">
        <a:spcBef>
          <a:spcPct val="0"/>
        </a:spcBef>
        <a:spcAft>
          <a:spcPct val="0"/>
        </a:spcAft>
        <a:defRPr sz="25205">
          <a:solidFill>
            <a:schemeClr val="tx2"/>
          </a:solidFill>
          <a:latin typeface="Arial" pitchFamily="34" charset="0"/>
        </a:defRPr>
      </a:lvl8pPr>
      <a:lvl9pPr marL="2549289" algn="ctr" defTabSz="5244629" rtl="0" fontAlgn="base">
        <a:spcBef>
          <a:spcPct val="0"/>
        </a:spcBef>
        <a:spcAft>
          <a:spcPct val="0"/>
        </a:spcAft>
        <a:defRPr sz="25205">
          <a:solidFill>
            <a:schemeClr val="tx2"/>
          </a:solidFill>
          <a:latin typeface="Arial" pitchFamily="34" charset="0"/>
        </a:defRPr>
      </a:lvl9pPr>
    </p:titleStyle>
    <p:bodyStyle>
      <a:lvl1pPr marL="1967290" indent="-1967290" algn="l" defTabSz="5244629" rtl="0" eaLnBrk="0" fontAlgn="base" hangingPunct="0">
        <a:spcBef>
          <a:spcPct val="20000"/>
        </a:spcBef>
        <a:spcAft>
          <a:spcPct val="0"/>
        </a:spcAft>
        <a:buChar char="•"/>
        <a:defRPr sz="18409">
          <a:solidFill>
            <a:schemeClr val="tx1"/>
          </a:solidFill>
          <a:latin typeface="+mn-lt"/>
          <a:ea typeface="+mn-ea"/>
          <a:cs typeface="+mn-cs"/>
        </a:defRPr>
      </a:lvl1pPr>
      <a:lvl2pPr marL="4262092" indent="-1639777" algn="l" defTabSz="5244629" rtl="0" eaLnBrk="0" fontAlgn="base" hangingPunct="0">
        <a:spcBef>
          <a:spcPct val="20000"/>
        </a:spcBef>
        <a:spcAft>
          <a:spcPct val="0"/>
        </a:spcAft>
        <a:buChar char="–"/>
        <a:defRPr sz="16001">
          <a:solidFill>
            <a:schemeClr val="tx1"/>
          </a:solidFill>
          <a:latin typeface="+mn-lt"/>
        </a:defRPr>
      </a:lvl2pPr>
      <a:lvl3pPr marL="6554680" indent="-1310051" algn="l" defTabSz="5244629" rtl="0" eaLnBrk="0" fontAlgn="base" hangingPunct="0">
        <a:spcBef>
          <a:spcPct val="20000"/>
        </a:spcBef>
        <a:spcAft>
          <a:spcPct val="0"/>
        </a:spcAft>
        <a:buChar char="•"/>
        <a:defRPr sz="13595">
          <a:solidFill>
            <a:schemeClr val="tx1"/>
          </a:solidFill>
          <a:latin typeface="+mn-lt"/>
        </a:defRPr>
      </a:lvl3pPr>
      <a:lvl4pPr marL="9176997" indent="-1312264" algn="l" defTabSz="5244629" rtl="0" eaLnBrk="0" fontAlgn="base" hangingPunct="0">
        <a:spcBef>
          <a:spcPct val="20000"/>
        </a:spcBef>
        <a:spcAft>
          <a:spcPct val="0"/>
        </a:spcAft>
        <a:buChar char="–"/>
        <a:defRPr sz="11470">
          <a:solidFill>
            <a:schemeClr val="tx1"/>
          </a:solidFill>
          <a:latin typeface="+mn-lt"/>
        </a:defRPr>
      </a:lvl4pPr>
      <a:lvl5pPr marL="11799311" indent="-1310051" algn="l" defTabSz="5244629" rtl="0" eaLnBrk="0" fontAlgn="base" hangingPunct="0">
        <a:spcBef>
          <a:spcPct val="20000"/>
        </a:spcBef>
        <a:spcAft>
          <a:spcPct val="0"/>
        </a:spcAft>
        <a:buChar char="»"/>
        <a:defRPr sz="11470">
          <a:solidFill>
            <a:schemeClr val="tx1"/>
          </a:solidFill>
          <a:latin typeface="+mn-lt"/>
        </a:defRPr>
      </a:lvl5pPr>
      <a:lvl6pPr marL="12436633" indent="-1310051" algn="l" defTabSz="5244629" rtl="0" fontAlgn="base">
        <a:spcBef>
          <a:spcPct val="20000"/>
        </a:spcBef>
        <a:spcAft>
          <a:spcPct val="0"/>
        </a:spcAft>
        <a:buChar char="»"/>
        <a:defRPr sz="11470">
          <a:solidFill>
            <a:schemeClr val="tx1"/>
          </a:solidFill>
          <a:latin typeface="+mn-lt"/>
        </a:defRPr>
      </a:lvl6pPr>
      <a:lvl7pPr marL="13073954" indent="-1310051" algn="l" defTabSz="5244629" rtl="0" fontAlgn="base">
        <a:spcBef>
          <a:spcPct val="20000"/>
        </a:spcBef>
        <a:spcAft>
          <a:spcPct val="0"/>
        </a:spcAft>
        <a:buChar char="»"/>
        <a:defRPr sz="11470">
          <a:solidFill>
            <a:schemeClr val="tx1"/>
          </a:solidFill>
          <a:latin typeface="+mn-lt"/>
        </a:defRPr>
      </a:lvl7pPr>
      <a:lvl8pPr marL="13711277" indent="-1310051" algn="l" defTabSz="5244629" rtl="0" fontAlgn="base">
        <a:spcBef>
          <a:spcPct val="20000"/>
        </a:spcBef>
        <a:spcAft>
          <a:spcPct val="0"/>
        </a:spcAft>
        <a:buChar char="»"/>
        <a:defRPr sz="11470">
          <a:solidFill>
            <a:schemeClr val="tx1"/>
          </a:solidFill>
          <a:latin typeface="+mn-lt"/>
        </a:defRPr>
      </a:lvl8pPr>
      <a:lvl9pPr marL="14348600" indent="-1310051" algn="l" defTabSz="5244629" rtl="0" fontAlgn="base">
        <a:spcBef>
          <a:spcPct val="20000"/>
        </a:spcBef>
        <a:spcAft>
          <a:spcPct val="0"/>
        </a:spcAft>
        <a:buChar char="»"/>
        <a:defRPr sz="11470">
          <a:solidFill>
            <a:schemeClr val="tx1"/>
          </a:solidFill>
          <a:latin typeface="+mn-lt"/>
        </a:defRPr>
      </a:lvl9pPr>
    </p:bodyStyle>
    <p:otherStyle>
      <a:defPPr>
        <a:defRPr lang="en-US"/>
      </a:defPPr>
      <a:lvl1pPr marL="0" algn="l" defTabSz="1274644" rtl="0" eaLnBrk="1" latinLnBrk="0" hangingPunct="1">
        <a:defRPr sz="2549" kern="1200">
          <a:solidFill>
            <a:schemeClr val="tx1"/>
          </a:solidFill>
          <a:latin typeface="+mn-lt"/>
          <a:ea typeface="+mn-ea"/>
          <a:cs typeface="+mn-cs"/>
        </a:defRPr>
      </a:lvl1pPr>
      <a:lvl2pPr marL="637322" algn="l" defTabSz="1274644" rtl="0" eaLnBrk="1" latinLnBrk="0" hangingPunct="1">
        <a:defRPr sz="2549" kern="1200">
          <a:solidFill>
            <a:schemeClr val="tx1"/>
          </a:solidFill>
          <a:latin typeface="+mn-lt"/>
          <a:ea typeface="+mn-ea"/>
          <a:cs typeface="+mn-cs"/>
        </a:defRPr>
      </a:lvl2pPr>
      <a:lvl3pPr marL="1274644" algn="l" defTabSz="1274644" rtl="0" eaLnBrk="1" latinLnBrk="0" hangingPunct="1">
        <a:defRPr sz="2549" kern="1200">
          <a:solidFill>
            <a:schemeClr val="tx1"/>
          </a:solidFill>
          <a:latin typeface="+mn-lt"/>
          <a:ea typeface="+mn-ea"/>
          <a:cs typeface="+mn-cs"/>
        </a:defRPr>
      </a:lvl3pPr>
      <a:lvl4pPr marL="1911966" algn="l" defTabSz="1274644" rtl="0" eaLnBrk="1" latinLnBrk="0" hangingPunct="1">
        <a:defRPr sz="2549" kern="1200">
          <a:solidFill>
            <a:schemeClr val="tx1"/>
          </a:solidFill>
          <a:latin typeface="+mn-lt"/>
          <a:ea typeface="+mn-ea"/>
          <a:cs typeface="+mn-cs"/>
        </a:defRPr>
      </a:lvl4pPr>
      <a:lvl5pPr marL="2549289" algn="l" defTabSz="1274644" rtl="0" eaLnBrk="1" latinLnBrk="0" hangingPunct="1">
        <a:defRPr sz="2549" kern="1200">
          <a:solidFill>
            <a:schemeClr val="tx1"/>
          </a:solidFill>
          <a:latin typeface="+mn-lt"/>
          <a:ea typeface="+mn-ea"/>
          <a:cs typeface="+mn-cs"/>
        </a:defRPr>
      </a:lvl5pPr>
      <a:lvl6pPr marL="3186610" algn="l" defTabSz="1274644" rtl="0" eaLnBrk="1" latinLnBrk="0" hangingPunct="1">
        <a:defRPr sz="2549" kern="1200">
          <a:solidFill>
            <a:schemeClr val="tx1"/>
          </a:solidFill>
          <a:latin typeface="+mn-lt"/>
          <a:ea typeface="+mn-ea"/>
          <a:cs typeface="+mn-cs"/>
        </a:defRPr>
      </a:lvl6pPr>
      <a:lvl7pPr marL="3823933" algn="l" defTabSz="1274644" rtl="0" eaLnBrk="1" latinLnBrk="0" hangingPunct="1">
        <a:defRPr sz="2549" kern="1200">
          <a:solidFill>
            <a:schemeClr val="tx1"/>
          </a:solidFill>
          <a:latin typeface="+mn-lt"/>
          <a:ea typeface="+mn-ea"/>
          <a:cs typeface="+mn-cs"/>
        </a:defRPr>
      </a:lvl7pPr>
      <a:lvl8pPr marL="4461255" algn="l" defTabSz="1274644" rtl="0" eaLnBrk="1" latinLnBrk="0" hangingPunct="1">
        <a:defRPr sz="2549" kern="1200">
          <a:solidFill>
            <a:schemeClr val="tx1"/>
          </a:solidFill>
          <a:latin typeface="+mn-lt"/>
          <a:ea typeface="+mn-ea"/>
          <a:cs typeface="+mn-cs"/>
        </a:defRPr>
      </a:lvl8pPr>
      <a:lvl9pPr marL="5098576" algn="l" defTabSz="1274644" rtl="0" eaLnBrk="1" latinLnBrk="0" hangingPunct="1">
        <a:defRPr sz="25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1" name="Rectangle 27"/>
          <p:cNvSpPr>
            <a:spLocks noChangeArrowheads="1"/>
          </p:cNvSpPr>
          <p:nvPr/>
        </p:nvSpPr>
        <p:spPr bwMode="auto">
          <a:xfrm>
            <a:off x="0" y="-360363"/>
            <a:ext cx="30240288" cy="5089056"/>
          </a:xfrm>
          <a:prstGeom prst="rect">
            <a:avLst/>
          </a:prstGeom>
          <a:solidFill>
            <a:srgbClr val="00236A"/>
          </a:solidFill>
          <a:ln>
            <a:noFill/>
          </a:ln>
          <a:effectLst/>
        </p:spPr>
        <p:txBody>
          <a:bodyPr wrap="none" lIns="127465" tIns="63732" rIns="127465" bIns="63732" anchor="ctr"/>
          <a:lstStyle/>
          <a:p>
            <a:endParaRPr lang="en-US" sz="10337"/>
          </a:p>
        </p:txBody>
      </p:sp>
      <p:pic>
        <p:nvPicPr>
          <p:cNvPr id="42" name="Picture 41" descr="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36688" y="3290196"/>
            <a:ext cx="3403600" cy="1379611"/>
          </a:xfrm>
          <a:prstGeom prst="rect">
            <a:avLst/>
          </a:prstGeom>
        </p:spPr>
      </p:pic>
      <p:sp>
        <p:nvSpPr>
          <p:cNvPr id="43" name="Rectangle 4"/>
          <p:cNvSpPr>
            <a:spLocks noChangeArrowheads="1"/>
          </p:cNvSpPr>
          <p:nvPr/>
        </p:nvSpPr>
        <p:spPr bwMode="auto">
          <a:xfrm>
            <a:off x="40369" y="75882"/>
            <a:ext cx="30555789" cy="1775142"/>
          </a:xfrm>
          <a:prstGeom prst="rect">
            <a:avLst/>
          </a:prstGeom>
          <a:noFill/>
          <a:ln>
            <a:noFill/>
          </a:ln>
          <a:effectLst/>
          <a:extLst/>
        </p:spPr>
        <p:txBody>
          <a:bodyPr lIns="152956" tIns="76479" rIns="152956" bIns="76479" anchor="ctr"/>
          <a:lstStyle/>
          <a:p>
            <a:pPr algn="ctr" defTabSz="5244629" eaLnBrk="0" hangingPunct="0">
              <a:defRPr/>
            </a:pPr>
            <a:r>
              <a:rPr lang="en-US" sz="6600" b="1" dirty="0">
                <a:solidFill>
                  <a:srgbClr val="FFFFFF"/>
                </a:solidFill>
                <a:effectLst>
                  <a:outerShdw blurRad="38100" dist="38100" dir="2700000" algn="tl">
                    <a:srgbClr val="000000"/>
                  </a:outerShdw>
                </a:effectLst>
                <a:latin typeface="Arial"/>
                <a:cs typeface="Arial"/>
              </a:rPr>
              <a:t>Solving Stable Marriage Problems using Answer Set Programming</a:t>
            </a:r>
            <a:endParaRPr lang="en-US" sz="6600" dirty="0">
              <a:solidFill>
                <a:srgbClr val="001E78"/>
              </a:solidFill>
              <a:effectDag name="">
                <a:cont type="tree" name="">
                  <a:effect ref="fillLine"/>
                  <a:outerShdw dist="38100" dir="13500000" algn="br">
                    <a:srgbClr val="3C5AB4"/>
                  </a:outerShdw>
                </a:cont>
                <a:cont type="tree" name="">
                  <a:effect ref="fillLine"/>
                  <a:outerShdw dist="38100" dir="2700000" algn="tl">
                    <a:srgbClr val="001248"/>
                  </a:outerShdw>
                </a:cont>
                <a:effect ref="fillLine"/>
              </a:effectDag>
              <a:latin typeface="Arial"/>
              <a:cs typeface="Arial"/>
            </a:endParaRPr>
          </a:p>
        </p:txBody>
      </p:sp>
      <p:sp>
        <p:nvSpPr>
          <p:cNvPr id="45" name="Rectangle 4"/>
          <p:cNvSpPr>
            <a:spLocks noChangeArrowheads="1"/>
          </p:cNvSpPr>
          <p:nvPr/>
        </p:nvSpPr>
        <p:spPr bwMode="auto">
          <a:xfrm>
            <a:off x="4266511" y="1830046"/>
            <a:ext cx="23061508" cy="2577561"/>
          </a:xfrm>
          <a:prstGeom prst="rect">
            <a:avLst/>
          </a:prstGeom>
          <a:noFill/>
          <a:ln>
            <a:noFill/>
          </a:ln>
          <a:effectLst/>
          <a:extLst/>
        </p:spPr>
        <p:txBody>
          <a:bodyPr lIns="152956" tIns="76479" rIns="152956" bIns="76479" anchor="ctr"/>
          <a:lstStyle/>
          <a:p>
            <a:pPr algn="ctr" defTabSz="5244629">
              <a:defRPr/>
            </a:pPr>
            <a:r>
              <a:rPr lang="en-US" sz="4800" dirty="0" err="1">
                <a:solidFill>
                  <a:schemeClr val="bg1"/>
                </a:solidFill>
                <a:latin typeface="Arial"/>
                <a:cs typeface="Arial"/>
              </a:rPr>
              <a:t>Berkan</a:t>
            </a:r>
            <a:r>
              <a:rPr lang="en-US" sz="4800" dirty="0">
                <a:solidFill>
                  <a:schemeClr val="bg1"/>
                </a:solidFill>
                <a:latin typeface="Arial"/>
                <a:cs typeface="Arial"/>
              </a:rPr>
              <a:t> </a:t>
            </a:r>
            <a:r>
              <a:rPr lang="en-US" sz="4800" dirty="0" err="1">
                <a:solidFill>
                  <a:schemeClr val="bg1"/>
                </a:solidFill>
                <a:latin typeface="Arial"/>
                <a:cs typeface="Arial"/>
              </a:rPr>
              <a:t>Teber</a:t>
            </a:r>
            <a:r>
              <a:rPr lang="en-US" sz="4800" dirty="0">
                <a:solidFill>
                  <a:schemeClr val="bg1"/>
                </a:solidFill>
                <a:latin typeface="Arial"/>
                <a:cs typeface="Arial"/>
              </a:rPr>
              <a:t> and </a:t>
            </a:r>
            <a:r>
              <a:rPr lang="en-US" sz="4800" dirty="0" err="1">
                <a:solidFill>
                  <a:schemeClr val="bg1"/>
                </a:solidFill>
                <a:latin typeface="Arial"/>
                <a:cs typeface="Arial"/>
              </a:rPr>
              <a:t>Selin</a:t>
            </a:r>
            <a:r>
              <a:rPr lang="en-US" sz="4800" dirty="0">
                <a:solidFill>
                  <a:schemeClr val="bg1"/>
                </a:solidFill>
                <a:latin typeface="Arial"/>
                <a:cs typeface="Arial"/>
              </a:rPr>
              <a:t> </a:t>
            </a:r>
            <a:r>
              <a:rPr lang="en-US" sz="4800" dirty="0" err="1">
                <a:solidFill>
                  <a:schemeClr val="bg1"/>
                </a:solidFill>
                <a:latin typeface="Arial"/>
                <a:cs typeface="Arial"/>
              </a:rPr>
              <a:t>Eyüpoğlu</a:t>
            </a:r>
            <a:endParaRPr lang="en-US" sz="4800" dirty="0">
              <a:solidFill>
                <a:schemeClr val="bg1"/>
              </a:solidFill>
              <a:latin typeface="Arial"/>
              <a:cs typeface="Arial"/>
            </a:endParaRPr>
          </a:p>
          <a:p>
            <a:pPr algn="ctr" defTabSz="5244629">
              <a:defRPr/>
            </a:pPr>
            <a:endParaRPr lang="en-US" sz="2000" dirty="0">
              <a:solidFill>
                <a:schemeClr val="bg1"/>
              </a:solidFill>
              <a:latin typeface="Arial"/>
              <a:cs typeface="Arial"/>
            </a:endParaRPr>
          </a:p>
          <a:p>
            <a:pPr algn="ctr" defTabSz="5244629">
              <a:defRPr/>
            </a:pPr>
            <a:r>
              <a:rPr lang="en-US" sz="4800" dirty="0">
                <a:solidFill>
                  <a:schemeClr val="bg1"/>
                </a:solidFill>
                <a:latin typeface="Arial"/>
                <a:cs typeface="Arial"/>
              </a:rPr>
              <a:t>Supervised by </a:t>
            </a:r>
            <a:r>
              <a:rPr lang="en-US" sz="4800" dirty="0" err="1">
                <a:solidFill>
                  <a:schemeClr val="bg1"/>
                </a:solidFill>
                <a:latin typeface="Arial"/>
                <a:cs typeface="Arial"/>
              </a:rPr>
              <a:t>Ahmet</a:t>
            </a:r>
            <a:r>
              <a:rPr lang="en-US" sz="4800" dirty="0">
                <a:solidFill>
                  <a:schemeClr val="bg1"/>
                </a:solidFill>
                <a:latin typeface="Arial"/>
                <a:cs typeface="Arial"/>
              </a:rPr>
              <a:t> </a:t>
            </a:r>
            <a:r>
              <a:rPr lang="en-US" sz="4800" dirty="0" err="1">
                <a:solidFill>
                  <a:schemeClr val="bg1"/>
                </a:solidFill>
                <a:latin typeface="Arial"/>
                <a:cs typeface="Arial"/>
              </a:rPr>
              <a:t>Alkan</a:t>
            </a:r>
            <a:r>
              <a:rPr lang="en-US" sz="4800" dirty="0">
                <a:solidFill>
                  <a:schemeClr val="bg1"/>
                </a:solidFill>
                <a:latin typeface="Arial"/>
                <a:cs typeface="Arial"/>
              </a:rPr>
              <a:t> and Esra Erdem</a:t>
            </a:r>
          </a:p>
        </p:txBody>
      </p:sp>
      <p:grpSp>
        <p:nvGrpSpPr>
          <p:cNvPr id="80" name="Group 79"/>
          <p:cNvGrpSpPr/>
          <p:nvPr/>
        </p:nvGrpSpPr>
        <p:grpSpPr>
          <a:xfrm>
            <a:off x="40369" y="41538625"/>
            <a:ext cx="30127139" cy="941288"/>
            <a:chOff x="-48492" y="31702229"/>
            <a:chExt cx="49377600" cy="1216171"/>
          </a:xfrm>
          <a:solidFill>
            <a:srgbClr val="011657"/>
          </a:solidFill>
        </p:grpSpPr>
        <p:sp>
          <p:nvSpPr>
            <p:cNvPr id="81" name="Rectangle 29"/>
            <p:cNvSpPr>
              <a:spLocks noChangeArrowheads="1"/>
            </p:cNvSpPr>
            <p:nvPr/>
          </p:nvSpPr>
          <p:spPr bwMode="auto">
            <a:xfrm>
              <a:off x="-48492" y="31799213"/>
              <a:ext cx="49377600" cy="1119187"/>
            </a:xfrm>
            <a:prstGeom prst="rect">
              <a:avLst/>
            </a:prstGeom>
            <a:grpFill/>
            <a:ln>
              <a:noFill/>
            </a:ln>
            <a:effectLst/>
          </p:spPr>
          <p:txBody>
            <a:bodyPr lIns="194226" tIns="97113" rIns="194226" bIns="97113" anchor="ctr"/>
            <a:lstStyle/>
            <a:p>
              <a:pPr defTabSz="6556894"/>
              <a:endParaRPr lang="en-US" sz="10337">
                <a:solidFill>
                  <a:schemeClr val="bg1"/>
                </a:solidFill>
                <a:sym typeface="Symbol" pitchFamily="18" charset="2"/>
              </a:endParaRPr>
            </a:p>
          </p:txBody>
        </p:sp>
        <p:sp>
          <p:nvSpPr>
            <p:cNvPr id="82" name="Rectangle 29"/>
            <p:cNvSpPr>
              <a:spLocks noChangeArrowheads="1"/>
            </p:cNvSpPr>
            <p:nvPr/>
          </p:nvSpPr>
          <p:spPr bwMode="auto">
            <a:xfrm>
              <a:off x="-48492" y="31702229"/>
              <a:ext cx="49377600" cy="1119187"/>
            </a:xfrm>
            <a:prstGeom prst="rect">
              <a:avLst/>
            </a:prstGeom>
            <a:grpFill/>
            <a:ln>
              <a:noFill/>
            </a:ln>
            <a:effectLst/>
          </p:spPr>
          <p:txBody>
            <a:bodyPr lIns="194226" tIns="97113" rIns="194226" bIns="97113" anchor="ctr"/>
            <a:lstStyle/>
            <a:p>
              <a:pPr defTabSz="6556894"/>
              <a:endParaRPr lang="en-US" sz="10337" dirty="0">
                <a:solidFill>
                  <a:schemeClr val="bg1"/>
                </a:solidFill>
                <a:sym typeface="Symbol" pitchFamily="18" charset="2"/>
              </a:endParaRPr>
            </a:p>
          </p:txBody>
        </p:sp>
      </p:grpSp>
      <p:sp>
        <p:nvSpPr>
          <p:cNvPr id="40" name="Rectangle 7"/>
          <p:cNvSpPr>
            <a:spLocks noChangeArrowheads="1"/>
          </p:cNvSpPr>
          <p:nvPr/>
        </p:nvSpPr>
        <p:spPr bwMode="auto">
          <a:xfrm>
            <a:off x="414178" y="5253094"/>
            <a:ext cx="14429069" cy="960698"/>
          </a:xfrm>
          <a:prstGeom prst="rect">
            <a:avLst/>
          </a:prstGeom>
          <a:gradFill>
            <a:gsLst>
              <a:gs pos="5000">
                <a:schemeClr val="accent6">
                  <a:lumMod val="75000"/>
                </a:schemeClr>
              </a:gs>
              <a:gs pos="100000">
                <a:schemeClr val="accent5">
                  <a:lumMod val="60000"/>
                  <a:lumOff val="40000"/>
                </a:schemeClr>
              </a:gs>
            </a:gsLst>
            <a:lin ang="0" scaled="1"/>
          </a:gradFill>
          <a:ln>
            <a:noFill/>
          </a:ln>
          <a:effectLst>
            <a:outerShdw dist="107763" dir="2700000" algn="ctr" rotWithShape="0">
              <a:schemeClr val="bg2"/>
            </a:outerShdw>
          </a:effectLst>
        </p:spPr>
        <p:txBody>
          <a:bodyPr wrap="square" lIns="152956" tIns="76479" rIns="152956" bIns="76479" anchor="ctr">
            <a:spAutoFit/>
          </a:bodyPr>
          <a:lstStyle/>
          <a:p>
            <a:pPr defTabSz="5244629"/>
            <a:r>
              <a:rPr lang="en-US" sz="5239" dirty="0">
                <a:solidFill>
                  <a:schemeClr val="bg1"/>
                </a:solidFill>
                <a:latin typeface="Arial"/>
                <a:cs typeface="Arial"/>
              </a:rPr>
              <a:t>Stable Marriage Problem (SMP)</a:t>
            </a:r>
          </a:p>
        </p:txBody>
      </p:sp>
      <p:sp>
        <p:nvSpPr>
          <p:cNvPr id="44" name="Rectangle 7"/>
          <p:cNvSpPr>
            <a:spLocks noChangeArrowheads="1"/>
          </p:cNvSpPr>
          <p:nvPr/>
        </p:nvSpPr>
        <p:spPr bwMode="auto">
          <a:xfrm>
            <a:off x="414178" y="13603598"/>
            <a:ext cx="14405159" cy="1028038"/>
          </a:xfrm>
          <a:prstGeom prst="rect">
            <a:avLst/>
          </a:prstGeom>
          <a:gradFill>
            <a:gsLst>
              <a:gs pos="5000">
                <a:schemeClr val="accent6">
                  <a:lumMod val="75000"/>
                </a:schemeClr>
              </a:gs>
              <a:gs pos="100000">
                <a:schemeClr val="accent5">
                  <a:lumMod val="60000"/>
                  <a:lumOff val="40000"/>
                </a:schemeClr>
              </a:gs>
            </a:gsLst>
            <a:lin ang="0" scaled="1"/>
          </a:gradFill>
          <a:ln>
            <a:noFill/>
          </a:ln>
          <a:effectLst>
            <a:outerShdw dist="107763" dir="2700000" algn="ctr" rotWithShape="0">
              <a:schemeClr val="bg2"/>
            </a:outerShdw>
          </a:effectLst>
        </p:spPr>
        <p:txBody>
          <a:bodyPr wrap="none" lIns="152956" tIns="76479" rIns="152956" bIns="76479" anchor="ctr"/>
          <a:lstStyle/>
          <a:p>
            <a:pPr defTabSz="5244629"/>
            <a:r>
              <a:rPr lang="en-US" sz="5239" dirty="0">
                <a:solidFill>
                  <a:schemeClr val="bg1"/>
                </a:solidFill>
                <a:latin typeface="Arial"/>
                <a:cs typeface="Arial"/>
              </a:rPr>
              <a:t>SMP with Unacceptability and Ties (SMPTI)</a:t>
            </a:r>
          </a:p>
        </p:txBody>
      </p:sp>
      <p:sp>
        <p:nvSpPr>
          <p:cNvPr id="61" name="Rectangle 7"/>
          <p:cNvSpPr>
            <a:spLocks noChangeArrowheads="1"/>
          </p:cNvSpPr>
          <p:nvPr/>
        </p:nvSpPr>
        <p:spPr bwMode="auto">
          <a:xfrm>
            <a:off x="414178" y="30212155"/>
            <a:ext cx="14471357" cy="960698"/>
          </a:xfrm>
          <a:prstGeom prst="rect">
            <a:avLst/>
          </a:prstGeom>
          <a:gradFill>
            <a:gsLst>
              <a:gs pos="5000">
                <a:schemeClr val="accent6">
                  <a:lumMod val="75000"/>
                </a:schemeClr>
              </a:gs>
              <a:gs pos="100000">
                <a:schemeClr val="accent5">
                  <a:lumMod val="60000"/>
                  <a:lumOff val="40000"/>
                </a:schemeClr>
              </a:gs>
            </a:gsLst>
            <a:lin ang="0" scaled="1"/>
          </a:gradFill>
          <a:ln>
            <a:noFill/>
          </a:ln>
          <a:effectLst>
            <a:outerShdw dist="107763" dir="2700000" algn="ctr" rotWithShape="0">
              <a:schemeClr val="bg2"/>
            </a:outerShdw>
          </a:effectLst>
        </p:spPr>
        <p:txBody>
          <a:bodyPr wrap="square" lIns="152956" tIns="76479" rIns="152956" bIns="76479" anchor="ctr">
            <a:spAutoFit/>
          </a:bodyPr>
          <a:lstStyle/>
          <a:p>
            <a:pPr defTabSz="5244629"/>
            <a:r>
              <a:rPr lang="en-US" sz="5239" dirty="0">
                <a:solidFill>
                  <a:schemeClr val="bg1"/>
                </a:solidFill>
                <a:sym typeface="Symbol" pitchFamily="18" charset="2"/>
              </a:rPr>
              <a:t>Optimization Variants</a:t>
            </a:r>
            <a:endParaRPr lang="en-US" sz="5239" dirty="0">
              <a:solidFill>
                <a:schemeClr val="bg1"/>
              </a:solidFill>
              <a:latin typeface="Arial"/>
              <a:cs typeface="Arial"/>
            </a:endParaRPr>
          </a:p>
        </p:txBody>
      </p:sp>
      <p:sp>
        <p:nvSpPr>
          <p:cNvPr id="65" name="Rectangle 7"/>
          <p:cNvSpPr>
            <a:spLocks noChangeArrowheads="1"/>
          </p:cNvSpPr>
          <p:nvPr/>
        </p:nvSpPr>
        <p:spPr bwMode="auto">
          <a:xfrm>
            <a:off x="15506753" y="33518039"/>
            <a:ext cx="14244893" cy="960698"/>
          </a:xfrm>
          <a:prstGeom prst="rect">
            <a:avLst/>
          </a:prstGeom>
          <a:gradFill>
            <a:gsLst>
              <a:gs pos="5000">
                <a:schemeClr val="accent6">
                  <a:lumMod val="75000"/>
                </a:schemeClr>
              </a:gs>
              <a:gs pos="100000">
                <a:schemeClr val="accent5">
                  <a:lumMod val="60000"/>
                  <a:lumOff val="40000"/>
                </a:schemeClr>
              </a:gs>
            </a:gsLst>
            <a:lin ang="0" scaled="1"/>
          </a:gradFill>
          <a:ln>
            <a:noFill/>
          </a:ln>
          <a:effectLst>
            <a:outerShdw dist="107763" dir="2700000" algn="ctr" rotWithShape="0">
              <a:schemeClr val="bg2"/>
            </a:outerShdw>
          </a:effectLst>
        </p:spPr>
        <p:txBody>
          <a:bodyPr wrap="square" lIns="152956" tIns="76479" rIns="152956" bIns="76479" anchor="ctr">
            <a:spAutoFit/>
          </a:bodyPr>
          <a:lstStyle/>
          <a:p>
            <a:pPr defTabSz="5244629"/>
            <a:r>
              <a:rPr lang="en-US" sz="5239" dirty="0">
                <a:solidFill>
                  <a:schemeClr val="bg1"/>
                </a:solidFill>
                <a:latin typeface="Arial"/>
                <a:cs typeface="Arial"/>
              </a:rPr>
              <a:t>References</a:t>
            </a:r>
          </a:p>
        </p:txBody>
      </p:sp>
      <p:sp>
        <p:nvSpPr>
          <p:cNvPr id="3" name="TextBox 2"/>
          <p:cNvSpPr txBox="1"/>
          <p:nvPr/>
        </p:nvSpPr>
        <p:spPr>
          <a:xfrm>
            <a:off x="15482843" y="34884749"/>
            <a:ext cx="14268803" cy="6247864"/>
          </a:xfrm>
          <a:prstGeom prst="rect">
            <a:avLst/>
          </a:prstGeom>
          <a:noFill/>
        </p:spPr>
        <p:txBody>
          <a:bodyPr wrap="square" rtlCol="0">
            <a:spAutoFit/>
          </a:bodyPr>
          <a:lstStyle/>
          <a:p>
            <a:pPr marL="742950" indent="-742950" algn="just">
              <a:buFont typeface="+mj-lt"/>
              <a:buAutoNum type="arabicPeriod"/>
            </a:pPr>
            <a:r>
              <a:rPr lang="en-US" sz="4000" dirty="0"/>
              <a:t>Gale, D., &amp; Shapley, L. (1962). </a:t>
            </a:r>
            <a:r>
              <a:rPr lang="en-US" sz="4000" i="1" dirty="0"/>
              <a:t>College Admissions and the Stability of Marriage.</a:t>
            </a:r>
            <a:r>
              <a:rPr lang="en-US" sz="4000" dirty="0"/>
              <a:t> The American Mathematical Monthly, 69(1), 9-15.</a:t>
            </a:r>
          </a:p>
          <a:p>
            <a:pPr marL="742950" indent="-742950" algn="just">
              <a:buFont typeface="+mj-lt"/>
              <a:buAutoNum type="arabicPeriod"/>
            </a:pPr>
            <a:r>
              <a:rPr lang="en-US" sz="4000" dirty="0" err="1"/>
              <a:t>Gelfond</a:t>
            </a:r>
            <a:r>
              <a:rPr lang="en-US" sz="4000" dirty="0"/>
              <a:t>, M., &amp; </a:t>
            </a:r>
            <a:r>
              <a:rPr lang="en-US" sz="4000" dirty="0" err="1"/>
              <a:t>Lifschitz</a:t>
            </a:r>
            <a:r>
              <a:rPr lang="en-US" sz="4000" dirty="0"/>
              <a:t>, V. (1988). </a:t>
            </a:r>
            <a:r>
              <a:rPr lang="en-US" sz="4000" i="1" dirty="0"/>
              <a:t>The stable model semantics for logic programming. </a:t>
            </a:r>
            <a:r>
              <a:rPr lang="en-US" sz="4000" dirty="0"/>
              <a:t> In Proc. of ICLP.</a:t>
            </a:r>
          </a:p>
          <a:p>
            <a:pPr marL="742950" indent="-742950" algn="just">
              <a:buFont typeface="+mj-lt"/>
              <a:buAutoNum type="arabicPeriod"/>
            </a:pPr>
            <a:r>
              <a:rPr lang="en-US" sz="4000" dirty="0" err="1"/>
              <a:t>Gebser</a:t>
            </a:r>
            <a:r>
              <a:rPr lang="en-US" sz="4000" dirty="0"/>
              <a:t>, M., Kaminski, R., Kaufmann, B., &amp; Schaub, T. (2014). </a:t>
            </a:r>
            <a:r>
              <a:rPr lang="en-US" sz="4000" i="1" dirty="0" err="1"/>
              <a:t>Clingo</a:t>
            </a:r>
            <a:r>
              <a:rPr lang="en-US" sz="4000" i="1" dirty="0"/>
              <a:t> = ASP + Control: Preliminary Report. </a:t>
            </a:r>
            <a:r>
              <a:rPr lang="en-US" sz="4000" dirty="0"/>
              <a:t> In Proc. of ICLP.</a:t>
            </a:r>
            <a:endParaRPr lang="tr-TR" sz="4000" dirty="0"/>
          </a:p>
          <a:p>
            <a:pPr marL="742950" indent="-742950" algn="just">
              <a:buFont typeface="+mj-lt"/>
              <a:buAutoNum type="arabicPeriod"/>
            </a:pPr>
            <a:r>
              <a:rPr lang="en-US" sz="4000" dirty="0"/>
              <a:t>S. </a:t>
            </a:r>
            <a:r>
              <a:rPr lang="en-US" sz="4000" dirty="0" err="1"/>
              <a:t>Eyupoglu</a:t>
            </a:r>
            <a:r>
              <a:rPr lang="en-US" sz="4000" dirty="0"/>
              <a:t>, B. </a:t>
            </a:r>
            <a:r>
              <a:rPr lang="en-US" sz="4000" dirty="0" err="1"/>
              <a:t>Teber</a:t>
            </a:r>
            <a:r>
              <a:rPr lang="en-US" sz="4000" dirty="0"/>
              <a:t>, A. </a:t>
            </a:r>
            <a:r>
              <a:rPr lang="en-US" sz="4000" dirty="0" err="1"/>
              <a:t>Alkan</a:t>
            </a:r>
            <a:r>
              <a:rPr lang="en-US" sz="4000" dirty="0"/>
              <a:t>, &amp; E. </a:t>
            </a:r>
            <a:r>
              <a:rPr lang="en-US" sz="4000" dirty="0" err="1"/>
              <a:t>Erdem</a:t>
            </a:r>
            <a:r>
              <a:rPr lang="en-US" sz="4000" dirty="0"/>
              <a:t>. (2018, under review).</a:t>
            </a:r>
            <a:r>
              <a:rPr lang="en-US" sz="4000" i="1" dirty="0"/>
              <a:t> Knowledge-Rich Stable Marriage Problems.</a:t>
            </a:r>
          </a:p>
        </p:txBody>
      </p:sp>
      <mc:AlternateContent xmlns:mc="http://schemas.openxmlformats.org/markup-compatibility/2006" xmlns:a14="http://schemas.microsoft.com/office/drawing/2010/main">
        <mc:Choice Requires="a14">
          <p:sp>
            <p:nvSpPr>
              <p:cNvPr id="6" name="TextBox 5"/>
              <p:cNvSpPr txBox="1"/>
              <p:nvPr/>
            </p:nvSpPr>
            <p:spPr>
              <a:xfrm>
                <a:off x="536462" y="6562858"/>
                <a:ext cx="14405158" cy="6863417"/>
              </a:xfrm>
              <a:prstGeom prst="rect">
                <a:avLst/>
              </a:prstGeom>
              <a:noFill/>
            </p:spPr>
            <p:txBody>
              <a:bodyPr wrap="square" rtlCol="0">
                <a:spAutoFit/>
              </a:bodyPr>
              <a:lstStyle/>
              <a:p>
                <a:pPr algn="just"/>
                <a:r>
                  <a:rPr lang="en-US" sz="4000" dirty="0"/>
                  <a:t>Stable marriage problem (SMP) is one of the earliest problems studied in matching theory [1]. In SMP, the objective is to find stable marriages between </a:t>
                </a:r>
                <a14:m>
                  <m:oMath xmlns:m="http://schemas.openxmlformats.org/officeDocument/2006/math">
                    <m:r>
                      <a:rPr lang="tr-TR" sz="4000" i="1">
                        <a:latin typeface="Cambria Math" charset="0"/>
                      </a:rPr>
                      <m:t>𝑛</m:t>
                    </m:r>
                    <m:r>
                      <a:rPr lang="tr-TR" sz="4000" i="1">
                        <a:latin typeface="Cambria Math" charset="0"/>
                      </a:rPr>
                      <m:t> </m:t>
                    </m:r>
                  </m:oMath>
                </a14:m>
                <a:r>
                  <a:rPr lang="en-US" sz="4000" dirty="0"/>
                  <a:t>men and </a:t>
                </a:r>
                <a14:m>
                  <m:oMath xmlns:m="http://schemas.openxmlformats.org/officeDocument/2006/math">
                    <m:r>
                      <a:rPr lang="tr-TR" sz="4000" i="1">
                        <a:latin typeface="Cambria Math" charset="0"/>
                      </a:rPr>
                      <m:t>𝑛</m:t>
                    </m:r>
                    <m:r>
                      <a:rPr lang="tr-TR" sz="4000" i="1">
                        <a:latin typeface="Cambria Math" charset="0"/>
                      </a:rPr>
                      <m:t> </m:t>
                    </m:r>
                    <m:r>
                      <a:rPr lang="tr-TR" sz="4000">
                        <a:latin typeface="Cambria Math" charset="0"/>
                      </a:rPr>
                      <m:t> </m:t>
                    </m:r>
                  </m:oMath>
                </a14:m>
                <a:r>
                  <a:rPr lang="en-US" sz="4000" dirty="0"/>
                  <a:t>women, given the complete preference lists for each man and woman. </a:t>
                </a:r>
              </a:p>
              <a:p>
                <a:pPr algn="just"/>
                <a:endParaRPr lang="en-US" sz="4000" dirty="0"/>
              </a:p>
              <a:p>
                <a:pPr algn="just"/>
                <a:r>
                  <a:rPr lang="en-US" sz="4000" dirty="0"/>
                  <a:t>A set of marriages is stable if there is no blocking pair, i.e., a pair of man and woman who are not married but prefer each other to their spouses. Intuitively, if there is a blocking pair, then this pair of man and woman would divorce from their spouses to marry with each other; therefore, the matching would not be stable.</a:t>
                </a:r>
              </a:p>
            </p:txBody>
          </p:sp>
        </mc:Choice>
        <mc:Fallback xmlns="">
          <p:sp>
            <p:nvSpPr>
              <p:cNvPr id="6" name="TextBox 5"/>
              <p:cNvSpPr txBox="1">
                <a:spLocks noRot="1" noChangeAspect="1" noMove="1" noResize="1" noEditPoints="1" noAdjustHandles="1" noChangeArrowheads="1" noChangeShapeType="1" noTextEdit="1"/>
              </p:cNvSpPr>
              <p:nvPr/>
            </p:nvSpPr>
            <p:spPr>
              <a:xfrm>
                <a:off x="536462" y="6562858"/>
                <a:ext cx="14405158" cy="6863417"/>
              </a:xfrm>
              <a:prstGeom prst="rect">
                <a:avLst/>
              </a:prstGeom>
              <a:blipFill>
                <a:blip r:embed="rId3"/>
                <a:stretch>
                  <a:fillRect l="-1408" t="-1479" r="-1408" b="-2773"/>
                </a:stretch>
              </a:blipFill>
            </p:spPr>
            <p:txBody>
              <a:bodyPr/>
              <a:lstStyle/>
              <a:p>
                <a:r>
                  <a:rPr lang="tr-TR">
                    <a:noFill/>
                  </a:rPr>
                  <a:t> </a:t>
                </a:r>
              </a:p>
            </p:txBody>
          </p:sp>
        </mc:Fallback>
      </mc:AlternateContent>
      <p:sp>
        <p:nvSpPr>
          <p:cNvPr id="12" name="TextBox 11"/>
          <p:cNvSpPr txBox="1"/>
          <p:nvPr/>
        </p:nvSpPr>
        <p:spPr>
          <a:xfrm>
            <a:off x="597125" y="15036631"/>
            <a:ext cx="14320584" cy="9941183"/>
          </a:xfrm>
          <a:prstGeom prst="rect">
            <a:avLst/>
          </a:prstGeom>
          <a:noFill/>
        </p:spPr>
        <p:txBody>
          <a:bodyPr wrap="square" rtlCol="0">
            <a:spAutoFit/>
          </a:bodyPr>
          <a:lstStyle/>
          <a:p>
            <a:pPr algn="just"/>
            <a:r>
              <a:rPr lang="en-US" sz="4000" dirty="0"/>
              <a:t>Stable marriage problem with unacceptability and ties (SMPTI) is a variant of SMP, where </a:t>
            </a:r>
          </a:p>
          <a:p>
            <a:pPr algn="just"/>
            <a:endParaRPr lang="en-US" sz="4000" dirty="0"/>
          </a:p>
          <a:p>
            <a:pPr marL="685800" indent="-685800" algn="just">
              <a:buFont typeface="Arial" panose="020B0604020202020204" pitchFamily="34" charset="0"/>
              <a:buChar char="•"/>
            </a:pPr>
            <a:r>
              <a:rPr lang="en-US" sz="4000" dirty="0"/>
              <a:t>there can be different numbers of men, and </a:t>
            </a:r>
          </a:p>
          <a:p>
            <a:pPr marL="685800" indent="-685800" algn="just">
              <a:buFont typeface="Arial" panose="020B0604020202020204" pitchFamily="34" charset="0"/>
              <a:buChar char="•"/>
            </a:pPr>
            <a:r>
              <a:rPr lang="en-US" sz="4000" dirty="0"/>
              <a:t>the preferences of men and women do not have to be complete and may include ties. </a:t>
            </a:r>
          </a:p>
          <a:p>
            <a:pPr algn="just"/>
            <a:endParaRPr lang="en-US" sz="4000" dirty="0"/>
          </a:p>
          <a:p>
            <a:pPr algn="just"/>
            <a:r>
              <a:rPr lang="en-US" sz="4000" dirty="0"/>
              <a:t>As a result, in SMPTI, some men and women may be single.</a:t>
            </a:r>
          </a:p>
          <a:p>
            <a:pPr algn="just"/>
            <a:endParaRPr lang="en-US" sz="4000" dirty="0"/>
          </a:p>
          <a:p>
            <a:pPr algn="just"/>
            <a:r>
              <a:rPr lang="en-US" sz="4000" dirty="0"/>
              <a:t>In SMPTI, a pair of man and woman is a blocking pair if they are not married and each of them is either single and finds the other one acceptable, or  married and prefers the other one to his/her actual partner.</a:t>
            </a:r>
          </a:p>
          <a:p>
            <a:pPr algn="just"/>
            <a:endParaRPr lang="tr-TR" sz="4000" dirty="0"/>
          </a:p>
          <a:p>
            <a:pPr algn="just"/>
            <a:r>
              <a:rPr lang="en-US" sz="4000" dirty="0"/>
              <a:t>We have modeled SMPT</a:t>
            </a:r>
            <a:r>
              <a:rPr lang="tr-TR" sz="4000" dirty="0"/>
              <a:t>I</a:t>
            </a:r>
            <a:r>
              <a:rPr lang="en-US" sz="4000" dirty="0"/>
              <a:t> in Answer Set Programming (ASP) [2] and used the ASP solver </a:t>
            </a:r>
            <a:r>
              <a:rPr lang="tr-TR" sz="4000" dirty="0"/>
              <a:t>CLINGO</a:t>
            </a:r>
            <a:r>
              <a:rPr lang="en-US" sz="4000" dirty="0"/>
              <a:t> [3] to compute solutions.</a:t>
            </a:r>
            <a:endParaRPr lang="tr-TR" sz="4000" dirty="0"/>
          </a:p>
        </p:txBody>
      </p:sp>
      <mc:AlternateContent xmlns:mc="http://schemas.openxmlformats.org/markup-compatibility/2006" xmlns:a14="http://schemas.microsoft.com/office/drawing/2010/main">
        <mc:Choice Requires="a14">
          <p:sp>
            <p:nvSpPr>
              <p:cNvPr id="13" name="TextBox 12"/>
              <p:cNvSpPr txBox="1"/>
              <p:nvPr/>
            </p:nvSpPr>
            <p:spPr>
              <a:xfrm>
                <a:off x="597124" y="31493939"/>
                <a:ext cx="14344495" cy="1949957"/>
              </a:xfrm>
              <a:prstGeom prst="rect">
                <a:avLst/>
              </a:prstGeom>
              <a:noFill/>
            </p:spPr>
            <p:txBody>
              <a:bodyPr wrap="square" rtlCol="0">
                <a:spAutoFit/>
              </a:bodyPr>
              <a:lstStyle/>
              <a:p>
                <a:pPr algn="just"/>
                <a:r>
                  <a:rPr lang="en-US" sz="4000" dirty="0"/>
                  <a:t>Let </a:t>
                </a:r>
                <a14:m>
                  <m:oMath xmlns:m="http://schemas.openxmlformats.org/officeDocument/2006/math">
                    <m:r>
                      <a:rPr lang="tr-TR" sz="4000" i="1">
                        <a:latin typeface="Cambria Math" charset="0"/>
                      </a:rPr>
                      <m:t>𝑆</m:t>
                    </m:r>
                    <m:r>
                      <a:rPr lang="tr-TR" sz="4000" i="1">
                        <a:latin typeface="Cambria Math" charset="0"/>
                      </a:rPr>
                      <m:t> </m:t>
                    </m:r>
                  </m:oMath>
                </a14:m>
                <a:r>
                  <a:rPr lang="en-US" sz="4000" dirty="0"/>
                  <a:t>be a stable set of marriages between a set </a:t>
                </a:r>
                <a:r>
                  <a:rPr lang="en-US" sz="4000" dirty="0">
                    <a:latin typeface="Cambria Math" panose="02040503050406030204" pitchFamily="18" charset="0"/>
                    <a:ea typeface="Cambria Math" panose="02040503050406030204" pitchFamily="18" charset="0"/>
                  </a:rPr>
                  <a:t>M</a:t>
                </a:r>
                <a:r>
                  <a:rPr lang="en-US" sz="4000" dirty="0"/>
                  <a:t> of men and a set </a:t>
                </a:r>
                <a:r>
                  <a:rPr lang="en-US" sz="4000" dirty="0">
                    <a:latin typeface="Cambria Math" panose="02040503050406030204" pitchFamily="18" charset="0"/>
                    <a:ea typeface="Cambria Math" panose="02040503050406030204" pitchFamily="18" charset="0"/>
                  </a:rPr>
                  <a:t>W</a:t>
                </a:r>
                <a:r>
                  <a:rPr lang="en-US" sz="4000" dirty="0"/>
                  <a:t> of women. The cost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𝑐</m:t>
                        </m:r>
                      </m:e>
                      <m:sub>
                        <m:r>
                          <a:rPr lang="tr-TR" sz="4000" i="1">
                            <a:latin typeface="Cambria Math" charset="0"/>
                          </a:rPr>
                          <m:t>𝑖</m:t>
                        </m:r>
                      </m:sub>
                    </m:sSub>
                    <m:r>
                      <a:rPr lang="tr-TR" sz="4000" i="1">
                        <a:latin typeface="Cambria Math" charset="0"/>
                      </a:rPr>
                      <m:t>(</m:t>
                    </m:r>
                    <m:r>
                      <a:rPr lang="tr-TR" sz="4000" i="1">
                        <a:latin typeface="Cambria Math" charset="0"/>
                      </a:rPr>
                      <m:t>𝑆</m:t>
                    </m:r>
                    <m:r>
                      <a:rPr lang="tr-TR" sz="4000" i="1">
                        <a:latin typeface="Cambria Math" charset="0"/>
                      </a:rPr>
                      <m:t>)</m:t>
                    </m:r>
                  </m:oMath>
                </a14:m>
                <a:r>
                  <a:rPr lang="en-US" sz="4000" dirty="0"/>
                  <a:t> of </a:t>
                </a:r>
                <a14:m>
                  <m:oMath xmlns:m="http://schemas.openxmlformats.org/officeDocument/2006/math">
                    <m:r>
                      <a:rPr lang="tr-TR" sz="4000" i="1">
                        <a:latin typeface="Cambria Math" charset="0"/>
                      </a:rPr>
                      <m:t>𝑆</m:t>
                    </m:r>
                    <m:r>
                      <a:rPr lang="tr-TR" sz="4000" i="1">
                        <a:latin typeface="Cambria Math" charset="0"/>
                      </a:rPr>
                      <m:t> </m:t>
                    </m:r>
                  </m:oMath>
                </a14:m>
                <a:r>
                  <a:rPr lang="en-US" sz="4000" dirty="0"/>
                  <a:t>for an individual </a:t>
                </a:r>
                <a14:m>
                  <m:oMath xmlns:m="http://schemas.openxmlformats.org/officeDocument/2006/math">
                    <m:r>
                      <a:rPr lang="tr-TR" sz="4000" i="1">
                        <a:latin typeface="Cambria Math" charset="0"/>
                      </a:rPr>
                      <m:t>𝑖</m:t>
                    </m:r>
                  </m:oMath>
                </a14:m>
                <a:r>
                  <a:rPr lang="en-US" sz="4000" dirty="0"/>
                  <a:t> is a positive integer</a:t>
                </a:r>
                <a14:m>
                  <m:oMath xmlns:m="http://schemas.openxmlformats.org/officeDocument/2006/math">
                    <m:r>
                      <a:rPr lang="en-US" sz="4000">
                        <a:latin typeface="Cambria Math" panose="02040503050406030204" pitchFamily="18" charset="0"/>
                      </a:rPr>
                      <m:t> </m:t>
                    </m:r>
                    <m:r>
                      <a:rPr lang="tr-TR" sz="4000" i="1">
                        <a:latin typeface="Cambria Math" charset="0"/>
                      </a:rPr>
                      <m:t>𝑘</m:t>
                    </m:r>
                  </m:oMath>
                </a14:m>
                <a:r>
                  <a:rPr lang="en-US" sz="4000" dirty="0"/>
                  <a:t> if </a:t>
                </a:r>
                <a14:m>
                  <m:oMath xmlns:m="http://schemas.openxmlformats.org/officeDocument/2006/math">
                    <m:r>
                      <a:rPr lang="tr-TR" sz="4000" i="1">
                        <a:latin typeface="Cambria Math" panose="02040503050406030204" pitchFamily="18" charset="0"/>
                      </a:rPr>
                      <m:t>𝑖</m:t>
                    </m:r>
                  </m:oMath>
                </a14:m>
                <a:r>
                  <a:rPr lang="en-US" sz="4000" dirty="0"/>
                  <a:t> is matched with his/her </a:t>
                </a:r>
                <a14:m>
                  <m:oMath xmlns:m="http://schemas.openxmlformats.org/officeDocument/2006/math">
                    <m:sSup>
                      <m:sSupPr>
                        <m:ctrlPr>
                          <a:rPr lang="en-US" sz="4000" i="1">
                            <a:latin typeface="Cambria Math" panose="02040503050406030204" pitchFamily="18" charset="0"/>
                          </a:rPr>
                        </m:ctrlPr>
                      </m:sSupPr>
                      <m:e>
                        <m:r>
                          <a:rPr lang="tr-TR" sz="4000" i="1">
                            <a:latin typeface="Cambria Math" charset="0"/>
                          </a:rPr>
                          <m:t>𝑘</m:t>
                        </m:r>
                      </m:e>
                      <m:sup>
                        <m:r>
                          <a:rPr lang="tr-TR" sz="4000" i="1">
                            <a:latin typeface="Cambria Math" charset="0"/>
                          </a:rPr>
                          <m:t>𝑡h</m:t>
                        </m:r>
                      </m:sup>
                    </m:sSup>
                  </m:oMath>
                </a14:m>
                <a:r>
                  <a:rPr lang="en-US" sz="4000" dirty="0"/>
                  <a:t> preference.</a:t>
                </a:r>
              </a:p>
            </p:txBody>
          </p:sp>
        </mc:Choice>
        <mc:Fallback xmlns="">
          <p:sp>
            <p:nvSpPr>
              <p:cNvPr id="13" name="TextBox 12"/>
              <p:cNvSpPr txBox="1">
                <a:spLocks noRot="1" noChangeAspect="1" noMove="1" noResize="1" noEditPoints="1" noAdjustHandles="1" noChangeArrowheads="1" noChangeShapeType="1" noTextEdit="1"/>
              </p:cNvSpPr>
              <p:nvPr/>
            </p:nvSpPr>
            <p:spPr>
              <a:xfrm>
                <a:off x="597124" y="31493939"/>
                <a:ext cx="14344495" cy="1949957"/>
              </a:xfrm>
              <a:prstGeom prst="rect">
                <a:avLst/>
              </a:prstGeom>
              <a:blipFill rotWithShape="0">
                <a:blip r:embed="rId4"/>
                <a:stretch>
                  <a:fillRect l="-1530" t="-5625" r="-1487" b="-12500"/>
                </a:stretch>
              </a:blipFill>
            </p:spPr>
            <p:txBody>
              <a:bodyPr/>
              <a:lstStyle/>
              <a:p>
                <a:r>
                  <a:rPr lang="en-US">
                    <a:noFill/>
                  </a:rPr>
                  <a:t> </a:t>
                </a:r>
              </a:p>
            </p:txBody>
          </p:sp>
        </mc:Fallback>
      </mc:AlternateContent>
      <p:sp>
        <p:nvSpPr>
          <p:cNvPr id="27" name="Rectangle 7">
            <a:extLst>
              <a:ext uri="{FF2B5EF4-FFF2-40B4-BE49-F238E27FC236}">
                <a16:creationId xmlns:a16="http://schemas.microsoft.com/office/drawing/2014/main" id="{1328EADE-B3B5-4F3F-B95A-23B35A06F943}"/>
              </a:ext>
            </a:extLst>
          </p:cNvPr>
          <p:cNvSpPr>
            <a:spLocks noChangeArrowheads="1"/>
          </p:cNvSpPr>
          <p:nvPr/>
        </p:nvSpPr>
        <p:spPr bwMode="auto">
          <a:xfrm>
            <a:off x="15846925" y="5202893"/>
            <a:ext cx="13904722" cy="960698"/>
          </a:xfrm>
          <a:prstGeom prst="rect">
            <a:avLst/>
          </a:prstGeom>
          <a:gradFill>
            <a:gsLst>
              <a:gs pos="5000">
                <a:schemeClr val="accent6">
                  <a:lumMod val="75000"/>
                </a:schemeClr>
              </a:gs>
              <a:gs pos="100000">
                <a:schemeClr val="accent5">
                  <a:lumMod val="60000"/>
                  <a:lumOff val="40000"/>
                </a:schemeClr>
              </a:gs>
            </a:gsLst>
            <a:lin ang="0" scaled="1"/>
          </a:gradFill>
          <a:ln>
            <a:noFill/>
          </a:ln>
          <a:effectLst>
            <a:outerShdw dist="107763" dir="2700000" algn="ctr" rotWithShape="0">
              <a:schemeClr val="bg2"/>
            </a:outerShdw>
          </a:effectLst>
        </p:spPr>
        <p:txBody>
          <a:bodyPr wrap="square" lIns="152956" tIns="76479" rIns="152956" bIns="76479" anchor="ctr">
            <a:spAutoFit/>
          </a:bodyPr>
          <a:lstStyle/>
          <a:p>
            <a:pPr defTabSz="5244629"/>
            <a:r>
              <a:rPr lang="tr-TR" sz="5239" dirty="0" err="1">
                <a:solidFill>
                  <a:schemeClr val="bg1"/>
                </a:solidFill>
                <a:latin typeface="Arial"/>
                <a:cs typeface="Arial"/>
              </a:rPr>
              <a:t>Experimental</a:t>
            </a:r>
            <a:r>
              <a:rPr lang="tr-TR" sz="5239" dirty="0">
                <a:solidFill>
                  <a:schemeClr val="bg1"/>
                </a:solidFill>
                <a:latin typeface="Arial"/>
                <a:cs typeface="Arial"/>
              </a:rPr>
              <a:t> </a:t>
            </a:r>
            <a:r>
              <a:rPr lang="tr-TR" sz="5239" dirty="0" err="1">
                <a:solidFill>
                  <a:schemeClr val="bg1"/>
                </a:solidFill>
                <a:latin typeface="Arial"/>
                <a:cs typeface="Arial"/>
              </a:rPr>
              <a:t>Evaluations</a:t>
            </a:r>
            <a:endParaRPr lang="en-US" sz="5239" dirty="0">
              <a:solidFill>
                <a:schemeClr val="bg1"/>
              </a:solidFill>
              <a:latin typeface="Arial"/>
              <a:cs typeface="Arial"/>
            </a:endParaRPr>
          </a:p>
        </p:txBody>
      </p:sp>
      <p:sp>
        <p:nvSpPr>
          <p:cNvPr id="28" name="TextBox 1">
            <a:extLst>
              <a:ext uri="{FF2B5EF4-FFF2-40B4-BE49-F238E27FC236}">
                <a16:creationId xmlns:a16="http://schemas.microsoft.com/office/drawing/2014/main" id="{5DB00EF6-5386-4893-9F95-7E994F560B0C}"/>
              </a:ext>
            </a:extLst>
          </p:cNvPr>
          <p:cNvSpPr txBox="1"/>
          <p:nvPr/>
        </p:nvSpPr>
        <p:spPr>
          <a:xfrm>
            <a:off x="15846922" y="6537392"/>
            <a:ext cx="13904724" cy="2554545"/>
          </a:xfrm>
          <a:prstGeom prst="rect">
            <a:avLst/>
          </a:prstGeom>
          <a:noFill/>
        </p:spPr>
        <p:txBody>
          <a:bodyPr wrap="square" rtlCol="0">
            <a:spAutoFit/>
          </a:bodyPr>
          <a:lstStyle/>
          <a:p>
            <a:pPr algn="just"/>
            <a:r>
              <a:rPr lang="en-US" sz="4000" dirty="0"/>
              <a:t>We have evaluated our ASP formulation empirically on some benchmarks [4]. Experiments are performed on a Linux server with 16 2.4GHz Intel E5-2665 CPU cores and 64GB memory, using the ASP solver CLINGO 4.5.4.</a:t>
            </a:r>
          </a:p>
        </p:txBody>
      </p:sp>
      <p:sp>
        <p:nvSpPr>
          <p:cNvPr id="15" name="Metin kutusu 14">
            <a:extLst>
              <a:ext uri="{FF2B5EF4-FFF2-40B4-BE49-F238E27FC236}">
                <a16:creationId xmlns:a16="http://schemas.microsoft.com/office/drawing/2014/main" id="{76AF6D97-FA23-4742-84DA-7ACE7C72AACD}"/>
              </a:ext>
            </a:extLst>
          </p:cNvPr>
          <p:cNvSpPr txBox="1"/>
          <p:nvPr/>
        </p:nvSpPr>
        <p:spPr>
          <a:xfrm>
            <a:off x="15482844" y="26971785"/>
            <a:ext cx="14268803" cy="6247864"/>
          </a:xfrm>
          <a:prstGeom prst="rect">
            <a:avLst/>
          </a:prstGeom>
          <a:noFill/>
        </p:spPr>
        <p:txBody>
          <a:bodyPr wrap="square" rtlCol="0">
            <a:spAutoFit/>
          </a:bodyPr>
          <a:lstStyle/>
          <a:p>
            <a:pPr algn="just"/>
            <a:r>
              <a:rPr lang="en-US" sz="4000" dirty="0"/>
              <a:t>In the experimental results, we have seen that minimum regret SMPTI and maximum cardinality SMPTI take similar amount of time, and sex-equal SMPTI and egalitarian SMPTI take similar amount of time, due to the similarities of the representations of their cost functions. </a:t>
            </a:r>
          </a:p>
          <a:p>
            <a:pPr algn="just"/>
            <a:endParaRPr lang="en-US" sz="4000" dirty="0"/>
          </a:p>
          <a:p>
            <a:pPr algn="just"/>
            <a:r>
              <a:rPr lang="en-US" sz="4000" dirty="0"/>
              <a:t>We have also seen that sex-equal SMPTI and egalitarian SMPTI take much longer computation times as the percentage of completeness and the percentage of ties increase, due to large sizes of summations used in weak constraints.</a:t>
            </a:r>
            <a:endParaRPr lang="tr-TR" sz="4000" dirty="0"/>
          </a:p>
        </p:txBody>
      </p:sp>
      <mc:AlternateContent xmlns:mc="http://schemas.openxmlformats.org/markup-compatibility/2006" xmlns:a14="http://schemas.microsoft.com/office/drawing/2010/main">
        <mc:Choice Requires="a14">
          <p:graphicFrame>
            <p:nvGraphicFramePr>
              <p:cNvPr id="17" name="Tablo 16">
                <a:extLst>
                  <a:ext uri="{FF2B5EF4-FFF2-40B4-BE49-F238E27FC236}">
                    <a16:creationId xmlns:a16="http://schemas.microsoft.com/office/drawing/2014/main" id="{5F164762-86A5-4AB2-AD80-FAE1230638BD}"/>
                  </a:ext>
                </a:extLst>
              </p:cNvPr>
              <p:cNvGraphicFramePr>
                <a:graphicFrameLocks noGrp="1"/>
              </p:cNvGraphicFramePr>
              <p:nvPr>
                <p:extLst>
                  <p:ext uri="{D42A27DB-BD31-4B8C-83A1-F6EECF244321}">
                    <p14:modId xmlns:p14="http://schemas.microsoft.com/office/powerpoint/2010/main" val="2461163320"/>
                  </p:ext>
                </p:extLst>
              </p:nvPr>
            </p:nvGraphicFramePr>
            <p:xfrm>
              <a:off x="1314450" y="33775649"/>
              <a:ext cx="12547136" cy="5861127"/>
            </p:xfrm>
            <a:graphic>
              <a:graphicData uri="http://schemas.openxmlformats.org/drawingml/2006/table">
                <a:tbl>
                  <a:tblPr firstRow="1" bandRow="1">
                    <a:tableStyleId>{5C22544A-7EE6-4342-B048-85BDC9FD1C3A}</a:tableStyleId>
                  </a:tblPr>
                  <a:tblGrid>
                    <a:gridCol w="4980339">
                      <a:extLst>
                        <a:ext uri="{9D8B030D-6E8A-4147-A177-3AD203B41FA5}">
                          <a16:colId xmlns:a16="http://schemas.microsoft.com/office/drawing/2014/main" val="951961879"/>
                        </a:ext>
                      </a:extLst>
                    </a:gridCol>
                    <a:gridCol w="7566797">
                      <a:extLst>
                        <a:ext uri="{9D8B030D-6E8A-4147-A177-3AD203B41FA5}">
                          <a16:colId xmlns:a16="http://schemas.microsoft.com/office/drawing/2014/main" val="3140478379"/>
                        </a:ext>
                      </a:extLst>
                    </a:gridCol>
                  </a:tblGrid>
                  <a:tr h="1435549">
                    <a:tc>
                      <a:txBody>
                        <a:bodyPr/>
                        <a:lstStyle/>
                        <a:p>
                          <a:pPr algn="ctr"/>
                          <a:r>
                            <a:rPr lang="tr-TR" sz="3200" b="0" dirty="0" err="1">
                              <a:solidFill>
                                <a:schemeClr val="tx1"/>
                              </a:solidFill>
                              <a:latin typeface="Arial" panose="020B0604020202020204" pitchFamily="34" charset="0"/>
                              <a:cs typeface="Arial" panose="020B0604020202020204" pitchFamily="34" charset="0"/>
                            </a:rPr>
                            <a:t>Sex-equal</a:t>
                          </a:r>
                          <a:r>
                            <a:rPr lang="tr-TR" sz="3200" b="0" dirty="0">
                              <a:solidFill>
                                <a:schemeClr val="tx1"/>
                              </a:solidFill>
                              <a:latin typeface="Arial" panose="020B0604020202020204" pitchFamily="34" charset="0"/>
                              <a:cs typeface="Arial" panose="020B0604020202020204" pitchFamily="34" charset="0"/>
                            </a:rPr>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m:rPr>
                                    <m:sty m:val="p"/>
                                  </m:rPr>
                                  <a:rPr lang="tr-TR" sz="3200" b="0" i="1" smtClean="0">
                                    <a:solidFill>
                                      <a:schemeClr val="tx1"/>
                                    </a:solidFill>
                                    <a:latin typeface="Cambria Math" panose="02040503050406030204" pitchFamily="18" charset="0"/>
                                  </a:rPr>
                                  <m:t>c</m:t>
                                </m:r>
                                <m:r>
                                  <m:rPr>
                                    <m:nor/>
                                  </m:rPr>
                                  <a:rPr lang="tr-TR" sz="3200" b="0" i="0" smtClean="0">
                                    <a:solidFill>
                                      <a:schemeClr val="tx1"/>
                                    </a:solidFill>
                                    <a:latin typeface="Cambria Math" panose="02040503050406030204" pitchFamily="18" charset="0"/>
                                  </a:rPr>
                                  <m:t>(</m:t>
                                </m:r>
                                <m:r>
                                  <m:rPr>
                                    <m:nor/>
                                  </m:rPr>
                                  <a:rPr lang="tr-TR" sz="3200" b="0" i="0" smtClean="0">
                                    <a:solidFill>
                                      <a:schemeClr val="tx1"/>
                                    </a:solidFill>
                                    <a:latin typeface="Cambria Math" panose="02040503050406030204" pitchFamily="18" charset="0"/>
                                  </a:rPr>
                                  <m:t>S</m:t>
                                </m:r>
                                <m:r>
                                  <m:rPr>
                                    <m:nor/>
                                  </m:rPr>
                                  <a:rPr lang="tr-TR" sz="3200" b="0" i="0" smtClean="0">
                                    <a:solidFill>
                                      <a:schemeClr val="tx1"/>
                                    </a:solidFill>
                                    <a:latin typeface="Cambria Math" panose="02040503050406030204" pitchFamily="18" charset="0"/>
                                  </a:rPr>
                                  <m:t>) = </m:t>
                                </m:r>
                                <m:d>
                                  <m:dPr>
                                    <m:begChr m:val="|"/>
                                    <m:endChr m:val="|"/>
                                    <m:ctrlPr>
                                      <a:rPr lang="tr-TR" sz="3200" b="0" i="1" smtClean="0">
                                        <a:solidFill>
                                          <a:schemeClr val="tx1"/>
                                        </a:solidFill>
                                        <a:latin typeface="Cambria Math" panose="02040503050406030204" pitchFamily="18" charset="0"/>
                                      </a:rPr>
                                    </m:ctrlPr>
                                  </m:dPr>
                                  <m:e>
                                    <m:nary>
                                      <m:naryPr>
                                        <m:chr m:val="∑"/>
                                        <m:supHide m:val="on"/>
                                        <m:ctrlPr>
                                          <a:rPr lang="tr-TR" sz="3200" b="0" i="1" smtClean="0">
                                            <a:solidFill>
                                              <a:schemeClr val="tx1"/>
                                            </a:solidFill>
                                            <a:latin typeface="Cambria Math" panose="02040503050406030204" pitchFamily="18" charset="0"/>
                                          </a:rPr>
                                        </m:ctrlPr>
                                      </m:naryPr>
                                      <m:sub>
                                        <m:r>
                                          <m:rPr>
                                            <m:brk m:alnAt="7"/>
                                          </m:rPr>
                                          <a:rPr lang="tr-TR" sz="3200" b="0" i="1" smtClean="0">
                                            <a:solidFill>
                                              <a:schemeClr val="tx1"/>
                                            </a:solidFill>
                                            <a:latin typeface="Cambria Math" panose="02040503050406030204" pitchFamily="18" charset="0"/>
                                          </a:rPr>
                                          <m:t>𝑖</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𝑀</m:t>
                                        </m:r>
                                      </m:sub>
                                      <m:sup/>
                                      <m:e>
                                        <m:sSub>
                                          <m:sSubPr>
                                            <m:ctrlPr>
                                              <a:rPr lang="tr-TR" sz="3200" b="0" i="1" smtClean="0">
                                                <a:solidFill>
                                                  <a:schemeClr val="tx1"/>
                                                </a:solidFill>
                                                <a:latin typeface="Cambria Math" panose="02040503050406030204" pitchFamily="18" charset="0"/>
                                              </a:rPr>
                                            </m:ctrlPr>
                                          </m:sSubPr>
                                          <m:e>
                                            <m:r>
                                              <a:rPr lang="tr-TR" sz="3200" b="0" i="1" smtClean="0">
                                                <a:solidFill>
                                                  <a:schemeClr val="tx1"/>
                                                </a:solidFill>
                                                <a:latin typeface="Cambria Math" panose="02040503050406030204" pitchFamily="18" charset="0"/>
                                              </a:rPr>
                                              <m:t>𝑐</m:t>
                                            </m:r>
                                          </m:e>
                                          <m:sub>
                                            <m:r>
                                              <a:rPr lang="tr-TR" sz="3200" b="0" i="1" smtClean="0">
                                                <a:solidFill>
                                                  <a:schemeClr val="tx1"/>
                                                </a:solidFill>
                                                <a:latin typeface="Cambria Math" panose="02040503050406030204" pitchFamily="18" charset="0"/>
                                              </a:rPr>
                                              <m:t>𝑖</m:t>
                                            </m:r>
                                          </m:sub>
                                        </m:sSub>
                                        <m:d>
                                          <m:dPr>
                                            <m:ctrlPr>
                                              <a:rPr lang="tr-TR" sz="3200" b="0" i="1" smtClean="0">
                                                <a:solidFill>
                                                  <a:schemeClr val="tx1"/>
                                                </a:solidFill>
                                                <a:latin typeface="Cambria Math" panose="02040503050406030204" pitchFamily="18" charset="0"/>
                                              </a:rPr>
                                            </m:ctrlPr>
                                          </m:dPr>
                                          <m:e>
                                            <m:r>
                                              <a:rPr lang="tr-TR" sz="3200" b="0" i="1" smtClean="0">
                                                <a:solidFill>
                                                  <a:schemeClr val="tx1"/>
                                                </a:solidFill>
                                                <a:latin typeface="Cambria Math" panose="02040503050406030204" pitchFamily="18" charset="0"/>
                                              </a:rPr>
                                              <m:t>𝑆</m:t>
                                            </m:r>
                                          </m:e>
                                        </m:d>
                                      </m:e>
                                    </m:nary>
                                    <m:r>
                                      <a:rPr lang="tr-TR" sz="3200" b="0" i="1" smtClean="0">
                                        <a:solidFill>
                                          <a:schemeClr val="tx1"/>
                                        </a:solidFill>
                                        <a:latin typeface="Cambria Math" panose="02040503050406030204" pitchFamily="18" charset="0"/>
                                      </a:rPr>
                                      <m:t> −</m:t>
                                    </m:r>
                                    <m:nary>
                                      <m:naryPr>
                                        <m:chr m:val="∑"/>
                                        <m:supHide m:val="on"/>
                                        <m:ctrlPr>
                                          <a:rPr lang="tr-TR" sz="3200" b="0" i="1" smtClean="0">
                                            <a:solidFill>
                                              <a:schemeClr val="tx1"/>
                                            </a:solidFill>
                                            <a:latin typeface="Cambria Math" panose="02040503050406030204" pitchFamily="18" charset="0"/>
                                          </a:rPr>
                                        </m:ctrlPr>
                                      </m:naryPr>
                                      <m:sub>
                                        <m:r>
                                          <m:rPr>
                                            <m:brk m:alnAt="7"/>
                                          </m:rPr>
                                          <a:rPr lang="tr-TR" sz="3200" b="0" i="1" smtClean="0">
                                            <a:solidFill>
                                              <a:schemeClr val="tx1"/>
                                            </a:solidFill>
                                            <a:latin typeface="Cambria Math" panose="02040503050406030204" pitchFamily="18" charset="0"/>
                                          </a:rPr>
                                          <m:t>𝑖</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𝑊</m:t>
                                        </m:r>
                                      </m:sub>
                                      <m:sup/>
                                      <m:e>
                                        <m:sSub>
                                          <m:sSubPr>
                                            <m:ctrlPr>
                                              <a:rPr lang="tr-TR" sz="3200" b="0" i="1" smtClean="0">
                                                <a:solidFill>
                                                  <a:schemeClr val="tx1"/>
                                                </a:solidFill>
                                                <a:latin typeface="Cambria Math" panose="02040503050406030204" pitchFamily="18" charset="0"/>
                                              </a:rPr>
                                            </m:ctrlPr>
                                          </m:sSubPr>
                                          <m:e>
                                            <m:r>
                                              <a:rPr lang="tr-TR" sz="3200" b="0" i="1" smtClean="0">
                                                <a:solidFill>
                                                  <a:schemeClr val="tx1"/>
                                                </a:solidFill>
                                                <a:latin typeface="Cambria Math" panose="02040503050406030204" pitchFamily="18" charset="0"/>
                                              </a:rPr>
                                              <m:t>𝑐</m:t>
                                            </m:r>
                                          </m:e>
                                          <m:sub>
                                            <m:r>
                                              <a:rPr lang="tr-TR" sz="3200" b="0" i="1" smtClean="0">
                                                <a:solidFill>
                                                  <a:schemeClr val="tx1"/>
                                                </a:solidFill>
                                                <a:latin typeface="Cambria Math" panose="02040503050406030204" pitchFamily="18" charset="0"/>
                                              </a:rPr>
                                              <m:t>𝑖</m:t>
                                            </m:r>
                                          </m:sub>
                                        </m:sSub>
                                        <m:d>
                                          <m:dPr>
                                            <m:ctrlPr>
                                              <a:rPr lang="tr-TR" sz="3200" b="0" i="1" smtClean="0">
                                                <a:solidFill>
                                                  <a:schemeClr val="tx1"/>
                                                </a:solidFill>
                                                <a:latin typeface="Cambria Math" panose="02040503050406030204" pitchFamily="18" charset="0"/>
                                              </a:rPr>
                                            </m:ctrlPr>
                                          </m:dPr>
                                          <m:e>
                                            <m:r>
                                              <a:rPr lang="tr-TR" sz="3200" b="0" i="1" smtClean="0">
                                                <a:solidFill>
                                                  <a:schemeClr val="tx1"/>
                                                </a:solidFill>
                                                <a:latin typeface="Cambria Math" panose="02040503050406030204" pitchFamily="18" charset="0"/>
                                              </a:rPr>
                                              <m:t>𝑆</m:t>
                                            </m:r>
                                          </m:e>
                                        </m:d>
                                      </m:e>
                                    </m:nary>
                                  </m:e>
                                </m:d>
                              </m:oMath>
                            </m:oMathPara>
                          </a14:m>
                          <a:endParaRPr lang="tr-TR" sz="3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6777238"/>
                      </a:ext>
                    </a:extLst>
                  </a:tr>
                  <a:tr h="1435549">
                    <a:tc>
                      <a:txBody>
                        <a:bodyPr/>
                        <a:lstStyle/>
                        <a:p>
                          <a:pPr algn="ctr"/>
                          <a:r>
                            <a:rPr lang="tr-TR" sz="3200" dirty="0" err="1"/>
                            <a:t>Egalitarian</a:t>
                          </a:r>
                          <a:r>
                            <a:rPr lang="tr-TR" sz="3200" dirty="0"/>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74644"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tr-TR" sz="3200" b="0" i="1" smtClean="0">
                                    <a:solidFill>
                                      <a:schemeClr val="tx1"/>
                                    </a:solidFill>
                                    <a:latin typeface="Cambria Math" panose="02040503050406030204" pitchFamily="18" charset="0"/>
                                  </a:rPr>
                                  <m:t>c</m:t>
                                </m:r>
                                <m:r>
                                  <a:rPr lang="tr-TR" sz="3200" b="0" i="1" smtClean="0">
                                    <a:solidFill>
                                      <a:schemeClr val="tx1"/>
                                    </a:solidFill>
                                    <a:latin typeface="Cambria Math" panose="02040503050406030204" pitchFamily="18" charset="0"/>
                                  </a:rPr>
                                  <m:t>(</m:t>
                                </m:r>
                                <m:r>
                                  <a:rPr lang="tr-TR" sz="3200" b="0" i="1" smtClean="0">
                                    <a:solidFill>
                                      <a:schemeClr val="tx1"/>
                                    </a:solidFill>
                                    <a:latin typeface="Cambria Math" panose="02040503050406030204" pitchFamily="18" charset="0"/>
                                  </a:rPr>
                                  <m:t>𝑆</m:t>
                                </m:r>
                                <m:r>
                                  <a:rPr lang="tr-TR" sz="3200" b="0" i="1" smtClean="0">
                                    <a:solidFill>
                                      <a:schemeClr val="tx1"/>
                                    </a:solidFill>
                                    <a:latin typeface="Cambria Math" panose="02040503050406030204" pitchFamily="18" charset="0"/>
                                  </a:rPr>
                                  <m:t>)</m:t>
                                </m:r>
                                <m:r>
                                  <m:rPr>
                                    <m:nor/>
                                  </m:rPr>
                                  <a:rPr lang="tr-TR" sz="3200" b="0" i="0" smtClean="0">
                                    <a:solidFill>
                                      <a:schemeClr val="tx1"/>
                                    </a:solidFill>
                                    <a:latin typeface="Cambria Math" panose="02040503050406030204" pitchFamily="18" charset="0"/>
                                  </a:rPr>
                                  <m:t> =</m:t>
                                </m:r>
                                <m:nary>
                                  <m:naryPr>
                                    <m:chr m:val="∑"/>
                                    <m:supHide m:val="on"/>
                                    <m:ctrlPr>
                                      <a:rPr lang="tr-TR" sz="3200" b="0" i="1" smtClean="0">
                                        <a:solidFill>
                                          <a:schemeClr val="tx1"/>
                                        </a:solidFill>
                                        <a:latin typeface="Cambria Math" panose="02040503050406030204" pitchFamily="18" charset="0"/>
                                      </a:rPr>
                                    </m:ctrlPr>
                                  </m:naryPr>
                                  <m:sub>
                                    <m:r>
                                      <m:rPr>
                                        <m:brk m:alnAt="7"/>
                                      </m:rPr>
                                      <a:rPr lang="tr-TR" sz="3200" b="0" i="1" smtClean="0">
                                        <a:solidFill>
                                          <a:schemeClr val="tx1"/>
                                        </a:solidFill>
                                        <a:latin typeface="Cambria Math" panose="02040503050406030204" pitchFamily="18" charset="0"/>
                                      </a:rPr>
                                      <m:t>𝑖</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𝑀</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𝑊</m:t>
                                    </m:r>
                                    <m:r>
                                      <a:rPr lang="tr-TR" sz="3200" b="0" i="1" smtClean="0">
                                        <a:solidFill>
                                          <a:schemeClr val="tx1"/>
                                        </a:solidFill>
                                        <a:latin typeface="Cambria Math" panose="02040503050406030204" pitchFamily="18" charset="0"/>
                                        <a:ea typeface="Cambria Math" panose="02040503050406030204" pitchFamily="18" charset="0"/>
                                      </a:rPr>
                                      <m:t> </m:t>
                                    </m:r>
                                  </m:sub>
                                  <m:sup/>
                                  <m:e>
                                    <m:sSub>
                                      <m:sSubPr>
                                        <m:ctrlPr>
                                          <a:rPr lang="tr-TR" sz="3200" b="0" i="1" smtClean="0">
                                            <a:solidFill>
                                              <a:schemeClr val="tx1"/>
                                            </a:solidFill>
                                            <a:latin typeface="Cambria Math" panose="02040503050406030204" pitchFamily="18" charset="0"/>
                                          </a:rPr>
                                        </m:ctrlPr>
                                      </m:sSubPr>
                                      <m:e>
                                        <m:r>
                                          <a:rPr lang="tr-TR" sz="3200" b="0" i="1" smtClean="0">
                                            <a:solidFill>
                                              <a:schemeClr val="tx1"/>
                                            </a:solidFill>
                                            <a:latin typeface="Cambria Math" panose="02040503050406030204" pitchFamily="18" charset="0"/>
                                          </a:rPr>
                                          <m:t>𝑐</m:t>
                                        </m:r>
                                      </m:e>
                                      <m:sub>
                                        <m:r>
                                          <a:rPr lang="tr-TR" sz="3200" b="0" i="1" smtClean="0">
                                            <a:solidFill>
                                              <a:schemeClr val="tx1"/>
                                            </a:solidFill>
                                            <a:latin typeface="Cambria Math" panose="02040503050406030204" pitchFamily="18" charset="0"/>
                                          </a:rPr>
                                          <m:t>𝑖</m:t>
                                        </m:r>
                                      </m:sub>
                                    </m:sSub>
                                    <m:d>
                                      <m:dPr>
                                        <m:ctrlPr>
                                          <a:rPr lang="tr-TR" sz="3200" b="0" i="1" smtClean="0">
                                            <a:solidFill>
                                              <a:schemeClr val="tx1"/>
                                            </a:solidFill>
                                            <a:latin typeface="Cambria Math" panose="02040503050406030204" pitchFamily="18" charset="0"/>
                                          </a:rPr>
                                        </m:ctrlPr>
                                      </m:dPr>
                                      <m:e>
                                        <m:r>
                                          <a:rPr lang="tr-TR" sz="3200" b="0" i="1" smtClean="0">
                                            <a:solidFill>
                                              <a:schemeClr val="tx1"/>
                                            </a:solidFill>
                                            <a:latin typeface="Cambria Math" panose="02040503050406030204" pitchFamily="18" charset="0"/>
                                          </a:rPr>
                                          <m:t>𝑆</m:t>
                                        </m:r>
                                      </m:e>
                                    </m:d>
                                  </m:e>
                                </m:nary>
                              </m:oMath>
                            </m:oMathPara>
                          </a14:m>
                          <a:endParaRPr lang="tr-TR" sz="3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8387849"/>
                      </a:ext>
                    </a:extLst>
                  </a:tr>
                  <a:tr h="1435549">
                    <a:tc>
                      <a:txBody>
                        <a:bodyPr/>
                        <a:lstStyle/>
                        <a:p>
                          <a:pPr algn="ctr"/>
                          <a:r>
                            <a:rPr lang="tr-TR" sz="3200" b="0" dirty="0" err="1"/>
                            <a:t>Min</a:t>
                          </a:r>
                          <a:r>
                            <a:rPr lang="tr-TR" sz="3200" b="0" dirty="0"/>
                            <a:t> </a:t>
                          </a:r>
                          <a:r>
                            <a:rPr lang="tr-TR" sz="3200" b="0" dirty="0" err="1"/>
                            <a:t>Regret</a:t>
                          </a:r>
                          <a:r>
                            <a:rPr lang="tr-TR" sz="3200" b="0" dirty="0"/>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m:t>
                                </m:r>
                                <m:r>
                                  <a:rPr lang="en-US" sz="3200" i="1" dirty="0" smtClean="0">
                                    <a:latin typeface="Cambria Math" panose="02040503050406030204" pitchFamily="18" charset="0"/>
                                  </a:rPr>
                                  <m:t>𝑆</m:t>
                                </m:r>
                                <m:r>
                                  <a:rPr lang="en-US" sz="3200" i="1" dirty="0" smtClean="0">
                                    <a:latin typeface="Cambria Math" panose="02040503050406030204" pitchFamily="18" charset="0"/>
                                  </a:rPr>
                                  <m:t>) =</m:t>
                                </m:r>
                                <m:r>
                                  <a:rPr lang="tr-TR" sz="3200" b="0" i="1" dirty="0" smtClean="0">
                                    <a:latin typeface="Cambria Math" panose="02040503050406030204" pitchFamily="18" charset="0"/>
                                  </a:rPr>
                                  <m:t>𝑚𝑎𝑥</m:t>
                                </m:r>
                                <m:r>
                                  <a:rPr lang="tr-TR" sz="3200" i="1" dirty="0">
                                    <a:latin typeface="Cambria Math" panose="02040503050406030204" pitchFamily="18" charset="0"/>
                                  </a:rPr>
                                  <m:t>⁡</m:t>
                                </m:r>
                                <m:sSub>
                                  <m:sSubPr>
                                    <m:ctrlPr>
                                      <a:rPr lang="en-US" sz="3200" i="1" smtClean="0">
                                        <a:latin typeface="Cambria Math" panose="02040503050406030204" pitchFamily="18" charset="0"/>
                                      </a:rPr>
                                    </m:ctrlPr>
                                  </m:sSubPr>
                                  <m:e>
                                    <m:r>
                                      <a:rPr lang="tr-TR" sz="3200" b="0" i="1" smtClean="0">
                                        <a:latin typeface="Cambria Math" panose="02040503050406030204" pitchFamily="18" charset="0"/>
                                      </a:rPr>
                                      <m:t>{</m:t>
                                    </m:r>
                                    <m:sSub>
                                      <m:sSubPr>
                                        <m:ctrlPr>
                                          <a:rPr lang="tr-TR" sz="3200" b="0" i="1" smtClean="0">
                                            <a:latin typeface="Cambria Math" panose="02040503050406030204" pitchFamily="18" charset="0"/>
                                          </a:rPr>
                                        </m:ctrlPr>
                                      </m:sSubPr>
                                      <m:e>
                                        <m:r>
                                          <a:rPr lang="tr-TR" sz="3200" b="0" i="1" smtClean="0">
                                            <a:latin typeface="Cambria Math" panose="02040503050406030204" pitchFamily="18" charset="0"/>
                                          </a:rPr>
                                          <m:t>𝑐</m:t>
                                        </m:r>
                                      </m:e>
                                      <m:sub>
                                        <m:r>
                                          <a:rPr lang="tr-TR" sz="3200" b="0" i="1" smtClean="0">
                                            <a:latin typeface="Cambria Math" panose="02040503050406030204" pitchFamily="18" charset="0"/>
                                          </a:rPr>
                                          <m:t>𝑖</m:t>
                                        </m:r>
                                      </m:sub>
                                    </m:sSub>
                                    <m:r>
                                      <a:rPr lang="tr-TR" sz="3200" b="0" i="1" smtClean="0">
                                        <a:latin typeface="Cambria Math" panose="02040503050406030204" pitchFamily="18" charset="0"/>
                                      </a:rPr>
                                      <m:t>(</m:t>
                                    </m:r>
                                    <m:r>
                                      <a:rPr lang="tr-TR" sz="3200" b="0" i="1" smtClean="0">
                                        <a:latin typeface="Cambria Math" panose="02040503050406030204" pitchFamily="18" charset="0"/>
                                      </a:rPr>
                                      <m:t>𝑆</m:t>
                                    </m:r>
                                    <m:r>
                                      <a:rPr lang="tr-TR" sz="3200" b="0" i="1" smtClean="0">
                                        <a:latin typeface="Cambria Math" panose="02040503050406030204" pitchFamily="18" charset="0"/>
                                      </a:rPr>
                                      <m:t>)}</m:t>
                                    </m:r>
                                  </m:e>
                                  <m:sub>
                                    <m:r>
                                      <m:rPr>
                                        <m:brk m:alnAt="7"/>
                                      </m:rPr>
                                      <a:rPr lang="tr-TR" sz="3200" b="0" i="1" smtClean="0">
                                        <a:solidFill>
                                          <a:schemeClr val="tx1"/>
                                        </a:solidFill>
                                        <a:latin typeface="Cambria Math" panose="02040503050406030204" pitchFamily="18" charset="0"/>
                                      </a:rPr>
                                      <m:t>𝑖</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𝑀</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𝑊</m:t>
                                    </m:r>
                                  </m:sub>
                                </m:sSub>
                              </m:oMath>
                            </m:oMathPara>
                          </a14:m>
                          <a:endParaRPr lang="tr-T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6251639"/>
                      </a:ext>
                    </a:extLst>
                  </a:tr>
                  <a:tr h="1481175">
                    <a:tc>
                      <a:txBody>
                        <a:bodyPr/>
                        <a:lstStyle/>
                        <a:p>
                          <a:pPr algn="ctr"/>
                          <a:r>
                            <a:rPr lang="tr-TR" sz="3200" b="0" dirty="0" err="1"/>
                            <a:t>Max</a:t>
                          </a:r>
                          <a:r>
                            <a:rPr lang="tr-TR" sz="3200" b="0" dirty="0"/>
                            <a:t> </a:t>
                          </a:r>
                          <a:r>
                            <a:rPr lang="tr-TR" sz="3200" b="0" dirty="0" err="1"/>
                            <a:t>Cardinality</a:t>
                          </a:r>
                          <a:r>
                            <a:rPr lang="tr-TR" sz="3200" b="0" dirty="0"/>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74644"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𝑐</m:t>
                                </m:r>
                                <m:r>
                                  <a:rPr lang="en-US" sz="3200" i="1" dirty="0" smtClean="0">
                                    <a:latin typeface="Cambria Math" panose="02040503050406030204" pitchFamily="18" charset="0"/>
                                  </a:rPr>
                                  <m:t>(</m:t>
                                </m:r>
                                <m:r>
                                  <a:rPr lang="en-US" sz="3200" i="1" dirty="0" smtClean="0">
                                    <a:latin typeface="Cambria Math" panose="02040503050406030204" pitchFamily="18" charset="0"/>
                                  </a:rPr>
                                  <m:t>𝑆</m:t>
                                </m:r>
                                <m:r>
                                  <a:rPr lang="en-US" sz="3200" i="1" dirty="0" smtClean="0">
                                    <a:latin typeface="Cambria Math" panose="02040503050406030204" pitchFamily="18" charset="0"/>
                                  </a:rPr>
                                  <m:t>) =</m:t>
                                </m:r>
                                <m:r>
                                  <a:rPr lang="tr-TR" sz="3200" b="0" i="1" dirty="0" smtClean="0">
                                    <a:latin typeface="Cambria Math" panose="02040503050406030204" pitchFamily="18" charset="0"/>
                                  </a:rPr>
                                  <m:t>𝑐𝑜𝑢𝑛𝑡</m:t>
                                </m:r>
                                <m:r>
                                  <a:rPr lang="tr-TR" sz="3200" i="1" dirty="0">
                                    <a:latin typeface="Cambria Math" panose="02040503050406030204" pitchFamily="18" charset="0"/>
                                  </a:rPr>
                                  <m:t>⁡</m:t>
                                </m:r>
                                <m:sSub>
                                  <m:sSubPr>
                                    <m:ctrlPr>
                                      <a:rPr lang="en-US" sz="3200" i="1" smtClean="0">
                                        <a:latin typeface="Cambria Math" panose="02040503050406030204" pitchFamily="18" charset="0"/>
                                      </a:rPr>
                                    </m:ctrlPr>
                                  </m:sSubPr>
                                  <m:e>
                                    <m:r>
                                      <a:rPr lang="tr-TR" sz="3200" b="0" i="1" smtClean="0">
                                        <a:latin typeface="Cambria Math" panose="02040503050406030204" pitchFamily="18" charset="0"/>
                                      </a:rPr>
                                      <m:t>{</m:t>
                                    </m:r>
                                    <m:sSub>
                                      <m:sSubPr>
                                        <m:ctrlPr>
                                          <a:rPr lang="tr-TR" sz="3200" b="0" i="1" smtClean="0">
                                            <a:latin typeface="Cambria Math" panose="02040503050406030204" pitchFamily="18" charset="0"/>
                                          </a:rPr>
                                        </m:ctrlPr>
                                      </m:sSubPr>
                                      <m:e>
                                        <m:r>
                                          <a:rPr lang="tr-TR" sz="3200" b="0" i="1" smtClean="0">
                                            <a:latin typeface="Cambria Math" panose="02040503050406030204" pitchFamily="18" charset="0"/>
                                          </a:rPr>
                                          <m:t>𝑚</m:t>
                                        </m:r>
                                      </m:e>
                                      <m:sub>
                                        <m:r>
                                          <a:rPr lang="tr-TR" sz="3200" b="0" i="1" smtClean="0">
                                            <a:latin typeface="Cambria Math" panose="02040503050406030204" pitchFamily="18" charset="0"/>
                                          </a:rPr>
                                          <m:t>𝑖</m:t>
                                        </m:r>
                                      </m:sub>
                                    </m:sSub>
                                    <m:r>
                                      <a:rPr lang="tr-TR" sz="3200" b="0" i="1" smtClean="0">
                                        <a:latin typeface="Cambria Math" panose="02040503050406030204" pitchFamily="18" charset="0"/>
                                      </a:rPr>
                                      <m:t>(</m:t>
                                    </m:r>
                                    <m:r>
                                      <a:rPr lang="tr-TR" sz="3200" b="0" i="1" smtClean="0">
                                        <a:latin typeface="Cambria Math" panose="02040503050406030204" pitchFamily="18" charset="0"/>
                                      </a:rPr>
                                      <m:t>𝑆</m:t>
                                    </m:r>
                                    <m:r>
                                      <a:rPr lang="tr-TR" sz="3200" b="0" i="1" smtClean="0">
                                        <a:latin typeface="Cambria Math" panose="02040503050406030204" pitchFamily="18" charset="0"/>
                                      </a:rPr>
                                      <m:t>)}</m:t>
                                    </m:r>
                                  </m:e>
                                  <m:sub>
                                    <m:r>
                                      <m:rPr>
                                        <m:brk m:alnAt="7"/>
                                      </m:rPr>
                                      <a:rPr lang="tr-TR" sz="3200" b="0" i="1" smtClean="0">
                                        <a:solidFill>
                                          <a:schemeClr val="tx1"/>
                                        </a:solidFill>
                                        <a:latin typeface="Cambria Math" panose="02040503050406030204" pitchFamily="18" charset="0"/>
                                      </a:rPr>
                                      <m:t>𝑖</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𝑀</m:t>
                                    </m:r>
                                    <m:r>
                                      <a:rPr lang="tr-TR" sz="3200" b="0" i="1" smtClean="0">
                                        <a:solidFill>
                                          <a:schemeClr val="tx1"/>
                                        </a:solidFill>
                                        <a:latin typeface="Cambria Math" panose="02040503050406030204" pitchFamily="18" charset="0"/>
                                        <a:ea typeface="Cambria Math" panose="02040503050406030204" pitchFamily="18" charset="0"/>
                                      </a:rPr>
                                      <m:t>∪</m:t>
                                    </m:r>
                                    <m:r>
                                      <a:rPr lang="tr-TR" sz="3200" b="0" i="1" smtClean="0">
                                        <a:solidFill>
                                          <a:schemeClr val="tx1"/>
                                        </a:solidFill>
                                        <a:latin typeface="Cambria Math" panose="02040503050406030204" pitchFamily="18" charset="0"/>
                                        <a:ea typeface="Cambria Math" panose="02040503050406030204" pitchFamily="18" charset="0"/>
                                      </a:rPr>
                                      <m:t>𝑊</m:t>
                                    </m:r>
                                  </m:sub>
                                </m:sSub>
                              </m:oMath>
                            </m:oMathPara>
                          </a14:m>
                          <a:endParaRPr lang="tr-TR" sz="3200" dirty="0"/>
                        </a:p>
                        <a:p>
                          <a:pPr algn="ctr"/>
                          <a:r>
                            <a:rPr lang="tr-TR" sz="3200" dirty="0" err="1"/>
                            <a:t>where</a:t>
                          </a:r>
                          <a:r>
                            <a:rPr lang="tr-TR" sz="3200" dirty="0"/>
                            <a:t> </a:t>
                          </a:r>
                          <a14:m>
                            <m:oMath xmlns:m="http://schemas.openxmlformats.org/officeDocument/2006/math">
                              <m:sSub>
                                <m:sSubPr>
                                  <m:ctrlPr>
                                    <a:rPr lang="en-US" sz="3200" i="1" smtClean="0">
                                      <a:latin typeface="Cambria Math" panose="02040503050406030204" pitchFamily="18" charset="0"/>
                                    </a:rPr>
                                  </m:ctrlPr>
                                </m:sSubPr>
                                <m:e>
                                  <m:r>
                                    <a:rPr lang="tr-TR" sz="3200" b="0" i="1" smtClean="0">
                                      <a:latin typeface="Cambria Math" panose="02040503050406030204" pitchFamily="18" charset="0"/>
                                    </a:rPr>
                                    <m:t>𝑚</m:t>
                                  </m:r>
                                </m:e>
                                <m:sub>
                                  <m:r>
                                    <a:rPr lang="tr-TR" sz="3200" i="1">
                                      <a:latin typeface="Cambria Math" charset="0"/>
                                    </a:rPr>
                                    <m:t>𝑖</m:t>
                                  </m:r>
                                </m:sub>
                              </m:sSub>
                              <m:d>
                                <m:dPr>
                                  <m:ctrlPr>
                                    <a:rPr lang="tr-TR" sz="3200" i="1">
                                      <a:latin typeface="Cambria Math" panose="02040503050406030204" pitchFamily="18" charset="0"/>
                                    </a:rPr>
                                  </m:ctrlPr>
                                </m:dPr>
                                <m:e>
                                  <m:r>
                                    <a:rPr lang="tr-TR" sz="3200" i="1">
                                      <a:latin typeface="Cambria Math" charset="0"/>
                                    </a:rPr>
                                    <m:t>𝑆</m:t>
                                  </m:r>
                                </m:e>
                              </m:d>
                              <m:r>
                                <a:rPr lang="tr-TR" sz="3200" b="0" i="1" smtClean="0">
                                  <a:latin typeface="Cambria Math" panose="02040503050406030204" pitchFamily="18" charset="0"/>
                                </a:rPr>
                                <m:t>=1</m:t>
                              </m:r>
                            </m:oMath>
                          </a14:m>
                          <a:r>
                            <a:rPr lang="en-US" sz="3200" baseline="0" dirty="0"/>
                            <a:t> </a:t>
                          </a:r>
                          <a:r>
                            <a:rPr lang="en-US" sz="3200" dirty="0"/>
                            <a:t>if </a:t>
                          </a:r>
                          <a14:m>
                            <m:oMath xmlns:m="http://schemas.openxmlformats.org/officeDocument/2006/math">
                              <m:r>
                                <a:rPr lang="tr-TR" sz="3200" b="0" i="1" smtClean="0">
                                  <a:latin typeface="Cambria Math" panose="02040503050406030204" pitchFamily="18" charset="0"/>
                                </a:rPr>
                                <m:t>𝑖</m:t>
                              </m:r>
                            </m:oMath>
                          </a14:m>
                          <a:r>
                            <a:rPr lang="en-US" sz="3200" dirty="0"/>
                            <a:t> is</a:t>
                          </a:r>
                          <a:r>
                            <a:rPr lang="en-US" sz="3200" baseline="0" dirty="0"/>
                            <a:t> not married and </a:t>
                          </a:r>
                          <a14:m>
                            <m:oMath xmlns:m="http://schemas.openxmlformats.org/officeDocument/2006/math">
                              <m:r>
                                <a:rPr lang="tr-TR" sz="3200" b="0" i="1" baseline="0" smtClean="0">
                                  <a:latin typeface="Cambria Math" panose="02040503050406030204" pitchFamily="18" charset="0"/>
                                </a:rPr>
                                <m:t>0</m:t>
                              </m:r>
                            </m:oMath>
                          </a14:m>
                          <a:r>
                            <a:rPr lang="en-US" sz="3200" baseline="0" dirty="0"/>
                            <a:t> otherwise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2230677"/>
                      </a:ext>
                    </a:extLst>
                  </a:tr>
                </a:tbl>
              </a:graphicData>
            </a:graphic>
          </p:graphicFrame>
        </mc:Choice>
        <mc:Fallback xmlns="">
          <p:graphicFrame>
            <p:nvGraphicFramePr>
              <p:cNvPr id="17" name="Tablo 16">
                <a:extLst>
                  <a:ext uri="{FF2B5EF4-FFF2-40B4-BE49-F238E27FC236}">
                    <a16:creationId xmlns:a16="http://schemas.microsoft.com/office/drawing/2014/main" xmlns:a14="http://schemas.microsoft.com/office/drawing/2010/main" xmlns="" id="{5F164762-86A5-4AB2-AD80-FAE1230638BD}"/>
                  </a:ext>
                </a:extLst>
              </p:cNvPr>
              <p:cNvGraphicFramePr>
                <a:graphicFrameLocks noGrp="1"/>
              </p:cNvGraphicFramePr>
              <p:nvPr>
                <p:extLst>
                  <p:ext uri="{D42A27DB-BD31-4B8C-83A1-F6EECF244321}">
                    <p14:modId xmlns:p14="http://schemas.microsoft.com/office/powerpoint/2010/main" val="2461163320"/>
                  </p:ext>
                </p:extLst>
              </p:nvPr>
            </p:nvGraphicFramePr>
            <p:xfrm>
              <a:off x="1314450" y="33775649"/>
              <a:ext cx="12547136" cy="5861127"/>
            </p:xfrm>
            <a:graphic>
              <a:graphicData uri="http://schemas.openxmlformats.org/drawingml/2006/table">
                <a:tbl>
                  <a:tblPr firstRow="1" bandRow="1">
                    <a:tableStyleId>{5C22544A-7EE6-4342-B048-85BDC9FD1C3A}</a:tableStyleId>
                  </a:tblPr>
                  <a:tblGrid>
                    <a:gridCol w="4980339">
                      <a:extLst>
                        <a:ext uri="{9D8B030D-6E8A-4147-A177-3AD203B41FA5}">
                          <a16:colId xmlns:a16="http://schemas.microsoft.com/office/drawing/2014/main" xmlns:a14="http://schemas.microsoft.com/office/drawing/2010/main" xmlns="" val="951961879"/>
                        </a:ext>
                      </a:extLst>
                    </a:gridCol>
                    <a:gridCol w="7566797">
                      <a:extLst>
                        <a:ext uri="{9D8B030D-6E8A-4147-A177-3AD203B41FA5}">
                          <a16:colId xmlns:a16="http://schemas.microsoft.com/office/drawing/2014/main" xmlns:a14="http://schemas.microsoft.com/office/drawing/2010/main" xmlns="" val="3140478379"/>
                        </a:ext>
                      </a:extLst>
                    </a:gridCol>
                  </a:tblGrid>
                  <a:tr h="1435549">
                    <a:tc>
                      <a:txBody>
                        <a:bodyPr/>
                        <a:lstStyle/>
                        <a:p>
                          <a:pPr algn="ctr"/>
                          <a:r>
                            <a:rPr lang="tr-TR" sz="3200" b="0" dirty="0" err="1">
                              <a:solidFill>
                                <a:schemeClr val="tx1"/>
                              </a:solidFill>
                              <a:latin typeface="Arial" panose="020B0604020202020204" pitchFamily="34" charset="0"/>
                              <a:cs typeface="Arial" panose="020B0604020202020204" pitchFamily="34" charset="0"/>
                            </a:rPr>
                            <a:t>Sex-equal</a:t>
                          </a:r>
                          <a:r>
                            <a:rPr lang="tr-TR" sz="3200" b="0" dirty="0">
                              <a:solidFill>
                                <a:schemeClr val="tx1"/>
                              </a:solidFill>
                              <a:latin typeface="Arial" panose="020B0604020202020204" pitchFamily="34" charset="0"/>
                              <a:cs typeface="Arial" panose="020B0604020202020204" pitchFamily="34" charset="0"/>
                            </a:rPr>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65862" t="-424" r="-161" b="-321610"/>
                          </a:stretch>
                        </a:blipFill>
                      </a:tcPr>
                    </a:tc>
                    <a:extLst>
                      <a:ext uri="{0D108BD9-81ED-4DB2-BD59-A6C34878D82A}">
                        <a16:rowId xmlns:a16="http://schemas.microsoft.com/office/drawing/2014/main" xmlns:a14="http://schemas.microsoft.com/office/drawing/2010/main" xmlns="" val="3216777238"/>
                      </a:ext>
                    </a:extLst>
                  </a:tr>
                  <a:tr h="1435549">
                    <a:tc>
                      <a:txBody>
                        <a:bodyPr/>
                        <a:lstStyle/>
                        <a:p>
                          <a:pPr algn="ctr"/>
                          <a:r>
                            <a:rPr lang="tr-TR" sz="3200" dirty="0" err="1"/>
                            <a:t>Egalitarian</a:t>
                          </a:r>
                          <a:r>
                            <a:rPr lang="tr-TR" sz="3200" dirty="0"/>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65862" t="-100424" r="-161" b="-221610"/>
                          </a:stretch>
                        </a:blipFill>
                      </a:tcPr>
                    </a:tc>
                    <a:extLst>
                      <a:ext uri="{0D108BD9-81ED-4DB2-BD59-A6C34878D82A}">
                        <a16:rowId xmlns:a16="http://schemas.microsoft.com/office/drawing/2014/main" xmlns:a14="http://schemas.microsoft.com/office/drawing/2010/main" xmlns="" val="3198387849"/>
                      </a:ext>
                    </a:extLst>
                  </a:tr>
                  <a:tr h="1435549">
                    <a:tc>
                      <a:txBody>
                        <a:bodyPr/>
                        <a:lstStyle/>
                        <a:p>
                          <a:pPr algn="ctr"/>
                          <a:r>
                            <a:rPr lang="tr-TR" sz="3200" b="0" dirty="0" err="1"/>
                            <a:t>Min</a:t>
                          </a:r>
                          <a:r>
                            <a:rPr lang="tr-TR" sz="3200" b="0" dirty="0"/>
                            <a:t> </a:t>
                          </a:r>
                          <a:r>
                            <a:rPr lang="tr-TR" sz="3200" b="0" dirty="0" err="1"/>
                            <a:t>Regret</a:t>
                          </a:r>
                          <a:r>
                            <a:rPr lang="tr-TR" sz="3200" b="0" dirty="0"/>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65862" t="-200424" r="-161" b="-121610"/>
                          </a:stretch>
                        </a:blipFill>
                      </a:tcPr>
                    </a:tc>
                    <a:extLst>
                      <a:ext uri="{0D108BD9-81ED-4DB2-BD59-A6C34878D82A}">
                        <a16:rowId xmlns:a16="http://schemas.microsoft.com/office/drawing/2014/main" xmlns:a14="http://schemas.microsoft.com/office/drawing/2010/main" xmlns="" val="4116251639"/>
                      </a:ext>
                    </a:extLst>
                  </a:tr>
                  <a:tr h="1554480">
                    <a:tc>
                      <a:txBody>
                        <a:bodyPr/>
                        <a:lstStyle/>
                        <a:p>
                          <a:pPr algn="ctr"/>
                          <a:r>
                            <a:rPr lang="tr-TR" sz="3200" b="0" dirty="0" err="1"/>
                            <a:t>Max</a:t>
                          </a:r>
                          <a:r>
                            <a:rPr lang="tr-TR" sz="3200" b="0" dirty="0"/>
                            <a:t> </a:t>
                          </a:r>
                          <a:r>
                            <a:rPr lang="tr-TR" sz="3200" b="0" dirty="0" err="1"/>
                            <a:t>Cardinality</a:t>
                          </a:r>
                          <a:r>
                            <a:rPr lang="tr-TR" sz="3200" b="0" dirty="0"/>
                            <a:t> 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6"/>
                          <a:stretch>
                            <a:fillRect l="-65862" t="-278039" r="-161" b="-12549"/>
                          </a:stretch>
                        </a:blipFill>
                      </a:tcPr>
                    </a:tc>
                    <a:extLst>
                      <a:ext uri="{0D108BD9-81ED-4DB2-BD59-A6C34878D82A}">
                        <a16:rowId xmlns:a16="http://schemas.microsoft.com/office/drawing/2014/main" xmlns:a14="http://schemas.microsoft.com/office/drawing/2010/main" xmlns="" val="782230677"/>
                      </a:ext>
                    </a:extLst>
                  </a:tr>
                </a:tbl>
              </a:graphicData>
            </a:graphic>
          </p:graphicFrame>
        </mc:Fallback>
      </mc:AlternateContent>
      <p:sp>
        <p:nvSpPr>
          <p:cNvPr id="7" name="Rectangle 6">
            <a:extLst>
              <a:ext uri="{FF2B5EF4-FFF2-40B4-BE49-F238E27FC236}">
                <a16:creationId xmlns:a16="http://schemas.microsoft.com/office/drawing/2014/main" id="{21E26B0F-ACD6-0041-AAEB-CF4188192FEA}"/>
              </a:ext>
            </a:extLst>
          </p:cNvPr>
          <p:cNvSpPr/>
          <p:nvPr/>
        </p:nvSpPr>
        <p:spPr>
          <a:xfrm>
            <a:off x="361779" y="39863429"/>
            <a:ext cx="14471357" cy="1323439"/>
          </a:xfrm>
          <a:prstGeom prst="rect">
            <a:avLst/>
          </a:prstGeom>
        </p:spPr>
        <p:txBody>
          <a:bodyPr wrap="square">
            <a:spAutoFit/>
          </a:bodyPr>
          <a:lstStyle/>
          <a:p>
            <a:pPr algn="just"/>
            <a:r>
              <a:rPr lang="en-US" sz="4000" dirty="0"/>
              <a:t>To solve each variant, we have extended our ASP model with a relevant optimization statement.</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95A2353-4D6B-9043-86AB-D3E7AFBF5B51}"/>
                  </a:ext>
                </a:extLst>
              </p:cNvPr>
              <p:cNvGraphicFramePr>
                <a:graphicFrameLocks noGrp="1"/>
              </p:cNvGraphicFramePr>
              <p:nvPr>
                <p:extLst>
                  <p:ext uri="{D42A27DB-BD31-4B8C-83A1-F6EECF244321}">
                    <p14:modId xmlns:p14="http://schemas.microsoft.com/office/powerpoint/2010/main" val="1634798257"/>
                  </p:ext>
                </p:extLst>
              </p:nvPr>
            </p:nvGraphicFramePr>
            <p:xfrm>
              <a:off x="1035274" y="25382809"/>
              <a:ext cx="7172248" cy="2032365"/>
            </p:xfrm>
            <a:graphic>
              <a:graphicData uri="http://schemas.openxmlformats.org/drawingml/2006/table">
                <a:tbl>
                  <a:tblPr firstRow="1" bandRow="1">
                    <a:tableStyleId>{5C22544A-7EE6-4342-B048-85BDC9FD1C3A}</a:tableStyleId>
                  </a:tblPr>
                  <a:tblGrid>
                    <a:gridCol w="1793062">
                      <a:extLst>
                        <a:ext uri="{9D8B030D-6E8A-4147-A177-3AD203B41FA5}">
                          <a16:colId xmlns:a16="http://schemas.microsoft.com/office/drawing/2014/main" val="582846913"/>
                        </a:ext>
                      </a:extLst>
                    </a:gridCol>
                    <a:gridCol w="1793062">
                      <a:extLst>
                        <a:ext uri="{9D8B030D-6E8A-4147-A177-3AD203B41FA5}">
                          <a16:colId xmlns:a16="http://schemas.microsoft.com/office/drawing/2014/main" val="2123982404"/>
                        </a:ext>
                      </a:extLst>
                    </a:gridCol>
                    <a:gridCol w="1793062">
                      <a:extLst>
                        <a:ext uri="{9D8B030D-6E8A-4147-A177-3AD203B41FA5}">
                          <a16:colId xmlns:a16="http://schemas.microsoft.com/office/drawing/2014/main" val="348695741"/>
                        </a:ext>
                      </a:extLst>
                    </a:gridCol>
                    <a:gridCol w="1793062">
                      <a:extLst>
                        <a:ext uri="{9D8B030D-6E8A-4147-A177-3AD203B41FA5}">
                          <a16:colId xmlns:a16="http://schemas.microsoft.com/office/drawing/2014/main" val="3752494887"/>
                        </a:ext>
                      </a:extLst>
                    </a:gridCol>
                  </a:tblGrid>
                  <a:tr h="677455">
                    <a:tc>
                      <a:txBody>
                        <a:bodyPr/>
                        <a:lstStyle/>
                        <a:p>
                          <a:pPr algn="ctr"/>
                          <a:r>
                            <a:rPr lang="tr-TR" sz="3600" b="0" dirty="0">
                              <a:solidFill>
                                <a:schemeClr val="tx1"/>
                              </a:solidFill>
                            </a:rPr>
                            <a:t>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baseline="0" dirty="0">
                              <a:solidFill>
                                <a:schemeClr val="tx1"/>
                              </a:solidFill>
                            </a:rPr>
                            <a:t>Aslı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Buse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Ceren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747849"/>
                      </a:ext>
                    </a:extLst>
                  </a:tr>
                  <a:tr h="677455">
                    <a:tc>
                      <a:txBody>
                        <a:bodyPr/>
                        <a:lstStyle/>
                        <a:p>
                          <a:pPr algn="ctr"/>
                          <a:r>
                            <a:rPr lang="tr-TR" sz="3600" b="0" dirty="0">
                              <a:solidFill>
                                <a:schemeClr val="tx1"/>
                              </a:solidFill>
                            </a:rPr>
                            <a:t>Anıl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6350547"/>
                      </a:ext>
                    </a:extLst>
                  </a:tr>
                  <a:tr h="677455">
                    <a:tc>
                      <a:txBody>
                        <a:bodyPr/>
                        <a:lstStyle/>
                        <a:p>
                          <a:pPr algn="ctr"/>
                          <a:r>
                            <a:rPr lang="tr-TR" sz="3600" b="0" dirty="0">
                              <a:solidFill>
                                <a:schemeClr val="tx1"/>
                              </a:solidFill>
                            </a:rPr>
                            <a:t>Batu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i="0" baseline="0" dirty="0">
                              <a:solidFill>
                                <a:schemeClr val="tx1"/>
                              </a:solidFill>
                              <a:latin typeface="+mn-lt"/>
                            </a:rPr>
                            <a:t> </a:t>
                          </a:r>
                          <a14:m>
                            <m:oMath xmlns:m="http://schemas.openxmlformats.org/officeDocument/2006/math">
                              <m:r>
                                <a:rPr lang="tr-TR" sz="3600" b="0" i="1" smtClean="0">
                                  <a:solidFill>
                                    <a:schemeClr val="tx1"/>
                                  </a:solidFill>
                                  <a:latin typeface="Cambria Math" panose="02040503050406030204" pitchFamily="18" charset="0"/>
                                </a:rPr>
                                <m:t>−</m:t>
                              </m:r>
                            </m:oMath>
                          </a14:m>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69359"/>
                      </a:ext>
                    </a:extLst>
                  </a:tr>
                </a:tbl>
              </a:graphicData>
            </a:graphic>
          </p:graphicFrame>
        </mc:Choice>
        <mc:Fallback xmlns="">
          <p:graphicFrame>
            <p:nvGraphicFramePr>
              <p:cNvPr id="4" name="Table 3">
                <a:extLst>
                  <a:ext uri="{FF2B5EF4-FFF2-40B4-BE49-F238E27FC236}">
                    <a16:creationId xmlns:a16="http://schemas.microsoft.com/office/drawing/2014/main" xmlns:a14="http://schemas.microsoft.com/office/drawing/2010/main" xmlns="" id="{F95A2353-4D6B-9043-86AB-D3E7AFBF5B51}"/>
                  </a:ext>
                </a:extLst>
              </p:cNvPr>
              <p:cNvGraphicFramePr>
                <a:graphicFrameLocks noGrp="1"/>
              </p:cNvGraphicFramePr>
              <p:nvPr>
                <p:extLst>
                  <p:ext uri="{D42A27DB-BD31-4B8C-83A1-F6EECF244321}">
                    <p14:modId xmlns:p14="http://schemas.microsoft.com/office/powerpoint/2010/main" val="1634798257"/>
                  </p:ext>
                </p:extLst>
              </p:nvPr>
            </p:nvGraphicFramePr>
            <p:xfrm>
              <a:off x="1035274" y="25382809"/>
              <a:ext cx="7172248" cy="2032365"/>
            </p:xfrm>
            <a:graphic>
              <a:graphicData uri="http://schemas.openxmlformats.org/drawingml/2006/table">
                <a:tbl>
                  <a:tblPr firstRow="1" bandRow="1">
                    <a:tableStyleId>{5C22544A-7EE6-4342-B048-85BDC9FD1C3A}</a:tableStyleId>
                  </a:tblPr>
                  <a:tblGrid>
                    <a:gridCol w="1793062">
                      <a:extLst>
                        <a:ext uri="{9D8B030D-6E8A-4147-A177-3AD203B41FA5}">
                          <a16:colId xmlns:a16="http://schemas.microsoft.com/office/drawing/2014/main" xmlns:a14="http://schemas.microsoft.com/office/drawing/2010/main" xmlns="" val="582846913"/>
                        </a:ext>
                      </a:extLst>
                    </a:gridCol>
                    <a:gridCol w="1793062">
                      <a:extLst>
                        <a:ext uri="{9D8B030D-6E8A-4147-A177-3AD203B41FA5}">
                          <a16:colId xmlns:a16="http://schemas.microsoft.com/office/drawing/2014/main" xmlns:a14="http://schemas.microsoft.com/office/drawing/2010/main" xmlns="" val="2123982404"/>
                        </a:ext>
                      </a:extLst>
                    </a:gridCol>
                    <a:gridCol w="1793062">
                      <a:extLst>
                        <a:ext uri="{9D8B030D-6E8A-4147-A177-3AD203B41FA5}">
                          <a16:colId xmlns:a16="http://schemas.microsoft.com/office/drawing/2014/main" xmlns:a14="http://schemas.microsoft.com/office/drawing/2010/main" xmlns="" val="348695741"/>
                        </a:ext>
                      </a:extLst>
                    </a:gridCol>
                    <a:gridCol w="1793062">
                      <a:extLst>
                        <a:ext uri="{9D8B030D-6E8A-4147-A177-3AD203B41FA5}">
                          <a16:colId xmlns:a16="http://schemas.microsoft.com/office/drawing/2014/main" xmlns:a14="http://schemas.microsoft.com/office/drawing/2010/main" xmlns="" val="3752494887"/>
                        </a:ext>
                      </a:extLst>
                    </a:gridCol>
                  </a:tblGrid>
                  <a:tr h="677455">
                    <a:tc>
                      <a:txBody>
                        <a:bodyPr/>
                        <a:lstStyle/>
                        <a:p>
                          <a:pPr algn="ctr"/>
                          <a:r>
                            <a:rPr lang="tr-TR" sz="3600" b="0" dirty="0">
                              <a:solidFill>
                                <a:schemeClr val="tx1"/>
                              </a:solidFill>
                            </a:rPr>
                            <a:t>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baseline="0" dirty="0">
                              <a:solidFill>
                                <a:schemeClr val="tx1"/>
                              </a:solidFill>
                            </a:rPr>
                            <a:t>Aslı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Buse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Ceren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1541747849"/>
                      </a:ext>
                    </a:extLst>
                  </a:tr>
                  <a:tr h="677455">
                    <a:tc>
                      <a:txBody>
                        <a:bodyPr/>
                        <a:lstStyle/>
                        <a:p>
                          <a:pPr algn="ctr"/>
                          <a:r>
                            <a:rPr lang="tr-TR" sz="3600" b="0" dirty="0">
                              <a:solidFill>
                                <a:schemeClr val="tx1"/>
                              </a:solidFill>
                            </a:rPr>
                            <a:t>Anıl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2026350547"/>
                      </a:ext>
                    </a:extLst>
                  </a:tr>
                  <a:tr h="677455">
                    <a:tc>
                      <a:txBody>
                        <a:bodyPr/>
                        <a:lstStyle/>
                        <a:p>
                          <a:pPr algn="ctr"/>
                          <a:r>
                            <a:rPr lang="tr-TR" sz="3600" b="0" dirty="0">
                              <a:solidFill>
                                <a:schemeClr val="tx1"/>
                              </a:solidFill>
                            </a:rPr>
                            <a:t>Batu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301020" t="-209821" r="-680" b="-30357"/>
                          </a:stretch>
                        </a:blipFill>
                      </a:tcPr>
                    </a:tc>
                    <a:extLst>
                      <a:ext uri="{0D108BD9-81ED-4DB2-BD59-A6C34878D82A}">
                        <a16:rowId xmlns:a16="http://schemas.microsoft.com/office/drawing/2014/main" xmlns:a14="http://schemas.microsoft.com/office/drawing/2010/main" xmlns="" val="20926935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C6F6CB0A-DC0F-154D-A85A-99BC2DB64B20}"/>
                  </a:ext>
                </a:extLst>
              </p:cNvPr>
              <p:cNvGraphicFramePr>
                <a:graphicFrameLocks noGrp="1"/>
              </p:cNvGraphicFramePr>
              <p:nvPr>
                <p:extLst>
                  <p:ext uri="{D42A27DB-BD31-4B8C-83A1-F6EECF244321}">
                    <p14:modId xmlns:p14="http://schemas.microsoft.com/office/powerpoint/2010/main" val="2688135058"/>
                  </p:ext>
                </p:extLst>
              </p:nvPr>
            </p:nvGraphicFramePr>
            <p:xfrm>
              <a:off x="8477632" y="25122771"/>
              <a:ext cx="6113105" cy="2745232"/>
            </p:xfrm>
            <a:graphic>
              <a:graphicData uri="http://schemas.openxmlformats.org/drawingml/2006/table">
                <a:tbl>
                  <a:tblPr firstRow="1" bandRow="1">
                    <a:tableStyleId>{5C22544A-7EE6-4342-B048-85BDC9FD1C3A}</a:tableStyleId>
                  </a:tblPr>
                  <a:tblGrid>
                    <a:gridCol w="2355733">
                      <a:extLst>
                        <a:ext uri="{9D8B030D-6E8A-4147-A177-3AD203B41FA5}">
                          <a16:colId xmlns:a16="http://schemas.microsoft.com/office/drawing/2014/main" val="582846913"/>
                        </a:ext>
                      </a:extLst>
                    </a:gridCol>
                    <a:gridCol w="1878686">
                      <a:extLst>
                        <a:ext uri="{9D8B030D-6E8A-4147-A177-3AD203B41FA5}">
                          <a16:colId xmlns:a16="http://schemas.microsoft.com/office/drawing/2014/main" val="2123982404"/>
                        </a:ext>
                      </a:extLst>
                    </a:gridCol>
                    <a:gridCol w="1878686">
                      <a:extLst>
                        <a:ext uri="{9D8B030D-6E8A-4147-A177-3AD203B41FA5}">
                          <a16:colId xmlns:a16="http://schemas.microsoft.com/office/drawing/2014/main" val="348695741"/>
                        </a:ext>
                      </a:extLst>
                    </a:gridCol>
                  </a:tblGrid>
                  <a:tr h="686308">
                    <a:tc>
                      <a:txBody>
                        <a:bodyPr/>
                        <a:lstStyle/>
                        <a:p>
                          <a:pPr algn="ctr"/>
                          <a:r>
                            <a:rPr lang="tr-TR" sz="3600" b="0" dirty="0" err="1">
                              <a:solidFill>
                                <a:schemeClr val="tx1"/>
                              </a:solidFill>
                            </a:rPr>
                            <a:t>Women</a:t>
                          </a:r>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baseline="0" dirty="0">
                              <a:solidFill>
                                <a:schemeClr val="tx1"/>
                              </a:solidFill>
                            </a:rPr>
                            <a:t>Anıl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Batu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1747849"/>
                      </a:ext>
                    </a:extLst>
                  </a:tr>
                  <a:tr h="686308">
                    <a:tc>
                      <a:txBody>
                        <a:bodyPr/>
                        <a:lstStyle/>
                        <a:p>
                          <a:pPr algn="ctr"/>
                          <a:r>
                            <a:rPr lang="tr-TR" sz="3600" b="0" dirty="0">
                              <a:solidFill>
                                <a:schemeClr val="tx1"/>
                              </a:solidFill>
                            </a:rPr>
                            <a:t>Aslı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6350547"/>
                      </a:ext>
                    </a:extLst>
                  </a:tr>
                  <a:tr h="686308">
                    <a:tc>
                      <a:txBody>
                        <a:bodyPr/>
                        <a:lstStyle/>
                        <a:p>
                          <a:pPr algn="ctr"/>
                          <a:r>
                            <a:rPr lang="tr-TR" sz="3600" b="0" dirty="0">
                              <a:solidFill>
                                <a:schemeClr val="tx1"/>
                              </a:solidFill>
                            </a:rPr>
                            <a:t>Buse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tr-TR" sz="3600" b="0" i="1" smtClean="0">
                                    <a:solidFill>
                                      <a:schemeClr val="tx1"/>
                                    </a:solidFill>
                                    <a:latin typeface="Cambria Math" panose="02040503050406030204" pitchFamily="18" charset="0"/>
                                  </a:rPr>
                                  <m:t> −</m:t>
                                </m:r>
                              </m:oMath>
                            </m:oMathPara>
                          </a14:m>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69359"/>
                      </a:ext>
                    </a:extLst>
                  </a:tr>
                  <a:tr h="686308">
                    <a:tc>
                      <a:txBody>
                        <a:bodyPr/>
                        <a:lstStyle/>
                        <a:p>
                          <a:pPr algn="ctr"/>
                          <a:r>
                            <a:rPr lang="tr-TR" sz="3600" b="0" dirty="0">
                              <a:solidFill>
                                <a:schemeClr val="tx1"/>
                              </a:solidFill>
                            </a:rPr>
                            <a:t>Ceren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4339132"/>
                      </a:ext>
                    </a:extLst>
                  </a:tr>
                </a:tbl>
              </a:graphicData>
            </a:graphic>
          </p:graphicFrame>
        </mc:Choice>
        <mc:Fallback xmlns="">
          <p:graphicFrame>
            <p:nvGraphicFramePr>
              <p:cNvPr id="26" name="Table 25">
                <a:extLst>
                  <a:ext uri="{FF2B5EF4-FFF2-40B4-BE49-F238E27FC236}">
                    <a16:creationId xmlns:a16="http://schemas.microsoft.com/office/drawing/2014/main" xmlns:a14="http://schemas.microsoft.com/office/drawing/2010/main" xmlns="" id="{C6F6CB0A-DC0F-154D-A85A-99BC2DB64B20}"/>
                  </a:ext>
                </a:extLst>
              </p:cNvPr>
              <p:cNvGraphicFramePr>
                <a:graphicFrameLocks noGrp="1"/>
              </p:cNvGraphicFramePr>
              <p:nvPr>
                <p:extLst>
                  <p:ext uri="{D42A27DB-BD31-4B8C-83A1-F6EECF244321}">
                    <p14:modId xmlns:p14="http://schemas.microsoft.com/office/powerpoint/2010/main" val="2688135058"/>
                  </p:ext>
                </p:extLst>
              </p:nvPr>
            </p:nvGraphicFramePr>
            <p:xfrm>
              <a:off x="8477632" y="25122771"/>
              <a:ext cx="6113105" cy="2745232"/>
            </p:xfrm>
            <a:graphic>
              <a:graphicData uri="http://schemas.openxmlformats.org/drawingml/2006/table">
                <a:tbl>
                  <a:tblPr firstRow="1" bandRow="1">
                    <a:tableStyleId>{5C22544A-7EE6-4342-B048-85BDC9FD1C3A}</a:tableStyleId>
                  </a:tblPr>
                  <a:tblGrid>
                    <a:gridCol w="2355733">
                      <a:extLst>
                        <a:ext uri="{9D8B030D-6E8A-4147-A177-3AD203B41FA5}">
                          <a16:colId xmlns:a16="http://schemas.microsoft.com/office/drawing/2014/main" xmlns:a14="http://schemas.microsoft.com/office/drawing/2010/main" xmlns="" val="582846913"/>
                        </a:ext>
                      </a:extLst>
                    </a:gridCol>
                    <a:gridCol w="1878686">
                      <a:extLst>
                        <a:ext uri="{9D8B030D-6E8A-4147-A177-3AD203B41FA5}">
                          <a16:colId xmlns:a16="http://schemas.microsoft.com/office/drawing/2014/main" xmlns:a14="http://schemas.microsoft.com/office/drawing/2010/main" xmlns="" val="2123982404"/>
                        </a:ext>
                      </a:extLst>
                    </a:gridCol>
                    <a:gridCol w="1878686">
                      <a:extLst>
                        <a:ext uri="{9D8B030D-6E8A-4147-A177-3AD203B41FA5}">
                          <a16:colId xmlns:a16="http://schemas.microsoft.com/office/drawing/2014/main" xmlns:a14="http://schemas.microsoft.com/office/drawing/2010/main" xmlns="" val="348695741"/>
                        </a:ext>
                      </a:extLst>
                    </a:gridCol>
                  </a:tblGrid>
                  <a:tr h="686308">
                    <a:tc>
                      <a:txBody>
                        <a:bodyPr/>
                        <a:lstStyle/>
                        <a:p>
                          <a:pPr algn="ctr"/>
                          <a:r>
                            <a:rPr lang="tr-TR" sz="3600" b="0" dirty="0" err="1">
                              <a:solidFill>
                                <a:schemeClr val="tx1"/>
                              </a:solidFill>
                            </a:rPr>
                            <a:t>Women</a:t>
                          </a:r>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baseline="0" dirty="0">
                              <a:solidFill>
                                <a:schemeClr val="tx1"/>
                              </a:solidFill>
                            </a:rPr>
                            <a:t>Anıl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Batu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1541747849"/>
                      </a:ext>
                    </a:extLst>
                  </a:tr>
                  <a:tr h="686308">
                    <a:tc>
                      <a:txBody>
                        <a:bodyPr/>
                        <a:lstStyle/>
                        <a:p>
                          <a:pPr algn="ctr"/>
                          <a:r>
                            <a:rPr lang="tr-TR" sz="3600" b="0" dirty="0">
                              <a:solidFill>
                                <a:schemeClr val="tx1"/>
                              </a:solidFill>
                            </a:rPr>
                            <a:t>Aslı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2026350547"/>
                      </a:ext>
                    </a:extLst>
                  </a:tr>
                  <a:tr h="686308">
                    <a:tc>
                      <a:txBody>
                        <a:bodyPr/>
                        <a:lstStyle/>
                        <a:p>
                          <a:pPr algn="ctr"/>
                          <a:r>
                            <a:rPr lang="tr-TR" sz="3600" b="0" dirty="0">
                              <a:solidFill>
                                <a:schemeClr val="tx1"/>
                              </a:solidFill>
                            </a:rPr>
                            <a:t>Buse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225243" t="-212500" r="-647" b="-131250"/>
                          </a:stretch>
                        </a:blipFill>
                      </a:tcPr>
                    </a:tc>
                    <a:extLst>
                      <a:ext uri="{0D108BD9-81ED-4DB2-BD59-A6C34878D82A}">
                        <a16:rowId xmlns:a16="http://schemas.microsoft.com/office/drawing/2014/main" xmlns:a14="http://schemas.microsoft.com/office/drawing/2010/main" xmlns="" val="209269359"/>
                      </a:ext>
                    </a:extLst>
                  </a:tr>
                  <a:tr h="686308">
                    <a:tc>
                      <a:txBody>
                        <a:bodyPr/>
                        <a:lstStyle/>
                        <a:p>
                          <a:pPr algn="ctr"/>
                          <a:r>
                            <a:rPr lang="tr-TR" sz="3600" b="0" dirty="0">
                              <a:solidFill>
                                <a:schemeClr val="tx1"/>
                              </a:solidFill>
                            </a:rPr>
                            <a:t>Ceren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36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1924339132"/>
                      </a:ext>
                    </a:extLst>
                  </a:tr>
                </a:tbl>
              </a:graphicData>
            </a:graphic>
          </p:graphicFrame>
        </mc:Fallback>
      </mc:AlternateContent>
      <p:graphicFrame>
        <p:nvGraphicFramePr>
          <p:cNvPr id="29" name="Table 28">
            <a:extLst>
              <a:ext uri="{FF2B5EF4-FFF2-40B4-BE49-F238E27FC236}">
                <a16:creationId xmlns:a16="http://schemas.microsoft.com/office/drawing/2014/main" id="{6E0D118A-4E30-5E45-8480-3407E897283F}"/>
              </a:ext>
            </a:extLst>
          </p:cNvPr>
          <p:cNvGraphicFramePr>
            <a:graphicFrameLocks noGrp="1"/>
          </p:cNvGraphicFramePr>
          <p:nvPr>
            <p:extLst>
              <p:ext uri="{D42A27DB-BD31-4B8C-83A1-F6EECF244321}">
                <p14:modId xmlns:p14="http://schemas.microsoft.com/office/powerpoint/2010/main" val="3134073853"/>
              </p:ext>
            </p:extLst>
          </p:nvPr>
        </p:nvGraphicFramePr>
        <p:xfrm>
          <a:off x="2824140" y="28016358"/>
          <a:ext cx="9372601" cy="1920240"/>
        </p:xfrm>
        <a:graphic>
          <a:graphicData uri="http://schemas.openxmlformats.org/drawingml/2006/table">
            <a:tbl>
              <a:tblPr firstRow="1" bandRow="1">
                <a:tableStyleId>{5C22544A-7EE6-4342-B048-85BDC9FD1C3A}</a:tableStyleId>
              </a:tblPr>
              <a:tblGrid>
                <a:gridCol w="2788717">
                  <a:extLst>
                    <a:ext uri="{9D8B030D-6E8A-4147-A177-3AD203B41FA5}">
                      <a16:colId xmlns:a16="http://schemas.microsoft.com/office/drawing/2014/main" val="582846913"/>
                    </a:ext>
                  </a:extLst>
                </a:gridCol>
                <a:gridCol w="6583884">
                  <a:extLst>
                    <a:ext uri="{9D8B030D-6E8A-4147-A177-3AD203B41FA5}">
                      <a16:colId xmlns:a16="http://schemas.microsoft.com/office/drawing/2014/main" val="348695741"/>
                    </a:ext>
                  </a:extLst>
                </a:gridCol>
              </a:tblGrid>
              <a:tr h="0">
                <a:tc>
                  <a:txBody>
                    <a:bodyPr/>
                    <a:lstStyle/>
                    <a:p>
                      <a:pPr algn="ctr"/>
                      <a:r>
                        <a:rPr lang="tr-TR" sz="3600" b="0" dirty="0">
                          <a:solidFill>
                            <a:schemeClr val="tx1"/>
                          </a:solidFill>
                        </a:rPr>
                        <a:t>Solution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0" dirty="0">
                          <a:solidFill>
                            <a:schemeClr val="tx1"/>
                          </a:solidFill>
                        </a:rPr>
                        <a:t>{</a:t>
                      </a:r>
                      <a:r>
                        <a:rPr lang="tr-TR" sz="3600" b="0" dirty="0">
                          <a:solidFill>
                            <a:schemeClr val="tx1"/>
                          </a:solidFill>
                        </a:rPr>
                        <a:t>(Anıl, Ceren), (Batu, Aslı)</a:t>
                      </a:r>
                      <a:r>
                        <a:rPr lang="en-US" sz="3600" b="0" dirty="0">
                          <a:solidFill>
                            <a:schemeClr val="tx1"/>
                          </a:solidFill>
                        </a:rPr>
                        <a:t>}</a:t>
                      </a:r>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6350547"/>
                  </a:ext>
                </a:extLst>
              </a:tr>
              <a:tr h="487420">
                <a:tc>
                  <a:txBody>
                    <a:bodyPr/>
                    <a:lstStyle/>
                    <a:p>
                      <a:pPr algn="ctr"/>
                      <a:r>
                        <a:rPr lang="tr-TR" sz="3600" b="0" dirty="0">
                          <a:solidFill>
                            <a:schemeClr val="tx1"/>
                          </a:solidFill>
                        </a:rPr>
                        <a:t>Solution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0" dirty="0">
                          <a:solidFill>
                            <a:schemeClr val="tx1"/>
                          </a:solidFill>
                        </a:rPr>
                        <a:t>{</a:t>
                      </a:r>
                      <a:r>
                        <a:rPr lang="tr-TR" sz="3600" b="0" dirty="0">
                          <a:solidFill>
                            <a:schemeClr val="tx1"/>
                          </a:solidFill>
                        </a:rPr>
                        <a:t>(Anıl, Buse), (Batu, Aslı)</a:t>
                      </a:r>
                      <a:r>
                        <a:rPr lang="en-US" sz="3600" b="0" dirty="0">
                          <a:solidFill>
                            <a:schemeClr val="tx1"/>
                          </a:solidFill>
                        </a:rPr>
                        <a:t>}</a:t>
                      </a:r>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69359"/>
                  </a:ext>
                </a:extLst>
              </a:tr>
              <a:tr h="487420">
                <a:tc>
                  <a:txBody>
                    <a:bodyPr/>
                    <a:lstStyle/>
                    <a:p>
                      <a:pPr algn="ctr"/>
                      <a:r>
                        <a:rPr lang="tr-TR" sz="3600" b="0" dirty="0">
                          <a:solidFill>
                            <a:schemeClr val="tx1"/>
                          </a:solidFill>
                        </a:rPr>
                        <a:t>Solution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600" b="0" dirty="0">
                          <a:solidFill>
                            <a:schemeClr val="tx1"/>
                          </a:solidFill>
                        </a:rPr>
                        <a:t>{</a:t>
                      </a:r>
                      <a:r>
                        <a:rPr lang="tr-TR" sz="3600" b="0" dirty="0">
                          <a:solidFill>
                            <a:schemeClr val="tx1"/>
                          </a:solidFill>
                        </a:rPr>
                        <a:t>(Anıl, Aslı)</a:t>
                      </a:r>
                      <a:r>
                        <a:rPr lang="en-US" sz="3600" b="0" dirty="0">
                          <a:solidFill>
                            <a:schemeClr val="tx1"/>
                          </a:solidFill>
                        </a:rPr>
                        <a:t>}</a:t>
                      </a:r>
                      <a:endParaRPr lang="tr-TR" sz="3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4339132"/>
                  </a:ext>
                </a:extLst>
              </a:tr>
            </a:tbl>
          </a:graphicData>
        </a:graphic>
      </p:graphicFrame>
      <p:graphicFrame>
        <p:nvGraphicFramePr>
          <p:cNvPr id="2" name="Table 1">
            <a:extLst>
              <a:ext uri="{FF2B5EF4-FFF2-40B4-BE49-F238E27FC236}">
                <a16:creationId xmlns:a16="http://schemas.microsoft.com/office/drawing/2014/main" id="{0CF1C0AA-B40F-A043-900B-7BA94B8C11DC}"/>
              </a:ext>
            </a:extLst>
          </p:cNvPr>
          <p:cNvGraphicFramePr>
            <a:graphicFrameLocks noGrp="1"/>
          </p:cNvGraphicFramePr>
          <p:nvPr>
            <p:extLst>
              <p:ext uri="{D42A27DB-BD31-4B8C-83A1-F6EECF244321}">
                <p14:modId xmlns:p14="http://schemas.microsoft.com/office/powerpoint/2010/main" val="1390146465"/>
              </p:ext>
            </p:extLst>
          </p:nvPr>
        </p:nvGraphicFramePr>
        <p:xfrm>
          <a:off x="16085284" y="9390327"/>
          <a:ext cx="13428000" cy="1627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589992092"/>
                    </a:ext>
                  </a:extLst>
                </a:gridCol>
                <a:gridCol w="1368000">
                  <a:extLst>
                    <a:ext uri="{9D8B030D-6E8A-4147-A177-3AD203B41FA5}">
                      <a16:colId xmlns:a16="http://schemas.microsoft.com/office/drawing/2014/main" val="1304957116"/>
                    </a:ext>
                  </a:extLst>
                </a:gridCol>
                <a:gridCol w="1260000">
                  <a:extLst>
                    <a:ext uri="{9D8B030D-6E8A-4147-A177-3AD203B41FA5}">
                      <a16:colId xmlns:a16="http://schemas.microsoft.com/office/drawing/2014/main" val="3981979649"/>
                    </a:ext>
                  </a:extLst>
                </a:gridCol>
                <a:gridCol w="1260000">
                  <a:extLst>
                    <a:ext uri="{9D8B030D-6E8A-4147-A177-3AD203B41FA5}">
                      <a16:colId xmlns:a16="http://schemas.microsoft.com/office/drawing/2014/main" val="1663329402"/>
                    </a:ext>
                  </a:extLst>
                </a:gridCol>
                <a:gridCol w="1512000">
                  <a:extLst>
                    <a:ext uri="{9D8B030D-6E8A-4147-A177-3AD203B41FA5}">
                      <a16:colId xmlns:a16="http://schemas.microsoft.com/office/drawing/2014/main" val="1100178366"/>
                    </a:ext>
                  </a:extLst>
                </a:gridCol>
                <a:gridCol w="1656000">
                  <a:extLst>
                    <a:ext uri="{9D8B030D-6E8A-4147-A177-3AD203B41FA5}">
                      <a16:colId xmlns:a16="http://schemas.microsoft.com/office/drawing/2014/main" val="2740631630"/>
                    </a:ext>
                  </a:extLst>
                </a:gridCol>
                <a:gridCol w="1620000">
                  <a:extLst>
                    <a:ext uri="{9D8B030D-6E8A-4147-A177-3AD203B41FA5}">
                      <a16:colId xmlns:a16="http://schemas.microsoft.com/office/drawing/2014/main" val="3340046201"/>
                    </a:ext>
                  </a:extLst>
                </a:gridCol>
                <a:gridCol w="2232000">
                  <a:extLst>
                    <a:ext uri="{9D8B030D-6E8A-4147-A177-3AD203B41FA5}">
                      <a16:colId xmlns:a16="http://schemas.microsoft.com/office/drawing/2014/main" val="3134603286"/>
                    </a:ext>
                  </a:extLst>
                </a:gridCol>
                <a:gridCol w="1152000">
                  <a:extLst>
                    <a:ext uri="{9D8B030D-6E8A-4147-A177-3AD203B41FA5}">
                      <a16:colId xmlns:a16="http://schemas.microsoft.com/office/drawing/2014/main" val="2182815496"/>
                    </a:ext>
                  </a:extLst>
                </a:gridCol>
              </a:tblGrid>
              <a:tr h="370840">
                <a:tc gridSpan="2">
                  <a:txBody>
                    <a:bodyPr/>
                    <a:lstStyle/>
                    <a:p>
                      <a:pPr algn="ctr"/>
                      <a:r>
                        <a:rPr lang="tr-TR" sz="2400" b="0" dirty="0" err="1">
                          <a:solidFill>
                            <a:sysClr val="windowText" lastClr="000000"/>
                          </a:solidFill>
                        </a:rPr>
                        <a:t>Completeness</a:t>
                      </a:r>
                      <a:r>
                        <a:rPr lang="tr-TR" sz="2400" b="0" dirty="0">
                          <a:solidFill>
                            <a:sysClr val="windowText" lastClr="000000"/>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algn="ctr"/>
                      <a:endParaRPr lang="tr-TR"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tr-TR" sz="2400" b="0" dirty="0" err="1">
                          <a:solidFill>
                            <a:sysClr val="windowText" lastClr="000000"/>
                          </a:solidFill>
                        </a:rPr>
                        <a:t>Ties</a:t>
                      </a:r>
                      <a:r>
                        <a:rPr lang="tr-TR" sz="2400" b="0" dirty="0">
                          <a:solidFill>
                            <a:sysClr val="windowText" lastClr="000000"/>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pPr algn="ctr"/>
                      <a:endParaRPr lang="tr-TR"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err="1">
                          <a:solidFill>
                            <a:sysClr val="windowText" lastClr="000000"/>
                          </a:solidFill>
                        </a:rPr>
                        <a:t>SexEqual</a:t>
                      </a:r>
                      <a:endParaRPr lang="tr-TR" sz="24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400" b="0" dirty="0" err="1">
                          <a:solidFill>
                            <a:sysClr val="windowText" lastClr="000000"/>
                          </a:solidFill>
                        </a:rPr>
                        <a:t>Egalitarian</a:t>
                      </a:r>
                      <a:endParaRPr lang="tr-TR" sz="24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400" b="0" dirty="0" err="1">
                          <a:solidFill>
                            <a:sysClr val="windowText" lastClr="000000"/>
                          </a:solidFill>
                        </a:rPr>
                        <a:t>MinRegret</a:t>
                      </a:r>
                      <a:endParaRPr lang="tr-TR" sz="24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400" b="0" dirty="0" err="1">
                          <a:solidFill>
                            <a:sysClr val="windowText" lastClr="000000"/>
                          </a:solidFill>
                        </a:rPr>
                        <a:t>MaxCardinality</a:t>
                      </a:r>
                      <a:endParaRPr lang="tr-TR" sz="24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SMPTI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606722357"/>
                  </a:ext>
                </a:extLst>
              </a:tr>
              <a:tr h="370840">
                <a:tc>
                  <a:txBody>
                    <a:bodyPr/>
                    <a:lstStyle/>
                    <a:p>
                      <a:pPr algn="ctr"/>
                      <a:r>
                        <a:rPr lang="tr-TR" sz="2400" b="0" dirty="0">
                          <a:solidFill>
                            <a:sysClr val="windowText" lastClr="000000"/>
                          </a:solidFill>
                        </a:rPr>
                        <a:t>Men</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err="1">
                          <a:solidFill>
                            <a:sysClr val="windowText" lastClr="000000"/>
                          </a:solidFill>
                        </a:rPr>
                        <a:t>Women</a:t>
                      </a:r>
                      <a:endParaRPr lang="tr-TR" sz="24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Men</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err="1">
                          <a:solidFill>
                            <a:sysClr val="windowText" lastClr="000000"/>
                          </a:solidFill>
                        </a:rPr>
                        <a:t>Women</a:t>
                      </a:r>
                      <a:endParaRPr lang="tr-TR" sz="2400" b="0" dirty="0">
                        <a:solidFill>
                          <a:sysClr val="windowText" lastClr="00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a:t>
                      </a:r>
                      <a:r>
                        <a:rPr lang="tr-TR" sz="2400" b="0" dirty="0" err="1">
                          <a:solidFill>
                            <a:sysClr val="windowText" lastClr="000000"/>
                          </a:solidFill>
                        </a:rPr>
                        <a:t>sec</a:t>
                      </a:r>
                      <a:r>
                        <a:rPr lang="tr-TR" sz="2400" b="0" dirty="0">
                          <a:solidFill>
                            <a:sysClr val="windowText" lastClr="0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a:t>
                      </a:r>
                      <a:r>
                        <a:rPr lang="tr-TR" sz="2400" b="0" dirty="0" err="1">
                          <a:solidFill>
                            <a:sysClr val="windowText" lastClr="000000"/>
                          </a:solidFill>
                        </a:rPr>
                        <a:t>sec</a:t>
                      </a:r>
                      <a:r>
                        <a:rPr lang="tr-TR" sz="2400" b="0" dirty="0">
                          <a:solidFill>
                            <a:sysClr val="windowText" lastClr="0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a:t>
                      </a:r>
                      <a:r>
                        <a:rPr lang="tr-TR" sz="2400" b="0" dirty="0" err="1">
                          <a:solidFill>
                            <a:sysClr val="windowText" lastClr="000000"/>
                          </a:solidFill>
                        </a:rPr>
                        <a:t>sec</a:t>
                      </a:r>
                      <a:r>
                        <a:rPr lang="tr-TR" sz="2400" b="0" dirty="0">
                          <a:solidFill>
                            <a:sysClr val="windowText" lastClr="0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a:t>
                      </a:r>
                      <a:r>
                        <a:rPr lang="tr-TR" sz="2400" b="0" dirty="0" err="1">
                          <a:solidFill>
                            <a:sysClr val="windowText" lastClr="000000"/>
                          </a:solidFill>
                        </a:rPr>
                        <a:t>sec</a:t>
                      </a:r>
                      <a:r>
                        <a:rPr lang="tr-TR" sz="2400" b="0" dirty="0">
                          <a:solidFill>
                            <a:sysClr val="windowText" lastClr="0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400" b="0" dirty="0">
                          <a:solidFill>
                            <a:sysClr val="windowText" lastClr="000000"/>
                          </a:solidFill>
                        </a:rPr>
                        <a:t>(</a:t>
                      </a:r>
                      <a:r>
                        <a:rPr lang="tr-TR" sz="2400" b="0" dirty="0" err="1">
                          <a:solidFill>
                            <a:sysClr val="windowText" lastClr="000000"/>
                          </a:solidFill>
                        </a:rPr>
                        <a:t>sec</a:t>
                      </a:r>
                      <a:r>
                        <a:rPr lang="tr-TR" sz="2400" b="0" dirty="0">
                          <a:solidFill>
                            <a:sysClr val="windowText" lastClr="0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881255"/>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05876716"/>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104136978"/>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951057683"/>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64292478"/>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26663897"/>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8761699"/>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438142416"/>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02970913"/>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51983221"/>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897361417"/>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61280647"/>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201268"/>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264733775"/>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0.39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408377980"/>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0.28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0.86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62184509"/>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00211085"/>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4065561"/>
                  </a:ext>
                </a:extLst>
              </a:tr>
              <a:tr h="396000">
                <a:tc>
                  <a:txBody>
                    <a:bodyPr/>
                    <a:lstStyle/>
                    <a:p>
                      <a:pPr algn="ctr"/>
                      <a:r>
                        <a:rPr lang="tr-TR" sz="2200"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0.86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2466142"/>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0.48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15453278"/>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0.25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1.39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695735932"/>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43002631"/>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98014269"/>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04698770"/>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0.68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17125"/>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5.40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6.81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31095874"/>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8.41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059223457"/>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0.83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8.53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894875554"/>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2.83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4.19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566045319"/>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1.56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12.02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428483370"/>
                  </a:ext>
                </a:extLst>
              </a:tr>
              <a:tr h="396000">
                <a:tc>
                  <a:txBody>
                    <a:bodyPr/>
                    <a:lstStyle/>
                    <a:p>
                      <a:pPr algn="ctr"/>
                      <a:r>
                        <a:rPr lang="tr-TR" sz="2200" dirty="0">
                          <a:solidFill>
                            <a:sysClr val="windowText" lastClr="000000"/>
                          </a:solidFill>
                        </a:rPr>
                        <a:t>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10.69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13.99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1094162"/>
                  </a:ext>
                </a:extLst>
              </a:tr>
              <a:tr h="396000">
                <a:tc>
                  <a:txBody>
                    <a:bodyPr/>
                    <a:lstStyle/>
                    <a:p>
                      <a:pPr algn="ctr"/>
                      <a:r>
                        <a:rPr lang="tr-TR" sz="2200"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1.81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55.06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71216184"/>
                  </a:ext>
                </a:extLst>
              </a:tr>
              <a:tr h="396000">
                <a:tc>
                  <a:txBody>
                    <a:bodyPr/>
                    <a:lstStyle/>
                    <a:p>
                      <a:pPr algn="ctr"/>
                      <a:r>
                        <a:rPr lang="tr-TR" sz="2200"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24.95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40.20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37035862"/>
                  </a:ext>
                </a:extLst>
              </a:tr>
              <a:tr h="396000">
                <a:tc>
                  <a:txBody>
                    <a:bodyPr/>
                    <a:lstStyle/>
                    <a:p>
                      <a:pPr algn="ctr"/>
                      <a:r>
                        <a:rPr lang="tr-TR" sz="2200"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86.50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54.76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822873031"/>
                  </a:ext>
                </a:extLst>
              </a:tr>
              <a:tr h="396000">
                <a:tc>
                  <a:txBody>
                    <a:bodyPr/>
                    <a:lstStyle/>
                    <a:p>
                      <a:pPr algn="ctr"/>
                      <a:r>
                        <a:rPr lang="tr-TR" sz="2200"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23.340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90.57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389105994"/>
                  </a:ext>
                </a:extLst>
              </a:tr>
              <a:tr h="396000">
                <a:tc>
                  <a:txBody>
                    <a:bodyPr/>
                    <a:lstStyle/>
                    <a:p>
                      <a:pPr algn="ctr"/>
                      <a:r>
                        <a:rPr lang="tr-TR" sz="2200"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74.04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49.75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536973516"/>
                  </a:ext>
                </a:extLst>
              </a:tr>
              <a:tr h="396000">
                <a:tc>
                  <a:txBody>
                    <a:bodyPr/>
                    <a:lstStyle/>
                    <a:p>
                      <a:pPr algn="ctr"/>
                      <a:r>
                        <a:rPr lang="tr-TR" sz="2200"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100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39.99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76.78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tr-TR" sz="2200" dirty="0">
                          <a:solidFill>
                            <a:sysClr val="windowText" lastClr="000000"/>
                          </a:solidFill>
                        </a:rPr>
                        <a:t>0.10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5449777"/>
                  </a:ext>
                </a:extLst>
              </a:tr>
            </a:tbl>
          </a:graphicData>
        </a:graphic>
      </p:graphicFrame>
      <p:sp>
        <p:nvSpPr>
          <p:cNvPr id="5" name="TextBox 4">
            <a:extLst>
              <a:ext uri="{FF2B5EF4-FFF2-40B4-BE49-F238E27FC236}">
                <a16:creationId xmlns:a16="http://schemas.microsoft.com/office/drawing/2014/main" id="{FB0B741F-1241-D048-A10C-90EB2BAD7CF9}"/>
              </a:ext>
            </a:extLst>
          </p:cNvPr>
          <p:cNvSpPr txBox="1"/>
          <p:nvPr/>
        </p:nvSpPr>
        <p:spPr>
          <a:xfrm>
            <a:off x="17833822" y="26026828"/>
            <a:ext cx="9930924" cy="584775"/>
          </a:xfrm>
          <a:prstGeom prst="rect">
            <a:avLst/>
          </a:prstGeom>
          <a:noFill/>
        </p:spPr>
        <p:txBody>
          <a:bodyPr wrap="none" rtlCol="0">
            <a:spAutoFit/>
          </a:bodyPr>
          <a:lstStyle/>
          <a:p>
            <a:r>
              <a:rPr lang="tr-TR" sz="3200" dirty="0" err="1"/>
              <a:t>In</a:t>
            </a:r>
            <a:r>
              <a:rPr lang="tr-TR" sz="3200" dirty="0"/>
              <a:t> </a:t>
            </a:r>
            <a:r>
              <a:rPr lang="tr-TR" sz="3200" dirty="0" err="1"/>
              <a:t>each</a:t>
            </a:r>
            <a:r>
              <a:rPr lang="tr-TR" sz="3200" dirty="0"/>
              <a:t> </a:t>
            </a:r>
            <a:r>
              <a:rPr lang="tr-TR" sz="3200" dirty="0" err="1"/>
              <a:t>instance</a:t>
            </a:r>
            <a:r>
              <a:rPr lang="tr-TR" sz="3200" dirty="0"/>
              <a:t>, </a:t>
            </a:r>
            <a:r>
              <a:rPr lang="tr-TR" sz="3200" dirty="0" err="1"/>
              <a:t>input</a:t>
            </a:r>
            <a:r>
              <a:rPr lang="tr-TR" sz="3200" dirty="0"/>
              <a:t> size is 20 men </a:t>
            </a:r>
            <a:r>
              <a:rPr lang="tr-TR" sz="3200" dirty="0" err="1"/>
              <a:t>and</a:t>
            </a:r>
            <a:r>
              <a:rPr lang="tr-TR" sz="3200" dirty="0"/>
              <a:t> 20 </a:t>
            </a:r>
            <a:r>
              <a:rPr lang="tr-TR" sz="3200" dirty="0" err="1"/>
              <a:t>women</a:t>
            </a:r>
            <a:r>
              <a:rPr lang="tr-TR" sz="3200" dirty="0"/>
              <a:t>.</a:t>
            </a:r>
          </a:p>
        </p:txBody>
      </p:sp>
    </p:spTree>
  </p:cSld>
  <p:clrMapOvr>
    <a:masterClrMapping/>
  </p:clrMapOvr>
</p:sld>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7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7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1014</TotalTime>
  <Words>949</Words>
  <Application>Microsoft Macintosh PowerPoint</Application>
  <PresentationFormat>Custom</PresentationFormat>
  <Paragraphs>412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Symbol</vt:lpstr>
      <vt:lpstr>Default Design</vt:lpstr>
      <vt:lpstr>PowerPoint Presentation</vt:lpstr>
    </vt:vector>
  </TitlesOfParts>
  <Company>Graphicsland/MAKESIGNS.COM</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Berkan Teber</cp:lastModifiedBy>
  <cp:revision>389</cp:revision>
  <dcterms:created xsi:type="dcterms:W3CDTF">2005-06-17T18:14:43Z</dcterms:created>
  <dcterms:modified xsi:type="dcterms:W3CDTF">2018-05-17T06:02:21Z</dcterms:modified>
  <cp:category>scientific poster template</cp:category>
</cp:coreProperties>
</file>