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600650" cy="43200638"/>
  <p:notesSz cx="5800725" cy="90947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300" kern="1200">
        <a:solidFill>
          <a:schemeClr val="tx1"/>
        </a:solidFill>
        <a:latin typeface="Arial" charset="0"/>
        <a:ea typeface="+mn-ea"/>
        <a:cs typeface="+mn-cs"/>
      </a:defRPr>
    </a:lvl1pPr>
    <a:lvl2pPr marL="450068" algn="l" rtl="0" fontAlgn="base">
      <a:spcBef>
        <a:spcPct val="0"/>
      </a:spcBef>
      <a:spcAft>
        <a:spcPct val="0"/>
      </a:spcAft>
      <a:defRPr sz="7300" kern="1200">
        <a:solidFill>
          <a:schemeClr val="tx1"/>
        </a:solidFill>
        <a:latin typeface="Arial" charset="0"/>
        <a:ea typeface="+mn-ea"/>
        <a:cs typeface="+mn-cs"/>
      </a:defRPr>
    </a:lvl2pPr>
    <a:lvl3pPr marL="900135" algn="l" rtl="0" fontAlgn="base">
      <a:spcBef>
        <a:spcPct val="0"/>
      </a:spcBef>
      <a:spcAft>
        <a:spcPct val="0"/>
      </a:spcAft>
      <a:defRPr sz="7300" kern="1200">
        <a:solidFill>
          <a:schemeClr val="tx1"/>
        </a:solidFill>
        <a:latin typeface="Arial" charset="0"/>
        <a:ea typeface="+mn-ea"/>
        <a:cs typeface="+mn-cs"/>
      </a:defRPr>
    </a:lvl3pPr>
    <a:lvl4pPr marL="1350203" algn="l" rtl="0" fontAlgn="base">
      <a:spcBef>
        <a:spcPct val="0"/>
      </a:spcBef>
      <a:spcAft>
        <a:spcPct val="0"/>
      </a:spcAft>
      <a:defRPr sz="7300" kern="1200">
        <a:solidFill>
          <a:schemeClr val="tx1"/>
        </a:solidFill>
        <a:latin typeface="Arial" charset="0"/>
        <a:ea typeface="+mn-ea"/>
        <a:cs typeface="+mn-cs"/>
      </a:defRPr>
    </a:lvl4pPr>
    <a:lvl5pPr marL="1800271" algn="l" rtl="0" fontAlgn="base">
      <a:spcBef>
        <a:spcPct val="0"/>
      </a:spcBef>
      <a:spcAft>
        <a:spcPct val="0"/>
      </a:spcAft>
      <a:defRPr sz="7300" kern="1200">
        <a:solidFill>
          <a:schemeClr val="tx1"/>
        </a:solidFill>
        <a:latin typeface="Arial" charset="0"/>
        <a:ea typeface="+mn-ea"/>
        <a:cs typeface="+mn-cs"/>
      </a:defRPr>
    </a:lvl5pPr>
    <a:lvl6pPr marL="2250338" algn="l" defTabSz="900135" rtl="0" eaLnBrk="1" latinLnBrk="0" hangingPunct="1">
      <a:defRPr sz="7300" kern="1200">
        <a:solidFill>
          <a:schemeClr val="tx1"/>
        </a:solidFill>
        <a:latin typeface="Arial" charset="0"/>
        <a:ea typeface="+mn-ea"/>
        <a:cs typeface="+mn-cs"/>
      </a:defRPr>
    </a:lvl6pPr>
    <a:lvl7pPr marL="2700406" algn="l" defTabSz="900135" rtl="0" eaLnBrk="1" latinLnBrk="0" hangingPunct="1">
      <a:defRPr sz="7300" kern="1200">
        <a:solidFill>
          <a:schemeClr val="tx1"/>
        </a:solidFill>
        <a:latin typeface="Arial" charset="0"/>
        <a:ea typeface="+mn-ea"/>
        <a:cs typeface="+mn-cs"/>
      </a:defRPr>
    </a:lvl7pPr>
    <a:lvl8pPr marL="3150474" algn="l" defTabSz="900135" rtl="0" eaLnBrk="1" latinLnBrk="0" hangingPunct="1">
      <a:defRPr sz="7300" kern="1200">
        <a:solidFill>
          <a:schemeClr val="tx1"/>
        </a:solidFill>
        <a:latin typeface="Arial" charset="0"/>
        <a:ea typeface="+mn-ea"/>
        <a:cs typeface="+mn-cs"/>
      </a:defRPr>
    </a:lvl8pPr>
    <a:lvl9pPr marL="3600541" algn="l" defTabSz="900135" rtl="0" eaLnBrk="1" latinLnBrk="0" hangingPunct="1">
      <a:defRPr sz="7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96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236A"/>
    <a:srgbClr val="011657"/>
    <a:srgbClr val="2D63C1"/>
    <a:srgbClr val="4B98FD"/>
    <a:srgbClr val="1D54AB"/>
    <a:srgbClr val="DCE8F4"/>
    <a:srgbClr val="FFCCCC"/>
    <a:srgbClr val="0066FF"/>
    <a:srgbClr val="CCECFF"/>
    <a:srgbClr val="001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69600" autoAdjust="0"/>
  </p:normalViewPr>
  <p:slideViewPr>
    <p:cSldViewPr snapToGrid="0">
      <p:cViewPr>
        <p:scale>
          <a:sx n="20" d="100"/>
          <a:sy n="20" d="100"/>
        </p:scale>
        <p:origin x="3864" y="-56"/>
      </p:cViewPr>
      <p:guideLst>
        <p:guide orient="horz" pos="13607"/>
        <p:guide pos="96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492" y="13418948"/>
            <a:ext cx="26009667" cy="9262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9878" y="24481613"/>
            <a:ext cx="21420898" cy="11037663"/>
          </a:xfrm>
        </p:spPr>
        <p:txBody>
          <a:bodyPr/>
          <a:lstStyle>
            <a:lvl1pPr marL="0" indent="0" algn="ctr">
              <a:buNone/>
              <a:defRPr/>
            </a:lvl1pPr>
            <a:lvl2pPr marL="637322" indent="0" algn="ctr">
              <a:buNone/>
              <a:defRPr/>
            </a:lvl2pPr>
            <a:lvl3pPr marL="1274644" indent="0" algn="ctr">
              <a:buNone/>
              <a:defRPr/>
            </a:lvl3pPr>
            <a:lvl4pPr marL="1911966" indent="0" algn="ctr">
              <a:buNone/>
              <a:defRPr/>
            </a:lvl4pPr>
            <a:lvl5pPr marL="2549289" indent="0" algn="ctr">
              <a:buNone/>
              <a:defRPr/>
            </a:lvl5pPr>
            <a:lvl6pPr marL="3186610" indent="0" algn="ctr">
              <a:buNone/>
              <a:defRPr/>
            </a:lvl6pPr>
            <a:lvl7pPr marL="3823933" indent="0" algn="ctr">
              <a:buNone/>
              <a:defRPr/>
            </a:lvl7pPr>
            <a:lvl8pPr marL="4461255" indent="0" algn="ctr">
              <a:buNone/>
              <a:defRPr/>
            </a:lvl8pPr>
            <a:lvl9pPr marL="509857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D9103-CEE0-4996-B8DF-DFE21B6B2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A4412-EFB6-4DC4-9896-1FC63CAED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4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185696" y="1728154"/>
            <a:ext cx="6885367" cy="36863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9592" y="1728154"/>
            <a:ext cx="20549851" cy="368630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0685D-F653-4951-8B7F-4A5F6B839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0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0D480-A0FC-413A-A997-F51516278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40" y="27759788"/>
            <a:ext cx="26010774" cy="8581376"/>
          </a:xfrm>
        </p:spPr>
        <p:txBody>
          <a:bodyPr anchor="t"/>
          <a:lstStyle>
            <a:lvl1pPr algn="l">
              <a:defRPr sz="552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240" y="18309648"/>
            <a:ext cx="26010774" cy="9450140"/>
          </a:xfrm>
        </p:spPr>
        <p:txBody>
          <a:bodyPr anchor="b"/>
          <a:lstStyle>
            <a:lvl1pPr marL="0" indent="0">
              <a:buNone/>
              <a:defRPr sz="2832"/>
            </a:lvl1pPr>
            <a:lvl2pPr marL="637322" indent="0">
              <a:buNone/>
              <a:defRPr sz="2549"/>
            </a:lvl2pPr>
            <a:lvl3pPr marL="1274644" indent="0">
              <a:buNone/>
              <a:defRPr sz="2266"/>
            </a:lvl3pPr>
            <a:lvl4pPr marL="1911966" indent="0">
              <a:buNone/>
              <a:defRPr sz="1983"/>
            </a:lvl4pPr>
            <a:lvl5pPr marL="2549289" indent="0">
              <a:buNone/>
              <a:defRPr sz="1983"/>
            </a:lvl5pPr>
            <a:lvl6pPr marL="3186610" indent="0">
              <a:buNone/>
              <a:defRPr sz="1983"/>
            </a:lvl6pPr>
            <a:lvl7pPr marL="3823933" indent="0">
              <a:buNone/>
              <a:defRPr sz="1983"/>
            </a:lvl7pPr>
            <a:lvl8pPr marL="4461255" indent="0">
              <a:buNone/>
              <a:defRPr sz="1983"/>
            </a:lvl8pPr>
            <a:lvl9pPr marL="5098576" indent="0">
              <a:buNone/>
              <a:defRPr sz="19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56F9B-CC7C-4EFF-BB55-0F0F35E78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9590" y="10078277"/>
            <a:ext cx="13717609" cy="28512922"/>
          </a:xfrm>
        </p:spPr>
        <p:txBody>
          <a:bodyPr/>
          <a:lstStyle>
            <a:lvl1pPr>
              <a:defRPr sz="3965"/>
            </a:lvl1pPr>
            <a:lvl2pPr>
              <a:defRPr sz="3399"/>
            </a:lvl2pPr>
            <a:lvl3pPr>
              <a:defRPr sz="2832"/>
            </a:lvl3pPr>
            <a:lvl4pPr>
              <a:defRPr sz="2549"/>
            </a:lvl4pPr>
            <a:lvl5pPr>
              <a:defRPr sz="2549"/>
            </a:lvl5pPr>
            <a:lvl6pPr>
              <a:defRPr sz="2549"/>
            </a:lvl6pPr>
            <a:lvl7pPr>
              <a:defRPr sz="2549"/>
            </a:lvl7pPr>
            <a:lvl8pPr>
              <a:defRPr sz="2549"/>
            </a:lvl8pPr>
            <a:lvl9pPr>
              <a:defRPr sz="25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3453" y="10078277"/>
            <a:ext cx="13717609" cy="28512922"/>
          </a:xfrm>
        </p:spPr>
        <p:txBody>
          <a:bodyPr/>
          <a:lstStyle>
            <a:lvl1pPr>
              <a:defRPr sz="3965"/>
            </a:lvl1pPr>
            <a:lvl2pPr>
              <a:defRPr sz="3399"/>
            </a:lvl2pPr>
            <a:lvl3pPr>
              <a:defRPr sz="2832"/>
            </a:lvl3pPr>
            <a:lvl4pPr>
              <a:defRPr sz="2549"/>
            </a:lvl4pPr>
            <a:lvl5pPr>
              <a:defRPr sz="2549"/>
            </a:lvl5pPr>
            <a:lvl6pPr>
              <a:defRPr sz="2549"/>
            </a:lvl6pPr>
            <a:lvl7pPr>
              <a:defRPr sz="2549"/>
            </a:lvl7pPr>
            <a:lvl8pPr>
              <a:defRPr sz="2549"/>
            </a:lvl8pPr>
            <a:lvl9pPr>
              <a:defRPr sz="25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03B57-694A-484D-833D-D0D6FAF9D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2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590" y="1731275"/>
            <a:ext cx="27541471" cy="720010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9591" y="9668897"/>
            <a:ext cx="13520599" cy="4031309"/>
          </a:xfrm>
        </p:spPr>
        <p:txBody>
          <a:bodyPr anchor="b"/>
          <a:lstStyle>
            <a:lvl1pPr marL="0" indent="0">
              <a:buNone/>
              <a:defRPr sz="3399" b="1"/>
            </a:lvl1pPr>
            <a:lvl2pPr marL="637322" indent="0">
              <a:buNone/>
              <a:defRPr sz="2832" b="1"/>
            </a:lvl2pPr>
            <a:lvl3pPr marL="1274644" indent="0">
              <a:buNone/>
              <a:defRPr sz="2549" b="1"/>
            </a:lvl3pPr>
            <a:lvl4pPr marL="1911966" indent="0">
              <a:buNone/>
              <a:defRPr sz="2266" b="1"/>
            </a:lvl4pPr>
            <a:lvl5pPr marL="2549289" indent="0">
              <a:buNone/>
              <a:defRPr sz="2266" b="1"/>
            </a:lvl5pPr>
            <a:lvl6pPr marL="3186610" indent="0">
              <a:buNone/>
              <a:defRPr sz="2266" b="1"/>
            </a:lvl6pPr>
            <a:lvl7pPr marL="3823933" indent="0">
              <a:buNone/>
              <a:defRPr sz="2266" b="1"/>
            </a:lvl7pPr>
            <a:lvl8pPr marL="4461255" indent="0">
              <a:buNone/>
              <a:defRPr sz="2266" b="1"/>
            </a:lvl8pPr>
            <a:lvl9pPr marL="5098576" indent="0">
              <a:buNone/>
              <a:defRPr sz="226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9591" y="13700205"/>
            <a:ext cx="13520599" cy="24890993"/>
          </a:xfrm>
        </p:spPr>
        <p:txBody>
          <a:bodyPr/>
          <a:lstStyle>
            <a:lvl1pPr>
              <a:defRPr sz="3399"/>
            </a:lvl1pPr>
            <a:lvl2pPr>
              <a:defRPr sz="2832"/>
            </a:lvl2pPr>
            <a:lvl3pPr>
              <a:defRPr sz="2549"/>
            </a:lvl3pPr>
            <a:lvl4pPr>
              <a:defRPr sz="2266"/>
            </a:lvl4pPr>
            <a:lvl5pPr>
              <a:defRPr sz="2266"/>
            </a:lvl5pPr>
            <a:lvl6pPr>
              <a:defRPr sz="2266"/>
            </a:lvl6pPr>
            <a:lvl7pPr>
              <a:defRPr sz="2266"/>
            </a:lvl7pPr>
            <a:lvl8pPr>
              <a:defRPr sz="2266"/>
            </a:lvl8pPr>
            <a:lvl9pPr>
              <a:defRPr sz="2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544928" y="9668897"/>
            <a:ext cx="13526134" cy="4031309"/>
          </a:xfrm>
        </p:spPr>
        <p:txBody>
          <a:bodyPr anchor="b"/>
          <a:lstStyle>
            <a:lvl1pPr marL="0" indent="0">
              <a:buNone/>
              <a:defRPr sz="3399" b="1"/>
            </a:lvl1pPr>
            <a:lvl2pPr marL="637322" indent="0">
              <a:buNone/>
              <a:defRPr sz="2832" b="1"/>
            </a:lvl2pPr>
            <a:lvl3pPr marL="1274644" indent="0">
              <a:buNone/>
              <a:defRPr sz="2549" b="1"/>
            </a:lvl3pPr>
            <a:lvl4pPr marL="1911966" indent="0">
              <a:buNone/>
              <a:defRPr sz="2266" b="1"/>
            </a:lvl4pPr>
            <a:lvl5pPr marL="2549289" indent="0">
              <a:buNone/>
              <a:defRPr sz="2266" b="1"/>
            </a:lvl5pPr>
            <a:lvl6pPr marL="3186610" indent="0">
              <a:buNone/>
              <a:defRPr sz="2266" b="1"/>
            </a:lvl6pPr>
            <a:lvl7pPr marL="3823933" indent="0">
              <a:buNone/>
              <a:defRPr sz="2266" b="1"/>
            </a:lvl7pPr>
            <a:lvl8pPr marL="4461255" indent="0">
              <a:buNone/>
              <a:defRPr sz="2266" b="1"/>
            </a:lvl8pPr>
            <a:lvl9pPr marL="5098576" indent="0">
              <a:buNone/>
              <a:defRPr sz="226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544928" y="13700205"/>
            <a:ext cx="13526134" cy="24890993"/>
          </a:xfrm>
        </p:spPr>
        <p:txBody>
          <a:bodyPr/>
          <a:lstStyle>
            <a:lvl1pPr>
              <a:defRPr sz="3399"/>
            </a:lvl1pPr>
            <a:lvl2pPr>
              <a:defRPr sz="2832"/>
            </a:lvl2pPr>
            <a:lvl3pPr>
              <a:defRPr sz="2549"/>
            </a:lvl3pPr>
            <a:lvl4pPr>
              <a:defRPr sz="2266"/>
            </a:lvl4pPr>
            <a:lvl5pPr>
              <a:defRPr sz="2266"/>
            </a:lvl5pPr>
            <a:lvl6pPr>
              <a:defRPr sz="2266"/>
            </a:lvl6pPr>
            <a:lvl7pPr>
              <a:defRPr sz="2266"/>
            </a:lvl7pPr>
            <a:lvl8pPr>
              <a:defRPr sz="2266"/>
            </a:lvl8pPr>
            <a:lvl9pPr>
              <a:defRPr sz="2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91736-867B-48FE-B4AE-D48BDA252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6409F-BB56-41A6-BD24-AF73F6FAD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42969-1E89-4A39-ADF2-0B5D7213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1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592" y="1718778"/>
            <a:ext cx="10067401" cy="7321984"/>
          </a:xfrm>
        </p:spPr>
        <p:txBody>
          <a:bodyPr anchor="b"/>
          <a:lstStyle>
            <a:lvl1pPr algn="l">
              <a:defRPr sz="283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4449" y="1718777"/>
            <a:ext cx="17106613" cy="36872421"/>
          </a:xfrm>
        </p:spPr>
        <p:txBody>
          <a:bodyPr/>
          <a:lstStyle>
            <a:lvl1pPr>
              <a:defRPr sz="4532"/>
            </a:lvl1pPr>
            <a:lvl2pPr>
              <a:defRPr sz="3965"/>
            </a:lvl2pPr>
            <a:lvl3pPr>
              <a:defRPr sz="3399"/>
            </a:lvl3pPr>
            <a:lvl4pPr>
              <a:defRPr sz="2832"/>
            </a:lvl4pPr>
            <a:lvl5pPr>
              <a:defRPr sz="2832"/>
            </a:lvl5pPr>
            <a:lvl6pPr>
              <a:defRPr sz="2832"/>
            </a:lvl6pPr>
            <a:lvl7pPr>
              <a:defRPr sz="2832"/>
            </a:lvl7pPr>
            <a:lvl8pPr>
              <a:defRPr sz="2832"/>
            </a:lvl8pPr>
            <a:lvl9pPr>
              <a:defRPr sz="283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592" y="9040760"/>
            <a:ext cx="10067401" cy="29550437"/>
          </a:xfrm>
        </p:spPr>
        <p:txBody>
          <a:bodyPr/>
          <a:lstStyle>
            <a:lvl1pPr marL="0" indent="0">
              <a:buNone/>
              <a:defRPr sz="1983"/>
            </a:lvl1pPr>
            <a:lvl2pPr marL="637322" indent="0">
              <a:buNone/>
              <a:defRPr sz="1699"/>
            </a:lvl2pPr>
            <a:lvl3pPr marL="1274644" indent="0">
              <a:buNone/>
              <a:defRPr sz="1416"/>
            </a:lvl3pPr>
            <a:lvl4pPr marL="1911966" indent="0">
              <a:buNone/>
              <a:defRPr sz="1275"/>
            </a:lvl4pPr>
            <a:lvl5pPr marL="2549289" indent="0">
              <a:buNone/>
              <a:defRPr sz="1275"/>
            </a:lvl5pPr>
            <a:lvl6pPr marL="3186610" indent="0">
              <a:buNone/>
              <a:defRPr sz="1275"/>
            </a:lvl6pPr>
            <a:lvl7pPr marL="3823933" indent="0">
              <a:buNone/>
              <a:defRPr sz="1275"/>
            </a:lvl7pPr>
            <a:lvl8pPr marL="4461255" indent="0">
              <a:buNone/>
              <a:defRPr sz="1275"/>
            </a:lvl8pPr>
            <a:lvl9pPr marL="5098576" indent="0">
              <a:buNone/>
              <a:defRPr sz="12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F5E1D-B144-4382-B7F1-6FD69EA1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720" y="30241074"/>
            <a:ext cx="18360611" cy="3568804"/>
          </a:xfrm>
        </p:spPr>
        <p:txBody>
          <a:bodyPr anchor="b"/>
          <a:lstStyle>
            <a:lvl1pPr algn="l">
              <a:defRPr sz="283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97720" y="3859434"/>
            <a:ext cx="18360611" cy="25922257"/>
          </a:xfrm>
        </p:spPr>
        <p:txBody>
          <a:bodyPr/>
          <a:lstStyle>
            <a:lvl1pPr marL="0" indent="0">
              <a:buNone/>
              <a:defRPr sz="4532"/>
            </a:lvl1pPr>
            <a:lvl2pPr marL="637322" indent="0">
              <a:buNone/>
              <a:defRPr sz="3965"/>
            </a:lvl2pPr>
            <a:lvl3pPr marL="1274644" indent="0">
              <a:buNone/>
              <a:defRPr sz="3399"/>
            </a:lvl3pPr>
            <a:lvl4pPr marL="1911966" indent="0">
              <a:buNone/>
              <a:defRPr sz="2832"/>
            </a:lvl4pPr>
            <a:lvl5pPr marL="2549289" indent="0">
              <a:buNone/>
              <a:defRPr sz="2832"/>
            </a:lvl5pPr>
            <a:lvl6pPr marL="3186610" indent="0">
              <a:buNone/>
              <a:defRPr sz="2832"/>
            </a:lvl6pPr>
            <a:lvl7pPr marL="3823933" indent="0">
              <a:buNone/>
              <a:defRPr sz="2832"/>
            </a:lvl7pPr>
            <a:lvl8pPr marL="4461255" indent="0">
              <a:buNone/>
              <a:defRPr sz="2832"/>
            </a:lvl8pPr>
            <a:lvl9pPr marL="5098576" indent="0">
              <a:buNone/>
              <a:defRPr sz="2832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7720" y="33809877"/>
            <a:ext cx="18360611" cy="5071949"/>
          </a:xfrm>
        </p:spPr>
        <p:txBody>
          <a:bodyPr/>
          <a:lstStyle>
            <a:lvl1pPr marL="0" indent="0">
              <a:buNone/>
              <a:defRPr sz="1983"/>
            </a:lvl1pPr>
            <a:lvl2pPr marL="637322" indent="0">
              <a:buNone/>
              <a:defRPr sz="1699"/>
            </a:lvl2pPr>
            <a:lvl3pPr marL="1274644" indent="0">
              <a:buNone/>
              <a:defRPr sz="1416"/>
            </a:lvl3pPr>
            <a:lvl4pPr marL="1911966" indent="0">
              <a:buNone/>
              <a:defRPr sz="1275"/>
            </a:lvl4pPr>
            <a:lvl5pPr marL="2549289" indent="0">
              <a:buNone/>
              <a:defRPr sz="1275"/>
            </a:lvl5pPr>
            <a:lvl6pPr marL="3186610" indent="0">
              <a:buNone/>
              <a:defRPr sz="1275"/>
            </a:lvl6pPr>
            <a:lvl7pPr marL="3823933" indent="0">
              <a:buNone/>
              <a:defRPr sz="1275"/>
            </a:lvl7pPr>
            <a:lvl8pPr marL="4461255" indent="0">
              <a:buNone/>
              <a:defRPr sz="1275"/>
            </a:lvl8pPr>
            <a:lvl9pPr marL="5098576" indent="0">
              <a:buNone/>
              <a:defRPr sz="12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A79FD-314A-40FE-B391-D69882D4D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8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9590" y="1728151"/>
            <a:ext cx="27541471" cy="720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0337" tIns="185169" rIns="370337" bIns="1851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9590" y="10078277"/>
            <a:ext cx="27541471" cy="2851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0337" tIns="185169" rIns="370337" bIns="185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9590" y="39341207"/>
            <a:ext cx="7141038" cy="3000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0337" tIns="185169" rIns="370337" bIns="185169" numCol="1" anchor="t" anchorCtr="0" compatLnSpc="1">
            <a:prstTxWarp prst="textNoShape">
              <a:avLst/>
            </a:prstTxWarp>
          </a:bodyPr>
          <a:lstStyle>
            <a:lvl1pPr defTabSz="5244629">
              <a:defRPr sz="8071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54780" y="39341207"/>
            <a:ext cx="9691091" cy="3000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0337" tIns="185169" rIns="370337" bIns="185169" numCol="1" anchor="t" anchorCtr="0" compatLnSpc="1">
            <a:prstTxWarp prst="textNoShape">
              <a:avLst/>
            </a:prstTxWarp>
          </a:bodyPr>
          <a:lstStyle>
            <a:lvl1pPr algn="ctr" defTabSz="5244629">
              <a:defRPr sz="8071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930024" y="39341207"/>
            <a:ext cx="7141038" cy="3000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0337" tIns="185169" rIns="370337" bIns="185169" numCol="1" anchor="t" anchorCtr="0" compatLnSpc="1">
            <a:prstTxWarp prst="textNoShape">
              <a:avLst/>
            </a:prstTxWarp>
          </a:bodyPr>
          <a:lstStyle>
            <a:lvl1pPr algn="r" defTabSz="5244629">
              <a:defRPr sz="8071" smtClean="0">
                <a:latin typeface="Arial" pitchFamily="34" charset="0"/>
              </a:defRPr>
            </a:lvl1pPr>
          </a:lstStyle>
          <a:p>
            <a:pPr>
              <a:defRPr/>
            </a:pPr>
            <a:fld id="{35903B62-5B17-4ACF-A698-B4547C0A7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44629" rtl="0" eaLnBrk="0" fontAlgn="base" hangingPunct="0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+mj-lt"/>
          <a:ea typeface="+mj-ea"/>
          <a:cs typeface="+mj-cs"/>
        </a:defRPr>
      </a:lvl1pPr>
      <a:lvl2pPr algn="ctr" defTabSz="5244629" rtl="0" eaLnBrk="0" fontAlgn="base" hangingPunct="0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2pPr>
      <a:lvl3pPr algn="ctr" defTabSz="5244629" rtl="0" eaLnBrk="0" fontAlgn="base" hangingPunct="0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3pPr>
      <a:lvl4pPr algn="ctr" defTabSz="5244629" rtl="0" eaLnBrk="0" fontAlgn="base" hangingPunct="0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4pPr>
      <a:lvl5pPr algn="ctr" defTabSz="5244629" rtl="0" eaLnBrk="0" fontAlgn="base" hangingPunct="0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5pPr>
      <a:lvl6pPr marL="637322" algn="ctr" defTabSz="5244629" rtl="0" fontAlgn="base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6pPr>
      <a:lvl7pPr marL="1274644" algn="ctr" defTabSz="5244629" rtl="0" fontAlgn="base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7pPr>
      <a:lvl8pPr marL="1911966" algn="ctr" defTabSz="5244629" rtl="0" fontAlgn="base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8pPr>
      <a:lvl9pPr marL="2549289" algn="ctr" defTabSz="5244629" rtl="0" fontAlgn="base">
        <a:spcBef>
          <a:spcPct val="0"/>
        </a:spcBef>
        <a:spcAft>
          <a:spcPct val="0"/>
        </a:spcAft>
        <a:defRPr sz="25205">
          <a:solidFill>
            <a:schemeClr val="tx2"/>
          </a:solidFill>
          <a:latin typeface="Arial" pitchFamily="34" charset="0"/>
        </a:defRPr>
      </a:lvl9pPr>
    </p:titleStyle>
    <p:bodyStyle>
      <a:lvl1pPr marL="1967290" indent="-1967290" algn="l" defTabSz="5244629" rtl="0" eaLnBrk="0" fontAlgn="base" hangingPunct="0">
        <a:spcBef>
          <a:spcPct val="20000"/>
        </a:spcBef>
        <a:spcAft>
          <a:spcPct val="0"/>
        </a:spcAft>
        <a:buChar char="•"/>
        <a:defRPr sz="18409">
          <a:solidFill>
            <a:schemeClr val="tx1"/>
          </a:solidFill>
          <a:latin typeface="+mn-lt"/>
          <a:ea typeface="+mn-ea"/>
          <a:cs typeface="+mn-cs"/>
        </a:defRPr>
      </a:lvl1pPr>
      <a:lvl2pPr marL="4262092" indent="-1639777" algn="l" defTabSz="5244629" rtl="0" eaLnBrk="0" fontAlgn="base" hangingPunct="0">
        <a:spcBef>
          <a:spcPct val="20000"/>
        </a:spcBef>
        <a:spcAft>
          <a:spcPct val="0"/>
        </a:spcAft>
        <a:buChar char="–"/>
        <a:defRPr sz="16001">
          <a:solidFill>
            <a:schemeClr val="tx1"/>
          </a:solidFill>
          <a:latin typeface="+mn-lt"/>
        </a:defRPr>
      </a:lvl2pPr>
      <a:lvl3pPr marL="6554680" indent="-1310051" algn="l" defTabSz="5244629" rtl="0" eaLnBrk="0" fontAlgn="base" hangingPunct="0">
        <a:spcBef>
          <a:spcPct val="20000"/>
        </a:spcBef>
        <a:spcAft>
          <a:spcPct val="0"/>
        </a:spcAft>
        <a:buChar char="•"/>
        <a:defRPr sz="13595">
          <a:solidFill>
            <a:schemeClr val="tx1"/>
          </a:solidFill>
          <a:latin typeface="+mn-lt"/>
        </a:defRPr>
      </a:lvl3pPr>
      <a:lvl4pPr marL="9176997" indent="-1312264" algn="l" defTabSz="5244629" rtl="0" eaLnBrk="0" fontAlgn="base" hangingPunct="0">
        <a:spcBef>
          <a:spcPct val="20000"/>
        </a:spcBef>
        <a:spcAft>
          <a:spcPct val="0"/>
        </a:spcAft>
        <a:buChar char="–"/>
        <a:defRPr sz="11470">
          <a:solidFill>
            <a:schemeClr val="tx1"/>
          </a:solidFill>
          <a:latin typeface="+mn-lt"/>
        </a:defRPr>
      </a:lvl4pPr>
      <a:lvl5pPr marL="11799311" indent="-1310051" algn="l" defTabSz="5244629" rtl="0" eaLnBrk="0" fontAlgn="base" hangingPunct="0">
        <a:spcBef>
          <a:spcPct val="20000"/>
        </a:spcBef>
        <a:spcAft>
          <a:spcPct val="0"/>
        </a:spcAft>
        <a:buChar char="»"/>
        <a:defRPr sz="11470">
          <a:solidFill>
            <a:schemeClr val="tx1"/>
          </a:solidFill>
          <a:latin typeface="+mn-lt"/>
        </a:defRPr>
      </a:lvl5pPr>
      <a:lvl6pPr marL="12436633" indent="-1310051" algn="l" defTabSz="5244629" rtl="0" fontAlgn="base">
        <a:spcBef>
          <a:spcPct val="20000"/>
        </a:spcBef>
        <a:spcAft>
          <a:spcPct val="0"/>
        </a:spcAft>
        <a:buChar char="»"/>
        <a:defRPr sz="11470">
          <a:solidFill>
            <a:schemeClr val="tx1"/>
          </a:solidFill>
          <a:latin typeface="+mn-lt"/>
        </a:defRPr>
      </a:lvl6pPr>
      <a:lvl7pPr marL="13073954" indent="-1310051" algn="l" defTabSz="5244629" rtl="0" fontAlgn="base">
        <a:spcBef>
          <a:spcPct val="20000"/>
        </a:spcBef>
        <a:spcAft>
          <a:spcPct val="0"/>
        </a:spcAft>
        <a:buChar char="»"/>
        <a:defRPr sz="11470">
          <a:solidFill>
            <a:schemeClr val="tx1"/>
          </a:solidFill>
          <a:latin typeface="+mn-lt"/>
        </a:defRPr>
      </a:lvl7pPr>
      <a:lvl8pPr marL="13711277" indent="-1310051" algn="l" defTabSz="5244629" rtl="0" fontAlgn="base">
        <a:spcBef>
          <a:spcPct val="20000"/>
        </a:spcBef>
        <a:spcAft>
          <a:spcPct val="0"/>
        </a:spcAft>
        <a:buChar char="»"/>
        <a:defRPr sz="11470">
          <a:solidFill>
            <a:schemeClr val="tx1"/>
          </a:solidFill>
          <a:latin typeface="+mn-lt"/>
        </a:defRPr>
      </a:lvl8pPr>
      <a:lvl9pPr marL="14348600" indent="-1310051" algn="l" defTabSz="5244629" rtl="0" fontAlgn="base">
        <a:spcBef>
          <a:spcPct val="20000"/>
        </a:spcBef>
        <a:spcAft>
          <a:spcPct val="0"/>
        </a:spcAft>
        <a:buChar char="»"/>
        <a:defRPr sz="1147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1pPr>
      <a:lvl2pPr marL="637322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2pPr>
      <a:lvl3pPr marL="1274644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3pPr>
      <a:lvl4pPr marL="1911966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4pPr>
      <a:lvl5pPr marL="2549289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5pPr>
      <a:lvl6pPr marL="3186610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6pPr>
      <a:lvl7pPr marL="3823933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7pPr>
      <a:lvl8pPr marL="4461255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8pPr>
      <a:lvl9pPr marL="5098576" algn="l" defTabSz="1274644" rtl="0" eaLnBrk="1" latinLnBrk="0" hangingPunct="1">
        <a:defRPr sz="25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3376" y="0"/>
            <a:ext cx="30597278" cy="5089056"/>
          </a:xfrm>
          <a:prstGeom prst="rect">
            <a:avLst/>
          </a:prstGeom>
          <a:solidFill>
            <a:srgbClr val="00236A"/>
          </a:solidFill>
          <a:ln>
            <a:noFill/>
          </a:ln>
          <a:effectLst/>
        </p:spPr>
        <p:txBody>
          <a:bodyPr wrap="none" lIns="127465" tIns="63732" rIns="127465" bIns="63732" anchor="ctr"/>
          <a:lstStyle/>
          <a:p>
            <a:endParaRPr lang="en-US" sz="10337"/>
          </a:p>
        </p:txBody>
      </p:sp>
      <p:pic>
        <p:nvPicPr>
          <p:cNvPr id="42" name="Picture 41" descr="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825" y="2487136"/>
            <a:ext cx="6375828" cy="2551054"/>
          </a:xfrm>
          <a:prstGeom prst="rect">
            <a:avLst/>
          </a:prstGeom>
        </p:spPr>
      </p:pic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688" y="-129580"/>
            <a:ext cx="30555789" cy="30254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52956" tIns="76479" rIns="152956" bIns="76479" anchor="ctr"/>
          <a:lstStyle/>
          <a:p>
            <a:pPr algn="ctr" defTabSz="5244629" eaLnBrk="0" hangingPunct="0">
              <a:defRPr/>
            </a:pPr>
            <a:r>
              <a:rPr lang="en-US" sz="7363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cs typeface="Arial"/>
              </a:rPr>
              <a:t>Solving Stable Marriage Problems using Answer Set Programming</a:t>
            </a:r>
            <a:endParaRPr lang="en-US" sz="7363" dirty="0">
              <a:solidFill>
                <a:srgbClr val="001E78"/>
              </a:solidFill>
              <a:effectDag name="">
                <a:cont type="tree" name="">
                  <a:effect ref="fillLine"/>
                  <a:outerShdw dist="38100" dir="13500000" algn="br">
                    <a:srgbClr val="3C5AB4"/>
                  </a:outerShdw>
                </a:cont>
                <a:cont type="tree" name="">
                  <a:effect ref="fillLine"/>
                  <a:outerShdw dist="38100" dir="2700000" algn="tl">
                    <a:srgbClr val="001248"/>
                  </a:outerShdw>
                </a:cont>
                <a:effect ref="fillLine"/>
              </a:effectDag>
              <a:latin typeface="Arial"/>
              <a:cs typeface="Arial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527900" y="2497698"/>
            <a:ext cx="23004158" cy="25775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52956" tIns="76479" rIns="152956" bIns="76479" anchor="ctr"/>
          <a:lstStyle/>
          <a:p>
            <a:pPr defTabSz="5244629">
              <a:defRPr/>
            </a:pP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Berkan Teber,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Özgün</a:t>
            </a: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Özerk</a:t>
            </a: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Selin</a:t>
            </a: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Eyüpoğlu</a:t>
            </a: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Talha</a:t>
            </a: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Şamil</a:t>
            </a: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Çakır</a:t>
            </a: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Zeynep</a:t>
            </a: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Melis</a:t>
            </a: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Meriç</a:t>
            </a:r>
            <a:endParaRPr lang="en-US" sz="4532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defTabSz="5244629">
              <a:defRPr/>
            </a:pPr>
            <a:endParaRPr lang="en-US" sz="4532" dirty="0">
              <a:solidFill>
                <a:schemeClr val="bg1"/>
              </a:solidFill>
              <a:latin typeface="Arial"/>
              <a:cs typeface="Arial"/>
            </a:endParaRPr>
          </a:p>
          <a:p>
            <a:pPr defTabSz="5244629">
              <a:defRPr/>
            </a:pP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Supervised by Ahmet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Alkan</a:t>
            </a: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Esra</a:t>
            </a:r>
            <a:r>
              <a:rPr lang="en-US" sz="4532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532" dirty="0" err="1" smtClean="0">
                <a:solidFill>
                  <a:schemeClr val="bg1"/>
                </a:solidFill>
                <a:latin typeface="Arial"/>
                <a:cs typeface="Arial"/>
              </a:rPr>
              <a:t>Erdem</a:t>
            </a:r>
            <a:endParaRPr lang="en-US" sz="4532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551811" y="5498464"/>
            <a:ext cx="14405159" cy="960698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152956" tIns="76479" rIns="152956" bIns="76479" anchor="ctr">
            <a:spAutoFit/>
          </a:bodyPr>
          <a:lstStyle/>
          <a:p>
            <a:pPr marL="796653" indent="-796653" defTabSz="5244629">
              <a:buFont typeface="Symbol" charset="0"/>
              <a:buChar char="¨"/>
            </a:pPr>
            <a:r>
              <a:rPr lang="en-US" sz="5239" dirty="0" smtClean="0">
                <a:solidFill>
                  <a:schemeClr val="bg1"/>
                </a:solidFill>
                <a:latin typeface="Arial"/>
                <a:cs typeface="Arial"/>
                <a:sym typeface="Symbol" pitchFamily="18" charset="2"/>
              </a:rPr>
              <a:t>Abstract</a:t>
            </a:r>
            <a:endParaRPr lang="en-US" sz="5239" dirty="0">
              <a:solidFill>
                <a:schemeClr val="bg1"/>
              </a:solidFill>
              <a:latin typeface="Arial"/>
              <a:cs typeface="Arial"/>
              <a:sym typeface="Symbol" pitchFamily="18" charset="2"/>
            </a:endParaRP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551810" y="11124027"/>
            <a:ext cx="14405159" cy="960698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152956" tIns="76479" rIns="152956" bIns="76479" anchor="ctr">
            <a:spAutoFit/>
          </a:bodyPr>
          <a:lstStyle/>
          <a:p>
            <a:pPr defTabSz="5244629"/>
            <a:r>
              <a:rPr lang="en-US" sz="5239" dirty="0">
                <a:solidFill>
                  <a:schemeClr val="bg1"/>
                </a:solidFill>
                <a:sym typeface="Symbol" pitchFamily="18" charset="2"/>
              </a:rPr>
              <a:t></a:t>
            </a:r>
            <a:r>
              <a:rPr lang="en-US" sz="5239" dirty="0"/>
              <a:t> </a:t>
            </a:r>
            <a:r>
              <a:rPr lang="en-US" sz="5239" dirty="0" smtClean="0">
                <a:solidFill>
                  <a:schemeClr val="bg1"/>
                </a:solidFill>
                <a:latin typeface="Arial"/>
                <a:cs typeface="Arial"/>
              </a:rPr>
              <a:t>Objectives</a:t>
            </a:r>
            <a:endParaRPr lang="en-US" sz="523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688" y="42822977"/>
            <a:ext cx="30597278" cy="755322"/>
            <a:chOff x="-48492" y="31702229"/>
            <a:chExt cx="49377600" cy="1216171"/>
          </a:xfrm>
          <a:solidFill>
            <a:srgbClr val="011657"/>
          </a:solidFill>
        </p:grpSpPr>
        <p:sp>
          <p:nvSpPr>
            <p:cNvPr id="81" name="Rectangle 29"/>
            <p:cNvSpPr>
              <a:spLocks noChangeArrowheads="1"/>
            </p:cNvSpPr>
            <p:nvPr/>
          </p:nvSpPr>
          <p:spPr bwMode="auto">
            <a:xfrm>
              <a:off x="-48492" y="31799213"/>
              <a:ext cx="49377600" cy="111918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194226" tIns="97113" rIns="194226" bIns="97113" anchor="ctr"/>
            <a:lstStyle/>
            <a:p>
              <a:pPr defTabSz="6556894"/>
              <a:endParaRPr lang="en-US" sz="10337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82" name="Rectangle 29"/>
            <p:cNvSpPr>
              <a:spLocks noChangeArrowheads="1"/>
            </p:cNvSpPr>
            <p:nvPr/>
          </p:nvSpPr>
          <p:spPr bwMode="auto">
            <a:xfrm>
              <a:off x="-48492" y="31702229"/>
              <a:ext cx="49377600" cy="111918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lIns="194226" tIns="97113" rIns="194226" bIns="97113" anchor="ctr"/>
            <a:lstStyle/>
            <a:p>
              <a:pPr defTabSz="6556894"/>
              <a:endParaRPr lang="en-US" sz="10337" dirty="0">
                <a:solidFill>
                  <a:schemeClr val="bg1"/>
                </a:solidFill>
                <a:sym typeface="Symbol" pitchFamily="18" charset="2"/>
              </a:endParaRPr>
            </a:p>
          </p:txBody>
        </p:sp>
      </p:grp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527899" y="16883263"/>
            <a:ext cx="14429069" cy="960698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152956" tIns="76479" rIns="152956" bIns="76479" anchor="ctr">
            <a:spAutoFit/>
          </a:bodyPr>
          <a:lstStyle/>
          <a:p>
            <a:pPr defTabSz="5244629"/>
            <a:r>
              <a:rPr lang="en-US" sz="5239" dirty="0" smtClean="0">
                <a:solidFill>
                  <a:schemeClr val="bg1"/>
                </a:solidFill>
                <a:sym typeface="Symbol" pitchFamily="18" charset="2"/>
              </a:rPr>
              <a:t></a:t>
            </a:r>
            <a:r>
              <a:rPr lang="en-US" sz="5239" dirty="0" smtClean="0"/>
              <a:t> </a:t>
            </a:r>
            <a:r>
              <a:rPr lang="en-US" sz="5239" dirty="0" smtClean="0">
                <a:solidFill>
                  <a:schemeClr val="bg1"/>
                </a:solidFill>
                <a:latin typeface="Arial"/>
                <a:cs typeface="Arial"/>
              </a:rPr>
              <a:t>Stable Marriage Problem</a:t>
            </a:r>
            <a:endParaRPr lang="en-US" sz="523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5502760" y="5495417"/>
            <a:ext cx="14405159" cy="1028038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152956" tIns="76479" rIns="152956" bIns="76479" anchor="ctr"/>
          <a:lstStyle/>
          <a:p>
            <a:pPr defTabSz="5244629"/>
            <a:r>
              <a:rPr lang="en-US" sz="5239" dirty="0" smtClean="0">
                <a:solidFill>
                  <a:schemeClr val="bg1"/>
                </a:solidFill>
                <a:sym typeface="Symbol" pitchFamily="18" charset="2"/>
              </a:rPr>
              <a:t></a:t>
            </a:r>
            <a:r>
              <a:rPr lang="en-US" sz="5239" dirty="0" smtClean="0"/>
              <a:t> </a:t>
            </a:r>
            <a:r>
              <a:rPr lang="en-US" sz="5239" dirty="0" smtClean="0">
                <a:solidFill>
                  <a:schemeClr val="bg1"/>
                </a:solidFill>
                <a:latin typeface="Arial"/>
                <a:cs typeface="Arial"/>
              </a:rPr>
              <a:t>SMP with Unacceptability</a:t>
            </a:r>
            <a:endParaRPr lang="en-US" sz="523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Rectangle 7"/>
          <p:cNvSpPr>
            <a:spLocks noChangeArrowheads="1"/>
          </p:cNvSpPr>
          <p:nvPr/>
        </p:nvSpPr>
        <p:spPr bwMode="auto">
          <a:xfrm>
            <a:off x="15502758" y="16883263"/>
            <a:ext cx="14405159" cy="960698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152956" tIns="76479" rIns="152956" bIns="76479" anchor="ctr">
            <a:spAutoFit/>
          </a:bodyPr>
          <a:lstStyle/>
          <a:p>
            <a:pPr defTabSz="5244629"/>
            <a:r>
              <a:rPr lang="en-US" sz="5239" dirty="0" smtClean="0">
                <a:solidFill>
                  <a:schemeClr val="bg1"/>
                </a:solidFill>
                <a:sym typeface="Symbol" pitchFamily="18" charset="2"/>
              </a:rPr>
              <a:t>Optimization Variants</a:t>
            </a:r>
            <a:endParaRPr lang="en-US" sz="523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15502759" y="30279374"/>
            <a:ext cx="14320583" cy="960698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152956" tIns="76479" rIns="152956" bIns="76479" anchor="ctr">
            <a:spAutoFit/>
          </a:bodyPr>
          <a:lstStyle/>
          <a:p>
            <a:pPr defTabSz="5244629"/>
            <a:r>
              <a:rPr lang="en-US" sz="5239" dirty="0" smtClean="0">
                <a:solidFill>
                  <a:schemeClr val="bg1"/>
                </a:solidFill>
                <a:sym typeface="Symbol" pitchFamily="18" charset="2"/>
              </a:rPr>
              <a:t></a:t>
            </a:r>
            <a:r>
              <a:rPr lang="en-US" sz="5239" dirty="0" smtClean="0"/>
              <a:t> </a:t>
            </a:r>
            <a:r>
              <a:rPr lang="en-US" sz="5239" dirty="0" smtClean="0">
                <a:solidFill>
                  <a:schemeClr val="bg1"/>
                </a:solidFill>
                <a:latin typeface="Arial"/>
                <a:cs typeface="Arial"/>
              </a:rPr>
              <a:t>Conclusions</a:t>
            </a:r>
            <a:endParaRPr lang="en-US" sz="523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551810" y="37595011"/>
            <a:ext cx="29356107" cy="960698"/>
          </a:xfrm>
          <a:prstGeom prst="rect">
            <a:avLst/>
          </a:prstGeom>
          <a:gradFill>
            <a:gsLst>
              <a:gs pos="5000">
                <a:schemeClr val="accent6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152956" tIns="76479" rIns="152956" bIns="76479" anchor="ctr">
            <a:spAutoFit/>
          </a:bodyPr>
          <a:lstStyle/>
          <a:p>
            <a:pPr defTabSz="5244629"/>
            <a:r>
              <a:rPr lang="en-US" sz="5239" smtClean="0">
                <a:solidFill>
                  <a:schemeClr val="bg1"/>
                </a:solidFill>
                <a:sym typeface="Symbol" pitchFamily="18" charset="2"/>
              </a:rPr>
              <a:t></a:t>
            </a:r>
            <a:r>
              <a:rPr lang="en-US" sz="5239" smtClean="0"/>
              <a:t> </a:t>
            </a:r>
            <a:r>
              <a:rPr lang="en-US" sz="5239" smtClean="0">
                <a:solidFill>
                  <a:schemeClr val="bg1"/>
                </a:solidFill>
                <a:latin typeface="Arial"/>
                <a:cs typeface="Arial"/>
              </a:rPr>
              <a:t>References</a:t>
            </a:r>
            <a:endParaRPr lang="en-US" sz="523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02758" y="31388547"/>
            <a:ext cx="143205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 smtClean="0"/>
              <a:t>Our </a:t>
            </a:r>
            <a:r>
              <a:rPr lang="en-US" sz="4800" dirty="0"/>
              <a:t>main focus was on how matching as a real life problem can be interpreted and represented as a mathematical </a:t>
            </a:r>
            <a:r>
              <a:rPr lang="en-US" sz="4800" dirty="0" smtClean="0"/>
              <a:t>question. For this purpose, we </a:t>
            </a:r>
            <a:r>
              <a:rPr lang="en-US" sz="4800" dirty="0"/>
              <a:t>have designed programs to solve and </a:t>
            </a:r>
            <a:r>
              <a:rPr lang="en-US" sz="4800" dirty="0" smtClean="0"/>
              <a:t>optimize </a:t>
            </a:r>
            <a:r>
              <a:rPr lang="en-US" sz="4800" dirty="0"/>
              <a:t>variants of stable marriage problem with respect to equality of individuals and sexes</a:t>
            </a:r>
            <a:r>
              <a:rPr lang="en-US" sz="4800" dirty="0" smtClean="0"/>
              <a:t>.</a:t>
            </a:r>
          </a:p>
          <a:p>
            <a:pPr algn="just"/>
            <a:r>
              <a:rPr lang="en-US" sz="4800" dirty="0" smtClean="0"/>
              <a:t>Our </a:t>
            </a:r>
            <a:r>
              <a:rPr lang="en-US" sz="4800" dirty="0"/>
              <a:t>work will be continued in Spring ’18 and </a:t>
            </a:r>
            <a:r>
              <a:rPr lang="en-US" sz="4800" dirty="0" smtClean="0"/>
              <a:t>we plan </a:t>
            </a:r>
            <a:r>
              <a:rPr lang="en-US" sz="4800" dirty="0"/>
              <a:t>to solve more real life </a:t>
            </a:r>
            <a:r>
              <a:rPr lang="en-US" sz="4800" dirty="0" smtClean="0"/>
              <a:t>problems in the future.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551810" y="38704184"/>
            <a:ext cx="2938001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en-US" sz="3800" dirty="0" smtClean="0"/>
              <a:t>Gale</a:t>
            </a:r>
            <a:r>
              <a:rPr lang="en-US" sz="3800" dirty="0"/>
              <a:t>, D., &amp; Shapley, L. (1962). </a:t>
            </a:r>
            <a:r>
              <a:rPr lang="en-US" sz="3800" i="1" dirty="0"/>
              <a:t>College Admissions and the </a:t>
            </a:r>
            <a:r>
              <a:rPr lang="en-US" sz="3800" i="1" dirty="0" smtClean="0"/>
              <a:t>Stability </a:t>
            </a:r>
            <a:r>
              <a:rPr lang="en-US" sz="3800" i="1" dirty="0"/>
              <a:t>of Marriage.</a:t>
            </a:r>
            <a:r>
              <a:rPr lang="en-US" sz="3800" dirty="0"/>
              <a:t> </a:t>
            </a:r>
            <a:r>
              <a:rPr lang="en-US" sz="3800" dirty="0" smtClean="0"/>
              <a:t>The </a:t>
            </a:r>
            <a:r>
              <a:rPr lang="en-US" sz="3800" dirty="0"/>
              <a:t>American Mathematical Monthly, 69(1), 9-15.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800" dirty="0" err="1" smtClean="0"/>
              <a:t>Gelfond</a:t>
            </a:r>
            <a:r>
              <a:rPr lang="en-US" sz="3800" dirty="0"/>
              <a:t>, M., &amp; </a:t>
            </a:r>
            <a:r>
              <a:rPr lang="en-US" sz="3800" dirty="0" err="1"/>
              <a:t>Lifschitz</a:t>
            </a:r>
            <a:r>
              <a:rPr lang="en-US" sz="3800" dirty="0"/>
              <a:t>, V. (1988). </a:t>
            </a:r>
            <a:r>
              <a:rPr lang="en-US" sz="3800" i="1" dirty="0"/>
              <a:t>The stable model semantics for logic </a:t>
            </a:r>
            <a:r>
              <a:rPr lang="en-US" sz="3800" i="1" dirty="0" smtClean="0"/>
              <a:t>programming</a:t>
            </a:r>
            <a:r>
              <a:rPr lang="en-US" sz="3800" i="1" dirty="0"/>
              <a:t>. </a:t>
            </a:r>
            <a:r>
              <a:rPr lang="en-US" sz="3800" dirty="0"/>
              <a:t> In Proceedings of International Logic Programming </a:t>
            </a:r>
            <a:r>
              <a:rPr lang="en-US" sz="3800" dirty="0" smtClean="0"/>
              <a:t>Conference and </a:t>
            </a:r>
            <a:r>
              <a:rPr lang="en-US" sz="3800" dirty="0"/>
              <a:t>Symposium, pp. 1070-1080.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800" dirty="0" err="1" smtClean="0"/>
              <a:t>Gebser</a:t>
            </a:r>
            <a:r>
              <a:rPr lang="en-US" sz="3800" dirty="0"/>
              <a:t>, M., Kaminski, R., Kaufmann, B., &amp; Schaub, T. (2014). </a:t>
            </a:r>
            <a:r>
              <a:rPr lang="en-US" sz="3800" i="1" dirty="0" err="1"/>
              <a:t>Clingo</a:t>
            </a:r>
            <a:r>
              <a:rPr lang="en-US" sz="3800" i="1" dirty="0"/>
              <a:t> </a:t>
            </a:r>
            <a:r>
              <a:rPr lang="en-US" sz="3800" i="1" dirty="0" smtClean="0"/>
              <a:t>= ASP </a:t>
            </a:r>
            <a:r>
              <a:rPr lang="en-US" sz="3800" i="1" dirty="0"/>
              <a:t>+ Control: Preliminary Report. </a:t>
            </a:r>
            <a:r>
              <a:rPr lang="en-US" sz="3800" dirty="0"/>
              <a:t> In proceedings of the 2014 </a:t>
            </a:r>
            <a:r>
              <a:rPr lang="en-US" sz="3800" dirty="0" smtClean="0"/>
              <a:t>Technical Communications </a:t>
            </a:r>
            <a:r>
              <a:rPr lang="en-US" sz="3800" dirty="0"/>
              <a:t>of the Thirtieth International Conference on Logic </a:t>
            </a:r>
            <a:r>
              <a:rPr lang="en-US" sz="3800" dirty="0" smtClean="0"/>
              <a:t>Programming</a:t>
            </a:r>
            <a:r>
              <a:rPr lang="en-US" sz="3800" dirty="0"/>
              <a:t>, 14(4-5).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800" dirty="0" smtClean="0"/>
              <a:t>Giannakopoulos</a:t>
            </a:r>
            <a:r>
              <a:rPr lang="en-US" sz="3800" dirty="0"/>
              <a:t>, I., </a:t>
            </a:r>
            <a:r>
              <a:rPr lang="en-US" sz="3800" dirty="0" err="1"/>
              <a:t>Karras</a:t>
            </a:r>
            <a:r>
              <a:rPr lang="en-US" sz="3800" dirty="0"/>
              <a:t>, P., </a:t>
            </a:r>
            <a:r>
              <a:rPr lang="en-US" sz="3800" dirty="0" err="1"/>
              <a:t>Tsoumakos</a:t>
            </a:r>
            <a:r>
              <a:rPr lang="en-US" sz="3800" dirty="0"/>
              <a:t>, D., Doka, K., &amp; </a:t>
            </a:r>
            <a:r>
              <a:rPr lang="en-US" sz="3800" dirty="0" err="1"/>
              <a:t>Koziris</a:t>
            </a:r>
            <a:r>
              <a:rPr lang="en-US" sz="3800" dirty="0"/>
              <a:t>, N</a:t>
            </a:r>
            <a:r>
              <a:rPr lang="en-US" sz="3800" dirty="0" smtClean="0"/>
              <a:t>. (</a:t>
            </a:r>
            <a:r>
              <a:rPr lang="en-US" sz="3800" dirty="0"/>
              <a:t>2015). </a:t>
            </a:r>
            <a:r>
              <a:rPr lang="en-US" sz="3800" i="1" dirty="0"/>
              <a:t>An Equitable Solution to the Stable Marriage Problem. </a:t>
            </a:r>
            <a:r>
              <a:rPr lang="en-US" sz="3800" dirty="0"/>
              <a:t> In </a:t>
            </a:r>
            <a:r>
              <a:rPr lang="en-US" sz="3800" dirty="0" smtClean="0"/>
              <a:t>Proceedings </a:t>
            </a:r>
            <a:r>
              <a:rPr lang="en-US" sz="3800" dirty="0"/>
              <a:t>of the 2015 IEEE 27th International Conference on Tools with </a:t>
            </a:r>
            <a:r>
              <a:rPr lang="en-US" sz="3800" dirty="0" err="1" smtClean="0"/>
              <a:t>Articial</a:t>
            </a:r>
            <a:r>
              <a:rPr lang="en-US" sz="3800" dirty="0" smtClean="0"/>
              <a:t> Intelligence</a:t>
            </a:r>
            <a:r>
              <a:rPr lang="en-US" sz="3800" dirty="0"/>
              <a:t>, pp. 989-996</a:t>
            </a:r>
            <a:r>
              <a:rPr lang="en-US" sz="3800" dirty="0" smtClean="0"/>
              <a:t>.</a:t>
            </a:r>
            <a:endParaRPr lang="en-US" sz="3800" dirty="0"/>
          </a:p>
        </p:txBody>
      </p:sp>
      <p:sp>
        <p:nvSpPr>
          <p:cNvPr id="4" name="Rectangle 3"/>
          <p:cNvSpPr/>
          <p:nvPr/>
        </p:nvSpPr>
        <p:spPr>
          <a:xfrm>
            <a:off x="551810" y="6539479"/>
            <a:ext cx="144051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800" dirty="0" smtClean="0">
                <a:solidFill>
                  <a:srgbClr val="222222"/>
                </a:solidFill>
                <a:latin typeface="arial" charset="0"/>
              </a:rPr>
              <a:t>Matching </a:t>
            </a:r>
            <a:r>
              <a:rPr lang="en-US" sz="4800" dirty="0">
                <a:solidFill>
                  <a:srgbClr val="222222"/>
                </a:solidFill>
                <a:latin typeface="arial" charset="0"/>
              </a:rPr>
              <a:t>is a daily process for most individuals, </a:t>
            </a:r>
            <a:r>
              <a:rPr lang="en-US" sz="4800" dirty="0" smtClean="0">
                <a:solidFill>
                  <a:srgbClr val="222222"/>
                </a:solidFill>
                <a:latin typeface="arial" charset="0"/>
              </a:rPr>
              <a:t>institutions, and </a:t>
            </a:r>
            <a:r>
              <a:rPr lang="en-US" sz="4800" dirty="0">
                <a:solidFill>
                  <a:srgbClr val="222222"/>
                </a:solidFill>
                <a:latin typeface="arial" charset="0"/>
              </a:rPr>
              <a:t>within the last </a:t>
            </a:r>
            <a:r>
              <a:rPr lang="en-US" sz="4800" dirty="0" smtClean="0">
                <a:solidFill>
                  <a:srgbClr val="222222"/>
                </a:solidFill>
                <a:latin typeface="arial" charset="0"/>
              </a:rPr>
              <a:t>century, robots</a:t>
            </a:r>
            <a:r>
              <a:rPr lang="en-US" sz="4800" dirty="0">
                <a:solidFill>
                  <a:srgbClr val="222222"/>
                </a:solidFill>
                <a:latin typeface="arial" charset="0"/>
              </a:rPr>
              <a:t>. We match all sort of objects and individuals with other objects and individuals to </a:t>
            </a:r>
            <a:r>
              <a:rPr lang="en-US" sz="4800" dirty="0" smtClean="0">
                <a:solidFill>
                  <a:srgbClr val="222222"/>
                </a:solidFill>
                <a:latin typeface="arial" charset="0"/>
              </a:rPr>
              <a:t>find answers </a:t>
            </a:r>
            <a:r>
              <a:rPr lang="en-US" sz="4800" dirty="0">
                <a:solidFill>
                  <a:srgbClr val="222222"/>
                </a:solidFill>
                <a:latin typeface="arial" charset="0"/>
              </a:rPr>
              <a:t>for questions such as “who gets </a:t>
            </a:r>
            <a:r>
              <a:rPr lang="en-US" sz="4800" dirty="0" smtClean="0">
                <a:solidFill>
                  <a:srgbClr val="222222"/>
                </a:solidFill>
                <a:latin typeface="arial" charset="0"/>
              </a:rPr>
              <a:t>what”, “who </a:t>
            </a:r>
            <a:r>
              <a:rPr lang="en-US" sz="4800" dirty="0">
                <a:solidFill>
                  <a:srgbClr val="222222"/>
                </a:solidFill>
                <a:latin typeface="arial" charset="0"/>
              </a:rPr>
              <a:t>works </a:t>
            </a:r>
            <a:r>
              <a:rPr lang="en-US" sz="4800" dirty="0" smtClean="0">
                <a:solidFill>
                  <a:srgbClr val="222222"/>
                </a:solidFill>
                <a:latin typeface="arial" charset="0"/>
              </a:rPr>
              <a:t>where” or  “who </a:t>
            </a:r>
            <a:r>
              <a:rPr lang="en-US" sz="4800" dirty="0">
                <a:solidFill>
                  <a:srgbClr val="222222"/>
                </a:solidFill>
                <a:latin typeface="arial" charset="0"/>
              </a:rPr>
              <a:t>goes to which school</a:t>
            </a:r>
            <a:r>
              <a:rPr lang="en-US" sz="4800" dirty="0" smtClean="0">
                <a:solidFill>
                  <a:srgbClr val="222222"/>
                </a:solidFill>
                <a:latin typeface="arial" charset="0"/>
              </a:rPr>
              <a:t>”.</a:t>
            </a:r>
            <a:endParaRPr lang="en-US" sz="4800" dirty="0">
              <a:solidFill>
                <a:srgbClr val="222222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810" y="12210473"/>
            <a:ext cx="144051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800" dirty="0">
                <a:solidFill>
                  <a:srgbClr val="222222"/>
                </a:solidFill>
                <a:latin typeface="arial" charset="0"/>
              </a:rPr>
              <a:t>To </a:t>
            </a:r>
            <a:r>
              <a:rPr lang="en-US" sz="4800" dirty="0" smtClean="0">
                <a:solidFill>
                  <a:srgbClr val="222222"/>
                </a:solidFill>
                <a:latin typeface="arial" charset="0"/>
              </a:rPr>
              <a:t>come </a:t>
            </a:r>
            <a:r>
              <a:rPr lang="en-US" sz="4800" dirty="0">
                <a:solidFill>
                  <a:srgbClr val="222222"/>
                </a:solidFill>
                <a:latin typeface="arial" charset="0"/>
              </a:rPr>
              <a:t>up with an alternative method </a:t>
            </a:r>
            <a:r>
              <a:rPr lang="en-US" sz="4800" dirty="0" smtClean="0">
                <a:solidFill>
                  <a:srgbClr val="222222"/>
                </a:solidFill>
                <a:latin typeface="arial" charset="0"/>
              </a:rPr>
              <a:t>to matching problems, we have used </a:t>
            </a:r>
            <a:r>
              <a:rPr lang="en-US" sz="4800" dirty="0">
                <a:solidFill>
                  <a:srgbClr val="222222"/>
                </a:solidFill>
                <a:latin typeface="arial" charset="0"/>
              </a:rPr>
              <a:t>artificial intelligence methods </a:t>
            </a:r>
            <a:r>
              <a:rPr lang="en-US" sz="4800" dirty="0" smtClean="0">
                <a:solidFill>
                  <a:srgbClr val="222222"/>
                </a:solidFill>
                <a:latin typeface="arial" charset="0"/>
              </a:rPr>
              <a:t>on matching problems, for </a:t>
            </a:r>
            <a:r>
              <a:rPr lang="en-US" sz="4800" dirty="0">
                <a:solidFill>
                  <a:srgbClr val="222222"/>
                </a:solidFill>
                <a:latin typeface="arial" charset="0"/>
              </a:rPr>
              <a:t>the first time in </a:t>
            </a:r>
            <a:r>
              <a:rPr lang="en-US" sz="4800" dirty="0" smtClean="0">
                <a:solidFill>
                  <a:srgbClr val="222222"/>
                </a:solidFill>
                <a:latin typeface="arial" charset="0"/>
              </a:rPr>
              <a:t>the literature as we are aware of. In this project, we have studied one </a:t>
            </a:r>
            <a:r>
              <a:rPr lang="en-US" sz="4800" dirty="0">
                <a:solidFill>
                  <a:srgbClr val="222222"/>
                </a:solidFill>
                <a:latin typeface="arial" charset="0"/>
              </a:rPr>
              <a:t>of the most famous matching </a:t>
            </a:r>
            <a:r>
              <a:rPr lang="en-US" sz="4800" dirty="0" smtClean="0">
                <a:solidFill>
                  <a:srgbClr val="222222"/>
                </a:solidFill>
                <a:latin typeface="arial" charset="0"/>
              </a:rPr>
              <a:t>problems, the stable </a:t>
            </a:r>
            <a:r>
              <a:rPr lang="en-US" sz="4800" dirty="0">
                <a:solidFill>
                  <a:srgbClr val="222222"/>
                </a:solidFill>
                <a:latin typeface="arial" charset="0"/>
              </a:rPr>
              <a:t>marriage </a:t>
            </a:r>
            <a:r>
              <a:rPr lang="en-US" sz="4800" dirty="0" smtClean="0">
                <a:solidFill>
                  <a:srgbClr val="222222"/>
                </a:solidFill>
                <a:latin typeface="arial" charset="0"/>
              </a:rPr>
              <a:t>problem.</a:t>
            </a:r>
            <a:endParaRPr lang="en-US" sz="4800" dirty="0">
              <a:solidFill>
                <a:srgbClr val="222222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1811" y="17975661"/>
                <a:ext cx="14405158" cy="9694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800" dirty="0" smtClean="0"/>
                  <a:t>Stable </a:t>
                </a:r>
                <a:r>
                  <a:rPr lang="en-US" sz="4800" dirty="0"/>
                  <a:t>marriage </a:t>
                </a:r>
                <a:r>
                  <a:rPr lang="en-US" sz="4800" dirty="0" smtClean="0"/>
                  <a:t>problem (SMP) is one of the earliest and the most famous problem in matching theory. </a:t>
                </a:r>
                <a:r>
                  <a:rPr lang="en-US" sz="4800" dirty="0"/>
                  <a:t> </a:t>
                </a:r>
                <a:r>
                  <a:rPr lang="en-US" sz="4800" dirty="0" smtClean="0"/>
                  <a:t>In SMP, the objective is to find stable marriages given a list of </a:t>
                </a:r>
                <a14:m>
                  <m:oMath xmlns:m="http://schemas.openxmlformats.org/officeDocument/2006/math">
                    <m:r>
                      <a:rPr lang="tr-TR" sz="4800" b="0" i="1" smtClean="0">
                        <a:latin typeface="Cambria Math" charset="0"/>
                      </a:rPr>
                      <m:t>𝑛</m:t>
                    </m:r>
                    <m:r>
                      <a:rPr lang="tr-TR" sz="48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4800" dirty="0" smtClean="0"/>
                  <a:t>men and </a:t>
                </a:r>
                <a14:m>
                  <m:oMath xmlns:m="http://schemas.openxmlformats.org/officeDocument/2006/math">
                    <m:r>
                      <a:rPr lang="tr-TR" sz="4800" i="1">
                        <a:latin typeface="Cambria Math" charset="0"/>
                      </a:rPr>
                      <m:t>𝑛</m:t>
                    </m:r>
                    <m:r>
                      <a:rPr lang="tr-TR" sz="4800" i="1">
                        <a:latin typeface="Cambria Math" charset="0"/>
                      </a:rPr>
                      <m:t> </m:t>
                    </m:r>
                    <m:r>
                      <a:rPr lang="tr-TR" sz="48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4800" dirty="0" smtClean="0"/>
                  <a:t>women with the complete preference lists of each men and women. </a:t>
                </a:r>
              </a:p>
              <a:p>
                <a:pPr algn="just"/>
                <a:r>
                  <a:rPr lang="en-US" sz="4800" dirty="0" smtClean="0"/>
                  <a:t>In SMP, a marriage </a:t>
                </a:r>
                <a:r>
                  <a:rPr lang="en-US" sz="4800" dirty="0"/>
                  <a:t>is stable if and only if there is no</a:t>
                </a:r>
              </a:p>
              <a:p>
                <a:pPr algn="just"/>
                <a:r>
                  <a:rPr lang="en-US" sz="4800" dirty="0"/>
                  <a:t>blocking pair. A blocking pair is </a:t>
                </a:r>
                <a:r>
                  <a:rPr lang="en-US" sz="4800" dirty="0" smtClean="0"/>
                  <a:t>defined as a </a:t>
                </a:r>
                <a:r>
                  <a:rPr lang="en-US" sz="4800" dirty="0"/>
                  <a:t>pair of man and woman that are not </a:t>
                </a:r>
                <a:r>
                  <a:rPr lang="en-US" sz="4800" dirty="0" smtClean="0"/>
                  <a:t>married together</a:t>
                </a:r>
                <a:r>
                  <a:rPr lang="en-US" sz="4800" dirty="0"/>
                  <a:t>, but they both prefer each other to their spouses. In case there </a:t>
                </a:r>
                <a:r>
                  <a:rPr lang="en-US" sz="4800" dirty="0" smtClean="0"/>
                  <a:t>exists a </a:t>
                </a:r>
                <a:r>
                  <a:rPr lang="en-US" sz="4800" dirty="0"/>
                  <a:t>blocking pair, this pair of man and woman would divorce from their </a:t>
                </a:r>
                <a:r>
                  <a:rPr lang="en-US" sz="4800" dirty="0" smtClean="0"/>
                  <a:t>spouses to </a:t>
                </a:r>
                <a:r>
                  <a:rPr lang="en-US" sz="4800" dirty="0"/>
                  <a:t>marry with each other, therefore the matching wouldn't be stable</a:t>
                </a:r>
                <a:r>
                  <a:rPr lang="en-US" sz="4800" dirty="0" smtClean="0"/>
                  <a:t>.</a:t>
                </a:r>
                <a:endParaRPr lang="en-US" sz="4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11" y="17975661"/>
                <a:ext cx="14405158" cy="9694962"/>
              </a:xfrm>
              <a:prstGeom prst="rect">
                <a:avLst/>
              </a:prstGeom>
              <a:blipFill rotWithShape="0">
                <a:blip r:embed="rId3"/>
                <a:stretch>
                  <a:fillRect l="-1947" t="-1509" r="-1904" b="-2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10" y="28083777"/>
            <a:ext cx="14400844" cy="80866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1810" y="36574080"/>
            <a:ext cx="144008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Source: https://</a:t>
            </a:r>
            <a:r>
              <a:rPr lang="en-US" sz="3800" dirty="0" err="1"/>
              <a:t>www.youtube.com</a:t>
            </a:r>
            <a:r>
              <a:rPr lang="en-US" sz="3800" dirty="0"/>
              <a:t>/</a:t>
            </a:r>
            <a:r>
              <a:rPr lang="en-US" sz="3800" dirty="0" err="1"/>
              <a:t>watch?v</a:t>
            </a:r>
            <a:r>
              <a:rPr lang="en-US" sz="3800" dirty="0"/>
              <a:t>=Dm7OQr53xKY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02759" y="6533431"/>
                <a:ext cx="14320584" cy="10433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800" dirty="0" smtClean="0"/>
                  <a:t>Stable marriage </a:t>
                </a:r>
                <a:r>
                  <a:rPr lang="en-US" sz="4800" dirty="0"/>
                  <a:t>problem with unacceptability and ties (SMPTI) is a </a:t>
                </a:r>
                <a:r>
                  <a:rPr lang="en-US" sz="4800" dirty="0" smtClean="0"/>
                  <a:t>variant of </a:t>
                </a:r>
                <a:r>
                  <a:rPr lang="en-US" sz="4800" dirty="0"/>
                  <a:t>the stable </a:t>
                </a:r>
                <a:r>
                  <a:rPr lang="en-US" sz="4800" dirty="0" smtClean="0"/>
                  <a:t>marriage problem </a:t>
                </a:r>
                <a:r>
                  <a:rPr lang="en-US" sz="4800" dirty="0"/>
                  <a:t>with a few </a:t>
                </a:r>
                <a:r>
                  <a:rPr lang="en-US" sz="4800" dirty="0" smtClean="0"/>
                  <a:t>differences. On </a:t>
                </a:r>
                <a:r>
                  <a:rPr lang="en-US" sz="4800" dirty="0"/>
                  <a:t>the contrary to an SMP instance </a:t>
                </a:r>
                <a:r>
                  <a:rPr lang="en-US" sz="4800" dirty="0" smtClean="0"/>
                  <a:t>consisting of </a:t>
                </a:r>
                <a14:m>
                  <m:oMath xmlns:m="http://schemas.openxmlformats.org/officeDocument/2006/math">
                    <m:r>
                      <a:rPr lang="tr-TR" sz="48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sz="4800" dirty="0"/>
                  <a:t> men and </a:t>
                </a:r>
                <a14:m>
                  <m:oMath xmlns:m="http://schemas.openxmlformats.org/officeDocument/2006/math">
                    <m:r>
                      <a:rPr lang="tr-TR" sz="4800" i="1">
                        <a:latin typeface="Cambria Math" charset="0"/>
                      </a:rPr>
                      <m:t>𝑛</m:t>
                    </m:r>
                    <m:r>
                      <a:rPr lang="tr-TR" sz="48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4800" dirty="0" smtClean="0"/>
                  <a:t> </a:t>
                </a:r>
                <a:r>
                  <a:rPr lang="en-US" sz="4800" dirty="0"/>
                  <a:t>women, </a:t>
                </a:r>
                <a:r>
                  <a:rPr lang="en-US" sz="4800" dirty="0" smtClean="0"/>
                  <a:t>SMPTI can </a:t>
                </a:r>
                <a:r>
                  <a:rPr lang="en-US" sz="4800" dirty="0"/>
                  <a:t>have </a:t>
                </a:r>
                <a:r>
                  <a:rPr lang="en-US" sz="4800" dirty="0" smtClean="0"/>
                  <a:t>different </a:t>
                </a:r>
                <a:r>
                  <a:rPr lang="en-US" sz="4800" dirty="0"/>
                  <a:t>numbers of men and women. In addition to that, in </a:t>
                </a:r>
                <a:r>
                  <a:rPr lang="en-US" sz="4800" dirty="0" smtClean="0"/>
                  <a:t>SMPTI, preferences </a:t>
                </a:r>
                <a:r>
                  <a:rPr lang="en-US" sz="4800" dirty="0"/>
                  <a:t>of men and women do not have to be complete and may include </a:t>
                </a:r>
                <a:r>
                  <a:rPr lang="en-US" sz="4800" dirty="0" smtClean="0"/>
                  <a:t>ties. As </a:t>
                </a:r>
                <a:r>
                  <a:rPr lang="en-US" sz="4800" dirty="0"/>
                  <a:t>a result of </a:t>
                </a:r>
                <a:r>
                  <a:rPr lang="en-US" sz="4800" dirty="0" smtClean="0"/>
                  <a:t>this change, </a:t>
                </a:r>
                <a:r>
                  <a:rPr lang="en-US" sz="4800" dirty="0"/>
                  <a:t>in SMPTI, </a:t>
                </a:r>
                <a:r>
                  <a:rPr lang="en-US" sz="4800" dirty="0" smtClean="0"/>
                  <a:t>men </a:t>
                </a:r>
                <a:r>
                  <a:rPr lang="en-US" sz="4800" dirty="0"/>
                  <a:t>and </a:t>
                </a:r>
                <a:r>
                  <a:rPr lang="en-US" sz="4800" dirty="0" smtClean="0"/>
                  <a:t>women may </a:t>
                </a:r>
                <a:r>
                  <a:rPr lang="en-US" sz="4800" dirty="0"/>
                  <a:t>be </a:t>
                </a:r>
                <a:r>
                  <a:rPr lang="en-US" sz="4800" dirty="0" smtClean="0"/>
                  <a:t>single.</a:t>
                </a:r>
                <a:endParaRPr lang="en-US" sz="4800" dirty="0"/>
              </a:p>
              <a:p>
                <a:pPr algn="just"/>
                <a:r>
                  <a:rPr lang="en-US" sz="4800" dirty="0" smtClean="0"/>
                  <a:t>In SMPTI, a pair of man and woman are said to form </a:t>
                </a:r>
                <a:r>
                  <a:rPr lang="en-US" sz="4800" dirty="0"/>
                  <a:t>a blocking pair </a:t>
                </a:r>
                <a:r>
                  <a:rPr lang="en-US" sz="4800" dirty="0" smtClean="0"/>
                  <a:t>they are not married and each of them is either single and finds the other one acceptable, or  married and prefers the other one to his/her actual partner.</a:t>
                </a:r>
                <a:endParaRPr lang="en-US" sz="4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2759" y="6533431"/>
                <a:ext cx="14320584" cy="10433625"/>
              </a:xfrm>
              <a:prstGeom prst="rect">
                <a:avLst/>
              </a:prstGeom>
              <a:blipFill rotWithShape="0">
                <a:blip r:embed="rId5"/>
                <a:stretch>
                  <a:fillRect l="-1916" t="-1403" r="-1958" b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5498443" y="17972921"/>
                <a:ext cx="14324900" cy="11990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800" dirty="0" smtClean="0"/>
                  <a:t>Optimization is making the most effective use of a situation or resource. While solving SMP, </a:t>
                </a:r>
                <a:r>
                  <a:rPr lang="en-US" sz="4800" dirty="0"/>
                  <a:t>we </a:t>
                </a:r>
                <a:r>
                  <a:rPr lang="en-US" sz="4800" dirty="0" smtClean="0"/>
                  <a:t>have used </a:t>
                </a:r>
                <a:r>
                  <a:rPr lang="en-US" sz="4800" dirty="0"/>
                  <a:t>optimization to get the </a:t>
                </a:r>
                <a:r>
                  <a:rPr lang="en-US" sz="4800" dirty="0" smtClean="0"/>
                  <a:t>most effective answer set among all stable marriages. In this optimization process, we have used 3 different cost function.</a:t>
                </a:r>
              </a:p>
              <a:p>
                <a:pPr algn="just"/>
                <a:r>
                  <a:rPr lang="en-US" sz="4800" dirty="0" smtClean="0"/>
                  <a:t>Let us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tr-TR" sz="48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tr-TR" sz="48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tr-TR" sz="4800" b="0" i="1" smtClean="0">
                        <a:latin typeface="Cambria Math" charset="0"/>
                      </a:rPr>
                      <m:t>(</m:t>
                    </m:r>
                    <m:r>
                      <a:rPr lang="tr-TR" sz="4800" b="0" i="1" smtClean="0">
                        <a:latin typeface="Cambria Math" charset="0"/>
                      </a:rPr>
                      <m:t>𝑆</m:t>
                    </m:r>
                    <m:r>
                      <a:rPr lang="tr-TR" sz="4800" b="0" i="1" smtClean="0">
                        <a:latin typeface="Cambria Math" charset="0"/>
                      </a:rPr>
                      <m:t>)=</m:t>
                    </m:r>
                    <m:r>
                      <a:rPr lang="tr-TR" sz="4800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4800" dirty="0" smtClean="0"/>
                  <a:t> when agent </a:t>
                </a:r>
                <a14:m>
                  <m:oMath xmlns:m="http://schemas.openxmlformats.org/officeDocument/2006/math">
                    <m:r>
                      <a:rPr lang="tr-TR" sz="4800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4800" dirty="0" smtClean="0"/>
                  <a:t> is matched with his/her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tr-TR" sz="4800" b="0" i="1" smtClean="0">
                            <a:latin typeface="Cambria Math" charset="0"/>
                          </a:rPr>
                          <m:t>𝑘</m:t>
                        </m:r>
                      </m:e>
                      <m:sup>
                        <m:r>
                          <a:rPr lang="tr-TR" sz="4800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4800" dirty="0" smtClean="0"/>
                  <a:t> preference in the stable marriage </a:t>
                </a:r>
                <a14:m>
                  <m:oMath xmlns:m="http://schemas.openxmlformats.org/officeDocument/2006/math">
                    <m:r>
                      <a:rPr lang="tr-TR" sz="4800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4800" dirty="0" smtClean="0"/>
                  <a:t>.</a:t>
                </a:r>
              </a:p>
              <a:p>
                <a:pPr algn="just"/>
                <a:r>
                  <a:rPr lang="en-US" sz="4800" dirty="0" smtClean="0"/>
                  <a:t>Egalitarian SMPTI minimizes the cost function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4800" b="0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tr-TR" sz="4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tr-TR" sz="4800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tr-TR" sz="48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hr-HR" sz="4800" b="0" i="1" smtClean="0">
                              <a:latin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hr-HR" sz="48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tr-TR" sz="48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tr-TR" sz="4800" b="0" i="1" smtClean="0">
                                  <a:latin typeface="Cambria Math" charset="0"/>
                                </a:rPr>
                                <m:t> ∈</m:t>
                              </m:r>
                              <m:r>
                                <a:rPr lang="tr-TR" sz="4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4800" b="0" i="1" smtClean="0">
                                      <a:latin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tr-TR" sz="4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tr-TR" sz="4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4800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tr-TR" sz="4800" b="0" i="1" smtClean="0">
                                  <a:latin typeface="Cambria Math" charset="0"/>
                                </a:rPr>
                                <m:t>−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tr-TR" sz="4800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tr-TR" sz="4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tr-TR" sz="4800" b="0" i="1" smtClean="0">
                                      <a:latin typeface="Cambria Math" charset="0"/>
                                    </a:rPr>
                                    <m:t> ∈</m:t>
                                  </m:r>
                                  <m:r>
                                    <a:rPr lang="tr-TR" sz="4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4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4800" b="0" i="1" smtClean="0">
                                          <a:latin typeface="Cambria Math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tr-TR" sz="48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tr-TR" sz="4800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tr-TR" sz="4800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  <m:r>
                                    <a:rPr lang="tr-TR" sz="4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4800" dirty="0" smtClean="0"/>
              </a:p>
              <a:p>
                <a:pPr algn="just"/>
                <a:r>
                  <a:rPr lang="en-US" sz="4800" dirty="0" smtClean="0"/>
                  <a:t>Sex equal SMPTI minimizes the cost function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4800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tr-TR" sz="4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tr-TR" sz="4800" i="1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tr-TR" sz="48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tr-TR" sz="4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tr-TR" sz="4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tr-TR" sz="4800" b="0" i="1" smtClean="0">
                              <a:latin typeface="Cambria Math" charset="0"/>
                            </a:rPr>
                            <m:t> ∈</m:t>
                          </m:r>
                          <m:r>
                            <a:rPr lang="tr-TR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tr-TR" sz="4800" b="0" i="1" smtClean="0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tr-TR" sz="4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tr-TR" sz="4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tr-TR" sz="48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tr-TR" sz="48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  <m:r>
                        <a:rPr lang="tr-TR" sz="4800" b="0" i="1" smtClean="0">
                          <a:latin typeface="Cambria Math" charset="0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tr-TR" sz="4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tr-TR" sz="4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tr-TR" sz="4800" b="0" i="1" smtClean="0">
                              <a:latin typeface="Cambria Math" charset="0"/>
                            </a:rPr>
                            <m:t> ∈</m:t>
                          </m:r>
                          <m:r>
                            <a:rPr lang="tr-TR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tr-TR" sz="4800" b="0" i="1" smtClean="0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tr-TR" sz="4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tr-TR" sz="4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tr-TR" sz="48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tr-TR" sz="48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  <m:r>
                        <a:rPr lang="tr-TR" sz="4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4800" dirty="0"/>
              </a:p>
              <a:p>
                <a:pPr algn="just"/>
                <a:r>
                  <a:rPr lang="en-US" sz="4800" dirty="0" smtClean="0"/>
                  <a:t>Minimum regret SMPTI minimizes the cost function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4800" b="0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tr-TR" sz="4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tr-TR" sz="4800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tr-TR" sz="4800" b="0" i="1" smtClean="0">
                          <a:latin typeface="Cambria Math" charset="0"/>
                        </a:rPr>
                        <m:t>=</m:t>
                      </m:r>
                      <m:r>
                        <a:rPr lang="tr-TR" sz="4800" b="0" i="1" smtClean="0">
                          <a:latin typeface="Cambria Math" charset="0"/>
                        </a:rPr>
                        <m:t>𝑚𝑎𝑥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4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4800" b="0" i="1" smtClean="0">
                                      <a:latin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tr-TR" sz="4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tr-TR" sz="4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tr-TR" sz="4800" b="0" i="1" smtClean="0">
                                  <a:latin typeface="Cambria Math" charset="0"/>
                                </a:rPr>
                                <m:t>𝑆</m:t>
                              </m:r>
                              <m:r>
                                <a:rPr lang="tr-TR" sz="48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tr-TR" sz="4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tr-TR" sz="4800" b="0" i="1" smtClean="0">
                              <a:latin typeface="Cambria Math" charset="0"/>
                            </a:rPr>
                            <m:t> ∈</m:t>
                          </m:r>
                          <m:r>
                            <a:rPr lang="tr-TR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  <m:r>
                            <a:rPr lang="tr-TR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tr-TR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443" y="17972921"/>
                <a:ext cx="14324900" cy="11990398"/>
              </a:xfrm>
              <a:prstGeom prst="rect">
                <a:avLst/>
              </a:prstGeom>
              <a:blipFill rotWithShape="0">
                <a:blip r:embed="rId6"/>
                <a:stretch>
                  <a:fillRect l="-1915" t="-1220" r="-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689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</vt:lpstr>
      <vt:lpstr>Cambria Math</vt:lpstr>
      <vt:lpstr>Symbol</vt:lpstr>
      <vt:lpstr>Default Design</vt:lpstr>
      <vt:lpstr>PowerPoint Presentation</vt:lpstr>
    </vt:vector>
  </TitlesOfParts>
  <Company>Graphicsland/MAKESIGNS.COM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Berkan Teber</cp:lastModifiedBy>
  <cp:revision>320</cp:revision>
  <dcterms:created xsi:type="dcterms:W3CDTF">2005-06-17T18:14:43Z</dcterms:created>
  <dcterms:modified xsi:type="dcterms:W3CDTF">2018-01-30T06:40:53Z</dcterms:modified>
  <cp:category>scientific poster template</cp:category>
</cp:coreProperties>
</file>