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8" r:id="rId3"/>
    <p:sldId id="287" r:id="rId4"/>
    <p:sldId id="286" r:id="rId5"/>
    <p:sldId id="289" r:id="rId6"/>
    <p:sldId id="290" r:id="rId7"/>
    <p:sldId id="291" r:id="rId8"/>
    <p:sldId id="292" r:id="rId9"/>
    <p:sldId id="262" r:id="rId10"/>
    <p:sldId id="288" r:id="rId11"/>
    <p:sldId id="294" r:id="rId12"/>
    <p:sldId id="295" r:id="rId13"/>
    <p:sldId id="296" r:id="rId14"/>
    <p:sldId id="257" r:id="rId15"/>
    <p:sldId id="297" r:id="rId16"/>
    <p:sldId id="298" r:id="rId17"/>
    <p:sldId id="299" r:id="rId18"/>
    <p:sldId id="279" r:id="rId19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98D03-42B1-4E21-A405-90276D69A1D1}">
  <a:tblStyle styleId="{4D598D03-42B1-4E21-A405-90276D69A1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799" autoAdjust="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uang, </a:t>
            </a:r>
            <a:r>
              <a:rPr lang="en-US" dirty="0" err="1"/>
              <a:t>bagaimana</a:t>
            </a:r>
            <a:r>
              <a:rPr lang="en-US" dirty="0"/>
              <a:t> orang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?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bakal</a:t>
            </a:r>
            <a:r>
              <a:rPr lang="en-US" dirty="0"/>
              <a:t> </a:t>
            </a:r>
            <a:r>
              <a:rPr lang="en-US" dirty="0" err="1"/>
              <a:t>ngeluh</a:t>
            </a:r>
            <a:r>
              <a:rPr lang="en-US" dirty="0"/>
              <a:t>, </a:t>
            </a:r>
            <a:r>
              <a:rPr lang="en-US" dirty="0" err="1"/>
              <a:t>gabakal</a:t>
            </a:r>
            <a:r>
              <a:rPr lang="en-US" dirty="0"/>
              <a:t> </a:t>
            </a:r>
            <a:r>
              <a:rPr lang="en-US" dirty="0" err="1"/>
              <a:t>marah</a:t>
            </a:r>
            <a:r>
              <a:rPr lang="en-US" dirty="0"/>
              <a:t> – </a:t>
            </a:r>
            <a:r>
              <a:rPr lang="en-US" dirty="0" err="1"/>
              <a:t>marah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sedih</a:t>
            </a:r>
            <a:r>
              <a:rPr lang="en-US" dirty="0"/>
              <a:t>. Karena </a:t>
            </a:r>
            <a:r>
              <a:rPr lang="en-US" dirty="0" err="1"/>
              <a:t>mereka</a:t>
            </a:r>
            <a:r>
              <a:rPr lang="en-US" dirty="0"/>
              <a:t> tau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yang </a:t>
            </a:r>
            <a:r>
              <a:rPr lang="en-US" dirty="0" err="1"/>
              <a:t>irasional</a:t>
            </a:r>
            <a:r>
              <a:rPr lang="en-US" dirty="0"/>
              <a:t>, </a:t>
            </a:r>
            <a:r>
              <a:rPr lang="en-US" dirty="0" err="1"/>
              <a:t>Cuma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doang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. Dan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juga. Orang yang </a:t>
            </a:r>
            <a:r>
              <a:rPr lang="en-US" dirty="0" err="1"/>
              <a:t>rasional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dan </a:t>
            </a:r>
            <a:r>
              <a:rPr lang="en-US" dirty="0" err="1"/>
              <a:t>mengevaluasi</a:t>
            </a:r>
            <a:r>
              <a:rPr lang="en-US" dirty="0"/>
              <a:t>,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duit</a:t>
            </a:r>
            <a:r>
              <a:rPr lang="en-US" dirty="0"/>
              <a:t>?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duitnya</a:t>
            </a:r>
            <a:r>
              <a:rPr lang="en-US" dirty="0"/>
              <a:t> </a:t>
            </a:r>
            <a:r>
              <a:rPr lang="en-US" dirty="0" err="1"/>
              <a:t>ketinggalan</a:t>
            </a:r>
            <a:r>
              <a:rPr lang="en-US" dirty="0"/>
              <a:t>?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kecerobohan</a:t>
            </a:r>
            <a:r>
              <a:rPr lang="en-US" dirty="0"/>
              <a:t>?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copet</a:t>
            </a:r>
            <a:r>
              <a:rPr lang="en-US" dirty="0"/>
              <a:t> </a:t>
            </a:r>
            <a:r>
              <a:rPr lang="en-US" dirty="0" err="1"/>
              <a:t>dijalan</a:t>
            </a:r>
            <a:r>
              <a:rPr lang="en-US" dirty="0"/>
              <a:t>?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orangnya</a:t>
            </a:r>
            <a:r>
              <a:rPr lang="en-US" dirty="0"/>
              <a:t> orang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matang</a:t>
            </a:r>
            <a:r>
              <a:rPr lang="en-US" dirty="0"/>
              <a:t>, dan </a:t>
            </a:r>
            <a:r>
              <a:rPr lang="en-US" dirty="0" err="1"/>
              <a:t>mungkin</a:t>
            </a:r>
            <a:r>
              <a:rPr lang="en-US" dirty="0"/>
              <a:t> juga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uangnya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menyesalkan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dan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Karena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nasib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paling </a:t>
            </a:r>
            <a:r>
              <a:rPr lang="en-US" dirty="0" err="1"/>
              <a:t>buruk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tertabrak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, </a:t>
            </a:r>
            <a:r>
              <a:rPr lang="en-US" dirty="0" err="1"/>
              <a:t>ditusuk</a:t>
            </a:r>
            <a:r>
              <a:rPr lang="en-US" dirty="0"/>
              <a:t> orang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pisau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Epictetus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disiksa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budak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bertahun</a:t>
            </a:r>
            <a:r>
              <a:rPr lang="en-US" dirty="0"/>
              <a:t> –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stoic </a:t>
            </a:r>
            <a:r>
              <a:rPr lang="en-US" dirty="0" err="1"/>
              <a:t>ini</a:t>
            </a:r>
            <a:r>
              <a:rPr lang="en-US" dirty="0"/>
              <a:t>. Nah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orang yang </a:t>
            </a:r>
            <a:r>
              <a:rPr lang="en-US" dirty="0" err="1"/>
              <a:t>menerapkan</a:t>
            </a:r>
            <a:r>
              <a:rPr lang="en-US" dirty="0"/>
              <a:t> stoicism. </a:t>
            </a:r>
            <a:r>
              <a:rPr lang="en-US" dirty="0" err="1"/>
              <a:t>Jangan</a:t>
            </a:r>
            <a:r>
              <a:rPr lang="en-US" dirty="0"/>
              <a:t> salah, </a:t>
            </a:r>
            <a:r>
              <a:rPr lang="en-US" dirty="0" err="1"/>
              <a:t>walaupun</a:t>
            </a:r>
            <a:r>
              <a:rPr lang="en-US" dirty="0"/>
              <a:t> orang yang stoic </a:t>
            </a:r>
            <a:r>
              <a:rPr lang="en-US" dirty="0" err="1"/>
              <a:t>banget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takdir</a:t>
            </a:r>
            <a:r>
              <a:rPr lang="en-US" dirty="0"/>
              <a:t> dan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orang stoic </a:t>
            </a:r>
            <a:r>
              <a:rPr lang="en-US" dirty="0" err="1"/>
              <a:t>itu</a:t>
            </a:r>
            <a:r>
              <a:rPr lang="en-US" dirty="0"/>
              <a:t> orang yang gak </a:t>
            </a:r>
            <a:r>
              <a:rPr lang="en-US" dirty="0" err="1"/>
              <a:t>rasional</a:t>
            </a:r>
            <a:r>
              <a:rPr lang="en-US" dirty="0"/>
              <a:t>. </a:t>
            </a:r>
            <a:r>
              <a:rPr lang="en-US" dirty="0" err="1"/>
              <a:t>Justru</a:t>
            </a:r>
            <a:r>
              <a:rPr lang="en-US" dirty="0"/>
              <a:t> orang stoic orang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dan </a:t>
            </a:r>
            <a:r>
              <a:rPr lang="en-US" dirty="0" err="1"/>
              <a:t>presepsi</a:t>
            </a:r>
            <a:r>
              <a:rPr lang="en-US" dirty="0"/>
              <a:t> </a:t>
            </a:r>
            <a:r>
              <a:rPr lang="en-US" dirty="0" err="1"/>
              <a:t>dikejadian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menimpanya</a:t>
            </a:r>
            <a:r>
              <a:rPr lang="en-US" dirty="0"/>
              <a:t>. Stoicism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memanusiakan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Karena stoicism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lain. Stoicism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yang </a:t>
            </a:r>
            <a:r>
              <a:rPr lang="en-US" dirty="0" err="1"/>
              <a:t>rasional</a:t>
            </a:r>
            <a:r>
              <a:rPr lang="en-US" dirty="0"/>
              <a:t> dan </a:t>
            </a:r>
            <a:r>
              <a:rPr lang="en-US" dirty="0" err="1"/>
              <a:t>itulah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lain.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15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 stoa </a:t>
            </a:r>
            <a:r>
              <a:rPr lang="en-US" dirty="0" err="1"/>
              <a:t>menganggap</a:t>
            </a:r>
            <a:r>
              <a:rPr lang="en-US" dirty="0"/>
              <a:t> (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)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tuh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,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(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disebelahnya</a:t>
            </a:r>
            <a:r>
              <a:rPr lang="en-US" dirty="0"/>
              <a:t>)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galau</a:t>
            </a:r>
            <a:r>
              <a:rPr lang="en-US" dirty="0"/>
              <a:t> </a:t>
            </a:r>
            <a:r>
              <a:rPr lang="en-US" dirty="0" err="1"/>
              <a:t>berbulan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9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(</a:t>
            </a:r>
            <a:r>
              <a:rPr lang="en-US" dirty="0" err="1"/>
              <a:t>menunjuk</a:t>
            </a:r>
            <a:r>
              <a:rPr lang="en-US" dirty="0"/>
              <a:t> yang </a:t>
            </a:r>
            <a:r>
              <a:rPr lang="en-US" dirty="0" err="1"/>
              <a:t>atas</a:t>
            </a:r>
            <a:r>
              <a:rPr lang="en-US" dirty="0"/>
              <a:t>), yang para </a:t>
            </a:r>
            <a:r>
              <a:rPr lang="en-US" dirty="0" err="1"/>
              <a:t>filsuf</a:t>
            </a:r>
            <a:r>
              <a:rPr lang="en-US" dirty="0"/>
              <a:t> stoa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challenge your thought, challenge your emotion. Ketika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kesel</a:t>
            </a:r>
            <a:r>
              <a:rPr lang="en-US" dirty="0"/>
              <a:t>, </a:t>
            </a:r>
            <a:r>
              <a:rPr lang="en-US" dirty="0" err="1"/>
              <a:t>marah</a:t>
            </a:r>
            <a:r>
              <a:rPr lang="en-US" dirty="0"/>
              <a:t>, </a:t>
            </a:r>
            <a:r>
              <a:rPr lang="en-US" dirty="0" err="1"/>
              <a:t>pikirkan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marah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Yang salah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37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Nah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stoicism , stoicism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4 </a:t>
            </a:r>
            <a:r>
              <a:rPr lang="en-US" dirty="0" err="1"/>
              <a:t>prinsip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: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deh</a:t>
            </a:r>
            <a:r>
              <a:rPr lang="en-US" dirty="0"/>
              <a:t> </a:t>
            </a:r>
            <a:r>
              <a:rPr lang="en-US" dirty="0" err="1"/>
              <a:t>diatas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</a:t>
            </a:r>
            <a:r>
              <a:rPr lang="en-US" dirty="0" err="1"/>
              <a:t>nomor</a:t>
            </a:r>
            <a:r>
              <a:rPr lang="en-US" dirty="0"/>
              <a:t> 4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gak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 </a:t>
            </a:r>
            <a:r>
              <a:rPr lang="en-US" dirty="0" err="1"/>
              <a:t>mengurusi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Nomor</a:t>
            </a:r>
            <a:r>
              <a:rPr lang="en-US" dirty="0"/>
              <a:t> 4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stoic </a:t>
            </a:r>
            <a:r>
              <a:rPr lang="en-US" dirty="0" err="1"/>
              <a:t>ini</a:t>
            </a:r>
            <a:r>
              <a:rPr lang="en-US" dirty="0"/>
              <a:t>. Nah,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mempercayai</a:t>
            </a:r>
            <a:r>
              <a:rPr lang="en-US" dirty="0"/>
              <a:t> </a:t>
            </a:r>
            <a:r>
              <a:rPr lang="en-US" dirty="0" err="1"/>
              <a:t>semuahal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alasannya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. </a:t>
            </a:r>
            <a:r>
              <a:rPr lang="en-US" dirty="0" err="1"/>
              <a:t>Makanya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3 point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2. nah </a:t>
            </a:r>
            <a:r>
              <a:rPr lang="en-US" dirty="0" err="1"/>
              <a:t>ngomong</a:t>
            </a:r>
            <a:r>
              <a:rPr lang="en-US" dirty="0"/>
              <a:t> – </a:t>
            </a:r>
            <a:r>
              <a:rPr lang="en-US" dirty="0" err="1"/>
              <a:t>ngomong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stoic?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point </a:t>
            </a:r>
            <a:r>
              <a:rPr lang="en-US" dirty="0" err="1"/>
              <a:t>ke</a:t>
            </a:r>
            <a:r>
              <a:rPr lang="en-US" dirty="0"/>
              <a:t> 3 juga (</a:t>
            </a:r>
            <a:r>
              <a:rPr lang="en-US" dirty="0" err="1"/>
              <a:t>baca</a:t>
            </a:r>
            <a:r>
              <a:rPr lang="en-US" dirty="0"/>
              <a:t> point 3)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harmoni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. Nah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harmoni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?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,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slide </a:t>
            </a:r>
            <a:r>
              <a:rPr lang="en-US" dirty="0" err="1"/>
              <a:t>berikutnya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bagi</a:t>
            </a:r>
            <a:r>
              <a:rPr lang="en-US" dirty="0"/>
              <a:t> orang stoa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 Sebagian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dan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Sebagian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reputasi</a:t>
            </a:r>
            <a:r>
              <a:rPr lang="en-US" dirty="0"/>
              <a:t>, </a:t>
            </a:r>
            <a:r>
              <a:rPr lang="en-US" dirty="0" err="1"/>
              <a:t>kekayaan</a:t>
            </a:r>
            <a:r>
              <a:rPr lang="en-US" dirty="0"/>
              <a:t>, status, </a:t>
            </a:r>
            <a:r>
              <a:rPr lang="en-US" dirty="0" err="1"/>
              <a:t>jabatan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Masalahnya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negative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gara</a:t>
            </a:r>
            <a:r>
              <a:rPr lang="en-US" dirty="0"/>
              <a:t> – </a:t>
            </a:r>
            <a:r>
              <a:rPr lang="en-US" dirty="0" err="1"/>
              <a:t>gara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berharap</a:t>
            </a:r>
            <a:r>
              <a:rPr lang="en-US" dirty="0"/>
              <a:t> </a:t>
            </a:r>
            <a:r>
              <a:rPr lang="en-US" dirty="0" err="1"/>
              <a:t>kekebahagiaan</a:t>
            </a:r>
            <a:r>
              <a:rPr lang="en-US" dirty="0"/>
              <a:t> </a:t>
            </a:r>
            <a:r>
              <a:rPr lang="en-US" dirty="0" err="1"/>
              <a:t>dihal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kendalikan</a:t>
            </a:r>
            <a:r>
              <a:rPr lang="en-US" dirty="0"/>
              <a:t>. </a:t>
            </a:r>
            <a:r>
              <a:rPr lang="en-US" dirty="0" err="1"/>
              <a:t>Bagi</a:t>
            </a:r>
            <a:r>
              <a:rPr lang="en-US" dirty="0"/>
              <a:t> orang stoa </a:t>
            </a:r>
            <a:r>
              <a:rPr lang="en-US" dirty="0" err="1"/>
              <a:t>itu</a:t>
            </a:r>
            <a:r>
              <a:rPr lang="en-US" dirty="0"/>
              <a:t> absurd </a:t>
            </a:r>
            <a:r>
              <a:rPr lang="en-US" dirty="0" err="1"/>
              <a:t>kamu</a:t>
            </a:r>
            <a:r>
              <a:rPr lang="en-US" dirty="0"/>
              <a:t> Bahagia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r>
              <a:rPr lang="en-US" dirty="0"/>
              <a:t>,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bahagianya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95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menaham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amarah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</a:t>
            </a:r>
            <a:r>
              <a:rPr lang="en-US" dirty="0" err="1"/>
              <a:t>tahan</a:t>
            </a:r>
            <a:r>
              <a:rPr lang="en-US" dirty="0"/>
              <a:t> –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sewaktu</a:t>
            </a:r>
            <a:r>
              <a:rPr lang="en-US" dirty="0"/>
              <a:t> -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meledak</a:t>
            </a:r>
            <a:r>
              <a:rPr lang="en-US" dirty="0"/>
              <a:t>. </a:t>
            </a:r>
            <a:r>
              <a:rPr lang="en-US" dirty="0" err="1"/>
              <a:t>Bagi</a:t>
            </a:r>
            <a:r>
              <a:rPr lang="en-US" dirty="0"/>
              <a:t> orang stoa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dipadamkan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bernalar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23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11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Nah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filosofi</a:t>
            </a:r>
            <a:r>
              <a:rPr lang="en-US" dirty="0"/>
              <a:t> stoa / </a:t>
            </a:r>
            <a:r>
              <a:rPr lang="en-US" dirty="0" err="1"/>
              <a:t>filosofi</a:t>
            </a:r>
            <a:r>
              <a:rPr lang="en-US" dirty="0"/>
              <a:t> stoicism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mahzab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Yunani </a:t>
            </a:r>
            <a:r>
              <a:rPr lang="en-US" dirty="0" err="1"/>
              <a:t>kuno</a:t>
            </a:r>
            <a:r>
              <a:rPr lang="en-US" dirty="0"/>
              <a:t> yang </a:t>
            </a:r>
            <a:r>
              <a:rPr lang="en-US" dirty="0" err="1"/>
              <a:t>didirikan</a:t>
            </a:r>
            <a:r>
              <a:rPr lang="en-US" dirty="0"/>
              <a:t> </a:t>
            </a:r>
            <a:r>
              <a:rPr lang="en-US" dirty="0" err="1"/>
              <a:t>dikota</a:t>
            </a:r>
            <a:r>
              <a:rPr lang="en-US" dirty="0"/>
              <a:t> </a:t>
            </a:r>
            <a:r>
              <a:rPr lang="en-US" dirty="0" err="1"/>
              <a:t>athena</a:t>
            </a:r>
            <a:r>
              <a:rPr lang="en-US" dirty="0"/>
              <a:t>, oleh </a:t>
            </a:r>
            <a:r>
              <a:rPr lang="en-US" dirty="0" err="1"/>
              <a:t>zeno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citium</a:t>
            </a:r>
            <a:r>
              <a:rPr lang="en-US" dirty="0"/>
              <a:t>.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Zeno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pedagang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kaya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siprus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pada medio 300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tahun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SM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melintasi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laut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mediterania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menjual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semacam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pewarna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tekstil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berwarna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ungu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sangat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mahal,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biasanya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digunakan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pewaran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jubah-jubah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raja. Malang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tidak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dapat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ditolak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kapalnya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karam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semua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dagangannya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karam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serta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Zeno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harus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terdampar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di Athena.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Disana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mengujungi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toko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buku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belajar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filsafat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Crates,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filsuf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aliran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Cynic,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sampai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mengajar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sendiri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filsafatnya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sendiri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Saat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itu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Athena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menjadi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pusat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belajar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filsafat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Kegiatan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belajar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dilakukan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Kaum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Stoa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tidak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hanya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berlangsung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di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dalam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kelas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tetapi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juga di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luar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kelas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seperti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beranda-beranda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rumah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 Karena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itu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kemudian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muncul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istilah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Stoa dan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Stoik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Perlu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diketahui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bahwa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Stoa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merupakan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bahasa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Yunani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berarti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beranda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rumah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sedangkan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Stoik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merujuk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pada orang-orang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belajar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di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beranda-beranda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rumah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 Salah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satu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hal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diajarkan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oleh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filsuf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Stoa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ialah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mengenai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bagaimana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menghadapi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emosi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 Nah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jadi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bisa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dibilang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kalau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filosofi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ini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tuh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“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mengutamakan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ketenangan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batin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”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dimana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penganut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filosofi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ini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biasanya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lebih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mudah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untuk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bersyukur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bahkan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dalam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keadaan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atau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kondisi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tersulit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lice"/>
              </a:rPr>
              <a:t>sekalipun</a:t>
            </a:r>
            <a:r>
              <a:rPr lang="en-US" b="0" i="0" dirty="0">
                <a:solidFill>
                  <a:srgbClr val="222222"/>
                </a:solidFill>
                <a:effectLst/>
                <a:latin typeface="Alice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Karena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banget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orang, gak </a:t>
            </a:r>
            <a:r>
              <a:rPr lang="en-US" dirty="0" err="1"/>
              <a:t>lekang</a:t>
            </a:r>
            <a:r>
              <a:rPr lang="en-US" dirty="0"/>
              <a:t> oleh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agama </a:t>
            </a:r>
            <a:r>
              <a:rPr lang="en-US" dirty="0" err="1"/>
              <a:t>sekalipun</a:t>
            </a:r>
            <a:r>
              <a:rPr lang="en-US" dirty="0"/>
              <a:t>. Stoicism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kalian miskin </a:t>
            </a:r>
            <a:r>
              <a:rPr lang="en-US" dirty="0" err="1"/>
              <a:t>sekalipun</a:t>
            </a:r>
            <a:r>
              <a:rPr lang="en-US" dirty="0"/>
              <a:t>, stoicism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 </a:t>
            </a:r>
            <a:r>
              <a:rPr lang="en-US" dirty="0" err="1"/>
              <a:t>kalo</a:t>
            </a:r>
            <a:r>
              <a:rPr lang="en-US" dirty="0"/>
              <a:t> kalian kaya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bijak</a:t>
            </a:r>
            <a:r>
              <a:rPr lang="en-US" dirty="0"/>
              <a:t> pun stoicism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 Jadi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Batasan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penganutnya</a:t>
            </a:r>
            <a:r>
              <a:rPr lang="en-US" dirty="0"/>
              <a:t>. Karena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stoic.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31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Stoicism / </a:t>
            </a:r>
            <a:r>
              <a:rPr lang="en-US" dirty="0" err="1"/>
              <a:t>filosofi</a:t>
            </a:r>
            <a:r>
              <a:rPr lang="en-US" dirty="0"/>
              <a:t> stoa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popular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orang </a:t>
            </a:r>
            <a:r>
              <a:rPr lang="en-US" dirty="0" err="1"/>
              <a:t>hebat</a:t>
            </a:r>
            <a:r>
              <a:rPr lang="en-US" dirty="0"/>
              <a:t> yang </a:t>
            </a:r>
            <a:r>
              <a:rPr lang="en-US" dirty="0" err="1"/>
              <a:t>membesarkan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stoicism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orang </a:t>
            </a:r>
            <a:r>
              <a:rPr lang="en-US" dirty="0" err="1"/>
              <a:t>itu</a:t>
            </a:r>
            <a:r>
              <a:rPr lang="en-US" dirty="0"/>
              <a:t>?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Epictetus, Seneca dan Marcus Aurelius. </a:t>
            </a:r>
            <a:r>
              <a:rPr lang="en-US" dirty="0" err="1"/>
              <a:t>Ketiganya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–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dan </a:t>
            </a:r>
            <a:r>
              <a:rPr lang="en-US" dirty="0" err="1"/>
              <a:t>keahliannya</a:t>
            </a:r>
            <a:r>
              <a:rPr lang="en-US" dirty="0"/>
              <a:t> masing – masing. Kita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Marcus Aurelius,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pada masa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kaisar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romawi</a:t>
            </a:r>
            <a:r>
              <a:rPr lang="en-US" dirty="0"/>
              <a:t>. Seneca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 </a:t>
            </a:r>
            <a:r>
              <a:rPr lang="en-US" dirty="0" err="1"/>
              <a:t>kaisar</a:t>
            </a:r>
            <a:r>
              <a:rPr lang="en-US" dirty="0"/>
              <a:t> </a:t>
            </a:r>
            <a:r>
              <a:rPr lang="en-US" dirty="0" err="1"/>
              <a:t>romawi</a:t>
            </a:r>
            <a:r>
              <a:rPr lang="en-US" dirty="0"/>
              <a:t>. Epictetus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budak</a:t>
            </a:r>
            <a:r>
              <a:rPr lang="en-US" dirty="0"/>
              <a:t> yang </a:t>
            </a:r>
            <a:r>
              <a:rPr lang="en-US" dirty="0" err="1"/>
              <a:t>tersiksa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dan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diasingkan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stoicism </a:t>
            </a:r>
            <a:r>
              <a:rPr lang="en-US" dirty="0" err="1"/>
              <a:t>kemasyarakat</a:t>
            </a:r>
            <a:r>
              <a:rPr lang="en-US" dirty="0"/>
              <a:t> </a:t>
            </a:r>
            <a:r>
              <a:rPr lang="en-US" dirty="0" err="1"/>
              <a:t>disana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17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rasa </a:t>
            </a:r>
            <a:r>
              <a:rPr lang="en-US" dirty="0" err="1"/>
              <a:t>senang</a:t>
            </a:r>
            <a:r>
              <a:rPr lang="en-US" dirty="0"/>
              <a:t>, </a:t>
            </a:r>
            <a:r>
              <a:rPr lang="en-US" dirty="0" err="1"/>
              <a:t>sukacita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</a:t>
            </a:r>
            <a:r>
              <a:rPr lang="en-US" dirty="0" err="1"/>
              <a:t>Kaum</a:t>
            </a:r>
            <a:r>
              <a:rPr lang="en-US" dirty="0"/>
              <a:t> stoa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hadirnya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Bahagia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negative.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stoa Bahagia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baperan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cemas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khawatir</a:t>
            </a:r>
            <a:r>
              <a:rPr lang="en-US" dirty="0"/>
              <a:t>.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happy – happy, </a:t>
            </a:r>
            <a:r>
              <a:rPr lang="en-US" dirty="0" err="1"/>
              <a:t>ketawa</a:t>
            </a:r>
            <a:r>
              <a:rPr lang="en-US" dirty="0"/>
              <a:t> – </a:t>
            </a:r>
            <a:r>
              <a:rPr lang="en-US" dirty="0" err="1"/>
              <a:t>ketawa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seharian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lain </a:t>
            </a:r>
            <a:r>
              <a:rPr lang="en-US" dirty="0" err="1"/>
              <a:t>cerita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pointnya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negative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Misalkan</a:t>
            </a:r>
            <a:r>
              <a:rPr lang="en-US" dirty="0"/>
              <a:t> kalian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, jam 1 2 </a:t>
            </a:r>
            <a:r>
              <a:rPr lang="en-US" dirty="0" err="1"/>
              <a:t>atau</a:t>
            </a:r>
            <a:r>
              <a:rPr lang="en-US" dirty="0"/>
              <a:t> 3 </a:t>
            </a:r>
            <a:r>
              <a:rPr lang="en-US" dirty="0" err="1"/>
              <a:t>pagi</a:t>
            </a:r>
            <a:r>
              <a:rPr lang="en-US" dirty="0"/>
              <a:t> </a:t>
            </a:r>
            <a:r>
              <a:rPr lang="en-US" dirty="0" err="1"/>
              <a:t>gitu</a:t>
            </a:r>
            <a:r>
              <a:rPr lang="en-US" dirty="0"/>
              <a:t>,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jumpa</a:t>
            </a:r>
            <a:r>
              <a:rPr lang="en-US" dirty="0"/>
              <a:t> orang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 err="1"/>
              <a:t>Kabur</a:t>
            </a:r>
            <a:r>
              <a:rPr lang="en-US" dirty="0"/>
              <a:t>? Ada </a:t>
            </a:r>
            <a:r>
              <a:rPr lang="en-US" dirty="0" err="1"/>
              <a:t>reaksi</a:t>
            </a:r>
            <a:r>
              <a:rPr lang="en-US" dirty="0"/>
              <a:t> yang lain gak ? (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audience).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, 1 orang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(</a:t>
            </a:r>
            <a:r>
              <a:rPr lang="en-US" dirty="0" err="1"/>
              <a:t>baca</a:t>
            </a:r>
            <a:r>
              <a:rPr lang="en-US" dirty="0"/>
              <a:t> quotes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artikan</a:t>
            </a:r>
            <a:r>
              <a:rPr lang="en-US" dirty="0"/>
              <a:t>)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orang yang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. Sebagian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lari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orang </a:t>
            </a:r>
            <a:r>
              <a:rPr lang="en-US" dirty="0" err="1"/>
              <a:t>ini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orang juga yang </a:t>
            </a:r>
            <a:r>
              <a:rPr lang="en-US" dirty="0" err="1"/>
              <a:t>minta</a:t>
            </a:r>
            <a:r>
              <a:rPr lang="en-US" dirty="0"/>
              <a:t> selfie,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actor </a:t>
            </a:r>
            <a:r>
              <a:rPr lang="en-US" dirty="0" err="1"/>
              <a:t>terkenal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denny</a:t>
            </a:r>
            <a:r>
              <a:rPr lang="en-US" dirty="0"/>
              <a:t> </a:t>
            </a:r>
            <a:r>
              <a:rPr lang="en-US" dirty="0" err="1"/>
              <a:t>trejo</a:t>
            </a:r>
            <a:r>
              <a:rPr lang="en-US" dirty="0"/>
              <a:t> (</a:t>
            </a:r>
            <a:r>
              <a:rPr lang="en-US" dirty="0" err="1"/>
              <a:t>bacanya</a:t>
            </a:r>
            <a:r>
              <a:rPr lang="en-US" dirty="0"/>
              <a:t> </a:t>
            </a:r>
            <a:r>
              <a:rPr lang="en-US" dirty="0" err="1"/>
              <a:t>denny</a:t>
            </a:r>
            <a:r>
              <a:rPr lang="en-US" dirty="0"/>
              <a:t> </a:t>
            </a:r>
            <a:r>
              <a:rPr lang="en-US" dirty="0" err="1"/>
              <a:t>treho</a:t>
            </a:r>
            <a:r>
              <a:rPr lang="en-US" dirty="0"/>
              <a:t>)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liat</a:t>
            </a:r>
            <a:r>
              <a:rPr lang="en-US" dirty="0"/>
              <a:t> film </a:t>
            </a:r>
            <a:r>
              <a:rPr lang="en-US" dirty="0" err="1"/>
              <a:t>filmnya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1 orang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beda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issue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di orang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? </a:t>
            </a:r>
            <a:r>
              <a:rPr lang="en-US" dirty="0" err="1"/>
              <a:t>Tapi</a:t>
            </a:r>
            <a:r>
              <a:rPr lang="en-US" dirty="0"/>
              <a:t> di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orang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53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takut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 </a:t>
            </a:r>
            <a:r>
              <a:rPr lang="en-US" dirty="0" err="1"/>
              <a:t>tadi</a:t>
            </a:r>
            <a:r>
              <a:rPr lang="en-US" dirty="0"/>
              <a:t> yang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sesat</a:t>
            </a:r>
            <a:r>
              <a:rPr lang="en-US" dirty="0"/>
              <a:t>. Kita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dan </a:t>
            </a:r>
            <a:r>
              <a:rPr lang="en-US" dirty="0" err="1"/>
              <a:t>nalar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Ketika </a:t>
            </a:r>
            <a:r>
              <a:rPr lang="en-US" dirty="0" err="1"/>
              <a:t>dihadapkan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diadu</a:t>
            </a:r>
            <a:r>
              <a:rPr lang="en-US" dirty="0"/>
              <a:t>. </a:t>
            </a:r>
            <a:r>
              <a:rPr lang="en-US" dirty="0" err="1"/>
              <a:t>Filsuf</a:t>
            </a:r>
            <a:r>
              <a:rPr lang="en-US" dirty="0"/>
              <a:t> stoa </a:t>
            </a:r>
            <a:r>
              <a:rPr lang="en-US" dirty="0" err="1"/>
              <a:t>bilang</a:t>
            </a:r>
            <a:r>
              <a:rPr lang="en-US" dirty="0"/>
              <a:t>,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negative </a:t>
            </a:r>
            <a:r>
              <a:rPr lang="en-US" dirty="0" err="1"/>
              <a:t>penyebabnya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nalar</a:t>
            </a:r>
            <a:r>
              <a:rPr lang="en-US" dirty="0"/>
              <a:t> yang </a:t>
            </a:r>
            <a:r>
              <a:rPr lang="en-US" dirty="0" err="1"/>
              <a:t>sesat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09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Jadi </a:t>
            </a:r>
            <a:r>
              <a:rPr lang="en-US" dirty="0" err="1"/>
              <a:t>marcus</a:t>
            </a:r>
            <a:r>
              <a:rPr lang="en-US" dirty="0"/>
              <a:t> </a:t>
            </a:r>
            <a:r>
              <a:rPr lang="en-US" dirty="0" err="1"/>
              <a:t>aurelius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bilang</a:t>
            </a:r>
            <a:r>
              <a:rPr lang="en-US" dirty="0"/>
              <a:t> (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). Terus </a:t>
            </a:r>
            <a:r>
              <a:rPr lang="en-US" dirty="0" err="1"/>
              <a:t>artikan</a:t>
            </a:r>
            <a:r>
              <a:rPr lang="en-US" dirty="0"/>
              <a:t> Jika Anda </a:t>
            </a:r>
            <a:r>
              <a:rPr lang="en-US" dirty="0" err="1"/>
              <a:t>tertekan</a:t>
            </a:r>
            <a:r>
              <a:rPr lang="en-US" dirty="0"/>
              <a:t> oleh </a:t>
            </a:r>
            <a:r>
              <a:rPr lang="en-US" dirty="0" err="1"/>
              <a:t>sesuatu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, rasa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Anda; dan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Anda </a:t>
            </a:r>
            <a:r>
              <a:rPr lang="en-US" dirty="0" err="1"/>
              <a:t>cabut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Karena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para </a:t>
            </a:r>
            <a:r>
              <a:rPr lang="en-US" dirty="0" err="1"/>
              <a:t>filsuf</a:t>
            </a:r>
            <a:r>
              <a:rPr lang="en-US" dirty="0"/>
              <a:t> stoa,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orang lain.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(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slide </a:t>
            </a:r>
            <a:r>
              <a:rPr lang="en-US" dirty="0" err="1"/>
              <a:t>berikitnya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84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sering</a:t>
            </a:r>
            <a:r>
              <a:rPr lang="en-US" dirty="0"/>
              <a:t> gak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 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(</a:t>
            </a: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buat</a:t>
            </a:r>
            <a:r>
              <a:rPr lang="en-US" dirty="0"/>
              <a:t> orang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). Kita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Ketika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meng-claim </a:t>
            </a:r>
            <a:r>
              <a:rPr lang="en-US" dirty="0" err="1"/>
              <a:t>bahwasannya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/ </a:t>
            </a:r>
            <a:r>
              <a:rPr lang="en-US" dirty="0" err="1"/>
              <a:t>kejadian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filsuf</a:t>
            </a:r>
            <a:r>
              <a:rPr lang="en-US" dirty="0"/>
              <a:t> stoa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keliru</a:t>
            </a:r>
            <a:r>
              <a:rPr lang="en-US" dirty="0"/>
              <a:t>. </a:t>
            </a:r>
            <a:r>
              <a:rPr lang="en-US" dirty="0" err="1"/>
              <a:t>Sebenernya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tuh</a:t>
            </a:r>
            <a:r>
              <a:rPr lang="en-US" dirty="0"/>
              <a:t> </a:t>
            </a:r>
            <a:r>
              <a:rPr lang="en-US" dirty="0" err="1"/>
              <a:t>begini</a:t>
            </a:r>
            <a:r>
              <a:rPr lang="en-US" dirty="0"/>
              <a:t>(</a:t>
            </a:r>
            <a:r>
              <a:rPr lang="en-US" dirty="0" err="1"/>
              <a:t>tekan</a:t>
            </a:r>
            <a:r>
              <a:rPr lang="en-US" dirty="0"/>
              <a:t> next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nampilin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bawahnya</a:t>
            </a:r>
            <a:r>
              <a:rPr lang="en-US" dirty="0"/>
              <a:t>). 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–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dan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. </a:t>
            </a:r>
            <a:r>
              <a:rPr lang="en-US" dirty="0" err="1"/>
              <a:t>Bagi</a:t>
            </a:r>
            <a:r>
              <a:rPr lang="en-US" dirty="0"/>
              <a:t> orang stoa,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orang stoa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yang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sendirilah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. Gak </a:t>
            </a:r>
            <a:r>
              <a:rPr lang="en-US" dirty="0" err="1"/>
              <a:t>percaya</a:t>
            </a:r>
            <a:r>
              <a:rPr lang="en-US" dirty="0"/>
              <a:t>?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. Next.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chemeClr val="accent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0" r:id="rId6"/>
    <p:sldLayoutId id="2147483662" r:id="rId7"/>
    <p:sldLayoutId id="2147483663" r:id="rId8"/>
    <p:sldLayoutId id="2147483664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443450" y="612843"/>
            <a:ext cx="6291000" cy="2260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EKSPEKTASI DAN KEBAHAGIAAN</a:t>
            </a:r>
            <a:br>
              <a:rPr lang="en" sz="5000" dirty="0"/>
            </a:br>
            <a:r>
              <a:rPr lang="en" sz="5000" dirty="0">
                <a:solidFill>
                  <a:schemeClr val="accent4"/>
                </a:solidFill>
              </a:rPr>
              <a:t>(FILOSOFI STOA)</a:t>
            </a:r>
            <a:endParaRPr sz="5000" dirty="0">
              <a:solidFill>
                <a:schemeClr val="accent4"/>
              </a:solidFill>
            </a:endParaRPr>
          </a:p>
        </p:txBody>
      </p:sp>
      <p:sp>
        <p:nvSpPr>
          <p:cNvPr id="3" name="Google Shape;387;p43">
            <a:extLst>
              <a:ext uri="{FF2B5EF4-FFF2-40B4-BE49-F238E27FC236}">
                <a16:creationId xmlns:a16="http://schemas.microsoft.com/office/drawing/2014/main" id="{1D9B9F3F-A098-439B-B412-BC935BEE7818}"/>
              </a:ext>
            </a:extLst>
          </p:cNvPr>
          <p:cNvSpPr txBox="1">
            <a:spLocks/>
          </p:cNvSpPr>
          <p:nvPr/>
        </p:nvSpPr>
        <p:spPr>
          <a:xfrm>
            <a:off x="561900" y="3690138"/>
            <a:ext cx="8020200" cy="66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171111075 –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</a:rPr>
              <a:t>Berkat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 Jaya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</a:rPr>
              <a:t>Harefa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171112470 – M. Aditya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</a:rPr>
              <a:t>Pebrialdy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50" charset="0"/>
              </a:rPr>
              <a:t>Arswanda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E4F48-5F44-4E7D-9162-A5B8AC83D891}"/>
              </a:ext>
            </a:extLst>
          </p:cNvPr>
          <p:cNvSpPr txBox="1"/>
          <p:nvPr/>
        </p:nvSpPr>
        <p:spPr>
          <a:xfrm>
            <a:off x="5672379" y="2936135"/>
            <a:ext cx="33728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Montserrat" panose="00000500000000000000" pitchFamily="50" charset="0"/>
              </a:rPr>
              <a:t>MENYALAHKAN DIRI SENDIRI TERUS MENERUS</a:t>
            </a:r>
            <a:endParaRPr lang="en-AS" sz="25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3EF5F6-384C-4E61-ACFB-CF5F5A4F0FD0}"/>
              </a:ext>
            </a:extLst>
          </p:cNvPr>
          <p:cNvSpPr txBox="1"/>
          <p:nvPr/>
        </p:nvSpPr>
        <p:spPr>
          <a:xfrm>
            <a:off x="745956" y="1130967"/>
            <a:ext cx="3007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panose="00000500000000000000" pitchFamily="50" charset="0"/>
              </a:rPr>
              <a:t>KEHILANGAN UANG</a:t>
            </a:r>
            <a:endParaRPr lang="en-AS" sz="3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42764D-288C-4A61-B186-A1961E7AAAE0}"/>
              </a:ext>
            </a:extLst>
          </p:cNvPr>
          <p:cNvSpPr txBox="1"/>
          <p:nvPr/>
        </p:nvSpPr>
        <p:spPr>
          <a:xfrm>
            <a:off x="5183920" y="977079"/>
            <a:ext cx="33728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Montserrat" panose="00000500000000000000" pitchFamily="50" charset="0"/>
              </a:rPr>
              <a:t>MENYALAHKAN DIRI SENDIRI TERUS MENERUS</a:t>
            </a:r>
            <a:endParaRPr lang="en-AS" sz="25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23" name="Google Shape;137;p25">
            <a:extLst>
              <a:ext uri="{FF2B5EF4-FFF2-40B4-BE49-F238E27FC236}">
                <a16:creationId xmlns:a16="http://schemas.microsoft.com/office/drawing/2014/main" id="{6C9A8ECD-8D12-405A-941D-6F093D0CD7B8}"/>
              </a:ext>
            </a:extLst>
          </p:cNvPr>
          <p:cNvSpPr txBox="1">
            <a:spLocks/>
          </p:cNvSpPr>
          <p:nvPr/>
        </p:nvSpPr>
        <p:spPr>
          <a:xfrm>
            <a:off x="355314" y="2596762"/>
            <a:ext cx="1389266" cy="1621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UANG HILANG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F82FA-94BF-4B0C-B360-4FD24DFA08DD}"/>
              </a:ext>
            </a:extLst>
          </p:cNvPr>
          <p:cNvSpPr txBox="1"/>
          <p:nvPr/>
        </p:nvSpPr>
        <p:spPr>
          <a:xfrm>
            <a:off x="1868996" y="2782246"/>
            <a:ext cx="21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+</a:t>
            </a:r>
            <a:endParaRPr lang="en-A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3F9CE-C813-477A-9247-9B77A03113A4}"/>
              </a:ext>
            </a:extLst>
          </p:cNvPr>
          <p:cNvSpPr txBox="1"/>
          <p:nvPr/>
        </p:nvSpPr>
        <p:spPr>
          <a:xfrm>
            <a:off x="2390737" y="2611044"/>
            <a:ext cx="2437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</a:rPr>
              <a:t>“ORANG YANG BODOH”</a:t>
            </a:r>
          </a:p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</a:rPr>
              <a:t>“GAK PANTES DIBERI KEPERAYAAN”</a:t>
            </a:r>
          </a:p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</a:rPr>
              <a:t>“GAK PANTAS HIDUP”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E066EAF-F725-4136-A7C5-9EB91B020511}"/>
              </a:ext>
            </a:extLst>
          </p:cNvPr>
          <p:cNvSpPr/>
          <p:nvPr/>
        </p:nvSpPr>
        <p:spPr>
          <a:xfrm>
            <a:off x="4139619" y="1302876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860D395-B362-435B-AA2B-5C4F01D4E50D}"/>
              </a:ext>
            </a:extLst>
          </p:cNvPr>
          <p:cNvSpPr/>
          <p:nvPr/>
        </p:nvSpPr>
        <p:spPr>
          <a:xfrm>
            <a:off x="4705020" y="3120910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954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  <p:bldP spid="25" grpId="0"/>
      <p:bldP spid="26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72554" y="4423408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1B20B-621A-470D-97E3-EE5DC11C6D20}"/>
              </a:ext>
            </a:extLst>
          </p:cNvPr>
          <p:cNvSpPr txBox="1"/>
          <p:nvPr/>
        </p:nvSpPr>
        <p:spPr>
          <a:xfrm>
            <a:off x="745956" y="1130967"/>
            <a:ext cx="300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panose="00000500000000000000" pitchFamily="50" charset="0"/>
              </a:rPr>
              <a:t>DIPUTUSIN</a:t>
            </a:r>
            <a:endParaRPr lang="en-AS" sz="3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481E8-4558-4B55-BBA1-4F6B3B9E526F}"/>
              </a:ext>
            </a:extLst>
          </p:cNvPr>
          <p:cNvSpPr txBox="1"/>
          <p:nvPr/>
        </p:nvSpPr>
        <p:spPr>
          <a:xfrm>
            <a:off x="5183920" y="977079"/>
            <a:ext cx="3372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Montserrat" panose="00000500000000000000" pitchFamily="50" charset="0"/>
              </a:rPr>
              <a:t>GALAU BERBULAN-BULAN</a:t>
            </a:r>
            <a:endParaRPr lang="en-AS" sz="25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24" name="Google Shape;137;p25">
            <a:extLst>
              <a:ext uri="{FF2B5EF4-FFF2-40B4-BE49-F238E27FC236}">
                <a16:creationId xmlns:a16="http://schemas.microsoft.com/office/drawing/2014/main" id="{A6BB3F54-93A6-4DAB-A5F1-60CE96A2AB03}"/>
              </a:ext>
            </a:extLst>
          </p:cNvPr>
          <p:cNvSpPr txBox="1">
            <a:spLocks/>
          </p:cNvSpPr>
          <p:nvPr/>
        </p:nvSpPr>
        <p:spPr>
          <a:xfrm>
            <a:off x="122747" y="2596761"/>
            <a:ext cx="1861696" cy="19363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HUBUNGAN ASMARA BERAKHIR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AE939CF-38A5-4BE4-AE59-15B96FF2814E}"/>
              </a:ext>
            </a:extLst>
          </p:cNvPr>
          <p:cNvSpPr/>
          <p:nvPr/>
        </p:nvSpPr>
        <p:spPr>
          <a:xfrm>
            <a:off x="4807617" y="3056451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46C91-029B-48E6-83BD-AF2654B8A130}"/>
              </a:ext>
            </a:extLst>
          </p:cNvPr>
          <p:cNvSpPr txBox="1"/>
          <p:nvPr/>
        </p:nvSpPr>
        <p:spPr>
          <a:xfrm>
            <a:off x="1868996" y="2782246"/>
            <a:ext cx="21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+</a:t>
            </a:r>
            <a:endParaRPr lang="en-AS" sz="6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E02386-25ED-408B-AB92-EBE740CF0305}"/>
              </a:ext>
            </a:extLst>
          </p:cNvPr>
          <p:cNvSpPr txBox="1"/>
          <p:nvPr/>
        </p:nvSpPr>
        <p:spPr>
          <a:xfrm>
            <a:off x="2390737" y="2611044"/>
            <a:ext cx="2437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</a:rPr>
              <a:t>“BUKAN ORANG YANG BAIK/JELEK/DIAJAB TUHAN/KURANG CANTIK/GANTENG”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BA128-CA5D-444B-AE9E-BCC3208C36F9}"/>
              </a:ext>
            </a:extLst>
          </p:cNvPr>
          <p:cNvSpPr txBox="1"/>
          <p:nvPr/>
        </p:nvSpPr>
        <p:spPr>
          <a:xfrm>
            <a:off x="5672379" y="2936135"/>
            <a:ext cx="3372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Montserrat" panose="00000500000000000000" pitchFamily="50" charset="0"/>
              </a:rPr>
              <a:t>GALAU BERBULAN-BULAN</a:t>
            </a:r>
            <a:endParaRPr lang="en-AS" sz="25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D454231-6A54-4175-9306-5B8D1F538FEC}"/>
              </a:ext>
            </a:extLst>
          </p:cNvPr>
          <p:cNvSpPr/>
          <p:nvPr/>
        </p:nvSpPr>
        <p:spPr>
          <a:xfrm>
            <a:off x="3960081" y="1133458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5784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  <p:bldP spid="2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EBE64-D3A3-48B4-9D59-CEA8FC22D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3" name="Google Shape;149;p25">
            <a:extLst>
              <a:ext uri="{FF2B5EF4-FFF2-40B4-BE49-F238E27FC236}">
                <a16:creationId xmlns:a16="http://schemas.microsoft.com/office/drawing/2014/main" id="{CFF5F730-44AF-466C-B8CD-8CACCECD7849}"/>
              </a:ext>
            </a:extLst>
          </p:cNvPr>
          <p:cNvSpPr txBox="1">
            <a:spLocks/>
          </p:cNvSpPr>
          <p:nvPr/>
        </p:nvSpPr>
        <p:spPr>
          <a:xfrm>
            <a:off x="8472554" y="4423408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03173-B6BA-4976-9E93-4DBBCC6CCBBB}"/>
              </a:ext>
            </a:extLst>
          </p:cNvPr>
          <p:cNvSpPr txBox="1"/>
          <p:nvPr/>
        </p:nvSpPr>
        <p:spPr>
          <a:xfrm>
            <a:off x="745956" y="1130967"/>
            <a:ext cx="300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panose="00000500000000000000" pitchFamily="50" charset="0"/>
              </a:rPr>
              <a:t>DITEGUR BOS</a:t>
            </a:r>
            <a:endParaRPr lang="en-AS" sz="3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94ED-E1F2-4C71-A75A-9AC4260C21BB}"/>
              </a:ext>
            </a:extLst>
          </p:cNvPr>
          <p:cNvSpPr txBox="1"/>
          <p:nvPr/>
        </p:nvSpPr>
        <p:spPr>
          <a:xfrm>
            <a:off x="5183920" y="977079"/>
            <a:ext cx="3372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Montserrat" panose="00000500000000000000" pitchFamily="50" charset="0"/>
              </a:rPr>
              <a:t>BAPER BERHARI-HARI</a:t>
            </a:r>
            <a:endParaRPr lang="en-AS" sz="25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Google Shape;137;p25">
            <a:extLst>
              <a:ext uri="{FF2B5EF4-FFF2-40B4-BE49-F238E27FC236}">
                <a16:creationId xmlns:a16="http://schemas.microsoft.com/office/drawing/2014/main" id="{F4D1B54E-2982-4892-91CE-390CD2ACFD55}"/>
              </a:ext>
            </a:extLst>
          </p:cNvPr>
          <p:cNvSpPr txBox="1">
            <a:spLocks/>
          </p:cNvSpPr>
          <p:nvPr/>
        </p:nvSpPr>
        <p:spPr>
          <a:xfrm>
            <a:off x="370232" y="2394955"/>
            <a:ext cx="1711319" cy="21735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 TIDAK PUAS DENGAN PEKERJAAN TERAKHIR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E238CB-7A4E-414F-8FCA-22B33BAAD54F}"/>
              </a:ext>
            </a:extLst>
          </p:cNvPr>
          <p:cNvSpPr/>
          <p:nvPr/>
        </p:nvSpPr>
        <p:spPr>
          <a:xfrm>
            <a:off x="4807617" y="3056451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AEDCD-061F-4B89-8E74-4D7780098EFD}"/>
              </a:ext>
            </a:extLst>
          </p:cNvPr>
          <p:cNvSpPr txBox="1"/>
          <p:nvPr/>
        </p:nvSpPr>
        <p:spPr>
          <a:xfrm>
            <a:off x="1868996" y="2782246"/>
            <a:ext cx="21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+</a:t>
            </a:r>
            <a:endParaRPr lang="en-AS" sz="6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B4838-D570-4FAC-BE21-28CA1D43F003}"/>
              </a:ext>
            </a:extLst>
          </p:cNvPr>
          <p:cNvSpPr txBox="1"/>
          <p:nvPr/>
        </p:nvSpPr>
        <p:spPr>
          <a:xfrm>
            <a:off x="2489740" y="2346101"/>
            <a:ext cx="24374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Montserrat" panose="00000500000000000000" pitchFamily="50" charset="0"/>
              </a:rPr>
              <a:t>“BOS TIDAK PUAS DENGAN SAYA”</a:t>
            </a:r>
          </a:p>
          <a:p>
            <a:r>
              <a:rPr lang="en-US" sz="1800" b="1" dirty="0">
                <a:solidFill>
                  <a:schemeClr val="bg1"/>
                </a:solidFill>
                <a:latin typeface="Montserrat" panose="00000500000000000000" pitchFamily="50" charset="0"/>
              </a:rPr>
              <a:t>“SAYA MEMANG BODOH”</a:t>
            </a:r>
          </a:p>
          <a:p>
            <a:r>
              <a:rPr lang="en-US" sz="1800" b="1" dirty="0">
                <a:solidFill>
                  <a:schemeClr val="bg1"/>
                </a:solidFill>
                <a:latin typeface="Montserrat" panose="00000500000000000000" pitchFamily="50" charset="0"/>
              </a:rPr>
              <a:t>“JADI BOS GABOLEH KECEWA”</a:t>
            </a:r>
          </a:p>
          <a:p>
            <a:r>
              <a:rPr lang="en-US" sz="1800" b="1" dirty="0">
                <a:solidFill>
                  <a:schemeClr val="bg1"/>
                </a:solidFill>
                <a:latin typeface="Montserrat" panose="00000500000000000000" pitchFamily="50" charset="0"/>
              </a:rPr>
              <a:t>“SAYA BENTAR LAGI DIPECAT”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678EA-2633-4FBB-B908-C83D88680A62}"/>
              </a:ext>
            </a:extLst>
          </p:cNvPr>
          <p:cNvSpPr txBox="1"/>
          <p:nvPr/>
        </p:nvSpPr>
        <p:spPr>
          <a:xfrm>
            <a:off x="5672379" y="2936135"/>
            <a:ext cx="3372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Montserrat" panose="00000500000000000000" pitchFamily="50" charset="0"/>
              </a:rPr>
              <a:t>BAPER BERHARI-HARI</a:t>
            </a:r>
            <a:endParaRPr lang="en-AS" sz="25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26BA95-9724-4BB9-981D-32069E8009BB}"/>
              </a:ext>
            </a:extLst>
          </p:cNvPr>
          <p:cNvSpPr/>
          <p:nvPr/>
        </p:nvSpPr>
        <p:spPr>
          <a:xfrm>
            <a:off x="4139619" y="1111965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72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983384" y="910563"/>
            <a:ext cx="2321288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“kejadian”</a:t>
            </a:r>
            <a:endParaRPr sz="3000" dirty="0">
              <a:solidFill>
                <a:srgbClr val="FFC800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" name="Google Shape;137;p25">
            <a:extLst>
              <a:ext uri="{FF2B5EF4-FFF2-40B4-BE49-F238E27FC236}">
                <a16:creationId xmlns:a16="http://schemas.microsoft.com/office/drawing/2014/main" id="{61690A9D-32F8-4C8B-8B56-1FD67E80CB8A}"/>
              </a:ext>
            </a:extLst>
          </p:cNvPr>
          <p:cNvSpPr txBox="1">
            <a:spLocks/>
          </p:cNvSpPr>
          <p:nvPr/>
        </p:nvSpPr>
        <p:spPr>
          <a:xfrm>
            <a:off x="6181028" y="910563"/>
            <a:ext cx="2553898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 err="1">
                <a:solidFill>
                  <a:srgbClr val="FFC800"/>
                </a:solidFill>
              </a:rPr>
              <a:t>Emosi</a:t>
            </a:r>
            <a:r>
              <a:rPr lang="en-US" sz="3000" dirty="0">
                <a:solidFill>
                  <a:srgbClr val="FFC800"/>
                </a:solidFill>
              </a:rPr>
              <a:t> Jiwa</a:t>
            </a:r>
          </a:p>
        </p:txBody>
      </p:sp>
      <p:sp>
        <p:nvSpPr>
          <p:cNvPr id="20" name="Google Shape;137;p25">
            <a:extLst>
              <a:ext uri="{FF2B5EF4-FFF2-40B4-BE49-F238E27FC236}">
                <a16:creationId xmlns:a16="http://schemas.microsoft.com/office/drawing/2014/main" id="{8376906A-8F4A-4918-83B8-7A0ADBDAFDE6}"/>
              </a:ext>
            </a:extLst>
          </p:cNvPr>
          <p:cNvSpPr txBox="1">
            <a:spLocks/>
          </p:cNvSpPr>
          <p:nvPr/>
        </p:nvSpPr>
        <p:spPr>
          <a:xfrm>
            <a:off x="674576" y="2930774"/>
            <a:ext cx="1755803" cy="1003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Fakta </a:t>
            </a:r>
            <a:r>
              <a:rPr lang="en-US" sz="3000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Objektif</a:t>
            </a:r>
            <a:endParaRPr lang="en-US" sz="30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Google Shape;137;p25">
            <a:extLst>
              <a:ext uri="{FF2B5EF4-FFF2-40B4-BE49-F238E27FC236}">
                <a16:creationId xmlns:a16="http://schemas.microsoft.com/office/drawing/2014/main" id="{1EC46611-31AE-4F89-9F18-83E17C9B9305}"/>
              </a:ext>
            </a:extLst>
          </p:cNvPr>
          <p:cNvSpPr txBox="1">
            <a:spLocks/>
          </p:cNvSpPr>
          <p:nvPr/>
        </p:nvSpPr>
        <p:spPr>
          <a:xfrm>
            <a:off x="6181028" y="2930774"/>
            <a:ext cx="2553898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 err="1">
                <a:solidFill>
                  <a:srgbClr val="FFC800"/>
                </a:solidFill>
              </a:rPr>
              <a:t>Emosi</a:t>
            </a:r>
            <a:r>
              <a:rPr lang="en-US" sz="3000" dirty="0">
                <a:solidFill>
                  <a:srgbClr val="FFC800"/>
                </a:solidFill>
              </a:rPr>
              <a:t> Jiwa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ECE46-BD87-4BFA-9C6D-11D2F2C52DEA}"/>
              </a:ext>
            </a:extLst>
          </p:cNvPr>
          <p:cNvSpPr txBox="1"/>
          <p:nvPr/>
        </p:nvSpPr>
        <p:spPr>
          <a:xfrm>
            <a:off x="2484119" y="2930774"/>
            <a:ext cx="21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+</a:t>
            </a:r>
            <a:endParaRPr lang="en-A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7FFBE-B434-4748-923A-9B4F5ACFD76F}"/>
              </a:ext>
            </a:extLst>
          </p:cNvPr>
          <p:cNvSpPr txBox="1"/>
          <p:nvPr/>
        </p:nvSpPr>
        <p:spPr>
          <a:xfrm>
            <a:off x="3069653" y="2930774"/>
            <a:ext cx="1610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Montserrat" panose="00000500000000000000" pitchFamily="50" charset="0"/>
              </a:rPr>
              <a:t>Opini</a:t>
            </a:r>
            <a:r>
              <a:rPr lang="en-US" sz="30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Montserrat" panose="00000500000000000000" pitchFamily="50" charset="0"/>
              </a:rPr>
              <a:t>Sendiri</a:t>
            </a:r>
            <a:endParaRPr lang="en-AS" sz="3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CF3F-D2B4-4A05-BF59-EEBFE02B0E0C}"/>
              </a:ext>
            </a:extLst>
          </p:cNvPr>
          <p:cNvSpPr txBox="1"/>
          <p:nvPr/>
        </p:nvSpPr>
        <p:spPr>
          <a:xfrm>
            <a:off x="975365" y="1627223"/>
            <a:ext cx="775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KITA BERTAHUN – TAHUN SELALU SAJA SECARA OTOMATIS SEPERTI INI</a:t>
            </a:r>
            <a:endParaRPr lang="en-AS" sz="1800" b="1" dirty="0">
              <a:solidFill>
                <a:schemeClr val="accent4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8F69A-7A4C-4ABE-986A-117E8E90BC3F}"/>
              </a:ext>
            </a:extLst>
          </p:cNvPr>
          <p:cNvSpPr txBox="1"/>
          <p:nvPr/>
        </p:nvSpPr>
        <p:spPr>
          <a:xfrm>
            <a:off x="674575" y="4171884"/>
            <a:ext cx="775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KITA PERLU MELATIH DIRI MENGENALI OPINI SENDIRI YANG IRASIONAL</a:t>
            </a:r>
            <a:endParaRPr lang="en-AS" sz="1800" b="1" dirty="0">
              <a:solidFill>
                <a:schemeClr val="accent4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CCE207-E18A-4CDD-80FC-3FB709644C2E}"/>
              </a:ext>
            </a:extLst>
          </p:cNvPr>
          <p:cNvSpPr/>
          <p:nvPr/>
        </p:nvSpPr>
        <p:spPr>
          <a:xfrm>
            <a:off x="4855145" y="853757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915DA7-745F-4734-B2AA-520875B117D2}"/>
              </a:ext>
            </a:extLst>
          </p:cNvPr>
          <p:cNvSpPr/>
          <p:nvPr/>
        </p:nvSpPr>
        <p:spPr>
          <a:xfrm>
            <a:off x="4877607" y="3047020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668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20" grpId="0" animBg="1"/>
      <p:bldP spid="22" grpId="0"/>
      <p:bldP spid="3" grpId="0"/>
      <p:bldP spid="4" grpId="0"/>
      <p:bldP spid="6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Prinsip Stoicism</a:t>
            </a:r>
            <a:endParaRPr dirty="0"/>
          </a:p>
        </p:txBody>
      </p:sp>
      <p:sp>
        <p:nvSpPr>
          <p:cNvPr id="100" name="Google Shape;100;p20"/>
          <p:cNvSpPr txBox="1"/>
          <p:nvPr/>
        </p:nvSpPr>
        <p:spPr>
          <a:xfrm>
            <a:off x="457199" y="1640812"/>
            <a:ext cx="8229600" cy="342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Tuhan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bentuk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wujud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apapun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selalu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"care" pada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seluruh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mahkuk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hidup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Hidup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penuh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kebijaksaan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penting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kebahagiaan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alam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semesta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bekerja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harmoni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dan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harus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hidup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harmonis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alam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semua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terjadi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pasti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alasannya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Hal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baik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buruk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pasti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diatur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oleh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kekuatan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segala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alam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semesta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628C28-206A-4841-A61B-B20935A335CA}"/>
              </a:ext>
            </a:extLst>
          </p:cNvPr>
          <p:cNvCxnSpPr/>
          <p:nvPr/>
        </p:nvCxnSpPr>
        <p:spPr>
          <a:xfrm>
            <a:off x="4742688" y="2804160"/>
            <a:ext cx="13898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6522E5-2A5D-45FA-AC03-E6A044672C7B}"/>
              </a:ext>
            </a:extLst>
          </p:cNvPr>
          <p:cNvSpPr/>
          <p:nvPr/>
        </p:nvSpPr>
        <p:spPr>
          <a:xfrm>
            <a:off x="792480" y="3096768"/>
            <a:ext cx="7894319" cy="6949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2D7CD-824B-4CFA-9DBE-D3B16AE56C4D}"/>
              </a:ext>
            </a:extLst>
          </p:cNvPr>
          <p:cNvSpPr txBox="1"/>
          <p:nvPr/>
        </p:nvSpPr>
        <p:spPr>
          <a:xfrm>
            <a:off x="774875" y="842210"/>
            <a:ext cx="7594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DIKOTOMI KENDALI</a:t>
            </a:r>
            <a:endParaRPr lang="en-AS" sz="2700" b="1" dirty="0">
              <a:solidFill>
                <a:schemeClr val="bg1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BF018-C86C-42CB-B694-0C8B84251EB2}"/>
              </a:ext>
            </a:extLst>
          </p:cNvPr>
          <p:cNvSpPr txBox="1"/>
          <p:nvPr/>
        </p:nvSpPr>
        <p:spPr>
          <a:xfrm>
            <a:off x="774874" y="2571750"/>
            <a:ext cx="75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SEBAGIAN HAL ADA DIBAWAH KENDALI KITA,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SEBAGIAN HAL LAIN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DILUAR KENDALI KITA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AS" sz="2400" dirty="0">
              <a:solidFill>
                <a:schemeClr val="bg1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BF018-C86C-42CB-B694-0C8B84251EB2}"/>
              </a:ext>
            </a:extLst>
          </p:cNvPr>
          <p:cNvSpPr txBox="1"/>
          <p:nvPr/>
        </p:nvSpPr>
        <p:spPr>
          <a:xfrm>
            <a:off x="774875" y="2571750"/>
            <a:ext cx="759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MENGHILANGKAN EMOSI LEBIH BAIK KETIMBANG </a:t>
            </a:r>
            <a:r>
              <a:rPr lang="en-US" sz="2700" dirty="0">
                <a:solidFill>
                  <a:srgbClr val="FF0000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MENAHAM EMOSI</a:t>
            </a:r>
            <a:r>
              <a:rPr lang="en-US" sz="27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AS" sz="2700" dirty="0">
              <a:solidFill>
                <a:schemeClr val="bg1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7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 have power over your mind - not outside events. Realize this, and you will find strength.</a:t>
            </a:r>
            <a:endParaRPr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90D36-C8D1-413D-9B93-ECFAF30437E9}"/>
              </a:ext>
            </a:extLst>
          </p:cNvPr>
          <p:cNvSpPr txBox="1"/>
          <p:nvPr/>
        </p:nvSpPr>
        <p:spPr>
          <a:xfrm>
            <a:off x="2827421" y="4042611"/>
            <a:ext cx="351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Marcus Aurelius</a:t>
            </a:r>
            <a:endParaRPr lang="en-AS" sz="2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4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968353" y="2179350"/>
            <a:ext cx="720729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APA ITU </a:t>
            </a:r>
            <a:r>
              <a:rPr lang="en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FILOSOFI STOA?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968353" y="2179350"/>
            <a:ext cx="720729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KENAPA </a:t>
            </a:r>
            <a:r>
              <a:rPr lang="en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FILOSOFI STOA?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5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sldNum" idx="12"/>
          </p:nvPr>
        </p:nvSpPr>
        <p:spPr>
          <a:xfrm>
            <a:off x="8595300" y="5002507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497AC-27D7-48F2-BCEB-0693B4C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4" y="1359894"/>
            <a:ext cx="2423711" cy="2423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DFFA6-8CAA-4843-82BA-5A319C4549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64610" y="1359893"/>
            <a:ext cx="1858178" cy="2423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FBD2E-7941-42EE-BBB7-B39A34D210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34224" y="1359893"/>
            <a:ext cx="2423711" cy="2423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E8E6C-46B0-4DFC-A536-E9B678EC246E}"/>
              </a:ext>
            </a:extLst>
          </p:cNvPr>
          <p:cNvSpPr txBox="1"/>
          <p:nvPr/>
        </p:nvSpPr>
        <p:spPr>
          <a:xfrm>
            <a:off x="529464" y="3933715"/>
            <a:ext cx="242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Epictetus</a:t>
            </a:r>
            <a:endParaRPr lang="en-A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92B5A-29D6-4B59-A85C-B35457AC4157}"/>
              </a:ext>
            </a:extLst>
          </p:cNvPr>
          <p:cNvSpPr txBox="1"/>
          <p:nvPr/>
        </p:nvSpPr>
        <p:spPr>
          <a:xfrm>
            <a:off x="3564610" y="3933715"/>
            <a:ext cx="185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Seneca</a:t>
            </a:r>
            <a:endParaRPr lang="en-AS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B874D-FF44-4B09-AEA3-76968F0E301C}"/>
              </a:ext>
            </a:extLst>
          </p:cNvPr>
          <p:cNvSpPr txBox="1"/>
          <p:nvPr/>
        </p:nvSpPr>
        <p:spPr>
          <a:xfrm>
            <a:off x="6034223" y="3933715"/>
            <a:ext cx="242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Marcus Aurelius</a:t>
            </a:r>
            <a:endParaRPr lang="en-AS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968353" y="2179350"/>
            <a:ext cx="720729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APA ITU</a:t>
            </a:r>
            <a:r>
              <a:rPr lang="en-US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 BAHAGIA?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78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8DCED-77DB-4200-8048-5EB45A32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75" y="0"/>
            <a:ext cx="3429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59FA6-B346-4248-A712-4EB95A73A45F}"/>
              </a:ext>
            </a:extLst>
          </p:cNvPr>
          <p:cNvSpPr txBox="1"/>
          <p:nvPr/>
        </p:nvSpPr>
        <p:spPr>
          <a:xfrm>
            <a:off x="505327" y="1709976"/>
            <a:ext cx="4716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“It is not things that disturb us, but our </a:t>
            </a:r>
            <a:r>
              <a:rPr lang="en-US" sz="2500" dirty="0">
                <a:solidFill>
                  <a:schemeClr val="accent4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opinion</a:t>
            </a:r>
            <a:r>
              <a:rPr lang="en-US" sz="25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 of them”</a:t>
            </a:r>
            <a:endParaRPr lang="en-AS" sz="2500" dirty="0">
              <a:solidFill>
                <a:schemeClr val="bg1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2569B-FCA9-47C0-AA00-41C351D2EBD3}"/>
              </a:ext>
            </a:extLst>
          </p:cNvPr>
          <p:cNvSpPr txBox="1"/>
          <p:nvPr/>
        </p:nvSpPr>
        <p:spPr>
          <a:xfrm>
            <a:off x="4090737" y="2911643"/>
            <a:ext cx="1130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Epictetus</a:t>
            </a:r>
            <a:endParaRPr lang="en-AS" sz="1500" dirty="0">
              <a:solidFill>
                <a:schemeClr val="bg1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3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2D7CD-824B-4CFA-9DBE-D3B16AE56C4D}"/>
              </a:ext>
            </a:extLst>
          </p:cNvPr>
          <p:cNvSpPr txBox="1"/>
          <p:nvPr/>
        </p:nvSpPr>
        <p:spPr>
          <a:xfrm>
            <a:off x="774875" y="1419726"/>
            <a:ext cx="759424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EMOSI NEGATIVE ITU MERUPAKAN REPRESENTASI DARI </a:t>
            </a:r>
            <a:r>
              <a:rPr lang="en-US" sz="2700" dirty="0">
                <a:solidFill>
                  <a:srgbClr val="FF0000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NALAR YANG SESAT</a:t>
            </a:r>
            <a:r>
              <a:rPr lang="en-US" sz="27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algn="ctr"/>
            <a:endParaRPr lang="en-US" sz="2700" dirty="0"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Montserrat" panose="00000500000000000000" pitchFamily="50" charset="0"/>
                <a:ea typeface="Open Sans" panose="020B0604020202020204" charset="0"/>
                <a:cs typeface="Open Sans" panose="020B0604020202020204" charset="0"/>
              </a:rPr>
              <a:t>BUKAN DISEBABKAN OLEH PERISTIWA EKSTERNAL.</a:t>
            </a:r>
            <a:endParaRPr lang="en-AS" sz="2700" dirty="0">
              <a:solidFill>
                <a:schemeClr val="bg1"/>
              </a:solidFill>
              <a:latin typeface="Montserrat" panose="00000500000000000000" pitchFamily="50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799"/>
            <a:ext cx="6116400" cy="1519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If you are distressed by anything external, the pain is not due to the thing itself, but to your estimate of it; and this you have the power to revoke at any moment.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8602A-37DE-4E39-9E10-69EA88FA95B1}"/>
              </a:ext>
            </a:extLst>
          </p:cNvPr>
          <p:cNvSpPr txBox="1"/>
          <p:nvPr/>
        </p:nvSpPr>
        <p:spPr>
          <a:xfrm>
            <a:off x="2827421" y="4042611"/>
            <a:ext cx="351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Marcus Aurelius</a:t>
            </a:r>
            <a:endParaRPr lang="en-AS" sz="2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3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1399279" y="1416113"/>
            <a:ext cx="2856285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“KEJADIAN”</a:t>
            </a:r>
            <a:endParaRPr lang="en-US" sz="3000" dirty="0">
              <a:solidFill>
                <a:srgbClr val="FFC800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16" name="Google Shape;137;p25">
            <a:extLst>
              <a:ext uri="{FF2B5EF4-FFF2-40B4-BE49-F238E27FC236}">
                <a16:creationId xmlns:a16="http://schemas.microsoft.com/office/drawing/2014/main" id="{61690A9D-32F8-4C8B-8B56-1FD67E80CB8A}"/>
              </a:ext>
            </a:extLst>
          </p:cNvPr>
          <p:cNvSpPr txBox="1">
            <a:spLocks/>
          </p:cNvSpPr>
          <p:nvPr/>
        </p:nvSpPr>
        <p:spPr>
          <a:xfrm>
            <a:off x="6699992" y="1416113"/>
            <a:ext cx="1495119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EMOSI JIWA</a:t>
            </a:r>
          </a:p>
        </p:txBody>
      </p:sp>
      <p:sp>
        <p:nvSpPr>
          <p:cNvPr id="20" name="Google Shape;137;p25">
            <a:extLst>
              <a:ext uri="{FF2B5EF4-FFF2-40B4-BE49-F238E27FC236}">
                <a16:creationId xmlns:a16="http://schemas.microsoft.com/office/drawing/2014/main" id="{8376906A-8F4A-4918-83B8-7A0ADBDAFDE6}"/>
              </a:ext>
            </a:extLst>
          </p:cNvPr>
          <p:cNvSpPr txBox="1">
            <a:spLocks/>
          </p:cNvSpPr>
          <p:nvPr/>
        </p:nvSpPr>
        <p:spPr>
          <a:xfrm>
            <a:off x="605640" y="2707224"/>
            <a:ext cx="2152846" cy="1593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FAKTA OBJEKTIF</a:t>
            </a:r>
          </a:p>
        </p:txBody>
      </p:sp>
      <p:sp>
        <p:nvSpPr>
          <p:cNvPr id="22" name="Google Shape;137;p25">
            <a:extLst>
              <a:ext uri="{FF2B5EF4-FFF2-40B4-BE49-F238E27FC236}">
                <a16:creationId xmlns:a16="http://schemas.microsoft.com/office/drawing/2014/main" id="{1EC46611-31AE-4F89-9F18-83E17C9B9305}"/>
              </a:ext>
            </a:extLst>
          </p:cNvPr>
          <p:cNvSpPr txBox="1">
            <a:spLocks/>
          </p:cNvSpPr>
          <p:nvPr/>
        </p:nvSpPr>
        <p:spPr>
          <a:xfrm>
            <a:off x="6699992" y="2930774"/>
            <a:ext cx="161063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EMOSI JIWA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ECE46-BD87-4BFA-9C6D-11D2F2C52DEA}"/>
              </a:ext>
            </a:extLst>
          </p:cNvPr>
          <p:cNvSpPr txBox="1"/>
          <p:nvPr/>
        </p:nvSpPr>
        <p:spPr>
          <a:xfrm>
            <a:off x="2827422" y="2930774"/>
            <a:ext cx="21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+</a:t>
            </a:r>
            <a:endParaRPr lang="en-A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7FFBE-B434-4748-923A-9B4F5ACFD76F}"/>
              </a:ext>
            </a:extLst>
          </p:cNvPr>
          <p:cNvSpPr txBox="1"/>
          <p:nvPr/>
        </p:nvSpPr>
        <p:spPr>
          <a:xfrm>
            <a:off x="3412956" y="2930774"/>
            <a:ext cx="203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Montserrat" panose="00000500000000000000" pitchFamily="50" charset="0"/>
              </a:rPr>
              <a:t>OPINI SENDIRI</a:t>
            </a:r>
            <a:endParaRPr lang="en-AS" sz="3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C25B62F-6CEF-4163-A04D-647369DA65C4}"/>
              </a:ext>
            </a:extLst>
          </p:cNvPr>
          <p:cNvSpPr/>
          <p:nvPr/>
        </p:nvSpPr>
        <p:spPr>
          <a:xfrm>
            <a:off x="5444692" y="1416113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26829-D965-4D78-BA94-E17BEF7DF4CC}"/>
              </a:ext>
            </a:extLst>
          </p:cNvPr>
          <p:cNvSpPr/>
          <p:nvPr/>
        </p:nvSpPr>
        <p:spPr>
          <a:xfrm>
            <a:off x="5582565" y="2930774"/>
            <a:ext cx="864762" cy="57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20" grpId="0" animBg="1"/>
      <p:bldP spid="22" grpId="0"/>
      <p:bldP spid="3" grpId="0"/>
      <p:bldP spid="4" grpId="0"/>
      <p:bldP spid="26" grpId="0" animBg="1"/>
    </p:bldLst>
  </p:timing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1867</Words>
  <Application>Microsoft Office PowerPoint</Application>
  <PresentationFormat>On-screen Show (16:9)</PresentationFormat>
  <Paragraphs>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Montserrat</vt:lpstr>
      <vt:lpstr>Arial</vt:lpstr>
      <vt:lpstr>Open Sans</vt:lpstr>
      <vt:lpstr>Alice</vt:lpstr>
      <vt:lpstr>Times New Roman</vt:lpstr>
      <vt:lpstr>charter</vt:lpstr>
      <vt:lpstr>Mercutio template</vt:lpstr>
      <vt:lpstr>EKSPEKTASI DAN KEBAHAGIAAN (FILOSOFI STOA)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“KEJADIAN”</vt:lpstr>
      <vt:lpstr>PowerPoint Presentation</vt:lpstr>
      <vt:lpstr>PowerPoint Presentation</vt:lpstr>
      <vt:lpstr>PowerPoint Presentation</vt:lpstr>
      <vt:lpstr>“kejadian”</vt:lpstr>
      <vt:lpstr>4 Prinsip Stoicism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DAN KEBAHAGIAAN (FILOSOFI STOA)</dc:title>
  <cp:lastModifiedBy>aditya11febrialdy@outlook.com</cp:lastModifiedBy>
  <cp:revision>27</cp:revision>
  <dcterms:modified xsi:type="dcterms:W3CDTF">2020-12-29T07:36:26Z</dcterms:modified>
</cp:coreProperties>
</file>