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5" r:id="rId1"/>
    <p:sldMasterId id="2147483983" r:id="rId2"/>
    <p:sldMasterId id="2147484001" r:id="rId3"/>
  </p:sldMasterIdLst>
  <p:notesMasterIdLst>
    <p:notesMasterId r:id="rId22"/>
  </p:notesMasterIdLst>
  <p:sldIdLst>
    <p:sldId id="256" r:id="rId4"/>
    <p:sldId id="257" r:id="rId5"/>
    <p:sldId id="258" r:id="rId6"/>
    <p:sldId id="260" r:id="rId7"/>
    <p:sldId id="259" r:id="rId8"/>
    <p:sldId id="261" r:id="rId9"/>
    <p:sldId id="262" r:id="rId10"/>
    <p:sldId id="263" r:id="rId11"/>
    <p:sldId id="264" r:id="rId12"/>
    <p:sldId id="265" r:id="rId13"/>
    <p:sldId id="266" r:id="rId14"/>
    <p:sldId id="267" r:id="rId15"/>
    <p:sldId id="268" r:id="rId16"/>
    <p:sldId id="269" r:id="rId17"/>
    <p:sldId id="270" r:id="rId18"/>
    <p:sldId id="271" r:id="rId19"/>
    <p:sldId id="273" r:id="rId20"/>
    <p:sldId id="272" r:id="rId2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697500-9A5D-475A-B171-0E92462AD68F}" type="datetimeFigureOut">
              <a:rPr lang="tr-TR" smtClean="0"/>
              <a:t>28.08.2020</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01318-AA2E-4D76-A233-321886FDE2DF}" type="slidenum">
              <a:rPr lang="tr-TR" smtClean="0"/>
              <a:t>‹#›</a:t>
            </a:fld>
            <a:endParaRPr lang="tr-TR"/>
          </a:p>
        </p:txBody>
      </p:sp>
    </p:spTree>
    <p:extLst>
      <p:ext uri="{BB962C8B-B14F-4D97-AF65-F5344CB8AC3E}">
        <p14:creationId xmlns:p14="http://schemas.microsoft.com/office/powerpoint/2010/main" val="3921099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53D01318-AA2E-4D76-A233-321886FDE2DF}" type="slidenum">
              <a:rPr lang="tr-TR" smtClean="0"/>
              <a:t>11</a:t>
            </a:fld>
            <a:endParaRPr lang="tr-TR"/>
          </a:p>
        </p:txBody>
      </p:sp>
    </p:spTree>
    <p:extLst>
      <p:ext uri="{BB962C8B-B14F-4D97-AF65-F5344CB8AC3E}">
        <p14:creationId xmlns:p14="http://schemas.microsoft.com/office/powerpoint/2010/main" val="8951122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C9ABBC3-1BD5-4771-B8B7-E2BA2567DE8B}" type="datetimeFigureOut">
              <a:rPr lang="tr-TR" smtClean="0"/>
              <a:t>28.08.2020</a:t>
            </a:fld>
            <a:endParaRPr lang="tr-TR"/>
          </a:p>
        </p:txBody>
      </p:sp>
      <p:sp>
        <p:nvSpPr>
          <p:cNvPr id="5" name="Footer Placeholder 4"/>
          <p:cNvSpPr>
            <a:spLocks noGrp="1"/>
          </p:cNvSpPr>
          <p:nvPr>
            <p:ph type="ftr" sz="quarter" idx="11"/>
          </p:nvPr>
        </p:nvSpPr>
        <p:spPr>
          <a:xfrm>
            <a:off x="3962399" y="5870575"/>
            <a:ext cx="4893958" cy="377825"/>
          </a:xfrm>
        </p:spPr>
        <p:txBody>
          <a:bodyPr/>
          <a:lstStyle/>
          <a:p>
            <a:endParaRPr lang="tr-TR"/>
          </a:p>
        </p:txBody>
      </p:sp>
      <p:sp>
        <p:nvSpPr>
          <p:cNvPr id="6" name="Slide Number Placeholder 5"/>
          <p:cNvSpPr>
            <a:spLocks noGrp="1"/>
          </p:cNvSpPr>
          <p:nvPr>
            <p:ph type="sldNum" sz="quarter" idx="12"/>
          </p:nvPr>
        </p:nvSpPr>
        <p:spPr>
          <a:xfrm>
            <a:off x="10608958" y="5870575"/>
            <a:ext cx="551167" cy="377825"/>
          </a:xfrm>
        </p:spPr>
        <p:txBody>
          <a:bodyPr/>
          <a:lstStyle/>
          <a:p>
            <a:fld id="{FFDCA464-2B27-4612-8E1E-F3FF22F87ACF}" type="slidenum">
              <a:rPr lang="tr-TR" smtClean="0"/>
              <a:t>‹#›</a:t>
            </a:fld>
            <a:endParaRPr lang="tr-TR"/>
          </a:p>
        </p:txBody>
      </p:sp>
    </p:spTree>
    <p:extLst>
      <p:ext uri="{BB962C8B-B14F-4D97-AF65-F5344CB8AC3E}">
        <p14:creationId xmlns:p14="http://schemas.microsoft.com/office/powerpoint/2010/main" val="50150390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9ABBC3-1BD5-4771-B8B7-E2BA2567DE8B}" type="datetimeFigureOut">
              <a:rPr lang="tr-TR" smtClean="0"/>
              <a:t>28.08.2020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FDCA464-2B27-4612-8E1E-F3FF22F87ACF}" type="slidenum">
              <a:rPr lang="tr-TR" smtClean="0"/>
              <a:t>‹#›</a:t>
            </a:fld>
            <a:endParaRPr lang="tr-TR"/>
          </a:p>
        </p:txBody>
      </p:sp>
    </p:spTree>
    <p:extLst>
      <p:ext uri="{BB962C8B-B14F-4D97-AF65-F5344CB8AC3E}">
        <p14:creationId xmlns:p14="http://schemas.microsoft.com/office/powerpoint/2010/main" val="756670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9ABBC3-1BD5-4771-B8B7-E2BA2567DE8B}" type="datetimeFigureOut">
              <a:rPr lang="tr-TR" smtClean="0"/>
              <a:t>28.08.2020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DCA464-2B27-4612-8E1E-F3FF22F87ACF}" type="slidenum">
              <a:rPr lang="tr-TR" smtClean="0"/>
              <a:t>‹#›</a:t>
            </a:fld>
            <a:endParaRPr lang="tr-TR"/>
          </a:p>
        </p:txBody>
      </p:sp>
    </p:spTree>
    <p:extLst>
      <p:ext uri="{BB962C8B-B14F-4D97-AF65-F5344CB8AC3E}">
        <p14:creationId xmlns:p14="http://schemas.microsoft.com/office/powerpoint/2010/main" val="2711841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9ABBC3-1BD5-4771-B8B7-E2BA2567DE8B}" type="datetimeFigureOut">
              <a:rPr lang="tr-TR" smtClean="0"/>
              <a:t>28.08.2020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DCA464-2B27-4612-8E1E-F3FF22F87ACF}" type="slidenum">
              <a:rPr lang="tr-TR" smtClean="0"/>
              <a:t>‹#›</a:t>
            </a:fld>
            <a:endParaRPr lang="tr-TR"/>
          </a:p>
        </p:txBody>
      </p:sp>
    </p:spTree>
    <p:extLst>
      <p:ext uri="{BB962C8B-B14F-4D97-AF65-F5344CB8AC3E}">
        <p14:creationId xmlns:p14="http://schemas.microsoft.com/office/powerpoint/2010/main" val="2735234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9ABBC3-1BD5-4771-B8B7-E2BA2567DE8B}" type="datetimeFigureOut">
              <a:rPr lang="tr-TR" smtClean="0"/>
              <a:t>28.08.2020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DCA464-2B27-4612-8E1E-F3FF22F87ACF}" type="slidenum">
              <a:rPr lang="tr-TR" smtClean="0"/>
              <a:t>‹#›</a:t>
            </a:fld>
            <a:endParaRPr lang="tr-TR"/>
          </a:p>
        </p:txBody>
      </p:sp>
    </p:spTree>
    <p:extLst>
      <p:ext uri="{BB962C8B-B14F-4D97-AF65-F5344CB8AC3E}">
        <p14:creationId xmlns:p14="http://schemas.microsoft.com/office/powerpoint/2010/main" val="1046576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9ABBC3-1BD5-4771-B8B7-E2BA2567DE8B}" type="datetimeFigureOut">
              <a:rPr lang="tr-TR" smtClean="0"/>
              <a:t>28.08.2020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DCA464-2B27-4612-8E1E-F3FF22F87ACF}" type="slidenum">
              <a:rPr lang="tr-TR" smtClean="0"/>
              <a:t>‹#›</a:t>
            </a:fld>
            <a:endParaRPr lang="tr-TR"/>
          </a:p>
        </p:txBody>
      </p:sp>
    </p:spTree>
    <p:extLst>
      <p:ext uri="{BB962C8B-B14F-4D97-AF65-F5344CB8AC3E}">
        <p14:creationId xmlns:p14="http://schemas.microsoft.com/office/powerpoint/2010/main" val="886450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9ABBC3-1BD5-4771-B8B7-E2BA2567DE8B}" type="datetimeFigureOut">
              <a:rPr lang="tr-TR" smtClean="0"/>
              <a:t>28.08.2020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DCA464-2B27-4612-8E1E-F3FF22F87ACF}" type="slidenum">
              <a:rPr lang="tr-TR" smtClean="0"/>
              <a:t>‹#›</a:t>
            </a:fld>
            <a:endParaRPr lang="tr-TR"/>
          </a:p>
        </p:txBody>
      </p:sp>
    </p:spTree>
    <p:extLst>
      <p:ext uri="{BB962C8B-B14F-4D97-AF65-F5344CB8AC3E}">
        <p14:creationId xmlns:p14="http://schemas.microsoft.com/office/powerpoint/2010/main" val="7632203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9ABBC3-1BD5-4771-B8B7-E2BA2567DE8B}" type="datetimeFigureOut">
              <a:rPr lang="tr-TR" smtClean="0"/>
              <a:t>28.08.2020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DCA464-2B27-4612-8E1E-F3FF22F87ACF}" type="slidenum">
              <a:rPr lang="tr-TR" smtClean="0"/>
              <a:t>‹#›</a:t>
            </a:fld>
            <a:endParaRPr lang="tr-TR"/>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6472108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9ABBC3-1BD5-4771-B8B7-E2BA2567DE8B}" type="datetimeFigureOut">
              <a:rPr lang="tr-TR" smtClean="0"/>
              <a:t>28.08.2020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DCA464-2B27-4612-8E1E-F3FF22F87ACF}" type="slidenum">
              <a:rPr lang="tr-TR" smtClean="0"/>
              <a:t>‹#›</a:t>
            </a:fld>
            <a:endParaRPr lang="tr-TR"/>
          </a:p>
        </p:txBody>
      </p:sp>
    </p:spTree>
    <p:extLst>
      <p:ext uri="{BB962C8B-B14F-4D97-AF65-F5344CB8AC3E}">
        <p14:creationId xmlns:p14="http://schemas.microsoft.com/office/powerpoint/2010/main" val="16166827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C9ABBC3-1BD5-4771-B8B7-E2BA2567DE8B}" type="datetimeFigureOut">
              <a:rPr lang="tr-TR" smtClean="0"/>
              <a:t>28.08.2020</a:t>
            </a:fld>
            <a:endParaRPr lang="tr-TR"/>
          </a:p>
        </p:txBody>
      </p:sp>
      <p:sp>
        <p:nvSpPr>
          <p:cNvPr id="5" name="Footer Placeholder 4"/>
          <p:cNvSpPr>
            <a:spLocks noGrp="1"/>
          </p:cNvSpPr>
          <p:nvPr>
            <p:ph type="ftr" sz="quarter" idx="11"/>
          </p:nvPr>
        </p:nvSpPr>
        <p:spPr>
          <a:xfrm>
            <a:off x="5332412" y="5883275"/>
            <a:ext cx="4324044" cy="365125"/>
          </a:xfrm>
        </p:spPr>
        <p:txBody>
          <a:bodyPr/>
          <a:lstStyle/>
          <a:p>
            <a:endParaRPr lang="tr-TR"/>
          </a:p>
        </p:txBody>
      </p:sp>
      <p:sp>
        <p:nvSpPr>
          <p:cNvPr id="6" name="Slide Number Placeholder 5"/>
          <p:cNvSpPr>
            <a:spLocks noGrp="1"/>
          </p:cNvSpPr>
          <p:nvPr>
            <p:ph type="sldNum" sz="quarter" idx="12"/>
          </p:nvPr>
        </p:nvSpPr>
        <p:spPr/>
        <p:txBody>
          <a:bodyPr/>
          <a:lstStyle/>
          <a:p>
            <a:fld id="{FFDCA464-2B27-4612-8E1E-F3FF22F87ACF}" type="slidenum">
              <a:rPr lang="tr-TR" smtClean="0"/>
              <a:t>‹#›</a:t>
            </a:fld>
            <a:endParaRPr lang="tr-TR"/>
          </a:p>
        </p:txBody>
      </p:sp>
    </p:spTree>
    <p:extLst>
      <p:ext uri="{BB962C8B-B14F-4D97-AF65-F5344CB8AC3E}">
        <p14:creationId xmlns:p14="http://schemas.microsoft.com/office/powerpoint/2010/main" val="5822905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9ABBC3-1BD5-4771-B8B7-E2BA2567DE8B}" type="datetimeFigureOut">
              <a:rPr lang="tr-TR" smtClean="0"/>
              <a:t>28.08.2020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951856" y="5867131"/>
            <a:ext cx="551167" cy="365125"/>
          </a:xfrm>
        </p:spPr>
        <p:txBody>
          <a:bodyPr/>
          <a:lstStyle/>
          <a:p>
            <a:fld id="{FFDCA464-2B27-4612-8E1E-F3FF22F87ACF}" type="slidenum">
              <a:rPr lang="tr-TR" smtClean="0"/>
              <a:t>‹#›</a:t>
            </a:fld>
            <a:endParaRPr lang="tr-TR"/>
          </a:p>
        </p:txBody>
      </p:sp>
    </p:spTree>
    <p:extLst>
      <p:ext uri="{BB962C8B-B14F-4D97-AF65-F5344CB8AC3E}">
        <p14:creationId xmlns:p14="http://schemas.microsoft.com/office/powerpoint/2010/main" val="627232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9ABBC3-1BD5-4771-B8B7-E2BA2567DE8B}" type="datetimeFigureOut">
              <a:rPr lang="tr-TR" smtClean="0"/>
              <a:t>28.08.2020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DCA464-2B27-4612-8E1E-F3FF22F87ACF}" type="slidenum">
              <a:rPr lang="tr-TR" smtClean="0"/>
              <a:t>‹#›</a:t>
            </a:fld>
            <a:endParaRPr lang="tr-TR"/>
          </a:p>
        </p:txBody>
      </p:sp>
    </p:spTree>
    <p:extLst>
      <p:ext uri="{BB962C8B-B14F-4D97-AF65-F5344CB8AC3E}">
        <p14:creationId xmlns:p14="http://schemas.microsoft.com/office/powerpoint/2010/main" val="17797641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9ABBC3-1BD5-4771-B8B7-E2BA2567DE8B}" type="datetimeFigureOut">
              <a:rPr lang="tr-TR" smtClean="0"/>
              <a:t>28.08.2020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DCA464-2B27-4612-8E1E-F3FF22F87ACF}" type="slidenum">
              <a:rPr lang="tr-TR" smtClean="0"/>
              <a:t>‹#›</a:t>
            </a:fld>
            <a:endParaRPr lang="tr-TR"/>
          </a:p>
        </p:txBody>
      </p:sp>
    </p:spTree>
    <p:extLst>
      <p:ext uri="{BB962C8B-B14F-4D97-AF65-F5344CB8AC3E}">
        <p14:creationId xmlns:p14="http://schemas.microsoft.com/office/powerpoint/2010/main" val="2692555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9ABBC3-1BD5-4771-B8B7-E2BA2567DE8B}" type="datetimeFigureOut">
              <a:rPr lang="tr-TR" smtClean="0"/>
              <a:t>28.08.2020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FDCA464-2B27-4612-8E1E-F3FF22F87ACF}" type="slidenum">
              <a:rPr lang="tr-TR" smtClean="0"/>
              <a:t>‹#›</a:t>
            </a:fld>
            <a:endParaRPr lang="tr-TR"/>
          </a:p>
        </p:txBody>
      </p:sp>
    </p:spTree>
    <p:extLst>
      <p:ext uri="{BB962C8B-B14F-4D97-AF65-F5344CB8AC3E}">
        <p14:creationId xmlns:p14="http://schemas.microsoft.com/office/powerpoint/2010/main" val="2775868133"/>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9ABBC3-1BD5-4771-B8B7-E2BA2567DE8B}" type="datetimeFigureOut">
              <a:rPr lang="tr-TR" smtClean="0"/>
              <a:t>28.08.2020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FDCA464-2B27-4612-8E1E-F3FF22F87ACF}" type="slidenum">
              <a:rPr lang="tr-TR" smtClean="0"/>
              <a:t>‹#›</a:t>
            </a:fld>
            <a:endParaRPr lang="tr-TR"/>
          </a:p>
        </p:txBody>
      </p:sp>
    </p:spTree>
    <p:extLst>
      <p:ext uri="{BB962C8B-B14F-4D97-AF65-F5344CB8AC3E}">
        <p14:creationId xmlns:p14="http://schemas.microsoft.com/office/powerpoint/2010/main" val="1001770474"/>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C9ABBC3-1BD5-4771-B8B7-E2BA2567DE8B}" type="datetimeFigureOut">
              <a:rPr lang="tr-TR" smtClean="0"/>
              <a:t>28.08.2020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FDCA464-2B27-4612-8E1E-F3FF22F87ACF}" type="slidenum">
              <a:rPr lang="tr-TR" smtClean="0"/>
              <a:t>‹#›</a:t>
            </a:fld>
            <a:endParaRPr lang="tr-TR"/>
          </a:p>
        </p:txBody>
      </p:sp>
    </p:spTree>
    <p:extLst>
      <p:ext uri="{BB962C8B-B14F-4D97-AF65-F5344CB8AC3E}">
        <p14:creationId xmlns:p14="http://schemas.microsoft.com/office/powerpoint/2010/main" val="30011456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9ABBC3-1BD5-4771-B8B7-E2BA2567DE8B}" type="datetimeFigureOut">
              <a:rPr lang="tr-TR" smtClean="0"/>
              <a:t>28.08.2020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FDCA464-2B27-4612-8E1E-F3FF22F87ACF}" type="slidenum">
              <a:rPr lang="tr-TR" smtClean="0"/>
              <a:t>‹#›</a:t>
            </a:fld>
            <a:endParaRPr lang="tr-TR"/>
          </a:p>
        </p:txBody>
      </p:sp>
    </p:spTree>
    <p:extLst>
      <p:ext uri="{BB962C8B-B14F-4D97-AF65-F5344CB8AC3E}">
        <p14:creationId xmlns:p14="http://schemas.microsoft.com/office/powerpoint/2010/main" val="31027383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9ABBC3-1BD5-4771-B8B7-E2BA2567DE8B}" type="datetimeFigureOut">
              <a:rPr lang="tr-TR" smtClean="0"/>
              <a:t>28.08.2020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FDCA464-2B27-4612-8E1E-F3FF22F87ACF}" type="slidenum">
              <a:rPr lang="tr-TR" smtClean="0"/>
              <a:t>‹#›</a:t>
            </a:fld>
            <a:endParaRPr lang="tr-TR"/>
          </a:p>
        </p:txBody>
      </p:sp>
    </p:spTree>
    <p:extLst>
      <p:ext uri="{BB962C8B-B14F-4D97-AF65-F5344CB8AC3E}">
        <p14:creationId xmlns:p14="http://schemas.microsoft.com/office/powerpoint/2010/main" val="2950246908"/>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9ABBC3-1BD5-4771-B8B7-E2BA2567DE8B}" type="datetimeFigureOut">
              <a:rPr lang="tr-TR" smtClean="0"/>
              <a:t>28.08.2020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FDCA464-2B27-4612-8E1E-F3FF22F87ACF}" type="slidenum">
              <a:rPr lang="tr-TR" smtClean="0"/>
              <a:t>‹#›</a:t>
            </a:fld>
            <a:endParaRPr lang="tr-TR"/>
          </a:p>
        </p:txBody>
      </p:sp>
    </p:spTree>
    <p:extLst>
      <p:ext uri="{BB962C8B-B14F-4D97-AF65-F5344CB8AC3E}">
        <p14:creationId xmlns:p14="http://schemas.microsoft.com/office/powerpoint/2010/main" val="41041516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9ABBC3-1BD5-4771-B8B7-E2BA2567DE8B}" type="datetimeFigureOut">
              <a:rPr lang="tr-TR" smtClean="0"/>
              <a:t>28.08.2020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FDCA464-2B27-4612-8E1E-F3FF22F87ACF}" type="slidenum">
              <a:rPr lang="tr-TR" smtClean="0"/>
              <a:t>‹#›</a:t>
            </a:fld>
            <a:endParaRPr lang="tr-TR"/>
          </a:p>
        </p:txBody>
      </p:sp>
    </p:spTree>
    <p:extLst>
      <p:ext uri="{BB962C8B-B14F-4D97-AF65-F5344CB8AC3E}">
        <p14:creationId xmlns:p14="http://schemas.microsoft.com/office/powerpoint/2010/main" val="2150394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9ABBC3-1BD5-4771-B8B7-E2BA2567DE8B}" type="datetimeFigureOut">
              <a:rPr lang="tr-TR" smtClean="0"/>
              <a:t>28.08.2020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DCA464-2B27-4612-8E1E-F3FF22F87ACF}" type="slidenum">
              <a:rPr lang="tr-TR" smtClean="0"/>
              <a:t>‹#›</a:t>
            </a:fld>
            <a:endParaRPr lang="tr-TR"/>
          </a:p>
        </p:txBody>
      </p:sp>
    </p:spTree>
    <p:extLst>
      <p:ext uri="{BB962C8B-B14F-4D97-AF65-F5344CB8AC3E}">
        <p14:creationId xmlns:p14="http://schemas.microsoft.com/office/powerpoint/2010/main" val="40660994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9ABBC3-1BD5-4771-B8B7-E2BA2567DE8B}" type="datetimeFigureOut">
              <a:rPr lang="tr-TR" smtClean="0"/>
              <a:t>28.08.2020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DCA464-2B27-4612-8E1E-F3FF22F87ACF}" type="slidenum">
              <a:rPr lang="tr-TR" smtClean="0"/>
              <a:t>‹#›</a:t>
            </a:fld>
            <a:endParaRPr lang="tr-TR"/>
          </a:p>
        </p:txBody>
      </p:sp>
    </p:spTree>
    <p:extLst>
      <p:ext uri="{BB962C8B-B14F-4D97-AF65-F5344CB8AC3E}">
        <p14:creationId xmlns:p14="http://schemas.microsoft.com/office/powerpoint/2010/main" val="119540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9ABBC3-1BD5-4771-B8B7-E2BA2567DE8B}" type="datetimeFigureOut">
              <a:rPr lang="tr-TR" smtClean="0"/>
              <a:t>28.08.2020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DCA464-2B27-4612-8E1E-F3FF22F87ACF}" type="slidenum">
              <a:rPr lang="tr-TR" smtClean="0"/>
              <a:t>‹#›</a:t>
            </a:fld>
            <a:endParaRPr lang="tr-TR"/>
          </a:p>
        </p:txBody>
      </p:sp>
    </p:spTree>
    <p:extLst>
      <p:ext uri="{BB962C8B-B14F-4D97-AF65-F5344CB8AC3E}">
        <p14:creationId xmlns:p14="http://schemas.microsoft.com/office/powerpoint/2010/main" val="6265169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9ABBC3-1BD5-4771-B8B7-E2BA2567DE8B}" type="datetimeFigureOut">
              <a:rPr lang="tr-TR" smtClean="0"/>
              <a:t>28.08.2020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DCA464-2B27-4612-8E1E-F3FF22F87ACF}" type="slidenum">
              <a:rPr lang="tr-TR" smtClean="0"/>
              <a:t>‹#›</a:t>
            </a:fld>
            <a:endParaRPr lang="tr-TR"/>
          </a:p>
        </p:txBody>
      </p:sp>
    </p:spTree>
    <p:extLst>
      <p:ext uri="{BB962C8B-B14F-4D97-AF65-F5344CB8AC3E}">
        <p14:creationId xmlns:p14="http://schemas.microsoft.com/office/powerpoint/2010/main" val="82661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9ABBC3-1BD5-4771-B8B7-E2BA2567DE8B}" type="datetimeFigureOut">
              <a:rPr lang="tr-TR" smtClean="0"/>
              <a:t>28.08.2020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DCA464-2B27-4612-8E1E-F3FF22F87ACF}" type="slidenum">
              <a:rPr lang="tr-TR" smtClean="0"/>
              <a:t>‹#›</a:t>
            </a:fld>
            <a:endParaRPr lang="tr-TR"/>
          </a:p>
        </p:txBody>
      </p:sp>
    </p:spTree>
    <p:extLst>
      <p:ext uri="{BB962C8B-B14F-4D97-AF65-F5344CB8AC3E}">
        <p14:creationId xmlns:p14="http://schemas.microsoft.com/office/powerpoint/2010/main" val="13732118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9ABBC3-1BD5-4771-B8B7-E2BA2567DE8B}" type="datetimeFigureOut">
              <a:rPr lang="tr-TR" smtClean="0"/>
              <a:t>28.08.2020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DCA464-2B27-4612-8E1E-F3FF22F87ACF}" type="slidenum">
              <a:rPr lang="tr-TR" smtClean="0"/>
              <a:t>‹#›</a:t>
            </a:fld>
            <a:endParaRPr lang="tr-TR"/>
          </a:p>
        </p:txBody>
      </p:sp>
    </p:spTree>
    <p:extLst>
      <p:ext uri="{BB962C8B-B14F-4D97-AF65-F5344CB8AC3E}">
        <p14:creationId xmlns:p14="http://schemas.microsoft.com/office/powerpoint/2010/main" val="14018256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9ABBC3-1BD5-4771-B8B7-E2BA2567DE8B}" type="datetimeFigureOut">
              <a:rPr lang="tr-TR" smtClean="0"/>
              <a:t>28.08.2020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DCA464-2B27-4612-8E1E-F3FF22F87ACF}" type="slidenum">
              <a:rPr lang="tr-TR" smtClean="0"/>
              <a:t>‹#›</a:t>
            </a:fld>
            <a:endParaRPr lang="tr-TR"/>
          </a:p>
        </p:txBody>
      </p:sp>
    </p:spTree>
    <p:extLst>
      <p:ext uri="{BB962C8B-B14F-4D97-AF65-F5344CB8AC3E}">
        <p14:creationId xmlns:p14="http://schemas.microsoft.com/office/powerpoint/2010/main" val="41190923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9ABBC3-1BD5-4771-B8B7-E2BA2567DE8B}" type="datetimeFigureOut">
              <a:rPr lang="tr-TR" smtClean="0"/>
              <a:t>28.08.2020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DCA464-2B27-4612-8E1E-F3FF22F87ACF}" type="slidenum">
              <a:rPr lang="tr-TR" smtClean="0"/>
              <a:t>‹#›</a:t>
            </a:fld>
            <a:endParaRPr lang="tr-TR"/>
          </a:p>
        </p:txBody>
      </p:sp>
    </p:spTree>
    <p:extLst>
      <p:ext uri="{BB962C8B-B14F-4D97-AF65-F5344CB8AC3E}">
        <p14:creationId xmlns:p14="http://schemas.microsoft.com/office/powerpoint/2010/main" val="32731114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C9ABBC3-1BD5-4771-B8B7-E2BA2567DE8B}" type="datetimeFigureOut">
              <a:rPr lang="tr-TR" smtClean="0"/>
              <a:t>28.08.2020</a:t>
            </a:fld>
            <a:endParaRPr lang="tr-TR"/>
          </a:p>
        </p:txBody>
      </p:sp>
      <p:sp>
        <p:nvSpPr>
          <p:cNvPr id="5" name="Footer Placeholder 4"/>
          <p:cNvSpPr>
            <a:spLocks noGrp="1"/>
          </p:cNvSpPr>
          <p:nvPr>
            <p:ph type="ftr" sz="quarter" idx="11"/>
          </p:nvPr>
        </p:nvSpPr>
        <p:spPr>
          <a:xfrm>
            <a:off x="2692397" y="5037663"/>
            <a:ext cx="5214635" cy="279400"/>
          </a:xfrm>
        </p:spPr>
        <p:txBody>
          <a:bodyPr/>
          <a:lstStyle/>
          <a:p>
            <a:endParaRPr lang="tr-TR"/>
          </a:p>
        </p:txBody>
      </p:sp>
      <p:sp>
        <p:nvSpPr>
          <p:cNvPr id="6" name="Slide Number Placeholder 5"/>
          <p:cNvSpPr>
            <a:spLocks noGrp="1"/>
          </p:cNvSpPr>
          <p:nvPr>
            <p:ph type="sldNum" sz="quarter" idx="12"/>
          </p:nvPr>
        </p:nvSpPr>
        <p:spPr>
          <a:xfrm>
            <a:off x="8956900" y="5037663"/>
            <a:ext cx="551167" cy="279400"/>
          </a:xfrm>
        </p:spPr>
        <p:txBody>
          <a:bodyPr/>
          <a:lstStyle/>
          <a:p>
            <a:fld id="{FFDCA464-2B27-4612-8E1E-F3FF22F87ACF}" type="slidenum">
              <a:rPr lang="tr-TR" smtClean="0"/>
              <a:t>‹#›</a:t>
            </a:fld>
            <a:endParaRPr lang="tr-T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34900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9ABBC3-1BD5-4771-B8B7-E2BA2567DE8B}" type="datetimeFigureOut">
              <a:rPr lang="tr-TR" smtClean="0"/>
              <a:t>28.08.2020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DCA464-2B27-4612-8E1E-F3FF22F87ACF}" type="slidenum">
              <a:rPr lang="tr-TR" smtClean="0"/>
              <a:t>‹#›</a:t>
            </a:fld>
            <a:endParaRPr lang="tr-TR"/>
          </a:p>
        </p:txBody>
      </p:sp>
    </p:spTree>
    <p:extLst>
      <p:ext uri="{BB962C8B-B14F-4D97-AF65-F5344CB8AC3E}">
        <p14:creationId xmlns:p14="http://schemas.microsoft.com/office/powerpoint/2010/main" val="15341485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9ABBC3-1BD5-4771-B8B7-E2BA2567DE8B}" type="datetimeFigureOut">
              <a:rPr lang="tr-TR" smtClean="0"/>
              <a:t>28.08.2020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DCA464-2B27-4612-8E1E-F3FF22F87ACF}" type="slidenum">
              <a:rPr lang="tr-TR" smtClean="0"/>
              <a:t>‹#›</a:t>
            </a:fld>
            <a:endParaRPr lang="tr-T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77039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9ABBC3-1BD5-4771-B8B7-E2BA2567DE8B}" type="datetimeFigureOut">
              <a:rPr lang="tr-TR" smtClean="0"/>
              <a:t>28.08.2020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FDCA464-2B27-4612-8E1E-F3FF22F87ACF}" type="slidenum">
              <a:rPr lang="tr-TR" smtClean="0"/>
              <a:t>‹#›</a:t>
            </a:fld>
            <a:endParaRPr lang="tr-TR"/>
          </a:p>
        </p:txBody>
      </p:sp>
    </p:spTree>
    <p:extLst>
      <p:ext uri="{BB962C8B-B14F-4D97-AF65-F5344CB8AC3E}">
        <p14:creationId xmlns:p14="http://schemas.microsoft.com/office/powerpoint/2010/main" val="834002486"/>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9ABBC3-1BD5-4771-B8B7-E2BA2567DE8B}" type="datetimeFigureOut">
              <a:rPr lang="tr-TR" smtClean="0"/>
              <a:t>28.08.2020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FDCA464-2B27-4612-8E1E-F3FF22F87ACF}" type="slidenum">
              <a:rPr lang="tr-TR" smtClean="0"/>
              <a:t>‹#›</a:t>
            </a:fld>
            <a:endParaRPr lang="tr-T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231448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9ABBC3-1BD5-4771-B8B7-E2BA2567DE8B}" type="datetimeFigureOut">
              <a:rPr lang="tr-TR" smtClean="0"/>
              <a:t>28.08.2020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FDCA464-2B27-4612-8E1E-F3FF22F87ACF}" type="slidenum">
              <a:rPr lang="tr-TR" smtClean="0"/>
              <a:t>‹#›</a:t>
            </a:fld>
            <a:endParaRPr lang="tr-TR"/>
          </a:p>
        </p:txBody>
      </p:sp>
    </p:spTree>
    <p:extLst>
      <p:ext uri="{BB962C8B-B14F-4D97-AF65-F5344CB8AC3E}">
        <p14:creationId xmlns:p14="http://schemas.microsoft.com/office/powerpoint/2010/main" val="38580623"/>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C9ABBC3-1BD5-4771-B8B7-E2BA2567DE8B}" type="datetimeFigureOut">
              <a:rPr lang="tr-TR" smtClean="0"/>
              <a:t>28.08.2020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FDCA464-2B27-4612-8E1E-F3FF22F87ACF}" type="slidenum">
              <a:rPr lang="tr-TR" smtClean="0"/>
              <a:t>‹#›</a:t>
            </a:fld>
            <a:endParaRPr lang="tr-T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36162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9ABBC3-1BD5-4771-B8B7-E2BA2567DE8B}" type="datetimeFigureOut">
              <a:rPr lang="tr-TR" smtClean="0"/>
              <a:t>28.08.2020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FDCA464-2B27-4612-8E1E-F3FF22F87ACF}" type="slidenum">
              <a:rPr lang="tr-TR" smtClean="0"/>
              <a:t>‹#›</a:t>
            </a:fld>
            <a:endParaRPr lang="tr-TR"/>
          </a:p>
        </p:txBody>
      </p:sp>
    </p:spTree>
    <p:extLst>
      <p:ext uri="{BB962C8B-B14F-4D97-AF65-F5344CB8AC3E}">
        <p14:creationId xmlns:p14="http://schemas.microsoft.com/office/powerpoint/2010/main" val="282247083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9ABBC3-1BD5-4771-B8B7-E2BA2567DE8B}" type="datetimeFigureOut">
              <a:rPr lang="tr-TR" smtClean="0"/>
              <a:t>28.08.2020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FDCA464-2B27-4612-8E1E-F3FF22F87ACF}" type="slidenum">
              <a:rPr lang="tr-TR" smtClean="0"/>
              <a:t>‹#›</a:t>
            </a:fld>
            <a:endParaRPr lang="tr-T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4535781"/>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9ABBC3-1BD5-4771-B8B7-E2BA2567DE8B}" type="datetimeFigureOut">
              <a:rPr lang="tr-TR" smtClean="0"/>
              <a:t>28.08.2020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FDCA464-2B27-4612-8E1E-F3FF22F87ACF}" type="slidenum">
              <a:rPr lang="tr-TR" smtClean="0"/>
              <a:t>‹#›</a:t>
            </a:fld>
            <a:endParaRPr lang="tr-TR"/>
          </a:p>
        </p:txBody>
      </p:sp>
    </p:spTree>
    <p:extLst>
      <p:ext uri="{BB962C8B-B14F-4D97-AF65-F5344CB8AC3E}">
        <p14:creationId xmlns:p14="http://schemas.microsoft.com/office/powerpoint/2010/main" val="80022390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9ABBC3-1BD5-4771-B8B7-E2BA2567DE8B}" type="datetimeFigureOut">
              <a:rPr lang="tr-TR" smtClean="0"/>
              <a:t>28.08.2020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FDCA464-2B27-4612-8E1E-F3FF22F87ACF}" type="slidenum">
              <a:rPr lang="tr-TR" smtClean="0"/>
              <a:t>‹#›</a:t>
            </a:fld>
            <a:endParaRPr lang="tr-TR"/>
          </a:p>
        </p:txBody>
      </p:sp>
    </p:spTree>
    <p:extLst>
      <p:ext uri="{BB962C8B-B14F-4D97-AF65-F5344CB8AC3E}">
        <p14:creationId xmlns:p14="http://schemas.microsoft.com/office/powerpoint/2010/main" val="16743449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9ABBC3-1BD5-4771-B8B7-E2BA2567DE8B}" type="datetimeFigureOut">
              <a:rPr lang="tr-TR" smtClean="0"/>
              <a:t>28.08.2020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DCA464-2B27-4612-8E1E-F3FF22F87ACF}" type="slidenum">
              <a:rPr lang="tr-TR" smtClean="0"/>
              <a:t>‹#›</a:t>
            </a:fld>
            <a:endParaRPr lang="tr-T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19832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9ABBC3-1BD5-4771-B8B7-E2BA2567DE8B}" type="datetimeFigureOut">
              <a:rPr lang="tr-TR" smtClean="0"/>
              <a:t>28.08.2020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DCA464-2B27-4612-8E1E-F3FF22F87ACF}" type="slidenum">
              <a:rPr lang="tr-TR" smtClean="0"/>
              <a:t>‹#›</a:t>
            </a:fld>
            <a:endParaRPr lang="tr-T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271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9ABBC3-1BD5-4771-B8B7-E2BA2567DE8B}" type="datetimeFigureOut">
              <a:rPr lang="tr-TR" smtClean="0"/>
              <a:t>28.08.2020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DCA464-2B27-4612-8E1E-F3FF22F87ACF}" type="slidenum">
              <a:rPr lang="tr-TR" smtClean="0"/>
              <a:t>‹#›</a:t>
            </a:fld>
            <a:endParaRPr lang="tr-TR"/>
          </a:p>
        </p:txBody>
      </p:sp>
    </p:spTree>
    <p:extLst>
      <p:ext uri="{BB962C8B-B14F-4D97-AF65-F5344CB8AC3E}">
        <p14:creationId xmlns:p14="http://schemas.microsoft.com/office/powerpoint/2010/main" val="16307073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9ABBC3-1BD5-4771-B8B7-E2BA2567DE8B}" type="datetimeFigureOut">
              <a:rPr lang="tr-TR" smtClean="0"/>
              <a:t>28.08.2020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DCA464-2B27-4612-8E1E-F3FF22F87ACF}" type="slidenum">
              <a:rPr lang="tr-TR" smtClean="0"/>
              <a:t>‹#›</a:t>
            </a:fld>
            <a:endParaRPr lang="tr-T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561119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9ABBC3-1BD5-4771-B8B7-E2BA2567DE8B}" type="datetimeFigureOut">
              <a:rPr lang="tr-TR" smtClean="0"/>
              <a:t>28.08.2020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DCA464-2B27-4612-8E1E-F3FF22F87ACF}" type="slidenum">
              <a:rPr lang="tr-TR" smtClean="0"/>
              <a:t>‹#›</a:t>
            </a:fld>
            <a:endParaRPr lang="tr-T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6548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9ABBC3-1BD5-4771-B8B7-E2BA2567DE8B}" type="datetimeFigureOut">
              <a:rPr lang="tr-TR" smtClean="0"/>
              <a:t>28.08.2020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FDCA464-2B27-4612-8E1E-F3FF22F87ACF}" type="slidenum">
              <a:rPr lang="tr-TR" smtClean="0"/>
              <a:t>‹#›</a:t>
            </a:fld>
            <a:endParaRPr lang="tr-TR"/>
          </a:p>
        </p:txBody>
      </p:sp>
    </p:spTree>
    <p:extLst>
      <p:ext uri="{BB962C8B-B14F-4D97-AF65-F5344CB8AC3E}">
        <p14:creationId xmlns:p14="http://schemas.microsoft.com/office/powerpoint/2010/main" val="2322492277"/>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9ABBC3-1BD5-4771-B8B7-E2BA2567DE8B}" type="datetimeFigureOut">
              <a:rPr lang="tr-TR" smtClean="0"/>
              <a:t>28.08.2020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DCA464-2B27-4612-8E1E-F3FF22F87ACF}" type="slidenum">
              <a:rPr lang="tr-TR" smtClean="0"/>
              <a:t>‹#›</a:t>
            </a:fld>
            <a:endParaRPr lang="tr-T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116966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9ABBC3-1BD5-4771-B8B7-E2BA2567DE8B}" type="datetimeFigureOut">
              <a:rPr lang="tr-TR" smtClean="0"/>
              <a:t>28.08.2020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DCA464-2B27-4612-8E1E-F3FF22F87ACF}" type="slidenum">
              <a:rPr lang="tr-TR" smtClean="0"/>
              <a:t>‹#›</a:t>
            </a:fld>
            <a:endParaRPr lang="tr-T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8663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C9ABBC3-1BD5-4771-B8B7-E2BA2567DE8B}" type="datetimeFigureOut">
              <a:rPr lang="tr-TR" smtClean="0"/>
              <a:t>28.08.2020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FDCA464-2B27-4612-8E1E-F3FF22F87ACF}" type="slidenum">
              <a:rPr lang="tr-TR" smtClean="0"/>
              <a:t>‹#›</a:t>
            </a:fld>
            <a:endParaRPr lang="tr-TR"/>
          </a:p>
        </p:txBody>
      </p:sp>
    </p:spTree>
    <p:extLst>
      <p:ext uri="{BB962C8B-B14F-4D97-AF65-F5344CB8AC3E}">
        <p14:creationId xmlns:p14="http://schemas.microsoft.com/office/powerpoint/2010/main" val="1304679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C9ABBC3-1BD5-4771-B8B7-E2BA2567DE8B}" type="datetimeFigureOut">
              <a:rPr lang="tr-TR" smtClean="0"/>
              <a:t>28.08.2020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FDCA464-2B27-4612-8E1E-F3FF22F87ACF}" type="slidenum">
              <a:rPr lang="tr-TR" smtClean="0"/>
              <a:t>‹#›</a:t>
            </a:fld>
            <a:endParaRPr lang="tr-TR"/>
          </a:p>
        </p:txBody>
      </p:sp>
    </p:spTree>
    <p:extLst>
      <p:ext uri="{BB962C8B-B14F-4D97-AF65-F5344CB8AC3E}">
        <p14:creationId xmlns:p14="http://schemas.microsoft.com/office/powerpoint/2010/main" val="559534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9ABBC3-1BD5-4771-B8B7-E2BA2567DE8B}" type="datetimeFigureOut">
              <a:rPr lang="tr-TR" smtClean="0"/>
              <a:t>28.08.2020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FDCA464-2B27-4612-8E1E-F3FF22F87ACF}" type="slidenum">
              <a:rPr lang="tr-TR" smtClean="0"/>
              <a:t>‹#›</a:t>
            </a:fld>
            <a:endParaRPr lang="tr-TR"/>
          </a:p>
        </p:txBody>
      </p:sp>
    </p:spTree>
    <p:extLst>
      <p:ext uri="{BB962C8B-B14F-4D97-AF65-F5344CB8AC3E}">
        <p14:creationId xmlns:p14="http://schemas.microsoft.com/office/powerpoint/2010/main" val="339761223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9ABBC3-1BD5-4771-B8B7-E2BA2567DE8B}" type="datetimeFigureOut">
              <a:rPr lang="tr-TR" smtClean="0"/>
              <a:t>28.08.2020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FDCA464-2B27-4612-8E1E-F3FF22F87ACF}" type="slidenum">
              <a:rPr lang="tr-TR" smtClean="0"/>
              <a:t>‹#›</a:t>
            </a:fld>
            <a:endParaRPr lang="tr-TR"/>
          </a:p>
        </p:txBody>
      </p:sp>
    </p:spTree>
    <p:extLst>
      <p:ext uri="{BB962C8B-B14F-4D97-AF65-F5344CB8AC3E}">
        <p14:creationId xmlns:p14="http://schemas.microsoft.com/office/powerpoint/2010/main" val="67907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image" Target="../media/image8.png"/><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7.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C9ABBC3-1BD5-4771-B8B7-E2BA2567DE8B}" type="datetimeFigureOut">
              <a:rPr lang="tr-TR" smtClean="0"/>
              <a:t>28.08.2020</a:t>
            </a:fld>
            <a:endParaRPr lang="tr-TR"/>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FDCA464-2B27-4612-8E1E-F3FF22F87ACF}" type="slidenum">
              <a:rPr lang="tr-TR" smtClean="0"/>
              <a:t>‹#›</a:t>
            </a:fld>
            <a:endParaRPr lang="tr-TR"/>
          </a:p>
        </p:txBody>
      </p:sp>
    </p:spTree>
    <p:extLst>
      <p:ext uri="{BB962C8B-B14F-4D97-AF65-F5344CB8AC3E}">
        <p14:creationId xmlns:p14="http://schemas.microsoft.com/office/powerpoint/2010/main" val="2477822979"/>
      </p:ext>
    </p:extLst>
  </p:cSld>
  <p:clrMap bg1="dk1" tx1="lt1" bg2="dk2" tx2="lt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3976" r:id="rId11"/>
    <p:sldLayoutId id="2147483977" r:id="rId12"/>
    <p:sldLayoutId id="2147483978" r:id="rId13"/>
    <p:sldLayoutId id="2147483979" r:id="rId14"/>
    <p:sldLayoutId id="2147483980" r:id="rId15"/>
    <p:sldLayoutId id="2147483981" r:id="rId16"/>
    <p:sldLayoutId id="214748398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C9ABBC3-1BD5-4771-B8B7-E2BA2567DE8B}" type="datetimeFigureOut">
              <a:rPr lang="tr-TR" smtClean="0"/>
              <a:t>28.08.2020</a:t>
            </a:fld>
            <a:endParaRPr lang="tr-T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FDCA464-2B27-4612-8E1E-F3FF22F87ACF}" type="slidenum">
              <a:rPr lang="tr-TR" smtClean="0"/>
              <a:t>‹#›</a:t>
            </a:fld>
            <a:endParaRPr lang="tr-TR"/>
          </a:p>
        </p:txBody>
      </p:sp>
    </p:spTree>
    <p:extLst>
      <p:ext uri="{BB962C8B-B14F-4D97-AF65-F5344CB8AC3E}">
        <p14:creationId xmlns:p14="http://schemas.microsoft.com/office/powerpoint/2010/main" val="2872426878"/>
      </p:ext>
    </p:extLst>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 id="2147483995" r:id="rId12"/>
    <p:sldLayoutId id="2147483996" r:id="rId13"/>
    <p:sldLayoutId id="2147483997" r:id="rId14"/>
    <p:sldLayoutId id="2147483998" r:id="rId15"/>
    <p:sldLayoutId id="2147483999" r:id="rId16"/>
    <p:sldLayoutId id="214748400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C9ABBC3-1BD5-4771-B8B7-E2BA2567DE8B}" type="datetimeFigureOut">
              <a:rPr lang="tr-TR" smtClean="0"/>
              <a:t>28.08.2020</a:t>
            </a:fld>
            <a:endParaRPr lang="tr-T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FDCA464-2B27-4612-8E1E-F3FF22F87ACF}" type="slidenum">
              <a:rPr lang="tr-TR" smtClean="0"/>
              <a:t>‹#›</a:t>
            </a:fld>
            <a:endParaRPr lang="tr-TR"/>
          </a:p>
        </p:txBody>
      </p:sp>
    </p:spTree>
    <p:extLst>
      <p:ext uri="{BB962C8B-B14F-4D97-AF65-F5344CB8AC3E}">
        <p14:creationId xmlns:p14="http://schemas.microsoft.com/office/powerpoint/2010/main" val="773148985"/>
      </p:ext>
    </p:extLst>
  </p:cSld>
  <p:clrMap bg1="lt1" tx1="dk1" bg2="lt2" tx2="dk2" accent1="accent1" accent2="accent2" accent3="accent3" accent4="accent4" accent5="accent5" accent6="accent6" hlink="hlink" folHlink="folHlink"/>
  <p:sldLayoutIdLst>
    <p:sldLayoutId id="2147484002" r:id="rId1"/>
    <p:sldLayoutId id="2147484003" r:id="rId2"/>
    <p:sldLayoutId id="2147484004" r:id="rId3"/>
    <p:sldLayoutId id="2147484005" r:id="rId4"/>
    <p:sldLayoutId id="2147484006" r:id="rId5"/>
    <p:sldLayoutId id="2147484007" r:id="rId6"/>
    <p:sldLayoutId id="2147484008" r:id="rId7"/>
    <p:sldLayoutId id="2147484009" r:id="rId8"/>
    <p:sldLayoutId id="2147484010" r:id="rId9"/>
    <p:sldLayoutId id="2147484011" r:id="rId10"/>
    <p:sldLayoutId id="2147484012" r:id="rId11"/>
    <p:sldLayoutId id="2147484013" r:id="rId12"/>
    <p:sldLayoutId id="2147484014" r:id="rId13"/>
    <p:sldLayoutId id="2147484015" r:id="rId14"/>
    <p:sldLayoutId id="2147484016" r:id="rId15"/>
    <p:sldLayoutId id="2147484017" r:id="rId16"/>
    <p:sldLayoutId id="214748401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hyperlink" Target="https://git-scm.com/downloads" TargetMode="Externa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8" Type="http://schemas.openxmlformats.org/officeDocument/2006/relationships/hyperlink" Target="https://forum.pardus.org.tr/t/github-mi-gitlab-mi/4477/3" TargetMode="External"/><Relationship Id="rId3" Type="http://schemas.openxmlformats.org/officeDocument/2006/relationships/hyperlink" Target="https://www.slideshare.net/ismailAKBUDAK/git-ve-github" TargetMode="External"/><Relationship Id="rId7" Type="http://schemas.openxmlformats.org/officeDocument/2006/relationships/hyperlink" Target="https://medium.com/@mustafazahidefe/git-notlar%C4%B1-3-git-commit-96439510aef0" TargetMode="External"/><Relationship Id="rId2" Type="http://schemas.openxmlformats.org/officeDocument/2006/relationships/hyperlink" Target="https://www.slideshare.net/vigoo1/nsanlar-iin-git?from_action=save" TargetMode="External"/><Relationship Id="rId1" Type="http://schemas.openxmlformats.org/officeDocument/2006/relationships/slideLayout" Target="../slideLayouts/slideLayout36.xml"/><Relationship Id="rId6" Type="http://schemas.openxmlformats.org/officeDocument/2006/relationships/hyperlink" Target="https://kodcu.com/2012/10/github-nedir-githubta-deporepository-nasil-olusturulur/" TargetMode="External"/><Relationship Id="rId11" Type="http://schemas.openxmlformats.org/officeDocument/2006/relationships/hyperlink" Target="https://www.youtube.com/watch?v=rWG70T7fePg&amp;list=PLPrHLaayVkhnNstGIzQcxxnj6VYvsHBHy" TargetMode="External"/><Relationship Id="rId5" Type="http://schemas.openxmlformats.org/officeDocument/2006/relationships/hyperlink" Target="https://medium.com/@Geceugur/git-vcs-nedir-neden-ve-nas%C4%B1l-kullan%C4%B1yoruz-5cee6df07143" TargetMode="External"/><Relationship Id="rId10" Type="http://schemas.openxmlformats.org/officeDocument/2006/relationships/hyperlink" Target="https://bilgekadin.com/git-ve-github-nedir/" TargetMode="External"/><Relationship Id="rId4" Type="http://schemas.openxmlformats.org/officeDocument/2006/relationships/hyperlink" Target="https://www.kizgibikodla.com/news/vcs-git-github-bitbucket-nedir-github-kullanimi/" TargetMode="External"/><Relationship Id="rId9" Type="http://schemas.openxmlformats.org/officeDocument/2006/relationships/hyperlink" Target="http://ilkaygunel.com/blog/2016/git-nedi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88798" y="2585198"/>
            <a:ext cx="10977685" cy="1107996"/>
          </a:xfrm>
          <a:prstGeom prst="rect">
            <a:avLst/>
          </a:prstGeom>
          <a:noFill/>
        </p:spPr>
        <p:txBody>
          <a:bodyPr wrap="none" lIns="91440" tIns="45720" rIns="91440" bIns="45720">
            <a:spAutoFit/>
          </a:bodyPr>
          <a:lstStyle/>
          <a:p>
            <a:pPr algn="ctr"/>
            <a:r>
              <a:rPr lang="tr-TR" sz="6600" b="1" cap="none" spc="0" dirty="0" smtClean="0">
                <a:ln w="6600">
                  <a:solidFill>
                    <a:schemeClr val="accent2"/>
                  </a:solidFill>
                  <a:prstDash val="solid"/>
                </a:ln>
                <a:solidFill>
                  <a:srgbClr val="FFFFFF"/>
                </a:solidFill>
                <a:effectLst>
                  <a:outerShdw dist="38100" dir="2700000" algn="tl" rotWithShape="0">
                    <a:schemeClr val="accent2"/>
                  </a:outerShdw>
                </a:effectLst>
                <a:latin typeface="Rockwell" panose="02060603020205020403" pitchFamily="18" charset="0"/>
              </a:rPr>
              <a:t>Sunumuma Hoş Geldiniz !</a:t>
            </a:r>
          </a:p>
        </p:txBody>
      </p:sp>
    </p:spTree>
    <p:extLst>
      <p:ext uri="{BB962C8B-B14F-4D97-AF65-F5344CB8AC3E}">
        <p14:creationId xmlns:p14="http://schemas.microsoft.com/office/powerpoint/2010/main" val="31139836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6643" y="1438701"/>
            <a:ext cx="10018713" cy="4825622"/>
          </a:xfrm>
        </p:spPr>
        <p:txBody>
          <a:bodyPr>
            <a:normAutofit lnSpcReduction="10000"/>
          </a:bodyPr>
          <a:lstStyle/>
          <a:p>
            <a:r>
              <a:rPr lang="tr-TR" dirty="0">
                <a:latin typeface="Times New Roman" panose="02020603050405020304" pitchFamily="18" charset="0"/>
                <a:cs typeface="Times New Roman" panose="02020603050405020304" pitchFamily="18" charset="0"/>
              </a:rPr>
              <a:t>Git bir versiyon kontrol sistemidir. Yapılacak projelerin adım adım versiyonlarının kopyalarını alarak daha sonra ihtiyaç durumunda alınan bu versiyonlara geri dönebilmemizi sağlar. </a:t>
            </a:r>
          </a:p>
          <a:p>
            <a:pPr fontAlgn="base"/>
            <a:r>
              <a:rPr lang="tr-TR" dirty="0">
                <a:latin typeface="Times New Roman" panose="02020603050405020304" pitchFamily="18" charset="0"/>
                <a:cs typeface="Times New Roman" panose="02020603050405020304" pitchFamily="18" charset="0"/>
              </a:rPr>
              <a:t>Günümüz yazılım dünyasında yazılıp satılan üzerinden para kazanılan projeler tek bir kişi tarafından geliştirilmiyor. Bir takım halinde geliştirilen bu projelerin senkronize bir şekilde gitmesi gerekiyor. İşte bu noktada Git bir versiyon kontrol sistemi olarak karşımıza çıkıyor. Hem adım adım geliştirilen projelerde geliştirilen her bir adımın bir mesajla yedeklenmesi sağlanıyor hem de projenin tutulduğu yerde bir senkronizasyon yaparak projeyi geliştirilen geliştiricilerin birbirlerinden haberdar bir şekilde gitmelerini sağlıyor.</a:t>
            </a:r>
          </a:p>
          <a:p>
            <a:pPr fontAlgn="base"/>
            <a:r>
              <a:rPr lang="tr-TR" dirty="0">
                <a:latin typeface="Times New Roman" panose="02020603050405020304" pitchFamily="18" charset="0"/>
                <a:cs typeface="Times New Roman" panose="02020603050405020304" pitchFamily="18" charset="0"/>
              </a:rPr>
              <a:t>Yani Git hem projenin güvenli bir şekilde yedeklenmesi hem senkronize geliştirilmesi hem de ne zaman ne geliştirildi bilgilerine sahip olunması için kullanılması elzem bir araçtır.</a:t>
            </a:r>
          </a:p>
          <a:p>
            <a:endParaRPr lang="tr-TR" dirty="0"/>
          </a:p>
        </p:txBody>
      </p:sp>
      <p:sp>
        <p:nvSpPr>
          <p:cNvPr id="5" name="Rectangle 4"/>
          <p:cNvSpPr/>
          <p:nvPr/>
        </p:nvSpPr>
        <p:spPr>
          <a:xfrm>
            <a:off x="0" y="0"/>
            <a:ext cx="12192000"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lIns="91440" tIns="45720" rIns="91440" bIns="45720">
            <a:spAutoFit/>
          </a:bodyPr>
          <a:lstStyle/>
          <a:p>
            <a:pPr algn="ctr"/>
            <a:r>
              <a:rPr lang="tr-TR" sz="5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GİT NEDİR?</a:t>
            </a:r>
            <a:endPar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0249659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9719" y="1807189"/>
            <a:ext cx="10018713" cy="4225121"/>
          </a:xfrm>
        </p:spPr>
        <p:txBody>
          <a:bodyPr>
            <a:normAutofit/>
          </a:bodyPr>
          <a:lstStyle/>
          <a:p>
            <a:r>
              <a:rPr lang="tr-TR" sz="2800" dirty="0">
                <a:latin typeface="Times New Roman" panose="02020603050405020304" pitchFamily="18" charset="0"/>
                <a:cs typeface="Times New Roman" panose="02020603050405020304" pitchFamily="18" charset="0"/>
              </a:rPr>
              <a:t>Git'in ortaya çıkışı, çok sayıda Linux çekirdeği geliştiricisinin proje yönetimi için bir önceki sürüm kontrol sistemi olan </a:t>
            </a:r>
            <a:r>
              <a:rPr lang="tr-TR" sz="2800" dirty="0" smtClean="0">
                <a:latin typeface="Times New Roman" panose="02020603050405020304" pitchFamily="18" charset="0"/>
                <a:cs typeface="Times New Roman" panose="02020603050405020304" pitchFamily="18" charset="0"/>
              </a:rPr>
              <a:t>BitKeeper’i tercih </a:t>
            </a:r>
            <a:r>
              <a:rPr lang="tr-TR" sz="2800" dirty="0">
                <a:latin typeface="Times New Roman" panose="02020603050405020304" pitchFamily="18" charset="0"/>
                <a:cs typeface="Times New Roman" panose="02020603050405020304" pitchFamily="18" charset="0"/>
              </a:rPr>
              <a:t>etmesiyle başlamıştır. </a:t>
            </a:r>
            <a:r>
              <a:rPr lang="tr-TR" sz="2800" dirty="0" smtClean="0">
                <a:latin typeface="Times New Roman" panose="02020603050405020304" pitchFamily="18" charset="0"/>
                <a:cs typeface="Times New Roman" panose="02020603050405020304" pitchFamily="18" charset="0"/>
              </a:rPr>
              <a:t>Andrew Tridgell, </a:t>
            </a:r>
            <a:r>
              <a:rPr lang="tr-TR" sz="2800" dirty="0">
                <a:latin typeface="Times New Roman" panose="02020603050405020304" pitchFamily="18" charset="0"/>
                <a:cs typeface="Times New Roman" panose="02020603050405020304" pitchFamily="18" charset="0"/>
              </a:rPr>
              <a:t>bir takım tersine-mühendislik yöntemleriyle BitKeeper protokolüne müdahalelerde bulunmuş, ancak BitKeeper'ın telif haklarını elinde bulunduran </a:t>
            </a:r>
            <a:r>
              <a:rPr lang="tr-TR" sz="2800" dirty="0" smtClean="0">
                <a:latin typeface="Times New Roman" panose="02020603050405020304" pitchFamily="18" charset="0"/>
                <a:cs typeface="Times New Roman" panose="02020603050405020304" pitchFamily="18" charset="0"/>
              </a:rPr>
              <a:t>Larry McVoy, </a:t>
            </a:r>
            <a:r>
              <a:rPr lang="tr-TR" sz="2800" dirty="0">
                <a:latin typeface="Times New Roman" panose="02020603050405020304" pitchFamily="18" charset="0"/>
                <a:cs typeface="Times New Roman" panose="02020603050405020304" pitchFamily="18" charset="0"/>
              </a:rPr>
              <a:t>BitKeeper'ın ücretsiz kullanımını reddederek konuyu hukuki platforma taşıyınca BitKeeper'ın kullanımından vazgeçilmiş, böylece Git'in temelleri </a:t>
            </a:r>
            <a:r>
              <a:rPr lang="tr-TR" sz="2800" dirty="0" smtClean="0">
                <a:latin typeface="Times New Roman" panose="02020603050405020304" pitchFamily="18" charset="0"/>
                <a:cs typeface="Times New Roman" panose="02020603050405020304" pitchFamily="18" charset="0"/>
              </a:rPr>
              <a:t>atılmıştır.</a:t>
            </a:r>
          </a:p>
          <a:p>
            <a:endParaRPr lang="tr-TR" dirty="0"/>
          </a:p>
        </p:txBody>
      </p:sp>
      <p:sp>
        <p:nvSpPr>
          <p:cNvPr id="5" name="Rectangle 4"/>
          <p:cNvSpPr/>
          <p:nvPr/>
        </p:nvSpPr>
        <p:spPr>
          <a:xfrm>
            <a:off x="0" y="-27296"/>
            <a:ext cx="12191999" cy="923330"/>
          </a:xfrm>
          <a:prstGeom prst="rect">
            <a:avLst/>
          </a:prstGeom>
        </p:spPr>
        <p:style>
          <a:lnRef idx="3">
            <a:schemeClr val="lt1"/>
          </a:lnRef>
          <a:fillRef idx="1">
            <a:schemeClr val="dk1"/>
          </a:fillRef>
          <a:effectRef idx="1">
            <a:schemeClr val="dk1"/>
          </a:effectRef>
          <a:fontRef idx="minor">
            <a:schemeClr val="lt1"/>
          </a:fontRef>
        </p:style>
        <p:txBody>
          <a:bodyPr wrap="square" lIns="91440" tIns="45720" rIns="91440" bIns="45720">
            <a:spAutoFit/>
          </a:bodyPr>
          <a:lstStyle/>
          <a:p>
            <a:pPr algn="ctr"/>
            <a:r>
              <a:rPr lang="tr-TR" sz="5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GİT TARİHÇESİ</a:t>
            </a:r>
          </a:p>
        </p:txBody>
      </p:sp>
    </p:spTree>
    <p:extLst>
      <p:ext uri="{BB962C8B-B14F-4D97-AF65-F5344CB8AC3E}">
        <p14:creationId xmlns:p14="http://schemas.microsoft.com/office/powerpoint/2010/main" val="22195218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5026" y="245659"/>
            <a:ext cx="7424383" cy="6155141"/>
          </a:xfrm>
        </p:spPr>
        <p:txBody>
          <a:bodyPr>
            <a:normAutofit/>
          </a:bodyPr>
          <a:lstStyle/>
          <a:p>
            <a:r>
              <a:rPr lang="tr-TR" dirty="0">
                <a:latin typeface="Times New Roman" panose="02020603050405020304" pitchFamily="18" charset="0"/>
                <a:cs typeface="Times New Roman" panose="02020603050405020304" pitchFamily="18" charset="0"/>
              </a:rPr>
              <a:t>O </a:t>
            </a:r>
            <a:r>
              <a:rPr lang="tr-TR" dirty="0" smtClean="0">
                <a:latin typeface="Times New Roman" panose="02020603050405020304" pitchFamily="18" charset="0"/>
                <a:cs typeface="Times New Roman" panose="02020603050405020304" pitchFamily="18" charset="0"/>
              </a:rPr>
              <a:t>günlerde Linus Torvalds, </a:t>
            </a:r>
            <a:r>
              <a:rPr lang="tr-TR" dirty="0">
                <a:latin typeface="Times New Roman" panose="02020603050405020304" pitchFamily="18" charset="0"/>
                <a:cs typeface="Times New Roman" panose="02020603050405020304" pitchFamily="18" charset="0"/>
              </a:rPr>
              <a:t>BitKeeper uygulamasında olduğu gibi dağıtık çalışan bir sürüm kontrol sistemi istiyordu ancak piyasadaki mevcut özgür çözümlerin hiçbiri özellikle performans konusunda Torvalds'ın beklentilerini karşılamıyordu. Torvalds bu konuyu piyasadaki mevcut sürüm kontrol sistemlerini ele </a:t>
            </a:r>
            <a:r>
              <a:rPr lang="tr-TR" dirty="0" smtClean="0">
                <a:latin typeface="Times New Roman" panose="02020603050405020304" pitchFamily="18" charset="0"/>
                <a:cs typeface="Times New Roman" panose="02020603050405020304" pitchFamily="18" charset="0"/>
              </a:rPr>
              <a:t>alarak örneklemişti; bir yamanın uygulanarak ilgili tüm veri yapılarının güncellenmesinin 30 saniye sürmesi ve tüm bu değişikliklerin ilgili diğer geliştiricilere iletilebilmesi için aynı işlemin 250 defa tekrarlanmasının Linux çekirdeğinin geliştirilmesi yönünde engel teşkil ettiğinin altını çiziyordu. Torvalds'ın hedefi bu süreyi üç saniyeye düşürmekti. </a:t>
            </a:r>
          </a:p>
          <a:p>
            <a:r>
              <a:rPr lang="tr-TR" dirty="0" smtClean="0">
                <a:latin typeface="Times New Roman" panose="02020603050405020304" pitchFamily="18" charset="0"/>
                <a:cs typeface="Times New Roman" panose="02020603050405020304" pitchFamily="18" charset="0"/>
              </a:rPr>
              <a:t>İlk Yayınlanma : 7 Nisan 2005</a:t>
            </a:r>
          </a:p>
          <a:p>
            <a:r>
              <a:rPr lang="tr-TR" dirty="0" smtClean="0">
                <a:latin typeface="Times New Roman" panose="02020603050405020304" pitchFamily="18" charset="0"/>
                <a:cs typeface="Times New Roman" panose="02020603050405020304" pitchFamily="18" charset="0"/>
              </a:rPr>
              <a:t>Kararlı Sürüm  : 2.27.0 / 1 Haziran 2020</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62364" y="1071347"/>
            <a:ext cx="2292824" cy="2579428"/>
          </a:xfrm>
          <a:prstGeom prst="rect">
            <a:avLst/>
          </a:prstGeom>
        </p:spPr>
      </p:pic>
    </p:spTree>
    <p:extLst>
      <p:ext uri="{BB962C8B-B14F-4D97-AF65-F5344CB8AC3E}">
        <p14:creationId xmlns:p14="http://schemas.microsoft.com/office/powerpoint/2010/main" val="18760124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4184" y="923330"/>
            <a:ext cx="10018713" cy="5934670"/>
          </a:xfrm>
        </p:spPr>
        <p:txBody>
          <a:bodyPr>
            <a:normAutofit/>
          </a:bodyPr>
          <a:lstStyle/>
          <a:p>
            <a:pPr marL="457200" indent="-457200">
              <a:buFont typeface="+mj-lt"/>
              <a:buAutoNum type="arabicPeriod"/>
            </a:pPr>
            <a:r>
              <a:rPr lang="tr-TR" dirty="0" smtClean="0">
                <a:latin typeface="Times New Roman" panose="02020603050405020304" pitchFamily="18" charset="0"/>
                <a:cs typeface="Times New Roman" panose="02020603050405020304" pitchFamily="18" charset="0"/>
              </a:rPr>
              <a:t>Projenizin </a:t>
            </a:r>
            <a:r>
              <a:rPr lang="tr-TR" dirty="0">
                <a:latin typeface="Times New Roman" panose="02020603050405020304" pitchFamily="18" charset="0"/>
                <a:cs typeface="Times New Roman" panose="02020603050405020304" pitchFamily="18" charset="0"/>
              </a:rPr>
              <a:t>Yedeği olur</a:t>
            </a:r>
            <a:r>
              <a:rPr lang="tr-TR"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tr-TR" dirty="0" smtClean="0">
                <a:latin typeface="Times New Roman" panose="02020603050405020304" pitchFamily="18" charset="0"/>
                <a:cs typeface="Times New Roman" panose="02020603050405020304" pitchFamily="18" charset="0"/>
              </a:rPr>
              <a:t>Kendi </a:t>
            </a:r>
            <a:r>
              <a:rPr lang="tr-TR" dirty="0">
                <a:latin typeface="Times New Roman" panose="02020603050405020304" pitchFamily="18" charset="0"/>
                <a:cs typeface="Times New Roman" panose="02020603050405020304" pitchFamily="18" charset="0"/>
              </a:rPr>
              <a:t>bilgisayarınızda veya sunucunuz veya sunucuda oluşabilecek veri kayıplarını en aza indirir</a:t>
            </a:r>
            <a:r>
              <a:rPr lang="tr-TR"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tr-TR" dirty="0">
                <a:latin typeface="Times New Roman" panose="02020603050405020304" pitchFamily="18" charset="0"/>
                <a:cs typeface="Times New Roman" panose="02020603050405020304" pitchFamily="18" charset="0"/>
              </a:rPr>
              <a:t>Versiyon işlemlerinde kolaylıklar sağlar</a:t>
            </a:r>
            <a:r>
              <a:rPr lang="tr-TR"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tr-TR" dirty="0" smtClean="0">
                <a:latin typeface="Times New Roman" panose="02020603050405020304" pitchFamily="18" charset="0"/>
                <a:cs typeface="Times New Roman" panose="02020603050405020304" pitchFamily="18" charset="0"/>
              </a:rPr>
              <a:t>Senkronizasyonu </a:t>
            </a:r>
            <a:r>
              <a:rPr lang="tr-TR" dirty="0">
                <a:latin typeface="Times New Roman" panose="02020603050405020304" pitchFamily="18" charset="0"/>
                <a:cs typeface="Times New Roman" panose="02020603050405020304" pitchFamily="18" charset="0"/>
              </a:rPr>
              <a:t>kolaylaştırır</a:t>
            </a:r>
            <a:r>
              <a:rPr lang="tr-TR" dirty="0" smtClean="0">
                <a:latin typeface="Times New Roman" panose="02020603050405020304" pitchFamily="18" charset="0"/>
                <a:cs typeface="Times New Roman" panose="02020603050405020304" pitchFamily="18" charset="0"/>
              </a:rPr>
              <a:t>.</a:t>
            </a:r>
          </a:p>
          <a:p>
            <a:pPr marL="0" indent="0">
              <a:buNone/>
            </a:pPr>
            <a:r>
              <a:rPr lang="tr-TR" dirty="0" smtClean="0">
                <a:latin typeface="Times New Roman" panose="02020603050405020304" pitchFamily="18" charset="0"/>
                <a:cs typeface="Times New Roman" panose="02020603050405020304" pitchFamily="18" charset="0"/>
              </a:rPr>
              <a:t>Branching </a:t>
            </a:r>
            <a:r>
              <a:rPr lang="tr-TR" dirty="0">
                <a:latin typeface="Times New Roman" panose="02020603050405020304" pitchFamily="18" charset="0"/>
                <a:cs typeface="Times New Roman" panose="02020603050405020304" pitchFamily="18" charset="0"/>
              </a:rPr>
              <a:t>adı verilen Türkçe Karşılığı dallanma olan bir yapısı ile </a:t>
            </a:r>
            <a:r>
              <a:rPr lang="tr-TR" dirty="0" smtClean="0">
                <a:latin typeface="Times New Roman" panose="02020603050405020304" pitchFamily="18" charset="0"/>
                <a:cs typeface="Times New Roman" panose="02020603050405020304" pitchFamily="18" charset="0"/>
              </a:rPr>
              <a:t>versiyonlama kısımları </a:t>
            </a:r>
            <a:r>
              <a:rPr lang="tr-TR" dirty="0">
                <a:latin typeface="Times New Roman" panose="02020603050405020304" pitchFamily="18" charset="0"/>
                <a:cs typeface="Times New Roman" panose="02020603050405020304" pitchFamily="18" charset="0"/>
              </a:rPr>
              <a:t>bu yapıdan faydalanır. Git üzerinde “master” adı verilen bir ana branch vardır. Bu projenin son halinin olduğu yerdir. Bu master branch’inin yanında farklı dallar açılarak projenin gerekli özellikleri bu branch’larda geliştirdikten sonra merge işlemi yapılarak ana master branch’ine aktarılır.</a:t>
            </a:r>
          </a:p>
        </p:txBody>
      </p:sp>
      <p:sp>
        <p:nvSpPr>
          <p:cNvPr id="4" name="Rectangle 3"/>
          <p:cNvSpPr/>
          <p:nvPr/>
        </p:nvSpPr>
        <p:spPr>
          <a:xfrm>
            <a:off x="0" y="0"/>
            <a:ext cx="12191999" cy="923330"/>
          </a:xfrm>
          <a:prstGeom prst="rect">
            <a:avLst/>
          </a:prstGeom>
        </p:spPr>
        <p:style>
          <a:lnRef idx="3">
            <a:schemeClr val="lt1"/>
          </a:lnRef>
          <a:fillRef idx="1">
            <a:schemeClr val="dk1"/>
          </a:fillRef>
          <a:effectRef idx="1">
            <a:schemeClr val="dk1"/>
          </a:effectRef>
          <a:fontRef idx="minor">
            <a:schemeClr val="lt1"/>
          </a:fontRef>
        </p:style>
        <p:txBody>
          <a:bodyPr wrap="square" lIns="91440" tIns="45720" rIns="91440" bIns="45720">
            <a:spAutoFit/>
          </a:bodyPr>
          <a:lstStyle/>
          <a:p>
            <a:pPr algn="ctr"/>
            <a:r>
              <a:rPr lang="tr-TR" sz="5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Neden GİT</a:t>
            </a:r>
          </a:p>
        </p:txBody>
      </p:sp>
    </p:spTree>
    <p:extLst>
      <p:ext uri="{BB962C8B-B14F-4D97-AF65-F5344CB8AC3E}">
        <p14:creationId xmlns:p14="http://schemas.microsoft.com/office/powerpoint/2010/main" val="151899209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91605" y="3308444"/>
            <a:ext cx="9287929" cy="3124201"/>
          </a:xfrm>
        </p:spPr>
        <p:txBody>
          <a:bodyPr/>
          <a:lstStyle/>
          <a:p>
            <a:r>
              <a:rPr lang="tr-TR" dirty="0">
                <a:latin typeface="Times New Roman" panose="02020603050405020304" pitchFamily="18" charset="0"/>
                <a:cs typeface="Times New Roman" panose="02020603050405020304" pitchFamily="18" charset="0"/>
              </a:rPr>
              <a:t>Görsel yukarıda anlatığımız işleme bir örnektir. Master adındaki başlangıç branchımız var. Bu branchten dev adından bir dal oluşturularak 2 ayrı işlem yapılmış. Bu işlemlerden sonra merge edilerek master adındaki branch’a dahil olmuş olabilmektedir</a:t>
            </a:r>
            <a:r>
              <a:rPr lang="tr-TR" dirty="0"/>
              <a: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1605" y="477669"/>
            <a:ext cx="8219248" cy="3007785"/>
          </a:xfrm>
          <a:prstGeom prst="rect">
            <a:avLst/>
          </a:prstGeom>
        </p:spPr>
      </p:pic>
    </p:spTree>
    <p:extLst>
      <p:ext uri="{BB962C8B-B14F-4D97-AF65-F5344CB8AC3E}">
        <p14:creationId xmlns:p14="http://schemas.microsoft.com/office/powerpoint/2010/main" val="513986051"/>
      </p:ext>
    </p:extLst>
  </p:cSld>
  <p:clrMapOvr>
    <a:masterClrMapping/>
  </p:clrMapOvr>
  <p:transition spd="slow">
    <p:wheel spokes="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6070" y="1779895"/>
            <a:ext cx="10018713" cy="3124201"/>
          </a:xfrm>
        </p:spPr>
        <p:txBody>
          <a:bodyPr/>
          <a:lstStyle/>
          <a:p>
            <a:r>
              <a:rPr lang="tr-TR" dirty="0">
                <a:latin typeface="Times New Roman" panose="02020603050405020304" pitchFamily="18" charset="0"/>
                <a:cs typeface="Times New Roman" panose="02020603050405020304" pitchFamily="18" charset="0"/>
              </a:rPr>
              <a:t>Kullanmak için git-scm adresinden ücretsiz olarak sistemimize uygun olanı indirebilir ve daha sonra kurulumu yapabilirsiniz.</a:t>
            </a:r>
          </a:p>
          <a:p>
            <a:r>
              <a:rPr lang="tr-TR" dirty="0" smtClean="0">
                <a:latin typeface="Times New Roman" panose="02020603050405020304" pitchFamily="18" charset="0"/>
                <a:cs typeface="Times New Roman" panose="02020603050405020304" pitchFamily="18" charset="0"/>
              </a:rPr>
              <a:t>Buradan</a:t>
            </a:r>
            <a:r>
              <a:rPr lang="tr-TR" dirty="0">
                <a:latin typeface="Times New Roman" panose="02020603050405020304" pitchFamily="18" charset="0"/>
                <a:cs typeface="Times New Roman" panose="02020603050405020304" pitchFamily="18" charset="0"/>
              </a:rPr>
              <a:t> </a:t>
            </a:r>
            <a:r>
              <a:rPr lang="tr-TR" dirty="0" smtClean="0">
                <a:latin typeface="Times New Roman" panose="02020603050405020304" pitchFamily="18" charset="0"/>
                <a:cs typeface="Times New Roman" panose="02020603050405020304" pitchFamily="18" charset="0"/>
              </a:rPr>
              <a:t>=&gt;</a:t>
            </a:r>
            <a:r>
              <a:rPr lang="tr-TR"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hlinkClick r:id="rId2"/>
              </a:rPr>
              <a:t>https://</a:t>
            </a:r>
            <a:r>
              <a:rPr lang="tr-TR" dirty="0" smtClean="0">
                <a:latin typeface="Times New Roman" panose="02020603050405020304" pitchFamily="18" charset="0"/>
                <a:cs typeface="Times New Roman" panose="02020603050405020304" pitchFamily="18" charset="0"/>
                <a:hlinkClick r:id="rId2"/>
              </a:rPr>
              <a:t>git-scm.com/downloads</a:t>
            </a:r>
            <a:r>
              <a:rPr lang="tr-TR" dirty="0" smtClean="0">
                <a:latin typeface="Times New Roman" panose="02020603050405020304" pitchFamily="18" charset="0"/>
                <a:cs typeface="Times New Roman" panose="02020603050405020304" pitchFamily="18" charset="0"/>
              </a:rPr>
              <a:t> ulaşabilirsiniz</a:t>
            </a:r>
            <a:r>
              <a:rPr lang="tr-TR" dirty="0" smtClean="0"/>
              <a:t>.</a:t>
            </a:r>
            <a:endParaRPr lang="tr-TR" dirty="0"/>
          </a:p>
        </p:txBody>
      </p:sp>
      <p:sp>
        <p:nvSpPr>
          <p:cNvPr id="4" name="Rectangle 3"/>
          <p:cNvSpPr/>
          <p:nvPr/>
        </p:nvSpPr>
        <p:spPr>
          <a:xfrm>
            <a:off x="0" y="0"/>
            <a:ext cx="12191999" cy="923330"/>
          </a:xfrm>
          <a:prstGeom prst="rect">
            <a:avLst/>
          </a:prstGeom>
        </p:spPr>
        <p:style>
          <a:lnRef idx="3">
            <a:schemeClr val="lt1"/>
          </a:lnRef>
          <a:fillRef idx="1">
            <a:schemeClr val="dk1"/>
          </a:fillRef>
          <a:effectRef idx="1">
            <a:schemeClr val="dk1"/>
          </a:effectRef>
          <a:fontRef idx="minor">
            <a:schemeClr val="lt1"/>
          </a:fontRef>
        </p:style>
        <p:txBody>
          <a:bodyPr wrap="square" lIns="91440" tIns="45720" rIns="91440" bIns="45720">
            <a:spAutoFit/>
          </a:bodyPr>
          <a:lstStyle/>
          <a:p>
            <a:pPr algn="ctr"/>
            <a:r>
              <a:rPr lang="tr-TR" sz="5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GİT Nasıl Kurulur?</a:t>
            </a:r>
          </a:p>
        </p:txBody>
      </p:sp>
    </p:spTree>
    <p:extLst>
      <p:ext uri="{BB962C8B-B14F-4D97-AF65-F5344CB8AC3E}">
        <p14:creationId xmlns:p14="http://schemas.microsoft.com/office/powerpoint/2010/main" val="92204619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
            <a:ext cx="5718412" cy="685800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8413" y="-1"/>
            <a:ext cx="6473587" cy="109182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8413" y="1091821"/>
            <a:ext cx="6473587" cy="156231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18412" y="2654139"/>
            <a:ext cx="6473587" cy="648619"/>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18411" y="3302758"/>
            <a:ext cx="6473588" cy="3555242"/>
          </a:xfrm>
          <a:prstGeom prst="rect">
            <a:avLst/>
          </a:prstGeom>
        </p:spPr>
      </p:pic>
    </p:spTree>
    <p:extLst>
      <p:ext uri="{BB962C8B-B14F-4D97-AF65-F5344CB8AC3E}">
        <p14:creationId xmlns:p14="http://schemas.microsoft.com/office/powerpoint/2010/main" val="370758679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0" cy="6857999"/>
          </a:xfrm>
        </p:spPr>
      </p:pic>
      <p:sp>
        <p:nvSpPr>
          <p:cNvPr id="4" name="Rectangle 3"/>
          <p:cNvSpPr/>
          <p:nvPr/>
        </p:nvSpPr>
        <p:spPr>
          <a:xfrm>
            <a:off x="6003637" y="2967335"/>
            <a:ext cx="184731" cy="923330"/>
          </a:xfrm>
          <a:prstGeom prst="rect">
            <a:avLst/>
          </a:prstGeom>
          <a:noFill/>
        </p:spPr>
        <p:txBody>
          <a:bodyPr wrap="none" lIns="91440" tIns="45720" rIns="91440" bIns="45720">
            <a:spAutoFit/>
          </a:bodyPr>
          <a:lstStyle/>
          <a:p>
            <a:pPr algn="ctr"/>
            <a:endParaRPr lang="en-US" sz="54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210009607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6980" y="2579428"/>
            <a:ext cx="10754436" cy="3889612"/>
          </a:xfrm>
        </p:spPr>
        <p:txBody>
          <a:bodyPr>
            <a:normAutofit fontScale="77500" lnSpcReduction="20000"/>
          </a:bodyPr>
          <a:lstStyle/>
          <a:p>
            <a:r>
              <a:rPr lang="tr-TR" dirty="0">
                <a:hlinkClick r:id="rId2"/>
              </a:rPr>
              <a:t>https://</a:t>
            </a:r>
            <a:r>
              <a:rPr lang="tr-TR" dirty="0" smtClean="0">
                <a:hlinkClick r:id="rId2"/>
              </a:rPr>
              <a:t>www.slideshare.net/vigoo1/nsanlar-iin-git?from_action=save</a:t>
            </a:r>
            <a:endParaRPr lang="tr-TR" dirty="0" smtClean="0"/>
          </a:p>
          <a:p>
            <a:r>
              <a:rPr lang="tr-TR" dirty="0">
                <a:hlinkClick r:id="rId3"/>
              </a:rPr>
              <a:t>https://</a:t>
            </a:r>
            <a:r>
              <a:rPr lang="tr-TR" dirty="0" smtClean="0">
                <a:hlinkClick r:id="rId3"/>
              </a:rPr>
              <a:t>www.slideshare.net/ismailAKBUDAK/git-ve-github</a:t>
            </a:r>
            <a:endParaRPr lang="tr-TR" dirty="0" smtClean="0"/>
          </a:p>
          <a:p>
            <a:r>
              <a:rPr lang="tr-TR" dirty="0">
                <a:hlinkClick r:id="rId4"/>
              </a:rPr>
              <a:t>https://www.kizgibikodla.com/news/vcs-git-github-bitbucket-nedir-github-kullanimi</a:t>
            </a:r>
            <a:r>
              <a:rPr lang="tr-TR" dirty="0" smtClean="0">
                <a:hlinkClick r:id="rId4"/>
              </a:rPr>
              <a:t>/</a:t>
            </a:r>
            <a:endParaRPr lang="tr-TR" dirty="0" smtClean="0"/>
          </a:p>
          <a:p>
            <a:r>
              <a:rPr lang="tr-TR" dirty="0">
                <a:hlinkClick r:id="rId5"/>
              </a:rPr>
              <a:t>https://medium.com/@</a:t>
            </a:r>
            <a:r>
              <a:rPr lang="tr-TR" dirty="0" smtClean="0">
                <a:hlinkClick r:id="rId5"/>
              </a:rPr>
              <a:t>Geceugur/git-vcs-nedir-neden-ve-nas%C4%B1l-kullan%C4%B1yoruz-5cee6df07143</a:t>
            </a:r>
            <a:endParaRPr lang="tr-TR" dirty="0" smtClean="0"/>
          </a:p>
          <a:p>
            <a:r>
              <a:rPr lang="tr-TR" dirty="0">
                <a:hlinkClick r:id="rId6"/>
              </a:rPr>
              <a:t>https://kodcu.com/2012/10/github-nedir-githubta-deporepository-nasil-olusturulur</a:t>
            </a:r>
            <a:r>
              <a:rPr lang="tr-TR" dirty="0" smtClean="0">
                <a:hlinkClick r:id="rId6"/>
              </a:rPr>
              <a:t>/</a:t>
            </a:r>
            <a:endParaRPr lang="tr-TR" dirty="0" smtClean="0"/>
          </a:p>
          <a:p>
            <a:r>
              <a:rPr lang="tr-TR" dirty="0">
                <a:hlinkClick r:id="rId7"/>
              </a:rPr>
              <a:t>https://medium.com/@</a:t>
            </a:r>
            <a:r>
              <a:rPr lang="tr-TR" dirty="0" smtClean="0">
                <a:hlinkClick r:id="rId7"/>
              </a:rPr>
              <a:t>mustafazahidefe/git-notlar%C4%B1-3-git-commit-96439510aef0</a:t>
            </a:r>
            <a:endParaRPr lang="tr-TR" dirty="0" smtClean="0"/>
          </a:p>
          <a:p>
            <a:r>
              <a:rPr lang="tr-TR" dirty="0">
                <a:hlinkClick r:id="rId8"/>
              </a:rPr>
              <a:t>https://</a:t>
            </a:r>
            <a:r>
              <a:rPr lang="tr-TR" dirty="0" smtClean="0">
                <a:hlinkClick r:id="rId8"/>
              </a:rPr>
              <a:t>forum.pardus.org.tr/t/github-mi-gitlab-mi/4477/3</a:t>
            </a:r>
            <a:endParaRPr lang="tr-TR" dirty="0" smtClean="0"/>
          </a:p>
          <a:p>
            <a:r>
              <a:rPr lang="tr-TR" dirty="0">
                <a:hlinkClick r:id="rId9"/>
              </a:rPr>
              <a:t>http://ilkaygunel.com/blog/2016/git-nedir</a:t>
            </a:r>
            <a:r>
              <a:rPr lang="tr-TR" dirty="0" smtClean="0">
                <a:hlinkClick r:id="rId9"/>
              </a:rPr>
              <a:t>/</a:t>
            </a:r>
            <a:endParaRPr lang="tr-TR" dirty="0" smtClean="0"/>
          </a:p>
          <a:p>
            <a:r>
              <a:rPr lang="tr-TR" dirty="0">
                <a:hlinkClick r:id="rId10"/>
              </a:rPr>
              <a:t>https://bilgekadin.com/git-ve-github-nedir</a:t>
            </a:r>
            <a:r>
              <a:rPr lang="tr-TR" dirty="0" smtClean="0">
                <a:hlinkClick r:id="rId10"/>
              </a:rPr>
              <a:t>/</a:t>
            </a:r>
            <a:endParaRPr lang="tr-TR" dirty="0" smtClean="0"/>
          </a:p>
          <a:p>
            <a:r>
              <a:rPr lang="tr-TR" dirty="0">
                <a:hlinkClick r:id="rId11"/>
              </a:rPr>
              <a:t>https://www.youtube.com/watch?v=rWG70T7fePg&amp;list=PLPrHLaayVkhnNstGIzQcxxnj6VYvsHBHy</a:t>
            </a:r>
            <a:endParaRPr lang="tr-TR" dirty="0"/>
          </a:p>
        </p:txBody>
      </p:sp>
      <p:sp>
        <p:nvSpPr>
          <p:cNvPr id="4" name="Rectangle 3"/>
          <p:cNvSpPr/>
          <p:nvPr/>
        </p:nvSpPr>
        <p:spPr>
          <a:xfrm>
            <a:off x="232012" y="966736"/>
            <a:ext cx="10945503" cy="923330"/>
          </a:xfrm>
          <a:prstGeom prst="rect">
            <a:avLst/>
          </a:prstGeom>
          <a:noFill/>
        </p:spPr>
        <p:txBody>
          <a:bodyPr wrap="square" lIns="91440" tIns="45720" rIns="91440" bIns="45720">
            <a:spAutoFit/>
          </a:bodyPr>
          <a:lstStyle/>
          <a:p>
            <a:pPr lvl="2" algn="ctr"/>
            <a:r>
              <a:rPr lang="tr-TR" sz="54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KAYNAKÇA</a:t>
            </a:r>
            <a:endPar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41288772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785" y="1078174"/>
            <a:ext cx="10799928" cy="5397689"/>
          </a:xfrm>
        </p:spPr>
        <p:txBody>
          <a:bodyPr>
            <a:normAutofit/>
          </a:bodyPr>
          <a:lstStyle/>
          <a:p>
            <a:pPr marL="342900" indent="-342900">
              <a:buFont typeface="+mj-lt"/>
              <a:buAutoNum type="arabicParenR"/>
            </a:pPr>
            <a:r>
              <a:rPr lang="tr-TR" b="1" dirty="0" smtClean="0">
                <a:latin typeface="Times New Roman" panose="02020603050405020304" pitchFamily="18" charset="0"/>
                <a:cs typeface="Times New Roman" panose="02020603050405020304" pitchFamily="18" charset="0"/>
              </a:rPr>
              <a:t>VCS</a:t>
            </a:r>
            <a:endParaRPr lang="tr-TR" b="1" dirty="0">
              <a:latin typeface="Times New Roman" panose="02020603050405020304" pitchFamily="18" charset="0"/>
              <a:cs typeface="Times New Roman" panose="02020603050405020304" pitchFamily="18" charset="0"/>
            </a:endParaRPr>
          </a:p>
          <a:p>
            <a:pPr marL="800100" lvl="1" indent="-342900">
              <a:buFont typeface="+mj-lt"/>
              <a:buAutoNum type="alphaLcParenR"/>
            </a:pPr>
            <a:r>
              <a:rPr lang="tr-TR" sz="1800" dirty="0" smtClean="0">
                <a:latin typeface="Times New Roman" panose="02020603050405020304" pitchFamily="18" charset="0"/>
                <a:cs typeface="Times New Roman" panose="02020603050405020304" pitchFamily="18" charset="0"/>
              </a:rPr>
              <a:t>Nedir?</a:t>
            </a:r>
          </a:p>
          <a:p>
            <a:pPr marL="800100" lvl="1" indent="-342900">
              <a:buFont typeface="+mj-lt"/>
              <a:buAutoNum type="alphaLcParenR"/>
            </a:pPr>
            <a:r>
              <a:rPr lang="tr-TR" sz="1800" dirty="0" smtClean="0">
                <a:latin typeface="Times New Roman" panose="02020603050405020304" pitchFamily="18" charset="0"/>
                <a:cs typeface="Times New Roman" panose="02020603050405020304" pitchFamily="18" charset="0"/>
              </a:rPr>
              <a:t>Neden İhtiyaç Duyarız?</a:t>
            </a:r>
          </a:p>
          <a:p>
            <a:pPr marL="800100" lvl="1" indent="-342900">
              <a:buFont typeface="+mj-lt"/>
              <a:buAutoNum type="alphaLcParenR"/>
            </a:pPr>
            <a:r>
              <a:rPr lang="tr-TR" sz="1800" dirty="0" smtClean="0">
                <a:latin typeface="Times New Roman" panose="02020603050405020304" pitchFamily="18" charset="0"/>
                <a:cs typeface="Times New Roman" panose="02020603050405020304" pitchFamily="18" charset="0"/>
              </a:rPr>
              <a:t>Çalışma Mantığı Nedir?</a:t>
            </a:r>
          </a:p>
          <a:p>
            <a:pPr marL="342900" indent="-342900">
              <a:buFont typeface="+mj-lt"/>
              <a:buAutoNum type="arabicParenR"/>
            </a:pPr>
            <a:r>
              <a:rPr lang="tr-TR" b="1" dirty="0" smtClean="0">
                <a:latin typeface="Times New Roman" panose="02020603050405020304" pitchFamily="18" charset="0"/>
                <a:cs typeface="Times New Roman" panose="02020603050405020304" pitchFamily="18" charset="0"/>
              </a:rPr>
              <a:t>GİT</a:t>
            </a:r>
          </a:p>
          <a:p>
            <a:pPr marL="800100" lvl="1" indent="-342900">
              <a:buFont typeface="+mj-lt"/>
              <a:buAutoNum type="alphaLcParenR"/>
            </a:pPr>
            <a:r>
              <a:rPr lang="tr-TR" sz="1800" dirty="0" smtClean="0">
                <a:latin typeface="Times New Roman" panose="02020603050405020304" pitchFamily="18" charset="0"/>
                <a:cs typeface="Times New Roman" panose="02020603050405020304" pitchFamily="18" charset="0"/>
              </a:rPr>
              <a:t>Nedir?</a:t>
            </a:r>
          </a:p>
          <a:p>
            <a:pPr marL="800100" lvl="1" indent="-342900">
              <a:buFont typeface="+mj-lt"/>
              <a:buAutoNum type="alphaLcParenR"/>
            </a:pPr>
            <a:r>
              <a:rPr lang="tr-TR" sz="1800" dirty="0" smtClean="0">
                <a:latin typeface="Times New Roman" panose="02020603050405020304" pitchFamily="18" charset="0"/>
                <a:cs typeface="Times New Roman" panose="02020603050405020304" pitchFamily="18" charset="0"/>
              </a:rPr>
              <a:t>Tarihçesi?</a:t>
            </a:r>
          </a:p>
          <a:p>
            <a:pPr marL="800100" lvl="1" indent="-342900">
              <a:buFont typeface="+mj-lt"/>
              <a:buAutoNum type="alphaLcParenR"/>
            </a:pPr>
            <a:r>
              <a:rPr lang="tr-TR" sz="1800" dirty="0" smtClean="0">
                <a:latin typeface="Times New Roman" panose="02020603050405020304" pitchFamily="18" charset="0"/>
                <a:cs typeface="Times New Roman" panose="02020603050405020304" pitchFamily="18" charset="0"/>
              </a:rPr>
              <a:t>Neden Git?</a:t>
            </a:r>
          </a:p>
          <a:p>
            <a:pPr marL="800100" lvl="1" indent="-342900">
              <a:buFont typeface="+mj-lt"/>
              <a:buAutoNum type="alphaLcParenR"/>
            </a:pPr>
            <a:r>
              <a:rPr lang="tr-TR" sz="1800" dirty="0" smtClean="0">
                <a:latin typeface="Times New Roman" panose="02020603050405020304" pitchFamily="18" charset="0"/>
                <a:cs typeface="Times New Roman" panose="02020603050405020304" pitchFamily="18" charset="0"/>
              </a:rPr>
              <a:t>Nasıl Kurulur?</a:t>
            </a:r>
          </a:p>
          <a:p>
            <a:pPr marL="800100" lvl="1" indent="-342900">
              <a:buFont typeface="+mj-lt"/>
              <a:buAutoNum type="alphaLcParenR"/>
            </a:pPr>
            <a:r>
              <a:rPr lang="tr-TR" sz="1800" dirty="0" smtClean="0">
                <a:latin typeface="Times New Roman" panose="02020603050405020304" pitchFamily="18" charset="0"/>
                <a:cs typeface="Times New Roman" panose="02020603050405020304" pitchFamily="18" charset="0"/>
              </a:rPr>
              <a:t>Basit Bir Örnek</a:t>
            </a:r>
          </a:p>
          <a:p>
            <a:pPr marL="342900" indent="-342900">
              <a:buFont typeface="+mj-lt"/>
              <a:buAutoNum type="arabicParenR"/>
            </a:pPr>
            <a:r>
              <a:rPr lang="tr-TR" b="1" dirty="0" smtClean="0">
                <a:latin typeface="Times New Roman" panose="02020603050405020304" pitchFamily="18" charset="0"/>
                <a:cs typeface="Times New Roman" panose="02020603050405020304" pitchFamily="18" charset="0"/>
              </a:rPr>
              <a:t>GitHub</a:t>
            </a:r>
          </a:p>
          <a:p>
            <a:pPr marL="800100" lvl="1" indent="-342900">
              <a:buFont typeface="+mj-lt"/>
              <a:buAutoNum type="alphaLcParenR"/>
            </a:pPr>
            <a:r>
              <a:rPr lang="tr-TR" sz="1800" dirty="0" smtClean="0">
                <a:latin typeface="Times New Roman" panose="02020603050405020304" pitchFamily="18" charset="0"/>
                <a:cs typeface="Times New Roman" panose="02020603050405020304" pitchFamily="18" charset="0"/>
              </a:rPr>
              <a:t>Nedir?</a:t>
            </a:r>
          </a:p>
          <a:p>
            <a:pPr marL="800100" lvl="1" indent="-342900">
              <a:buFont typeface="+mj-lt"/>
              <a:buAutoNum type="alphaLcParenR"/>
            </a:pPr>
            <a:r>
              <a:rPr lang="tr-TR" sz="1800" dirty="0" smtClean="0">
                <a:latin typeface="Times New Roman" panose="02020603050405020304" pitchFamily="18" charset="0"/>
                <a:cs typeface="Times New Roman" panose="02020603050405020304" pitchFamily="18" charset="0"/>
              </a:rPr>
              <a:t>Örnek</a:t>
            </a:r>
          </a:p>
          <a:p>
            <a:pPr marL="800100" lvl="1" indent="-342900">
              <a:buFont typeface="+mj-lt"/>
              <a:buAutoNum type="alphaLcParenR"/>
            </a:pPr>
            <a:endParaRPr lang="tr-TR" dirty="0"/>
          </a:p>
        </p:txBody>
      </p:sp>
      <p:sp>
        <p:nvSpPr>
          <p:cNvPr id="4" name="Rectangle 3"/>
          <p:cNvSpPr/>
          <p:nvPr/>
        </p:nvSpPr>
        <p:spPr>
          <a:xfrm>
            <a:off x="0" y="0"/>
            <a:ext cx="12192000" cy="923330"/>
          </a:xfrm>
          <a:prstGeom prst="rect">
            <a:avLst/>
          </a:prstGeom>
          <a:ln/>
        </p:spPr>
        <p:style>
          <a:lnRef idx="0">
            <a:schemeClr val="accent6"/>
          </a:lnRef>
          <a:fillRef idx="1003">
            <a:schemeClr val="dk2"/>
          </a:fillRef>
          <a:effectRef idx="3">
            <a:schemeClr val="accent6"/>
          </a:effectRef>
          <a:fontRef idx="minor">
            <a:schemeClr val="lt1"/>
          </a:fontRef>
        </p:style>
        <p:txBody>
          <a:bodyPr wrap="square" lIns="91440" tIns="45720" rIns="91440" bIns="45720">
            <a:spAutoFit/>
          </a:bodyPr>
          <a:lstStyle/>
          <a:p>
            <a:pPr algn="ctr"/>
            <a:r>
              <a:rPr lang="tr-TR"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İÇİNDEKİLER</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3604774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18702" y="756398"/>
            <a:ext cx="9045425" cy="923330"/>
          </a:xfrm>
          <a:prstGeom prst="rect">
            <a:avLst/>
          </a:prstGeom>
          <a:noFill/>
        </p:spPr>
        <p:txBody>
          <a:bodyPr wrap="none" lIns="91440" tIns="45720" rIns="91440" bIns="45720">
            <a:spAutoFit/>
          </a:bodyPr>
          <a:lstStyle/>
          <a:p>
            <a:pPr algn="ctr"/>
            <a:r>
              <a:rPr lang="tr-TR"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Versiyon Kontrol Sistemi (VCS)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702" y="2085462"/>
            <a:ext cx="9018244" cy="3864961"/>
          </a:xfrm>
          <a:prstGeom prst="rect">
            <a:avLst/>
          </a:prstGeom>
        </p:spPr>
      </p:pic>
      <p:sp>
        <p:nvSpPr>
          <p:cNvPr id="10" name="TextBox 9"/>
          <p:cNvSpPr txBox="1"/>
          <p:nvPr/>
        </p:nvSpPr>
        <p:spPr>
          <a:xfrm>
            <a:off x="9090169" y="5986825"/>
            <a:ext cx="1473958" cy="369332"/>
          </a:xfrm>
          <a:prstGeom prst="rect">
            <a:avLst/>
          </a:prstGeom>
          <a:noFill/>
        </p:spPr>
        <p:txBody>
          <a:bodyPr wrap="square" rtlCol="0">
            <a:spAutoFit/>
          </a:bodyPr>
          <a:lstStyle/>
          <a:p>
            <a:r>
              <a:rPr lang="tr-TR" dirty="0" smtClean="0"/>
              <a:t>Görsel 1.0</a:t>
            </a:r>
          </a:p>
        </p:txBody>
      </p:sp>
    </p:spTree>
    <p:extLst>
      <p:ext uri="{BB962C8B-B14F-4D97-AF65-F5344CB8AC3E}">
        <p14:creationId xmlns:p14="http://schemas.microsoft.com/office/powerpoint/2010/main" val="311705436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6619" y="1487607"/>
            <a:ext cx="10131425" cy="4221707"/>
          </a:xfrm>
        </p:spPr>
        <p:txBody>
          <a:bodyPr>
            <a:normAutofit/>
          </a:bodyPr>
          <a:lstStyle/>
          <a:p>
            <a:r>
              <a:rPr lang="tr-TR" sz="2400" b="1" dirty="0">
                <a:latin typeface="Times New Roman" panose="02020603050405020304" pitchFamily="18" charset="0"/>
                <a:cs typeface="Times New Roman" panose="02020603050405020304" pitchFamily="18" charset="0"/>
              </a:rPr>
              <a:t>Versiyon Kontrol Sistemi (VCS)</a:t>
            </a:r>
            <a:r>
              <a:rPr lang="tr-TR" sz="2400" dirty="0">
                <a:latin typeface="Times New Roman" panose="02020603050405020304" pitchFamily="18" charset="0"/>
                <a:cs typeface="Times New Roman" panose="02020603050405020304" pitchFamily="18" charset="0"/>
              </a:rPr>
              <a:t>, revizyon kontrol (</a:t>
            </a:r>
            <a:r>
              <a:rPr lang="tr-TR" sz="2400" i="1" dirty="0">
                <a:latin typeface="Times New Roman" panose="02020603050405020304" pitchFamily="18" charset="0"/>
                <a:cs typeface="Times New Roman" panose="02020603050405020304" pitchFamily="18" charset="0"/>
              </a:rPr>
              <a:t>revision control</a:t>
            </a:r>
            <a:r>
              <a:rPr lang="tr-TR" sz="2400" dirty="0">
                <a:latin typeface="Times New Roman" panose="02020603050405020304" pitchFamily="18" charset="0"/>
                <a:cs typeface="Times New Roman" panose="02020603050405020304" pitchFamily="18" charset="0"/>
              </a:rPr>
              <a:t>) veya kaynak kontrol (</a:t>
            </a:r>
            <a:r>
              <a:rPr lang="tr-TR" sz="2400" i="1" dirty="0">
                <a:latin typeface="Times New Roman" panose="02020603050405020304" pitchFamily="18" charset="0"/>
                <a:cs typeface="Times New Roman" panose="02020603050405020304" pitchFamily="18" charset="0"/>
              </a:rPr>
              <a:t>source control</a:t>
            </a:r>
            <a:r>
              <a:rPr lang="tr-TR" sz="2400" dirty="0">
                <a:latin typeface="Times New Roman" panose="02020603050405020304" pitchFamily="18" charset="0"/>
                <a:cs typeface="Times New Roman" panose="02020603050405020304" pitchFamily="18" charset="0"/>
              </a:rPr>
              <a:t>) diye de geçip, değişiklik yönetim sistemi anlamına gelmektedir.  Bir ya da daha fazla dosya üzerinde yapılan değişiklikleri kaydeden ve daha sonra belirli bir sürüme geri dönebilmenizi sağlayan bir sistemdir.</a:t>
            </a:r>
          </a:p>
          <a:p>
            <a:r>
              <a:rPr lang="tr-TR" sz="2400" dirty="0">
                <a:latin typeface="Times New Roman" panose="02020603050405020304" pitchFamily="18" charset="0"/>
                <a:cs typeface="Times New Roman" panose="02020603050405020304" pitchFamily="18" charset="0"/>
              </a:rPr>
              <a:t>“Sürüm kontrolü” terimi genellikle programcılarla ilişkilendirilirken, yazarlar, gazeteciler, üniversite öğrencileri veya BEST gibi kurumsal şirketler için de aynı derecede önemlidir. Belge revizyonlarını ve sürümlerini otomatik olarak takip eden yaygın hizmetlere örnekler arasında Google Docs ve DropBox bulunur.</a:t>
            </a:r>
          </a:p>
          <a:p>
            <a:endParaRPr lang="tr-TR" dirty="0"/>
          </a:p>
        </p:txBody>
      </p:sp>
      <p:sp>
        <p:nvSpPr>
          <p:cNvPr id="4" name="Rectangle 3"/>
          <p:cNvSpPr/>
          <p:nvPr/>
        </p:nvSpPr>
        <p:spPr>
          <a:xfrm>
            <a:off x="3835421" y="338335"/>
            <a:ext cx="3347456" cy="923330"/>
          </a:xfrm>
          <a:prstGeom prst="rect">
            <a:avLst/>
          </a:prstGeom>
          <a:noFill/>
        </p:spPr>
        <p:txBody>
          <a:bodyPr wrap="none" lIns="91440" tIns="45720" rIns="91440" bIns="45720">
            <a:spAutoFit/>
          </a:bodyPr>
          <a:lstStyle/>
          <a:p>
            <a:pPr algn="ctr"/>
            <a:r>
              <a:rPr lang="tr-TR" sz="5400" b="1" dirty="0" smtClean="0">
                <a:ln w="6600">
                  <a:solidFill>
                    <a:schemeClr val="accent2"/>
                  </a:solidFill>
                  <a:prstDash val="solid"/>
                </a:ln>
                <a:solidFill>
                  <a:srgbClr val="FFFFFF"/>
                </a:solidFill>
                <a:effectLst>
                  <a:outerShdw dist="38100" dir="2700000" algn="tl" rotWithShape="0">
                    <a:schemeClr val="accent2"/>
                  </a:outerShdw>
                </a:effectLst>
              </a:rPr>
              <a:t>VCS Nedir?</a:t>
            </a:r>
          </a:p>
        </p:txBody>
      </p:sp>
    </p:spTree>
    <p:extLst>
      <p:ext uri="{BB962C8B-B14F-4D97-AF65-F5344CB8AC3E}">
        <p14:creationId xmlns:p14="http://schemas.microsoft.com/office/powerpoint/2010/main" val="2473500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5197" y="2184695"/>
            <a:ext cx="10131425" cy="3649133"/>
          </a:xfrm>
        </p:spPr>
        <p:txBody>
          <a:bodyPr>
            <a:noAutofit/>
          </a:bodyPr>
          <a:lstStyle/>
          <a:p>
            <a:r>
              <a:rPr lang="tr-TR" sz="2400" dirty="0">
                <a:latin typeface="Times New Roman" panose="02020603050405020304" pitchFamily="18" charset="0"/>
                <a:cs typeface="Times New Roman" panose="02020603050405020304" pitchFamily="18" charset="0"/>
              </a:rPr>
              <a:t>Geliştirme aşamasındaki bir yazılımın zaman zaman yedeklenmesi gerekir</a:t>
            </a:r>
            <a:r>
              <a:rPr lang="tr-TR" sz="2400" dirty="0" smtClean="0">
                <a:latin typeface="Times New Roman" panose="02020603050405020304" pitchFamily="18" charset="0"/>
                <a:cs typeface="Times New Roman" panose="02020603050405020304" pitchFamily="18" charset="0"/>
              </a:rPr>
              <a:t>.</a:t>
            </a:r>
          </a:p>
          <a:p>
            <a:r>
              <a:rPr lang="tr-TR" sz="2400" dirty="0">
                <a:latin typeface="Times New Roman" panose="02020603050405020304" pitchFamily="18" charset="0"/>
                <a:cs typeface="Times New Roman" panose="02020603050405020304" pitchFamily="18" charset="0"/>
              </a:rPr>
              <a:t>Bu yedekleme işini bilgisayarınıza veya bir diske(harici disk, usb vs.) kaydedebilirsiniz. Ancak bu aşamada bir önceki kaydettiğiniz yedeğinizin üzerine, yeni geliştirmeler yaptığınız hali ekleyip kaydederseniz kodun önceki haline ihtiyaç duyduğunuzda hüsrana uğrayabilirsiniz.</a:t>
            </a:r>
            <a:endParaRPr lang="tr-TR" sz="2400" dirty="0" smtClean="0">
              <a:latin typeface="Times New Roman" panose="02020603050405020304" pitchFamily="18" charset="0"/>
              <a:cs typeface="Times New Roman" panose="02020603050405020304" pitchFamily="18" charset="0"/>
            </a:endParaRPr>
          </a:p>
          <a:p>
            <a:r>
              <a:rPr lang="tr-TR" sz="2400" dirty="0">
                <a:latin typeface="Times New Roman" panose="02020603050405020304" pitchFamily="18" charset="0"/>
                <a:cs typeface="Times New Roman" panose="02020603050405020304" pitchFamily="18" charset="0"/>
              </a:rPr>
              <a:t>Bu durumun önüne geçmek için her yedeği .zip’leyerek anlamlı isimler vererek kaydetmeyi deneyebilirsiniz. Peki ya her geliştirme farklı bir firma/müşteri/ürün için ayrı şekilde inceleniyorsa, bu sefer isimlendirmeler bir hayli karmaşık bir hal almaya başlayacaktır</a:t>
            </a:r>
            <a:r>
              <a:rPr lang="tr-TR" sz="2400" dirty="0" smtClean="0">
                <a:latin typeface="Times New Roman" panose="02020603050405020304" pitchFamily="18" charset="0"/>
                <a:cs typeface="Times New Roman" panose="02020603050405020304" pitchFamily="18" charset="0"/>
              </a:rPr>
              <a:t>.</a:t>
            </a:r>
          </a:p>
          <a:p>
            <a:r>
              <a:rPr lang="tr-TR" sz="2400" dirty="0">
                <a:latin typeface="Times New Roman" panose="02020603050405020304" pitchFamily="18" charset="0"/>
                <a:cs typeface="Times New Roman" panose="02020603050405020304" pitchFamily="18" charset="0"/>
              </a:rPr>
              <a:t>Diyelim bu durumla da başa çıkmanın bir yolunu buldunuz, bu kodlara her zaman erişebileceğiniz online bir platforma ihtiyaç duyduğunuzda ne yapacaksınız?</a:t>
            </a:r>
          </a:p>
        </p:txBody>
      </p:sp>
      <p:sp>
        <p:nvSpPr>
          <p:cNvPr id="7" name="Rectangle 6"/>
          <p:cNvSpPr/>
          <p:nvPr/>
        </p:nvSpPr>
        <p:spPr>
          <a:xfrm>
            <a:off x="1092278" y="363814"/>
            <a:ext cx="9079410" cy="1015663"/>
          </a:xfrm>
          <a:prstGeom prst="rect">
            <a:avLst/>
          </a:prstGeom>
          <a:noFill/>
        </p:spPr>
        <p:txBody>
          <a:bodyPr wrap="none" lIns="91440" tIns="45720" rIns="91440" bIns="45720">
            <a:spAutoFit/>
          </a:bodyPr>
          <a:lstStyle/>
          <a:p>
            <a:pPr algn="ctr"/>
            <a:r>
              <a:rPr lang="tr-TR" sz="6000" b="1" cap="none" spc="0" dirty="0" smtClean="0">
                <a:ln w="6600">
                  <a:solidFill>
                    <a:schemeClr val="accent2"/>
                  </a:solidFill>
                  <a:prstDash val="solid"/>
                </a:ln>
                <a:solidFill>
                  <a:srgbClr val="FFFFFF"/>
                </a:solidFill>
                <a:effectLst>
                  <a:outerShdw dist="38100" dir="2700000" algn="tl" rotWithShape="0">
                    <a:schemeClr val="accent2"/>
                  </a:outerShdw>
                </a:effectLst>
                <a:latin typeface="Rockwell" panose="02060603020205020403" pitchFamily="18" charset="0"/>
              </a:rPr>
              <a:t>Neden İhtiyaç Duyarız?</a:t>
            </a:r>
            <a:endParaRPr lang="en-US" sz="6000" b="1" cap="none" spc="0" dirty="0">
              <a:ln w="6600">
                <a:solidFill>
                  <a:schemeClr val="accent2"/>
                </a:solidFill>
                <a:prstDash val="solid"/>
              </a:ln>
              <a:solidFill>
                <a:srgbClr val="FFFFFF"/>
              </a:solidFill>
              <a:effectLst>
                <a:outerShdw dist="38100" dir="2700000" algn="tl" rotWithShape="0">
                  <a:schemeClr val="accent2"/>
                </a:outerShdw>
              </a:effectLst>
              <a:latin typeface="Rockwell" panose="02060603020205020403" pitchFamily="18" charset="0"/>
            </a:endParaRPr>
          </a:p>
        </p:txBody>
      </p:sp>
    </p:spTree>
    <p:extLst>
      <p:ext uri="{BB962C8B-B14F-4D97-AF65-F5344CB8AC3E}">
        <p14:creationId xmlns:p14="http://schemas.microsoft.com/office/powerpoint/2010/main" val="15163497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084" y="218364"/>
            <a:ext cx="10131425" cy="6414447"/>
          </a:xfrm>
        </p:spPr>
        <p:txBody>
          <a:bodyPr>
            <a:noAutofit/>
          </a:bodyPr>
          <a:lstStyle/>
          <a:p>
            <a:r>
              <a:rPr lang="tr-TR" sz="2400" dirty="0">
                <a:latin typeface="Times New Roman" panose="02020603050405020304" pitchFamily="18" charset="0"/>
                <a:cs typeface="Times New Roman" panose="02020603050405020304" pitchFamily="18" charset="0"/>
              </a:rPr>
              <a:t>Senaryo bu ya, onunda çaresini buldunuz. Yedekleriniz için Google Drive, ICloud vs. gibi bulut sistemlerini kullanmaya başladınız</a:t>
            </a:r>
            <a:r>
              <a:rPr lang="tr-TR" sz="2400" dirty="0" smtClean="0">
                <a:latin typeface="Times New Roman" panose="02020603050405020304" pitchFamily="18" charset="0"/>
                <a:cs typeface="Times New Roman" panose="02020603050405020304" pitchFamily="18" charset="0"/>
              </a:rPr>
              <a:t>.</a:t>
            </a:r>
          </a:p>
          <a:p>
            <a:endParaRPr lang="tr-TR" sz="2000" dirty="0">
              <a:latin typeface="Times New Roman" panose="02020603050405020304" pitchFamily="18" charset="0"/>
              <a:cs typeface="Times New Roman" panose="02020603050405020304" pitchFamily="18" charset="0"/>
            </a:endParaRPr>
          </a:p>
          <a:p>
            <a:endParaRPr lang="tr-TR" sz="2000" dirty="0" smtClean="0">
              <a:latin typeface="Times New Roman" panose="02020603050405020304" pitchFamily="18" charset="0"/>
              <a:cs typeface="Times New Roman" panose="02020603050405020304" pitchFamily="18" charset="0"/>
            </a:endParaRPr>
          </a:p>
          <a:p>
            <a:endParaRPr lang="tr-TR" sz="2000" dirty="0">
              <a:latin typeface="Times New Roman" panose="02020603050405020304" pitchFamily="18" charset="0"/>
              <a:cs typeface="Times New Roman" panose="02020603050405020304" pitchFamily="18" charset="0"/>
            </a:endParaRPr>
          </a:p>
          <a:p>
            <a:endParaRPr lang="tr-TR" sz="2000" dirty="0" smtClean="0">
              <a:latin typeface="Times New Roman" panose="02020603050405020304" pitchFamily="18" charset="0"/>
              <a:cs typeface="Times New Roman" panose="02020603050405020304" pitchFamily="18" charset="0"/>
            </a:endParaRPr>
          </a:p>
          <a:p>
            <a:endParaRPr lang="tr-TR" sz="2000" dirty="0">
              <a:latin typeface="Times New Roman" panose="02020603050405020304" pitchFamily="18" charset="0"/>
              <a:cs typeface="Times New Roman" panose="02020603050405020304" pitchFamily="18" charset="0"/>
            </a:endParaRPr>
          </a:p>
          <a:p>
            <a:endParaRPr lang="tr-TR" sz="2000" dirty="0" smtClean="0">
              <a:latin typeface="Times New Roman" panose="02020603050405020304" pitchFamily="18" charset="0"/>
              <a:cs typeface="Times New Roman" panose="02020603050405020304" pitchFamily="18" charset="0"/>
            </a:endParaRPr>
          </a:p>
          <a:p>
            <a:endParaRPr lang="tr-TR" sz="2000" dirty="0">
              <a:latin typeface="Times New Roman" panose="02020603050405020304" pitchFamily="18" charset="0"/>
              <a:cs typeface="Times New Roman" panose="02020603050405020304" pitchFamily="18" charset="0"/>
            </a:endParaRPr>
          </a:p>
          <a:p>
            <a:endParaRPr lang="tr-TR" sz="2000" dirty="0" smtClean="0">
              <a:latin typeface="Times New Roman" panose="02020603050405020304" pitchFamily="18" charset="0"/>
              <a:cs typeface="Times New Roman" panose="02020603050405020304" pitchFamily="18" charset="0"/>
            </a:endParaRPr>
          </a:p>
          <a:p>
            <a:endParaRPr lang="tr-TR" sz="2000" dirty="0" smtClean="0">
              <a:latin typeface="Times New Roman" panose="02020603050405020304" pitchFamily="18" charset="0"/>
              <a:cs typeface="Times New Roman" panose="02020603050405020304" pitchFamily="18" charset="0"/>
            </a:endParaRPr>
          </a:p>
          <a:p>
            <a:endParaRPr lang="tr-TR" sz="2000" dirty="0">
              <a:latin typeface="Times New Roman" panose="02020603050405020304" pitchFamily="18" charset="0"/>
              <a:cs typeface="Times New Roman" panose="02020603050405020304" pitchFamily="18" charset="0"/>
            </a:endParaRPr>
          </a:p>
          <a:p>
            <a:r>
              <a:rPr lang="tr-TR" sz="2400" dirty="0" smtClean="0">
                <a:latin typeface="Times New Roman" panose="02020603050405020304" pitchFamily="18" charset="0"/>
                <a:cs typeface="Times New Roman" panose="02020603050405020304" pitchFamily="18" charset="0"/>
              </a:rPr>
              <a:t>Peki </a:t>
            </a:r>
            <a:r>
              <a:rPr lang="tr-TR" sz="2400" dirty="0">
                <a:latin typeface="Times New Roman" panose="02020603050405020304" pitchFamily="18" charset="0"/>
                <a:cs typeface="Times New Roman" panose="02020603050405020304" pitchFamily="18" charset="0"/>
              </a:rPr>
              <a:t>ya bu projede bir ekip ile çalışıyorsanız?</a:t>
            </a:r>
            <a:br>
              <a:rPr lang="tr-TR" sz="2400" dirty="0">
                <a:latin typeface="Times New Roman" panose="02020603050405020304" pitchFamily="18" charset="0"/>
                <a:cs typeface="Times New Roman" panose="02020603050405020304" pitchFamily="18" charset="0"/>
              </a:rPr>
            </a:br>
            <a:r>
              <a:rPr lang="tr-TR" sz="2400" dirty="0">
                <a:latin typeface="Times New Roman" panose="02020603050405020304" pitchFamily="18" charset="0"/>
                <a:cs typeface="Times New Roman" panose="02020603050405020304" pitchFamily="18" charset="0"/>
              </a:rPr>
              <a:t>Ekipteki herkes projenin farklı kısımları için geliştirmeler yapıyorlarsa?</a:t>
            </a:r>
            <a:br>
              <a:rPr lang="tr-TR" sz="2400" dirty="0">
                <a:latin typeface="Times New Roman" panose="02020603050405020304" pitchFamily="18" charset="0"/>
                <a:cs typeface="Times New Roman" panose="02020603050405020304" pitchFamily="18" charset="0"/>
              </a:rPr>
            </a:br>
            <a:r>
              <a:rPr lang="tr-TR" sz="2400" dirty="0">
                <a:latin typeface="Times New Roman" panose="02020603050405020304" pitchFamily="18" charset="0"/>
                <a:cs typeface="Times New Roman" panose="02020603050405020304" pitchFamily="18" charset="0"/>
              </a:rPr>
              <a:t>Ekipten biri ile senkron olamayıp aynı kod satırına müdehale ettiyseniz?</a:t>
            </a:r>
            <a:br>
              <a:rPr lang="tr-TR" sz="2400" dirty="0">
                <a:latin typeface="Times New Roman" panose="02020603050405020304" pitchFamily="18" charset="0"/>
                <a:cs typeface="Times New Roman" panose="02020603050405020304" pitchFamily="18" charset="0"/>
              </a:rPr>
            </a:br>
            <a:r>
              <a:rPr lang="tr-TR" sz="2400" dirty="0">
                <a:latin typeface="Times New Roman" panose="02020603050405020304" pitchFamily="18" charset="0"/>
                <a:cs typeface="Times New Roman" panose="02020603050405020304" pitchFamily="18" charset="0"/>
              </a:rPr>
              <a:t>Bu ve bunun gibi kaotik durumları nasıl yöneteceksiniz?</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8292" y="1314104"/>
            <a:ext cx="6077008" cy="3371629"/>
          </a:xfrm>
          <a:prstGeom prst="rect">
            <a:avLst/>
          </a:prstGeom>
        </p:spPr>
      </p:pic>
    </p:spTree>
    <p:extLst>
      <p:ext uri="{BB962C8B-B14F-4D97-AF65-F5344CB8AC3E}">
        <p14:creationId xmlns:p14="http://schemas.microsoft.com/office/powerpoint/2010/main" val="1787165530"/>
      </p:ext>
    </p:extLst>
  </p:cSld>
  <p:clrMapOvr>
    <a:masterClrMapping/>
  </p:clrMapOvr>
  <p:transition spd="slow">
    <p:wheel spokes="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8631" y="450376"/>
            <a:ext cx="10131425" cy="2947918"/>
          </a:xfrm>
        </p:spPr>
        <p:txBody>
          <a:bodyPr>
            <a:normAutofit/>
          </a:bodyPr>
          <a:lstStyle/>
          <a:p>
            <a:r>
              <a:rPr lang="tr-TR" sz="2200" dirty="0">
                <a:latin typeface="Times New Roman" panose="02020603050405020304" pitchFamily="18" charset="0"/>
                <a:cs typeface="Times New Roman" panose="02020603050405020304" pitchFamily="18" charset="0"/>
              </a:rPr>
              <a:t>Bunları manuel şekilde yedekler alarak halledebilmeniz oldukça güçleşecektir. Bu durumu sağlıklı yönetebilmek için sizin </a:t>
            </a:r>
            <a:r>
              <a:rPr lang="tr-TR" sz="2200" dirty="0" smtClean="0">
                <a:latin typeface="Times New Roman" panose="02020603050405020304" pitchFamily="18" charset="0"/>
                <a:cs typeface="Times New Roman" panose="02020603050405020304" pitchFamily="18" charset="0"/>
              </a:rPr>
              <a:t>bir önceki slaytta bahsettiğim gibi </a:t>
            </a:r>
            <a:r>
              <a:rPr lang="tr-TR" sz="2200" dirty="0">
                <a:latin typeface="Times New Roman" panose="02020603050405020304" pitchFamily="18" charset="0"/>
                <a:cs typeface="Times New Roman" panose="02020603050405020304" pitchFamily="18" charset="0"/>
              </a:rPr>
              <a:t>çabalamanıza ve Amerika’yı yeniden keşfetmenize hiç gerek yok.</a:t>
            </a:r>
          </a:p>
          <a:p>
            <a:r>
              <a:rPr lang="tr-TR" sz="2200" b="1" dirty="0">
                <a:latin typeface="Times New Roman" panose="02020603050405020304" pitchFamily="18" charset="0"/>
                <a:cs typeface="Times New Roman" panose="02020603050405020304" pitchFamily="18" charset="0"/>
              </a:rPr>
              <a:t>İşte versiyon kontrol sistemleri bu ve bu gibi durumlarda hayatlarımızı kurtarıyorlar.</a:t>
            </a:r>
            <a:endParaRPr lang="tr-TR" sz="2200" dirty="0">
              <a:latin typeface="Times New Roman" panose="02020603050405020304" pitchFamily="18" charset="0"/>
              <a:cs typeface="Times New Roman" panose="02020603050405020304" pitchFamily="18" charset="0"/>
            </a:endParaRPr>
          </a:p>
          <a:p>
            <a:r>
              <a:rPr lang="tr-TR" sz="2200" dirty="0">
                <a:latin typeface="Times New Roman" panose="02020603050405020304" pitchFamily="18" charset="0"/>
                <a:cs typeface="Times New Roman" panose="02020603050405020304" pitchFamily="18" charset="0"/>
              </a:rPr>
              <a:t>Bu sistem, yazılım ekibinin zaman içinde kaynak koddaki değişiklikleri yönetmesine yardımcı olan bir sistemdir.</a:t>
            </a:r>
          </a:p>
          <a:p>
            <a:endParaRPr lang="tr-T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224" y="3248168"/>
            <a:ext cx="9644237" cy="3057097"/>
          </a:xfrm>
          <a:prstGeom prst="rect">
            <a:avLst/>
          </a:prstGeom>
        </p:spPr>
      </p:pic>
    </p:spTree>
    <p:extLst>
      <p:ext uri="{BB962C8B-B14F-4D97-AF65-F5344CB8AC3E}">
        <p14:creationId xmlns:p14="http://schemas.microsoft.com/office/powerpoint/2010/main" val="927287914"/>
      </p:ext>
    </p:extLst>
  </p:cSld>
  <p:clrMapOvr>
    <a:masterClrMapping/>
  </p:clrMapOvr>
  <p:transition spd="slow">
    <p:wheel spokes="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95468" y="-95534"/>
            <a:ext cx="6396532" cy="7260609"/>
          </a:xfrm>
        </p:spPr>
        <p:txBody>
          <a:bodyPr>
            <a:noAutofit/>
          </a:bodyPr>
          <a:lstStyle/>
          <a:p>
            <a:r>
              <a:rPr lang="tr-TR" sz="3000" b="1" dirty="0">
                <a:latin typeface="Times New Roman" panose="02020603050405020304" pitchFamily="18" charset="0"/>
                <a:cs typeface="Times New Roman" panose="02020603050405020304" pitchFamily="18" charset="0"/>
              </a:rPr>
              <a:t>Versiyon kontrol sistemleri</a:t>
            </a:r>
            <a:r>
              <a:rPr lang="tr-TR" sz="3000" dirty="0">
                <a:latin typeface="Times New Roman" panose="02020603050405020304" pitchFamily="18" charset="0"/>
                <a:cs typeface="Times New Roman" panose="02020603050405020304" pitchFamily="18" charset="0"/>
              </a:rPr>
              <a:t>, koddaki her değişikliğin özel bir veritabanı türünde kaydını tutar. Bir hata yapılırsa, geliştiriciler, tüm ekip üyelerinin en az zaman kaybı ile hatayı düzeltmesine yardımcı olur. Aylardır geliştirme yaptığınız bir projenin birinci ayın sonunda nasıl olduğunu görmek istediğinizde, rahatlıkla görebilirsiniz. Ayrıca ne gibi değişiklikler, hangi geliştirici tarafından yapılmış bunların da kontrolünü sağlayabilirsiniz</a:t>
            </a:r>
            <a:r>
              <a:rPr lang="tr-TR" sz="3200" dirty="0">
                <a:latin typeface="Times New Roman" panose="02020603050405020304" pitchFamily="18" charset="0"/>
                <a:cs typeface="Times New Roman" panose="02020603050405020304" pitchFamily="18" charset="0"/>
              </a:rPr>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754" y="605050"/>
            <a:ext cx="4953000" cy="5859439"/>
          </a:xfrm>
          <a:prstGeom prst="rect">
            <a:avLst/>
          </a:prstGeom>
        </p:spPr>
      </p:pic>
    </p:spTree>
    <p:extLst>
      <p:ext uri="{BB962C8B-B14F-4D97-AF65-F5344CB8AC3E}">
        <p14:creationId xmlns:p14="http://schemas.microsoft.com/office/powerpoint/2010/main" val="622902970"/>
      </p:ext>
    </p:extLst>
  </p:cSld>
  <p:clrMapOvr>
    <a:masterClrMapping/>
  </p:clrMapOvr>
  <p:transition spd="slow">
    <p:wheel spokes="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2559"/>
            <a:ext cx="12192000" cy="6855441"/>
          </a:xfrm>
        </p:spPr>
      </p:pic>
    </p:spTree>
    <p:extLst>
      <p:ext uri="{BB962C8B-B14F-4D97-AF65-F5344CB8AC3E}">
        <p14:creationId xmlns:p14="http://schemas.microsoft.com/office/powerpoint/2010/main" val="20246027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_rels/them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3.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786</TotalTime>
  <Words>760</Words>
  <Application>Microsoft Office PowerPoint</Application>
  <PresentationFormat>Widescreen</PresentationFormat>
  <Paragraphs>72</Paragraphs>
  <Slides>18</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18</vt:i4>
      </vt:variant>
    </vt:vector>
  </HeadingPairs>
  <TitlesOfParts>
    <vt:vector size="28" baseType="lpstr">
      <vt:lpstr>Arial</vt:lpstr>
      <vt:lpstr>Calibri</vt:lpstr>
      <vt:lpstr>Calibri Light</vt:lpstr>
      <vt:lpstr>Corbel</vt:lpstr>
      <vt:lpstr>Garamond</vt:lpstr>
      <vt:lpstr>Rockwell</vt:lpstr>
      <vt:lpstr>Times New Roman</vt:lpstr>
      <vt:lpstr>Celestial</vt:lpstr>
      <vt:lpstr>Parallax</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İÇİNDEKİLER</dc:title>
  <dc:creator>Microsoft account</dc:creator>
  <cp:lastModifiedBy>Microsoft account</cp:lastModifiedBy>
  <cp:revision>34</cp:revision>
  <dcterms:created xsi:type="dcterms:W3CDTF">2020-08-24T05:23:49Z</dcterms:created>
  <dcterms:modified xsi:type="dcterms:W3CDTF">2020-08-28T09:34:30Z</dcterms:modified>
</cp:coreProperties>
</file>