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327" r:id="rId3"/>
    <p:sldId id="328" r:id="rId4"/>
    <p:sldId id="329" r:id="rId5"/>
    <p:sldId id="330" r:id="rId6"/>
    <p:sldId id="331" r:id="rId7"/>
    <p:sldId id="332" r:id="rId8"/>
    <p:sldId id="333" r:id="rId9"/>
    <p:sldId id="33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58A7D-1ECC-40EB-BA00-134C9CA95B6A}" type="datetimeFigureOut">
              <a:rPr lang="tr-TR" smtClean="0"/>
              <a:t>6.08.2023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236A7-18E8-4B61-80B4-240B0A556CC1}" type="slidenum">
              <a:rPr lang="tr-TR" smtClean="0"/>
              <a:t>‹#›</a:t>
            </a:fld>
            <a:endParaRPr lang="tr-TR"/>
          </a:p>
        </p:txBody>
      </p:sp>
    </p:spTree>
    <p:extLst>
      <p:ext uri="{BB962C8B-B14F-4D97-AF65-F5344CB8AC3E}">
        <p14:creationId xmlns:p14="http://schemas.microsoft.com/office/powerpoint/2010/main" val="258898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EF8C91-7AB0-4F6A-B8B1-F7B2C911349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51355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E8B3EEFD-AD69-4B68-AB17-6EF8FD53168B}" type="datetime1">
              <a:rPr lang="en-US" smtClean="0"/>
              <a:t>8/6/2023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709D2EA-AF08-45DB-9F4C-D6E0A14486B5}"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a:t>Click to edit Master title style</a:t>
            </a:r>
            <a:endParaRPr lang="en-US" dirty="0"/>
          </a:p>
        </p:txBody>
      </p:sp>
    </p:spTree>
    <p:extLst>
      <p:ext uri="{BB962C8B-B14F-4D97-AF65-F5344CB8AC3E}">
        <p14:creationId xmlns:p14="http://schemas.microsoft.com/office/powerpoint/2010/main" val="209472111"/>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D872C-8399-4F3A-BD1B-A38046A0B76B}"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9D2EA-AF08-45DB-9F4C-D6E0A14486B5}" type="slidenum">
              <a:rPr lang="en-US" smtClean="0"/>
              <a:t>‹#›</a:t>
            </a:fld>
            <a:endParaRPr lang="en-US"/>
          </a:p>
        </p:txBody>
      </p:sp>
    </p:spTree>
    <p:extLst>
      <p:ext uri="{BB962C8B-B14F-4D97-AF65-F5344CB8AC3E}">
        <p14:creationId xmlns:p14="http://schemas.microsoft.com/office/powerpoint/2010/main" val="2110903237"/>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550400" y="274639"/>
            <a:ext cx="2235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097CB-D527-419B-B533-870F674DAA64}"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709D2EA-AF08-45DB-9F4C-D6E0A14486B5}" type="slidenum">
              <a:rPr lang="en-US" smtClean="0"/>
              <a:t>‹#›</a:t>
            </a:fld>
            <a:endParaRPr lang="en-US"/>
          </a:p>
        </p:txBody>
      </p:sp>
    </p:spTree>
    <p:extLst>
      <p:ext uri="{BB962C8B-B14F-4D97-AF65-F5344CB8AC3E}">
        <p14:creationId xmlns:p14="http://schemas.microsoft.com/office/powerpoint/2010/main" val="2570811907"/>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9B92A-B354-46AD-91B6-78014A14D19F}"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9D2EA-AF08-45DB-9F4C-D6E0A14486B5}"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1812998"/>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550400"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2C4CEFCB-22E3-47DA-8A9F-A0DCF0AFB345}" type="datetime1">
              <a:rPr lang="en-US" smtClean="0"/>
              <a:t>8/6/2023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709D2EA-AF08-45DB-9F4C-D6E0A14486B5}"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a:t>Click to edit Master title style</a:t>
            </a:r>
            <a:endParaRPr lang="en-US" dirty="0"/>
          </a:p>
        </p:txBody>
      </p:sp>
    </p:spTree>
    <p:extLst>
      <p:ext uri="{BB962C8B-B14F-4D97-AF65-F5344CB8AC3E}">
        <p14:creationId xmlns:p14="http://schemas.microsoft.com/office/powerpoint/2010/main" val="1339708913"/>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DD0E1E-A0EA-42B6-8258-CEE1AE31C02C}" type="datetime1">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9D2EA-AF08-45DB-9F4C-D6E0A14486B5}"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2928907"/>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744120-229D-4AB5-81F9-C1747DEBDBB6}" type="datetime1">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9D2EA-AF08-45DB-9F4C-D6E0A14486B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759315"/>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AE9D65-C6DC-4522-9312-6DF26900E389}" type="datetime1">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9D2EA-AF08-45DB-9F4C-D6E0A14486B5}"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7851333"/>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EB968FED-2005-4248-BB04-ECC187E61D36}" type="datetime1">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9D2EA-AF08-45DB-9F4C-D6E0A14486B5}" type="slidenum">
              <a:rPr lang="en-US" smtClean="0"/>
              <a:t>‹#›</a:t>
            </a:fld>
            <a:endParaRPr lang="en-US"/>
          </a:p>
        </p:txBody>
      </p:sp>
    </p:spTree>
    <p:extLst>
      <p:ext uri="{BB962C8B-B14F-4D97-AF65-F5344CB8AC3E}">
        <p14:creationId xmlns:p14="http://schemas.microsoft.com/office/powerpoint/2010/main" val="256695413"/>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812800" y="30480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FC13C-880D-4360-8501-AFC6BB9D5E88}" type="datetime1">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709D2EA-AF08-45DB-9F4C-D6E0A14486B5}" type="slidenum">
              <a:rPr lang="en-US" smtClean="0"/>
              <a:t>‹#›</a:t>
            </a:fld>
            <a:endParaRPr lang="en-US"/>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a:t>Click to edit Master title style</a:t>
            </a:r>
            <a:endParaRPr lang="en-US" dirty="0"/>
          </a:p>
        </p:txBody>
      </p:sp>
    </p:spTree>
    <p:extLst>
      <p:ext uri="{BB962C8B-B14F-4D97-AF65-F5344CB8AC3E}">
        <p14:creationId xmlns:p14="http://schemas.microsoft.com/office/powerpoint/2010/main" val="69158783"/>
      </p:ext>
    </p:extLst>
  </p:cSld>
  <p:clrMapOvr>
    <a:overrideClrMapping bg1="lt1" tx1="dk1" bg2="lt2" tx2="dk2" accent1="accent1" accent2="accent2" accent3="accent3" accent4="accent4" accent5="accent5" accent6="accent6" hlink="hlink" folHlink="folHlink"/>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57146-7633-4BD6-8597-E86A2DE24B86}" type="datetime1">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9D2EA-AF08-45DB-9F4C-D6E0A14486B5}" type="slidenum">
              <a:rPr lang="en-US" smtClean="0"/>
              <a:t>‹#›</a:t>
            </a:fld>
            <a:endParaRPr lang="en-US"/>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3515517172"/>
      </p:ext>
    </p:extLst>
  </p:cSld>
  <p:clrMapOvr>
    <a:overrideClrMapping bg1="dk1" tx1="lt1" bg2="dk2" tx2="lt2" accent1="accent1" accent2="accent2" accent3="accent3" accent4="accent4" accent5="accent5" accent6="accent6" hlink="hlink" folHlink="folHlink"/>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203199" y="15240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14E6D67F-8C38-42F5-8262-FE6B1ED28E9C}" type="datetime1">
              <a:rPr lang="en-US" smtClean="0"/>
              <a:t>8/6/2023</a:t>
            </a:fld>
            <a:endParaRPr lang="en-US"/>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709D2EA-AF08-45DB-9F4C-D6E0A14486B5}" type="slidenum">
              <a:rPr lang="en-US" smtClean="0"/>
              <a:t>‹#›</a:t>
            </a:fld>
            <a:endParaRPr lang="en-US"/>
          </a:p>
        </p:txBody>
      </p:sp>
    </p:spTree>
    <p:extLst>
      <p:ext uri="{BB962C8B-B14F-4D97-AF65-F5344CB8AC3E}">
        <p14:creationId xmlns:p14="http://schemas.microsoft.com/office/powerpoint/2010/main" val="2168249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thruBlk="1"/>
  </p:transition>
  <p:hf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9714" y="1043797"/>
            <a:ext cx="8812572" cy="2677656"/>
          </a:xfrm>
          <a:prstGeom prst="rect">
            <a:avLst/>
          </a:prstGeom>
          <a:noFill/>
        </p:spPr>
        <p:txBody>
          <a:bodyPr wrap="square" rtlCol="0">
            <a:spAutoFit/>
          </a:bodyPr>
          <a:lstStyle/>
          <a:p>
            <a:pPr algn="ctr"/>
            <a:endParaRPr lang="tr-TR" sz="3200" dirty="0">
              <a:solidFill>
                <a:prstClr val="black"/>
              </a:solidFill>
              <a:latin typeface="Franklin Gothic Medium"/>
            </a:endParaRPr>
          </a:p>
          <a:p>
            <a:pPr algn="ctr"/>
            <a:r>
              <a:rPr lang="en-US" sz="4800" dirty="0">
                <a:solidFill>
                  <a:prstClr val="black"/>
                </a:solidFill>
                <a:latin typeface="Franklin Gothic Medium"/>
              </a:rPr>
              <a:t>Invent Analytics</a:t>
            </a:r>
            <a:endParaRPr lang="tr-TR" sz="4800" dirty="0">
              <a:solidFill>
                <a:prstClr val="black"/>
              </a:solidFill>
              <a:latin typeface="Franklin Gothic Medium"/>
            </a:endParaRPr>
          </a:p>
          <a:p>
            <a:pPr algn="ctr"/>
            <a:endParaRPr lang="tr-TR" sz="4800" dirty="0">
              <a:solidFill>
                <a:prstClr val="black"/>
              </a:solidFill>
              <a:latin typeface="Franklin Gothic Medium"/>
            </a:endParaRPr>
          </a:p>
          <a:p>
            <a:pPr algn="ctr"/>
            <a:r>
              <a:rPr lang="en-US" sz="4000" b="1" dirty="0">
                <a:effectLst/>
                <a:latin typeface="Calibri" panose="020F0502020204030204" pitchFamily="34" charset="0"/>
                <a:ea typeface="Calibri" panose="020F0502020204030204" pitchFamily="34" charset="0"/>
                <a:cs typeface="Times New Roman" panose="02020603050405020304" pitchFamily="18" charset="0"/>
              </a:rPr>
              <a:t>Promotion Bump Assignment</a:t>
            </a:r>
            <a:endParaRPr lang="en-US" sz="4000" b="1" dirty="0">
              <a:solidFill>
                <a:prstClr val="black"/>
              </a:solidFill>
              <a:latin typeface="Franklin Gothic Medium"/>
            </a:endParaRPr>
          </a:p>
        </p:txBody>
      </p:sp>
      <p:sp>
        <p:nvSpPr>
          <p:cNvPr id="3" name="TextBox 2"/>
          <p:cNvSpPr txBox="1"/>
          <p:nvPr/>
        </p:nvSpPr>
        <p:spPr>
          <a:xfrm>
            <a:off x="4057650" y="4138217"/>
            <a:ext cx="4076700" cy="1261884"/>
          </a:xfrm>
          <a:prstGeom prst="rect">
            <a:avLst/>
          </a:prstGeom>
          <a:noFill/>
        </p:spPr>
        <p:txBody>
          <a:bodyPr wrap="square" rtlCol="0">
            <a:spAutoFit/>
          </a:bodyPr>
          <a:lstStyle/>
          <a:p>
            <a:pPr algn="ctr"/>
            <a:endParaRPr lang="tr-TR" sz="2000" dirty="0">
              <a:solidFill>
                <a:prstClr val="black"/>
              </a:solidFill>
              <a:latin typeface="Franklin Gothic Medium"/>
            </a:endParaRPr>
          </a:p>
          <a:p>
            <a:pPr algn="ctr"/>
            <a:r>
              <a:rPr lang="tr-TR" sz="3600" dirty="0">
                <a:solidFill>
                  <a:prstClr val="black"/>
                </a:solidFill>
                <a:latin typeface="Franklin Gothic Medium"/>
              </a:rPr>
              <a:t>Berkay AKTÜRK</a:t>
            </a:r>
          </a:p>
          <a:p>
            <a:pPr algn="ctr"/>
            <a:endParaRPr lang="tr-TR" sz="2000" dirty="0">
              <a:solidFill>
                <a:prstClr val="black"/>
              </a:solidFill>
              <a:latin typeface="Franklin Gothic Medium"/>
            </a:endParaRPr>
          </a:p>
        </p:txBody>
      </p:sp>
      <p:sp>
        <p:nvSpPr>
          <p:cNvPr id="8" name="Slayt Numarası Yer Tutucusu 7">
            <a:extLst>
              <a:ext uri="{FF2B5EF4-FFF2-40B4-BE49-F238E27FC236}">
                <a16:creationId xmlns:a16="http://schemas.microsoft.com/office/drawing/2014/main" id="{E96A64DD-85AC-F223-03FE-2374134A7B70}"/>
              </a:ext>
            </a:extLst>
          </p:cNvPr>
          <p:cNvSpPr>
            <a:spLocks noGrp="1"/>
          </p:cNvSpPr>
          <p:nvPr>
            <p:ph type="sldNum" sz="quarter" idx="12"/>
          </p:nvPr>
        </p:nvSpPr>
        <p:spPr/>
        <p:txBody>
          <a:bodyPr/>
          <a:lstStyle/>
          <a:p>
            <a:fld id="{7709D2EA-AF08-45DB-9F4C-D6E0A14486B5}" type="slidenum">
              <a:rPr lang="en-US">
                <a:solidFill>
                  <a:srgbClr val="534949"/>
                </a:solidFill>
                <a:latin typeface="Franklin Gothic Medium"/>
              </a:rPr>
              <a:pPr/>
              <a:t>1</a:t>
            </a:fld>
            <a:endParaRPr lang="en-US">
              <a:solidFill>
                <a:srgbClr val="534949"/>
              </a:solidFill>
              <a:latin typeface="Franklin Gothic Medium"/>
            </a:endParaRPr>
          </a:p>
        </p:txBody>
      </p:sp>
      <p:pic>
        <p:nvPicPr>
          <p:cNvPr id="5" name="Picture 1">
            <a:extLst>
              <a:ext uri="{FF2B5EF4-FFF2-40B4-BE49-F238E27FC236}">
                <a16:creationId xmlns:a16="http://schemas.microsoft.com/office/drawing/2014/main" id="{5A94564F-086C-DE71-1197-36887F98F9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5168" y="137040"/>
            <a:ext cx="2747873" cy="820492"/>
          </a:xfrm>
          <a:prstGeom prst="rect">
            <a:avLst/>
          </a:prstGeom>
          <a:noFill/>
          <a:ln>
            <a:noFill/>
          </a:ln>
        </p:spPr>
      </p:pic>
    </p:spTree>
    <p:extLst>
      <p:ext uri="{BB962C8B-B14F-4D97-AF65-F5344CB8AC3E}">
        <p14:creationId xmlns:p14="http://schemas.microsoft.com/office/powerpoint/2010/main" val="24715051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AA0EAB-FB05-F3C6-7F2C-12B7CE2BBDDB}"/>
              </a:ext>
            </a:extLst>
          </p:cNvPr>
          <p:cNvSpPr>
            <a:spLocks noGrp="1"/>
          </p:cNvSpPr>
          <p:nvPr>
            <p:ph type="title"/>
          </p:nvPr>
        </p:nvSpPr>
        <p:spPr/>
        <p:txBody>
          <a:bodyPr/>
          <a:lstStyle/>
          <a:p>
            <a:r>
              <a:rPr lang="tr-TR" dirty="0" err="1"/>
              <a:t>PromotIon</a:t>
            </a:r>
            <a:r>
              <a:rPr lang="tr-TR" dirty="0"/>
              <a:t> </a:t>
            </a:r>
            <a:r>
              <a:rPr lang="tr-TR" dirty="0" err="1"/>
              <a:t>dates</a:t>
            </a:r>
            <a:endParaRPr lang="tr-TR" dirty="0"/>
          </a:p>
        </p:txBody>
      </p:sp>
      <p:sp>
        <p:nvSpPr>
          <p:cNvPr id="7" name="Metin kutusu 6">
            <a:extLst>
              <a:ext uri="{FF2B5EF4-FFF2-40B4-BE49-F238E27FC236}">
                <a16:creationId xmlns:a16="http://schemas.microsoft.com/office/drawing/2014/main" id="{AC7CA7AF-9F44-5D1B-CB2B-32031483BAE8}"/>
              </a:ext>
            </a:extLst>
          </p:cNvPr>
          <p:cNvSpPr txBox="1"/>
          <p:nvPr/>
        </p:nvSpPr>
        <p:spPr>
          <a:xfrm>
            <a:off x="214151" y="1854637"/>
            <a:ext cx="11767940" cy="1294393"/>
          </a:xfrm>
          <a:prstGeom prst="rect">
            <a:avLst/>
          </a:prstGeom>
          <a:noFill/>
        </p:spPr>
        <p:txBody>
          <a:bodyPr wrap="square">
            <a:spAutoFit/>
          </a:bodyPr>
          <a:lstStyle/>
          <a:p>
            <a:pPr>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We can examine the monthly graph of total sales quantities according to the promotion status and the table of promotion averages. These averages' effects are statistically different from each other, and the highest sales average is achieved with promotion 4. It can be seen that the lowest sales quantity is owned when no promotion is made.</a:t>
            </a:r>
            <a:endParaRPr lang="tr-TR" dirty="0">
              <a:solidFill>
                <a:prstClr val="black"/>
              </a:solidFill>
              <a:latin typeface="Times New Roman" panose="02020603050405020304" pitchFamily="18" charset="0"/>
              <a:cs typeface="Times New Roman" panose="02020603050405020304" pitchFamily="18" charset="0"/>
            </a:endParaRPr>
          </a:p>
        </p:txBody>
      </p:sp>
      <p:sp>
        <p:nvSpPr>
          <p:cNvPr id="3" name="Slayt Numarası Yer Tutucusu 2">
            <a:extLst>
              <a:ext uri="{FF2B5EF4-FFF2-40B4-BE49-F238E27FC236}">
                <a16:creationId xmlns:a16="http://schemas.microsoft.com/office/drawing/2014/main" id="{15A0914D-FBD7-58C8-F574-A0D5D095A836}"/>
              </a:ext>
            </a:extLst>
          </p:cNvPr>
          <p:cNvSpPr>
            <a:spLocks noGrp="1"/>
          </p:cNvSpPr>
          <p:nvPr>
            <p:ph type="sldNum" sz="quarter" idx="12"/>
          </p:nvPr>
        </p:nvSpPr>
        <p:spPr/>
        <p:txBody>
          <a:bodyPr/>
          <a:lstStyle/>
          <a:p>
            <a:fld id="{7709D2EA-AF08-45DB-9F4C-D6E0A14486B5}" type="slidenum">
              <a:rPr lang="en-US">
                <a:solidFill>
                  <a:srgbClr val="534949"/>
                </a:solidFill>
                <a:latin typeface="Franklin Gothic Medium"/>
              </a:rPr>
              <a:pPr/>
              <a:t>2</a:t>
            </a:fld>
            <a:endParaRPr lang="en-US">
              <a:solidFill>
                <a:srgbClr val="534949"/>
              </a:solidFill>
              <a:latin typeface="Franklin Gothic Medium"/>
            </a:endParaRPr>
          </a:p>
        </p:txBody>
      </p:sp>
      <p:pic>
        <p:nvPicPr>
          <p:cNvPr id="4" name="Resim 3">
            <a:extLst>
              <a:ext uri="{FF2B5EF4-FFF2-40B4-BE49-F238E27FC236}">
                <a16:creationId xmlns:a16="http://schemas.microsoft.com/office/drawing/2014/main" id="{6251BFF3-41E5-A808-34AA-6FC92F6876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151" y="3429000"/>
            <a:ext cx="6225540" cy="3324225"/>
          </a:xfrm>
          <a:prstGeom prst="rect">
            <a:avLst/>
          </a:prstGeom>
          <a:noFill/>
          <a:ln>
            <a:noFill/>
          </a:ln>
        </p:spPr>
      </p:pic>
      <p:pic>
        <p:nvPicPr>
          <p:cNvPr id="5" name="Resim 4" descr="metin, yazı tipi, beyaz, cebir içeren bir resim&#10;&#10;Açıklama otomatik olarak oluşturuldu">
            <a:extLst>
              <a:ext uri="{FF2B5EF4-FFF2-40B4-BE49-F238E27FC236}">
                <a16:creationId xmlns:a16="http://schemas.microsoft.com/office/drawing/2014/main" id="{0DCEEE9C-38EB-813E-B136-D8BAD50BF2D1}"/>
              </a:ext>
            </a:extLst>
          </p:cNvPr>
          <p:cNvPicPr>
            <a:picLocks noChangeAspect="1"/>
          </p:cNvPicPr>
          <p:nvPr/>
        </p:nvPicPr>
        <p:blipFill>
          <a:blip r:embed="rId3"/>
          <a:stretch>
            <a:fillRect/>
          </a:stretch>
        </p:blipFill>
        <p:spPr>
          <a:xfrm>
            <a:off x="6439691" y="4715419"/>
            <a:ext cx="4786558" cy="1054394"/>
          </a:xfrm>
          <a:prstGeom prst="rect">
            <a:avLst/>
          </a:prstGeom>
        </p:spPr>
      </p:pic>
      <p:pic>
        <p:nvPicPr>
          <p:cNvPr id="6" name="Picture 1">
            <a:extLst>
              <a:ext uri="{FF2B5EF4-FFF2-40B4-BE49-F238E27FC236}">
                <a16:creationId xmlns:a16="http://schemas.microsoft.com/office/drawing/2014/main" id="{0463EE60-87AF-7602-7885-96DE81D57D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49662" y="155275"/>
            <a:ext cx="1814234" cy="541715"/>
          </a:xfrm>
          <a:prstGeom prst="rect">
            <a:avLst/>
          </a:prstGeom>
          <a:noFill/>
          <a:ln>
            <a:noFill/>
          </a:ln>
        </p:spPr>
      </p:pic>
    </p:spTree>
    <p:extLst>
      <p:ext uri="{BB962C8B-B14F-4D97-AF65-F5344CB8AC3E}">
        <p14:creationId xmlns:p14="http://schemas.microsoft.com/office/powerpoint/2010/main" val="14549433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B4F67560-0116-991F-9992-1E1DBE285C3D}"/>
              </a:ext>
            </a:extLst>
          </p:cNvPr>
          <p:cNvSpPr>
            <a:spLocks noGrp="1"/>
          </p:cNvSpPr>
          <p:nvPr>
            <p:ph type="sldNum" sz="quarter" idx="12"/>
          </p:nvPr>
        </p:nvSpPr>
        <p:spPr/>
        <p:txBody>
          <a:bodyPr/>
          <a:lstStyle/>
          <a:p>
            <a:fld id="{7709D2EA-AF08-45DB-9F4C-D6E0A14486B5}" type="slidenum">
              <a:rPr lang="en-US" smtClean="0"/>
              <a:t>3</a:t>
            </a:fld>
            <a:endParaRPr lang="en-US"/>
          </a:p>
        </p:txBody>
      </p:sp>
      <p:sp>
        <p:nvSpPr>
          <p:cNvPr id="3" name="Başlık 2">
            <a:extLst>
              <a:ext uri="{FF2B5EF4-FFF2-40B4-BE49-F238E27FC236}">
                <a16:creationId xmlns:a16="http://schemas.microsoft.com/office/drawing/2014/main" id="{8A946C9A-1BFE-ABB1-43CF-8689E950EF7C}"/>
              </a:ext>
            </a:extLst>
          </p:cNvPr>
          <p:cNvSpPr>
            <a:spLocks noGrp="1"/>
          </p:cNvSpPr>
          <p:nvPr>
            <p:ph type="title"/>
          </p:nvPr>
        </p:nvSpPr>
        <p:spPr/>
        <p:txBody>
          <a:bodyPr/>
          <a:lstStyle/>
          <a:p>
            <a:r>
              <a:rPr lang="tr-TR" dirty="0"/>
              <a:t>CLUSTERING</a:t>
            </a:r>
          </a:p>
        </p:txBody>
      </p:sp>
      <p:pic>
        <p:nvPicPr>
          <p:cNvPr id="4" name="Resim 3" descr="metin, ekran görüntüsü, diyagram, öykü gelişim çizgisi; kumpas; grafiğini çıkarma içeren bir resim&#10;&#10;Açıklama otomatik olarak oluşturuldu">
            <a:extLst>
              <a:ext uri="{FF2B5EF4-FFF2-40B4-BE49-F238E27FC236}">
                <a16:creationId xmlns:a16="http://schemas.microsoft.com/office/drawing/2014/main" id="{C126D363-A724-EC93-0038-3FD2F5B6F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7539" y="2804006"/>
            <a:ext cx="3557749" cy="1927329"/>
          </a:xfrm>
          <a:prstGeom prst="rect">
            <a:avLst/>
          </a:prstGeom>
          <a:noFill/>
          <a:ln>
            <a:noFill/>
          </a:ln>
        </p:spPr>
      </p:pic>
      <p:pic>
        <p:nvPicPr>
          <p:cNvPr id="5" name="Resim 4" descr="metin, ekran görüntüsü, diyagram, öykü gelişim çizgisi; kumpas; grafiğini çıkarma içeren bir resim&#10;&#10;Açıklama otomatik olarak oluşturuldu">
            <a:extLst>
              <a:ext uri="{FF2B5EF4-FFF2-40B4-BE49-F238E27FC236}">
                <a16:creationId xmlns:a16="http://schemas.microsoft.com/office/drawing/2014/main" id="{EC56B576-1180-5AB1-6560-A7CD964FBE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5288" y="2804111"/>
            <a:ext cx="3557749" cy="1927224"/>
          </a:xfrm>
          <a:prstGeom prst="rect">
            <a:avLst/>
          </a:prstGeom>
          <a:noFill/>
          <a:ln>
            <a:noFill/>
          </a:ln>
        </p:spPr>
      </p:pic>
      <p:sp>
        <p:nvSpPr>
          <p:cNvPr id="6" name="Metin kutusu 5">
            <a:extLst>
              <a:ext uri="{FF2B5EF4-FFF2-40B4-BE49-F238E27FC236}">
                <a16:creationId xmlns:a16="http://schemas.microsoft.com/office/drawing/2014/main" id="{FD5597E0-3295-3563-DF88-04F243E0E896}"/>
              </a:ext>
            </a:extLst>
          </p:cNvPr>
          <p:cNvSpPr txBox="1"/>
          <p:nvPr/>
        </p:nvSpPr>
        <p:spPr>
          <a:xfrm>
            <a:off x="201318" y="1689584"/>
            <a:ext cx="11767940" cy="878895"/>
          </a:xfrm>
          <a:prstGeom prst="rect">
            <a:avLst/>
          </a:prstGeom>
          <a:noFill/>
        </p:spPr>
        <p:txBody>
          <a:bodyPr wrap="square">
            <a:spAutoFit/>
          </a:bodyPr>
          <a:lstStyle/>
          <a:p>
            <a:pPr>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We can examine the clusters of weekly average sales when there is no promotion and when there is a promotion. If we want to examine in detail which product and store belong to which cluster, it will be necessary to look at the </a:t>
            </a:r>
            <a:r>
              <a:rPr lang="en-US" dirty="0" err="1">
                <a:latin typeface="Calibri" panose="020F0502020204030204" pitchFamily="34" charset="0"/>
                <a:ea typeface="Calibri" panose="020F0502020204030204" pitchFamily="34" charset="0"/>
                <a:cs typeface="Times New Roman" panose="02020603050405020304" pitchFamily="18" charset="0"/>
              </a:rPr>
              <a:t>Jupyter</a:t>
            </a:r>
            <a:r>
              <a:rPr lang="en-US" dirty="0">
                <a:latin typeface="Calibri" panose="020F0502020204030204" pitchFamily="34" charset="0"/>
                <a:ea typeface="Calibri" panose="020F0502020204030204" pitchFamily="34" charset="0"/>
                <a:cs typeface="Times New Roman" panose="02020603050405020304" pitchFamily="18" charset="0"/>
              </a:rPr>
              <a:t> file.</a:t>
            </a:r>
            <a:endParaRPr lang="tr-TR" dirty="0">
              <a:solidFill>
                <a:prstClr val="black"/>
              </a:solidFill>
              <a:latin typeface="Times New Roman" panose="02020603050405020304" pitchFamily="18" charset="0"/>
              <a:cs typeface="Times New Roman" panose="02020603050405020304" pitchFamily="18" charset="0"/>
            </a:endParaRPr>
          </a:p>
        </p:txBody>
      </p:sp>
      <p:pic>
        <p:nvPicPr>
          <p:cNvPr id="7" name="Resim 6" descr="metin, ekran görüntüsü, diyagram, öykü gelişim çizgisi; kumpas; grafiğini çıkarma içeren bir resim&#10;&#10;Açıklama otomatik olarak oluşturuldu">
            <a:extLst>
              <a:ext uri="{FF2B5EF4-FFF2-40B4-BE49-F238E27FC236}">
                <a16:creationId xmlns:a16="http://schemas.microsoft.com/office/drawing/2014/main" id="{3FAC85B6-1E4D-4A6A-C7C2-411CB113FB9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7538" y="4731786"/>
            <a:ext cx="3557750" cy="1897614"/>
          </a:xfrm>
          <a:prstGeom prst="rect">
            <a:avLst/>
          </a:prstGeom>
          <a:noFill/>
          <a:ln>
            <a:noFill/>
          </a:ln>
        </p:spPr>
      </p:pic>
      <p:pic>
        <p:nvPicPr>
          <p:cNvPr id="8" name="Resim 7" descr="metin, ekran görüntüsü, diyagram, öykü gelişim çizgisi; kumpas; grafiğini çıkarma içeren bir resim&#10;&#10;Açıklama otomatik olarak oluşturuldu">
            <a:extLst>
              <a:ext uri="{FF2B5EF4-FFF2-40B4-BE49-F238E27FC236}">
                <a16:creationId xmlns:a16="http://schemas.microsoft.com/office/drawing/2014/main" id="{14C86E0D-B70F-8DC2-77EF-0D0DFD0AA6D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85288" y="4731613"/>
            <a:ext cx="3557749" cy="1897787"/>
          </a:xfrm>
          <a:prstGeom prst="rect">
            <a:avLst/>
          </a:prstGeom>
          <a:noFill/>
          <a:ln>
            <a:noFill/>
          </a:ln>
        </p:spPr>
      </p:pic>
      <p:pic>
        <p:nvPicPr>
          <p:cNvPr id="9" name="Picture 1">
            <a:extLst>
              <a:ext uri="{FF2B5EF4-FFF2-40B4-BE49-F238E27FC236}">
                <a16:creationId xmlns:a16="http://schemas.microsoft.com/office/drawing/2014/main" id="{0A676697-65B9-EB57-4782-830EB855D16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149662" y="155275"/>
            <a:ext cx="1814234" cy="541715"/>
          </a:xfrm>
          <a:prstGeom prst="rect">
            <a:avLst/>
          </a:prstGeom>
          <a:noFill/>
          <a:ln>
            <a:noFill/>
          </a:ln>
        </p:spPr>
      </p:pic>
    </p:spTree>
    <p:extLst>
      <p:ext uri="{BB962C8B-B14F-4D97-AF65-F5344CB8AC3E}">
        <p14:creationId xmlns:p14="http://schemas.microsoft.com/office/powerpoint/2010/main" val="329671649"/>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99D0B8F-9854-3E0A-B5E8-4B022B361516}"/>
              </a:ext>
            </a:extLst>
          </p:cNvPr>
          <p:cNvSpPr>
            <a:spLocks noGrp="1"/>
          </p:cNvSpPr>
          <p:nvPr>
            <p:ph type="sldNum" sz="quarter" idx="12"/>
          </p:nvPr>
        </p:nvSpPr>
        <p:spPr/>
        <p:txBody>
          <a:bodyPr/>
          <a:lstStyle/>
          <a:p>
            <a:fld id="{7709D2EA-AF08-45DB-9F4C-D6E0A14486B5}" type="slidenum">
              <a:rPr lang="en-US" smtClean="0"/>
              <a:t>4</a:t>
            </a:fld>
            <a:endParaRPr lang="en-US"/>
          </a:p>
        </p:txBody>
      </p:sp>
      <p:sp>
        <p:nvSpPr>
          <p:cNvPr id="3" name="Başlık 2">
            <a:extLst>
              <a:ext uri="{FF2B5EF4-FFF2-40B4-BE49-F238E27FC236}">
                <a16:creationId xmlns:a16="http://schemas.microsoft.com/office/drawing/2014/main" id="{AA8B31ED-0ED8-2C7A-B813-785AAB9E5424}"/>
              </a:ext>
            </a:extLst>
          </p:cNvPr>
          <p:cNvSpPr>
            <a:spLocks noGrp="1"/>
          </p:cNvSpPr>
          <p:nvPr>
            <p:ph type="title"/>
          </p:nvPr>
        </p:nvSpPr>
        <p:spPr/>
        <p:txBody>
          <a:bodyPr/>
          <a:lstStyle/>
          <a:p>
            <a:r>
              <a:rPr lang="tr-TR" dirty="0" err="1"/>
              <a:t>Products</a:t>
            </a:r>
            <a:r>
              <a:rPr lang="tr-TR" dirty="0"/>
              <a:t> </a:t>
            </a:r>
            <a:r>
              <a:rPr lang="tr-TR" dirty="0" err="1"/>
              <a:t>and</a:t>
            </a:r>
            <a:r>
              <a:rPr lang="tr-TR" dirty="0"/>
              <a:t> </a:t>
            </a:r>
            <a:r>
              <a:rPr lang="tr-TR" dirty="0" err="1"/>
              <a:t>stores</a:t>
            </a:r>
            <a:endParaRPr lang="tr-TR" dirty="0"/>
          </a:p>
        </p:txBody>
      </p:sp>
      <p:pic>
        <p:nvPicPr>
          <p:cNvPr id="4" name="Resim 3" descr="metin, ekran görüntüsü, yazı tipi, sayı, numara içeren bir resim&#10;&#10;Açıklama otomatik olarak oluşturuldu">
            <a:extLst>
              <a:ext uri="{FF2B5EF4-FFF2-40B4-BE49-F238E27FC236}">
                <a16:creationId xmlns:a16="http://schemas.microsoft.com/office/drawing/2014/main" id="{6766B2AD-4E00-BE5A-7D8F-1106D09771CC}"/>
              </a:ext>
            </a:extLst>
          </p:cNvPr>
          <p:cNvPicPr>
            <a:picLocks noChangeAspect="1"/>
          </p:cNvPicPr>
          <p:nvPr/>
        </p:nvPicPr>
        <p:blipFill>
          <a:blip r:embed="rId2"/>
          <a:stretch>
            <a:fillRect/>
          </a:stretch>
        </p:blipFill>
        <p:spPr>
          <a:xfrm>
            <a:off x="234506" y="3429000"/>
            <a:ext cx="1473835" cy="1841230"/>
          </a:xfrm>
          <a:prstGeom prst="rect">
            <a:avLst/>
          </a:prstGeom>
        </p:spPr>
      </p:pic>
      <p:pic>
        <p:nvPicPr>
          <p:cNvPr id="5" name="Resim 4">
            <a:extLst>
              <a:ext uri="{FF2B5EF4-FFF2-40B4-BE49-F238E27FC236}">
                <a16:creationId xmlns:a16="http://schemas.microsoft.com/office/drawing/2014/main" id="{A3BC0480-6EA8-2D16-687D-6A9FE209D9AE}"/>
              </a:ext>
            </a:extLst>
          </p:cNvPr>
          <p:cNvPicPr>
            <a:picLocks noChangeAspect="1"/>
          </p:cNvPicPr>
          <p:nvPr/>
        </p:nvPicPr>
        <p:blipFill>
          <a:blip r:embed="rId3"/>
          <a:stretch>
            <a:fillRect/>
          </a:stretch>
        </p:blipFill>
        <p:spPr>
          <a:xfrm>
            <a:off x="1769618" y="3256461"/>
            <a:ext cx="1351280" cy="2186305"/>
          </a:xfrm>
          <a:prstGeom prst="rect">
            <a:avLst/>
          </a:prstGeom>
        </p:spPr>
      </p:pic>
      <p:pic>
        <p:nvPicPr>
          <p:cNvPr id="6" name="Resim 5" descr="metin, ekran görüntüsü, yazı tipi, doküman, belge içeren bir resim&#10;&#10;Açıklama otomatik olarak oluşturuldu">
            <a:extLst>
              <a:ext uri="{FF2B5EF4-FFF2-40B4-BE49-F238E27FC236}">
                <a16:creationId xmlns:a16="http://schemas.microsoft.com/office/drawing/2014/main" id="{7866C6A7-8B7D-3876-A077-9AE18228E85B}"/>
              </a:ext>
            </a:extLst>
          </p:cNvPr>
          <p:cNvPicPr>
            <a:picLocks noChangeAspect="1"/>
          </p:cNvPicPr>
          <p:nvPr/>
        </p:nvPicPr>
        <p:blipFill>
          <a:blip r:embed="rId4"/>
          <a:stretch>
            <a:fillRect/>
          </a:stretch>
        </p:blipFill>
        <p:spPr>
          <a:xfrm>
            <a:off x="3182176" y="2898639"/>
            <a:ext cx="1473835" cy="2901950"/>
          </a:xfrm>
          <a:prstGeom prst="rect">
            <a:avLst/>
          </a:prstGeom>
        </p:spPr>
      </p:pic>
      <p:sp>
        <p:nvSpPr>
          <p:cNvPr id="8" name="Metin kutusu 7">
            <a:extLst>
              <a:ext uri="{FF2B5EF4-FFF2-40B4-BE49-F238E27FC236}">
                <a16:creationId xmlns:a16="http://schemas.microsoft.com/office/drawing/2014/main" id="{BC6E963D-0F12-63D9-0E64-F3842A1AAED8}"/>
              </a:ext>
            </a:extLst>
          </p:cNvPr>
          <p:cNvSpPr txBox="1"/>
          <p:nvPr/>
        </p:nvSpPr>
        <p:spPr>
          <a:xfrm>
            <a:off x="234506" y="2292830"/>
            <a:ext cx="11847196" cy="463397"/>
          </a:xfrm>
          <a:prstGeom prst="rect">
            <a:avLst/>
          </a:prstGeom>
          <a:noFill/>
        </p:spPr>
        <p:txBody>
          <a:bodyPr wrap="square">
            <a:spAutoFit/>
          </a:bodyPr>
          <a:lstStyle/>
          <a:p>
            <a:pPr>
              <a:lnSpc>
                <a:spcPct val="150000"/>
              </a:lnSpc>
            </a:pPr>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Best-selling products during and after promotions</a:t>
            </a:r>
            <a:r>
              <a:rPr lang="tr-TR"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dirty="0">
                <a:solidFill>
                  <a:prstClr val="black"/>
                </a:solidFill>
                <a:latin typeface="Times New Roman" panose="02020603050405020304" pitchFamily="18" charset="0"/>
                <a:cs typeface="Times New Roman" panose="02020603050405020304" pitchFamily="18" charset="0"/>
              </a:rPr>
              <a:t>Stores with the Best Response to Promotions</a:t>
            </a:r>
            <a:endParaRPr lang="tr-TR" dirty="0">
              <a:solidFill>
                <a:prstClr val="black"/>
              </a:solidFill>
              <a:latin typeface="Times New Roman" panose="02020603050405020304" pitchFamily="18" charset="0"/>
              <a:cs typeface="Times New Roman" panose="02020603050405020304" pitchFamily="18" charset="0"/>
            </a:endParaRPr>
          </a:p>
        </p:txBody>
      </p:sp>
      <p:pic>
        <p:nvPicPr>
          <p:cNvPr id="9" name="Resim 8" descr="metin, yazı tipi, ekran görüntüsü, tipografi içeren bir resim&#10;&#10;Açıklama otomatik olarak oluşturuldu">
            <a:extLst>
              <a:ext uri="{FF2B5EF4-FFF2-40B4-BE49-F238E27FC236}">
                <a16:creationId xmlns:a16="http://schemas.microsoft.com/office/drawing/2014/main" id="{2BF9D9FD-9314-AD11-AD44-6D9DE10F9863}"/>
              </a:ext>
            </a:extLst>
          </p:cNvPr>
          <p:cNvPicPr>
            <a:picLocks noChangeAspect="1"/>
          </p:cNvPicPr>
          <p:nvPr/>
        </p:nvPicPr>
        <p:blipFill>
          <a:blip r:embed="rId5"/>
          <a:stretch>
            <a:fillRect/>
          </a:stretch>
        </p:blipFill>
        <p:spPr>
          <a:xfrm>
            <a:off x="10546787" y="3564904"/>
            <a:ext cx="1410707" cy="1960715"/>
          </a:xfrm>
          <a:prstGeom prst="rect">
            <a:avLst/>
          </a:prstGeom>
        </p:spPr>
      </p:pic>
      <p:pic>
        <p:nvPicPr>
          <p:cNvPr id="10" name="Resim 9" descr="metin, ekran görüntüsü, yazı tipi, doküman, belge içeren bir resim&#10;&#10;Açıklama otomatik olarak oluşturuldu">
            <a:extLst>
              <a:ext uri="{FF2B5EF4-FFF2-40B4-BE49-F238E27FC236}">
                <a16:creationId xmlns:a16="http://schemas.microsoft.com/office/drawing/2014/main" id="{663CC78C-5E4A-2F10-D943-408AD9169F08}"/>
              </a:ext>
            </a:extLst>
          </p:cNvPr>
          <p:cNvPicPr>
            <a:picLocks noChangeAspect="1"/>
          </p:cNvPicPr>
          <p:nvPr/>
        </p:nvPicPr>
        <p:blipFill>
          <a:blip r:embed="rId6"/>
          <a:stretch>
            <a:fillRect/>
          </a:stretch>
        </p:blipFill>
        <p:spPr>
          <a:xfrm>
            <a:off x="8705342" y="3136129"/>
            <a:ext cx="1717040" cy="2664460"/>
          </a:xfrm>
          <a:prstGeom prst="rect">
            <a:avLst/>
          </a:prstGeom>
        </p:spPr>
      </p:pic>
      <p:pic>
        <p:nvPicPr>
          <p:cNvPr id="11" name="Resim 10" descr="metin, ekran görüntüsü, yazı tipi, doküman, belge içeren bir resim&#10;&#10;Açıklama otomatik olarak oluşturuldu">
            <a:extLst>
              <a:ext uri="{FF2B5EF4-FFF2-40B4-BE49-F238E27FC236}">
                <a16:creationId xmlns:a16="http://schemas.microsoft.com/office/drawing/2014/main" id="{83036A75-04CF-4095-1E21-7E092949F89C}"/>
              </a:ext>
            </a:extLst>
          </p:cNvPr>
          <p:cNvPicPr>
            <a:picLocks noChangeAspect="1"/>
          </p:cNvPicPr>
          <p:nvPr/>
        </p:nvPicPr>
        <p:blipFill>
          <a:blip r:embed="rId7"/>
          <a:stretch>
            <a:fillRect/>
          </a:stretch>
        </p:blipFill>
        <p:spPr>
          <a:xfrm>
            <a:off x="6537569" y="2874191"/>
            <a:ext cx="2043367" cy="3060783"/>
          </a:xfrm>
          <a:prstGeom prst="rect">
            <a:avLst/>
          </a:prstGeom>
        </p:spPr>
      </p:pic>
      <p:pic>
        <p:nvPicPr>
          <p:cNvPr id="12" name="Picture 1">
            <a:extLst>
              <a:ext uri="{FF2B5EF4-FFF2-40B4-BE49-F238E27FC236}">
                <a16:creationId xmlns:a16="http://schemas.microsoft.com/office/drawing/2014/main" id="{F8A808CC-0556-206D-275E-42DF7B854B0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149662" y="155275"/>
            <a:ext cx="1814234" cy="541715"/>
          </a:xfrm>
          <a:prstGeom prst="rect">
            <a:avLst/>
          </a:prstGeom>
          <a:noFill/>
          <a:ln>
            <a:noFill/>
          </a:ln>
        </p:spPr>
      </p:pic>
    </p:spTree>
    <p:extLst>
      <p:ext uri="{BB962C8B-B14F-4D97-AF65-F5344CB8AC3E}">
        <p14:creationId xmlns:p14="http://schemas.microsoft.com/office/powerpoint/2010/main" val="4167732143"/>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0A567FDC-7003-9228-3D28-4B3C805C2482}"/>
              </a:ext>
            </a:extLst>
          </p:cNvPr>
          <p:cNvSpPr>
            <a:spLocks noGrp="1"/>
          </p:cNvSpPr>
          <p:nvPr>
            <p:ph type="sldNum" sz="quarter" idx="12"/>
          </p:nvPr>
        </p:nvSpPr>
        <p:spPr/>
        <p:txBody>
          <a:bodyPr/>
          <a:lstStyle/>
          <a:p>
            <a:fld id="{7709D2EA-AF08-45DB-9F4C-D6E0A14486B5}" type="slidenum">
              <a:rPr lang="en-US" smtClean="0"/>
              <a:t>5</a:t>
            </a:fld>
            <a:endParaRPr lang="en-US"/>
          </a:p>
        </p:txBody>
      </p:sp>
      <p:sp>
        <p:nvSpPr>
          <p:cNvPr id="3" name="Başlık 2">
            <a:extLst>
              <a:ext uri="{FF2B5EF4-FFF2-40B4-BE49-F238E27FC236}">
                <a16:creationId xmlns:a16="http://schemas.microsoft.com/office/drawing/2014/main" id="{3810A132-F9B6-8F49-2B23-0AF0D5688BCA}"/>
              </a:ext>
            </a:extLst>
          </p:cNvPr>
          <p:cNvSpPr>
            <a:spLocks noGrp="1"/>
          </p:cNvSpPr>
          <p:nvPr>
            <p:ph type="title"/>
          </p:nvPr>
        </p:nvSpPr>
        <p:spPr/>
        <p:txBody>
          <a:bodyPr/>
          <a:lstStyle/>
          <a:p>
            <a:r>
              <a:rPr lang="tr-TR" dirty="0"/>
              <a:t>PROMOTION </a:t>
            </a:r>
            <a:r>
              <a:rPr lang="tr-TR" dirty="0" err="1"/>
              <a:t>sales</a:t>
            </a:r>
            <a:endParaRPr lang="tr-TR" dirty="0"/>
          </a:p>
        </p:txBody>
      </p:sp>
      <p:sp>
        <p:nvSpPr>
          <p:cNvPr id="4" name="Metin kutusu 3">
            <a:extLst>
              <a:ext uri="{FF2B5EF4-FFF2-40B4-BE49-F238E27FC236}">
                <a16:creationId xmlns:a16="http://schemas.microsoft.com/office/drawing/2014/main" id="{14E8947E-C711-8C4B-7F77-04F8ABEB3938}"/>
              </a:ext>
            </a:extLst>
          </p:cNvPr>
          <p:cNvSpPr txBox="1"/>
          <p:nvPr/>
        </p:nvSpPr>
        <p:spPr>
          <a:xfrm>
            <a:off x="234943" y="1545242"/>
            <a:ext cx="11728953" cy="1709892"/>
          </a:xfrm>
          <a:prstGeom prst="rect">
            <a:avLst/>
          </a:prstGeom>
          <a:noFill/>
        </p:spPr>
        <p:txBody>
          <a:bodyPr wrap="square">
            <a:spAutoFit/>
          </a:bodyPr>
          <a:lstStyle/>
          <a:p>
            <a:pPr>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Promotion sales can be affected differently by the type of promotions, such as discount rates, gifts, loyalty points. Stores' location and type, and their response to promotions, can influence this condition. However, if we want to examine this situation according to the data we have, we can refer to the regression table below. (Please refer to the Word or PDF file for a detailed explanation.)</a:t>
            </a:r>
            <a:endParaRPr lang="tr-TR" dirty="0">
              <a:solidFill>
                <a:prstClr val="black"/>
              </a:solidFill>
              <a:latin typeface="Times New Roman" panose="02020603050405020304" pitchFamily="18" charset="0"/>
              <a:cs typeface="Times New Roman" panose="02020603050405020304" pitchFamily="18" charset="0"/>
            </a:endParaRPr>
          </a:p>
        </p:txBody>
      </p:sp>
      <p:pic>
        <p:nvPicPr>
          <p:cNvPr id="5" name="Resim 4" descr="metin, sayı, numara, yazı tipi, ekran görüntüsü içeren bir resim&#10;&#10;Açıklama otomatik olarak oluşturuldu">
            <a:extLst>
              <a:ext uri="{FF2B5EF4-FFF2-40B4-BE49-F238E27FC236}">
                <a16:creationId xmlns:a16="http://schemas.microsoft.com/office/drawing/2014/main" id="{F9A4D01D-1EAD-58A1-272B-558862CB4FA2}"/>
              </a:ext>
            </a:extLst>
          </p:cNvPr>
          <p:cNvPicPr>
            <a:picLocks noChangeAspect="1"/>
          </p:cNvPicPr>
          <p:nvPr/>
        </p:nvPicPr>
        <p:blipFill>
          <a:blip r:embed="rId2"/>
          <a:stretch>
            <a:fillRect/>
          </a:stretch>
        </p:blipFill>
        <p:spPr>
          <a:xfrm>
            <a:off x="3321170" y="2974637"/>
            <a:ext cx="5710117" cy="3723775"/>
          </a:xfrm>
          <a:prstGeom prst="rect">
            <a:avLst/>
          </a:prstGeom>
        </p:spPr>
      </p:pic>
      <p:pic>
        <p:nvPicPr>
          <p:cNvPr id="6" name="Picture 1">
            <a:extLst>
              <a:ext uri="{FF2B5EF4-FFF2-40B4-BE49-F238E27FC236}">
                <a16:creationId xmlns:a16="http://schemas.microsoft.com/office/drawing/2014/main" id="{989958D0-0D62-455B-671F-562C670D3C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49662" y="155275"/>
            <a:ext cx="1814234" cy="541715"/>
          </a:xfrm>
          <a:prstGeom prst="rect">
            <a:avLst/>
          </a:prstGeom>
          <a:noFill/>
          <a:ln>
            <a:noFill/>
          </a:ln>
        </p:spPr>
      </p:pic>
    </p:spTree>
    <p:extLst>
      <p:ext uri="{BB962C8B-B14F-4D97-AF65-F5344CB8AC3E}">
        <p14:creationId xmlns:p14="http://schemas.microsoft.com/office/powerpoint/2010/main" val="1153391046"/>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03F8EF88-B463-9676-F7FC-0968035BF2C1}"/>
              </a:ext>
            </a:extLst>
          </p:cNvPr>
          <p:cNvSpPr>
            <a:spLocks noGrp="1"/>
          </p:cNvSpPr>
          <p:nvPr>
            <p:ph type="sldNum" sz="quarter" idx="12"/>
          </p:nvPr>
        </p:nvSpPr>
        <p:spPr/>
        <p:txBody>
          <a:bodyPr/>
          <a:lstStyle/>
          <a:p>
            <a:fld id="{7709D2EA-AF08-45DB-9F4C-D6E0A14486B5}" type="slidenum">
              <a:rPr lang="en-US" smtClean="0"/>
              <a:t>6</a:t>
            </a:fld>
            <a:endParaRPr lang="en-US"/>
          </a:p>
        </p:txBody>
      </p:sp>
      <p:sp>
        <p:nvSpPr>
          <p:cNvPr id="3" name="Başlık 2">
            <a:extLst>
              <a:ext uri="{FF2B5EF4-FFF2-40B4-BE49-F238E27FC236}">
                <a16:creationId xmlns:a16="http://schemas.microsoft.com/office/drawing/2014/main" id="{BAED8E01-707B-4756-AE16-699BF8A17798}"/>
              </a:ext>
            </a:extLst>
          </p:cNvPr>
          <p:cNvSpPr>
            <a:spLocks noGrp="1"/>
          </p:cNvSpPr>
          <p:nvPr>
            <p:ph type="title"/>
          </p:nvPr>
        </p:nvSpPr>
        <p:spPr/>
        <p:txBody>
          <a:bodyPr/>
          <a:lstStyle/>
          <a:p>
            <a:r>
              <a:rPr lang="en-US" dirty="0"/>
              <a:t>Comparison of grouped products and store</a:t>
            </a:r>
            <a:r>
              <a:rPr lang="tr-TR" dirty="0"/>
              <a:t>s</a:t>
            </a:r>
          </a:p>
        </p:txBody>
      </p:sp>
      <p:pic>
        <p:nvPicPr>
          <p:cNvPr id="4" name="Resim 3" descr="metin, yazı tipi, beyaz, tipografi içeren bir resim&#10;&#10;Açıklama otomatik olarak oluşturuldu">
            <a:extLst>
              <a:ext uri="{FF2B5EF4-FFF2-40B4-BE49-F238E27FC236}">
                <a16:creationId xmlns:a16="http://schemas.microsoft.com/office/drawing/2014/main" id="{84AFE0D5-1FE3-169A-B86C-F1C20C60BFC2}"/>
              </a:ext>
            </a:extLst>
          </p:cNvPr>
          <p:cNvPicPr>
            <a:picLocks noChangeAspect="1"/>
          </p:cNvPicPr>
          <p:nvPr/>
        </p:nvPicPr>
        <p:blipFill>
          <a:blip r:embed="rId2"/>
          <a:stretch>
            <a:fillRect/>
          </a:stretch>
        </p:blipFill>
        <p:spPr>
          <a:xfrm>
            <a:off x="3721724" y="3342737"/>
            <a:ext cx="2297430" cy="392430"/>
          </a:xfrm>
          <a:prstGeom prst="rect">
            <a:avLst/>
          </a:prstGeom>
        </p:spPr>
      </p:pic>
      <p:pic>
        <p:nvPicPr>
          <p:cNvPr id="5" name="Resim 4" descr="metin, harita, ekran görüntüsü, diyagram içeren bir resim&#10;&#10;Açıklama otomatik olarak oluşturuldu">
            <a:extLst>
              <a:ext uri="{FF2B5EF4-FFF2-40B4-BE49-F238E27FC236}">
                <a16:creationId xmlns:a16="http://schemas.microsoft.com/office/drawing/2014/main" id="{80CE8833-873E-674E-1174-37523F1D81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3106" y="4133947"/>
            <a:ext cx="4742251" cy="2532480"/>
          </a:xfrm>
          <a:prstGeom prst="rect">
            <a:avLst/>
          </a:prstGeom>
          <a:noFill/>
          <a:ln>
            <a:noFill/>
          </a:ln>
        </p:spPr>
      </p:pic>
      <p:pic>
        <p:nvPicPr>
          <p:cNvPr id="6" name="Resim 5" descr="metin, ekran görüntüsü, diyagram içeren bir resim&#10;&#10;Açıklama otomatik olarak oluşturuldu">
            <a:extLst>
              <a:ext uri="{FF2B5EF4-FFF2-40B4-BE49-F238E27FC236}">
                <a16:creationId xmlns:a16="http://schemas.microsoft.com/office/drawing/2014/main" id="{A1476FD7-656A-F19B-24B2-12A7C42F19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5357" y="4130004"/>
            <a:ext cx="4666892" cy="2536423"/>
          </a:xfrm>
          <a:prstGeom prst="rect">
            <a:avLst/>
          </a:prstGeom>
          <a:noFill/>
          <a:ln>
            <a:noFill/>
          </a:ln>
        </p:spPr>
      </p:pic>
      <p:pic>
        <p:nvPicPr>
          <p:cNvPr id="7" name="Resim 6" descr="metin, yazı tipi, beyaz, tipografi içeren bir resim&#10;&#10;Açıklama otomatik olarak oluşturuldu">
            <a:extLst>
              <a:ext uri="{FF2B5EF4-FFF2-40B4-BE49-F238E27FC236}">
                <a16:creationId xmlns:a16="http://schemas.microsoft.com/office/drawing/2014/main" id="{B21AE016-2330-7B3C-E274-8E4D39823A62}"/>
              </a:ext>
            </a:extLst>
          </p:cNvPr>
          <p:cNvPicPr>
            <a:picLocks noChangeAspect="1"/>
          </p:cNvPicPr>
          <p:nvPr/>
        </p:nvPicPr>
        <p:blipFill>
          <a:blip r:embed="rId5"/>
          <a:stretch>
            <a:fillRect/>
          </a:stretch>
        </p:blipFill>
        <p:spPr>
          <a:xfrm>
            <a:off x="6095506" y="3737902"/>
            <a:ext cx="2556510" cy="396875"/>
          </a:xfrm>
          <a:prstGeom prst="rect">
            <a:avLst/>
          </a:prstGeom>
        </p:spPr>
      </p:pic>
      <p:pic>
        <p:nvPicPr>
          <p:cNvPr id="9" name="Resim 8" descr="metin, yazı tipi, beyaz, tipografi içeren bir resim&#10;&#10;Açıklama otomatik olarak oluşturuldu">
            <a:extLst>
              <a:ext uri="{FF2B5EF4-FFF2-40B4-BE49-F238E27FC236}">
                <a16:creationId xmlns:a16="http://schemas.microsoft.com/office/drawing/2014/main" id="{D3652048-3D94-79CD-0A81-F186A2F9E041}"/>
              </a:ext>
            </a:extLst>
          </p:cNvPr>
          <p:cNvPicPr>
            <a:picLocks noChangeAspect="1"/>
          </p:cNvPicPr>
          <p:nvPr/>
        </p:nvPicPr>
        <p:blipFill>
          <a:blip r:embed="rId6"/>
          <a:stretch>
            <a:fillRect/>
          </a:stretch>
        </p:blipFill>
        <p:spPr>
          <a:xfrm>
            <a:off x="3721724" y="3728816"/>
            <a:ext cx="2373782" cy="415048"/>
          </a:xfrm>
          <a:prstGeom prst="rect">
            <a:avLst/>
          </a:prstGeom>
        </p:spPr>
      </p:pic>
      <p:pic>
        <p:nvPicPr>
          <p:cNvPr id="10" name="Resim 9">
            <a:extLst>
              <a:ext uri="{FF2B5EF4-FFF2-40B4-BE49-F238E27FC236}">
                <a16:creationId xmlns:a16="http://schemas.microsoft.com/office/drawing/2014/main" id="{4A5E12C6-9197-B293-8680-EE478C955DEB}"/>
              </a:ext>
            </a:extLst>
          </p:cNvPr>
          <p:cNvPicPr>
            <a:picLocks noChangeAspect="1"/>
          </p:cNvPicPr>
          <p:nvPr/>
        </p:nvPicPr>
        <p:blipFill>
          <a:blip r:embed="rId7"/>
          <a:stretch>
            <a:fillRect/>
          </a:stretch>
        </p:blipFill>
        <p:spPr>
          <a:xfrm>
            <a:off x="6019154" y="3342738"/>
            <a:ext cx="2632862" cy="386078"/>
          </a:xfrm>
          <a:prstGeom prst="rect">
            <a:avLst/>
          </a:prstGeom>
        </p:spPr>
      </p:pic>
      <p:sp>
        <p:nvSpPr>
          <p:cNvPr id="11" name="Metin kutusu 10">
            <a:extLst>
              <a:ext uri="{FF2B5EF4-FFF2-40B4-BE49-F238E27FC236}">
                <a16:creationId xmlns:a16="http://schemas.microsoft.com/office/drawing/2014/main" id="{5A423877-BC49-AD15-1B03-CC71463E24FC}"/>
              </a:ext>
            </a:extLst>
          </p:cNvPr>
          <p:cNvSpPr txBox="1"/>
          <p:nvPr/>
        </p:nvSpPr>
        <p:spPr>
          <a:xfrm>
            <a:off x="224949" y="1529506"/>
            <a:ext cx="11741113" cy="1899494"/>
          </a:xfrm>
          <a:prstGeom prst="rect">
            <a:avLst/>
          </a:prstGeom>
          <a:noFill/>
        </p:spPr>
        <p:txBody>
          <a:bodyPr wrap="square">
            <a:spAutoFit/>
          </a:bodyPr>
          <a:lstStyle/>
          <a:p>
            <a:pPr>
              <a:lnSpc>
                <a:spcPct val="150000"/>
              </a:lnSpc>
            </a:pPr>
            <a:r>
              <a:rPr lang="en-US" sz="1600" dirty="0">
                <a:latin typeface="Calibri" panose="020F0502020204030204" pitchFamily="34" charset="0"/>
                <a:ea typeface="Calibri" panose="020F0502020204030204" pitchFamily="34" charset="0"/>
                <a:cs typeface="Times New Roman" panose="02020603050405020304" pitchFamily="18" charset="0"/>
              </a:rPr>
              <a:t>The products and stores have been analyzed according to the Fast, Medium, and Slow groups. There is a significant difference between the Fast and Slow groups. More importantly, from a statistical analysis standpoint, there isn't a significant difference among the fast groups of products when there is a promotion versus when there isn't. However, when other groups are compared, significant differences are observed in both promotional and non-promotional situations. Except for high-selling products, there's a significant increase in all other scenarios (products and stores) during promotions. For detailed results, please refer to the Word or PDF file.</a:t>
            </a:r>
            <a:endParaRPr lang="tr-TR" sz="1600" dirty="0">
              <a:solidFill>
                <a:prstClr val="black"/>
              </a:solidFill>
              <a:latin typeface="Times New Roman" panose="02020603050405020304" pitchFamily="18" charset="0"/>
              <a:cs typeface="Times New Roman" panose="02020603050405020304" pitchFamily="18" charset="0"/>
            </a:endParaRPr>
          </a:p>
        </p:txBody>
      </p:sp>
      <p:pic>
        <p:nvPicPr>
          <p:cNvPr id="12" name="Picture 1">
            <a:extLst>
              <a:ext uri="{FF2B5EF4-FFF2-40B4-BE49-F238E27FC236}">
                <a16:creationId xmlns:a16="http://schemas.microsoft.com/office/drawing/2014/main" id="{61DA531E-1D28-9BCF-15EA-835E62D296F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343072" y="155276"/>
            <a:ext cx="1620824" cy="483964"/>
          </a:xfrm>
          <a:prstGeom prst="rect">
            <a:avLst/>
          </a:prstGeom>
          <a:noFill/>
          <a:ln>
            <a:noFill/>
          </a:ln>
        </p:spPr>
      </p:pic>
    </p:spTree>
    <p:extLst>
      <p:ext uri="{BB962C8B-B14F-4D97-AF65-F5344CB8AC3E}">
        <p14:creationId xmlns:p14="http://schemas.microsoft.com/office/powerpoint/2010/main" val="4022671161"/>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0902B52-5AB7-2A3E-740C-CEBB51872B50}"/>
              </a:ext>
            </a:extLst>
          </p:cNvPr>
          <p:cNvSpPr>
            <a:spLocks noGrp="1"/>
          </p:cNvSpPr>
          <p:nvPr>
            <p:ph type="sldNum" sz="quarter" idx="12"/>
          </p:nvPr>
        </p:nvSpPr>
        <p:spPr/>
        <p:txBody>
          <a:bodyPr/>
          <a:lstStyle/>
          <a:p>
            <a:fld id="{7709D2EA-AF08-45DB-9F4C-D6E0A14486B5}" type="slidenum">
              <a:rPr lang="en-US" smtClean="0"/>
              <a:t>7</a:t>
            </a:fld>
            <a:endParaRPr lang="en-US"/>
          </a:p>
        </p:txBody>
      </p:sp>
      <p:sp>
        <p:nvSpPr>
          <p:cNvPr id="3" name="Başlık 2">
            <a:extLst>
              <a:ext uri="{FF2B5EF4-FFF2-40B4-BE49-F238E27FC236}">
                <a16:creationId xmlns:a16="http://schemas.microsoft.com/office/drawing/2014/main" id="{7E25AF61-BFB6-060C-21D3-12A0BEDFAE96}"/>
              </a:ext>
            </a:extLst>
          </p:cNvPr>
          <p:cNvSpPr>
            <a:spLocks noGrp="1"/>
          </p:cNvSpPr>
          <p:nvPr>
            <p:ph type="title"/>
          </p:nvPr>
        </p:nvSpPr>
        <p:spPr/>
        <p:txBody>
          <a:bodyPr/>
          <a:lstStyle/>
          <a:p>
            <a:r>
              <a:rPr lang="tr-TR" dirty="0"/>
              <a:t>Model </a:t>
            </a:r>
            <a:r>
              <a:rPr lang="tr-TR" dirty="0" err="1"/>
              <a:t>comparıson</a:t>
            </a:r>
            <a:endParaRPr lang="tr-TR" dirty="0"/>
          </a:p>
        </p:txBody>
      </p:sp>
      <p:pic>
        <p:nvPicPr>
          <p:cNvPr id="4" name="Resim 3" descr="metin, ekran görüntüsü, öykü gelişim çizgisi; kumpas; grafiğini çıkarma, diyagram içeren bir resim&#10;&#10;Açıklama otomatik olarak oluşturuldu">
            <a:extLst>
              <a:ext uri="{FF2B5EF4-FFF2-40B4-BE49-F238E27FC236}">
                <a16:creationId xmlns:a16="http://schemas.microsoft.com/office/drawing/2014/main" id="{0F49F4D1-3ED8-70F4-7D85-284AB76FFF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091" y="4334709"/>
            <a:ext cx="4367530" cy="2331720"/>
          </a:xfrm>
          <a:prstGeom prst="rect">
            <a:avLst/>
          </a:prstGeom>
          <a:noFill/>
          <a:ln>
            <a:noFill/>
          </a:ln>
        </p:spPr>
      </p:pic>
      <p:pic>
        <p:nvPicPr>
          <p:cNvPr id="5" name="Resim 4">
            <a:extLst>
              <a:ext uri="{FF2B5EF4-FFF2-40B4-BE49-F238E27FC236}">
                <a16:creationId xmlns:a16="http://schemas.microsoft.com/office/drawing/2014/main" id="{4EDFBEFF-6C1D-7DA8-2ECB-26EC8090E840}"/>
              </a:ext>
            </a:extLst>
          </p:cNvPr>
          <p:cNvPicPr>
            <a:picLocks noChangeAspect="1"/>
          </p:cNvPicPr>
          <p:nvPr/>
        </p:nvPicPr>
        <p:blipFill>
          <a:blip r:embed="rId3"/>
          <a:stretch>
            <a:fillRect/>
          </a:stretch>
        </p:blipFill>
        <p:spPr>
          <a:xfrm>
            <a:off x="1226848" y="4129096"/>
            <a:ext cx="2660015" cy="206375"/>
          </a:xfrm>
          <a:prstGeom prst="rect">
            <a:avLst/>
          </a:prstGeom>
        </p:spPr>
      </p:pic>
      <p:pic>
        <p:nvPicPr>
          <p:cNvPr id="6" name="Resim 5" descr="metin, yazı tipi, makbuz, beyaz içeren bir resim&#10;&#10;Açıklama otomatik olarak oluşturuldu">
            <a:extLst>
              <a:ext uri="{FF2B5EF4-FFF2-40B4-BE49-F238E27FC236}">
                <a16:creationId xmlns:a16="http://schemas.microsoft.com/office/drawing/2014/main" id="{572181B5-F1DD-B6B5-9EF7-6E5C8A09B3CB}"/>
              </a:ext>
            </a:extLst>
          </p:cNvPr>
          <p:cNvPicPr>
            <a:picLocks noChangeAspect="1"/>
          </p:cNvPicPr>
          <p:nvPr/>
        </p:nvPicPr>
        <p:blipFill>
          <a:blip r:embed="rId4"/>
          <a:stretch>
            <a:fillRect/>
          </a:stretch>
        </p:blipFill>
        <p:spPr>
          <a:xfrm>
            <a:off x="7767289" y="4113084"/>
            <a:ext cx="3451860" cy="929640"/>
          </a:xfrm>
          <a:prstGeom prst="rect">
            <a:avLst/>
          </a:prstGeom>
        </p:spPr>
      </p:pic>
      <p:pic>
        <p:nvPicPr>
          <p:cNvPr id="7" name="Resim 6" descr="metin, yazı tipi, doküman, belge, beyaz içeren bir resim&#10;&#10;Açıklama otomatik olarak oluşturuldu">
            <a:extLst>
              <a:ext uri="{FF2B5EF4-FFF2-40B4-BE49-F238E27FC236}">
                <a16:creationId xmlns:a16="http://schemas.microsoft.com/office/drawing/2014/main" id="{F361F6EF-5844-4B9D-7806-9DF180C12431}"/>
              </a:ext>
            </a:extLst>
          </p:cNvPr>
          <p:cNvPicPr>
            <a:picLocks noChangeAspect="1"/>
          </p:cNvPicPr>
          <p:nvPr/>
        </p:nvPicPr>
        <p:blipFill>
          <a:blip r:embed="rId5"/>
          <a:stretch>
            <a:fillRect/>
          </a:stretch>
        </p:blipFill>
        <p:spPr>
          <a:xfrm>
            <a:off x="7694462" y="5330880"/>
            <a:ext cx="3597515" cy="1333824"/>
          </a:xfrm>
          <a:prstGeom prst="rect">
            <a:avLst/>
          </a:prstGeom>
        </p:spPr>
      </p:pic>
      <p:sp>
        <p:nvSpPr>
          <p:cNvPr id="9" name="Metin kutusu 8">
            <a:extLst>
              <a:ext uri="{FF2B5EF4-FFF2-40B4-BE49-F238E27FC236}">
                <a16:creationId xmlns:a16="http://schemas.microsoft.com/office/drawing/2014/main" id="{1789A329-DFBE-84C6-87E5-FA01DB67AECE}"/>
              </a:ext>
            </a:extLst>
          </p:cNvPr>
          <p:cNvSpPr txBox="1"/>
          <p:nvPr/>
        </p:nvSpPr>
        <p:spPr>
          <a:xfrm>
            <a:off x="189781" y="1656455"/>
            <a:ext cx="11766430" cy="2125197"/>
          </a:xfrm>
          <a:prstGeom prst="rect">
            <a:avLst/>
          </a:prstGeom>
          <a:noFill/>
        </p:spPr>
        <p:txBody>
          <a:bodyPr wrap="square">
            <a:spAutoFit/>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"Goodness of fit" is a measure of how well a statistical model predicts a data set. In regression analysis and prediction models, R-Squared, RMSE, MAE, and MSE values are used. In Clustering Analysis, the Silhouette Score is a metric that shows how well the clusters are separated. In statistical tests, the Chi-Square goodness of fit test is used. The model is constructed on new data to arrive at step 2. The effect of Promotion 5 is compared on sample store and product pairs through the creation of an effect and prediction model, along with the necessary metric values.</a:t>
            </a:r>
            <a:endParaRPr lang="tr-TR" dirty="0"/>
          </a:p>
        </p:txBody>
      </p:sp>
      <p:pic>
        <p:nvPicPr>
          <p:cNvPr id="10" name="Resim 9" descr="metin, yazı tipi, beyaz, cebir içeren bir resim&#10;&#10;Açıklama otomatik olarak oluşturuldu">
            <a:extLst>
              <a:ext uri="{FF2B5EF4-FFF2-40B4-BE49-F238E27FC236}">
                <a16:creationId xmlns:a16="http://schemas.microsoft.com/office/drawing/2014/main" id="{46CE313A-E527-C925-2DBD-A2A268213692}"/>
              </a:ext>
            </a:extLst>
          </p:cNvPr>
          <p:cNvPicPr>
            <a:picLocks noChangeAspect="1"/>
          </p:cNvPicPr>
          <p:nvPr/>
        </p:nvPicPr>
        <p:blipFill>
          <a:blip r:embed="rId6"/>
          <a:stretch>
            <a:fillRect/>
          </a:stretch>
        </p:blipFill>
        <p:spPr>
          <a:xfrm>
            <a:off x="4740621" y="5891147"/>
            <a:ext cx="2945591" cy="601093"/>
          </a:xfrm>
          <a:prstGeom prst="rect">
            <a:avLst/>
          </a:prstGeom>
        </p:spPr>
      </p:pic>
      <p:sp>
        <p:nvSpPr>
          <p:cNvPr id="11" name="Metin kutusu 10">
            <a:extLst>
              <a:ext uri="{FF2B5EF4-FFF2-40B4-BE49-F238E27FC236}">
                <a16:creationId xmlns:a16="http://schemas.microsoft.com/office/drawing/2014/main" id="{250D0F01-6739-38A6-8CEF-96424366FAB6}"/>
              </a:ext>
            </a:extLst>
          </p:cNvPr>
          <p:cNvSpPr txBox="1"/>
          <p:nvPr/>
        </p:nvSpPr>
        <p:spPr>
          <a:xfrm>
            <a:off x="9063264" y="3764715"/>
            <a:ext cx="1135956" cy="36933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Step 1</a:t>
            </a:r>
            <a:endParaRPr lang="tr-TR" dirty="0"/>
          </a:p>
        </p:txBody>
      </p:sp>
      <p:sp>
        <p:nvSpPr>
          <p:cNvPr id="12" name="Metin kutusu 11">
            <a:extLst>
              <a:ext uri="{FF2B5EF4-FFF2-40B4-BE49-F238E27FC236}">
                <a16:creationId xmlns:a16="http://schemas.microsoft.com/office/drawing/2014/main" id="{2447B32F-8EF1-4498-C54E-146F6854375C}"/>
              </a:ext>
            </a:extLst>
          </p:cNvPr>
          <p:cNvSpPr txBox="1"/>
          <p:nvPr/>
        </p:nvSpPr>
        <p:spPr>
          <a:xfrm>
            <a:off x="9137976" y="5018432"/>
            <a:ext cx="1288930" cy="36933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Step 2</a:t>
            </a:r>
            <a:endParaRPr lang="tr-TR" dirty="0"/>
          </a:p>
        </p:txBody>
      </p:sp>
      <p:sp>
        <p:nvSpPr>
          <p:cNvPr id="13" name="Metin kutusu 12">
            <a:extLst>
              <a:ext uri="{FF2B5EF4-FFF2-40B4-BE49-F238E27FC236}">
                <a16:creationId xmlns:a16="http://schemas.microsoft.com/office/drawing/2014/main" id="{1D9ECD3A-3A7B-2146-B8F8-197652BCA98F}"/>
              </a:ext>
            </a:extLst>
          </p:cNvPr>
          <p:cNvSpPr txBox="1"/>
          <p:nvPr/>
        </p:nvSpPr>
        <p:spPr>
          <a:xfrm>
            <a:off x="5418681" y="5577094"/>
            <a:ext cx="2647846" cy="369332"/>
          </a:xfrm>
          <a:prstGeom prst="rect">
            <a:avLst/>
          </a:prstGeom>
          <a:noFill/>
        </p:spPr>
        <p:txBody>
          <a:bodyPr wrap="square">
            <a:spAutoFit/>
          </a:bodyPr>
          <a:lstStyle/>
          <a:p>
            <a:r>
              <a:rPr lang="tr-TR" dirty="0" err="1">
                <a:latin typeface="Calibri" panose="020F0502020204030204" pitchFamily="34" charset="0"/>
                <a:ea typeface="Calibri" panose="020F0502020204030204" pitchFamily="34" charset="0"/>
                <a:cs typeface="Times New Roman" panose="02020603050405020304" pitchFamily="18" charset="0"/>
              </a:rPr>
              <a:t>P</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romotion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5</a:t>
            </a:r>
            <a:endParaRPr lang="tr-TR" dirty="0"/>
          </a:p>
        </p:txBody>
      </p:sp>
      <p:pic>
        <p:nvPicPr>
          <p:cNvPr id="15" name="Picture 1">
            <a:extLst>
              <a:ext uri="{FF2B5EF4-FFF2-40B4-BE49-F238E27FC236}">
                <a16:creationId xmlns:a16="http://schemas.microsoft.com/office/drawing/2014/main" id="{0463EE60-87AF-7602-7885-96DE81D57D0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199220" y="150117"/>
            <a:ext cx="1756991" cy="558944"/>
          </a:xfrm>
          <a:prstGeom prst="rect">
            <a:avLst/>
          </a:prstGeom>
          <a:noFill/>
          <a:ln>
            <a:noFill/>
          </a:ln>
        </p:spPr>
      </p:pic>
    </p:spTree>
    <p:extLst>
      <p:ext uri="{BB962C8B-B14F-4D97-AF65-F5344CB8AC3E}">
        <p14:creationId xmlns:p14="http://schemas.microsoft.com/office/powerpoint/2010/main" val="1512915663"/>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679C0F9-1A3F-698A-3BF9-D683E8D43BFE}"/>
              </a:ext>
            </a:extLst>
          </p:cNvPr>
          <p:cNvSpPr>
            <a:spLocks noGrp="1"/>
          </p:cNvSpPr>
          <p:nvPr>
            <p:ph type="sldNum" sz="quarter" idx="12"/>
          </p:nvPr>
        </p:nvSpPr>
        <p:spPr/>
        <p:txBody>
          <a:bodyPr/>
          <a:lstStyle/>
          <a:p>
            <a:fld id="{7709D2EA-AF08-45DB-9F4C-D6E0A14486B5}" type="slidenum">
              <a:rPr lang="en-US" smtClean="0"/>
              <a:t>8</a:t>
            </a:fld>
            <a:endParaRPr lang="en-US"/>
          </a:p>
        </p:txBody>
      </p:sp>
      <p:sp>
        <p:nvSpPr>
          <p:cNvPr id="3" name="Başlık 2">
            <a:extLst>
              <a:ext uri="{FF2B5EF4-FFF2-40B4-BE49-F238E27FC236}">
                <a16:creationId xmlns:a16="http://schemas.microsoft.com/office/drawing/2014/main" id="{7D739401-A94A-CFAB-5531-1E245B49EF5B}"/>
              </a:ext>
            </a:extLst>
          </p:cNvPr>
          <p:cNvSpPr>
            <a:spLocks noGrp="1"/>
          </p:cNvSpPr>
          <p:nvPr>
            <p:ph type="title"/>
          </p:nvPr>
        </p:nvSpPr>
        <p:spPr/>
        <p:txBody>
          <a:bodyPr/>
          <a:lstStyle/>
          <a:p>
            <a:r>
              <a:rPr lang="en-US" dirty="0"/>
              <a:t>Product return rates after promotions</a:t>
            </a:r>
            <a:endParaRPr lang="tr-TR" dirty="0"/>
          </a:p>
        </p:txBody>
      </p:sp>
      <p:pic>
        <p:nvPicPr>
          <p:cNvPr id="4" name="Resim 3">
            <a:extLst>
              <a:ext uri="{FF2B5EF4-FFF2-40B4-BE49-F238E27FC236}">
                <a16:creationId xmlns:a16="http://schemas.microsoft.com/office/drawing/2014/main" id="{EF957585-6715-E58E-47BC-545D8C238E68}"/>
              </a:ext>
            </a:extLst>
          </p:cNvPr>
          <p:cNvPicPr>
            <a:picLocks noChangeAspect="1"/>
          </p:cNvPicPr>
          <p:nvPr/>
        </p:nvPicPr>
        <p:blipFill>
          <a:blip r:embed="rId2"/>
          <a:stretch>
            <a:fillRect/>
          </a:stretch>
        </p:blipFill>
        <p:spPr>
          <a:xfrm>
            <a:off x="3962223" y="5105424"/>
            <a:ext cx="4266565" cy="238125"/>
          </a:xfrm>
          <a:prstGeom prst="rect">
            <a:avLst/>
          </a:prstGeom>
        </p:spPr>
      </p:pic>
      <p:pic>
        <p:nvPicPr>
          <p:cNvPr id="5" name="Resim 4" descr="metin, yazı tipi, beyaz, cebir içeren bir resim&#10;&#10;Açıklama otomatik olarak oluşturuldu">
            <a:extLst>
              <a:ext uri="{FF2B5EF4-FFF2-40B4-BE49-F238E27FC236}">
                <a16:creationId xmlns:a16="http://schemas.microsoft.com/office/drawing/2014/main" id="{A1596DF8-D7FC-0CCA-F8A0-925D74D9F45E}"/>
              </a:ext>
            </a:extLst>
          </p:cNvPr>
          <p:cNvPicPr>
            <a:picLocks noChangeAspect="1"/>
          </p:cNvPicPr>
          <p:nvPr/>
        </p:nvPicPr>
        <p:blipFill>
          <a:blip r:embed="rId3"/>
          <a:stretch>
            <a:fillRect/>
          </a:stretch>
        </p:blipFill>
        <p:spPr>
          <a:xfrm>
            <a:off x="5052869" y="4335804"/>
            <a:ext cx="2345055" cy="769620"/>
          </a:xfrm>
          <a:prstGeom prst="rect">
            <a:avLst/>
          </a:prstGeom>
        </p:spPr>
      </p:pic>
      <p:pic>
        <p:nvPicPr>
          <p:cNvPr id="6" name="Resim 5" descr="metin, yazı tipi, ekran görüntüsü, makbuz içeren bir resim&#10;&#10;Açıklama otomatik olarak oluşturuldu">
            <a:extLst>
              <a:ext uri="{FF2B5EF4-FFF2-40B4-BE49-F238E27FC236}">
                <a16:creationId xmlns:a16="http://schemas.microsoft.com/office/drawing/2014/main" id="{B2EE9AC5-5737-93E7-5EE2-6C7DFEE25018}"/>
              </a:ext>
            </a:extLst>
          </p:cNvPr>
          <p:cNvPicPr>
            <a:picLocks noChangeAspect="1"/>
          </p:cNvPicPr>
          <p:nvPr/>
        </p:nvPicPr>
        <p:blipFill>
          <a:blip r:embed="rId4"/>
          <a:stretch>
            <a:fillRect/>
          </a:stretch>
        </p:blipFill>
        <p:spPr>
          <a:xfrm>
            <a:off x="3067542" y="5343549"/>
            <a:ext cx="6315710" cy="1336675"/>
          </a:xfrm>
          <a:prstGeom prst="rect">
            <a:avLst/>
          </a:prstGeom>
        </p:spPr>
      </p:pic>
      <p:sp>
        <p:nvSpPr>
          <p:cNvPr id="8" name="Metin kutusu 7">
            <a:extLst>
              <a:ext uri="{FF2B5EF4-FFF2-40B4-BE49-F238E27FC236}">
                <a16:creationId xmlns:a16="http://schemas.microsoft.com/office/drawing/2014/main" id="{87B09169-F575-10EB-1951-A2C27F66D347}"/>
              </a:ext>
            </a:extLst>
          </p:cNvPr>
          <p:cNvSpPr txBox="1"/>
          <p:nvPr/>
        </p:nvSpPr>
        <p:spPr>
          <a:xfrm>
            <a:off x="200564" y="1648366"/>
            <a:ext cx="11660757" cy="2950038"/>
          </a:xfrm>
          <a:prstGeom prst="rect">
            <a:avLst/>
          </a:prstGeom>
          <a:noFill/>
        </p:spPr>
        <p:txBody>
          <a:bodyPr wrap="square">
            <a:spAutoFit/>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return rates of products after promotions were considered in three different scenarios. In the first scenario, there was no statistically significant difference between the ratio of products returned to products sold according to promotions. In the second scenario, the return rate for the non-promotion period and the return rates for each promotion code were calculated, and these proportional results showed no difference between promotions. Lastly, product return rates were compared after the relevant promotions, and no significant difference was found. In short, no difference was found between the rates of products returned after promotions. It was observed that similar product returns were experienced after each promotion.</a:t>
            </a:r>
            <a:endParaRPr lang="tr-TR" dirty="0"/>
          </a:p>
        </p:txBody>
      </p:sp>
      <p:pic>
        <p:nvPicPr>
          <p:cNvPr id="9" name="Picture 1">
            <a:extLst>
              <a:ext uri="{FF2B5EF4-FFF2-40B4-BE49-F238E27FC236}">
                <a16:creationId xmlns:a16="http://schemas.microsoft.com/office/drawing/2014/main" id="{62BB0BA5-CB0E-0ECE-35C6-32DDD4D5130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34445" y="150117"/>
            <a:ext cx="1621766" cy="515925"/>
          </a:xfrm>
          <a:prstGeom prst="rect">
            <a:avLst/>
          </a:prstGeom>
          <a:noFill/>
          <a:ln>
            <a:noFill/>
          </a:ln>
        </p:spPr>
      </p:pic>
    </p:spTree>
    <p:extLst>
      <p:ext uri="{BB962C8B-B14F-4D97-AF65-F5344CB8AC3E}">
        <p14:creationId xmlns:p14="http://schemas.microsoft.com/office/powerpoint/2010/main" val="3559823086"/>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D146A5E-AD8B-1174-B1B7-EBF69E0A7A95}"/>
              </a:ext>
            </a:extLst>
          </p:cNvPr>
          <p:cNvSpPr>
            <a:spLocks noGrp="1"/>
          </p:cNvSpPr>
          <p:nvPr>
            <p:ph type="sldNum" sz="quarter" idx="12"/>
          </p:nvPr>
        </p:nvSpPr>
        <p:spPr/>
        <p:txBody>
          <a:bodyPr/>
          <a:lstStyle/>
          <a:p>
            <a:fld id="{7709D2EA-AF08-45DB-9F4C-D6E0A14486B5}" type="slidenum">
              <a:rPr lang="en-US" smtClean="0"/>
              <a:t>9</a:t>
            </a:fld>
            <a:endParaRPr lang="en-US"/>
          </a:p>
        </p:txBody>
      </p:sp>
      <p:sp>
        <p:nvSpPr>
          <p:cNvPr id="3" name="Başlık 2">
            <a:extLst>
              <a:ext uri="{FF2B5EF4-FFF2-40B4-BE49-F238E27FC236}">
                <a16:creationId xmlns:a16="http://schemas.microsoft.com/office/drawing/2014/main" id="{67DE46C0-299C-2BF6-5589-FCAB5711B58E}"/>
              </a:ext>
            </a:extLst>
          </p:cNvPr>
          <p:cNvSpPr>
            <a:spLocks noGrp="1"/>
          </p:cNvSpPr>
          <p:nvPr>
            <p:ph type="title"/>
          </p:nvPr>
        </p:nvSpPr>
        <p:spPr/>
        <p:txBody>
          <a:bodyPr/>
          <a:lstStyle/>
          <a:p>
            <a:r>
              <a:rPr lang="tr-TR" dirty="0" err="1"/>
              <a:t>Thank</a:t>
            </a:r>
            <a:r>
              <a:rPr lang="tr-TR" dirty="0"/>
              <a:t> </a:t>
            </a:r>
            <a:r>
              <a:rPr lang="tr-TR" dirty="0" err="1"/>
              <a:t>you</a:t>
            </a:r>
            <a:r>
              <a:rPr lang="tr-TR" dirty="0"/>
              <a:t> </a:t>
            </a:r>
            <a:r>
              <a:rPr lang="tr-TR" dirty="0" err="1"/>
              <a:t>for</a:t>
            </a:r>
            <a:r>
              <a:rPr lang="tr-TR" dirty="0"/>
              <a:t> </a:t>
            </a:r>
            <a:r>
              <a:rPr lang="tr-TR" dirty="0" err="1"/>
              <a:t>Revıew</a:t>
            </a:r>
            <a:endParaRPr lang="tr-TR" dirty="0"/>
          </a:p>
        </p:txBody>
      </p:sp>
      <p:pic>
        <p:nvPicPr>
          <p:cNvPr id="4" name="Picture 1">
            <a:extLst>
              <a:ext uri="{FF2B5EF4-FFF2-40B4-BE49-F238E27FC236}">
                <a16:creationId xmlns:a16="http://schemas.microsoft.com/office/drawing/2014/main" id="{0463EE60-87AF-7602-7885-96DE81D57D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5115" y="5419393"/>
            <a:ext cx="3907066" cy="1242938"/>
          </a:xfrm>
          <a:prstGeom prst="rect">
            <a:avLst/>
          </a:prstGeom>
          <a:noFill/>
          <a:ln>
            <a:noFill/>
          </a:ln>
        </p:spPr>
      </p:pic>
      <p:sp>
        <p:nvSpPr>
          <p:cNvPr id="7" name="Metin kutusu 6">
            <a:extLst>
              <a:ext uri="{FF2B5EF4-FFF2-40B4-BE49-F238E27FC236}">
                <a16:creationId xmlns:a16="http://schemas.microsoft.com/office/drawing/2014/main" id="{3CEFF6E1-AB8D-4340-1CCA-888ABC5DD67E}"/>
              </a:ext>
            </a:extLst>
          </p:cNvPr>
          <p:cNvSpPr txBox="1"/>
          <p:nvPr/>
        </p:nvSpPr>
        <p:spPr>
          <a:xfrm>
            <a:off x="3918415" y="1976170"/>
            <a:ext cx="4354182" cy="2673039"/>
          </a:xfrm>
          <a:prstGeom prst="rect">
            <a:avLst/>
          </a:prstGeom>
          <a:noFill/>
        </p:spPr>
        <p:txBody>
          <a:bodyPr wrap="square">
            <a:spAutoFit/>
          </a:bodyPr>
          <a:lstStyle/>
          <a:p>
            <a:pPr algn="ctr">
              <a:lnSpc>
                <a:spcPct val="150000"/>
              </a:lnSpc>
            </a:pPr>
            <a:r>
              <a:rPr lang="tr-TR" sz="3200" b="1" dirty="0">
                <a:latin typeface="Calibri" panose="020F0502020204030204" pitchFamily="34" charset="0"/>
                <a:ea typeface="Calibri" panose="020F0502020204030204" pitchFamily="34" charset="0"/>
                <a:cs typeface="Times New Roman" panose="02020603050405020304" pitchFamily="18" charset="0"/>
              </a:rPr>
              <a:t>BERKAY AKTÜRK</a:t>
            </a:r>
          </a:p>
          <a:p>
            <a:pPr algn="ctr">
              <a:lnSpc>
                <a:spcPct val="150000"/>
              </a:lnSpc>
            </a:pPr>
            <a:endParaRPr lang="tr-TR" sz="3200"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tr-TR" sz="3200" b="1" dirty="0" err="1">
                <a:latin typeface="Calibri" panose="020F0502020204030204" pitchFamily="34" charset="0"/>
                <a:ea typeface="Calibri" panose="020F0502020204030204" pitchFamily="34" charset="0"/>
                <a:cs typeface="Times New Roman" panose="02020603050405020304" pitchFamily="18" charset="0"/>
              </a:rPr>
              <a:t>Analytics</a:t>
            </a:r>
            <a:r>
              <a:rPr lang="tr-TR" sz="3200" b="1" dirty="0">
                <a:latin typeface="Calibri" panose="020F0502020204030204" pitchFamily="34" charset="0"/>
                <a:ea typeface="Calibri" panose="020F0502020204030204" pitchFamily="34" charset="0"/>
                <a:cs typeface="Times New Roman" panose="02020603050405020304" pitchFamily="18" charset="0"/>
              </a:rPr>
              <a:t> Consultant</a:t>
            </a:r>
          </a:p>
          <a:p>
            <a:pPr>
              <a:lnSpc>
                <a:spcPct val="150000"/>
              </a:lnSpc>
            </a:pPr>
            <a:endParaRPr lang="tr-TR" dirty="0"/>
          </a:p>
        </p:txBody>
      </p:sp>
    </p:spTree>
    <p:extLst>
      <p:ext uri="{BB962C8B-B14F-4D97-AF65-F5344CB8AC3E}">
        <p14:creationId xmlns:p14="http://schemas.microsoft.com/office/powerpoint/2010/main" val="1240502995"/>
      </p:ext>
    </p:extLst>
  </p:cSld>
  <p:clrMapOvr>
    <a:masterClrMapping/>
  </p:clrMapOvr>
  <p:transition spd="med">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598</Words>
  <Application>Microsoft Office PowerPoint</Application>
  <PresentationFormat>Geniş ekran</PresentationFormat>
  <Paragraphs>37</Paragraphs>
  <Slides>9</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Calibri</vt:lpstr>
      <vt:lpstr>Franklin Gothic Medium</vt:lpstr>
      <vt:lpstr>Times New Roman</vt:lpstr>
      <vt:lpstr>Wingdings</vt:lpstr>
      <vt:lpstr>Wingdings 2</vt:lpstr>
      <vt:lpstr>Grid</vt:lpstr>
      <vt:lpstr>PowerPoint Sunusu</vt:lpstr>
      <vt:lpstr>PromotIon dates</vt:lpstr>
      <vt:lpstr>CLUSTERING</vt:lpstr>
      <vt:lpstr>Products and stores</vt:lpstr>
      <vt:lpstr>PROMOTION sales</vt:lpstr>
      <vt:lpstr>Comparison of grouped products and stores</vt:lpstr>
      <vt:lpstr>Model comparıson</vt:lpstr>
      <vt:lpstr>Product return rates after promotions</vt:lpstr>
      <vt:lpstr>Thank you for Revıew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berk ayakturk</dc:creator>
  <cp:lastModifiedBy>berk ayakturk</cp:lastModifiedBy>
  <cp:revision>2</cp:revision>
  <dcterms:created xsi:type="dcterms:W3CDTF">2023-08-05T21:14:02Z</dcterms:created>
  <dcterms:modified xsi:type="dcterms:W3CDTF">2023-08-06T11:09:21Z</dcterms:modified>
</cp:coreProperties>
</file>