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315" r:id="rId3"/>
    <p:sldId id="260" r:id="rId4"/>
    <p:sldId id="312" r:id="rId5"/>
    <p:sldId id="313" r:id="rId6"/>
    <p:sldId id="311" r:id="rId7"/>
    <p:sldId id="314" r:id="rId8"/>
    <p:sldId id="277" r:id="rId9"/>
    <p:sldId id="292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  <p:embeddedFont>
      <p:font typeface="Vidaloka" panose="0200050400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E9999D-E1E7-4AD2-A739-4D308021435B}">
  <a:tblStyle styleId="{10E9999D-E1E7-4AD2-A739-4D3080214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12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39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4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0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iozgur.gitbooks.io/git101/conten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medium.com/kocsistem/git-101-68cfa3f4a7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0" y="1324500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Git</a:t>
            </a:r>
            <a:br>
              <a:rPr lang="en" sz="4800" dirty="0"/>
            </a:br>
            <a:r>
              <a:rPr lang="en" sz="4800" dirty="0"/>
              <a:t>(</a:t>
            </a:r>
            <a:r>
              <a:rPr lang="en" sz="4800" dirty="0" err="1"/>
              <a:t>Versiyon</a:t>
            </a:r>
            <a:r>
              <a:rPr lang="en" sz="4800" dirty="0"/>
              <a:t> </a:t>
            </a:r>
            <a:r>
              <a:rPr lang="en" sz="4800" dirty="0" err="1"/>
              <a:t>Kontrol</a:t>
            </a:r>
            <a:r>
              <a:rPr lang="en" sz="4800" dirty="0"/>
              <a:t> </a:t>
            </a:r>
            <a:r>
              <a:rPr lang="en" sz="4800" dirty="0" err="1"/>
              <a:t>Sistemine</a:t>
            </a:r>
            <a:r>
              <a:rPr lang="en" sz="4800" dirty="0"/>
              <a:t>)</a:t>
            </a:r>
            <a:br>
              <a:rPr lang="en" sz="4800" dirty="0"/>
            </a:br>
            <a:r>
              <a:rPr lang="en" sz="4800" dirty="0" err="1"/>
              <a:t>Giriş</a:t>
            </a:r>
            <a:endParaRPr sz="48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5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BERKAY ÇOBAN</a:t>
            </a:r>
            <a:endParaRPr dirty="0"/>
          </a:p>
        </p:txBody>
      </p:sp>
      <p:sp>
        <p:nvSpPr>
          <p:cNvPr id="4" name="Google Shape;250;p36">
            <a:extLst>
              <a:ext uri="{FF2B5EF4-FFF2-40B4-BE49-F238E27FC236}">
                <a16:creationId xmlns:a16="http://schemas.microsoft.com/office/drawing/2014/main" id="{090A1C96-33FF-404C-B38C-2B7622584ED0}"/>
              </a:ext>
            </a:extLst>
          </p:cNvPr>
          <p:cNvSpPr txBox="1">
            <a:spLocks/>
          </p:cNvSpPr>
          <p:nvPr/>
        </p:nvSpPr>
        <p:spPr>
          <a:xfrm>
            <a:off x="529743" y="4423670"/>
            <a:ext cx="8484042" cy="35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tr-TR" sz="1100" dirty="0" err="1"/>
              <a:t>berkaycoban.com</a:t>
            </a:r>
            <a:r>
              <a:rPr lang="tr-TR" sz="1100" dirty="0"/>
              <a:t>	         @berkaycoban35	                </a:t>
            </a:r>
            <a:r>
              <a:rPr lang="tr-TR" sz="1100" dirty="0" err="1"/>
              <a:t>github.com</a:t>
            </a:r>
            <a:r>
              <a:rPr lang="tr-TR" sz="1100" dirty="0"/>
              <a:t>/</a:t>
            </a:r>
            <a:r>
              <a:rPr lang="tr-TR" sz="1100" dirty="0" err="1"/>
              <a:t>berkaycoban</a:t>
            </a:r>
            <a:endParaRPr lang="tr-TR" sz="11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9689D6E-A470-BB40-9DDE-87E11B4A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3" y="4471550"/>
            <a:ext cx="270000" cy="270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2641BE9-1DB5-BC4A-B539-694B86C4F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32" y="4466645"/>
            <a:ext cx="270000" cy="27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DA417C0-CFBA-6A46-A076-CB714B1F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599" y="4466645"/>
            <a:ext cx="270000" cy="27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Nedir</a:t>
            </a:r>
            <a:r>
              <a:rPr lang="en" dirty="0"/>
              <a:t>, Ne </a:t>
            </a:r>
            <a:r>
              <a:rPr lang="en" dirty="0" err="1"/>
              <a:t>Değildir</a:t>
            </a:r>
            <a:r>
              <a:rPr lang="en" dirty="0"/>
              <a:t>?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tr-TR" dirty="0">
                <a:solidFill>
                  <a:schemeClr val="dk1"/>
                </a:solidFill>
              </a:rPr>
              <a:t>Git bir </a:t>
            </a:r>
            <a:r>
              <a:rPr lang="tr-TR" b="1" dirty="0">
                <a:solidFill>
                  <a:schemeClr val="dk1"/>
                </a:solidFill>
              </a:rPr>
              <a:t>versiyon kontrol sistemidir</a:t>
            </a:r>
            <a:r>
              <a:rPr lang="tr-TR" dirty="0">
                <a:solidFill>
                  <a:schemeClr val="dk1"/>
                </a:solidFill>
              </a:rPr>
              <a:t>. 2005 yılında, Linux kaynak kodunu versiyon kontrolü altında tutmak ve iş akışlarını düzenlemek için </a:t>
            </a:r>
            <a:r>
              <a:rPr lang="tr-TR" dirty="0" err="1">
                <a:solidFill>
                  <a:schemeClr val="dk1"/>
                </a:solidFill>
              </a:rPr>
              <a:t>Linus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Torvalds</a:t>
            </a:r>
            <a:r>
              <a:rPr lang="tr-TR" dirty="0">
                <a:solidFill>
                  <a:schemeClr val="dk1"/>
                </a:solidFill>
              </a:rPr>
              <a:t> ve Linux çekirdeğini kodlayan ekip tarafından geliştirilmiştir.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olidFill>
                  <a:schemeClr val="dk1"/>
                </a:solidFill>
              </a:rPr>
              <a:t>Git özellikleri;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dirty="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Hızlı</a:t>
            </a: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Kullanımı kolay</a:t>
            </a: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Açık kaynak kodlu</a:t>
            </a: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Lineer olmayan geliştirme iş akışlarına uygun (</a:t>
            </a:r>
            <a:r>
              <a:rPr lang="tr-TR" dirty="0" err="1">
                <a:solidFill>
                  <a:schemeClr val="dk1"/>
                </a:solidFill>
              </a:rPr>
              <a:t>branching</a:t>
            </a:r>
            <a:r>
              <a:rPr lang="tr-TR" dirty="0">
                <a:solidFill>
                  <a:schemeClr val="dk1"/>
                </a:solidFill>
              </a:rPr>
              <a:t>)</a:t>
            </a: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Tamamen dağıtık</a:t>
            </a:r>
          </a:p>
          <a:p>
            <a:pPr marL="171450" indent="-171450">
              <a:buSzPts val="1100"/>
            </a:pPr>
            <a:r>
              <a:rPr lang="tr-TR" dirty="0">
                <a:solidFill>
                  <a:schemeClr val="dk1"/>
                </a:solidFill>
              </a:rPr>
              <a:t>Büyük projeleri destekleyebilir</a:t>
            </a:r>
          </a:p>
          <a:p>
            <a:pPr marL="171450" indent="-171450">
              <a:buSzPts val="1100"/>
            </a:pPr>
            <a:endParaRPr lang="tr-T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olidFill>
                  <a:schemeClr val="dk1"/>
                </a:solidFill>
              </a:rPr>
              <a:t>Git,</a:t>
            </a:r>
            <a:r>
              <a:rPr lang="tr-TR" b="1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Github</a:t>
            </a:r>
            <a:r>
              <a:rPr lang="tr-TR" b="1" dirty="0">
                <a:solidFill>
                  <a:schemeClr val="dk1"/>
                </a:solidFill>
              </a:rPr>
              <a:t> değildir</a:t>
            </a:r>
            <a:r>
              <a:rPr lang="tr-TR" dirty="0">
                <a:solidFill>
                  <a:schemeClr val="dk1"/>
                </a:solidFill>
              </a:rPr>
              <a:t>. </a:t>
            </a:r>
            <a:r>
              <a:rPr lang="tr-TR" dirty="0" err="1">
                <a:solidFill>
                  <a:schemeClr val="dk1"/>
                </a:solidFill>
              </a:rPr>
              <a:t>Github</a:t>
            </a:r>
            <a:r>
              <a:rPr lang="tr-TR" dirty="0">
                <a:solidFill>
                  <a:schemeClr val="dk1"/>
                </a:solidFill>
              </a:rPr>
              <a:t>, versiyon sistemi kullanan yazılım projelerinin saklandığı (depolandığı) uzak sunucudur.</a:t>
            </a:r>
          </a:p>
        </p:txBody>
      </p:sp>
    </p:spTree>
    <p:extLst>
      <p:ext uri="{BB962C8B-B14F-4D97-AF65-F5344CB8AC3E}">
        <p14:creationId xmlns:p14="http://schemas.microsoft.com/office/powerpoint/2010/main" val="30794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Bir dosya veya klasördeki değişiklikleri takip edebilmek için kullandığımız yöntem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Git ise bu değişiklikleri takip ederek kayıt altına almamızı sağlar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Versiyon kontrolünü; işletim sistemi, kullanılan programlama dili veya dosya tipinden bağımsız bir yaklaşım olarak düşünmelisiniz.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Versiyon</a:t>
            </a:r>
            <a:r>
              <a:rPr lang="en" dirty="0"/>
              <a:t> </a:t>
            </a:r>
            <a:r>
              <a:rPr lang="en" dirty="0" err="1"/>
              <a:t>Kontrolü</a:t>
            </a:r>
            <a:r>
              <a:rPr lang="en" dirty="0"/>
              <a:t> </a:t>
            </a:r>
            <a:r>
              <a:rPr lang="en" dirty="0" err="1"/>
              <a:t>Nedir</a:t>
            </a:r>
            <a:r>
              <a:rPr lang="en" dirty="0"/>
              <a:t>?</a:t>
            </a:r>
            <a:endParaRPr dirty="0"/>
          </a:p>
        </p:txBody>
      </p:sp>
      <p:pic>
        <p:nvPicPr>
          <p:cNvPr id="6" name="Grafik 5" descr="aaaa">
            <a:extLst>
              <a:ext uri="{FF2B5EF4-FFF2-40B4-BE49-F238E27FC236}">
                <a16:creationId xmlns:a16="http://schemas.microsoft.com/office/drawing/2014/main" id="{FA761332-4988-7748-BC5B-C7F79EDF30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3168" y="1017725"/>
            <a:ext cx="3408045" cy="2186829"/>
          </a:xfrm>
          <a:prstGeom prst="rect">
            <a:avLst/>
          </a:prstGeom>
        </p:spPr>
      </p:pic>
      <p:sp>
        <p:nvSpPr>
          <p:cNvPr id="12" name="Google Shape;284;p40">
            <a:extLst>
              <a:ext uri="{FF2B5EF4-FFF2-40B4-BE49-F238E27FC236}">
                <a16:creationId xmlns:a16="http://schemas.microsoft.com/office/drawing/2014/main" id="{A16AA57F-027B-9C40-B4B6-A902D04F7801}"/>
              </a:ext>
            </a:extLst>
          </p:cNvPr>
          <p:cNvSpPr txBox="1">
            <a:spLocks/>
          </p:cNvSpPr>
          <p:nvPr/>
        </p:nvSpPr>
        <p:spPr>
          <a:xfrm>
            <a:off x="6444107" y="3204554"/>
            <a:ext cx="806165" cy="29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tr-TR" sz="600" dirty="0">
                <a:solidFill>
                  <a:schemeClr val="bg1">
                    <a:lumMod val="75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Kaynak: Atlassian</a:t>
            </a:r>
            <a:endParaRPr lang="tr-TR" sz="6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tr-TR" dirty="0"/>
              <a:t>Neden İhtiyacımız Var?</a:t>
            </a:r>
            <a:endParaRPr dirty="0"/>
          </a:p>
        </p:txBody>
      </p:sp>
      <p:sp>
        <p:nvSpPr>
          <p:cNvPr id="321" name="Google Shape;321;p44"/>
          <p:cNvSpPr txBox="1">
            <a:spLocks noGrp="1"/>
          </p:cNvSpPr>
          <p:nvPr>
            <p:ph type="subTitle" idx="1"/>
          </p:nvPr>
        </p:nvSpPr>
        <p:spPr>
          <a:xfrm>
            <a:off x="5145132" y="209266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Versiyonlama</a:t>
            </a: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2"/>
          </p:nvPr>
        </p:nvSpPr>
        <p:spPr>
          <a:xfrm>
            <a:off x="4704071" y="2693832"/>
            <a:ext cx="3368221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Bir dosyanın, veya projenin zaman içinde versiyonları olur. Bunları yedeklemek veya yeniden isimlendirmek sıkıcıdır.</a:t>
            </a: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3"/>
          </p:nvPr>
        </p:nvSpPr>
        <p:spPr>
          <a:xfrm>
            <a:off x="886319" y="2092669"/>
            <a:ext cx="3245872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Uyumlu</a:t>
            </a:r>
            <a:r>
              <a:rPr lang="en" dirty="0"/>
              <a:t> </a:t>
            </a:r>
            <a:r>
              <a:rPr lang="en" dirty="0" err="1"/>
              <a:t>Ekip</a:t>
            </a:r>
            <a:r>
              <a:rPr lang="en" dirty="0"/>
              <a:t> </a:t>
            </a:r>
            <a:r>
              <a:rPr lang="en" dirty="0" err="1"/>
              <a:t>Çalışması</a:t>
            </a:r>
            <a:endParaRPr dirty="0"/>
          </a:p>
        </p:txBody>
      </p:sp>
      <p:sp>
        <p:nvSpPr>
          <p:cNvPr id="324" name="Google Shape;324;p44"/>
          <p:cNvSpPr txBox="1">
            <a:spLocks noGrp="1"/>
          </p:cNvSpPr>
          <p:nvPr>
            <p:ph type="subTitle" idx="4"/>
          </p:nvPr>
        </p:nvSpPr>
        <p:spPr>
          <a:xfrm>
            <a:off x="881104" y="2795857"/>
            <a:ext cx="3368221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Ekip üyeleri birbirlerinin değişikliklerini bozabilir, bu durumun önüne geçmek için kullanırız.</a:t>
            </a:r>
          </a:p>
        </p:txBody>
      </p:sp>
    </p:spTree>
    <p:extLst>
      <p:ext uri="{BB962C8B-B14F-4D97-AF65-F5344CB8AC3E}">
        <p14:creationId xmlns:p14="http://schemas.microsoft.com/office/powerpoint/2010/main" val="409761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tr-TR" dirty="0"/>
              <a:t>Neden İhtiyacımız Var?</a:t>
            </a:r>
            <a:endParaRPr dirty="0"/>
          </a:p>
        </p:txBody>
      </p:sp>
      <p:sp>
        <p:nvSpPr>
          <p:cNvPr id="16" name="Google Shape;321;p44">
            <a:extLst>
              <a:ext uri="{FF2B5EF4-FFF2-40B4-BE49-F238E27FC236}">
                <a16:creationId xmlns:a16="http://schemas.microsoft.com/office/drawing/2014/main" id="{5B12828A-CADC-914D-B233-394A89D7B7A5}"/>
              </a:ext>
            </a:extLst>
          </p:cNvPr>
          <p:cNvSpPr txBox="1">
            <a:spLocks/>
          </p:cNvSpPr>
          <p:nvPr/>
        </p:nvSpPr>
        <p:spPr>
          <a:xfrm>
            <a:off x="743542" y="1587190"/>
            <a:ext cx="34807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tr-TR" dirty="0"/>
              <a:t>Değişiklikleri Geri Alma</a:t>
            </a:r>
          </a:p>
        </p:txBody>
      </p:sp>
      <p:sp>
        <p:nvSpPr>
          <p:cNvPr id="17" name="Google Shape;322;p44">
            <a:extLst>
              <a:ext uri="{FF2B5EF4-FFF2-40B4-BE49-F238E27FC236}">
                <a16:creationId xmlns:a16="http://schemas.microsoft.com/office/drawing/2014/main" id="{985F8C9A-3D33-C441-B672-7D6CE3DD8A67}"/>
              </a:ext>
            </a:extLst>
          </p:cNvPr>
          <p:cNvSpPr txBox="1">
            <a:spLocks/>
          </p:cNvSpPr>
          <p:nvPr/>
        </p:nvSpPr>
        <p:spPr>
          <a:xfrm>
            <a:off x="1240856" y="1981098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tr-TR" dirty="0"/>
              <a:t>Bazı değişikliler uygulamayı bozar, bu durumda değişikliği geri alabiliriz.</a:t>
            </a:r>
          </a:p>
        </p:txBody>
      </p:sp>
      <p:sp>
        <p:nvSpPr>
          <p:cNvPr id="18" name="Google Shape;321;p44">
            <a:extLst>
              <a:ext uri="{FF2B5EF4-FFF2-40B4-BE49-F238E27FC236}">
                <a16:creationId xmlns:a16="http://schemas.microsoft.com/office/drawing/2014/main" id="{D54AAEB8-9E66-F040-8A1D-A258600D332A}"/>
              </a:ext>
            </a:extLst>
          </p:cNvPr>
          <p:cNvSpPr txBox="1">
            <a:spLocks/>
          </p:cNvSpPr>
          <p:nvPr/>
        </p:nvSpPr>
        <p:spPr>
          <a:xfrm>
            <a:off x="5299325" y="1558867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tr-TR" dirty="0"/>
              <a:t>Bu Neydi</a:t>
            </a:r>
          </a:p>
        </p:txBody>
      </p:sp>
      <p:sp>
        <p:nvSpPr>
          <p:cNvPr id="19" name="Google Shape;322;p44">
            <a:extLst>
              <a:ext uri="{FF2B5EF4-FFF2-40B4-BE49-F238E27FC236}">
                <a16:creationId xmlns:a16="http://schemas.microsoft.com/office/drawing/2014/main" id="{6481482C-30D8-EC4A-B821-0467427651E0}"/>
              </a:ext>
            </a:extLst>
          </p:cNvPr>
          <p:cNvSpPr txBox="1">
            <a:spLocks/>
          </p:cNvSpPr>
          <p:nvPr/>
        </p:nvSpPr>
        <p:spPr>
          <a:xfrm>
            <a:off x="4926076" y="1999378"/>
            <a:ext cx="3232598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tr-TR" dirty="0"/>
              <a:t>Zamanla yaptığımız değişiklikleri neden yaptığımızı unuturuz. Git bize her değişiklikte bir </a:t>
            </a:r>
            <a:r>
              <a:rPr lang="tr-TR" dirty="0" err="1"/>
              <a:t>commit</a:t>
            </a:r>
            <a:r>
              <a:rPr lang="tr-TR" dirty="0"/>
              <a:t> (yorum satırı) girmemizi ister.</a:t>
            </a:r>
          </a:p>
        </p:txBody>
      </p:sp>
      <p:sp>
        <p:nvSpPr>
          <p:cNvPr id="20" name="Google Shape;321;p44">
            <a:extLst>
              <a:ext uri="{FF2B5EF4-FFF2-40B4-BE49-F238E27FC236}">
                <a16:creationId xmlns:a16="http://schemas.microsoft.com/office/drawing/2014/main" id="{7B85890A-674B-C041-A797-42CE3E7E3B01}"/>
              </a:ext>
            </a:extLst>
          </p:cNvPr>
          <p:cNvSpPr txBox="1">
            <a:spLocks/>
          </p:cNvSpPr>
          <p:nvPr/>
        </p:nvSpPr>
        <p:spPr>
          <a:xfrm>
            <a:off x="3229642" y="344262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tr-TR" dirty="0"/>
              <a:t>Veri Güvenliği</a:t>
            </a:r>
          </a:p>
        </p:txBody>
      </p:sp>
      <p:sp>
        <p:nvSpPr>
          <p:cNvPr id="21" name="Google Shape;322;p44">
            <a:extLst>
              <a:ext uri="{FF2B5EF4-FFF2-40B4-BE49-F238E27FC236}">
                <a16:creationId xmlns:a16="http://schemas.microsoft.com/office/drawing/2014/main" id="{8F150CB2-B674-E046-B8B3-4A64C804C7A0}"/>
              </a:ext>
            </a:extLst>
          </p:cNvPr>
          <p:cNvSpPr txBox="1">
            <a:spLocks/>
          </p:cNvSpPr>
          <p:nvPr/>
        </p:nvSpPr>
        <p:spPr>
          <a:xfrm>
            <a:off x="713225" y="3799620"/>
            <a:ext cx="7361829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tr-TR" dirty="0"/>
              <a:t>Git kullandığımızda ekipteki herkesin kendi bilgisayarında projenin tarihçesi tutulur. Eğer merkezi sunucuda (</a:t>
            </a:r>
            <a:r>
              <a:rPr lang="tr-TR" dirty="0" err="1"/>
              <a:t>Github</a:t>
            </a:r>
            <a:r>
              <a:rPr lang="tr-TR" dirty="0"/>
              <a:t>) çökme durumunda herhangi birinin yedeği ile proje devam ettirilebilir.</a:t>
            </a:r>
          </a:p>
        </p:txBody>
      </p:sp>
    </p:spTree>
    <p:extLst>
      <p:ext uri="{BB962C8B-B14F-4D97-AF65-F5344CB8AC3E}">
        <p14:creationId xmlns:p14="http://schemas.microsoft.com/office/powerpoint/2010/main" val="329764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799358" y="1381800"/>
            <a:ext cx="7803729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dirty="0"/>
              <a:t>git </a:t>
            </a:r>
            <a:r>
              <a:rPr lang="tr-TR" dirty="0" err="1"/>
              <a:t>clone</a:t>
            </a:r>
            <a:r>
              <a:rPr lang="tr-TR" dirty="0"/>
              <a:t> 	–&gt; Uzak sunucudan projeyi </a:t>
            </a:r>
            <a:r>
              <a:rPr lang="tr-TR" dirty="0" err="1"/>
              <a:t>local’e</a:t>
            </a:r>
            <a:r>
              <a:rPr lang="tr-TR" dirty="0"/>
              <a:t> indirmek için kullanırız.</a:t>
            </a:r>
          </a:p>
          <a:p>
            <a:pPr marL="0" lvl="0" indent="0">
              <a:buNone/>
            </a:pPr>
            <a:r>
              <a:rPr lang="tr-TR" dirty="0"/>
              <a:t>git </a:t>
            </a:r>
            <a:r>
              <a:rPr lang="tr-TR" dirty="0" err="1"/>
              <a:t>init</a:t>
            </a:r>
            <a:r>
              <a:rPr lang="tr-TR" dirty="0"/>
              <a:t> 	-&gt; Git için gerekli dosyaları ayarlar.</a:t>
            </a:r>
          </a:p>
          <a:p>
            <a:pPr marL="0" lvl="0" indent="0">
              <a:buNone/>
            </a:pPr>
            <a:r>
              <a:rPr lang="tr-TR" dirty="0"/>
              <a:t>git </a:t>
            </a:r>
            <a:r>
              <a:rPr lang="tr-TR" dirty="0" err="1"/>
              <a:t>status</a:t>
            </a:r>
            <a:r>
              <a:rPr lang="tr-TR" dirty="0"/>
              <a:t> 	-&gt; Dosyaların hangi durumda olduğu (</a:t>
            </a:r>
            <a:r>
              <a:rPr lang="tr-TR" dirty="0" err="1"/>
              <a:t>tracked</a:t>
            </a:r>
            <a:r>
              <a:rPr lang="tr-TR" dirty="0"/>
              <a:t>, </a:t>
            </a:r>
            <a:r>
              <a:rPr lang="tr-TR" dirty="0" err="1"/>
              <a:t>untracked</a:t>
            </a:r>
            <a:r>
              <a:rPr lang="tr-TR" dirty="0"/>
              <a:t>, </a:t>
            </a:r>
            <a:r>
              <a:rPr lang="tr-TR" dirty="0" err="1"/>
              <a:t>staged</a:t>
            </a:r>
            <a:r>
              <a:rPr lang="tr-TR" dirty="0"/>
              <a:t> gibi)</a:t>
            </a:r>
          </a:p>
          <a:p>
            <a:pPr marL="0" lvl="0" indent="0">
              <a:buNone/>
            </a:pPr>
            <a:r>
              <a:rPr lang="tr-TR" dirty="0"/>
              <a:t>git </a:t>
            </a:r>
            <a:r>
              <a:rPr lang="tr-TR" dirty="0" err="1"/>
              <a:t>pull</a:t>
            </a:r>
            <a:r>
              <a:rPr lang="tr-TR" dirty="0"/>
              <a:t> 	-&gt; Güncel </a:t>
            </a:r>
            <a:r>
              <a:rPr lang="tr-TR" dirty="0" err="1"/>
              <a:t>repo’yu</a:t>
            </a:r>
            <a:r>
              <a:rPr lang="tr-TR" dirty="0"/>
              <a:t> </a:t>
            </a:r>
            <a:r>
              <a:rPr lang="tr-TR" dirty="0" err="1"/>
              <a:t>locale</a:t>
            </a:r>
            <a:r>
              <a:rPr lang="tr-TR" dirty="0"/>
              <a:t> çeker.</a:t>
            </a:r>
          </a:p>
          <a:p>
            <a:pPr marL="0" lvl="0" indent="0">
              <a:buNone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	-&gt; Dosyaların durumunu </a:t>
            </a:r>
            <a:r>
              <a:rPr lang="tr-TR" dirty="0" err="1"/>
              <a:t>staged</a:t>
            </a:r>
            <a:r>
              <a:rPr lang="tr-TR" dirty="0"/>
              <a:t> yapar.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commit</a:t>
            </a:r>
            <a:r>
              <a:rPr lang="tr-TR" dirty="0"/>
              <a:t> -&gt; Yapılan değişiklikleri girilen yorum </a:t>
            </a:r>
            <a:r>
              <a:rPr lang="tr-TR" dirty="0" err="1"/>
              <a:t>local</a:t>
            </a:r>
            <a:r>
              <a:rPr lang="tr-TR" dirty="0"/>
              <a:t> repoya kaydeder.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push</a:t>
            </a:r>
            <a:r>
              <a:rPr lang="tr-TR" dirty="0"/>
              <a:t>	 -&gt; Değişikleri uzak sunucuya yollar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merge</a:t>
            </a:r>
            <a:r>
              <a:rPr lang="tr-TR" dirty="0"/>
              <a:t>	 -&gt; İki veya daha fazla </a:t>
            </a:r>
            <a:r>
              <a:rPr lang="tr-TR" dirty="0" err="1"/>
              <a:t>commit</a:t>
            </a:r>
            <a:r>
              <a:rPr lang="tr-TR" dirty="0"/>
              <a:t> birleştirir. (</a:t>
            </a:r>
            <a:r>
              <a:rPr lang="tr-TR" dirty="0" err="1"/>
              <a:t>Branching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branch</a:t>
            </a:r>
            <a:r>
              <a:rPr lang="tr-TR" dirty="0"/>
              <a:t> -&gt; Yeni bir </a:t>
            </a:r>
            <a:r>
              <a:rPr lang="tr-TR" dirty="0" err="1"/>
              <a:t>branch</a:t>
            </a:r>
            <a:r>
              <a:rPr lang="tr-TR" dirty="0"/>
              <a:t> (dal) oluşturmak için kullanılır.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checkout</a:t>
            </a:r>
            <a:r>
              <a:rPr lang="tr-TR" dirty="0"/>
              <a:t> -&gt; </a:t>
            </a:r>
            <a:r>
              <a:rPr lang="tr-TR" dirty="0" err="1"/>
              <a:t>Branchler</a:t>
            </a:r>
            <a:r>
              <a:rPr lang="tr-TR" dirty="0"/>
              <a:t> arasında geçiş yapmamızı sağlar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	-&gt; Yapılan değişikleri geçici olarak saklamak için kullanılır.</a:t>
            </a:r>
          </a:p>
          <a:p>
            <a:pPr marL="0" indent="0"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dirty="0" err="1"/>
              <a:t>Temel</a:t>
            </a:r>
            <a:r>
              <a:rPr lang="en" dirty="0"/>
              <a:t> </a:t>
            </a:r>
            <a:r>
              <a:rPr lang="en" dirty="0" err="1"/>
              <a:t>Komutlar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Workflow</a:t>
            </a:r>
            <a:endParaRPr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7AC257-3B37-1144-BBD6-B978E5A3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72" y="1140482"/>
            <a:ext cx="4520055" cy="3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 dirty="0"/>
              <a:t>Teşekkürler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tr-TR" sz="1200" dirty="0">
                <a:hlinkClick r:id="rId3"/>
              </a:rPr>
              <a:t>https://aliozgur.gitbooks.io/git101/content/</a:t>
            </a:r>
            <a:endParaRPr lang="tr-TR" sz="1200" dirty="0"/>
          </a:p>
          <a:p>
            <a:pPr lvl="0" indent="-330200">
              <a:buSzPts val="1600"/>
            </a:pPr>
            <a:r>
              <a:rPr lang="tr-TR" sz="1200" dirty="0">
                <a:hlinkClick r:id="rId4"/>
              </a:rPr>
              <a:t>https://medium.com/kocsistem/git-101-68cfa3f4a72f</a:t>
            </a:r>
            <a:endParaRPr lang="tr-TR" sz="1200" dirty="0"/>
          </a:p>
          <a:p>
            <a:pPr lvl="0" indent="-330200">
              <a:buSzPts val="1600"/>
            </a:pPr>
            <a:r>
              <a:rPr lang="tr-TR" sz="1200" dirty="0">
                <a:hlinkClick r:id="rId5"/>
              </a:rPr>
              <a:t>https://www.atlassian.com/git/tutorials/comparing-workflows/gitflow-workflow</a:t>
            </a:r>
            <a:endParaRPr lang="tr-TR" sz="1200" dirty="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Kaynakça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Ekran Gösterisi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Montserrat</vt:lpstr>
      <vt:lpstr>Lato</vt:lpstr>
      <vt:lpstr>Vidaloka</vt:lpstr>
      <vt:lpstr>Minimalist Business Slides by Slidesgo</vt:lpstr>
      <vt:lpstr>Git (Versiyon Kontrol Sistemine) Giriş</vt:lpstr>
      <vt:lpstr>Nedir, Ne Değildir?</vt:lpstr>
      <vt:lpstr>Versiyon Kontrolü Nedir?</vt:lpstr>
      <vt:lpstr>Neden İhtiyacımız Var?</vt:lpstr>
      <vt:lpstr>Neden İhtiyacımız Var?</vt:lpstr>
      <vt:lpstr>Git Temel Komutlar</vt:lpstr>
      <vt:lpstr>Git Workflow</vt:lpstr>
      <vt:lpstr>Teşekkürler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(Versiyon Kontrol Sistemine) Giriş</dc:title>
  <cp:lastModifiedBy>Berkay ÇOBAN</cp:lastModifiedBy>
  <cp:revision>1</cp:revision>
  <dcterms:modified xsi:type="dcterms:W3CDTF">2022-01-03T18:52:41Z</dcterms:modified>
</cp:coreProperties>
</file>