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2" r:id="rId9"/>
    <p:sldId id="300" r:id="rId10"/>
    <p:sldId id="298" r:id="rId11"/>
    <p:sldId id="299" r:id="rId12"/>
    <p:sldId id="263" r:id="rId13"/>
    <p:sldId id="281" r:id="rId14"/>
    <p:sldId id="282" r:id="rId15"/>
    <p:sldId id="283" r:id="rId16"/>
    <p:sldId id="284" r:id="rId17"/>
    <p:sldId id="285" r:id="rId18"/>
    <p:sldId id="286" r:id="rId19"/>
    <p:sldId id="287" r:id="rId20"/>
    <p:sldId id="288" r:id="rId21"/>
    <p:sldId id="268" r:id="rId22"/>
    <p:sldId id="296" r:id="rId23"/>
    <p:sldId id="297" r:id="rId24"/>
    <p:sldId id="269" r:id="rId25"/>
    <p:sldId id="270" r:id="rId26"/>
    <p:sldId id="271" r:id="rId2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san Pençe" userId="2188b72f-395e-4735-86c6-9b1407aec0e3" providerId="ADAL" clId="{7631497D-4E92-426F-BEE8-C0C276B1A019}"/>
    <pc:docChg chg="undo custSel addSld delSld modSld sldOrd">
      <pc:chgData name="İhsan Pençe" userId="2188b72f-395e-4735-86c6-9b1407aec0e3" providerId="ADAL" clId="{7631497D-4E92-426F-BEE8-C0C276B1A019}" dt="2022-12-15T08:51:21.484" v="222" actId="47"/>
      <pc:docMkLst>
        <pc:docMk/>
      </pc:docMkLst>
      <pc:sldChg chg="del">
        <pc:chgData name="İhsan Pençe" userId="2188b72f-395e-4735-86c6-9b1407aec0e3" providerId="ADAL" clId="{7631497D-4E92-426F-BEE8-C0C276B1A019}" dt="2022-12-15T08:51:21.484" v="222" actId="47"/>
        <pc:sldMkLst>
          <pc:docMk/>
          <pc:sldMk cId="0" sldId="265"/>
        </pc:sldMkLst>
      </pc:sldChg>
      <pc:sldChg chg="del">
        <pc:chgData name="İhsan Pençe" userId="2188b72f-395e-4735-86c6-9b1407aec0e3" providerId="ADAL" clId="{7631497D-4E92-426F-BEE8-C0C276B1A019}" dt="2022-12-15T08:51:21.484" v="222" actId="47"/>
        <pc:sldMkLst>
          <pc:docMk/>
          <pc:sldMk cId="0" sldId="289"/>
        </pc:sldMkLst>
      </pc:sldChg>
      <pc:sldChg chg="del">
        <pc:chgData name="İhsan Pençe" userId="2188b72f-395e-4735-86c6-9b1407aec0e3" providerId="ADAL" clId="{7631497D-4E92-426F-BEE8-C0C276B1A019}" dt="2022-12-15T08:51:21.484" v="222" actId="47"/>
        <pc:sldMkLst>
          <pc:docMk/>
          <pc:sldMk cId="0" sldId="290"/>
        </pc:sldMkLst>
      </pc:sldChg>
      <pc:sldChg chg="del">
        <pc:chgData name="İhsan Pençe" userId="2188b72f-395e-4735-86c6-9b1407aec0e3" providerId="ADAL" clId="{7631497D-4E92-426F-BEE8-C0C276B1A019}" dt="2022-12-15T08:51:21.484" v="222" actId="47"/>
        <pc:sldMkLst>
          <pc:docMk/>
          <pc:sldMk cId="0" sldId="291"/>
        </pc:sldMkLst>
      </pc:sldChg>
      <pc:sldChg chg="del">
        <pc:chgData name="İhsan Pençe" userId="2188b72f-395e-4735-86c6-9b1407aec0e3" providerId="ADAL" clId="{7631497D-4E92-426F-BEE8-C0C276B1A019}" dt="2022-12-15T08:51:21.484" v="222" actId="47"/>
        <pc:sldMkLst>
          <pc:docMk/>
          <pc:sldMk cId="0" sldId="292"/>
        </pc:sldMkLst>
      </pc:sldChg>
      <pc:sldChg chg="del">
        <pc:chgData name="İhsan Pençe" userId="2188b72f-395e-4735-86c6-9b1407aec0e3" providerId="ADAL" clId="{7631497D-4E92-426F-BEE8-C0C276B1A019}" dt="2022-12-15T08:51:21.484" v="222" actId="47"/>
        <pc:sldMkLst>
          <pc:docMk/>
          <pc:sldMk cId="0" sldId="293"/>
        </pc:sldMkLst>
      </pc:sldChg>
      <pc:sldChg chg="del">
        <pc:chgData name="İhsan Pençe" userId="2188b72f-395e-4735-86c6-9b1407aec0e3" providerId="ADAL" clId="{7631497D-4E92-426F-BEE8-C0C276B1A019}" dt="2022-12-14T17:48:59.984" v="0" actId="47"/>
        <pc:sldMkLst>
          <pc:docMk/>
          <pc:sldMk cId="0" sldId="294"/>
        </pc:sldMkLst>
      </pc:sldChg>
      <pc:sldChg chg="del">
        <pc:chgData name="İhsan Pençe" userId="2188b72f-395e-4735-86c6-9b1407aec0e3" providerId="ADAL" clId="{7631497D-4E92-426F-BEE8-C0C276B1A019}" dt="2022-12-14T17:49:01.718" v="1" actId="47"/>
        <pc:sldMkLst>
          <pc:docMk/>
          <pc:sldMk cId="0" sldId="295"/>
        </pc:sldMkLst>
      </pc:sldChg>
      <pc:sldChg chg="addSp delSp modSp new mod">
        <pc:chgData name="İhsan Pençe" userId="2188b72f-395e-4735-86c6-9b1407aec0e3" providerId="ADAL" clId="{7631497D-4E92-426F-BEE8-C0C276B1A019}" dt="2022-12-14T17:58:25.410" v="8" actId="1076"/>
        <pc:sldMkLst>
          <pc:docMk/>
          <pc:sldMk cId="1623087791" sldId="298"/>
        </pc:sldMkLst>
        <pc:spChg chg="del">
          <ac:chgData name="İhsan Pençe" userId="2188b72f-395e-4735-86c6-9b1407aec0e3" providerId="ADAL" clId="{7631497D-4E92-426F-BEE8-C0C276B1A019}" dt="2022-12-14T17:58:02.904" v="3"/>
          <ac:spMkLst>
            <pc:docMk/>
            <pc:sldMk cId="1623087791" sldId="298"/>
            <ac:spMk id="3" creationId="{87352990-CEA0-579E-BB19-7F19814B683A}"/>
          </ac:spMkLst>
        </pc:spChg>
        <pc:picChg chg="add mod">
          <ac:chgData name="İhsan Pençe" userId="2188b72f-395e-4735-86c6-9b1407aec0e3" providerId="ADAL" clId="{7631497D-4E92-426F-BEE8-C0C276B1A019}" dt="2022-12-14T17:58:25.410" v="8" actId="1076"/>
          <ac:picMkLst>
            <pc:docMk/>
            <pc:sldMk cId="1623087791" sldId="298"/>
            <ac:picMk id="5" creationId="{A31BF8FB-5025-9F6D-36DA-600835398A18}"/>
          </ac:picMkLst>
        </pc:picChg>
      </pc:sldChg>
      <pc:sldChg chg="addSp delSp modSp new mod">
        <pc:chgData name="İhsan Pençe" userId="2188b72f-395e-4735-86c6-9b1407aec0e3" providerId="ADAL" clId="{7631497D-4E92-426F-BEE8-C0C276B1A019}" dt="2022-12-14T17:59:04.380" v="16" actId="1076"/>
        <pc:sldMkLst>
          <pc:docMk/>
          <pc:sldMk cId="2208333734" sldId="299"/>
        </pc:sldMkLst>
        <pc:spChg chg="del">
          <ac:chgData name="İhsan Pençe" userId="2188b72f-395e-4735-86c6-9b1407aec0e3" providerId="ADAL" clId="{7631497D-4E92-426F-BEE8-C0C276B1A019}" dt="2022-12-14T17:58:39.108" v="10"/>
          <ac:spMkLst>
            <pc:docMk/>
            <pc:sldMk cId="2208333734" sldId="299"/>
            <ac:spMk id="3" creationId="{42A4E5D0-F33D-7DD9-4A9D-E3E46D260DE6}"/>
          </ac:spMkLst>
        </pc:spChg>
        <pc:picChg chg="add mod">
          <ac:chgData name="İhsan Pençe" userId="2188b72f-395e-4735-86c6-9b1407aec0e3" providerId="ADAL" clId="{7631497D-4E92-426F-BEE8-C0C276B1A019}" dt="2022-12-14T17:59:04.380" v="16" actId="1076"/>
          <ac:picMkLst>
            <pc:docMk/>
            <pc:sldMk cId="2208333734" sldId="299"/>
            <ac:picMk id="5" creationId="{456B090E-6947-AC14-CB92-8452613BC226}"/>
          </ac:picMkLst>
        </pc:picChg>
      </pc:sldChg>
      <pc:sldChg chg="addSp delSp modSp new mod ord">
        <pc:chgData name="İhsan Pençe" userId="2188b72f-395e-4735-86c6-9b1407aec0e3" providerId="ADAL" clId="{7631497D-4E92-426F-BEE8-C0C276B1A019}" dt="2022-12-14T17:59:51.224" v="27"/>
        <pc:sldMkLst>
          <pc:docMk/>
          <pc:sldMk cId="3098081660" sldId="300"/>
        </pc:sldMkLst>
        <pc:spChg chg="del">
          <ac:chgData name="İhsan Pençe" userId="2188b72f-395e-4735-86c6-9b1407aec0e3" providerId="ADAL" clId="{7631497D-4E92-426F-BEE8-C0C276B1A019}" dt="2022-12-14T17:59:20.852" v="18"/>
          <ac:spMkLst>
            <pc:docMk/>
            <pc:sldMk cId="3098081660" sldId="300"/>
            <ac:spMk id="3" creationId="{51D23F95-33FC-5470-071B-E276BF4AD281}"/>
          </ac:spMkLst>
        </pc:spChg>
        <pc:picChg chg="add mod">
          <ac:chgData name="İhsan Pençe" userId="2188b72f-395e-4735-86c6-9b1407aec0e3" providerId="ADAL" clId="{7631497D-4E92-426F-BEE8-C0C276B1A019}" dt="2022-12-14T17:59:48.092" v="25" actId="1076"/>
          <ac:picMkLst>
            <pc:docMk/>
            <pc:sldMk cId="3098081660" sldId="300"/>
            <ac:picMk id="5" creationId="{2A41B208-77B4-AC36-3881-0D0408F267C3}"/>
          </ac:picMkLst>
        </pc:picChg>
      </pc:sldChg>
      <pc:sldChg chg="modSp add del mod">
        <pc:chgData name="İhsan Pençe" userId="2188b72f-395e-4735-86c6-9b1407aec0e3" providerId="ADAL" clId="{7631497D-4E92-426F-BEE8-C0C276B1A019}" dt="2022-12-15T08:51:21.484" v="222" actId="47"/>
        <pc:sldMkLst>
          <pc:docMk/>
          <pc:sldMk cId="0" sldId="365"/>
        </pc:sldMkLst>
        <pc:spChg chg="mod">
          <ac:chgData name="İhsan Pençe" userId="2188b72f-395e-4735-86c6-9b1407aec0e3" providerId="ADAL" clId="{7631497D-4E92-426F-BEE8-C0C276B1A019}" dt="2022-12-14T18:25:29.216" v="155" actId="20577"/>
          <ac:spMkLst>
            <pc:docMk/>
            <pc:sldMk cId="0" sldId="365"/>
            <ac:spMk id="3" creationId="{22F6BC20-EC72-440A-A988-FABA157AEB16}"/>
          </ac:spMkLst>
        </pc:spChg>
        <pc:spChg chg="mod">
          <ac:chgData name="İhsan Pençe" userId="2188b72f-395e-4735-86c6-9b1407aec0e3" providerId="ADAL" clId="{7631497D-4E92-426F-BEE8-C0C276B1A019}" dt="2022-12-14T18:23:25.659" v="104" actId="1036"/>
          <ac:spMkLst>
            <pc:docMk/>
            <pc:sldMk cId="0" sldId="365"/>
            <ac:spMk id="4098" creationId="{3FB916C7-5D67-95B5-F269-6A407788D72D}"/>
          </ac:spMkLst>
        </pc:spChg>
        <pc:picChg chg="mod">
          <ac:chgData name="İhsan Pençe" userId="2188b72f-395e-4735-86c6-9b1407aec0e3" providerId="ADAL" clId="{7631497D-4E92-426F-BEE8-C0C276B1A019}" dt="2022-12-14T18:23:25.659" v="104" actId="1036"/>
          <ac:picMkLst>
            <pc:docMk/>
            <pc:sldMk cId="0" sldId="365"/>
            <ac:picMk id="4100" creationId="{955338C2-3058-8161-DE7A-3678B26F79A0}"/>
          </ac:picMkLst>
        </pc:picChg>
      </pc:sldChg>
      <pc:sldChg chg="addSp modSp add del mod modAnim">
        <pc:chgData name="İhsan Pençe" userId="2188b72f-395e-4735-86c6-9b1407aec0e3" providerId="ADAL" clId="{7631497D-4E92-426F-BEE8-C0C276B1A019}" dt="2022-12-15T08:51:21.484" v="222" actId="47"/>
        <pc:sldMkLst>
          <pc:docMk/>
          <pc:sldMk cId="0" sldId="366"/>
        </pc:sldMkLst>
        <pc:spChg chg="mod">
          <ac:chgData name="İhsan Pençe" userId="2188b72f-395e-4735-86c6-9b1407aec0e3" providerId="ADAL" clId="{7631497D-4E92-426F-BEE8-C0C276B1A019}" dt="2022-12-14T18:36:23.786" v="219" actId="20577"/>
          <ac:spMkLst>
            <pc:docMk/>
            <pc:sldMk cId="0" sldId="366"/>
            <ac:spMk id="3" creationId="{8CF38717-F690-4AB8-9566-36BD166EC5AC}"/>
          </ac:spMkLst>
        </pc:spChg>
        <pc:picChg chg="add mod">
          <ac:chgData name="İhsan Pençe" userId="2188b72f-395e-4735-86c6-9b1407aec0e3" providerId="ADAL" clId="{7631497D-4E92-426F-BEE8-C0C276B1A019}" dt="2022-12-14T18:35:29.921" v="206" actId="1076"/>
          <ac:picMkLst>
            <pc:docMk/>
            <pc:sldMk cId="0" sldId="366"/>
            <ac:picMk id="2" creationId="{4D4A8C21-71F0-2DB2-44E6-9105BAFA7EE1}"/>
          </ac:picMkLst>
        </pc:picChg>
      </pc:sldChg>
      <pc:sldChg chg="add del">
        <pc:chgData name="İhsan Pençe" userId="2188b72f-395e-4735-86c6-9b1407aec0e3" providerId="ADAL" clId="{7631497D-4E92-426F-BEE8-C0C276B1A019}" dt="2022-12-14T18:35:33.638" v="207" actId="47"/>
        <pc:sldMkLst>
          <pc:docMk/>
          <pc:sldMk cId="0" sldId="367"/>
        </pc:sldMkLst>
      </pc:sldChg>
      <pc:sldChg chg="modSp add del mod">
        <pc:chgData name="İhsan Pençe" userId="2188b72f-395e-4735-86c6-9b1407aec0e3" providerId="ADAL" clId="{7631497D-4E92-426F-BEE8-C0C276B1A019}" dt="2022-12-15T08:51:21.484" v="222" actId="47"/>
        <pc:sldMkLst>
          <pc:docMk/>
          <pc:sldMk cId="0" sldId="369"/>
        </pc:sldMkLst>
        <pc:spChg chg="mod">
          <ac:chgData name="İhsan Pençe" userId="2188b72f-395e-4735-86c6-9b1407aec0e3" providerId="ADAL" clId="{7631497D-4E92-426F-BEE8-C0C276B1A019}" dt="2022-12-14T18:32:42.485" v="173" actId="14100"/>
          <ac:spMkLst>
            <pc:docMk/>
            <pc:sldMk cId="0" sldId="369"/>
            <ac:spMk id="6146" creationId="{FE380DA5-77EF-74CA-609F-EBDA3F6DFC72}"/>
          </ac:spMkLst>
        </pc:spChg>
      </pc:sldChg>
      <pc:sldChg chg="modSp add del mod">
        <pc:chgData name="İhsan Pençe" userId="2188b72f-395e-4735-86c6-9b1407aec0e3" providerId="ADAL" clId="{7631497D-4E92-426F-BEE8-C0C276B1A019}" dt="2022-12-15T08:51:21.484" v="222" actId="47"/>
        <pc:sldMkLst>
          <pc:docMk/>
          <pc:sldMk cId="0" sldId="370"/>
        </pc:sldMkLst>
        <pc:spChg chg="mod">
          <ac:chgData name="İhsan Pençe" userId="2188b72f-395e-4735-86c6-9b1407aec0e3" providerId="ADAL" clId="{7631497D-4E92-426F-BEE8-C0C276B1A019}" dt="2022-12-14T18:32:50.045" v="174" actId="14100"/>
          <ac:spMkLst>
            <pc:docMk/>
            <pc:sldMk cId="0" sldId="370"/>
            <ac:spMk id="7170" creationId="{E8B8C477-08CD-CC60-0AF4-A69F586DE163}"/>
          </ac:spMkLst>
        </pc:spChg>
      </pc:sldChg>
      <pc:sldChg chg="add del">
        <pc:chgData name="İhsan Pençe" userId="2188b72f-395e-4735-86c6-9b1407aec0e3" providerId="ADAL" clId="{7631497D-4E92-426F-BEE8-C0C276B1A019}" dt="2022-12-15T08:51:21.484" v="222" actId="47"/>
        <pc:sldMkLst>
          <pc:docMk/>
          <pc:sldMk cId="0" sldId="371"/>
        </pc:sldMkLst>
      </pc:sldChg>
      <pc:sldChg chg="add del">
        <pc:chgData name="İhsan Pençe" userId="2188b72f-395e-4735-86c6-9b1407aec0e3" providerId="ADAL" clId="{7631497D-4E92-426F-BEE8-C0C276B1A019}" dt="2022-12-15T08:51:21.484" v="222" actId="47"/>
        <pc:sldMkLst>
          <pc:docMk/>
          <pc:sldMk cId="0" sldId="372"/>
        </pc:sldMkLst>
      </pc:sldChg>
      <pc:sldChg chg="modSp add del mod">
        <pc:chgData name="İhsan Pençe" userId="2188b72f-395e-4735-86c6-9b1407aec0e3" providerId="ADAL" clId="{7631497D-4E92-426F-BEE8-C0C276B1A019}" dt="2022-12-15T08:51:21.484" v="222" actId="47"/>
        <pc:sldMkLst>
          <pc:docMk/>
          <pc:sldMk cId="0" sldId="373"/>
        </pc:sldMkLst>
        <pc:spChg chg="mod">
          <ac:chgData name="İhsan Pençe" userId="2188b72f-395e-4735-86c6-9b1407aec0e3" providerId="ADAL" clId="{7631497D-4E92-426F-BEE8-C0C276B1A019}" dt="2022-12-14T18:33:15.769" v="175" actId="14100"/>
          <ac:spMkLst>
            <pc:docMk/>
            <pc:sldMk cId="0" sldId="373"/>
            <ac:spMk id="10243" creationId="{25B122D5-5919-705D-2DED-F8E2F853CACB}"/>
          </ac:spMkLst>
        </pc:spChg>
      </pc:sldChg>
      <pc:sldChg chg="modSp add del mod">
        <pc:chgData name="İhsan Pençe" userId="2188b72f-395e-4735-86c6-9b1407aec0e3" providerId="ADAL" clId="{7631497D-4E92-426F-BEE8-C0C276B1A019}" dt="2022-12-15T08:51:21.484" v="222" actId="47"/>
        <pc:sldMkLst>
          <pc:docMk/>
          <pc:sldMk cId="0" sldId="374"/>
        </pc:sldMkLst>
        <pc:spChg chg="mod">
          <ac:chgData name="İhsan Pençe" userId="2188b72f-395e-4735-86c6-9b1407aec0e3" providerId="ADAL" clId="{7631497D-4E92-426F-BEE8-C0C276B1A019}" dt="2022-12-14T18:21:42.859" v="86" actId="122"/>
          <ac:spMkLst>
            <pc:docMk/>
            <pc:sldMk cId="0" sldId="374"/>
            <ac:spMk id="3" creationId="{F5F3342E-C60C-4ED8-AFCB-EF0BDD71412D}"/>
          </ac:spMkLst>
        </pc:spChg>
        <pc:spChg chg="mod">
          <ac:chgData name="İhsan Pençe" userId="2188b72f-395e-4735-86c6-9b1407aec0e3" providerId="ADAL" clId="{7631497D-4E92-426F-BEE8-C0C276B1A019}" dt="2022-12-14T18:16:18.427" v="29" actId="27636"/>
          <ac:spMkLst>
            <pc:docMk/>
            <pc:sldMk cId="0" sldId="374"/>
            <ac:spMk id="3074" creationId="{18087D8B-0A95-A445-892F-1143F0232ACE}"/>
          </ac:spMkLst>
        </pc:spChg>
        <pc:picChg chg="mod">
          <ac:chgData name="İhsan Pençe" userId="2188b72f-395e-4735-86c6-9b1407aec0e3" providerId="ADAL" clId="{7631497D-4E92-426F-BEE8-C0C276B1A019}" dt="2022-12-14T18:21:20.638" v="79" actId="1036"/>
          <ac:picMkLst>
            <pc:docMk/>
            <pc:sldMk cId="0" sldId="374"/>
            <ac:picMk id="3076" creationId="{9267FE3A-8C82-8E02-EBC1-D3EB6450F8D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a:t>Asıl alt başlık stilini düzenlemek için tıklatın</a:t>
            </a:r>
            <a:endParaRPr kumimoji="0" lang="en-US"/>
          </a:p>
        </p:txBody>
      </p:sp>
      <p:sp>
        <p:nvSpPr>
          <p:cNvPr id="30" name="29 Veri Yer Tutucusu"/>
          <p:cNvSpPr>
            <a:spLocks noGrp="1"/>
          </p:cNvSpPr>
          <p:nvPr>
            <p:ph type="dt" sz="half" idx="10"/>
          </p:nvPr>
        </p:nvSpPr>
        <p:spPr/>
        <p:txBody>
          <a:bodyPr/>
          <a:lstStyle/>
          <a:p>
            <a:fld id="{D9F75050-0E15-4C5B-92B0-66D068882F1F}" type="datetimeFigureOut">
              <a:rPr lang="tr-TR" smtClean="0"/>
              <a:pPr/>
              <a:t>15.12.2022</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15.12.2022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15.12.2022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15.12.2022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a:t>Asıl metin stillerini düzenlemek için tıklatın</a:t>
            </a:r>
          </a:p>
        </p:txBody>
      </p:sp>
      <p:sp>
        <p:nvSpPr>
          <p:cNvPr id="4" name="3 Veri Yer Tutucusu"/>
          <p:cNvSpPr>
            <a:spLocks noGrp="1"/>
          </p:cNvSpPr>
          <p:nvPr>
            <p:ph type="dt" sz="half" idx="10"/>
          </p:nvPr>
        </p:nvSpPr>
        <p:spPr/>
        <p:txBody>
          <a:bodyPr/>
          <a:lstStyle/>
          <a:p>
            <a:fld id="{D9F75050-0E15-4C5B-92B0-66D068882F1F}" type="datetimeFigureOut">
              <a:rPr lang="tr-TR" smtClean="0"/>
              <a:pPr/>
              <a:t>15.12.2022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4 Veri Yer Tutucusu"/>
          <p:cNvSpPr>
            <a:spLocks noGrp="1"/>
          </p:cNvSpPr>
          <p:nvPr>
            <p:ph type="dt" sz="half" idx="10"/>
          </p:nvPr>
        </p:nvSpPr>
        <p:spPr/>
        <p:txBody>
          <a:bodyPr/>
          <a:lstStyle/>
          <a:p>
            <a:fld id="{D9F75050-0E15-4C5B-92B0-66D068882F1F}" type="datetimeFigureOut">
              <a:rPr lang="tr-TR" smtClean="0"/>
              <a:pPr/>
              <a:t>15.12.2022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7" name="6 Veri Yer Tutucusu"/>
          <p:cNvSpPr>
            <a:spLocks noGrp="1"/>
          </p:cNvSpPr>
          <p:nvPr>
            <p:ph type="dt" sz="half" idx="10"/>
          </p:nvPr>
        </p:nvSpPr>
        <p:spPr/>
        <p:txBody>
          <a:bodyPr/>
          <a:lstStyle/>
          <a:p>
            <a:fld id="{D9F75050-0E15-4C5B-92B0-66D068882F1F}" type="datetimeFigureOut">
              <a:rPr lang="tr-TR" smtClean="0"/>
              <a:pPr/>
              <a:t>15.12.2022</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a:t>Asıl başlık stili için tıklatın</a:t>
            </a:r>
            <a:endParaRPr kumimoji="0" lang="en-US"/>
          </a:p>
        </p:txBody>
      </p:sp>
      <p:sp>
        <p:nvSpPr>
          <p:cNvPr id="3" name="2 Veri Yer Tutucusu"/>
          <p:cNvSpPr>
            <a:spLocks noGrp="1"/>
          </p:cNvSpPr>
          <p:nvPr>
            <p:ph type="dt" sz="half" idx="10"/>
          </p:nvPr>
        </p:nvSpPr>
        <p:spPr/>
        <p:txBody>
          <a:bodyPr/>
          <a:lstStyle/>
          <a:p>
            <a:fld id="{D9F75050-0E15-4C5B-92B0-66D068882F1F}" type="datetimeFigureOut">
              <a:rPr lang="tr-TR" smtClean="0"/>
              <a:pPr/>
              <a:t>15.12.2022</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D9F75050-0E15-4C5B-92B0-66D068882F1F}" type="datetimeFigureOut">
              <a:rPr lang="tr-TR" smtClean="0"/>
              <a:pPr/>
              <a:t>15.12.2022</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4 Veri Yer Tutucusu"/>
          <p:cNvSpPr>
            <a:spLocks noGrp="1"/>
          </p:cNvSpPr>
          <p:nvPr>
            <p:ph type="dt" sz="half" idx="10"/>
          </p:nvPr>
        </p:nvSpPr>
        <p:spPr/>
        <p:txBody>
          <a:bodyPr/>
          <a:lstStyle/>
          <a:p>
            <a:fld id="{D9F75050-0E15-4C5B-92B0-66D068882F1F}" type="datetimeFigureOut">
              <a:rPr lang="tr-TR" smtClean="0"/>
              <a:pPr/>
              <a:t>15.12.2022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15.12.2022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077200" y="6356350"/>
            <a:ext cx="609600" cy="365125"/>
          </a:xfrm>
        </p:spPr>
        <p:txBody>
          <a:bodyPr/>
          <a:lstStyle/>
          <a:p>
            <a:fld id="{B1DEFA8C-F947-479F-BE07-76B6B3F80BF1}" type="slidenum">
              <a:rPr lang="tr-TR" smtClean="0"/>
              <a:pPr/>
              <a:t>‹#›</a:t>
            </a:fld>
            <a:endParaRPr lang="tr-T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9F75050-0E15-4C5B-92B0-66D068882F1F}" type="datetimeFigureOut">
              <a:rPr lang="tr-TR" smtClean="0"/>
              <a:pPr/>
              <a:t>15.12.2022</a:t>
            </a:fld>
            <a:endParaRPr lang="tr-T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1DEFA8C-F947-479F-BE07-76B6B3F80BF1}" type="slidenum">
              <a:rPr lang="tr-TR" smtClean="0"/>
              <a:pPr/>
              <a:t>‹#›</a:t>
            </a:fld>
            <a:endParaRPr lang="tr-TR"/>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r>
              <a:rPr lang="tr-TR" dirty="0"/>
              <a:t>Yapay Zeka 101</a:t>
            </a:r>
          </a:p>
        </p:txBody>
      </p:sp>
      <p:sp>
        <p:nvSpPr>
          <p:cNvPr id="3" name="2 Alt Başlık"/>
          <p:cNvSpPr>
            <a:spLocks noGrp="1"/>
          </p:cNvSpPr>
          <p:nvPr>
            <p:ph type="subTitle" idx="1"/>
          </p:nvPr>
        </p:nvSpPr>
        <p:spPr/>
        <p:txBody>
          <a:bodyPr/>
          <a:lstStyle/>
          <a:p>
            <a:endParaRPr lang="tr-TR" dirty="0"/>
          </a:p>
          <a:p>
            <a:r>
              <a:rPr lang="tr-TR" dirty="0"/>
              <a:t>Dr. İhsan PENÇE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B86D91-E845-E5DA-DD7E-C201DB195FE8}"/>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A31BF8FB-5025-9F6D-36DA-600835398A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101" y="476672"/>
            <a:ext cx="8545797" cy="6110246"/>
          </a:xfrm>
        </p:spPr>
      </p:pic>
    </p:spTree>
    <p:extLst>
      <p:ext uri="{BB962C8B-B14F-4D97-AF65-F5344CB8AC3E}">
        <p14:creationId xmlns:p14="http://schemas.microsoft.com/office/powerpoint/2010/main" val="1623087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847664-7413-CF88-F027-98CF8C2EB4AF}"/>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456B090E-6947-AC14-CB92-8452613BC2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392" y="704088"/>
            <a:ext cx="7859216" cy="6069105"/>
          </a:xfrm>
        </p:spPr>
      </p:pic>
    </p:spTree>
    <p:extLst>
      <p:ext uri="{BB962C8B-B14F-4D97-AF65-F5344CB8AC3E}">
        <p14:creationId xmlns:p14="http://schemas.microsoft.com/office/powerpoint/2010/main" val="2208333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altLang="tr-TR" sz="4400" b="1" dirty="0"/>
              <a:t>Sınıflandırma (</a:t>
            </a:r>
            <a:r>
              <a:rPr lang="en-US" altLang="tr-TR" sz="4400" b="1" dirty="0"/>
              <a:t>Classification</a:t>
            </a:r>
            <a:r>
              <a:rPr lang="tr-TR" altLang="tr-TR" sz="4400" b="1" dirty="0"/>
              <a:t>)</a:t>
            </a:r>
            <a:endParaRPr lang="tr-TR" sz="4400" dirty="0"/>
          </a:p>
        </p:txBody>
      </p:sp>
      <p:sp>
        <p:nvSpPr>
          <p:cNvPr id="3" name="2 İçerik Yer Tutucusu"/>
          <p:cNvSpPr>
            <a:spLocks noGrp="1"/>
          </p:cNvSpPr>
          <p:nvPr>
            <p:ph idx="1"/>
          </p:nvPr>
        </p:nvSpPr>
        <p:spPr/>
        <p:txBody>
          <a:bodyPr/>
          <a:lstStyle/>
          <a:p>
            <a:pPr>
              <a:defRPr/>
            </a:pPr>
            <a:r>
              <a:rPr lang="tr-TR" dirty="0"/>
              <a:t>Sınıflandırma kavramı, basitçe bir veri kümesi (data set) üzerinde tanımlı olan çeşitli sınıflar arasında veriyi dağıtmaktır. Sınıflandırma algoritmaları, verilen eğitim kümesinden bu dağılım şeklini öğrenirler ve daha sonra sınıfının belirli olmadığı test verileri geldiğinde doğru şekilde sınıflandırmaya çalışırlar.</a:t>
            </a:r>
          </a:p>
          <a:p>
            <a:pPr>
              <a:defRPr/>
            </a:pPr>
            <a:r>
              <a:rPr lang="tr-TR" dirty="0"/>
              <a:t>Veri kümesi üzerinde verilen bu sınıfları belirten değerlere etiket (</a:t>
            </a:r>
            <a:r>
              <a:rPr lang="tr-TR" dirty="0" err="1"/>
              <a:t>label</a:t>
            </a:r>
            <a:r>
              <a:rPr lang="tr-TR" dirty="0"/>
              <a:t>) ismi verilir ve gerek eğitim gerekse test sırasında verinin sınıfının belirlenmesi için kullanılırlar.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32656"/>
            <a:ext cx="8229600" cy="1143000"/>
          </a:xfrm>
        </p:spPr>
        <p:txBody>
          <a:bodyPr>
            <a:normAutofit/>
          </a:bodyPr>
          <a:lstStyle/>
          <a:p>
            <a:r>
              <a:rPr lang="tr-TR" altLang="tr-TR" sz="4400" dirty="0"/>
              <a:t>YAPAY SİNİR AĞLARI</a:t>
            </a:r>
            <a:endParaRPr lang="tr-TR" sz="4400" dirty="0"/>
          </a:p>
        </p:txBody>
      </p:sp>
      <p:sp>
        <p:nvSpPr>
          <p:cNvPr id="3" name="2 İçerik Yer Tutucusu"/>
          <p:cNvSpPr>
            <a:spLocks noGrp="1"/>
          </p:cNvSpPr>
          <p:nvPr>
            <p:ph idx="1"/>
          </p:nvPr>
        </p:nvSpPr>
        <p:spPr>
          <a:xfrm>
            <a:off x="179512" y="1575440"/>
            <a:ext cx="6192688" cy="4589864"/>
          </a:xfrm>
        </p:spPr>
        <p:txBody>
          <a:bodyPr>
            <a:normAutofit/>
          </a:bodyPr>
          <a:lstStyle/>
          <a:p>
            <a:pPr>
              <a:defRPr/>
            </a:pPr>
            <a:r>
              <a:rPr lang="tr-TR" sz="2200" dirty="0"/>
              <a:t>YSA, insan beyninin çalışma prensibini taklit eden program ve veri yapısı sistemleridir. Sinir hücrelerinin (nöronlar) çeşitli şekillerde birbirine bağlanmasıyla ağ oluşmaktadır. </a:t>
            </a:r>
          </a:p>
          <a:p>
            <a:pPr>
              <a:defRPr/>
            </a:pPr>
            <a:endParaRPr lang="tr-TR" sz="2200" dirty="0"/>
          </a:p>
          <a:p>
            <a:pPr>
              <a:defRPr/>
            </a:pPr>
            <a:r>
              <a:rPr lang="tr-TR" sz="2200" dirty="0"/>
              <a:t>Bu ağlar öğrenme, hafızaya alma ve veriler arasındaki ilişkiyi ortaya çıkarma kapasitesine sahiptirler. </a:t>
            </a:r>
          </a:p>
          <a:p>
            <a:pPr>
              <a:defRPr/>
            </a:pPr>
            <a:endParaRPr lang="tr-TR" sz="2200" dirty="0"/>
          </a:p>
          <a:p>
            <a:pPr>
              <a:defRPr/>
            </a:pPr>
            <a:r>
              <a:rPr lang="tr-TR" sz="2200" dirty="0"/>
              <a:t>YSA, İnsan beyninin ve dolayısıyla insanın sahip olduğu yaşayarak veya deneyerek öğrenme yeteneğini modellemeye çalışmaktadır.</a:t>
            </a:r>
          </a:p>
        </p:txBody>
      </p:sp>
      <p:pic>
        <p:nvPicPr>
          <p:cNvPr id="4" name="Picture 6" descr="BEYİN"/>
          <p:cNvPicPr>
            <a:picLocks noChangeAspect="1" noChangeArrowheads="1"/>
          </p:cNvPicPr>
          <p:nvPr/>
        </p:nvPicPr>
        <p:blipFill>
          <a:blip r:embed="rId2" cstate="print"/>
          <a:srcRect/>
          <a:stretch>
            <a:fillRect/>
          </a:stretch>
        </p:blipFill>
        <p:spPr>
          <a:xfrm>
            <a:off x="6372200" y="944067"/>
            <a:ext cx="2700957" cy="2700957"/>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ltLang="tr-TR" dirty="0"/>
              <a:t> Yapay Sinir Ağlarının Tarihçesi </a:t>
            </a:r>
            <a:endParaRPr lang="tr-TR" dirty="0"/>
          </a:p>
        </p:txBody>
      </p:sp>
      <p:sp>
        <p:nvSpPr>
          <p:cNvPr id="3" name="2 İçerik Yer Tutucusu"/>
          <p:cNvSpPr>
            <a:spLocks noGrp="1"/>
          </p:cNvSpPr>
          <p:nvPr>
            <p:ph idx="1"/>
          </p:nvPr>
        </p:nvSpPr>
        <p:spPr/>
        <p:txBody>
          <a:bodyPr/>
          <a:lstStyle/>
          <a:p>
            <a:r>
              <a:rPr lang="tr-TR" altLang="tr-TR" dirty="0"/>
              <a:t>İlk yapay sinir ağı modeli 1943 yılında, bir sinir hekimi olan </a:t>
            </a:r>
            <a:r>
              <a:rPr lang="tr-TR" altLang="tr-TR" b="1" dirty="0" err="1"/>
              <a:t>Warren</a:t>
            </a:r>
            <a:r>
              <a:rPr lang="tr-TR" altLang="tr-TR" b="1" dirty="0"/>
              <a:t> </a:t>
            </a:r>
            <a:r>
              <a:rPr lang="tr-TR" altLang="tr-TR" b="1" dirty="0" err="1"/>
              <a:t>McCulloch</a:t>
            </a:r>
            <a:r>
              <a:rPr lang="tr-TR" altLang="tr-TR" dirty="0"/>
              <a:t> ile bir matematikçi olan </a:t>
            </a:r>
            <a:r>
              <a:rPr lang="tr-TR" altLang="tr-TR" b="1" dirty="0" err="1"/>
              <a:t>Walter</a:t>
            </a:r>
            <a:r>
              <a:rPr lang="tr-TR" altLang="tr-TR" b="1" dirty="0"/>
              <a:t> </a:t>
            </a:r>
            <a:r>
              <a:rPr lang="tr-TR" altLang="tr-TR" b="1" dirty="0" err="1"/>
              <a:t>Pitts</a:t>
            </a:r>
            <a:r>
              <a:rPr lang="tr-TR" altLang="tr-TR" dirty="0"/>
              <a:t> tarafından gerçekleştirilmiştir. </a:t>
            </a:r>
          </a:p>
          <a:p>
            <a:endParaRPr lang="tr-TR" altLang="tr-TR" b="1" dirty="0"/>
          </a:p>
          <a:p>
            <a:r>
              <a:rPr lang="tr-TR" altLang="tr-TR" b="1" dirty="0" err="1"/>
              <a:t>McCulloch</a:t>
            </a:r>
            <a:r>
              <a:rPr lang="tr-TR" altLang="tr-TR" dirty="0"/>
              <a:t> ve </a:t>
            </a:r>
            <a:r>
              <a:rPr lang="tr-TR" altLang="tr-TR" b="1" dirty="0" err="1"/>
              <a:t>Pitts</a:t>
            </a:r>
            <a:r>
              <a:rPr lang="tr-TR" altLang="tr-TR" dirty="0"/>
              <a:t>, insan beyninin hesaplama yeteneğinden esinlenerek, elektrik devreleriyle basit bir sinir ağı modellemişlerdir. </a:t>
            </a:r>
          </a:p>
          <a:p>
            <a:endParaRPr lang="tr-T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endParaRPr lang="tr-TR" altLang="tr-TR" sz="2400" dirty="0"/>
          </a:p>
          <a:p>
            <a:endParaRPr lang="tr-TR" altLang="tr-TR" sz="2400" dirty="0"/>
          </a:p>
          <a:p>
            <a:endParaRPr lang="tr-TR" altLang="tr-TR" sz="2400" dirty="0"/>
          </a:p>
          <a:p>
            <a:r>
              <a:rPr lang="tr-TR" altLang="tr-TR" sz="2400" dirty="0"/>
              <a:t>Yapay sinir ağları; insan beyninden esinlenerek, öğrenme sürecinin matematiksel olarak modellenmesi uğraşı sonucu ortaya çıkmıştır. Bu nedenledir ki, bu konu üzerindeki çalışmalar ilk olarak beyni oluşturan biyolojik üniteler olan nöronların modellenmesi ve bilgisayar sistemlerinde uygulanması ile başlamış, daha sonraları bilgisayar sistemlerinin gelişimine de paralel olarak bir çok alanda kullanılır hale gelmiştir. </a:t>
            </a:r>
          </a:p>
        </p:txBody>
      </p:sp>
      <p:pic>
        <p:nvPicPr>
          <p:cNvPr id="4" name="Picture 9" descr="NÖRONNN"/>
          <p:cNvPicPr>
            <a:picLocks noChangeAspect="1" noChangeArrowheads="1"/>
          </p:cNvPicPr>
          <p:nvPr/>
        </p:nvPicPr>
        <p:blipFill>
          <a:blip r:embed="rId2" cstate="print"/>
          <a:srcRect/>
          <a:stretch>
            <a:fillRect/>
          </a:stretch>
        </p:blipFill>
        <p:spPr>
          <a:xfrm>
            <a:off x="2339752" y="447113"/>
            <a:ext cx="4248472" cy="269385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ltLang="tr-TR" dirty="0"/>
              <a:t>Yapay Sinir Ağları</a:t>
            </a:r>
            <a:endParaRPr lang="tr-TR" dirty="0"/>
          </a:p>
        </p:txBody>
      </p:sp>
      <p:sp>
        <p:nvSpPr>
          <p:cNvPr id="3" name="2 İçerik Yer Tutucusu"/>
          <p:cNvSpPr>
            <a:spLocks noGrp="1"/>
          </p:cNvSpPr>
          <p:nvPr>
            <p:ph idx="1"/>
          </p:nvPr>
        </p:nvSpPr>
        <p:spPr/>
        <p:txBody>
          <a:bodyPr>
            <a:normAutofit fontScale="92500" lnSpcReduction="20000"/>
          </a:bodyPr>
          <a:lstStyle/>
          <a:p>
            <a:pPr>
              <a:defRPr/>
            </a:pPr>
            <a:r>
              <a:rPr lang="tr-TR" dirty="0" err="1"/>
              <a:t>YSA’daki</a:t>
            </a:r>
            <a:r>
              <a:rPr lang="tr-TR" dirty="0"/>
              <a:t> her bir sinir kendisine bir önceki sinirlerden gelen bilgiyi veri olarak alıp bir aktivasyon ya da transfer fonksiyonu ile işleme tabi tutup varsa </a:t>
            </a:r>
            <a:r>
              <a:rPr lang="tr-TR" dirty="0" err="1"/>
              <a:t>bias</a:t>
            </a:r>
            <a:r>
              <a:rPr lang="tr-TR" dirty="0"/>
              <a:t> değeri ile toplayıp oluşan çıktısını kendinden sonra bağlı olduğu sinirlere ilgili </a:t>
            </a:r>
            <a:r>
              <a:rPr lang="tr-TR" dirty="0" err="1"/>
              <a:t>sinaptik</a:t>
            </a:r>
            <a:r>
              <a:rPr lang="tr-TR" dirty="0"/>
              <a:t> ağırlıklar ile çarparak iletir. </a:t>
            </a:r>
          </a:p>
          <a:p>
            <a:pPr>
              <a:defRPr/>
            </a:pPr>
            <a:endParaRPr lang="tr-TR" dirty="0"/>
          </a:p>
          <a:p>
            <a:pPr>
              <a:defRPr/>
            </a:pPr>
            <a:r>
              <a:rPr lang="tr-TR" dirty="0"/>
              <a:t>Genellikle bu çıktı değeri bundan sonraki sinirlere bir iletim olup olmayacağını belirleyecek bir eşik değeri ile karşılaştırılır. Bu karşılaştırma aktivasyon fonksiyonu tarafından belirlenir. </a:t>
            </a:r>
          </a:p>
          <a:p>
            <a:pPr>
              <a:defRPr/>
            </a:pPr>
            <a:endParaRPr lang="tr-TR" dirty="0"/>
          </a:p>
          <a:p>
            <a:pPr>
              <a:defRPr/>
            </a:pPr>
            <a:r>
              <a:rPr lang="tr-TR" dirty="0"/>
              <a:t>Bu ardışık işlemler süreci ta ki en son çıktı katmanında çıktı değerlerinin elde edilmesine kadar sürdürülür.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pic>
        <p:nvPicPr>
          <p:cNvPr id="4" name="Resim 2" descr="C:\Users\ihsan\Desktop\Adsız.jpg"/>
          <p:cNvPicPr>
            <a:picLocks noChangeAspect="1" noChangeArrowheads="1"/>
          </p:cNvPicPr>
          <p:nvPr/>
        </p:nvPicPr>
        <p:blipFill>
          <a:blip r:embed="rId2" cstate="print"/>
          <a:srcRect/>
          <a:stretch>
            <a:fillRect/>
          </a:stretch>
        </p:blipFill>
        <p:spPr bwMode="auto">
          <a:xfrm>
            <a:off x="1547664" y="651509"/>
            <a:ext cx="6121301" cy="3728404"/>
          </a:xfrm>
          <a:prstGeom prst="rect">
            <a:avLst/>
          </a:prstGeom>
          <a:noFill/>
          <a:ln w="9525">
            <a:noFill/>
            <a:miter lim="800000"/>
            <a:headEnd/>
            <a:tailEnd/>
          </a:ln>
        </p:spPr>
      </p:pic>
      <p:pic>
        <p:nvPicPr>
          <p:cNvPr id="5" name="Resim 1"/>
          <p:cNvPicPr>
            <a:picLocks noChangeAspect="1" noChangeArrowheads="1"/>
          </p:cNvPicPr>
          <p:nvPr/>
        </p:nvPicPr>
        <p:blipFill>
          <a:blip r:embed="rId3" cstate="print"/>
          <a:srcRect/>
          <a:stretch>
            <a:fillRect/>
          </a:stretch>
        </p:blipFill>
        <p:spPr bwMode="auto">
          <a:xfrm>
            <a:off x="1475656" y="4365104"/>
            <a:ext cx="6174953" cy="2187089"/>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defRPr/>
            </a:pPr>
            <a:r>
              <a:rPr lang="tr-TR" dirty="0"/>
              <a:t>Yukarıda verilen </a:t>
            </a:r>
            <a:r>
              <a:rPr lang="tr-TR" dirty="0" err="1"/>
              <a:t>sigmoid</a:t>
            </a:r>
            <a:r>
              <a:rPr lang="tr-TR" dirty="0"/>
              <a:t> tipli aktivasyon fonksiyonu türevi alınabilir ve sürekli problemlerin çözümünde kullanılmaktadır.</a:t>
            </a:r>
          </a:p>
          <a:p>
            <a:pPr>
              <a:defRPr/>
            </a:pPr>
            <a:endParaRPr lang="tr-TR" dirty="0"/>
          </a:p>
          <a:p>
            <a:pPr>
              <a:defRPr/>
            </a:pPr>
            <a:r>
              <a:rPr lang="tr-TR" dirty="0"/>
              <a:t>Literatürde ileri beslemeli ve geri beslemeli sinir ağ yapıları sıklıkla kullanılmaktadır. İleri beslemeli YSA da, hücreler katmanlar şeklinde düzenlenir ve bir katmandaki hücrelerin çıkışları bir sonraki katmana ağırlıklar üzerinden giriş olarak verilir. </a:t>
            </a:r>
          </a:p>
        </p:txBody>
      </p:sp>
      <p:pic>
        <p:nvPicPr>
          <p:cNvPr id="4" name="Resim 1"/>
          <p:cNvPicPr>
            <a:picLocks noChangeAspect="1" noChangeArrowheads="1"/>
          </p:cNvPicPr>
          <p:nvPr/>
        </p:nvPicPr>
        <p:blipFill>
          <a:blip r:embed="rId2" cstate="print"/>
          <a:srcRect/>
          <a:stretch>
            <a:fillRect/>
          </a:stretch>
        </p:blipFill>
        <p:spPr bwMode="auto">
          <a:xfrm>
            <a:off x="2987824" y="416356"/>
            <a:ext cx="3240360" cy="1500476"/>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r>
              <a:rPr lang="tr-TR" altLang="tr-TR" sz="2400" dirty="0"/>
              <a:t>Çok katmanlı sinir ağlarının eğitimi için genellikle kullanılan eğitim algoritması hatayı geriye yayma (</a:t>
            </a:r>
            <a:r>
              <a:rPr lang="tr-TR" altLang="tr-TR" sz="2400" dirty="0" err="1"/>
              <a:t>back</a:t>
            </a:r>
            <a:r>
              <a:rPr lang="tr-TR" altLang="tr-TR" sz="2400" dirty="0"/>
              <a:t>-</a:t>
            </a:r>
            <a:r>
              <a:rPr lang="tr-TR" altLang="tr-TR" sz="2400" dirty="0" err="1"/>
              <a:t>propagation</a:t>
            </a:r>
            <a:r>
              <a:rPr lang="tr-TR" altLang="tr-TR" sz="2400" dirty="0"/>
              <a:t>) algoritmasıdır. </a:t>
            </a:r>
          </a:p>
          <a:p>
            <a:endParaRPr lang="tr-TR" altLang="tr-TR" sz="2400" dirty="0"/>
          </a:p>
          <a:p>
            <a:r>
              <a:rPr lang="tr-TR" altLang="tr-TR" sz="2400" dirty="0"/>
              <a:t>Bu algoritma, türevi alınabilir aktivasyon fonksiyonu ile herhangi bir ileri beslemeli sinir ağları için kullanılabilir. </a:t>
            </a:r>
          </a:p>
          <a:p>
            <a:endParaRPr lang="tr-T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a:t>Yapay zeka (AI) nedir?</a:t>
            </a:r>
            <a:endParaRPr lang="tr-TR" dirty="0"/>
          </a:p>
        </p:txBody>
      </p:sp>
      <p:sp>
        <p:nvSpPr>
          <p:cNvPr id="3" name="2 İçerik Yer Tutucusu"/>
          <p:cNvSpPr>
            <a:spLocks noGrp="1"/>
          </p:cNvSpPr>
          <p:nvPr>
            <p:ph idx="1"/>
          </p:nvPr>
        </p:nvSpPr>
        <p:spPr/>
        <p:txBody>
          <a:bodyPr>
            <a:normAutofit/>
          </a:bodyPr>
          <a:lstStyle/>
          <a:p>
            <a:r>
              <a:rPr lang="tr-TR" dirty="0"/>
              <a:t>En basit ifadeyle yapay zeka (AI), görevleri yerine getirmek için insan zekasını taklit eden ve topladıkları bilgilere göre yinelemeli olarak kendilerini iyileştirebilen sistemler veya makineler anlamına gelir.</a:t>
            </a:r>
          </a:p>
          <a:p>
            <a:pPr>
              <a:buNone/>
            </a:pPr>
            <a:r>
              <a:rPr lang="tr-TR" dirty="0"/>
              <a:t> </a:t>
            </a:r>
          </a:p>
          <a:p>
            <a:r>
              <a:rPr lang="tr-TR" dirty="0"/>
              <a:t>Yapay zekâ pek çok biçimde kendini gösterir.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altLang="tr-TR" sz="4400" dirty="0"/>
              <a:t>Tek Çıkışlı YSA Modeli</a:t>
            </a:r>
            <a:endParaRPr lang="tr-TR" sz="4400" dirty="0"/>
          </a:p>
        </p:txBody>
      </p:sp>
      <p:sp>
        <p:nvSpPr>
          <p:cNvPr id="3" name="2 İçerik Yer Tutucusu"/>
          <p:cNvSpPr>
            <a:spLocks noGrp="1"/>
          </p:cNvSpPr>
          <p:nvPr>
            <p:ph idx="1"/>
          </p:nvPr>
        </p:nvSpPr>
        <p:spPr/>
        <p:txBody>
          <a:bodyPr/>
          <a:lstStyle/>
          <a:p>
            <a:endParaRPr lang="tr-TR" dirty="0"/>
          </a:p>
        </p:txBody>
      </p:sp>
      <p:pic>
        <p:nvPicPr>
          <p:cNvPr id="5" name="Resim 4" descr="E:\Mims\Doktora\Tez\ihsan\Tez Kitabı\Drawing1.jpg"/>
          <p:cNvPicPr>
            <a:picLocks noChangeAspect="1" noChangeArrowheads="1"/>
          </p:cNvPicPr>
          <p:nvPr/>
        </p:nvPicPr>
        <p:blipFill>
          <a:blip r:embed="rId2" cstate="print"/>
          <a:srcRect/>
          <a:stretch>
            <a:fillRect/>
          </a:stretch>
        </p:blipFill>
        <p:spPr bwMode="auto">
          <a:xfrm>
            <a:off x="1331640" y="1966752"/>
            <a:ext cx="6525220" cy="4342568"/>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altLang="tr-TR" sz="4400" dirty="0"/>
              <a:t>Çok Çıkışlı YSA Modeli</a:t>
            </a:r>
            <a:endParaRPr lang="tr-TR" sz="4400" dirty="0"/>
          </a:p>
        </p:txBody>
      </p:sp>
      <p:sp>
        <p:nvSpPr>
          <p:cNvPr id="3" name="2 İçerik Yer Tutucusu"/>
          <p:cNvSpPr>
            <a:spLocks noGrp="1"/>
          </p:cNvSpPr>
          <p:nvPr>
            <p:ph idx="1"/>
          </p:nvPr>
        </p:nvSpPr>
        <p:spPr/>
        <p:txBody>
          <a:bodyPr/>
          <a:lstStyle/>
          <a:p>
            <a:endParaRPr lang="tr-TR"/>
          </a:p>
        </p:txBody>
      </p:sp>
      <p:pic>
        <p:nvPicPr>
          <p:cNvPr id="4" name="Picture 2"/>
          <p:cNvPicPr>
            <a:picLocks noChangeAspect="1" noChangeArrowheads="1"/>
          </p:cNvPicPr>
          <p:nvPr/>
        </p:nvPicPr>
        <p:blipFill>
          <a:blip r:embed="rId2" cstate="print"/>
          <a:srcRect/>
          <a:stretch>
            <a:fillRect/>
          </a:stretch>
        </p:blipFill>
        <p:spPr bwMode="auto">
          <a:xfrm>
            <a:off x="1331640" y="1916832"/>
            <a:ext cx="6480720" cy="446903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400" dirty="0" err="1"/>
              <a:t>TensorFlow</a:t>
            </a:r>
            <a:r>
              <a:rPr lang="tr-TR" sz="4400" dirty="0"/>
              <a:t> ve </a:t>
            </a:r>
            <a:r>
              <a:rPr lang="tr-TR" sz="4400" dirty="0" err="1"/>
              <a:t>Keras</a:t>
            </a:r>
            <a:r>
              <a:rPr lang="tr-TR" sz="4400" dirty="0"/>
              <a:t> Kütüphanesi</a:t>
            </a:r>
          </a:p>
        </p:txBody>
      </p:sp>
      <p:sp>
        <p:nvSpPr>
          <p:cNvPr id="3" name="2 İçerik Yer Tutucusu"/>
          <p:cNvSpPr>
            <a:spLocks noGrp="1"/>
          </p:cNvSpPr>
          <p:nvPr>
            <p:ph idx="1"/>
          </p:nvPr>
        </p:nvSpPr>
        <p:spPr/>
        <p:txBody>
          <a:bodyPr>
            <a:normAutofit fontScale="92500"/>
          </a:bodyPr>
          <a:lstStyle/>
          <a:p>
            <a:r>
              <a:rPr lang="tr-TR" dirty="0" err="1"/>
              <a:t>Google</a:t>
            </a:r>
            <a:r>
              <a:rPr lang="tr-TR" dirty="0"/>
              <a:t> tarafından uzun yıllardır geliştirilen </a:t>
            </a:r>
            <a:r>
              <a:rPr lang="tr-TR" b="1" dirty="0" err="1"/>
              <a:t>TensorFlow</a:t>
            </a:r>
            <a:r>
              <a:rPr lang="tr-TR" dirty="0"/>
              <a:t> ilk defa 2015 yılında kodlarını herkesin erişimine açmıştır. Açık kaynak kodlu bir </a:t>
            </a:r>
            <a:r>
              <a:rPr lang="tr-TR" dirty="0" err="1"/>
              <a:t>deep</a:t>
            </a:r>
            <a:r>
              <a:rPr lang="tr-TR" dirty="0"/>
              <a:t> </a:t>
            </a:r>
            <a:r>
              <a:rPr lang="tr-TR" dirty="0" err="1"/>
              <a:t>learning</a:t>
            </a:r>
            <a:r>
              <a:rPr lang="tr-TR" dirty="0"/>
              <a:t> kütüphanesidir.</a:t>
            </a:r>
          </a:p>
          <a:p>
            <a:r>
              <a:rPr lang="tr-TR" b="1" dirty="0" err="1"/>
              <a:t>Keras</a:t>
            </a:r>
            <a:r>
              <a:rPr lang="tr-TR" dirty="0"/>
              <a:t>, her türden derin öğrenme modelini tanımlamak ve eğitmek için uygun koşulları sağlayan </a:t>
            </a:r>
            <a:r>
              <a:rPr lang="tr-TR" dirty="0" err="1"/>
              <a:t>Python</a:t>
            </a:r>
            <a:r>
              <a:rPr lang="tr-TR" dirty="0"/>
              <a:t> programlama dilinde oluşturulmuş bir derin öğrenme kütüphanesi olarak ifade edilmektedir.</a:t>
            </a:r>
          </a:p>
          <a:p>
            <a:r>
              <a:rPr lang="tr-TR" b="1" dirty="0" err="1"/>
              <a:t>Keras</a:t>
            </a:r>
            <a:r>
              <a:rPr lang="tr-TR" dirty="0"/>
              <a:t>, </a:t>
            </a:r>
            <a:r>
              <a:rPr lang="tr-TR" dirty="0" err="1"/>
              <a:t>TensorFlow</a:t>
            </a:r>
            <a:r>
              <a:rPr lang="tr-TR" dirty="0"/>
              <a:t>, </a:t>
            </a:r>
            <a:r>
              <a:rPr lang="tr-TR" dirty="0" err="1"/>
              <a:t>Theano</a:t>
            </a:r>
            <a:r>
              <a:rPr lang="tr-TR" dirty="0"/>
              <a:t> ve Microsoft </a:t>
            </a:r>
            <a:r>
              <a:rPr lang="tr-TR" dirty="0" err="1"/>
              <a:t>Cognitive</a:t>
            </a:r>
            <a:r>
              <a:rPr lang="tr-TR" dirty="0"/>
              <a:t> </a:t>
            </a:r>
            <a:r>
              <a:rPr lang="tr-TR" dirty="0" err="1"/>
              <a:t>Toolkit</a:t>
            </a:r>
            <a:r>
              <a:rPr lang="tr-TR" dirty="0"/>
              <a:t> (CNTK) üzerinde çalışma yapabilen üst düzey sinir ağları </a:t>
            </a:r>
            <a:r>
              <a:rPr lang="tr-TR" b="1" dirty="0" err="1"/>
              <a:t>API</a:t>
            </a:r>
            <a:r>
              <a:rPr lang="tr-TR" dirty="0" err="1"/>
              <a:t>’si</a:t>
            </a:r>
            <a:r>
              <a:rPr lang="tr-TR" dirty="0"/>
              <a:t> (</a:t>
            </a:r>
            <a:r>
              <a:rPr lang="tr-TR" b="1" dirty="0" err="1"/>
              <a:t>A</a:t>
            </a:r>
            <a:r>
              <a:rPr lang="tr-TR" dirty="0" err="1"/>
              <a:t>pplication</a:t>
            </a:r>
            <a:r>
              <a:rPr lang="tr-TR" dirty="0"/>
              <a:t> </a:t>
            </a:r>
            <a:r>
              <a:rPr lang="tr-TR" b="1" dirty="0" err="1"/>
              <a:t>P</a:t>
            </a:r>
            <a:r>
              <a:rPr lang="tr-TR" dirty="0" err="1"/>
              <a:t>rogramming</a:t>
            </a:r>
            <a:r>
              <a:rPr lang="tr-TR" dirty="0"/>
              <a:t> </a:t>
            </a:r>
            <a:r>
              <a:rPr lang="tr-TR" dirty="0" err="1"/>
              <a:t>Interface</a:t>
            </a:r>
            <a:r>
              <a:rPr lang="tr-TR" dirty="0"/>
              <a:t>), olma özelliği taşımaktadır. </a:t>
            </a:r>
          </a:p>
          <a:p>
            <a:endParaRPr lang="tr-TR" dirty="0"/>
          </a:p>
        </p:txBody>
      </p:sp>
      <p:pic>
        <p:nvPicPr>
          <p:cNvPr id="2050" name="Picture 2" descr="Introduction to Multilayer Neural Networks with TensorFlow&amp;#39;s Keras API | by  Lorraine Li | Towards Data Science"/>
          <p:cNvPicPr>
            <a:picLocks noChangeAspect="1" noChangeArrowheads="1"/>
          </p:cNvPicPr>
          <p:nvPr/>
        </p:nvPicPr>
        <p:blipFill>
          <a:blip r:embed="rId2" cstate="print"/>
          <a:srcRect l="20863" t="24837" r="20025" b="28249"/>
          <a:stretch>
            <a:fillRect/>
          </a:stretch>
        </p:blipFill>
        <p:spPr bwMode="auto">
          <a:xfrm>
            <a:off x="5436096" y="44624"/>
            <a:ext cx="3672408" cy="1224136"/>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dirty="0" err="1"/>
              <a:t>Keras</a:t>
            </a:r>
            <a:r>
              <a:rPr lang="tr-TR" dirty="0"/>
              <a:t>, kolay ve hızlı yöntemlerle model oluşturulmasına imkân sağlamaktadır. Bu özelliği ile yeni başlayanla için modellerde, neler değiştirildiğinde nasıl bir etki yaratacağı deneme-yanılma yolu ile öğrenilmektedir.</a:t>
            </a:r>
          </a:p>
          <a:p>
            <a:r>
              <a:rPr lang="tr-TR" dirty="0"/>
              <a:t>Modelleri merkezi işlem birimi (CPU) ve grafik işlemlerini yürüten işlemcileri (GPU) kullanarak sorunsuz biçimde çalıştırmaktadır.</a:t>
            </a:r>
          </a:p>
          <a:p>
            <a:endParaRPr lang="tr-T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İris Veri Seti ve Sınıflandırılması</a:t>
            </a:r>
          </a:p>
        </p:txBody>
      </p:sp>
      <p:sp>
        <p:nvSpPr>
          <p:cNvPr id="3" name="2 İçerik Yer Tutucusu"/>
          <p:cNvSpPr>
            <a:spLocks noGrp="1"/>
          </p:cNvSpPr>
          <p:nvPr>
            <p:ph idx="1"/>
          </p:nvPr>
        </p:nvSpPr>
        <p:spPr/>
        <p:txBody>
          <a:bodyPr>
            <a:normAutofit/>
          </a:bodyPr>
          <a:lstStyle/>
          <a:p>
            <a:r>
              <a:rPr lang="tr-TR" sz="2400" dirty="0"/>
              <a:t>iris bir çiçek olup; 1936’da bir bilim adamı bu çiçeğin üç türüne </a:t>
            </a:r>
            <a:r>
              <a:rPr lang="tr-TR" sz="2400" i="1" dirty="0"/>
              <a:t>(</a:t>
            </a:r>
            <a:r>
              <a:rPr lang="tr-TR" sz="2400" i="1" dirty="0" err="1"/>
              <a:t>setosa</a:t>
            </a:r>
            <a:r>
              <a:rPr lang="tr-TR" sz="2400" i="1" dirty="0"/>
              <a:t>, </a:t>
            </a:r>
            <a:r>
              <a:rPr lang="tr-TR" sz="2400" i="1" dirty="0" err="1"/>
              <a:t>versicolor</a:t>
            </a:r>
            <a:r>
              <a:rPr lang="tr-TR" sz="2400" i="1" dirty="0"/>
              <a:t>, </a:t>
            </a:r>
            <a:r>
              <a:rPr lang="tr-TR" sz="2400" i="1" dirty="0" err="1"/>
              <a:t>virginica</a:t>
            </a:r>
            <a:r>
              <a:rPr lang="tr-TR" sz="2400" i="1" dirty="0"/>
              <a:t>)</a:t>
            </a:r>
            <a:r>
              <a:rPr lang="tr-TR" sz="2400" dirty="0"/>
              <a:t> ait 50’şer tane, toplamda 150 tane olmak üzere çiçek bulmuş ve hepsinin üst ve alt çiçek yapraklarını ölçmüş. </a:t>
            </a:r>
          </a:p>
          <a:p>
            <a:r>
              <a:rPr lang="tr-TR" sz="2400" dirty="0"/>
              <a:t>Bu ölçümden dört nitelikli </a:t>
            </a:r>
            <a:r>
              <a:rPr lang="tr-TR" sz="2400" i="1" dirty="0"/>
              <a:t>[</a:t>
            </a:r>
            <a:r>
              <a:rPr lang="tr-TR" sz="2400" i="1" dirty="0" err="1"/>
              <a:t>sepal</a:t>
            </a:r>
            <a:r>
              <a:rPr lang="tr-TR" sz="2400" i="1" dirty="0"/>
              <a:t>-</a:t>
            </a:r>
            <a:r>
              <a:rPr lang="tr-TR" sz="2400" i="1" dirty="0" err="1"/>
              <a:t>length</a:t>
            </a:r>
            <a:r>
              <a:rPr lang="tr-TR" sz="2400" i="1" dirty="0"/>
              <a:t> (alt yaprak uzunluğu cm), </a:t>
            </a:r>
            <a:r>
              <a:rPr lang="tr-TR" sz="2400" i="1" dirty="0" err="1"/>
              <a:t>sepal</a:t>
            </a:r>
            <a:r>
              <a:rPr lang="tr-TR" sz="2400" i="1" dirty="0"/>
              <a:t>-</a:t>
            </a:r>
            <a:r>
              <a:rPr lang="tr-TR" sz="2400" i="1" dirty="0" err="1"/>
              <a:t>with</a:t>
            </a:r>
            <a:r>
              <a:rPr lang="tr-TR" sz="2400" i="1" dirty="0"/>
              <a:t> (alt yaprak genişliği cm), pedal-</a:t>
            </a:r>
            <a:r>
              <a:rPr lang="tr-TR" sz="2400" i="1" dirty="0" err="1"/>
              <a:t>length</a:t>
            </a:r>
            <a:r>
              <a:rPr lang="tr-TR" sz="2400" i="1" dirty="0"/>
              <a:t> (üst yaprak genişliği cm), pedal-</a:t>
            </a:r>
            <a:r>
              <a:rPr lang="tr-TR" sz="2400" i="1" dirty="0" err="1"/>
              <a:t>width</a:t>
            </a:r>
            <a:r>
              <a:rPr lang="tr-TR" sz="2400" i="1" dirty="0"/>
              <a:t> (üst yaprak uzunluğu cm)]</a:t>
            </a:r>
            <a:r>
              <a:rPr lang="tr-TR" sz="2400" dirty="0"/>
              <a:t> ve 150 elemanlı bir veri seti elde etmiş. </a:t>
            </a:r>
          </a:p>
          <a:p>
            <a:r>
              <a:rPr lang="tr-TR" sz="2400" dirty="0"/>
              <a:t>Bu veri seti makine öğrenmesi (</a:t>
            </a:r>
            <a:r>
              <a:rPr lang="tr-TR" sz="2400" dirty="0" err="1"/>
              <a:t>machine</a:t>
            </a:r>
            <a:r>
              <a:rPr lang="tr-TR" sz="2400" dirty="0"/>
              <a:t> </a:t>
            </a:r>
            <a:r>
              <a:rPr lang="tr-TR" sz="2400" dirty="0" err="1"/>
              <a:t>learning</a:t>
            </a:r>
            <a:r>
              <a:rPr lang="tr-TR" sz="2400" dirty="0"/>
              <a:t>) alıştırmalarında sıklıkla kullanılmaktadır.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pic>
        <p:nvPicPr>
          <p:cNvPr id="4" name="Picture 2" descr="https://www.veribilimiokulu.com/wp-content/uploads/2019/10/iris_flower_with_species.png"/>
          <p:cNvPicPr>
            <a:picLocks noChangeAspect="1" noChangeArrowheads="1"/>
          </p:cNvPicPr>
          <p:nvPr/>
        </p:nvPicPr>
        <p:blipFill>
          <a:blip r:embed="rId2" cstate="print"/>
          <a:srcRect/>
          <a:stretch>
            <a:fillRect/>
          </a:stretch>
        </p:blipFill>
        <p:spPr bwMode="auto">
          <a:xfrm>
            <a:off x="503238" y="1089025"/>
            <a:ext cx="8124825" cy="45148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400" dirty="0"/>
              <a:t>Sınıflandırma İçin Kurulan Model</a:t>
            </a:r>
            <a:endParaRPr lang="tr-TR" sz="4000" dirty="0"/>
          </a:p>
        </p:txBody>
      </p:sp>
      <p:sp>
        <p:nvSpPr>
          <p:cNvPr id="3" name="2 İçerik Yer Tutucusu"/>
          <p:cNvSpPr>
            <a:spLocks noGrp="1"/>
          </p:cNvSpPr>
          <p:nvPr>
            <p:ph idx="1"/>
          </p:nvPr>
        </p:nvSpPr>
        <p:spPr/>
        <p:txBody>
          <a:bodyPr/>
          <a:lstStyle/>
          <a:p>
            <a:endParaRPr lang="tr-TR"/>
          </a:p>
        </p:txBody>
      </p:sp>
      <p:pic>
        <p:nvPicPr>
          <p:cNvPr id="4" name="Picture 2" descr="https://www.veribilimiokulu.com/wp-content/uploads/2018/01/YapaySinir_Agi_Iris_Uygulama.png"/>
          <p:cNvPicPr>
            <a:picLocks noChangeAspect="1" noChangeArrowheads="1"/>
          </p:cNvPicPr>
          <p:nvPr/>
        </p:nvPicPr>
        <p:blipFill>
          <a:blip r:embed="rId2" cstate="print"/>
          <a:srcRect/>
          <a:stretch>
            <a:fillRect/>
          </a:stretch>
        </p:blipFill>
        <p:spPr bwMode="auto">
          <a:xfrm>
            <a:off x="431800" y="1888579"/>
            <a:ext cx="8291513" cy="427672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a:t>Yapay zeka</a:t>
            </a:r>
            <a:endParaRPr lang="tr-TR" dirty="0"/>
          </a:p>
        </p:txBody>
      </p:sp>
      <p:sp>
        <p:nvSpPr>
          <p:cNvPr id="3" name="2 İçerik Yer Tutucusu"/>
          <p:cNvSpPr>
            <a:spLocks noGrp="1"/>
          </p:cNvSpPr>
          <p:nvPr>
            <p:ph idx="1"/>
          </p:nvPr>
        </p:nvSpPr>
        <p:spPr/>
        <p:txBody>
          <a:bodyPr>
            <a:normAutofit/>
          </a:bodyPr>
          <a:lstStyle/>
          <a:p>
            <a:pPr>
              <a:buNone/>
            </a:pPr>
            <a:r>
              <a:rPr lang="tr-TR" dirty="0"/>
              <a:t>Örneğin:</a:t>
            </a:r>
          </a:p>
          <a:p>
            <a:r>
              <a:rPr lang="tr-TR" dirty="0"/>
              <a:t>Sohbet robotları, müşterilerin sorunlarını daha hızlı bir şekilde anlamak ve daha verimli cevaplar vermek için yapay zekâdan yararlanır</a:t>
            </a:r>
          </a:p>
          <a:p>
            <a:r>
              <a:rPr lang="tr-TR" dirty="0"/>
              <a:t>Akıllı asistanlar, zamanlamayı iyileştirmek için büyük kullanıcı tanımlı veri kümelerinden kritik bilgileri çekmek için yapay zekâdan yararlanır</a:t>
            </a:r>
          </a:p>
          <a:p>
            <a:r>
              <a:rPr lang="tr-TR" dirty="0"/>
              <a:t>Öneri motorları kullanıcıların izleme alışkanlıklarına göre TV programları için otomatik önerilerde bulunabilir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a:t>Yapay zeka</a:t>
            </a:r>
            <a:endParaRPr lang="tr-TR" dirty="0"/>
          </a:p>
        </p:txBody>
      </p:sp>
      <p:sp>
        <p:nvSpPr>
          <p:cNvPr id="3" name="2 İçerik Yer Tutucusu"/>
          <p:cNvSpPr>
            <a:spLocks noGrp="1"/>
          </p:cNvSpPr>
          <p:nvPr>
            <p:ph idx="1"/>
          </p:nvPr>
        </p:nvSpPr>
        <p:spPr/>
        <p:txBody>
          <a:bodyPr/>
          <a:lstStyle/>
          <a:p>
            <a:r>
              <a:rPr lang="tr-TR" dirty="0"/>
              <a:t>Alan Turing'in 1950 yılında yayımlanan "</a:t>
            </a:r>
            <a:r>
              <a:rPr lang="tr-TR" dirty="0" err="1"/>
              <a:t>Computing</a:t>
            </a:r>
            <a:r>
              <a:rPr lang="tr-TR" dirty="0"/>
              <a:t> </a:t>
            </a:r>
            <a:r>
              <a:rPr lang="tr-TR" dirty="0" err="1"/>
              <a:t>Machinery</a:t>
            </a:r>
            <a:r>
              <a:rPr lang="tr-TR" dirty="0"/>
              <a:t> </a:t>
            </a:r>
            <a:r>
              <a:rPr lang="tr-TR" dirty="0" err="1"/>
              <a:t>and</a:t>
            </a:r>
            <a:r>
              <a:rPr lang="tr-TR" dirty="0"/>
              <a:t> </a:t>
            </a:r>
            <a:r>
              <a:rPr lang="tr-TR" dirty="0" err="1"/>
              <a:t>Intelligence</a:t>
            </a:r>
            <a:r>
              <a:rPr lang="tr-TR" dirty="0"/>
              <a:t>" adlı çığır açan çalışması, yapay zeka tartışmalarının doğuşunu simgeledi. </a:t>
            </a:r>
          </a:p>
          <a:p>
            <a:r>
              <a:rPr lang="tr-TR" dirty="0"/>
              <a:t>Genellikle "bilgisayar biliminin babası olarak anılan Turing, bu makalede şu soruyu sorar: "Makineler düşünebilir mi?" Bu noktadan sonra, şu anda herkesçe "Turing Testi" olarak bilinen, bir sorgu memurunun bilgisayar yanıtı ile insan metni yanıtını ayırt etmeye çalıştığı bir testi ortaya koyar.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Makine öğrenmesi</a:t>
            </a:r>
          </a:p>
        </p:txBody>
      </p:sp>
      <p:sp>
        <p:nvSpPr>
          <p:cNvPr id="3" name="2 İçerik Yer Tutucusu"/>
          <p:cNvSpPr>
            <a:spLocks noGrp="1"/>
          </p:cNvSpPr>
          <p:nvPr>
            <p:ph idx="1"/>
          </p:nvPr>
        </p:nvSpPr>
        <p:spPr/>
        <p:txBody>
          <a:bodyPr/>
          <a:lstStyle/>
          <a:p>
            <a:r>
              <a:rPr lang="tr-TR" dirty="0"/>
              <a:t>Makine öğrenmesi, yapay zekanın bir alt kümesi olarak değerlendirilir. </a:t>
            </a:r>
          </a:p>
          <a:p>
            <a:endParaRPr lang="tr-TR" dirty="0"/>
          </a:p>
          <a:p>
            <a:r>
              <a:rPr lang="tr-TR" dirty="0"/>
              <a:t>Makine öğrenmesi, makineleri insanlar gibi veri analizi yaparak öğrenecek şekilde eğitmeye odaklanır. Bu nedenle, makine öğrenmesi yapay zeka sistemleri geliştirmeye yardımcı olan bir tekniktir.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Derin öğrenme</a:t>
            </a:r>
          </a:p>
        </p:txBody>
      </p:sp>
      <p:sp>
        <p:nvSpPr>
          <p:cNvPr id="3" name="2 İçerik Yer Tutucusu"/>
          <p:cNvSpPr>
            <a:spLocks noGrp="1"/>
          </p:cNvSpPr>
          <p:nvPr>
            <p:ph idx="1"/>
          </p:nvPr>
        </p:nvSpPr>
        <p:spPr/>
        <p:txBody>
          <a:bodyPr/>
          <a:lstStyle/>
          <a:p>
            <a:r>
              <a:rPr lang="tr-TR" dirty="0"/>
              <a:t>Derin öğrenme, beynin yapısından (sinir ağları olarak bilinir) ilham alınarak oluşturulmuş algoritma ağlarının kullanıldığı gelişmiş bir makine öğrenmesi türüdür.</a:t>
            </a:r>
          </a:p>
          <a:p>
            <a:r>
              <a:rPr lang="tr-TR" dirty="0"/>
              <a:t>Derin öğrenme eğitimi için genellikle büyük bir veri kümesi gerekir. Derin öğrenmeye yönelik eğitim kümeleri bazen milyonlarca veri noktasından oluşur.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dirty="0"/>
              <a:t>Derin öğrenme ve makine öğrenmesinin birbirinden ayrıldığı nokta, algoritmalarının öğrenme şeklidir. </a:t>
            </a:r>
          </a:p>
          <a:p>
            <a:endParaRPr lang="tr-TR" dirty="0"/>
          </a:p>
          <a:p>
            <a:r>
              <a:rPr lang="tr-TR" dirty="0"/>
              <a:t>Derin öğrenme, işlemin özellik ayıklama kısmını büyük ölçüde otomatikleştirir ve gerekli olan bazı </a:t>
            </a:r>
            <a:r>
              <a:rPr lang="tr-TR" dirty="0" err="1"/>
              <a:t>manuel</a:t>
            </a:r>
            <a:r>
              <a:rPr lang="tr-TR" dirty="0"/>
              <a:t> insan müdahalesini ortadan kaldırarak, daha büyük veri kümelerinin kullanılmasını sağlar.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pic>
        <p:nvPicPr>
          <p:cNvPr id="1026" name="Picture 2" descr="Yapay zeka, makine öğrenmesi ve derin öğrenmenin birbiriyle ilgisinin Görsel Gösterimi"/>
          <p:cNvPicPr>
            <a:picLocks noChangeAspect="1" noChangeArrowheads="1"/>
          </p:cNvPicPr>
          <p:nvPr/>
        </p:nvPicPr>
        <p:blipFill>
          <a:blip r:embed="rId2" cstate="print"/>
          <a:srcRect/>
          <a:stretch>
            <a:fillRect/>
          </a:stretch>
        </p:blipFill>
        <p:spPr bwMode="auto">
          <a:xfrm>
            <a:off x="2411760" y="1556792"/>
            <a:ext cx="4248472" cy="424847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9A8666-FD12-3C3F-9F1A-0D833C7602D0}"/>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2A41B208-77B4-AC36-3881-0D0408F267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1579" y="1935893"/>
            <a:ext cx="7560841" cy="2986214"/>
          </a:xfrm>
        </p:spPr>
      </p:pic>
    </p:spTree>
    <p:extLst>
      <p:ext uri="{BB962C8B-B14F-4D97-AF65-F5344CB8AC3E}">
        <p14:creationId xmlns:p14="http://schemas.microsoft.com/office/powerpoint/2010/main" val="30980816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97</TotalTime>
  <Words>962</Words>
  <Application>Microsoft Office PowerPoint</Application>
  <PresentationFormat>Ekran Gösterisi (4:3)</PresentationFormat>
  <Paragraphs>67</Paragraphs>
  <Slides>26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26</vt:i4>
      </vt:variant>
    </vt:vector>
  </HeadingPairs>
  <TitlesOfParts>
    <vt:vector size="30" baseType="lpstr">
      <vt:lpstr>Calibri</vt:lpstr>
      <vt:lpstr>Constantia</vt:lpstr>
      <vt:lpstr>Wingdings 2</vt:lpstr>
      <vt:lpstr>Akış</vt:lpstr>
      <vt:lpstr>Yapay Zeka 101</vt:lpstr>
      <vt:lpstr>Yapay zeka (AI) nedir?</vt:lpstr>
      <vt:lpstr>Yapay zeka</vt:lpstr>
      <vt:lpstr>Yapay zeka</vt:lpstr>
      <vt:lpstr>Makine öğrenmesi</vt:lpstr>
      <vt:lpstr>Derin öğrenme</vt:lpstr>
      <vt:lpstr>PowerPoint Sunusu</vt:lpstr>
      <vt:lpstr>PowerPoint Sunusu</vt:lpstr>
      <vt:lpstr>PowerPoint Sunusu</vt:lpstr>
      <vt:lpstr>PowerPoint Sunusu</vt:lpstr>
      <vt:lpstr>PowerPoint Sunusu</vt:lpstr>
      <vt:lpstr>Sınıflandırma (Classification)</vt:lpstr>
      <vt:lpstr>YAPAY SİNİR AĞLARI</vt:lpstr>
      <vt:lpstr> Yapay Sinir Ağlarının Tarihçesi </vt:lpstr>
      <vt:lpstr>PowerPoint Sunusu</vt:lpstr>
      <vt:lpstr>Yapay Sinir Ağları</vt:lpstr>
      <vt:lpstr>PowerPoint Sunusu</vt:lpstr>
      <vt:lpstr>PowerPoint Sunusu</vt:lpstr>
      <vt:lpstr>PowerPoint Sunusu</vt:lpstr>
      <vt:lpstr>Tek Çıkışlı YSA Modeli</vt:lpstr>
      <vt:lpstr>Çok Çıkışlı YSA Modeli</vt:lpstr>
      <vt:lpstr>TensorFlow ve Keras Kütüphanesi</vt:lpstr>
      <vt:lpstr>PowerPoint Sunusu</vt:lpstr>
      <vt:lpstr>İris Veri Seti ve Sınıflandırılması</vt:lpstr>
      <vt:lpstr>PowerPoint Sunusu</vt:lpstr>
      <vt:lpstr>Sınıflandırma İçin Kurulan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Yapay Zeka 101</dc:title>
  <dc:creator>ihsan</dc:creator>
  <cp:lastModifiedBy>İhsan Pençe</cp:lastModifiedBy>
  <cp:revision>19</cp:revision>
  <dcterms:created xsi:type="dcterms:W3CDTF">2021-08-24T15:02:26Z</dcterms:created>
  <dcterms:modified xsi:type="dcterms:W3CDTF">2022-12-15T08:51:23Z</dcterms:modified>
</cp:coreProperties>
</file>