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8.jpeg" ContentType="image/jpeg"/>
  <Override PartName="/ppt/media/image10.png" ContentType="image/png"/>
  <Override PartName="/ppt/media/image12.jpeg" ContentType="image/jpeg"/>
  <Override PartName="/ppt/media/image13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3800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228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4056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228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4056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488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228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4056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228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4056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488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7228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40560" y="132660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7228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40560" y="3044520"/>
            <a:ext cx="2921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488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488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0"/>
            <a:ext cx="10078560" cy="5669280"/>
          </a:xfrm>
          <a:custGeom>
            <a:avLst/>
            <a:gdLst/>
            <a:ahLst/>
            <a:rect l="l" t="t" r="r" b="b"/>
            <a:pathLst>
              <a:path w="10079990" h="5670550">
                <a:moveTo>
                  <a:pt x="10079990" y="0"/>
                </a:moveTo>
                <a:lnTo>
                  <a:pt x="0" y="0"/>
                </a:lnTo>
                <a:lnTo>
                  <a:pt x="0" y="5670550"/>
                </a:lnTo>
                <a:lnTo>
                  <a:pt x="10079990" y="56705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360"/>
            <a:ext cx="3511440" cy="3019320"/>
          </a:xfrm>
          <a:custGeom>
            <a:avLst/>
            <a:gdLst/>
            <a:ahLst/>
            <a:rect l="l" t="t" r="r" b="b"/>
            <a:pathLst>
              <a:path w="3512820" h="3020695">
                <a:moveTo>
                  <a:pt x="3512229" y="0"/>
                </a:moveTo>
                <a:lnTo>
                  <a:pt x="1750558" y="0"/>
                </a:lnTo>
                <a:lnTo>
                  <a:pt x="0" y="1505281"/>
                </a:lnTo>
                <a:lnTo>
                  <a:pt x="0" y="3020593"/>
                </a:lnTo>
                <a:lnTo>
                  <a:pt x="3512229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g object 18" descr=""/>
          <p:cNvPicPr/>
          <p:nvPr/>
        </p:nvPicPr>
        <p:blipFill>
          <a:blip r:embed="rId2"/>
          <a:stretch/>
        </p:blipFill>
        <p:spPr>
          <a:xfrm>
            <a:off x="431640" y="4320720"/>
            <a:ext cx="2124720" cy="133956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8567280" y="4596480"/>
            <a:ext cx="831600" cy="874800"/>
          </a:xfrm>
          <a:custGeom>
            <a:avLst/>
            <a:gdLst/>
            <a:ahLst/>
            <a:rect l="l" t="t" r="r" b="b"/>
            <a:pathLst>
              <a:path w="833120" h="876300">
                <a:moveTo>
                  <a:pt x="833120" y="0"/>
                </a:moveTo>
                <a:lnTo>
                  <a:pt x="427989" y="0"/>
                </a:lnTo>
                <a:lnTo>
                  <a:pt x="0" y="386080"/>
                </a:lnTo>
                <a:lnTo>
                  <a:pt x="0" y="876300"/>
                </a:lnTo>
                <a:lnTo>
                  <a:pt x="833120" y="876300"/>
                </a:lnTo>
                <a:lnTo>
                  <a:pt x="833120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0" y="360"/>
            <a:ext cx="10078560" cy="5669280"/>
          </a:xfrm>
          <a:custGeom>
            <a:avLst/>
            <a:gdLst/>
            <a:ahLst/>
            <a:rect l="l" t="t" r="r" b="b"/>
            <a:pathLst>
              <a:path w="10079990" h="5670550">
                <a:moveTo>
                  <a:pt x="10079990" y="0"/>
                </a:moveTo>
                <a:lnTo>
                  <a:pt x="0" y="0"/>
                </a:lnTo>
                <a:lnTo>
                  <a:pt x="0" y="5670550"/>
                </a:lnTo>
                <a:lnTo>
                  <a:pt x="10079990" y="56705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60"/>
            <a:ext cx="10078560" cy="5669280"/>
          </a:xfrm>
          <a:custGeom>
            <a:avLst/>
            <a:gdLst/>
            <a:ahLst/>
            <a:rect l="l" t="t" r="r" b="b"/>
            <a:pathLst>
              <a:path w="10079990" h="5670550">
                <a:moveTo>
                  <a:pt x="10079990" y="0"/>
                </a:moveTo>
                <a:lnTo>
                  <a:pt x="0" y="0"/>
                </a:lnTo>
                <a:lnTo>
                  <a:pt x="0" y="5670550"/>
                </a:lnTo>
                <a:lnTo>
                  <a:pt x="10079990" y="56705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360"/>
            <a:ext cx="3511440" cy="3019320"/>
          </a:xfrm>
          <a:custGeom>
            <a:avLst/>
            <a:gdLst/>
            <a:ahLst/>
            <a:rect l="l" t="t" r="r" b="b"/>
            <a:pathLst>
              <a:path w="3512820" h="3020695">
                <a:moveTo>
                  <a:pt x="3512229" y="0"/>
                </a:moveTo>
                <a:lnTo>
                  <a:pt x="1750558" y="0"/>
                </a:lnTo>
                <a:lnTo>
                  <a:pt x="0" y="1505281"/>
                </a:lnTo>
                <a:lnTo>
                  <a:pt x="0" y="3020593"/>
                </a:lnTo>
                <a:lnTo>
                  <a:pt x="3512229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bg object 18" descr=""/>
          <p:cNvPicPr/>
          <p:nvPr/>
        </p:nvPicPr>
        <p:blipFill>
          <a:blip r:embed="rId2"/>
          <a:stretch/>
        </p:blipFill>
        <p:spPr>
          <a:xfrm>
            <a:off x="431640" y="4320720"/>
            <a:ext cx="2124720" cy="133956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8567280" y="4596480"/>
            <a:ext cx="831600" cy="874800"/>
          </a:xfrm>
          <a:custGeom>
            <a:avLst/>
            <a:gdLst/>
            <a:ahLst/>
            <a:rect l="l" t="t" r="r" b="b"/>
            <a:pathLst>
              <a:path w="833120" h="876300">
                <a:moveTo>
                  <a:pt x="833120" y="0"/>
                </a:moveTo>
                <a:lnTo>
                  <a:pt x="427989" y="0"/>
                </a:lnTo>
                <a:lnTo>
                  <a:pt x="0" y="386080"/>
                </a:lnTo>
                <a:lnTo>
                  <a:pt x="0" y="876300"/>
                </a:lnTo>
                <a:lnTo>
                  <a:pt x="833120" y="876300"/>
                </a:lnTo>
                <a:lnTo>
                  <a:pt x="833120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360"/>
            <a:ext cx="10078560" cy="5669280"/>
          </a:xfrm>
          <a:custGeom>
            <a:avLst/>
            <a:gdLst/>
            <a:ahLst/>
            <a:rect l="l" t="t" r="r" b="b"/>
            <a:pathLst>
              <a:path w="10079990" h="5670550">
                <a:moveTo>
                  <a:pt x="10079990" y="0"/>
                </a:moveTo>
                <a:lnTo>
                  <a:pt x="0" y="0"/>
                </a:lnTo>
                <a:lnTo>
                  <a:pt x="0" y="5670550"/>
                </a:lnTo>
                <a:lnTo>
                  <a:pt x="10079990" y="56705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360"/>
            <a:ext cx="3511440" cy="3019320"/>
          </a:xfrm>
          <a:custGeom>
            <a:avLst/>
            <a:gdLst/>
            <a:ahLst/>
            <a:rect l="l" t="t" r="r" b="b"/>
            <a:pathLst>
              <a:path w="3512820" h="3020695">
                <a:moveTo>
                  <a:pt x="3512229" y="0"/>
                </a:moveTo>
                <a:lnTo>
                  <a:pt x="1750558" y="0"/>
                </a:lnTo>
                <a:lnTo>
                  <a:pt x="0" y="1505281"/>
                </a:lnTo>
                <a:lnTo>
                  <a:pt x="0" y="3020593"/>
                </a:lnTo>
                <a:lnTo>
                  <a:pt x="3512229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bg object 18" descr=""/>
          <p:cNvPicPr/>
          <p:nvPr/>
        </p:nvPicPr>
        <p:blipFill>
          <a:blip r:embed="rId2"/>
          <a:stretch/>
        </p:blipFill>
        <p:spPr>
          <a:xfrm>
            <a:off x="431640" y="4320720"/>
            <a:ext cx="2124720" cy="1339560"/>
          </a:xfrm>
          <a:prstGeom prst="rect">
            <a:avLst/>
          </a:prstGeom>
          <a:ln>
            <a:noFill/>
          </a:ln>
        </p:spPr>
      </p:pic>
      <p:sp>
        <p:nvSpPr>
          <p:cNvPr id="88" name="CustomShape 3" hidden="1"/>
          <p:cNvSpPr/>
          <p:nvPr/>
        </p:nvSpPr>
        <p:spPr>
          <a:xfrm>
            <a:off x="8567280" y="4596480"/>
            <a:ext cx="831600" cy="874800"/>
          </a:xfrm>
          <a:custGeom>
            <a:avLst/>
            <a:gdLst/>
            <a:ahLst/>
            <a:rect l="l" t="t" r="r" b="b"/>
            <a:pathLst>
              <a:path w="833120" h="876300">
                <a:moveTo>
                  <a:pt x="833120" y="0"/>
                </a:moveTo>
                <a:lnTo>
                  <a:pt x="427989" y="0"/>
                </a:lnTo>
                <a:lnTo>
                  <a:pt x="0" y="386080"/>
                </a:lnTo>
                <a:lnTo>
                  <a:pt x="0" y="876300"/>
                </a:lnTo>
                <a:lnTo>
                  <a:pt x="833120" y="876300"/>
                </a:lnTo>
                <a:lnTo>
                  <a:pt x="833120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63600" y="2750040"/>
            <a:ext cx="364968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tr-TR" sz="5400" spc="-1" strike="noStrike">
                <a:solidFill>
                  <a:srgbClr val="ffd600"/>
                </a:solidFill>
                <a:latin typeface="Calibri"/>
                <a:ea typeface="DejaVu Sans"/>
              </a:rPr>
              <a:t>Öğrenci</a:t>
            </a:r>
            <a:r>
              <a:rPr b="0" i="1" lang="tr-TR" sz="5400" spc="-5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0" i="1" lang="tr-TR" sz="5400" spc="-12" strike="noStrike">
                <a:solidFill>
                  <a:srgbClr val="ffd600"/>
                </a:solidFill>
                <a:latin typeface="Calibri"/>
                <a:ea typeface="DejaVu Sans"/>
              </a:rPr>
              <a:t>İşleri</a:t>
            </a:r>
            <a:endParaRPr b="0" lang="tr-TR" sz="5400" spc="-1" strike="noStrike">
              <a:latin typeface="Arial"/>
            </a:endParaRPr>
          </a:p>
        </p:txBody>
      </p:sp>
      <p:grpSp>
        <p:nvGrpSpPr>
          <p:cNvPr id="128" name="Group 2"/>
          <p:cNvGrpSpPr/>
          <p:nvPr/>
        </p:nvGrpSpPr>
        <p:grpSpPr>
          <a:xfrm>
            <a:off x="2381400" y="5400"/>
            <a:ext cx="7688520" cy="5652720"/>
            <a:chOff x="2381400" y="5400"/>
            <a:chExt cx="7688520" cy="5652720"/>
          </a:xfrm>
        </p:grpSpPr>
        <p:sp>
          <p:nvSpPr>
            <p:cNvPr id="129" name="CustomShape 3"/>
            <p:cNvSpPr/>
            <p:nvPr/>
          </p:nvSpPr>
          <p:spPr>
            <a:xfrm>
              <a:off x="2381400" y="5400"/>
              <a:ext cx="7688520" cy="5652720"/>
            </a:xfrm>
            <a:custGeom>
              <a:avLst/>
              <a:gdLst/>
              <a:ahLst/>
              <a:rect l="l" t="t" r="r" b="b"/>
              <a:pathLst>
                <a:path w="7689850" h="5654040">
                  <a:moveTo>
                    <a:pt x="0" y="0"/>
                  </a:moveTo>
                  <a:lnTo>
                    <a:pt x="6572250" y="5651500"/>
                  </a:lnTo>
                  <a:lnTo>
                    <a:pt x="7689850" y="5654040"/>
                  </a:lnTo>
                  <a:lnTo>
                    <a:pt x="7680959" y="1897379"/>
                  </a:lnTo>
                  <a:lnTo>
                    <a:pt x="5488940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0" name="object 5" descr=""/>
            <p:cNvPicPr/>
            <p:nvPr/>
          </p:nvPicPr>
          <p:blipFill>
            <a:blip r:embed="rId1"/>
            <a:stretch/>
          </p:blipFill>
          <p:spPr>
            <a:xfrm>
              <a:off x="9215280" y="258120"/>
              <a:ext cx="830520" cy="520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CustomShape 4"/>
            <p:cNvSpPr/>
            <p:nvPr/>
          </p:nvSpPr>
          <p:spPr>
            <a:xfrm>
              <a:off x="8958600" y="4524120"/>
              <a:ext cx="831600" cy="874800"/>
            </a:xfrm>
            <a:custGeom>
              <a:avLst/>
              <a:gdLst/>
              <a:ahLst/>
              <a:rect l="l" t="t" r="r" b="b"/>
              <a:pathLst>
                <a:path w="833120" h="876300">
                  <a:moveTo>
                    <a:pt x="833120" y="0"/>
                  </a:moveTo>
                  <a:lnTo>
                    <a:pt x="427990" y="0"/>
                  </a:lnTo>
                  <a:lnTo>
                    <a:pt x="0" y="386079"/>
                  </a:lnTo>
                  <a:lnTo>
                    <a:pt x="0" y="876299"/>
                  </a:lnTo>
                  <a:lnTo>
                    <a:pt x="833120" y="876299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CustomShape 5"/>
          <p:cNvSpPr/>
          <p:nvPr/>
        </p:nvSpPr>
        <p:spPr>
          <a:xfrm>
            <a:off x="9149040" y="4783320"/>
            <a:ext cx="5263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tr-TR" sz="3200" spc="-26" strike="noStrike">
                <a:solidFill>
                  <a:srgbClr val="ffd600"/>
                </a:solidFill>
                <a:latin typeface="Microsoft YaHei"/>
                <a:ea typeface="DejaVu Sans"/>
              </a:rPr>
              <a:t>01</a:t>
            </a: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1300">
        <p:pull dir="d"/>
      </p:transition>
    </mc:Choice>
    <mc:Fallback>
      <p:transition spd="slow">
        <p:pull dir="d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455640" y="864000"/>
            <a:ext cx="4174200" cy="7462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>
            <a:spAutoFit/>
          </a:bodyPr>
          <a:p>
            <a:pPr marL="70560" algn="ctr">
              <a:lnSpc>
                <a:spcPct val="100000"/>
              </a:lnSpc>
              <a:spcBef>
                <a:spcPts val="1559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Neler</a:t>
            </a:r>
            <a:r>
              <a:rPr b="1" i="1" lang="tr-TR" sz="3600" spc="-1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63" strike="noStrike">
                <a:solidFill>
                  <a:srgbClr val="ffd600"/>
                </a:solidFill>
                <a:latin typeface="Calibri"/>
                <a:ea typeface="DejaVu Sans"/>
              </a:rPr>
              <a:t>Yaptm?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28312D0B-A25F-4A01-A1E1-97414DA399F7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237760" y="2559240"/>
            <a:ext cx="6650640" cy="9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1-</a:t>
            </a:r>
            <a:r>
              <a:rPr b="1" i="1" lang="tr-TR" sz="1800" spc="-2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Literatür</a:t>
            </a:r>
            <a:r>
              <a:rPr b="1" i="1" lang="tr-TR" sz="1800" spc="-21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2" strike="noStrike">
                <a:solidFill>
                  <a:srgbClr val="ffd600"/>
                </a:solidFill>
                <a:latin typeface="Calibri"/>
                <a:ea typeface="DejaVu Sans"/>
              </a:rPr>
              <a:t>Araştrması:</a:t>
            </a:r>
            <a:endParaRPr b="0" lang="tr-TR" sz="1800" spc="-1" strike="noStrike">
              <a:latin typeface="Arial"/>
            </a:endParaRPr>
          </a:p>
          <a:p>
            <a:pPr marL="462240">
              <a:lnSpc>
                <a:spcPct val="100000"/>
              </a:lnSpc>
              <a:spcBef>
                <a:spcPts val="1111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Bu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projeye benzer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olan uygulamaların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araştırmasını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yaptım 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inceledim.</a:t>
            </a:r>
            <a:endParaRPr b="0" lang="tr-T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1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Örnek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uygulamalar:“Adisyo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Personel”,“QR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Menü”...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951640" y="577080"/>
            <a:ext cx="5327640" cy="135720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60280" bIns="0">
            <a:spAutoFit/>
          </a:bodyPr>
          <a:p>
            <a:pPr marL="1542240" indent="-1326960">
              <a:lnSpc>
                <a:spcPct val="100000"/>
              </a:lnSpc>
              <a:spcBef>
                <a:spcPts val="2049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Var</a:t>
            </a:r>
            <a:r>
              <a:rPr b="1" i="1" lang="tr-TR" sz="3600" spc="-114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olan</a:t>
            </a:r>
            <a:r>
              <a:rPr b="1" i="1" lang="tr-TR" sz="3600" spc="-10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uygulamalardan </a:t>
            </a: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farkı</a:t>
            </a:r>
            <a:r>
              <a:rPr b="1" i="1" lang="tr-TR" sz="3600" spc="-5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nedir?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BBA6DE1E-BEE2-4E70-8FE1-6FADE82DC56D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2237760" y="2507400"/>
            <a:ext cx="6629760" cy="15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53280">
              <a:lnSpc>
                <a:spcPct val="119000"/>
              </a:lnSpc>
              <a:spcBef>
                <a:spcPts val="9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-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İncelediğim uygulamalar sadece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Mobil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projeleridir.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Öğrenci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ise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hem Mobil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 uygulama hem 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 Web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uygulamasıdır.</a:t>
            </a:r>
            <a:endParaRPr b="0" lang="tr-TR" sz="1400" spc="-1" strike="noStrike">
              <a:latin typeface="Arial"/>
            </a:endParaRPr>
          </a:p>
          <a:p>
            <a:pPr marL="12600" indent="53280">
              <a:lnSpc>
                <a:spcPct val="119000"/>
              </a:lnSpc>
              <a:spcBef>
                <a:spcPts val="275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-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İncelediğim uygulamalarda sadece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 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masa numaraları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ile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işlemler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yapılmaktadır.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uygulamasında ise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etkinlikleri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görme,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yeni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bir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etkinlik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oluşturma,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var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olan etkinliklere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katılım sağlama gibi daha birçok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işlem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yapmaya olanak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sağlar.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96360" y="432000"/>
            <a:ext cx="5037840" cy="117936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1473840" indent="-652680">
              <a:lnSpc>
                <a:spcPct val="100000"/>
              </a:lnSpc>
              <a:spcBef>
                <a:spcPts val="649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Uygulamalara</a:t>
            </a:r>
            <a:r>
              <a:rPr b="1" i="1" lang="tr-TR" sz="3600" spc="-7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26" strike="noStrike">
                <a:solidFill>
                  <a:srgbClr val="ffd600"/>
                </a:solidFill>
                <a:latin typeface="Calibri"/>
                <a:ea typeface="DejaVu Sans"/>
              </a:rPr>
              <a:t>ait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görüntüler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181" name="object 3" descr=""/>
          <p:cNvPicPr/>
          <p:nvPr/>
        </p:nvPicPr>
        <p:blipFill>
          <a:blip r:embed="rId1"/>
          <a:stretch/>
        </p:blipFill>
        <p:spPr>
          <a:xfrm>
            <a:off x="3454560" y="1872360"/>
            <a:ext cx="1728360" cy="3526560"/>
          </a:xfrm>
          <a:prstGeom prst="rect">
            <a:avLst/>
          </a:prstGeom>
          <a:ln>
            <a:noFill/>
          </a:ln>
        </p:spPr>
      </p:pic>
      <p:pic>
        <p:nvPicPr>
          <p:cNvPr id="182" name="object 4" descr=""/>
          <p:cNvPicPr/>
          <p:nvPr/>
        </p:nvPicPr>
        <p:blipFill>
          <a:blip r:embed="rId2"/>
          <a:stretch/>
        </p:blipFill>
        <p:spPr>
          <a:xfrm>
            <a:off x="5832000" y="1872360"/>
            <a:ext cx="1796760" cy="35265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8C10176A-9F3F-40EF-BBC1-E247E537FB6E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096360" y="432000"/>
            <a:ext cx="5037840" cy="117936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1473840" indent="-652680">
              <a:lnSpc>
                <a:spcPct val="100000"/>
              </a:lnSpc>
              <a:spcBef>
                <a:spcPts val="649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Uygulamalara</a:t>
            </a:r>
            <a:r>
              <a:rPr b="1" i="1" lang="tr-TR" sz="3600" spc="-7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26" strike="noStrike">
                <a:solidFill>
                  <a:srgbClr val="ffd600"/>
                </a:solidFill>
                <a:latin typeface="Calibri"/>
                <a:ea typeface="DejaVu Sans"/>
              </a:rPr>
              <a:t>ait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görüntüler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185" name="object 3" descr=""/>
          <p:cNvPicPr/>
          <p:nvPr/>
        </p:nvPicPr>
        <p:blipFill>
          <a:blip r:embed="rId1"/>
          <a:stretch/>
        </p:blipFill>
        <p:spPr>
          <a:xfrm>
            <a:off x="3482280" y="1957320"/>
            <a:ext cx="1700280" cy="3369240"/>
          </a:xfrm>
          <a:prstGeom prst="rect">
            <a:avLst/>
          </a:prstGeom>
          <a:ln>
            <a:noFill/>
          </a:ln>
        </p:spPr>
      </p:pic>
      <p:pic>
        <p:nvPicPr>
          <p:cNvPr id="186" name="object 4" descr=""/>
          <p:cNvPicPr/>
          <p:nvPr/>
        </p:nvPicPr>
        <p:blipFill>
          <a:blip r:embed="rId2"/>
          <a:stretch/>
        </p:blipFill>
        <p:spPr>
          <a:xfrm>
            <a:off x="5904360" y="1943640"/>
            <a:ext cx="1758960" cy="33436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49623528-983C-44F7-9EE9-9EAD148CBEEE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096360" y="720360"/>
            <a:ext cx="5037840" cy="88992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41640" bIns="0">
            <a:spAutoFit/>
          </a:bodyPr>
          <a:p>
            <a:pPr algn="ctr">
              <a:lnSpc>
                <a:spcPct val="100000"/>
              </a:lnSpc>
              <a:spcBef>
                <a:spcPts val="2690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Neler</a:t>
            </a:r>
            <a:r>
              <a:rPr b="1" i="1" lang="tr-TR" sz="3600" spc="-1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63" strike="noStrike">
                <a:solidFill>
                  <a:srgbClr val="ffd600"/>
                </a:solidFill>
                <a:latin typeface="Calibri"/>
                <a:ea typeface="DejaVu Sans"/>
              </a:rPr>
              <a:t>Yaptm?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005EB0DB-27D1-4AE5-A590-8B21E8E695B2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237760" y="2381760"/>
            <a:ext cx="654228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2-</a:t>
            </a:r>
            <a:r>
              <a:rPr b="1" i="1" lang="tr-TR" sz="1800" spc="-4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Kafenin</a:t>
            </a:r>
            <a:r>
              <a:rPr b="1" i="1" lang="tr-TR" sz="1800" spc="-41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sahibiyle</a:t>
            </a:r>
            <a:r>
              <a:rPr b="1" i="1" lang="tr-TR" sz="1800" spc="-3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görüştüm,</a:t>
            </a:r>
            <a:r>
              <a:rPr b="1" i="1" lang="tr-TR" sz="1800" spc="-3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proje</a:t>
            </a:r>
            <a:r>
              <a:rPr b="1" i="1" lang="tr-TR" sz="1800" spc="-3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hakkında</a:t>
            </a:r>
            <a:r>
              <a:rPr b="1" i="1" lang="tr-TR" sz="1800" spc="-41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2" strike="noStrike">
                <a:solidFill>
                  <a:srgbClr val="ffd600"/>
                </a:solidFill>
                <a:latin typeface="Calibri"/>
                <a:ea typeface="DejaVu Sans"/>
              </a:rPr>
              <a:t>konuştum:</a:t>
            </a:r>
            <a:endParaRPr b="0" lang="tr-TR" sz="1800" spc="-1" strike="noStrike">
              <a:latin typeface="Arial"/>
            </a:endParaRPr>
          </a:p>
          <a:p>
            <a:pPr marL="12600" indent="449640">
              <a:lnSpc>
                <a:spcPct val="121000"/>
              </a:lnSpc>
              <a:spcBef>
                <a:spcPts val="740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 İşleri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kafesinin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sahibi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Emre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Bey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ile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görüştüm. Bu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projenin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2023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yılının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Temmuz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ayına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kadar tamamlanmasına karar verdik.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Sonrasında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da uygulamayı pazarlama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uygulamayı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kullanma aşamalarına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geçileceği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hakkında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anlaştık.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096360" y="720360"/>
            <a:ext cx="5037840" cy="88992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41640" bIns="0">
            <a:spAutoFit/>
          </a:bodyPr>
          <a:p>
            <a:pPr algn="ctr">
              <a:lnSpc>
                <a:spcPct val="100000"/>
              </a:lnSpc>
              <a:spcBef>
                <a:spcPts val="2690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Neler</a:t>
            </a:r>
            <a:r>
              <a:rPr b="1" i="1" lang="tr-TR" sz="3600" spc="-1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63" strike="noStrike">
                <a:solidFill>
                  <a:srgbClr val="ffd600"/>
                </a:solidFill>
                <a:latin typeface="Calibri"/>
                <a:ea typeface="DejaVu Sans"/>
              </a:rPr>
              <a:t>Yaptm?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359BB6F4-213D-4C29-9E6D-DCB48421CB25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237760" y="2381760"/>
            <a:ext cx="6542280" cy="12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3-</a:t>
            </a:r>
            <a:r>
              <a:rPr b="1" i="1" lang="tr-TR" sz="1800" spc="29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Menünün</a:t>
            </a:r>
            <a:r>
              <a:rPr b="1" i="1" lang="tr-TR" sz="1800" spc="29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Web</a:t>
            </a:r>
            <a:r>
              <a:rPr b="1" i="1" lang="tr-TR" sz="1800" spc="3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çıktsının</a:t>
            </a:r>
            <a:r>
              <a:rPr b="1" i="1" lang="tr-TR" sz="1800" spc="29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bir</a:t>
            </a:r>
            <a:r>
              <a:rPr b="1" i="1" lang="tr-TR" sz="1800" spc="29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-1" strike="noStrike">
                <a:solidFill>
                  <a:srgbClr val="ffd600"/>
                </a:solidFill>
                <a:latin typeface="Calibri"/>
                <a:ea typeface="DejaVu Sans"/>
              </a:rPr>
              <a:t>kısmını</a:t>
            </a:r>
            <a:r>
              <a:rPr b="1" i="1" lang="tr-TR" sz="1800" spc="3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1800" spc="43" strike="noStrike">
                <a:solidFill>
                  <a:srgbClr val="ffd600"/>
                </a:solidFill>
                <a:latin typeface="Calibri"/>
                <a:ea typeface="DejaVu Sans"/>
              </a:rPr>
              <a:t>yaptm:</a:t>
            </a:r>
            <a:endParaRPr b="0" lang="tr-TR" sz="1800" spc="-1" strike="noStrike">
              <a:latin typeface="Arial"/>
            </a:endParaRPr>
          </a:p>
          <a:p>
            <a:pPr marL="462240">
              <a:lnSpc>
                <a:spcPct val="100000"/>
              </a:lnSpc>
              <a:spcBef>
                <a:spcPts val="1111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Menüye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ait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olan bazı yiyeceklerin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Web çıktısını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kodlamaya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başladım.</a:t>
            </a:r>
            <a:endParaRPr b="0" lang="tr-TR" sz="1400" spc="-1" strike="noStrike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9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Yaptığım</a:t>
            </a:r>
            <a:r>
              <a:rPr b="0" lang="tr-TR" sz="1400" spc="5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kadarıyla</a:t>
            </a:r>
            <a:r>
              <a:rPr b="0" lang="tr-TR" sz="1400" spc="60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menüyü</a:t>
            </a:r>
            <a:r>
              <a:rPr b="0" lang="tr-TR" sz="1400" spc="49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görmek</a:t>
            </a:r>
            <a:r>
              <a:rPr b="0" lang="tr-TR" sz="1400" spc="69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istiyorsanız“https://ogrenci-isleri-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menu.vercel.app/”adresine</a:t>
            </a:r>
            <a:r>
              <a:rPr b="0" lang="tr-TR" sz="1400" spc="-4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ziyaret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edebilirsiniz.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"/>
          <p:cNvGrpSpPr/>
          <p:nvPr/>
        </p:nvGrpSpPr>
        <p:grpSpPr>
          <a:xfrm>
            <a:off x="0" y="360"/>
            <a:ext cx="10077120" cy="5667840"/>
            <a:chOff x="0" y="360"/>
            <a:chExt cx="10077120" cy="5667840"/>
          </a:xfrm>
        </p:grpSpPr>
        <p:pic>
          <p:nvPicPr>
            <p:cNvPr id="195" name="object 3" descr=""/>
            <p:cNvPicPr/>
            <p:nvPr/>
          </p:nvPicPr>
          <p:blipFill>
            <a:blip r:embed="rId1"/>
            <a:stretch/>
          </p:blipFill>
          <p:spPr>
            <a:xfrm>
              <a:off x="0" y="360"/>
              <a:ext cx="10077120" cy="5667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6" name="CustomShape 2"/>
            <p:cNvSpPr/>
            <p:nvPr/>
          </p:nvSpPr>
          <p:spPr>
            <a:xfrm>
              <a:off x="0" y="360"/>
              <a:ext cx="3524040" cy="3038400"/>
            </a:xfrm>
            <a:custGeom>
              <a:avLst/>
              <a:gdLst/>
              <a:ahLst/>
              <a:rect l="l" t="t" r="r" b="b"/>
              <a:pathLst>
                <a:path w="3525520" h="3039745">
                  <a:moveTo>
                    <a:pt x="2274570" y="0"/>
                  </a:moveTo>
                  <a:lnTo>
                    <a:pt x="1771238" y="0"/>
                  </a:lnTo>
                  <a:lnTo>
                    <a:pt x="0" y="1524323"/>
                  </a:lnTo>
                  <a:lnTo>
                    <a:pt x="0" y="3039641"/>
                  </a:lnTo>
                  <a:lnTo>
                    <a:pt x="3525520" y="635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7" name="object 5" descr=""/>
            <p:cNvPicPr/>
            <p:nvPr/>
          </p:nvPicPr>
          <p:blipFill>
            <a:blip r:embed="rId2"/>
            <a:stretch/>
          </p:blipFill>
          <p:spPr>
            <a:xfrm>
              <a:off x="177840" y="4176000"/>
              <a:ext cx="2124720" cy="133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8" name="CustomShape 3"/>
            <p:cNvSpPr/>
            <p:nvPr/>
          </p:nvSpPr>
          <p:spPr>
            <a:xfrm>
              <a:off x="8567280" y="4596480"/>
              <a:ext cx="831600" cy="874800"/>
            </a:xfrm>
            <a:custGeom>
              <a:avLst/>
              <a:gdLst/>
              <a:ahLst/>
              <a:rect l="l" t="t" r="r" b="b"/>
              <a:pathLst>
                <a:path w="833120" h="876300">
                  <a:moveTo>
                    <a:pt x="833120" y="0"/>
                  </a:moveTo>
                  <a:lnTo>
                    <a:pt x="427989" y="0"/>
                  </a:lnTo>
                  <a:lnTo>
                    <a:pt x="0" y="386080"/>
                  </a:lnTo>
                  <a:lnTo>
                    <a:pt x="0" y="876300"/>
                  </a:lnTo>
                  <a:lnTo>
                    <a:pt x="833120" y="87630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" name="CustomShape 4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12393856-8CF9-4D02-BAC6-D0938482C65A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360"/>
            <a:ext cx="10078560" cy="5669280"/>
          </a:xfrm>
          <a:custGeom>
            <a:avLst/>
            <a:gdLst/>
            <a:ahLst/>
            <a:rect l="l" t="t" r="r" b="b"/>
            <a:pathLst>
              <a:path w="10079990" h="5670550">
                <a:moveTo>
                  <a:pt x="10079990" y="0"/>
                </a:moveTo>
                <a:lnTo>
                  <a:pt x="0" y="0"/>
                </a:lnTo>
                <a:lnTo>
                  <a:pt x="0" y="5670550"/>
                </a:lnTo>
                <a:lnTo>
                  <a:pt x="10079990" y="56705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0" y="360"/>
            <a:ext cx="3511440" cy="3019320"/>
          </a:xfrm>
          <a:custGeom>
            <a:avLst/>
            <a:gdLst/>
            <a:ahLst/>
            <a:rect l="l" t="t" r="r" b="b"/>
            <a:pathLst>
              <a:path w="3512820" h="3020695">
                <a:moveTo>
                  <a:pt x="3512229" y="0"/>
                </a:moveTo>
                <a:lnTo>
                  <a:pt x="1750558" y="0"/>
                </a:lnTo>
                <a:lnTo>
                  <a:pt x="0" y="1505281"/>
                </a:lnTo>
                <a:lnTo>
                  <a:pt x="0" y="3020593"/>
                </a:lnTo>
                <a:lnTo>
                  <a:pt x="3512229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object 4" descr=""/>
          <p:cNvPicPr/>
          <p:nvPr/>
        </p:nvPicPr>
        <p:blipFill>
          <a:blip r:embed="rId1"/>
          <a:stretch/>
        </p:blipFill>
        <p:spPr>
          <a:xfrm>
            <a:off x="431640" y="4320720"/>
            <a:ext cx="2124720" cy="133956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8567280" y="4596480"/>
            <a:ext cx="831600" cy="874800"/>
          </a:xfrm>
          <a:custGeom>
            <a:avLst/>
            <a:gdLst/>
            <a:ahLst/>
            <a:rect l="l" t="t" r="r" b="b"/>
            <a:pathLst>
              <a:path w="833120" h="876300">
                <a:moveTo>
                  <a:pt x="833120" y="0"/>
                </a:moveTo>
                <a:lnTo>
                  <a:pt x="427989" y="0"/>
                </a:lnTo>
                <a:lnTo>
                  <a:pt x="0" y="386080"/>
                </a:lnTo>
                <a:lnTo>
                  <a:pt x="0" y="876300"/>
                </a:lnTo>
                <a:lnTo>
                  <a:pt x="833120" y="876300"/>
                </a:lnTo>
                <a:lnTo>
                  <a:pt x="833120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object 6" descr=""/>
          <p:cNvPicPr/>
          <p:nvPr/>
        </p:nvPicPr>
        <p:blipFill>
          <a:blip r:embed="rId2"/>
          <a:stretch/>
        </p:blipFill>
        <p:spPr>
          <a:xfrm>
            <a:off x="3384720" y="144000"/>
            <a:ext cx="3845520" cy="539856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FBFCE0D3-BBAC-4EB6-9484-ECAA22236E72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096360" y="720360"/>
            <a:ext cx="5037840" cy="88992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41640" bIns="0">
            <a:spAutoFit/>
          </a:bodyPr>
          <a:p>
            <a:pPr algn="ctr">
              <a:lnSpc>
                <a:spcPct val="100000"/>
              </a:lnSpc>
              <a:spcBef>
                <a:spcPts val="2690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Neler</a:t>
            </a:r>
            <a:r>
              <a:rPr b="1" i="1" lang="tr-TR" sz="3600" spc="-1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Yapacağım?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732520" y="4833360"/>
            <a:ext cx="589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38160">
              <a:lnSpc>
                <a:spcPct val="100000"/>
              </a:lnSpc>
              <a:spcBef>
                <a:spcPts val="286"/>
              </a:spcBef>
            </a:pPr>
            <a:fld id="{F206590E-3B47-48C4-B305-BEDBEE7AE093}" type="slidenum"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&lt;number&gt;</a:t>
            </a:fld>
            <a:endParaRPr b="0" lang="tr-TR" sz="3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237760" y="2381760"/>
            <a:ext cx="654228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indent="449640">
              <a:lnSpc>
                <a:spcPct val="119000"/>
              </a:lnSpc>
              <a:spcBef>
                <a:spcPts val="96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Projenin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web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alanını React ile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mobil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alanını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ise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 Native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ile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kodlayacağımdan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bahsetmiştim. Şu anki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 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Native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bilgilerim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bu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uygulamayı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kodlayabilecek derecede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olmadığından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2.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döneme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kadar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bu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alanlarda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kendimi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geliştireceğim. 2.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dönem ise Öğrenci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projesini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kodlamaya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başlayacağım ve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2. dönemin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sonunda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projeyi bitirmiş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olacağım.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758080" y="4856760"/>
            <a:ext cx="5263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19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448720" y="1872360"/>
            <a:ext cx="5830560" cy="142956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32640" bIns="0">
            <a:spAutoFit/>
          </a:bodyPr>
          <a:p>
            <a:pPr marL="1189440" indent="-234720">
              <a:lnSpc>
                <a:spcPct val="100000"/>
              </a:lnSpc>
              <a:spcBef>
                <a:spcPts val="2619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Beni</a:t>
            </a:r>
            <a:r>
              <a:rPr b="1" i="1" lang="tr-TR" sz="3600" spc="-4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Dinlediğiniz</a:t>
            </a:r>
            <a:r>
              <a:rPr b="1" i="1" lang="tr-TR" sz="3600" spc="-41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21" strike="noStrike">
                <a:solidFill>
                  <a:srgbClr val="ffd600"/>
                </a:solidFill>
                <a:latin typeface="Calibri"/>
                <a:ea typeface="DejaVu Sans"/>
              </a:rPr>
              <a:t>İçin Teşekkür</a:t>
            </a:r>
            <a:r>
              <a:rPr b="1" i="1" lang="tr-TR" sz="3600" spc="-160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Ederim...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211" name="object 4" descr=""/>
          <p:cNvPicPr/>
          <p:nvPr/>
        </p:nvPicPr>
        <p:blipFill>
          <a:blip r:embed="rId1"/>
          <a:stretch/>
        </p:blipFill>
        <p:spPr>
          <a:xfrm>
            <a:off x="4680000" y="288720"/>
            <a:ext cx="1222920" cy="12229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3101400" y="4009680"/>
            <a:ext cx="4329360" cy="10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tr-TR" sz="4000" spc="-12" strike="noStrike">
                <a:solidFill>
                  <a:srgbClr val="ffffef"/>
                </a:solidFill>
                <a:latin typeface="Calibri"/>
                <a:ea typeface="DejaVu Sans"/>
              </a:rPr>
              <a:t>-</a:t>
            </a:r>
            <a:r>
              <a:rPr b="0" lang="tr-TR" sz="4000" spc="-1" strike="noStrike">
                <a:solidFill>
                  <a:srgbClr val="ffffef"/>
                </a:solidFill>
                <a:latin typeface="Calibri"/>
                <a:ea typeface="DejaVu Sans"/>
              </a:rPr>
              <a:t>Berkay</a:t>
            </a:r>
            <a:r>
              <a:rPr b="0" lang="tr-TR" sz="4000" spc="-126" strike="noStrike">
                <a:solidFill>
                  <a:srgbClr val="ffffef"/>
                </a:solidFill>
                <a:latin typeface="Calibri"/>
                <a:ea typeface="DejaVu Sans"/>
              </a:rPr>
              <a:t> </a:t>
            </a:r>
            <a:r>
              <a:rPr b="0" lang="tr-TR" sz="4000" spc="-1" strike="noStrike">
                <a:solidFill>
                  <a:srgbClr val="ffffef"/>
                </a:solidFill>
                <a:latin typeface="Calibri"/>
                <a:ea typeface="DejaVu Sans"/>
              </a:rPr>
              <a:t>Emre</a:t>
            </a:r>
            <a:r>
              <a:rPr b="0" lang="tr-TR" sz="4000" spc="-126" strike="noStrike">
                <a:solidFill>
                  <a:srgbClr val="ffffef"/>
                </a:solidFill>
                <a:latin typeface="Calibri"/>
                <a:ea typeface="DejaVu Sans"/>
              </a:rPr>
              <a:t> </a:t>
            </a:r>
            <a:r>
              <a:rPr b="0" lang="tr-TR" sz="4000" spc="-12" strike="noStrike">
                <a:solidFill>
                  <a:srgbClr val="ffffef"/>
                </a:solidFill>
                <a:latin typeface="Calibri"/>
                <a:ea typeface="DejaVu Sans"/>
              </a:rPr>
              <a:t>Boğum</a:t>
            </a:r>
            <a:endParaRPr b="0" lang="tr-TR" sz="4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1409"/>
              </a:spcBef>
            </a:pPr>
            <a:r>
              <a:rPr b="0" lang="tr-TR" sz="18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19253042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300">
        <p:pull dir="d"/>
      </p:transition>
    </mc:Choice>
    <mc:Fallback>
      <p:transition spd="slow">
        <p:pull dir="d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61160" y="504720"/>
            <a:ext cx="4613760" cy="73620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7920" bIns="0">
            <a:spAutoFit/>
          </a:bodyPr>
          <a:p>
            <a:pPr marL="75600" algn="ctr">
              <a:lnSpc>
                <a:spcPct val="100000"/>
              </a:lnSpc>
              <a:spcBef>
                <a:spcPts val="1480"/>
              </a:spcBef>
            </a:pP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İçindekiler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248200" y="1800000"/>
            <a:ext cx="56707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spAutoFit/>
          </a:bodyPr>
          <a:p>
            <a:pPr marL="143640" indent="-1292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Nedir?                                                                         </a:t>
            </a:r>
            <a:endParaRPr b="0" lang="tr-TR" sz="1400" spc="-1" strike="noStrike">
              <a:latin typeface="Arial"/>
            </a:endParaRPr>
          </a:p>
          <a:p>
            <a:pPr marL="143640" indent="-129240">
              <a:lnSpc>
                <a:spcPct val="100000"/>
              </a:lnSpc>
              <a:spcBef>
                <a:spcPts val="621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İşlerinin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Amacı Nedir?</a:t>
            </a:r>
            <a:r>
              <a:rPr b="0" lang="tr-TR" sz="1400" spc="4" strike="noStrike">
                <a:solidFill>
                  <a:srgbClr val="ffffff"/>
                </a:solidFill>
                <a:latin typeface="Microsoft YaHei"/>
                <a:ea typeface="DejaVu Sans"/>
              </a:rPr>
              <a:t>                                                     </a:t>
            </a:r>
            <a:endParaRPr b="0" lang="tr-TR" sz="1400" spc="-1" strike="noStrike">
              <a:latin typeface="Arial"/>
            </a:endParaRPr>
          </a:p>
          <a:p>
            <a:pPr marL="143640" indent="-129240">
              <a:lnSpc>
                <a:spcPct val="100000"/>
              </a:lnSpc>
              <a:spcBef>
                <a:spcPts val="60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İşlerinin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Önemi Nedir?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9" strike="noStrike">
                <a:solidFill>
                  <a:srgbClr val="ffffff"/>
                </a:solidFill>
                <a:latin typeface="Microsoft YaHei"/>
                <a:ea typeface="DejaVu Sans"/>
              </a:rPr>
              <a:t>                                                   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237760" y="2739600"/>
            <a:ext cx="24235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3640" indent="-12924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İşlerinin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Frontendi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702320" y="2877120"/>
            <a:ext cx="3102480" cy="360"/>
          </a:xfrm>
          <a:custGeom>
            <a:avLst/>
            <a:gdLst/>
            <a:ahLst/>
            <a:rect l="l" t="t" r="r" b="b"/>
            <a:pathLst>
              <a:path w="3103879" h="0">
                <a:moveTo>
                  <a:pt x="0" y="0"/>
                </a:moveTo>
                <a:lnTo>
                  <a:pt x="3103253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2237760" y="3031920"/>
            <a:ext cx="259308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3640" indent="-12924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Neden React / React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Native?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872960" y="3169080"/>
            <a:ext cx="2947680" cy="360"/>
          </a:xfrm>
          <a:custGeom>
            <a:avLst/>
            <a:gdLst/>
            <a:ahLst/>
            <a:rect l="l" t="t" r="r" b="b"/>
            <a:pathLst>
              <a:path w="2948940" h="0">
                <a:moveTo>
                  <a:pt x="0" y="0"/>
                </a:moveTo>
                <a:lnTo>
                  <a:pt x="2948567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2237760" y="3322800"/>
            <a:ext cx="236700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3640" indent="-12924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Öğrenci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İşlerinin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Backendi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4647240" y="3459960"/>
            <a:ext cx="3179160" cy="360"/>
          </a:xfrm>
          <a:custGeom>
            <a:avLst/>
            <a:gdLst/>
            <a:ahLst/>
            <a:rect l="l" t="t" r="r" b="b"/>
            <a:pathLst>
              <a:path w="3180715" h="0">
                <a:moveTo>
                  <a:pt x="0" y="0"/>
                </a:moveTo>
                <a:lnTo>
                  <a:pt x="3180596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2237760" y="3613680"/>
            <a:ext cx="15703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3640" indent="-12924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Neden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Firebase?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3796560" y="3750840"/>
            <a:ext cx="4032720" cy="360"/>
          </a:xfrm>
          <a:custGeom>
            <a:avLst/>
            <a:gdLst/>
            <a:ahLst/>
            <a:rect l="l" t="t" r="r" b="b"/>
            <a:pathLst>
              <a:path w="4034154" h="0">
                <a:moveTo>
                  <a:pt x="0" y="0"/>
                </a:moveTo>
                <a:lnTo>
                  <a:pt x="4033858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2237760" y="3905640"/>
            <a:ext cx="13579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3640" indent="-12924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Neler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Yaptım?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3637800" y="4042800"/>
            <a:ext cx="4188960" cy="360"/>
          </a:xfrm>
          <a:custGeom>
            <a:avLst/>
            <a:gdLst/>
            <a:ahLst/>
            <a:rect l="l" t="t" r="r" b="b"/>
            <a:pathLst>
              <a:path w="4190365" h="0">
                <a:moveTo>
                  <a:pt x="0" y="0"/>
                </a:moveTo>
                <a:lnTo>
                  <a:pt x="4189789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2237760" y="4196520"/>
            <a:ext cx="169344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3640" indent="-12924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/>
              <a:buChar char="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Neler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Yapacağım?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3919680" y="4333680"/>
            <a:ext cx="3955320" cy="360"/>
          </a:xfrm>
          <a:custGeom>
            <a:avLst/>
            <a:gdLst/>
            <a:ahLst/>
            <a:rect l="l" t="t" r="r" b="b"/>
            <a:pathLst>
              <a:path w="3956684" h="0">
                <a:moveTo>
                  <a:pt x="0" y="0"/>
                </a:moveTo>
                <a:lnTo>
                  <a:pt x="3956515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7892640" y="1771560"/>
            <a:ext cx="258840" cy="26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spAutoFit/>
          </a:bodyPr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03</a:t>
            </a:r>
            <a:endParaRPr b="0" lang="tr-T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04</a:t>
            </a:r>
            <a:endParaRPr b="0" lang="tr-T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05</a:t>
            </a:r>
            <a:endParaRPr b="0" lang="tr-T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06</a:t>
            </a:r>
            <a:endParaRPr b="0" lang="tr-TR" sz="1400" spc="-1" strike="noStrike">
              <a:latin typeface="Arial"/>
            </a:endParaRPr>
          </a:p>
          <a:p>
            <a:pPr marL="28080">
              <a:lnSpc>
                <a:spcPct val="100000"/>
              </a:lnSpc>
              <a:spcBef>
                <a:spcPts val="621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07</a:t>
            </a:r>
            <a:endParaRPr b="0" lang="tr-TR" sz="1400" spc="-1" strike="noStrike">
              <a:latin typeface="Arial"/>
            </a:endParaRPr>
          </a:p>
          <a:p>
            <a:pPr marL="34920">
              <a:lnSpc>
                <a:spcPct val="100000"/>
              </a:lnSpc>
              <a:spcBef>
                <a:spcPts val="609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08</a:t>
            </a:r>
            <a:endParaRPr b="0" lang="tr-TR" sz="1400" spc="-1" strike="noStrike">
              <a:latin typeface="Arial"/>
            </a:endParaRPr>
          </a:p>
          <a:p>
            <a:pPr marL="37440">
              <a:lnSpc>
                <a:spcPct val="100000"/>
              </a:lnSpc>
              <a:spcBef>
                <a:spcPts val="609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09</a:t>
            </a:r>
            <a:endParaRPr b="0" lang="tr-TR" sz="1400" spc="-1" strike="noStrike">
              <a:latin typeface="Arial"/>
            </a:endParaRPr>
          </a:p>
          <a:p>
            <a:pPr marL="34200">
              <a:lnSpc>
                <a:spcPct val="100000"/>
              </a:lnSpc>
              <a:spcBef>
                <a:spcPts val="621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10</a:t>
            </a:r>
            <a:endParaRPr b="0" lang="tr-TR" sz="1400" spc="-1" strike="noStrike">
              <a:latin typeface="Arial"/>
            </a:endParaRPr>
          </a:p>
          <a:p>
            <a:pPr marL="29880">
              <a:lnSpc>
                <a:spcPct val="100000"/>
              </a:lnSpc>
              <a:spcBef>
                <a:spcPts val="609"/>
              </a:spcBef>
            </a:pP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18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02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49" name="CustomShape 17"/>
          <p:cNvSpPr/>
          <p:nvPr/>
        </p:nvSpPr>
        <p:spPr>
          <a:xfrm>
            <a:off x="4701960" y="2876760"/>
            <a:ext cx="3102480" cy="360"/>
          </a:xfrm>
          <a:custGeom>
            <a:avLst/>
            <a:gdLst/>
            <a:ahLst/>
            <a:rect l="l" t="t" r="r" b="b"/>
            <a:pathLst>
              <a:path w="3103879" h="0">
                <a:moveTo>
                  <a:pt x="0" y="0"/>
                </a:moveTo>
                <a:lnTo>
                  <a:pt x="3103253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4176000" y="2015640"/>
            <a:ext cx="3670920" cy="71280"/>
          </a:xfrm>
          <a:custGeom>
            <a:avLst/>
            <a:gdLst/>
            <a:ahLst/>
            <a:rect l="l" t="t" r="r" b="b"/>
            <a:pathLst>
              <a:path w="3103879" h="0">
                <a:moveTo>
                  <a:pt x="0" y="0"/>
                </a:moveTo>
                <a:lnTo>
                  <a:pt x="3103253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040000" y="2588760"/>
            <a:ext cx="2806920" cy="71280"/>
          </a:xfrm>
          <a:custGeom>
            <a:avLst/>
            <a:gdLst/>
            <a:ahLst/>
            <a:rect l="l" t="t" r="r" b="b"/>
            <a:pathLst>
              <a:path w="3103879" h="0">
                <a:moveTo>
                  <a:pt x="0" y="0"/>
                </a:moveTo>
                <a:lnTo>
                  <a:pt x="3103253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5040000" y="2303640"/>
            <a:ext cx="2806920" cy="360"/>
          </a:xfrm>
          <a:custGeom>
            <a:avLst/>
            <a:gdLst/>
            <a:ahLst/>
            <a:rect l="l" t="t" r="r" b="b"/>
            <a:pathLst>
              <a:path w="3103879" h="0">
                <a:moveTo>
                  <a:pt x="0" y="0"/>
                </a:moveTo>
                <a:lnTo>
                  <a:pt x="3103253" y="0"/>
                </a:lnTo>
              </a:path>
            </a:pathLst>
          </a:custGeom>
          <a:noFill/>
          <a:ln cap="rnd" w="12960">
            <a:solidFill>
              <a:srgbClr val="fefefe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12000" y="1008720"/>
            <a:ext cx="4534920" cy="6652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7000" bIns="0">
            <a:spAutoFit/>
          </a:bodyPr>
          <a:p>
            <a:pPr marL="309240">
              <a:lnSpc>
                <a:spcPct val="100000"/>
              </a:lnSpc>
              <a:spcBef>
                <a:spcPts val="918"/>
              </a:spcBef>
            </a:pP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Öğrenci</a:t>
            </a:r>
            <a:r>
              <a:rPr b="1" i="1" lang="tr-TR" sz="3600" spc="-4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" strike="noStrike">
                <a:solidFill>
                  <a:srgbClr val="ffd600"/>
                </a:solidFill>
                <a:latin typeface="Calibri"/>
                <a:ea typeface="DejaVu Sans"/>
              </a:rPr>
              <a:t>İşleri</a:t>
            </a:r>
            <a:r>
              <a:rPr b="1" i="1" lang="tr-TR" sz="3600" spc="-3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600" spc="-12" strike="noStrike">
                <a:solidFill>
                  <a:srgbClr val="ffd600"/>
                </a:solidFill>
                <a:latin typeface="Calibri"/>
                <a:ea typeface="DejaVu Sans"/>
              </a:rPr>
              <a:t>Nedir?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03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804680" y="2327040"/>
            <a:ext cx="7473960" cy="17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450720">
              <a:lnSpc>
                <a:spcPct val="119000"/>
              </a:lnSpc>
              <a:spcBef>
                <a:spcPts val="99"/>
              </a:spcBef>
            </a:pP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Denizli’de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bulunan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“Öğrenci</a:t>
            </a:r>
            <a:r>
              <a:rPr b="0" lang="tr-TR" sz="16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İşleri”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kafesine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ait</a:t>
            </a:r>
            <a:r>
              <a:rPr b="0" lang="tr-TR" sz="16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bir</a:t>
            </a:r>
            <a:r>
              <a:rPr b="0" lang="tr-TR" sz="16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mobil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uygulama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21" strike="noStrike">
                <a:solidFill>
                  <a:srgbClr val="ffffff"/>
                </a:solidFill>
                <a:latin typeface="Calibri"/>
                <a:ea typeface="DejaVu Sans"/>
              </a:rPr>
              <a:t>projesidir.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Kafede gerçekleşen</a:t>
            </a:r>
            <a:r>
              <a:rPr b="0" lang="tr-TR" sz="16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Bilgi</a:t>
            </a:r>
            <a:r>
              <a:rPr b="0" lang="tr-TR" sz="1600" spc="-26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yarışmaları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Tiyatro</a:t>
            </a:r>
            <a:r>
              <a:rPr b="0" lang="tr-TR" sz="1600" spc="-26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gösterileri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Film</a:t>
            </a:r>
            <a:r>
              <a:rPr b="0" lang="tr-TR" sz="1600" spc="-3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geceleri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0" lang="tr-TR" sz="16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2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Topluluklara</a:t>
            </a:r>
            <a:r>
              <a:rPr b="0" lang="tr-TR" sz="1600" spc="-26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ait</a:t>
            </a:r>
            <a:r>
              <a:rPr b="0" lang="tr-TR" sz="1600" spc="-2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etkinlikler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ve </a:t>
            </a:r>
            <a:r>
              <a:rPr b="0" lang="tr-TR" sz="1600" spc="-2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Tanışma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kahvaltları</a:t>
            </a:r>
            <a:r>
              <a:rPr b="0" lang="tr-TR" sz="16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gibi</a:t>
            </a:r>
            <a:r>
              <a:rPr b="0" lang="tr-TR" sz="16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daha birçok sosyal etkinlik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oluşturabileceğimiz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veya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oluşturulan</a:t>
            </a:r>
            <a:r>
              <a:rPr b="0" lang="tr-TR" sz="1600" spc="488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bu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etkinliklere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başvuru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yapabileceğimiz</a:t>
            </a:r>
            <a:r>
              <a:rPr b="0" lang="tr-TR" sz="16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bir</a:t>
            </a:r>
            <a:r>
              <a:rPr b="0" lang="tr-TR" sz="16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mobil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21" strike="noStrike">
                <a:solidFill>
                  <a:srgbClr val="ffffff"/>
                </a:solidFill>
                <a:latin typeface="Calibri"/>
                <a:ea typeface="DejaVu Sans"/>
              </a:rPr>
              <a:t>uygulamadır.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Aynı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zamanda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müşterilerin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QR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kod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ile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menüyü</a:t>
            </a:r>
            <a:r>
              <a:rPr b="0" lang="tr-TR" sz="1600" spc="-35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görebileceği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sipariş</a:t>
            </a:r>
            <a:r>
              <a:rPr b="0" lang="tr-TR" sz="1600" spc="-4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verebileceği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ve</a:t>
            </a:r>
            <a:r>
              <a:rPr b="0" lang="tr-TR" sz="16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kasaya</a:t>
            </a:r>
            <a:r>
              <a:rPr b="0" lang="tr-TR" sz="16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gitmeden</a:t>
            </a:r>
            <a:r>
              <a:rPr b="0" lang="tr-TR" sz="16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hesap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ödeyebileceği</a:t>
            </a:r>
            <a:r>
              <a:rPr b="0" lang="tr-TR" sz="16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bir</a:t>
            </a:r>
            <a:r>
              <a:rPr b="0" lang="tr-TR" sz="16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tr-TR" sz="1600" spc="-12" strike="noStrike">
                <a:solidFill>
                  <a:srgbClr val="ffffff"/>
                </a:solidFill>
                <a:latin typeface="Calibri"/>
                <a:ea typeface="DejaVu Sans"/>
              </a:rPr>
              <a:t>uygulamadır.</a:t>
            </a:r>
            <a:endParaRPr b="0" lang="tr-TR" sz="16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951640" y="1008720"/>
            <a:ext cx="5254920" cy="64440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7920" bIns="0">
            <a:spAutoFit/>
          </a:bodyPr>
          <a:p>
            <a:pPr marL="197640">
              <a:lnSpc>
                <a:spcPct val="100000"/>
              </a:lnSpc>
              <a:spcBef>
                <a:spcPts val="1480"/>
              </a:spcBef>
            </a:pP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Öğrenci</a:t>
            </a:r>
            <a:r>
              <a:rPr b="1" i="1" lang="tr-TR" sz="3000" spc="-6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İşleri’nin</a:t>
            </a:r>
            <a:r>
              <a:rPr b="1" i="1" lang="tr-TR" sz="3000" spc="-5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Amacı</a:t>
            </a:r>
            <a:r>
              <a:rPr b="1" i="1" lang="tr-TR" sz="3000" spc="-60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2" strike="noStrike">
                <a:solidFill>
                  <a:srgbClr val="ffd600"/>
                </a:solidFill>
                <a:latin typeface="Calibri"/>
                <a:ea typeface="DejaVu Sans"/>
              </a:rPr>
              <a:t>Nedir?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04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237760" y="2435040"/>
            <a:ext cx="664272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449640">
              <a:lnSpc>
                <a:spcPct val="120000"/>
              </a:lnSpc>
              <a:spcBef>
                <a:spcPts val="9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QR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 sayesinde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değişiklik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yapıldığı zaman kafe sahibi</a:t>
            </a:r>
            <a:r>
              <a:rPr b="0" lang="tr-TR" sz="1400" spc="49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yeni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menülerin</a:t>
            </a:r>
            <a:r>
              <a:rPr b="0" lang="tr-TR" sz="1400" spc="-15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basım maliyetinden</a:t>
            </a:r>
            <a:r>
              <a:rPr b="0" lang="tr-TR" sz="14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kurtulmuş</a:t>
            </a:r>
            <a:r>
              <a:rPr b="0" lang="tr-TR" sz="1400" spc="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olacak.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ct val="119000"/>
              </a:lnSpc>
              <a:spcBef>
                <a:spcPts val="281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Yeni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etkinlik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oluşturma veya var olan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etkinliğe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başvuru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yapma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işlemleri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manuel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yapılmak yerine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 üzerinden yapılacağı için</a:t>
            </a:r>
            <a:r>
              <a:rPr b="0" lang="tr-TR" sz="1400" spc="43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fazla iş 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gücünden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kurtulmuş</a:t>
            </a:r>
            <a:r>
              <a:rPr b="0" lang="tr-TR" sz="1400" spc="9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olunacaktır.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951640" y="648000"/>
            <a:ext cx="5254920" cy="6458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9360" bIns="0">
            <a:spAutoFit/>
          </a:bodyPr>
          <a:p>
            <a:pPr marL="170280">
              <a:lnSpc>
                <a:spcPct val="100000"/>
              </a:lnSpc>
              <a:spcBef>
                <a:spcPts val="1491"/>
              </a:spcBef>
            </a:pP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Öğrenci</a:t>
            </a:r>
            <a:r>
              <a:rPr b="1" i="1" lang="tr-TR" sz="3000" spc="-6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İşleri’nin</a:t>
            </a:r>
            <a:r>
              <a:rPr b="1" i="1" lang="tr-TR" sz="3000" spc="-5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Önemi</a:t>
            </a:r>
            <a:r>
              <a:rPr b="1" i="1" lang="tr-TR" sz="3000" spc="-5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2" strike="noStrike">
                <a:solidFill>
                  <a:srgbClr val="ffd600"/>
                </a:solidFill>
                <a:latin typeface="Calibri"/>
                <a:ea typeface="DejaVu Sans"/>
              </a:rPr>
              <a:t>Nedir?</a:t>
            </a:r>
            <a:endParaRPr b="0" lang="tr-TR" sz="3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05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237760" y="1750320"/>
            <a:ext cx="665784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indent="449640">
              <a:lnSpc>
                <a:spcPct val="119000"/>
              </a:lnSpc>
              <a:spcBef>
                <a:spcPts val="105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Kafede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gerçekleşecek olan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etkinliklere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grup başvurusu kabul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ederken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manuel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olarak işlemek yerine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 üzerinden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daha basit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şekilde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işlenecek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böylelikle</a:t>
            </a:r>
            <a:r>
              <a:rPr b="0" lang="tr-TR" sz="1400" spc="9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minimum iş</a:t>
            </a:r>
            <a:r>
              <a:rPr b="0" lang="tr-TR" sz="14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gücü</a:t>
            </a:r>
            <a:r>
              <a:rPr b="0" lang="tr-TR" sz="14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ile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maksimum verim elde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etmiş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olacak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ct val="119000"/>
              </a:lnSpc>
              <a:spcBef>
                <a:spcPts val="275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QR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 var olan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menülerden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kurtulmamıza olanak sağlar. Bunun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yararı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ise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 değişikliği olduğu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zaman menü basım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maliyetinden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kurtulmaktır.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Bu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sayede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kafe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sahipleri (firma)</a:t>
            </a:r>
            <a:r>
              <a:rPr b="0" lang="tr-TR" sz="1400" spc="9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minimum</a:t>
            </a:r>
            <a:r>
              <a:rPr b="0" lang="tr-TR" sz="1400" spc="4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maliyet</a:t>
            </a:r>
            <a:r>
              <a:rPr b="0" lang="tr-TR" sz="1400" spc="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ile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maksimum</a:t>
            </a:r>
            <a:r>
              <a:rPr b="0" lang="tr-TR" sz="1400" spc="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kar elde 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etmiş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olacak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ct val="119000"/>
              </a:lnSpc>
              <a:spcBef>
                <a:spcPts val="275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Müşterinin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hesap öderken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kasaya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gitmeden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ödeyebileceği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sistem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olacak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ve bunun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sayesinde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müşteri kasanın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önündeki kuyrukta</a:t>
            </a:r>
            <a:r>
              <a:rPr b="0" lang="tr-TR" sz="1400" spc="5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vakit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harcamaktan kurtulmuş</a:t>
            </a:r>
            <a:r>
              <a:rPr b="0" lang="tr-TR" sz="1400" spc="9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 </a:t>
            </a:r>
            <a:r>
              <a:rPr b="0" lang="tr-TR" sz="1400" spc="-12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olacaktır.</a:t>
            </a:r>
            <a:endParaRPr b="0" lang="tr-TR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37760" y="2544120"/>
            <a:ext cx="656064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449640">
              <a:lnSpc>
                <a:spcPct val="119000"/>
              </a:lnSpc>
              <a:spcBef>
                <a:spcPts val="9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Projenin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Web çıktısındaki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frontend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alanını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Javascript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kütüphanesi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olan“React”ile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geliştireceğim.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ct val="119000"/>
              </a:lnSpc>
              <a:spcBef>
                <a:spcPts val="28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Projenin Mobil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uygulamasındaki frontend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alanını</a:t>
            </a:r>
            <a:r>
              <a:rPr b="0" lang="tr-TR" sz="1400" spc="4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ise“React-Native”ile geliştireceğim.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06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096360" y="1080000"/>
            <a:ext cx="4966920" cy="5734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7000" bIns="0">
            <a:spAutoFit/>
          </a:bodyPr>
          <a:p>
            <a:pPr marL="302760">
              <a:lnSpc>
                <a:spcPct val="100000"/>
              </a:lnSpc>
              <a:spcBef>
                <a:spcPts val="921"/>
              </a:spcBef>
            </a:pP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Öğrenci</a:t>
            </a:r>
            <a:r>
              <a:rPr b="1" i="1" lang="tr-TR" sz="3000" spc="-86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İşleri’nin</a:t>
            </a:r>
            <a:r>
              <a:rPr b="1" i="1" lang="tr-TR" sz="3000" spc="-7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2" strike="noStrike">
                <a:solidFill>
                  <a:srgbClr val="ffd600"/>
                </a:solidFill>
                <a:latin typeface="Calibri"/>
                <a:ea typeface="DejaVu Sans"/>
              </a:rPr>
              <a:t>Frontend’i</a:t>
            </a:r>
            <a:endParaRPr b="0" lang="tr-TR" sz="30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37760" y="2381760"/>
            <a:ext cx="6542280" cy="23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indent="449640">
              <a:lnSpc>
                <a:spcPct val="119000"/>
              </a:lnSpc>
              <a:spcBef>
                <a:spcPts val="105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arayüzü (UI)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oluşturmak için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kullanılan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popüler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bir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JavaScript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kütüphanesidir. Web siteleri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için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çıktısına harika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yanıt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sunan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yöntem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kullanır.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ct val="119000"/>
              </a:lnSpc>
              <a:spcBef>
                <a:spcPts val="275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Native,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native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arayüzü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(UI)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bileşenlerini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kullanarak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çok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platformlu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Android 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iOS uygulamalarının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geliştirilmesine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imkan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tanıyan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bir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mobil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 geliştirme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frameworküdür.</a:t>
            </a:r>
            <a:endParaRPr b="0" lang="tr-TR" sz="1400" spc="-1" strike="noStrike">
              <a:latin typeface="Arial"/>
            </a:endParaRPr>
          </a:p>
          <a:p>
            <a:pPr marL="462240" indent="449640">
              <a:lnSpc>
                <a:spcPct val="100000"/>
              </a:lnSpc>
              <a:spcBef>
                <a:spcPts val="60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 ve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React Native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kodlama açısından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birbirlerine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%80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benzer.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ts val="2021"/>
              </a:lnSpc>
              <a:spcBef>
                <a:spcPts val="91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Bundan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dolayı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alışılması ve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yazılması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kolaydır.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Günümüzde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çok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popüler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oldukları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için kaynakları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fazladır.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07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105000" y="720360"/>
            <a:ext cx="4965480" cy="73476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spAutoFit/>
          </a:bodyPr>
          <a:p>
            <a:pPr>
              <a:lnSpc>
                <a:spcPct val="100000"/>
              </a:lnSpc>
              <a:spcBef>
                <a:spcPts val="31"/>
              </a:spcBef>
            </a:pPr>
            <a:br/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Neden React / </a:t>
            </a:r>
            <a:r>
              <a:rPr b="1" i="1" lang="tr-TR" sz="3000" spc="-32" strike="noStrike">
                <a:solidFill>
                  <a:srgbClr val="ffd600"/>
                </a:solidFill>
                <a:latin typeface="Calibri"/>
                <a:ea typeface="DejaVu Sans"/>
              </a:rPr>
              <a:t>React-</a:t>
            </a:r>
            <a:r>
              <a:rPr b="1" i="1" lang="tr-TR" sz="3000" spc="126" strike="noStrike">
                <a:solidFill>
                  <a:srgbClr val="ffd600"/>
                </a:solidFill>
                <a:latin typeface="Calibri"/>
                <a:ea typeface="DejaVu Sans"/>
              </a:rPr>
              <a:t>Natve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52" strike="noStrike">
                <a:solidFill>
                  <a:srgbClr val="ffd600"/>
                </a:solidFill>
                <a:latin typeface="Calibri"/>
                <a:ea typeface="DejaVu Sans"/>
              </a:rPr>
              <a:t>?</a:t>
            </a:r>
            <a:endParaRPr b="0" lang="tr-TR" sz="30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758080" y="4856760"/>
            <a:ext cx="5263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08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16600" y="2184840"/>
            <a:ext cx="6406920" cy="28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450720">
              <a:lnSpc>
                <a:spcPct val="119000"/>
              </a:lnSpc>
              <a:spcBef>
                <a:spcPts val="9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Projenin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hem Web çıktısının hem de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Mobil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uygulamanın</a:t>
            </a:r>
            <a:r>
              <a:rPr b="0" lang="tr-TR" sz="1400" spc="398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backend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alanını“Firebase”ile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geliştireceğim.</a:t>
            </a:r>
            <a:endParaRPr b="0" lang="tr-TR" sz="1400" spc="-1" strike="noStrike">
              <a:latin typeface="Arial"/>
            </a:endParaRPr>
          </a:p>
          <a:p>
            <a:pPr marL="12600" indent="450720" algn="ctr">
              <a:lnSpc>
                <a:spcPct val="100000"/>
              </a:lnSpc>
              <a:spcBef>
                <a:spcPts val="60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Projenin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veritabanı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kısmında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ise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aşağıdaki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veriler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bulacaktır:</a:t>
            </a:r>
            <a:endParaRPr b="0" lang="tr-TR" sz="1400" spc="-1" strike="noStrike">
              <a:latin typeface="Arial"/>
            </a:endParaRPr>
          </a:p>
          <a:p>
            <a:pPr marL="130320" indent="-129240" algn="ctr">
              <a:lnSpc>
                <a:spcPct val="100000"/>
              </a:lnSpc>
              <a:spcBef>
                <a:spcPts val="621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Kullanıcıya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ait bilgiler.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(Ad –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Soyad,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Telefon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numarası,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Email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adresi...)</a:t>
            </a:r>
            <a:endParaRPr b="0" lang="tr-TR" sz="1400" spc="-1" strike="noStrike">
              <a:latin typeface="Arial"/>
            </a:endParaRPr>
          </a:p>
          <a:p>
            <a:pPr marL="142920" indent="-129240">
              <a:lnSpc>
                <a:spcPct val="100000"/>
              </a:lnSpc>
              <a:spcBef>
                <a:spcPts val="609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etkinlik mi oluşturmak istiyor yoksa etkinliğe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katılmak mı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istiyor?</a:t>
            </a:r>
            <a:endParaRPr b="0" lang="tr-TR" sz="1400" spc="-1" strike="noStrike">
              <a:latin typeface="Arial"/>
            </a:endParaRPr>
          </a:p>
          <a:p>
            <a:pPr marL="142920" indent="-129240">
              <a:lnSpc>
                <a:spcPct val="100000"/>
              </a:lnSpc>
              <a:spcBef>
                <a:spcPts val="609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nasıl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 etkinlik düzenlemek istiyor? (Toplantı,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Kahvaltı,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Oyun...)</a:t>
            </a:r>
            <a:endParaRPr b="0" lang="tr-TR" sz="1400" spc="-1" strike="noStrike">
              <a:latin typeface="Arial"/>
            </a:endParaRPr>
          </a:p>
          <a:p>
            <a:pPr marL="142920" indent="-129240">
              <a:lnSpc>
                <a:spcPct val="100000"/>
              </a:lnSpc>
              <a:spcBef>
                <a:spcPts val="609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Kullanıcı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hangi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etkinliğe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geldi?</a:t>
            </a:r>
            <a:r>
              <a:rPr b="0" lang="tr-TR" sz="1400" spc="24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(Bilgi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yarışması,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Tiyatro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gösterisi…)</a:t>
            </a:r>
            <a:endParaRPr b="0" lang="tr-TR" sz="1400" spc="-1" strike="noStrike">
              <a:latin typeface="Arial"/>
            </a:endParaRPr>
          </a:p>
          <a:p>
            <a:pPr marL="142920" indent="-129240">
              <a:lnSpc>
                <a:spcPct val="100000"/>
              </a:lnSpc>
              <a:spcBef>
                <a:spcPts val="621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Grup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olarak mı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geldiler yoksa tek başına mı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geldi?</a:t>
            </a:r>
            <a:endParaRPr b="0" lang="tr-TR" sz="1400" spc="-1" strike="noStrike">
              <a:latin typeface="Arial"/>
            </a:endParaRPr>
          </a:p>
          <a:p>
            <a:pPr marL="142920" indent="-129240">
              <a:lnSpc>
                <a:spcPct val="100000"/>
              </a:lnSpc>
              <a:spcBef>
                <a:spcPts val="609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Gruba ait bilgiler. (Grup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adı,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Kişi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sayısı…)</a:t>
            </a:r>
            <a:endParaRPr b="0" lang="tr-TR" sz="1400" spc="-1" strike="noStrike">
              <a:latin typeface="Arial"/>
            </a:endParaRPr>
          </a:p>
          <a:p>
            <a:pPr marL="142920" indent="-129240">
              <a:lnSpc>
                <a:spcPct val="100000"/>
              </a:lnSpc>
              <a:spcBef>
                <a:spcPts val="609"/>
              </a:spcBef>
              <a:buClr>
                <a:srgbClr val="ffffff"/>
              </a:buClr>
              <a:buFont typeface="StarSymbol"/>
              <a:buChar char="-"/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Menüye</a:t>
            </a:r>
            <a:r>
              <a:rPr b="0" lang="tr-TR" sz="1400" spc="-26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ait veriler.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(Ürünün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kategorisi,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Ürünün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adı,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Ürünün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fiyatı…)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096360" y="1080000"/>
            <a:ext cx="4966920" cy="6026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>
            <a:spAutoFit/>
          </a:bodyPr>
          <a:p>
            <a:pPr marL="275040">
              <a:lnSpc>
                <a:spcPct val="100000"/>
              </a:lnSpc>
              <a:spcBef>
                <a:spcPts val="1151"/>
              </a:spcBef>
            </a:pP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Öğrenci</a:t>
            </a:r>
            <a:r>
              <a:rPr b="1" i="1" lang="tr-TR" sz="3000" spc="-9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İşleri’nin</a:t>
            </a:r>
            <a:r>
              <a:rPr b="1" i="1" lang="tr-TR" sz="3000" spc="-60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2" strike="noStrike">
                <a:solidFill>
                  <a:srgbClr val="ffd600"/>
                </a:solidFill>
                <a:latin typeface="Calibri"/>
                <a:ea typeface="DejaVu Sans"/>
              </a:rPr>
              <a:t>Backend’i</a:t>
            </a:r>
            <a:endParaRPr b="0" lang="tr-TR" sz="30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37760" y="2260800"/>
            <a:ext cx="664200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449640">
              <a:lnSpc>
                <a:spcPct val="119000"/>
              </a:lnSpc>
              <a:spcBef>
                <a:spcPts val="9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Firebase,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Google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tarafından mobil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ve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web uygulamaları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oluşturmak 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için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geliştirilmiş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ücretsiz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bir</a:t>
            </a:r>
            <a:r>
              <a:rPr b="0" lang="tr-TR" sz="1400" spc="1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platformdur.</a:t>
            </a:r>
            <a:endParaRPr b="0" lang="tr-TR" sz="1400" spc="-1" strike="noStrike">
              <a:latin typeface="Arial"/>
            </a:endParaRPr>
          </a:p>
          <a:p>
            <a:pPr marL="12600" indent="449640">
              <a:lnSpc>
                <a:spcPct val="119000"/>
              </a:lnSpc>
              <a:spcBef>
                <a:spcPts val="289"/>
              </a:spcBef>
            </a:pP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Hem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Web hem de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Mobile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duyarlı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olduğu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için ve</a:t>
            </a:r>
            <a:r>
              <a:rPr b="0" lang="tr-TR" sz="1400" spc="-15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çok popüler olduğu</a:t>
            </a:r>
            <a:r>
              <a:rPr b="0" lang="tr-TR" sz="1400" spc="-7" strike="noStrike">
                <a:solidFill>
                  <a:srgbClr val="ffffff"/>
                </a:solidFill>
                <a:latin typeface="Microsoft YaHei"/>
                <a:ea typeface="DejaVu Sans"/>
              </a:rPr>
              <a:t> </a:t>
            </a:r>
            <a:r>
              <a:rPr b="0" lang="tr-TR" sz="1400" spc="-21" strike="noStrike">
                <a:solidFill>
                  <a:srgbClr val="ffffff"/>
                </a:solidFill>
                <a:latin typeface="Microsoft YaHei"/>
                <a:ea typeface="DejaVu Sans"/>
              </a:rPr>
              <a:t>için </a:t>
            </a:r>
            <a:r>
              <a:rPr b="0" lang="tr-TR" sz="1400" spc="-1" strike="noStrike">
                <a:solidFill>
                  <a:srgbClr val="ffffff"/>
                </a:solidFill>
                <a:latin typeface="Microsoft YaHei"/>
                <a:ea typeface="DejaVu Sans"/>
              </a:rPr>
              <a:t>kaynak </a:t>
            </a:r>
            <a:r>
              <a:rPr b="0" lang="tr-TR" sz="1400" spc="-12" strike="noStrike">
                <a:solidFill>
                  <a:srgbClr val="ffffff"/>
                </a:solidFill>
                <a:latin typeface="Microsoft YaHei"/>
                <a:ea typeface="DejaVu Sans"/>
              </a:rPr>
              <a:t>fazladır.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758080" y="4833360"/>
            <a:ext cx="5263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2600">
              <a:lnSpc>
                <a:spcPct val="100000"/>
              </a:lnSpc>
              <a:spcBef>
                <a:spcPts val="286"/>
              </a:spcBef>
            </a:pPr>
            <a:r>
              <a:rPr b="1" lang="tr-TR" sz="3200" spc="-26" strike="noStrike">
                <a:solidFill>
                  <a:srgbClr val="000000"/>
                </a:solidFill>
                <a:latin typeface="Microsoft YaHei"/>
                <a:ea typeface="DejaVu Sans"/>
              </a:rPr>
              <a:t>09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455640" y="864000"/>
            <a:ext cx="4103280" cy="6458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9360" bIns="0">
            <a:spAutoFit/>
          </a:bodyPr>
          <a:p>
            <a:pPr marL="141480" algn="ctr">
              <a:lnSpc>
                <a:spcPct val="100000"/>
              </a:lnSpc>
              <a:spcBef>
                <a:spcPts val="1491"/>
              </a:spcBef>
            </a:pP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Neden</a:t>
            </a:r>
            <a:r>
              <a:rPr b="1" i="1" lang="tr-TR" sz="3000" spc="-15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1" strike="noStrike">
                <a:solidFill>
                  <a:srgbClr val="ffd600"/>
                </a:solidFill>
                <a:latin typeface="Calibri"/>
                <a:ea typeface="DejaVu Sans"/>
              </a:rPr>
              <a:t>Firebase</a:t>
            </a:r>
            <a:r>
              <a:rPr b="1" i="1" lang="tr-TR" sz="3000" spc="-12" strike="noStrike">
                <a:solidFill>
                  <a:srgbClr val="ffd600"/>
                </a:solidFill>
                <a:latin typeface="Calibri"/>
                <a:ea typeface="DejaVu Sans"/>
              </a:rPr>
              <a:t> </a:t>
            </a:r>
            <a:r>
              <a:rPr b="1" i="1" lang="tr-TR" sz="3000" spc="-52" strike="noStrike">
                <a:solidFill>
                  <a:srgbClr val="ffd600"/>
                </a:solidFill>
                <a:latin typeface="Calibri"/>
                <a:ea typeface="DejaVu Sans"/>
              </a:rPr>
              <a:t>?</a:t>
            </a:r>
            <a:endParaRPr b="0" lang="tr-TR" sz="3000" spc="-1" strike="noStrike">
              <a:latin typeface="Arial"/>
            </a:endParaRPr>
          </a:p>
        </p:txBody>
      </p:sp>
    </p:spTree>
  </p:cSld>
  <p:transition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2022-12-20T09:24:38Z</dcterms:created>
  <dc:creator>Zamzar</dc:creator>
  <dc:description/>
  <dc:language>tr-TR</dc:language>
  <cp:lastModifiedBy/>
  <dcterms:modified xsi:type="dcterms:W3CDTF">2022-12-20T12:42:38Z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Zamzar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Producer">
    <vt:lpwstr>Zamzar</vt:lpwstr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