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0"/>
  </p:notesMasterIdLst>
  <p:handoutMasterIdLst>
    <p:handoutMasterId r:id="rId81"/>
  </p:handoutMasterIdLst>
  <p:sldIdLst>
    <p:sldId id="356" r:id="rId2"/>
    <p:sldId id="274" r:id="rId3"/>
    <p:sldId id="369" r:id="rId4"/>
    <p:sldId id="275" r:id="rId5"/>
    <p:sldId id="382" r:id="rId6"/>
    <p:sldId id="378" r:id="rId7"/>
    <p:sldId id="354" r:id="rId8"/>
    <p:sldId id="383" r:id="rId9"/>
    <p:sldId id="352" r:id="rId10"/>
    <p:sldId id="276" r:id="rId11"/>
    <p:sldId id="379" r:id="rId12"/>
    <p:sldId id="277" r:id="rId13"/>
    <p:sldId id="380" r:id="rId14"/>
    <p:sldId id="278" r:id="rId15"/>
    <p:sldId id="384" r:id="rId16"/>
    <p:sldId id="367" r:id="rId17"/>
    <p:sldId id="323" r:id="rId18"/>
    <p:sldId id="280" r:id="rId19"/>
    <p:sldId id="385" r:id="rId20"/>
    <p:sldId id="281" r:id="rId21"/>
    <p:sldId id="386" r:id="rId22"/>
    <p:sldId id="325" r:id="rId23"/>
    <p:sldId id="370" r:id="rId24"/>
    <p:sldId id="371" r:id="rId25"/>
    <p:sldId id="368" r:id="rId26"/>
    <p:sldId id="282" r:id="rId27"/>
    <p:sldId id="329" r:id="rId28"/>
    <p:sldId id="328" r:id="rId29"/>
    <p:sldId id="330" r:id="rId30"/>
    <p:sldId id="283" r:id="rId31"/>
    <p:sldId id="331" r:id="rId32"/>
    <p:sldId id="284" r:id="rId33"/>
    <p:sldId id="332" r:id="rId34"/>
    <p:sldId id="333" r:id="rId35"/>
    <p:sldId id="285" r:id="rId36"/>
    <p:sldId id="334" r:id="rId37"/>
    <p:sldId id="286" r:id="rId38"/>
    <p:sldId id="287" r:id="rId39"/>
    <p:sldId id="336" r:id="rId40"/>
    <p:sldId id="288" r:id="rId41"/>
    <p:sldId id="337" r:id="rId42"/>
    <p:sldId id="289" r:id="rId43"/>
    <p:sldId id="387" r:id="rId44"/>
    <p:sldId id="388" r:id="rId45"/>
    <p:sldId id="290" r:id="rId46"/>
    <p:sldId id="291" r:id="rId47"/>
    <p:sldId id="292" r:id="rId48"/>
    <p:sldId id="293" r:id="rId49"/>
    <p:sldId id="389" r:id="rId50"/>
    <p:sldId id="294" r:id="rId51"/>
    <p:sldId id="295" r:id="rId52"/>
    <p:sldId id="365" r:id="rId53"/>
    <p:sldId id="338" r:id="rId54"/>
    <p:sldId id="296" r:id="rId55"/>
    <p:sldId id="339" r:id="rId56"/>
    <p:sldId id="297" r:id="rId57"/>
    <p:sldId id="298" r:id="rId58"/>
    <p:sldId id="381" r:id="rId59"/>
    <p:sldId id="326" r:id="rId60"/>
    <p:sldId id="390" r:id="rId61"/>
    <p:sldId id="327" r:id="rId62"/>
    <p:sldId id="375" r:id="rId63"/>
    <p:sldId id="372" r:id="rId64"/>
    <p:sldId id="373" r:id="rId65"/>
    <p:sldId id="374" r:id="rId66"/>
    <p:sldId id="376" r:id="rId67"/>
    <p:sldId id="377" r:id="rId68"/>
    <p:sldId id="299" r:id="rId69"/>
    <p:sldId id="366" r:id="rId70"/>
    <p:sldId id="340" r:id="rId71"/>
    <p:sldId id="300" r:id="rId72"/>
    <p:sldId id="343" r:id="rId73"/>
    <p:sldId id="342" r:id="rId74"/>
    <p:sldId id="344" r:id="rId75"/>
    <p:sldId id="345" r:id="rId76"/>
    <p:sldId id="346" r:id="rId77"/>
    <p:sldId id="318" r:id="rId78"/>
    <p:sldId id="363" r:id="rId79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00"/>
    <a:srgbClr val="663300"/>
    <a:srgbClr val="FF0000"/>
    <a:srgbClr val="0000CC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486" y="-96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8AC3A-410A-4E56-9D9D-AC9F20ECCB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B730-BC39-4AE6-AA2A-9053F33C33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C0DA-9CAA-4F04-A33F-5FD54A5754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89B51-410E-41DC-9A98-E50175F218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AA826-B423-419F-A12A-3AAF20ED4A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32540-1E01-47FF-BF25-CEAE89B2D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EB03-617C-4F28-A36A-32B9E5873E6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30495-EBFB-483F-90A8-9B6642FD42D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7494-C235-4B97-B073-61F2ECB51A1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3ABF-231B-4044-BE48-25CBD9FC87E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65C0-1D88-4244-A044-59636608D40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C0C1-D2D7-47EB-8B37-26E86299CE7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FEC5A-FE44-4EAC-B8A6-831EDF5AFF9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DF1E-1E62-47D6-B94D-755DD27DC1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48858-90F7-4FCC-88C0-6704E264660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4E8-8BBF-4999-B377-E1ECFF655EF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7E82-BE4B-4570-9FA1-9BD24B8B34B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294CC-27B9-4FB2-96B5-5EF591DF124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F82AE-AB7E-4E74-A4E1-79C79F1EF090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45575-CF09-463F-BE18-CE896E1BB01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685DC-5FB0-4F13-8E77-8D12C813CB4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B52CD-AA67-4AC1-8C0A-641B474DC94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673F4-982E-4A8E-84C1-E774B73E08F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C23C-4335-4BAD-B997-E2EFD89D3D3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49DB-E4AB-498E-B583-6F88D15D235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1285-8242-45F4-8B1D-DB3DD54367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AA9C2-66B6-49E9-B3B7-39508332971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EA82-5B91-49B7-BF5E-70414C6A1C1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0968-BBBF-4AB1-822E-612D98E1A7C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E43B-667B-4F01-808A-064EC672D6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5CC1-95C6-4403-B0C8-DB1686A7166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FBC59-DDEB-49D4-8E0B-0073E664555A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6BDD-CB11-44ED-A67D-D7CCCBA476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7C48-616D-4BC5-A15D-4F67B9F89B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519D-3DEF-43AD-98DC-8007D2E2EE33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2A09-B4E8-42DC-ADEA-420F9EAEC7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users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Page is needed </a:t>
            </a:r>
            <a:r>
              <a:rPr lang="en-US" smtClean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smtClean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Swapper that deals with pages is a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8100"/>
            <a:ext cx="1252537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Transfer of a Paged Memory to </a:t>
            </a:r>
            <a:br>
              <a:rPr lang="en-US" sz="4000" smtClean="0"/>
            </a:br>
            <a:r>
              <a:rPr lang="en-US" sz="4000" smtClean="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50" y="1357313"/>
            <a:ext cx="8486775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411288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With each page table entry a valid–invalid bit is associated</a:t>
            </a:r>
            <a:br>
              <a:rPr lang="en-US" smtClean="0"/>
            </a:b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in-memory –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mtClean="0">
                <a:sym typeface="Symbol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Initially valid–invalid bit is set to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 </a:t>
            </a:r>
            <a:r>
              <a:rPr lang="en-US" smtClean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Example of a page table snapshot: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11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ym typeface="Symbol" charset="2"/>
              </a:rPr>
              <a:t>      is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</a:t>
            </a:r>
            <a:r>
              <a:rPr lang="en-US" smtClean="0">
                <a:sym typeface="Symbol" charset="2"/>
              </a:rPr>
              <a:t>  page fault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27538" y="3632200"/>
            <a:ext cx="2816225" cy="3556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352925" y="40116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352925" y="44180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352925" y="48244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352925" y="5230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352925" y="56372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352925" y="63801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4352925" y="6754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524625" y="3198813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669088" y="36068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672263" y="40068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669088" y="44069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672263" y="48450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708775" y="5270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08775" y="63881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6708775" y="6794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5183188" y="5778500"/>
            <a:ext cx="558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08550" y="3181350"/>
            <a:ext cx="1219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Frame #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6597650" y="3181350"/>
            <a:ext cx="1946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valid-invalid bit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207000" y="7143750"/>
            <a:ext cx="14620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page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50800"/>
            <a:ext cx="12541250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Page Table When Some Pages </a:t>
            </a:r>
            <a:br>
              <a:rPr lang="en-US" sz="4000" smtClean="0"/>
            </a:br>
            <a:r>
              <a:rPr lang="en-US" sz="4000" smtClean="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8" y="1300163"/>
            <a:ext cx="8034337" cy="69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798638"/>
            <a:ext cx="11541125" cy="561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Operating system looks at another table to decide: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Reset tables to indicate page now in memory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Set validation bit =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v</a:t>
            </a: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Extreme case – start process with </a:t>
            </a:r>
            <a:r>
              <a:rPr lang="en-US" i="1" smtClean="0"/>
              <a:t>no</a:t>
            </a:r>
            <a:r>
              <a:rPr lang="en-US" smtClean="0"/>
              <a:t> pages in memory</a:t>
            </a:r>
          </a:p>
          <a:p>
            <a:pPr lvl="1"/>
            <a:r>
              <a:rPr lang="en-US" smtClean="0"/>
              <a:t>OS sets instruction pointer to first instruction of process, non-memory-resident -&gt; page fault</a:t>
            </a:r>
          </a:p>
          <a:p>
            <a:pPr lvl="1"/>
            <a:r>
              <a:rPr lang="en-US" smtClean="0"/>
              <a:t>And for every other process pages on first access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smtClean="0"/>
              <a:t>Actually, a given instruction could access multiple pages -&gt; multiple page faults</a:t>
            </a:r>
          </a:p>
          <a:p>
            <a:pPr lvl="1"/>
            <a:r>
              <a:rPr lang="en-US" smtClean="0"/>
              <a:t>Pain decreased because of </a:t>
            </a:r>
            <a:r>
              <a:rPr lang="en-US" b="1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smtClean="0"/>
              <a:t>Hardware support needed for demand paging</a:t>
            </a:r>
          </a:p>
          <a:p>
            <a:pPr lvl="1"/>
            <a:r>
              <a:rPr lang="en-US" smtClean="0"/>
              <a:t>Page table with valid / invalid bit</a:t>
            </a:r>
          </a:p>
          <a:p>
            <a:pPr lvl="1"/>
            <a:r>
              <a:rPr lang="en-US" smtClean="0"/>
              <a:t>Secondary memory (swap device with </a:t>
            </a:r>
            <a:r>
              <a:rPr lang="en-US" b="1" smtClean="0">
                <a:solidFill>
                  <a:srgbClr val="3366FF"/>
                </a:solidFill>
              </a:rPr>
              <a:t>swap space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Instruction restart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553825" cy="5486400"/>
          </a:xfrm>
        </p:spPr>
        <p:txBody>
          <a:bodyPr/>
          <a:lstStyle/>
          <a:p>
            <a:r>
              <a:rPr 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block move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charset="2"/>
              </a:rPr>
              <a:t>What if source and destination overlap?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72063" y="28432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843588" y="3403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6434138" y="2620963"/>
            <a:ext cx="800100" cy="7112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313" y="1446213"/>
            <a:ext cx="9191625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Stages in Demand Paging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Check that the page reference was legal and determine the location of the page on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Issue a read from the disk to a free frame: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in a queue for this device until the read request is serviced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device seek and/or latency time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Begin the transfer of the page to a free frame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While waiting, allocate the CPU to some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Receive an interrupt from the disk I/O subsystem (I/O completed)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registers and process state for the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from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Correct the page table and other tables to show page is now in memory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CPU to be allocated to this process again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Restore the user registers, process state, and new page table, and then resume the interrupted instruction</a:t>
            </a:r>
          </a:p>
          <a:p>
            <a:pPr>
              <a:tabLst>
                <a:tab pos="3092450" algn="l"/>
                <a:tab pos="4081463" algn="l"/>
              </a:tabLst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Page Fault Rate 0 </a:t>
            </a:r>
            <a:r>
              <a:rPr lang="en-US" smtClean="0">
                <a:sym typeface="Symbol" charset="2"/>
              </a:rPr>
              <a:t>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 1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0 no page faults 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1, every reference is a fault</a:t>
            </a:r>
            <a:br>
              <a:rPr lang="en-US" smtClean="0">
                <a:sym typeface="Symbol" charset="2"/>
              </a:rPr>
            </a:br>
            <a:endParaRPr lang="en-US" smtClean="0">
              <a:sym typeface="Symbol" charset="2"/>
            </a:endParaRPr>
          </a:p>
          <a:p>
            <a:pPr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EAT = (1 –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+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(page fault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out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in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restart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                                                    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Demand Paging</a:t>
            </a:r>
          </a:p>
          <a:p>
            <a:r>
              <a:rPr lang="en-US" smtClean="0"/>
              <a:t>Copy-on-Write</a:t>
            </a:r>
          </a:p>
          <a:p>
            <a:r>
              <a:rPr lang="en-US" smtClean="0"/>
              <a:t>Page Replacement</a:t>
            </a:r>
          </a:p>
          <a:p>
            <a:r>
              <a:rPr lang="en-US" smtClean="0"/>
              <a:t>Allocation of Frames </a:t>
            </a:r>
          </a:p>
          <a:p>
            <a:r>
              <a:rPr lang="en-US" smtClean="0"/>
              <a:t>Thrashing</a:t>
            </a:r>
          </a:p>
          <a:p>
            <a:r>
              <a:rPr lang="en-US" smtClean="0"/>
              <a:t>Memory-Mapped Files</a:t>
            </a:r>
          </a:p>
          <a:p>
            <a:r>
              <a:rPr lang="en-US" smtClean="0"/>
              <a:t>Allocating Kernel Memory</a:t>
            </a:r>
          </a:p>
          <a:p>
            <a:r>
              <a:rPr lang="en-US" smtClean="0"/>
              <a:t>Other Considerations</a:t>
            </a:r>
          </a:p>
          <a:p>
            <a:r>
              <a:rPr lang="en-US" smtClean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Memory access time = 200 nanoseconds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Average page-fault service time = 8 milliseconds</a:t>
            </a:r>
            <a:br>
              <a:rPr lang="en-US" smtClean="0"/>
            </a:br>
            <a:endParaRPr lang="en-US" smtClean="0"/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EAT = (1 – p) x 200 + p (8 milliseconds)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        = (1 – p  x 200 + p x 8,000,000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     = 200 + p x 7,999,800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EAT = 8.2 microseconds.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This is a slowdown by a factor of 40!!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want performance degradation &lt; 10 percent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220 &gt; 200 + 7,999,800 x p</a:t>
            </a:r>
            <a:br>
              <a:rPr lang="en-US" smtClean="0"/>
            </a:br>
            <a:r>
              <a:rPr lang="en-US" smtClean="0"/>
              <a:t>20 &gt; 7,999,800 x p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p &lt; .0000025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&lt; one page fault in every 400,000 memory accesses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Copy entire process image to swap space at process load time</a:t>
            </a:r>
          </a:p>
          <a:p>
            <a:pPr lvl="1"/>
            <a:r>
              <a:rPr lang="en-US" smtClean="0"/>
              <a:t>Then page in and out of swap space</a:t>
            </a:r>
          </a:p>
          <a:p>
            <a:pPr lvl="1"/>
            <a:r>
              <a:rPr lang="en-US" smtClean="0"/>
              <a:t>Used in older BSD Unix</a:t>
            </a:r>
          </a:p>
          <a:p>
            <a:endParaRPr lang="en-US" smtClean="0"/>
          </a:p>
          <a:p>
            <a:r>
              <a:rPr lang="en-US" smtClean="0"/>
              <a:t>Demand page in from program binary on disk, but discard rather than paging out when freeing frame</a:t>
            </a:r>
          </a:p>
          <a:p>
            <a:pPr lvl="1"/>
            <a:r>
              <a:rPr lang="en-US" smtClean="0"/>
              <a:t>Used in Solaris and current BSD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Copy-on-Write </a:t>
            </a:r>
            <a:r>
              <a:rPr lang="en-US" smtClean="0"/>
              <a:t>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</a:t>
            </a:r>
          </a:p>
          <a:p>
            <a:pPr lvl="1"/>
            <a:r>
              <a:rPr lang="en-US" smtClean="0"/>
              <a:t>If either process modifies a shared page, only then is the page copied</a:t>
            </a:r>
          </a:p>
          <a:p>
            <a:r>
              <a:rPr lang="en-US" smtClean="0"/>
              <a:t>COW allows more efficient process creation as only modified pages are copied</a:t>
            </a:r>
          </a:p>
          <a:p>
            <a:r>
              <a:rPr lang="en-US" smtClean="0"/>
              <a:t>In general, free pages are allocated from a </a:t>
            </a:r>
            <a:r>
              <a:rPr lang="en-US" b="1" smtClean="0">
                <a:solidFill>
                  <a:srgbClr val="3366FF"/>
                </a:solidFill>
              </a:rPr>
              <a:t>pool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zero-fill-on-demand </a:t>
            </a:r>
            <a:r>
              <a:rPr lang="en-US" smtClean="0"/>
              <a:t>pages</a:t>
            </a:r>
          </a:p>
          <a:p>
            <a:pPr lvl="1"/>
            <a:r>
              <a:rPr lang="en-US" smtClean="0"/>
              <a:t>Why zero-out a page before allocating it?</a:t>
            </a:r>
          </a:p>
          <a:p>
            <a:r>
              <a:rPr lang="en-US" smtClean="0">
                <a:latin typeface="Courier New" charset="0"/>
                <a:cs typeface="Courier New" charset="0"/>
              </a:rPr>
              <a:t>vfork()</a:t>
            </a:r>
            <a:r>
              <a:rPr lang="en-US" smtClean="0"/>
              <a:t> variation on </a:t>
            </a:r>
            <a:r>
              <a:rPr lang="en-US" smtClean="0">
                <a:latin typeface="Courier New" charset="0"/>
                <a:cs typeface="Courier New" charset="0"/>
              </a:rPr>
              <a:t>fork() </a:t>
            </a:r>
            <a:r>
              <a:rPr lang="en-US" smtClean="0"/>
              <a:t>system call has parent suspend and child using copy-on-write address space of parent</a:t>
            </a:r>
          </a:p>
          <a:p>
            <a:pPr lvl="1"/>
            <a:r>
              <a:rPr lang="en-US" smtClean="0"/>
              <a:t>Designed to have child call </a:t>
            </a:r>
            <a:r>
              <a:rPr lang="en-US" smtClean="0">
                <a:latin typeface="Courier New" charset="0"/>
                <a:cs typeface="Courier New" charset="0"/>
              </a:rPr>
              <a:t>exec()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2146300"/>
            <a:ext cx="12138025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725738"/>
            <a:ext cx="100965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95288"/>
            <a:ext cx="11803063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587163" cy="6016625"/>
          </a:xfrm>
        </p:spPr>
        <p:txBody>
          <a:bodyPr/>
          <a:lstStyle/>
          <a:p>
            <a:r>
              <a:rPr lang="en-US" smtClean="0"/>
              <a:t>Used up by process pages</a:t>
            </a:r>
          </a:p>
          <a:p>
            <a:r>
              <a:rPr lang="en-US" smtClean="0"/>
              <a:t>Also in demand from the kernel, I/O buffers, etc</a:t>
            </a:r>
          </a:p>
          <a:p>
            <a:r>
              <a:rPr lang="en-US" smtClean="0"/>
              <a:t>How much to allocate to each?</a:t>
            </a:r>
          </a:p>
          <a:p>
            <a:endParaRPr lang="en-US" smtClean="0"/>
          </a:p>
          <a:p>
            <a:r>
              <a:rPr lang="en-US" smtClean="0"/>
              <a:t>Page replacement – find some page in memory, but not really in use, page it out</a:t>
            </a:r>
          </a:p>
          <a:p>
            <a:pPr lvl="1"/>
            <a:r>
              <a:rPr lang="en-US" smtClean="0"/>
              <a:t>Algorithm – terminate? swap out? replace the page?</a:t>
            </a:r>
          </a:p>
          <a:p>
            <a:pPr lvl="1"/>
            <a:r>
              <a:rPr lang="en-US" smtClean="0"/>
              <a:t>Performance – want an algorithm which will result in minimum number of page faults</a:t>
            </a:r>
          </a:p>
          <a:p>
            <a:pPr lvl="1"/>
            <a:endParaRPr lang="en-US" smtClean="0"/>
          </a:p>
          <a:p>
            <a:r>
              <a:rPr lang="en-US" smtClean="0"/>
              <a:t>Same page may be brought into memory several times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Prevent over-allocation of memory by modifying page-fault service routine to include page replacement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3366FF"/>
                </a:solidFill>
              </a:rPr>
              <a:t>modify (dirty) bit </a:t>
            </a:r>
            <a:r>
              <a:rPr lang="en-US" smtClean="0"/>
              <a:t>to reduce overhead of page transfers – only modified pages are written to disk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5" y="1293813"/>
            <a:ext cx="10506075" cy="680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919288"/>
            <a:ext cx="11480800" cy="5943600"/>
          </a:xfrm>
        </p:spPr>
        <p:txBody>
          <a:bodyPr/>
          <a:lstStyle/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the location of the desired page on disk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a free frame:</a:t>
            </a:r>
            <a:br>
              <a:rPr lang="en-US" smtClean="0"/>
            </a:br>
            <a:r>
              <a:rPr lang="en-US" smtClean="0"/>
              <a:t>   -  If there is a free frame, use it</a:t>
            </a:r>
            <a:br>
              <a:rPr lang="en-US" smtClean="0"/>
            </a:br>
            <a:r>
              <a:rPr lang="en-US" smtClean="0"/>
              <a:t>   -  If there is no free frame, use a page replacement algorithm to select a </a:t>
            </a:r>
            <a:r>
              <a:rPr lang="en-US" b="1" smtClean="0">
                <a:solidFill>
                  <a:srgbClr val="3366FF"/>
                </a:solidFill>
              </a:rPr>
              <a:t>victim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b="1" smtClean="0">
                <a:solidFill>
                  <a:srgbClr val="3366FF"/>
                </a:solidFill>
              </a:rPr>
              <a:t>frame</a:t>
            </a:r>
            <a:br>
              <a:rPr lang="en-US" b="1" smtClean="0">
                <a:solidFill>
                  <a:srgbClr val="3366FF"/>
                </a:solidFill>
              </a:rPr>
            </a:br>
            <a:r>
              <a:rPr lang="en-US" b="1" smtClean="0">
                <a:solidFill>
                  <a:srgbClr val="3366FF"/>
                </a:solidFill>
              </a:rPr>
              <a:t>	- </a:t>
            </a:r>
            <a:r>
              <a:rPr lang="en-US" smtClean="0"/>
              <a:t>Write victim frame to disk if dirty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Bring  the desired page into the (newly) free frame; update the page and frame tables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Continue the process by restarting the instruction that caused the trap</a:t>
            </a:r>
          </a:p>
          <a:p>
            <a:pPr marL="542925" indent="-542925">
              <a:buFont typeface="Monotype Sorts" charset="2"/>
              <a:buAutoNum type="arabicPeriod"/>
            </a:pPr>
            <a:endParaRPr lang="en-US" smtClean="0"/>
          </a:p>
          <a:p>
            <a:pPr marL="542925" indent="-542925">
              <a:buFont typeface="Monotype Sorts" charset="2"/>
              <a:buNone/>
            </a:pPr>
            <a:r>
              <a:rPr lang="en-US" smtClean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69888"/>
            <a:ext cx="11496675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1360488"/>
            <a:ext cx="10539412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To describe the benefits of a virtual memory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explain the concepts of demand paging, page-replacement algorithms, and allocation of page frames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principle of the working-set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Which frames to replace</a:t>
            </a:r>
          </a:p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Want lowest page-fault rate on both first access and re-access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endParaRPr lang="en-US" smtClean="0"/>
          </a:p>
          <a:p>
            <a:pPr>
              <a:tabLst>
                <a:tab pos="4494213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Repeated access to the same page does not cause a page fault</a:t>
            </a:r>
          </a:p>
          <a:p>
            <a:pPr>
              <a:tabLst>
                <a:tab pos="4494213" algn="ctr"/>
              </a:tabLst>
            </a:pPr>
            <a:r>
              <a:rPr lang="en-US" smtClean="0"/>
              <a:t>In all our examples, the reference string is 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r>
              <a:rPr lang="en-US" smtClean="0"/>
              <a:t>	              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Graph of Page Faults Versus </a:t>
            </a:r>
            <a:br>
              <a:rPr lang="en-US" sz="4000" smtClean="0"/>
            </a:br>
            <a:r>
              <a:rPr lang="en-US" sz="4000" smtClean="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538288"/>
            <a:ext cx="10544175" cy="7683500"/>
          </a:xfrm>
        </p:spPr>
        <p:txBody>
          <a:bodyPr/>
          <a:lstStyle/>
          <a:p>
            <a:r>
              <a:rPr lang="en-US" smtClean="0"/>
              <a:t>Reference string: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  <a:endParaRPr lang="en-US" smtClean="0"/>
          </a:p>
          <a:p>
            <a:r>
              <a:rPr lang="en-US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endParaRPr lang="en-US" sz="1100" smtClean="0"/>
          </a:p>
          <a:p>
            <a:pPr>
              <a:buFont typeface="Monotype Sorts" charset="2"/>
              <a:buNone/>
            </a:pPr>
            <a:endParaRPr lang="en-US" sz="1100" smtClean="0"/>
          </a:p>
          <a:p>
            <a:endParaRPr lang="en-US" smtClean="0"/>
          </a:p>
          <a:p>
            <a:r>
              <a:rPr lang="en-US" smtClean="0"/>
              <a:t>Can vary by reference string: consider 1,2,3,4,1,2,5,1,2,3,4,5</a:t>
            </a:r>
          </a:p>
          <a:p>
            <a:pPr lvl="1"/>
            <a:r>
              <a:rPr lang="en-US" smtClean="0"/>
              <a:t>Adding more frames can cause more page faults!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Belady’s Anomaly</a:t>
            </a:r>
          </a:p>
          <a:p>
            <a:pPr>
              <a:buFont typeface="Monotype Sorts" charset="2"/>
              <a:buNone/>
            </a:pPr>
            <a:endParaRPr lang="en-US" sz="1100" smtClean="0"/>
          </a:p>
          <a:p>
            <a:r>
              <a:rPr lang="en-US" smtClean="0"/>
              <a:t>How to track ages of pages? </a:t>
            </a:r>
          </a:p>
          <a:p>
            <a:pPr lvl="1"/>
            <a:r>
              <a:rPr lang="en-US" smtClean="0"/>
              <a:t>Just use a FIFO queue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62550" y="29670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162550" y="35766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62550" y="41862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18038" y="30527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618038" y="3643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18038" y="4278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884863" y="31035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84863" y="3694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84863" y="4329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18263" y="3103563"/>
            <a:ext cx="3911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4   0   7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418263" y="3694113"/>
            <a:ext cx="33289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2   1   0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418263" y="4329113"/>
            <a:ext cx="35020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3   2   1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809038" y="3648075"/>
            <a:ext cx="17129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15 page faults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025" y="2724150"/>
            <a:ext cx="10372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600200"/>
            <a:ext cx="112331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00338" algn="l"/>
              </a:tabLst>
            </a:pPr>
            <a:r>
              <a:rPr lang="en-US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9 is optimal for the example on the next slide</a:t>
            </a:r>
          </a:p>
          <a:p>
            <a:pPr>
              <a:buFont typeface="Monotype Sorts" charset="2"/>
              <a:buNone/>
              <a:tabLst>
                <a:tab pos="2700338" algn="l"/>
              </a:tabLst>
            </a:pPr>
            <a:r>
              <a:rPr lang="en-US" smtClean="0"/>
              <a:t>	</a:t>
            </a:r>
          </a:p>
          <a:p>
            <a:pPr>
              <a:tabLst>
                <a:tab pos="2700338" algn="l"/>
              </a:tabLst>
            </a:pPr>
            <a:r>
              <a:rPr lang="en-US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Can’t read the future</a:t>
            </a:r>
          </a:p>
          <a:p>
            <a:pPr>
              <a:tabLst>
                <a:tab pos="2700338" algn="l"/>
              </a:tabLst>
            </a:pPr>
            <a:endParaRPr lang="en-US" smtClean="0"/>
          </a:p>
          <a:p>
            <a:pPr>
              <a:tabLst>
                <a:tab pos="2700338" algn="l"/>
              </a:tabLst>
            </a:pPr>
            <a:r>
              <a:rPr lang="en-US" smtClean="0"/>
              <a:t>Used for measuring how well your algorithm performs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013" y="2425700"/>
            <a:ext cx="105505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95438"/>
            <a:ext cx="11028363" cy="59785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Use past knowledge rather than future</a:t>
            </a:r>
          </a:p>
          <a:p>
            <a:r>
              <a:rPr lang="en-US" smtClean="0"/>
              <a:t>Replace page that has not been used in the most amount of time</a:t>
            </a:r>
          </a:p>
          <a:p>
            <a:r>
              <a:rPr lang="en-US" smtClean="0"/>
              <a:t>Associate time of last use with each page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12 faults – better than FIFO but worse than OPT</a:t>
            </a:r>
          </a:p>
          <a:p>
            <a:r>
              <a:rPr lang="en-US" smtClean="0"/>
              <a:t>Generally good algorithm and frequently used</a:t>
            </a:r>
          </a:p>
          <a:p>
            <a:r>
              <a:rPr lang="en-US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32238"/>
            <a:ext cx="11852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Counter implementation</a:t>
            </a:r>
          </a:p>
          <a:p>
            <a:pPr lvl="1"/>
            <a:r>
              <a:rPr lang="en-US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mtClean="0"/>
              <a:t>When a page needs to be changed, look at the counters to find smallest value</a:t>
            </a:r>
          </a:p>
          <a:p>
            <a:pPr lvl="2"/>
            <a:r>
              <a:rPr lang="en-US" smtClean="0"/>
              <a:t>Search through table needed</a:t>
            </a:r>
          </a:p>
          <a:p>
            <a:r>
              <a:rPr lang="en-US" smtClean="0"/>
              <a:t>Stack implementation</a:t>
            </a:r>
          </a:p>
          <a:p>
            <a:pPr lvl="1"/>
            <a:r>
              <a:rPr lang="en-US" smtClean="0"/>
              <a:t>Keep a stack of page numbers in a double link form:</a:t>
            </a:r>
          </a:p>
          <a:p>
            <a:pPr lvl="1"/>
            <a:r>
              <a:rPr lang="en-US" smtClean="0"/>
              <a:t>Page referenced:</a:t>
            </a:r>
          </a:p>
          <a:p>
            <a:pPr lvl="2"/>
            <a:r>
              <a:rPr lang="en-US" smtClean="0"/>
              <a:t>move it to the top</a:t>
            </a:r>
          </a:p>
          <a:p>
            <a:pPr lvl="2"/>
            <a:r>
              <a:rPr lang="en-US" smtClean="0"/>
              <a:t>requires 6 pointers to be changed</a:t>
            </a:r>
          </a:p>
          <a:p>
            <a:pPr lvl="1"/>
            <a:r>
              <a:rPr lang="en-US" smtClean="0"/>
              <a:t>But each update more expensive</a:t>
            </a:r>
          </a:p>
          <a:p>
            <a:pPr lvl="1"/>
            <a:r>
              <a:rPr lang="en-US" smtClean="0"/>
              <a:t>No search for replacement</a:t>
            </a:r>
          </a:p>
          <a:p>
            <a:r>
              <a:rPr lang="en-US" smtClean="0"/>
              <a:t>LRU and OPT are cases of </a:t>
            </a:r>
            <a:r>
              <a:rPr lang="en-US" b="1" smtClean="0">
                <a:solidFill>
                  <a:srgbClr val="3366FF"/>
                </a:solidFill>
              </a:rPr>
              <a:t>stack algorithms </a:t>
            </a:r>
            <a:r>
              <a:rPr lang="en-US" smtClean="0"/>
              <a:t>that don’t have Belady’s Anomaly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Use Of A Stack to Record The </a:t>
            </a:r>
            <a:br>
              <a:rPr lang="en-US" sz="4000" smtClean="0"/>
            </a:br>
            <a:r>
              <a:rPr lang="en-US" sz="4000" smtClean="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575" y="1585913"/>
            <a:ext cx="96551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smtClean="0"/>
              <a:t>Code needs to be in memory to execute, but entire program rarely used</a:t>
            </a:r>
          </a:p>
          <a:p>
            <a:pPr lvl="1"/>
            <a:r>
              <a:rPr lang="en-US" smtClean="0"/>
              <a:t>Error code, unusual routines, large data structures</a:t>
            </a:r>
          </a:p>
          <a:p>
            <a:r>
              <a:rPr lang="en-US" smtClean="0"/>
              <a:t>Entire program code not needed at same time</a:t>
            </a:r>
          </a:p>
          <a:p>
            <a:r>
              <a:rPr lang="en-US" smtClean="0"/>
              <a:t>Consider ability to execute partially-loaded program</a:t>
            </a:r>
          </a:p>
          <a:p>
            <a:pPr lvl="1"/>
            <a:r>
              <a:rPr lang="en-US" smtClean="0"/>
              <a:t>Program no longer constrained by limits of physical memory</a:t>
            </a:r>
          </a:p>
          <a:p>
            <a:pPr lvl="1"/>
            <a:r>
              <a:rPr lang="en-US" smtClean="0"/>
              <a:t>Program and programs could be larger than physical memory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smtClean="0"/>
              <a:t>LRU needs special hardware and still slow</a:t>
            </a:r>
          </a:p>
          <a:p>
            <a:r>
              <a:rPr lang="en-US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smtClean="0"/>
              <a:t>With each page associate a bit, initially = 0</a:t>
            </a:r>
          </a:p>
          <a:p>
            <a:pPr lvl="1"/>
            <a:r>
              <a:rPr lang="en-US" smtClean="0"/>
              <a:t>When page is referenced bit set to 1</a:t>
            </a:r>
          </a:p>
          <a:p>
            <a:pPr lvl="1"/>
            <a:r>
              <a:rPr lang="en-US" smtClean="0"/>
              <a:t>Replace any with reference bit = 0 (if one exists)</a:t>
            </a:r>
          </a:p>
          <a:p>
            <a:pPr lvl="2"/>
            <a:r>
              <a:rPr lang="en-US" smtClean="0"/>
              <a:t>We do not know the order, however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smtClean="0"/>
              <a:t>Generally FIFO, plus hardware-provided reference bit</a:t>
            </a:r>
          </a:p>
          <a:p>
            <a:pPr lvl="1"/>
            <a:r>
              <a:rPr lang="en-US" smtClean="0"/>
              <a:t>Clock replacement</a:t>
            </a:r>
          </a:p>
          <a:p>
            <a:pPr lvl="1"/>
            <a:r>
              <a:rPr lang="en-US" smtClean="0"/>
              <a:t>If page to be replaced has </a:t>
            </a:r>
          </a:p>
          <a:p>
            <a:pPr lvl="2"/>
            <a:r>
              <a:rPr lang="en-US" smtClean="0"/>
              <a:t>Reference bit = 0 -&gt; replace it</a:t>
            </a:r>
          </a:p>
          <a:p>
            <a:pPr lvl="2"/>
            <a:r>
              <a:rPr lang="en-US" smtClean="0"/>
              <a:t>reference bit = 1 then:</a:t>
            </a:r>
          </a:p>
          <a:p>
            <a:pPr lvl="3"/>
            <a:r>
              <a:rPr lang="en-US" smtClean="0"/>
              <a:t>set reference bit 0, leave page in memory</a:t>
            </a:r>
          </a:p>
          <a:p>
            <a:pPr lvl="3"/>
            <a:r>
              <a:rPr lang="en-US" smtClean="0"/>
              <a:t>replace next page, subject to same rules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0800"/>
            <a:ext cx="12401550" cy="1125538"/>
          </a:xfrm>
        </p:spPr>
        <p:txBody>
          <a:bodyPr/>
          <a:lstStyle/>
          <a:p>
            <a:pPr eaLnBrk="1" hangingPunct="1"/>
            <a:r>
              <a:rPr lang="en-US" sz="2900" smtClean="0"/>
              <a:t>Second-Chance (clock) Page-Replacement Algorithm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1714500"/>
            <a:ext cx="8845550" cy="63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549063" cy="6069012"/>
          </a:xfrm>
        </p:spPr>
        <p:txBody>
          <a:bodyPr/>
          <a:lstStyle/>
          <a:p>
            <a:r>
              <a:rPr lang="en-US" smtClean="0"/>
              <a:t>Keep a counter of the number of references that have been made to each page</a:t>
            </a:r>
          </a:p>
          <a:p>
            <a:pPr lvl="1"/>
            <a:r>
              <a:rPr lang="en-US" smtClean="0"/>
              <a:t>Not common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LFU Algorithm</a:t>
            </a:r>
            <a:r>
              <a:rPr lang="en-US" smtClean="0"/>
              <a:t>:  replaces page with smallest count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MFU Algorithm</a:t>
            </a:r>
            <a:r>
              <a:rPr lang="en-US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a pool of free frames, always</a:t>
            </a:r>
          </a:p>
          <a:p>
            <a:pPr lvl="1"/>
            <a:r>
              <a:rPr lang="en-US" smtClean="0"/>
              <a:t>Then frame available when needed, not found at fault time</a:t>
            </a:r>
          </a:p>
          <a:p>
            <a:pPr lvl="1"/>
            <a:r>
              <a:rPr lang="en-US" smtClean="0"/>
              <a:t>Read page into free frame and select victim to evict and add to free pool</a:t>
            </a:r>
          </a:p>
          <a:p>
            <a:pPr lvl="1"/>
            <a:r>
              <a:rPr lang="en-US" smtClean="0"/>
              <a:t>When convenient, evict victim</a:t>
            </a:r>
          </a:p>
          <a:p>
            <a:r>
              <a:rPr lang="en-US" smtClean="0"/>
              <a:t>Possibly, keep list of modified pages</a:t>
            </a:r>
          </a:p>
          <a:p>
            <a:pPr lvl="1"/>
            <a:r>
              <a:rPr lang="en-US" smtClean="0"/>
              <a:t>When backing store otherwise idle, write pages there and set to non-dirty</a:t>
            </a:r>
          </a:p>
          <a:p>
            <a:r>
              <a:rPr lang="en-US" smtClean="0"/>
              <a:t>Possibly, keep free frame contents intact and note what is in them</a:t>
            </a:r>
          </a:p>
          <a:p>
            <a:pPr lvl="1"/>
            <a:r>
              <a:rPr lang="en-US" smtClean="0"/>
              <a:t>If referenced again before reused, no need to load contents again from disk</a:t>
            </a:r>
          </a:p>
          <a:p>
            <a:pPr lvl="1"/>
            <a:r>
              <a:rPr lang="en-US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and Page Replacement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these algorithms have OS guessing about future page access</a:t>
            </a:r>
          </a:p>
          <a:p>
            <a:r>
              <a:rPr lang="en-US" smtClean="0"/>
              <a:t>Some applications have better knowledge – i.e. databases</a:t>
            </a:r>
          </a:p>
          <a:p>
            <a:r>
              <a:rPr lang="en-US" smtClean="0"/>
              <a:t>Memory intensive applications can cause double buffering</a:t>
            </a:r>
          </a:p>
          <a:p>
            <a:pPr lvl="1"/>
            <a:r>
              <a:rPr lang="en-US" smtClean="0"/>
              <a:t>OS keeps copy of page in memory as I/O buffer</a:t>
            </a:r>
          </a:p>
          <a:p>
            <a:pPr lvl="1"/>
            <a:r>
              <a:rPr lang="en-US" smtClean="0"/>
              <a:t>Application keeps page in memory for its own work</a:t>
            </a:r>
          </a:p>
          <a:p>
            <a:r>
              <a:rPr 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b="1" smtClean="0"/>
              <a:t>Raw disk </a:t>
            </a:r>
            <a:r>
              <a:rPr lang="en-US" smtClean="0"/>
              <a:t>mode</a:t>
            </a:r>
          </a:p>
          <a:p>
            <a:r>
              <a:rPr lang="en-US" smtClean="0"/>
              <a:t>Bypasses buffering, locking, etc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026775" cy="5978525"/>
          </a:xfrm>
        </p:spPr>
        <p:txBody>
          <a:bodyPr/>
          <a:lstStyle/>
          <a:p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frames</a:t>
            </a:r>
          </a:p>
          <a:p>
            <a:r>
              <a:rPr lang="en-US" smtClean="0"/>
              <a:t>Example:  IBM 370 – 6 pages to handle SS MOVE instruction:</a:t>
            </a:r>
          </a:p>
          <a:p>
            <a:pPr lvl="1"/>
            <a:r>
              <a:rPr lang="en-US" smtClean="0"/>
              <a:t>instruction is 6 bytes, might span 2 pages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from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to</a:t>
            </a:r>
          </a:p>
          <a:p>
            <a:r>
              <a:rPr lang="en-US" i="1" smtClean="0"/>
              <a:t>Maximum </a:t>
            </a:r>
            <a:r>
              <a:rPr lang="en-US" smtClean="0"/>
              <a:t>of course is total frames in the system</a:t>
            </a:r>
          </a:p>
          <a:p>
            <a:r>
              <a:rPr lang="en-US" smtClean="0"/>
              <a:t>Two major allocation schemes</a:t>
            </a:r>
          </a:p>
          <a:p>
            <a:pPr lvl="1"/>
            <a:r>
              <a:rPr lang="en-US" smtClean="0"/>
              <a:t>fixed allocation</a:t>
            </a:r>
          </a:p>
          <a:p>
            <a:pPr lvl="1"/>
            <a:r>
              <a:rPr lang="en-US" smtClean="0"/>
              <a:t>priority allocation</a:t>
            </a:r>
          </a:p>
          <a:p>
            <a:r>
              <a:rPr lang="en-US" smtClean="0"/>
              <a:t>Many variations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550" y="1731963"/>
            <a:ext cx="11328400" cy="5121275"/>
          </a:xfrm>
        </p:spPr>
        <p:txBody>
          <a:bodyPr/>
          <a:lstStyle/>
          <a:p>
            <a:r>
              <a:rPr 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mtClean="0"/>
              <a:t>Keep some as free frame buffer pool</a:t>
            </a:r>
          </a:p>
          <a:p>
            <a:endParaRPr lang="en-US" sz="1100" smtClean="0"/>
          </a:p>
          <a:p>
            <a:r>
              <a:rPr lang="en-US" smtClean="0"/>
              <a:t>Proportional allocation – Allocate according to the size of process</a:t>
            </a:r>
          </a:p>
          <a:p>
            <a:pPr lvl="1"/>
            <a:r>
              <a:rPr lang="en-US" smtClean="0"/>
              <a:t>Dynamic as degree of multiprogramming, process sizes change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4840288"/>
          <a:ext cx="4286250" cy="2149475"/>
        </p:xfrm>
        <a:graphic>
          <a:graphicData uri="http://schemas.openxmlformats.org/presentationml/2006/ole">
            <p:oleObj spid="_x0000_s1026" name="Equation" r:id="rId4" imgW="2857320" imgH="1612800" progId="Equation.3">
              <p:embed/>
            </p:oleObj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674938" y="505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6749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674938" y="6651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63825" y="5940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555163" y="4922838"/>
          <a:ext cx="1752600" cy="1912937"/>
        </p:xfrm>
        <a:graphic>
          <a:graphicData uri="http://schemas.openxmlformats.org/presentationml/2006/ole">
            <p:oleObj spid="_x0000_s1027" name="Equation" r:id="rId5" imgW="1168400" imgH="143510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9900"/>
            <a:ext cx="11537950" cy="5859463"/>
          </a:xfrm>
        </p:spPr>
        <p:txBody>
          <a:bodyPr/>
          <a:lstStyle/>
          <a:p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/>
            <a:r>
              <a:rPr lang="en-US" smtClean="0"/>
              <a:t>select for replacement one of its frames</a:t>
            </a:r>
          </a:p>
          <a:p>
            <a:pPr lvl="1"/>
            <a:r>
              <a:rPr lang="en-US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410950" cy="5961062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Global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mtClean="0"/>
              <a:t>But then process execution time can vary greatly</a:t>
            </a:r>
          </a:p>
          <a:p>
            <a:pPr lvl="1"/>
            <a:r>
              <a:rPr lang="en-US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Local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each process selects from only its own set of allocated frames</a:t>
            </a:r>
          </a:p>
          <a:p>
            <a:pPr lvl="1"/>
            <a:r>
              <a:rPr lang="en-US" smtClean="0"/>
              <a:t>More consistent per-process performance</a:t>
            </a:r>
          </a:p>
          <a:p>
            <a:pPr lvl="1"/>
            <a:r>
              <a:rPr lang="en-US" smtClean="0"/>
              <a:t>But possibly underutilized memory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all memory accessed equally</a:t>
            </a:r>
          </a:p>
          <a:p>
            <a:r>
              <a:rPr lang="en-US" smtClean="0"/>
              <a:t>Many systems are NUMA – speed of access to memory varies</a:t>
            </a:r>
          </a:p>
          <a:p>
            <a:pPr lvl="1"/>
            <a:r>
              <a:rPr lang="en-US" smtClean="0"/>
              <a:t>Consider system boards containing CPUs and memory, interconnected over a system bus</a:t>
            </a:r>
          </a:p>
          <a:p>
            <a:r>
              <a:rPr lang="en-US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mtClean="0"/>
              <a:t>And modifying the scheduler to schedule the thread on the same system board when possible</a:t>
            </a:r>
          </a:p>
          <a:p>
            <a:pPr lvl="1"/>
            <a:r>
              <a:rPr lang="en-US" smtClean="0"/>
              <a:t>Solved by Solaris by creating </a:t>
            </a:r>
            <a:r>
              <a:rPr 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smtClean="0"/>
              <a:t>Structure to track CPU / Memory low latency groups</a:t>
            </a:r>
          </a:p>
          <a:p>
            <a:pPr lvl="2"/>
            <a:r>
              <a:rPr lang="en-US" smtClean="0"/>
              <a:t>Used my schedule and pager</a:t>
            </a:r>
          </a:p>
          <a:p>
            <a:pPr lvl="2"/>
            <a:r>
              <a:rPr lang="en-US" smtClean="0"/>
              <a:t>When possible schedule all threads of a process and allocate all memory for that process within the lgroup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Virtual memory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separation of user logical memory from physical memory</a:t>
            </a:r>
          </a:p>
          <a:p>
            <a:pPr lvl="1"/>
            <a:r>
              <a:rPr lang="en-US" smtClean="0"/>
              <a:t>Only part of the program needs to be in memory for execution</a:t>
            </a:r>
          </a:p>
          <a:p>
            <a:pPr lvl="1"/>
            <a:r>
              <a:rPr lang="en-US" smtClean="0"/>
              <a:t>Logical address space can therefore be much larger than physical address space</a:t>
            </a:r>
          </a:p>
          <a:p>
            <a:pPr lvl="1"/>
            <a:r>
              <a:rPr lang="en-US" smtClean="0"/>
              <a:t>Allows address spaces to be shared by several processes</a:t>
            </a:r>
          </a:p>
          <a:p>
            <a:pPr lvl="1"/>
            <a:r>
              <a:rPr lang="en-US" smtClean="0"/>
              <a:t>Allows for more efficient process creation</a:t>
            </a:r>
          </a:p>
          <a:p>
            <a:pPr lvl="1"/>
            <a:r>
              <a:rPr lang="en-US" smtClean="0"/>
              <a:t>More programs running concurrently</a:t>
            </a:r>
          </a:p>
          <a:p>
            <a:pPr lvl="1"/>
            <a:r>
              <a:rPr lang="en-US" smtClean="0"/>
              <a:t>Less I/O needed to load or swap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Virtual memory can be implemented via:</a:t>
            </a:r>
          </a:p>
          <a:p>
            <a:pPr lvl="1"/>
            <a:r>
              <a:rPr lang="en-US" smtClean="0"/>
              <a:t>Demand paging </a:t>
            </a:r>
          </a:p>
          <a:p>
            <a:pPr lvl="1"/>
            <a:r>
              <a:rPr lang="en-US" smtClean="0"/>
              <a:t>Demand segmentation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81188"/>
            <a:ext cx="11596688" cy="5978525"/>
          </a:xfrm>
        </p:spPr>
        <p:txBody>
          <a:bodyPr/>
          <a:lstStyle/>
          <a:p>
            <a:r>
              <a:rPr lang="en-US" smtClean="0"/>
              <a:t>If a process does not have “enough” pages, the page-fault rate is very high</a:t>
            </a:r>
          </a:p>
          <a:p>
            <a:pPr lvl="1"/>
            <a:r>
              <a:rPr lang="en-US" smtClean="0"/>
              <a:t>Page fault to get page</a:t>
            </a:r>
          </a:p>
          <a:p>
            <a:pPr lvl="1"/>
            <a:r>
              <a:rPr lang="en-US" smtClean="0"/>
              <a:t>Replace existing frame</a:t>
            </a:r>
          </a:p>
          <a:p>
            <a:pPr lvl="1"/>
            <a:r>
              <a:rPr lang="en-US" smtClean="0"/>
              <a:t>But quickly need replaced frame back</a:t>
            </a:r>
          </a:p>
          <a:p>
            <a:pPr lvl="1"/>
            <a:r>
              <a:rPr lang="en-US" smtClean="0"/>
              <a:t>This leads to:</a:t>
            </a:r>
          </a:p>
          <a:p>
            <a:pPr lvl="2"/>
            <a:r>
              <a:rPr lang="en-US" smtClean="0"/>
              <a:t>Low CPU utilization</a:t>
            </a:r>
          </a:p>
          <a:p>
            <a:pPr lvl="2"/>
            <a:r>
              <a:rPr lang="en-US" smtClean="0"/>
              <a:t>Operating system thinking that it needs to increase the degree of multiprogramming</a:t>
            </a:r>
          </a:p>
          <a:p>
            <a:pPr lvl="2"/>
            <a:r>
              <a:rPr lang="en-US" smtClean="0"/>
              <a:t>Another process added to the system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Thrashing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>
                <a:sym typeface="Symbol" charset="2"/>
              </a:rPr>
              <a:t> a process is busy swapping pages in and out</a:t>
            </a: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0383837" cy="768350"/>
          </a:xfrm>
        </p:spPr>
        <p:txBody>
          <a:bodyPr/>
          <a:lstStyle/>
          <a:p>
            <a:pPr eaLnBrk="1" hangingPunct="1"/>
            <a:r>
              <a:rPr lang="en-US" smtClean="0"/>
              <a:t>Thrashing (Cont.)</a:t>
            </a:r>
            <a:endParaRPr lang="en-US" sz="3400" smtClean="0"/>
          </a:p>
        </p:txBody>
      </p:sp>
      <p:pic>
        <p:nvPicPr>
          <p:cNvPr id="5427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1636713"/>
            <a:ext cx="11382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369888"/>
            <a:ext cx="10739437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and Thrashing </a:t>
            </a:r>
            <a:endParaRPr lang="en-US" sz="3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3" y="1970088"/>
            <a:ext cx="11803062" cy="4003675"/>
          </a:xfrm>
        </p:spPr>
        <p:txBody>
          <a:bodyPr/>
          <a:lstStyle/>
          <a:p>
            <a:r>
              <a:rPr lang="en-US" smtClean="0"/>
              <a:t>Why does demand paging work?</a:t>
            </a:r>
            <a:br>
              <a:rPr lang="en-US" smtClean="0"/>
            </a:br>
            <a:r>
              <a:rPr 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smtClean="0"/>
              <a:t>Process migrates from one locality to another</a:t>
            </a:r>
          </a:p>
          <a:p>
            <a:pPr lvl="1"/>
            <a:r>
              <a:rPr lang="en-US" smtClean="0"/>
              <a:t>Localities may overlap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Why does thrashing occur?</a:t>
            </a:r>
            <a:br>
              <a:rPr lang="en-US" smtClean="0"/>
            </a:br>
            <a:r>
              <a:rPr lang="en-US" smtClean="0">
                <a:sym typeface="Symbol" charset="2"/>
              </a:rPr>
              <a:t> size of locality &gt; total memory size</a:t>
            </a:r>
          </a:p>
          <a:p>
            <a:pPr lvl="1"/>
            <a:r>
              <a:rPr lang="en-US" smtClean="0">
                <a:sym typeface="Symbol" charset="2"/>
              </a:rPr>
              <a:t>Limit effects by using local or priority page replacement</a:t>
            </a:r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Locality In A Memory-Reference Pattern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13" y="1576388"/>
            <a:ext cx="6270625" cy="629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1738" cy="6508750"/>
          </a:xfrm>
        </p:spPr>
        <p:txBody>
          <a:bodyPr/>
          <a:lstStyle/>
          <a:p>
            <a:r>
              <a:rPr lang="en-US" smtClean="0">
                <a:sym typeface="Symbol" charset="2"/>
              </a:rPr>
              <a:t>  working-set window  a fixed number of page references 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Example:  10,000 instructions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(working set of Process </a:t>
            </a:r>
            <a:r>
              <a:rPr lang="en-US" i="1" smtClean="0">
                <a:sym typeface="Symbol" charset="2"/>
              </a:rPr>
              <a:t>P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) =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total number of pages referenced in the most recent  (varies in time)</a:t>
            </a:r>
          </a:p>
          <a:p>
            <a:pPr lvl="1"/>
            <a:r>
              <a:rPr lang="en-US" smtClean="0">
                <a:sym typeface="Symbol" charset="2"/>
              </a:rPr>
              <a:t>if  too small will not encompass entire locality</a:t>
            </a:r>
          </a:p>
          <a:p>
            <a:pPr lvl="1"/>
            <a:r>
              <a:rPr lang="en-US" smtClean="0">
                <a:sym typeface="Symbol" charset="2"/>
              </a:rPr>
              <a:t>if  too large will encompass several localities</a:t>
            </a:r>
          </a:p>
          <a:p>
            <a:pPr lvl="1"/>
            <a:r>
              <a:rPr lang="en-US" smtClean="0">
                <a:sym typeface="Symbol" charset="2"/>
              </a:rPr>
              <a:t>if  =   will encompass entire program</a:t>
            </a:r>
          </a:p>
          <a:p>
            <a:pPr lvl="1"/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=  </a:t>
            </a:r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 total demand frames </a:t>
            </a:r>
          </a:p>
          <a:p>
            <a:pPr lvl="1"/>
            <a:r>
              <a:rPr lang="en-US" smtClean="0">
                <a:sym typeface="Symbol" charset="2"/>
              </a:rPr>
              <a:t>Approximation of locality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</a:t>
            </a:r>
            <a:r>
              <a:rPr lang="en-US" i="1" smtClean="0">
                <a:sym typeface="Symbol" charset="2"/>
              </a:rPr>
              <a:t>m</a:t>
            </a:r>
            <a:r>
              <a:rPr lang="en-US" smtClean="0">
                <a:sym typeface="Symbol" charset="2"/>
              </a:rPr>
              <a:t>  Thrashing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Policy 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m, then suspend or swap out one of the processes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338" y="2757488"/>
            <a:ext cx="10158412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1612562" cy="76835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040438"/>
          </a:xfrm>
        </p:spPr>
        <p:txBody>
          <a:bodyPr/>
          <a:lstStyle/>
          <a:p>
            <a:r>
              <a:rPr lang="en-US" smtClean="0"/>
              <a:t>Approximate with interval timer + a reference bit</a:t>
            </a:r>
          </a:p>
          <a:p>
            <a:endParaRPr lang="en-US" smtClean="0"/>
          </a:p>
          <a:p>
            <a:r>
              <a:rPr lang="en-US" smtClean="0"/>
              <a:t>Example: </a:t>
            </a:r>
            <a:r>
              <a:rPr lang="en-US" smtClean="0">
                <a:sym typeface="Symbol" charset="2"/>
              </a:rPr>
              <a:t> = 10,000</a:t>
            </a:r>
          </a:p>
          <a:p>
            <a:pPr lvl="1"/>
            <a:r>
              <a:rPr lang="en-US" smtClean="0">
                <a:sym typeface="Symbol" charset="2"/>
              </a:rPr>
              <a:t>Timer interrupts after every 5000 time units</a:t>
            </a:r>
          </a:p>
          <a:p>
            <a:pPr lvl="1"/>
            <a:r>
              <a:rPr lang="en-US" smtClean="0">
                <a:sym typeface="Symbol" charset="2"/>
              </a:rPr>
              <a:t>Keep in memory 2 bits for each page</a:t>
            </a:r>
          </a:p>
          <a:p>
            <a:pPr lvl="1"/>
            <a:r>
              <a:rPr lang="en-US" smtClean="0">
                <a:sym typeface="Symbol" charset="2"/>
              </a:rPr>
              <a:t>Whenever a timer interrupts copy and sets the values of all reference bits to 0</a:t>
            </a:r>
          </a:p>
          <a:p>
            <a:pPr lvl="1"/>
            <a:r>
              <a:rPr lang="en-US" smtClean="0">
                <a:sym typeface="Symbol" charset="2"/>
              </a:rPr>
              <a:t>If one of the bits in memory = 1  page in working set</a:t>
            </a:r>
          </a:p>
          <a:p>
            <a:pPr lvl="1"/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Why is this not completely accurate?</a:t>
            </a:r>
          </a:p>
          <a:p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69888"/>
            <a:ext cx="11834812" cy="76835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1650"/>
            <a:ext cx="10544175" cy="1930400"/>
          </a:xfrm>
        </p:spPr>
        <p:txBody>
          <a:bodyPr/>
          <a:lstStyle/>
          <a:p>
            <a:r>
              <a:rPr lang="en-US" smtClean="0"/>
              <a:t>More direct approach than WSS</a:t>
            </a:r>
          </a:p>
          <a:p>
            <a:r>
              <a:rPr lang="en-US" smtClean="0"/>
              <a:t>Establish “acceptable” </a:t>
            </a:r>
            <a:r>
              <a:rPr lang="en-US" b="1" smtClean="0">
                <a:solidFill>
                  <a:srgbClr val="3366FF"/>
                </a:solidFill>
              </a:rPr>
              <a:t>page-fault frequency </a:t>
            </a:r>
            <a:r>
              <a:rPr lang="en-US" smtClean="0"/>
              <a:t>rate and use local replacement policy</a:t>
            </a:r>
          </a:p>
          <a:p>
            <a:pPr lvl="1"/>
            <a:r>
              <a:rPr lang="en-US" smtClean="0"/>
              <a:t>If actual rate too low, process loses frame</a:t>
            </a:r>
          </a:p>
          <a:p>
            <a:pPr lvl="1"/>
            <a:r>
              <a:rPr lang="en-US" smtClean="0"/>
              <a:t>If actual rate too high, process gains frame</a:t>
            </a:r>
          </a:p>
        </p:txBody>
      </p:sp>
      <p:pic>
        <p:nvPicPr>
          <p:cNvPr id="60420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638" y="4130675"/>
            <a:ext cx="1003935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15728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Working Sets and Page Fault Rates</a:t>
            </a:r>
          </a:p>
        </p:txBody>
      </p:sp>
      <p:pic>
        <p:nvPicPr>
          <p:cNvPr id="6144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850" y="2776538"/>
            <a:ext cx="103028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Files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Memory-mapped file I/O allows file I/O to be treated as routine memory access by </a:t>
            </a:r>
            <a:r>
              <a:rPr lang="en-US" b="1" smtClean="0">
                <a:solidFill>
                  <a:srgbClr val="3366FF"/>
                </a:solidFill>
              </a:rPr>
              <a:t>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disk block to a page in memory</a:t>
            </a:r>
          </a:p>
          <a:p>
            <a:r>
              <a:rPr lang="en-US" smtClean="0"/>
              <a:t>A file is initially read using demand paging</a:t>
            </a:r>
          </a:p>
          <a:p>
            <a:pPr lvl="1"/>
            <a:r>
              <a:rPr lang="en-US" smtClean="0"/>
              <a:t>A page-sized portion of the file is read from the file system into a physical page</a:t>
            </a:r>
          </a:p>
          <a:p>
            <a:pPr lvl="1"/>
            <a:r>
              <a:rPr lang="en-US" smtClean="0"/>
              <a:t>Subsequent reads/writes to/from the file are treated as ordinary memory accesses</a:t>
            </a:r>
          </a:p>
          <a:p>
            <a:r>
              <a:rPr lang="en-US" smtClean="0"/>
              <a:t>Simplifies and speeds file access by driving file I/O through memory rather than </a:t>
            </a:r>
            <a:r>
              <a:rPr lang="en-US" smtClean="0">
                <a:latin typeface="Courier New" charset="0"/>
              </a:rPr>
              <a:t>read()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smtClean="0"/>
              <a:t>and</a:t>
            </a:r>
            <a:r>
              <a:rPr lang="en-US" smtClean="0">
                <a:latin typeface="Courier New" charset="0"/>
              </a:rPr>
              <a:t> write()</a:t>
            </a:r>
            <a:r>
              <a:rPr lang="en-US" smtClean="0"/>
              <a:t> system calls</a:t>
            </a:r>
          </a:p>
          <a:p>
            <a:r>
              <a:rPr lang="en-US" smtClean="0"/>
              <a:t>Also allows several processes to map the same file allowing the pages in memory to be shared</a:t>
            </a:r>
          </a:p>
          <a:p>
            <a:r>
              <a:rPr lang="en-US" smtClean="0"/>
              <a:t>But when does written data make it to disk?</a:t>
            </a:r>
          </a:p>
          <a:p>
            <a:pPr lvl="1"/>
            <a:r>
              <a:rPr lang="en-US" smtClean="0"/>
              <a:t>Periodically and / or at file </a:t>
            </a:r>
            <a:r>
              <a:rPr lang="en-US" smtClean="0">
                <a:latin typeface="Courier New" charset="0"/>
              </a:rPr>
              <a:t>close()</a:t>
            </a:r>
            <a:r>
              <a:rPr lang="en-US" smtClean="0"/>
              <a:t> time</a:t>
            </a:r>
          </a:p>
          <a:p>
            <a:pPr lvl="1"/>
            <a:r>
              <a:rPr lang="en-US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0" y="38100"/>
            <a:ext cx="12241213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Virtual Memory That is </a:t>
            </a:r>
            <a:br>
              <a:rPr lang="en-US" sz="4000" smtClean="0"/>
            </a:br>
            <a:r>
              <a:rPr lang="en-US" sz="4000" smtClean="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1373188"/>
            <a:ext cx="962025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Memory-Mapped File Technique for all I/O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OSes  uses memory mapped files for standard I/O</a:t>
            </a:r>
          </a:p>
          <a:p>
            <a:r>
              <a:rPr lang="en-US" smtClean="0"/>
              <a:t>Process can explicitly request memory mapping a file via </a:t>
            </a:r>
            <a:r>
              <a:rPr lang="en-US" smtClean="0">
                <a:latin typeface="Courier New" charset="0"/>
                <a:cs typeface="Courier New" charset="0"/>
              </a:rPr>
              <a:t>mmap()</a:t>
            </a:r>
            <a:r>
              <a:rPr lang="en-US" smtClean="0"/>
              <a:t> system call</a:t>
            </a:r>
          </a:p>
          <a:p>
            <a:pPr lvl="1"/>
            <a:r>
              <a:rPr lang="en-US" smtClean="0"/>
              <a:t>Now file mapped into process address space</a:t>
            </a:r>
          </a:p>
          <a:p>
            <a:r>
              <a:rPr lang="en-US" smtClean="0"/>
              <a:t>For standard I/O (</a:t>
            </a:r>
            <a:r>
              <a:rPr lang="en-US" smtClean="0">
                <a:latin typeface="Courier New" charset="0"/>
                <a:cs typeface="Courier New" charset="0"/>
              </a:rPr>
              <a:t>open(), read(), write(), close()</a:t>
            </a:r>
            <a:r>
              <a:rPr lang="en-US" smtClean="0"/>
              <a:t>), mmap anyway</a:t>
            </a:r>
          </a:p>
          <a:p>
            <a:pPr lvl="1"/>
            <a:r>
              <a:rPr lang="en-US" smtClean="0"/>
              <a:t>But map file into kernel address space</a:t>
            </a:r>
          </a:p>
          <a:p>
            <a:pPr lvl="1"/>
            <a:r>
              <a:rPr lang="en-US" smtClean="0"/>
              <a:t>Process still does read() and write()</a:t>
            </a:r>
          </a:p>
          <a:p>
            <a:pPr lvl="2"/>
            <a:r>
              <a:rPr lang="en-US" smtClean="0"/>
              <a:t>Copies data to and from kernel space and user space</a:t>
            </a:r>
          </a:p>
          <a:p>
            <a:pPr lvl="1"/>
            <a:r>
              <a:rPr lang="en-US" smtClean="0"/>
              <a:t>Uses efficient memory management subsystem</a:t>
            </a:r>
          </a:p>
          <a:p>
            <a:pPr lvl="2"/>
            <a:r>
              <a:rPr lang="en-US" smtClean="0"/>
              <a:t>Avoids needing separate subsystem</a:t>
            </a:r>
          </a:p>
          <a:p>
            <a:r>
              <a:rPr lang="en-US" smtClean="0"/>
              <a:t>COW can be used for read/write non-shared pages</a:t>
            </a:r>
          </a:p>
          <a:p>
            <a:r>
              <a:rPr lang="en-US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Mapped Files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722438"/>
            <a:ext cx="9504363" cy="632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Memory-Mapped Shared Memory </a:t>
            </a:r>
            <a:br>
              <a:rPr lang="en-US" sz="4000" smtClean="0"/>
            </a:br>
            <a:r>
              <a:rPr lang="en-US" sz="4000" smtClean="0"/>
              <a:t>in Windows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25" y="2552700"/>
            <a:ext cx="11012488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Allocating Kernel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Treated differently from user memory</a:t>
            </a:r>
          </a:p>
          <a:p>
            <a:endParaRPr lang="en-US" smtClean="0"/>
          </a:p>
          <a:p>
            <a:r>
              <a:rPr lang="en-US" smtClean="0"/>
              <a:t>Often allocated from a free-memory pool</a:t>
            </a:r>
          </a:p>
          <a:p>
            <a:pPr lvl="1"/>
            <a:r>
              <a:rPr lang="en-US" smtClean="0"/>
              <a:t>Kernel requests memory for structures of varying sizes</a:t>
            </a:r>
          </a:p>
          <a:p>
            <a:pPr lvl="1"/>
            <a:r>
              <a:rPr lang="en-US" smtClean="0"/>
              <a:t>Some kernel memory needs to be contiguous</a:t>
            </a:r>
          </a:p>
          <a:p>
            <a:pPr lvl="2"/>
            <a:r>
              <a:rPr lang="en-US" smtClean="0"/>
              <a:t>I.e. for device I/O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Buddy System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smtClean="0"/>
              <a:t>Allocates memory from fixed-size segment consisting of physically-contiguous pages</a:t>
            </a:r>
          </a:p>
          <a:p>
            <a:r>
              <a:rPr lang="en-US" smtClean="0"/>
              <a:t>Memory allocated using </a:t>
            </a:r>
            <a:r>
              <a:rPr lang="en-US" b="1" smtClean="0"/>
              <a:t>power-of-2 allocator</a:t>
            </a:r>
          </a:p>
          <a:p>
            <a:pPr lvl="1"/>
            <a:r>
              <a:rPr lang="en-US" smtClean="0"/>
              <a:t>Satisfies requests in units sized as power of 2</a:t>
            </a:r>
          </a:p>
          <a:p>
            <a:pPr lvl="1"/>
            <a:r>
              <a:rPr lang="en-US" smtClean="0"/>
              <a:t>Request rounded up to next highest power of 2</a:t>
            </a:r>
          </a:p>
          <a:p>
            <a:pPr lvl="1"/>
            <a:r>
              <a:rPr 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smtClean="0"/>
              <a:t>Continue until appropriate sized chunk available</a:t>
            </a:r>
          </a:p>
          <a:p>
            <a:r>
              <a:rPr lang="en-US" smtClean="0"/>
              <a:t>For example, assume 256KB chunk available, kernel requests 21KB</a:t>
            </a:r>
          </a:p>
          <a:p>
            <a:pPr lvl="1"/>
            <a:r>
              <a:rPr lang="en-US" smtClean="0"/>
              <a:t>Split into A</a:t>
            </a:r>
            <a:r>
              <a:rPr lang="en-US" baseline="-25000" smtClean="0"/>
              <a:t>L</a:t>
            </a:r>
            <a:r>
              <a:rPr lang="en-US" smtClean="0"/>
              <a:t> </a:t>
            </a:r>
            <a:r>
              <a:rPr lang="en-US" baseline="-25000" smtClean="0"/>
              <a:t>and</a:t>
            </a:r>
            <a:r>
              <a:rPr lang="en-US" smtClean="0"/>
              <a:t> A</a:t>
            </a:r>
            <a:r>
              <a:rPr lang="en-US" baseline="-25000" smtClean="0"/>
              <a:t>r</a:t>
            </a:r>
            <a:r>
              <a:rPr lang="en-US" smtClean="0"/>
              <a:t> of 128KB each</a:t>
            </a:r>
          </a:p>
          <a:p>
            <a:pPr lvl="2"/>
            <a:r>
              <a:rPr lang="en-US" smtClean="0"/>
              <a:t>One further divided into B</a:t>
            </a:r>
            <a:r>
              <a:rPr lang="en-US" baseline="-25000" smtClean="0"/>
              <a:t>L</a:t>
            </a:r>
            <a:r>
              <a:rPr lang="en-US" smtClean="0"/>
              <a:t> and B</a:t>
            </a:r>
            <a:r>
              <a:rPr lang="en-US" baseline="-25000" smtClean="0"/>
              <a:t>R</a:t>
            </a:r>
            <a:r>
              <a:rPr lang="en-US" smtClean="0"/>
              <a:t> of 64KB</a:t>
            </a:r>
          </a:p>
          <a:p>
            <a:pPr lvl="3"/>
            <a:r>
              <a:rPr lang="en-US" smtClean="0"/>
              <a:t>One further into C</a:t>
            </a:r>
            <a:r>
              <a:rPr lang="en-US" baseline="-25000" smtClean="0"/>
              <a:t>L</a:t>
            </a:r>
            <a:r>
              <a:rPr lang="en-US" smtClean="0"/>
              <a:t> and C</a:t>
            </a:r>
            <a:r>
              <a:rPr lang="en-US" baseline="-25000" smtClean="0"/>
              <a:t>R</a:t>
            </a:r>
            <a:r>
              <a:rPr lang="en-US" smtClean="0"/>
              <a:t> of 32KB each – one used to satisfy request</a:t>
            </a:r>
          </a:p>
          <a:p>
            <a:r>
              <a:rPr lang="en-US" smtClean="0"/>
              <a:t>Advantage – quickly coalesce unused chunks into larger chunk</a:t>
            </a:r>
          </a:p>
          <a:p>
            <a:r>
              <a:rPr lang="en-US" smtClean="0"/>
              <a:t>Disadvantage - fragmentation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Buddy System Allocator</a:t>
            </a:r>
          </a:p>
        </p:txBody>
      </p:sp>
      <p:pic>
        <p:nvPicPr>
          <p:cNvPr id="686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408113"/>
            <a:ext cx="8513762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729413"/>
          </a:xfrm>
        </p:spPr>
        <p:txBody>
          <a:bodyPr/>
          <a:lstStyle/>
          <a:p>
            <a:r>
              <a:rPr lang="en-US" smtClean="0"/>
              <a:t>Alternate strategy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Slab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or more physically contiguous pages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Cache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consists of one or more slabs</a:t>
            </a:r>
          </a:p>
          <a:p>
            <a:endParaRPr lang="en-US" sz="1100" smtClean="0"/>
          </a:p>
          <a:p>
            <a:r>
              <a:rPr lang="en-US" smtClean="0"/>
              <a:t>Single cache for each unique kernel data structure</a:t>
            </a:r>
          </a:p>
          <a:p>
            <a:pPr lvl="1"/>
            <a:r>
              <a:rPr lang="en-US" smtClean="0"/>
              <a:t>Each cache filled with </a:t>
            </a:r>
            <a:r>
              <a:rPr lang="en-US" b="1" smtClean="0">
                <a:solidFill>
                  <a:srgbClr val="3366FF"/>
                </a:solidFill>
              </a:rPr>
              <a:t>objects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instantiations of the data structure</a:t>
            </a:r>
          </a:p>
          <a:p>
            <a:pPr lvl="1"/>
            <a:endParaRPr lang="en-US" sz="1100" smtClean="0"/>
          </a:p>
          <a:p>
            <a:r>
              <a:rPr lang="en-US" smtClean="0"/>
              <a:t>When cache created, filled with objects marked as </a:t>
            </a:r>
            <a:r>
              <a:rPr lang="en-US" b="1" smtClean="0"/>
              <a:t>free</a:t>
            </a:r>
          </a:p>
          <a:p>
            <a:endParaRPr lang="en-US" sz="1100" b="1" smtClean="0"/>
          </a:p>
          <a:p>
            <a:r>
              <a:rPr lang="en-US" smtClean="0"/>
              <a:t>When structures stored, objects marked as </a:t>
            </a:r>
            <a:r>
              <a:rPr lang="en-US" b="1" smtClean="0"/>
              <a:t>used</a:t>
            </a:r>
          </a:p>
          <a:p>
            <a:endParaRPr lang="en-US" sz="1100" b="1" smtClean="0"/>
          </a:p>
          <a:p>
            <a:r>
              <a:rPr lang="en-US" smtClean="0"/>
              <a:t>If slab is full of used objects, next object allocated from empty slab</a:t>
            </a:r>
          </a:p>
          <a:p>
            <a:pPr lvl="1"/>
            <a:r>
              <a:rPr lang="en-US" smtClean="0"/>
              <a:t>If no empty slabs, new slab allocated</a:t>
            </a:r>
          </a:p>
          <a:p>
            <a:pPr lvl="1"/>
            <a:endParaRPr lang="en-US" sz="1100" smtClean="0"/>
          </a:p>
          <a:p>
            <a:r>
              <a:rPr lang="en-US" smtClean="0"/>
              <a:t>Benefits include no fragmentation, fast memory request satisfaction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369888"/>
            <a:ext cx="11453812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Allocation</a:t>
            </a:r>
          </a:p>
        </p:txBody>
      </p:sp>
      <p:pic>
        <p:nvPicPr>
          <p:cNvPr id="7065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1677988"/>
            <a:ext cx="10353675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Other Considerations -- Prepaging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6545263"/>
          </a:xfrm>
        </p:spPr>
        <p:txBody>
          <a:bodyPr/>
          <a:lstStyle/>
          <a:p>
            <a:r>
              <a:rPr lang="en-US" smtClean="0"/>
              <a:t>Prepaging </a:t>
            </a:r>
          </a:p>
          <a:p>
            <a:pPr lvl="1"/>
            <a:r>
              <a:rPr lang="en-US" smtClean="0"/>
              <a:t>To reduce the large number of page faults that occurs at process startup</a:t>
            </a:r>
          </a:p>
          <a:p>
            <a:pPr lvl="1"/>
            <a:r>
              <a:rPr lang="en-US" smtClean="0"/>
              <a:t>Prepage all or some of the pages a process will need, before they are referenced</a:t>
            </a:r>
          </a:p>
          <a:p>
            <a:pPr lvl="1"/>
            <a:r>
              <a:rPr lang="en-US" smtClean="0"/>
              <a:t>But if prepaged pages are unused, I/O and memory was wasted</a:t>
            </a:r>
          </a:p>
          <a:p>
            <a:pPr lvl="1"/>
            <a:r>
              <a:rPr lang="en-US" smtClean="0"/>
              <a:t>Assume </a:t>
            </a:r>
            <a:r>
              <a:rPr lang="en-US" i="1" smtClean="0"/>
              <a:t>s</a:t>
            </a:r>
            <a:r>
              <a:rPr lang="en-US" smtClean="0"/>
              <a:t> pages are prepaged and 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of the pages is used</a:t>
            </a:r>
          </a:p>
          <a:p>
            <a:pPr lvl="2"/>
            <a:r>
              <a:rPr lang="en-US" smtClean="0"/>
              <a:t>Is cost of </a:t>
            </a:r>
            <a:r>
              <a:rPr lang="en-US" i="1" smtClean="0"/>
              <a:t>s * </a:t>
            </a:r>
            <a:r>
              <a:rPr lang="el-GR" i="1" smtClean="0"/>
              <a:t>α</a:t>
            </a:r>
            <a:r>
              <a:rPr lang="en-US" i="1" smtClean="0"/>
              <a:t>  </a:t>
            </a:r>
            <a:r>
              <a:rPr lang="en-US" smtClean="0"/>
              <a:t>save pages faults &gt; or &lt; than the cost of prepaging</a:t>
            </a:r>
            <a:r>
              <a:rPr lang="en-US" i="1" smtClean="0"/>
              <a:t> </a:t>
            </a:r>
            <a:br>
              <a:rPr lang="en-US" i="1" smtClean="0"/>
            </a:br>
            <a:r>
              <a:rPr lang="en-US" i="1" smtClean="0"/>
              <a:t>s * (1- </a:t>
            </a:r>
            <a:r>
              <a:rPr lang="el-GR" i="1" smtClean="0"/>
              <a:t>α</a:t>
            </a:r>
            <a:r>
              <a:rPr lang="en-US" i="1" smtClean="0"/>
              <a:t>) </a:t>
            </a:r>
            <a:r>
              <a:rPr lang="en-US" smtClean="0"/>
              <a:t>unnecessary pages</a:t>
            </a:r>
            <a:r>
              <a:rPr lang="en-US" i="1" smtClean="0"/>
              <a:t>?  </a:t>
            </a:r>
          </a:p>
          <a:p>
            <a:pPr lvl="2"/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near zero </a:t>
            </a:r>
            <a:r>
              <a:rPr lang="en-US" smtClean="0">
                <a:sym typeface="Symbol" charset="2"/>
              </a:rPr>
              <a:t> prepaging loses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363" y="369888"/>
            <a:ext cx="11145837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Page Size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47838"/>
            <a:ext cx="10934700" cy="5645150"/>
          </a:xfrm>
        </p:spPr>
        <p:txBody>
          <a:bodyPr/>
          <a:lstStyle/>
          <a:p>
            <a:r>
              <a:rPr lang="en-US" smtClean="0"/>
              <a:t>Sometimes OS designers have a choice</a:t>
            </a:r>
          </a:p>
          <a:p>
            <a:pPr lvl="1"/>
            <a:r>
              <a:rPr lang="en-US" smtClean="0"/>
              <a:t>Especially if running on custom-built CPU</a:t>
            </a:r>
          </a:p>
          <a:p>
            <a:r>
              <a:rPr lang="en-US" smtClean="0"/>
              <a:t>Page size selection must take into consideration:</a:t>
            </a:r>
          </a:p>
          <a:p>
            <a:pPr lvl="1"/>
            <a:r>
              <a:rPr lang="en-US" smtClean="0"/>
              <a:t>Fragmentation</a:t>
            </a:r>
          </a:p>
          <a:p>
            <a:pPr lvl="1"/>
            <a:r>
              <a:rPr lang="en-US" smtClean="0"/>
              <a:t>Page table size 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smtClean="0"/>
              <a:t>I/O overhead</a:t>
            </a:r>
          </a:p>
          <a:p>
            <a:pPr lvl="1"/>
            <a:r>
              <a:rPr lang="en-US" smtClean="0"/>
              <a:t>Number of page faults</a:t>
            </a:r>
          </a:p>
          <a:p>
            <a:pPr lvl="1"/>
            <a:r>
              <a:rPr lang="en-US" smtClean="0"/>
              <a:t>Locality</a:t>
            </a:r>
          </a:p>
          <a:p>
            <a:pPr lvl="1"/>
            <a:r>
              <a:rPr lang="en-US" smtClean="0"/>
              <a:t>TLB size and effectiveness</a:t>
            </a:r>
          </a:p>
          <a:p>
            <a:r>
              <a:rPr lang="en-US" smtClean="0"/>
              <a:t>Always power of 2, usually in the range 2</a:t>
            </a:r>
            <a:r>
              <a:rPr lang="en-US" baseline="30000" smtClean="0"/>
              <a:t>12</a:t>
            </a:r>
            <a:r>
              <a:rPr lang="en-US" smtClean="0"/>
              <a:t> (4,096 bytes) to 2</a:t>
            </a:r>
            <a:r>
              <a:rPr lang="en-US" baseline="30000" smtClean="0"/>
              <a:t>22</a:t>
            </a:r>
            <a:r>
              <a:rPr lang="en-US" smtClean="0"/>
              <a:t> (4,194,304 bytes)</a:t>
            </a:r>
          </a:p>
          <a:p>
            <a:r>
              <a:rPr lang="en-US" smtClean="0"/>
              <a:t>On average, growing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716088"/>
            <a:ext cx="30956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TLB Reach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60563"/>
            <a:ext cx="11445875" cy="5889625"/>
          </a:xfrm>
        </p:spPr>
        <p:txBody>
          <a:bodyPr/>
          <a:lstStyle/>
          <a:p>
            <a:r>
              <a:rPr lang="en-US" smtClean="0"/>
              <a:t>TLB Reach - The amount of memory accessible from the TLB</a:t>
            </a:r>
          </a:p>
          <a:p>
            <a:endParaRPr lang="en-US" sz="1100" smtClean="0"/>
          </a:p>
          <a:p>
            <a:r>
              <a:rPr lang="en-US" smtClean="0"/>
              <a:t>TLB Reach = (TLB Size) X (Page Size)</a:t>
            </a:r>
          </a:p>
          <a:p>
            <a:endParaRPr lang="en-US" sz="1100" smtClean="0"/>
          </a:p>
          <a:p>
            <a:r>
              <a:rPr lang="en-US" smtClean="0"/>
              <a:t>Ideally, the working set of each process is stored in the TLB</a:t>
            </a:r>
          </a:p>
          <a:p>
            <a:pPr lvl="1"/>
            <a:r>
              <a:rPr lang="en-US" smtClean="0"/>
              <a:t>Otherwise there is a high degree of page faults</a:t>
            </a:r>
          </a:p>
          <a:p>
            <a:pPr lvl="1"/>
            <a:endParaRPr lang="en-US" sz="1100" smtClean="0"/>
          </a:p>
          <a:p>
            <a:r>
              <a:rPr lang="en-US" smtClean="0"/>
              <a:t>Increase the Page Size</a:t>
            </a:r>
          </a:p>
          <a:p>
            <a:pPr lvl="1"/>
            <a:r>
              <a:rPr lang="en-US" smtClean="0"/>
              <a:t>This may lead to an increase in fragmentation as not all applications require a large page size</a:t>
            </a:r>
          </a:p>
          <a:p>
            <a:pPr lvl="1"/>
            <a:endParaRPr lang="en-US" sz="1100" smtClean="0"/>
          </a:p>
          <a:p>
            <a:r>
              <a:rPr lang="en-US" smtClean="0"/>
              <a:t>Provide Multiple Page Sizes</a:t>
            </a:r>
          </a:p>
          <a:p>
            <a:pPr lvl="1"/>
            <a:r>
              <a:rPr lang="en-US" smtClean="0"/>
              <a:t>This allows applications that require larger page sizes the opportunity to use them without an increase in fragmentation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Program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322050" cy="66611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1 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   for (j = 0; j &lt;128;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   data[i,j] = 0;</a:t>
            </a:r>
            <a:br>
              <a:rPr lang="en-US" smtClean="0">
                <a:latin typeface="Courier New" charset="0"/>
              </a:rPr>
            </a:br>
            <a:endParaRPr lang="en-US" smtClean="0">
              <a:latin typeface="Courier New" charset="0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>     128 x 128 = 16,384 page faults 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2 	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for (j = 0; j &lt; 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128 page faults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I/O interlock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79600"/>
            <a:ext cx="11530013" cy="594518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I/O Interlock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Pages must sometimes be locked into memory</a:t>
            </a:r>
          </a:p>
          <a:p>
            <a:endParaRPr lang="en-US" smtClean="0"/>
          </a:p>
          <a:p>
            <a:r>
              <a:rPr lang="en-US" smtClean="0"/>
              <a:t>Consider I/O - Pages that are used for copying a file from a device must be locked from being selected for eviction by a page replacement algorithm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688" y="50800"/>
            <a:ext cx="1220152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Reason Why Frames Used For </a:t>
            </a:r>
            <a:br>
              <a:rPr lang="en-US" sz="4000" smtClean="0"/>
            </a:br>
            <a:r>
              <a:rPr lang="en-US" sz="4000" smtClean="0"/>
              <a:t>I/O Must Be In Memory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197100"/>
            <a:ext cx="52165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026775" cy="5978525"/>
          </a:xfrm>
        </p:spPr>
        <p:txBody>
          <a:bodyPr/>
          <a:lstStyle/>
          <a:p>
            <a:r>
              <a:rPr lang="en-US" smtClean="0"/>
              <a:t>Windows XP</a:t>
            </a:r>
          </a:p>
          <a:p>
            <a:endParaRPr lang="en-US" smtClean="0"/>
          </a:p>
          <a:p>
            <a:r>
              <a:rPr lang="en-US" smtClean="0"/>
              <a:t>Solaris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7065963"/>
          </a:xfrm>
        </p:spPr>
        <p:txBody>
          <a:bodyPr/>
          <a:lstStyle/>
          <a:p>
            <a:r>
              <a:rPr lang="en-US" smtClean="0"/>
              <a:t>Uses demand paging with </a:t>
            </a:r>
            <a:r>
              <a:rPr lang="en-US" b="1" smtClean="0">
                <a:solidFill>
                  <a:srgbClr val="3366FF"/>
                </a:solidFill>
              </a:rPr>
              <a:t>clustering</a:t>
            </a:r>
            <a:r>
              <a:rPr lang="en-US" smtClean="0"/>
              <a:t>. Clustering brings in pages surrounding the faulting page</a:t>
            </a:r>
          </a:p>
          <a:p>
            <a:endParaRPr lang="en-US" sz="1100" smtClean="0"/>
          </a:p>
          <a:p>
            <a:r>
              <a:rPr lang="en-US" smtClean="0"/>
              <a:t>Processes are assigned </a:t>
            </a:r>
            <a:r>
              <a:rPr lang="en-US" b="1" smtClean="0">
                <a:solidFill>
                  <a:srgbClr val="3366FF"/>
                </a:solidFill>
              </a:rPr>
              <a:t>working set minimum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working set maximum</a:t>
            </a:r>
          </a:p>
          <a:p>
            <a:endParaRPr lang="en-US" sz="1100" smtClean="0">
              <a:solidFill>
                <a:srgbClr val="3366FF"/>
              </a:solidFill>
            </a:endParaRPr>
          </a:p>
          <a:p>
            <a:r>
              <a:rPr lang="en-US" smtClean="0"/>
              <a:t>Working set minimum is the minimum number of pages the process is guaranteed to have in memory</a:t>
            </a:r>
          </a:p>
          <a:p>
            <a:endParaRPr lang="en-US" sz="1100" smtClean="0"/>
          </a:p>
          <a:p>
            <a:r>
              <a:rPr lang="en-US" smtClean="0"/>
              <a:t>A process may be assigned as many pages up to its working set maximum</a:t>
            </a:r>
          </a:p>
          <a:p>
            <a:endParaRPr lang="en-US" sz="1100" smtClean="0"/>
          </a:p>
          <a:p>
            <a:r>
              <a:rPr lang="en-US" smtClean="0"/>
              <a:t>When the amount of free memory in the system falls below a threshold, </a:t>
            </a:r>
            <a:r>
              <a:rPr lang="en-US" b="1" smtClean="0">
                <a:solidFill>
                  <a:srgbClr val="3366FF"/>
                </a:solidFill>
              </a:rPr>
              <a:t>automatic working set trimming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performed to restore the amount of free memory</a:t>
            </a:r>
          </a:p>
          <a:p>
            <a:endParaRPr lang="en-US" sz="1100" smtClean="0"/>
          </a:p>
          <a:p>
            <a:r>
              <a:rPr lang="en-US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smtClean="0"/>
              <a:t>Maintains a list of free pages to assign faulting processes</a:t>
            </a:r>
          </a:p>
          <a:p>
            <a:endParaRPr lang="en-US" sz="1100" smtClean="0"/>
          </a:p>
          <a:p>
            <a:r>
              <a:rPr lang="en-US" i="1" smtClean="0"/>
              <a:t>Lotsfree</a:t>
            </a:r>
            <a:r>
              <a:rPr lang="en-US" smtClean="0"/>
              <a:t> – threshold parameter (amount of free memory) to begin paging</a:t>
            </a:r>
          </a:p>
          <a:p>
            <a:endParaRPr lang="en-US" sz="1100" smtClean="0"/>
          </a:p>
          <a:p>
            <a:r>
              <a:rPr lang="en-US" i="1" smtClean="0"/>
              <a:t>Desfree</a:t>
            </a:r>
            <a:r>
              <a:rPr lang="en-US" smtClean="0"/>
              <a:t> – threshold parameter to increasing paging</a:t>
            </a:r>
          </a:p>
          <a:p>
            <a:endParaRPr lang="en-US" sz="1100" smtClean="0"/>
          </a:p>
          <a:p>
            <a:r>
              <a:rPr lang="en-US" i="1" smtClean="0"/>
              <a:t>Minfree</a:t>
            </a:r>
            <a:r>
              <a:rPr lang="en-US" smtClean="0"/>
              <a:t> – threshold parameter to being swapping</a:t>
            </a:r>
          </a:p>
          <a:p>
            <a:endParaRPr lang="en-US" sz="1100" smtClean="0"/>
          </a:p>
          <a:p>
            <a:r>
              <a:rPr lang="en-US" smtClean="0"/>
              <a:t>Paging is performed by </a:t>
            </a:r>
            <a:r>
              <a:rPr lang="en-US" i="1" smtClean="0"/>
              <a:t>pageout</a:t>
            </a:r>
            <a:r>
              <a:rPr lang="en-US" smtClean="0"/>
              <a:t> process</a:t>
            </a:r>
          </a:p>
          <a:p>
            <a:endParaRPr lang="en-US" sz="1100" smtClean="0"/>
          </a:p>
          <a:p>
            <a:r>
              <a:rPr lang="en-US" smtClean="0"/>
              <a:t>Pageout scans pages using modified clock algorithm</a:t>
            </a:r>
          </a:p>
          <a:p>
            <a:endParaRPr lang="en-US" sz="1100" smtClean="0"/>
          </a:p>
          <a:p>
            <a:r>
              <a:rPr lang="en-US" i="1" smtClean="0"/>
              <a:t>Scanrate</a:t>
            </a:r>
            <a:r>
              <a:rPr lang="en-US" smtClean="0"/>
              <a:t> is the rate at which pages are scanned. This ranges from </a:t>
            </a:r>
            <a:r>
              <a:rPr lang="en-US" i="1" smtClean="0"/>
              <a:t>slowscan</a:t>
            </a:r>
            <a:r>
              <a:rPr lang="en-US" smtClean="0"/>
              <a:t> to </a:t>
            </a:r>
            <a:r>
              <a:rPr lang="en-US" i="1" smtClean="0"/>
              <a:t>fastscan</a:t>
            </a:r>
          </a:p>
          <a:p>
            <a:endParaRPr lang="en-US" sz="1100" i="1" smtClean="0"/>
          </a:p>
          <a:p>
            <a:r>
              <a:rPr lang="en-US" smtClean="0"/>
              <a:t>Pageout is called more frequently depending upon the amount of free memory available</a:t>
            </a:r>
          </a:p>
          <a:p>
            <a:r>
              <a:rPr lang="en-US" smtClean="0"/>
              <a:t>Priority paging gives priority to process code pages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Page Scanner</a:t>
            </a:r>
          </a:p>
        </p:txBody>
      </p:sp>
      <p:pic>
        <p:nvPicPr>
          <p:cNvPr id="8089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547813"/>
            <a:ext cx="105346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Address Space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</a:t>
            </a:r>
            <a:r>
              <a:rPr lang="en-US" b="1" smtClean="0">
                <a:solidFill>
                  <a:srgbClr val="3366FF"/>
                </a:solidFill>
              </a:rPr>
              <a:t>sparse </a:t>
            </a:r>
            <a:r>
              <a:rPr lang="en-US" smtClean="0"/>
              <a:t>address spaces with holes left for growth, dynamically linked libraries, etc</a:t>
            </a:r>
          </a:p>
          <a:p>
            <a:r>
              <a:rPr lang="en-US" smtClean="0"/>
              <a:t>System libraries shared via mapping into virtual address space</a:t>
            </a:r>
          </a:p>
          <a:p>
            <a:r>
              <a:rPr lang="en-US" smtClean="0"/>
              <a:t>Shared memory by mapping pages read-write into virtual address space</a:t>
            </a:r>
          </a:p>
          <a:p>
            <a:r>
              <a:rPr lang="en-US" smtClean="0"/>
              <a:t>Pages can be shared during </a:t>
            </a:r>
            <a:r>
              <a:rPr lang="en-US" smtClean="0">
                <a:latin typeface="Courier New" charset="0"/>
                <a:cs typeface="Courier New" charset="0"/>
              </a:rPr>
              <a:t>fork()</a:t>
            </a:r>
            <a:r>
              <a:rPr lang="en-US" smtClean="0"/>
              <a:t>, speeding process creation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1697038"/>
            <a:ext cx="10155238" cy="59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5441</TotalTime>
  <Words>3141</Words>
  <Application>Microsoft Office PowerPoint</Application>
  <PresentationFormat>Custom</PresentationFormat>
  <Paragraphs>622</Paragraphs>
  <Slides>78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Symbol</vt:lpstr>
      <vt:lpstr>os-8</vt:lpstr>
      <vt:lpstr>Microsoft Equation 3.0</vt:lpstr>
      <vt:lpstr>Microsoft Equation</vt:lpstr>
      <vt:lpstr>Chapter 9:  Virtual Memory</vt:lpstr>
      <vt:lpstr>Chapter 9:  Virtual Memory</vt:lpstr>
      <vt:lpstr>Objectives</vt:lpstr>
      <vt:lpstr>Background</vt:lpstr>
      <vt:lpstr>Background</vt:lpstr>
      <vt:lpstr>Virtual Memory That is  Larger Than Physical Memory</vt:lpstr>
      <vt:lpstr>Virtual-address Space</vt:lpstr>
      <vt:lpstr>Virtual Address Space</vt:lpstr>
      <vt:lpstr>Shared Library Using Virtual Memory</vt:lpstr>
      <vt:lpstr>Demand Paging</vt:lpstr>
      <vt:lpstr>Transfer of a Paged Memory to  Contiguous Disk Space</vt:lpstr>
      <vt:lpstr>Valid-Invalid Bit</vt:lpstr>
      <vt:lpstr>Page Table When Some Pages  Are Not in Main Memory</vt:lpstr>
      <vt:lpstr>Page Fault</vt:lpstr>
      <vt:lpstr>Aspects of Demand Paging</vt:lpstr>
      <vt:lpstr>Instruction Restart</vt:lpstr>
      <vt:lpstr>Steps in Handling a Page Fault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LRU Approximation Algorithms</vt:lpstr>
      <vt:lpstr>Second-Chance (clock) Page-Replacement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Memory-Mapped Shared Memory  in Windows</vt:lpstr>
      <vt:lpstr>Allocating Kernel Memory</vt:lpstr>
      <vt:lpstr>Buddy System</vt:lpstr>
      <vt:lpstr>Buddy System Allocator</vt:lpstr>
      <vt:lpstr>Slab Allocator</vt:lpstr>
      <vt:lpstr>Slab Allocation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 I/O Must Be In Memory</vt:lpstr>
      <vt:lpstr>Operating System Examples</vt:lpstr>
      <vt:lpstr>Windows XP</vt:lpstr>
      <vt:lpstr>Solaris </vt:lpstr>
      <vt:lpstr>Solaris 2 Page Scanner</vt:lpstr>
      <vt:lpstr>End of Chapter 8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256</cp:revision>
  <cp:lastPrinted>2011-03-09T17:58:52Z</cp:lastPrinted>
  <dcterms:created xsi:type="dcterms:W3CDTF">2011-03-09T15:02:33Z</dcterms:created>
  <dcterms:modified xsi:type="dcterms:W3CDTF">2012-04-05T14:17:51Z</dcterms:modified>
</cp:coreProperties>
</file>