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x="6858000" cy="9144000"/>
  <p:embeddedFontLst>
    <p:embeddedFont>
      <p:font typeface="Roboto"/>
      <p:regular r:id="rId39"/>
      <p:bold r:id="rId40"/>
      <p:italic r:id="rId41"/>
      <p:boldItalic r:id="rId42"/>
    </p:embeddedFont>
    <p:embeddedFont>
      <p:font typeface="Montserra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jZpriErNWrdxMo292FSZG4kxlU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A6333F-1E7A-465F-9EF8-9C034E26AC7D}">
  <a:tblStyle styleId="{5DA6333F-1E7A-465F-9EF8-9C034E26AC7D}" styleName="Table_0">
    <a:wholeTbl>
      <a:tcTxStyle b="off" i="off">
        <a:font>
          <a:latin typeface="Arial"/>
          <a:ea typeface="Arial"/>
          <a:cs typeface="Arial"/>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E7E7EF"/>
          </a:solidFill>
        </a:fill>
      </a:tcStyle>
    </a:wholeTbl>
    <a:band1H>
      <a:tcTxStyle b="off" i="off"/>
      <a:tcStyle>
        <a:fill>
          <a:solidFill>
            <a:srgbClr val="CCCCDD"/>
          </a:solidFill>
        </a:fill>
      </a:tcStyle>
    </a:band1H>
    <a:band2H>
      <a:tcTxStyle b="off" i="off"/>
    </a:band2H>
    <a:band1V>
      <a:tcTxStyle b="off" i="off"/>
      <a:tcStyle>
        <a:fill>
          <a:solidFill>
            <a:srgbClr val="CCCCDD"/>
          </a:solidFill>
        </a:fill>
      </a:tcStyle>
    </a:band1V>
    <a:band2V>
      <a:tcTxStyle b="off" i="off"/>
    </a:band2V>
    <a:lastCol>
      <a:tcTxStyle b="on" i="off"/>
    </a:lastCol>
    <a:firstCol>
      <a:tcTxStyle b="on" i="off"/>
    </a:firstCol>
    <a:lastRow>
      <a:tcTxStyle b="on" i="off"/>
      <a:tcStyle>
        <a:tcBdr>
          <a:top>
            <a:ln cap="flat" cmpd="sng" w="25400">
              <a:solidFill>
                <a:schemeClr val="accent2"/>
              </a:solidFill>
              <a:prstDash val="solid"/>
              <a:round/>
              <a:headEnd len="sm" w="sm" type="none"/>
              <a:tailEnd len="sm" w="sm" type="none"/>
            </a:ln>
          </a:top>
        </a:tcBdr>
        <a:fill>
          <a:solidFill>
            <a:srgbClr val="E7E7EF"/>
          </a:solidFill>
        </a:fill>
      </a:tcStyle>
    </a:lastRow>
    <a:seCell>
      <a:tcTxStyle b="off" i="off"/>
    </a:seCell>
    <a:swCell>
      <a:tcTxStyle b="off" i="off"/>
    </a:swCell>
    <a:firstRow>
      <a:tcTxStyle b="on" i="off"/>
      <a:tcStyle>
        <a:fill>
          <a:solidFill>
            <a:srgbClr val="E7E7EF"/>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Montserrat-bold.fntdata"/><Relationship Id="rId21" Type="http://schemas.openxmlformats.org/officeDocument/2006/relationships/slide" Target="slides/slide16.xml"/><Relationship Id="rId43" Type="http://schemas.openxmlformats.org/officeDocument/2006/relationships/font" Target="fonts/Montserrat-regular.fntdata"/><Relationship Id="rId24" Type="http://schemas.openxmlformats.org/officeDocument/2006/relationships/slide" Target="slides/slide19.xml"/><Relationship Id="rId46" Type="http://schemas.openxmlformats.org/officeDocument/2006/relationships/font" Target="fonts/Montserrat-boldItalic.fntdata"/><Relationship Id="rId23" Type="http://schemas.openxmlformats.org/officeDocument/2006/relationships/slide" Target="slides/slide18.xml"/><Relationship Id="rId45"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tr-T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96" name="Google Shape;9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77" name="Google Shape;17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85" name="Google Shape;18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94" name="Google Shape;19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203" name="Google Shape;20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b606e5ef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4b606e5e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15" name="Google Shape;215;g14b606e5ef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4b606e5ef6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4b606e5e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22" name="Google Shape;222;g14b606e5ef6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4b606e5ef6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4b606e5ef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30" name="Google Shape;230;g14b606e5ef6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240" name="Google Shape;24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250" name="Google Shape;25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260" name="Google Shape;26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05" name="Google Shape;10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270" name="Google Shape;27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280" name="Google Shape;28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290" name="Google Shape;29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299" name="Google Shape;29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308" name="Google Shape;30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317" name="Google Shape;31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4b606e5ef6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4b606e5ef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28" name="Google Shape;328;g14b606e5ef6_1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4b606e5ef6_1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4b606e5ef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36" name="Google Shape;336;g14b606e5ef6_1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42" name="Google Shape;34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50" name="Google Shape;35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59" name="Google Shape;35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4b606e5ef6_1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4b606e5ef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72" name="Google Shape;372;g14b606e5ef6_1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78" name="Google Shape;37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86" name="Google Shape;38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31" name="Google Shape;13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39" name="Google Shape;1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48" name="Google Shape;14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59" name="Google Shape;15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68" name="Google Shape;16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cxnSp>
        <p:nvCxnSpPr>
          <p:cNvPr id="20" name="Google Shape;20;p32"/>
          <p:cNvCxnSpPr/>
          <p:nvPr/>
        </p:nvCxnSpPr>
        <p:spPr>
          <a:xfrm>
            <a:off x="228600" y="6400800"/>
            <a:ext cx="8686800" cy="0"/>
          </a:xfrm>
          <a:prstGeom prst="straightConnector1">
            <a:avLst/>
          </a:prstGeom>
          <a:noFill/>
          <a:ln cap="flat" cmpd="sng" w="38100">
            <a:solidFill>
              <a:schemeClr val="accent2"/>
            </a:solidFill>
            <a:prstDash val="solid"/>
            <a:round/>
            <a:headEnd len="sm" w="sm" type="none"/>
            <a:tailEnd len="sm" w="sm" type="none"/>
          </a:ln>
        </p:spPr>
      </p:cxnSp>
      <p:cxnSp>
        <p:nvCxnSpPr>
          <p:cNvPr id="21" name="Google Shape;21;p32"/>
          <p:cNvCxnSpPr/>
          <p:nvPr/>
        </p:nvCxnSpPr>
        <p:spPr>
          <a:xfrm>
            <a:off x="228600" y="990600"/>
            <a:ext cx="8686800" cy="0"/>
          </a:xfrm>
          <a:prstGeom prst="straightConnector1">
            <a:avLst/>
          </a:prstGeom>
          <a:noFill/>
          <a:ln cap="flat" cmpd="sng" w="38100">
            <a:solidFill>
              <a:schemeClr val="accent2"/>
            </a:solidFill>
            <a:prstDash val="solid"/>
            <a:round/>
            <a:headEnd len="sm" w="sm" type="none"/>
            <a:tailEnd len="sm" w="sm" type="none"/>
          </a:ln>
        </p:spPr>
      </p:cxnSp>
      <p:sp>
        <p:nvSpPr>
          <p:cNvPr id="22" name="Google Shape;22;p32"/>
          <p:cNvSpPr txBox="1"/>
          <p:nvPr/>
        </p:nvSpPr>
        <p:spPr>
          <a:xfrm>
            <a:off x="76200" y="76200"/>
            <a:ext cx="1447800" cy="822325"/>
          </a:xfrm>
          <a:prstGeom prst="rect">
            <a:avLst/>
          </a:prstGeom>
          <a:no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tr-TR" sz="1200" u="none" cap="none" strike="noStrike">
                <a:solidFill>
                  <a:schemeClr val="dk1"/>
                </a:solidFill>
                <a:latin typeface="Arial"/>
                <a:ea typeface="Arial"/>
                <a:cs typeface="Arial"/>
                <a:sym typeface="Arial"/>
              </a:rPr>
              <a:t>Team Logo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tr-TR" sz="1200" u="none" cap="none" strike="noStrike">
                <a:solidFill>
                  <a:schemeClr val="dk1"/>
                </a:solidFill>
                <a:latin typeface="Arial"/>
                <a:ea typeface="Arial"/>
                <a:cs typeface="Arial"/>
                <a:sym typeface="Arial"/>
              </a:rPr>
              <a:t>Here</a:t>
            </a:r>
            <a:endParaRPr b="0" i="0" sz="1400" u="none" cap="none" strike="noStrike">
              <a:solidFill>
                <a:srgbClr val="000000"/>
              </a:solidFill>
              <a:latin typeface="Arial"/>
              <a:ea typeface="Arial"/>
              <a:cs typeface="Arial"/>
              <a:sym typeface="Arial"/>
            </a:endParaRPr>
          </a:p>
        </p:txBody>
      </p:sp>
      <p:sp>
        <p:nvSpPr>
          <p:cNvPr id="23" name="Google Shape;23;p3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32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24" name="Google Shape;24;p32"/>
          <p:cNvSpPr txBox="1"/>
          <p:nvPr>
            <p:ph idx="1" type="subTitle"/>
          </p:nvPr>
        </p:nvSpPr>
        <p:spPr>
          <a:xfrm>
            <a:off x="1371600" y="4343400"/>
            <a:ext cx="6400800" cy="1295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 name="Google Shape;25;p32"/>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2"/>
          <p:cNvSpPr txBox="1"/>
          <p:nvPr>
            <p:ph idx="12" type="sldNum"/>
          </p:nvPr>
        </p:nvSpPr>
        <p:spPr>
          <a:xfrm>
            <a:off x="8001000" y="6477000"/>
            <a:ext cx="685800" cy="2476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
        <p:nvSpPr>
          <p:cNvPr id="27" name="Google Shape;27;p32"/>
          <p:cNvSpPr/>
          <p:nvPr/>
        </p:nvSpPr>
        <p:spPr>
          <a:xfrm>
            <a:off x="8153400" y="304800"/>
            <a:ext cx="533400" cy="304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41"/>
          <p:cNvSpPr txBox="1"/>
          <p:nvPr>
            <p:ph type="title"/>
          </p:nvPr>
        </p:nvSpPr>
        <p:spPr>
          <a:xfrm rot="5400000">
            <a:off x="4743450" y="2076450"/>
            <a:ext cx="6172200" cy="2171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83" name="Google Shape;83;p41"/>
          <p:cNvSpPr txBox="1"/>
          <p:nvPr>
            <p:ph idx="1" type="body"/>
          </p:nvPr>
        </p:nvSpPr>
        <p:spPr>
          <a:xfrm rot="5400000">
            <a:off x="323850" y="-19050"/>
            <a:ext cx="6172200" cy="63627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4" name="Google Shape;84;p41"/>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Google Shape;85;p41"/>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Google Shape;86;p41"/>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87" name="Shape 87"/>
        <p:cNvGrpSpPr/>
        <p:nvPr/>
      </p:nvGrpSpPr>
      <p:grpSpPr>
        <a:xfrm>
          <a:off x="0" y="0"/>
          <a:ext cx="0" cy="0"/>
          <a:chOff x="0" y="0"/>
          <a:chExt cx="0" cy="0"/>
        </a:xfrm>
      </p:grpSpPr>
      <p:sp>
        <p:nvSpPr>
          <p:cNvPr id="88" name="Google Shape;88;p42"/>
          <p:cNvSpPr txBox="1"/>
          <p:nvPr>
            <p:ph type="title"/>
          </p:nvPr>
        </p:nvSpPr>
        <p:spPr>
          <a:xfrm>
            <a:off x="1600200" y="76200"/>
            <a:ext cx="5943600" cy="8382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89" name="Google Shape;89;p42"/>
          <p:cNvSpPr txBox="1"/>
          <p:nvPr>
            <p:ph idx="1" type="body"/>
          </p:nvPr>
        </p:nvSpPr>
        <p:spPr>
          <a:xfrm>
            <a:off x="228600" y="1066800"/>
            <a:ext cx="4267200" cy="5181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0" name="Google Shape;90;p42"/>
          <p:cNvSpPr txBox="1"/>
          <p:nvPr>
            <p:ph idx="2" type="body"/>
          </p:nvPr>
        </p:nvSpPr>
        <p:spPr>
          <a:xfrm>
            <a:off x="4648200" y="1066800"/>
            <a:ext cx="4267200" cy="5181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1" name="Google Shape;91;p42"/>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Google Shape;92;p42"/>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3" name="Google Shape;93;p42"/>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8" name="Shape 28"/>
        <p:cNvGrpSpPr/>
        <p:nvPr/>
      </p:nvGrpSpPr>
      <p:grpSpPr>
        <a:xfrm>
          <a:off x="0" y="0"/>
          <a:ext cx="0" cy="0"/>
          <a:chOff x="0" y="0"/>
          <a:chExt cx="0" cy="0"/>
        </a:xfrm>
      </p:grpSpPr>
      <p:sp>
        <p:nvSpPr>
          <p:cNvPr id="29" name="Google Shape;29;p33"/>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30" name="Google Shape;30;p33"/>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 name="Google Shape;31;p33"/>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33"/>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33"/>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showMasterSp="0" type="txOverObj">
  <p:cSld name="TEXT_OVER_OBJECT">
    <p:spTree>
      <p:nvGrpSpPr>
        <p:cNvPr id="34" name="Shape 34"/>
        <p:cNvGrpSpPr/>
        <p:nvPr/>
      </p:nvGrpSpPr>
      <p:grpSpPr>
        <a:xfrm>
          <a:off x="0" y="0"/>
          <a:ext cx="0" cy="0"/>
          <a:chOff x="0" y="0"/>
          <a:chExt cx="0" cy="0"/>
        </a:xfrm>
      </p:grpSpPr>
      <p:sp>
        <p:nvSpPr>
          <p:cNvPr id="35" name="Google Shape;35;p34"/>
          <p:cNvSpPr txBox="1"/>
          <p:nvPr>
            <p:ph type="title"/>
          </p:nvPr>
        </p:nvSpPr>
        <p:spPr>
          <a:xfrm>
            <a:off x="1600200" y="76200"/>
            <a:ext cx="5943600" cy="8382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36" name="Google Shape;36;p34"/>
          <p:cNvSpPr txBox="1"/>
          <p:nvPr>
            <p:ph idx="1" type="body"/>
          </p:nvPr>
        </p:nvSpPr>
        <p:spPr>
          <a:xfrm>
            <a:off x="228600" y="1066800"/>
            <a:ext cx="8686800" cy="2514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Google Shape;37;p34"/>
          <p:cNvSpPr txBox="1"/>
          <p:nvPr>
            <p:ph idx="2" type="body"/>
          </p:nvPr>
        </p:nvSpPr>
        <p:spPr>
          <a:xfrm>
            <a:off x="228600" y="3733800"/>
            <a:ext cx="8686800" cy="2514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34"/>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 name="Google Shape;39;p34"/>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0" name="Google Shape;40;p34"/>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1" name="Shape 41"/>
        <p:cNvGrpSpPr/>
        <p:nvPr/>
      </p:nvGrpSpPr>
      <p:grpSpPr>
        <a:xfrm>
          <a:off x="0" y="0"/>
          <a:ext cx="0" cy="0"/>
          <a:chOff x="0" y="0"/>
          <a:chExt cx="0" cy="0"/>
        </a:xfrm>
      </p:grpSpPr>
      <p:sp>
        <p:nvSpPr>
          <p:cNvPr id="42" name="Google Shape;42;p3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43" name="Google Shape;43;p3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400"/>
              <a:buFont typeface="Arial"/>
              <a:buNone/>
              <a:defRPr b="1"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24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9pPr>
          </a:lstStyle>
          <a:p/>
        </p:txBody>
      </p:sp>
      <p:sp>
        <p:nvSpPr>
          <p:cNvPr id="44" name="Google Shape;44;p35"/>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Google Shape;45;p35"/>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35"/>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7" name="Shape 47"/>
        <p:cNvGrpSpPr/>
        <p:nvPr/>
      </p:nvGrpSpPr>
      <p:grpSpPr>
        <a:xfrm>
          <a:off x="0" y="0"/>
          <a:ext cx="0" cy="0"/>
          <a:chOff x="0" y="0"/>
          <a:chExt cx="0" cy="0"/>
        </a:xfrm>
      </p:grpSpPr>
      <p:sp>
        <p:nvSpPr>
          <p:cNvPr id="48" name="Google Shape;48;p3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49" name="Google Shape;49;p3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4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20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9pPr>
          </a:lstStyle>
          <a:p/>
        </p:txBody>
      </p:sp>
      <p:sp>
        <p:nvSpPr>
          <p:cNvPr id="50" name="Google Shape;50;p3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1" name="Google Shape;51;p3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4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20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9pPr>
          </a:lstStyle>
          <a:p/>
        </p:txBody>
      </p:sp>
      <p:sp>
        <p:nvSpPr>
          <p:cNvPr id="52" name="Google Shape;52;p3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3" name="Google Shape;53;p36"/>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36"/>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Google Shape;55;p36"/>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6" name="Shape 56"/>
        <p:cNvGrpSpPr/>
        <p:nvPr/>
      </p:nvGrpSpPr>
      <p:grpSpPr>
        <a:xfrm>
          <a:off x="0" y="0"/>
          <a:ext cx="0" cy="0"/>
          <a:chOff x="0" y="0"/>
          <a:chExt cx="0" cy="0"/>
        </a:xfrm>
      </p:grpSpPr>
      <p:sp>
        <p:nvSpPr>
          <p:cNvPr id="57" name="Google Shape;57;p37"/>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58" name="Google Shape;58;p37"/>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37"/>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37"/>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3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63" name="Google Shape;63;p3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4" name="Google Shape;64;p3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2400"/>
              <a:buFont typeface="Arial"/>
              <a:buNone/>
              <a:defRPr b="1"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24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2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38"/>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38"/>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38"/>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3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70" name="Google Shape;70;p39"/>
          <p:cNvSpPr/>
          <p:nvPr>
            <p:ph idx="2" type="pic"/>
          </p:nvPr>
        </p:nvSpPr>
        <p:spPr>
          <a:xfrm>
            <a:off x="1792288" y="612775"/>
            <a:ext cx="5486400" cy="4114800"/>
          </a:xfrm>
          <a:prstGeom prst="rect">
            <a:avLst/>
          </a:prstGeom>
          <a:noFill/>
          <a:ln>
            <a:noFill/>
          </a:ln>
        </p:spPr>
      </p:sp>
      <p:sp>
        <p:nvSpPr>
          <p:cNvPr id="71" name="Google Shape;71;p3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2400"/>
              <a:buFont typeface="Arial"/>
              <a:buNone/>
              <a:defRPr b="1"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24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2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9pPr>
          </a:lstStyle>
          <a:p/>
        </p:txBody>
      </p:sp>
      <p:sp>
        <p:nvSpPr>
          <p:cNvPr id="72" name="Google Shape;72;p39"/>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39"/>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4" name="Google Shape;74;p39"/>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5" name="Shape 75"/>
        <p:cNvGrpSpPr/>
        <p:nvPr/>
      </p:nvGrpSpPr>
      <p:grpSpPr>
        <a:xfrm>
          <a:off x="0" y="0"/>
          <a:ext cx="0" cy="0"/>
          <a:chOff x="0" y="0"/>
          <a:chExt cx="0" cy="0"/>
        </a:xfrm>
      </p:grpSpPr>
      <p:sp>
        <p:nvSpPr>
          <p:cNvPr id="76" name="Google Shape;76;p40"/>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77" name="Google Shape;77;p40"/>
          <p:cNvSpPr txBox="1"/>
          <p:nvPr>
            <p:ph idx="1" type="body"/>
          </p:nvPr>
        </p:nvSpPr>
        <p:spPr>
          <a:xfrm rot="5400000">
            <a:off x="1981200" y="-685800"/>
            <a:ext cx="5181600" cy="86868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8" name="Google Shape;78;p40"/>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40"/>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0" name="Google Shape;80;p40"/>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9pPr>
          </a:lstStyle>
          <a:p/>
        </p:txBody>
      </p:sp>
      <p:sp>
        <p:nvSpPr>
          <p:cNvPr id="11" name="Google Shape;11;p31"/>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1"/>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31"/>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31"/>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cxnSp>
        <p:nvCxnSpPr>
          <p:cNvPr id="15" name="Google Shape;15;p31"/>
          <p:cNvCxnSpPr/>
          <p:nvPr/>
        </p:nvCxnSpPr>
        <p:spPr>
          <a:xfrm>
            <a:off x="228600" y="6400800"/>
            <a:ext cx="8686800" cy="0"/>
          </a:xfrm>
          <a:prstGeom prst="straightConnector1">
            <a:avLst/>
          </a:prstGeom>
          <a:noFill/>
          <a:ln cap="flat" cmpd="sng" w="38100">
            <a:solidFill>
              <a:schemeClr val="accent2"/>
            </a:solidFill>
            <a:prstDash val="solid"/>
            <a:round/>
            <a:headEnd len="sm" w="sm" type="none"/>
            <a:tailEnd len="sm" w="sm" type="none"/>
          </a:ln>
        </p:spPr>
      </p:cxnSp>
      <p:cxnSp>
        <p:nvCxnSpPr>
          <p:cNvPr id="16" name="Google Shape;16;p31"/>
          <p:cNvCxnSpPr/>
          <p:nvPr/>
        </p:nvCxnSpPr>
        <p:spPr>
          <a:xfrm>
            <a:off x="228600" y="990600"/>
            <a:ext cx="8686800" cy="0"/>
          </a:xfrm>
          <a:prstGeom prst="straightConnector1">
            <a:avLst/>
          </a:prstGeom>
          <a:noFill/>
          <a:ln cap="flat" cmpd="sng" w="38100">
            <a:solidFill>
              <a:schemeClr val="accent2"/>
            </a:solidFill>
            <a:prstDash val="solid"/>
            <a:round/>
            <a:headEnd len="sm" w="sm" type="none"/>
            <a:tailEnd len="sm" w="sm" type="none"/>
          </a:ln>
        </p:spPr>
      </p:cxnSp>
      <p:sp>
        <p:nvSpPr>
          <p:cNvPr id="17" name="Google Shape;17;p31"/>
          <p:cNvSpPr txBox="1"/>
          <p:nvPr/>
        </p:nvSpPr>
        <p:spPr>
          <a:xfrm>
            <a:off x="76200" y="76200"/>
            <a:ext cx="1447800" cy="822325"/>
          </a:xfrm>
          <a:prstGeom prst="rect">
            <a:avLst/>
          </a:prstGeom>
          <a:no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tr-TR" sz="1200" u="none" cap="none" strike="noStrike">
                <a:solidFill>
                  <a:schemeClr val="dk1"/>
                </a:solidFill>
                <a:latin typeface="Arial"/>
                <a:ea typeface="Arial"/>
                <a:cs typeface="Arial"/>
                <a:sym typeface="Arial"/>
              </a:rPr>
              <a:t>Team Logo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tr-TR" sz="1200" u="none" cap="none" strike="noStrike">
                <a:solidFill>
                  <a:schemeClr val="dk1"/>
                </a:solidFill>
                <a:latin typeface="Arial"/>
                <a:ea typeface="Arial"/>
                <a:cs typeface="Arial"/>
                <a:sym typeface="Arial"/>
              </a:rPr>
              <a:t>Here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tr-TR" sz="1200" u="none" cap="none" strike="noStrike">
                <a:solidFill>
                  <a:schemeClr val="dk1"/>
                </a:solidFill>
                <a:latin typeface="Arial"/>
                <a:ea typeface="Arial"/>
                <a:cs typeface="Arial"/>
                <a:sym typeface="Arial"/>
              </a:rPr>
              <a:t>(If You Want)</a:t>
            </a:r>
            <a:endParaRPr b="0" i="0" sz="1400" u="none" cap="none" strike="noStrike">
              <a:solidFill>
                <a:srgbClr val="000000"/>
              </a:solidFill>
              <a:latin typeface="Arial"/>
              <a:ea typeface="Arial"/>
              <a:cs typeface="Arial"/>
              <a:sym typeface="Arial"/>
            </a:endParaRPr>
          </a:p>
        </p:txBody>
      </p:sp>
      <p:sp>
        <p:nvSpPr>
          <p:cNvPr id="18" name="Google Shape;18;p31"/>
          <p:cNvSpPr/>
          <p:nvPr/>
        </p:nvSpPr>
        <p:spPr>
          <a:xfrm>
            <a:off x="8153400" y="304800"/>
            <a:ext cx="533400" cy="304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5.jp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jpg"/><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github.com/berkayinam/trust_m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1"/>
          <p:cNvSpPr txBox="1"/>
          <p:nvPr>
            <p:ph idx="12" type="sldNum"/>
          </p:nvPr>
        </p:nvSpPr>
        <p:spPr>
          <a:xfrm>
            <a:off x="8001000" y="6477000"/>
            <a:ext cx="685800" cy="2476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99" name="Google Shape;99;p1"/>
          <p:cNvSpPr txBox="1"/>
          <p:nvPr>
            <p:ph type="ctrTitle"/>
          </p:nvPr>
        </p:nvSpPr>
        <p:spPr>
          <a:xfrm>
            <a:off x="685800" y="1736175"/>
            <a:ext cx="7772400" cy="16795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tr-TR"/>
              <a:t>PLAN-S</a:t>
            </a:r>
            <a:br>
              <a:rPr lang="tr-TR"/>
            </a:br>
            <a:r>
              <a:rPr lang="tr-TR"/>
              <a:t>INNOVATION CHALLENGE</a:t>
            </a:r>
            <a:br>
              <a:rPr lang="tr-TR"/>
            </a:br>
            <a:r>
              <a:rPr lang="tr-TR"/>
              <a:t>CDR RAPORU</a:t>
            </a:r>
            <a:endParaRPr b="1" i="1" sz="3200" u="none" cap="none" strike="noStrike">
              <a:solidFill>
                <a:schemeClr val="accent2"/>
              </a:solidFill>
              <a:latin typeface="Arial"/>
              <a:ea typeface="Arial"/>
              <a:cs typeface="Arial"/>
              <a:sym typeface="Arial"/>
            </a:endParaRPr>
          </a:p>
        </p:txBody>
      </p:sp>
      <p:sp>
        <p:nvSpPr>
          <p:cNvPr id="100" name="Google Shape;100;p1"/>
          <p:cNvSpPr txBox="1"/>
          <p:nvPr>
            <p:ph idx="1" type="subTitle"/>
          </p:nvPr>
        </p:nvSpPr>
        <p:spPr>
          <a:xfrm>
            <a:off x="1216855" y="3650975"/>
            <a:ext cx="6400800" cy="129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tr-TR" sz="2400" u="none" cap="none" strike="noStrike">
                <a:solidFill>
                  <a:schemeClr val="dk1"/>
                </a:solidFill>
                <a:latin typeface="Arial"/>
                <a:ea typeface="Arial"/>
                <a:cs typeface="Arial"/>
                <a:sym typeface="Arial"/>
              </a:rPr>
              <a:t>Ekip İletişim Sorumlusu</a:t>
            </a:r>
            <a:endParaRPr/>
          </a:p>
          <a:p>
            <a:pPr indent="0" lvl="0" marL="0" marR="0" rtl="0" algn="ctr">
              <a:lnSpc>
                <a:spcPct val="100000"/>
              </a:lnSpc>
              <a:spcBef>
                <a:spcPts val="480"/>
              </a:spcBef>
              <a:spcAft>
                <a:spcPts val="0"/>
              </a:spcAft>
              <a:buClr>
                <a:schemeClr val="dk1"/>
              </a:buClr>
              <a:buSzPts val="2400"/>
              <a:buFont typeface="Arial"/>
              <a:buNone/>
            </a:pPr>
            <a:r>
              <a:rPr lang="tr-TR"/>
              <a:t>Berkay İNAM</a:t>
            </a:r>
            <a:endParaRPr/>
          </a:p>
        </p:txBody>
      </p:sp>
      <p:cxnSp>
        <p:nvCxnSpPr>
          <p:cNvPr id="101" name="Google Shape;101;p1"/>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02" name="Google Shape;102;p1"/>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12"/>
          <p:cNvSpPr txBox="1"/>
          <p:nvPr>
            <p:ph idx="12" type="sldNum"/>
          </p:nvPr>
        </p:nvSpPr>
        <p:spPr>
          <a:xfrm>
            <a:off x="8001000" y="6477000"/>
            <a:ext cx="685800" cy="2476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80" name="Google Shape;180;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b="1" i="0" lang="tr-TR" sz="3200" u="none" cap="none" strike="noStrike">
                <a:solidFill>
                  <a:schemeClr val="accent2"/>
                </a:solidFill>
                <a:latin typeface="Arial"/>
                <a:ea typeface="Arial"/>
                <a:cs typeface="Arial"/>
                <a:sym typeface="Arial"/>
              </a:rPr>
              <a:t>Çözüm ve Öneriler</a:t>
            </a:r>
            <a:endParaRPr/>
          </a:p>
        </p:txBody>
      </p:sp>
      <p:cxnSp>
        <p:nvCxnSpPr>
          <p:cNvPr id="181" name="Google Shape;181;p12"/>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82" name="Google Shape;182;p12"/>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88" name="Google Shape;188;p13"/>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tr-TR"/>
              <a:t>Çözüm ve Önerileriniz</a:t>
            </a:r>
            <a:endParaRPr/>
          </a:p>
        </p:txBody>
      </p:sp>
      <p:sp>
        <p:nvSpPr>
          <p:cNvPr id="189" name="Google Shape;189;p13"/>
          <p:cNvSpPr txBox="1"/>
          <p:nvPr>
            <p:ph idx="1" type="body"/>
          </p:nvPr>
        </p:nvSpPr>
        <p:spPr>
          <a:xfrm>
            <a:off x="228600" y="1066800"/>
            <a:ext cx="8686800" cy="518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None/>
            </a:pPr>
            <a:r>
              <a:t/>
            </a:r>
            <a:endParaRPr b="1" i="0" sz="2400" u="none" cap="none" strike="noStrike">
              <a:solidFill>
                <a:schemeClr val="dk1"/>
              </a:solidFill>
              <a:latin typeface="Arial"/>
              <a:ea typeface="Arial"/>
              <a:cs typeface="Arial"/>
              <a:sym typeface="Arial"/>
            </a:endParaRPr>
          </a:p>
          <a:p>
            <a:pPr indent="-342900" lvl="1" marL="800100" rtl="0" algn="l">
              <a:lnSpc>
                <a:spcPct val="100000"/>
              </a:lnSpc>
              <a:spcBef>
                <a:spcPts val="0"/>
              </a:spcBef>
              <a:spcAft>
                <a:spcPts val="0"/>
              </a:spcAft>
              <a:buSzPts val="2400"/>
              <a:buFont typeface="Arial"/>
              <a:buChar char="–"/>
            </a:pPr>
            <a:r>
              <a:rPr lang="tr-TR" sz="1600"/>
              <a:t>Sorunumuza göre bitkilerdeki verimsizlik, böceklenme ve afet durumlarından bahsetmiştik. Sorunu çözmek için topraktaki gerekli ölçümleri yapmak üzere sensörler yerleştirilecek ve gelen bilgiler Lora çipine aktarılacak. Veriler toplandıktan sonra Lora'dan -&gt; Gateway e iletilecek, ve ardından uydulara. Böylelikle Dünyanın neresinde olursanız haberleşmede kalabileceksiniz.</a:t>
            </a:r>
            <a:endParaRPr/>
          </a:p>
          <a:p>
            <a:pPr indent="-190500" lvl="1" marL="800100" rtl="0" algn="l">
              <a:lnSpc>
                <a:spcPct val="100000"/>
              </a:lnSpc>
              <a:spcBef>
                <a:spcPts val="0"/>
              </a:spcBef>
              <a:spcAft>
                <a:spcPts val="0"/>
              </a:spcAft>
              <a:buSzPts val="2400"/>
              <a:buFont typeface="Arial"/>
              <a:buNone/>
            </a:pPr>
            <a:r>
              <a:t/>
            </a:r>
            <a:endParaRPr sz="1600"/>
          </a:p>
          <a:p>
            <a:pPr indent="-342900" lvl="1" marL="800100" rtl="0" algn="l">
              <a:lnSpc>
                <a:spcPct val="100000"/>
              </a:lnSpc>
              <a:spcBef>
                <a:spcPts val="0"/>
              </a:spcBef>
              <a:spcAft>
                <a:spcPts val="0"/>
              </a:spcAft>
              <a:buSzPts val="2400"/>
              <a:buFont typeface="Arial"/>
              <a:buChar char="–"/>
            </a:pPr>
            <a:r>
              <a:rPr lang="tr-TR" sz="1600"/>
              <a:t>Sorun sadece Tarım sisteminizin zarar görmesi değildir. 2.sorun Habere geç ulaşmanızdır. Havadaki &amp; Topraktaki değişimleri göre çeşitli afetleri önceden tahmin edebilecek sensörlere sahibiz. </a:t>
            </a:r>
            <a:endParaRPr/>
          </a:p>
          <a:p>
            <a:pPr indent="-190500" lvl="1" marL="800100" rtl="0" algn="l">
              <a:lnSpc>
                <a:spcPct val="100000"/>
              </a:lnSpc>
              <a:spcBef>
                <a:spcPts val="0"/>
              </a:spcBef>
              <a:spcAft>
                <a:spcPts val="0"/>
              </a:spcAft>
              <a:buSzPts val="2400"/>
              <a:buFont typeface="Courier New"/>
              <a:buNone/>
            </a:pPr>
            <a:r>
              <a:t/>
            </a:r>
            <a:endParaRPr sz="1600"/>
          </a:p>
          <a:p>
            <a:pPr indent="-342900" lvl="1" marL="800100" rtl="0" algn="l">
              <a:lnSpc>
                <a:spcPct val="100000"/>
              </a:lnSpc>
              <a:spcBef>
                <a:spcPts val="0"/>
              </a:spcBef>
              <a:spcAft>
                <a:spcPts val="0"/>
              </a:spcAft>
              <a:buSzPts val="2400"/>
              <a:buFont typeface="Courier New"/>
              <a:buChar char="o"/>
            </a:pPr>
            <a:r>
              <a:rPr lang="tr-TR" sz="1600"/>
              <a:t>Çözüm Önerilerimiz uygulanabilirdir. Örneğin OnFarm, İoT Tarım sistemine geçerek verimin yüzde 1.75 artacağını, enerji maliyetinin dönüm başına 7-13$ düşebileceğini ve su kullanım oranının da yüzde 8 azalacağını belirlemiştir</a:t>
            </a:r>
            <a:endParaRPr/>
          </a:p>
        </p:txBody>
      </p:sp>
      <p:cxnSp>
        <p:nvCxnSpPr>
          <p:cNvPr id="190" name="Google Shape;190;p13"/>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91" name="Google Shape;191;p13"/>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97" name="Google Shape;197;p14"/>
          <p:cNvSpPr txBox="1"/>
          <p:nvPr>
            <p:ph idx="1" type="body"/>
          </p:nvPr>
        </p:nvSpPr>
        <p:spPr>
          <a:xfrm>
            <a:off x="228600" y="1066800"/>
            <a:ext cx="8686800" cy="5181600"/>
          </a:xfrm>
          <a:prstGeom prst="rect">
            <a:avLst/>
          </a:prstGeom>
          <a:noFill/>
          <a:ln>
            <a:noFill/>
          </a:ln>
        </p:spPr>
        <p:txBody>
          <a:bodyPr anchorCtr="0" anchor="t" bIns="45700" lIns="91425" spcFirstLastPara="1" rIns="91425" wrap="square" tIns="45700">
            <a:noAutofit/>
          </a:bodyPr>
          <a:lstStyle/>
          <a:p>
            <a:pPr indent="0" lvl="1" marL="457200" rtl="0" algn="l">
              <a:lnSpc>
                <a:spcPct val="100000"/>
              </a:lnSpc>
              <a:spcBef>
                <a:spcPts val="0"/>
              </a:spcBef>
              <a:spcAft>
                <a:spcPts val="0"/>
              </a:spcAft>
              <a:buSzPts val="2400"/>
              <a:buNone/>
            </a:pPr>
            <a:r>
              <a:t/>
            </a:r>
            <a:endParaRPr sz="1800"/>
          </a:p>
          <a:p>
            <a:pPr indent="-190500" lvl="1" marL="800100" rtl="0" algn="l">
              <a:lnSpc>
                <a:spcPct val="100000"/>
              </a:lnSpc>
              <a:spcBef>
                <a:spcPts val="0"/>
              </a:spcBef>
              <a:spcAft>
                <a:spcPts val="0"/>
              </a:spcAft>
              <a:buSzPts val="2400"/>
              <a:buFont typeface="Courier New"/>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133350" lvl="1" marL="742950" rtl="0" algn="l">
              <a:lnSpc>
                <a:spcPct val="100000"/>
              </a:lnSpc>
              <a:spcBef>
                <a:spcPts val="0"/>
              </a:spcBef>
              <a:spcAft>
                <a:spcPts val="0"/>
              </a:spcAft>
              <a:buSzPts val="2400"/>
              <a:buFont typeface="Arial"/>
              <a:buNone/>
            </a:pPr>
            <a:r>
              <a:t/>
            </a:r>
            <a:endParaRPr sz="1800"/>
          </a:p>
        </p:txBody>
      </p:sp>
      <p:cxnSp>
        <p:nvCxnSpPr>
          <p:cNvPr id="198" name="Google Shape;198;p14"/>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99" name="Google Shape;199;p14"/>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
        <p:nvSpPr>
          <p:cNvPr id="200" name="Google Shape;200;p14"/>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tr-TR" sz="3200" u="none" cap="none" strike="noStrike">
                <a:solidFill>
                  <a:schemeClr val="accent2"/>
                </a:solidFill>
                <a:latin typeface="Arial"/>
                <a:ea typeface="Arial"/>
                <a:cs typeface="Arial"/>
                <a:sym typeface="Arial"/>
              </a:rPr>
              <a:t>Proje Prototipi</a:t>
            </a:r>
            <a:endParaRPr b="1" i="0" sz="2400" u="none" cap="none" strike="noStrike">
              <a:solidFill>
                <a:schemeClr val="accent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4" name="Shape 204"/>
        <p:cNvGrpSpPr/>
        <p:nvPr/>
      </p:nvGrpSpPr>
      <p:grpSpPr>
        <a:xfrm>
          <a:off x="0" y="0"/>
          <a:ext cx="0" cy="0"/>
          <a:chOff x="0" y="0"/>
          <a:chExt cx="0" cy="0"/>
        </a:xfrm>
      </p:grpSpPr>
      <p:sp>
        <p:nvSpPr>
          <p:cNvPr id="205" name="Google Shape;205;p15"/>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06" name="Google Shape;206;p15"/>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tr-TR"/>
              <a:t>Proje Prototipi</a:t>
            </a:r>
            <a:endParaRPr/>
          </a:p>
        </p:txBody>
      </p:sp>
      <p:sp>
        <p:nvSpPr>
          <p:cNvPr id="207" name="Google Shape;207;p15"/>
          <p:cNvSpPr txBox="1"/>
          <p:nvPr>
            <p:ph idx="1" type="body"/>
          </p:nvPr>
        </p:nvSpPr>
        <p:spPr>
          <a:xfrm>
            <a:off x="228600" y="1066800"/>
            <a:ext cx="8686800" cy="518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None/>
            </a:pPr>
            <a:r>
              <a:t/>
            </a:r>
            <a:endParaRPr/>
          </a:p>
          <a:p>
            <a:pPr indent="-342900" lvl="1" marL="800100" rtl="0" algn="l">
              <a:lnSpc>
                <a:spcPct val="100000"/>
              </a:lnSpc>
              <a:spcBef>
                <a:spcPts val="0"/>
              </a:spcBef>
              <a:spcAft>
                <a:spcPts val="0"/>
              </a:spcAft>
              <a:buSzPts val="2400"/>
              <a:buFont typeface="Courier New"/>
              <a:buChar char="o"/>
            </a:pPr>
            <a:r>
              <a:rPr lang="tr-TR" sz="1600"/>
              <a:t>Rak3172 (Lora) (STM32)</a:t>
            </a:r>
            <a:endParaRPr sz="1600"/>
          </a:p>
          <a:p>
            <a:pPr indent="0" lvl="0" marL="914400" rtl="0" algn="l">
              <a:lnSpc>
                <a:spcPct val="100000"/>
              </a:lnSpc>
              <a:spcBef>
                <a:spcPts val="0"/>
              </a:spcBef>
              <a:spcAft>
                <a:spcPts val="0"/>
              </a:spcAft>
              <a:buNone/>
            </a:pPr>
            <a:r>
              <a:t/>
            </a:r>
            <a:endParaRPr sz="1600"/>
          </a:p>
          <a:p>
            <a:pPr indent="0" lvl="0" marL="914400" rtl="0" algn="l">
              <a:lnSpc>
                <a:spcPct val="100000"/>
              </a:lnSpc>
              <a:spcBef>
                <a:spcPts val="0"/>
              </a:spcBef>
              <a:spcAft>
                <a:spcPts val="0"/>
              </a:spcAft>
              <a:buNone/>
            </a:pPr>
            <a:r>
              <a:rPr b="0" lang="tr-TR" sz="1600">
                <a:latin typeface="Montserrat"/>
                <a:ea typeface="Montserrat"/>
                <a:cs typeface="Montserrat"/>
                <a:sym typeface="Montserrat"/>
              </a:rPr>
              <a:t>Rak3172 kartı ile harberleşmeyi sağlıyoruz. Hem p2p (UART) hem de gateway (Lorawan) aracılığıyla veri alabileceğimiz bir mikroişlemci kartıdır. Fakat aldığımız bazı hataların sonuçlarında bazen esp32 ile projemizi sürdürmeye devam ettik Stm32 de pro</a:t>
            </a:r>
            <a:r>
              <a:rPr b="0" lang="tr-TR" sz="1600">
                <a:latin typeface="Montserrat"/>
                <a:ea typeface="Montserrat"/>
                <a:cs typeface="Montserrat"/>
                <a:sym typeface="Montserrat"/>
              </a:rPr>
              <a:t>gramladığımız Rak3172 nin elektronik devre tasarımı;</a:t>
            </a:r>
            <a:endParaRPr b="0" sz="1600">
              <a:latin typeface="Montserrat"/>
              <a:ea typeface="Montserrat"/>
              <a:cs typeface="Montserrat"/>
              <a:sym typeface="Montserrat"/>
            </a:endParaRPr>
          </a:p>
          <a:p>
            <a:pPr indent="0" lvl="1" marL="0" rtl="0" algn="l">
              <a:lnSpc>
                <a:spcPct val="100000"/>
              </a:lnSpc>
              <a:spcBef>
                <a:spcPts val="0"/>
              </a:spcBef>
              <a:spcAft>
                <a:spcPts val="0"/>
              </a:spcAft>
              <a:buSzPts val="2400"/>
              <a:buFont typeface="Courier New"/>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133350" lvl="1" marL="742950" rtl="0" algn="l">
              <a:lnSpc>
                <a:spcPct val="100000"/>
              </a:lnSpc>
              <a:spcBef>
                <a:spcPts val="0"/>
              </a:spcBef>
              <a:spcAft>
                <a:spcPts val="0"/>
              </a:spcAft>
              <a:buSzPts val="2400"/>
              <a:buFont typeface="Arial"/>
              <a:buNone/>
            </a:pPr>
            <a:r>
              <a:t/>
            </a:r>
            <a:endParaRPr sz="1800"/>
          </a:p>
        </p:txBody>
      </p:sp>
      <p:cxnSp>
        <p:nvCxnSpPr>
          <p:cNvPr id="208" name="Google Shape;208;p15"/>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09" name="Google Shape;209;p15"/>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pic>
        <p:nvPicPr>
          <p:cNvPr id="210" name="Google Shape;210;p15"/>
          <p:cNvPicPr preferRelativeResize="0"/>
          <p:nvPr/>
        </p:nvPicPr>
        <p:blipFill>
          <a:blip r:embed="rId3">
            <a:alphaModFix/>
          </a:blip>
          <a:stretch>
            <a:fillRect/>
          </a:stretch>
        </p:blipFill>
        <p:spPr>
          <a:xfrm>
            <a:off x="1831550" y="3670537"/>
            <a:ext cx="1655274" cy="2207024"/>
          </a:xfrm>
          <a:prstGeom prst="rect">
            <a:avLst/>
          </a:prstGeom>
          <a:noFill/>
          <a:ln>
            <a:noFill/>
          </a:ln>
        </p:spPr>
      </p:pic>
      <p:pic>
        <p:nvPicPr>
          <p:cNvPr id="211" name="Google Shape;211;p15"/>
          <p:cNvPicPr preferRelativeResize="0"/>
          <p:nvPr/>
        </p:nvPicPr>
        <p:blipFill>
          <a:blip r:embed="rId4">
            <a:alphaModFix/>
          </a:blip>
          <a:stretch>
            <a:fillRect/>
          </a:stretch>
        </p:blipFill>
        <p:spPr>
          <a:xfrm>
            <a:off x="4905625" y="3354625"/>
            <a:ext cx="3018250" cy="301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4b606e5ef6_0_0"/>
          <p:cNvSpPr txBox="1"/>
          <p:nvPr>
            <p:ph idx="1" type="body"/>
          </p:nvPr>
        </p:nvSpPr>
        <p:spPr>
          <a:xfrm>
            <a:off x="228600" y="181775"/>
            <a:ext cx="8686800" cy="60666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a:p>
            <a:pPr indent="0" lvl="0" marL="0" rtl="0" algn="l">
              <a:spcBef>
                <a:spcPts val="480"/>
              </a:spcBef>
              <a:spcAft>
                <a:spcPts val="0"/>
              </a:spcAft>
              <a:buNone/>
            </a:pPr>
            <a:r>
              <a:rPr lang="tr-TR"/>
              <a:t>Rak3172 Teknik Verileri</a:t>
            </a:r>
            <a:endParaRPr/>
          </a:p>
          <a:p>
            <a:pPr indent="0" lvl="0" marL="0" rtl="0" algn="l">
              <a:spcBef>
                <a:spcPts val="480"/>
              </a:spcBef>
              <a:spcAft>
                <a:spcPts val="0"/>
              </a:spcAft>
              <a:buNone/>
            </a:pPr>
            <a:r>
              <a:t/>
            </a:r>
            <a:endParaRPr/>
          </a:p>
          <a:p>
            <a:pPr indent="-304800" lvl="0" marL="457200" rtl="0" algn="l">
              <a:lnSpc>
                <a:spcPct val="170000"/>
              </a:lnSpc>
              <a:spcBef>
                <a:spcPts val="1100"/>
              </a:spcBef>
              <a:spcAft>
                <a:spcPts val="0"/>
              </a:spcAft>
              <a:buClr>
                <a:srgbClr val="2C3E50"/>
              </a:buClr>
              <a:buSzPts val="1200"/>
              <a:buFont typeface="Roboto"/>
              <a:buChar char="●"/>
            </a:pPr>
            <a:r>
              <a:rPr b="0" lang="tr-TR" sz="1200">
                <a:solidFill>
                  <a:srgbClr val="2C3E50"/>
                </a:solidFill>
                <a:highlight>
                  <a:srgbClr val="FFFFFF"/>
                </a:highlight>
                <a:latin typeface="Roboto"/>
                <a:ea typeface="Roboto"/>
                <a:cs typeface="Roboto"/>
                <a:sym typeface="Roboto"/>
              </a:rPr>
              <a:t>Based on STM32WLE5CCU6</a:t>
            </a:r>
            <a:endParaRPr b="0"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tr-TR" sz="1200">
                <a:solidFill>
                  <a:srgbClr val="2C3E50"/>
                </a:solidFill>
                <a:highlight>
                  <a:srgbClr val="FFFFFF"/>
                </a:highlight>
                <a:latin typeface="Roboto"/>
                <a:ea typeface="Roboto"/>
                <a:cs typeface="Roboto"/>
                <a:sym typeface="Roboto"/>
              </a:rPr>
              <a:t>LoRaWAN 1.0.3 specification compliant</a:t>
            </a:r>
            <a:endParaRPr b="0"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tr-TR" sz="1200">
                <a:solidFill>
                  <a:srgbClr val="2C3E50"/>
                </a:solidFill>
                <a:highlight>
                  <a:srgbClr val="FFFFFF"/>
                </a:highlight>
                <a:latin typeface="Roboto"/>
                <a:ea typeface="Roboto"/>
                <a:cs typeface="Roboto"/>
                <a:sym typeface="Roboto"/>
              </a:rPr>
              <a:t>Supported bands: EU433, CN470, IN865, EU868, AU915, US915, KR920, RU864, and AS923-1/2/3/4</a:t>
            </a:r>
            <a:endParaRPr b="0"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tr-TR" sz="1200">
                <a:solidFill>
                  <a:srgbClr val="2C3E50"/>
                </a:solidFill>
                <a:highlight>
                  <a:srgbClr val="FFFFFF"/>
                </a:highlight>
                <a:latin typeface="Roboto"/>
                <a:ea typeface="Roboto"/>
                <a:cs typeface="Roboto"/>
                <a:sym typeface="Roboto"/>
              </a:rPr>
              <a:t>LoRaWAN Activation by OTAA/ABP</a:t>
            </a:r>
            <a:endParaRPr b="0"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tr-TR" sz="1200">
                <a:solidFill>
                  <a:srgbClr val="2C3E50"/>
                </a:solidFill>
                <a:highlight>
                  <a:srgbClr val="FFFFFF"/>
                </a:highlight>
                <a:latin typeface="Roboto"/>
                <a:ea typeface="Roboto"/>
                <a:cs typeface="Roboto"/>
                <a:sym typeface="Roboto"/>
              </a:rPr>
              <a:t>LoRa Point-to-Point (P2P) communication</a:t>
            </a:r>
            <a:endParaRPr b="0"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tr-TR" sz="1200">
                <a:solidFill>
                  <a:srgbClr val="2C3E50"/>
                </a:solidFill>
                <a:highlight>
                  <a:srgbClr val="FFFFFF"/>
                </a:highlight>
                <a:latin typeface="Roboto"/>
                <a:ea typeface="Roboto"/>
                <a:cs typeface="Roboto"/>
                <a:sym typeface="Roboto"/>
              </a:rPr>
              <a:t>Easy to use AT Command Set via UART interface</a:t>
            </a:r>
            <a:endParaRPr b="0"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tr-TR" sz="1200">
                <a:solidFill>
                  <a:srgbClr val="2C3E50"/>
                </a:solidFill>
                <a:highlight>
                  <a:srgbClr val="FFFFFF"/>
                </a:highlight>
                <a:latin typeface="Roboto"/>
                <a:ea typeface="Roboto"/>
                <a:cs typeface="Roboto"/>
                <a:sym typeface="Roboto"/>
              </a:rPr>
              <a:t>Long-range - greater than 15 km with optimized antenna</a:t>
            </a:r>
            <a:endParaRPr b="0"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tr-TR" sz="1200">
                <a:solidFill>
                  <a:srgbClr val="2C3E50"/>
                </a:solidFill>
                <a:highlight>
                  <a:srgbClr val="FFFFFF"/>
                </a:highlight>
                <a:latin typeface="Roboto"/>
                <a:ea typeface="Roboto"/>
                <a:cs typeface="Roboto"/>
                <a:sym typeface="Roboto"/>
              </a:rPr>
              <a:t>ARM Cortex-M4 32-bit</a:t>
            </a:r>
            <a:endParaRPr b="0"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tr-TR" sz="1200">
                <a:solidFill>
                  <a:srgbClr val="2C3E50"/>
                </a:solidFill>
                <a:highlight>
                  <a:srgbClr val="FFFFFF"/>
                </a:highlight>
                <a:latin typeface="Roboto"/>
                <a:ea typeface="Roboto"/>
                <a:cs typeface="Roboto"/>
                <a:sym typeface="Roboto"/>
              </a:rPr>
              <a:t>256 kbytes flash memory with ECC</a:t>
            </a:r>
            <a:endParaRPr b="0"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tr-TR" sz="1200">
                <a:solidFill>
                  <a:srgbClr val="2C3E50"/>
                </a:solidFill>
                <a:highlight>
                  <a:srgbClr val="FFFFFF"/>
                </a:highlight>
                <a:latin typeface="Roboto"/>
                <a:ea typeface="Roboto"/>
                <a:cs typeface="Roboto"/>
                <a:sym typeface="Roboto"/>
              </a:rPr>
              <a:t>64 kbytes RAM</a:t>
            </a:r>
            <a:endParaRPr b="0"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tr-TR" sz="1200">
                <a:solidFill>
                  <a:srgbClr val="2C3E50"/>
                </a:solidFill>
                <a:highlight>
                  <a:srgbClr val="FFFFFF"/>
                </a:highlight>
                <a:latin typeface="Roboto"/>
                <a:ea typeface="Roboto"/>
                <a:cs typeface="Roboto"/>
                <a:sym typeface="Roboto"/>
              </a:rPr>
              <a:t>Ultra-Low Power Consumption of 1.69 μA in sleep mode</a:t>
            </a:r>
            <a:endParaRPr b="0"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tr-TR" sz="1200">
                <a:solidFill>
                  <a:srgbClr val="2C3E50"/>
                </a:solidFill>
                <a:highlight>
                  <a:srgbClr val="FFFFFF"/>
                </a:highlight>
                <a:latin typeface="Roboto"/>
                <a:ea typeface="Roboto"/>
                <a:cs typeface="Roboto"/>
                <a:sym typeface="Roboto"/>
              </a:rPr>
              <a:t>Supply Voltage: 2.0 V ~ 3.6 V</a:t>
            </a:r>
            <a:endParaRPr b="0" sz="1200">
              <a:solidFill>
                <a:srgbClr val="2C3E50"/>
              </a:solidFill>
              <a:highlight>
                <a:srgbClr val="FFFFFF"/>
              </a:highlight>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tr-TR" sz="1200">
                <a:solidFill>
                  <a:srgbClr val="2C3E50"/>
                </a:solidFill>
                <a:highlight>
                  <a:srgbClr val="FFFFFF"/>
                </a:highlight>
                <a:latin typeface="Roboto"/>
                <a:ea typeface="Roboto"/>
                <a:cs typeface="Roboto"/>
                <a:sym typeface="Roboto"/>
              </a:rPr>
              <a:t>Temperature Range: -40° C ~ 85° C</a:t>
            </a:r>
            <a:endParaRPr b="0" sz="1200">
              <a:solidFill>
                <a:srgbClr val="2C3E50"/>
              </a:solidFill>
              <a:highlight>
                <a:srgbClr val="FFFFFF"/>
              </a:highlight>
              <a:latin typeface="Roboto"/>
              <a:ea typeface="Roboto"/>
              <a:cs typeface="Roboto"/>
              <a:sym typeface="Roboto"/>
            </a:endParaRPr>
          </a:p>
          <a:p>
            <a:pPr indent="0" lvl="0" marL="457200" rtl="0" algn="l">
              <a:lnSpc>
                <a:spcPct val="170000"/>
              </a:lnSpc>
              <a:spcBef>
                <a:spcPts val="1100"/>
              </a:spcBef>
              <a:spcAft>
                <a:spcPts val="0"/>
              </a:spcAft>
              <a:buNone/>
            </a:pPr>
            <a:r>
              <a:t/>
            </a:r>
            <a:endParaRPr sz="1400"/>
          </a:p>
          <a:p>
            <a:pPr indent="0" lvl="0" marL="0" rtl="0" algn="l">
              <a:spcBef>
                <a:spcPts val="1100"/>
              </a:spcBef>
              <a:spcAft>
                <a:spcPts val="0"/>
              </a:spcAft>
              <a:buNone/>
            </a:pPr>
            <a:r>
              <a:t/>
            </a:r>
            <a:endParaRPr sz="1400"/>
          </a:p>
        </p:txBody>
      </p:sp>
      <p:sp>
        <p:nvSpPr>
          <p:cNvPr id="218" name="Google Shape;218;g14b606e5ef6_0_0"/>
          <p:cNvSpPr txBox="1"/>
          <p:nvPr>
            <p:ph idx="12" type="sldNum"/>
          </p:nvPr>
        </p:nvSpPr>
        <p:spPr>
          <a:xfrm>
            <a:off x="8001000" y="6461125"/>
            <a:ext cx="685800" cy="244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tr-T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4b606e5ef6_0_9"/>
          <p:cNvSpPr txBox="1"/>
          <p:nvPr>
            <p:ph idx="1" type="body"/>
          </p:nvPr>
        </p:nvSpPr>
        <p:spPr>
          <a:xfrm>
            <a:off x="228600" y="462700"/>
            <a:ext cx="8686800" cy="5785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tr-TR">
                <a:latin typeface="Montserrat"/>
                <a:ea typeface="Montserrat"/>
                <a:cs typeface="Montserrat"/>
                <a:sym typeface="Montserrat"/>
              </a:rPr>
              <a:t>OpenCV AI Kit-OAK-D</a:t>
            </a:r>
            <a:endParaRPr>
              <a:latin typeface="Montserrat"/>
              <a:ea typeface="Montserrat"/>
              <a:cs typeface="Montserrat"/>
              <a:sym typeface="Montserrat"/>
            </a:endParaRPr>
          </a:p>
          <a:p>
            <a:pPr indent="0" lvl="0" marL="0" rtl="0" algn="l">
              <a:spcBef>
                <a:spcPts val="480"/>
              </a:spcBef>
              <a:spcAft>
                <a:spcPts val="0"/>
              </a:spcAft>
              <a:buNone/>
            </a:pPr>
            <a:r>
              <a:t/>
            </a:r>
            <a:endParaRPr sz="1400"/>
          </a:p>
          <a:p>
            <a:pPr indent="0" lvl="0" marL="0" rtl="0" algn="l">
              <a:spcBef>
                <a:spcPts val="480"/>
              </a:spcBef>
              <a:spcAft>
                <a:spcPts val="0"/>
              </a:spcAft>
              <a:buNone/>
            </a:pPr>
            <a:r>
              <a:rPr b="0" lang="tr-TR" sz="1400"/>
              <a:t>	</a:t>
            </a:r>
            <a:r>
              <a:rPr b="0" lang="tr-TR" sz="1500">
                <a:latin typeface="Montserrat"/>
                <a:ea typeface="Montserrat"/>
                <a:cs typeface="Montserrat"/>
                <a:sym typeface="Montserrat"/>
              </a:rPr>
              <a:t>Ai Kit’imizi projemizde CDR raporuna yetiştiremedik çünkü gümrükte takıldı fakat onun için gerekli altyapıyı hazırladık. Şuan hali hazırda segmentasyon yapabiliyoruz. Yani bir görüntü işlem projesi yaptık. İlerleyen safhada(kameranın elimize ulaşması dahilinde) real-time görüntü işlemeye geçeceğiz.</a:t>
            </a:r>
            <a:endParaRPr b="0" sz="1500">
              <a:latin typeface="Montserrat"/>
              <a:ea typeface="Montserrat"/>
              <a:cs typeface="Montserrat"/>
              <a:sym typeface="Montserrat"/>
            </a:endParaRPr>
          </a:p>
          <a:p>
            <a:pPr indent="0" lvl="0" marL="0" rtl="0" algn="l">
              <a:spcBef>
                <a:spcPts val="480"/>
              </a:spcBef>
              <a:spcAft>
                <a:spcPts val="0"/>
              </a:spcAft>
              <a:buNone/>
            </a:pPr>
            <a:r>
              <a:t/>
            </a:r>
            <a:endParaRPr b="0" sz="1500"/>
          </a:p>
          <a:p>
            <a:pPr indent="0" lvl="0" marL="0" rtl="0" algn="l">
              <a:spcBef>
                <a:spcPts val="480"/>
              </a:spcBef>
              <a:spcAft>
                <a:spcPts val="0"/>
              </a:spcAft>
              <a:buNone/>
            </a:pPr>
            <a:r>
              <a:rPr b="0" lang="tr-TR" sz="1500"/>
              <a:t>	</a:t>
            </a:r>
            <a:r>
              <a:rPr b="0" lang="tr-TR" sz="1500">
                <a:solidFill>
                  <a:srgbClr val="1B1C1C"/>
                </a:solidFill>
                <a:highlight>
                  <a:srgbClr val="FFFFFF"/>
                </a:highlight>
                <a:latin typeface="Montserrat"/>
                <a:ea typeface="Montserrat"/>
                <a:cs typeface="Montserrat"/>
                <a:sym typeface="Montserrat"/>
              </a:rPr>
              <a:t>OAK—D, iki stereo kameradan derinlik ve merkezdeki tek bir 4K kameradan renk bilgisi sağlarken aynı anda gelişmiş sinir ağlarını çalıştırabilen bir uzaysal AI güç merkezidir.</a:t>
            </a:r>
            <a:endParaRPr b="0" sz="1500">
              <a:solidFill>
                <a:srgbClr val="1B1C1C"/>
              </a:solidFill>
              <a:highlight>
                <a:srgbClr val="FFFFFF"/>
              </a:highlight>
              <a:latin typeface="Montserrat"/>
              <a:ea typeface="Montserrat"/>
              <a:cs typeface="Montserrat"/>
              <a:sym typeface="Montserrat"/>
            </a:endParaRPr>
          </a:p>
          <a:p>
            <a:pPr indent="0" lvl="0" marL="0" rtl="0" algn="l">
              <a:spcBef>
                <a:spcPts val="480"/>
              </a:spcBef>
              <a:spcAft>
                <a:spcPts val="0"/>
              </a:spcAft>
              <a:buNone/>
            </a:pPr>
            <a:r>
              <a:t/>
            </a:r>
            <a:endParaRPr b="0" sz="1500">
              <a:solidFill>
                <a:srgbClr val="1B1C1C"/>
              </a:solidFill>
              <a:highlight>
                <a:srgbClr val="FFFFFF"/>
              </a:highlight>
              <a:latin typeface="Montserrat"/>
              <a:ea typeface="Montserrat"/>
              <a:cs typeface="Montserrat"/>
              <a:sym typeface="Montserrat"/>
            </a:endParaRPr>
          </a:p>
          <a:p>
            <a:pPr indent="0" lvl="0" marL="0" rtl="0" algn="l">
              <a:spcBef>
                <a:spcPts val="480"/>
              </a:spcBef>
              <a:spcAft>
                <a:spcPts val="0"/>
              </a:spcAft>
              <a:buNone/>
            </a:pPr>
            <a:r>
              <a:rPr lang="tr-TR">
                <a:solidFill>
                  <a:srgbClr val="1B1C1C"/>
                </a:solidFill>
                <a:highlight>
                  <a:srgbClr val="FFFFFF"/>
                </a:highlight>
                <a:latin typeface="Montserrat"/>
                <a:ea typeface="Montserrat"/>
                <a:cs typeface="Montserrat"/>
                <a:sym typeface="Montserrat"/>
              </a:rPr>
              <a:t>Esp-32 Wroom32D</a:t>
            </a:r>
            <a:endParaRPr>
              <a:solidFill>
                <a:srgbClr val="1B1C1C"/>
              </a:solidFill>
              <a:highlight>
                <a:srgbClr val="FFFFFF"/>
              </a:highlight>
              <a:latin typeface="Montserrat"/>
              <a:ea typeface="Montserrat"/>
              <a:cs typeface="Montserrat"/>
              <a:sym typeface="Montserrat"/>
            </a:endParaRPr>
          </a:p>
          <a:p>
            <a:pPr indent="0" lvl="0" marL="0" rtl="0" algn="l">
              <a:spcBef>
                <a:spcPts val="480"/>
              </a:spcBef>
              <a:spcAft>
                <a:spcPts val="0"/>
              </a:spcAft>
              <a:buNone/>
            </a:pPr>
            <a:r>
              <a:t/>
            </a:r>
            <a:endParaRPr>
              <a:solidFill>
                <a:srgbClr val="1B1C1C"/>
              </a:solidFill>
              <a:highlight>
                <a:srgbClr val="FFFFFF"/>
              </a:highlight>
              <a:latin typeface="Montserrat"/>
              <a:ea typeface="Montserrat"/>
              <a:cs typeface="Montserrat"/>
              <a:sym typeface="Montserrat"/>
            </a:endParaRPr>
          </a:p>
          <a:p>
            <a:pPr indent="0" lvl="0" marL="0" rtl="0" algn="l">
              <a:spcBef>
                <a:spcPts val="480"/>
              </a:spcBef>
              <a:spcAft>
                <a:spcPts val="0"/>
              </a:spcAft>
              <a:buNone/>
            </a:pPr>
            <a:r>
              <a:rPr lang="tr-TR" sz="1500">
                <a:solidFill>
                  <a:srgbClr val="1B1C1C"/>
                </a:solidFill>
                <a:highlight>
                  <a:srgbClr val="FFFFFF"/>
                </a:highlight>
                <a:latin typeface="Montserrat"/>
                <a:ea typeface="Montserrat"/>
                <a:cs typeface="Montserrat"/>
                <a:sym typeface="Montserrat"/>
              </a:rPr>
              <a:t>	</a:t>
            </a:r>
            <a:r>
              <a:rPr b="0" lang="tr-TR" sz="1500">
                <a:solidFill>
                  <a:srgbClr val="1B1C1C"/>
                </a:solidFill>
                <a:highlight>
                  <a:srgbClr val="FFFFFF"/>
                </a:highlight>
                <a:latin typeface="Montserrat"/>
                <a:ea typeface="Montserrat"/>
                <a:cs typeface="Montserrat"/>
                <a:sym typeface="Montserrat"/>
              </a:rPr>
              <a:t>İki rak modülümüzün yanması sonucunda esp32 devre </a:t>
            </a:r>
            <a:endParaRPr b="0" sz="1500">
              <a:solidFill>
                <a:srgbClr val="1B1C1C"/>
              </a:solidFill>
              <a:highlight>
                <a:srgbClr val="FFFFFF"/>
              </a:highlight>
              <a:latin typeface="Montserrat"/>
              <a:ea typeface="Montserrat"/>
              <a:cs typeface="Montserrat"/>
              <a:sym typeface="Montserrat"/>
            </a:endParaRPr>
          </a:p>
          <a:p>
            <a:pPr indent="0" lvl="0" marL="0" rtl="0" algn="l">
              <a:spcBef>
                <a:spcPts val="480"/>
              </a:spcBef>
              <a:spcAft>
                <a:spcPts val="0"/>
              </a:spcAft>
              <a:buNone/>
            </a:pPr>
            <a:r>
              <a:rPr b="0" lang="tr-TR" sz="1500">
                <a:solidFill>
                  <a:srgbClr val="1B1C1C"/>
                </a:solidFill>
                <a:highlight>
                  <a:srgbClr val="FFFFFF"/>
                </a:highlight>
                <a:latin typeface="Montserrat"/>
                <a:ea typeface="Montserrat"/>
                <a:cs typeface="Montserrat"/>
                <a:sym typeface="Montserrat"/>
              </a:rPr>
              <a:t>kartına geçip haberleşmeyi anlık olarak wi-fi ile yaptık.</a:t>
            </a:r>
            <a:endParaRPr b="0" sz="1500">
              <a:solidFill>
                <a:srgbClr val="1B1C1C"/>
              </a:solidFill>
              <a:highlight>
                <a:srgbClr val="FFFFFF"/>
              </a:highlight>
              <a:latin typeface="Montserrat"/>
              <a:ea typeface="Montserrat"/>
              <a:cs typeface="Montserrat"/>
              <a:sym typeface="Montserrat"/>
            </a:endParaRPr>
          </a:p>
        </p:txBody>
      </p:sp>
      <p:sp>
        <p:nvSpPr>
          <p:cNvPr id="225" name="Google Shape;225;g14b606e5ef6_0_9"/>
          <p:cNvSpPr txBox="1"/>
          <p:nvPr>
            <p:ph idx="12" type="sldNum"/>
          </p:nvPr>
        </p:nvSpPr>
        <p:spPr>
          <a:xfrm>
            <a:off x="8001000" y="6461125"/>
            <a:ext cx="685800" cy="244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tr-TR"/>
              <a:t>‹#›</a:t>
            </a:fld>
            <a:endParaRPr/>
          </a:p>
        </p:txBody>
      </p:sp>
      <p:pic>
        <p:nvPicPr>
          <p:cNvPr id="226" name="Google Shape;226;g14b606e5ef6_0_9"/>
          <p:cNvPicPr preferRelativeResize="0"/>
          <p:nvPr/>
        </p:nvPicPr>
        <p:blipFill>
          <a:blip r:embed="rId3">
            <a:alphaModFix/>
          </a:blip>
          <a:stretch>
            <a:fillRect/>
          </a:stretch>
        </p:blipFill>
        <p:spPr>
          <a:xfrm>
            <a:off x="6398050" y="3759225"/>
            <a:ext cx="2288749" cy="22887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4b606e5ef6_0_30"/>
          <p:cNvSpPr txBox="1"/>
          <p:nvPr>
            <p:ph type="title"/>
          </p:nvPr>
        </p:nvSpPr>
        <p:spPr>
          <a:xfrm>
            <a:off x="1600200" y="76200"/>
            <a:ext cx="5410200" cy="8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tr-TR"/>
              <a:t>Yapay Zeka Tarafında Neler Yapıldı</a:t>
            </a:r>
            <a:endParaRPr/>
          </a:p>
        </p:txBody>
      </p:sp>
      <p:sp>
        <p:nvSpPr>
          <p:cNvPr id="233" name="Google Shape;233;g14b606e5ef6_0_30"/>
          <p:cNvSpPr txBox="1"/>
          <p:nvPr>
            <p:ph idx="1" type="body"/>
          </p:nvPr>
        </p:nvSpPr>
        <p:spPr>
          <a:xfrm>
            <a:off x="228600" y="1066800"/>
            <a:ext cx="8686800" cy="51816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tr-TR">
                <a:latin typeface="Montserrat"/>
                <a:ea typeface="Montserrat"/>
                <a:cs typeface="Montserrat"/>
                <a:sym typeface="Montserrat"/>
              </a:rPr>
              <a:t>Semantik Segmentasyon</a:t>
            </a:r>
            <a:endParaRPr>
              <a:latin typeface="Montserrat"/>
              <a:ea typeface="Montserrat"/>
              <a:cs typeface="Montserrat"/>
              <a:sym typeface="Montserrat"/>
            </a:endParaRPr>
          </a:p>
          <a:p>
            <a:pPr indent="0" lvl="0" marL="0" rtl="0" algn="l">
              <a:spcBef>
                <a:spcPts val="480"/>
              </a:spcBef>
              <a:spcAft>
                <a:spcPts val="0"/>
              </a:spcAft>
              <a:buNone/>
            </a:pPr>
            <a:r>
              <a:t/>
            </a:r>
            <a:endParaRPr/>
          </a:p>
          <a:p>
            <a:pPr indent="0" lvl="0" marL="0" rtl="0" algn="l">
              <a:spcBef>
                <a:spcPts val="480"/>
              </a:spcBef>
              <a:spcAft>
                <a:spcPts val="0"/>
              </a:spcAft>
              <a:buNone/>
            </a:pPr>
            <a:r>
              <a:rPr lang="tr-TR" sz="1800">
                <a:latin typeface="Montserrat"/>
                <a:ea typeface="Montserrat"/>
                <a:cs typeface="Montserrat"/>
                <a:sym typeface="Montserrat"/>
              </a:rPr>
              <a:t>	</a:t>
            </a:r>
            <a:r>
              <a:rPr lang="tr-TR" sz="1400">
                <a:latin typeface="Montserrat"/>
                <a:ea typeface="Montserrat"/>
                <a:cs typeface="Montserrat"/>
                <a:sym typeface="Montserrat"/>
              </a:rPr>
              <a:t>Kameramız daha gelmediği için şuanlık var olan dasetler ile çalışmak zorunda kaldık. Ama kameranın gelmesiyle real-time işleme yapabilme potansiyelini yakaladık. </a:t>
            </a:r>
            <a:endParaRPr sz="1400">
              <a:latin typeface="Montserrat"/>
              <a:ea typeface="Montserrat"/>
              <a:cs typeface="Montserrat"/>
              <a:sym typeface="Montserrat"/>
            </a:endParaRPr>
          </a:p>
          <a:p>
            <a:pPr indent="0" lvl="0" marL="0" rtl="0" algn="l">
              <a:spcBef>
                <a:spcPts val="480"/>
              </a:spcBef>
              <a:spcAft>
                <a:spcPts val="0"/>
              </a:spcAft>
              <a:buNone/>
            </a:pPr>
            <a:r>
              <a:t/>
            </a:r>
            <a:endParaRPr sz="1400">
              <a:latin typeface="Montserrat"/>
              <a:ea typeface="Montserrat"/>
              <a:cs typeface="Montserrat"/>
              <a:sym typeface="Montserrat"/>
            </a:endParaRPr>
          </a:p>
          <a:p>
            <a:pPr indent="0" lvl="0" marL="0" rtl="0" algn="l">
              <a:spcBef>
                <a:spcPts val="480"/>
              </a:spcBef>
              <a:spcAft>
                <a:spcPts val="0"/>
              </a:spcAft>
              <a:buNone/>
            </a:pPr>
            <a:r>
              <a:rPr lang="tr-TR" sz="1400">
                <a:latin typeface="Montserrat"/>
                <a:ea typeface="Montserrat"/>
                <a:cs typeface="Montserrat"/>
                <a:sym typeface="Montserrat"/>
              </a:rPr>
              <a:t>CNN algoritması kurduğumuz yapay sinir ağımız ile görüntüleri filtreleyerek anlamlandırdıktan sonra bunları makineye öğrettik ve aldığımız score 0.96. Projemiz aslında ir U-net projesidir. Çünkü U-Net, CNN kullanır ama farklı bir yol izler sadece.</a:t>
            </a:r>
            <a:endParaRPr sz="1400">
              <a:latin typeface="Montserrat"/>
              <a:ea typeface="Montserrat"/>
              <a:cs typeface="Montserrat"/>
              <a:sym typeface="Montserrat"/>
            </a:endParaRPr>
          </a:p>
          <a:p>
            <a:pPr indent="0" lvl="0" marL="0" rtl="0" algn="l">
              <a:spcBef>
                <a:spcPts val="480"/>
              </a:spcBef>
              <a:spcAft>
                <a:spcPts val="0"/>
              </a:spcAft>
              <a:buNone/>
            </a:pPr>
            <a:r>
              <a:t/>
            </a:r>
            <a:endParaRPr sz="1800">
              <a:latin typeface="Montserrat"/>
              <a:ea typeface="Montserrat"/>
              <a:cs typeface="Montserrat"/>
              <a:sym typeface="Montserrat"/>
            </a:endParaRPr>
          </a:p>
          <a:p>
            <a:pPr indent="0" lvl="0" marL="0" rtl="0" algn="l">
              <a:spcBef>
                <a:spcPts val="480"/>
              </a:spcBef>
              <a:spcAft>
                <a:spcPts val="0"/>
              </a:spcAft>
              <a:buNone/>
            </a:pPr>
            <a:r>
              <a:t/>
            </a:r>
            <a:endParaRPr sz="1800">
              <a:latin typeface="Montserrat"/>
              <a:ea typeface="Montserrat"/>
              <a:cs typeface="Montserrat"/>
              <a:sym typeface="Montserrat"/>
            </a:endParaRPr>
          </a:p>
        </p:txBody>
      </p:sp>
      <p:sp>
        <p:nvSpPr>
          <p:cNvPr id="234" name="Google Shape;234;g14b606e5ef6_0_30"/>
          <p:cNvSpPr txBox="1"/>
          <p:nvPr>
            <p:ph idx="12" type="sldNum"/>
          </p:nvPr>
        </p:nvSpPr>
        <p:spPr>
          <a:xfrm>
            <a:off x="8001000" y="6461125"/>
            <a:ext cx="685800" cy="244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tr-TR"/>
              <a:t>‹#›</a:t>
            </a:fld>
            <a:endParaRPr/>
          </a:p>
        </p:txBody>
      </p:sp>
      <p:pic>
        <p:nvPicPr>
          <p:cNvPr id="235" name="Google Shape;235;g14b606e5ef6_0_30"/>
          <p:cNvPicPr preferRelativeResize="0"/>
          <p:nvPr/>
        </p:nvPicPr>
        <p:blipFill>
          <a:blip r:embed="rId3">
            <a:alphaModFix/>
          </a:blip>
          <a:stretch>
            <a:fillRect/>
          </a:stretch>
        </p:blipFill>
        <p:spPr>
          <a:xfrm>
            <a:off x="1298200" y="5884525"/>
            <a:ext cx="6702801" cy="363875"/>
          </a:xfrm>
          <a:prstGeom prst="rect">
            <a:avLst/>
          </a:prstGeom>
          <a:noFill/>
          <a:ln>
            <a:noFill/>
          </a:ln>
        </p:spPr>
      </p:pic>
      <p:pic>
        <p:nvPicPr>
          <p:cNvPr id="236" name="Google Shape;236;g14b606e5ef6_0_30"/>
          <p:cNvPicPr preferRelativeResize="0"/>
          <p:nvPr/>
        </p:nvPicPr>
        <p:blipFill>
          <a:blip r:embed="rId4">
            <a:alphaModFix/>
          </a:blip>
          <a:stretch>
            <a:fillRect/>
          </a:stretch>
        </p:blipFill>
        <p:spPr>
          <a:xfrm>
            <a:off x="744325" y="3763200"/>
            <a:ext cx="4229100" cy="1905000"/>
          </a:xfrm>
          <a:prstGeom prst="rect">
            <a:avLst/>
          </a:prstGeom>
          <a:noFill/>
          <a:ln>
            <a:noFill/>
          </a:ln>
        </p:spPr>
      </p:pic>
      <p:pic>
        <p:nvPicPr>
          <p:cNvPr id="237" name="Google Shape;237;g14b606e5ef6_0_30"/>
          <p:cNvPicPr preferRelativeResize="0"/>
          <p:nvPr/>
        </p:nvPicPr>
        <p:blipFill>
          <a:blip r:embed="rId5">
            <a:alphaModFix/>
          </a:blip>
          <a:stretch>
            <a:fillRect/>
          </a:stretch>
        </p:blipFill>
        <p:spPr>
          <a:xfrm>
            <a:off x="5211263" y="3634600"/>
            <a:ext cx="3590925" cy="2162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1" name="Shape 241"/>
        <p:cNvGrpSpPr/>
        <p:nvPr/>
      </p:nvGrpSpPr>
      <p:grpSpPr>
        <a:xfrm>
          <a:off x="0" y="0"/>
          <a:ext cx="0" cy="0"/>
          <a:chOff x="0" y="0"/>
          <a:chExt cx="0" cy="0"/>
        </a:xfrm>
      </p:grpSpPr>
      <p:sp>
        <p:nvSpPr>
          <p:cNvPr id="242" name="Google Shape;242;p16"/>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43" name="Google Shape;243;p16"/>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tr-TR"/>
              <a:t>Proje Prototipi</a:t>
            </a:r>
            <a:endParaRPr/>
          </a:p>
        </p:txBody>
      </p:sp>
      <p:cxnSp>
        <p:nvCxnSpPr>
          <p:cNvPr id="244" name="Google Shape;244;p16"/>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45" name="Google Shape;245;p16"/>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
        <p:nvSpPr>
          <p:cNvPr id="246" name="Google Shape;246;p16"/>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480"/>
              </a:spcBef>
              <a:spcAft>
                <a:spcPts val="0"/>
              </a:spcAft>
              <a:buClr>
                <a:schemeClr val="dk1"/>
              </a:buClr>
              <a:buSzPts val="2400"/>
              <a:buFont typeface="Arial"/>
              <a:buNone/>
            </a:pPr>
            <a:r>
              <a:t/>
            </a:r>
            <a:endParaRPr/>
          </a:p>
        </p:txBody>
      </p:sp>
      <p:pic>
        <p:nvPicPr>
          <p:cNvPr id="247" name="Google Shape;247;p16"/>
          <p:cNvPicPr preferRelativeResize="0"/>
          <p:nvPr/>
        </p:nvPicPr>
        <p:blipFill rotWithShape="1">
          <a:blip r:embed="rId3">
            <a:alphaModFix/>
          </a:blip>
          <a:srcRect b="0" l="0" r="0" t="0"/>
          <a:stretch/>
        </p:blipFill>
        <p:spPr>
          <a:xfrm>
            <a:off x="23923" y="943839"/>
            <a:ext cx="9109443" cy="53025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sp>
        <p:nvSpPr>
          <p:cNvPr id="252" name="Google Shape;252;p17"/>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53" name="Google Shape;253;p17"/>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tr-TR"/>
              <a:t>Proje Prototipi</a:t>
            </a:r>
            <a:endParaRPr/>
          </a:p>
        </p:txBody>
      </p:sp>
      <p:cxnSp>
        <p:nvCxnSpPr>
          <p:cNvPr id="254" name="Google Shape;254;p17"/>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55" name="Google Shape;255;p17"/>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
        <p:nvSpPr>
          <p:cNvPr id="256" name="Google Shape;256;p17"/>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480"/>
              </a:spcBef>
              <a:spcAft>
                <a:spcPts val="0"/>
              </a:spcAft>
              <a:buClr>
                <a:schemeClr val="dk1"/>
              </a:buClr>
              <a:buSzPts val="2400"/>
              <a:buFont typeface="Arial"/>
              <a:buNone/>
            </a:pPr>
            <a:r>
              <a:t/>
            </a:r>
            <a:endParaRPr/>
          </a:p>
        </p:txBody>
      </p:sp>
      <p:pic>
        <p:nvPicPr>
          <p:cNvPr id="257" name="Google Shape;257;p17"/>
          <p:cNvPicPr preferRelativeResize="0"/>
          <p:nvPr/>
        </p:nvPicPr>
        <p:blipFill rotWithShape="1">
          <a:blip r:embed="rId3">
            <a:alphaModFix/>
          </a:blip>
          <a:srcRect b="0" l="0" r="0" t="0"/>
          <a:stretch/>
        </p:blipFill>
        <p:spPr>
          <a:xfrm>
            <a:off x="-2658" y="945592"/>
            <a:ext cx="9082862" cy="52857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sp>
        <p:nvSpPr>
          <p:cNvPr id="262" name="Google Shape;262;p18"/>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63" name="Google Shape;263;p18"/>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tr-TR"/>
              <a:t>Proje Prototipi</a:t>
            </a:r>
            <a:endParaRPr/>
          </a:p>
        </p:txBody>
      </p:sp>
      <p:cxnSp>
        <p:nvCxnSpPr>
          <p:cNvPr id="264" name="Google Shape;264;p18"/>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65" name="Google Shape;265;p18"/>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
        <p:nvSpPr>
          <p:cNvPr id="266" name="Google Shape;266;p18"/>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480"/>
              </a:spcBef>
              <a:spcAft>
                <a:spcPts val="0"/>
              </a:spcAft>
              <a:buClr>
                <a:schemeClr val="dk1"/>
              </a:buClr>
              <a:buSzPts val="2400"/>
              <a:buFont typeface="Arial"/>
              <a:buNone/>
            </a:pPr>
            <a:r>
              <a:t/>
            </a:r>
            <a:endParaRPr/>
          </a:p>
        </p:txBody>
      </p:sp>
      <p:pic>
        <p:nvPicPr>
          <p:cNvPr id="267" name="Google Shape;267;p18"/>
          <p:cNvPicPr preferRelativeResize="0"/>
          <p:nvPr/>
        </p:nvPicPr>
        <p:blipFill rotWithShape="1">
          <a:blip r:embed="rId3">
            <a:alphaModFix/>
          </a:blip>
          <a:srcRect b="0" l="0" r="0" t="0"/>
          <a:stretch/>
        </p:blipFill>
        <p:spPr>
          <a:xfrm>
            <a:off x="-95693" y="1010474"/>
            <a:ext cx="9189188" cy="523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2"/>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08" name="Google Shape;108;p2"/>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tr-TR" sz="2400" u="none" cap="none" strike="noStrike">
                <a:solidFill>
                  <a:schemeClr val="accent2"/>
                </a:solidFill>
                <a:latin typeface="Arial"/>
                <a:ea typeface="Arial"/>
                <a:cs typeface="Arial"/>
                <a:sym typeface="Arial"/>
              </a:rPr>
              <a:t>İçindekiler</a:t>
            </a:r>
            <a:endParaRPr/>
          </a:p>
        </p:txBody>
      </p:sp>
      <p:sp>
        <p:nvSpPr>
          <p:cNvPr id="109" name="Google Shape;109;p2"/>
          <p:cNvSpPr txBox="1"/>
          <p:nvPr>
            <p:ph idx="1" type="body"/>
          </p:nvPr>
        </p:nvSpPr>
        <p:spPr>
          <a:xfrm>
            <a:off x="228600" y="1066800"/>
            <a:ext cx="8686800" cy="4076700"/>
          </a:xfrm>
          <a:prstGeom prst="rect">
            <a:avLst/>
          </a:prstGeom>
          <a:noFill/>
          <a:ln>
            <a:noFill/>
          </a:ln>
        </p:spPr>
        <p:txBody>
          <a:bodyPr anchorCtr="0" anchor="t" bIns="45700" lIns="91425" spcFirstLastPara="1" rIns="91425" wrap="square" tIns="45700">
            <a:noAutofit/>
          </a:bodyPr>
          <a:lstStyle/>
          <a:p>
            <a:pPr indent="0" lvl="4" marL="571500" rtl="0" algn="l">
              <a:lnSpc>
                <a:spcPct val="100000"/>
              </a:lnSpc>
              <a:spcBef>
                <a:spcPts val="480"/>
              </a:spcBef>
              <a:spcAft>
                <a:spcPts val="0"/>
              </a:spcAft>
              <a:buSzPts val="2400"/>
              <a:buNone/>
            </a:pPr>
            <a:r>
              <a:t/>
            </a:r>
            <a:endParaRPr sz="1200"/>
          </a:p>
          <a:p>
            <a:pPr indent="-381000" lvl="0" marL="457200" marR="0" rtl="0" algn="l">
              <a:lnSpc>
                <a:spcPct val="100000"/>
              </a:lnSpc>
              <a:spcBef>
                <a:spcPts val="480"/>
              </a:spcBef>
              <a:spcAft>
                <a:spcPts val="0"/>
              </a:spcAft>
              <a:buClr>
                <a:schemeClr val="dk1"/>
              </a:buClr>
              <a:buSzPts val="2400"/>
              <a:buFont typeface="Arial"/>
              <a:buChar char="•"/>
            </a:pPr>
            <a:r>
              <a:rPr lang="tr-TR" sz="1800"/>
              <a:t>Takım Yapısı</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Projenin Kategorisi</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Proje Özeti</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PDR Raporu Değişiklikler</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Belirlediğiniz Sorun</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Çözüm Ve Öneriler</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Proje Prototipi</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Hedef Kitleniz</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Benzer Projeler</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Market Analizi</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Bütçe</a:t>
            </a:r>
            <a:endParaRPr/>
          </a:p>
        </p:txBody>
      </p:sp>
      <p:cxnSp>
        <p:nvCxnSpPr>
          <p:cNvPr id="110" name="Google Shape;110;p2"/>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11" name="Google Shape;111;p2"/>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1" name="Shape 271"/>
        <p:cNvGrpSpPr/>
        <p:nvPr/>
      </p:nvGrpSpPr>
      <p:grpSpPr>
        <a:xfrm>
          <a:off x="0" y="0"/>
          <a:ext cx="0" cy="0"/>
          <a:chOff x="0" y="0"/>
          <a:chExt cx="0" cy="0"/>
        </a:xfrm>
      </p:grpSpPr>
      <p:sp>
        <p:nvSpPr>
          <p:cNvPr id="272" name="Google Shape;272;p19"/>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73" name="Google Shape;273;p19"/>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tr-TR"/>
              <a:t>Proje Prototipi</a:t>
            </a:r>
            <a:endParaRPr/>
          </a:p>
        </p:txBody>
      </p:sp>
      <p:cxnSp>
        <p:nvCxnSpPr>
          <p:cNvPr id="274" name="Google Shape;274;p19"/>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75" name="Google Shape;275;p19"/>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
        <p:nvSpPr>
          <p:cNvPr id="276" name="Google Shape;276;p19"/>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480"/>
              </a:spcBef>
              <a:spcAft>
                <a:spcPts val="0"/>
              </a:spcAft>
              <a:buClr>
                <a:schemeClr val="dk1"/>
              </a:buClr>
              <a:buSzPts val="2400"/>
              <a:buFont typeface="Arial"/>
              <a:buNone/>
            </a:pPr>
            <a:r>
              <a:t/>
            </a:r>
            <a:endParaRPr/>
          </a:p>
        </p:txBody>
      </p:sp>
      <p:pic>
        <p:nvPicPr>
          <p:cNvPr id="277" name="Google Shape;277;p19"/>
          <p:cNvPicPr preferRelativeResize="0"/>
          <p:nvPr/>
        </p:nvPicPr>
        <p:blipFill rotWithShape="1">
          <a:blip r:embed="rId3">
            <a:alphaModFix/>
          </a:blip>
          <a:srcRect b="0" l="0" r="0" t="0"/>
          <a:stretch/>
        </p:blipFill>
        <p:spPr>
          <a:xfrm>
            <a:off x="-2659" y="1273499"/>
            <a:ext cx="9069572" cy="43242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1" name="Shape 281"/>
        <p:cNvGrpSpPr/>
        <p:nvPr/>
      </p:nvGrpSpPr>
      <p:grpSpPr>
        <a:xfrm>
          <a:off x="0" y="0"/>
          <a:ext cx="0" cy="0"/>
          <a:chOff x="0" y="0"/>
          <a:chExt cx="0" cy="0"/>
        </a:xfrm>
      </p:grpSpPr>
      <p:sp>
        <p:nvSpPr>
          <p:cNvPr id="282" name="Google Shape;282;p20"/>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83" name="Google Shape;283;p20"/>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tr-TR"/>
              <a:t>Proje Prototipi</a:t>
            </a:r>
            <a:endParaRPr/>
          </a:p>
        </p:txBody>
      </p:sp>
      <p:cxnSp>
        <p:nvCxnSpPr>
          <p:cNvPr id="284" name="Google Shape;284;p20"/>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85" name="Google Shape;285;p20"/>
          <p:cNvCxnSpPr/>
          <p:nvPr/>
        </p:nvCxnSpPr>
        <p:spPr>
          <a:xfrm>
            <a:off x="919850" y="5917198"/>
            <a:ext cx="7090200"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pic>
        <p:nvPicPr>
          <p:cNvPr id="286" name="Google Shape;286;p20"/>
          <p:cNvPicPr preferRelativeResize="0"/>
          <p:nvPr/>
        </p:nvPicPr>
        <p:blipFill>
          <a:blip r:embed="rId3">
            <a:alphaModFix/>
          </a:blip>
          <a:stretch>
            <a:fillRect/>
          </a:stretch>
        </p:blipFill>
        <p:spPr>
          <a:xfrm>
            <a:off x="842100" y="1120700"/>
            <a:ext cx="3602499" cy="4803324"/>
          </a:xfrm>
          <a:prstGeom prst="rect">
            <a:avLst/>
          </a:prstGeom>
          <a:noFill/>
          <a:ln>
            <a:noFill/>
          </a:ln>
        </p:spPr>
      </p:pic>
      <p:pic>
        <p:nvPicPr>
          <p:cNvPr id="287" name="Google Shape;287;p20"/>
          <p:cNvPicPr preferRelativeResize="0"/>
          <p:nvPr/>
        </p:nvPicPr>
        <p:blipFill>
          <a:blip r:embed="rId4">
            <a:alphaModFix/>
          </a:blip>
          <a:stretch>
            <a:fillRect/>
          </a:stretch>
        </p:blipFill>
        <p:spPr>
          <a:xfrm>
            <a:off x="4565283" y="1120700"/>
            <a:ext cx="3736617" cy="48033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1" name="Shape 291"/>
        <p:cNvGrpSpPr/>
        <p:nvPr/>
      </p:nvGrpSpPr>
      <p:grpSpPr>
        <a:xfrm>
          <a:off x="0" y="0"/>
          <a:ext cx="0" cy="0"/>
          <a:chOff x="0" y="0"/>
          <a:chExt cx="0" cy="0"/>
        </a:xfrm>
      </p:grpSpPr>
      <p:sp>
        <p:nvSpPr>
          <p:cNvPr id="292" name="Google Shape;292;p22"/>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93" name="Google Shape;293;p22"/>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tr-TR"/>
              <a:t>Proje Prototipi</a:t>
            </a:r>
            <a:endParaRPr/>
          </a:p>
        </p:txBody>
      </p:sp>
      <p:cxnSp>
        <p:nvCxnSpPr>
          <p:cNvPr id="294" name="Google Shape;294;p22"/>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95" name="Google Shape;295;p22"/>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
        <p:nvSpPr>
          <p:cNvPr id="296" name="Google Shape;296;p22"/>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80"/>
              </a:spcBef>
              <a:spcAft>
                <a:spcPts val="0"/>
              </a:spcAft>
              <a:buSzPts val="2400"/>
              <a:buNone/>
            </a:pPr>
            <a:r>
              <a:rPr b="0" lang="tr-TR" sz="1600"/>
              <a:t>Kullanıcı önce sisteme yüzeysel göz atacak eğer satın almaya karar verirse kayıt olacak ve giriş yapacak.</a:t>
            </a:r>
            <a:endParaRPr sz="1600"/>
          </a:p>
          <a:p>
            <a:pPr indent="0" lvl="0" marL="0" rtl="0" algn="l">
              <a:lnSpc>
                <a:spcPct val="100000"/>
              </a:lnSpc>
              <a:spcBef>
                <a:spcPts val="480"/>
              </a:spcBef>
              <a:spcAft>
                <a:spcPts val="0"/>
              </a:spcAft>
              <a:buSzPts val="2400"/>
              <a:buNone/>
            </a:pPr>
            <a:r>
              <a:rPr b="0" lang="tr-TR" sz="1600"/>
              <a:t>Ardından karşısına satın alabileceği paketler listelenecek.</a:t>
            </a:r>
            <a:endParaRPr sz="1600"/>
          </a:p>
          <a:p>
            <a:pPr indent="0" lvl="0" marL="0" rtl="0" algn="l">
              <a:lnSpc>
                <a:spcPct val="100000"/>
              </a:lnSpc>
              <a:spcBef>
                <a:spcPts val="480"/>
              </a:spcBef>
              <a:spcAft>
                <a:spcPts val="0"/>
              </a:spcAft>
              <a:buSzPts val="2400"/>
              <a:buNone/>
            </a:pPr>
            <a:r>
              <a:rPr b="0" lang="tr-TR" sz="1600"/>
              <a:t>15 dolarlık başlangıç paketi alması dahilinde sağ üstteki logodan "panel" e erişebilir ve Dashboardı görüntüleyebilir</a:t>
            </a:r>
            <a:endParaRPr sz="1600"/>
          </a:p>
          <a:p>
            <a:pPr indent="0" lvl="0" marL="0" rtl="0" algn="l">
              <a:lnSpc>
                <a:spcPct val="100000"/>
              </a:lnSpc>
              <a:spcBef>
                <a:spcPts val="480"/>
              </a:spcBef>
              <a:spcAft>
                <a:spcPts val="0"/>
              </a:spcAft>
              <a:buSzPts val="2400"/>
              <a:buNone/>
            </a:pPr>
            <a:r>
              <a:rPr b="0" lang="tr-TR" sz="1600"/>
              <a:t>Bu dashboardda da nem sıcaklık kritik bilgiler yer alacak herhangi bir uyarı durumunda da sms ve mail tarafına ulaşacak</a:t>
            </a:r>
            <a:endParaRPr sz="1600"/>
          </a:p>
          <a:p>
            <a:pPr indent="-228600" lvl="0" marL="457200" marR="0" rtl="0" algn="l">
              <a:lnSpc>
                <a:spcPct val="100000"/>
              </a:lnSpc>
              <a:spcBef>
                <a:spcPts val="480"/>
              </a:spcBef>
              <a:spcAft>
                <a:spcPts val="0"/>
              </a:spcAft>
              <a:buClr>
                <a:schemeClr val="dk1"/>
              </a:buClr>
              <a:buSzPts val="2400"/>
              <a:buFont typeface="Arial"/>
              <a:buNone/>
            </a:pPr>
            <a:r>
              <a:t/>
            </a:r>
            <a:endParaRPr/>
          </a:p>
          <a:p>
            <a:pPr indent="-228600" lvl="0" marL="457200" marR="0" rtl="0" algn="l">
              <a:lnSpc>
                <a:spcPct val="100000"/>
              </a:lnSpc>
              <a:spcBef>
                <a:spcPts val="480"/>
              </a:spcBef>
              <a:spcAft>
                <a:spcPts val="0"/>
              </a:spcAft>
              <a:buClr>
                <a:schemeClr val="dk1"/>
              </a:buClr>
              <a:buSzPts val="2400"/>
              <a:buFont typeface="Arial"/>
              <a:buNone/>
            </a:pPr>
            <a:r>
              <a:t/>
            </a:r>
            <a:endParaRPr/>
          </a:p>
          <a:p>
            <a:pPr indent="-228600" lvl="0" marL="457200" marR="0" rtl="0" algn="l">
              <a:lnSpc>
                <a:spcPct val="100000"/>
              </a:lnSpc>
              <a:spcBef>
                <a:spcPts val="480"/>
              </a:spcBef>
              <a:spcAft>
                <a:spcPts val="0"/>
              </a:spcAft>
              <a:buClr>
                <a:schemeClr val="dk1"/>
              </a:buClr>
              <a:buSzPts val="2400"/>
              <a:buFont typeface="Arial"/>
              <a:buNone/>
            </a:pPr>
            <a:r>
              <a:t/>
            </a:r>
            <a:endParaRPr/>
          </a:p>
          <a:p>
            <a:pPr indent="-228600" lvl="0" marL="457200" marR="0" rtl="0" algn="l">
              <a:lnSpc>
                <a:spcPct val="100000"/>
              </a:lnSpc>
              <a:spcBef>
                <a:spcPts val="480"/>
              </a:spcBef>
              <a:spcAft>
                <a:spcPts val="0"/>
              </a:spcAft>
              <a:buClr>
                <a:schemeClr val="dk1"/>
              </a:buClr>
              <a:buSzPts val="2400"/>
              <a:buFont typeface="Arial"/>
              <a:buNone/>
            </a:pPr>
            <a:r>
              <a:t/>
            </a:r>
            <a:endParaRPr/>
          </a:p>
          <a:p>
            <a:pPr indent="-228600" lvl="0" marL="457200" marR="0" rtl="0" algn="l">
              <a:lnSpc>
                <a:spcPct val="100000"/>
              </a:lnSpc>
              <a:spcBef>
                <a:spcPts val="480"/>
              </a:spcBef>
              <a:spcAft>
                <a:spcPts val="0"/>
              </a:spcAft>
              <a:buClr>
                <a:schemeClr val="dk1"/>
              </a:buClr>
              <a:buSzPts val="2400"/>
              <a:buFont typeface="Arial"/>
              <a:buNone/>
            </a:pPr>
            <a:r>
              <a:t/>
            </a:r>
            <a:endParaRPr/>
          </a:p>
          <a:p>
            <a:pPr indent="0" lvl="0" marL="0" rtl="0" algn="l">
              <a:lnSpc>
                <a:spcPct val="100000"/>
              </a:lnSpc>
              <a:spcBef>
                <a:spcPts val="480"/>
              </a:spcBef>
              <a:spcAft>
                <a:spcPts val="0"/>
              </a:spcAft>
              <a:buSzPts val="2400"/>
              <a:buNone/>
            </a:pPr>
            <a:r>
              <a:rPr b="0" lang="tr-TR" sz="1600"/>
              <a:t>Kaynak Kodları Github Link : </a:t>
            </a:r>
            <a:endParaRPr b="0" sz="1600"/>
          </a:p>
          <a:p>
            <a:pPr indent="0" lvl="0" marL="76200" rtl="0" algn="l">
              <a:lnSpc>
                <a:spcPct val="100000"/>
              </a:lnSpc>
              <a:spcBef>
                <a:spcPts val="480"/>
              </a:spcBef>
              <a:spcAft>
                <a:spcPts val="0"/>
              </a:spcAft>
              <a:buSzPts val="2400"/>
              <a:buNone/>
            </a:pPr>
            <a:r>
              <a:rPr b="0" lang="tr-TR" sz="1600"/>
              <a:t>https://drive.google.com/drive/folders/1IVu8cW7TxcGqhcuggugaDiRdaFC-y7iC?usp=sharing</a:t>
            </a:r>
            <a:endParaRPr b="0" sz="1600"/>
          </a:p>
          <a:p>
            <a:pPr indent="0" lvl="0" marL="76200" rtl="0" algn="l">
              <a:lnSpc>
                <a:spcPct val="100000"/>
              </a:lnSpc>
              <a:spcBef>
                <a:spcPts val="480"/>
              </a:spcBef>
              <a:spcAft>
                <a:spcPts val="0"/>
              </a:spcAft>
              <a:buSzPts val="2400"/>
              <a:buNone/>
            </a:pPr>
            <a:r>
              <a:rPr b="0" lang="tr-TR" sz="1600" u="sng">
                <a:solidFill>
                  <a:schemeClr val="hlink"/>
                </a:solidFill>
                <a:hlinkClick r:id="rId3"/>
              </a:rPr>
              <a:t>https://github.com/berkayinam/trust_me</a:t>
            </a:r>
            <a:r>
              <a:rPr b="0" lang="tr-TR" sz="1600"/>
              <a:t>   Web Tarafı</a:t>
            </a:r>
            <a:endParaRPr/>
          </a:p>
          <a:p>
            <a:pPr indent="0" lvl="0" marL="76200" rtl="0" algn="l">
              <a:lnSpc>
                <a:spcPct val="100000"/>
              </a:lnSpc>
              <a:spcBef>
                <a:spcPts val="480"/>
              </a:spcBef>
              <a:spcAft>
                <a:spcPts val="0"/>
              </a:spcAft>
              <a:buSzPts val="24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3"/>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02" name="Google Shape;302;p23"/>
          <p:cNvSpPr txBox="1"/>
          <p:nvPr>
            <p:ph idx="1" type="body"/>
          </p:nvPr>
        </p:nvSpPr>
        <p:spPr>
          <a:xfrm>
            <a:off x="228600" y="1066800"/>
            <a:ext cx="8686800" cy="5181600"/>
          </a:xfrm>
          <a:prstGeom prst="rect">
            <a:avLst/>
          </a:prstGeom>
          <a:noFill/>
          <a:ln>
            <a:noFill/>
          </a:ln>
        </p:spPr>
        <p:txBody>
          <a:bodyPr anchorCtr="0" anchor="t" bIns="45700" lIns="91425" spcFirstLastPara="1" rIns="91425" wrap="square" tIns="45700">
            <a:noAutofit/>
          </a:bodyPr>
          <a:lstStyle/>
          <a:p>
            <a:pPr indent="0" lvl="1" marL="457200" rtl="0" algn="l">
              <a:lnSpc>
                <a:spcPct val="100000"/>
              </a:lnSpc>
              <a:spcBef>
                <a:spcPts val="0"/>
              </a:spcBef>
              <a:spcAft>
                <a:spcPts val="0"/>
              </a:spcAft>
              <a:buSzPts val="2400"/>
              <a:buNone/>
            </a:pPr>
            <a:r>
              <a:t/>
            </a:r>
            <a:endParaRPr sz="1800"/>
          </a:p>
          <a:p>
            <a:pPr indent="-190500" lvl="1" marL="800100" rtl="0" algn="l">
              <a:lnSpc>
                <a:spcPct val="100000"/>
              </a:lnSpc>
              <a:spcBef>
                <a:spcPts val="0"/>
              </a:spcBef>
              <a:spcAft>
                <a:spcPts val="0"/>
              </a:spcAft>
              <a:buSzPts val="2400"/>
              <a:buFont typeface="Courier New"/>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133350" lvl="1" marL="742950" rtl="0" algn="l">
              <a:lnSpc>
                <a:spcPct val="100000"/>
              </a:lnSpc>
              <a:spcBef>
                <a:spcPts val="0"/>
              </a:spcBef>
              <a:spcAft>
                <a:spcPts val="0"/>
              </a:spcAft>
              <a:buSzPts val="2400"/>
              <a:buFont typeface="Arial"/>
              <a:buNone/>
            </a:pPr>
            <a:r>
              <a:t/>
            </a:r>
            <a:endParaRPr sz="1800"/>
          </a:p>
        </p:txBody>
      </p:sp>
      <p:cxnSp>
        <p:nvCxnSpPr>
          <p:cNvPr id="303" name="Google Shape;303;p23"/>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04" name="Google Shape;304;p23"/>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
        <p:nvSpPr>
          <p:cNvPr id="305" name="Google Shape;305;p23"/>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tr-TR" sz="3200" u="none" cap="none" strike="noStrike">
                <a:solidFill>
                  <a:schemeClr val="accent2"/>
                </a:solidFill>
                <a:latin typeface="Arial"/>
                <a:ea typeface="Arial"/>
                <a:cs typeface="Arial"/>
                <a:sym typeface="Arial"/>
              </a:rPr>
              <a:t>Hedef Kitleniz</a:t>
            </a:r>
            <a:endParaRPr b="1" i="0" sz="2400" u="none" cap="none" strike="noStrike">
              <a:solidFill>
                <a:schemeClr val="accent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4"/>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11" name="Google Shape;311;p24"/>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tr-TR"/>
              <a:t>Hedef Kitleniz</a:t>
            </a:r>
            <a:endParaRPr/>
          </a:p>
        </p:txBody>
      </p:sp>
      <p:sp>
        <p:nvSpPr>
          <p:cNvPr id="312" name="Google Shape;312;p24"/>
          <p:cNvSpPr txBox="1"/>
          <p:nvPr>
            <p:ph idx="1" type="body"/>
          </p:nvPr>
        </p:nvSpPr>
        <p:spPr>
          <a:xfrm>
            <a:off x="228600" y="1066800"/>
            <a:ext cx="8686800" cy="5181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rPr lang="tr-TR" sz="1600"/>
              <a:t>	</a:t>
            </a:r>
            <a:endParaRPr/>
          </a:p>
          <a:p>
            <a:pPr indent="0" lvl="1" marL="0" rtl="0" algn="l">
              <a:lnSpc>
                <a:spcPct val="100000"/>
              </a:lnSpc>
              <a:spcBef>
                <a:spcPts val="0"/>
              </a:spcBef>
              <a:spcAft>
                <a:spcPts val="0"/>
              </a:spcAft>
              <a:buSzPts val="2400"/>
              <a:buFont typeface="Arial"/>
              <a:buNone/>
            </a:pPr>
            <a:r>
              <a:rPr b="1" lang="tr-TR" sz="1600"/>
              <a:t>  </a:t>
            </a:r>
            <a:r>
              <a:rPr lang="tr-TR" sz="1600">
                <a:latin typeface="Montserrat"/>
                <a:ea typeface="Montserrat"/>
                <a:cs typeface="Montserrat"/>
                <a:sym typeface="Montserrat"/>
              </a:rPr>
              <a:t> 1-) Tarım alanında yenilik arayan şirketler ya da bu alan hakkında yeni işlere imza   </a:t>
            </a:r>
            <a:r>
              <a:rPr lang="tr-TR" sz="1600">
                <a:latin typeface="Montserrat"/>
                <a:ea typeface="Montserrat"/>
                <a:cs typeface="Montserrat"/>
                <a:sym typeface="Montserrat"/>
              </a:rPr>
              <a:t> </a:t>
            </a:r>
            <a:endParaRPr sz="1600">
              <a:latin typeface="Montserrat"/>
              <a:ea typeface="Montserrat"/>
              <a:cs typeface="Montserrat"/>
              <a:sym typeface="Montserrat"/>
            </a:endParaRPr>
          </a:p>
          <a:p>
            <a:pPr indent="0" lvl="1" marL="0" rtl="0" algn="l">
              <a:lnSpc>
                <a:spcPct val="100000"/>
              </a:lnSpc>
              <a:spcBef>
                <a:spcPts val="0"/>
              </a:spcBef>
              <a:spcAft>
                <a:spcPts val="0"/>
              </a:spcAft>
              <a:buSzPts val="2400"/>
              <a:buFont typeface="Arial"/>
              <a:buNone/>
            </a:pPr>
            <a:r>
              <a:t/>
            </a:r>
            <a:endParaRPr sz="1600">
              <a:latin typeface="Montserrat"/>
              <a:ea typeface="Montserrat"/>
              <a:cs typeface="Montserrat"/>
              <a:sym typeface="Montserrat"/>
            </a:endParaRPr>
          </a:p>
          <a:p>
            <a:pPr indent="0" lvl="1" marL="457200" rtl="0" algn="l">
              <a:lnSpc>
                <a:spcPct val="100000"/>
              </a:lnSpc>
              <a:spcBef>
                <a:spcPts val="0"/>
              </a:spcBef>
              <a:spcAft>
                <a:spcPts val="0"/>
              </a:spcAft>
              <a:buSzPts val="2400"/>
              <a:buFont typeface="Arial"/>
              <a:buNone/>
            </a:pPr>
            <a:r>
              <a:rPr lang="tr-TR" sz="1600">
                <a:latin typeface="Montserrat"/>
                <a:ea typeface="Montserrat"/>
                <a:cs typeface="Montserrat"/>
                <a:sym typeface="Montserrat"/>
              </a:rPr>
              <a:t>atacak şirketler</a:t>
            </a:r>
            <a:endParaRPr sz="1600">
              <a:latin typeface="Montserrat"/>
              <a:ea typeface="Montserrat"/>
              <a:cs typeface="Montserrat"/>
              <a:sym typeface="Montserrat"/>
            </a:endParaRPr>
          </a:p>
          <a:p>
            <a:pPr indent="0" lvl="1" marL="0" rtl="0" algn="l">
              <a:lnSpc>
                <a:spcPct val="100000"/>
              </a:lnSpc>
              <a:spcBef>
                <a:spcPts val="0"/>
              </a:spcBef>
              <a:spcAft>
                <a:spcPts val="0"/>
              </a:spcAft>
              <a:buSzPts val="2400"/>
              <a:buFont typeface="Arial"/>
              <a:buNone/>
            </a:pPr>
            <a:r>
              <a:t/>
            </a:r>
            <a:endParaRPr sz="1600">
              <a:latin typeface="Montserrat"/>
              <a:ea typeface="Montserrat"/>
              <a:cs typeface="Montserrat"/>
              <a:sym typeface="Montserrat"/>
            </a:endParaRPr>
          </a:p>
          <a:p>
            <a:pPr indent="0" lvl="1" marL="0" rtl="0" algn="l">
              <a:lnSpc>
                <a:spcPct val="100000"/>
              </a:lnSpc>
              <a:spcBef>
                <a:spcPts val="0"/>
              </a:spcBef>
              <a:spcAft>
                <a:spcPts val="0"/>
              </a:spcAft>
              <a:buSzPts val="2400"/>
              <a:buFont typeface="Arial"/>
              <a:buNone/>
            </a:pPr>
            <a:r>
              <a:rPr lang="tr-TR" sz="1600">
                <a:latin typeface="Montserrat"/>
                <a:ea typeface="Montserrat"/>
                <a:cs typeface="Montserrat"/>
                <a:sym typeface="Montserrat"/>
              </a:rPr>
              <a:t>   2-) Tarlasını daha verimli kullanmak isteyen çiftçiler. Maliyetler burada çiftçi n fazla   </a:t>
            </a:r>
            <a:endParaRPr sz="1600">
              <a:latin typeface="Montserrat"/>
              <a:ea typeface="Montserrat"/>
              <a:cs typeface="Montserrat"/>
              <a:sym typeface="Montserrat"/>
            </a:endParaRPr>
          </a:p>
          <a:p>
            <a:pPr indent="0" lvl="1" marL="0" rtl="0" algn="l">
              <a:lnSpc>
                <a:spcPct val="100000"/>
              </a:lnSpc>
              <a:spcBef>
                <a:spcPts val="0"/>
              </a:spcBef>
              <a:spcAft>
                <a:spcPts val="0"/>
              </a:spcAft>
              <a:buSzPts val="2400"/>
              <a:buFont typeface="Arial"/>
              <a:buNone/>
            </a:pPr>
            <a:r>
              <a:t/>
            </a:r>
            <a:endParaRPr sz="1600">
              <a:latin typeface="Montserrat"/>
              <a:ea typeface="Montserrat"/>
              <a:cs typeface="Montserrat"/>
              <a:sym typeface="Montserrat"/>
            </a:endParaRPr>
          </a:p>
          <a:p>
            <a:pPr indent="0" lvl="1" marL="457200" rtl="0" algn="l">
              <a:lnSpc>
                <a:spcPct val="100000"/>
              </a:lnSpc>
              <a:spcBef>
                <a:spcPts val="0"/>
              </a:spcBef>
              <a:spcAft>
                <a:spcPts val="0"/>
              </a:spcAft>
              <a:buSzPts val="2400"/>
              <a:buFont typeface="Arial"/>
              <a:buNone/>
            </a:pPr>
            <a:r>
              <a:rPr lang="tr-TR" sz="1600">
                <a:latin typeface="Montserrat"/>
                <a:ea typeface="Montserrat"/>
                <a:cs typeface="Montserrat"/>
                <a:sym typeface="Montserrat"/>
              </a:rPr>
              <a:t>gelmiş olabilir fakat opsiyonlarımız olacak.</a:t>
            </a:r>
            <a:endParaRPr sz="1600">
              <a:latin typeface="Montserrat"/>
              <a:ea typeface="Montserrat"/>
              <a:cs typeface="Montserrat"/>
              <a:sym typeface="Montserrat"/>
            </a:endParaRPr>
          </a:p>
          <a:p>
            <a:pPr indent="0" lvl="1" marL="0" rtl="0" algn="l">
              <a:lnSpc>
                <a:spcPct val="100000"/>
              </a:lnSpc>
              <a:spcBef>
                <a:spcPts val="0"/>
              </a:spcBef>
              <a:spcAft>
                <a:spcPts val="0"/>
              </a:spcAft>
              <a:buSzPts val="2400"/>
              <a:buFont typeface="Arial"/>
              <a:buNone/>
            </a:pPr>
            <a:r>
              <a:t/>
            </a:r>
            <a:endParaRPr sz="1600">
              <a:latin typeface="Montserrat"/>
              <a:ea typeface="Montserrat"/>
              <a:cs typeface="Montserrat"/>
              <a:sym typeface="Montserrat"/>
            </a:endParaRPr>
          </a:p>
          <a:p>
            <a:pPr indent="0" lvl="1" marL="0" rtl="0" algn="l">
              <a:lnSpc>
                <a:spcPct val="100000"/>
              </a:lnSpc>
              <a:spcBef>
                <a:spcPts val="0"/>
              </a:spcBef>
              <a:spcAft>
                <a:spcPts val="0"/>
              </a:spcAft>
              <a:buSzPts val="2400"/>
              <a:buFont typeface="Arial"/>
              <a:buNone/>
            </a:pPr>
            <a:r>
              <a:rPr lang="tr-TR" sz="1600">
                <a:latin typeface="Montserrat"/>
                <a:ea typeface="Montserrat"/>
                <a:cs typeface="Montserrat"/>
                <a:sym typeface="Montserrat"/>
              </a:rPr>
              <a:t>   3-) Tarım hakkında yapılan ihalelerden pay almak isteyen şirketler</a:t>
            </a:r>
            <a:endParaRPr sz="1600">
              <a:latin typeface="Montserrat"/>
              <a:ea typeface="Montserrat"/>
              <a:cs typeface="Montserrat"/>
              <a:sym typeface="Montserrat"/>
            </a:endParaRPr>
          </a:p>
          <a:p>
            <a:pPr indent="0" lvl="1" marL="0" rtl="0" algn="l">
              <a:lnSpc>
                <a:spcPct val="100000"/>
              </a:lnSpc>
              <a:spcBef>
                <a:spcPts val="0"/>
              </a:spcBef>
              <a:spcAft>
                <a:spcPts val="0"/>
              </a:spcAft>
              <a:buSzPts val="2400"/>
              <a:buFont typeface="Arial"/>
              <a:buNone/>
            </a:pPr>
            <a:r>
              <a:t/>
            </a:r>
            <a:endParaRPr sz="1600">
              <a:latin typeface="Montserrat"/>
              <a:ea typeface="Montserrat"/>
              <a:cs typeface="Montserrat"/>
              <a:sym typeface="Montserrat"/>
            </a:endParaRPr>
          </a:p>
          <a:p>
            <a:pPr indent="0" lvl="1" marL="0" rtl="0" algn="l">
              <a:lnSpc>
                <a:spcPct val="100000"/>
              </a:lnSpc>
              <a:spcBef>
                <a:spcPts val="0"/>
              </a:spcBef>
              <a:spcAft>
                <a:spcPts val="0"/>
              </a:spcAft>
              <a:buSzPts val="2400"/>
              <a:buFont typeface="Arial"/>
              <a:buNone/>
            </a:pPr>
            <a:r>
              <a:rPr lang="tr-TR" sz="1600">
                <a:latin typeface="Montserrat"/>
                <a:ea typeface="Montserrat"/>
                <a:cs typeface="Montserrat"/>
                <a:sym typeface="Montserrat"/>
              </a:rPr>
              <a:t>   4-)</a:t>
            </a:r>
            <a:endParaRPr sz="1600">
              <a:latin typeface="Montserrat"/>
              <a:ea typeface="Montserrat"/>
              <a:cs typeface="Montserrat"/>
              <a:sym typeface="Montserrat"/>
            </a:endParaRPr>
          </a:p>
          <a:p>
            <a:pPr indent="0" lvl="1" marL="0" rtl="0" algn="l">
              <a:lnSpc>
                <a:spcPct val="100000"/>
              </a:lnSpc>
              <a:spcBef>
                <a:spcPts val="0"/>
              </a:spcBef>
              <a:spcAft>
                <a:spcPts val="0"/>
              </a:spcAft>
              <a:buSzPts val="2400"/>
              <a:buFont typeface="Arial"/>
              <a:buNone/>
            </a:pPr>
            <a:r>
              <a:rPr lang="tr-TR" sz="1600">
                <a:latin typeface="Montserrat"/>
                <a:ea typeface="Montserrat"/>
                <a:cs typeface="Montserrat"/>
                <a:sym typeface="Montserrat"/>
              </a:rPr>
              <a:t>   </a:t>
            </a:r>
            <a:endParaRPr sz="1600">
              <a:latin typeface="Montserrat"/>
              <a:ea typeface="Montserrat"/>
              <a:cs typeface="Montserrat"/>
              <a:sym typeface="Montserrat"/>
            </a:endParaRPr>
          </a:p>
          <a:p>
            <a:pPr indent="-133350" lvl="1" marL="742950" rtl="0" algn="l">
              <a:lnSpc>
                <a:spcPct val="100000"/>
              </a:lnSpc>
              <a:spcBef>
                <a:spcPts val="0"/>
              </a:spcBef>
              <a:spcAft>
                <a:spcPts val="0"/>
              </a:spcAft>
              <a:buSzPts val="2400"/>
              <a:buFont typeface="Arial"/>
              <a:buNone/>
            </a:pPr>
            <a:r>
              <a:t/>
            </a:r>
            <a:endParaRPr b="1" sz="1600"/>
          </a:p>
          <a:p>
            <a:pPr indent="-133350" lvl="1" marL="742950" rtl="0" algn="l">
              <a:lnSpc>
                <a:spcPct val="100000"/>
              </a:lnSpc>
              <a:spcBef>
                <a:spcPts val="0"/>
              </a:spcBef>
              <a:spcAft>
                <a:spcPts val="0"/>
              </a:spcAft>
              <a:buSzPts val="2400"/>
              <a:buFont typeface="Arial"/>
              <a:buNone/>
            </a:pPr>
            <a:r>
              <a:t/>
            </a:r>
            <a:endParaRPr b="1" sz="1600"/>
          </a:p>
        </p:txBody>
      </p:sp>
      <p:cxnSp>
        <p:nvCxnSpPr>
          <p:cNvPr id="313" name="Google Shape;313;p24"/>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14" name="Google Shape;314;p24"/>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5"/>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320" name="Google Shape;320;p25"/>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tr-TR"/>
              <a:t>Hedef Kitleniz ve İlerleyen Süreçteki İşbirlikçilerimiz</a:t>
            </a:r>
            <a:endParaRPr/>
          </a:p>
        </p:txBody>
      </p:sp>
      <p:sp>
        <p:nvSpPr>
          <p:cNvPr id="321" name="Google Shape;321;p25"/>
          <p:cNvSpPr txBox="1"/>
          <p:nvPr>
            <p:ph idx="1" type="body"/>
          </p:nvPr>
        </p:nvSpPr>
        <p:spPr>
          <a:xfrm>
            <a:off x="228600" y="1066800"/>
            <a:ext cx="8686800" cy="5181600"/>
          </a:xfrm>
          <a:prstGeom prst="rect">
            <a:avLst/>
          </a:prstGeom>
          <a:noFill/>
          <a:ln>
            <a:noFill/>
          </a:ln>
        </p:spPr>
        <p:txBody>
          <a:bodyPr anchorCtr="0" anchor="t" bIns="45700" lIns="91425" spcFirstLastPara="1" rIns="91425" wrap="square" tIns="45700">
            <a:noAutofit/>
          </a:bodyPr>
          <a:lstStyle/>
          <a:p>
            <a:pPr indent="-190500" lvl="1" marL="800100" rtl="0" algn="l">
              <a:lnSpc>
                <a:spcPct val="100000"/>
              </a:lnSpc>
              <a:spcBef>
                <a:spcPts val="0"/>
              </a:spcBef>
              <a:spcAft>
                <a:spcPts val="0"/>
              </a:spcAft>
              <a:buSzPts val="2400"/>
              <a:buFont typeface="Courier New"/>
              <a:buNone/>
            </a:pPr>
            <a:r>
              <a:t/>
            </a:r>
            <a:endParaRPr sz="1600"/>
          </a:p>
          <a:p>
            <a:pPr indent="-190500" lvl="1" marL="800100" rtl="0" algn="l">
              <a:lnSpc>
                <a:spcPct val="100000"/>
              </a:lnSpc>
              <a:spcBef>
                <a:spcPts val="0"/>
              </a:spcBef>
              <a:spcAft>
                <a:spcPts val="0"/>
              </a:spcAft>
              <a:buSzPts val="2400"/>
              <a:buFont typeface="Courier New"/>
              <a:buNone/>
            </a:pPr>
            <a:r>
              <a:t/>
            </a:r>
            <a:endParaRPr sz="1600"/>
          </a:p>
          <a:p>
            <a:pPr indent="-190500" lvl="1" marL="800100" rtl="0" algn="l">
              <a:lnSpc>
                <a:spcPct val="100000"/>
              </a:lnSpc>
              <a:spcBef>
                <a:spcPts val="0"/>
              </a:spcBef>
              <a:spcAft>
                <a:spcPts val="0"/>
              </a:spcAft>
              <a:buSzPts val="2400"/>
              <a:buFont typeface="Courier New"/>
              <a:buNone/>
            </a:pPr>
            <a:r>
              <a:rPr lang="tr-TR" sz="1800"/>
              <a:t>Lora Alliance CEO’su Donna Moore</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133350" lvl="1" marL="742950" rtl="0" algn="l">
              <a:lnSpc>
                <a:spcPct val="100000"/>
              </a:lnSpc>
              <a:spcBef>
                <a:spcPts val="0"/>
              </a:spcBef>
              <a:spcAft>
                <a:spcPts val="0"/>
              </a:spcAft>
              <a:buSzPts val="2400"/>
              <a:buFont typeface="Arial"/>
              <a:buNone/>
            </a:pPr>
            <a:r>
              <a:t/>
            </a:r>
            <a:endParaRPr sz="1800"/>
          </a:p>
        </p:txBody>
      </p:sp>
      <p:cxnSp>
        <p:nvCxnSpPr>
          <p:cNvPr id="322" name="Google Shape;322;p25"/>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23" name="Google Shape;323;p25"/>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pic>
        <p:nvPicPr>
          <p:cNvPr id="324" name="Google Shape;324;p25"/>
          <p:cNvPicPr preferRelativeResize="0"/>
          <p:nvPr/>
        </p:nvPicPr>
        <p:blipFill>
          <a:blip r:embed="rId3">
            <a:alphaModFix/>
          </a:blip>
          <a:stretch>
            <a:fillRect/>
          </a:stretch>
        </p:blipFill>
        <p:spPr>
          <a:xfrm>
            <a:off x="842100" y="2196250"/>
            <a:ext cx="5720499" cy="3396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4b606e5ef6_1_7"/>
          <p:cNvSpPr txBox="1"/>
          <p:nvPr>
            <p:ph idx="1" type="body"/>
          </p:nvPr>
        </p:nvSpPr>
        <p:spPr>
          <a:xfrm>
            <a:off x="228600" y="174350"/>
            <a:ext cx="8686800" cy="6074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tr-TR" sz="1800"/>
              <a:t>		</a:t>
            </a:r>
            <a:endParaRPr sz="1800"/>
          </a:p>
          <a:p>
            <a:pPr indent="0" lvl="0" marL="0" rtl="0" algn="l">
              <a:spcBef>
                <a:spcPts val="480"/>
              </a:spcBef>
              <a:spcAft>
                <a:spcPts val="0"/>
              </a:spcAft>
              <a:buNone/>
            </a:pPr>
            <a:r>
              <a:rPr lang="tr-TR" sz="1800"/>
              <a:t>   </a:t>
            </a:r>
            <a:r>
              <a:rPr b="0" lang="tr-TR" sz="1800"/>
              <a:t>AI Lead Leader of Google </a:t>
            </a:r>
            <a:r>
              <a:rPr b="0" lang="tr-TR" sz="1800">
                <a:highlight>
                  <a:srgbClr val="FFFFFF"/>
                </a:highlight>
                <a:latin typeface="Roboto"/>
                <a:ea typeface="Roboto"/>
                <a:cs typeface="Roboto"/>
                <a:sym typeface="Roboto"/>
              </a:rPr>
              <a:t>Laurence Moroney (Tavsiye)</a:t>
            </a:r>
            <a:endParaRPr b="0" sz="1800">
              <a:highlight>
                <a:srgbClr val="FFFFFF"/>
              </a:highlight>
              <a:latin typeface="Roboto"/>
              <a:ea typeface="Roboto"/>
              <a:cs typeface="Roboto"/>
              <a:sym typeface="Roboto"/>
            </a:endParaRPr>
          </a:p>
          <a:p>
            <a:pPr indent="0" lvl="0" marL="0" rtl="0" algn="l">
              <a:spcBef>
                <a:spcPts val="480"/>
              </a:spcBef>
              <a:spcAft>
                <a:spcPts val="0"/>
              </a:spcAft>
              <a:buNone/>
            </a:pPr>
            <a:r>
              <a:t/>
            </a:r>
            <a:endParaRPr b="0" sz="1800">
              <a:highlight>
                <a:srgbClr val="FFFFFF"/>
              </a:highlight>
              <a:latin typeface="Roboto"/>
              <a:ea typeface="Roboto"/>
              <a:cs typeface="Roboto"/>
              <a:sym typeface="Roboto"/>
            </a:endParaRPr>
          </a:p>
          <a:p>
            <a:pPr indent="0" lvl="0" marL="0" rtl="0" algn="l">
              <a:spcBef>
                <a:spcPts val="480"/>
              </a:spcBef>
              <a:spcAft>
                <a:spcPts val="0"/>
              </a:spcAft>
              <a:buNone/>
            </a:pPr>
            <a:r>
              <a:t/>
            </a:r>
            <a:endParaRPr b="0" sz="1800">
              <a:highlight>
                <a:srgbClr val="FFFFFF"/>
              </a:highlight>
              <a:latin typeface="Roboto"/>
              <a:ea typeface="Roboto"/>
              <a:cs typeface="Roboto"/>
              <a:sym typeface="Roboto"/>
            </a:endParaRPr>
          </a:p>
          <a:p>
            <a:pPr indent="0" lvl="0" marL="0" rtl="0" algn="l">
              <a:spcBef>
                <a:spcPts val="480"/>
              </a:spcBef>
              <a:spcAft>
                <a:spcPts val="0"/>
              </a:spcAft>
              <a:buNone/>
            </a:pPr>
            <a:r>
              <a:rPr b="0" lang="tr-TR" sz="1800">
                <a:highlight>
                  <a:srgbClr val="FFFFFF"/>
                </a:highlight>
                <a:latin typeface="Roboto"/>
                <a:ea typeface="Roboto"/>
                <a:cs typeface="Roboto"/>
                <a:sym typeface="Roboto"/>
              </a:rPr>
              <a:t>	</a:t>
            </a:r>
            <a:endParaRPr b="0" sz="1800">
              <a:highlight>
                <a:srgbClr val="FFFFFF"/>
              </a:highlight>
              <a:latin typeface="Roboto"/>
              <a:ea typeface="Roboto"/>
              <a:cs typeface="Roboto"/>
              <a:sym typeface="Roboto"/>
            </a:endParaRPr>
          </a:p>
        </p:txBody>
      </p:sp>
      <p:sp>
        <p:nvSpPr>
          <p:cNvPr id="331" name="Google Shape;331;g14b606e5ef6_1_7"/>
          <p:cNvSpPr txBox="1"/>
          <p:nvPr>
            <p:ph idx="12" type="sldNum"/>
          </p:nvPr>
        </p:nvSpPr>
        <p:spPr>
          <a:xfrm>
            <a:off x="8001000" y="6461125"/>
            <a:ext cx="685800" cy="244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tr-TR"/>
              <a:t>‹#›</a:t>
            </a:fld>
            <a:endParaRPr/>
          </a:p>
        </p:txBody>
      </p:sp>
      <p:pic>
        <p:nvPicPr>
          <p:cNvPr id="332" name="Google Shape;332;g14b606e5ef6_1_7"/>
          <p:cNvPicPr preferRelativeResize="0"/>
          <p:nvPr/>
        </p:nvPicPr>
        <p:blipFill>
          <a:blip r:embed="rId3">
            <a:alphaModFix/>
          </a:blip>
          <a:stretch>
            <a:fillRect/>
          </a:stretch>
        </p:blipFill>
        <p:spPr>
          <a:xfrm>
            <a:off x="460600" y="1527550"/>
            <a:ext cx="8058150" cy="3657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4b606e5ef6_1_17"/>
          <p:cNvSpPr txBox="1"/>
          <p:nvPr>
            <p:ph idx="1" type="body"/>
          </p:nvPr>
        </p:nvSpPr>
        <p:spPr>
          <a:xfrm>
            <a:off x="228600" y="1066800"/>
            <a:ext cx="8686800" cy="51816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339" name="Google Shape;339;g14b606e5ef6_1_17"/>
          <p:cNvSpPr txBox="1"/>
          <p:nvPr>
            <p:ph idx="12" type="sldNum"/>
          </p:nvPr>
        </p:nvSpPr>
        <p:spPr>
          <a:xfrm>
            <a:off x="8001000" y="6461125"/>
            <a:ext cx="685800" cy="244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tr-T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6"/>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sp>
        <p:nvSpPr>
          <p:cNvPr id="345" name="Google Shape;345;p26"/>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tr-TR" sz="3200" u="none" cap="none" strike="noStrike">
                <a:solidFill>
                  <a:schemeClr val="accent2"/>
                </a:solidFill>
                <a:latin typeface="Arial"/>
                <a:ea typeface="Arial"/>
                <a:cs typeface="Arial"/>
                <a:sym typeface="Arial"/>
              </a:rPr>
              <a:t>BENZER PROJELER</a:t>
            </a:r>
            <a:endParaRPr b="1" i="0" sz="2400" u="none" cap="none" strike="noStrike">
              <a:solidFill>
                <a:schemeClr val="accent2"/>
              </a:solidFill>
              <a:latin typeface="Arial"/>
              <a:ea typeface="Arial"/>
              <a:cs typeface="Arial"/>
              <a:sym typeface="Arial"/>
            </a:endParaRPr>
          </a:p>
        </p:txBody>
      </p:sp>
      <p:cxnSp>
        <p:nvCxnSpPr>
          <p:cNvPr id="346" name="Google Shape;346;p26"/>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47" name="Google Shape;347;p26"/>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7"/>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tr-TR"/>
              <a:t>BENZER PROJELER / ÖZGÜNLÜK</a:t>
            </a:r>
            <a:endParaRPr/>
          </a:p>
        </p:txBody>
      </p:sp>
      <p:sp>
        <p:nvSpPr>
          <p:cNvPr id="353" name="Google Shape;353;p27"/>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480"/>
              </a:spcBef>
              <a:spcAft>
                <a:spcPts val="0"/>
              </a:spcAft>
              <a:buSzPts val="2400"/>
              <a:buFont typeface="Noto Sans Symbols"/>
              <a:buChar char="⮚"/>
            </a:pPr>
            <a:r>
              <a:rPr b="0" lang="tr-TR" sz="1600"/>
              <a:t>Tarla İo</a:t>
            </a:r>
            <a:endParaRPr b="0" sz="1600"/>
          </a:p>
          <a:p>
            <a:pPr indent="-381000" lvl="0" marL="457200" marR="0" rtl="0" algn="l">
              <a:lnSpc>
                <a:spcPct val="100000"/>
              </a:lnSpc>
              <a:spcBef>
                <a:spcPts val="480"/>
              </a:spcBef>
              <a:spcAft>
                <a:spcPts val="0"/>
              </a:spcAft>
              <a:buClr>
                <a:schemeClr val="dk1"/>
              </a:buClr>
              <a:buSzPts val="2400"/>
              <a:buFont typeface="Arial"/>
              <a:buChar char="•"/>
            </a:pPr>
            <a:r>
              <a:rPr b="0" lang="tr-TR" sz="1600"/>
              <a:t>Tarla io da bizim gibi bir tarım inovasyonu getirmiş bir girişim. Kendileri bizim gibi belli başlı sensörler ile verileri alıp analiz yapan ve bu analizler sonucu tarla sahiplerine bilgi veren bir şirket. Kendilerinin, bu proje sayesinde 8 global 8 yerli olmak üzere toplamda 16 farklı ödülleri var.</a:t>
            </a:r>
            <a:endParaRPr sz="1600"/>
          </a:p>
          <a:p>
            <a:pPr indent="-228600" lvl="0" marL="457200" marR="0" rtl="0" algn="l">
              <a:lnSpc>
                <a:spcPct val="100000"/>
              </a:lnSpc>
              <a:spcBef>
                <a:spcPts val="480"/>
              </a:spcBef>
              <a:spcAft>
                <a:spcPts val="0"/>
              </a:spcAft>
              <a:buClr>
                <a:schemeClr val="dk1"/>
              </a:buClr>
              <a:buSzPts val="2400"/>
              <a:buFont typeface="Arial"/>
              <a:buNone/>
            </a:pPr>
            <a:r>
              <a:t/>
            </a:r>
            <a:endParaRPr b="0" sz="1600"/>
          </a:p>
          <a:p>
            <a:pPr indent="0" lvl="0" marL="76200" rtl="0" algn="l">
              <a:lnSpc>
                <a:spcPct val="100000"/>
              </a:lnSpc>
              <a:spcBef>
                <a:spcPts val="480"/>
              </a:spcBef>
              <a:spcAft>
                <a:spcPts val="0"/>
              </a:spcAft>
              <a:buSzPts val="2400"/>
              <a:buNone/>
            </a:pPr>
            <a:r>
              <a:t/>
            </a:r>
            <a:endParaRPr b="0" sz="1600"/>
          </a:p>
          <a:p>
            <a:pPr indent="-381000" lvl="0" marL="457200" rtl="0" algn="l">
              <a:lnSpc>
                <a:spcPct val="100000"/>
              </a:lnSpc>
              <a:spcBef>
                <a:spcPts val="480"/>
              </a:spcBef>
              <a:spcAft>
                <a:spcPts val="0"/>
              </a:spcAft>
              <a:buSzPts val="2400"/>
              <a:buFont typeface="Noto Sans Symbols"/>
              <a:buChar char="⮚"/>
            </a:pPr>
            <a:r>
              <a:rPr b="0" lang="tr-TR" sz="1600"/>
              <a:t>Doktar</a:t>
            </a:r>
            <a:endParaRPr sz="1600"/>
          </a:p>
          <a:p>
            <a:pPr indent="-381000" lvl="0" marL="457200" marR="0" rtl="0" algn="l">
              <a:lnSpc>
                <a:spcPct val="100000"/>
              </a:lnSpc>
              <a:spcBef>
                <a:spcPts val="480"/>
              </a:spcBef>
              <a:spcAft>
                <a:spcPts val="0"/>
              </a:spcAft>
              <a:buClr>
                <a:schemeClr val="dk1"/>
              </a:buClr>
              <a:buSzPts val="2400"/>
              <a:buFont typeface="Arial"/>
              <a:buChar char="•"/>
            </a:pPr>
            <a:r>
              <a:rPr b="0" lang="tr-TR" sz="1600"/>
              <a:t>Doktar, aynı tarla io nun yaptığı işlevleri yapan bir şirket. Bu yapı tarım alanlarının daha verimli kullanılmasını sağlıyor. Bunu, IoT teknolojileri kullanarak veri toplayıp gelen verileri makine öğrenmesi algoritmalarını yapıp aykırılıkları tespit ediyorlar. Bu ayrılıkları tarla sahibine bildiriyor ve uyarıyorlar. Toplamda 31 tane iş ortağı olan Doktar, bir teknopark şirketidir.</a:t>
            </a:r>
            <a:endParaRPr sz="1600"/>
          </a:p>
          <a:p>
            <a:pPr indent="0" lvl="0" marL="76200" rtl="0" algn="l">
              <a:lnSpc>
                <a:spcPct val="100000"/>
              </a:lnSpc>
              <a:spcBef>
                <a:spcPts val="480"/>
              </a:spcBef>
              <a:spcAft>
                <a:spcPts val="0"/>
              </a:spcAft>
              <a:buSzPts val="2400"/>
              <a:buNone/>
            </a:pPr>
            <a:r>
              <a:t/>
            </a:r>
            <a:endParaRPr sz="1600"/>
          </a:p>
        </p:txBody>
      </p:sp>
      <p:sp>
        <p:nvSpPr>
          <p:cNvPr id="354" name="Google Shape;354;p27"/>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cxnSp>
        <p:nvCxnSpPr>
          <p:cNvPr id="355" name="Google Shape;355;p27"/>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56" name="Google Shape;356;p27"/>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 name="Shape 115"/>
        <p:cNvGrpSpPr/>
        <p:nvPr/>
      </p:nvGrpSpPr>
      <p:grpSpPr>
        <a:xfrm>
          <a:off x="0" y="0"/>
          <a:ext cx="0" cy="0"/>
          <a:chOff x="0" y="0"/>
          <a:chExt cx="0" cy="0"/>
        </a:xfrm>
      </p:grpSpPr>
      <p:sp>
        <p:nvSpPr>
          <p:cNvPr id="116" name="Google Shape;116;p3"/>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17" name="Google Shape;117;p3"/>
          <p:cNvSpPr txBox="1"/>
          <p:nvPr>
            <p:ph type="title"/>
          </p:nvPr>
        </p:nvSpPr>
        <p:spPr>
          <a:xfrm>
            <a:off x="1600200" y="76200"/>
            <a:ext cx="59436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tr-TR" sz="2400" u="none" cap="none" strike="noStrike">
                <a:solidFill>
                  <a:schemeClr val="accent2"/>
                </a:solidFill>
                <a:latin typeface="Arial"/>
                <a:ea typeface="Arial"/>
                <a:cs typeface="Arial"/>
                <a:sym typeface="Arial"/>
              </a:rPr>
              <a:t>Takım Yapısı</a:t>
            </a:r>
            <a:endParaRPr/>
          </a:p>
        </p:txBody>
      </p:sp>
      <p:sp>
        <p:nvSpPr>
          <p:cNvPr id="118" name="Google Shape;118;p3"/>
          <p:cNvSpPr txBox="1"/>
          <p:nvPr>
            <p:ph idx="1" type="body"/>
          </p:nvPr>
        </p:nvSpPr>
        <p:spPr>
          <a:xfrm>
            <a:off x="228600" y="1066800"/>
            <a:ext cx="8686800" cy="353715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SzPts val="1800"/>
              <a:buNone/>
            </a:pPr>
            <a:r>
              <a:t/>
            </a:r>
            <a:endParaRPr b="0" sz="1600"/>
          </a:p>
          <a:p>
            <a:pPr indent="0" lvl="0" marL="76200" rtl="0" algn="l">
              <a:lnSpc>
                <a:spcPct val="100000"/>
              </a:lnSpc>
              <a:spcBef>
                <a:spcPts val="480"/>
              </a:spcBef>
              <a:spcAft>
                <a:spcPts val="0"/>
              </a:spcAft>
              <a:buSzPts val="1800"/>
              <a:buNone/>
            </a:pPr>
            <a:r>
              <a:rPr b="0" lang="tr-TR" sz="1600"/>
              <a:t>- Arbi Elmas : Elektronik Haberleşme ve Donanım Sorumlusu</a:t>
            </a:r>
            <a:endParaRPr/>
          </a:p>
          <a:p>
            <a:pPr indent="0" lvl="0" marL="76200" rtl="0" algn="l">
              <a:lnSpc>
                <a:spcPct val="100000"/>
              </a:lnSpc>
              <a:spcBef>
                <a:spcPts val="480"/>
              </a:spcBef>
              <a:spcAft>
                <a:spcPts val="0"/>
              </a:spcAft>
              <a:buSzPts val="1800"/>
              <a:buNone/>
            </a:pPr>
            <a:r>
              <a:rPr b="0" lang="tr-TR" sz="1600"/>
              <a:t>      42 İstanbul : Bilgisayar ve Yazılım Mühendisliği Ana Eğitim</a:t>
            </a:r>
            <a:endParaRPr/>
          </a:p>
          <a:p>
            <a:pPr indent="0" lvl="0" marL="76200" rtl="0" algn="l">
              <a:lnSpc>
                <a:spcPct val="100000"/>
              </a:lnSpc>
              <a:spcBef>
                <a:spcPts val="480"/>
              </a:spcBef>
              <a:spcAft>
                <a:spcPts val="0"/>
              </a:spcAft>
              <a:buSzPts val="1800"/>
              <a:buNone/>
            </a:pPr>
            <a:r>
              <a:t/>
            </a:r>
            <a:endParaRPr b="0" sz="1600"/>
          </a:p>
          <a:p>
            <a:pPr indent="0" lvl="0" marL="76200" rtl="0" algn="l">
              <a:lnSpc>
                <a:spcPct val="100000"/>
              </a:lnSpc>
              <a:spcBef>
                <a:spcPts val="480"/>
              </a:spcBef>
              <a:spcAft>
                <a:spcPts val="0"/>
              </a:spcAft>
              <a:buSzPts val="1800"/>
              <a:buNone/>
            </a:pPr>
            <a:r>
              <a:rPr b="0" lang="tr-TR" sz="1600"/>
              <a:t>- Görkem Dogan : Yapay Zeka ve Elektronik Haberleşme Sorumlusu</a:t>
            </a:r>
            <a:endParaRPr/>
          </a:p>
          <a:p>
            <a:pPr indent="0" lvl="0" marL="76200" rtl="0" algn="l">
              <a:lnSpc>
                <a:spcPct val="100000"/>
              </a:lnSpc>
              <a:spcBef>
                <a:spcPts val="480"/>
              </a:spcBef>
              <a:spcAft>
                <a:spcPts val="0"/>
              </a:spcAft>
              <a:buSzPts val="1800"/>
              <a:buNone/>
            </a:pPr>
            <a:r>
              <a:rPr b="0" lang="tr-TR" sz="1600"/>
              <a:t>      42 İstanbul : Bilgisayar ve Yazılım Mühendisliği Ana Eğitim</a:t>
            </a:r>
            <a:endParaRPr/>
          </a:p>
          <a:p>
            <a:pPr indent="0" lvl="0" marL="76200" rtl="0" algn="l">
              <a:lnSpc>
                <a:spcPct val="100000"/>
              </a:lnSpc>
              <a:spcBef>
                <a:spcPts val="480"/>
              </a:spcBef>
              <a:spcAft>
                <a:spcPts val="0"/>
              </a:spcAft>
              <a:buSzPts val="1800"/>
              <a:buNone/>
            </a:pPr>
            <a:r>
              <a:t/>
            </a:r>
            <a:endParaRPr b="0" sz="1600"/>
          </a:p>
          <a:p>
            <a:pPr indent="0" lvl="0" marL="76200" rtl="0" algn="l">
              <a:lnSpc>
                <a:spcPct val="100000"/>
              </a:lnSpc>
              <a:spcBef>
                <a:spcPts val="480"/>
              </a:spcBef>
              <a:spcAft>
                <a:spcPts val="0"/>
              </a:spcAft>
              <a:buSzPts val="1800"/>
              <a:buNone/>
            </a:pPr>
            <a:r>
              <a:rPr b="0" lang="tr-TR" sz="1600"/>
              <a:t>- Berkay İnam : Ekip İletişim ve Web Yazılımları Sorumlusu </a:t>
            </a:r>
            <a:endParaRPr/>
          </a:p>
          <a:p>
            <a:pPr indent="0" lvl="0" marL="76200" rtl="0" algn="l">
              <a:lnSpc>
                <a:spcPct val="100000"/>
              </a:lnSpc>
              <a:spcBef>
                <a:spcPts val="480"/>
              </a:spcBef>
              <a:spcAft>
                <a:spcPts val="0"/>
              </a:spcAft>
              <a:buSzPts val="1800"/>
              <a:buNone/>
            </a:pPr>
            <a:r>
              <a:rPr b="0" lang="tr-TR" sz="1600"/>
              <a:t>      42 İstanbul : Bilgisayar ve Yazılım Mühendisliği Ana Eğitim</a:t>
            </a:r>
            <a:endParaRPr/>
          </a:p>
          <a:p>
            <a:pPr indent="-266700" lvl="0" marL="457200" marR="0" rtl="0" algn="l">
              <a:lnSpc>
                <a:spcPct val="100000"/>
              </a:lnSpc>
              <a:spcBef>
                <a:spcPts val="480"/>
              </a:spcBef>
              <a:spcAft>
                <a:spcPts val="0"/>
              </a:spcAft>
              <a:buClr>
                <a:schemeClr val="dk1"/>
              </a:buClr>
              <a:buSzPts val="1800"/>
              <a:buFont typeface="Arial"/>
              <a:buNone/>
            </a:pPr>
            <a:r>
              <a:t/>
            </a:r>
            <a:endParaRPr b="0" sz="1600"/>
          </a:p>
          <a:p>
            <a:pPr indent="-228600" lvl="0" marL="342900" rtl="0" algn="l">
              <a:lnSpc>
                <a:spcPct val="80000"/>
              </a:lnSpc>
              <a:spcBef>
                <a:spcPts val="0"/>
              </a:spcBef>
              <a:spcAft>
                <a:spcPts val="0"/>
              </a:spcAft>
              <a:buSzPts val="1800"/>
              <a:buNone/>
            </a:pPr>
            <a:r>
              <a:t/>
            </a:r>
            <a:endParaRPr sz="1600"/>
          </a:p>
        </p:txBody>
      </p:sp>
      <p:cxnSp>
        <p:nvCxnSpPr>
          <p:cNvPr id="119" name="Google Shape;119;p3"/>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20" name="Google Shape;120;p3"/>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8"/>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cxnSp>
        <p:nvCxnSpPr>
          <p:cNvPr id="362" name="Google Shape;362;p28"/>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63" name="Google Shape;363;p28"/>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
        <p:nvSpPr>
          <p:cNvPr id="364" name="Google Shape;364;p28"/>
          <p:cNvSpPr txBox="1"/>
          <p:nvPr>
            <p:ph type="title"/>
          </p:nvPr>
        </p:nvSpPr>
        <p:spPr>
          <a:xfrm>
            <a:off x="1360503" y="150027"/>
            <a:ext cx="5410200" cy="8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tr-TR"/>
              <a:t>Market Analizi</a:t>
            </a:r>
            <a:endParaRPr/>
          </a:p>
        </p:txBody>
      </p:sp>
      <p:pic>
        <p:nvPicPr>
          <p:cNvPr id="365" name="Google Shape;365;p28"/>
          <p:cNvPicPr preferRelativeResize="0"/>
          <p:nvPr/>
        </p:nvPicPr>
        <p:blipFill rotWithShape="1">
          <a:blip r:embed="rId3">
            <a:alphaModFix/>
          </a:blip>
          <a:srcRect b="0" l="0" r="0" t="0"/>
          <a:stretch/>
        </p:blipFill>
        <p:spPr>
          <a:xfrm>
            <a:off x="1671442" y="1252760"/>
            <a:ext cx="6561332" cy="4197728"/>
          </a:xfrm>
          <a:prstGeom prst="rect">
            <a:avLst/>
          </a:prstGeom>
          <a:noFill/>
          <a:ln>
            <a:noFill/>
          </a:ln>
        </p:spPr>
      </p:pic>
      <p:sp>
        <p:nvSpPr>
          <p:cNvPr id="366" name="Google Shape;366;p28"/>
          <p:cNvSpPr txBox="1"/>
          <p:nvPr/>
        </p:nvSpPr>
        <p:spPr>
          <a:xfrm>
            <a:off x="29744" y="1184140"/>
            <a:ext cx="2734321" cy="24622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GSMA’ya göre Çin, IIoT pazarının üçte birini oluşturuyor. 2025 yılında tüm dünyada 13,8 milyar IIoT bağlantılı cihazın bulunacağını hesaplamıştır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tr-TR" sz="1400" u="none" cap="none" strike="noStrike">
                <a:solidFill>
                  <a:srgbClr val="000000"/>
                </a:solidFill>
                <a:latin typeface="Arial"/>
                <a:ea typeface="Arial"/>
                <a:cs typeface="Arial"/>
                <a:sym typeface="Arial"/>
              </a:rPr>
              <a:t>IDC Verilerine Göre </a:t>
            </a:r>
            <a:r>
              <a:rPr b="0" i="0" lang="tr-TR" sz="1400" u="none" cap="none" strike="noStrike">
                <a:solidFill>
                  <a:srgbClr val="000000"/>
                </a:solidFill>
                <a:latin typeface="Arial"/>
                <a:ea typeface="Arial"/>
                <a:cs typeface="Arial"/>
                <a:sym typeface="Arial"/>
              </a:rPr>
              <a:t>2023 yılında 1,1 trilyon dolarlık işlem hacmi bekleniyor.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GE’nin tahmini de 2020’de 50 milyar cihazın internete bağlanacağı yönünde.</a:t>
            </a:r>
            <a:endParaRPr b="0" i="0" sz="1400" u="none" cap="none" strike="noStrike">
              <a:solidFill>
                <a:srgbClr val="000000"/>
              </a:solidFill>
              <a:latin typeface="Arial"/>
              <a:ea typeface="Arial"/>
              <a:cs typeface="Arial"/>
              <a:sym typeface="Arial"/>
            </a:endParaRPr>
          </a:p>
        </p:txBody>
      </p:sp>
      <p:sp>
        <p:nvSpPr>
          <p:cNvPr id="367" name="Google Shape;367;p28"/>
          <p:cNvSpPr txBox="1"/>
          <p:nvPr/>
        </p:nvSpPr>
        <p:spPr>
          <a:xfrm>
            <a:off x="1364380" y="4995175"/>
            <a:ext cx="4522999" cy="16004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Türkiyedeki 2017 Yılındaki yatırım verilerine göre Tarım imalat ve Enerji sektörlerine yapılan toplam yatırım 26.309 milyon TL dir</a:t>
            </a:r>
            <a:endParaRPr/>
          </a:p>
          <a:p>
            <a:pPr indent="0" lvl="0" marL="0" marR="0" rtl="0" algn="ctr">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Biz de Tarımdai İoT alanına hizmet vereceğiz</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8" name="Google Shape;368;p28"/>
          <p:cNvSpPr txBox="1"/>
          <p:nvPr/>
        </p:nvSpPr>
        <p:spPr>
          <a:xfrm>
            <a:off x="6865646" y="2235352"/>
            <a:ext cx="2276359" cy="22467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Business Insider (BI) Premium araştırma </a:t>
            </a:r>
            <a:endParaRPr/>
          </a:p>
          <a:p>
            <a:pPr indent="0" lvl="0" marL="0" marR="0" rtl="0" algn="ctr">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hizmetlerinden olan BI Intelligence, tarımdaki IoT cihazlarının 2015 yılında 30 milyon iken bu rakamın 2020 yılında 75 milyona </a:t>
            </a:r>
            <a:endParaRPr/>
          </a:p>
          <a:p>
            <a:pPr indent="0" lvl="0" marL="0" marR="0" rtl="0" algn="ctr">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yükseleceğini tahmin etmiştir.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4b606e5ef6_1_24"/>
          <p:cNvSpPr txBox="1"/>
          <p:nvPr>
            <p:ph idx="1" type="body"/>
          </p:nvPr>
        </p:nvSpPr>
        <p:spPr>
          <a:xfrm>
            <a:off x="228600" y="247000"/>
            <a:ext cx="8686800" cy="60015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b="0" lang="tr-TR" sz="1800"/>
              <a:t>Ayrıca Amerikan Başkanı Joe Biden ın son açıkladığı sürdürülebilirlik kalkınma paketi ile tarım alanına +10 milyar yatırımlar yapılacağı açıklandı. ve bu pastadan pay almak isteyen büyük firmalar var ve bazılarının elinde tarıma karşı teknolojik çözümleri yok ya da yenilikçi teknolojileri kullanmıyorlar. Bu yüzden bu pastadan pay almak isteyen şirketlerin bu gibi projelere değer verceğini gösteriyor.</a:t>
            </a:r>
            <a:endParaRPr b="0" sz="1800"/>
          </a:p>
        </p:txBody>
      </p:sp>
      <p:sp>
        <p:nvSpPr>
          <p:cNvPr id="375" name="Google Shape;375;g14b606e5ef6_1_24"/>
          <p:cNvSpPr txBox="1"/>
          <p:nvPr>
            <p:ph idx="12" type="sldNum"/>
          </p:nvPr>
        </p:nvSpPr>
        <p:spPr>
          <a:xfrm>
            <a:off x="8001000" y="6461125"/>
            <a:ext cx="685800" cy="244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tr-T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9" name="Shape 379"/>
        <p:cNvGrpSpPr/>
        <p:nvPr/>
      </p:nvGrpSpPr>
      <p:grpSpPr>
        <a:xfrm>
          <a:off x="0" y="0"/>
          <a:ext cx="0" cy="0"/>
          <a:chOff x="0" y="0"/>
          <a:chExt cx="0" cy="0"/>
        </a:xfrm>
      </p:grpSpPr>
      <p:sp>
        <p:nvSpPr>
          <p:cNvPr id="380" name="Google Shape;380;p29"/>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sp>
        <p:nvSpPr>
          <p:cNvPr id="381" name="Google Shape;381;p29"/>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tr-TR" sz="3200" u="none" cap="none" strike="noStrike">
                <a:solidFill>
                  <a:schemeClr val="accent2"/>
                </a:solidFill>
                <a:latin typeface="Arial"/>
                <a:ea typeface="Arial"/>
                <a:cs typeface="Arial"/>
                <a:sym typeface="Arial"/>
              </a:rPr>
              <a:t>Bütçe</a:t>
            </a:r>
            <a:endParaRPr b="1" i="0" sz="2400" u="none" cap="none" strike="noStrike">
              <a:solidFill>
                <a:schemeClr val="accent2"/>
              </a:solidFill>
              <a:latin typeface="Arial"/>
              <a:ea typeface="Arial"/>
              <a:cs typeface="Arial"/>
              <a:sym typeface="Arial"/>
            </a:endParaRPr>
          </a:p>
        </p:txBody>
      </p:sp>
      <p:cxnSp>
        <p:nvCxnSpPr>
          <p:cNvPr id="382" name="Google Shape;382;p29"/>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83" name="Google Shape;383;p29"/>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tr-TR"/>
              <a:t>Bütçe</a:t>
            </a:r>
            <a:endParaRPr/>
          </a:p>
        </p:txBody>
      </p:sp>
      <p:sp>
        <p:nvSpPr>
          <p:cNvPr id="389" name="Google Shape;389;p30"/>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p>
            <a:pPr indent="0" lvl="0" marL="76200" rtl="0" algn="just">
              <a:lnSpc>
                <a:spcPct val="100000"/>
              </a:lnSpc>
              <a:spcBef>
                <a:spcPts val="480"/>
              </a:spcBef>
              <a:spcAft>
                <a:spcPts val="0"/>
              </a:spcAft>
              <a:buSzPts val="2400"/>
              <a:buNone/>
            </a:pPr>
            <a:r>
              <a:t/>
            </a:r>
            <a:endParaRPr sz="2300"/>
          </a:p>
        </p:txBody>
      </p:sp>
      <p:sp>
        <p:nvSpPr>
          <p:cNvPr id="390" name="Google Shape;390;p30"/>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cxnSp>
        <p:nvCxnSpPr>
          <p:cNvPr id="391" name="Google Shape;391;p30"/>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92" name="Google Shape;392;p30"/>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graphicFrame>
        <p:nvGraphicFramePr>
          <p:cNvPr id="393" name="Google Shape;393;p30"/>
          <p:cNvGraphicFramePr/>
          <p:nvPr/>
        </p:nvGraphicFramePr>
        <p:xfrm>
          <a:off x="2058900" y="2216431"/>
          <a:ext cx="3000000" cy="3000000"/>
        </p:xfrm>
        <a:graphic>
          <a:graphicData uri="http://schemas.openxmlformats.org/drawingml/2006/table">
            <a:tbl>
              <a:tblPr bandRow="1" firstRow="1">
                <a:noFill/>
                <a:tableStyleId>{5DA6333F-1E7A-465F-9EF8-9C034E26AC7D}</a:tableStyleId>
              </a:tblPr>
              <a:tblGrid>
                <a:gridCol w="2440350"/>
                <a:gridCol w="1382425"/>
                <a:gridCol w="1361500"/>
              </a:tblGrid>
              <a:tr h="358900">
                <a:tc>
                  <a:txBody>
                    <a:bodyPr/>
                    <a:lstStyle/>
                    <a:p>
                      <a:pPr indent="0" lvl="0" marL="0" marR="0" rtl="0" algn="l">
                        <a:lnSpc>
                          <a:spcPct val="100000"/>
                        </a:lnSpc>
                        <a:spcBef>
                          <a:spcPts val="0"/>
                        </a:spcBef>
                        <a:spcAft>
                          <a:spcPts val="0"/>
                        </a:spcAft>
                        <a:buNone/>
                      </a:pPr>
                      <a:r>
                        <a:rPr lang="tr-TR" sz="1400" u="none" cap="none" strike="noStrike"/>
                        <a:t>Maliyet Kalem Adı</a:t>
                      </a:r>
                      <a:endParaRPr/>
                    </a:p>
                  </a:txBody>
                  <a:tcPr marT="45725" marB="45725" marR="91450" marL="91450"/>
                </a:tc>
                <a:tc>
                  <a:txBody>
                    <a:bodyPr/>
                    <a:lstStyle/>
                    <a:p>
                      <a:pPr indent="0" lvl="0" marL="0" marR="0" rtl="0" algn="l">
                        <a:lnSpc>
                          <a:spcPct val="100000"/>
                        </a:lnSpc>
                        <a:spcBef>
                          <a:spcPts val="0"/>
                        </a:spcBef>
                        <a:spcAft>
                          <a:spcPts val="0"/>
                        </a:spcAft>
                        <a:buNone/>
                      </a:pPr>
                      <a:r>
                        <a:rPr lang="tr-TR" sz="1400" u="none" cap="none" strike="noStrike"/>
                        <a:t>   Maliyet</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Açıklama</a:t>
                      </a:r>
                      <a:endParaRPr b="0" sz="1400" u="none" cap="none" strike="noStrike"/>
                    </a:p>
                  </a:txBody>
                  <a:tcPr marT="45725" marB="45725" marR="91450" marL="91450"/>
                </a:tc>
              </a:tr>
              <a:tr h="177800">
                <a:tc>
                  <a:txBody>
                    <a:bodyPr/>
                    <a:lstStyle/>
                    <a:p>
                      <a:pPr indent="0" lvl="0" marL="0" marR="0" rtl="0" algn="ctr">
                        <a:lnSpc>
                          <a:spcPct val="100000"/>
                        </a:lnSpc>
                        <a:spcBef>
                          <a:spcPts val="0"/>
                        </a:spcBef>
                        <a:spcAft>
                          <a:spcPts val="0"/>
                        </a:spcAft>
                        <a:buClr>
                          <a:srgbClr val="000000"/>
                        </a:buClr>
                        <a:buSzPts val="1400"/>
                        <a:buFont typeface="Arial"/>
                        <a:buNone/>
                      </a:pPr>
                      <a:r>
                        <a:rPr b="0" lang="tr-TR" sz="1400" u="none" cap="none" strike="noStrike">
                          <a:solidFill>
                            <a:srgbClr val="000000"/>
                          </a:solidFill>
                        </a:rPr>
                        <a:t>Sunucu Giderleri</a:t>
                      </a:r>
                      <a:endParaRPr sz="1400" u="none" cap="none" strike="noStrike"/>
                    </a:p>
                    <a:p>
                      <a:pPr indent="0" lvl="0" marL="0" marR="0" rtl="0" algn="ctr">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tr-TR" sz="1400" u="none" cap="none" strike="noStrike"/>
                        <a:t>999TL / Ay</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tr-TR" sz="1400" u="none" cap="none" strike="noStrike"/>
                        <a:t>Çevrim depolama gideri.</a:t>
                      </a:r>
                      <a:endParaRPr sz="1400" u="none" cap="none" strike="noStrike"/>
                    </a:p>
                  </a:txBody>
                  <a:tcPr marT="45725" marB="45725" marR="91450" marL="91450"/>
                </a:tc>
              </a:tr>
              <a:tr h="518325">
                <a:tc>
                  <a:txBody>
                    <a:bodyPr/>
                    <a:lstStyle/>
                    <a:p>
                      <a:pPr indent="0" lvl="0" marL="0" marR="0" rtl="0" algn="ctr">
                        <a:lnSpc>
                          <a:spcPct val="100000"/>
                        </a:lnSpc>
                        <a:spcBef>
                          <a:spcPts val="0"/>
                        </a:spcBef>
                        <a:spcAft>
                          <a:spcPts val="0"/>
                        </a:spcAft>
                        <a:buNone/>
                      </a:pPr>
                      <a:r>
                        <a:rPr lang="tr-TR" sz="1400" u="none" cap="none" strike="noStrike"/>
                        <a:t>Rak3172(LoRa)</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tr-TR" sz="1400" u="none" cap="none" strike="noStrike"/>
                        <a:t>5$ / Adet</a:t>
                      </a:r>
                      <a:endParaRPr/>
                    </a:p>
                    <a:p>
                      <a:pPr indent="0" lvl="0" marL="0" marR="0" rtl="0" algn="ctr">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tr-TR" sz="1400" u="none" cap="none" strike="noStrike"/>
                        <a:t>Haberleşme Modülü</a:t>
                      </a:r>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571500">
                <a:tc>
                  <a:txBody>
                    <a:bodyPr/>
                    <a:lstStyle/>
                    <a:p>
                      <a:pPr indent="0" lvl="0" marL="0" marR="0" rtl="0" algn="ctr">
                        <a:lnSpc>
                          <a:spcPct val="100000"/>
                        </a:lnSpc>
                        <a:spcBef>
                          <a:spcPts val="0"/>
                        </a:spcBef>
                        <a:spcAft>
                          <a:spcPts val="0"/>
                        </a:spcAft>
                        <a:buClr>
                          <a:srgbClr val="000000"/>
                        </a:buClr>
                        <a:buSzPts val="1400"/>
                        <a:buFont typeface="Arial"/>
                        <a:buNone/>
                      </a:pPr>
                      <a:r>
                        <a:rPr lang="tr-TR" sz="1400" u="none" cap="none" strike="noStrike"/>
                        <a:t>OpenCV Ai Kit</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tr-TR" sz="1400" u="none" cap="none" strike="noStrike"/>
                        <a:t>200$ / Adet</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Ölçüm Modülleir</a:t>
                      </a:r>
                      <a:endParaRPr/>
                    </a:p>
                  </a:txBody>
                  <a:tcPr marT="45725" marB="45725" marR="91450" marL="91450"/>
                </a:tc>
              </a:tr>
              <a:tr h="624650">
                <a:tc>
                  <a:txBody>
                    <a:bodyPr/>
                    <a:lstStyle/>
                    <a:p>
                      <a:pPr indent="0" lvl="0" marL="0" marR="0" rtl="0" algn="ctr">
                        <a:lnSpc>
                          <a:spcPct val="100000"/>
                        </a:lnSpc>
                        <a:spcBef>
                          <a:spcPts val="0"/>
                        </a:spcBef>
                        <a:spcAft>
                          <a:spcPts val="0"/>
                        </a:spcAft>
                        <a:buClr>
                          <a:srgbClr val="000000"/>
                        </a:buClr>
                        <a:buSzPts val="1400"/>
                        <a:buFont typeface="Arial"/>
                        <a:buNone/>
                      </a:pPr>
                      <a:r>
                        <a:rPr lang="tr-TR" sz="1400" u="none" cap="none" strike="noStrike"/>
                        <a:t>Sensörler</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tr-TR" sz="1400" u="none" cap="none" strike="noStrike"/>
                        <a:t>10$ / Adet</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Ölçüm Modülleri</a:t>
                      </a:r>
                      <a:endParaRPr/>
                    </a:p>
                  </a:txBody>
                  <a:tcPr marT="45725" marB="45725" marR="91450" marL="91450"/>
                </a:tc>
              </a:tr>
              <a:tr h="624650">
                <a:tc>
                  <a:txBody>
                    <a:bodyPr/>
                    <a:lstStyle/>
                    <a:p>
                      <a:pPr indent="0" lvl="0" marL="0" marR="0" rtl="0" algn="ctr">
                        <a:lnSpc>
                          <a:spcPct val="100000"/>
                        </a:lnSpc>
                        <a:spcBef>
                          <a:spcPts val="0"/>
                        </a:spcBef>
                        <a:spcAft>
                          <a:spcPts val="0"/>
                        </a:spcAft>
                        <a:buClr>
                          <a:srgbClr val="000000"/>
                        </a:buClr>
                        <a:buSzPts val="1400"/>
                        <a:buFont typeface="Arial"/>
                        <a:buNone/>
                      </a:pPr>
                      <a:r>
                        <a:rPr lang="tr-TR" sz="1400" u="none" cap="none" strike="noStrike"/>
                        <a:t>Ara Devre Elemanları (kablo breadboard vb)</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tr-TR" sz="1400" u="none" cap="none" strike="noStrike"/>
                        <a:t>5$</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tr-TR" sz="1400" u="none" cap="none" strike="noStrike"/>
                        <a:t>Kurulum Giderleri</a:t>
                      </a:r>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4"/>
          <p:cNvSpPr txBox="1"/>
          <p:nvPr>
            <p:ph idx="12" type="sldNum"/>
          </p:nvPr>
        </p:nvSpPr>
        <p:spPr>
          <a:xfrm>
            <a:off x="8001000" y="6477000"/>
            <a:ext cx="685800" cy="2476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26" name="Google Shape;126;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tr-TR"/>
              <a:t>Nesnelerin İnterneti</a:t>
            </a:r>
            <a:endParaRPr/>
          </a:p>
        </p:txBody>
      </p:sp>
      <p:cxnSp>
        <p:nvCxnSpPr>
          <p:cNvPr id="127" name="Google Shape;127;p4"/>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28" name="Google Shape;128;p4"/>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5"/>
          <p:cNvSpPr txBox="1"/>
          <p:nvPr>
            <p:ph idx="12" type="sldNum"/>
          </p:nvPr>
        </p:nvSpPr>
        <p:spPr>
          <a:xfrm>
            <a:off x="8001000" y="6477000"/>
            <a:ext cx="685800" cy="2476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34" name="Google Shape;134;p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b="1" i="0" lang="tr-TR" sz="3200" u="none" cap="none" strike="noStrike">
                <a:solidFill>
                  <a:schemeClr val="accent2"/>
                </a:solidFill>
                <a:latin typeface="Arial"/>
                <a:ea typeface="Arial"/>
                <a:cs typeface="Arial"/>
                <a:sym typeface="Arial"/>
              </a:rPr>
              <a:t>Proje Özeti</a:t>
            </a:r>
            <a:endParaRPr/>
          </a:p>
        </p:txBody>
      </p:sp>
      <p:cxnSp>
        <p:nvCxnSpPr>
          <p:cNvPr id="135" name="Google Shape;135;p5"/>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36" name="Google Shape;136;p5"/>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 name="Shape 140"/>
        <p:cNvGrpSpPr/>
        <p:nvPr/>
      </p:nvGrpSpPr>
      <p:grpSpPr>
        <a:xfrm>
          <a:off x="0" y="0"/>
          <a:ext cx="0" cy="0"/>
          <a:chOff x="0" y="0"/>
          <a:chExt cx="0" cy="0"/>
        </a:xfrm>
      </p:grpSpPr>
      <p:sp>
        <p:nvSpPr>
          <p:cNvPr id="141" name="Google Shape;141;p6"/>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42" name="Google Shape;142;p6"/>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tr-TR"/>
              <a:t>Proje Özeti</a:t>
            </a:r>
            <a:endParaRPr/>
          </a:p>
        </p:txBody>
      </p:sp>
      <p:sp>
        <p:nvSpPr>
          <p:cNvPr id="143" name="Google Shape;143;p6"/>
          <p:cNvSpPr txBox="1"/>
          <p:nvPr>
            <p:ph idx="1" type="body"/>
          </p:nvPr>
        </p:nvSpPr>
        <p:spPr>
          <a:xfrm>
            <a:off x="228600" y="1066800"/>
            <a:ext cx="8686800" cy="518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None/>
            </a:pPr>
            <a:r>
              <a:t/>
            </a:r>
            <a:endParaRPr b="1" i="0" sz="2400" u="none" cap="none" strike="noStrike">
              <a:solidFill>
                <a:schemeClr val="dk1"/>
              </a:solidFill>
              <a:latin typeface="Arial"/>
              <a:ea typeface="Arial"/>
              <a:cs typeface="Arial"/>
              <a:sym typeface="Arial"/>
            </a:endParaRPr>
          </a:p>
          <a:p>
            <a:pPr indent="-381000" lvl="1" marL="914400" rtl="0" algn="l">
              <a:lnSpc>
                <a:spcPct val="100000"/>
              </a:lnSpc>
              <a:spcBef>
                <a:spcPts val="480"/>
              </a:spcBef>
              <a:spcAft>
                <a:spcPts val="0"/>
              </a:spcAft>
              <a:buSzPts val="2400"/>
              <a:buFont typeface="Arial"/>
              <a:buChar char="–"/>
            </a:pPr>
            <a:r>
              <a:rPr lang="tr-TR" sz="1600"/>
              <a:t>Tarım sektöründe modüler aygıtlarla veri toplanıp kullanıcılara Web&amp;App panelleri üzerinden analiz edilip gösterilecek. Aykırılık senteziyle makinelerimiz otonomlaşacak </a:t>
            </a:r>
            <a:endParaRPr/>
          </a:p>
        </p:txBody>
      </p:sp>
      <p:cxnSp>
        <p:nvCxnSpPr>
          <p:cNvPr id="144" name="Google Shape;144;p6"/>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45" name="Google Shape;145;p6"/>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7"/>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51" name="Google Shape;151;p7"/>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tr-TR"/>
              <a:t>Proje Özeti</a:t>
            </a:r>
            <a:endParaRPr/>
          </a:p>
        </p:txBody>
      </p:sp>
      <p:sp>
        <p:nvSpPr>
          <p:cNvPr id="152" name="Google Shape;152;p7"/>
          <p:cNvSpPr txBox="1"/>
          <p:nvPr>
            <p:ph idx="1" type="body"/>
          </p:nvPr>
        </p:nvSpPr>
        <p:spPr>
          <a:xfrm>
            <a:off x="228600" y="1066800"/>
            <a:ext cx="8686800" cy="36000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None/>
            </a:pPr>
            <a:r>
              <a:t/>
            </a:r>
            <a:endParaRPr b="1" i="0" sz="2400" u="none" cap="none" strike="noStrike">
              <a:solidFill>
                <a:schemeClr val="dk1"/>
              </a:solidFill>
              <a:latin typeface="Arial"/>
              <a:ea typeface="Arial"/>
              <a:cs typeface="Arial"/>
              <a:sym typeface="Arial"/>
            </a:endParaRPr>
          </a:p>
          <a:p>
            <a:pPr indent="-381000" lvl="1" marL="914400" rtl="0" algn="l">
              <a:lnSpc>
                <a:spcPct val="100000"/>
              </a:lnSpc>
              <a:spcBef>
                <a:spcPts val="0"/>
              </a:spcBef>
              <a:spcAft>
                <a:spcPts val="0"/>
              </a:spcAft>
              <a:buSzPts val="2400"/>
              <a:buChar char="–"/>
            </a:pPr>
            <a:r>
              <a:rPr lang="tr-TR" sz="1600"/>
              <a:t>Tarım-Sulama ve kontrol sistemlerinde, Yangın - gıda ve soğutma zincirlerinde , Şirketlerin ofis içi kontrollerinde ve özellikle Tarımda IOT cihazlarının yeterince veya efektif kullanılmaması ve veri takibinin zor olması projemizin genel hatlarıdır</a:t>
            </a:r>
            <a:endParaRPr sz="1800"/>
          </a:p>
          <a:p>
            <a:pPr indent="-228600" lvl="1" marL="914400" rtl="0" algn="l">
              <a:lnSpc>
                <a:spcPct val="100000"/>
              </a:lnSpc>
              <a:spcBef>
                <a:spcPts val="0"/>
              </a:spcBef>
              <a:spcAft>
                <a:spcPts val="0"/>
              </a:spcAft>
              <a:buSzPts val="2400"/>
              <a:buNone/>
            </a:pPr>
            <a:r>
              <a:t/>
            </a:r>
            <a:endParaRPr sz="1600"/>
          </a:p>
          <a:p>
            <a:pPr indent="-381000" lvl="1" marL="914400" rtl="0" algn="l">
              <a:lnSpc>
                <a:spcPct val="100000"/>
              </a:lnSpc>
              <a:spcBef>
                <a:spcPts val="0"/>
              </a:spcBef>
              <a:spcAft>
                <a:spcPts val="0"/>
              </a:spcAft>
              <a:buSzPts val="2400"/>
              <a:buChar char="–"/>
            </a:pPr>
            <a:r>
              <a:rPr lang="tr-TR" sz="1600"/>
              <a:t>İlk etapta Tarım ardından yukarıdaki alanlara da yöneleceğiz ilk olarak projenin çalışma mantığını inceleyelim.</a:t>
            </a:r>
            <a:endParaRPr/>
          </a:p>
          <a:p>
            <a:pPr indent="-228600" lvl="1" marL="914400" rtl="0" algn="l">
              <a:lnSpc>
                <a:spcPct val="100000"/>
              </a:lnSpc>
              <a:spcBef>
                <a:spcPts val="0"/>
              </a:spcBef>
              <a:spcAft>
                <a:spcPts val="0"/>
              </a:spcAft>
              <a:buSzPts val="2400"/>
              <a:buNone/>
            </a:pPr>
            <a:r>
              <a:t/>
            </a:r>
            <a:endParaRPr sz="1600"/>
          </a:p>
          <a:p>
            <a:pPr indent="-381000" lvl="1" marL="914400" rtl="0" algn="l">
              <a:lnSpc>
                <a:spcPct val="100000"/>
              </a:lnSpc>
              <a:spcBef>
                <a:spcPts val="0"/>
              </a:spcBef>
              <a:spcAft>
                <a:spcPts val="0"/>
              </a:spcAft>
              <a:buSzPts val="2400"/>
              <a:buChar char="–"/>
            </a:pPr>
            <a:r>
              <a:rPr lang="tr-TR" sz="1600"/>
              <a:t>Topraktaki gerekli ölçümleri yapacak sensörlerden gelen bilgiler Lora çipine aktarılacak ardından Lora-&gt;Gateway'e iletilecek. Gateway'den uydulara(Connecta-T1.1) uydulardansa Web servislerine iletilecek. Gerekli makine öğrenmesi ve tahminleme modellerinden sonra kullanıcı panellerinde gösterilecek. Tarım sistemindeki herhangi bir terslik oluşursa (yangın, böceklenme, sıcaklık, susuzluk) bu sorunları kullanıcılara anlık ileteceğiz.</a:t>
            </a:r>
            <a:endParaRPr/>
          </a:p>
          <a:p>
            <a:pPr indent="-190500" lvl="1" marL="800100" rtl="0" algn="l">
              <a:lnSpc>
                <a:spcPct val="100000"/>
              </a:lnSpc>
              <a:spcBef>
                <a:spcPts val="0"/>
              </a:spcBef>
              <a:spcAft>
                <a:spcPts val="0"/>
              </a:spcAft>
              <a:buSzPts val="2400"/>
              <a:buFont typeface="Courier New"/>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133350" lvl="1" marL="742950" rtl="0" algn="l">
              <a:lnSpc>
                <a:spcPct val="100000"/>
              </a:lnSpc>
              <a:spcBef>
                <a:spcPts val="0"/>
              </a:spcBef>
              <a:spcAft>
                <a:spcPts val="0"/>
              </a:spcAft>
              <a:buSzPts val="2400"/>
              <a:buFont typeface="Arial"/>
              <a:buNone/>
            </a:pPr>
            <a:r>
              <a:t/>
            </a:r>
            <a:endParaRPr sz="1800"/>
          </a:p>
        </p:txBody>
      </p:sp>
      <p:cxnSp>
        <p:nvCxnSpPr>
          <p:cNvPr id="153" name="Google Shape;153;p7"/>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54" name="Google Shape;154;p7"/>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pic>
        <p:nvPicPr>
          <p:cNvPr id="155" name="Google Shape;155;p7"/>
          <p:cNvPicPr preferRelativeResize="0"/>
          <p:nvPr/>
        </p:nvPicPr>
        <p:blipFill rotWithShape="1">
          <a:blip r:embed="rId3">
            <a:alphaModFix/>
          </a:blip>
          <a:srcRect b="0" l="0" r="0" t="0"/>
          <a:stretch/>
        </p:blipFill>
        <p:spPr>
          <a:xfrm>
            <a:off x="1233825" y="5180613"/>
            <a:ext cx="890752" cy="838200"/>
          </a:xfrm>
          <a:prstGeom prst="rect">
            <a:avLst/>
          </a:prstGeom>
          <a:noFill/>
          <a:ln>
            <a:noFill/>
          </a:ln>
        </p:spPr>
      </p:pic>
      <p:sp>
        <p:nvSpPr>
          <p:cNvPr id="156" name="Google Shape;156;p7"/>
          <p:cNvSpPr txBox="1"/>
          <p:nvPr/>
        </p:nvSpPr>
        <p:spPr>
          <a:xfrm>
            <a:off x="2844209" y="5289697"/>
            <a:ext cx="256510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1400" u="none" cap="none" strike="noStrike">
                <a:solidFill>
                  <a:srgbClr val="000000"/>
                </a:solidFill>
                <a:latin typeface="Arial"/>
                <a:ea typeface="Arial"/>
                <a:cs typeface="Arial"/>
                <a:sym typeface="Arial"/>
              </a:rPr>
              <a:t>Last Setting Broker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62" name="Google Shape;162;p10"/>
          <p:cNvSpPr txBox="1"/>
          <p:nvPr>
            <p:ph idx="1" type="body"/>
          </p:nvPr>
        </p:nvSpPr>
        <p:spPr>
          <a:xfrm>
            <a:off x="228600" y="1066800"/>
            <a:ext cx="8686800" cy="5181600"/>
          </a:xfrm>
          <a:prstGeom prst="rect">
            <a:avLst/>
          </a:prstGeom>
          <a:noFill/>
          <a:ln>
            <a:noFill/>
          </a:ln>
        </p:spPr>
        <p:txBody>
          <a:bodyPr anchorCtr="0" anchor="t" bIns="45700" lIns="91425" spcFirstLastPara="1" rIns="91425" wrap="square" tIns="45700">
            <a:noAutofit/>
          </a:bodyPr>
          <a:lstStyle/>
          <a:p>
            <a:pPr indent="0" lvl="1" marL="457200" rtl="0" algn="l">
              <a:lnSpc>
                <a:spcPct val="100000"/>
              </a:lnSpc>
              <a:spcBef>
                <a:spcPts val="0"/>
              </a:spcBef>
              <a:spcAft>
                <a:spcPts val="0"/>
              </a:spcAft>
              <a:buSzPts val="2400"/>
              <a:buNone/>
            </a:pPr>
            <a:r>
              <a:t/>
            </a:r>
            <a:endParaRPr sz="1800"/>
          </a:p>
          <a:p>
            <a:pPr indent="-190500" lvl="1" marL="800100" rtl="0" algn="l">
              <a:lnSpc>
                <a:spcPct val="100000"/>
              </a:lnSpc>
              <a:spcBef>
                <a:spcPts val="0"/>
              </a:spcBef>
              <a:spcAft>
                <a:spcPts val="0"/>
              </a:spcAft>
              <a:buSzPts val="2400"/>
              <a:buFont typeface="Courier New"/>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133350" lvl="1" marL="742950" rtl="0" algn="l">
              <a:lnSpc>
                <a:spcPct val="100000"/>
              </a:lnSpc>
              <a:spcBef>
                <a:spcPts val="0"/>
              </a:spcBef>
              <a:spcAft>
                <a:spcPts val="0"/>
              </a:spcAft>
              <a:buSzPts val="2400"/>
              <a:buFont typeface="Arial"/>
              <a:buNone/>
            </a:pPr>
            <a:r>
              <a:t/>
            </a:r>
            <a:endParaRPr sz="1800"/>
          </a:p>
        </p:txBody>
      </p:sp>
      <p:cxnSp>
        <p:nvCxnSpPr>
          <p:cNvPr id="163" name="Google Shape;163;p10"/>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64" name="Google Shape;164;p10"/>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
        <p:nvSpPr>
          <p:cNvPr id="165" name="Google Shape;165;p10"/>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tr-TR" sz="3200" u="none" cap="none" strike="noStrike">
                <a:solidFill>
                  <a:schemeClr val="accent2"/>
                </a:solidFill>
                <a:latin typeface="Arial"/>
                <a:ea typeface="Arial"/>
                <a:cs typeface="Arial"/>
                <a:sym typeface="Arial"/>
              </a:rPr>
              <a:t>Belirlediğiniz Sorun</a:t>
            </a:r>
            <a:endParaRPr b="1" i="0" sz="2400" u="none" cap="none" strike="noStrike">
              <a:solidFill>
                <a:schemeClr val="accent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71" name="Google Shape;171;p11"/>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tr-TR"/>
              <a:t>Belirlediğiniz Sorun</a:t>
            </a:r>
            <a:endParaRPr/>
          </a:p>
        </p:txBody>
      </p:sp>
      <p:sp>
        <p:nvSpPr>
          <p:cNvPr id="172" name="Google Shape;172;p11"/>
          <p:cNvSpPr txBox="1"/>
          <p:nvPr>
            <p:ph idx="1" type="body"/>
          </p:nvPr>
        </p:nvSpPr>
        <p:spPr>
          <a:xfrm>
            <a:off x="228600" y="1066800"/>
            <a:ext cx="8686800" cy="4982239"/>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lang="tr-TR" sz="1600"/>
              <a:t>Sorunu Çözmek isterken odaklandığımız maddeler</a:t>
            </a:r>
            <a:endParaRPr/>
          </a:p>
          <a:p>
            <a:pPr indent="-381000" lvl="1" marL="914400" rtl="0" algn="l">
              <a:lnSpc>
                <a:spcPct val="100000"/>
              </a:lnSpc>
              <a:spcBef>
                <a:spcPts val="480"/>
              </a:spcBef>
              <a:spcAft>
                <a:spcPts val="0"/>
              </a:spcAft>
              <a:buSzPts val="2400"/>
              <a:buFont typeface="Arial"/>
              <a:buChar char="–"/>
            </a:pPr>
            <a:r>
              <a:rPr lang="tr-TR" sz="1600"/>
              <a:t>Bitki takibine bağlı erken böceklenme önlemleri</a:t>
            </a:r>
            <a:endParaRPr/>
          </a:p>
          <a:p>
            <a:pPr indent="-381000" lvl="1" marL="914400" rtl="0" algn="l">
              <a:lnSpc>
                <a:spcPct val="100000"/>
              </a:lnSpc>
              <a:spcBef>
                <a:spcPts val="480"/>
              </a:spcBef>
              <a:spcAft>
                <a:spcPts val="0"/>
              </a:spcAft>
              <a:buSzPts val="2400"/>
              <a:buFont typeface="Arial"/>
              <a:buChar char="–"/>
            </a:pPr>
            <a:r>
              <a:rPr lang="tr-TR" sz="1600"/>
              <a:t>Büyük alanlarda Zararlı veya hastalıklı bitkinin erken tespiti - iş gücü tasarrufu</a:t>
            </a:r>
            <a:endParaRPr/>
          </a:p>
          <a:p>
            <a:pPr indent="-381000" lvl="1" marL="914400" rtl="0" algn="l">
              <a:lnSpc>
                <a:spcPct val="100000"/>
              </a:lnSpc>
              <a:spcBef>
                <a:spcPts val="480"/>
              </a:spcBef>
              <a:spcAft>
                <a:spcPts val="0"/>
              </a:spcAft>
              <a:buSzPts val="2400"/>
              <a:buFont typeface="Arial"/>
              <a:buChar char="–"/>
            </a:pPr>
            <a:r>
              <a:rPr lang="tr-TR" sz="1600"/>
              <a:t>Bitkileri daha iyi besleme ve bitki sağlığı kontrolü</a:t>
            </a:r>
            <a:endParaRPr/>
          </a:p>
          <a:p>
            <a:pPr indent="-381000" lvl="1" marL="914400" rtl="0" algn="l">
              <a:lnSpc>
                <a:spcPct val="100000"/>
              </a:lnSpc>
              <a:spcBef>
                <a:spcPts val="480"/>
              </a:spcBef>
              <a:spcAft>
                <a:spcPts val="0"/>
              </a:spcAft>
              <a:buSzPts val="2400"/>
              <a:buFont typeface="Arial"/>
              <a:buChar char="–"/>
            </a:pPr>
            <a:r>
              <a:rPr lang="tr-TR" sz="1600"/>
              <a:t>Kamera sistemleri ile Gelişmiş görüntü takibi yapılamaması </a:t>
            </a:r>
            <a:endParaRPr sz="1600"/>
          </a:p>
          <a:p>
            <a:pPr indent="-381000" lvl="1" marL="914400" rtl="0" algn="l">
              <a:lnSpc>
                <a:spcPct val="100000"/>
              </a:lnSpc>
              <a:spcBef>
                <a:spcPts val="480"/>
              </a:spcBef>
              <a:spcAft>
                <a:spcPts val="0"/>
              </a:spcAft>
              <a:buSzPts val="2400"/>
              <a:buFont typeface="Arial"/>
              <a:buChar char="–"/>
            </a:pPr>
            <a:r>
              <a:rPr lang="tr-TR" sz="1600"/>
              <a:t>Yetersiz Müşteri Bilgilendirmesi</a:t>
            </a:r>
            <a:endParaRPr/>
          </a:p>
          <a:p>
            <a:pPr indent="-228600" lvl="1" marL="914400" rtl="0" algn="l">
              <a:lnSpc>
                <a:spcPct val="100000"/>
              </a:lnSpc>
              <a:spcBef>
                <a:spcPts val="480"/>
              </a:spcBef>
              <a:spcAft>
                <a:spcPts val="0"/>
              </a:spcAft>
              <a:buSzPts val="2400"/>
              <a:buFont typeface="Arial"/>
              <a:buNone/>
            </a:pPr>
            <a:r>
              <a:t/>
            </a:r>
            <a:endParaRPr sz="1600"/>
          </a:p>
          <a:p>
            <a:pPr indent="-342900" lvl="0" marL="457200" rtl="0" algn="l">
              <a:lnSpc>
                <a:spcPct val="100000"/>
              </a:lnSpc>
              <a:spcBef>
                <a:spcPts val="480"/>
              </a:spcBef>
              <a:spcAft>
                <a:spcPts val="0"/>
              </a:spcAft>
              <a:buSzPts val="2400"/>
              <a:buChar char="•"/>
            </a:pPr>
            <a:r>
              <a:rPr lang="tr-TR" sz="1600"/>
              <a:t>Sorunun kaynağının kesinliği hakkındaki veriler</a:t>
            </a:r>
            <a:endParaRPr/>
          </a:p>
          <a:p>
            <a:pPr indent="-381000" lvl="1" marL="914400" rtl="0" algn="l">
              <a:lnSpc>
                <a:spcPct val="100000"/>
              </a:lnSpc>
              <a:spcBef>
                <a:spcPts val="480"/>
              </a:spcBef>
              <a:spcAft>
                <a:spcPts val="0"/>
              </a:spcAft>
              <a:buSzPts val="2400"/>
              <a:buFont typeface="Arial"/>
              <a:buChar char="–"/>
            </a:pPr>
            <a:r>
              <a:rPr lang="tr-TR" sz="1600"/>
              <a:t>Örneğin Domates bitkisindeki Yaprak küfü 20-25 Derece sıcaklıkta ve %95 nemde oluşur. Küfe bağlı olarak böceklenme artar.</a:t>
            </a:r>
            <a:endParaRPr sz="1600"/>
          </a:p>
          <a:p>
            <a:pPr indent="0" lvl="0" marL="0" rtl="0" algn="l">
              <a:lnSpc>
                <a:spcPct val="100000"/>
              </a:lnSpc>
              <a:spcBef>
                <a:spcPts val="480"/>
              </a:spcBef>
              <a:spcAft>
                <a:spcPts val="0"/>
              </a:spcAft>
              <a:buNone/>
            </a:pPr>
            <a:r>
              <a:t/>
            </a:r>
            <a:endParaRPr sz="1600"/>
          </a:p>
          <a:p>
            <a:pPr indent="-190500" lvl="1" marL="800100" rtl="0" algn="l">
              <a:lnSpc>
                <a:spcPct val="100000"/>
              </a:lnSpc>
              <a:spcBef>
                <a:spcPts val="0"/>
              </a:spcBef>
              <a:spcAft>
                <a:spcPts val="0"/>
              </a:spcAft>
              <a:buSzPts val="2400"/>
              <a:buFont typeface="Courier New"/>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133350" lvl="1" marL="742950" rtl="0" algn="l">
              <a:lnSpc>
                <a:spcPct val="100000"/>
              </a:lnSpc>
              <a:spcBef>
                <a:spcPts val="0"/>
              </a:spcBef>
              <a:spcAft>
                <a:spcPts val="0"/>
              </a:spcAft>
              <a:buSzPts val="2400"/>
              <a:buFont typeface="Arial"/>
              <a:buNone/>
            </a:pPr>
            <a:r>
              <a:t/>
            </a:r>
            <a:endParaRPr sz="1800"/>
          </a:p>
        </p:txBody>
      </p:sp>
      <p:cxnSp>
        <p:nvCxnSpPr>
          <p:cNvPr id="173" name="Google Shape;173;p11"/>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74" name="Google Shape;174;p11"/>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AYKUT</dc:creator>
</cp:coreProperties>
</file>