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0sdqZOH+y9Ph6tq1c85BPuikn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00" name="Google Shape;1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5" name="Google Shape;20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3" name="Google Shape;21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2" name="Google Shape;2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40" name="Google Shape;24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50" name="Google Shape;25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60" name="Google Shape;2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83207a7a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483207a7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71" name="Google Shape;271;g1483207a7ae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83207a7ae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483207a7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78" name="Google Shape;278;g1483207a7ae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85" name="Google Shape;2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94" name="Google Shape;29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02" name="Google Shape;30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11" name="Google Shape;3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19" name="Google Shape;31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28" name="Google Shape;3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36" name="Google Shape;33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46" name="Google Shape;3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54" name="Google Shape;3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62" name="Google Shape;36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71" name="Google Shape;37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80" name="Google Shape;38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61" name="Google Shape;16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69" name="Google Shape;16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cxnSp>
        <p:nvCxnSpPr>
          <p:cNvPr id="20" name="Google Shape;20;p33"/>
          <p:cNvCxnSpPr/>
          <p:nvPr/>
        </p:nvCxnSpPr>
        <p:spPr>
          <a:xfrm>
            <a:off x="228600" y="6400800"/>
            <a:ext cx="8686800" cy="0"/>
          </a:xfrm>
          <a:prstGeom prst="straightConnector1">
            <a:avLst/>
          </a:prstGeom>
          <a:noFill/>
          <a:ln cap="flat" cmpd="sng" w="38100">
            <a:solidFill>
              <a:schemeClr val="accent2"/>
            </a:solidFill>
            <a:prstDash val="solid"/>
            <a:round/>
            <a:headEnd len="sm" w="sm" type="none"/>
            <a:tailEnd len="sm" w="sm" type="none"/>
          </a:ln>
        </p:spPr>
      </p:cxnSp>
      <p:cxnSp>
        <p:nvCxnSpPr>
          <p:cNvPr id="21" name="Google Shape;21;p33"/>
          <p:cNvCxnSpPr/>
          <p:nvPr/>
        </p:nvCxnSpPr>
        <p:spPr>
          <a:xfrm>
            <a:off x="228600" y="990600"/>
            <a:ext cx="8686800" cy="0"/>
          </a:xfrm>
          <a:prstGeom prst="straightConnector1">
            <a:avLst/>
          </a:prstGeom>
          <a:noFill/>
          <a:ln cap="flat" cmpd="sng" w="38100">
            <a:solidFill>
              <a:schemeClr val="accent2"/>
            </a:solidFill>
            <a:prstDash val="solid"/>
            <a:round/>
            <a:headEnd len="sm" w="sm" type="none"/>
            <a:tailEnd len="sm" w="sm" type="none"/>
          </a:ln>
        </p:spPr>
      </p:cxnSp>
      <p:sp>
        <p:nvSpPr>
          <p:cNvPr id="22" name="Google Shape;22;p33"/>
          <p:cNvSpPr txBox="1"/>
          <p:nvPr/>
        </p:nvSpPr>
        <p:spPr>
          <a:xfrm>
            <a:off x="76200" y="76200"/>
            <a:ext cx="1447800" cy="822325"/>
          </a:xfrm>
          <a:prstGeom prst="rect">
            <a:avLst/>
          </a:prstGeom>
          <a:no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Team Logo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Here</a:t>
            </a:r>
            <a:endParaRPr b="0" i="0" sz="1400" u="none" cap="none" strike="noStrike">
              <a:solidFill>
                <a:srgbClr val="000000"/>
              </a:solidFill>
              <a:latin typeface="Arial"/>
              <a:ea typeface="Arial"/>
              <a:cs typeface="Arial"/>
              <a:sym typeface="Arial"/>
            </a:endParaRPr>
          </a:p>
        </p:txBody>
      </p:sp>
      <p:sp>
        <p:nvSpPr>
          <p:cNvPr id="23" name="Google Shape;23;p3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1" i="0" sz="32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24" name="Google Shape;24;p33"/>
          <p:cNvSpPr txBox="1"/>
          <p:nvPr>
            <p:ph idx="1" type="subTitle"/>
          </p:nvPr>
        </p:nvSpPr>
        <p:spPr>
          <a:xfrm>
            <a:off x="1371600" y="4343400"/>
            <a:ext cx="6400800" cy="1295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33"/>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3"/>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
        <p:nvSpPr>
          <p:cNvPr id="27" name="Google Shape;27;p33"/>
          <p:cNvSpPr/>
          <p:nvPr/>
        </p:nvSpPr>
        <p:spPr>
          <a:xfrm>
            <a:off x="8153400" y="304800"/>
            <a:ext cx="5334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9" name="Shape 79"/>
        <p:cNvGrpSpPr/>
        <p:nvPr/>
      </p:nvGrpSpPr>
      <p:grpSpPr>
        <a:xfrm>
          <a:off x="0" y="0"/>
          <a:ext cx="0" cy="0"/>
          <a:chOff x="0" y="0"/>
          <a:chExt cx="0" cy="0"/>
        </a:xfrm>
      </p:grpSpPr>
      <p:sp>
        <p:nvSpPr>
          <p:cNvPr id="80" name="Google Shape;80;p42"/>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81" name="Google Shape;81;p42"/>
          <p:cNvSpPr txBox="1"/>
          <p:nvPr>
            <p:ph idx="1" type="body"/>
          </p:nvPr>
        </p:nvSpPr>
        <p:spPr>
          <a:xfrm rot="5400000">
            <a:off x="1981200" y="-685800"/>
            <a:ext cx="5181600" cy="86868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2" name="Google Shape;82;p42"/>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42"/>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42"/>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5" name="Shape 85"/>
        <p:cNvGrpSpPr/>
        <p:nvPr/>
      </p:nvGrpSpPr>
      <p:grpSpPr>
        <a:xfrm>
          <a:off x="0" y="0"/>
          <a:ext cx="0" cy="0"/>
          <a:chOff x="0" y="0"/>
          <a:chExt cx="0" cy="0"/>
        </a:xfrm>
      </p:grpSpPr>
      <p:sp>
        <p:nvSpPr>
          <p:cNvPr id="86" name="Google Shape;86;p43"/>
          <p:cNvSpPr txBox="1"/>
          <p:nvPr>
            <p:ph type="title"/>
          </p:nvPr>
        </p:nvSpPr>
        <p:spPr>
          <a:xfrm rot="5400000">
            <a:off x="4743450" y="2076450"/>
            <a:ext cx="6172200" cy="2171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87" name="Google Shape;87;p43"/>
          <p:cNvSpPr txBox="1"/>
          <p:nvPr>
            <p:ph idx="1" type="body"/>
          </p:nvPr>
        </p:nvSpPr>
        <p:spPr>
          <a:xfrm rot="5400000">
            <a:off x="323850" y="-19050"/>
            <a:ext cx="6172200" cy="63627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43"/>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43"/>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43"/>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91" name="Shape 91"/>
        <p:cNvGrpSpPr/>
        <p:nvPr/>
      </p:nvGrpSpPr>
      <p:grpSpPr>
        <a:xfrm>
          <a:off x="0" y="0"/>
          <a:ext cx="0" cy="0"/>
          <a:chOff x="0" y="0"/>
          <a:chExt cx="0" cy="0"/>
        </a:xfrm>
      </p:grpSpPr>
      <p:sp>
        <p:nvSpPr>
          <p:cNvPr id="92" name="Google Shape;92;p44"/>
          <p:cNvSpPr txBox="1"/>
          <p:nvPr>
            <p:ph type="title"/>
          </p:nvPr>
        </p:nvSpPr>
        <p:spPr>
          <a:xfrm>
            <a:off x="1600200" y="76200"/>
            <a:ext cx="59436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93" name="Google Shape;93;p44"/>
          <p:cNvSpPr txBox="1"/>
          <p:nvPr>
            <p:ph idx="1" type="body"/>
          </p:nvPr>
        </p:nvSpPr>
        <p:spPr>
          <a:xfrm>
            <a:off x="228600" y="1066800"/>
            <a:ext cx="4267200" cy="5181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4" name="Google Shape;94;p44"/>
          <p:cNvSpPr txBox="1"/>
          <p:nvPr>
            <p:ph idx="2" type="body"/>
          </p:nvPr>
        </p:nvSpPr>
        <p:spPr>
          <a:xfrm>
            <a:off x="4648200" y="1066800"/>
            <a:ext cx="4267200" cy="5181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44"/>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44"/>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44"/>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8" name="Shape 28"/>
        <p:cNvGrpSpPr/>
        <p:nvPr/>
      </p:nvGrpSpPr>
      <p:grpSpPr>
        <a:xfrm>
          <a:off x="0" y="0"/>
          <a:ext cx="0" cy="0"/>
          <a:chOff x="0" y="0"/>
          <a:chExt cx="0" cy="0"/>
        </a:xfrm>
      </p:grpSpPr>
      <p:sp>
        <p:nvSpPr>
          <p:cNvPr id="29" name="Google Shape;29;p34"/>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30" name="Google Shape;30;p34"/>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34"/>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34"/>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4"/>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showMasterSp="0" type="txOverObj">
  <p:cSld name="TEXT_OVER_OBJECT">
    <p:spTree>
      <p:nvGrpSpPr>
        <p:cNvPr id="34" name="Shape 34"/>
        <p:cNvGrpSpPr/>
        <p:nvPr/>
      </p:nvGrpSpPr>
      <p:grpSpPr>
        <a:xfrm>
          <a:off x="0" y="0"/>
          <a:ext cx="0" cy="0"/>
          <a:chOff x="0" y="0"/>
          <a:chExt cx="0" cy="0"/>
        </a:xfrm>
      </p:grpSpPr>
      <p:sp>
        <p:nvSpPr>
          <p:cNvPr id="35" name="Google Shape;35;p35"/>
          <p:cNvSpPr txBox="1"/>
          <p:nvPr>
            <p:ph type="title"/>
          </p:nvPr>
        </p:nvSpPr>
        <p:spPr>
          <a:xfrm>
            <a:off x="1600200" y="76200"/>
            <a:ext cx="59436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36" name="Google Shape;36;p35"/>
          <p:cNvSpPr txBox="1"/>
          <p:nvPr>
            <p:ph idx="1" type="body"/>
          </p:nvPr>
        </p:nvSpPr>
        <p:spPr>
          <a:xfrm>
            <a:off x="228600" y="1066800"/>
            <a:ext cx="8686800" cy="2514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35"/>
          <p:cNvSpPr txBox="1"/>
          <p:nvPr>
            <p:ph idx="2" type="body"/>
          </p:nvPr>
        </p:nvSpPr>
        <p:spPr>
          <a:xfrm>
            <a:off x="228600" y="3733800"/>
            <a:ext cx="8686800" cy="2514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35"/>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35"/>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35"/>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1" name="Shape 41"/>
        <p:cNvGrpSpPr/>
        <p:nvPr/>
      </p:nvGrpSpPr>
      <p:grpSpPr>
        <a:xfrm>
          <a:off x="0" y="0"/>
          <a:ext cx="0" cy="0"/>
          <a:chOff x="0" y="0"/>
          <a:chExt cx="0" cy="0"/>
        </a:xfrm>
      </p:grpSpPr>
      <p:sp>
        <p:nvSpPr>
          <p:cNvPr id="42" name="Google Shape;42;p3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43" name="Google Shape;43;p3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24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20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9pPr>
          </a:lstStyle>
          <a:p/>
        </p:txBody>
      </p:sp>
      <p:sp>
        <p:nvSpPr>
          <p:cNvPr id="44" name="Google Shape;44;p36"/>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36"/>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36"/>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7" name="Shape 47"/>
        <p:cNvGrpSpPr/>
        <p:nvPr/>
      </p:nvGrpSpPr>
      <p:grpSpPr>
        <a:xfrm>
          <a:off x="0" y="0"/>
          <a:ext cx="0" cy="0"/>
          <a:chOff x="0" y="0"/>
          <a:chExt cx="0" cy="0"/>
        </a:xfrm>
      </p:grpSpPr>
      <p:sp>
        <p:nvSpPr>
          <p:cNvPr id="48" name="Google Shape;48;p3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49" name="Google Shape;49;p3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3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1" name="Google Shape;51;p3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4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20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52" name="Google Shape;52;p3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3" name="Google Shape;53;p37"/>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37"/>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37"/>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6" name="Shape 56"/>
        <p:cNvGrpSpPr/>
        <p:nvPr/>
      </p:nvGrpSpPr>
      <p:grpSpPr>
        <a:xfrm>
          <a:off x="0" y="0"/>
          <a:ext cx="0" cy="0"/>
          <a:chOff x="0" y="0"/>
          <a:chExt cx="0" cy="0"/>
        </a:xfrm>
      </p:grpSpPr>
      <p:sp>
        <p:nvSpPr>
          <p:cNvPr id="57" name="Google Shape;57;p38"/>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58" name="Google Shape;58;p38"/>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38"/>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38"/>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sp>
        <p:nvSpPr>
          <p:cNvPr id="62" name="Google Shape;62;p39"/>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39"/>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39"/>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67" name="Google Shape;67;p4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4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2400"/>
              <a:buFont typeface="Arial"/>
              <a:buNone/>
              <a:defRPr b="1"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2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9pPr>
          </a:lstStyle>
          <a:p/>
        </p:txBody>
      </p:sp>
      <p:sp>
        <p:nvSpPr>
          <p:cNvPr id="69" name="Google Shape;69;p40"/>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40"/>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40"/>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4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accent2"/>
                </a:solidFill>
                <a:latin typeface="Arial"/>
                <a:ea typeface="Arial"/>
                <a:cs typeface="Arial"/>
                <a:sym typeface="Arial"/>
              </a:defRPr>
            </a:lvl1pPr>
            <a:lvl2pPr lvl="1"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2pPr>
            <a:lvl3pPr lvl="2"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3pPr>
            <a:lvl4pPr lvl="3"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4pPr>
            <a:lvl5pPr lvl="4"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5pPr>
            <a:lvl6pPr lvl="5"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6pPr>
            <a:lvl7pPr lvl="6"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7pPr>
            <a:lvl8pPr lvl="7"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8pPr>
            <a:lvl9pPr lvl="8" marR="0" algn="l">
              <a:lnSpc>
                <a:spcPct val="100000"/>
              </a:lnSpc>
              <a:spcBef>
                <a:spcPts val="0"/>
              </a:spcBef>
              <a:spcAft>
                <a:spcPts val="0"/>
              </a:spcAft>
              <a:buSzPts val="1400"/>
              <a:buNone/>
              <a:defRPr b="1" i="0" sz="2400" u="none" cap="none" strike="noStrike">
                <a:solidFill>
                  <a:schemeClr val="accent2"/>
                </a:solidFill>
                <a:latin typeface="Arial"/>
                <a:ea typeface="Arial"/>
                <a:cs typeface="Arial"/>
                <a:sym typeface="Arial"/>
              </a:defRPr>
            </a:lvl9pPr>
          </a:lstStyle>
          <a:p/>
        </p:txBody>
      </p:sp>
      <p:sp>
        <p:nvSpPr>
          <p:cNvPr id="74" name="Google Shape;74;p41"/>
          <p:cNvSpPr/>
          <p:nvPr>
            <p:ph idx="2" type="pic"/>
          </p:nvPr>
        </p:nvSpPr>
        <p:spPr>
          <a:xfrm>
            <a:off x="1792288" y="612775"/>
            <a:ext cx="5486400" cy="4114800"/>
          </a:xfrm>
          <a:prstGeom prst="rect">
            <a:avLst/>
          </a:prstGeom>
          <a:noFill/>
          <a:ln>
            <a:noFill/>
          </a:ln>
        </p:spPr>
      </p:sp>
      <p:sp>
        <p:nvSpPr>
          <p:cNvPr id="75" name="Google Shape;75;p4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2400"/>
              <a:buFont typeface="Arial"/>
              <a:buNone/>
              <a:defRPr b="1"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24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2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9pPr>
          </a:lstStyle>
          <a:p/>
        </p:txBody>
      </p:sp>
      <p:sp>
        <p:nvSpPr>
          <p:cNvPr id="76" name="Google Shape;76;p41"/>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41"/>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41"/>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accent2"/>
                </a:solidFill>
                <a:latin typeface="Arial"/>
                <a:ea typeface="Arial"/>
                <a:cs typeface="Arial"/>
                <a:sym typeface="Arial"/>
              </a:defRPr>
            </a:lvl9pPr>
          </a:lstStyle>
          <a:p/>
        </p:txBody>
      </p:sp>
      <p:sp>
        <p:nvSpPr>
          <p:cNvPr id="11" name="Google Shape;11;p32"/>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2"/>
          <p:cNvSpPr txBox="1"/>
          <p:nvPr>
            <p:ph idx="10" type="dt"/>
          </p:nvPr>
        </p:nvSpPr>
        <p:spPr>
          <a:xfrm>
            <a:off x="228600" y="6477000"/>
            <a:ext cx="2362200" cy="2444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32"/>
          <p:cNvSpPr txBox="1"/>
          <p:nvPr>
            <p:ph idx="11" type="ftr"/>
          </p:nvPr>
        </p:nvSpPr>
        <p:spPr>
          <a:xfrm>
            <a:off x="2743200" y="6477000"/>
            <a:ext cx="3657600" cy="2444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32"/>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cxnSp>
        <p:nvCxnSpPr>
          <p:cNvPr id="15" name="Google Shape;15;p32"/>
          <p:cNvCxnSpPr/>
          <p:nvPr/>
        </p:nvCxnSpPr>
        <p:spPr>
          <a:xfrm>
            <a:off x="228600" y="6400800"/>
            <a:ext cx="8686800" cy="0"/>
          </a:xfrm>
          <a:prstGeom prst="straightConnector1">
            <a:avLst/>
          </a:prstGeom>
          <a:noFill/>
          <a:ln cap="flat" cmpd="sng" w="38100">
            <a:solidFill>
              <a:schemeClr val="accent2"/>
            </a:solidFill>
            <a:prstDash val="solid"/>
            <a:round/>
            <a:headEnd len="sm" w="sm" type="none"/>
            <a:tailEnd len="sm" w="sm" type="none"/>
          </a:ln>
        </p:spPr>
      </p:cxnSp>
      <p:cxnSp>
        <p:nvCxnSpPr>
          <p:cNvPr id="16" name="Google Shape;16;p32"/>
          <p:cNvCxnSpPr/>
          <p:nvPr/>
        </p:nvCxnSpPr>
        <p:spPr>
          <a:xfrm>
            <a:off x="228600" y="990600"/>
            <a:ext cx="8686800" cy="0"/>
          </a:xfrm>
          <a:prstGeom prst="straightConnector1">
            <a:avLst/>
          </a:prstGeom>
          <a:noFill/>
          <a:ln cap="flat" cmpd="sng" w="38100">
            <a:solidFill>
              <a:schemeClr val="accent2"/>
            </a:solidFill>
            <a:prstDash val="solid"/>
            <a:round/>
            <a:headEnd len="sm" w="sm" type="none"/>
            <a:tailEnd len="sm" w="sm" type="none"/>
          </a:ln>
        </p:spPr>
      </p:cxnSp>
      <p:sp>
        <p:nvSpPr>
          <p:cNvPr id="17" name="Google Shape;17;p32"/>
          <p:cNvSpPr txBox="1"/>
          <p:nvPr/>
        </p:nvSpPr>
        <p:spPr>
          <a:xfrm>
            <a:off x="76200" y="76200"/>
            <a:ext cx="1447800" cy="822325"/>
          </a:xfrm>
          <a:prstGeom prst="rect">
            <a:avLst/>
          </a:prstGeom>
          <a:no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Team Logo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Here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tr-TR" sz="1200" u="none" cap="none" strike="noStrike">
                <a:solidFill>
                  <a:schemeClr val="dk1"/>
                </a:solidFill>
                <a:latin typeface="Arial"/>
                <a:ea typeface="Arial"/>
                <a:cs typeface="Arial"/>
                <a:sym typeface="Arial"/>
              </a:rPr>
              <a:t>(If You Want)</a:t>
            </a:r>
            <a:endParaRPr b="0" i="0" sz="1400" u="none" cap="none" strike="noStrike">
              <a:solidFill>
                <a:srgbClr val="000000"/>
              </a:solidFill>
              <a:latin typeface="Arial"/>
              <a:ea typeface="Arial"/>
              <a:cs typeface="Arial"/>
              <a:sym typeface="Arial"/>
            </a:endParaRPr>
          </a:p>
        </p:txBody>
      </p:sp>
      <p:sp>
        <p:nvSpPr>
          <p:cNvPr id="18" name="Google Shape;18;p32"/>
          <p:cNvSpPr/>
          <p:nvPr/>
        </p:nvSpPr>
        <p:spPr>
          <a:xfrm>
            <a:off x="8153400" y="304800"/>
            <a:ext cx="5334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1"/>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03" name="Google Shape;103;p1"/>
          <p:cNvSpPr txBox="1"/>
          <p:nvPr>
            <p:ph type="ctrTitle"/>
          </p:nvPr>
        </p:nvSpPr>
        <p:spPr>
          <a:xfrm>
            <a:off x="685800" y="2130425"/>
            <a:ext cx="7772400" cy="16795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tr-TR"/>
              <a:t>PLAN-S</a:t>
            </a:r>
            <a:br>
              <a:rPr lang="tr-TR"/>
            </a:br>
            <a:r>
              <a:rPr lang="tr-TR"/>
              <a:t>INNOVATION CHALLENGE</a:t>
            </a:r>
            <a:br>
              <a:rPr lang="tr-TR"/>
            </a:br>
            <a:r>
              <a:rPr lang="tr-TR"/>
              <a:t>PDR RAPORU</a:t>
            </a:r>
            <a:endParaRPr b="1" i="1" sz="3200" u="none" cap="none" strike="noStrike">
              <a:solidFill>
                <a:schemeClr val="accent2"/>
              </a:solidFill>
              <a:latin typeface="Arial"/>
              <a:ea typeface="Arial"/>
              <a:cs typeface="Arial"/>
              <a:sym typeface="Arial"/>
            </a:endParaRPr>
          </a:p>
        </p:txBody>
      </p:sp>
      <p:sp>
        <p:nvSpPr>
          <p:cNvPr id="104" name="Google Shape;104;p1"/>
          <p:cNvSpPr txBox="1"/>
          <p:nvPr>
            <p:ph idx="1" type="subTitle"/>
          </p:nvPr>
        </p:nvSpPr>
        <p:spPr>
          <a:xfrm>
            <a:off x="1371600" y="4343400"/>
            <a:ext cx="6400800" cy="129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1" i="0" lang="tr-TR" sz="2400" u="none" cap="none" strike="noStrike">
                <a:solidFill>
                  <a:schemeClr val="dk1"/>
                </a:solidFill>
                <a:latin typeface="Arial"/>
                <a:ea typeface="Arial"/>
                <a:cs typeface="Arial"/>
                <a:sym typeface="Arial"/>
              </a:rPr>
              <a:t>Ekip İletişim Sorumlusu</a:t>
            </a:r>
            <a:endParaRPr/>
          </a:p>
          <a:p>
            <a:pPr indent="0" lvl="0" marL="0" marR="0" rtl="0" algn="ctr">
              <a:lnSpc>
                <a:spcPct val="100000"/>
              </a:lnSpc>
              <a:spcBef>
                <a:spcPts val="480"/>
              </a:spcBef>
              <a:spcAft>
                <a:spcPts val="0"/>
              </a:spcAft>
              <a:buClr>
                <a:schemeClr val="dk1"/>
              </a:buClr>
              <a:buSzPts val="2400"/>
              <a:buFont typeface="Arial"/>
              <a:buNone/>
            </a:pPr>
            <a:r>
              <a:rPr lang="tr-TR"/>
              <a:t>Berkay İNAM</a:t>
            </a:r>
            <a:endParaRPr/>
          </a:p>
        </p:txBody>
      </p:sp>
      <p:cxnSp>
        <p:nvCxnSpPr>
          <p:cNvPr id="105" name="Google Shape;105;p1"/>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06" name="Google Shape;106;p1"/>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81" name="Google Shape;181;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1" i="0" lang="tr-TR" sz="3200" u="none" cap="none" strike="noStrike">
                <a:solidFill>
                  <a:schemeClr val="accent2"/>
                </a:solidFill>
                <a:latin typeface="Arial"/>
                <a:ea typeface="Arial"/>
                <a:cs typeface="Arial"/>
                <a:sym typeface="Arial"/>
              </a:rPr>
              <a:t>Bilimsel Dayanak</a:t>
            </a:r>
            <a:endParaRPr/>
          </a:p>
        </p:txBody>
      </p:sp>
      <p:cxnSp>
        <p:nvCxnSpPr>
          <p:cNvPr id="182" name="Google Shape;182;p10"/>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83" name="Google Shape;183;p10"/>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184" name="Google Shape;184;p10"/>
          <p:cNvPicPr preferRelativeResize="0"/>
          <p:nvPr/>
        </p:nvPicPr>
        <p:blipFill>
          <a:blip r:embed="rId3">
            <a:alphaModFix/>
          </a:blip>
          <a:stretch>
            <a:fillRect/>
          </a:stretch>
        </p:blipFill>
        <p:spPr>
          <a:xfrm>
            <a:off x="74700" y="66125"/>
            <a:ext cx="1393425" cy="79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90" name="Google Shape;190;p11"/>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Bilimsel Dayanak</a:t>
            </a:r>
            <a:endParaRPr/>
          </a:p>
        </p:txBody>
      </p:sp>
      <p:sp>
        <p:nvSpPr>
          <p:cNvPr id="191" name="Google Shape;191;p11"/>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None/>
            </a:pPr>
            <a:r>
              <a:t/>
            </a:r>
            <a:endParaRPr b="1" i="0" sz="2400" u="none" cap="none" strike="noStrike">
              <a:solidFill>
                <a:schemeClr val="dk1"/>
              </a:solidFill>
              <a:latin typeface="Arial"/>
              <a:ea typeface="Arial"/>
              <a:cs typeface="Arial"/>
              <a:sym typeface="Arial"/>
            </a:endParaRPr>
          </a:p>
          <a:p>
            <a:pPr indent="-342900" lvl="1" marL="800100" rtl="0" algn="l">
              <a:lnSpc>
                <a:spcPct val="100000"/>
              </a:lnSpc>
              <a:spcBef>
                <a:spcPts val="0"/>
              </a:spcBef>
              <a:spcAft>
                <a:spcPts val="0"/>
              </a:spcAft>
              <a:buSzPts val="2400"/>
              <a:buFont typeface="Courier New"/>
              <a:buChar char="o"/>
            </a:pPr>
            <a:r>
              <a:rPr lang="tr-TR" sz="1600"/>
              <a:t>77,9 milyon hektar Türkiye arazisinin 26,3 milyonu tarımda kullanılır.</a:t>
            </a:r>
            <a:endParaRPr/>
          </a:p>
          <a:p>
            <a:pPr indent="-342900" lvl="1" marL="800100" rtl="0" algn="l">
              <a:lnSpc>
                <a:spcPct val="100000"/>
              </a:lnSpc>
              <a:spcBef>
                <a:spcPts val="0"/>
              </a:spcBef>
              <a:spcAft>
                <a:spcPts val="0"/>
              </a:spcAft>
              <a:buSzPts val="2400"/>
              <a:buFont typeface="Courier New"/>
              <a:buChar char="o"/>
            </a:pPr>
            <a:r>
              <a:rPr lang="tr-TR" sz="1600"/>
              <a:t>Tava veya karık sulaması gibi klasik sulama metotlarının kullanılması halinde, çiftlik randımanı %60 civarında olup, buna şebekedeki sızma, buharlaşma ve işletme kayıpları da ilave edilirse randıman yaklaşık %50 olmaktadır.</a:t>
            </a:r>
            <a:endParaRPr/>
          </a:p>
          <a:p>
            <a:pPr indent="-342900" lvl="1" marL="800100" rtl="0" algn="l">
              <a:lnSpc>
                <a:spcPct val="100000"/>
              </a:lnSpc>
              <a:spcBef>
                <a:spcPts val="0"/>
              </a:spcBef>
              <a:spcAft>
                <a:spcPts val="0"/>
              </a:spcAft>
              <a:buSzPts val="2400"/>
              <a:buFont typeface="Courier New"/>
              <a:buChar char="o"/>
            </a:pPr>
            <a:r>
              <a:rPr lang="tr-TR" sz="1600"/>
              <a:t>Klasik sulama yöntemleri yerine yağmurlama ve damlama sulama metotlarının kullanılması halinde randıman %80  ve %90 a çıkabilmekte bununla birlikte de %30'luk su tasarrufu sağlanmaktadır.</a:t>
            </a:r>
            <a:endParaRPr/>
          </a:p>
          <a:p>
            <a:pPr indent="-342900" lvl="1" marL="800100" rtl="0" algn="l">
              <a:lnSpc>
                <a:spcPct val="100000"/>
              </a:lnSpc>
              <a:spcBef>
                <a:spcPts val="0"/>
              </a:spcBef>
              <a:spcAft>
                <a:spcPts val="0"/>
              </a:spcAft>
              <a:buSzPts val="2400"/>
              <a:buFont typeface="Courier New"/>
              <a:buChar char="o"/>
            </a:pPr>
            <a:r>
              <a:rPr lang="tr-TR" sz="1600"/>
              <a:t>Türkiye'de erozyona uğrayan toprakların %99.2 si su erozyonundan, %0,8 i de rüzgar erozyonundan etkilenmektedir. Erozyon şiddeti yörelere göre değişmekle birlikte, ülkenin toplam yüzeyinin %75.1 ini etkilemektedir. Tarıma uygun alanların %61 i erozyona maruzdur. Türkiye'de erozyon tehdidi altındaki toprakların %27.3 ü orta %49.6 sı şiddetli ve %23.1 i de çok şiddetli erozyon tehlikesiyle karşı karşıya bulunmaktadır</a:t>
            </a:r>
            <a:endParaRPr/>
          </a:p>
          <a:p>
            <a:pPr indent="-190500" lvl="1" marL="800100" rtl="0" algn="l">
              <a:lnSpc>
                <a:spcPct val="100000"/>
              </a:lnSpc>
              <a:spcBef>
                <a:spcPts val="0"/>
              </a:spcBef>
              <a:spcAft>
                <a:spcPts val="0"/>
              </a:spcAft>
              <a:buSzPts val="2400"/>
              <a:buFont typeface="Courier New"/>
              <a:buNone/>
            </a:pPr>
            <a:r>
              <a:t/>
            </a:r>
            <a:endParaRPr sz="1600"/>
          </a:p>
          <a:p>
            <a:pPr indent="-190500" lvl="1" marL="800100" rtl="0" algn="l">
              <a:lnSpc>
                <a:spcPct val="100000"/>
              </a:lnSpc>
              <a:spcBef>
                <a:spcPts val="0"/>
              </a:spcBef>
              <a:spcAft>
                <a:spcPts val="0"/>
              </a:spcAft>
              <a:buSzPts val="2400"/>
              <a:buFont typeface="Courier New"/>
              <a:buNone/>
            </a:pPr>
            <a:r>
              <a:t/>
            </a:r>
            <a:endParaRPr sz="1600"/>
          </a:p>
          <a:p>
            <a:pPr indent="-190500" lvl="1" marL="800100" rtl="0" algn="l">
              <a:lnSpc>
                <a:spcPct val="100000"/>
              </a:lnSpc>
              <a:spcBef>
                <a:spcPts val="0"/>
              </a:spcBef>
              <a:spcAft>
                <a:spcPts val="0"/>
              </a:spcAft>
              <a:buSzPts val="2400"/>
              <a:buFont typeface="Courier New"/>
              <a:buNone/>
            </a:pPr>
            <a:r>
              <a:t/>
            </a:r>
            <a:endParaRPr sz="1600"/>
          </a:p>
          <a:p>
            <a:pPr indent="-342900" lvl="1" marL="800100" rtl="0" algn="l">
              <a:lnSpc>
                <a:spcPct val="100000"/>
              </a:lnSpc>
              <a:spcBef>
                <a:spcPts val="0"/>
              </a:spcBef>
              <a:spcAft>
                <a:spcPts val="0"/>
              </a:spcAft>
              <a:buSzPts val="2400"/>
              <a:buFont typeface="Courier New"/>
              <a:buChar char="o"/>
            </a:pPr>
            <a:r>
              <a:rPr lang="tr-TR" sz="1600"/>
              <a:t>https://www.tarimorman.gov.tr/SGB/Belgeler/yayinlar/turkiyede_tarim.pdf</a:t>
            </a:r>
            <a:endParaRPr/>
          </a:p>
          <a:p>
            <a:pPr indent="-342900" lvl="1" marL="800100" rtl="0" algn="l">
              <a:lnSpc>
                <a:spcPct val="100000"/>
              </a:lnSpc>
              <a:spcBef>
                <a:spcPts val="0"/>
              </a:spcBef>
              <a:spcAft>
                <a:spcPts val="0"/>
              </a:spcAft>
              <a:buSzPts val="2400"/>
              <a:buFont typeface="Courier New"/>
              <a:buChar char="o"/>
            </a:pPr>
            <a:r>
              <a:rPr lang="tr-TR" sz="1600"/>
              <a:t>https://tr.wikipedia.org/wiki/Türkiye%27de_tarım</a:t>
            </a:r>
            <a:endParaRPr/>
          </a:p>
          <a:p>
            <a:pPr indent="-190500" lvl="1" marL="800100" rtl="0" algn="l">
              <a:lnSpc>
                <a:spcPct val="100000"/>
              </a:lnSpc>
              <a:spcBef>
                <a:spcPts val="0"/>
              </a:spcBef>
              <a:spcAft>
                <a:spcPts val="0"/>
              </a:spcAft>
              <a:buSzPts val="2400"/>
              <a:buFont typeface="Courier New"/>
              <a:buNone/>
            </a:pPr>
            <a:r>
              <a:t/>
            </a:r>
            <a:endParaRPr sz="16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192" name="Google Shape;192;p11"/>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93" name="Google Shape;193;p11"/>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99" name="Google Shape;199;p12"/>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Bilimsel Dayanak</a:t>
            </a:r>
            <a:endParaRPr/>
          </a:p>
        </p:txBody>
      </p:sp>
      <p:sp>
        <p:nvSpPr>
          <p:cNvPr id="200" name="Google Shape;200;p12"/>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None/>
            </a:pPr>
            <a:r>
              <a:t/>
            </a:r>
            <a:endParaRPr b="1" i="0" sz="2400" u="none" cap="none" strike="noStrike">
              <a:solidFill>
                <a:schemeClr val="dk1"/>
              </a:solidFill>
              <a:latin typeface="Arial"/>
              <a:ea typeface="Arial"/>
              <a:cs typeface="Arial"/>
              <a:sym typeface="Arial"/>
            </a:endParaRPr>
          </a:p>
          <a:p>
            <a:pPr indent="-342900" lvl="1" marL="800100" rtl="0" algn="l">
              <a:lnSpc>
                <a:spcPct val="100000"/>
              </a:lnSpc>
              <a:spcBef>
                <a:spcPts val="0"/>
              </a:spcBef>
              <a:spcAft>
                <a:spcPts val="0"/>
              </a:spcAft>
              <a:buSzPts val="2400"/>
              <a:buFont typeface="Courier New"/>
              <a:buChar char="o"/>
            </a:pPr>
            <a:r>
              <a:rPr lang="tr-TR" sz="1600"/>
              <a:t>Bir üst sayfadaki verilere dayanarak Türkiye'deki tarım pazarının büyüklüğü hakkında bilgi sahibi olmuş oluyoruz</a:t>
            </a:r>
            <a:endParaRPr/>
          </a:p>
          <a:p>
            <a:pPr indent="-342900" lvl="1" marL="800100" rtl="0" algn="l">
              <a:lnSpc>
                <a:spcPct val="100000"/>
              </a:lnSpc>
              <a:spcBef>
                <a:spcPts val="0"/>
              </a:spcBef>
              <a:spcAft>
                <a:spcPts val="0"/>
              </a:spcAft>
              <a:buSzPts val="2400"/>
              <a:buFont typeface="Courier New"/>
              <a:buChar char="o"/>
            </a:pPr>
            <a:r>
              <a:rPr lang="tr-TR" sz="1600"/>
              <a:t>Erozyon ve yanlış sulama + bitkilerden alınan verimin düşmesi de verilerle bize sağlanmış oluyor</a:t>
            </a:r>
            <a:endParaRPr/>
          </a:p>
          <a:p>
            <a:pPr indent="0" lvl="1" marL="457200" rtl="0" algn="l">
              <a:lnSpc>
                <a:spcPct val="100000"/>
              </a:lnSpc>
              <a:spcBef>
                <a:spcPts val="0"/>
              </a:spcBef>
              <a:spcAft>
                <a:spcPts val="0"/>
              </a:spcAft>
              <a:buSzPts val="2400"/>
              <a:buNone/>
            </a:pPr>
            <a:r>
              <a:t/>
            </a:r>
            <a:endParaRPr sz="1600"/>
          </a:p>
          <a:p>
            <a:pPr indent="0" lvl="1" marL="457200" rtl="0" algn="l">
              <a:lnSpc>
                <a:spcPct val="100000"/>
              </a:lnSpc>
              <a:spcBef>
                <a:spcPts val="0"/>
              </a:spcBef>
              <a:spcAft>
                <a:spcPts val="0"/>
              </a:spcAft>
              <a:buSzPts val="2400"/>
              <a:buNone/>
            </a:pPr>
            <a:r>
              <a:rPr lang="tr-TR" sz="1600"/>
              <a:t>Bizim çözümlerimiz erken doğal afetleri + bitkideki verileri ölçüp daha verimli bir şekilde üretimi sağlarken aynı zamanda da anlık olarak haberleşme ile koruyacaktır.</a:t>
            </a:r>
            <a:endParaRPr/>
          </a:p>
          <a:p>
            <a:pPr indent="-190500" lvl="1" marL="800100" rtl="0" algn="l">
              <a:lnSpc>
                <a:spcPct val="100000"/>
              </a:lnSpc>
              <a:spcBef>
                <a:spcPts val="0"/>
              </a:spcBef>
              <a:spcAft>
                <a:spcPts val="0"/>
              </a:spcAft>
              <a:buSzPts val="2400"/>
              <a:buFont typeface="Courier New"/>
              <a:buNone/>
            </a:pPr>
            <a:r>
              <a:t/>
            </a:r>
            <a:endParaRPr sz="16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201" name="Google Shape;201;p12"/>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02" name="Google Shape;202;p12"/>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13"/>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208" name="Google Shape;208;p13"/>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Benzer Çalışmalar</a:t>
            </a:r>
            <a:endParaRPr b="1" i="0" sz="2400" u="none" cap="none" strike="noStrike">
              <a:solidFill>
                <a:schemeClr val="accent2"/>
              </a:solidFill>
              <a:latin typeface="Arial"/>
              <a:ea typeface="Arial"/>
              <a:cs typeface="Arial"/>
              <a:sym typeface="Arial"/>
            </a:endParaRPr>
          </a:p>
        </p:txBody>
      </p:sp>
      <p:cxnSp>
        <p:nvCxnSpPr>
          <p:cNvPr id="209" name="Google Shape;209;p13"/>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10" name="Google Shape;210;p13"/>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Benzer Çalışmalar</a:t>
            </a:r>
            <a:endParaRPr/>
          </a:p>
        </p:txBody>
      </p:sp>
      <p:sp>
        <p:nvSpPr>
          <p:cNvPr id="216" name="Google Shape;216;p14"/>
          <p:cNvSpPr txBox="1"/>
          <p:nvPr>
            <p:ph idx="1" type="body"/>
          </p:nvPr>
        </p:nvSpPr>
        <p:spPr>
          <a:xfrm>
            <a:off x="842100" y="1066800"/>
            <a:ext cx="7537500" cy="518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tr-TR" sz="1800"/>
              <a:t>1-) Tarla İo</a:t>
            </a:r>
            <a:endParaRPr b="0" sz="1800"/>
          </a:p>
          <a:p>
            <a:pPr indent="0" lvl="0" marL="0" rtl="0" algn="l">
              <a:lnSpc>
                <a:spcPct val="115000"/>
              </a:lnSpc>
              <a:spcBef>
                <a:spcPts val="1500"/>
              </a:spcBef>
              <a:spcAft>
                <a:spcPts val="0"/>
              </a:spcAft>
              <a:buNone/>
            </a:pPr>
            <a:r>
              <a:t/>
            </a:r>
            <a:endParaRPr b="0" sz="1200"/>
          </a:p>
          <a:p>
            <a:pPr indent="0" lvl="0" marL="0" rtl="0" algn="l">
              <a:lnSpc>
                <a:spcPct val="115000"/>
              </a:lnSpc>
              <a:spcBef>
                <a:spcPts val="300"/>
              </a:spcBef>
              <a:spcAft>
                <a:spcPts val="0"/>
              </a:spcAft>
              <a:buNone/>
            </a:pPr>
            <a:r>
              <a:rPr b="0" lang="tr-TR" sz="1200"/>
              <a:t>Tarla io da bizim gibi bir tarım inovasyonu getirmiş bir girişim. Kendileri bizim gibi belli başlı sensörler ile verileri alıp analiz yapan ve bu analizler sonucu tarla sahiplerine bilgi veren bir şirket. Kendilerinin, bu proje sayesinde 8 global 8 yerli olmak üzere toplamda 16 farklı ödülleri var.</a:t>
            </a:r>
            <a:endParaRPr b="0" sz="1800"/>
          </a:p>
          <a:p>
            <a:pPr indent="0" lvl="0" marL="0" rtl="0" algn="l">
              <a:lnSpc>
                <a:spcPct val="115000"/>
              </a:lnSpc>
              <a:spcBef>
                <a:spcPts val="1200"/>
              </a:spcBef>
              <a:spcAft>
                <a:spcPts val="0"/>
              </a:spcAft>
              <a:buNone/>
            </a:pPr>
            <a:r>
              <a:rPr b="0" lang="tr-TR" sz="1800"/>
              <a:t>2-) Doktar </a:t>
            </a:r>
            <a:endParaRPr b="0" sz="1800"/>
          </a:p>
          <a:p>
            <a:pPr indent="0" lvl="0" marL="0" rtl="0" algn="l">
              <a:lnSpc>
                <a:spcPct val="115000"/>
              </a:lnSpc>
              <a:spcBef>
                <a:spcPts val="1500"/>
              </a:spcBef>
              <a:spcAft>
                <a:spcPts val="0"/>
              </a:spcAft>
              <a:buNone/>
            </a:pPr>
            <a:r>
              <a:t/>
            </a:r>
            <a:endParaRPr b="0" sz="1200"/>
          </a:p>
          <a:p>
            <a:pPr indent="0" lvl="0" marL="0" rtl="0" algn="l">
              <a:lnSpc>
                <a:spcPct val="115000"/>
              </a:lnSpc>
              <a:spcBef>
                <a:spcPts val="300"/>
              </a:spcBef>
              <a:spcAft>
                <a:spcPts val="0"/>
              </a:spcAft>
              <a:buNone/>
            </a:pPr>
            <a:r>
              <a:rPr b="0" lang="tr-TR" sz="1200"/>
              <a:t>Doktar, aynı tarla io nun yaptığı işlevleri yapan bir şirket. Bu yapı tarım alanlarının daha verimli kullanılmasını sağlıyor. Bunu, IoT teknolojileri kullanarak veri toplayıp gelen verileri makine öğrenmesi algoritmalarını yapıp aykırılıkları tespit ediyorlar. Bu ayrılıkları tarla sahibine bildiriyor ve uyarıyorlar. Toplamda 31 tane iş ortağı olan Doktar, bir teknopark şirketidir. </a:t>
            </a:r>
            <a:endParaRPr/>
          </a:p>
        </p:txBody>
      </p:sp>
      <p:sp>
        <p:nvSpPr>
          <p:cNvPr id="217" name="Google Shape;217;p14"/>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218" name="Google Shape;218;p14"/>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19" name="Google Shape;219;p14"/>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15"/>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225" name="Google Shape;225;p15"/>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Görsel Özet</a:t>
            </a:r>
            <a:endParaRPr b="1" i="0" sz="2400" u="none" cap="none" strike="noStrike">
              <a:solidFill>
                <a:schemeClr val="accent2"/>
              </a:solidFill>
              <a:latin typeface="Arial"/>
              <a:ea typeface="Arial"/>
              <a:cs typeface="Arial"/>
              <a:sym typeface="Arial"/>
            </a:endParaRPr>
          </a:p>
        </p:txBody>
      </p:sp>
      <p:cxnSp>
        <p:nvCxnSpPr>
          <p:cNvPr id="226" name="Google Shape;226;p15"/>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27" name="Google Shape;227;p15"/>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Görsel Özet</a:t>
            </a:r>
            <a:endParaRPr/>
          </a:p>
        </p:txBody>
      </p:sp>
      <p:sp>
        <p:nvSpPr>
          <p:cNvPr id="233" name="Google Shape;233;p16"/>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0" lvl="1" marL="533400" rtl="0" algn="l">
              <a:lnSpc>
                <a:spcPct val="100000"/>
              </a:lnSpc>
              <a:spcBef>
                <a:spcPts val="480"/>
              </a:spcBef>
              <a:spcAft>
                <a:spcPts val="0"/>
              </a:spcAft>
              <a:buSzPts val="2400"/>
              <a:buNone/>
            </a:pPr>
            <a:r>
              <a:t/>
            </a:r>
            <a:endParaRPr sz="1600"/>
          </a:p>
        </p:txBody>
      </p:sp>
      <p:sp>
        <p:nvSpPr>
          <p:cNvPr id="234" name="Google Shape;234;p16"/>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235" name="Google Shape;235;p16"/>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36" name="Google Shape;236;p16"/>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237" name="Google Shape;237;p16"/>
          <p:cNvPicPr preferRelativeResize="0"/>
          <p:nvPr/>
        </p:nvPicPr>
        <p:blipFill rotWithShape="1">
          <a:blip r:embed="rId3">
            <a:alphaModFix/>
          </a:blip>
          <a:srcRect b="0" l="0" r="0" t="0"/>
          <a:stretch/>
        </p:blipFill>
        <p:spPr>
          <a:xfrm>
            <a:off x="58616" y="943636"/>
            <a:ext cx="9085383" cy="53458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Görsel Özet</a:t>
            </a:r>
            <a:endParaRPr/>
          </a:p>
        </p:txBody>
      </p:sp>
      <p:sp>
        <p:nvSpPr>
          <p:cNvPr id="243" name="Google Shape;243;p17"/>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0" lvl="1" marL="533400" rtl="0" algn="l">
              <a:lnSpc>
                <a:spcPct val="100000"/>
              </a:lnSpc>
              <a:spcBef>
                <a:spcPts val="480"/>
              </a:spcBef>
              <a:spcAft>
                <a:spcPts val="0"/>
              </a:spcAft>
              <a:buSzPts val="2400"/>
              <a:buNone/>
            </a:pPr>
            <a:r>
              <a:t/>
            </a:r>
            <a:endParaRPr sz="1600"/>
          </a:p>
        </p:txBody>
      </p:sp>
      <p:sp>
        <p:nvSpPr>
          <p:cNvPr id="244" name="Google Shape;244;p17"/>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245" name="Google Shape;245;p17"/>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46" name="Google Shape;246;p17"/>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247" name="Google Shape;247;p17"/>
          <p:cNvPicPr preferRelativeResize="0"/>
          <p:nvPr/>
        </p:nvPicPr>
        <p:blipFill rotWithShape="1">
          <a:blip r:embed="rId3">
            <a:alphaModFix/>
          </a:blip>
          <a:srcRect b="0" l="0" r="0" t="0"/>
          <a:stretch/>
        </p:blipFill>
        <p:spPr>
          <a:xfrm>
            <a:off x="0" y="945387"/>
            <a:ext cx="9167446" cy="5272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Görsel Özet</a:t>
            </a:r>
            <a:endParaRPr/>
          </a:p>
        </p:txBody>
      </p:sp>
      <p:sp>
        <p:nvSpPr>
          <p:cNvPr id="253" name="Google Shape;253;p18"/>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0" lvl="1" marL="533400" rtl="0" algn="l">
              <a:lnSpc>
                <a:spcPct val="100000"/>
              </a:lnSpc>
              <a:spcBef>
                <a:spcPts val="480"/>
              </a:spcBef>
              <a:spcAft>
                <a:spcPts val="0"/>
              </a:spcAft>
              <a:buSzPts val="2400"/>
              <a:buNone/>
            </a:pPr>
            <a:r>
              <a:t/>
            </a:r>
            <a:endParaRPr sz="1600"/>
          </a:p>
        </p:txBody>
      </p:sp>
      <p:sp>
        <p:nvSpPr>
          <p:cNvPr id="254" name="Google Shape;254;p18"/>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255" name="Google Shape;255;p18"/>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56" name="Google Shape;256;p18"/>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257" name="Google Shape;257;p18"/>
          <p:cNvPicPr preferRelativeResize="0"/>
          <p:nvPr/>
        </p:nvPicPr>
        <p:blipFill rotWithShape="1">
          <a:blip r:embed="rId3">
            <a:alphaModFix/>
          </a:blip>
          <a:srcRect b="0" l="0" r="0" t="0"/>
          <a:stretch/>
        </p:blipFill>
        <p:spPr>
          <a:xfrm>
            <a:off x="-70339" y="945383"/>
            <a:ext cx="9284676" cy="53072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19"/>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Görsel Özet</a:t>
            </a:r>
            <a:endParaRPr/>
          </a:p>
        </p:txBody>
      </p:sp>
      <p:sp>
        <p:nvSpPr>
          <p:cNvPr id="263" name="Google Shape;263;p19"/>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0" lvl="1" marL="533400" rtl="0" algn="l">
              <a:lnSpc>
                <a:spcPct val="100000"/>
              </a:lnSpc>
              <a:spcBef>
                <a:spcPts val="480"/>
              </a:spcBef>
              <a:spcAft>
                <a:spcPts val="0"/>
              </a:spcAft>
              <a:buSzPts val="2400"/>
              <a:buNone/>
            </a:pPr>
            <a:r>
              <a:t/>
            </a:r>
            <a:endParaRPr sz="1600"/>
          </a:p>
        </p:txBody>
      </p:sp>
      <p:sp>
        <p:nvSpPr>
          <p:cNvPr id="264" name="Google Shape;264;p19"/>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265" name="Google Shape;265;p19"/>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66" name="Google Shape;266;p19"/>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id="267" name="Google Shape;267;p19"/>
          <p:cNvPicPr preferRelativeResize="0"/>
          <p:nvPr/>
        </p:nvPicPr>
        <p:blipFill rotWithShape="1">
          <a:blip r:embed="rId3">
            <a:alphaModFix/>
          </a:blip>
          <a:srcRect b="0" l="0" r="0" t="0"/>
          <a:stretch/>
        </p:blipFill>
        <p:spPr>
          <a:xfrm>
            <a:off x="0" y="1661654"/>
            <a:ext cx="8968153" cy="42497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2"/>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12" name="Google Shape;112;p2"/>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tr-TR" sz="2400" u="none" cap="none" strike="noStrike">
                <a:solidFill>
                  <a:schemeClr val="accent2"/>
                </a:solidFill>
                <a:latin typeface="Arial"/>
                <a:ea typeface="Arial"/>
                <a:cs typeface="Arial"/>
                <a:sym typeface="Arial"/>
              </a:rPr>
              <a:t>İçindekiler</a:t>
            </a:r>
            <a:endParaRPr/>
          </a:p>
        </p:txBody>
      </p:sp>
      <p:sp>
        <p:nvSpPr>
          <p:cNvPr id="113" name="Google Shape;113;p2"/>
          <p:cNvSpPr txBox="1"/>
          <p:nvPr>
            <p:ph idx="1" type="body"/>
          </p:nvPr>
        </p:nvSpPr>
        <p:spPr>
          <a:xfrm>
            <a:off x="307675" y="1041640"/>
            <a:ext cx="8686800" cy="3505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480"/>
              </a:spcBef>
              <a:spcAft>
                <a:spcPts val="0"/>
              </a:spcAft>
              <a:buClr>
                <a:schemeClr val="dk1"/>
              </a:buClr>
              <a:buSzPts val="2400"/>
              <a:buFont typeface="Arial"/>
              <a:buChar char="•"/>
            </a:pPr>
            <a:r>
              <a:rPr lang="tr-TR" sz="1800"/>
              <a:t>Takım Yapısı</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Proje Özeti</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Projenin Kategorisi</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Çözüm Ve Öneriler</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Bilimsel Dayanak</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Benzer Çalışmalar</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Görsel Özet</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Özgünlük</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Gelir Yöntemleri</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Olası Stratejik Partnerler</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İsteğe Bağlı Ekler</a:t>
            </a:r>
            <a:endParaRPr/>
          </a:p>
          <a:p>
            <a:pPr indent="-381000" lvl="0" marL="457200" marR="0" rtl="0" algn="l">
              <a:lnSpc>
                <a:spcPct val="100000"/>
              </a:lnSpc>
              <a:spcBef>
                <a:spcPts val="480"/>
              </a:spcBef>
              <a:spcAft>
                <a:spcPts val="0"/>
              </a:spcAft>
              <a:buClr>
                <a:schemeClr val="dk1"/>
              </a:buClr>
              <a:buSzPts val="2400"/>
              <a:buFont typeface="Arial"/>
              <a:buChar char="•"/>
            </a:pPr>
            <a:r>
              <a:rPr lang="tr-TR" sz="1800"/>
              <a:t>Kanvas Modeli</a:t>
            </a:r>
            <a:endParaRPr/>
          </a:p>
          <a:p>
            <a:pPr indent="-228600" lvl="0" marL="457200" marR="0" rtl="0" algn="l">
              <a:lnSpc>
                <a:spcPct val="100000"/>
              </a:lnSpc>
              <a:spcBef>
                <a:spcPts val="480"/>
              </a:spcBef>
              <a:spcAft>
                <a:spcPts val="0"/>
              </a:spcAft>
              <a:buClr>
                <a:schemeClr val="dk1"/>
              </a:buClr>
              <a:buSzPts val="2400"/>
              <a:buFont typeface="Arial"/>
              <a:buNone/>
            </a:pPr>
            <a:r>
              <a:t/>
            </a:r>
            <a:endParaRPr sz="1800"/>
          </a:p>
        </p:txBody>
      </p:sp>
      <p:cxnSp>
        <p:nvCxnSpPr>
          <p:cNvPr id="114" name="Google Shape;114;p2"/>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15" name="Google Shape;115;p2"/>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483207a7ae_0_1"/>
          <p:cNvSpPr txBox="1"/>
          <p:nvPr>
            <p:ph idx="12" type="sldNum"/>
          </p:nvPr>
        </p:nvSpPr>
        <p:spPr>
          <a:xfrm>
            <a:off x="8001000" y="6461125"/>
            <a:ext cx="685800" cy="244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tr-TR"/>
              <a:t>‹#›</a:t>
            </a:fld>
            <a:endParaRPr/>
          </a:p>
        </p:txBody>
      </p:sp>
      <p:pic>
        <p:nvPicPr>
          <p:cNvPr id="274" name="Google Shape;274;g1483207a7ae_0_1"/>
          <p:cNvPicPr preferRelativeResize="0"/>
          <p:nvPr/>
        </p:nvPicPr>
        <p:blipFill>
          <a:blip r:embed="rId3">
            <a:alphaModFix/>
          </a:blip>
          <a:stretch>
            <a:fillRect/>
          </a:stretch>
        </p:blipFill>
        <p:spPr>
          <a:xfrm>
            <a:off x="152400" y="583462"/>
            <a:ext cx="8839201" cy="5691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483207a7ae_0_11"/>
          <p:cNvSpPr txBox="1"/>
          <p:nvPr>
            <p:ph type="title"/>
          </p:nvPr>
        </p:nvSpPr>
        <p:spPr>
          <a:xfrm>
            <a:off x="755100" y="91150"/>
            <a:ext cx="5410200" cy="83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tr-TR"/>
              <a:t>Semantic Segmentation with OpenCv AI Kit</a:t>
            </a:r>
            <a:endParaRPr/>
          </a:p>
        </p:txBody>
      </p:sp>
      <p:sp>
        <p:nvSpPr>
          <p:cNvPr id="281" name="Google Shape;281;g1483207a7ae_0_11"/>
          <p:cNvSpPr txBox="1"/>
          <p:nvPr>
            <p:ph idx="12" type="sldNum"/>
          </p:nvPr>
        </p:nvSpPr>
        <p:spPr>
          <a:xfrm>
            <a:off x="8001000" y="6461125"/>
            <a:ext cx="685800" cy="2445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tr-TR"/>
              <a:t>‹#›</a:t>
            </a:fld>
            <a:endParaRPr/>
          </a:p>
        </p:txBody>
      </p:sp>
      <p:pic>
        <p:nvPicPr>
          <p:cNvPr id="282" name="Google Shape;282;g1483207a7ae_0_11"/>
          <p:cNvPicPr preferRelativeResize="0"/>
          <p:nvPr/>
        </p:nvPicPr>
        <p:blipFill>
          <a:blip r:embed="rId3">
            <a:alphaModFix/>
          </a:blip>
          <a:stretch>
            <a:fillRect/>
          </a:stretch>
        </p:blipFill>
        <p:spPr>
          <a:xfrm>
            <a:off x="755088" y="1066825"/>
            <a:ext cx="7633814" cy="5638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20"/>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Görsel Özet</a:t>
            </a:r>
            <a:endParaRPr/>
          </a:p>
        </p:txBody>
      </p:sp>
      <p:sp>
        <p:nvSpPr>
          <p:cNvPr id="288" name="Google Shape;288;p20"/>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0" lvl="1" marL="533400" rtl="0" algn="l">
              <a:lnSpc>
                <a:spcPct val="100000"/>
              </a:lnSpc>
              <a:spcBef>
                <a:spcPts val="480"/>
              </a:spcBef>
              <a:spcAft>
                <a:spcPts val="0"/>
              </a:spcAft>
              <a:buSzPts val="2400"/>
              <a:buNone/>
            </a:pPr>
            <a:r>
              <a:rPr lang="tr-TR" sz="1600"/>
              <a:t>Kullanıcı önce sisteme yüzeysel göz atacak eğer satın almaya karar verirse kayıt olacak ve giriş yapacak.</a:t>
            </a:r>
            <a:endParaRPr/>
          </a:p>
          <a:p>
            <a:pPr indent="0" lvl="1" marL="533400" rtl="0" algn="l">
              <a:lnSpc>
                <a:spcPct val="100000"/>
              </a:lnSpc>
              <a:spcBef>
                <a:spcPts val="480"/>
              </a:spcBef>
              <a:spcAft>
                <a:spcPts val="0"/>
              </a:spcAft>
              <a:buSzPts val="2400"/>
              <a:buNone/>
            </a:pPr>
            <a:r>
              <a:rPr lang="tr-TR" sz="1600"/>
              <a:t>Ardından karşısına satın alabileceği paketler listelenecek.</a:t>
            </a:r>
            <a:endParaRPr/>
          </a:p>
          <a:p>
            <a:pPr indent="0" lvl="1" marL="533400" rtl="0" algn="l">
              <a:lnSpc>
                <a:spcPct val="100000"/>
              </a:lnSpc>
              <a:spcBef>
                <a:spcPts val="480"/>
              </a:spcBef>
              <a:spcAft>
                <a:spcPts val="0"/>
              </a:spcAft>
              <a:buSzPts val="2400"/>
              <a:buNone/>
            </a:pPr>
            <a:r>
              <a:rPr lang="tr-TR" sz="1600"/>
              <a:t>15 dolarlık başlangıç paketi alması dahilinde sağ üstteki logodan "panel" e erişebilir ve Dashboardı görüntüleyebilir</a:t>
            </a:r>
            <a:endParaRPr/>
          </a:p>
          <a:p>
            <a:pPr indent="0" lvl="1" marL="533400" rtl="0" algn="l">
              <a:lnSpc>
                <a:spcPct val="100000"/>
              </a:lnSpc>
              <a:spcBef>
                <a:spcPts val="480"/>
              </a:spcBef>
              <a:spcAft>
                <a:spcPts val="0"/>
              </a:spcAft>
              <a:buSzPts val="2400"/>
              <a:buNone/>
            </a:pPr>
            <a:r>
              <a:rPr lang="tr-TR" sz="1600"/>
              <a:t>Bu dashboardda da nem sıcaklık kritik bilgiler yer alacak herhangi bir uyarı durumunda da sms ve mail tarafına ulaşacak</a:t>
            </a:r>
            <a:endParaRPr/>
          </a:p>
          <a:p>
            <a:pPr indent="0" lvl="1" marL="533400" rtl="0" algn="l">
              <a:lnSpc>
                <a:spcPct val="100000"/>
              </a:lnSpc>
              <a:spcBef>
                <a:spcPts val="480"/>
              </a:spcBef>
              <a:spcAft>
                <a:spcPts val="0"/>
              </a:spcAft>
              <a:buSzPts val="2400"/>
              <a:buNone/>
            </a:pPr>
            <a:r>
              <a:rPr lang="tr-TR" sz="1600"/>
              <a:t>Bir sonraki raporda ürün daha detaylı şekilde gösterilecektir.</a:t>
            </a:r>
            <a:endParaRPr/>
          </a:p>
        </p:txBody>
      </p:sp>
      <p:sp>
        <p:nvSpPr>
          <p:cNvPr id="289" name="Google Shape;289;p20"/>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290" name="Google Shape;290;p20"/>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91" name="Google Shape;291;p20"/>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 name="Shape 295"/>
        <p:cNvGrpSpPr/>
        <p:nvPr/>
      </p:nvGrpSpPr>
      <p:grpSpPr>
        <a:xfrm>
          <a:off x="0" y="0"/>
          <a:ext cx="0" cy="0"/>
          <a:chOff x="0" y="0"/>
          <a:chExt cx="0" cy="0"/>
        </a:xfrm>
      </p:grpSpPr>
      <p:sp>
        <p:nvSpPr>
          <p:cNvPr id="296" name="Google Shape;296;p21"/>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297" name="Google Shape;297;p21"/>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Özgünlük</a:t>
            </a:r>
            <a:endParaRPr b="1" i="0" sz="2400" u="none" cap="none" strike="noStrike">
              <a:solidFill>
                <a:schemeClr val="accent2"/>
              </a:solidFill>
              <a:latin typeface="Arial"/>
              <a:ea typeface="Arial"/>
              <a:cs typeface="Arial"/>
              <a:sym typeface="Arial"/>
            </a:endParaRPr>
          </a:p>
        </p:txBody>
      </p:sp>
      <p:cxnSp>
        <p:nvCxnSpPr>
          <p:cNvPr id="298" name="Google Shape;298;p21"/>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299" name="Google Shape;299;p21"/>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3" name="Shape 303"/>
        <p:cNvGrpSpPr/>
        <p:nvPr/>
      </p:nvGrpSpPr>
      <p:grpSpPr>
        <a:xfrm>
          <a:off x="0" y="0"/>
          <a:ext cx="0" cy="0"/>
          <a:chOff x="0" y="0"/>
          <a:chExt cx="0" cy="0"/>
        </a:xfrm>
      </p:grpSpPr>
      <p:sp>
        <p:nvSpPr>
          <p:cNvPr id="304" name="Google Shape;304;p22"/>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Özgünlük</a:t>
            </a:r>
            <a:endParaRPr/>
          </a:p>
        </p:txBody>
      </p:sp>
      <p:sp>
        <p:nvSpPr>
          <p:cNvPr id="305" name="Google Shape;305;p22"/>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Char char="●"/>
            </a:pPr>
            <a:r>
              <a:rPr b="0" lang="tr-TR" sz="1400"/>
              <a:t>Bu alanda var olan diğer rakiplerimizin belli başlı sensörler ile bu işi yapmaları ve bu sensörlerin üstüne çıkmamaları bize büyük bir avantaj sağladı. Maalesef dünyada kullanılan teknolojilerin Türkiye de kullanılması uzun sürüyor ve bunların entegrasyonları daha da uzun sürüyor. Biz bugün dünyada kullanılan yenilikçi teknolojileri ürünümüze dahil edip, bu alandaki büyük problemlerin önüne geçmeyi planlıyoruz. Peki bu yenilikler, Görüntü işleme teknolojileri ile bilgisayar görümü ve yapay karar mekanizmaları, Lora ağı ile gelişen haberleşme teknikleri ile maliyet düşürüp mesafe problemini çözmek gibi. Tabii görüntü işleme, bilgisayarla görü ve yapay zeka konuları Türkiye’de yanlış lanse edilmesinden dolayı, çok basit ürünlerin içerisinde “yapay zeka kullanıyoruz” diye duyabilirsiniz. Ama biz bu işin hakkını vererek yapacağız. Peki biz bunu ne ile yapacağız? OpenCv üreticiler için sunduğu bazı imkanlar var. Bunlardan biri OpenCv AI Kit. Biz bu yapının üzerine implement eteğimiz kendi yapımızla bu işin yapay zeka tarafını kuvvetlendireceğiz.</a:t>
            </a:r>
            <a:endParaRPr b="0" sz="1400"/>
          </a:p>
          <a:p>
            <a:pPr indent="-317500" lvl="0" marL="457200" rtl="0" algn="l">
              <a:lnSpc>
                <a:spcPct val="115000"/>
              </a:lnSpc>
              <a:spcBef>
                <a:spcPts val="0"/>
              </a:spcBef>
              <a:spcAft>
                <a:spcPts val="0"/>
              </a:spcAft>
              <a:buSzPts val="1400"/>
              <a:buChar char="●"/>
            </a:pPr>
            <a:r>
              <a:rPr b="0" lang="tr-TR" sz="1400"/>
              <a:t>Tek bir alanda değil bir çok alanda paketleştirerek ürün hizmeti vereceğiz.</a:t>
            </a:r>
            <a:endParaRPr b="0" sz="1400"/>
          </a:p>
          <a:p>
            <a:pPr indent="-317500" lvl="0" marL="457200" rtl="0" algn="l">
              <a:lnSpc>
                <a:spcPct val="115000"/>
              </a:lnSpc>
              <a:spcBef>
                <a:spcPts val="0"/>
              </a:spcBef>
              <a:spcAft>
                <a:spcPts val="0"/>
              </a:spcAft>
              <a:buSzPts val="1400"/>
              <a:buChar char="●"/>
            </a:pPr>
            <a:r>
              <a:rPr b="0" lang="tr-TR" sz="1400"/>
              <a:t>Verilerimizi yapay zeka ile inceleyip geleceğe dönük tahminler katacağız</a:t>
            </a:r>
            <a:endParaRPr b="0" sz="1400"/>
          </a:p>
          <a:p>
            <a:pPr indent="-317500" lvl="0" marL="457200" rtl="0" algn="l">
              <a:lnSpc>
                <a:spcPct val="115000"/>
              </a:lnSpc>
              <a:spcBef>
                <a:spcPts val="0"/>
              </a:spcBef>
              <a:spcAft>
                <a:spcPts val="0"/>
              </a:spcAft>
              <a:buSzPts val="1400"/>
              <a:buChar char="●"/>
            </a:pPr>
            <a:r>
              <a:rPr b="0" lang="tr-TR" sz="1400"/>
              <a:t>Tüm bunları yaparken çevreyi ve işçilerin fiziksel sağlığını da düşüneceğiz</a:t>
            </a:r>
            <a:endParaRPr b="0" sz="1400"/>
          </a:p>
          <a:p>
            <a:pPr indent="-317500" lvl="0" marL="457200" rtl="0" algn="l">
              <a:lnSpc>
                <a:spcPct val="115000"/>
              </a:lnSpc>
              <a:spcBef>
                <a:spcPts val="0"/>
              </a:spcBef>
              <a:spcAft>
                <a:spcPts val="0"/>
              </a:spcAft>
              <a:buSzPts val="1400"/>
              <a:buChar char="●"/>
            </a:pPr>
            <a:r>
              <a:rPr b="0" lang="tr-TR" sz="1400"/>
              <a:t>Sistemimiz Acil hatlara bağlanacak ve doğal afete sebep olabilecek durumlarda kullanıcı farketmese bile önlem alabileceğiz</a:t>
            </a:r>
            <a:endParaRPr b="0" sz="1400"/>
          </a:p>
          <a:p>
            <a:pPr indent="-317500" lvl="0" marL="457200" rtl="0" algn="l">
              <a:lnSpc>
                <a:spcPct val="115000"/>
              </a:lnSpc>
              <a:spcBef>
                <a:spcPts val="0"/>
              </a:spcBef>
              <a:spcAft>
                <a:spcPts val="0"/>
              </a:spcAft>
              <a:buSzPts val="1400"/>
              <a:buChar char="●"/>
            </a:pPr>
            <a:r>
              <a:rPr b="0" lang="tr-TR" sz="1400"/>
              <a:t>Projenin gelişen safhaların da insan elinin en aza indirilmesi ve makinaların anlık karar verebilmeleri</a:t>
            </a:r>
            <a:endParaRPr b="0" sz="1400"/>
          </a:p>
          <a:p>
            <a:pPr indent="-228600" lvl="0" marL="457200" marR="0" rtl="0" algn="l">
              <a:lnSpc>
                <a:spcPct val="100000"/>
              </a:lnSpc>
              <a:spcBef>
                <a:spcPts val="1200"/>
              </a:spcBef>
              <a:spcAft>
                <a:spcPts val="0"/>
              </a:spcAft>
              <a:buClr>
                <a:schemeClr val="dk1"/>
              </a:buClr>
              <a:buSzPts val="2400"/>
              <a:buFont typeface="Arial"/>
              <a:buNone/>
            </a:pPr>
            <a:r>
              <a:t/>
            </a:r>
            <a:endParaRPr b="0" sz="1400"/>
          </a:p>
        </p:txBody>
      </p:sp>
      <p:sp>
        <p:nvSpPr>
          <p:cNvPr id="306" name="Google Shape;306;p22"/>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307" name="Google Shape;307;p22"/>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08" name="Google Shape;308;p22"/>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p23"/>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314" name="Google Shape;314;p23"/>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Gelir Yöntemleri</a:t>
            </a:r>
            <a:endParaRPr b="1" i="0" sz="2400" u="none" cap="none" strike="noStrike">
              <a:solidFill>
                <a:schemeClr val="accent2"/>
              </a:solidFill>
              <a:latin typeface="Arial"/>
              <a:ea typeface="Arial"/>
              <a:cs typeface="Arial"/>
              <a:sym typeface="Arial"/>
            </a:endParaRPr>
          </a:p>
        </p:txBody>
      </p:sp>
      <p:cxnSp>
        <p:nvCxnSpPr>
          <p:cNvPr id="315" name="Google Shape;315;p23"/>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16" name="Google Shape;316;p23"/>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0" name="Shape 320"/>
        <p:cNvGrpSpPr/>
        <p:nvPr/>
      </p:nvGrpSpPr>
      <p:grpSpPr>
        <a:xfrm>
          <a:off x="0" y="0"/>
          <a:ext cx="0" cy="0"/>
          <a:chOff x="0" y="0"/>
          <a:chExt cx="0" cy="0"/>
        </a:xfrm>
      </p:grpSpPr>
      <p:sp>
        <p:nvSpPr>
          <p:cNvPr id="321" name="Google Shape;321;p24"/>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Gelir Yöntemleri</a:t>
            </a:r>
            <a:endParaRPr/>
          </a:p>
        </p:txBody>
      </p:sp>
      <p:sp>
        <p:nvSpPr>
          <p:cNvPr id="322" name="Google Shape;322;p24"/>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323" name="Google Shape;323;p24"/>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24" name="Google Shape;324;p24"/>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pic>
        <p:nvPicPr>
          <p:cNvPr descr="tablo içeren bir resim&#10;&#10;Açıklama otomatik olarak oluşturuldu" id="325" name="Google Shape;325;p24"/>
          <p:cNvPicPr preferRelativeResize="0"/>
          <p:nvPr/>
        </p:nvPicPr>
        <p:blipFill rotWithShape="1">
          <a:blip r:embed="rId3">
            <a:alphaModFix/>
          </a:blip>
          <a:srcRect b="0" l="0" r="0" t="0"/>
          <a:stretch/>
        </p:blipFill>
        <p:spPr>
          <a:xfrm>
            <a:off x="1902844" y="2063178"/>
            <a:ext cx="5492869" cy="27316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331" name="Google Shape;331;p25"/>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Olası Stratejik Partnerler</a:t>
            </a:r>
            <a:endParaRPr b="1" i="0" sz="2400" u="none" cap="none" strike="noStrike">
              <a:solidFill>
                <a:schemeClr val="accent2"/>
              </a:solidFill>
              <a:latin typeface="Arial"/>
              <a:ea typeface="Arial"/>
              <a:cs typeface="Arial"/>
              <a:sym typeface="Arial"/>
            </a:endParaRPr>
          </a:p>
        </p:txBody>
      </p:sp>
      <p:cxnSp>
        <p:nvCxnSpPr>
          <p:cNvPr id="332" name="Google Shape;332;p25"/>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33" name="Google Shape;333;p25"/>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Olası Stratejik Partnerler</a:t>
            </a:r>
            <a:endParaRPr/>
          </a:p>
        </p:txBody>
      </p:sp>
      <p:sp>
        <p:nvSpPr>
          <p:cNvPr id="339" name="Google Shape;339;p26"/>
          <p:cNvSpPr txBox="1"/>
          <p:nvPr>
            <p:ph idx="1" type="body"/>
          </p:nvPr>
        </p:nvSpPr>
        <p:spPr>
          <a:xfrm>
            <a:off x="228600" y="1066800"/>
            <a:ext cx="8686800" cy="52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0" lang="tr-TR"/>
              <a:t> Olası stratejik partnerler</a:t>
            </a:r>
            <a:endParaRPr b="0"/>
          </a:p>
          <a:p>
            <a:pPr indent="0" lvl="0" marL="0" rtl="0" algn="l">
              <a:lnSpc>
                <a:spcPct val="115000"/>
              </a:lnSpc>
              <a:spcBef>
                <a:spcPts val="300"/>
              </a:spcBef>
              <a:spcAft>
                <a:spcPts val="0"/>
              </a:spcAft>
              <a:buClr>
                <a:schemeClr val="dk1"/>
              </a:buClr>
              <a:buSzPts val="1100"/>
              <a:buFont typeface="Arial"/>
              <a:buNone/>
            </a:pPr>
            <a:r>
              <a:t/>
            </a:r>
            <a:endParaRPr b="0" sz="1700"/>
          </a:p>
          <a:p>
            <a:pPr indent="0" lvl="0" marL="457200" rtl="0" algn="l">
              <a:lnSpc>
                <a:spcPct val="115000"/>
              </a:lnSpc>
              <a:spcBef>
                <a:spcPts val="300"/>
              </a:spcBef>
              <a:spcAft>
                <a:spcPts val="0"/>
              </a:spcAft>
              <a:buSzPts val="1100"/>
              <a:buNone/>
            </a:pPr>
            <a:r>
              <a:rPr b="0" lang="tr-TR" sz="1700"/>
              <a:t>Plan-S: Uydu sistemleri ile bizim mesafe sorunumuzu ortadan kaldırabilecek ve bu  sorun bize çok büyük kolaylıklar sağlayabilecek.</a:t>
            </a:r>
            <a:endParaRPr b="0" sz="1700"/>
          </a:p>
          <a:p>
            <a:pPr indent="0" lvl="0" marL="457200" rtl="0" algn="l">
              <a:lnSpc>
                <a:spcPct val="115000"/>
              </a:lnSpc>
              <a:spcBef>
                <a:spcPts val="300"/>
              </a:spcBef>
              <a:spcAft>
                <a:spcPts val="0"/>
              </a:spcAft>
              <a:buClr>
                <a:schemeClr val="dk1"/>
              </a:buClr>
              <a:buSzPts val="1100"/>
              <a:buFont typeface="Arial"/>
              <a:buNone/>
            </a:pPr>
            <a:r>
              <a:t/>
            </a:r>
            <a:endParaRPr b="0" sz="1700"/>
          </a:p>
          <a:p>
            <a:pPr indent="0" lvl="0" marL="457200" rtl="0" algn="l">
              <a:lnSpc>
                <a:spcPct val="115000"/>
              </a:lnSpc>
              <a:spcBef>
                <a:spcPts val="300"/>
              </a:spcBef>
              <a:spcAft>
                <a:spcPts val="0"/>
              </a:spcAft>
              <a:buClr>
                <a:schemeClr val="dk1"/>
              </a:buClr>
              <a:buSzPts val="1100"/>
              <a:buFont typeface="Arial"/>
              <a:buNone/>
            </a:pPr>
            <a:r>
              <a:rPr b="0" lang="tr-TR" sz="1700"/>
              <a:t>Kontrolmatik Technologies: Var olan altyapıları ile ve ellerindeki iş alanları ile bize büyük bir pazar payı sağlayabilecek bir partnerimiz.</a:t>
            </a:r>
            <a:endParaRPr b="0" sz="1700"/>
          </a:p>
          <a:p>
            <a:pPr indent="0" lvl="0" marL="457200" rtl="0" algn="l">
              <a:lnSpc>
                <a:spcPct val="115000"/>
              </a:lnSpc>
              <a:spcBef>
                <a:spcPts val="300"/>
              </a:spcBef>
              <a:spcAft>
                <a:spcPts val="0"/>
              </a:spcAft>
              <a:buClr>
                <a:schemeClr val="dk1"/>
              </a:buClr>
              <a:buSzPts val="1100"/>
              <a:buFont typeface="Arial"/>
              <a:buNone/>
            </a:pPr>
            <a:r>
              <a:t/>
            </a:r>
            <a:endParaRPr b="0" sz="1700"/>
          </a:p>
          <a:p>
            <a:pPr indent="0" lvl="0" marL="457200" rtl="0" algn="l">
              <a:lnSpc>
                <a:spcPct val="115000"/>
              </a:lnSpc>
              <a:spcBef>
                <a:spcPts val="300"/>
              </a:spcBef>
              <a:spcAft>
                <a:spcPts val="0"/>
              </a:spcAft>
              <a:buClr>
                <a:schemeClr val="dk1"/>
              </a:buClr>
              <a:buSzPts val="1100"/>
              <a:buFont typeface="Arial"/>
              <a:buNone/>
            </a:pPr>
            <a:r>
              <a:t/>
            </a:r>
            <a:endParaRPr b="0" sz="1700"/>
          </a:p>
          <a:p>
            <a:pPr indent="0" lvl="0" marL="457200" rtl="0" algn="l">
              <a:lnSpc>
                <a:spcPct val="115000"/>
              </a:lnSpc>
              <a:spcBef>
                <a:spcPts val="300"/>
              </a:spcBef>
              <a:spcAft>
                <a:spcPts val="0"/>
              </a:spcAft>
              <a:buClr>
                <a:schemeClr val="dk1"/>
              </a:buClr>
              <a:buSzPts val="1100"/>
              <a:buFont typeface="Arial"/>
              <a:buNone/>
            </a:pPr>
            <a:r>
              <a:t/>
            </a:r>
            <a:endParaRPr b="0" sz="1700"/>
          </a:p>
          <a:p>
            <a:pPr indent="0" lvl="0" marL="457200" rtl="0" algn="l">
              <a:lnSpc>
                <a:spcPct val="115000"/>
              </a:lnSpc>
              <a:spcBef>
                <a:spcPts val="300"/>
              </a:spcBef>
              <a:spcAft>
                <a:spcPts val="0"/>
              </a:spcAft>
              <a:buClr>
                <a:schemeClr val="dk1"/>
              </a:buClr>
              <a:buSzPts val="1100"/>
              <a:buFont typeface="Arial"/>
              <a:buNone/>
            </a:pPr>
            <a:r>
              <a:t/>
            </a:r>
            <a:endParaRPr b="0" sz="1700"/>
          </a:p>
          <a:p>
            <a:pPr indent="0" lvl="0" marL="457200" rtl="0" algn="l">
              <a:lnSpc>
                <a:spcPct val="115000"/>
              </a:lnSpc>
              <a:spcBef>
                <a:spcPts val="300"/>
              </a:spcBef>
              <a:spcAft>
                <a:spcPts val="0"/>
              </a:spcAft>
              <a:buClr>
                <a:schemeClr val="dk1"/>
              </a:buClr>
              <a:buSzPts val="1100"/>
              <a:buFont typeface="Arial"/>
              <a:buNone/>
            </a:pPr>
            <a:r>
              <a:rPr b="0" lang="tr-TR" sz="1700"/>
              <a:t>Elektronik haberleşme ve uydu teknolojisi kullanan şirketler tarım alanındaki Devlet ve Özel sektör firmalar</a:t>
            </a:r>
            <a:endParaRPr b="0" sz="1700"/>
          </a:p>
          <a:p>
            <a:pPr indent="0" lvl="0" marL="457200" rtl="0" algn="l">
              <a:lnSpc>
                <a:spcPct val="115000"/>
              </a:lnSpc>
              <a:spcBef>
                <a:spcPts val="300"/>
              </a:spcBef>
              <a:spcAft>
                <a:spcPts val="0"/>
              </a:spcAft>
              <a:buClr>
                <a:schemeClr val="dk1"/>
              </a:buClr>
              <a:buSzPts val="1100"/>
              <a:buFont typeface="Arial"/>
              <a:buNone/>
            </a:pPr>
            <a:r>
              <a:rPr b="0" lang="tr-TR" sz="1700"/>
              <a:t>Yangın - Gıda soğutma- Soğutma ve IOT Kullanıp otomatize olmak isteyen tüm firmalar</a:t>
            </a:r>
            <a:endParaRPr b="0" sz="1700"/>
          </a:p>
          <a:p>
            <a:pPr indent="0" lvl="1" marL="533400" rtl="0" algn="l">
              <a:lnSpc>
                <a:spcPct val="100000"/>
              </a:lnSpc>
              <a:spcBef>
                <a:spcPts val="480"/>
              </a:spcBef>
              <a:spcAft>
                <a:spcPts val="0"/>
              </a:spcAft>
              <a:buSzPts val="2400"/>
              <a:buNone/>
            </a:pPr>
            <a:r>
              <a:t/>
            </a:r>
            <a:endParaRPr sz="1700"/>
          </a:p>
        </p:txBody>
      </p:sp>
      <p:sp>
        <p:nvSpPr>
          <p:cNvPr id="340" name="Google Shape;340;p26"/>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341" name="Google Shape;341;p26"/>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42" name="Google Shape;342;p26"/>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
        <p:nvSpPr>
          <p:cNvPr id="343" name="Google Shape;343;p26"/>
          <p:cNvSpPr txBox="1"/>
          <p:nvPr/>
        </p:nvSpPr>
        <p:spPr>
          <a:xfrm>
            <a:off x="310118" y="3786784"/>
            <a:ext cx="79905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tr-TR" sz="2400" u="none" cap="none" strike="noStrike">
                <a:solidFill>
                  <a:srgbClr val="000000"/>
                </a:solidFill>
                <a:latin typeface="Arial"/>
                <a:ea typeface="Arial"/>
                <a:cs typeface="Arial"/>
                <a:sym typeface="Arial"/>
              </a:rPr>
              <a:t>Olası stratejik müşteriler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7"/>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349" name="Google Shape;349;p27"/>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4000" u="none" cap="none" strike="noStrike">
                <a:solidFill>
                  <a:schemeClr val="accent2"/>
                </a:solidFill>
                <a:latin typeface="Arial"/>
                <a:ea typeface="Arial"/>
                <a:cs typeface="Arial"/>
                <a:sym typeface="Arial"/>
              </a:rPr>
              <a:t>İsteğe Bağlı Ekler</a:t>
            </a:r>
            <a:endParaRPr/>
          </a:p>
          <a:p>
            <a:pPr indent="0" lvl="0" marL="0" marR="0" rtl="0" algn="ctr">
              <a:lnSpc>
                <a:spcPct val="100000"/>
              </a:lnSpc>
              <a:spcBef>
                <a:spcPts val="0"/>
              </a:spcBef>
              <a:spcAft>
                <a:spcPts val="0"/>
              </a:spcAft>
              <a:buClr>
                <a:srgbClr val="000000"/>
              </a:buClr>
              <a:buSzPts val="1400"/>
              <a:buFont typeface="Arial"/>
              <a:buNone/>
            </a:pPr>
            <a:r>
              <a:t/>
            </a:r>
            <a:endParaRPr b="1" i="0" sz="3200" u="none" cap="none" strike="noStrike">
              <a:solidFill>
                <a:schemeClr val="accent2"/>
              </a:solidFill>
              <a:latin typeface="Arial"/>
              <a:ea typeface="Arial"/>
              <a:cs typeface="Arial"/>
              <a:sym typeface="Arial"/>
            </a:endParaRPr>
          </a:p>
        </p:txBody>
      </p:sp>
      <p:cxnSp>
        <p:nvCxnSpPr>
          <p:cNvPr id="350" name="Google Shape;350;p27"/>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51" name="Google Shape;351;p27"/>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3"/>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21" name="Google Shape;121;p3"/>
          <p:cNvSpPr txBox="1"/>
          <p:nvPr>
            <p:ph type="title"/>
          </p:nvPr>
        </p:nvSpPr>
        <p:spPr>
          <a:xfrm>
            <a:off x="1600200" y="76200"/>
            <a:ext cx="59436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tr-TR" sz="2400" u="none" cap="none" strike="noStrike">
                <a:solidFill>
                  <a:schemeClr val="accent2"/>
                </a:solidFill>
                <a:latin typeface="Arial"/>
                <a:ea typeface="Arial"/>
                <a:cs typeface="Arial"/>
                <a:sym typeface="Arial"/>
              </a:rPr>
              <a:t>Takım Yapısı</a:t>
            </a:r>
            <a:endParaRPr/>
          </a:p>
        </p:txBody>
      </p:sp>
      <p:sp>
        <p:nvSpPr>
          <p:cNvPr id="122" name="Google Shape;122;p3"/>
          <p:cNvSpPr txBox="1"/>
          <p:nvPr>
            <p:ph idx="1" type="body"/>
          </p:nvPr>
        </p:nvSpPr>
        <p:spPr>
          <a:xfrm>
            <a:off x="228600" y="1066800"/>
            <a:ext cx="8686800" cy="1447800"/>
          </a:xfrm>
          <a:prstGeom prst="rect">
            <a:avLst/>
          </a:prstGeom>
          <a:noFill/>
          <a:ln>
            <a:noFill/>
          </a:ln>
        </p:spPr>
        <p:txBody>
          <a:bodyPr anchorCtr="0" anchor="t" bIns="45700" lIns="91425" spcFirstLastPara="1" rIns="91425" wrap="square" tIns="45700">
            <a:noAutofit/>
          </a:bodyPr>
          <a:lstStyle/>
          <a:p>
            <a:pPr indent="-228600" lvl="0" marL="342900" rtl="0" algn="l">
              <a:lnSpc>
                <a:spcPct val="80000"/>
              </a:lnSpc>
              <a:spcBef>
                <a:spcPts val="0"/>
              </a:spcBef>
              <a:spcAft>
                <a:spcPts val="0"/>
              </a:spcAft>
              <a:buSzPts val="1800"/>
              <a:buNone/>
            </a:pPr>
            <a:r>
              <a:t/>
            </a:r>
            <a:endParaRPr sz="1600"/>
          </a:p>
          <a:p>
            <a:pPr indent="-228600" lvl="0" marL="342900" rtl="0" algn="l">
              <a:lnSpc>
                <a:spcPct val="80000"/>
              </a:lnSpc>
              <a:spcBef>
                <a:spcPts val="0"/>
              </a:spcBef>
              <a:spcAft>
                <a:spcPts val="0"/>
              </a:spcAft>
              <a:buSzPts val="1800"/>
              <a:buNone/>
            </a:pPr>
            <a:r>
              <a:t/>
            </a:r>
            <a:endParaRPr sz="1600"/>
          </a:p>
          <a:p>
            <a:pPr indent="0" lvl="0" marL="0" rtl="0" algn="l">
              <a:lnSpc>
                <a:spcPct val="80000"/>
              </a:lnSpc>
              <a:spcBef>
                <a:spcPts val="0"/>
              </a:spcBef>
              <a:spcAft>
                <a:spcPts val="0"/>
              </a:spcAft>
              <a:buSzPts val="1800"/>
              <a:buNone/>
            </a:pPr>
            <a:r>
              <a:rPr lang="tr-TR" sz="1600"/>
              <a:t>      </a:t>
            </a:r>
            <a:r>
              <a:rPr b="0" lang="tr-TR" sz="1600"/>
              <a:t>  - Berkay İnam : Ekip İletişim ve Web Yazılımları Sorumlusu</a:t>
            </a:r>
            <a:endParaRPr b="0" sz="1800"/>
          </a:p>
          <a:p>
            <a:pPr indent="0" lvl="1" marL="457200" rtl="0" algn="l">
              <a:lnSpc>
                <a:spcPct val="80000"/>
              </a:lnSpc>
              <a:spcBef>
                <a:spcPts val="360"/>
              </a:spcBef>
              <a:spcAft>
                <a:spcPts val="0"/>
              </a:spcAft>
              <a:buSzPts val="1800"/>
              <a:buNone/>
            </a:pPr>
            <a:r>
              <a:rPr lang="tr-TR" sz="1600"/>
              <a:t>42 İstanbul : Bilgisayar ve Yazılım Mühendisliği Ana Eğitim</a:t>
            </a:r>
            <a:endParaRPr/>
          </a:p>
          <a:p>
            <a:pPr indent="0" lvl="1" marL="457200" rtl="0" algn="l">
              <a:lnSpc>
                <a:spcPct val="80000"/>
              </a:lnSpc>
              <a:spcBef>
                <a:spcPts val="360"/>
              </a:spcBef>
              <a:spcAft>
                <a:spcPts val="0"/>
              </a:spcAft>
              <a:buSzPts val="1800"/>
              <a:buNone/>
            </a:pPr>
            <a:r>
              <a:t/>
            </a:r>
            <a:endParaRPr sz="1600"/>
          </a:p>
          <a:p>
            <a:pPr indent="0" lvl="1" marL="457200" rtl="0" algn="l">
              <a:lnSpc>
                <a:spcPct val="80000"/>
              </a:lnSpc>
              <a:spcBef>
                <a:spcPts val="360"/>
              </a:spcBef>
              <a:spcAft>
                <a:spcPts val="0"/>
              </a:spcAft>
              <a:buSzPts val="1800"/>
              <a:buNone/>
            </a:pPr>
            <a:r>
              <a:rPr lang="tr-TR" sz="1600"/>
              <a:t>- Görkem Dogan : Yapay Zeka ve Elektronik Haberleşme Sorumlusu</a:t>
            </a:r>
            <a:endParaRPr/>
          </a:p>
          <a:p>
            <a:pPr indent="0" lvl="1" marL="457200" rtl="0" algn="l">
              <a:lnSpc>
                <a:spcPct val="80000"/>
              </a:lnSpc>
              <a:spcBef>
                <a:spcPts val="360"/>
              </a:spcBef>
              <a:spcAft>
                <a:spcPts val="0"/>
              </a:spcAft>
              <a:buSzPts val="1800"/>
              <a:buNone/>
            </a:pPr>
            <a:r>
              <a:rPr lang="tr-TR" sz="1600"/>
              <a:t>42 İstanbul : Bilgisayar ve Yazılım Mühendisliği Ana Eğitim</a:t>
            </a:r>
            <a:endParaRPr/>
          </a:p>
          <a:p>
            <a:pPr indent="0" lvl="1" marL="457200" rtl="0" algn="l">
              <a:lnSpc>
                <a:spcPct val="80000"/>
              </a:lnSpc>
              <a:spcBef>
                <a:spcPts val="360"/>
              </a:spcBef>
              <a:spcAft>
                <a:spcPts val="0"/>
              </a:spcAft>
              <a:buSzPts val="1800"/>
              <a:buNone/>
            </a:pPr>
            <a:r>
              <a:t/>
            </a:r>
            <a:endParaRPr sz="1600"/>
          </a:p>
          <a:p>
            <a:pPr indent="0" lvl="1" marL="457200" rtl="0" algn="l">
              <a:lnSpc>
                <a:spcPct val="80000"/>
              </a:lnSpc>
              <a:spcBef>
                <a:spcPts val="360"/>
              </a:spcBef>
              <a:spcAft>
                <a:spcPts val="0"/>
              </a:spcAft>
              <a:buSzPts val="1800"/>
              <a:buNone/>
            </a:pPr>
            <a:r>
              <a:rPr lang="tr-TR" sz="1600"/>
              <a:t>- Arbi Elmas : Elektronik Haberleşme ve Donanım Sorumlusu</a:t>
            </a:r>
            <a:endParaRPr/>
          </a:p>
          <a:p>
            <a:pPr indent="0" lvl="1" marL="457200" rtl="0" algn="l">
              <a:lnSpc>
                <a:spcPct val="80000"/>
              </a:lnSpc>
              <a:spcBef>
                <a:spcPts val="360"/>
              </a:spcBef>
              <a:spcAft>
                <a:spcPts val="0"/>
              </a:spcAft>
              <a:buSzPts val="2400"/>
              <a:buNone/>
            </a:pPr>
            <a:r>
              <a:rPr lang="tr-TR" sz="1600"/>
              <a:t>42 İstanbul : Bilgisayar ve Yazılım Mühendisliği Ana Eğitim</a:t>
            </a:r>
            <a:endParaRPr/>
          </a:p>
          <a:p>
            <a:pPr indent="0" lvl="1" marL="457200" rtl="0" algn="l">
              <a:lnSpc>
                <a:spcPct val="80000"/>
              </a:lnSpc>
              <a:spcBef>
                <a:spcPts val="360"/>
              </a:spcBef>
              <a:spcAft>
                <a:spcPts val="0"/>
              </a:spcAft>
              <a:buSzPts val="2400"/>
              <a:buNone/>
            </a:pPr>
            <a:r>
              <a:t/>
            </a:r>
            <a:endParaRPr/>
          </a:p>
        </p:txBody>
      </p:sp>
      <p:cxnSp>
        <p:nvCxnSpPr>
          <p:cNvPr id="123" name="Google Shape;123;p3"/>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24" name="Google Shape;124;p3"/>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sp>
        <p:nvSpPr>
          <p:cNvPr id="356" name="Google Shape;356;p28"/>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
        <p:nvSpPr>
          <p:cNvPr id="357" name="Google Shape;357;p28"/>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3200" u="none" cap="none" strike="noStrike">
                <a:solidFill>
                  <a:schemeClr val="accent2"/>
                </a:solidFill>
                <a:latin typeface="Arial"/>
                <a:ea typeface="Arial"/>
                <a:cs typeface="Arial"/>
                <a:sym typeface="Arial"/>
              </a:rPr>
              <a:t>Kanvas Modeli</a:t>
            </a:r>
            <a:endParaRPr b="1" i="0" sz="2400" u="none" cap="none" strike="noStrike">
              <a:solidFill>
                <a:schemeClr val="accent2"/>
              </a:solidFill>
              <a:latin typeface="Arial"/>
              <a:ea typeface="Arial"/>
              <a:cs typeface="Arial"/>
              <a:sym typeface="Arial"/>
            </a:endParaRPr>
          </a:p>
        </p:txBody>
      </p:sp>
      <p:cxnSp>
        <p:nvCxnSpPr>
          <p:cNvPr id="358" name="Google Shape;358;p28"/>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59" name="Google Shape;359;p28"/>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3" name="Shape 363"/>
        <p:cNvGrpSpPr/>
        <p:nvPr/>
      </p:nvGrpSpPr>
      <p:grpSpPr>
        <a:xfrm>
          <a:off x="0" y="0"/>
          <a:ext cx="0" cy="0"/>
          <a:chOff x="0" y="0"/>
          <a:chExt cx="0" cy="0"/>
        </a:xfrm>
      </p:grpSpPr>
      <p:sp>
        <p:nvSpPr>
          <p:cNvPr id="364" name="Google Shape;364;p29"/>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Kanvas İş Modeli</a:t>
            </a:r>
            <a:endParaRPr/>
          </a:p>
        </p:txBody>
      </p:sp>
      <p:sp>
        <p:nvSpPr>
          <p:cNvPr id="365" name="Google Shape;365;p29"/>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pic>
        <p:nvPicPr>
          <p:cNvPr id="366" name="Google Shape;366;p29"/>
          <p:cNvPicPr preferRelativeResize="0"/>
          <p:nvPr/>
        </p:nvPicPr>
        <p:blipFill rotWithShape="1">
          <a:blip r:embed="rId3">
            <a:alphaModFix/>
          </a:blip>
          <a:srcRect b="0" l="0" r="0" t="0"/>
          <a:stretch/>
        </p:blipFill>
        <p:spPr>
          <a:xfrm>
            <a:off x="599093" y="1155160"/>
            <a:ext cx="7496175" cy="5012080"/>
          </a:xfrm>
          <a:prstGeom prst="rect">
            <a:avLst/>
          </a:prstGeom>
          <a:noFill/>
          <a:ln>
            <a:noFill/>
          </a:ln>
        </p:spPr>
      </p:pic>
      <p:cxnSp>
        <p:nvCxnSpPr>
          <p:cNvPr id="367" name="Google Shape;367;p29"/>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68" name="Google Shape;368;p29"/>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sp>
        <p:nvSpPr>
          <p:cNvPr id="373" name="Google Shape;373;p30"/>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Kanvas Modeli</a:t>
            </a:r>
            <a:endParaRPr/>
          </a:p>
        </p:txBody>
      </p:sp>
      <p:sp>
        <p:nvSpPr>
          <p:cNvPr id="374" name="Google Shape;374;p30"/>
          <p:cNvSpPr txBox="1"/>
          <p:nvPr>
            <p:ph idx="1" type="body"/>
          </p:nvPr>
        </p:nvSpPr>
        <p:spPr>
          <a:xfrm>
            <a:off x="228600" y="1066800"/>
            <a:ext cx="8686800" cy="5181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480"/>
              </a:spcBef>
              <a:spcAft>
                <a:spcPts val="0"/>
              </a:spcAft>
              <a:buClr>
                <a:schemeClr val="dk1"/>
              </a:buClr>
              <a:buSzPts val="2400"/>
              <a:buFont typeface="Arial"/>
              <a:buChar char="•"/>
            </a:pPr>
            <a:r>
              <a:rPr lang="tr-TR"/>
              <a:t>Müşteri Segmentleri</a:t>
            </a:r>
            <a:br>
              <a:rPr b="0" lang="tr-TR"/>
            </a:br>
            <a:r>
              <a:rPr b="0" lang="tr-TR" sz="1600"/>
              <a:t>Tarım-Yangın-Gıda-Soğutma Zinciri ve IOT Kontrol Sistemleri</a:t>
            </a:r>
            <a:endParaRPr/>
          </a:p>
          <a:p>
            <a:pPr indent="-381000" lvl="0" marL="457200" marR="0" rtl="0" algn="l">
              <a:lnSpc>
                <a:spcPct val="100000"/>
              </a:lnSpc>
              <a:spcBef>
                <a:spcPts val="480"/>
              </a:spcBef>
              <a:spcAft>
                <a:spcPts val="0"/>
              </a:spcAft>
              <a:buClr>
                <a:schemeClr val="dk1"/>
              </a:buClr>
              <a:buSzPts val="2400"/>
              <a:buFont typeface="Arial"/>
              <a:buChar char="•"/>
            </a:pPr>
            <a:r>
              <a:rPr lang="tr-TR"/>
              <a:t>Müşteri İlişkileri</a:t>
            </a:r>
            <a:endParaRPr/>
          </a:p>
          <a:p>
            <a:pPr indent="0" lvl="0" marL="76200" rtl="0" algn="l">
              <a:lnSpc>
                <a:spcPct val="100000"/>
              </a:lnSpc>
              <a:spcBef>
                <a:spcPts val="480"/>
              </a:spcBef>
              <a:spcAft>
                <a:spcPts val="0"/>
              </a:spcAft>
              <a:buSzPts val="2400"/>
              <a:buNone/>
            </a:pPr>
            <a:r>
              <a:rPr b="0" lang="tr-TR" sz="1600"/>
              <a:t>       Self Servis , Müşteri Desteği</a:t>
            </a:r>
            <a:endParaRPr sz="1600"/>
          </a:p>
          <a:p>
            <a:pPr indent="-381000" lvl="0" marL="457200" marR="0" rtl="0" algn="l">
              <a:lnSpc>
                <a:spcPct val="100000"/>
              </a:lnSpc>
              <a:spcBef>
                <a:spcPts val="480"/>
              </a:spcBef>
              <a:spcAft>
                <a:spcPts val="0"/>
              </a:spcAft>
              <a:buClr>
                <a:schemeClr val="dk1"/>
              </a:buClr>
              <a:buSzPts val="2400"/>
              <a:buFont typeface="Arial"/>
              <a:buChar char="•"/>
            </a:pPr>
            <a:r>
              <a:rPr lang="tr-TR"/>
              <a:t>Temel Faaliyetler</a:t>
            </a:r>
            <a:endParaRPr/>
          </a:p>
          <a:p>
            <a:pPr indent="0" lvl="0" marL="76200" rtl="0" algn="l">
              <a:lnSpc>
                <a:spcPct val="100000"/>
              </a:lnSpc>
              <a:spcBef>
                <a:spcPts val="480"/>
              </a:spcBef>
              <a:spcAft>
                <a:spcPts val="0"/>
              </a:spcAft>
              <a:buSzPts val="2400"/>
              <a:buNone/>
            </a:pPr>
            <a:r>
              <a:rPr b="0" lang="tr-TR" sz="1600"/>
              <a:t>       Kullanıcı araştırması / İOT Gündemi takip ve geliştirme / Ucuz maliyet sürüm kazancı</a:t>
            </a:r>
            <a:endParaRPr/>
          </a:p>
          <a:p>
            <a:pPr indent="-381000" lvl="0" marL="457200" marR="0" rtl="0" algn="l">
              <a:lnSpc>
                <a:spcPct val="100000"/>
              </a:lnSpc>
              <a:spcBef>
                <a:spcPts val="480"/>
              </a:spcBef>
              <a:spcAft>
                <a:spcPts val="0"/>
              </a:spcAft>
              <a:buClr>
                <a:schemeClr val="dk1"/>
              </a:buClr>
              <a:buSzPts val="2400"/>
              <a:buFont typeface="Arial"/>
              <a:buChar char="•"/>
            </a:pPr>
            <a:r>
              <a:rPr lang="tr-TR"/>
              <a:t>Maliyet Yapısı</a:t>
            </a:r>
            <a:br>
              <a:rPr lang="tr-TR"/>
            </a:br>
            <a:r>
              <a:rPr b="0" lang="tr-TR" sz="1600"/>
              <a:t>Kart Üretim ve Pazarlama / Platform Bakımı / Müşteriler için Reklam / Sistemi fiziksel kuracak çalışan / İletişim sunucuları</a:t>
            </a:r>
            <a:endParaRPr/>
          </a:p>
          <a:p>
            <a:pPr indent="-228600" lvl="1" marL="914400" rtl="0" algn="l">
              <a:lnSpc>
                <a:spcPct val="100000"/>
              </a:lnSpc>
              <a:spcBef>
                <a:spcPts val="480"/>
              </a:spcBef>
              <a:spcAft>
                <a:spcPts val="0"/>
              </a:spcAft>
              <a:buSzPts val="2400"/>
              <a:buNone/>
            </a:pPr>
            <a:r>
              <a:t/>
            </a:r>
            <a:endParaRPr/>
          </a:p>
          <a:p>
            <a:pPr indent="-228600" lvl="1" marL="914400" rtl="0" algn="l">
              <a:lnSpc>
                <a:spcPct val="100000"/>
              </a:lnSpc>
              <a:spcBef>
                <a:spcPts val="480"/>
              </a:spcBef>
              <a:spcAft>
                <a:spcPts val="0"/>
              </a:spcAft>
              <a:buSzPts val="2400"/>
              <a:buNone/>
            </a:pPr>
            <a:r>
              <a:t/>
            </a:r>
            <a:endParaRPr/>
          </a:p>
          <a:p>
            <a:pPr indent="-228600" lvl="1" marL="914400" rtl="0" algn="l">
              <a:lnSpc>
                <a:spcPct val="100000"/>
              </a:lnSpc>
              <a:spcBef>
                <a:spcPts val="480"/>
              </a:spcBef>
              <a:spcAft>
                <a:spcPts val="0"/>
              </a:spcAft>
              <a:buSzPts val="2400"/>
              <a:buNone/>
            </a:pPr>
            <a:r>
              <a:t/>
            </a:r>
            <a:endParaRPr/>
          </a:p>
          <a:p>
            <a:pPr indent="0" lvl="1" marL="533400" rtl="0" algn="l">
              <a:lnSpc>
                <a:spcPct val="100000"/>
              </a:lnSpc>
              <a:spcBef>
                <a:spcPts val="480"/>
              </a:spcBef>
              <a:spcAft>
                <a:spcPts val="0"/>
              </a:spcAft>
              <a:buSzPts val="2400"/>
              <a:buNone/>
            </a:pPr>
            <a:r>
              <a:t/>
            </a:r>
            <a:endParaRPr/>
          </a:p>
        </p:txBody>
      </p:sp>
      <p:sp>
        <p:nvSpPr>
          <p:cNvPr id="375" name="Google Shape;375;p30"/>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cxnSp>
        <p:nvCxnSpPr>
          <p:cNvPr id="376" name="Google Shape;376;p30"/>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377" name="Google Shape;377;p30"/>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1600200" y="76200"/>
            <a:ext cx="5410200" cy="83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1400"/>
              <a:buNone/>
            </a:pPr>
            <a:r>
              <a:rPr lang="tr-TR"/>
              <a:t>Kanvas Modeli</a:t>
            </a:r>
            <a:endParaRPr/>
          </a:p>
        </p:txBody>
      </p:sp>
      <p:sp>
        <p:nvSpPr>
          <p:cNvPr id="383" name="Google Shape;383;p31"/>
          <p:cNvSpPr txBox="1"/>
          <p:nvPr>
            <p:ph idx="1" type="body"/>
          </p:nvPr>
        </p:nvSpPr>
        <p:spPr>
          <a:xfrm>
            <a:off x="228600" y="914400"/>
            <a:ext cx="8686800" cy="5181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480"/>
              </a:spcBef>
              <a:spcAft>
                <a:spcPts val="0"/>
              </a:spcAft>
              <a:buClr>
                <a:schemeClr val="dk1"/>
              </a:buClr>
              <a:buSzPts val="2400"/>
              <a:buFont typeface="Arial"/>
              <a:buChar char="•"/>
            </a:pPr>
            <a:r>
              <a:rPr lang="tr-TR"/>
              <a:t>Temel Ortaklıklar</a:t>
            </a:r>
            <a:br>
              <a:rPr lang="tr-TR"/>
            </a:br>
            <a:r>
              <a:rPr b="0" lang="tr-TR" sz="1600"/>
              <a:t>Plan-s &amp; Kontrolmatik</a:t>
            </a:r>
            <a:endParaRPr/>
          </a:p>
          <a:p>
            <a:pPr indent="-381000" lvl="0" marL="457200" marR="0" rtl="0" algn="l">
              <a:lnSpc>
                <a:spcPct val="100000"/>
              </a:lnSpc>
              <a:spcBef>
                <a:spcPts val="480"/>
              </a:spcBef>
              <a:spcAft>
                <a:spcPts val="0"/>
              </a:spcAft>
              <a:buClr>
                <a:schemeClr val="dk1"/>
              </a:buClr>
              <a:buSzPts val="2400"/>
              <a:buFont typeface="Arial"/>
              <a:buChar char="•"/>
            </a:pPr>
            <a:r>
              <a:rPr lang="tr-TR"/>
              <a:t>Temel Kaynaklar</a:t>
            </a:r>
            <a:br>
              <a:rPr lang="tr-TR"/>
            </a:br>
            <a:r>
              <a:rPr b="0" lang="tr-TR" sz="1600"/>
              <a:t>Lora-esp32 ve Devre Kartları / Sunucu&amp;Uydu</a:t>
            </a:r>
            <a:endParaRPr b="0" sz="1600"/>
          </a:p>
          <a:p>
            <a:pPr indent="-381000" lvl="0" marL="457200" marR="0" rtl="0" algn="l">
              <a:lnSpc>
                <a:spcPct val="100000"/>
              </a:lnSpc>
              <a:spcBef>
                <a:spcPts val="480"/>
              </a:spcBef>
              <a:spcAft>
                <a:spcPts val="0"/>
              </a:spcAft>
              <a:buClr>
                <a:schemeClr val="dk1"/>
              </a:buClr>
              <a:buSzPts val="2400"/>
              <a:buFont typeface="Arial"/>
              <a:buChar char="•"/>
            </a:pPr>
            <a:r>
              <a:rPr lang="tr-TR"/>
              <a:t>Gelir Akışı</a:t>
            </a:r>
            <a:br>
              <a:rPr lang="tr-TR"/>
            </a:br>
            <a:r>
              <a:rPr b="0" lang="tr-TR" sz="1600"/>
              <a:t> Online satışlar / İOT Aboneliği / Devre Kartı Ticareti</a:t>
            </a:r>
            <a:endParaRPr b="0"/>
          </a:p>
          <a:p>
            <a:pPr indent="-381000" lvl="0" marL="457200" marR="0" rtl="0" algn="l">
              <a:lnSpc>
                <a:spcPct val="100000"/>
              </a:lnSpc>
              <a:spcBef>
                <a:spcPts val="480"/>
              </a:spcBef>
              <a:spcAft>
                <a:spcPts val="0"/>
              </a:spcAft>
              <a:buClr>
                <a:schemeClr val="dk1"/>
              </a:buClr>
              <a:buSzPts val="2400"/>
              <a:buFont typeface="Arial"/>
              <a:buChar char="•"/>
            </a:pPr>
            <a:r>
              <a:rPr lang="tr-TR"/>
              <a:t>Kanallar</a:t>
            </a:r>
            <a:br>
              <a:rPr lang="tr-TR"/>
            </a:br>
            <a:r>
              <a:rPr b="0" lang="tr-TR" sz="1600"/>
              <a:t>Sosyal medya / Teknoloji blogları / Kulaktan kulağa / Uygulama mağazaları / Web sitesi</a:t>
            </a:r>
            <a:endParaRPr/>
          </a:p>
          <a:p>
            <a:pPr indent="-228600" lvl="0" marL="457200" marR="0" rtl="0" algn="l">
              <a:lnSpc>
                <a:spcPct val="100000"/>
              </a:lnSpc>
              <a:spcBef>
                <a:spcPts val="480"/>
              </a:spcBef>
              <a:spcAft>
                <a:spcPts val="0"/>
              </a:spcAft>
              <a:buClr>
                <a:schemeClr val="dk1"/>
              </a:buClr>
              <a:buSzPts val="2400"/>
              <a:buFont typeface="Arial"/>
              <a:buNone/>
            </a:pPr>
            <a:r>
              <a:t/>
            </a:r>
            <a:endParaRPr/>
          </a:p>
          <a:p>
            <a:pPr indent="0" lvl="0" marL="76200" rtl="0" algn="l">
              <a:lnSpc>
                <a:spcPct val="100000"/>
              </a:lnSpc>
              <a:spcBef>
                <a:spcPts val="480"/>
              </a:spcBef>
              <a:spcAft>
                <a:spcPts val="0"/>
              </a:spcAft>
              <a:buSzPts val="2400"/>
              <a:buNone/>
            </a:pPr>
            <a:r>
              <a:t/>
            </a:r>
            <a:endParaRPr b="0"/>
          </a:p>
          <a:p>
            <a:pPr indent="-228600" lvl="1" marL="914400" rtl="0" algn="l">
              <a:lnSpc>
                <a:spcPct val="100000"/>
              </a:lnSpc>
              <a:spcBef>
                <a:spcPts val="480"/>
              </a:spcBef>
              <a:spcAft>
                <a:spcPts val="0"/>
              </a:spcAft>
              <a:buSzPts val="2400"/>
              <a:buNone/>
            </a:pPr>
            <a:r>
              <a:t/>
            </a:r>
            <a:endParaRPr/>
          </a:p>
          <a:p>
            <a:pPr indent="-228600" lvl="1" marL="914400" rtl="0" algn="l">
              <a:lnSpc>
                <a:spcPct val="100000"/>
              </a:lnSpc>
              <a:spcBef>
                <a:spcPts val="480"/>
              </a:spcBef>
              <a:spcAft>
                <a:spcPts val="0"/>
              </a:spcAft>
              <a:buSzPts val="2400"/>
              <a:buNone/>
            </a:pPr>
            <a:r>
              <a:t/>
            </a:r>
            <a:endParaRPr/>
          </a:p>
          <a:p>
            <a:pPr indent="-228600" lvl="1" marL="914400" rtl="0" algn="l">
              <a:lnSpc>
                <a:spcPct val="100000"/>
              </a:lnSpc>
              <a:spcBef>
                <a:spcPts val="480"/>
              </a:spcBef>
              <a:spcAft>
                <a:spcPts val="0"/>
              </a:spcAft>
              <a:buSzPts val="2400"/>
              <a:buNone/>
            </a:pPr>
            <a:r>
              <a:t/>
            </a:r>
            <a:endParaRPr/>
          </a:p>
          <a:p>
            <a:pPr indent="0" lvl="1" marL="533400" rtl="0" algn="l">
              <a:lnSpc>
                <a:spcPct val="100000"/>
              </a:lnSpc>
              <a:spcBef>
                <a:spcPts val="480"/>
              </a:spcBef>
              <a:spcAft>
                <a:spcPts val="0"/>
              </a:spcAft>
              <a:buSzPts val="2400"/>
              <a:buNone/>
            </a:pPr>
            <a:r>
              <a:t/>
            </a:r>
            <a:endParaRPr/>
          </a:p>
        </p:txBody>
      </p:sp>
      <p:sp>
        <p:nvSpPr>
          <p:cNvPr id="384" name="Google Shape;384;p31"/>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tr-T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4"/>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30" name="Google Shape;130;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1" i="0" lang="tr-TR" sz="3200" u="none" cap="none" strike="noStrike">
                <a:solidFill>
                  <a:schemeClr val="accent2"/>
                </a:solidFill>
                <a:latin typeface="Arial"/>
                <a:ea typeface="Arial"/>
                <a:cs typeface="Arial"/>
                <a:sym typeface="Arial"/>
              </a:rPr>
              <a:t>Proje Özeti</a:t>
            </a:r>
            <a:endParaRPr/>
          </a:p>
        </p:txBody>
      </p:sp>
      <p:cxnSp>
        <p:nvCxnSpPr>
          <p:cNvPr id="131" name="Google Shape;131;p4"/>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32" name="Google Shape;132;p4"/>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5"/>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38" name="Google Shape;138;p5"/>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Özeti</a:t>
            </a:r>
            <a:endParaRPr/>
          </a:p>
        </p:txBody>
      </p:sp>
      <p:sp>
        <p:nvSpPr>
          <p:cNvPr id="139" name="Google Shape;139;p5"/>
          <p:cNvSpPr txBox="1"/>
          <p:nvPr>
            <p:ph idx="1" type="body"/>
          </p:nvPr>
        </p:nvSpPr>
        <p:spPr>
          <a:xfrm>
            <a:off x="228600" y="1350700"/>
            <a:ext cx="8686800" cy="518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None/>
            </a:pPr>
            <a:r>
              <a:t/>
            </a:r>
            <a:endParaRPr b="1" i="0" sz="2400" u="none" cap="none" strike="noStrike">
              <a:solidFill>
                <a:schemeClr val="dk1"/>
              </a:solidFill>
              <a:latin typeface="Arial"/>
              <a:ea typeface="Arial"/>
              <a:cs typeface="Arial"/>
              <a:sym typeface="Arial"/>
            </a:endParaRPr>
          </a:p>
          <a:p>
            <a:pPr indent="0" lvl="1" marL="457200" rtl="0" algn="l">
              <a:lnSpc>
                <a:spcPct val="100000"/>
              </a:lnSpc>
              <a:spcBef>
                <a:spcPts val="0"/>
              </a:spcBef>
              <a:spcAft>
                <a:spcPts val="0"/>
              </a:spcAft>
              <a:buSzPts val="2400"/>
              <a:buNone/>
            </a:pPr>
            <a:r>
              <a:rPr lang="tr-TR" sz="1600"/>
              <a:t>Tarım, Afet, Gıda-Soğutma ve iş sektöründe IOT aygıtlarıyla veri toplanıp kullanıcılara web paneli ve mobil üzerinden analiz edilip gösterilecek.</a:t>
            </a:r>
            <a:endParaRPr/>
          </a:p>
          <a:p>
            <a:pPr indent="0" lvl="1" marL="457200" rtl="0" algn="l">
              <a:lnSpc>
                <a:spcPct val="100000"/>
              </a:lnSpc>
              <a:spcBef>
                <a:spcPts val="0"/>
              </a:spcBef>
              <a:spcAft>
                <a:spcPts val="0"/>
              </a:spcAft>
              <a:buSzPts val="2400"/>
              <a:buNone/>
            </a:pPr>
            <a:r>
              <a:rPr lang="tr-TR" sz="1600"/>
              <a:t>Bu analizler sonucu kullanıcıların sistemleri üzerindeki kontrollerinin arttırılması sağlanacak. İlerleyen süreçlerde aykırılık sentezi yapıldıktan sonra makinelerimiz kendileri olaylara müdahale edecektir.</a:t>
            </a:r>
            <a:endParaRPr/>
          </a:p>
          <a:p>
            <a:pPr indent="-190500" lvl="1" marL="800100" rtl="0" algn="l">
              <a:lnSpc>
                <a:spcPct val="100000"/>
              </a:lnSpc>
              <a:spcBef>
                <a:spcPts val="0"/>
              </a:spcBef>
              <a:spcAft>
                <a:spcPts val="0"/>
              </a:spcAft>
              <a:buSzPts val="2400"/>
              <a:buFont typeface="Courier New"/>
              <a:buNone/>
            </a:pPr>
            <a:r>
              <a:t/>
            </a:r>
            <a:endParaRPr sz="18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140" name="Google Shape;140;p5"/>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41" name="Google Shape;141;p5"/>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6"/>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47" name="Google Shape;147;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tr-TR"/>
              <a:t>Nesnelerin İnterneti</a:t>
            </a:r>
            <a:endParaRPr/>
          </a:p>
        </p:txBody>
      </p:sp>
      <p:cxnSp>
        <p:nvCxnSpPr>
          <p:cNvPr id="148" name="Google Shape;148;p6"/>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49" name="Google Shape;149;p6"/>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7"/>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55" name="Google Shape;155;p7"/>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Proje Kategorisi</a:t>
            </a:r>
            <a:endParaRPr/>
          </a:p>
        </p:txBody>
      </p:sp>
      <p:sp>
        <p:nvSpPr>
          <p:cNvPr id="156" name="Google Shape;156;p7"/>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t/>
            </a:r>
            <a:endParaRPr/>
          </a:p>
          <a:p>
            <a:pPr indent="-342900" lvl="1" marL="800100" rtl="0" algn="l">
              <a:lnSpc>
                <a:spcPct val="100000"/>
              </a:lnSpc>
              <a:spcBef>
                <a:spcPts val="0"/>
              </a:spcBef>
              <a:spcAft>
                <a:spcPts val="0"/>
              </a:spcAft>
              <a:buSzPts val="2400"/>
              <a:buFont typeface="Courier New"/>
              <a:buChar char="o"/>
            </a:pPr>
            <a:r>
              <a:rPr lang="tr-TR" sz="1600"/>
              <a:t>Yangın sistemlerinde - gıda ve soğutma zincirlerinde - Şirketlerin ofis içi kontrollerinde ve özellikle Tarımda IOT cihazlarının yeterince veya efektif kullanılmaması ve veri takibinin zor olması bu konuları seçmemizde odak noktamızdı</a:t>
            </a:r>
            <a:endParaRPr/>
          </a:p>
          <a:p>
            <a:pPr indent="-190500" lvl="1" marL="800100" rtl="0" algn="l">
              <a:lnSpc>
                <a:spcPct val="100000"/>
              </a:lnSpc>
              <a:spcBef>
                <a:spcPts val="0"/>
              </a:spcBef>
              <a:spcAft>
                <a:spcPts val="0"/>
              </a:spcAft>
              <a:buSzPts val="2400"/>
              <a:buFont typeface="Courier New"/>
              <a:buNone/>
            </a:pPr>
            <a:r>
              <a:t/>
            </a:r>
            <a:endParaRPr sz="1600"/>
          </a:p>
          <a:p>
            <a:pPr indent="-342900" lvl="1" marL="800100" rtl="0" algn="l">
              <a:lnSpc>
                <a:spcPct val="100000"/>
              </a:lnSpc>
              <a:spcBef>
                <a:spcPts val="0"/>
              </a:spcBef>
              <a:spcAft>
                <a:spcPts val="0"/>
              </a:spcAft>
              <a:buSzPts val="2400"/>
              <a:buFont typeface="Courier New"/>
              <a:buChar char="o"/>
            </a:pPr>
            <a:r>
              <a:rPr lang="tr-TR" sz="1600"/>
              <a:t>Bu konuyu seçmemizde asıl neden Türkiye'deki pazar açığı ve Lora çipinin potansiyelini fark etmemizdi. Sektördeki açık ve boşa giden iş maliyeti çok fazlaydı</a:t>
            </a:r>
            <a:endParaRPr/>
          </a:p>
          <a:p>
            <a:pPr indent="-342900" lvl="1" marL="800100" rtl="0" algn="l">
              <a:lnSpc>
                <a:spcPct val="100000"/>
              </a:lnSpc>
              <a:spcBef>
                <a:spcPts val="0"/>
              </a:spcBef>
              <a:spcAft>
                <a:spcPts val="0"/>
              </a:spcAft>
              <a:buSzPts val="2400"/>
              <a:buFont typeface="Courier New"/>
              <a:buChar char="o"/>
            </a:pPr>
            <a:r>
              <a:rPr lang="tr-TR" sz="1600"/>
              <a:t>Bunu kendi lehimize çevirmek sonucumuz olacak</a:t>
            </a:r>
            <a:endParaRPr/>
          </a:p>
          <a:p>
            <a:pPr indent="0" lvl="1" marL="457200" rtl="0" algn="l">
              <a:lnSpc>
                <a:spcPct val="100000"/>
              </a:lnSpc>
              <a:spcBef>
                <a:spcPts val="0"/>
              </a:spcBef>
              <a:spcAft>
                <a:spcPts val="0"/>
              </a:spcAft>
              <a:buSzPts val="2400"/>
              <a:buNone/>
            </a:pPr>
            <a:r>
              <a:t/>
            </a:r>
            <a:endParaRPr sz="1600"/>
          </a:p>
          <a:p>
            <a:pPr indent="-342900" lvl="1" marL="800100" rtl="0" algn="l">
              <a:lnSpc>
                <a:spcPct val="100000"/>
              </a:lnSpc>
              <a:spcBef>
                <a:spcPts val="0"/>
              </a:spcBef>
              <a:spcAft>
                <a:spcPts val="0"/>
              </a:spcAft>
              <a:buSzPts val="2400"/>
              <a:buFont typeface="Courier New"/>
              <a:buChar char="o"/>
            </a:pPr>
            <a:r>
              <a:rPr lang="tr-TR" sz="1600"/>
              <a:t>Projemizi oluştururken ilk etapta tarım sistemlerindeki sorunu çözmeye odaklandık.</a:t>
            </a:r>
            <a:endParaRPr/>
          </a:p>
          <a:p>
            <a:pPr indent="-342900" lvl="1" marL="800100" rtl="0" algn="l">
              <a:lnSpc>
                <a:spcPct val="100000"/>
              </a:lnSpc>
              <a:spcBef>
                <a:spcPts val="0"/>
              </a:spcBef>
              <a:spcAft>
                <a:spcPts val="0"/>
              </a:spcAft>
              <a:buSzPts val="2400"/>
              <a:buFont typeface="Courier New"/>
              <a:buChar char="o"/>
            </a:pPr>
            <a:r>
              <a:rPr lang="tr-TR" sz="1600"/>
              <a:t>1-Tarımı iyileştirmek</a:t>
            </a:r>
            <a:endParaRPr/>
          </a:p>
          <a:p>
            <a:pPr indent="-342900" lvl="1" marL="800100" rtl="0" algn="l">
              <a:lnSpc>
                <a:spcPct val="100000"/>
              </a:lnSpc>
              <a:spcBef>
                <a:spcPts val="0"/>
              </a:spcBef>
              <a:spcAft>
                <a:spcPts val="0"/>
              </a:spcAft>
              <a:buSzPts val="2400"/>
              <a:buFont typeface="Courier New"/>
              <a:buChar char="o"/>
            </a:pPr>
            <a:r>
              <a:rPr lang="tr-TR" sz="1600"/>
              <a:t>2-Tarımsal alanlardaki afetleri önceden fark etmek</a:t>
            </a:r>
            <a:endParaRPr/>
          </a:p>
          <a:p>
            <a:pPr indent="-342900" lvl="1" marL="800100" rtl="0" algn="l">
              <a:lnSpc>
                <a:spcPct val="100000"/>
              </a:lnSpc>
              <a:spcBef>
                <a:spcPts val="0"/>
              </a:spcBef>
              <a:spcAft>
                <a:spcPts val="0"/>
              </a:spcAft>
              <a:buSzPts val="2400"/>
              <a:buFont typeface="Courier New"/>
              <a:buChar char="o"/>
            </a:pPr>
            <a:r>
              <a:rPr lang="tr-TR" sz="1600"/>
              <a:t>3-Verimliliği arttırmak</a:t>
            </a:r>
            <a:endParaRPr/>
          </a:p>
          <a:p>
            <a:pPr indent="0" lvl="1" marL="457200" rtl="0" algn="l">
              <a:lnSpc>
                <a:spcPct val="100000"/>
              </a:lnSpc>
              <a:spcBef>
                <a:spcPts val="0"/>
              </a:spcBef>
              <a:spcAft>
                <a:spcPts val="0"/>
              </a:spcAft>
              <a:buSzPts val="2400"/>
              <a:buNone/>
            </a:pPr>
            <a:r>
              <a:t/>
            </a:r>
            <a:endParaRPr sz="1600"/>
          </a:p>
          <a:p>
            <a:pPr indent="-342900" lvl="1" marL="800100" rtl="0" algn="l">
              <a:lnSpc>
                <a:spcPct val="100000"/>
              </a:lnSpc>
              <a:spcBef>
                <a:spcPts val="0"/>
              </a:spcBef>
              <a:spcAft>
                <a:spcPts val="0"/>
              </a:spcAft>
              <a:buSzPts val="2400"/>
              <a:buFont typeface="Courier New"/>
              <a:buChar char="o"/>
            </a:pPr>
            <a:r>
              <a:rPr lang="tr-TR" sz="1600"/>
              <a:t>Hedef Kitlemiz ilk etapta kurumsal şirket ve otomasyon yapan firmalar.</a:t>
            </a:r>
            <a:endParaRPr/>
          </a:p>
          <a:p>
            <a:pPr indent="-342900" lvl="1" marL="800100" rtl="0" algn="l">
              <a:lnSpc>
                <a:spcPct val="100000"/>
              </a:lnSpc>
              <a:spcBef>
                <a:spcPts val="0"/>
              </a:spcBef>
              <a:spcAft>
                <a:spcPts val="0"/>
              </a:spcAft>
              <a:buSzPts val="2400"/>
              <a:buFont typeface="Courier New"/>
              <a:buChar char="o"/>
            </a:pPr>
            <a:r>
              <a:rPr lang="tr-TR" sz="1600"/>
              <a:t>Yangın veya gıdada bir sorun olduğunda veya tarımsal bitki zarar gördüğünde kullanıcıya uyarı verdiği için sorun çok erken safhalarda çözülmüş olacak</a:t>
            </a:r>
            <a:endParaRPr/>
          </a:p>
          <a:p>
            <a:pPr indent="-342900" lvl="1" marL="800100" rtl="0" algn="l">
              <a:lnSpc>
                <a:spcPct val="100000"/>
              </a:lnSpc>
              <a:spcBef>
                <a:spcPts val="0"/>
              </a:spcBef>
              <a:spcAft>
                <a:spcPts val="0"/>
              </a:spcAft>
              <a:buSzPts val="2400"/>
              <a:buFont typeface="Courier New"/>
              <a:buChar char="o"/>
            </a:pPr>
            <a:r>
              <a:rPr lang="tr-TR" sz="1600"/>
              <a:t>Ekonomik olarak da fiziksel kontrol iş yükünden tasarruf edilmiş olacak</a:t>
            </a:r>
            <a:endParaRPr/>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157" name="Google Shape;157;p7"/>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58" name="Google Shape;158;p7"/>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8"/>
          <p:cNvSpPr txBox="1"/>
          <p:nvPr>
            <p:ph idx="12" type="sldNum"/>
          </p:nvPr>
        </p:nvSpPr>
        <p:spPr>
          <a:xfrm>
            <a:off x="8001000" y="6477000"/>
            <a:ext cx="685800" cy="2476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64" name="Google Shape;164;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1" i="0" lang="tr-TR" sz="3200" u="none" cap="none" strike="noStrike">
                <a:solidFill>
                  <a:schemeClr val="accent2"/>
                </a:solidFill>
                <a:latin typeface="Arial"/>
                <a:ea typeface="Arial"/>
                <a:cs typeface="Arial"/>
                <a:sym typeface="Arial"/>
              </a:rPr>
              <a:t>Çözüm ve Öneriler</a:t>
            </a:r>
            <a:endParaRPr/>
          </a:p>
        </p:txBody>
      </p:sp>
      <p:cxnSp>
        <p:nvCxnSpPr>
          <p:cNvPr id="165" name="Google Shape;165;p8"/>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66" name="Google Shape;166;p8"/>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9"/>
          <p:cNvSpPr txBox="1"/>
          <p:nvPr>
            <p:ph idx="12" type="sldNum"/>
          </p:nvPr>
        </p:nvSpPr>
        <p:spPr>
          <a:xfrm>
            <a:off x="8001000" y="6461125"/>
            <a:ext cx="685800" cy="2444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SzPts val="1000"/>
              <a:buNone/>
            </a:pPr>
            <a:fld id="{00000000-1234-1234-1234-123412341234}" type="slidenum">
              <a:rPr b="0" i="0" lang="tr-TR"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172" name="Google Shape;172;p9"/>
          <p:cNvSpPr txBox="1"/>
          <p:nvPr>
            <p:ph type="title"/>
          </p:nvPr>
        </p:nvSpPr>
        <p:spPr>
          <a:xfrm>
            <a:off x="1600200" y="76200"/>
            <a:ext cx="5410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tr-TR"/>
              <a:t>Çözüm ve Öneriler</a:t>
            </a:r>
            <a:endParaRPr/>
          </a:p>
        </p:txBody>
      </p:sp>
      <p:sp>
        <p:nvSpPr>
          <p:cNvPr id="173" name="Google Shape;173;p9"/>
          <p:cNvSpPr txBox="1"/>
          <p:nvPr>
            <p:ph idx="1" type="body"/>
          </p:nvPr>
        </p:nvSpPr>
        <p:spPr>
          <a:xfrm>
            <a:off x="228600" y="1066800"/>
            <a:ext cx="8686800" cy="518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t/>
            </a:r>
            <a:endParaRPr/>
          </a:p>
          <a:p>
            <a:pPr indent="0" lvl="1" marL="457200" rtl="0" algn="l">
              <a:lnSpc>
                <a:spcPct val="100000"/>
              </a:lnSpc>
              <a:spcBef>
                <a:spcPts val="0"/>
              </a:spcBef>
              <a:spcAft>
                <a:spcPts val="0"/>
              </a:spcAft>
              <a:buSzPts val="2400"/>
              <a:buNone/>
            </a:pPr>
            <a:r>
              <a:rPr lang="tr-TR" sz="1600"/>
              <a:t>Öncelikle Tarımı ele alalım; Topraktaki gerekli ölçümleri yapacak sensörlerden gelen bilgiler Lora çipine aktarılacak, ardından Lora -&gt; Gateway e iletilecek. Gatewayden uydulara(Connecta-T1.1) uydulardan ise Web servislerine iletilecek. Gerekli makine öğrenmesi ve tahminleme modellerinden sonra kullanıcı panellerinde gösterilecek</a:t>
            </a:r>
            <a:endParaRPr/>
          </a:p>
          <a:p>
            <a:pPr indent="0" lvl="1" marL="457200" rtl="0" algn="l">
              <a:lnSpc>
                <a:spcPct val="100000"/>
              </a:lnSpc>
              <a:spcBef>
                <a:spcPts val="0"/>
              </a:spcBef>
              <a:spcAft>
                <a:spcPts val="0"/>
              </a:spcAft>
              <a:buSzPts val="2400"/>
              <a:buNone/>
            </a:pPr>
            <a:r>
              <a:t/>
            </a:r>
            <a:endParaRPr sz="1600"/>
          </a:p>
          <a:p>
            <a:pPr indent="0" lvl="1" marL="457200" rtl="0" algn="l">
              <a:lnSpc>
                <a:spcPct val="100000"/>
              </a:lnSpc>
              <a:spcBef>
                <a:spcPts val="0"/>
              </a:spcBef>
              <a:spcAft>
                <a:spcPts val="0"/>
              </a:spcAft>
              <a:buSzPts val="2400"/>
              <a:buFont typeface="Courier New"/>
              <a:buNone/>
            </a:pPr>
            <a:r>
              <a:rPr lang="tr-TR" sz="1600"/>
              <a:t>Tarım sistemindeki herhangi bir terslik oluşursa (yangın, böceklenme, ekstra sıcaklık, susuzluk) bu sorunları kullanıcılara anlık olarak ileteceğiz. </a:t>
            </a:r>
            <a:endParaRPr/>
          </a:p>
          <a:p>
            <a:pPr indent="-190500" lvl="1" marL="800100" rtl="0" algn="l">
              <a:lnSpc>
                <a:spcPct val="100000"/>
              </a:lnSpc>
              <a:spcBef>
                <a:spcPts val="0"/>
              </a:spcBef>
              <a:spcAft>
                <a:spcPts val="0"/>
              </a:spcAft>
              <a:buSzPts val="2400"/>
              <a:buFont typeface="Courier New"/>
              <a:buNone/>
            </a:pPr>
            <a:r>
              <a:t/>
            </a:r>
            <a:endParaRPr sz="1600"/>
          </a:p>
          <a:p>
            <a:pPr indent="-342900" lvl="1" marL="800100" rtl="0" algn="l">
              <a:lnSpc>
                <a:spcPct val="100000"/>
              </a:lnSpc>
              <a:spcBef>
                <a:spcPts val="0"/>
              </a:spcBef>
              <a:spcAft>
                <a:spcPts val="0"/>
              </a:spcAft>
              <a:buSzPts val="2400"/>
              <a:buFont typeface="Courier New"/>
              <a:buChar char="o"/>
            </a:pPr>
            <a:r>
              <a:rPr lang="tr-TR" sz="1600"/>
              <a:t>Bitkilerin fiziksel olarak korunması</a:t>
            </a:r>
            <a:endParaRPr/>
          </a:p>
          <a:p>
            <a:pPr indent="-342900" lvl="1" marL="800100" rtl="0" algn="l">
              <a:lnSpc>
                <a:spcPct val="100000"/>
              </a:lnSpc>
              <a:spcBef>
                <a:spcPts val="0"/>
              </a:spcBef>
              <a:spcAft>
                <a:spcPts val="0"/>
              </a:spcAft>
              <a:buSzPts val="2400"/>
              <a:buFont typeface="Courier New"/>
              <a:buChar char="o"/>
            </a:pPr>
            <a:r>
              <a:rPr lang="tr-TR" sz="1600"/>
              <a:t>Bitki takibine bağlı erken böceklenme önlemleri</a:t>
            </a:r>
            <a:endParaRPr/>
          </a:p>
          <a:p>
            <a:pPr indent="-342900" lvl="1" marL="800100" rtl="0" algn="l">
              <a:lnSpc>
                <a:spcPct val="100000"/>
              </a:lnSpc>
              <a:spcBef>
                <a:spcPts val="0"/>
              </a:spcBef>
              <a:spcAft>
                <a:spcPts val="0"/>
              </a:spcAft>
              <a:buSzPts val="2400"/>
              <a:buFont typeface="Courier New"/>
              <a:buChar char="o"/>
            </a:pPr>
            <a:r>
              <a:rPr lang="tr-TR" sz="1600"/>
              <a:t>Bitki takibinin görüntü işleme yöntemiyle erken uyarı</a:t>
            </a:r>
            <a:endParaRPr/>
          </a:p>
          <a:p>
            <a:pPr indent="-342900" lvl="1" marL="800100" rtl="0" algn="l">
              <a:lnSpc>
                <a:spcPct val="100000"/>
              </a:lnSpc>
              <a:spcBef>
                <a:spcPts val="0"/>
              </a:spcBef>
              <a:spcAft>
                <a:spcPts val="0"/>
              </a:spcAft>
              <a:buSzPts val="2400"/>
              <a:buFont typeface="Courier New"/>
              <a:buChar char="o"/>
            </a:pPr>
            <a:r>
              <a:rPr lang="tr-TR" sz="1600"/>
              <a:t>Büyük alanlarda Zararlı veya hastalıklı bitkinin erken tespiti - iş gücü tasarrufu</a:t>
            </a:r>
            <a:endParaRPr/>
          </a:p>
          <a:p>
            <a:pPr indent="-342900" lvl="1" marL="800100" rtl="0" algn="l">
              <a:lnSpc>
                <a:spcPct val="100000"/>
              </a:lnSpc>
              <a:spcBef>
                <a:spcPts val="0"/>
              </a:spcBef>
              <a:spcAft>
                <a:spcPts val="0"/>
              </a:spcAft>
              <a:buSzPts val="2400"/>
              <a:buFont typeface="Courier New"/>
              <a:buChar char="o"/>
            </a:pPr>
            <a:r>
              <a:rPr lang="tr-TR" sz="1600"/>
              <a:t>Bitkileri daha iyi besleme ve bitki sağlığı kontrolü</a:t>
            </a:r>
            <a:endParaRPr/>
          </a:p>
          <a:p>
            <a:pPr indent="-342900" lvl="1" marL="800100" rtl="0" algn="l">
              <a:lnSpc>
                <a:spcPct val="100000"/>
              </a:lnSpc>
              <a:spcBef>
                <a:spcPts val="0"/>
              </a:spcBef>
              <a:spcAft>
                <a:spcPts val="0"/>
              </a:spcAft>
              <a:buSzPts val="2400"/>
              <a:buFont typeface="Courier New"/>
              <a:buChar char="o"/>
            </a:pPr>
            <a:r>
              <a:rPr lang="tr-TR" sz="1600"/>
              <a:t>Tüm bu özelliklerin kullanıcılara yapay zeka ile işlendikten sonra anlık bildirim atılması</a:t>
            </a:r>
            <a:endParaRPr/>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90500" lvl="1" marL="800100" rtl="0" algn="l">
              <a:lnSpc>
                <a:spcPct val="100000"/>
              </a:lnSpc>
              <a:spcBef>
                <a:spcPts val="0"/>
              </a:spcBef>
              <a:spcAft>
                <a:spcPts val="0"/>
              </a:spcAft>
              <a:buSzPts val="2400"/>
              <a:buFont typeface="Courier New"/>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0" lvl="1" marL="457200" rtl="0" algn="l">
              <a:lnSpc>
                <a:spcPct val="100000"/>
              </a:lnSpc>
              <a:spcBef>
                <a:spcPts val="0"/>
              </a:spcBef>
              <a:spcAft>
                <a:spcPts val="0"/>
              </a:spcAft>
              <a:buSzPts val="2400"/>
              <a:buNone/>
            </a:pPr>
            <a:r>
              <a:t/>
            </a:r>
            <a:endParaRPr sz="1800"/>
          </a:p>
          <a:p>
            <a:pPr indent="-133350" lvl="1" marL="742950" rtl="0" algn="l">
              <a:lnSpc>
                <a:spcPct val="100000"/>
              </a:lnSpc>
              <a:spcBef>
                <a:spcPts val="0"/>
              </a:spcBef>
              <a:spcAft>
                <a:spcPts val="0"/>
              </a:spcAft>
              <a:buSzPts val="2400"/>
              <a:buFont typeface="Arial"/>
              <a:buNone/>
            </a:pPr>
            <a:r>
              <a:t/>
            </a:r>
            <a:endParaRPr sz="1800"/>
          </a:p>
        </p:txBody>
      </p:sp>
      <p:cxnSp>
        <p:nvCxnSpPr>
          <p:cNvPr id="174" name="Google Shape;174;p9"/>
          <p:cNvCxnSpPr/>
          <p:nvPr/>
        </p:nvCxnSpPr>
        <p:spPr>
          <a:xfrm>
            <a:off x="842088" y="942392"/>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cxnSp>
        <p:nvCxnSpPr>
          <p:cNvPr id="175" name="Google Shape;175;p9"/>
          <p:cNvCxnSpPr/>
          <p:nvPr/>
        </p:nvCxnSpPr>
        <p:spPr>
          <a:xfrm>
            <a:off x="919843" y="6301274"/>
            <a:ext cx="7459824"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AYKUT</dc:creator>
</cp:coreProperties>
</file>