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3" r:id="rId3"/>
    <p:sldId id="274" r:id="rId4"/>
    <p:sldId id="275" r:id="rId5"/>
    <p:sldId id="272" r:id="rId6"/>
    <p:sldId id="271" r:id="rId7"/>
    <p:sldId id="278" r:id="rId8"/>
    <p:sldId id="270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96" r:id="rId20"/>
    <p:sldId id="290" r:id="rId21"/>
    <p:sldId id="291" r:id="rId22"/>
    <p:sldId id="292" r:id="rId23"/>
    <p:sldId id="293" r:id="rId24"/>
    <p:sldId id="294" r:id="rId25"/>
    <p:sldId id="295" r:id="rId26"/>
    <p:sldId id="297" r:id="rId27"/>
    <p:sldId id="298" r:id="rId28"/>
    <p:sldId id="299" r:id="rId29"/>
    <p:sldId id="304" r:id="rId30"/>
    <p:sldId id="300" r:id="rId31"/>
    <p:sldId id="302" r:id="rId32"/>
    <p:sldId id="301" r:id="rId33"/>
    <p:sldId id="308" r:id="rId34"/>
    <p:sldId id="303" r:id="rId35"/>
    <p:sldId id="305" r:id="rId36"/>
    <p:sldId id="307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06" r:id="rId49"/>
    <p:sldId id="320" r:id="rId50"/>
    <p:sldId id="321" r:id="rId51"/>
    <p:sldId id="322" r:id="rId52"/>
    <p:sldId id="323" r:id="rId53"/>
    <p:sldId id="324" r:id="rId54"/>
    <p:sldId id="325" r:id="rId55"/>
    <p:sldId id="326" r:id="rId5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72340-1747-4E4B-AE9F-4C7FD1660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65B84-643E-4156-8810-5651857F23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93B06-26EB-49AA-A526-3989CC4061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F3C00-894B-4013-B615-EF9387BFD9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3F4E7-1CE0-4B72-A9B2-CAFB6B924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EB4AB0-B648-4065-B7EB-782CE2C7AA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235F2-80E7-428F-8B50-221DD70827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ADE47-B741-4FBF-89E4-3017011C4D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8113F-3945-4811-B942-8EB38D1571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DCA2C-DABD-413C-A1F3-4EF581D25A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270D1-2302-4B7F-8E5E-B8A0524A95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C43F9B5-16AD-4112-B1D4-E07F1155CC7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219200"/>
            <a:ext cx="7696200" cy="5181600"/>
          </a:xfrm>
        </p:spPr>
        <p:txBody>
          <a:bodyPr/>
          <a:lstStyle/>
          <a:p>
            <a:pPr algn="l">
              <a:lnSpc>
                <a:spcPct val="90000"/>
              </a:lnSpc>
              <a:buFontTx/>
              <a:buChar char="•"/>
            </a:pPr>
            <a:r>
              <a:rPr lang="en-US" sz="2800"/>
              <a:t>Variable: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sz="2400"/>
              <a:t>Placeholder/Structure to store a basic unit of data.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sz="2400"/>
              <a:t>Example: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 sz="2000"/>
              <a:t>1 integer variable stores single integer data.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 sz="2000"/>
              <a:t>1 float variable stores single float data.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sz="2400"/>
              <a:t>Question is: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 sz="2000"/>
              <a:t>In a computer, where is that value assigned to a variable stored?</a:t>
            </a:r>
          </a:p>
          <a:p>
            <a:pPr lvl="3" algn="l">
              <a:lnSpc>
                <a:spcPct val="90000"/>
              </a:lnSpc>
              <a:buFontTx/>
              <a:buChar char="–"/>
            </a:pPr>
            <a:r>
              <a:rPr lang="en-US" sz="1800"/>
              <a:t>In memory, possibly Random Access Memory (RAM)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 sz="2000"/>
              <a:t>But where exactly in memory?</a:t>
            </a:r>
          </a:p>
          <a:p>
            <a:pPr lvl="3" algn="l">
              <a:lnSpc>
                <a:spcPct val="90000"/>
              </a:lnSpc>
              <a:buFontTx/>
              <a:buChar char="–"/>
            </a:pPr>
            <a:r>
              <a:rPr lang="en-US" sz="1800"/>
              <a:t>On some physical address in memory because,</a:t>
            </a:r>
          </a:p>
          <a:p>
            <a:pPr lvl="4" algn="l">
              <a:lnSpc>
                <a:spcPct val="90000"/>
              </a:lnSpc>
              <a:buFontTx/>
              <a:buChar char="»"/>
            </a:pPr>
            <a:r>
              <a:rPr lang="en-US" sz="1800"/>
              <a:t>Memory is divided in physical locations and,</a:t>
            </a:r>
          </a:p>
          <a:p>
            <a:pPr lvl="4" algn="l">
              <a:lnSpc>
                <a:spcPct val="90000"/>
              </a:lnSpc>
              <a:buFontTx/>
              <a:buChar char="»"/>
            </a:pPr>
            <a:r>
              <a:rPr lang="en-US" sz="1800"/>
              <a:t>Each location has a particular address associated with it.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219200"/>
            <a:ext cx="7696200" cy="5181600"/>
          </a:xfrm>
        </p:spPr>
        <p:txBody>
          <a:bodyPr/>
          <a:lstStyle/>
          <a:p>
            <a:pPr algn="l">
              <a:lnSpc>
                <a:spcPct val="80000"/>
              </a:lnSpc>
              <a:buFontTx/>
              <a:buChar char="•"/>
            </a:pPr>
            <a:r>
              <a:rPr lang="en-US" sz="2400"/>
              <a:t>Terminology:</a:t>
            </a:r>
          </a:p>
          <a:p>
            <a:pPr lvl="1" algn="l">
              <a:lnSpc>
                <a:spcPct val="80000"/>
              </a:lnSpc>
              <a:buFontTx/>
              <a:buChar char="–"/>
            </a:pPr>
            <a:r>
              <a:rPr lang="en-US" sz="2000"/>
              <a:t>Range of Indices:</a:t>
            </a:r>
          </a:p>
          <a:p>
            <a:pPr lvl="2" algn="l">
              <a:lnSpc>
                <a:spcPct val="80000"/>
              </a:lnSpc>
              <a:buFontTx/>
              <a:buChar char="•"/>
            </a:pPr>
            <a:r>
              <a:rPr lang="en-US" sz="1800"/>
              <a:t>Depends on the programming language in which the array is created.</a:t>
            </a:r>
          </a:p>
          <a:p>
            <a:pPr lvl="3" algn="l">
              <a:lnSpc>
                <a:spcPct val="80000"/>
              </a:lnSpc>
              <a:buFontTx/>
              <a:buChar char="–"/>
            </a:pPr>
            <a:r>
              <a:rPr lang="en-US" sz="1600"/>
              <a:t>In C, </a:t>
            </a:r>
          </a:p>
          <a:p>
            <a:pPr lvl="4" algn="l">
              <a:lnSpc>
                <a:spcPct val="80000"/>
              </a:lnSpc>
              <a:buFontTx/>
              <a:buChar char="»"/>
            </a:pPr>
            <a:r>
              <a:rPr lang="en-US" sz="1600"/>
              <a:t>Index always starts from 0 upto Size-1.</a:t>
            </a:r>
          </a:p>
          <a:p>
            <a:pPr lvl="3" algn="l">
              <a:lnSpc>
                <a:spcPct val="80000"/>
              </a:lnSpc>
              <a:buFontTx/>
              <a:buChar char="–"/>
            </a:pPr>
            <a:r>
              <a:rPr lang="en-US" sz="1600"/>
              <a:t>In Fortran, </a:t>
            </a:r>
          </a:p>
          <a:p>
            <a:pPr lvl="4" algn="l">
              <a:lnSpc>
                <a:spcPct val="80000"/>
              </a:lnSpc>
              <a:buFontTx/>
              <a:buChar char="»"/>
            </a:pPr>
            <a:r>
              <a:rPr lang="en-US" sz="1600"/>
              <a:t>Index always starts from 1 to Size.</a:t>
            </a:r>
          </a:p>
          <a:p>
            <a:pPr lvl="3" algn="l">
              <a:lnSpc>
                <a:spcPct val="80000"/>
              </a:lnSpc>
              <a:buFontTx/>
              <a:buChar char="–"/>
            </a:pPr>
            <a:r>
              <a:rPr lang="en-US" sz="1600"/>
              <a:t>In Pascal,</a:t>
            </a:r>
          </a:p>
          <a:p>
            <a:pPr lvl="4" algn="l">
              <a:lnSpc>
                <a:spcPct val="80000"/>
              </a:lnSpc>
              <a:buFontTx/>
              <a:buChar char="»"/>
            </a:pPr>
            <a:r>
              <a:rPr lang="en-US" sz="1600"/>
              <a:t>Index can have user-defined integer values.</a:t>
            </a:r>
          </a:p>
          <a:p>
            <a:pPr lvl="1" algn="l">
              <a:lnSpc>
                <a:spcPct val="80000"/>
              </a:lnSpc>
              <a:buFontTx/>
              <a:buChar char="–"/>
            </a:pPr>
            <a:r>
              <a:rPr lang="en-US" sz="2000"/>
              <a:t>Position (P):</a:t>
            </a:r>
          </a:p>
          <a:p>
            <a:pPr lvl="2" algn="l">
              <a:lnSpc>
                <a:spcPct val="80000"/>
              </a:lnSpc>
              <a:buFontTx/>
              <a:buChar char="•"/>
            </a:pPr>
            <a:r>
              <a:rPr lang="en-US" sz="1800"/>
              <a:t>Relative rank of an element in the array.</a:t>
            </a:r>
          </a:p>
          <a:p>
            <a:pPr lvl="2" algn="l">
              <a:lnSpc>
                <a:spcPct val="80000"/>
              </a:lnSpc>
              <a:buFontTx/>
              <a:buChar char="•"/>
            </a:pPr>
            <a:r>
              <a:rPr lang="en-US" sz="1800"/>
              <a:t>Does not depend on the programming language.</a:t>
            </a:r>
          </a:p>
          <a:p>
            <a:pPr lvl="2" algn="l">
              <a:lnSpc>
                <a:spcPct val="80000"/>
              </a:lnSpc>
              <a:buFontTx/>
              <a:buChar char="•"/>
            </a:pPr>
            <a:r>
              <a:rPr lang="en-US" sz="1800"/>
              <a:t>Example:</a:t>
            </a:r>
          </a:p>
          <a:p>
            <a:pPr lvl="3" algn="l">
              <a:lnSpc>
                <a:spcPct val="80000"/>
              </a:lnSpc>
              <a:buFontTx/>
              <a:buChar char="–"/>
            </a:pPr>
            <a:r>
              <a:rPr lang="en-US" sz="1600"/>
              <a:t>A</a:t>
            </a:r>
            <a:r>
              <a:rPr lang="en-US" sz="1600" baseline="-25000"/>
              <a:t>1</a:t>
            </a:r>
            <a:r>
              <a:rPr lang="en-US" sz="1600"/>
              <a:t>:First element in the array.</a:t>
            </a:r>
          </a:p>
          <a:p>
            <a:pPr lvl="3" algn="l">
              <a:lnSpc>
                <a:spcPct val="80000"/>
              </a:lnSpc>
              <a:buFontTx/>
              <a:buChar char="–"/>
            </a:pPr>
            <a:r>
              <a:rPr lang="en-US" sz="1600"/>
              <a:t>A</a:t>
            </a:r>
            <a:r>
              <a:rPr lang="en-US" sz="1600" baseline="-25000"/>
              <a:t>5</a:t>
            </a:r>
            <a:r>
              <a:rPr lang="en-US" sz="1600"/>
              <a:t>:Fifth element in the array.</a:t>
            </a:r>
          </a:p>
          <a:p>
            <a:pPr lvl="1" algn="l">
              <a:lnSpc>
                <a:spcPct val="80000"/>
              </a:lnSpc>
              <a:buFontTx/>
              <a:buChar char="–"/>
            </a:pPr>
            <a:r>
              <a:rPr lang="en-US" sz="2000"/>
              <a:t>Word Size (W):</a:t>
            </a:r>
          </a:p>
          <a:p>
            <a:pPr lvl="2" algn="l">
              <a:lnSpc>
                <a:spcPct val="80000"/>
              </a:lnSpc>
              <a:buFontTx/>
              <a:buChar char="•"/>
            </a:pPr>
            <a:r>
              <a:rPr lang="en-US" sz="1800"/>
              <a:t>Size of one element in the array.</a:t>
            </a:r>
          </a:p>
          <a:p>
            <a:pPr lvl="2" algn="l">
              <a:lnSpc>
                <a:spcPct val="80000"/>
              </a:lnSpc>
              <a:buFontTx/>
              <a:buChar char="•"/>
            </a:pPr>
            <a:r>
              <a:rPr lang="en-US" sz="1800"/>
              <a:t>Denoted by symbol W.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5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5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25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5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252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252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252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 (Answer the Questions)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3048000" y="1066800"/>
            <a:ext cx="151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A[0...8]</a:t>
            </a:r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6019800" y="1066800"/>
            <a:ext cx="93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 = 4B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2362200" y="10668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Data:</a:t>
            </a:r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4724400" y="10668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 = 1000</a:t>
            </a:r>
          </a:p>
        </p:txBody>
      </p:sp>
      <p:graphicFrame>
        <p:nvGraphicFramePr>
          <p:cNvPr id="226340" name="Group 36"/>
          <p:cNvGraphicFramePr>
            <a:graphicFrameLocks noGrp="1"/>
          </p:cNvGraphicFramePr>
          <p:nvPr/>
        </p:nvGraphicFramePr>
        <p:xfrm>
          <a:off x="6445250" y="2733675"/>
          <a:ext cx="762000" cy="3291840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336" name="Text Box 32"/>
          <p:cNvSpPr txBox="1">
            <a:spLocks noChangeArrowheads="1"/>
          </p:cNvSpPr>
          <p:nvPr/>
        </p:nvSpPr>
        <p:spPr bwMode="auto">
          <a:xfrm>
            <a:off x="6369050" y="22098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A</a:t>
            </a:r>
          </a:p>
        </p:txBody>
      </p:sp>
      <p:graphicFrame>
        <p:nvGraphicFramePr>
          <p:cNvPr id="226424" name="Group 120"/>
          <p:cNvGraphicFramePr>
            <a:graphicFrameLocks noGrp="1"/>
          </p:cNvGraphicFramePr>
          <p:nvPr/>
        </p:nvGraphicFramePr>
        <p:xfrm>
          <a:off x="7543800" y="2743200"/>
          <a:ext cx="762000" cy="3291840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1020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1024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1028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1032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6461" name="Group 157"/>
          <p:cNvGraphicFramePr>
            <a:graphicFrameLocks noGrp="1"/>
          </p:cNvGraphicFramePr>
          <p:nvPr/>
        </p:nvGraphicFramePr>
        <p:xfrm>
          <a:off x="5486400" y="2743200"/>
          <a:ext cx="762000" cy="3291840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6444" name="Group 140"/>
          <p:cNvGraphicFramePr>
            <a:graphicFrameLocks noGrp="1"/>
          </p:cNvGraphicFramePr>
          <p:nvPr/>
        </p:nvGraphicFramePr>
        <p:xfrm>
          <a:off x="4495800" y="2743200"/>
          <a:ext cx="762000" cy="3291840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425" name="Text Box 121"/>
          <p:cNvSpPr txBox="1">
            <a:spLocks noChangeArrowheads="1"/>
          </p:cNvSpPr>
          <p:nvPr/>
        </p:nvSpPr>
        <p:spPr bwMode="auto">
          <a:xfrm>
            <a:off x="7391400" y="2209800"/>
            <a:ext cx="102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Address</a:t>
            </a:r>
          </a:p>
        </p:txBody>
      </p:sp>
      <p:sp>
        <p:nvSpPr>
          <p:cNvPr id="226426" name="Text Box 122"/>
          <p:cNvSpPr txBox="1">
            <a:spLocks noChangeArrowheads="1"/>
          </p:cNvSpPr>
          <p:nvPr/>
        </p:nvSpPr>
        <p:spPr bwMode="auto">
          <a:xfrm>
            <a:off x="5518150" y="220980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26427" name="Text Box 123"/>
          <p:cNvSpPr txBox="1">
            <a:spLocks noChangeArrowheads="1"/>
          </p:cNvSpPr>
          <p:nvPr/>
        </p:nvSpPr>
        <p:spPr bwMode="auto">
          <a:xfrm>
            <a:off x="4368800" y="2209800"/>
            <a:ext cx="99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Position</a:t>
            </a:r>
          </a:p>
        </p:txBody>
      </p:sp>
      <p:sp>
        <p:nvSpPr>
          <p:cNvPr id="226462" name="Text Box 158"/>
          <p:cNvSpPr txBox="1">
            <a:spLocks noChangeArrowheads="1"/>
          </p:cNvSpPr>
          <p:nvPr/>
        </p:nvSpPr>
        <p:spPr bwMode="auto">
          <a:xfrm>
            <a:off x="95250" y="25908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Questions:</a:t>
            </a:r>
          </a:p>
        </p:txBody>
      </p:sp>
      <p:sp>
        <p:nvSpPr>
          <p:cNvPr id="226463" name="Text Box 159"/>
          <p:cNvSpPr txBox="1">
            <a:spLocks noChangeArrowheads="1"/>
          </p:cNvSpPr>
          <p:nvPr/>
        </p:nvSpPr>
        <p:spPr bwMode="auto">
          <a:xfrm>
            <a:off x="76200" y="3671888"/>
            <a:ext cx="302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What is the position of A[4]?</a:t>
            </a:r>
          </a:p>
        </p:txBody>
      </p:sp>
      <p:sp>
        <p:nvSpPr>
          <p:cNvPr id="226464" name="Text Box 160"/>
          <p:cNvSpPr txBox="1">
            <a:spLocks noChangeArrowheads="1"/>
          </p:cNvSpPr>
          <p:nvPr/>
        </p:nvSpPr>
        <p:spPr bwMode="auto">
          <a:xfrm>
            <a:off x="3289300" y="3671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5</a:t>
            </a:r>
          </a:p>
        </p:txBody>
      </p:sp>
      <p:sp>
        <p:nvSpPr>
          <p:cNvPr id="226465" name="Text Box 161"/>
          <p:cNvSpPr txBox="1">
            <a:spLocks noChangeArrowheads="1"/>
          </p:cNvSpPr>
          <p:nvPr/>
        </p:nvSpPr>
        <p:spPr bwMode="auto">
          <a:xfrm>
            <a:off x="76200" y="4267200"/>
            <a:ext cx="2617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What is the index of A</a:t>
            </a:r>
            <a:r>
              <a:rPr lang="en-US" baseline="-25000"/>
              <a:t>8</a:t>
            </a:r>
            <a:r>
              <a:rPr lang="en-US"/>
              <a:t>?</a:t>
            </a:r>
          </a:p>
        </p:txBody>
      </p:sp>
      <p:sp>
        <p:nvSpPr>
          <p:cNvPr id="226466" name="Text Box 162"/>
          <p:cNvSpPr txBox="1">
            <a:spLocks noChangeArrowheads="1"/>
          </p:cNvSpPr>
          <p:nvPr/>
        </p:nvSpPr>
        <p:spPr bwMode="auto">
          <a:xfrm>
            <a:off x="3270250" y="4267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7</a:t>
            </a:r>
          </a:p>
        </p:txBody>
      </p:sp>
      <p:sp>
        <p:nvSpPr>
          <p:cNvPr id="226467" name="Text Box 163"/>
          <p:cNvSpPr txBox="1">
            <a:spLocks noChangeArrowheads="1"/>
          </p:cNvSpPr>
          <p:nvPr/>
        </p:nvSpPr>
        <p:spPr bwMode="auto">
          <a:xfrm>
            <a:off x="76200" y="4876800"/>
            <a:ext cx="305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What is the address of A[4]?</a:t>
            </a:r>
            <a:endParaRPr lang="en-US" baseline="-25000"/>
          </a:p>
        </p:txBody>
      </p:sp>
      <p:sp>
        <p:nvSpPr>
          <p:cNvPr id="226468" name="Text Box 164"/>
          <p:cNvSpPr txBox="1">
            <a:spLocks noChangeArrowheads="1"/>
          </p:cNvSpPr>
          <p:nvPr/>
        </p:nvSpPr>
        <p:spPr bwMode="auto">
          <a:xfrm>
            <a:off x="3270250" y="48910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1016</a:t>
            </a:r>
          </a:p>
        </p:txBody>
      </p:sp>
      <p:sp>
        <p:nvSpPr>
          <p:cNvPr id="226469" name="Text Box 165"/>
          <p:cNvSpPr txBox="1">
            <a:spLocks noChangeArrowheads="1"/>
          </p:cNvSpPr>
          <p:nvPr/>
        </p:nvSpPr>
        <p:spPr bwMode="auto">
          <a:xfrm>
            <a:off x="76200" y="5486400"/>
            <a:ext cx="2884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What is the address of A</a:t>
            </a:r>
            <a:r>
              <a:rPr lang="en-US" baseline="-25000"/>
              <a:t>2</a:t>
            </a:r>
            <a:r>
              <a:rPr lang="en-US"/>
              <a:t>?</a:t>
            </a:r>
          </a:p>
        </p:txBody>
      </p:sp>
      <p:sp>
        <p:nvSpPr>
          <p:cNvPr id="226470" name="Text Box 166"/>
          <p:cNvSpPr txBox="1">
            <a:spLocks noChangeArrowheads="1"/>
          </p:cNvSpPr>
          <p:nvPr/>
        </p:nvSpPr>
        <p:spPr bwMode="auto">
          <a:xfrm>
            <a:off x="3270250" y="55006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1004</a:t>
            </a:r>
          </a:p>
        </p:txBody>
      </p:sp>
      <p:sp>
        <p:nvSpPr>
          <p:cNvPr id="226471" name="Text Box 167"/>
          <p:cNvSpPr txBox="1">
            <a:spLocks noChangeArrowheads="1"/>
          </p:cNvSpPr>
          <p:nvPr/>
        </p:nvSpPr>
        <p:spPr bwMode="auto">
          <a:xfrm>
            <a:off x="76200" y="3124200"/>
            <a:ext cx="239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What is the size of A?</a:t>
            </a:r>
          </a:p>
        </p:txBody>
      </p:sp>
      <p:sp>
        <p:nvSpPr>
          <p:cNvPr id="226472" name="Text Box 168"/>
          <p:cNvSpPr txBox="1">
            <a:spLocks noChangeArrowheads="1"/>
          </p:cNvSpPr>
          <p:nvPr/>
        </p:nvSpPr>
        <p:spPr bwMode="auto">
          <a:xfrm>
            <a:off x="3289300" y="3124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9</a:t>
            </a:r>
          </a:p>
        </p:txBody>
      </p:sp>
      <p:sp>
        <p:nvSpPr>
          <p:cNvPr id="226473" name="Text Box 169"/>
          <p:cNvSpPr txBox="1">
            <a:spLocks noChangeArrowheads="1"/>
          </p:cNvSpPr>
          <p:nvPr/>
        </p:nvSpPr>
        <p:spPr bwMode="auto">
          <a:xfrm>
            <a:off x="76200" y="6019800"/>
            <a:ext cx="320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Total memory occupied by A?</a:t>
            </a:r>
          </a:p>
        </p:txBody>
      </p:sp>
      <p:sp>
        <p:nvSpPr>
          <p:cNvPr id="226474" name="Text Box 170"/>
          <p:cNvSpPr txBox="1">
            <a:spLocks noChangeArrowheads="1"/>
          </p:cNvSpPr>
          <p:nvPr/>
        </p:nvSpPr>
        <p:spPr bwMode="auto">
          <a:xfrm>
            <a:off x="3270250" y="6034088"/>
            <a:ext cx="119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9*4 = 36B</a:t>
            </a:r>
          </a:p>
        </p:txBody>
      </p:sp>
      <p:sp>
        <p:nvSpPr>
          <p:cNvPr id="226475" name="Text Box 171"/>
          <p:cNvSpPr txBox="1">
            <a:spLocks noChangeArrowheads="1"/>
          </p:cNvSpPr>
          <p:nvPr/>
        </p:nvSpPr>
        <p:spPr bwMode="auto">
          <a:xfrm>
            <a:off x="76200" y="6477000"/>
            <a:ext cx="381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Which element is on address 1028?</a:t>
            </a:r>
          </a:p>
        </p:txBody>
      </p:sp>
      <p:sp>
        <p:nvSpPr>
          <p:cNvPr id="226476" name="Text Box 172"/>
          <p:cNvSpPr txBox="1">
            <a:spLocks noChangeArrowheads="1"/>
          </p:cNvSpPr>
          <p:nvPr/>
        </p:nvSpPr>
        <p:spPr bwMode="auto">
          <a:xfrm>
            <a:off x="4038600" y="6477000"/>
            <a:ext cx="1157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</a:t>
            </a:r>
            <a:r>
              <a:rPr lang="en-US" baseline="-25000"/>
              <a:t>8</a:t>
            </a:r>
            <a:r>
              <a:rPr lang="en-US"/>
              <a:t> or A[7]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2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2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26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2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2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2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2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2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2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2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2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2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2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2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/>
      <p:bldP spid="226310" grpId="0"/>
      <p:bldP spid="226311" grpId="0"/>
      <p:bldP spid="226312" grpId="0"/>
      <p:bldP spid="226336" grpId="0"/>
      <p:bldP spid="226425" grpId="0"/>
      <p:bldP spid="226426" grpId="0"/>
      <p:bldP spid="226427" grpId="0"/>
      <p:bldP spid="226462" grpId="0"/>
      <p:bldP spid="226463" grpId="0"/>
      <p:bldP spid="226464" grpId="0"/>
      <p:bldP spid="226465" grpId="0"/>
      <p:bldP spid="226466" grpId="0"/>
      <p:bldP spid="226467" grpId="0"/>
      <p:bldP spid="226468" grpId="0"/>
      <p:bldP spid="226469" grpId="0"/>
      <p:bldP spid="226470" grpId="0"/>
      <p:bldP spid="226471" grpId="0"/>
      <p:bldP spid="226472" grpId="0"/>
      <p:bldP spid="226473" grpId="0"/>
      <p:bldP spid="226474" grpId="0"/>
      <p:bldP spid="226475" grpId="0"/>
      <p:bldP spid="2264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 (Answer the Questions)</a:t>
            </a: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3009900" y="1066800"/>
            <a:ext cx="159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A[-5...1]</a:t>
            </a: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6019800" y="1066800"/>
            <a:ext cx="93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 = 2B</a:t>
            </a:r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2362200" y="10668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Data:</a:t>
            </a:r>
          </a:p>
        </p:txBody>
      </p:sp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4724400" y="10668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 = 2000</a:t>
            </a:r>
          </a:p>
        </p:txBody>
      </p:sp>
      <p:graphicFrame>
        <p:nvGraphicFramePr>
          <p:cNvPr id="227464" name="Group 136"/>
          <p:cNvGraphicFramePr>
            <a:graphicFrameLocks noGrp="1"/>
          </p:cNvGraphicFramePr>
          <p:nvPr/>
        </p:nvGraphicFramePr>
        <p:xfrm>
          <a:off x="6445250" y="2733675"/>
          <a:ext cx="762000" cy="2560320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7357" name="Text Box 29"/>
          <p:cNvSpPr txBox="1">
            <a:spLocks noChangeArrowheads="1"/>
          </p:cNvSpPr>
          <p:nvPr/>
        </p:nvSpPr>
        <p:spPr bwMode="auto">
          <a:xfrm>
            <a:off x="6369050" y="22098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A</a:t>
            </a:r>
          </a:p>
        </p:txBody>
      </p:sp>
      <p:graphicFrame>
        <p:nvGraphicFramePr>
          <p:cNvPr id="227465" name="Group 137"/>
          <p:cNvGraphicFramePr>
            <a:graphicFrameLocks noGrp="1"/>
          </p:cNvGraphicFramePr>
          <p:nvPr/>
        </p:nvGraphicFramePr>
        <p:xfrm>
          <a:off x="7543800" y="2743200"/>
          <a:ext cx="762000" cy="2560320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2010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2012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7463" name="Group 135"/>
          <p:cNvGraphicFramePr>
            <a:graphicFrameLocks noGrp="1"/>
          </p:cNvGraphicFramePr>
          <p:nvPr/>
        </p:nvGraphicFramePr>
        <p:xfrm>
          <a:off x="5486400" y="2743200"/>
          <a:ext cx="762000" cy="2560320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7462" name="Group 134"/>
          <p:cNvGraphicFramePr>
            <a:graphicFrameLocks noGrp="1"/>
          </p:cNvGraphicFramePr>
          <p:nvPr/>
        </p:nvGraphicFramePr>
        <p:xfrm>
          <a:off x="4495800" y="2743200"/>
          <a:ext cx="762000" cy="2560320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7448" name="Text Box 120"/>
          <p:cNvSpPr txBox="1">
            <a:spLocks noChangeArrowheads="1"/>
          </p:cNvSpPr>
          <p:nvPr/>
        </p:nvSpPr>
        <p:spPr bwMode="auto">
          <a:xfrm>
            <a:off x="7391400" y="2209800"/>
            <a:ext cx="102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Address</a:t>
            </a:r>
          </a:p>
        </p:txBody>
      </p:sp>
      <p:sp>
        <p:nvSpPr>
          <p:cNvPr id="227449" name="Text Box 121"/>
          <p:cNvSpPr txBox="1">
            <a:spLocks noChangeArrowheads="1"/>
          </p:cNvSpPr>
          <p:nvPr/>
        </p:nvSpPr>
        <p:spPr bwMode="auto">
          <a:xfrm>
            <a:off x="5518150" y="220980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27450" name="Text Box 122"/>
          <p:cNvSpPr txBox="1">
            <a:spLocks noChangeArrowheads="1"/>
          </p:cNvSpPr>
          <p:nvPr/>
        </p:nvSpPr>
        <p:spPr bwMode="auto">
          <a:xfrm>
            <a:off x="4368800" y="2209800"/>
            <a:ext cx="99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Position</a:t>
            </a:r>
          </a:p>
        </p:txBody>
      </p:sp>
      <p:sp>
        <p:nvSpPr>
          <p:cNvPr id="227451" name="Text Box 123"/>
          <p:cNvSpPr txBox="1">
            <a:spLocks noChangeArrowheads="1"/>
          </p:cNvSpPr>
          <p:nvPr/>
        </p:nvSpPr>
        <p:spPr bwMode="auto">
          <a:xfrm>
            <a:off x="95250" y="25908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Questions:</a:t>
            </a:r>
          </a:p>
        </p:txBody>
      </p:sp>
      <p:sp>
        <p:nvSpPr>
          <p:cNvPr id="227452" name="Text Box 124"/>
          <p:cNvSpPr txBox="1">
            <a:spLocks noChangeArrowheads="1"/>
          </p:cNvSpPr>
          <p:nvPr/>
        </p:nvSpPr>
        <p:spPr bwMode="auto">
          <a:xfrm>
            <a:off x="76200" y="3671888"/>
            <a:ext cx="310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What is the position of A[-4]?</a:t>
            </a:r>
          </a:p>
        </p:txBody>
      </p:sp>
      <p:sp>
        <p:nvSpPr>
          <p:cNvPr id="227453" name="Text Box 125"/>
          <p:cNvSpPr txBox="1">
            <a:spLocks noChangeArrowheads="1"/>
          </p:cNvSpPr>
          <p:nvPr/>
        </p:nvSpPr>
        <p:spPr bwMode="auto">
          <a:xfrm>
            <a:off x="3143250" y="3671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2</a:t>
            </a:r>
          </a:p>
        </p:txBody>
      </p:sp>
      <p:sp>
        <p:nvSpPr>
          <p:cNvPr id="227454" name="Text Box 126"/>
          <p:cNvSpPr txBox="1">
            <a:spLocks noChangeArrowheads="1"/>
          </p:cNvSpPr>
          <p:nvPr/>
        </p:nvSpPr>
        <p:spPr bwMode="auto">
          <a:xfrm>
            <a:off x="76200" y="4267200"/>
            <a:ext cx="2617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What is the index of A</a:t>
            </a:r>
            <a:r>
              <a:rPr lang="en-US" baseline="-25000"/>
              <a:t>6</a:t>
            </a:r>
            <a:r>
              <a:rPr lang="en-US"/>
              <a:t>?</a:t>
            </a:r>
          </a:p>
        </p:txBody>
      </p:sp>
      <p:sp>
        <p:nvSpPr>
          <p:cNvPr id="227455" name="Text Box 127"/>
          <p:cNvSpPr txBox="1">
            <a:spLocks noChangeArrowheads="1"/>
          </p:cNvSpPr>
          <p:nvPr/>
        </p:nvSpPr>
        <p:spPr bwMode="auto">
          <a:xfrm>
            <a:off x="3124200" y="4267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227456" name="Text Box 128"/>
          <p:cNvSpPr txBox="1">
            <a:spLocks noChangeArrowheads="1"/>
          </p:cNvSpPr>
          <p:nvPr/>
        </p:nvSpPr>
        <p:spPr bwMode="auto">
          <a:xfrm>
            <a:off x="76200" y="4876800"/>
            <a:ext cx="313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What is the address of A[-1]?</a:t>
            </a:r>
            <a:endParaRPr lang="en-US" baseline="-25000"/>
          </a:p>
        </p:txBody>
      </p:sp>
      <p:sp>
        <p:nvSpPr>
          <p:cNvPr id="227457" name="Text Box 129"/>
          <p:cNvSpPr txBox="1">
            <a:spLocks noChangeArrowheads="1"/>
          </p:cNvSpPr>
          <p:nvPr/>
        </p:nvSpPr>
        <p:spPr bwMode="auto">
          <a:xfrm>
            <a:off x="3124200" y="48910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2008</a:t>
            </a:r>
          </a:p>
        </p:txBody>
      </p:sp>
      <p:sp>
        <p:nvSpPr>
          <p:cNvPr id="227458" name="Text Box 130"/>
          <p:cNvSpPr txBox="1">
            <a:spLocks noChangeArrowheads="1"/>
          </p:cNvSpPr>
          <p:nvPr/>
        </p:nvSpPr>
        <p:spPr bwMode="auto">
          <a:xfrm>
            <a:off x="76200" y="5486400"/>
            <a:ext cx="2884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What is the address of A</a:t>
            </a:r>
            <a:r>
              <a:rPr lang="en-US" baseline="-25000"/>
              <a:t>8</a:t>
            </a:r>
            <a:r>
              <a:rPr lang="en-US"/>
              <a:t>?</a:t>
            </a:r>
          </a:p>
        </p:txBody>
      </p:sp>
      <p:sp>
        <p:nvSpPr>
          <p:cNvPr id="227459" name="Text Box 131"/>
          <p:cNvSpPr txBox="1">
            <a:spLocks noChangeArrowheads="1"/>
          </p:cNvSpPr>
          <p:nvPr/>
        </p:nvSpPr>
        <p:spPr bwMode="auto">
          <a:xfrm>
            <a:off x="3124200" y="5500688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Incorrect</a:t>
            </a:r>
          </a:p>
        </p:txBody>
      </p:sp>
      <p:sp>
        <p:nvSpPr>
          <p:cNvPr id="227460" name="Text Box 132"/>
          <p:cNvSpPr txBox="1">
            <a:spLocks noChangeArrowheads="1"/>
          </p:cNvSpPr>
          <p:nvPr/>
        </p:nvSpPr>
        <p:spPr bwMode="auto">
          <a:xfrm>
            <a:off x="76200" y="3124200"/>
            <a:ext cx="239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What is the size of A?</a:t>
            </a:r>
          </a:p>
        </p:txBody>
      </p:sp>
      <p:sp>
        <p:nvSpPr>
          <p:cNvPr id="227461" name="Text Box 133"/>
          <p:cNvSpPr txBox="1">
            <a:spLocks noChangeArrowheads="1"/>
          </p:cNvSpPr>
          <p:nvPr/>
        </p:nvSpPr>
        <p:spPr bwMode="auto">
          <a:xfrm>
            <a:off x="3143250" y="3124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7</a:t>
            </a:r>
          </a:p>
        </p:txBody>
      </p:sp>
      <p:sp>
        <p:nvSpPr>
          <p:cNvPr id="227466" name="Text Box 138"/>
          <p:cNvSpPr txBox="1">
            <a:spLocks noChangeArrowheads="1"/>
          </p:cNvSpPr>
          <p:nvPr/>
        </p:nvSpPr>
        <p:spPr bwMode="auto">
          <a:xfrm>
            <a:off x="76200" y="6019800"/>
            <a:ext cx="305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What is the address of A[2]?</a:t>
            </a:r>
          </a:p>
        </p:txBody>
      </p:sp>
      <p:sp>
        <p:nvSpPr>
          <p:cNvPr id="227467" name="Text Box 139"/>
          <p:cNvSpPr txBox="1">
            <a:spLocks noChangeArrowheads="1"/>
          </p:cNvSpPr>
          <p:nvPr/>
        </p:nvSpPr>
        <p:spPr bwMode="auto">
          <a:xfrm>
            <a:off x="3124200" y="6034088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Incorrect</a:t>
            </a:r>
          </a:p>
        </p:txBody>
      </p:sp>
      <p:sp>
        <p:nvSpPr>
          <p:cNvPr id="227468" name="Text Box 140"/>
          <p:cNvSpPr txBox="1">
            <a:spLocks noChangeArrowheads="1"/>
          </p:cNvSpPr>
          <p:nvPr/>
        </p:nvSpPr>
        <p:spPr bwMode="auto">
          <a:xfrm>
            <a:off x="76200" y="6477000"/>
            <a:ext cx="381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Which element is on address 2004?</a:t>
            </a:r>
          </a:p>
        </p:txBody>
      </p:sp>
      <p:sp>
        <p:nvSpPr>
          <p:cNvPr id="227469" name="Text Box 141"/>
          <p:cNvSpPr txBox="1">
            <a:spLocks noChangeArrowheads="1"/>
          </p:cNvSpPr>
          <p:nvPr/>
        </p:nvSpPr>
        <p:spPr bwMode="auto">
          <a:xfrm>
            <a:off x="4038600" y="6477000"/>
            <a:ext cx="497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Element with position 3 / Element with index -3.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2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2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2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2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2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2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2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2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2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2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2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2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2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2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/>
      <p:bldP spid="227332" grpId="0"/>
      <p:bldP spid="227333" grpId="0"/>
      <p:bldP spid="227334" grpId="0"/>
      <p:bldP spid="227357" grpId="0"/>
      <p:bldP spid="227448" grpId="0"/>
      <p:bldP spid="227449" grpId="0"/>
      <p:bldP spid="227450" grpId="0"/>
      <p:bldP spid="227451" grpId="0"/>
      <p:bldP spid="227452" grpId="0"/>
      <p:bldP spid="227453" grpId="0"/>
      <p:bldP spid="227454" grpId="0"/>
      <p:bldP spid="227455" grpId="0"/>
      <p:bldP spid="227456" grpId="0"/>
      <p:bldP spid="227457" grpId="0"/>
      <p:bldP spid="227458" grpId="0"/>
      <p:bldP spid="227459" grpId="0"/>
      <p:bldP spid="227460" grpId="0"/>
      <p:bldP spid="227461" grpId="0"/>
      <p:bldP spid="227466" grpId="0"/>
      <p:bldP spid="227467" grpId="0"/>
      <p:bldP spid="227468" grpId="0"/>
      <p:bldP spid="2274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 (Answer the Questions)</a:t>
            </a:r>
          </a:p>
        </p:txBody>
      </p:sp>
      <p:sp>
        <p:nvSpPr>
          <p:cNvPr id="228355" name="Text Box 3"/>
          <p:cNvSpPr txBox="1">
            <a:spLocks noChangeArrowheads="1"/>
          </p:cNvSpPr>
          <p:nvPr/>
        </p:nvSpPr>
        <p:spPr bwMode="auto">
          <a:xfrm>
            <a:off x="2819400" y="1066800"/>
            <a:ext cx="1974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A[-53...101]</a:t>
            </a: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6019800" y="1066800"/>
            <a:ext cx="93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 = 4B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2165350" y="10668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Data:</a:t>
            </a:r>
          </a:p>
        </p:txBody>
      </p:sp>
      <p:sp>
        <p:nvSpPr>
          <p:cNvPr id="228358" name="Text Box 6"/>
          <p:cNvSpPr txBox="1">
            <a:spLocks noChangeArrowheads="1"/>
          </p:cNvSpPr>
          <p:nvPr/>
        </p:nvSpPr>
        <p:spPr bwMode="auto">
          <a:xfrm>
            <a:off x="4848225" y="10668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 = 1517</a:t>
            </a:r>
          </a:p>
        </p:txBody>
      </p:sp>
      <p:sp>
        <p:nvSpPr>
          <p:cNvPr id="228453" name="Text Box 101"/>
          <p:cNvSpPr txBox="1">
            <a:spLocks noChangeArrowheads="1"/>
          </p:cNvSpPr>
          <p:nvPr/>
        </p:nvSpPr>
        <p:spPr bwMode="auto">
          <a:xfrm>
            <a:off x="95250" y="169068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Questions:</a:t>
            </a:r>
          </a:p>
        </p:txBody>
      </p:sp>
      <p:sp>
        <p:nvSpPr>
          <p:cNvPr id="228454" name="Text Box 102"/>
          <p:cNvSpPr txBox="1">
            <a:spLocks noChangeArrowheads="1"/>
          </p:cNvSpPr>
          <p:nvPr/>
        </p:nvSpPr>
        <p:spPr bwMode="auto">
          <a:xfrm>
            <a:off x="76200" y="2771775"/>
            <a:ext cx="310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What is the position of A[-4]?</a:t>
            </a:r>
          </a:p>
        </p:txBody>
      </p:sp>
      <p:sp>
        <p:nvSpPr>
          <p:cNvPr id="228455" name="Text Box 103"/>
          <p:cNvSpPr txBox="1">
            <a:spLocks noChangeArrowheads="1"/>
          </p:cNvSpPr>
          <p:nvPr/>
        </p:nvSpPr>
        <p:spPr bwMode="auto">
          <a:xfrm>
            <a:off x="3479800" y="2771775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One second.</a:t>
            </a:r>
          </a:p>
        </p:txBody>
      </p:sp>
      <p:sp>
        <p:nvSpPr>
          <p:cNvPr id="228456" name="Text Box 104"/>
          <p:cNvSpPr txBox="1">
            <a:spLocks noChangeArrowheads="1"/>
          </p:cNvSpPr>
          <p:nvPr/>
        </p:nvSpPr>
        <p:spPr bwMode="auto">
          <a:xfrm>
            <a:off x="76200" y="3367088"/>
            <a:ext cx="2701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What is the index of A</a:t>
            </a:r>
            <a:r>
              <a:rPr lang="en-US" baseline="-25000"/>
              <a:t>61</a:t>
            </a:r>
            <a:r>
              <a:rPr lang="en-US"/>
              <a:t>?</a:t>
            </a:r>
          </a:p>
        </p:txBody>
      </p:sp>
      <p:sp>
        <p:nvSpPr>
          <p:cNvPr id="228457" name="Text Box 105"/>
          <p:cNvSpPr txBox="1">
            <a:spLocks noChangeArrowheads="1"/>
          </p:cNvSpPr>
          <p:nvPr/>
        </p:nvSpPr>
        <p:spPr bwMode="auto">
          <a:xfrm>
            <a:off x="3460750" y="3367088"/>
            <a:ext cx="2330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You’re confusing me.</a:t>
            </a:r>
          </a:p>
        </p:txBody>
      </p:sp>
      <p:sp>
        <p:nvSpPr>
          <p:cNvPr id="228458" name="Text Box 106"/>
          <p:cNvSpPr txBox="1">
            <a:spLocks noChangeArrowheads="1"/>
          </p:cNvSpPr>
          <p:nvPr/>
        </p:nvSpPr>
        <p:spPr bwMode="auto">
          <a:xfrm>
            <a:off x="76200" y="3976688"/>
            <a:ext cx="313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What is the address of A[-1]?</a:t>
            </a:r>
            <a:endParaRPr lang="en-US" baseline="-25000"/>
          </a:p>
        </p:txBody>
      </p:sp>
      <p:sp>
        <p:nvSpPr>
          <p:cNvPr id="228459" name="Text Box 107"/>
          <p:cNvSpPr txBox="1">
            <a:spLocks noChangeArrowheads="1"/>
          </p:cNvSpPr>
          <p:nvPr/>
        </p:nvSpPr>
        <p:spPr bwMode="auto">
          <a:xfrm>
            <a:off x="3460750" y="3990975"/>
            <a:ext cx="163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Stop it please.</a:t>
            </a:r>
          </a:p>
        </p:txBody>
      </p:sp>
      <p:sp>
        <p:nvSpPr>
          <p:cNvPr id="228462" name="Text Box 110"/>
          <p:cNvSpPr txBox="1">
            <a:spLocks noChangeArrowheads="1"/>
          </p:cNvSpPr>
          <p:nvPr/>
        </p:nvSpPr>
        <p:spPr bwMode="auto">
          <a:xfrm>
            <a:off x="76200" y="2224088"/>
            <a:ext cx="2393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What is the size of A?</a:t>
            </a:r>
          </a:p>
        </p:txBody>
      </p:sp>
      <p:sp>
        <p:nvSpPr>
          <p:cNvPr id="228463" name="Text Box 111"/>
          <p:cNvSpPr txBox="1">
            <a:spLocks noChangeArrowheads="1"/>
          </p:cNvSpPr>
          <p:nvPr/>
        </p:nvSpPr>
        <p:spPr bwMode="auto">
          <a:xfrm>
            <a:off x="3479800" y="2224088"/>
            <a:ext cx="428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Wait a minute. I’m calculating on fingers.</a:t>
            </a:r>
          </a:p>
        </p:txBody>
      </p:sp>
      <p:sp>
        <p:nvSpPr>
          <p:cNvPr id="228464" name="Text Box 112"/>
          <p:cNvSpPr txBox="1">
            <a:spLocks noChangeArrowheads="1"/>
          </p:cNvSpPr>
          <p:nvPr/>
        </p:nvSpPr>
        <p:spPr bwMode="auto">
          <a:xfrm>
            <a:off x="76200" y="4586288"/>
            <a:ext cx="325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What is the address of A[-54]?</a:t>
            </a:r>
          </a:p>
        </p:txBody>
      </p:sp>
      <p:sp>
        <p:nvSpPr>
          <p:cNvPr id="228465" name="Text Box 113"/>
          <p:cNvSpPr txBox="1">
            <a:spLocks noChangeArrowheads="1"/>
          </p:cNvSpPr>
          <p:nvPr/>
        </p:nvSpPr>
        <p:spPr bwMode="auto">
          <a:xfrm>
            <a:off x="3460750" y="4600575"/>
            <a:ext cx="113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Incorrect.</a:t>
            </a:r>
          </a:p>
        </p:txBody>
      </p:sp>
      <p:sp>
        <p:nvSpPr>
          <p:cNvPr id="228466" name="Text Box 114"/>
          <p:cNvSpPr txBox="1">
            <a:spLocks noChangeArrowheads="1"/>
          </p:cNvSpPr>
          <p:nvPr/>
        </p:nvSpPr>
        <p:spPr bwMode="auto">
          <a:xfrm>
            <a:off x="2971800" y="5272088"/>
            <a:ext cx="288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Atleast, got 1 right answer.</a:t>
            </a:r>
          </a:p>
        </p:txBody>
      </p:sp>
      <p:sp>
        <p:nvSpPr>
          <p:cNvPr id="228467" name="Text Box 115"/>
          <p:cNvSpPr txBox="1">
            <a:spLocks noChangeArrowheads="1"/>
          </p:cNvSpPr>
          <p:nvPr/>
        </p:nvSpPr>
        <p:spPr bwMode="auto">
          <a:xfrm>
            <a:off x="1219200" y="5761038"/>
            <a:ext cx="6610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Very difficult to answer because the array seems to be very big.</a:t>
            </a:r>
          </a:p>
          <a:p>
            <a:r>
              <a:rPr lang="en-US"/>
              <a:t>It is difficult to represent the array on paper.</a:t>
            </a:r>
          </a:p>
        </p:txBody>
      </p:sp>
      <p:sp>
        <p:nvSpPr>
          <p:cNvPr id="228468" name="Text Box 116"/>
          <p:cNvSpPr txBox="1">
            <a:spLocks noChangeArrowheads="1"/>
          </p:cNvSpPr>
          <p:nvPr/>
        </p:nvSpPr>
        <p:spPr bwMode="auto">
          <a:xfrm>
            <a:off x="1847850" y="6338888"/>
            <a:ext cx="5200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Equations are needed to answer these questions.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2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2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2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2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2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2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2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/>
      <p:bldP spid="228356" grpId="0"/>
      <p:bldP spid="228357" grpId="0"/>
      <p:bldP spid="228358" grpId="0"/>
      <p:bldP spid="228453" grpId="0"/>
      <p:bldP spid="228454" grpId="0"/>
      <p:bldP spid="228455" grpId="0"/>
      <p:bldP spid="228456" grpId="0"/>
      <p:bldP spid="228457" grpId="0"/>
      <p:bldP spid="228458" grpId="0"/>
      <p:bldP spid="228459" grpId="0"/>
      <p:bldP spid="228462" grpId="0"/>
      <p:bldP spid="228463" grpId="0"/>
      <p:bldP spid="228464" grpId="0"/>
      <p:bldP spid="228465" grpId="0"/>
      <p:bldP spid="228466" grpId="0"/>
      <p:bldP spid="228467" grpId="0"/>
      <p:bldP spid="2284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4000"/>
              <a:t>Array (Formula to calculate Size)</a:t>
            </a:r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615950" y="1524000"/>
            <a:ext cx="1517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A[0...4]</a:t>
            </a:r>
          </a:p>
          <a:p>
            <a:r>
              <a:rPr lang="en-US"/>
              <a:t>L = 0</a:t>
            </a:r>
          </a:p>
          <a:p>
            <a:r>
              <a:rPr lang="en-US"/>
              <a:t>U = 4</a:t>
            </a:r>
          </a:p>
        </p:txBody>
      </p:sp>
      <p:sp>
        <p:nvSpPr>
          <p:cNvPr id="229396" name="Text Box 20"/>
          <p:cNvSpPr txBox="1">
            <a:spLocks noChangeArrowheads="1"/>
          </p:cNvSpPr>
          <p:nvPr/>
        </p:nvSpPr>
        <p:spPr bwMode="auto">
          <a:xfrm>
            <a:off x="3663950" y="1524000"/>
            <a:ext cx="1517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A[1...5]</a:t>
            </a:r>
          </a:p>
          <a:p>
            <a:r>
              <a:rPr lang="en-US"/>
              <a:t>L = 1</a:t>
            </a:r>
          </a:p>
          <a:p>
            <a:r>
              <a:rPr lang="en-US"/>
              <a:t>U = 5</a:t>
            </a:r>
          </a:p>
        </p:txBody>
      </p:sp>
      <p:sp>
        <p:nvSpPr>
          <p:cNvPr id="229397" name="Text Box 21"/>
          <p:cNvSpPr txBox="1">
            <a:spLocks noChangeArrowheads="1"/>
          </p:cNvSpPr>
          <p:nvPr/>
        </p:nvSpPr>
        <p:spPr bwMode="auto">
          <a:xfrm>
            <a:off x="990600" y="259080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graphicFrame>
        <p:nvGraphicFramePr>
          <p:cNvPr id="229446" name="Group 70"/>
          <p:cNvGraphicFramePr>
            <a:graphicFrameLocks noGrp="1"/>
          </p:cNvGraphicFramePr>
          <p:nvPr/>
        </p:nvGraphicFramePr>
        <p:xfrm>
          <a:off x="1066800" y="3124200"/>
          <a:ext cx="685800" cy="19812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9416" name="Text Box 40"/>
          <p:cNvSpPr txBox="1">
            <a:spLocks noChangeArrowheads="1"/>
          </p:cNvSpPr>
          <p:nvPr/>
        </p:nvSpPr>
        <p:spPr bwMode="auto">
          <a:xfrm>
            <a:off x="3962400" y="259080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graphicFrame>
        <p:nvGraphicFramePr>
          <p:cNvPr id="229455" name="Group 79"/>
          <p:cNvGraphicFramePr>
            <a:graphicFrameLocks noGrp="1"/>
          </p:cNvGraphicFramePr>
          <p:nvPr/>
        </p:nvGraphicFramePr>
        <p:xfrm>
          <a:off x="4038600" y="3124200"/>
          <a:ext cx="685800" cy="19812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9431" name="Text Box 55"/>
          <p:cNvSpPr txBox="1">
            <a:spLocks noChangeArrowheads="1"/>
          </p:cNvSpPr>
          <p:nvPr/>
        </p:nvSpPr>
        <p:spPr bwMode="auto">
          <a:xfrm>
            <a:off x="2660650" y="31384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</a:t>
            </a:r>
          </a:p>
        </p:txBody>
      </p:sp>
      <p:sp>
        <p:nvSpPr>
          <p:cNvPr id="229432" name="Text Box 56"/>
          <p:cNvSpPr txBox="1">
            <a:spLocks noChangeArrowheads="1"/>
          </p:cNvSpPr>
          <p:nvPr/>
        </p:nvSpPr>
        <p:spPr bwMode="auto">
          <a:xfrm>
            <a:off x="2605088" y="47244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cxnSp>
        <p:nvCxnSpPr>
          <p:cNvPr id="229433" name="AutoShape 57"/>
          <p:cNvCxnSpPr>
            <a:cxnSpLocks noChangeShapeType="1"/>
            <a:stCxn id="229431" idx="1"/>
            <a:endCxn id="0" idx="3"/>
          </p:cNvCxnSpPr>
          <p:nvPr/>
        </p:nvCxnSpPr>
        <p:spPr bwMode="auto">
          <a:xfrm flipH="1">
            <a:off x="1752600" y="3322638"/>
            <a:ext cx="908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9434" name="AutoShape 58"/>
          <p:cNvCxnSpPr>
            <a:cxnSpLocks noChangeShapeType="1"/>
            <a:stCxn id="229431" idx="3"/>
            <a:endCxn id="0" idx="1"/>
          </p:cNvCxnSpPr>
          <p:nvPr/>
        </p:nvCxnSpPr>
        <p:spPr bwMode="auto">
          <a:xfrm>
            <a:off x="2971800" y="3322638"/>
            <a:ext cx="1066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9435" name="AutoShape 59"/>
          <p:cNvCxnSpPr>
            <a:cxnSpLocks noChangeShapeType="1"/>
            <a:stCxn id="229432" idx="1"/>
            <a:endCxn id="0" idx="3"/>
          </p:cNvCxnSpPr>
          <p:nvPr/>
        </p:nvCxnSpPr>
        <p:spPr bwMode="auto">
          <a:xfrm flipH="1" flipV="1">
            <a:off x="1752600" y="4903788"/>
            <a:ext cx="852488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9436" name="AutoShape 60"/>
          <p:cNvCxnSpPr>
            <a:cxnSpLocks noChangeShapeType="1"/>
            <a:stCxn id="229432" idx="3"/>
            <a:endCxn id="0" idx="1"/>
          </p:cNvCxnSpPr>
          <p:nvPr/>
        </p:nvCxnSpPr>
        <p:spPr bwMode="auto">
          <a:xfrm flipV="1">
            <a:off x="2954338" y="4903788"/>
            <a:ext cx="1084262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9456" name="Text Box 80"/>
          <p:cNvSpPr txBox="1">
            <a:spLocks noChangeArrowheads="1"/>
          </p:cNvSpPr>
          <p:nvPr/>
        </p:nvSpPr>
        <p:spPr bwMode="auto">
          <a:xfrm>
            <a:off x="762000" y="5334000"/>
            <a:ext cx="132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Size(A) = 5</a:t>
            </a:r>
          </a:p>
        </p:txBody>
      </p:sp>
      <p:sp>
        <p:nvSpPr>
          <p:cNvPr id="229457" name="Text Box 81"/>
          <p:cNvSpPr txBox="1">
            <a:spLocks noChangeArrowheads="1"/>
          </p:cNvSpPr>
          <p:nvPr/>
        </p:nvSpPr>
        <p:spPr bwMode="auto">
          <a:xfrm>
            <a:off x="3908425" y="5334000"/>
            <a:ext cx="132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Size(A) = 5</a:t>
            </a:r>
          </a:p>
        </p:txBody>
      </p:sp>
      <p:sp>
        <p:nvSpPr>
          <p:cNvPr id="229458" name="Text Box 82"/>
          <p:cNvSpPr txBox="1">
            <a:spLocks noChangeArrowheads="1"/>
          </p:cNvSpPr>
          <p:nvPr/>
        </p:nvSpPr>
        <p:spPr bwMode="auto">
          <a:xfrm>
            <a:off x="768350" y="5729288"/>
            <a:ext cx="174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Size(A) = U + 1</a:t>
            </a:r>
          </a:p>
        </p:txBody>
      </p:sp>
      <p:sp>
        <p:nvSpPr>
          <p:cNvPr id="229459" name="Text Box 83"/>
          <p:cNvSpPr txBox="1">
            <a:spLocks noChangeArrowheads="1"/>
          </p:cNvSpPr>
          <p:nvPr/>
        </p:nvSpPr>
        <p:spPr bwMode="auto">
          <a:xfrm>
            <a:off x="3889375" y="5715000"/>
            <a:ext cx="1358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Size(A) = U</a:t>
            </a:r>
          </a:p>
        </p:txBody>
      </p:sp>
      <p:sp>
        <p:nvSpPr>
          <p:cNvPr id="229460" name="Text Box 84"/>
          <p:cNvSpPr txBox="1">
            <a:spLocks noChangeArrowheads="1"/>
          </p:cNvSpPr>
          <p:nvPr/>
        </p:nvSpPr>
        <p:spPr bwMode="auto">
          <a:xfrm>
            <a:off x="3886200" y="6110288"/>
            <a:ext cx="1358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Size(A) = U</a:t>
            </a:r>
          </a:p>
        </p:txBody>
      </p:sp>
      <p:sp>
        <p:nvSpPr>
          <p:cNvPr id="229461" name="Text Box 85"/>
          <p:cNvSpPr txBox="1">
            <a:spLocks noChangeArrowheads="1"/>
          </p:cNvSpPr>
          <p:nvPr/>
        </p:nvSpPr>
        <p:spPr bwMode="auto">
          <a:xfrm>
            <a:off x="5106988" y="6110288"/>
            <a:ext cx="508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+ 1</a:t>
            </a:r>
          </a:p>
        </p:txBody>
      </p:sp>
      <p:sp>
        <p:nvSpPr>
          <p:cNvPr id="229462" name="Text Box 86"/>
          <p:cNvSpPr txBox="1">
            <a:spLocks noChangeArrowheads="1"/>
          </p:cNvSpPr>
          <p:nvPr/>
        </p:nvSpPr>
        <p:spPr bwMode="auto">
          <a:xfrm>
            <a:off x="5502275" y="6110288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229463" name="Text Box 87"/>
          <p:cNvSpPr txBox="1">
            <a:spLocks noChangeArrowheads="1"/>
          </p:cNvSpPr>
          <p:nvPr/>
        </p:nvSpPr>
        <p:spPr bwMode="auto">
          <a:xfrm>
            <a:off x="762000" y="6110288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Size(A) = U + 1 -</a:t>
            </a:r>
          </a:p>
        </p:txBody>
      </p:sp>
      <p:sp>
        <p:nvSpPr>
          <p:cNvPr id="229464" name="Text Box 88"/>
          <p:cNvSpPr txBox="1">
            <a:spLocks noChangeArrowheads="1"/>
          </p:cNvSpPr>
          <p:nvPr/>
        </p:nvSpPr>
        <p:spPr bwMode="auto">
          <a:xfrm>
            <a:off x="742950" y="6491288"/>
            <a:ext cx="207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Size(A) = U + 1 - L</a:t>
            </a:r>
          </a:p>
        </p:txBody>
      </p:sp>
      <p:sp>
        <p:nvSpPr>
          <p:cNvPr id="229465" name="Text Box 89"/>
          <p:cNvSpPr txBox="1">
            <a:spLocks noChangeArrowheads="1"/>
          </p:cNvSpPr>
          <p:nvPr/>
        </p:nvSpPr>
        <p:spPr bwMode="auto">
          <a:xfrm>
            <a:off x="3867150" y="6491288"/>
            <a:ext cx="207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Size(A) = U + 1 - L</a:t>
            </a:r>
          </a:p>
        </p:txBody>
      </p:sp>
      <p:sp>
        <p:nvSpPr>
          <p:cNvPr id="229466" name="Text Box 90"/>
          <p:cNvSpPr txBox="1">
            <a:spLocks noChangeArrowheads="1"/>
          </p:cNvSpPr>
          <p:nvPr/>
        </p:nvSpPr>
        <p:spPr bwMode="auto">
          <a:xfrm>
            <a:off x="3206750" y="928688"/>
            <a:ext cx="2735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Size = U – L + 1</a:t>
            </a:r>
          </a:p>
        </p:txBody>
      </p:sp>
      <p:sp>
        <p:nvSpPr>
          <p:cNvPr id="229467" name="Text Box 91"/>
          <p:cNvSpPr txBox="1">
            <a:spLocks noChangeArrowheads="1"/>
          </p:cNvSpPr>
          <p:nvPr/>
        </p:nvSpPr>
        <p:spPr bwMode="auto">
          <a:xfrm>
            <a:off x="7048500" y="1524000"/>
            <a:ext cx="15938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A[-3...2]</a:t>
            </a:r>
          </a:p>
          <a:p>
            <a:r>
              <a:rPr lang="en-US"/>
              <a:t>L = -3</a:t>
            </a:r>
          </a:p>
          <a:p>
            <a:r>
              <a:rPr lang="en-US"/>
              <a:t>U = 2</a:t>
            </a:r>
          </a:p>
        </p:txBody>
      </p:sp>
      <p:sp>
        <p:nvSpPr>
          <p:cNvPr id="229468" name="Text Box 92"/>
          <p:cNvSpPr txBox="1">
            <a:spLocks noChangeArrowheads="1"/>
          </p:cNvSpPr>
          <p:nvPr/>
        </p:nvSpPr>
        <p:spPr bwMode="auto">
          <a:xfrm>
            <a:off x="7385050" y="259080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graphicFrame>
        <p:nvGraphicFramePr>
          <p:cNvPr id="229488" name="Group 112"/>
          <p:cNvGraphicFramePr>
            <a:graphicFrameLocks noGrp="1"/>
          </p:cNvGraphicFramePr>
          <p:nvPr/>
        </p:nvGraphicFramePr>
        <p:xfrm>
          <a:off x="7461250" y="3124200"/>
          <a:ext cx="685800" cy="237744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9489" name="Text Box 113"/>
          <p:cNvSpPr txBox="1">
            <a:spLocks noChangeArrowheads="1"/>
          </p:cNvSpPr>
          <p:nvPr/>
        </p:nvSpPr>
        <p:spPr bwMode="auto">
          <a:xfrm>
            <a:off x="6934200" y="5638800"/>
            <a:ext cx="182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Size = U – L + 1</a:t>
            </a:r>
          </a:p>
        </p:txBody>
      </p:sp>
      <p:sp>
        <p:nvSpPr>
          <p:cNvPr id="229490" name="Text Box 114"/>
          <p:cNvSpPr txBox="1">
            <a:spLocks noChangeArrowheads="1"/>
          </p:cNvSpPr>
          <p:nvPr/>
        </p:nvSpPr>
        <p:spPr bwMode="auto">
          <a:xfrm>
            <a:off x="6838950" y="6034088"/>
            <a:ext cx="201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Size = 2 – (-3) + 1</a:t>
            </a:r>
          </a:p>
        </p:txBody>
      </p:sp>
      <p:sp>
        <p:nvSpPr>
          <p:cNvPr id="229491" name="Text Box 115"/>
          <p:cNvSpPr txBox="1">
            <a:spLocks noChangeArrowheads="1"/>
          </p:cNvSpPr>
          <p:nvPr/>
        </p:nvSpPr>
        <p:spPr bwMode="auto">
          <a:xfrm>
            <a:off x="6775450" y="6415088"/>
            <a:ext cx="217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Size = 2 + 3 + 1 = 6</a:t>
            </a:r>
          </a:p>
        </p:txBody>
      </p:sp>
      <p:sp>
        <p:nvSpPr>
          <p:cNvPr id="229492" name="Text Box 116"/>
          <p:cNvSpPr txBox="1">
            <a:spLocks noChangeArrowheads="1"/>
          </p:cNvSpPr>
          <p:nvPr/>
        </p:nvSpPr>
        <p:spPr bwMode="auto">
          <a:xfrm>
            <a:off x="2587625" y="6110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29493" name="Oval 117"/>
          <p:cNvSpPr>
            <a:spLocks noChangeArrowheads="1"/>
          </p:cNvSpPr>
          <p:nvPr/>
        </p:nvSpPr>
        <p:spPr bwMode="auto">
          <a:xfrm>
            <a:off x="7391400" y="3048000"/>
            <a:ext cx="838200" cy="2514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2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2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2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2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2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2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2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2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2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2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2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2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2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2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22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5" grpId="0"/>
      <p:bldP spid="229396" grpId="0"/>
      <p:bldP spid="229397" grpId="0"/>
      <p:bldP spid="229416" grpId="0"/>
      <p:bldP spid="229431" grpId="0"/>
      <p:bldP spid="229432" grpId="0"/>
      <p:bldP spid="229456" grpId="0"/>
      <p:bldP spid="229457" grpId="0"/>
      <p:bldP spid="229458" grpId="0"/>
      <p:bldP spid="229459" grpId="0"/>
      <p:bldP spid="229460" grpId="0"/>
      <p:bldP spid="229461" grpId="0"/>
      <p:bldP spid="229462" grpId="0"/>
      <p:bldP spid="229463" grpId="0"/>
      <p:bldP spid="229464" grpId="0"/>
      <p:bldP spid="229465" grpId="0"/>
      <p:bldP spid="229466" grpId="0"/>
      <p:bldP spid="229467" grpId="0"/>
      <p:bldP spid="229468" grpId="0"/>
      <p:bldP spid="229489" grpId="0"/>
      <p:bldP spid="229490" grpId="0"/>
      <p:bldP spid="229491" grpId="0"/>
      <p:bldP spid="229492" grpId="0"/>
      <p:bldP spid="2294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2200"/>
              <a:t>Array (Formula to calculate Index from Position &amp; vice-versa)</a:t>
            </a:r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615950" y="1371600"/>
            <a:ext cx="1517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A[0...4]</a:t>
            </a:r>
          </a:p>
          <a:p>
            <a:r>
              <a:rPr lang="en-US"/>
              <a:t>L = 0, U = 4</a:t>
            </a: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3663950" y="1371600"/>
            <a:ext cx="1517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A[1...5]</a:t>
            </a:r>
          </a:p>
          <a:p>
            <a:r>
              <a:rPr lang="en-US"/>
              <a:t>L = 1, U = 5</a:t>
            </a: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1454150" y="1981200"/>
            <a:ext cx="74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  <a:p>
            <a:r>
              <a:rPr lang="en-US"/>
              <a:t>(i)</a:t>
            </a:r>
          </a:p>
        </p:txBody>
      </p:sp>
      <p:graphicFrame>
        <p:nvGraphicFramePr>
          <p:cNvPr id="230406" name="Group 6"/>
          <p:cNvGraphicFramePr>
            <a:graphicFrameLocks noGrp="1"/>
          </p:cNvGraphicFramePr>
          <p:nvPr/>
        </p:nvGraphicFramePr>
        <p:xfrm>
          <a:off x="1501775" y="2595563"/>
          <a:ext cx="685800" cy="19812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0459" name="Text Box 59"/>
          <p:cNvSpPr txBox="1">
            <a:spLocks noChangeArrowheads="1"/>
          </p:cNvSpPr>
          <p:nvPr/>
        </p:nvSpPr>
        <p:spPr bwMode="auto">
          <a:xfrm>
            <a:off x="2930525" y="838200"/>
            <a:ext cx="3298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Index = i = L + P - 1</a:t>
            </a:r>
          </a:p>
        </p:txBody>
      </p:sp>
      <p:sp>
        <p:nvSpPr>
          <p:cNvPr id="230460" name="Text Box 60"/>
          <p:cNvSpPr txBox="1">
            <a:spLocks noChangeArrowheads="1"/>
          </p:cNvSpPr>
          <p:nvPr/>
        </p:nvSpPr>
        <p:spPr bwMode="auto">
          <a:xfrm>
            <a:off x="6921500" y="1371600"/>
            <a:ext cx="1847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A[-31...20]</a:t>
            </a:r>
          </a:p>
          <a:p>
            <a:r>
              <a:rPr lang="en-US"/>
              <a:t>L = -31, U = 20</a:t>
            </a:r>
          </a:p>
        </p:txBody>
      </p:sp>
      <p:sp>
        <p:nvSpPr>
          <p:cNvPr id="230485" name="Text Box 85"/>
          <p:cNvSpPr txBox="1">
            <a:spLocks noChangeArrowheads="1"/>
          </p:cNvSpPr>
          <p:nvPr/>
        </p:nvSpPr>
        <p:spPr bwMode="auto">
          <a:xfrm>
            <a:off x="533400" y="19812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Position </a:t>
            </a:r>
          </a:p>
          <a:p>
            <a:r>
              <a:rPr lang="en-US"/>
              <a:t>(P)</a:t>
            </a:r>
          </a:p>
        </p:txBody>
      </p:sp>
      <p:graphicFrame>
        <p:nvGraphicFramePr>
          <p:cNvPr id="230486" name="Group 86"/>
          <p:cNvGraphicFramePr>
            <a:graphicFrameLocks noGrp="1"/>
          </p:cNvGraphicFramePr>
          <p:nvPr/>
        </p:nvGraphicFramePr>
        <p:xfrm>
          <a:off x="692150" y="2595563"/>
          <a:ext cx="685800" cy="19812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0504" name="Text Box 104"/>
          <p:cNvSpPr txBox="1">
            <a:spLocks noChangeArrowheads="1"/>
          </p:cNvSpPr>
          <p:nvPr/>
        </p:nvSpPr>
        <p:spPr bwMode="auto">
          <a:xfrm>
            <a:off x="4514850" y="1981200"/>
            <a:ext cx="74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  <a:p>
            <a:r>
              <a:rPr lang="en-US"/>
              <a:t>(i)</a:t>
            </a:r>
          </a:p>
        </p:txBody>
      </p:sp>
      <p:graphicFrame>
        <p:nvGraphicFramePr>
          <p:cNvPr id="230505" name="Group 105"/>
          <p:cNvGraphicFramePr>
            <a:graphicFrameLocks noGrp="1"/>
          </p:cNvGraphicFramePr>
          <p:nvPr/>
        </p:nvGraphicFramePr>
        <p:xfrm>
          <a:off x="4562475" y="2595563"/>
          <a:ext cx="685800" cy="19812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0523" name="Text Box 123"/>
          <p:cNvSpPr txBox="1">
            <a:spLocks noChangeArrowheads="1"/>
          </p:cNvSpPr>
          <p:nvPr/>
        </p:nvSpPr>
        <p:spPr bwMode="auto">
          <a:xfrm>
            <a:off x="3594100" y="19812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Position </a:t>
            </a:r>
          </a:p>
          <a:p>
            <a:r>
              <a:rPr lang="en-US"/>
              <a:t>(P)</a:t>
            </a:r>
          </a:p>
        </p:txBody>
      </p:sp>
      <p:graphicFrame>
        <p:nvGraphicFramePr>
          <p:cNvPr id="230524" name="Group 124"/>
          <p:cNvGraphicFramePr>
            <a:graphicFrameLocks noGrp="1"/>
          </p:cNvGraphicFramePr>
          <p:nvPr/>
        </p:nvGraphicFramePr>
        <p:xfrm>
          <a:off x="3752850" y="2595563"/>
          <a:ext cx="685800" cy="19812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0542" name="Text Box 142"/>
          <p:cNvSpPr txBox="1">
            <a:spLocks noChangeArrowheads="1"/>
          </p:cNvSpPr>
          <p:nvPr/>
        </p:nvSpPr>
        <p:spPr bwMode="auto">
          <a:xfrm>
            <a:off x="630238" y="4724400"/>
            <a:ext cx="1519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Index(A</a:t>
            </a:r>
            <a:r>
              <a:rPr lang="en-US" baseline="-25000"/>
              <a:t>1</a:t>
            </a:r>
            <a:r>
              <a:rPr lang="en-US"/>
              <a:t>) = 0</a:t>
            </a:r>
          </a:p>
        </p:txBody>
      </p:sp>
      <p:sp>
        <p:nvSpPr>
          <p:cNvPr id="230544" name="Text Box 144"/>
          <p:cNvSpPr txBox="1">
            <a:spLocks noChangeArrowheads="1"/>
          </p:cNvSpPr>
          <p:nvPr/>
        </p:nvSpPr>
        <p:spPr bwMode="auto">
          <a:xfrm>
            <a:off x="614363" y="5043488"/>
            <a:ext cx="1519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Index(A</a:t>
            </a:r>
            <a:r>
              <a:rPr lang="en-US" baseline="-25000"/>
              <a:t>2</a:t>
            </a:r>
            <a:r>
              <a:rPr lang="en-US"/>
              <a:t>) = 1</a:t>
            </a:r>
          </a:p>
        </p:txBody>
      </p:sp>
      <p:sp>
        <p:nvSpPr>
          <p:cNvPr id="230545" name="Text Box 145"/>
          <p:cNvSpPr txBox="1">
            <a:spLocks noChangeArrowheads="1"/>
          </p:cNvSpPr>
          <p:nvPr/>
        </p:nvSpPr>
        <p:spPr bwMode="auto">
          <a:xfrm>
            <a:off x="609600" y="5348288"/>
            <a:ext cx="1519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Index(A</a:t>
            </a:r>
            <a:r>
              <a:rPr lang="en-US" baseline="-25000"/>
              <a:t>3</a:t>
            </a:r>
            <a:r>
              <a:rPr lang="en-US"/>
              <a:t>) = 2</a:t>
            </a:r>
          </a:p>
        </p:txBody>
      </p:sp>
      <p:sp>
        <p:nvSpPr>
          <p:cNvPr id="230546" name="Text Box 146"/>
          <p:cNvSpPr txBox="1">
            <a:spLocks noChangeArrowheads="1"/>
          </p:cNvSpPr>
          <p:nvPr/>
        </p:nvSpPr>
        <p:spPr bwMode="auto">
          <a:xfrm>
            <a:off x="2057400" y="5033963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= 2 - 1</a:t>
            </a:r>
          </a:p>
        </p:txBody>
      </p:sp>
      <p:sp>
        <p:nvSpPr>
          <p:cNvPr id="230547" name="Text Box 147"/>
          <p:cNvSpPr txBox="1">
            <a:spLocks noChangeArrowheads="1"/>
          </p:cNvSpPr>
          <p:nvPr/>
        </p:nvSpPr>
        <p:spPr bwMode="auto">
          <a:xfrm>
            <a:off x="2057400" y="53340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= 3 - 1</a:t>
            </a:r>
          </a:p>
        </p:txBody>
      </p:sp>
      <p:sp>
        <p:nvSpPr>
          <p:cNvPr id="230548" name="Text Box 148"/>
          <p:cNvSpPr txBox="1">
            <a:spLocks noChangeArrowheads="1"/>
          </p:cNvSpPr>
          <p:nvPr/>
        </p:nvSpPr>
        <p:spPr bwMode="auto">
          <a:xfrm>
            <a:off x="609600" y="5634038"/>
            <a:ext cx="1874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Index(A</a:t>
            </a:r>
            <a:r>
              <a:rPr lang="en-US" baseline="-25000"/>
              <a:t>p</a:t>
            </a:r>
            <a:r>
              <a:rPr lang="en-US"/>
              <a:t>) = P - 1</a:t>
            </a:r>
          </a:p>
        </p:txBody>
      </p:sp>
      <p:sp>
        <p:nvSpPr>
          <p:cNvPr id="230550" name="Text Box 150"/>
          <p:cNvSpPr txBox="1">
            <a:spLocks noChangeArrowheads="1"/>
          </p:cNvSpPr>
          <p:nvPr/>
        </p:nvSpPr>
        <p:spPr bwMode="auto">
          <a:xfrm>
            <a:off x="3463925" y="4724400"/>
            <a:ext cx="1519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Index(A</a:t>
            </a:r>
            <a:r>
              <a:rPr lang="en-US" baseline="-25000"/>
              <a:t>1</a:t>
            </a:r>
            <a:r>
              <a:rPr lang="en-US"/>
              <a:t>) = 1</a:t>
            </a:r>
          </a:p>
        </p:txBody>
      </p:sp>
      <p:sp>
        <p:nvSpPr>
          <p:cNvPr id="230551" name="Text Box 151"/>
          <p:cNvSpPr txBox="1">
            <a:spLocks noChangeArrowheads="1"/>
          </p:cNvSpPr>
          <p:nvPr/>
        </p:nvSpPr>
        <p:spPr bwMode="auto">
          <a:xfrm>
            <a:off x="3467100" y="5043488"/>
            <a:ext cx="1519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Index(A</a:t>
            </a:r>
            <a:r>
              <a:rPr lang="en-US" baseline="-25000"/>
              <a:t>2</a:t>
            </a:r>
            <a:r>
              <a:rPr lang="en-US"/>
              <a:t>) = 2</a:t>
            </a:r>
          </a:p>
        </p:txBody>
      </p:sp>
      <p:sp>
        <p:nvSpPr>
          <p:cNvPr id="230552" name="Text Box 152"/>
          <p:cNvSpPr txBox="1">
            <a:spLocks noChangeArrowheads="1"/>
          </p:cNvSpPr>
          <p:nvPr/>
        </p:nvSpPr>
        <p:spPr bwMode="auto">
          <a:xfrm>
            <a:off x="3457575" y="5348288"/>
            <a:ext cx="1519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Index(A</a:t>
            </a:r>
            <a:r>
              <a:rPr lang="en-US" baseline="-25000"/>
              <a:t>3</a:t>
            </a:r>
            <a:r>
              <a:rPr lang="en-US"/>
              <a:t>) = 3</a:t>
            </a:r>
          </a:p>
        </p:txBody>
      </p:sp>
      <p:sp>
        <p:nvSpPr>
          <p:cNvPr id="230555" name="Text Box 155"/>
          <p:cNvSpPr txBox="1">
            <a:spLocks noChangeArrowheads="1"/>
          </p:cNvSpPr>
          <p:nvPr/>
        </p:nvSpPr>
        <p:spPr bwMode="auto">
          <a:xfrm>
            <a:off x="3457575" y="5634038"/>
            <a:ext cx="1544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Index(A</a:t>
            </a:r>
            <a:r>
              <a:rPr lang="en-US" baseline="-25000"/>
              <a:t>p</a:t>
            </a:r>
            <a:r>
              <a:rPr lang="en-US"/>
              <a:t>) = P</a:t>
            </a:r>
          </a:p>
        </p:txBody>
      </p:sp>
      <p:sp>
        <p:nvSpPr>
          <p:cNvPr id="230556" name="Text Box 156"/>
          <p:cNvSpPr txBox="1">
            <a:spLocks noChangeArrowheads="1"/>
          </p:cNvSpPr>
          <p:nvPr/>
        </p:nvSpPr>
        <p:spPr bwMode="auto">
          <a:xfrm>
            <a:off x="3457575" y="5895975"/>
            <a:ext cx="1544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Index(A</a:t>
            </a:r>
            <a:r>
              <a:rPr lang="en-US" baseline="-25000"/>
              <a:t>p</a:t>
            </a:r>
            <a:r>
              <a:rPr lang="en-US"/>
              <a:t>) = P</a:t>
            </a:r>
          </a:p>
        </p:txBody>
      </p:sp>
      <p:sp>
        <p:nvSpPr>
          <p:cNvPr id="230557" name="Text Box 157"/>
          <p:cNvSpPr txBox="1">
            <a:spLocks noChangeArrowheads="1"/>
          </p:cNvSpPr>
          <p:nvPr/>
        </p:nvSpPr>
        <p:spPr bwMode="auto">
          <a:xfrm>
            <a:off x="4864100" y="5895975"/>
            <a:ext cx="774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 + 1</a:t>
            </a:r>
          </a:p>
        </p:txBody>
      </p:sp>
      <p:sp>
        <p:nvSpPr>
          <p:cNvPr id="230558" name="Text Box 158"/>
          <p:cNvSpPr txBox="1">
            <a:spLocks noChangeArrowheads="1"/>
          </p:cNvSpPr>
          <p:nvPr/>
        </p:nvSpPr>
        <p:spPr bwMode="auto">
          <a:xfrm>
            <a:off x="609600" y="5895975"/>
            <a:ext cx="2122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Index(A</a:t>
            </a:r>
            <a:r>
              <a:rPr lang="en-US" baseline="-25000"/>
              <a:t>p</a:t>
            </a:r>
            <a:r>
              <a:rPr lang="en-US"/>
              <a:t>) = P – 1 +</a:t>
            </a:r>
          </a:p>
        </p:txBody>
      </p:sp>
      <p:sp>
        <p:nvSpPr>
          <p:cNvPr id="230559" name="Text Box 159"/>
          <p:cNvSpPr txBox="1">
            <a:spLocks noChangeArrowheads="1"/>
          </p:cNvSpPr>
          <p:nvPr/>
        </p:nvSpPr>
        <p:spPr bwMode="auto">
          <a:xfrm>
            <a:off x="2601913" y="58959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30561" name="Text Box 161"/>
          <p:cNvSpPr txBox="1">
            <a:spLocks noChangeArrowheads="1"/>
          </p:cNvSpPr>
          <p:nvPr/>
        </p:nvSpPr>
        <p:spPr bwMode="auto">
          <a:xfrm>
            <a:off x="609600" y="6338888"/>
            <a:ext cx="2312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Index(A</a:t>
            </a:r>
            <a:r>
              <a:rPr lang="en-US" baseline="-25000"/>
              <a:t>p</a:t>
            </a:r>
            <a:r>
              <a:rPr lang="en-US"/>
              <a:t>) = P – 1 + L</a:t>
            </a:r>
          </a:p>
        </p:txBody>
      </p:sp>
      <p:sp>
        <p:nvSpPr>
          <p:cNvPr id="230562" name="Text Box 162"/>
          <p:cNvSpPr txBox="1">
            <a:spLocks noChangeArrowheads="1"/>
          </p:cNvSpPr>
          <p:nvPr/>
        </p:nvSpPr>
        <p:spPr bwMode="auto">
          <a:xfrm>
            <a:off x="3444875" y="6338888"/>
            <a:ext cx="2312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Index(A</a:t>
            </a:r>
            <a:r>
              <a:rPr lang="en-US" baseline="-25000"/>
              <a:t>p</a:t>
            </a:r>
            <a:r>
              <a:rPr lang="en-US"/>
              <a:t>) = P – 1 + L</a:t>
            </a:r>
          </a:p>
        </p:txBody>
      </p:sp>
      <p:sp>
        <p:nvSpPr>
          <p:cNvPr id="230563" name="Text Box 163"/>
          <p:cNvSpPr txBox="1">
            <a:spLocks noChangeArrowheads="1"/>
          </p:cNvSpPr>
          <p:nvPr/>
        </p:nvSpPr>
        <p:spPr bwMode="auto">
          <a:xfrm>
            <a:off x="7931150" y="1981200"/>
            <a:ext cx="74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  <a:p>
            <a:r>
              <a:rPr lang="en-US"/>
              <a:t>(i)</a:t>
            </a:r>
          </a:p>
        </p:txBody>
      </p:sp>
      <p:graphicFrame>
        <p:nvGraphicFramePr>
          <p:cNvPr id="230602" name="Group 202"/>
          <p:cNvGraphicFramePr>
            <a:graphicFrameLocks noGrp="1"/>
          </p:cNvGraphicFramePr>
          <p:nvPr/>
        </p:nvGraphicFramePr>
        <p:xfrm>
          <a:off x="7978775" y="2595563"/>
          <a:ext cx="685800" cy="158496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-31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-30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-29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-28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0582" name="Text Box 182"/>
          <p:cNvSpPr txBox="1">
            <a:spLocks noChangeArrowheads="1"/>
          </p:cNvSpPr>
          <p:nvPr/>
        </p:nvSpPr>
        <p:spPr bwMode="auto">
          <a:xfrm>
            <a:off x="7010400" y="19812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Position </a:t>
            </a:r>
          </a:p>
          <a:p>
            <a:r>
              <a:rPr lang="en-US"/>
              <a:t>(P)</a:t>
            </a:r>
          </a:p>
        </p:txBody>
      </p:sp>
      <p:graphicFrame>
        <p:nvGraphicFramePr>
          <p:cNvPr id="230608" name="Group 208"/>
          <p:cNvGraphicFramePr>
            <a:graphicFrameLocks noGrp="1"/>
          </p:cNvGraphicFramePr>
          <p:nvPr/>
        </p:nvGraphicFramePr>
        <p:xfrm>
          <a:off x="7169150" y="2595563"/>
          <a:ext cx="685800" cy="158496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0603" name="Text Box 203"/>
          <p:cNvSpPr txBox="1">
            <a:spLocks noChangeArrowheads="1"/>
          </p:cNvSpPr>
          <p:nvPr/>
        </p:nvSpPr>
        <p:spPr bwMode="auto">
          <a:xfrm>
            <a:off x="6615113" y="5638800"/>
            <a:ext cx="218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 = i = L + P - 1</a:t>
            </a:r>
          </a:p>
        </p:txBody>
      </p:sp>
      <p:sp>
        <p:nvSpPr>
          <p:cNvPr id="230604" name="Text Box 204"/>
          <p:cNvSpPr txBox="1">
            <a:spLocks noChangeArrowheads="1"/>
          </p:cNvSpPr>
          <p:nvPr/>
        </p:nvSpPr>
        <p:spPr bwMode="auto">
          <a:xfrm>
            <a:off x="6394450" y="4303713"/>
            <a:ext cx="27495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Find index of 4</a:t>
            </a:r>
            <a:r>
              <a:rPr lang="en-US" baseline="30000"/>
              <a:t>th</a:t>
            </a:r>
            <a:r>
              <a:rPr lang="en-US"/>
              <a:t> element.</a:t>
            </a:r>
          </a:p>
          <a:p>
            <a:pPr algn="l"/>
            <a:r>
              <a:rPr lang="en-US"/>
              <a:t>Find index of element </a:t>
            </a:r>
          </a:p>
          <a:p>
            <a:pPr algn="l"/>
            <a:r>
              <a:rPr lang="en-US"/>
              <a:t>located at position 4.</a:t>
            </a:r>
          </a:p>
          <a:p>
            <a:pPr algn="l"/>
            <a:r>
              <a:rPr lang="en-US"/>
              <a:t>Find index of A</a:t>
            </a:r>
            <a:r>
              <a:rPr lang="en-US" baseline="-25000"/>
              <a:t>4</a:t>
            </a:r>
            <a:r>
              <a:rPr lang="en-US"/>
              <a:t>.</a:t>
            </a:r>
          </a:p>
        </p:txBody>
      </p:sp>
      <p:sp>
        <p:nvSpPr>
          <p:cNvPr id="230605" name="Text Box 205"/>
          <p:cNvSpPr txBox="1">
            <a:spLocks noChangeArrowheads="1"/>
          </p:cNvSpPr>
          <p:nvPr/>
        </p:nvSpPr>
        <p:spPr bwMode="auto">
          <a:xfrm>
            <a:off x="6505575" y="5957888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 = i = -31 + 4 - 1</a:t>
            </a:r>
          </a:p>
        </p:txBody>
      </p:sp>
      <p:sp>
        <p:nvSpPr>
          <p:cNvPr id="230606" name="Text Box 206"/>
          <p:cNvSpPr txBox="1">
            <a:spLocks noChangeArrowheads="1"/>
          </p:cNvSpPr>
          <p:nvPr/>
        </p:nvSpPr>
        <p:spPr bwMode="auto">
          <a:xfrm>
            <a:off x="6869113" y="6338888"/>
            <a:ext cx="164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 = i = -28</a:t>
            </a:r>
          </a:p>
        </p:txBody>
      </p:sp>
      <p:sp>
        <p:nvSpPr>
          <p:cNvPr id="230609" name="Oval 209"/>
          <p:cNvSpPr>
            <a:spLocks noChangeArrowheads="1"/>
          </p:cNvSpPr>
          <p:nvPr/>
        </p:nvSpPr>
        <p:spPr bwMode="auto">
          <a:xfrm>
            <a:off x="7162800" y="3733800"/>
            <a:ext cx="1600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3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3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3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3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3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3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3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3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3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3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3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3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3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3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23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23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3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23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23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23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23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23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23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/>
      <p:bldP spid="230404" grpId="0"/>
      <p:bldP spid="230405" grpId="0"/>
      <p:bldP spid="230459" grpId="0"/>
      <p:bldP spid="230460" grpId="0"/>
      <p:bldP spid="230485" grpId="0"/>
      <p:bldP spid="230504" grpId="0"/>
      <p:bldP spid="230523" grpId="0"/>
      <p:bldP spid="230542" grpId="0"/>
      <p:bldP spid="230544" grpId="0"/>
      <p:bldP spid="230545" grpId="0"/>
      <p:bldP spid="230546" grpId="0"/>
      <p:bldP spid="230547" grpId="0"/>
      <p:bldP spid="230548" grpId="0"/>
      <p:bldP spid="230550" grpId="0"/>
      <p:bldP spid="230551" grpId="0"/>
      <p:bldP spid="230552" grpId="0"/>
      <p:bldP spid="230555" grpId="0"/>
      <p:bldP spid="230556" grpId="0"/>
      <p:bldP spid="230557" grpId="0"/>
      <p:bldP spid="230558" grpId="0"/>
      <p:bldP spid="230559" grpId="0"/>
      <p:bldP spid="230561" grpId="0"/>
      <p:bldP spid="230562" grpId="0"/>
      <p:bldP spid="230563" grpId="0"/>
      <p:bldP spid="230582" grpId="0"/>
      <p:bldP spid="230603" grpId="0"/>
      <p:bldP spid="230604" grpId="0"/>
      <p:bldP spid="230605" grpId="0"/>
      <p:bldP spid="230606" grpId="0"/>
      <p:bldP spid="23060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2200"/>
              <a:t>Array (Formula to calculate Address from Index / Position)</a:t>
            </a:r>
          </a:p>
        </p:txBody>
      </p:sp>
      <p:sp>
        <p:nvSpPr>
          <p:cNvPr id="231559" name="Text Box 135"/>
          <p:cNvSpPr txBox="1">
            <a:spLocks noChangeArrowheads="1"/>
          </p:cNvSpPr>
          <p:nvPr/>
        </p:nvSpPr>
        <p:spPr bwMode="auto">
          <a:xfrm>
            <a:off x="206375" y="1371600"/>
            <a:ext cx="233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A[0...4]</a:t>
            </a:r>
          </a:p>
          <a:p>
            <a:r>
              <a:rPr lang="en-US"/>
              <a:t>L = 0, U = 4, M=1000</a:t>
            </a:r>
          </a:p>
        </p:txBody>
      </p:sp>
      <p:sp>
        <p:nvSpPr>
          <p:cNvPr id="231560" name="Text Box 136"/>
          <p:cNvSpPr txBox="1">
            <a:spLocks noChangeArrowheads="1"/>
          </p:cNvSpPr>
          <p:nvPr/>
        </p:nvSpPr>
        <p:spPr bwMode="auto">
          <a:xfrm>
            <a:off x="533400" y="1981200"/>
            <a:ext cx="74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  <a:p>
            <a:r>
              <a:rPr lang="en-US"/>
              <a:t>(i)</a:t>
            </a:r>
          </a:p>
        </p:txBody>
      </p:sp>
      <p:graphicFrame>
        <p:nvGraphicFramePr>
          <p:cNvPr id="231561" name="Group 137"/>
          <p:cNvGraphicFramePr>
            <a:graphicFrameLocks noGrp="1"/>
          </p:cNvGraphicFramePr>
          <p:nvPr/>
        </p:nvGraphicFramePr>
        <p:xfrm>
          <a:off x="581025" y="2595563"/>
          <a:ext cx="685800" cy="19812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1598" name="Text Box 174"/>
          <p:cNvSpPr txBox="1">
            <a:spLocks noChangeArrowheads="1"/>
          </p:cNvSpPr>
          <p:nvPr/>
        </p:nvSpPr>
        <p:spPr bwMode="auto">
          <a:xfrm>
            <a:off x="1447800" y="2071688"/>
            <a:ext cx="102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Address</a:t>
            </a:r>
          </a:p>
        </p:txBody>
      </p:sp>
      <p:graphicFrame>
        <p:nvGraphicFramePr>
          <p:cNvPr id="231620" name="Group 196"/>
          <p:cNvGraphicFramePr>
            <a:graphicFrameLocks noGrp="1"/>
          </p:cNvGraphicFramePr>
          <p:nvPr/>
        </p:nvGraphicFramePr>
        <p:xfrm>
          <a:off x="1495425" y="2595563"/>
          <a:ext cx="866775" cy="1981200"/>
        </p:xfrm>
        <a:graphic>
          <a:graphicData uri="http://schemas.openxmlformats.org/drawingml/2006/table">
            <a:tbl>
              <a:tblPr/>
              <a:tblGrid>
                <a:gridCol w="866775"/>
              </a:tblGrid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1660" name="Text Box 236"/>
          <p:cNvSpPr txBox="1">
            <a:spLocks noChangeArrowheads="1"/>
          </p:cNvSpPr>
          <p:nvPr/>
        </p:nvSpPr>
        <p:spPr bwMode="auto">
          <a:xfrm>
            <a:off x="5283200" y="1371600"/>
            <a:ext cx="233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A[1...5]</a:t>
            </a:r>
          </a:p>
          <a:p>
            <a:r>
              <a:rPr lang="en-US"/>
              <a:t>L = 1, U = 5, M=1000</a:t>
            </a:r>
          </a:p>
        </p:txBody>
      </p:sp>
      <p:sp>
        <p:nvSpPr>
          <p:cNvPr id="231661" name="Text Box 237"/>
          <p:cNvSpPr txBox="1">
            <a:spLocks noChangeArrowheads="1"/>
          </p:cNvSpPr>
          <p:nvPr/>
        </p:nvSpPr>
        <p:spPr bwMode="auto">
          <a:xfrm>
            <a:off x="5610225" y="1981200"/>
            <a:ext cx="74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  <a:p>
            <a:r>
              <a:rPr lang="en-US"/>
              <a:t>(i)</a:t>
            </a:r>
          </a:p>
        </p:txBody>
      </p:sp>
      <p:graphicFrame>
        <p:nvGraphicFramePr>
          <p:cNvPr id="231662" name="Group 238"/>
          <p:cNvGraphicFramePr>
            <a:graphicFrameLocks noGrp="1"/>
          </p:cNvGraphicFramePr>
          <p:nvPr/>
        </p:nvGraphicFramePr>
        <p:xfrm>
          <a:off x="5657850" y="2595563"/>
          <a:ext cx="685800" cy="19812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1680" name="Text Box 256"/>
          <p:cNvSpPr txBox="1">
            <a:spLocks noChangeArrowheads="1"/>
          </p:cNvSpPr>
          <p:nvPr/>
        </p:nvSpPr>
        <p:spPr bwMode="auto">
          <a:xfrm>
            <a:off x="6524625" y="2071688"/>
            <a:ext cx="102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Address</a:t>
            </a:r>
          </a:p>
        </p:txBody>
      </p:sp>
      <p:graphicFrame>
        <p:nvGraphicFramePr>
          <p:cNvPr id="231728" name="Group 304"/>
          <p:cNvGraphicFramePr>
            <a:graphicFrameLocks noGrp="1"/>
          </p:cNvGraphicFramePr>
          <p:nvPr/>
        </p:nvGraphicFramePr>
        <p:xfrm>
          <a:off x="6572250" y="2595563"/>
          <a:ext cx="866775" cy="1981200"/>
        </p:xfrm>
        <a:graphic>
          <a:graphicData uri="http://schemas.openxmlformats.org/drawingml/2006/table">
            <a:tbl>
              <a:tblPr/>
              <a:tblGrid>
                <a:gridCol w="866775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1700" name="Text Box 276"/>
          <p:cNvSpPr txBox="1">
            <a:spLocks noChangeArrowheads="1"/>
          </p:cNvSpPr>
          <p:nvPr/>
        </p:nvSpPr>
        <p:spPr bwMode="auto">
          <a:xfrm>
            <a:off x="393700" y="4724400"/>
            <a:ext cx="234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Address(A[0]) = 1000</a:t>
            </a:r>
          </a:p>
        </p:txBody>
      </p:sp>
      <p:sp>
        <p:nvSpPr>
          <p:cNvPr id="231702" name="Text Box 278"/>
          <p:cNvSpPr txBox="1">
            <a:spLocks noChangeArrowheads="1"/>
          </p:cNvSpPr>
          <p:nvPr/>
        </p:nvSpPr>
        <p:spPr bwMode="auto">
          <a:xfrm>
            <a:off x="381000" y="5029200"/>
            <a:ext cx="234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Address(A[1]) = 1001</a:t>
            </a:r>
          </a:p>
        </p:txBody>
      </p:sp>
      <p:sp>
        <p:nvSpPr>
          <p:cNvPr id="231703" name="Text Box 279"/>
          <p:cNvSpPr txBox="1">
            <a:spLocks noChangeArrowheads="1"/>
          </p:cNvSpPr>
          <p:nvPr/>
        </p:nvSpPr>
        <p:spPr bwMode="auto">
          <a:xfrm>
            <a:off x="381000" y="5334000"/>
            <a:ext cx="234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Address(A[2]) = 1002</a:t>
            </a:r>
          </a:p>
        </p:txBody>
      </p:sp>
      <p:sp>
        <p:nvSpPr>
          <p:cNvPr id="231704" name="Text Box 280"/>
          <p:cNvSpPr txBox="1">
            <a:spLocks noChangeArrowheads="1"/>
          </p:cNvSpPr>
          <p:nvPr/>
        </p:nvSpPr>
        <p:spPr bwMode="auto">
          <a:xfrm>
            <a:off x="2819400" y="50292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= 1000 + 1</a:t>
            </a:r>
          </a:p>
        </p:txBody>
      </p:sp>
      <p:sp>
        <p:nvSpPr>
          <p:cNvPr id="231705" name="Text Box 281"/>
          <p:cNvSpPr txBox="1">
            <a:spLocks noChangeArrowheads="1"/>
          </p:cNvSpPr>
          <p:nvPr/>
        </p:nvSpPr>
        <p:spPr bwMode="auto">
          <a:xfrm>
            <a:off x="2819400" y="534828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= 1000 + 2</a:t>
            </a:r>
          </a:p>
        </p:txBody>
      </p:sp>
      <p:sp>
        <p:nvSpPr>
          <p:cNvPr id="231706" name="Text Box 282"/>
          <p:cNvSpPr txBox="1">
            <a:spLocks noChangeArrowheads="1"/>
          </p:cNvSpPr>
          <p:nvPr/>
        </p:nvSpPr>
        <p:spPr bwMode="auto">
          <a:xfrm>
            <a:off x="381000" y="5638800"/>
            <a:ext cx="258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Address(A[i]) = 1000 + i</a:t>
            </a:r>
          </a:p>
        </p:txBody>
      </p:sp>
      <p:sp>
        <p:nvSpPr>
          <p:cNvPr id="231707" name="Text Box 283"/>
          <p:cNvSpPr txBox="1">
            <a:spLocks noChangeArrowheads="1"/>
          </p:cNvSpPr>
          <p:nvPr/>
        </p:nvSpPr>
        <p:spPr bwMode="auto">
          <a:xfrm>
            <a:off x="2819400" y="56530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= M + i</a:t>
            </a:r>
          </a:p>
        </p:txBody>
      </p:sp>
      <p:sp>
        <p:nvSpPr>
          <p:cNvPr id="231708" name="Text Box 284"/>
          <p:cNvSpPr txBox="1">
            <a:spLocks noChangeArrowheads="1"/>
          </p:cNvSpPr>
          <p:nvPr/>
        </p:nvSpPr>
        <p:spPr bwMode="auto">
          <a:xfrm>
            <a:off x="5505450" y="4724400"/>
            <a:ext cx="234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Address(A[1]) = 1000</a:t>
            </a:r>
          </a:p>
        </p:txBody>
      </p:sp>
      <p:sp>
        <p:nvSpPr>
          <p:cNvPr id="231709" name="Text Box 285"/>
          <p:cNvSpPr txBox="1">
            <a:spLocks noChangeArrowheads="1"/>
          </p:cNvSpPr>
          <p:nvPr/>
        </p:nvSpPr>
        <p:spPr bwMode="auto">
          <a:xfrm>
            <a:off x="5492750" y="5029200"/>
            <a:ext cx="234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Address(A[2]) = 1001</a:t>
            </a:r>
          </a:p>
        </p:txBody>
      </p:sp>
      <p:sp>
        <p:nvSpPr>
          <p:cNvPr id="231710" name="Text Box 286"/>
          <p:cNvSpPr txBox="1">
            <a:spLocks noChangeArrowheads="1"/>
          </p:cNvSpPr>
          <p:nvPr/>
        </p:nvSpPr>
        <p:spPr bwMode="auto">
          <a:xfrm>
            <a:off x="5492750" y="5334000"/>
            <a:ext cx="234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Address(A[3]) = 1002</a:t>
            </a:r>
          </a:p>
        </p:txBody>
      </p:sp>
      <p:sp>
        <p:nvSpPr>
          <p:cNvPr id="231711" name="Text Box 287"/>
          <p:cNvSpPr txBox="1">
            <a:spLocks noChangeArrowheads="1"/>
          </p:cNvSpPr>
          <p:nvPr/>
        </p:nvSpPr>
        <p:spPr bwMode="auto">
          <a:xfrm>
            <a:off x="5492750" y="5638800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Address(A[i]) = 1000 + (i – 1)</a:t>
            </a:r>
          </a:p>
        </p:txBody>
      </p:sp>
      <p:sp>
        <p:nvSpPr>
          <p:cNvPr id="231712" name="Text Box 288"/>
          <p:cNvSpPr txBox="1">
            <a:spLocks noChangeArrowheads="1"/>
          </p:cNvSpPr>
          <p:nvPr/>
        </p:nvSpPr>
        <p:spPr bwMode="auto">
          <a:xfrm>
            <a:off x="7791450" y="50292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= 1000 + 1</a:t>
            </a:r>
          </a:p>
        </p:txBody>
      </p:sp>
      <p:sp>
        <p:nvSpPr>
          <p:cNvPr id="231713" name="Text Box 289"/>
          <p:cNvSpPr txBox="1">
            <a:spLocks noChangeArrowheads="1"/>
          </p:cNvSpPr>
          <p:nvPr/>
        </p:nvSpPr>
        <p:spPr bwMode="auto">
          <a:xfrm>
            <a:off x="7791450" y="534828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= 1000 + 2</a:t>
            </a:r>
          </a:p>
        </p:txBody>
      </p:sp>
      <p:sp>
        <p:nvSpPr>
          <p:cNvPr id="231714" name="Text Box 290"/>
          <p:cNvSpPr txBox="1">
            <a:spLocks noChangeArrowheads="1"/>
          </p:cNvSpPr>
          <p:nvPr/>
        </p:nvSpPr>
        <p:spPr bwMode="auto">
          <a:xfrm>
            <a:off x="5492750" y="5957888"/>
            <a:ext cx="280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Address(A[i]) = M + (i – 1)</a:t>
            </a:r>
          </a:p>
        </p:txBody>
      </p:sp>
      <p:sp>
        <p:nvSpPr>
          <p:cNvPr id="231715" name="Text Box 291"/>
          <p:cNvSpPr txBox="1">
            <a:spLocks noChangeArrowheads="1"/>
          </p:cNvSpPr>
          <p:nvPr/>
        </p:nvSpPr>
        <p:spPr bwMode="auto">
          <a:xfrm>
            <a:off x="381000" y="5943600"/>
            <a:ext cx="2482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Address(A[i]) = M + (i -</a:t>
            </a:r>
          </a:p>
        </p:txBody>
      </p:sp>
      <p:sp>
        <p:nvSpPr>
          <p:cNvPr id="231717" name="Text Box 293"/>
          <p:cNvSpPr txBox="1">
            <a:spLocks noChangeArrowheads="1"/>
          </p:cNvSpPr>
          <p:nvPr/>
        </p:nvSpPr>
        <p:spPr bwMode="auto">
          <a:xfrm>
            <a:off x="2743200" y="5957888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0)</a:t>
            </a:r>
          </a:p>
        </p:txBody>
      </p:sp>
      <p:sp>
        <p:nvSpPr>
          <p:cNvPr id="231718" name="Text Box 294"/>
          <p:cNvSpPr txBox="1">
            <a:spLocks noChangeArrowheads="1"/>
          </p:cNvSpPr>
          <p:nvPr/>
        </p:nvSpPr>
        <p:spPr bwMode="auto">
          <a:xfrm>
            <a:off x="381000" y="6248400"/>
            <a:ext cx="292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Address(A[i]) = M + ( i – L )</a:t>
            </a:r>
          </a:p>
        </p:txBody>
      </p:sp>
      <p:sp>
        <p:nvSpPr>
          <p:cNvPr id="231720" name="Text Box 296"/>
          <p:cNvSpPr txBox="1">
            <a:spLocks noChangeArrowheads="1"/>
          </p:cNvSpPr>
          <p:nvPr/>
        </p:nvSpPr>
        <p:spPr bwMode="auto">
          <a:xfrm>
            <a:off x="5486400" y="6262688"/>
            <a:ext cx="292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Address(A[i]) = M + ( i – L )</a:t>
            </a:r>
          </a:p>
        </p:txBody>
      </p:sp>
      <p:sp>
        <p:nvSpPr>
          <p:cNvPr id="231721" name="Text Box 297"/>
          <p:cNvSpPr txBox="1">
            <a:spLocks noChangeArrowheads="1"/>
          </p:cNvSpPr>
          <p:nvPr/>
        </p:nvSpPr>
        <p:spPr bwMode="auto">
          <a:xfrm>
            <a:off x="2514600" y="3124200"/>
            <a:ext cx="294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Will Word Size (W) matter?</a:t>
            </a:r>
          </a:p>
        </p:txBody>
      </p:sp>
      <p:sp>
        <p:nvSpPr>
          <p:cNvPr id="231722" name="Text Box 298"/>
          <p:cNvSpPr txBox="1">
            <a:spLocks noChangeArrowheads="1"/>
          </p:cNvSpPr>
          <p:nvPr/>
        </p:nvSpPr>
        <p:spPr bwMode="auto">
          <a:xfrm>
            <a:off x="3695700" y="3519488"/>
            <a:ext cx="57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231724" name="Text Box 300"/>
          <p:cNvSpPr txBox="1">
            <a:spLocks noChangeArrowheads="1"/>
          </p:cNvSpPr>
          <p:nvPr/>
        </p:nvSpPr>
        <p:spPr bwMode="auto">
          <a:xfrm>
            <a:off x="3181350" y="6248400"/>
            <a:ext cx="55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* W</a:t>
            </a:r>
          </a:p>
        </p:txBody>
      </p:sp>
      <p:sp>
        <p:nvSpPr>
          <p:cNvPr id="231726" name="Text Box 302"/>
          <p:cNvSpPr txBox="1">
            <a:spLocks noChangeArrowheads="1"/>
          </p:cNvSpPr>
          <p:nvPr/>
        </p:nvSpPr>
        <p:spPr bwMode="auto">
          <a:xfrm>
            <a:off x="8286750" y="6248400"/>
            <a:ext cx="55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* W</a:t>
            </a:r>
          </a:p>
        </p:txBody>
      </p:sp>
      <p:sp>
        <p:nvSpPr>
          <p:cNvPr id="231727" name="Text Box 303"/>
          <p:cNvSpPr txBox="1">
            <a:spLocks noChangeArrowheads="1"/>
          </p:cNvSpPr>
          <p:nvPr/>
        </p:nvSpPr>
        <p:spPr bwMode="auto">
          <a:xfrm>
            <a:off x="2405063" y="838200"/>
            <a:ext cx="4375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Address = M + ( i – L ) * 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3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3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3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3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3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3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3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3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3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3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3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3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3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3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23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23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3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23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23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559" grpId="0"/>
      <p:bldP spid="231560" grpId="0"/>
      <p:bldP spid="231598" grpId="0"/>
      <p:bldP spid="231660" grpId="0"/>
      <p:bldP spid="231661" grpId="0"/>
      <p:bldP spid="231680" grpId="0"/>
      <p:bldP spid="231700" grpId="0"/>
      <p:bldP spid="231702" grpId="0"/>
      <p:bldP spid="231703" grpId="0"/>
      <p:bldP spid="231704" grpId="0"/>
      <p:bldP spid="231705" grpId="0"/>
      <p:bldP spid="231706" grpId="0"/>
      <p:bldP spid="231707" grpId="0"/>
      <p:bldP spid="231708" grpId="0"/>
      <p:bldP spid="231709" grpId="0"/>
      <p:bldP spid="231710" grpId="0"/>
      <p:bldP spid="231711" grpId="0"/>
      <p:bldP spid="231712" grpId="0"/>
      <p:bldP spid="231713" grpId="0"/>
      <p:bldP spid="231714" grpId="0"/>
      <p:bldP spid="231715" grpId="0"/>
      <p:bldP spid="231717" grpId="0"/>
      <p:bldP spid="231718" grpId="0"/>
      <p:bldP spid="231720" grpId="0"/>
      <p:bldP spid="231721" grpId="0"/>
      <p:bldP spid="231722" grpId="0"/>
      <p:bldP spid="231724" grpId="0"/>
      <p:bldP spid="231726" grpId="0"/>
      <p:bldP spid="23172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2600"/>
              <a:t>Array (Formula to calculate Address from Index)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2127250" y="1600200"/>
            <a:ext cx="480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A[-5...1], L = -5, U = 1, M = 1000, W = 4</a:t>
            </a: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988050" y="2438400"/>
            <a:ext cx="74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  <a:p>
            <a:r>
              <a:rPr lang="en-US"/>
              <a:t>(i)</a:t>
            </a:r>
          </a:p>
        </p:txBody>
      </p:sp>
      <p:graphicFrame>
        <p:nvGraphicFramePr>
          <p:cNvPr id="232555" name="Group 107"/>
          <p:cNvGraphicFramePr>
            <a:graphicFrameLocks noGrp="1"/>
          </p:cNvGraphicFramePr>
          <p:nvPr/>
        </p:nvGraphicFramePr>
        <p:xfrm>
          <a:off x="6035675" y="3052763"/>
          <a:ext cx="685800" cy="277368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2471" name="Text Box 23"/>
          <p:cNvSpPr txBox="1">
            <a:spLocks noChangeArrowheads="1"/>
          </p:cNvSpPr>
          <p:nvPr/>
        </p:nvSpPr>
        <p:spPr bwMode="auto">
          <a:xfrm>
            <a:off x="6902450" y="2528888"/>
            <a:ext cx="102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Address</a:t>
            </a:r>
          </a:p>
        </p:txBody>
      </p:sp>
      <p:graphicFrame>
        <p:nvGraphicFramePr>
          <p:cNvPr id="232561" name="Group 113"/>
          <p:cNvGraphicFramePr>
            <a:graphicFrameLocks noGrp="1"/>
          </p:cNvGraphicFramePr>
          <p:nvPr/>
        </p:nvGraphicFramePr>
        <p:xfrm>
          <a:off x="6950075" y="3052763"/>
          <a:ext cx="866775" cy="2773680"/>
        </p:xfrm>
        <a:graphic>
          <a:graphicData uri="http://schemas.openxmlformats.org/drawingml/2006/table">
            <a:tbl>
              <a:tblPr/>
              <a:tblGrid>
                <a:gridCol w="866775"/>
              </a:tblGrid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1020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1024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2551" name="Text Box 103"/>
          <p:cNvSpPr txBox="1">
            <a:spLocks noChangeArrowheads="1"/>
          </p:cNvSpPr>
          <p:nvPr/>
        </p:nvSpPr>
        <p:spPr bwMode="auto">
          <a:xfrm>
            <a:off x="2405063" y="838200"/>
            <a:ext cx="4375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Address = M + ( i – L ) * W</a:t>
            </a:r>
          </a:p>
        </p:txBody>
      </p:sp>
      <p:sp>
        <p:nvSpPr>
          <p:cNvPr id="232562" name="Text Box 114"/>
          <p:cNvSpPr txBox="1">
            <a:spLocks noChangeArrowheads="1"/>
          </p:cNvSpPr>
          <p:nvPr/>
        </p:nvSpPr>
        <p:spPr bwMode="auto">
          <a:xfrm>
            <a:off x="381000" y="2543175"/>
            <a:ext cx="3333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What is the address of element</a:t>
            </a:r>
          </a:p>
          <a:p>
            <a:pPr algn="l"/>
            <a:r>
              <a:rPr lang="en-US"/>
              <a:t>located at index -1?</a:t>
            </a:r>
          </a:p>
          <a:p>
            <a:pPr algn="l"/>
            <a:r>
              <a:rPr lang="en-US"/>
              <a:t>What is the address of A[-1]?</a:t>
            </a:r>
          </a:p>
        </p:txBody>
      </p:sp>
      <p:sp>
        <p:nvSpPr>
          <p:cNvPr id="232563" name="Text Box 115"/>
          <p:cNvSpPr txBox="1">
            <a:spLocks noChangeArrowheads="1"/>
          </p:cNvSpPr>
          <p:nvPr/>
        </p:nvSpPr>
        <p:spPr bwMode="auto">
          <a:xfrm>
            <a:off x="381000" y="3532188"/>
            <a:ext cx="2698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Address = M + (i - L) * W</a:t>
            </a:r>
          </a:p>
        </p:txBody>
      </p:sp>
      <p:sp>
        <p:nvSpPr>
          <p:cNvPr id="232564" name="Text Box 116"/>
          <p:cNvSpPr txBox="1">
            <a:spLocks noChangeArrowheads="1"/>
          </p:cNvSpPr>
          <p:nvPr/>
        </p:nvSpPr>
        <p:spPr bwMode="auto">
          <a:xfrm>
            <a:off x="381000" y="3914775"/>
            <a:ext cx="335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Address = 1000 + (-1 – (-5)) * 4</a:t>
            </a:r>
          </a:p>
        </p:txBody>
      </p:sp>
      <p:sp>
        <p:nvSpPr>
          <p:cNvPr id="232565" name="Text Box 117"/>
          <p:cNvSpPr txBox="1">
            <a:spLocks noChangeArrowheads="1"/>
          </p:cNvSpPr>
          <p:nvPr/>
        </p:nvSpPr>
        <p:spPr bwMode="auto">
          <a:xfrm>
            <a:off x="381000" y="4357688"/>
            <a:ext cx="3136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Address = 1000 + (-1 + 5) * 4</a:t>
            </a:r>
          </a:p>
        </p:txBody>
      </p:sp>
      <p:sp>
        <p:nvSpPr>
          <p:cNvPr id="232566" name="Text Box 118"/>
          <p:cNvSpPr txBox="1">
            <a:spLocks noChangeArrowheads="1"/>
          </p:cNvSpPr>
          <p:nvPr/>
        </p:nvSpPr>
        <p:spPr bwMode="auto">
          <a:xfrm>
            <a:off x="382588" y="4824413"/>
            <a:ext cx="2673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Address = 1000 + (4) * 4</a:t>
            </a:r>
          </a:p>
        </p:txBody>
      </p:sp>
      <p:sp>
        <p:nvSpPr>
          <p:cNvPr id="232567" name="Text Box 119"/>
          <p:cNvSpPr txBox="1">
            <a:spLocks noChangeArrowheads="1"/>
          </p:cNvSpPr>
          <p:nvPr/>
        </p:nvSpPr>
        <p:spPr bwMode="auto">
          <a:xfrm>
            <a:off x="396875" y="5224463"/>
            <a:ext cx="2305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Address = 1000 + 16</a:t>
            </a:r>
          </a:p>
        </p:txBody>
      </p:sp>
      <p:sp>
        <p:nvSpPr>
          <p:cNvPr id="232568" name="Text Box 120"/>
          <p:cNvSpPr txBox="1">
            <a:spLocks noChangeArrowheads="1"/>
          </p:cNvSpPr>
          <p:nvPr/>
        </p:nvSpPr>
        <p:spPr bwMode="auto">
          <a:xfrm>
            <a:off x="381000" y="5605463"/>
            <a:ext cx="1790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Address = 1016</a:t>
            </a:r>
          </a:p>
        </p:txBody>
      </p:sp>
      <p:sp>
        <p:nvSpPr>
          <p:cNvPr id="232569" name="Oval 121"/>
          <p:cNvSpPr>
            <a:spLocks noChangeArrowheads="1"/>
          </p:cNvSpPr>
          <p:nvPr/>
        </p:nvSpPr>
        <p:spPr bwMode="auto">
          <a:xfrm>
            <a:off x="6096000" y="4648200"/>
            <a:ext cx="1828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/>
      <p:bldP spid="232452" grpId="0"/>
      <p:bldP spid="232471" grpId="0"/>
      <p:bldP spid="232562" grpId="0"/>
      <p:bldP spid="232563" grpId="0"/>
      <p:bldP spid="232564" grpId="0"/>
      <p:bldP spid="232565" grpId="0"/>
      <p:bldP spid="232566" grpId="0"/>
      <p:bldP spid="232567" grpId="0"/>
      <p:bldP spid="232568" grpId="0"/>
      <p:bldP spid="2325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219200"/>
            <a:ext cx="7696200" cy="5181600"/>
          </a:xfrm>
        </p:spPr>
        <p:txBody>
          <a:bodyPr/>
          <a:lstStyle/>
          <a:p>
            <a:pPr algn="l">
              <a:lnSpc>
                <a:spcPct val="80000"/>
              </a:lnSpc>
              <a:buFontTx/>
              <a:buChar char="•"/>
            </a:pPr>
            <a:r>
              <a:rPr lang="en-US" sz="2400"/>
              <a:t>Formulas / Equations:</a:t>
            </a:r>
          </a:p>
          <a:p>
            <a:pPr lvl="1" algn="l">
              <a:lnSpc>
                <a:spcPct val="80000"/>
              </a:lnSpc>
              <a:buFontTx/>
              <a:buChar char="–"/>
            </a:pPr>
            <a:r>
              <a:rPr lang="en-US" sz="2000"/>
              <a:t>Size = U – L + 1</a:t>
            </a:r>
          </a:p>
          <a:p>
            <a:pPr lvl="2" algn="l">
              <a:lnSpc>
                <a:spcPct val="80000"/>
              </a:lnSpc>
              <a:buFontTx/>
              <a:buChar char="•"/>
            </a:pPr>
            <a:r>
              <a:rPr lang="en-US" sz="1800"/>
              <a:t>U: Upper Bound of the array.</a:t>
            </a:r>
          </a:p>
          <a:p>
            <a:pPr lvl="2" algn="l">
              <a:lnSpc>
                <a:spcPct val="80000"/>
              </a:lnSpc>
              <a:buFontTx/>
              <a:buChar char="•"/>
            </a:pPr>
            <a:r>
              <a:rPr lang="en-US" sz="1800"/>
              <a:t>L: Lower Bound of the array.</a:t>
            </a:r>
          </a:p>
          <a:p>
            <a:pPr lvl="1" algn="l">
              <a:lnSpc>
                <a:spcPct val="80000"/>
              </a:lnSpc>
              <a:buFontTx/>
              <a:buChar char="–"/>
            </a:pPr>
            <a:r>
              <a:rPr lang="en-US" sz="2000"/>
              <a:t>Index or i = L + P – 1</a:t>
            </a:r>
          </a:p>
          <a:p>
            <a:pPr lvl="2" algn="l">
              <a:lnSpc>
                <a:spcPct val="80000"/>
              </a:lnSpc>
              <a:buFontTx/>
              <a:buChar char="•"/>
            </a:pPr>
            <a:r>
              <a:rPr lang="en-US" sz="1800"/>
              <a:t>L: Lower Bound of the array.</a:t>
            </a:r>
          </a:p>
          <a:p>
            <a:pPr lvl="2" algn="l">
              <a:lnSpc>
                <a:spcPct val="80000"/>
              </a:lnSpc>
              <a:buFontTx/>
              <a:buChar char="•"/>
            </a:pPr>
            <a:r>
              <a:rPr lang="en-US" sz="1800"/>
              <a:t>P: Position of element in the array.</a:t>
            </a:r>
          </a:p>
          <a:p>
            <a:pPr lvl="1" algn="l">
              <a:lnSpc>
                <a:spcPct val="80000"/>
              </a:lnSpc>
              <a:buFontTx/>
              <a:buChar char="–"/>
            </a:pPr>
            <a:r>
              <a:rPr lang="en-US" sz="2000"/>
              <a:t>Address = M + (i – L) * W</a:t>
            </a:r>
          </a:p>
          <a:p>
            <a:pPr lvl="2" algn="l">
              <a:lnSpc>
                <a:spcPct val="80000"/>
              </a:lnSpc>
              <a:buFontTx/>
              <a:buChar char="•"/>
            </a:pPr>
            <a:r>
              <a:rPr lang="en-US" sz="1800"/>
              <a:t>M: Base address of the array.</a:t>
            </a:r>
          </a:p>
          <a:p>
            <a:pPr lvl="2" algn="l">
              <a:lnSpc>
                <a:spcPct val="80000"/>
              </a:lnSpc>
              <a:buFontTx/>
              <a:buChar char="•"/>
            </a:pPr>
            <a:r>
              <a:rPr lang="en-US" sz="1800"/>
              <a:t>i: Index of the element.</a:t>
            </a:r>
          </a:p>
          <a:p>
            <a:pPr lvl="2" algn="l">
              <a:lnSpc>
                <a:spcPct val="80000"/>
              </a:lnSpc>
              <a:buFontTx/>
              <a:buChar char="•"/>
            </a:pPr>
            <a:r>
              <a:rPr lang="en-US" sz="1800"/>
              <a:t>L: Lower bound of the array.</a:t>
            </a:r>
          </a:p>
          <a:p>
            <a:pPr lvl="2" algn="l">
              <a:lnSpc>
                <a:spcPct val="80000"/>
              </a:lnSpc>
              <a:buFontTx/>
              <a:buChar char="•"/>
            </a:pPr>
            <a:r>
              <a:rPr lang="en-US" sz="1800"/>
              <a:t>W: Word size of the array.</a:t>
            </a:r>
          </a:p>
          <a:p>
            <a:pPr lvl="2" algn="l">
              <a:lnSpc>
                <a:spcPct val="80000"/>
              </a:lnSpc>
              <a:buFontTx/>
              <a:buChar char="•"/>
            </a:pPr>
            <a:r>
              <a:rPr lang="en-US" sz="1800"/>
              <a:t>Also called: </a:t>
            </a:r>
          </a:p>
          <a:p>
            <a:pPr lvl="3" algn="l">
              <a:lnSpc>
                <a:spcPct val="80000"/>
              </a:lnSpc>
              <a:buFontTx/>
              <a:buChar char="–"/>
            </a:pPr>
            <a:r>
              <a:rPr lang="en-US" sz="1600"/>
              <a:t>Indexing Formula</a:t>
            </a:r>
          </a:p>
          <a:p>
            <a:pPr lvl="2" algn="l">
              <a:lnSpc>
                <a:spcPct val="80000"/>
              </a:lnSpc>
              <a:buFontTx/>
              <a:buChar char="•"/>
            </a:pPr>
            <a:r>
              <a:rPr lang="en-US" sz="1800"/>
              <a:t>Could also be expressed in the form of Position ‘P’ as:</a:t>
            </a:r>
          </a:p>
          <a:p>
            <a:pPr lvl="3" algn="l">
              <a:lnSpc>
                <a:spcPct val="80000"/>
              </a:lnSpc>
              <a:buFontTx/>
              <a:buChar char="–"/>
            </a:pPr>
            <a:r>
              <a:rPr lang="en-US" sz="1600"/>
              <a:t>Address = M + (P – 1) * W </a:t>
            </a:r>
          </a:p>
          <a:p>
            <a:pPr lvl="4" algn="l">
              <a:lnSpc>
                <a:spcPct val="80000"/>
              </a:lnSpc>
              <a:buFontTx/>
              <a:buChar char="»"/>
            </a:pPr>
            <a:r>
              <a:rPr lang="en-US" sz="1600"/>
              <a:t>Because (i – L) = (P – 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3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3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3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3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334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334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334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 (Indexing Formula)</a:t>
            </a:r>
          </a:p>
        </p:txBody>
      </p:sp>
      <p:graphicFrame>
        <p:nvGraphicFramePr>
          <p:cNvPr id="241696" name="Group 32"/>
          <p:cNvGraphicFramePr>
            <a:graphicFrameLocks noGrp="1"/>
          </p:cNvGraphicFramePr>
          <p:nvPr/>
        </p:nvGraphicFramePr>
        <p:xfrm>
          <a:off x="1295400" y="1539875"/>
          <a:ext cx="1066800" cy="45720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1697" name="Text Box 33"/>
          <p:cNvSpPr txBox="1">
            <a:spLocks noChangeArrowheads="1"/>
          </p:cNvSpPr>
          <p:nvPr/>
        </p:nvSpPr>
        <p:spPr bwMode="auto">
          <a:xfrm>
            <a:off x="685800" y="6248400"/>
            <a:ext cx="146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Logical View</a:t>
            </a:r>
          </a:p>
        </p:txBody>
      </p:sp>
      <p:graphicFrame>
        <p:nvGraphicFramePr>
          <p:cNvPr id="241698" name="Group 34"/>
          <p:cNvGraphicFramePr>
            <a:graphicFrameLocks noGrp="1"/>
          </p:cNvGraphicFramePr>
          <p:nvPr/>
        </p:nvGraphicFramePr>
        <p:xfrm>
          <a:off x="6699250" y="1539875"/>
          <a:ext cx="1066800" cy="45720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1722" name="Text Box 58"/>
          <p:cNvSpPr txBox="1">
            <a:spLocks noChangeArrowheads="1"/>
          </p:cNvSpPr>
          <p:nvPr/>
        </p:nvSpPr>
        <p:spPr bwMode="auto">
          <a:xfrm>
            <a:off x="7010400" y="6248400"/>
            <a:ext cx="159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Physical View</a:t>
            </a:r>
          </a:p>
        </p:txBody>
      </p:sp>
      <p:graphicFrame>
        <p:nvGraphicFramePr>
          <p:cNvPr id="241798" name="Group 134"/>
          <p:cNvGraphicFramePr>
            <a:graphicFrameLocks noGrp="1"/>
          </p:cNvGraphicFramePr>
          <p:nvPr/>
        </p:nvGraphicFramePr>
        <p:xfrm>
          <a:off x="457200" y="1539875"/>
          <a:ext cx="762000" cy="4572000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L+1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L+2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U-2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U-1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1818" name="Group 154"/>
          <p:cNvGraphicFramePr>
            <a:graphicFrameLocks noGrp="1"/>
          </p:cNvGraphicFramePr>
          <p:nvPr/>
        </p:nvGraphicFramePr>
        <p:xfrm>
          <a:off x="7848600" y="1539875"/>
          <a:ext cx="914400" cy="4572000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1777" name="Text Box 113"/>
          <p:cNvSpPr txBox="1">
            <a:spLocks noChangeArrowheads="1"/>
          </p:cNvSpPr>
          <p:nvPr/>
        </p:nvSpPr>
        <p:spPr bwMode="auto">
          <a:xfrm>
            <a:off x="2986088" y="3419475"/>
            <a:ext cx="303688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Address = M + (i – L) * W</a:t>
            </a:r>
          </a:p>
        </p:txBody>
      </p:sp>
      <p:cxnSp>
        <p:nvCxnSpPr>
          <p:cNvPr id="241778" name="AutoShape 114"/>
          <p:cNvCxnSpPr>
            <a:cxnSpLocks noChangeShapeType="1"/>
            <a:stCxn id="0" idx="3"/>
            <a:endCxn id="241777" idx="1"/>
          </p:cNvCxnSpPr>
          <p:nvPr/>
        </p:nvCxnSpPr>
        <p:spPr bwMode="auto">
          <a:xfrm flipV="1">
            <a:off x="2362200" y="3622675"/>
            <a:ext cx="623888" cy="423863"/>
          </a:xfrm>
          <a:prstGeom prst="curved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1779" name="AutoShape 115"/>
          <p:cNvCxnSpPr>
            <a:cxnSpLocks noChangeShapeType="1"/>
            <a:stCxn id="241777" idx="3"/>
            <a:endCxn id="0" idx="1"/>
          </p:cNvCxnSpPr>
          <p:nvPr/>
        </p:nvCxnSpPr>
        <p:spPr bwMode="auto">
          <a:xfrm>
            <a:off x="6022975" y="3622675"/>
            <a:ext cx="676275" cy="4238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1819" name="Text Box 155"/>
          <p:cNvSpPr txBox="1">
            <a:spLocks noChangeArrowheads="1"/>
          </p:cNvSpPr>
          <p:nvPr/>
        </p:nvSpPr>
        <p:spPr bwMode="auto">
          <a:xfrm>
            <a:off x="457200" y="106680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41820" name="Text Box 156"/>
          <p:cNvSpPr txBox="1">
            <a:spLocks noChangeArrowheads="1"/>
          </p:cNvSpPr>
          <p:nvPr/>
        </p:nvSpPr>
        <p:spPr bwMode="auto">
          <a:xfrm>
            <a:off x="7696200" y="990600"/>
            <a:ext cx="102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Address</a:t>
            </a:r>
          </a:p>
        </p:txBody>
      </p:sp>
      <p:sp>
        <p:nvSpPr>
          <p:cNvPr id="241821" name="Text Box 157"/>
          <p:cNvSpPr txBox="1">
            <a:spLocks noChangeArrowheads="1"/>
          </p:cNvSpPr>
          <p:nvPr/>
        </p:nvSpPr>
        <p:spPr bwMode="auto">
          <a:xfrm>
            <a:off x="2514600" y="1524000"/>
            <a:ext cx="122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in a </a:t>
            </a:r>
          </a:p>
          <a:p>
            <a:r>
              <a:rPr lang="en-US"/>
              <a:t>program</a:t>
            </a:r>
          </a:p>
        </p:txBody>
      </p:sp>
      <p:sp>
        <p:nvSpPr>
          <p:cNvPr id="241822" name="Text Box 158"/>
          <p:cNvSpPr txBox="1">
            <a:spLocks noChangeArrowheads="1"/>
          </p:cNvSpPr>
          <p:nvPr/>
        </p:nvSpPr>
        <p:spPr bwMode="auto">
          <a:xfrm>
            <a:off x="5562600" y="1524000"/>
            <a:ext cx="1009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in</a:t>
            </a:r>
          </a:p>
          <a:p>
            <a:r>
              <a:rPr lang="en-US"/>
              <a:t>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4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4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97" grpId="0"/>
      <p:bldP spid="241722" grpId="0"/>
      <p:bldP spid="241777" grpId="0" animBg="1"/>
      <p:bldP spid="241819" grpId="0"/>
      <p:bldP spid="241820" grpId="0"/>
      <p:bldP spid="241821" grpId="0"/>
      <p:bldP spid="2418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Variable</a:t>
            </a:r>
          </a:p>
        </p:txBody>
      </p:sp>
      <p:graphicFrame>
        <p:nvGraphicFramePr>
          <p:cNvPr id="217118" name="Group 30"/>
          <p:cNvGraphicFramePr>
            <a:graphicFrameLocks noGrp="1"/>
          </p:cNvGraphicFramePr>
          <p:nvPr/>
        </p:nvGraphicFramePr>
        <p:xfrm>
          <a:off x="3505200" y="1371600"/>
          <a:ext cx="2057400" cy="5181600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7164" name="Group 76"/>
          <p:cNvGraphicFramePr>
            <a:graphicFrameLocks noGrp="1"/>
          </p:cNvGraphicFramePr>
          <p:nvPr/>
        </p:nvGraphicFramePr>
        <p:xfrm>
          <a:off x="5791200" y="1371600"/>
          <a:ext cx="990600" cy="51816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1009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7165" name="Line 77"/>
          <p:cNvSpPr>
            <a:spLocks noChangeShapeType="1"/>
          </p:cNvSpPr>
          <p:nvPr/>
        </p:nvSpPr>
        <p:spPr bwMode="auto">
          <a:xfrm flipV="1">
            <a:off x="3505200" y="24384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7166" name="Line 78"/>
          <p:cNvSpPr>
            <a:spLocks noChangeShapeType="1"/>
          </p:cNvSpPr>
          <p:nvPr/>
        </p:nvSpPr>
        <p:spPr bwMode="auto">
          <a:xfrm flipV="1">
            <a:off x="3505200" y="44958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7167" name="Line 79"/>
          <p:cNvSpPr>
            <a:spLocks noChangeShapeType="1"/>
          </p:cNvSpPr>
          <p:nvPr/>
        </p:nvSpPr>
        <p:spPr bwMode="auto">
          <a:xfrm flipV="1">
            <a:off x="3505200" y="6019800"/>
            <a:ext cx="2057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7168" name="Text Box 80"/>
          <p:cNvSpPr txBox="1">
            <a:spLocks noChangeArrowheads="1"/>
          </p:cNvSpPr>
          <p:nvPr/>
        </p:nvSpPr>
        <p:spPr bwMode="auto">
          <a:xfrm>
            <a:off x="304800" y="17526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int a = 5;</a:t>
            </a:r>
          </a:p>
        </p:txBody>
      </p:sp>
      <p:sp>
        <p:nvSpPr>
          <p:cNvPr id="217169" name="Text Box 81"/>
          <p:cNvSpPr txBox="1">
            <a:spLocks noChangeArrowheads="1"/>
          </p:cNvSpPr>
          <p:nvPr/>
        </p:nvSpPr>
        <p:spPr bwMode="auto">
          <a:xfrm>
            <a:off x="4343400" y="1447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17170" name="Text Box 82"/>
          <p:cNvSpPr txBox="1">
            <a:spLocks noChangeArrowheads="1"/>
          </p:cNvSpPr>
          <p:nvPr/>
        </p:nvSpPr>
        <p:spPr bwMode="auto">
          <a:xfrm>
            <a:off x="6781800" y="1447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(a)</a:t>
            </a:r>
          </a:p>
        </p:txBody>
      </p:sp>
      <p:sp>
        <p:nvSpPr>
          <p:cNvPr id="217171" name="Text Box 83"/>
          <p:cNvSpPr txBox="1">
            <a:spLocks noChangeArrowheads="1"/>
          </p:cNvSpPr>
          <p:nvPr/>
        </p:nvSpPr>
        <p:spPr bwMode="auto">
          <a:xfrm>
            <a:off x="238125" y="2514600"/>
            <a:ext cx="1358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char n = ‘z’;</a:t>
            </a:r>
          </a:p>
        </p:txBody>
      </p:sp>
      <p:sp>
        <p:nvSpPr>
          <p:cNvPr id="217172" name="Text Box 84"/>
          <p:cNvSpPr txBox="1">
            <a:spLocks noChangeArrowheads="1"/>
          </p:cNvSpPr>
          <p:nvPr/>
        </p:nvSpPr>
        <p:spPr bwMode="auto">
          <a:xfrm>
            <a:off x="6781800" y="55626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(n)</a:t>
            </a:r>
          </a:p>
        </p:txBody>
      </p:sp>
      <p:sp>
        <p:nvSpPr>
          <p:cNvPr id="217173" name="Text Box 85"/>
          <p:cNvSpPr txBox="1">
            <a:spLocks noChangeArrowheads="1"/>
          </p:cNvSpPr>
          <p:nvPr/>
        </p:nvSpPr>
        <p:spPr bwMode="auto">
          <a:xfrm>
            <a:off x="4425950" y="5562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1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65" grpId="0" animBg="1"/>
      <p:bldP spid="217166" grpId="0" animBg="1"/>
      <p:bldP spid="217167" grpId="0" animBg="1"/>
      <p:bldP spid="217168" grpId="0"/>
      <p:bldP spid="217169" grpId="0"/>
      <p:bldP spid="217170" grpId="0"/>
      <p:bldP spid="217171" grpId="0"/>
      <p:bldP spid="217172" grpId="0"/>
      <p:bldP spid="2171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219200"/>
            <a:ext cx="7696200" cy="5181600"/>
          </a:xfrm>
        </p:spPr>
        <p:txBody>
          <a:bodyPr/>
          <a:lstStyle/>
          <a:p>
            <a:pPr algn="l">
              <a:lnSpc>
                <a:spcPct val="90000"/>
              </a:lnSpc>
              <a:buFontTx/>
              <a:buChar char="•"/>
            </a:pPr>
            <a:r>
              <a:rPr lang="en-US"/>
              <a:t>Question-1: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/>
              <a:t>Suppose, an array A[-15...64] is stored in a memory whose starting address is 459. Assume that the word size for each element is 2. Then obtain the following: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/>
              <a:t>(a) How many number of elements are there in the array A?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/>
              <a:t>(b) How much memory is required to store the entire array?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/>
              <a:t>(c) What is the address location for A[50]?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/>
              <a:t>(d) What is the address location of 10</a:t>
            </a:r>
            <a:r>
              <a:rPr lang="en-US" baseline="30000"/>
              <a:t>th</a:t>
            </a:r>
            <a:r>
              <a:rPr lang="en-US"/>
              <a:t> element?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/>
              <a:t>(e) Which element is located at address 599?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219200"/>
            <a:ext cx="7696200" cy="533400"/>
          </a:xfrm>
        </p:spPr>
        <p:txBody>
          <a:bodyPr/>
          <a:lstStyle/>
          <a:p>
            <a:pPr algn="l">
              <a:lnSpc>
                <a:spcPct val="90000"/>
              </a:lnSpc>
              <a:buFontTx/>
              <a:buChar char="•"/>
            </a:pPr>
            <a:r>
              <a:rPr lang="en-US"/>
              <a:t>Answer-1: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838200" y="17526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/>
              <a:t>Data: </a:t>
            </a:r>
          </a:p>
        </p:txBody>
      </p:sp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1371600" y="2117725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/>
              <a:t>L = -15  </a:t>
            </a:r>
          </a:p>
        </p:txBody>
      </p:sp>
      <p:sp>
        <p:nvSpPr>
          <p:cNvPr id="236550" name="Text Box 6"/>
          <p:cNvSpPr txBox="1">
            <a:spLocks noChangeArrowheads="1"/>
          </p:cNvSpPr>
          <p:nvPr/>
        </p:nvSpPr>
        <p:spPr bwMode="auto">
          <a:xfrm>
            <a:off x="1371600" y="25146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/>
              <a:t>U =  64</a:t>
            </a:r>
          </a:p>
        </p:txBody>
      </p:sp>
      <p:sp>
        <p:nvSpPr>
          <p:cNvPr id="236551" name="Text Box 7"/>
          <p:cNvSpPr txBox="1">
            <a:spLocks noChangeArrowheads="1"/>
          </p:cNvSpPr>
          <p:nvPr/>
        </p:nvSpPr>
        <p:spPr bwMode="auto">
          <a:xfrm>
            <a:off x="1371600" y="2909888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/>
              <a:t>M = 459 </a:t>
            </a: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1371600" y="33528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/>
              <a:t>W =  2</a:t>
            </a:r>
          </a:p>
        </p:txBody>
      </p:sp>
      <p:sp>
        <p:nvSpPr>
          <p:cNvPr id="236554" name="Text Box 10"/>
          <p:cNvSpPr txBox="1">
            <a:spLocks noChangeArrowheads="1"/>
          </p:cNvSpPr>
          <p:nvPr/>
        </p:nvSpPr>
        <p:spPr bwMode="auto">
          <a:xfrm>
            <a:off x="762000" y="3962400"/>
            <a:ext cx="6878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(a) How many number of elements are there in the array A?</a:t>
            </a:r>
          </a:p>
        </p:txBody>
      </p:sp>
      <p:sp>
        <p:nvSpPr>
          <p:cNvPr id="236555" name="Text Box 11"/>
          <p:cNvSpPr txBox="1">
            <a:spLocks noChangeArrowheads="1"/>
          </p:cNvSpPr>
          <p:nvPr/>
        </p:nvSpPr>
        <p:spPr bwMode="auto">
          <a:xfrm>
            <a:off x="1111250" y="4479925"/>
            <a:ext cx="2001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Size = U – L + 1</a:t>
            </a:r>
          </a:p>
        </p:txBody>
      </p:sp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1111250" y="4860925"/>
            <a:ext cx="2493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Size = 64 – (-15) + 1</a:t>
            </a:r>
          </a:p>
        </p:txBody>
      </p:sp>
      <p:sp>
        <p:nvSpPr>
          <p:cNvPr id="236557" name="Text Box 13"/>
          <p:cNvSpPr txBox="1">
            <a:spLocks noChangeArrowheads="1"/>
          </p:cNvSpPr>
          <p:nvPr/>
        </p:nvSpPr>
        <p:spPr bwMode="auto">
          <a:xfrm>
            <a:off x="1111250" y="5257800"/>
            <a:ext cx="2247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Size = 64 + 15 + 1</a:t>
            </a:r>
          </a:p>
        </p:txBody>
      </p:sp>
      <p:sp>
        <p:nvSpPr>
          <p:cNvPr id="236558" name="Text Box 14"/>
          <p:cNvSpPr txBox="1">
            <a:spLocks noChangeArrowheads="1"/>
          </p:cNvSpPr>
          <p:nvPr/>
        </p:nvSpPr>
        <p:spPr bwMode="auto">
          <a:xfrm>
            <a:off x="1111250" y="5622925"/>
            <a:ext cx="1249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Size = 80</a:t>
            </a:r>
          </a:p>
        </p:txBody>
      </p:sp>
      <p:sp>
        <p:nvSpPr>
          <p:cNvPr id="236559" name="Text Box 15"/>
          <p:cNvSpPr txBox="1">
            <a:spLocks noChangeArrowheads="1"/>
          </p:cNvSpPr>
          <p:nvPr/>
        </p:nvSpPr>
        <p:spPr bwMode="auto">
          <a:xfrm>
            <a:off x="1111250" y="6003925"/>
            <a:ext cx="429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80 elements are there in the array A.</a:t>
            </a:r>
          </a:p>
        </p:txBody>
      </p:sp>
      <p:sp>
        <p:nvSpPr>
          <p:cNvPr id="236560" name="Text Box 16"/>
          <p:cNvSpPr txBox="1">
            <a:spLocks noChangeArrowheads="1"/>
          </p:cNvSpPr>
          <p:nvPr/>
        </p:nvSpPr>
        <p:spPr bwMode="auto">
          <a:xfrm>
            <a:off x="6384925" y="0"/>
            <a:ext cx="27590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Size = U – L + 1</a:t>
            </a:r>
          </a:p>
          <a:p>
            <a:pPr algn="l"/>
            <a:r>
              <a:rPr lang="en-US"/>
              <a:t>i = L + P – 1</a:t>
            </a:r>
          </a:p>
          <a:p>
            <a:pPr algn="l"/>
            <a:r>
              <a:rPr lang="en-US"/>
              <a:t>Address = M + (i – L) * 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6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6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8" grpId="0"/>
      <p:bldP spid="236549" grpId="0"/>
      <p:bldP spid="236550" grpId="0"/>
      <p:bldP spid="236551" grpId="0"/>
      <p:bldP spid="236552" grpId="0"/>
      <p:bldP spid="236554" grpId="0"/>
      <p:bldP spid="236555" grpId="0"/>
      <p:bldP spid="236556" grpId="0"/>
      <p:bldP spid="236557" grpId="0"/>
      <p:bldP spid="236558" grpId="0"/>
      <p:bldP spid="2365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219200"/>
            <a:ext cx="7696200" cy="533400"/>
          </a:xfrm>
        </p:spPr>
        <p:txBody>
          <a:bodyPr/>
          <a:lstStyle/>
          <a:p>
            <a:pPr algn="l">
              <a:lnSpc>
                <a:spcPct val="90000"/>
              </a:lnSpc>
              <a:buFontTx/>
              <a:buChar char="•"/>
            </a:pPr>
            <a:r>
              <a:rPr lang="en-US"/>
              <a:t>Answer-1:</a:t>
            </a:r>
          </a:p>
        </p:txBody>
      </p:sp>
      <p:sp>
        <p:nvSpPr>
          <p:cNvPr id="237577" name="Text Box 9"/>
          <p:cNvSpPr txBox="1">
            <a:spLocks noChangeArrowheads="1"/>
          </p:cNvSpPr>
          <p:nvPr/>
        </p:nvSpPr>
        <p:spPr bwMode="auto">
          <a:xfrm>
            <a:off x="762000" y="1828800"/>
            <a:ext cx="6835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(b) How much memory is required to store the entire array?</a:t>
            </a:r>
          </a:p>
        </p:txBody>
      </p:sp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1108075" y="2346325"/>
            <a:ext cx="3997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Total memory required = Size * W</a:t>
            </a:r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1108075" y="2727325"/>
            <a:ext cx="3686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Total memory required = 80 * 2</a:t>
            </a: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1108075" y="3124200"/>
            <a:ext cx="3448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Total memory required = 160</a:t>
            </a:r>
          </a:p>
        </p:txBody>
      </p:sp>
      <p:sp>
        <p:nvSpPr>
          <p:cNvPr id="237583" name="Text Box 15"/>
          <p:cNvSpPr txBox="1">
            <a:spLocks noChangeArrowheads="1"/>
          </p:cNvSpPr>
          <p:nvPr/>
        </p:nvSpPr>
        <p:spPr bwMode="auto">
          <a:xfrm>
            <a:off x="762000" y="3641725"/>
            <a:ext cx="4905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(c) What is the address location for A[50]?</a:t>
            </a:r>
          </a:p>
        </p:txBody>
      </p:sp>
      <p:sp>
        <p:nvSpPr>
          <p:cNvPr id="237584" name="Text Box 16"/>
          <p:cNvSpPr txBox="1">
            <a:spLocks noChangeArrowheads="1"/>
          </p:cNvSpPr>
          <p:nvPr/>
        </p:nvSpPr>
        <p:spPr bwMode="auto">
          <a:xfrm>
            <a:off x="1108075" y="4159250"/>
            <a:ext cx="811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i = 50</a:t>
            </a:r>
          </a:p>
        </p:txBody>
      </p:sp>
      <p:sp>
        <p:nvSpPr>
          <p:cNvPr id="237585" name="Text Box 17"/>
          <p:cNvSpPr txBox="1">
            <a:spLocks noChangeArrowheads="1"/>
          </p:cNvSpPr>
          <p:nvPr/>
        </p:nvSpPr>
        <p:spPr bwMode="auto">
          <a:xfrm>
            <a:off x="1108075" y="4540250"/>
            <a:ext cx="3027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Address = M + (i – L) * W</a:t>
            </a:r>
          </a:p>
        </p:txBody>
      </p:sp>
      <p:sp>
        <p:nvSpPr>
          <p:cNvPr id="237586" name="Text Box 18"/>
          <p:cNvSpPr txBox="1">
            <a:spLocks noChangeArrowheads="1"/>
          </p:cNvSpPr>
          <p:nvPr/>
        </p:nvSpPr>
        <p:spPr bwMode="auto">
          <a:xfrm>
            <a:off x="1108075" y="4937125"/>
            <a:ext cx="3760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Address = 459 + (50 – (-15)) * 2</a:t>
            </a:r>
          </a:p>
        </p:txBody>
      </p:sp>
      <p:sp>
        <p:nvSpPr>
          <p:cNvPr id="237587" name="Text Box 19"/>
          <p:cNvSpPr txBox="1">
            <a:spLocks noChangeArrowheads="1"/>
          </p:cNvSpPr>
          <p:nvPr/>
        </p:nvSpPr>
        <p:spPr bwMode="auto">
          <a:xfrm>
            <a:off x="1095375" y="5318125"/>
            <a:ext cx="351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Address = 459 + (50 + 15) * 2</a:t>
            </a:r>
          </a:p>
        </p:txBody>
      </p:sp>
      <p:sp>
        <p:nvSpPr>
          <p:cNvPr id="237588" name="Text Box 20"/>
          <p:cNvSpPr txBox="1">
            <a:spLocks noChangeArrowheads="1"/>
          </p:cNvSpPr>
          <p:nvPr/>
        </p:nvSpPr>
        <p:spPr bwMode="auto">
          <a:xfrm>
            <a:off x="1100138" y="5651500"/>
            <a:ext cx="2944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Address = 459 + (65) * 2</a:t>
            </a:r>
          </a:p>
        </p:txBody>
      </p:sp>
      <p:sp>
        <p:nvSpPr>
          <p:cNvPr id="237589" name="Text Box 21"/>
          <p:cNvSpPr txBox="1">
            <a:spLocks noChangeArrowheads="1"/>
          </p:cNvSpPr>
          <p:nvPr/>
        </p:nvSpPr>
        <p:spPr bwMode="auto">
          <a:xfrm>
            <a:off x="1093788" y="6003925"/>
            <a:ext cx="2538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Address = 459 + 130</a:t>
            </a:r>
          </a:p>
        </p:txBody>
      </p:sp>
      <p:sp>
        <p:nvSpPr>
          <p:cNvPr id="237590" name="Text Box 22"/>
          <p:cNvSpPr txBox="1">
            <a:spLocks noChangeArrowheads="1"/>
          </p:cNvSpPr>
          <p:nvPr/>
        </p:nvSpPr>
        <p:spPr bwMode="auto">
          <a:xfrm>
            <a:off x="1095375" y="6384925"/>
            <a:ext cx="1827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Address = 589</a:t>
            </a:r>
          </a:p>
        </p:txBody>
      </p:sp>
      <p:sp>
        <p:nvSpPr>
          <p:cNvPr id="237591" name="Text Box 23"/>
          <p:cNvSpPr txBox="1">
            <a:spLocks noChangeArrowheads="1"/>
          </p:cNvSpPr>
          <p:nvPr/>
        </p:nvSpPr>
        <p:spPr bwMode="auto">
          <a:xfrm>
            <a:off x="6384925" y="0"/>
            <a:ext cx="27590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Size = U – L + 1</a:t>
            </a:r>
          </a:p>
          <a:p>
            <a:pPr algn="l"/>
            <a:r>
              <a:rPr lang="en-US"/>
              <a:t>i = L + P – 1</a:t>
            </a:r>
          </a:p>
          <a:p>
            <a:pPr algn="l"/>
            <a:r>
              <a:rPr lang="en-US"/>
              <a:t>Address = M + (i – L) * W</a:t>
            </a:r>
          </a:p>
        </p:txBody>
      </p:sp>
      <p:sp>
        <p:nvSpPr>
          <p:cNvPr id="237592" name="Text Box 24"/>
          <p:cNvSpPr txBox="1">
            <a:spLocks noChangeArrowheads="1"/>
          </p:cNvSpPr>
          <p:nvPr/>
        </p:nvSpPr>
        <p:spPr bwMode="auto">
          <a:xfrm>
            <a:off x="8001000" y="914400"/>
            <a:ext cx="1152525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Data:</a:t>
            </a:r>
          </a:p>
          <a:p>
            <a:pPr algn="l"/>
            <a:r>
              <a:rPr lang="en-US"/>
              <a:t>L = -15, </a:t>
            </a:r>
          </a:p>
          <a:p>
            <a:pPr algn="l"/>
            <a:r>
              <a:rPr lang="en-US"/>
              <a:t>U = 64, </a:t>
            </a:r>
          </a:p>
          <a:p>
            <a:pPr algn="l"/>
            <a:r>
              <a:rPr lang="en-US"/>
              <a:t>M = 459, </a:t>
            </a:r>
          </a:p>
          <a:p>
            <a:pPr algn="l"/>
            <a:r>
              <a:rPr lang="en-US"/>
              <a:t>W =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7" grpId="0"/>
      <p:bldP spid="237578" grpId="0"/>
      <p:bldP spid="237579" grpId="0"/>
      <p:bldP spid="237580" grpId="0"/>
      <p:bldP spid="237583" grpId="0"/>
      <p:bldP spid="237584" grpId="0"/>
      <p:bldP spid="237585" grpId="0"/>
      <p:bldP spid="237586" grpId="0"/>
      <p:bldP spid="237587" grpId="0"/>
      <p:bldP spid="237588" grpId="0"/>
      <p:bldP spid="237589" grpId="0"/>
      <p:bldP spid="23759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219200"/>
            <a:ext cx="7696200" cy="533400"/>
          </a:xfrm>
        </p:spPr>
        <p:txBody>
          <a:bodyPr/>
          <a:lstStyle/>
          <a:p>
            <a:pPr algn="l">
              <a:lnSpc>
                <a:spcPct val="90000"/>
              </a:lnSpc>
              <a:buFontTx/>
              <a:buChar char="•"/>
            </a:pPr>
            <a:r>
              <a:rPr lang="en-US"/>
              <a:t>Answer-1:</a:t>
            </a: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762000" y="1828800"/>
            <a:ext cx="5637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(d) What is the address location of 10</a:t>
            </a:r>
            <a:r>
              <a:rPr lang="en-US" sz="2000" baseline="30000"/>
              <a:t>th</a:t>
            </a:r>
            <a:r>
              <a:rPr lang="en-US" sz="2000"/>
              <a:t> element?</a:t>
            </a:r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1108075" y="2346325"/>
            <a:ext cx="923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P = 10</a:t>
            </a:r>
          </a:p>
        </p:txBody>
      </p:sp>
      <p:sp>
        <p:nvSpPr>
          <p:cNvPr id="238598" name="Text Box 6"/>
          <p:cNvSpPr txBox="1">
            <a:spLocks noChangeArrowheads="1"/>
          </p:cNvSpPr>
          <p:nvPr/>
        </p:nvSpPr>
        <p:spPr bwMode="auto">
          <a:xfrm>
            <a:off x="1108075" y="2863850"/>
            <a:ext cx="2478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Index or i = L + P - 1</a:t>
            </a:r>
          </a:p>
        </p:txBody>
      </p:sp>
      <p:sp>
        <p:nvSpPr>
          <p:cNvPr id="238599" name="Text Box 7"/>
          <p:cNvSpPr txBox="1">
            <a:spLocks noChangeArrowheads="1"/>
          </p:cNvSpPr>
          <p:nvPr/>
        </p:nvSpPr>
        <p:spPr bwMode="auto">
          <a:xfrm>
            <a:off x="1108075" y="3260725"/>
            <a:ext cx="1830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i = -15 + 10 - 1</a:t>
            </a:r>
          </a:p>
        </p:txBody>
      </p:sp>
      <p:sp>
        <p:nvSpPr>
          <p:cNvPr id="238601" name="Text Box 9"/>
          <p:cNvSpPr txBox="1">
            <a:spLocks noChangeArrowheads="1"/>
          </p:cNvSpPr>
          <p:nvPr/>
        </p:nvSpPr>
        <p:spPr bwMode="auto">
          <a:xfrm>
            <a:off x="1108075" y="3641725"/>
            <a:ext cx="1465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i = -16 + 10</a:t>
            </a:r>
          </a:p>
        </p:txBody>
      </p:sp>
      <p:sp>
        <p:nvSpPr>
          <p:cNvPr id="238602" name="Text Box 10"/>
          <p:cNvSpPr txBox="1">
            <a:spLocks noChangeArrowheads="1"/>
          </p:cNvSpPr>
          <p:nvPr/>
        </p:nvSpPr>
        <p:spPr bwMode="auto">
          <a:xfrm>
            <a:off x="1108075" y="4022725"/>
            <a:ext cx="754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i = -6</a:t>
            </a:r>
          </a:p>
        </p:txBody>
      </p:sp>
      <p:sp>
        <p:nvSpPr>
          <p:cNvPr id="238603" name="Text Box 11"/>
          <p:cNvSpPr txBox="1">
            <a:spLocks noChangeArrowheads="1"/>
          </p:cNvSpPr>
          <p:nvPr/>
        </p:nvSpPr>
        <p:spPr bwMode="auto">
          <a:xfrm>
            <a:off x="1108075" y="4918075"/>
            <a:ext cx="3703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Address = 459 + (-6 – (-15)) * 2</a:t>
            </a:r>
          </a:p>
        </p:txBody>
      </p:sp>
      <p:sp>
        <p:nvSpPr>
          <p:cNvPr id="238604" name="Text Box 12"/>
          <p:cNvSpPr txBox="1">
            <a:spLocks noChangeArrowheads="1"/>
          </p:cNvSpPr>
          <p:nvPr/>
        </p:nvSpPr>
        <p:spPr bwMode="auto">
          <a:xfrm>
            <a:off x="1095375" y="5299075"/>
            <a:ext cx="3457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Address = 459 + (-6 + 15) * 2</a:t>
            </a:r>
          </a:p>
        </p:txBody>
      </p:sp>
      <p:sp>
        <p:nvSpPr>
          <p:cNvPr id="238605" name="Text Box 13"/>
          <p:cNvSpPr txBox="1">
            <a:spLocks noChangeArrowheads="1"/>
          </p:cNvSpPr>
          <p:nvPr/>
        </p:nvSpPr>
        <p:spPr bwMode="auto">
          <a:xfrm>
            <a:off x="1100138" y="5634038"/>
            <a:ext cx="2803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Address = 459 + (9) * 2</a:t>
            </a:r>
          </a:p>
        </p:txBody>
      </p:sp>
      <p:sp>
        <p:nvSpPr>
          <p:cNvPr id="238606" name="Text Box 14"/>
          <p:cNvSpPr txBox="1">
            <a:spLocks noChangeArrowheads="1"/>
          </p:cNvSpPr>
          <p:nvPr/>
        </p:nvSpPr>
        <p:spPr bwMode="auto">
          <a:xfrm>
            <a:off x="1093788" y="6022975"/>
            <a:ext cx="2397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Address = 459 + 18</a:t>
            </a:r>
          </a:p>
        </p:txBody>
      </p:sp>
      <p:sp>
        <p:nvSpPr>
          <p:cNvPr id="238607" name="Text Box 15"/>
          <p:cNvSpPr txBox="1">
            <a:spLocks noChangeArrowheads="1"/>
          </p:cNvSpPr>
          <p:nvPr/>
        </p:nvSpPr>
        <p:spPr bwMode="auto">
          <a:xfrm>
            <a:off x="1095375" y="6384925"/>
            <a:ext cx="1827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Address = 477</a:t>
            </a:r>
          </a:p>
        </p:txBody>
      </p:sp>
      <p:sp>
        <p:nvSpPr>
          <p:cNvPr id="238608" name="Text Box 16"/>
          <p:cNvSpPr txBox="1">
            <a:spLocks noChangeArrowheads="1"/>
          </p:cNvSpPr>
          <p:nvPr/>
        </p:nvSpPr>
        <p:spPr bwMode="auto">
          <a:xfrm>
            <a:off x="1116013" y="4567238"/>
            <a:ext cx="3027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Address = M + (i – L) * W</a:t>
            </a:r>
          </a:p>
        </p:txBody>
      </p:sp>
      <p:sp>
        <p:nvSpPr>
          <p:cNvPr id="238609" name="Text Box 17"/>
          <p:cNvSpPr txBox="1">
            <a:spLocks noChangeArrowheads="1"/>
          </p:cNvSpPr>
          <p:nvPr/>
        </p:nvSpPr>
        <p:spPr bwMode="auto">
          <a:xfrm>
            <a:off x="6384925" y="0"/>
            <a:ext cx="27590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Size = U – L + 1</a:t>
            </a:r>
          </a:p>
          <a:p>
            <a:pPr algn="l"/>
            <a:r>
              <a:rPr lang="en-US"/>
              <a:t>i = L + P – 1</a:t>
            </a:r>
          </a:p>
          <a:p>
            <a:pPr algn="l"/>
            <a:r>
              <a:rPr lang="en-US"/>
              <a:t>Address = M + (i – L) * W</a:t>
            </a:r>
          </a:p>
        </p:txBody>
      </p:sp>
      <p:sp>
        <p:nvSpPr>
          <p:cNvPr id="238610" name="Text Box 18"/>
          <p:cNvSpPr txBox="1">
            <a:spLocks noChangeArrowheads="1"/>
          </p:cNvSpPr>
          <p:nvPr/>
        </p:nvSpPr>
        <p:spPr bwMode="auto">
          <a:xfrm>
            <a:off x="8001000" y="914400"/>
            <a:ext cx="1152525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Data:</a:t>
            </a:r>
          </a:p>
          <a:p>
            <a:pPr algn="l"/>
            <a:r>
              <a:rPr lang="en-US"/>
              <a:t>L = -15, </a:t>
            </a:r>
          </a:p>
          <a:p>
            <a:pPr algn="l"/>
            <a:r>
              <a:rPr lang="en-US"/>
              <a:t>U = 64, </a:t>
            </a:r>
          </a:p>
          <a:p>
            <a:pPr algn="l"/>
            <a:r>
              <a:rPr lang="en-US"/>
              <a:t>M = 459, </a:t>
            </a:r>
          </a:p>
          <a:p>
            <a:pPr algn="l"/>
            <a:r>
              <a:rPr lang="en-US"/>
              <a:t>W =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6" grpId="0"/>
      <p:bldP spid="238597" grpId="0"/>
      <p:bldP spid="238598" grpId="0"/>
      <p:bldP spid="238599" grpId="0"/>
      <p:bldP spid="238601" grpId="0"/>
      <p:bldP spid="238602" grpId="0"/>
      <p:bldP spid="238603" grpId="0"/>
      <p:bldP spid="238604" grpId="0"/>
      <p:bldP spid="238605" grpId="0"/>
      <p:bldP spid="238606" grpId="0"/>
      <p:bldP spid="238607" grpId="0"/>
      <p:bldP spid="23860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219200"/>
            <a:ext cx="7696200" cy="533400"/>
          </a:xfrm>
        </p:spPr>
        <p:txBody>
          <a:bodyPr/>
          <a:lstStyle/>
          <a:p>
            <a:pPr algn="l">
              <a:lnSpc>
                <a:spcPct val="90000"/>
              </a:lnSpc>
              <a:buFontTx/>
              <a:buChar char="•"/>
            </a:pPr>
            <a:r>
              <a:rPr lang="en-US"/>
              <a:t>Answer-1:</a:t>
            </a:r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762000" y="1828800"/>
            <a:ext cx="5275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(e) Which element is located at address 599?</a:t>
            </a:r>
          </a:p>
        </p:txBody>
      </p:sp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1108075" y="2346325"/>
            <a:ext cx="1827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Address = 599</a:t>
            </a:r>
          </a:p>
        </p:txBody>
      </p:sp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5141913" y="2895600"/>
            <a:ext cx="2478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Index or i = L + P - 1</a:t>
            </a:r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5141913" y="3292475"/>
            <a:ext cx="1943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55 = -15 + P - 1</a:t>
            </a:r>
          </a:p>
        </p:txBody>
      </p:sp>
      <p:sp>
        <p:nvSpPr>
          <p:cNvPr id="239624" name="Text Box 8"/>
          <p:cNvSpPr txBox="1">
            <a:spLocks noChangeArrowheads="1"/>
          </p:cNvSpPr>
          <p:nvPr/>
        </p:nvSpPr>
        <p:spPr bwMode="auto">
          <a:xfrm>
            <a:off x="5141913" y="3673475"/>
            <a:ext cx="1922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55 + 15 + 1 = P</a:t>
            </a:r>
          </a:p>
        </p:txBody>
      </p:sp>
      <p:sp>
        <p:nvSpPr>
          <p:cNvPr id="239625" name="Text Box 9"/>
          <p:cNvSpPr txBox="1">
            <a:spLocks noChangeArrowheads="1"/>
          </p:cNvSpPr>
          <p:nvPr/>
        </p:nvSpPr>
        <p:spPr bwMode="auto">
          <a:xfrm>
            <a:off x="5141913" y="4054475"/>
            <a:ext cx="923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P = 71</a:t>
            </a:r>
          </a:p>
        </p:txBody>
      </p:sp>
      <p:sp>
        <p:nvSpPr>
          <p:cNvPr id="239626" name="Text Box 10"/>
          <p:cNvSpPr txBox="1">
            <a:spLocks noChangeArrowheads="1"/>
          </p:cNvSpPr>
          <p:nvPr/>
        </p:nvSpPr>
        <p:spPr bwMode="auto">
          <a:xfrm>
            <a:off x="1108075" y="3241675"/>
            <a:ext cx="3027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599 = 459 + (i – (-15)) * 2</a:t>
            </a:r>
          </a:p>
        </p:txBody>
      </p:sp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1095375" y="3622675"/>
            <a:ext cx="278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599 = 459 + (i + 15) * 2</a:t>
            </a:r>
          </a:p>
        </p:txBody>
      </p:sp>
      <p:sp>
        <p:nvSpPr>
          <p:cNvPr id="239628" name="Text Box 12"/>
          <p:cNvSpPr txBox="1">
            <a:spLocks noChangeArrowheads="1"/>
          </p:cNvSpPr>
          <p:nvPr/>
        </p:nvSpPr>
        <p:spPr bwMode="auto">
          <a:xfrm>
            <a:off x="1100138" y="3957638"/>
            <a:ext cx="2374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599 = 459 + 2i + 30</a:t>
            </a:r>
          </a:p>
        </p:txBody>
      </p:sp>
      <p:sp>
        <p:nvSpPr>
          <p:cNvPr id="239629" name="Text Box 13"/>
          <p:cNvSpPr txBox="1">
            <a:spLocks noChangeArrowheads="1"/>
          </p:cNvSpPr>
          <p:nvPr/>
        </p:nvSpPr>
        <p:spPr bwMode="auto">
          <a:xfrm>
            <a:off x="1093788" y="4346575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599 – 459 – 30 = 2i</a:t>
            </a:r>
          </a:p>
        </p:txBody>
      </p:sp>
      <p:sp>
        <p:nvSpPr>
          <p:cNvPr id="239630" name="Text Box 14"/>
          <p:cNvSpPr txBox="1">
            <a:spLocks noChangeArrowheads="1"/>
          </p:cNvSpPr>
          <p:nvPr/>
        </p:nvSpPr>
        <p:spPr bwMode="auto">
          <a:xfrm>
            <a:off x="1095375" y="4708525"/>
            <a:ext cx="1163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2i = 110 </a:t>
            </a:r>
          </a:p>
        </p:txBody>
      </p:sp>
      <p:sp>
        <p:nvSpPr>
          <p:cNvPr id="239631" name="Text Box 15"/>
          <p:cNvSpPr txBox="1">
            <a:spLocks noChangeArrowheads="1"/>
          </p:cNvSpPr>
          <p:nvPr/>
        </p:nvSpPr>
        <p:spPr bwMode="auto">
          <a:xfrm>
            <a:off x="1116013" y="2890838"/>
            <a:ext cx="3027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Address = M + (i – L) * W</a:t>
            </a:r>
          </a:p>
        </p:txBody>
      </p:sp>
      <p:sp>
        <p:nvSpPr>
          <p:cNvPr id="239632" name="Text Box 16"/>
          <p:cNvSpPr txBox="1">
            <a:spLocks noChangeArrowheads="1"/>
          </p:cNvSpPr>
          <p:nvPr/>
        </p:nvSpPr>
        <p:spPr bwMode="auto">
          <a:xfrm>
            <a:off x="1135063" y="5013325"/>
            <a:ext cx="1303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i = 110 / 2</a:t>
            </a:r>
          </a:p>
        </p:txBody>
      </p:sp>
      <p:sp>
        <p:nvSpPr>
          <p:cNvPr id="239633" name="Text Box 17"/>
          <p:cNvSpPr txBox="1">
            <a:spLocks noChangeArrowheads="1"/>
          </p:cNvSpPr>
          <p:nvPr/>
        </p:nvSpPr>
        <p:spPr bwMode="auto">
          <a:xfrm>
            <a:off x="1135063" y="5318125"/>
            <a:ext cx="811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i = 55</a:t>
            </a:r>
          </a:p>
        </p:txBody>
      </p:sp>
      <p:sp>
        <p:nvSpPr>
          <p:cNvPr id="239634" name="Text Box 18"/>
          <p:cNvSpPr txBox="1">
            <a:spLocks noChangeArrowheads="1"/>
          </p:cNvSpPr>
          <p:nvPr/>
        </p:nvSpPr>
        <p:spPr bwMode="auto">
          <a:xfrm>
            <a:off x="1143000" y="5851525"/>
            <a:ext cx="6362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71</a:t>
            </a:r>
            <a:r>
              <a:rPr lang="en-US" sz="2000" baseline="30000"/>
              <a:t>st</a:t>
            </a:r>
            <a:r>
              <a:rPr lang="en-US" sz="2000"/>
              <a:t> element with index 55 is located on address 599. / </a:t>
            </a:r>
          </a:p>
        </p:txBody>
      </p:sp>
      <p:sp>
        <p:nvSpPr>
          <p:cNvPr id="239635" name="Text Box 19"/>
          <p:cNvSpPr txBox="1">
            <a:spLocks noChangeArrowheads="1"/>
          </p:cNvSpPr>
          <p:nvPr/>
        </p:nvSpPr>
        <p:spPr bwMode="auto">
          <a:xfrm>
            <a:off x="1143000" y="6127750"/>
            <a:ext cx="2820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A</a:t>
            </a:r>
            <a:r>
              <a:rPr lang="en-US" sz="2000" baseline="-25000"/>
              <a:t>71</a:t>
            </a:r>
            <a:r>
              <a:rPr lang="en-US" sz="2000"/>
              <a:t> is on address 599. /</a:t>
            </a:r>
          </a:p>
        </p:txBody>
      </p:sp>
      <p:sp>
        <p:nvSpPr>
          <p:cNvPr id="239636" name="Text Box 20"/>
          <p:cNvSpPr txBox="1">
            <a:spLocks noChangeArrowheads="1"/>
          </p:cNvSpPr>
          <p:nvPr/>
        </p:nvSpPr>
        <p:spPr bwMode="auto">
          <a:xfrm>
            <a:off x="1128713" y="6477000"/>
            <a:ext cx="2919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A[55] is on address 599.</a:t>
            </a:r>
          </a:p>
        </p:txBody>
      </p:sp>
      <p:sp>
        <p:nvSpPr>
          <p:cNvPr id="239637" name="Text Box 21"/>
          <p:cNvSpPr txBox="1">
            <a:spLocks noChangeArrowheads="1"/>
          </p:cNvSpPr>
          <p:nvPr/>
        </p:nvSpPr>
        <p:spPr bwMode="auto">
          <a:xfrm>
            <a:off x="6384925" y="0"/>
            <a:ext cx="27590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Size = U – L + 1</a:t>
            </a:r>
          </a:p>
          <a:p>
            <a:pPr algn="l"/>
            <a:r>
              <a:rPr lang="en-US"/>
              <a:t>i = L + P – 1</a:t>
            </a:r>
          </a:p>
          <a:p>
            <a:pPr algn="l"/>
            <a:r>
              <a:rPr lang="en-US"/>
              <a:t>Address = M + (i – L) * W</a:t>
            </a:r>
          </a:p>
        </p:txBody>
      </p:sp>
      <p:sp>
        <p:nvSpPr>
          <p:cNvPr id="239638" name="Text Box 22"/>
          <p:cNvSpPr txBox="1">
            <a:spLocks noChangeArrowheads="1"/>
          </p:cNvSpPr>
          <p:nvPr/>
        </p:nvSpPr>
        <p:spPr bwMode="auto">
          <a:xfrm>
            <a:off x="8001000" y="914400"/>
            <a:ext cx="1152525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Data:</a:t>
            </a:r>
          </a:p>
          <a:p>
            <a:pPr algn="l"/>
            <a:r>
              <a:rPr lang="en-US"/>
              <a:t>L = -15, </a:t>
            </a:r>
          </a:p>
          <a:p>
            <a:pPr algn="l"/>
            <a:r>
              <a:rPr lang="en-US"/>
              <a:t>U = 64, </a:t>
            </a:r>
          </a:p>
          <a:p>
            <a:pPr algn="l"/>
            <a:r>
              <a:rPr lang="en-US"/>
              <a:t>M = 459, </a:t>
            </a:r>
          </a:p>
          <a:p>
            <a:pPr algn="l"/>
            <a:r>
              <a:rPr lang="en-US"/>
              <a:t>W =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3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3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/>
      <p:bldP spid="239621" grpId="0"/>
      <p:bldP spid="239622" grpId="0"/>
      <p:bldP spid="239623" grpId="0"/>
      <p:bldP spid="239624" grpId="0"/>
      <p:bldP spid="239625" grpId="0"/>
      <p:bldP spid="239626" grpId="0"/>
      <p:bldP spid="239627" grpId="0"/>
      <p:bldP spid="239628" grpId="0"/>
      <p:bldP spid="239629" grpId="0"/>
      <p:bldP spid="239630" grpId="0"/>
      <p:bldP spid="239631" grpId="0"/>
      <p:bldP spid="239632" grpId="0"/>
      <p:bldP spid="239633" grpId="0"/>
      <p:bldP spid="239634" grpId="0"/>
      <p:bldP spid="239635" grpId="0"/>
      <p:bldP spid="2396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219200"/>
            <a:ext cx="7696200" cy="5181600"/>
          </a:xfrm>
        </p:spPr>
        <p:txBody>
          <a:bodyPr/>
          <a:lstStyle/>
          <a:p>
            <a:pPr algn="l">
              <a:lnSpc>
                <a:spcPct val="90000"/>
              </a:lnSpc>
              <a:buFontTx/>
              <a:buChar char="•"/>
            </a:pPr>
            <a:r>
              <a:rPr lang="en-US"/>
              <a:t>Question-2: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/>
              <a:t>Suppose, an array A[-51...48] is stored in a memory whose starting address is 1000. Assume that the word size for each element is 4. Then obtain the following: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/>
              <a:t>(a) How many number of elements are there in the array A?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/>
              <a:t>(b) How much memory is required to store the entire array?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/>
              <a:t>(c) What is the address location for A[1]?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/>
              <a:t>(d) What is the address location of 53</a:t>
            </a:r>
            <a:r>
              <a:rPr lang="en-US" baseline="30000"/>
              <a:t>rd</a:t>
            </a:r>
            <a:r>
              <a:rPr lang="en-US"/>
              <a:t>  element?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/>
              <a:t>(e) Which element is located at address 1076?</a:t>
            </a:r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6384925" y="0"/>
            <a:ext cx="27590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Size = U – L + 1</a:t>
            </a:r>
          </a:p>
          <a:p>
            <a:pPr algn="l"/>
            <a:r>
              <a:rPr lang="en-US"/>
              <a:t>i = L + P – 1</a:t>
            </a:r>
          </a:p>
          <a:p>
            <a:pPr algn="l"/>
            <a:r>
              <a:rPr lang="en-US"/>
              <a:t>Address = M + (i – L) * 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graphicFrame>
        <p:nvGraphicFramePr>
          <p:cNvPr id="242711" name="Group 23"/>
          <p:cNvGraphicFramePr>
            <a:graphicFrameLocks noGrp="1"/>
          </p:cNvGraphicFramePr>
          <p:nvPr/>
        </p:nvGraphicFramePr>
        <p:xfrm>
          <a:off x="1492250" y="2209800"/>
          <a:ext cx="685800" cy="25908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2712" name="Text Box 24"/>
          <p:cNvSpPr txBox="1">
            <a:spLocks noChangeArrowheads="1"/>
          </p:cNvSpPr>
          <p:nvPr/>
        </p:nvSpPr>
        <p:spPr bwMode="auto">
          <a:xfrm>
            <a:off x="1416050" y="1600200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</a:t>
            </a:r>
          </a:p>
          <a:p>
            <a:r>
              <a:rPr lang="en-US"/>
              <a:t>A</a:t>
            </a:r>
          </a:p>
        </p:txBody>
      </p:sp>
      <p:graphicFrame>
        <p:nvGraphicFramePr>
          <p:cNvPr id="242745" name="Group 57"/>
          <p:cNvGraphicFramePr>
            <a:graphicFrameLocks noGrp="1"/>
          </p:cNvGraphicFramePr>
          <p:nvPr/>
        </p:nvGraphicFramePr>
        <p:xfrm>
          <a:off x="685800" y="2209800"/>
          <a:ext cx="685800" cy="25908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2727" name="Text Box 39"/>
          <p:cNvSpPr txBox="1">
            <a:spLocks noChangeArrowheads="1"/>
          </p:cNvSpPr>
          <p:nvPr/>
        </p:nvSpPr>
        <p:spPr bwMode="auto">
          <a:xfrm>
            <a:off x="685800" y="5105400"/>
            <a:ext cx="1657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Values</a:t>
            </a:r>
          </a:p>
          <a:p>
            <a:r>
              <a:rPr lang="en-US"/>
              <a:t>(Marks of DFS</a:t>
            </a:r>
          </a:p>
          <a:p>
            <a:r>
              <a:rPr lang="en-US"/>
              <a:t>of 5 students)</a:t>
            </a:r>
          </a:p>
        </p:txBody>
      </p:sp>
      <p:sp>
        <p:nvSpPr>
          <p:cNvPr id="242728" name="Text Box 40"/>
          <p:cNvSpPr txBox="1">
            <a:spLocks noChangeArrowheads="1"/>
          </p:cNvSpPr>
          <p:nvPr/>
        </p:nvSpPr>
        <p:spPr bwMode="auto">
          <a:xfrm>
            <a:off x="685800" y="1614488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42729" name="Text Box 41"/>
          <p:cNvSpPr txBox="1">
            <a:spLocks noChangeArrowheads="1"/>
          </p:cNvSpPr>
          <p:nvPr/>
        </p:nvSpPr>
        <p:spPr bwMode="auto">
          <a:xfrm>
            <a:off x="2438400" y="160020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Question:</a:t>
            </a:r>
          </a:p>
        </p:txBody>
      </p:sp>
      <p:sp>
        <p:nvSpPr>
          <p:cNvPr id="242730" name="Text Box 42"/>
          <p:cNvSpPr txBox="1">
            <a:spLocks noChangeArrowheads="1"/>
          </p:cNvSpPr>
          <p:nvPr/>
        </p:nvSpPr>
        <p:spPr bwMode="auto">
          <a:xfrm>
            <a:off x="2438400" y="2057400"/>
            <a:ext cx="379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Some Process/Procedure/Function </a:t>
            </a:r>
          </a:p>
          <a:p>
            <a:pPr algn="l"/>
            <a:r>
              <a:rPr lang="en-US"/>
              <a:t>needs to be done on the array.</a:t>
            </a:r>
          </a:p>
        </p:txBody>
      </p:sp>
      <p:sp>
        <p:nvSpPr>
          <p:cNvPr id="242731" name="Text Box 43"/>
          <p:cNvSpPr txBox="1">
            <a:spLocks noChangeArrowheads="1"/>
          </p:cNvSpPr>
          <p:nvPr/>
        </p:nvSpPr>
        <p:spPr bwMode="auto">
          <a:xfrm>
            <a:off x="3505200" y="1600200"/>
            <a:ext cx="315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Increment all the values by 1.</a:t>
            </a:r>
          </a:p>
        </p:txBody>
      </p:sp>
      <p:sp>
        <p:nvSpPr>
          <p:cNvPr id="242732" name="Text Box 44"/>
          <p:cNvSpPr txBox="1">
            <a:spLocks noChangeArrowheads="1"/>
          </p:cNvSpPr>
          <p:nvPr/>
        </p:nvSpPr>
        <p:spPr bwMode="auto">
          <a:xfrm>
            <a:off x="2438400" y="2787650"/>
            <a:ext cx="276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What is a ‘Process’ then?</a:t>
            </a:r>
          </a:p>
        </p:txBody>
      </p:sp>
      <p:sp>
        <p:nvSpPr>
          <p:cNvPr id="242733" name="Text Box 45"/>
          <p:cNvSpPr txBox="1">
            <a:spLocks noChangeArrowheads="1"/>
          </p:cNvSpPr>
          <p:nvPr/>
        </p:nvSpPr>
        <p:spPr bwMode="auto">
          <a:xfrm>
            <a:off x="2438400" y="3200400"/>
            <a:ext cx="5175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‘Process’ is a sequence of steps that is executed </a:t>
            </a:r>
          </a:p>
          <a:p>
            <a:pPr algn="l"/>
            <a:r>
              <a:rPr lang="en-US"/>
              <a:t>to get the work done.</a:t>
            </a:r>
          </a:p>
        </p:txBody>
      </p:sp>
      <p:sp>
        <p:nvSpPr>
          <p:cNvPr id="242734" name="Text Box 46"/>
          <p:cNvSpPr txBox="1">
            <a:spLocks noChangeArrowheads="1"/>
          </p:cNvSpPr>
          <p:nvPr/>
        </p:nvSpPr>
        <p:spPr bwMode="auto">
          <a:xfrm>
            <a:off x="2438400" y="3886200"/>
            <a:ext cx="360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Example: Process of making Tea.</a:t>
            </a:r>
          </a:p>
        </p:txBody>
      </p:sp>
      <p:sp>
        <p:nvSpPr>
          <p:cNvPr id="242735" name="Text Box 47"/>
          <p:cNvSpPr txBox="1">
            <a:spLocks noChangeArrowheads="1"/>
          </p:cNvSpPr>
          <p:nvPr/>
        </p:nvSpPr>
        <p:spPr bwMode="auto">
          <a:xfrm>
            <a:off x="2438400" y="4281488"/>
            <a:ext cx="511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In Computer terminology, such process is called:</a:t>
            </a:r>
          </a:p>
        </p:txBody>
      </p:sp>
      <p:sp>
        <p:nvSpPr>
          <p:cNvPr id="242736" name="Text Box 48"/>
          <p:cNvSpPr txBox="1">
            <a:spLocks noChangeArrowheads="1"/>
          </p:cNvSpPr>
          <p:nvPr/>
        </p:nvSpPr>
        <p:spPr bwMode="auto">
          <a:xfrm>
            <a:off x="2508250" y="5029200"/>
            <a:ext cx="6635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When an Algorithm is implemented in a programming language,</a:t>
            </a:r>
          </a:p>
          <a:p>
            <a:pPr algn="l"/>
            <a:r>
              <a:rPr lang="en-US"/>
              <a:t>it is called a:</a:t>
            </a:r>
          </a:p>
        </p:txBody>
      </p:sp>
      <p:sp>
        <p:nvSpPr>
          <p:cNvPr id="242746" name="Text Box 58"/>
          <p:cNvSpPr txBox="1">
            <a:spLocks noChangeArrowheads="1"/>
          </p:cNvSpPr>
          <p:nvPr/>
        </p:nvSpPr>
        <p:spPr bwMode="auto">
          <a:xfrm>
            <a:off x="2819400" y="4648200"/>
            <a:ext cx="362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‘ALGORITHM’ / ‘PSEUDOCODE’.</a:t>
            </a:r>
          </a:p>
        </p:txBody>
      </p:sp>
      <p:sp>
        <p:nvSpPr>
          <p:cNvPr id="242747" name="Text Box 59"/>
          <p:cNvSpPr txBox="1">
            <a:spLocks noChangeArrowheads="1"/>
          </p:cNvSpPr>
          <p:nvPr/>
        </p:nvSpPr>
        <p:spPr bwMode="auto">
          <a:xfrm>
            <a:off x="2895600" y="5715000"/>
            <a:ext cx="146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‘PROGRAM’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12" grpId="0"/>
      <p:bldP spid="242727" grpId="0"/>
      <p:bldP spid="242728" grpId="0"/>
      <p:bldP spid="242729" grpId="0"/>
      <p:bldP spid="242730" grpId="0"/>
      <p:bldP spid="242731" grpId="0"/>
      <p:bldP spid="242732" grpId="0"/>
      <p:bldP spid="242733" grpId="0"/>
      <p:bldP spid="242734" grpId="0"/>
      <p:bldP spid="242735" grpId="0"/>
      <p:bldP spid="242736" grpId="0"/>
      <p:bldP spid="242746" grpId="0"/>
      <p:bldP spid="2427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219200"/>
            <a:ext cx="7696200" cy="5181600"/>
          </a:xfrm>
        </p:spPr>
        <p:txBody>
          <a:bodyPr/>
          <a:lstStyle/>
          <a:p>
            <a:pPr algn="l">
              <a:lnSpc>
                <a:spcPct val="90000"/>
              </a:lnSpc>
              <a:buFontTx/>
              <a:buChar char="•"/>
            </a:pPr>
            <a:r>
              <a:rPr lang="en-US"/>
              <a:t>Algorithm v/s Program: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/>
              <a:t>Algorithm: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/>
              <a:t>It is not dependent on the programming language.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/>
              <a:t>It does not have to follow the syntax of any programming language.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/>
              <a:t>Should be easily understandable.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/>
              <a:t>Program: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/>
              <a:t>It is dependent on the programming language.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/>
              <a:t>It has to follow the syntax of the programming language in which it is implemented.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/>
              <a:t>Might not be easily understandable.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244778" name="Rectangle 42"/>
          <p:cNvSpPr>
            <a:spLocks noChangeArrowheads="1"/>
          </p:cNvSpPr>
          <p:nvPr/>
        </p:nvSpPr>
        <p:spPr bwMode="auto">
          <a:xfrm>
            <a:off x="1600200" y="3275013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11</a:t>
            </a:r>
          </a:p>
        </p:txBody>
      </p:sp>
      <p:sp>
        <p:nvSpPr>
          <p:cNvPr id="244779" name="Rectangle 43"/>
          <p:cNvSpPr>
            <a:spLocks noChangeArrowheads="1"/>
          </p:cNvSpPr>
          <p:nvPr/>
        </p:nvSpPr>
        <p:spPr bwMode="auto">
          <a:xfrm>
            <a:off x="1600200" y="3732213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20</a:t>
            </a:r>
          </a:p>
        </p:txBody>
      </p:sp>
      <p:sp>
        <p:nvSpPr>
          <p:cNvPr id="244780" name="Rectangle 44"/>
          <p:cNvSpPr>
            <a:spLocks noChangeArrowheads="1"/>
          </p:cNvSpPr>
          <p:nvPr/>
        </p:nvSpPr>
        <p:spPr bwMode="auto">
          <a:xfrm>
            <a:off x="1600200" y="4189413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9</a:t>
            </a:r>
          </a:p>
        </p:txBody>
      </p:sp>
      <p:sp>
        <p:nvSpPr>
          <p:cNvPr id="244781" name="Rectangle 45"/>
          <p:cNvSpPr>
            <a:spLocks noChangeArrowheads="1"/>
          </p:cNvSpPr>
          <p:nvPr/>
        </p:nvSpPr>
        <p:spPr bwMode="auto">
          <a:xfrm>
            <a:off x="1600200" y="4646613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18</a:t>
            </a:r>
          </a:p>
        </p:txBody>
      </p:sp>
      <p:sp>
        <p:nvSpPr>
          <p:cNvPr id="244782" name="Rectangle 46"/>
          <p:cNvSpPr>
            <a:spLocks noChangeArrowheads="1"/>
          </p:cNvSpPr>
          <p:nvPr/>
        </p:nvSpPr>
        <p:spPr bwMode="auto">
          <a:xfrm>
            <a:off x="1600200" y="5103813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15</a:t>
            </a:r>
          </a:p>
        </p:txBody>
      </p:sp>
      <p:sp>
        <p:nvSpPr>
          <p:cNvPr id="244783" name="Text Box 47"/>
          <p:cNvSpPr txBox="1">
            <a:spLocks noChangeArrowheads="1"/>
          </p:cNvSpPr>
          <p:nvPr/>
        </p:nvSpPr>
        <p:spPr bwMode="auto">
          <a:xfrm>
            <a:off x="2438400" y="990600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Algorithm:</a:t>
            </a:r>
          </a:p>
        </p:txBody>
      </p:sp>
      <p:sp>
        <p:nvSpPr>
          <p:cNvPr id="244784" name="Text Box 48"/>
          <p:cNvSpPr txBox="1">
            <a:spLocks noChangeArrowheads="1"/>
          </p:cNvSpPr>
          <p:nvPr/>
        </p:nvSpPr>
        <p:spPr bwMode="auto">
          <a:xfrm>
            <a:off x="3711575" y="990600"/>
            <a:ext cx="179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TraverseArray</a:t>
            </a:r>
          </a:p>
        </p:txBody>
      </p:sp>
      <p:sp>
        <p:nvSpPr>
          <p:cNvPr id="244785" name="Rectangle 49"/>
          <p:cNvSpPr>
            <a:spLocks noChangeArrowheads="1"/>
          </p:cNvSpPr>
          <p:nvPr/>
        </p:nvSpPr>
        <p:spPr bwMode="auto">
          <a:xfrm>
            <a:off x="838200" y="32750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44786" name="Rectangle 50"/>
          <p:cNvSpPr>
            <a:spLocks noChangeArrowheads="1"/>
          </p:cNvSpPr>
          <p:nvPr/>
        </p:nvSpPr>
        <p:spPr bwMode="auto">
          <a:xfrm>
            <a:off x="838200" y="37322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44787" name="Rectangle 51"/>
          <p:cNvSpPr>
            <a:spLocks noChangeArrowheads="1"/>
          </p:cNvSpPr>
          <p:nvPr/>
        </p:nvSpPr>
        <p:spPr bwMode="auto">
          <a:xfrm>
            <a:off x="838200" y="41894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244788" name="Rectangle 52"/>
          <p:cNvSpPr>
            <a:spLocks noChangeArrowheads="1"/>
          </p:cNvSpPr>
          <p:nvPr/>
        </p:nvSpPr>
        <p:spPr bwMode="auto">
          <a:xfrm>
            <a:off x="838200" y="46466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244789" name="Rectangle 53"/>
          <p:cNvSpPr>
            <a:spLocks noChangeArrowheads="1"/>
          </p:cNvSpPr>
          <p:nvPr/>
        </p:nvSpPr>
        <p:spPr bwMode="auto">
          <a:xfrm>
            <a:off x="838200" y="51038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4</a:t>
            </a:r>
          </a:p>
        </p:txBody>
      </p:sp>
      <p:sp>
        <p:nvSpPr>
          <p:cNvPr id="244790" name="Text Box 54"/>
          <p:cNvSpPr txBox="1">
            <a:spLocks noChangeArrowheads="1"/>
          </p:cNvSpPr>
          <p:nvPr/>
        </p:nvSpPr>
        <p:spPr bwMode="auto">
          <a:xfrm>
            <a:off x="1492250" y="2665413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</a:t>
            </a:r>
          </a:p>
          <a:p>
            <a:r>
              <a:rPr lang="en-US"/>
              <a:t>A</a:t>
            </a:r>
          </a:p>
        </p:txBody>
      </p:sp>
      <p:sp>
        <p:nvSpPr>
          <p:cNvPr id="244791" name="Text Box 55"/>
          <p:cNvSpPr txBox="1">
            <a:spLocks noChangeArrowheads="1"/>
          </p:cNvSpPr>
          <p:nvPr/>
        </p:nvSpPr>
        <p:spPr bwMode="auto">
          <a:xfrm>
            <a:off x="762000" y="267970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44792" name="Text Box 56"/>
          <p:cNvSpPr txBox="1">
            <a:spLocks noChangeArrowheads="1"/>
          </p:cNvSpPr>
          <p:nvPr/>
        </p:nvSpPr>
        <p:spPr bwMode="auto">
          <a:xfrm>
            <a:off x="2438400" y="3427413"/>
            <a:ext cx="164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A[0] = A[0] + 1</a:t>
            </a:r>
          </a:p>
        </p:txBody>
      </p:sp>
      <p:sp>
        <p:nvSpPr>
          <p:cNvPr id="244793" name="Text Box 57"/>
          <p:cNvSpPr txBox="1">
            <a:spLocks noChangeArrowheads="1"/>
          </p:cNvSpPr>
          <p:nvPr/>
        </p:nvSpPr>
        <p:spPr bwMode="auto">
          <a:xfrm>
            <a:off x="2438400" y="3822700"/>
            <a:ext cx="164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A[1] = A[1] + 1</a:t>
            </a:r>
          </a:p>
        </p:txBody>
      </p:sp>
      <p:sp>
        <p:nvSpPr>
          <p:cNvPr id="244794" name="Text Box 58"/>
          <p:cNvSpPr txBox="1">
            <a:spLocks noChangeArrowheads="1"/>
          </p:cNvSpPr>
          <p:nvPr/>
        </p:nvSpPr>
        <p:spPr bwMode="auto">
          <a:xfrm>
            <a:off x="2438400" y="4189413"/>
            <a:ext cx="164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A[2] = A[2] + 1</a:t>
            </a:r>
          </a:p>
        </p:txBody>
      </p:sp>
      <p:sp>
        <p:nvSpPr>
          <p:cNvPr id="244795" name="Text Box 59"/>
          <p:cNvSpPr txBox="1">
            <a:spLocks noChangeArrowheads="1"/>
          </p:cNvSpPr>
          <p:nvPr/>
        </p:nvSpPr>
        <p:spPr bwMode="auto">
          <a:xfrm>
            <a:off x="2438400" y="4570413"/>
            <a:ext cx="164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A[3] = A[3] + 1</a:t>
            </a:r>
          </a:p>
        </p:txBody>
      </p:sp>
      <p:sp>
        <p:nvSpPr>
          <p:cNvPr id="244796" name="Text Box 60"/>
          <p:cNvSpPr txBox="1">
            <a:spLocks noChangeArrowheads="1"/>
          </p:cNvSpPr>
          <p:nvPr/>
        </p:nvSpPr>
        <p:spPr bwMode="auto">
          <a:xfrm>
            <a:off x="2438400" y="4965700"/>
            <a:ext cx="164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A[4] = A[4] + 1</a:t>
            </a:r>
          </a:p>
        </p:txBody>
      </p:sp>
      <p:sp>
        <p:nvSpPr>
          <p:cNvPr id="244797" name="AutoShape 61"/>
          <p:cNvSpPr>
            <a:spLocks/>
          </p:cNvSpPr>
          <p:nvPr/>
        </p:nvSpPr>
        <p:spPr bwMode="auto">
          <a:xfrm>
            <a:off x="4191000" y="3427413"/>
            <a:ext cx="304800" cy="19812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798" name="Text Box 62"/>
          <p:cNvSpPr txBox="1">
            <a:spLocks noChangeArrowheads="1"/>
          </p:cNvSpPr>
          <p:nvPr/>
        </p:nvSpPr>
        <p:spPr bwMode="auto">
          <a:xfrm>
            <a:off x="2438400" y="5410200"/>
            <a:ext cx="2762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Same thing is being done</a:t>
            </a:r>
          </a:p>
          <a:p>
            <a:pPr algn="l"/>
            <a:r>
              <a:rPr lang="en-US"/>
              <a:t>repetitively just using</a:t>
            </a:r>
          </a:p>
          <a:p>
            <a:pPr algn="l"/>
            <a:r>
              <a:rPr lang="en-US"/>
              <a:t>different values.</a:t>
            </a:r>
          </a:p>
        </p:txBody>
      </p:sp>
      <p:sp>
        <p:nvSpPr>
          <p:cNvPr id="244799" name="Oval 63"/>
          <p:cNvSpPr>
            <a:spLocks noChangeArrowheads="1"/>
          </p:cNvSpPr>
          <p:nvPr/>
        </p:nvSpPr>
        <p:spPr bwMode="auto">
          <a:xfrm>
            <a:off x="2667000" y="3351213"/>
            <a:ext cx="304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800" name="Oval 64"/>
          <p:cNvSpPr>
            <a:spLocks noChangeArrowheads="1"/>
          </p:cNvSpPr>
          <p:nvPr/>
        </p:nvSpPr>
        <p:spPr bwMode="auto">
          <a:xfrm>
            <a:off x="2667000" y="4875213"/>
            <a:ext cx="304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801" name="Text Box 65"/>
          <p:cNvSpPr txBox="1">
            <a:spLocks noChangeArrowheads="1"/>
          </p:cNvSpPr>
          <p:nvPr/>
        </p:nvSpPr>
        <p:spPr bwMode="auto">
          <a:xfrm>
            <a:off x="4572000" y="3275013"/>
            <a:ext cx="622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0</a:t>
            </a:r>
          </a:p>
        </p:txBody>
      </p:sp>
      <p:sp>
        <p:nvSpPr>
          <p:cNvPr id="244802" name="Text Box 66"/>
          <p:cNvSpPr txBox="1">
            <a:spLocks noChangeArrowheads="1"/>
          </p:cNvSpPr>
          <p:nvPr/>
        </p:nvSpPr>
        <p:spPr bwMode="auto">
          <a:xfrm>
            <a:off x="4578350" y="3594100"/>
            <a:ext cx="177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While i &lt;= 4, do</a:t>
            </a:r>
          </a:p>
        </p:txBody>
      </p:sp>
      <p:sp>
        <p:nvSpPr>
          <p:cNvPr id="244803" name="Text Box 67"/>
          <p:cNvSpPr txBox="1">
            <a:spLocks noChangeArrowheads="1"/>
          </p:cNvSpPr>
          <p:nvPr/>
        </p:nvSpPr>
        <p:spPr bwMode="auto">
          <a:xfrm>
            <a:off x="4953000" y="3960813"/>
            <a:ext cx="174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 i ] = A[ i ] + 1</a:t>
            </a:r>
          </a:p>
        </p:txBody>
      </p:sp>
      <p:sp>
        <p:nvSpPr>
          <p:cNvPr id="244804" name="Text Box 68"/>
          <p:cNvSpPr txBox="1">
            <a:spLocks noChangeArrowheads="1"/>
          </p:cNvSpPr>
          <p:nvPr/>
        </p:nvSpPr>
        <p:spPr bwMode="auto">
          <a:xfrm>
            <a:off x="4953000" y="4418013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i + 1</a:t>
            </a:r>
          </a:p>
        </p:txBody>
      </p:sp>
      <p:sp>
        <p:nvSpPr>
          <p:cNvPr id="244805" name="Text Box 69"/>
          <p:cNvSpPr txBox="1">
            <a:spLocks noChangeArrowheads="1"/>
          </p:cNvSpPr>
          <p:nvPr/>
        </p:nvSpPr>
        <p:spPr bwMode="auto">
          <a:xfrm>
            <a:off x="4648200" y="4875213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EndWhile</a:t>
            </a:r>
          </a:p>
        </p:txBody>
      </p:sp>
      <p:sp>
        <p:nvSpPr>
          <p:cNvPr id="244806" name="Text Box 70"/>
          <p:cNvSpPr txBox="1">
            <a:spLocks noChangeArrowheads="1"/>
          </p:cNvSpPr>
          <p:nvPr/>
        </p:nvSpPr>
        <p:spPr bwMode="auto">
          <a:xfrm>
            <a:off x="7239000" y="3427413"/>
            <a:ext cx="1473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For i = 0 to 4</a:t>
            </a:r>
          </a:p>
        </p:txBody>
      </p:sp>
      <p:sp>
        <p:nvSpPr>
          <p:cNvPr id="244807" name="AutoShape 71"/>
          <p:cNvSpPr>
            <a:spLocks/>
          </p:cNvSpPr>
          <p:nvPr/>
        </p:nvSpPr>
        <p:spPr bwMode="auto">
          <a:xfrm>
            <a:off x="6629400" y="3351213"/>
            <a:ext cx="304800" cy="19812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808" name="Text Box 72"/>
          <p:cNvSpPr txBox="1">
            <a:spLocks noChangeArrowheads="1"/>
          </p:cNvSpPr>
          <p:nvPr/>
        </p:nvSpPr>
        <p:spPr bwMode="auto">
          <a:xfrm>
            <a:off x="7397750" y="3960813"/>
            <a:ext cx="174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 i ] = A[ i ] + 1</a:t>
            </a:r>
          </a:p>
        </p:txBody>
      </p:sp>
      <p:sp>
        <p:nvSpPr>
          <p:cNvPr id="244809" name="Text Box 73"/>
          <p:cNvSpPr txBox="1">
            <a:spLocks noChangeArrowheads="1"/>
          </p:cNvSpPr>
          <p:nvPr/>
        </p:nvSpPr>
        <p:spPr bwMode="auto">
          <a:xfrm>
            <a:off x="7239000" y="4875213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EndFor</a:t>
            </a:r>
          </a:p>
        </p:txBody>
      </p:sp>
      <p:sp>
        <p:nvSpPr>
          <p:cNvPr id="244810" name="Text Box 74"/>
          <p:cNvSpPr txBox="1">
            <a:spLocks noChangeArrowheads="1"/>
          </p:cNvSpPr>
          <p:nvPr/>
        </p:nvSpPr>
        <p:spPr bwMode="auto">
          <a:xfrm>
            <a:off x="2486025" y="2894013"/>
            <a:ext cx="83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Steps:</a:t>
            </a:r>
          </a:p>
        </p:txBody>
      </p:sp>
      <p:sp>
        <p:nvSpPr>
          <p:cNvPr id="244811" name="Text Box 75"/>
          <p:cNvSpPr txBox="1">
            <a:spLocks noChangeArrowheads="1"/>
          </p:cNvSpPr>
          <p:nvPr/>
        </p:nvSpPr>
        <p:spPr bwMode="auto">
          <a:xfrm>
            <a:off x="3729038" y="1331913"/>
            <a:ext cx="2686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Travel through the array.</a:t>
            </a:r>
          </a:p>
        </p:txBody>
      </p:sp>
      <p:sp>
        <p:nvSpPr>
          <p:cNvPr id="244812" name="Text Box 76"/>
          <p:cNvSpPr txBox="1">
            <a:spLocks noChangeArrowheads="1"/>
          </p:cNvSpPr>
          <p:nvPr/>
        </p:nvSpPr>
        <p:spPr bwMode="auto">
          <a:xfrm>
            <a:off x="3714750" y="1625600"/>
            <a:ext cx="440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Visit each and every element of the array.</a:t>
            </a:r>
          </a:p>
        </p:txBody>
      </p:sp>
      <p:sp>
        <p:nvSpPr>
          <p:cNvPr id="244813" name="Text Box 77"/>
          <p:cNvSpPr txBox="1">
            <a:spLocks noChangeArrowheads="1"/>
          </p:cNvSpPr>
          <p:nvPr/>
        </p:nvSpPr>
        <p:spPr bwMode="auto">
          <a:xfrm>
            <a:off x="2482850" y="2147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Question:</a:t>
            </a:r>
          </a:p>
        </p:txBody>
      </p:sp>
      <p:sp>
        <p:nvSpPr>
          <p:cNvPr id="244814" name="Text Box 78"/>
          <p:cNvSpPr txBox="1">
            <a:spLocks noChangeArrowheads="1"/>
          </p:cNvSpPr>
          <p:nvPr/>
        </p:nvSpPr>
        <p:spPr bwMode="auto">
          <a:xfrm>
            <a:off x="3549650" y="2147888"/>
            <a:ext cx="315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Increment all the values by 1.</a:t>
            </a:r>
          </a:p>
        </p:txBody>
      </p:sp>
      <p:sp>
        <p:nvSpPr>
          <p:cNvPr id="244815" name="Text Box 79"/>
          <p:cNvSpPr txBox="1">
            <a:spLocks noChangeArrowheads="1"/>
          </p:cNvSpPr>
          <p:nvPr/>
        </p:nvSpPr>
        <p:spPr bwMode="auto">
          <a:xfrm>
            <a:off x="2438400" y="6338888"/>
            <a:ext cx="297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Better to do it using a Loop.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1000" fill="hold"/>
                                        <p:tgtEl>
                                          <p:spTgt spid="24477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1000" fill="hold"/>
                                        <p:tgtEl>
                                          <p:spTgt spid="24477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1000" fill="hold"/>
                                        <p:tgtEl>
                                          <p:spTgt spid="24478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1000" fill="hold"/>
                                        <p:tgtEl>
                                          <p:spTgt spid="24478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1000" fill="hold"/>
                                        <p:tgtEl>
                                          <p:spTgt spid="24478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4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4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4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4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4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4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4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4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24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24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24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4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4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24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24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4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24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24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24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24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24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4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24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24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78" grpId="0" animBg="1"/>
      <p:bldP spid="244778" grpId="1" animBg="1"/>
      <p:bldP spid="244779" grpId="0" animBg="1"/>
      <p:bldP spid="244779" grpId="1" animBg="1"/>
      <p:bldP spid="244780" grpId="0" animBg="1"/>
      <p:bldP spid="244780" grpId="1" animBg="1"/>
      <p:bldP spid="244781" grpId="0" animBg="1"/>
      <p:bldP spid="244781" grpId="1" animBg="1"/>
      <p:bldP spid="244782" grpId="0" animBg="1"/>
      <p:bldP spid="244782" grpId="1" animBg="1"/>
      <p:bldP spid="244783" grpId="0"/>
      <p:bldP spid="244784" grpId="0"/>
      <p:bldP spid="244785" grpId="0"/>
      <p:bldP spid="244786" grpId="0"/>
      <p:bldP spid="244787" grpId="0"/>
      <p:bldP spid="244788" grpId="0"/>
      <p:bldP spid="244789" grpId="0"/>
      <p:bldP spid="244790" grpId="0"/>
      <p:bldP spid="244791" grpId="0"/>
      <p:bldP spid="244792" grpId="0"/>
      <p:bldP spid="244793" grpId="0"/>
      <p:bldP spid="244794" grpId="0"/>
      <p:bldP spid="244795" grpId="0"/>
      <p:bldP spid="244796" grpId="0"/>
      <p:bldP spid="244797" grpId="0" animBg="1"/>
      <p:bldP spid="244798" grpId="0"/>
      <p:bldP spid="244799" grpId="0" animBg="1"/>
      <p:bldP spid="244800" grpId="0" animBg="1"/>
      <p:bldP spid="244801" grpId="0"/>
      <p:bldP spid="244802" grpId="0"/>
      <p:bldP spid="244803" grpId="0"/>
      <p:bldP spid="244804" grpId="0"/>
      <p:bldP spid="244805" grpId="0"/>
      <p:bldP spid="244806" grpId="0"/>
      <p:bldP spid="244807" grpId="0" animBg="1"/>
      <p:bldP spid="244808" grpId="0"/>
      <p:bldP spid="244809" grpId="0"/>
      <p:bldP spid="244810" grpId="0"/>
      <p:bldP spid="244811" grpId="0"/>
      <p:bldP spid="244812" grpId="0"/>
      <p:bldP spid="244813" grpId="0"/>
      <p:bldP spid="244814" grpId="0"/>
      <p:bldP spid="2448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249859" name="Rectangle 3"/>
          <p:cNvSpPr>
            <a:spLocks noChangeArrowheads="1"/>
          </p:cNvSpPr>
          <p:nvPr/>
        </p:nvSpPr>
        <p:spPr bwMode="auto">
          <a:xfrm>
            <a:off x="1066800" y="2895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11</a:t>
            </a: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1066800" y="3352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20</a:t>
            </a:r>
          </a:p>
        </p:txBody>
      </p:sp>
      <p:sp>
        <p:nvSpPr>
          <p:cNvPr id="249861" name="Rectangle 5"/>
          <p:cNvSpPr>
            <a:spLocks noChangeArrowheads="1"/>
          </p:cNvSpPr>
          <p:nvPr/>
        </p:nvSpPr>
        <p:spPr bwMode="auto">
          <a:xfrm>
            <a:off x="1066800" y="3810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9</a:t>
            </a:r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1066800" y="4267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18</a:t>
            </a:r>
          </a:p>
        </p:txBody>
      </p:sp>
      <p:sp>
        <p:nvSpPr>
          <p:cNvPr id="249863" name="Rectangle 7"/>
          <p:cNvSpPr>
            <a:spLocks noChangeArrowheads="1"/>
          </p:cNvSpPr>
          <p:nvPr/>
        </p:nvSpPr>
        <p:spPr bwMode="auto">
          <a:xfrm>
            <a:off x="1066800" y="4724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15</a:t>
            </a:r>
          </a:p>
        </p:txBody>
      </p:sp>
      <p:sp>
        <p:nvSpPr>
          <p:cNvPr id="249864" name="Text Box 8"/>
          <p:cNvSpPr txBox="1">
            <a:spLocks noChangeArrowheads="1"/>
          </p:cNvSpPr>
          <p:nvPr/>
        </p:nvSpPr>
        <p:spPr bwMode="auto">
          <a:xfrm>
            <a:off x="304800" y="1203325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Algorithm:</a:t>
            </a:r>
          </a:p>
        </p:txBody>
      </p:sp>
      <p:sp>
        <p:nvSpPr>
          <p:cNvPr id="249865" name="Text Box 9"/>
          <p:cNvSpPr txBox="1">
            <a:spLocks noChangeArrowheads="1"/>
          </p:cNvSpPr>
          <p:nvPr/>
        </p:nvSpPr>
        <p:spPr bwMode="auto">
          <a:xfrm>
            <a:off x="1577975" y="1203325"/>
            <a:ext cx="179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TraverseArray</a:t>
            </a:r>
          </a:p>
        </p:txBody>
      </p:sp>
      <p:sp>
        <p:nvSpPr>
          <p:cNvPr id="249866" name="Rectangle 10"/>
          <p:cNvSpPr>
            <a:spLocks noChangeArrowheads="1"/>
          </p:cNvSpPr>
          <p:nvPr/>
        </p:nvSpPr>
        <p:spPr bwMode="auto">
          <a:xfrm>
            <a:off x="304800" y="2895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49867" name="Rectangle 11"/>
          <p:cNvSpPr>
            <a:spLocks noChangeArrowheads="1"/>
          </p:cNvSpPr>
          <p:nvPr/>
        </p:nvSpPr>
        <p:spPr bwMode="auto">
          <a:xfrm>
            <a:off x="304800" y="3352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49868" name="Rectangle 12"/>
          <p:cNvSpPr>
            <a:spLocks noChangeArrowheads="1"/>
          </p:cNvSpPr>
          <p:nvPr/>
        </p:nvSpPr>
        <p:spPr bwMode="auto">
          <a:xfrm>
            <a:off x="304800" y="3810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249869" name="Rectangle 13"/>
          <p:cNvSpPr>
            <a:spLocks noChangeArrowheads="1"/>
          </p:cNvSpPr>
          <p:nvPr/>
        </p:nvSpPr>
        <p:spPr bwMode="auto">
          <a:xfrm>
            <a:off x="304800" y="4267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249870" name="Rectangle 14"/>
          <p:cNvSpPr>
            <a:spLocks noChangeArrowheads="1"/>
          </p:cNvSpPr>
          <p:nvPr/>
        </p:nvSpPr>
        <p:spPr bwMode="auto">
          <a:xfrm>
            <a:off x="304800" y="4724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4</a:t>
            </a:r>
          </a:p>
        </p:txBody>
      </p:sp>
      <p:sp>
        <p:nvSpPr>
          <p:cNvPr id="249871" name="Text Box 15"/>
          <p:cNvSpPr txBox="1">
            <a:spLocks noChangeArrowheads="1"/>
          </p:cNvSpPr>
          <p:nvPr/>
        </p:nvSpPr>
        <p:spPr bwMode="auto">
          <a:xfrm>
            <a:off x="958850" y="2286000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</a:t>
            </a:r>
          </a:p>
          <a:p>
            <a:r>
              <a:rPr lang="en-US"/>
              <a:t>A</a:t>
            </a:r>
          </a:p>
        </p:txBody>
      </p:sp>
      <p:sp>
        <p:nvSpPr>
          <p:cNvPr id="249872" name="Text Box 16"/>
          <p:cNvSpPr txBox="1">
            <a:spLocks noChangeArrowheads="1"/>
          </p:cNvSpPr>
          <p:nvPr/>
        </p:nvSpPr>
        <p:spPr bwMode="auto">
          <a:xfrm>
            <a:off x="228600" y="2300288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49882" name="Text Box 26"/>
          <p:cNvSpPr txBox="1">
            <a:spLocks noChangeArrowheads="1"/>
          </p:cNvSpPr>
          <p:nvPr/>
        </p:nvSpPr>
        <p:spPr bwMode="auto">
          <a:xfrm>
            <a:off x="1828800" y="2895600"/>
            <a:ext cx="622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0</a:t>
            </a:r>
          </a:p>
        </p:txBody>
      </p:sp>
      <p:sp>
        <p:nvSpPr>
          <p:cNvPr id="249883" name="Text Box 27"/>
          <p:cNvSpPr txBox="1">
            <a:spLocks noChangeArrowheads="1"/>
          </p:cNvSpPr>
          <p:nvPr/>
        </p:nvSpPr>
        <p:spPr bwMode="auto">
          <a:xfrm>
            <a:off x="1835150" y="3290888"/>
            <a:ext cx="177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While i &lt;= 4, do</a:t>
            </a:r>
          </a:p>
        </p:txBody>
      </p:sp>
      <p:sp>
        <p:nvSpPr>
          <p:cNvPr id="249884" name="Text Box 28"/>
          <p:cNvSpPr txBox="1">
            <a:spLocks noChangeArrowheads="1"/>
          </p:cNvSpPr>
          <p:nvPr/>
        </p:nvSpPr>
        <p:spPr bwMode="auto">
          <a:xfrm>
            <a:off x="2209800" y="3748088"/>
            <a:ext cx="174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 i ] = A[ i ] + 1</a:t>
            </a:r>
          </a:p>
        </p:txBody>
      </p:sp>
      <p:sp>
        <p:nvSpPr>
          <p:cNvPr id="249885" name="Text Box 29"/>
          <p:cNvSpPr txBox="1">
            <a:spLocks noChangeArrowheads="1"/>
          </p:cNvSpPr>
          <p:nvPr/>
        </p:nvSpPr>
        <p:spPr bwMode="auto">
          <a:xfrm>
            <a:off x="2209800" y="428148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i + 1</a:t>
            </a:r>
          </a:p>
        </p:txBody>
      </p:sp>
      <p:sp>
        <p:nvSpPr>
          <p:cNvPr id="249886" name="Text Box 30"/>
          <p:cNvSpPr txBox="1">
            <a:spLocks noChangeArrowheads="1"/>
          </p:cNvSpPr>
          <p:nvPr/>
        </p:nvSpPr>
        <p:spPr bwMode="auto">
          <a:xfrm>
            <a:off x="1828800" y="48148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EndWhile</a:t>
            </a:r>
          </a:p>
        </p:txBody>
      </p:sp>
      <p:sp>
        <p:nvSpPr>
          <p:cNvPr id="249891" name="Text Box 35"/>
          <p:cNvSpPr txBox="1">
            <a:spLocks noChangeArrowheads="1"/>
          </p:cNvSpPr>
          <p:nvPr/>
        </p:nvSpPr>
        <p:spPr bwMode="auto">
          <a:xfrm>
            <a:off x="1800225" y="2362200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Steps:</a:t>
            </a:r>
          </a:p>
        </p:txBody>
      </p:sp>
      <p:sp>
        <p:nvSpPr>
          <p:cNvPr id="249898" name="Text Box 42"/>
          <p:cNvSpPr txBox="1">
            <a:spLocks noChangeArrowheads="1"/>
          </p:cNvSpPr>
          <p:nvPr/>
        </p:nvSpPr>
        <p:spPr bwMode="auto">
          <a:xfrm>
            <a:off x="0" y="5334000"/>
            <a:ext cx="3308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Check whether this algorithm</a:t>
            </a:r>
          </a:p>
          <a:p>
            <a:pPr algn="l"/>
            <a:r>
              <a:rPr lang="en-US"/>
              <a:t>is working for this array or not. </a:t>
            </a:r>
          </a:p>
        </p:txBody>
      </p:sp>
      <p:sp>
        <p:nvSpPr>
          <p:cNvPr id="249899" name="Text Box 43"/>
          <p:cNvSpPr txBox="1">
            <a:spLocks noChangeArrowheads="1"/>
          </p:cNvSpPr>
          <p:nvPr/>
        </p:nvSpPr>
        <p:spPr bwMode="auto">
          <a:xfrm>
            <a:off x="0" y="6019800"/>
            <a:ext cx="375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How to check whether an algorithm</a:t>
            </a:r>
          </a:p>
          <a:p>
            <a:pPr algn="l"/>
            <a:r>
              <a:rPr lang="en-US"/>
              <a:t>is working or not? </a:t>
            </a:r>
          </a:p>
        </p:txBody>
      </p:sp>
      <p:sp>
        <p:nvSpPr>
          <p:cNvPr id="249900" name="Text Box 44"/>
          <p:cNvSpPr txBox="1">
            <a:spLocks noChangeArrowheads="1"/>
          </p:cNvSpPr>
          <p:nvPr/>
        </p:nvSpPr>
        <p:spPr bwMode="auto">
          <a:xfrm>
            <a:off x="6096000" y="228600"/>
            <a:ext cx="1212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TRACING</a:t>
            </a:r>
          </a:p>
        </p:txBody>
      </p:sp>
      <p:sp>
        <p:nvSpPr>
          <p:cNvPr id="249901" name="Line 45"/>
          <p:cNvSpPr>
            <a:spLocks noChangeShapeType="1"/>
          </p:cNvSpPr>
          <p:nvPr/>
        </p:nvSpPr>
        <p:spPr bwMode="auto">
          <a:xfrm>
            <a:off x="4419600" y="990600"/>
            <a:ext cx="0" cy="571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902" name="Text Box 46"/>
          <p:cNvSpPr txBox="1">
            <a:spLocks noChangeArrowheads="1"/>
          </p:cNvSpPr>
          <p:nvPr/>
        </p:nvSpPr>
        <p:spPr bwMode="auto">
          <a:xfrm>
            <a:off x="4565650" y="1027113"/>
            <a:ext cx="622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0</a:t>
            </a:r>
          </a:p>
        </p:txBody>
      </p:sp>
      <p:sp>
        <p:nvSpPr>
          <p:cNvPr id="249903" name="Text Box 47"/>
          <p:cNvSpPr txBox="1">
            <a:spLocks noChangeArrowheads="1"/>
          </p:cNvSpPr>
          <p:nvPr/>
        </p:nvSpPr>
        <p:spPr bwMode="auto">
          <a:xfrm>
            <a:off x="4524375" y="13716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Iteration-1:</a:t>
            </a:r>
          </a:p>
        </p:txBody>
      </p:sp>
      <p:sp>
        <p:nvSpPr>
          <p:cNvPr id="249904" name="Text Box 48"/>
          <p:cNvSpPr txBox="1">
            <a:spLocks noChangeArrowheads="1"/>
          </p:cNvSpPr>
          <p:nvPr/>
        </p:nvSpPr>
        <p:spPr bwMode="auto">
          <a:xfrm>
            <a:off x="5867400" y="1371600"/>
            <a:ext cx="1149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Condition</a:t>
            </a:r>
          </a:p>
        </p:txBody>
      </p:sp>
      <p:sp>
        <p:nvSpPr>
          <p:cNvPr id="249905" name="Text Box 49"/>
          <p:cNvSpPr txBox="1">
            <a:spLocks noChangeArrowheads="1"/>
          </p:cNvSpPr>
          <p:nvPr/>
        </p:nvSpPr>
        <p:spPr bwMode="auto">
          <a:xfrm>
            <a:off x="7016750" y="1371600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0 &lt;= 4</a:t>
            </a:r>
          </a:p>
        </p:txBody>
      </p:sp>
      <p:sp>
        <p:nvSpPr>
          <p:cNvPr id="249906" name="Text Box 50"/>
          <p:cNvSpPr txBox="1">
            <a:spLocks noChangeArrowheads="1"/>
          </p:cNvSpPr>
          <p:nvPr/>
        </p:nvSpPr>
        <p:spPr bwMode="auto">
          <a:xfrm>
            <a:off x="8032750" y="13716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True</a:t>
            </a:r>
          </a:p>
        </p:txBody>
      </p:sp>
      <p:sp>
        <p:nvSpPr>
          <p:cNvPr id="249907" name="Text Box 51"/>
          <p:cNvSpPr txBox="1">
            <a:spLocks noChangeArrowheads="1"/>
          </p:cNvSpPr>
          <p:nvPr/>
        </p:nvSpPr>
        <p:spPr bwMode="auto">
          <a:xfrm>
            <a:off x="5867400" y="1690688"/>
            <a:ext cx="187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A[0] = 11+1 = 12</a:t>
            </a:r>
          </a:p>
        </p:txBody>
      </p:sp>
      <p:sp>
        <p:nvSpPr>
          <p:cNvPr id="249909" name="Text Box 53"/>
          <p:cNvSpPr txBox="1">
            <a:spLocks noChangeArrowheads="1"/>
          </p:cNvSpPr>
          <p:nvPr/>
        </p:nvSpPr>
        <p:spPr bwMode="auto">
          <a:xfrm>
            <a:off x="5881688" y="1995488"/>
            <a:ext cx="1397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0 + 1 = 1</a:t>
            </a:r>
          </a:p>
        </p:txBody>
      </p:sp>
      <p:sp>
        <p:nvSpPr>
          <p:cNvPr id="249910" name="Text Box 54"/>
          <p:cNvSpPr txBox="1">
            <a:spLocks noChangeArrowheads="1"/>
          </p:cNvSpPr>
          <p:nvPr/>
        </p:nvSpPr>
        <p:spPr bwMode="auto">
          <a:xfrm>
            <a:off x="4524375" y="2328863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Iteration-2:</a:t>
            </a:r>
          </a:p>
        </p:txBody>
      </p:sp>
      <p:sp>
        <p:nvSpPr>
          <p:cNvPr id="249911" name="Text Box 55"/>
          <p:cNvSpPr txBox="1">
            <a:spLocks noChangeArrowheads="1"/>
          </p:cNvSpPr>
          <p:nvPr/>
        </p:nvSpPr>
        <p:spPr bwMode="auto">
          <a:xfrm>
            <a:off x="5867400" y="2328863"/>
            <a:ext cx="114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Condition</a:t>
            </a:r>
          </a:p>
        </p:txBody>
      </p:sp>
      <p:sp>
        <p:nvSpPr>
          <p:cNvPr id="249912" name="Text Box 56"/>
          <p:cNvSpPr txBox="1">
            <a:spLocks noChangeArrowheads="1"/>
          </p:cNvSpPr>
          <p:nvPr/>
        </p:nvSpPr>
        <p:spPr bwMode="auto">
          <a:xfrm>
            <a:off x="7016750" y="2328863"/>
            <a:ext cx="83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1 &lt;= 4</a:t>
            </a:r>
          </a:p>
        </p:txBody>
      </p:sp>
      <p:sp>
        <p:nvSpPr>
          <p:cNvPr id="249913" name="Text Box 57"/>
          <p:cNvSpPr txBox="1">
            <a:spLocks noChangeArrowheads="1"/>
          </p:cNvSpPr>
          <p:nvPr/>
        </p:nvSpPr>
        <p:spPr bwMode="auto">
          <a:xfrm>
            <a:off x="8032750" y="232886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True</a:t>
            </a:r>
          </a:p>
        </p:txBody>
      </p:sp>
      <p:sp>
        <p:nvSpPr>
          <p:cNvPr id="249914" name="Text Box 58"/>
          <p:cNvSpPr txBox="1">
            <a:spLocks noChangeArrowheads="1"/>
          </p:cNvSpPr>
          <p:nvPr/>
        </p:nvSpPr>
        <p:spPr bwMode="auto">
          <a:xfrm>
            <a:off x="5867400" y="2647950"/>
            <a:ext cx="187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A[1] = 20+1 = 21</a:t>
            </a:r>
          </a:p>
        </p:txBody>
      </p:sp>
      <p:sp>
        <p:nvSpPr>
          <p:cNvPr id="249915" name="Text Box 59"/>
          <p:cNvSpPr txBox="1">
            <a:spLocks noChangeArrowheads="1"/>
          </p:cNvSpPr>
          <p:nvPr/>
        </p:nvSpPr>
        <p:spPr bwMode="auto">
          <a:xfrm>
            <a:off x="5881688" y="2952750"/>
            <a:ext cx="139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1 + 1 = 2</a:t>
            </a:r>
          </a:p>
        </p:txBody>
      </p:sp>
      <p:sp>
        <p:nvSpPr>
          <p:cNvPr id="249916" name="Text Box 60"/>
          <p:cNvSpPr txBox="1">
            <a:spLocks noChangeArrowheads="1"/>
          </p:cNvSpPr>
          <p:nvPr/>
        </p:nvSpPr>
        <p:spPr bwMode="auto">
          <a:xfrm>
            <a:off x="4524375" y="33147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Iteration-3:</a:t>
            </a:r>
          </a:p>
        </p:txBody>
      </p:sp>
      <p:sp>
        <p:nvSpPr>
          <p:cNvPr id="249917" name="Text Box 61"/>
          <p:cNvSpPr txBox="1">
            <a:spLocks noChangeArrowheads="1"/>
          </p:cNvSpPr>
          <p:nvPr/>
        </p:nvSpPr>
        <p:spPr bwMode="auto">
          <a:xfrm>
            <a:off x="5867400" y="3314700"/>
            <a:ext cx="1149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Condition</a:t>
            </a:r>
          </a:p>
        </p:txBody>
      </p:sp>
      <p:sp>
        <p:nvSpPr>
          <p:cNvPr id="249918" name="Text Box 62"/>
          <p:cNvSpPr txBox="1">
            <a:spLocks noChangeArrowheads="1"/>
          </p:cNvSpPr>
          <p:nvPr/>
        </p:nvSpPr>
        <p:spPr bwMode="auto">
          <a:xfrm>
            <a:off x="7016750" y="3314700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2 &lt;= 4</a:t>
            </a:r>
          </a:p>
        </p:txBody>
      </p:sp>
      <p:sp>
        <p:nvSpPr>
          <p:cNvPr id="249919" name="Text Box 63"/>
          <p:cNvSpPr txBox="1">
            <a:spLocks noChangeArrowheads="1"/>
          </p:cNvSpPr>
          <p:nvPr/>
        </p:nvSpPr>
        <p:spPr bwMode="auto">
          <a:xfrm>
            <a:off x="8032750" y="33147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True</a:t>
            </a:r>
          </a:p>
        </p:txBody>
      </p:sp>
      <p:sp>
        <p:nvSpPr>
          <p:cNvPr id="249920" name="Text Box 64"/>
          <p:cNvSpPr txBox="1">
            <a:spLocks noChangeArrowheads="1"/>
          </p:cNvSpPr>
          <p:nvPr/>
        </p:nvSpPr>
        <p:spPr bwMode="auto">
          <a:xfrm>
            <a:off x="5867400" y="3633788"/>
            <a:ext cx="1752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A[2] = 9+1 = 10</a:t>
            </a:r>
          </a:p>
        </p:txBody>
      </p:sp>
      <p:sp>
        <p:nvSpPr>
          <p:cNvPr id="249921" name="Text Box 65"/>
          <p:cNvSpPr txBox="1">
            <a:spLocks noChangeArrowheads="1"/>
          </p:cNvSpPr>
          <p:nvPr/>
        </p:nvSpPr>
        <p:spPr bwMode="auto">
          <a:xfrm>
            <a:off x="5881688" y="3938588"/>
            <a:ext cx="1397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2 + 1 = 3</a:t>
            </a:r>
          </a:p>
        </p:txBody>
      </p:sp>
      <p:sp>
        <p:nvSpPr>
          <p:cNvPr id="249922" name="Text Box 66"/>
          <p:cNvSpPr txBox="1">
            <a:spLocks noChangeArrowheads="1"/>
          </p:cNvSpPr>
          <p:nvPr/>
        </p:nvSpPr>
        <p:spPr bwMode="auto">
          <a:xfrm>
            <a:off x="4524375" y="4291013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Iteration-4:</a:t>
            </a:r>
          </a:p>
        </p:txBody>
      </p:sp>
      <p:sp>
        <p:nvSpPr>
          <p:cNvPr id="249923" name="Text Box 67"/>
          <p:cNvSpPr txBox="1">
            <a:spLocks noChangeArrowheads="1"/>
          </p:cNvSpPr>
          <p:nvPr/>
        </p:nvSpPr>
        <p:spPr bwMode="auto">
          <a:xfrm>
            <a:off x="5867400" y="4291013"/>
            <a:ext cx="114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Condition</a:t>
            </a:r>
          </a:p>
        </p:txBody>
      </p:sp>
      <p:sp>
        <p:nvSpPr>
          <p:cNvPr id="249924" name="Text Box 68"/>
          <p:cNvSpPr txBox="1">
            <a:spLocks noChangeArrowheads="1"/>
          </p:cNvSpPr>
          <p:nvPr/>
        </p:nvSpPr>
        <p:spPr bwMode="auto">
          <a:xfrm>
            <a:off x="7016750" y="4291013"/>
            <a:ext cx="83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3 &lt;= 4</a:t>
            </a:r>
          </a:p>
        </p:txBody>
      </p:sp>
      <p:sp>
        <p:nvSpPr>
          <p:cNvPr id="249925" name="Text Box 69"/>
          <p:cNvSpPr txBox="1">
            <a:spLocks noChangeArrowheads="1"/>
          </p:cNvSpPr>
          <p:nvPr/>
        </p:nvSpPr>
        <p:spPr bwMode="auto">
          <a:xfrm>
            <a:off x="8032750" y="429101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True</a:t>
            </a:r>
          </a:p>
        </p:txBody>
      </p:sp>
      <p:sp>
        <p:nvSpPr>
          <p:cNvPr id="249926" name="Text Box 70"/>
          <p:cNvSpPr txBox="1">
            <a:spLocks noChangeArrowheads="1"/>
          </p:cNvSpPr>
          <p:nvPr/>
        </p:nvSpPr>
        <p:spPr bwMode="auto">
          <a:xfrm>
            <a:off x="5867400" y="4610100"/>
            <a:ext cx="187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A[3] = 18+1 = 19</a:t>
            </a:r>
          </a:p>
        </p:txBody>
      </p:sp>
      <p:sp>
        <p:nvSpPr>
          <p:cNvPr id="249927" name="Text Box 71"/>
          <p:cNvSpPr txBox="1">
            <a:spLocks noChangeArrowheads="1"/>
          </p:cNvSpPr>
          <p:nvPr/>
        </p:nvSpPr>
        <p:spPr bwMode="auto">
          <a:xfrm>
            <a:off x="5881688" y="4914900"/>
            <a:ext cx="139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3 + 1 = 4</a:t>
            </a:r>
          </a:p>
        </p:txBody>
      </p:sp>
      <p:sp>
        <p:nvSpPr>
          <p:cNvPr id="249928" name="Text Box 72"/>
          <p:cNvSpPr txBox="1">
            <a:spLocks noChangeArrowheads="1"/>
          </p:cNvSpPr>
          <p:nvPr/>
        </p:nvSpPr>
        <p:spPr bwMode="auto">
          <a:xfrm>
            <a:off x="4519613" y="52578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Iteration-5:</a:t>
            </a:r>
          </a:p>
        </p:txBody>
      </p:sp>
      <p:sp>
        <p:nvSpPr>
          <p:cNvPr id="249929" name="Text Box 73"/>
          <p:cNvSpPr txBox="1">
            <a:spLocks noChangeArrowheads="1"/>
          </p:cNvSpPr>
          <p:nvPr/>
        </p:nvSpPr>
        <p:spPr bwMode="auto">
          <a:xfrm>
            <a:off x="5862638" y="5257800"/>
            <a:ext cx="1149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Condition</a:t>
            </a:r>
          </a:p>
        </p:txBody>
      </p:sp>
      <p:sp>
        <p:nvSpPr>
          <p:cNvPr id="249930" name="Text Box 74"/>
          <p:cNvSpPr txBox="1">
            <a:spLocks noChangeArrowheads="1"/>
          </p:cNvSpPr>
          <p:nvPr/>
        </p:nvSpPr>
        <p:spPr bwMode="auto">
          <a:xfrm>
            <a:off x="7011988" y="5257800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4 &lt;= 4</a:t>
            </a:r>
          </a:p>
        </p:txBody>
      </p:sp>
      <p:sp>
        <p:nvSpPr>
          <p:cNvPr id="249931" name="Text Box 75"/>
          <p:cNvSpPr txBox="1">
            <a:spLocks noChangeArrowheads="1"/>
          </p:cNvSpPr>
          <p:nvPr/>
        </p:nvSpPr>
        <p:spPr bwMode="auto">
          <a:xfrm>
            <a:off x="8027988" y="52578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True</a:t>
            </a:r>
          </a:p>
        </p:txBody>
      </p:sp>
      <p:sp>
        <p:nvSpPr>
          <p:cNvPr id="249932" name="Text Box 76"/>
          <p:cNvSpPr txBox="1">
            <a:spLocks noChangeArrowheads="1"/>
          </p:cNvSpPr>
          <p:nvPr/>
        </p:nvSpPr>
        <p:spPr bwMode="auto">
          <a:xfrm>
            <a:off x="5862638" y="5576888"/>
            <a:ext cx="187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A[4] = 15+1 = 16</a:t>
            </a:r>
          </a:p>
        </p:txBody>
      </p:sp>
      <p:sp>
        <p:nvSpPr>
          <p:cNvPr id="249933" name="Text Box 77"/>
          <p:cNvSpPr txBox="1">
            <a:spLocks noChangeArrowheads="1"/>
          </p:cNvSpPr>
          <p:nvPr/>
        </p:nvSpPr>
        <p:spPr bwMode="auto">
          <a:xfrm>
            <a:off x="5876925" y="5881688"/>
            <a:ext cx="1397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4 + 1 = 5</a:t>
            </a:r>
          </a:p>
        </p:txBody>
      </p:sp>
      <p:sp>
        <p:nvSpPr>
          <p:cNvPr id="249934" name="Text Box 78"/>
          <p:cNvSpPr txBox="1">
            <a:spLocks noChangeArrowheads="1"/>
          </p:cNvSpPr>
          <p:nvPr/>
        </p:nvSpPr>
        <p:spPr bwMode="auto">
          <a:xfrm>
            <a:off x="4495800" y="618648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Iteration-6:</a:t>
            </a:r>
          </a:p>
        </p:txBody>
      </p:sp>
      <p:sp>
        <p:nvSpPr>
          <p:cNvPr id="249935" name="Text Box 79"/>
          <p:cNvSpPr txBox="1">
            <a:spLocks noChangeArrowheads="1"/>
          </p:cNvSpPr>
          <p:nvPr/>
        </p:nvSpPr>
        <p:spPr bwMode="auto">
          <a:xfrm>
            <a:off x="5838825" y="6186488"/>
            <a:ext cx="114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Condition</a:t>
            </a:r>
          </a:p>
        </p:txBody>
      </p:sp>
      <p:sp>
        <p:nvSpPr>
          <p:cNvPr id="249936" name="Text Box 80"/>
          <p:cNvSpPr txBox="1">
            <a:spLocks noChangeArrowheads="1"/>
          </p:cNvSpPr>
          <p:nvPr/>
        </p:nvSpPr>
        <p:spPr bwMode="auto">
          <a:xfrm>
            <a:off x="6988175" y="6186488"/>
            <a:ext cx="83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5 &lt;= 4</a:t>
            </a:r>
          </a:p>
        </p:txBody>
      </p:sp>
      <p:sp>
        <p:nvSpPr>
          <p:cNvPr id="249937" name="Text Box 81"/>
          <p:cNvSpPr txBox="1">
            <a:spLocks noChangeArrowheads="1"/>
          </p:cNvSpPr>
          <p:nvPr/>
        </p:nvSpPr>
        <p:spPr bwMode="auto">
          <a:xfrm>
            <a:off x="8004175" y="6186488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False</a:t>
            </a:r>
          </a:p>
        </p:txBody>
      </p:sp>
      <p:sp>
        <p:nvSpPr>
          <p:cNvPr id="249940" name="Oval 84"/>
          <p:cNvSpPr>
            <a:spLocks noChangeArrowheads="1"/>
          </p:cNvSpPr>
          <p:nvPr/>
        </p:nvSpPr>
        <p:spPr bwMode="auto">
          <a:xfrm>
            <a:off x="5791200" y="1676400"/>
            <a:ext cx="2057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941" name="Oval 85"/>
          <p:cNvSpPr>
            <a:spLocks noChangeArrowheads="1"/>
          </p:cNvSpPr>
          <p:nvPr/>
        </p:nvSpPr>
        <p:spPr bwMode="auto">
          <a:xfrm>
            <a:off x="5781675" y="2652713"/>
            <a:ext cx="2057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942" name="Oval 86"/>
          <p:cNvSpPr>
            <a:spLocks noChangeArrowheads="1"/>
          </p:cNvSpPr>
          <p:nvPr/>
        </p:nvSpPr>
        <p:spPr bwMode="auto">
          <a:xfrm>
            <a:off x="5715000" y="3629025"/>
            <a:ext cx="2057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943" name="Oval 87"/>
          <p:cNvSpPr>
            <a:spLocks noChangeArrowheads="1"/>
          </p:cNvSpPr>
          <p:nvPr/>
        </p:nvSpPr>
        <p:spPr bwMode="auto">
          <a:xfrm>
            <a:off x="5762625" y="4600575"/>
            <a:ext cx="2057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944" name="Oval 88"/>
          <p:cNvSpPr>
            <a:spLocks noChangeArrowheads="1"/>
          </p:cNvSpPr>
          <p:nvPr/>
        </p:nvSpPr>
        <p:spPr bwMode="auto">
          <a:xfrm>
            <a:off x="5791200" y="5576888"/>
            <a:ext cx="2057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945" name="Text Box 89"/>
          <p:cNvSpPr txBox="1">
            <a:spLocks noChangeArrowheads="1"/>
          </p:cNvSpPr>
          <p:nvPr/>
        </p:nvSpPr>
        <p:spPr bwMode="auto">
          <a:xfrm>
            <a:off x="120650" y="16906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Question:</a:t>
            </a:r>
          </a:p>
        </p:txBody>
      </p:sp>
      <p:sp>
        <p:nvSpPr>
          <p:cNvPr id="249946" name="Text Box 90"/>
          <p:cNvSpPr txBox="1">
            <a:spLocks noChangeArrowheads="1"/>
          </p:cNvSpPr>
          <p:nvPr/>
        </p:nvSpPr>
        <p:spPr bwMode="auto">
          <a:xfrm>
            <a:off x="1187450" y="1690688"/>
            <a:ext cx="315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Increment all the values by 1.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4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4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4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4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4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4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4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49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4" dur="1000" fill="hold"/>
                                        <p:tgtEl>
                                          <p:spTgt spid="24988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4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3" dur="1000" fill="hold"/>
                                        <p:tgtEl>
                                          <p:spTgt spid="24988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4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4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4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4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7" dur="1000" fill="hold"/>
                                        <p:tgtEl>
                                          <p:spTgt spid="24988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4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6" dur="1000" fill="hold"/>
                                        <p:tgtEl>
                                          <p:spTgt spid="24988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4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5" dur="1000" fill="hold"/>
                                        <p:tgtEl>
                                          <p:spTgt spid="2498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6" presetClass="emph" presetSubtype="0" autoRev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9" dur="1000" fill="hold"/>
                                        <p:tgtEl>
                                          <p:spTgt spid="24988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24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24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24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24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6" presetClass="emph" presetSubtype="0" autoRev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3" dur="1000" fill="hold"/>
                                        <p:tgtEl>
                                          <p:spTgt spid="24988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24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6" presetClass="emph" presetSubtype="0" autoRev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2" dur="1000" fill="hold"/>
                                        <p:tgtEl>
                                          <p:spTgt spid="24988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24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6" presetClass="emph" presetSubtype="0" autoRev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1" dur="1000" fill="hold"/>
                                        <p:tgtEl>
                                          <p:spTgt spid="2498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6" presetClass="emph" presetSubtype="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5" dur="1000" fill="hold"/>
                                        <p:tgtEl>
                                          <p:spTgt spid="24988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24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24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249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24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6" presetClass="emph" presetSubtype="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9" dur="1000" fill="hold"/>
                                        <p:tgtEl>
                                          <p:spTgt spid="24988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24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6" presetClass="emph" presetSubtype="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8" dur="1000" fill="hold"/>
                                        <p:tgtEl>
                                          <p:spTgt spid="24988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500"/>
                                        <p:tgtEl>
                                          <p:spTgt spid="24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6" presetClass="emph" presetSubtype="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7" dur="1000" fill="hold"/>
                                        <p:tgtEl>
                                          <p:spTgt spid="2498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6" presetClass="emph" presetSubtype="0" autoRev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1" dur="1000" fill="hold"/>
                                        <p:tgtEl>
                                          <p:spTgt spid="24988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24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1" dur="500"/>
                                        <p:tgtEl>
                                          <p:spTgt spid="24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6" dur="500"/>
                                        <p:tgtEl>
                                          <p:spTgt spid="24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1" dur="500"/>
                                        <p:tgtEl>
                                          <p:spTgt spid="24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6" presetClass="emph" presetSubtype="0" autoRev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5" dur="1000" fill="hold"/>
                                        <p:tgtEl>
                                          <p:spTgt spid="24988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0" dur="500"/>
                                        <p:tgtEl>
                                          <p:spTgt spid="24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6" presetClass="emph" presetSubtype="0" autoRev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4" dur="1000" fill="hold"/>
                                        <p:tgtEl>
                                          <p:spTgt spid="24988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24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6" presetClass="emph" presetSubtype="0" autoRev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3" dur="1000" fill="hold"/>
                                        <p:tgtEl>
                                          <p:spTgt spid="2498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6" presetClass="emph" presetSubtype="0" autoRev="1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7" dur="1000" fill="hold"/>
                                        <p:tgtEl>
                                          <p:spTgt spid="24988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2" dur="500"/>
                                        <p:tgtEl>
                                          <p:spTgt spid="24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7" dur="500"/>
                                        <p:tgtEl>
                                          <p:spTgt spid="24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2" dur="500"/>
                                        <p:tgtEl>
                                          <p:spTgt spid="24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7" dur="500"/>
                                        <p:tgtEl>
                                          <p:spTgt spid="24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6" presetClass="emph" presetSubtype="0" autoRev="1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1" dur="1000" fill="hold"/>
                                        <p:tgtEl>
                                          <p:spTgt spid="24988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6" dur="500"/>
                                        <p:tgtEl>
                                          <p:spTgt spid="24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6" presetClass="emph" presetSubtype="0" autoRev="1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0" dur="1000" fill="hold"/>
                                        <p:tgtEl>
                                          <p:spTgt spid="24988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5" dur="500"/>
                                        <p:tgtEl>
                                          <p:spTgt spid="24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6" presetClass="emph" presetSubtype="0" autoRev="1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9" dur="1000" fill="hold"/>
                                        <p:tgtEl>
                                          <p:spTgt spid="2498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6" presetClass="emph" presetSubtype="0" autoRev="1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3" dur="1000" fill="hold"/>
                                        <p:tgtEl>
                                          <p:spTgt spid="24988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8" dur="500"/>
                                        <p:tgtEl>
                                          <p:spTgt spid="24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3" dur="500"/>
                                        <p:tgtEl>
                                          <p:spTgt spid="24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8" dur="500"/>
                                        <p:tgtEl>
                                          <p:spTgt spid="24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3" dur="500"/>
                                        <p:tgtEl>
                                          <p:spTgt spid="24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8" dur="500"/>
                                        <p:tgtEl>
                                          <p:spTgt spid="24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3" dur="500"/>
                                        <p:tgtEl>
                                          <p:spTgt spid="24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8" dur="500"/>
                                        <p:tgtEl>
                                          <p:spTgt spid="24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3" dur="500"/>
                                        <p:tgtEl>
                                          <p:spTgt spid="24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8" dur="500"/>
                                        <p:tgtEl>
                                          <p:spTgt spid="24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animBg="1"/>
      <p:bldP spid="249860" grpId="0" animBg="1"/>
      <p:bldP spid="249861" grpId="0" animBg="1"/>
      <p:bldP spid="249862" grpId="0" animBg="1"/>
      <p:bldP spid="249863" grpId="0" animBg="1"/>
      <p:bldP spid="249866" grpId="0"/>
      <p:bldP spid="249867" grpId="0"/>
      <p:bldP spid="249868" grpId="0"/>
      <p:bldP spid="249869" grpId="0"/>
      <p:bldP spid="249870" grpId="0"/>
      <p:bldP spid="249871" grpId="0"/>
      <p:bldP spid="249872" grpId="0"/>
      <p:bldP spid="249882" grpId="0"/>
      <p:bldP spid="249882" grpId="1"/>
      <p:bldP spid="249883" grpId="0"/>
      <p:bldP spid="249883" grpId="1"/>
      <p:bldP spid="249883" grpId="2"/>
      <p:bldP spid="249883" grpId="3"/>
      <p:bldP spid="249883" grpId="4"/>
      <p:bldP spid="249883" grpId="5"/>
      <p:bldP spid="249883" grpId="6"/>
      <p:bldP spid="249884" grpId="0"/>
      <p:bldP spid="249884" grpId="1"/>
      <p:bldP spid="249884" grpId="2"/>
      <p:bldP spid="249884" grpId="3"/>
      <p:bldP spid="249884" grpId="4"/>
      <p:bldP spid="249884" grpId="5"/>
      <p:bldP spid="249885" grpId="0"/>
      <p:bldP spid="249885" grpId="1"/>
      <p:bldP spid="249885" grpId="2"/>
      <p:bldP spid="249885" grpId="3"/>
      <p:bldP spid="249885" grpId="4"/>
      <p:bldP spid="249885" grpId="5"/>
      <p:bldP spid="249886" grpId="0"/>
      <p:bldP spid="249886" grpId="1"/>
      <p:bldP spid="249886" grpId="2"/>
      <p:bldP spid="249886" grpId="3"/>
      <p:bldP spid="249886" grpId="4"/>
      <p:bldP spid="249886" grpId="5"/>
      <p:bldP spid="249891" grpId="0"/>
      <p:bldP spid="249898" grpId="0"/>
      <p:bldP spid="249899" grpId="0"/>
      <p:bldP spid="249900" grpId="0"/>
      <p:bldP spid="249901" grpId="0" animBg="1"/>
      <p:bldP spid="249902" grpId="0"/>
      <p:bldP spid="249903" grpId="0"/>
      <p:bldP spid="249904" grpId="0"/>
      <p:bldP spid="249905" grpId="0"/>
      <p:bldP spid="249906" grpId="0"/>
      <p:bldP spid="249907" grpId="0"/>
      <p:bldP spid="249909" grpId="0"/>
      <p:bldP spid="249910" grpId="0"/>
      <p:bldP spid="249911" grpId="0"/>
      <p:bldP spid="249912" grpId="0"/>
      <p:bldP spid="249913" grpId="0"/>
      <p:bldP spid="249914" grpId="0"/>
      <p:bldP spid="249915" grpId="0"/>
      <p:bldP spid="249916" grpId="0"/>
      <p:bldP spid="249917" grpId="0"/>
      <p:bldP spid="249918" grpId="0"/>
      <p:bldP spid="249919" grpId="0"/>
      <p:bldP spid="249920" grpId="0"/>
      <p:bldP spid="249921" grpId="0"/>
      <p:bldP spid="249922" grpId="0"/>
      <p:bldP spid="249923" grpId="0"/>
      <p:bldP spid="249924" grpId="0"/>
      <p:bldP spid="249925" grpId="0"/>
      <p:bldP spid="249926" grpId="0"/>
      <p:bldP spid="249927" grpId="0"/>
      <p:bldP spid="249928" grpId="0"/>
      <p:bldP spid="249929" grpId="0"/>
      <p:bldP spid="249930" grpId="0"/>
      <p:bldP spid="249931" grpId="0"/>
      <p:bldP spid="249932" grpId="0"/>
      <p:bldP spid="249933" grpId="0"/>
      <p:bldP spid="249934" grpId="0"/>
      <p:bldP spid="249935" grpId="0"/>
      <p:bldP spid="249936" grpId="0"/>
      <p:bldP spid="249937" grpId="0"/>
      <p:bldP spid="249940" grpId="0" animBg="1"/>
      <p:bldP spid="249941" grpId="0" animBg="1"/>
      <p:bldP spid="249942" grpId="0" animBg="1"/>
      <p:bldP spid="249943" grpId="0" animBg="1"/>
      <p:bldP spid="249944" grpId="0" animBg="1"/>
      <p:bldP spid="249945" grpId="0"/>
      <p:bldP spid="2499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219200"/>
            <a:ext cx="7696200" cy="5181600"/>
          </a:xfrm>
        </p:spPr>
        <p:txBody>
          <a:bodyPr/>
          <a:lstStyle/>
          <a:p>
            <a:pPr algn="l">
              <a:lnSpc>
                <a:spcPct val="90000"/>
              </a:lnSpc>
              <a:buFontTx/>
              <a:buChar char="•"/>
            </a:pPr>
            <a:r>
              <a:rPr lang="en-US" sz="2800"/>
              <a:t>Variable: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sz="2400"/>
              <a:t>Sometimes in our program, 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 sz="2000"/>
              <a:t>There might be a need to store multiple data of similar type.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sz="2400"/>
              <a:t>Example: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 sz="2000"/>
              <a:t>Roll numbers of 10 students.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 sz="2000"/>
              <a:t>Marks of DFS of 10 students.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sz="2400"/>
              <a:t>2 solutions: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 sz="2000"/>
              <a:t>Create different variables each having a different name.</a:t>
            </a:r>
          </a:p>
          <a:p>
            <a:pPr lvl="3" algn="l">
              <a:lnSpc>
                <a:spcPct val="90000"/>
              </a:lnSpc>
              <a:buFontTx/>
              <a:buChar char="–"/>
            </a:pPr>
            <a:r>
              <a:rPr lang="en-US" sz="1800"/>
              <a:t>int num1, num2, num3 etc.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 sz="2000"/>
              <a:t>Create a collection of variables referred by a common name.</a:t>
            </a:r>
          </a:p>
          <a:p>
            <a:pPr lvl="3" algn="l">
              <a:lnSpc>
                <a:spcPct val="90000"/>
              </a:lnSpc>
              <a:buFontTx/>
              <a:buChar char="–"/>
            </a:pPr>
            <a:r>
              <a:rPr lang="en-US" sz="1800"/>
              <a:t>int num[3]</a:t>
            </a:r>
          </a:p>
          <a:p>
            <a:pPr lvl="3" algn="l">
              <a:lnSpc>
                <a:spcPct val="90000"/>
              </a:lnSpc>
              <a:buFontTx/>
              <a:buChar char="–"/>
            </a:pPr>
            <a:r>
              <a:rPr lang="en-US" sz="1800"/>
              <a:t>This looks much better solution.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8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8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8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8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245763" name="Rectangle 3"/>
          <p:cNvSpPr>
            <a:spLocks noChangeArrowheads="1"/>
          </p:cNvSpPr>
          <p:nvPr/>
        </p:nvSpPr>
        <p:spPr bwMode="auto">
          <a:xfrm>
            <a:off x="2209800" y="2971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11</a:t>
            </a:r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2209800" y="3429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20</a:t>
            </a:r>
          </a:p>
        </p:txBody>
      </p:sp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2209800" y="3886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9</a:t>
            </a:r>
          </a:p>
        </p:txBody>
      </p:sp>
      <p:sp>
        <p:nvSpPr>
          <p:cNvPr id="245766" name="Rectangle 6"/>
          <p:cNvSpPr>
            <a:spLocks noChangeArrowheads="1"/>
          </p:cNvSpPr>
          <p:nvPr/>
        </p:nvSpPr>
        <p:spPr bwMode="auto">
          <a:xfrm>
            <a:off x="2209800" y="4343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18</a:t>
            </a:r>
          </a:p>
        </p:txBody>
      </p:sp>
      <p:sp>
        <p:nvSpPr>
          <p:cNvPr id="245767" name="Rectangle 7"/>
          <p:cNvSpPr>
            <a:spLocks noChangeArrowheads="1"/>
          </p:cNvSpPr>
          <p:nvPr/>
        </p:nvSpPr>
        <p:spPr bwMode="auto">
          <a:xfrm>
            <a:off x="2209800" y="4800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15</a:t>
            </a:r>
          </a:p>
        </p:txBody>
      </p:sp>
      <p:sp>
        <p:nvSpPr>
          <p:cNvPr id="245768" name="Text Box 8"/>
          <p:cNvSpPr txBox="1">
            <a:spLocks noChangeArrowheads="1"/>
          </p:cNvSpPr>
          <p:nvPr/>
        </p:nvSpPr>
        <p:spPr bwMode="auto">
          <a:xfrm>
            <a:off x="2990850" y="1360488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Algorithm:</a:t>
            </a:r>
          </a:p>
        </p:txBody>
      </p:sp>
      <p:sp>
        <p:nvSpPr>
          <p:cNvPr id="245769" name="Text Box 9"/>
          <p:cNvSpPr txBox="1">
            <a:spLocks noChangeArrowheads="1"/>
          </p:cNvSpPr>
          <p:nvPr/>
        </p:nvSpPr>
        <p:spPr bwMode="auto">
          <a:xfrm>
            <a:off x="4264025" y="1360488"/>
            <a:ext cx="179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TraverseArray</a:t>
            </a:r>
          </a:p>
        </p:txBody>
      </p:sp>
      <p:sp>
        <p:nvSpPr>
          <p:cNvPr id="245770" name="Rectangle 10"/>
          <p:cNvSpPr>
            <a:spLocks noChangeArrowheads="1"/>
          </p:cNvSpPr>
          <p:nvPr/>
        </p:nvSpPr>
        <p:spPr bwMode="auto">
          <a:xfrm>
            <a:off x="1495425" y="2971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45771" name="Rectangle 11"/>
          <p:cNvSpPr>
            <a:spLocks noChangeArrowheads="1"/>
          </p:cNvSpPr>
          <p:nvPr/>
        </p:nvSpPr>
        <p:spPr bwMode="auto">
          <a:xfrm>
            <a:off x="1495425" y="3429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45772" name="Rectangle 12"/>
          <p:cNvSpPr>
            <a:spLocks noChangeArrowheads="1"/>
          </p:cNvSpPr>
          <p:nvPr/>
        </p:nvSpPr>
        <p:spPr bwMode="auto">
          <a:xfrm>
            <a:off x="1495425" y="3886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245773" name="Rectangle 13"/>
          <p:cNvSpPr>
            <a:spLocks noChangeArrowheads="1"/>
          </p:cNvSpPr>
          <p:nvPr/>
        </p:nvSpPr>
        <p:spPr bwMode="auto">
          <a:xfrm>
            <a:off x="1495425" y="4343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245774" name="Rectangle 14"/>
          <p:cNvSpPr>
            <a:spLocks noChangeArrowheads="1"/>
          </p:cNvSpPr>
          <p:nvPr/>
        </p:nvSpPr>
        <p:spPr bwMode="auto">
          <a:xfrm>
            <a:off x="1495425" y="4800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4</a:t>
            </a:r>
          </a:p>
        </p:txBody>
      </p:sp>
      <p:sp>
        <p:nvSpPr>
          <p:cNvPr id="245775" name="Text Box 15"/>
          <p:cNvSpPr txBox="1">
            <a:spLocks noChangeArrowheads="1"/>
          </p:cNvSpPr>
          <p:nvPr/>
        </p:nvSpPr>
        <p:spPr bwMode="auto">
          <a:xfrm>
            <a:off x="2101850" y="2362200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</a:t>
            </a:r>
          </a:p>
          <a:p>
            <a:r>
              <a:rPr lang="en-US"/>
              <a:t>A</a:t>
            </a:r>
          </a:p>
        </p:txBody>
      </p:sp>
      <p:sp>
        <p:nvSpPr>
          <p:cNvPr id="245776" name="Text Box 16"/>
          <p:cNvSpPr txBox="1">
            <a:spLocks noChangeArrowheads="1"/>
          </p:cNvSpPr>
          <p:nvPr/>
        </p:nvSpPr>
        <p:spPr bwMode="auto">
          <a:xfrm>
            <a:off x="1343025" y="2376488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45786" name="Text Box 26"/>
          <p:cNvSpPr txBox="1">
            <a:spLocks noChangeArrowheads="1"/>
          </p:cNvSpPr>
          <p:nvPr/>
        </p:nvSpPr>
        <p:spPr bwMode="auto">
          <a:xfrm>
            <a:off x="3587750" y="2743200"/>
            <a:ext cx="622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0</a:t>
            </a:r>
          </a:p>
        </p:txBody>
      </p:sp>
      <p:sp>
        <p:nvSpPr>
          <p:cNvPr id="245787" name="Text Box 27"/>
          <p:cNvSpPr txBox="1">
            <a:spLocks noChangeArrowheads="1"/>
          </p:cNvSpPr>
          <p:nvPr/>
        </p:nvSpPr>
        <p:spPr bwMode="auto">
          <a:xfrm>
            <a:off x="3594100" y="3152775"/>
            <a:ext cx="177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While i &lt;= 4, do</a:t>
            </a:r>
          </a:p>
        </p:txBody>
      </p:sp>
      <p:sp>
        <p:nvSpPr>
          <p:cNvPr id="245788" name="Text Box 28"/>
          <p:cNvSpPr txBox="1">
            <a:spLocks noChangeArrowheads="1"/>
          </p:cNvSpPr>
          <p:nvPr/>
        </p:nvSpPr>
        <p:spPr bwMode="auto">
          <a:xfrm>
            <a:off x="3968750" y="3657600"/>
            <a:ext cx="174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 i ] = A[ i ] + 1</a:t>
            </a:r>
          </a:p>
        </p:txBody>
      </p:sp>
      <p:sp>
        <p:nvSpPr>
          <p:cNvPr id="245789" name="Text Box 29"/>
          <p:cNvSpPr txBox="1">
            <a:spLocks noChangeArrowheads="1"/>
          </p:cNvSpPr>
          <p:nvPr/>
        </p:nvSpPr>
        <p:spPr bwMode="auto">
          <a:xfrm>
            <a:off x="3968750" y="4038600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i + 1</a:t>
            </a:r>
          </a:p>
        </p:txBody>
      </p:sp>
      <p:sp>
        <p:nvSpPr>
          <p:cNvPr id="245790" name="Text Box 30"/>
          <p:cNvSpPr txBox="1">
            <a:spLocks noChangeArrowheads="1"/>
          </p:cNvSpPr>
          <p:nvPr/>
        </p:nvSpPr>
        <p:spPr bwMode="auto">
          <a:xfrm>
            <a:off x="3663950" y="457200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EndWhile</a:t>
            </a:r>
          </a:p>
        </p:txBody>
      </p:sp>
      <p:sp>
        <p:nvSpPr>
          <p:cNvPr id="245795" name="Rectangle 35"/>
          <p:cNvSpPr>
            <a:spLocks noChangeArrowheads="1"/>
          </p:cNvSpPr>
          <p:nvPr/>
        </p:nvSpPr>
        <p:spPr bwMode="auto">
          <a:xfrm>
            <a:off x="781050" y="2971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-2</a:t>
            </a:r>
          </a:p>
        </p:txBody>
      </p:sp>
      <p:sp>
        <p:nvSpPr>
          <p:cNvPr id="245796" name="Rectangle 36"/>
          <p:cNvSpPr>
            <a:spLocks noChangeArrowheads="1"/>
          </p:cNvSpPr>
          <p:nvPr/>
        </p:nvSpPr>
        <p:spPr bwMode="auto">
          <a:xfrm>
            <a:off x="781050" y="3429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-1</a:t>
            </a:r>
          </a:p>
        </p:txBody>
      </p:sp>
      <p:sp>
        <p:nvSpPr>
          <p:cNvPr id="245797" name="Rectangle 37"/>
          <p:cNvSpPr>
            <a:spLocks noChangeArrowheads="1"/>
          </p:cNvSpPr>
          <p:nvPr/>
        </p:nvSpPr>
        <p:spPr bwMode="auto">
          <a:xfrm>
            <a:off x="781050" y="3886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45798" name="Rectangle 38"/>
          <p:cNvSpPr>
            <a:spLocks noChangeArrowheads="1"/>
          </p:cNvSpPr>
          <p:nvPr/>
        </p:nvSpPr>
        <p:spPr bwMode="auto">
          <a:xfrm>
            <a:off x="781050" y="4343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45799" name="Rectangle 39"/>
          <p:cNvSpPr>
            <a:spLocks noChangeArrowheads="1"/>
          </p:cNvSpPr>
          <p:nvPr/>
        </p:nvSpPr>
        <p:spPr bwMode="auto">
          <a:xfrm>
            <a:off x="781050" y="4800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245800" name="Text Box 40"/>
          <p:cNvSpPr txBox="1">
            <a:spLocks noChangeArrowheads="1"/>
          </p:cNvSpPr>
          <p:nvPr/>
        </p:nvSpPr>
        <p:spPr bwMode="auto">
          <a:xfrm>
            <a:off x="704850" y="236220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45801" name="Oval 41"/>
          <p:cNvSpPr>
            <a:spLocks noChangeArrowheads="1"/>
          </p:cNvSpPr>
          <p:nvPr/>
        </p:nvSpPr>
        <p:spPr bwMode="auto">
          <a:xfrm>
            <a:off x="3429000" y="2667000"/>
            <a:ext cx="990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02" name="Oval 42"/>
          <p:cNvSpPr>
            <a:spLocks noChangeArrowheads="1"/>
          </p:cNvSpPr>
          <p:nvPr/>
        </p:nvSpPr>
        <p:spPr bwMode="auto">
          <a:xfrm>
            <a:off x="4038600" y="3048000"/>
            <a:ext cx="990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03" name="Oval 43"/>
          <p:cNvSpPr>
            <a:spLocks noChangeArrowheads="1"/>
          </p:cNvSpPr>
          <p:nvPr/>
        </p:nvSpPr>
        <p:spPr bwMode="auto">
          <a:xfrm>
            <a:off x="3962400" y="3581400"/>
            <a:ext cx="1905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04" name="Text Box 44"/>
          <p:cNvSpPr txBox="1">
            <a:spLocks noChangeArrowheads="1"/>
          </p:cNvSpPr>
          <p:nvPr/>
        </p:nvSpPr>
        <p:spPr bwMode="auto">
          <a:xfrm>
            <a:off x="6559550" y="2743200"/>
            <a:ext cx="622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L</a:t>
            </a:r>
          </a:p>
        </p:txBody>
      </p:sp>
      <p:sp>
        <p:nvSpPr>
          <p:cNvPr id="245805" name="Text Box 45"/>
          <p:cNvSpPr txBox="1">
            <a:spLocks noChangeArrowheads="1"/>
          </p:cNvSpPr>
          <p:nvPr/>
        </p:nvSpPr>
        <p:spPr bwMode="auto">
          <a:xfrm>
            <a:off x="6565900" y="3152775"/>
            <a:ext cx="180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While i &lt;= U, do</a:t>
            </a:r>
          </a:p>
        </p:txBody>
      </p:sp>
      <p:sp>
        <p:nvSpPr>
          <p:cNvPr id="245806" name="Text Box 46"/>
          <p:cNvSpPr txBox="1">
            <a:spLocks noChangeArrowheads="1"/>
          </p:cNvSpPr>
          <p:nvPr/>
        </p:nvSpPr>
        <p:spPr bwMode="auto">
          <a:xfrm>
            <a:off x="6940550" y="3657600"/>
            <a:ext cx="174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Process( A[ i ] )</a:t>
            </a:r>
          </a:p>
        </p:txBody>
      </p:sp>
      <p:sp>
        <p:nvSpPr>
          <p:cNvPr id="245807" name="Text Box 47"/>
          <p:cNvSpPr txBox="1">
            <a:spLocks noChangeArrowheads="1"/>
          </p:cNvSpPr>
          <p:nvPr/>
        </p:nvSpPr>
        <p:spPr bwMode="auto">
          <a:xfrm>
            <a:off x="6940550" y="4038600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i + 1</a:t>
            </a:r>
          </a:p>
        </p:txBody>
      </p:sp>
      <p:sp>
        <p:nvSpPr>
          <p:cNvPr id="245808" name="Text Box 48"/>
          <p:cNvSpPr txBox="1">
            <a:spLocks noChangeArrowheads="1"/>
          </p:cNvSpPr>
          <p:nvPr/>
        </p:nvSpPr>
        <p:spPr bwMode="auto">
          <a:xfrm>
            <a:off x="6635750" y="457200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EndWhile</a:t>
            </a:r>
          </a:p>
        </p:txBody>
      </p:sp>
      <p:sp>
        <p:nvSpPr>
          <p:cNvPr id="245809" name="Text Box 49"/>
          <p:cNvSpPr txBox="1">
            <a:spLocks noChangeArrowheads="1"/>
          </p:cNvSpPr>
          <p:nvPr/>
        </p:nvSpPr>
        <p:spPr bwMode="auto">
          <a:xfrm>
            <a:off x="3505200" y="2209800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Steps:</a:t>
            </a:r>
          </a:p>
        </p:txBody>
      </p:sp>
      <p:sp>
        <p:nvSpPr>
          <p:cNvPr id="245810" name="Text Box 50"/>
          <p:cNvSpPr txBox="1">
            <a:spLocks noChangeArrowheads="1"/>
          </p:cNvSpPr>
          <p:nvPr/>
        </p:nvSpPr>
        <p:spPr bwMode="auto">
          <a:xfrm>
            <a:off x="1736725" y="549433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Question:</a:t>
            </a:r>
          </a:p>
        </p:txBody>
      </p:sp>
      <p:sp>
        <p:nvSpPr>
          <p:cNvPr id="245811" name="Text Box 51"/>
          <p:cNvSpPr txBox="1">
            <a:spLocks noChangeArrowheads="1"/>
          </p:cNvSpPr>
          <p:nvPr/>
        </p:nvSpPr>
        <p:spPr bwMode="auto">
          <a:xfrm>
            <a:off x="2819400" y="5486400"/>
            <a:ext cx="4730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Will this algorithm work for any kind of array?</a:t>
            </a:r>
          </a:p>
          <a:p>
            <a:pPr algn="l"/>
            <a:r>
              <a:rPr lang="en-US"/>
              <a:t>Whether C, Fortran, Pascal?</a:t>
            </a:r>
          </a:p>
          <a:p>
            <a:pPr algn="l"/>
            <a:r>
              <a:rPr lang="en-US"/>
              <a:t>Whether Small array, Large array etc?</a:t>
            </a:r>
          </a:p>
        </p:txBody>
      </p:sp>
      <p:sp>
        <p:nvSpPr>
          <p:cNvPr id="245812" name="Text Box 52"/>
          <p:cNvSpPr txBox="1">
            <a:spLocks noChangeArrowheads="1"/>
          </p:cNvSpPr>
          <p:nvPr/>
        </p:nvSpPr>
        <p:spPr bwMode="auto">
          <a:xfrm>
            <a:off x="1730375" y="64150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Question:</a:t>
            </a:r>
          </a:p>
        </p:txBody>
      </p:sp>
      <p:sp>
        <p:nvSpPr>
          <p:cNvPr id="245813" name="Text Box 53"/>
          <p:cNvSpPr txBox="1">
            <a:spLocks noChangeArrowheads="1"/>
          </p:cNvSpPr>
          <p:nvPr/>
        </p:nvSpPr>
        <p:spPr bwMode="auto">
          <a:xfrm>
            <a:off x="2813050" y="6407150"/>
            <a:ext cx="582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Will this algorithm be able to do any kind of processing?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5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5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5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4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4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4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4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4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4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4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4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4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4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4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4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4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4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4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4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4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4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24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24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4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24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animBg="1"/>
      <p:bldP spid="245764" grpId="0" animBg="1"/>
      <p:bldP spid="245765" grpId="0" animBg="1"/>
      <p:bldP spid="245766" grpId="0" animBg="1"/>
      <p:bldP spid="245767" grpId="0" animBg="1"/>
      <p:bldP spid="245768" grpId="0"/>
      <p:bldP spid="245769" grpId="0"/>
      <p:bldP spid="245770" grpId="0"/>
      <p:bldP spid="245771" grpId="0"/>
      <p:bldP spid="245772" grpId="0"/>
      <p:bldP spid="245773" grpId="0"/>
      <p:bldP spid="245774" grpId="0"/>
      <p:bldP spid="245775" grpId="0"/>
      <p:bldP spid="245776" grpId="0"/>
      <p:bldP spid="245786" grpId="0"/>
      <p:bldP spid="245787" grpId="0"/>
      <p:bldP spid="245788" grpId="0"/>
      <p:bldP spid="245789" grpId="0"/>
      <p:bldP spid="245790" grpId="0"/>
      <p:bldP spid="245795" grpId="0"/>
      <p:bldP spid="245796" grpId="0"/>
      <p:bldP spid="245797" grpId="0"/>
      <p:bldP spid="245798" grpId="0"/>
      <p:bldP spid="245799" grpId="0"/>
      <p:bldP spid="245800" grpId="0"/>
      <p:bldP spid="245801" grpId="0" animBg="1"/>
      <p:bldP spid="245802" grpId="0" animBg="1"/>
      <p:bldP spid="245803" grpId="0" animBg="1"/>
      <p:bldP spid="245804" grpId="0"/>
      <p:bldP spid="245805" grpId="0"/>
      <p:bldP spid="245806" grpId="0"/>
      <p:bldP spid="245807" grpId="0"/>
      <p:bldP spid="245808" grpId="0"/>
      <p:bldP spid="245809" grpId="0"/>
      <p:bldP spid="245810" grpId="0"/>
      <p:bldP spid="245811" grpId="0"/>
      <p:bldP spid="245812" grpId="0"/>
      <p:bldP spid="2458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347663" y="1295400"/>
            <a:ext cx="3005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Algorithm: TraverseArray</a:t>
            </a:r>
          </a:p>
        </p:txBody>
      </p:sp>
      <p:sp>
        <p:nvSpPr>
          <p:cNvPr id="247815" name="Rectangle 7"/>
          <p:cNvSpPr>
            <a:spLocks noChangeArrowheads="1"/>
          </p:cNvSpPr>
          <p:nvPr/>
        </p:nvSpPr>
        <p:spPr bwMode="auto">
          <a:xfrm>
            <a:off x="1241425" y="3810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11</a:t>
            </a:r>
          </a:p>
        </p:txBody>
      </p:sp>
      <p:sp>
        <p:nvSpPr>
          <p:cNvPr id="247816" name="Rectangle 8"/>
          <p:cNvSpPr>
            <a:spLocks noChangeArrowheads="1"/>
          </p:cNvSpPr>
          <p:nvPr/>
        </p:nvSpPr>
        <p:spPr bwMode="auto">
          <a:xfrm>
            <a:off x="1241425" y="4267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20</a:t>
            </a:r>
          </a:p>
        </p:txBody>
      </p:sp>
      <p:sp>
        <p:nvSpPr>
          <p:cNvPr id="247817" name="Rectangle 9"/>
          <p:cNvSpPr>
            <a:spLocks noChangeArrowheads="1"/>
          </p:cNvSpPr>
          <p:nvPr/>
        </p:nvSpPr>
        <p:spPr bwMode="auto">
          <a:xfrm>
            <a:off x="1241425" y="4724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9</a:t>
            </a:r>
          </a:p>
        </p:txBody>
      </p:sp>
      <p:sp>
        <p:nvSpPr>
          <p:cNvPr id="247818" name="Rectangle 10"/>
          <p:cNvSpPr>
            <a:spLocks noChangeArrowheads="1"/>
          </p:cNvSpPr>
          <p:nvPr/>
        </p:nvSpPr>
        <p:spPr bwMode="auto">
          <a:xfrm>
            <a:off x="1241425" y="5181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18</a:t>
            </a:r>
          </a:p>
        </p:txBody>
      </p:sp>
      <p:sp>
        <p:nvSpPr>
          <p:cNvPr id="247820" name="Rectangle 12"/>
          <p:cNvSpPr>
            <a:spLocks noChangeArrowheads="1"/>
          </p:cNvSpPr>
          <p:nvPr/>
        </p:nvSpPr>
        <p:spPr bwMode="auto">
          <a:xfrm>
            <a:off x="527050" y="3810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-2</a:t>
            </a:r>
          </a:p>
        </p:txBody>
      </p:sp>
      <p:sp>
        <p:nvSpPr>
          <p:cNvPr id="247821" name="Rectangle 13"/>
          <p:cNvSpPr>
            <a:spLocks noChangeArrowheads="1"/>
          </p:cNvSpPr>
          <p:nvPr/>
        </p:nvSpPr>
        <p:spPr bwMode="auto">
          <a:xfrm>
            <a:off x="527050" y="4267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-1</a:t>
            </a:r>
          </a:p>
        </p:txBody>
      </p:sp>
      <p:sp>
        <p:nvSpPr>
          <p:cNvPr id="247822" name="Rectangle 14"/>
          <p:cNvSpPr>
            <a:spLocks noChangeArrowheads="1"/>
          </p:cNvSpPr>
          <p:nvPr/>
        </p:nvSpPr>
        <p:spPr bwMode="auto">
          <a:xfrm>
            <a:off x="527050" y="4724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47823" name="Rectangle 15"/>
          <p:cNvSpPr>
            <a:spLocks noChangeArrowheads="1"/>
          </p:cNvSpPr>
          <p:nvPr/>
        </p:nvSpPr>
        <p:spPr bwMode="auto">
          <a:xfrm>
            <a:off x="527050" y="5181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47825" name="Text Box 17"/>
          <p:cNvSpPr txBox="1">
            <a:spLocks noChangeArrowheads="1"/>
          </p:cNvSpPr>
          <p:nvPr/>
        </p:nvSpPr>
        <p:spPr bwMode="auto">
          <a:xfrm>
            <a:off x="1133475" y="3200400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</a:t>
            </a:r>
          </a:p>
          <a:p>
            <a:r>
              <a:rPr lang="en-US"/>
              <a:t>A</a:t>
            </a:r>
          </a:p>
        </p:txBody>
      </p:sp>
      <p:sp>
        <p:nvSpPr>
          <p:cNvPr id="247826" name="Text Box 18"/>
          <p:cNvSpPr txBox="1">
            <a:spLocks noChangeArrowheads="1"/>
          </p:cNvSpPr>
          <p:nvPr/>
        </p:nvSpPr>
        <p:spPr bwMode="auto">
          <a:xfrm>
            <a:off x="374650" y="3214688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47827" name="Text Box 19"/>
          <p:cNvSpPr txBox="1">
            <a:spLocks noChangeArrowheads="1"/>
          </p:cNvSpPr>
          <p:nvPr/>
        </p:nvSpPr>
        <p:spPr bwMode="auto">
          <a:xfrm>
            <a:off x="298450" y="1949450"/>
            <a:ext cx="3727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Trace the algorithm TraverseArray </a:t>
            </a:r>
          </a:p>
          <a:p>
            <a:pPr algn="l"/>
            <a:r>
              <a:rPr lang="en-US"/>
              <a:t>on the following array.</a:t>
            </a:r>
          </a:p>
        </p:txBody>
      </p:sp>
      <p:sp>
        <p:nvSpPr>
          <p:cNvPr id="247828" name="Text Box 20"/>
          <p:cNvSpPr txBox="1">
            <a:spLocks noChangeArrowheads="1"/>
          </p:cNvSpPr>
          <p:nvPr/>
        </p:nvSpPr>
        <p:spPr bwMode="auto">
          <a:xfrm>
            <a:off x="396875" y="3871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</a:t>
            </a:r>
          </a:p>
        </p:txBody>
      </p:sp>
      <p:sp>
        <p:nvSpPr>
          <p:cNvPr id="247829" name="Text Box 21"/>
          <p:cNvSpPr txBox="1">
            <a:spLocks noChangeArrowheads="1"/>
          </p:cNvSpPr>
          <p:nvPr/>
        </p:nvSpPr>
        <p:spPr bwMode="auto">
          <a:xfrm>
            <a:off x="398463" y="52435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247830" name="Text Box 22"/>
          <p:cNvSpPr txBox="1">
            <a:spLocks noChangeArrowheads="1"/>
          </p:cNvSpPr>
          <p:nvPr/>
        </p:nvSpPr>
        <p:spPr bwMode="auto">
          <a:xfrm>
            <a:off x="5486400" y="76200"/>
            <a:ext cx="69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-2</a:t>
            </a:r>
          </a:p>
        </p:txBody>
      </p:sp>
      <p:sp>
        <p:nvSpPr>
          <p:cNvPr id="247831" name="Text Box 23"/>
          <p:cNvSpPr txBox="1">
            <a:spLocks noChangeArrowheads="1"/>
          </p:cNvSpPr>
          <p:nvPr/>
        </p:nvSpPr>
        <p:spPr bwMode="auto">
          <a:xfrm>
            <a:off x="5486400" y="47148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Iteration-1:</a:t>
            </a:r>
          </a:p>
        </p:txBody>
      </p:sp>
      <p:sp>
        <p:nvSpPr>
          <p:cNvPr id="247832" name="Text Box 24"/>
          <p:cNvSpPr txBox="1">
            <a:spLocks noChangeArrowheads="1"/>
          </p:cNvSpPr>
          <p:nvPr/>
        </p:nvSpPr>
        <p:spPr bwMode="auto">
          <a:xfrm>
            <a:off x="5810250" y="776288"/>
            <a:ext cx="187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Condition: -2&lt;=1</a:t>
            </a:r>
          </a:p>
        </p:txBody>
      </p:sp>
      <p:sp>
        <p:nvSpPr>
          <p:cNvPr id="247833" name="Text Box 25"/>
          <p:cNvSpPr txBox="1">
            <a:spLocks noChangeArrowheads="1"/>
          </p:cNvSpPr>
          <p:nvPr/>
        </p:nvSpPr>
        <p:spPr bwMode="auto">
          <a:xfrm>
            <a:off x="7880350" y="7620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True</a:t>
            </a:r>
          </a:p>
        </p:txBody>
      </p:sp>
      <p:sp>
        <p:nvSpPr>
          <p:cNvPr id="247834" name="Text Box 26"/>
          <p:cNvSpPr txBox="1">
            <a:spLocks noChangeArrowheads="1"/>
          </p:cNvSpPr>
          <p:nvPr/>
        </p:nvSpPr>
        <p:spPr bwMode="auto">
          <a:xfrm>
            <a:off x="5805488" y="1095375"/>
            <a:ext cx="164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Process(A[-2])</a:t>
            </a:r>
          </a:p>
        </p:txBody>
      </p:sp>
      <p:sp>
        <p:nvSpPr>
          <p:cNvPr id="247835" name="Text Box 27"/>
          <p:cNvSpPr txBox="1">
            <a:spLocks noChangeArrowheads="1"/>
          </p:cNvSpPr>
          <p:nvPr/>
        </p:nvSpPr>
        <p:spPr bwMode="auto">
          <a:xfrm>
            <a:off x="5819775" y="1385888"/>
            <a:ext cx="154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-2 + 1 = -1</a:t>
            </a:r>
          </a:p>
        </p:txBody>
      </p:sp>
      <p:sp>
        <p:nvSpPr>
          <p:cNvPr id="247841" name="Text Box 33"/>
          <p:cNvSpPr txBox="1">
            <a:spLocks noChangeArrowheads="1"/>
          </p:cNvSpPr>
          <p:nvPr/>
        </p:nvSpPr>
        <p:spPr bwMode="auto">
          <a:xfrm>
            <a:off x="5486400" y="176688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Iteration-2:</a:t>
            </a:r>
          </a:p>
        </p:txBody>
      </p:sp>
      <p:sp>
        <p:nvSpPr>
          <p:cNvPr id="247842" name="Text Box 34"/>
          <p:cNvSpPr txBox="1">
            <a:spLocks noChangeArrowheads="1"/>
          </p:cNvSpPr>
          <p:nvPr/>
        </p:nvSpPr>
        <p:spPr bwMode="auto">
          <a:xfrm>
            <a:off x="5810250" y="2071688"/>
            <a:ext cx="187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Condition: -1&lt;=1</a:t>
            </a:r>
          </a:p>
        </p:txBody>
      </p:sp>
      <p:sp>
        <p:nvSpPr>
          <p:cNvPr id="247843" name="Text Box 35"/>
          <p:cNvSpPr txBox="1">
            <a:spLocks noChangeArrowheads="1"/>
          </p:cNvSpPr>
          <p:nvPr/>
        </p:nvSpPr>
        <p:spPr bwMode="auto">
          <a:xfrm>
            <a:off x="7880350" y="20574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True</a:t>
            </a:r>
          </a:p>
        </p:txBody>
      </p:sp>
      <p:sp>
        <p:nvSpPr>
          <p:cNvPr id="247844" name="Text Box 36"/>
          <p:cNvSpPr txBox="1">
            <a:spLocks noChangeArrowheads="1"/>
          </p:cNvSpPr>
          <p:nvPr/>
        </p:nvSpPr>
        <p:spPr bwMode="auto">
          <a:xfrm>
            <a:off x="5805488" y="2390775"/>
            <a:ext cx="164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Process(A[-1])</a:t>
            </a:r>
          </a:p>
        </p:txBody>
      </p:sp>
      <p:sp>
        <p:nvSpPr>
          <p:cNvPr id="247845" name="Text Box 37"/>
          <p:cNvSpPr txBox="1">
            <a:spLocks noChangeArrowheads="1"/>
          </p:cNvSpPr>
          <p:nvPr/>
        </p:nvSpPr>
        <p:spPr bwMode="auto">
          <a:xfrm>
            <a:off x="5819775" y="2681288"/>
            <a:ext cx="1473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-1 + 1 = 0</a:t>
            </a:r>
          </a:p>
        </p:txBody>
      </p:sp>
      <p:sp>
        <p:nvSpPr>
          <p:cNvPr id="247846" name="Text Box 38"/>
          <p:cNvSpPr txBox="1">
            <a:spLocks noChangeArrowheads="1"/>
          </p:cNvSpPr>
          <p:nvPr/>
        </p:nvSpPr>
        <p:spPr bwMode="auto">
          <a:xfrm>
            <a:off x="5486400" y="306228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Iteration-3:</a:t>
            </a:r>
          </a:p>
        </p:txBody>
      </p:sp>
      <p:sp>
        <p:nvSpPr>
          <p:cNvPr id="247847" name="Text Box 39"/>
          <p:cNvSpPr txBox="1">
            <a:spLocks noChangeArrowheads="1"/>
          </p:cNvSpPr>
          <p:nvPr/>
        </p:nvSpPr>
        <p:spPr bwMode="auto">
          <a:xfrm>
            <a:off x="5810250" y="3367088"/>
            <a:ext cx="179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Condition: 0&lt;=1</a:t>
            </a:r>
          </a:p>
        </p:txBody>
      </p:sp>
      <p:sp>
        <p:nvSpPr>
          <p:cNvPr id="247848" name="Text Box 40"/>
          <p:cNvSpPr txBox="1">
            <a:spLocks noChangeArrowheads="1"/>
          </p:cNvSpPr>
          <p:nvPr/>
        </p:nvSpPr>
        <p:spPr bwMode="auto">
          <a:xfrm>
            <a:off x="7880350" y="33528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True</a:t>
            </a:r>
          </a:p>
        </p:txBody>
      </p:sp>
      <p:sp>
        <p:nvSpPr>
          <p:cNvPr id="247849" name="Text Box 41"/>
          <p:cNvSpPr txBox="1">
            <a:spLocks noChangeArrowheads="1"/>
          </p:cNvSpPr>
          <p:nvPr/>
        </p:nvSpPr>
        <p:spPr bwMode="auto">
          <a:xfrm>
            <a:off x="5805488" y="3686175"/>
            <a:ext cx="156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Process(A[0])</a:t>
            </a:r>
          </a:p>
        </p:txBody>
      </p:sp>
      <p:sp>
        <p:nvSpPr>
          <p:cNvPr id="247850" name="Text Box 42"/>
          <p:cNvSpPr txBox="1">
            <a:spLocks noChangeArrowheads="1"/>
          </p:cNvSpPr>
          <p:nvPr/>
        </p:nvSpPr>
        <p:spPr bwMode="auto">
          <a:xfrm>
            <a:off x="5819775" y="3976688"/>
            <a:ext cx="1397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0 + 1 = 1</a:t>
            </a:r>
          </a:p>
        </p:txBody>
      </p:sp>
      <p:sp>
        <p:nvSpPr>
          <p:cNvPr id="247851" name="Text Box 43"/>
          <p:cNvSpPr txBox="1">
            <a:spLocks noChangeArrowheads="1"/>
          </p:cNvSpPr>
          <p:nvPr/>
        </p:nvSpPr>
        <p:spPr bwMode="auto">
          <a:xfrm>
            <a:off x="5486400" y="435768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Iteration-4:</a:t>
            </a:r>
          </a:p>
        </p:txBody>
      </p:sp>
      <p:sp>
        <p:nvSpPr>
          <p:cNvPr id="247852" name="Text Box 44"/>
          <p:cNvSpPr txBox="1">
            <a:spLocks noChangeArrowheads="1"/>
          </p:cNvSpPr>
          <p:nvPr/>
        </p:nvSpPr>
        <p:spPr bwMode="auto">
          <a:xfrm>
            <a:off x="5810250" y="4662488"/>
            <a:ext cx="179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Condition: 1&lt;=1</a:t>
            </a:r>
          </a:p>
        </p:txBody>
      </p:sp>
      <p:sp>
        <p:nvSpPr>
          <p:cNvPr id="247853" name="Text Box 45"/>
          <p:cNvSpPr txBox="1">
            <a:spLocks noChangeArrowheads="1"/>
          </p:cNvSpPr>
          <p:nvPr/>
        </p:nvSpPr>
        <p:spPr bwMode="auto">
          <a:xfrm>
            <a:off x="7880350" y="46482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True</a:t>
            </a:r>
          </a:p>
        </p:txBody>
      </p:sp>
      <p:sp>
        <p:nvSpPr>
          <p:cNvPr id="247854" name="Text Box 46"/>
          <p:cNvSpPr txBox="1">
            <a:spLocks noChangeArrowheads="1"/>
          </p:cNvSpPr>
          <p:nvPr/>
        </p:nvSpPr>
        <p:spPr bwMode="auto">
          <a:xfrm>
            <a:off x="5805488" y="4981575"/>
            <a:ext cx="156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Process(A[1])</a:t>
            </a:r>
          </a:p>
        </p:txBody>
      </p:sp>
      <p:sp>
        <p:nvSpPr>
          <p:cNvPr id="247855" name="Text Box 47"/>
          <p:cNvSpPr txBox="1">
            <a:spLocks noChangeArrowheads="1"/>
          </p:cNvSpPr>
          <p:nvPr/>
        </p:nvSpPr>
        <p:spPr bwMode="auto">
          <a:xfrm>
            <a:off x="5819775" y="5272088"/>
            <a:ext cx="1397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1 + 1 = 2</a:t>
            </a:r>
          </a:p>
        </p:txBody>
      </p:sp>
      <p:sp>
        <p:nvSpPr>
          <p:cNvPr id="247856" name="Text Box 48"/>
          <p:cNvSpPr txBox="1">
            <a:spLocks noChangeArrowheads="1"/>
          </p:cNvSpPr>
          <p:nvPr/>
        </p:nvSpPr>
        <p:spPr bwMode="auto">
          <a:xfrm>
            <a:off x="5410200" y="565308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Iteration-5:</a:t>
            </a:r>
          </a:p>
        </p:txBody>
      </p:sp>
      <p:sp>
        <p:nvSpPr>
          <p:cNvPr id="247857" name="Text Box 49"/>
          <p:cNvSpPr txBox="1">
            <a:spLocks noChangeArrowheads="1"/>
          </p:cNvSpPr>
          <p:nvPr/>
        </p:nvSpPr>
        <p:spPr bwMode="auto">
          <a:xfrm>
            <a:off x="5734050" y="5957888"/>
            <a:ext cx="179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Condition: 2&lt;=1</a:t>
            </a:r>
          </a:p>
        </p:txBody>
      </p:sp>
      <p:sp>
        <p:nvSpPr>
          <p:cNvPr id="247858" name="Text Box 50"/>
          <p:cNvSpPr txBox="1">
            <a:spLocks noChangeArrowheads="1"/>
          </p:cNvSpPr>
          <p:nvPr/>
        </p:nvSpPr>
        <p:spPr bwMode="auto">
          <a:xfrm>
            <a:off x="7804150" y="594360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False</a:t>
            </a:r>
          </a:p>
        </p:txBody>
      </p:sp>
      <p:sp>
        <p:nvSpPr>
          <p:cNvPr id="247861" name="Text Box 53"/>
          <p:cNvSpPr txBox="1">
            <a:spLocks noChangeArrowheads="1"/>
          </p:cNvSpPr>
          <p:nvPr/>
        </p:nvSpPr>
        <p:spPr bwMode="auto">
          <a:xfrm>
            <a:off x="5429250" y="64150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Stop</a:t>
            </a:r>
          </a:p>
        </p:txBody>
      </p:sp>
      <p:sp>
        <p:nvSpPr>
          <p:cNvPr id="247862" name="Text Box 54"/>
          <p:cNvSpPr txBox="1">
            <a:spLocks noChangeArrowheads="1"/>
          </p:cNvSpPr>
          <p:nvPr/>
        </p:nvSpPr>
        <p:spPr bwMode="auto">
          <a:xfrm>
            <a:off x="69850" y="3886200"/>
            <a:ext cx="234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247863" name="Text Box 55"/>
          <p:cNvSpPr txBox="1">
            <a:spLocks noChangeArrowheads="1"/>
          </p:cNvSpPr>
          <p:nvPr/>
        </p:nvSpPr>
        <p:spPr bwMode="auto">
          <a:xfrm>
            <a:off x="76200" y="4324350"/>
            <a:ext cx="234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247864" name="Text Box 56"/>
          <p:cNvSpPr txBox="1">
            <a:spLocks noChangeArrowheads="1"/>
          </p:cNvSpPr>
          <p:nvPr/>
        </p:nvSpPr>
        <p:spPr bwMode="auto">
          <a:xfrm>
            <a:off x="76200" y="4752975"/>
            <a:ext cx="234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247865" name="Text Box 57"/>
          <p:cNvSpPr txBox="1">
            <a:spLocks noChangeArrowheads="1"/>
          </p:cNvSpPr>
          <p:nvPr/>
        </p:nvSpPr>
        <p:spPr bwMode="auto">
          <a:xfrm>
            <a:off x="69850" y="5272088"/>
            <a:ext cx="234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247866" name="Text Box 58"/>
          <p:cNvSpPr txBox="1">
            <a:spLocks noChangeArrowheads="1"/>
          </p:cNvSpPr>
          <p:nvPr/>
        </p:nvSpPr>
        <p:spPr bwMode="auto">
          <a:xfrm>
            <a:off x="69850" y="5805488"/>
            <a:ext cx="622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 = 2</a:t>
            </a:r>
          </a:p>
        </p:txBody>
      </p:sp>
      <p:sp>
        <p:nvSpPr>
          <p:cNvPr id="247867" name="Oval 59"/>
          <p:cNvSpPr>
            <a:spLocks noChangeArrowheads="1"/>
          </p:cNvSpPr>
          <p:nvPr/>
        </p:nvSpPr>
        <p:spPr bwMode="auto">
          <a:xfrm>
            <a:off x="5638800" y="1066800"/>
            <a:ext cx="1905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68" name="Oval 60"/>
          <p:cNvSpPr>
            <a:spLocks noChangeArrowheads="1"/>
          </p:cNvSpPr>
          <p:nvPr/>
        </p:nvSpPr>
        <p:spPr bwMode="auto">
          <a:xfrm>
            <a:off x="5667375" y="2347913"/>
            <a:ext cx="1905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69" name="Oval 61"/>
          <p:cNvSpPr>
            <a:spLocks noChangeArrowheads="1"/>
          </p:cNvSpPr>
          <p:nvPr/>
        </p:nvSpPr>
        <p:spPr bwMode="auto">
          <a:xfrm>
            <a:off x="5638800" y="3643313"/>
            <a:ext cx="1905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70" name="Oval 62"/>
          <p:cNvSpPr>
            <a:spLocks noChangeArrowheads="1"/>
          </p:cNvSpPr>
          <p:nvPr/>
        </p:nvSpPr>
        <p:spPr bwMode="auto">
          <a:xfrm>
            <a:off x="5653088" y="4938713"/>
            <a:ext cx="1905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871" name="Text Box 63"/>
          <p:cNvSpPr txBox="1">
            <a:spLocks noChangeArrowheads="1"/>
          </p:cNvSpPr>
          <p:nvPr/>
        </p:nvSpPr>
        <p:spPr bwMode="auto">
          <a:xfrm>
            <a:off x="2438400" y="3200400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Steps:</a:t>
            </a:r>
          </a:p>
        </p:txBody>
      </p:sp>
      <p:sp>
        <p:nvSpPr>
          <p:cNvPr id="247872" name="Text Box 64"/>
          <p:cNvSpPr txBox="1">
            <a:spLocks noChangeArrowheads="1"/>
          </p:cNvSpPr>
          <p:nvPr/>
        </p:nvSpPr>
        <p:spPr bwMode="auto">
          <a:xfrm>
            <a:off x="2487613" y="3544888"/>
            <a:ext cx="622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L</a:t>
            </a:r>
          </a:p>
        </p:txBody>
      </p:sp>
      <p:sp>
        <p:nvSpPr>
          <p:cNvPr id="247873" name="Text Box 65"/>
          <p:cNvSpPr txBox="1">
            <a:spLocks noChangeArrowheads="1"/>
          </p:cNvSpPr>
          <p:nvPr/>
        </p:nvSpPr>
        <p:spPr bwMode="auto">
          <a:xfrm>
            <a:off x="2493963" y="3954463"/>
            <a:ext cx="180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While i &lt;= U, do</a:t>
            </a:r>
          </a:p>
        </p:txBody>
      </p:sp>
      <p:sp>
        <p:nvSpPr>
          <p:cNvPr id="247874" name="Text Box 66"/>
          <p:cNvSpPr txBox="1">
            <a:spLocks noChangeArrowheads="1"/>
          </p:cNvSpPr>
          <p:nvPr/>
        </p:nvSpPr>
        <p:spPr bwMode="auto">
          <a:xfrm>
            <a:off x="2868613" y="4459288"/>
            <a:ext cx="174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Process( A[ i ] )</a:t>
            </a:r>
          </a:p>
        </p:txBody>
      </p:sp>
      <p:sp>
        <p:nvSpPr>
          <p:cNvPr id="247875" name="Text Box 67"/>
          <p:cNvSpPr txBox="1">
            <a:spLocks noChangeArrowheads="1"/>
          </p:cNvSpPr>
          <p:nvPr/>
        </p:nvSpPr>
        <p:spPr bwMode="auto">
          <a:xfrm>
            <a:off x="2868613" y="484028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i + 1</a:t>
            </a:r>
          </a:p>
        </p:txBody>
      </p:sp>
      <p:sp>
        <p:nvSpPr>
          <p:cNvPr id="247876" name="Text Box 68"/>
          <p:cNvSpPr txBox="1">
            <a:spLocks noChangeArrowheads="1"/>
          </p:cNvSpPr>
          <p:nvPr/>
        </p:nvSpPr>
        <p:spPr bwMode="auto">
          <a:xfrm>
            <a:off x="2495550" y="53736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EndWhile</a:t>
            </a:r>
          </a:p>
        </p:txBody>
      </p:sp>
      <p:sp>
        <p:nvSpPr>
          <p:cNvPr id="247877" name="Line 69"/>
          <p:cNvSpPr>
            <a:spLocks noChangeShapeType="1"/>
          </p:cNvSpPr>
          <p:nvPr/>
        </p:nvSpPr>
        <p:spPr bwMode="auto">
          <a:xfrm flipV="1">
            <a:off x="5181600" y="1066800"/>
            <a:ext cx="0" cy="579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7878" name="Text Box 70"/>
          <p:cNvSpPr txBox="1">
            <a:spLocks noChangeArrowheads="1"/>
          </p:cNvSpPr>
          <p:nvPr/>
        </p:nvSpPr>
        <p:spPr bwMode="auto">
          <a:xfrm>
            <a:off x="7524750" y="1109663"/>
            <a:ext cx="154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/ Process(11)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7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4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4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4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4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4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1000" fill="hold"/>
                                        <p:tgtEl>
                                          <p:spTgt spid="2478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4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4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1000" fill="hold"/>
                                        <p:tgtEl>
                                          <p:spTgt spid="2478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4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4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4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1" dur="1000" fill="hold"/>
                                        <p:tgtEl>
                                          <p:spTgt spid="2478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24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4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5" dur="1000" fill="hold"/>
                                        <p:tgtEl>
                                          <p:spTgt spid="24787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4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247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24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2" dur="1000" fill="hold"/>
                                        <p:tgtEl>
                                          <p:spTgt spid="2478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" presetClass="emph" presetSubtype="0" autoRev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6" dur="1000" fill="hold"/>
                                        <p:tgtEl>
                                          <p:spTgt spid="2478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24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24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4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6" presetClass="emph" presetSubtype="0" autoRev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5" dur="1000" fill="hold"/>
                                        <p:tgtEl>
                                          <p:spTgt spid="2478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24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6" presetClass="emph" presetSubtype="0" autoRev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4" dur="1000" fill="hold"/>
                                        <p:tgtEl>
                                          <p:spTgt spid="24787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24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3" dur="500"/>
                                        <p:tgtEl>
                                          <p:spTgt spid="247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24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6" presetClass="emph" presetSubtype="0" autoRev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1" dur="1000" fill="hold"/>
                                        <p:tgtEl>
                                          <p:spTgt spid="2478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6" presetClass="emph" presetSubtype="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5" dur="1000" fill="hold"/>
                                        <p:tgtEl>
                                          <p:spTgt spid="2478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24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24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24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6" presetClass="emph" presetSubtype="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4" dur="1000" fill="hold"/>
                                        <p:tgtEl>
                                          <p:spTgt spid="2478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24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6" presetClass="emph" presetSubtype="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3" dur="1000" fill="hold"/>
                                        <p:tgtEl>
                                          <p:spTgt spid="24787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24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2" dur="500"/>
                                        <p:tgtEl>
                                          <p:spTgt spid="247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24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6" presetClass="emph" presetSubtype="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0" dur="1000" fill="hold"/>
                                        <p:tgtEl>
                                          <p:spTgt spid="2478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6" presetClass="emph" presetSubtype="0" autoRev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4" dur="1000" fill="hold"/>
                                        <p:tgtEl>
                                          <p:spTgt spid="2478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24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4" dur="500"/>
                                        <p:tgtEl>
                                          <p:spTgt spid="247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9" dur="500"/>
                                        <p:tgtEl>
                                          <p:spTgt spid="24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6" presetClass="emph" presetSubtype="0" autoRev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3" dur="1000" fill="hold"/>
                                        <p:tgtEl>
                                          <p:spTgt spid="2478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8" dur="500"/>
                                        <p:tgtEl>
                                          <p:spTgt spid="24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6" presetClass="emph" presetSubtype="0" autoRev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2" dur="1000" fill="hold"/>
                                        <p:tgtEl>
                                          <p:spTgt spid="24787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7" dur="500"/>
                                        <p:tgtEl>
                                          <p:spTgt spid="24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1" dur="500"/>
                                        <p:tgtEl>
                                          <p:spTgt spid="247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5" dur="500"/>
                                        <p:tgtEl>
                                          <p:spTgt spid="24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6" presetClass="emph" presetSubtype="0" autoRev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9" dur="1000" fill="hold"/>
                                        <p:tgtEl>
                                          <p:spTgt spid="2478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6" presetClass="emph" presetSubtype="0" autoRev="1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3" dur="1000" fill="hold"/>
                                        <p:tgtEl>
                                          <p:spTgt spid="2478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8" dur="500"/>
                                        <p:tgtEl>
                                          <p:spTgt spid="24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3" dur="500"/>
                                        <p:tgtEl>
                                          <p:spTgt spid="24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8" dur="500"/>
                                        <p:tgtEl>
                                          <p:spTgt spid="24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3" dur="500"/>
                                        <p:tgtEl>
                                          <p:spTgt spid="24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8" dur="500"/>
                                        <p:tgtEl>
                                          <p:spTgt spid="24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3" dur="500"/>
                                        <p:tgtEl>
                                          <p:spTgt spid="24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8" dur="500"/>
                                        <p:tgtEl>
                                          <p:spTgt spid="24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3" dur="500"/>
                                        <p:tgtEl>
                                          <p:spTgt spid="24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5" grpId="0" animBg="1"/>
      <p:bldP spid="247816" grpId="0" animBg="1"/>
      <p:bldP spid="247817" grpId="0" animBg="1"/>
      <p:bldP spid="247818" grpId="0" animBg="1"/>
      <p:bldP spid="247820" grpId="0"/>
      <p:bldP spid="247821" grpId="0"/>
      <p:bldP spid="247822" grpId="0"/>
      <p:bldP spid="247823" grpId="0"/>
      <p:bldP spid="247825" grpId="0"/>
      <p:bldP spid="247826" grpId="0"/>
      <p:bldP spid="247827" grpId="0"/>
      <p:bldP spid="247828" grpId="0"/>
      <p:bldP spid="247829" grpId="0"/>
      <p:bldP spid="247830" grpId="0"/>
      <p:bldP spid="247831" grpId="0"/>
      <p:bldP spid="247832" grpId="0"/>
      <p:bldP spid="247833" grpId="0"/>
      <p:bldP spid="247834" grpId="0"/>
      <p:bldP spid="247835" grpId="0"/>
      <p:bldP spid="247841" grpId="0"/>
      <p:bldP spid="247842" grpId="0"/>
      <p:bldP spid="247843" grpId="0"/>
      <p:bldP spid="247844" grpId="0"/>
      <p:bldP spid="247845" grpId="0"/>
      <p:bldP spid="247846" grpId="0"/>
      <p:bldP spid="247847" grpId="0"/>
      <p:bldP spid="247848" grpId="0"/>
      <p:bldP spid="247849" grpId="0"/>
      <p:bldP spid="247850" grpId="0"/>
      <p:bldP spid="247851" grpId="0"/>
      <p:bldP spid="247852" grpId="0"/>
      <p:bldP spid="247853" grpId="0"/>
      <p:bldP spid="247854" grpId="0"/>
      <p:bldP spid="247855" grpId="0"/>
      <p:bldP spid="247856" grpId="0"/>
      <p:bldP spid="247857" grpId="0"/>
      <p:bldP spid="247858" grpId="0"/>
      <p:bldP spid="247861" grpId="0"/>
      <p:bldP spid="247862" grpId="0"/>
      <p:bldP spid="247862" grpId="1"/>
      <p:bldP spid="247863" grpId="0"/>
      <p:bldP spid="247863" grpId="1"/>
      <p:bldP spid="247864" grpId="0"/>
      <p:bldP spid="247864" grpId="1"/>
      <p:bldP spid="247865" grpId="0"/>
      <p:bldP spid="247865" grpId="1"/>
      <p:bldP spid="247866" grpId="0"/>
      <p:bldP spid="247867" grpId="0" animBg="1"/>
      <p:bldP spid="247868" grpId="0" animBg="1"/>
      <p:bldP spid="247869" grpId="0" animBg="1"/>
      <p:bldP spid="247870" grpId="0" animBg="1"/>
      <p:bldP spid="247871" grpId="0"/>
      <p:bldP spid="247872" grpId="0"/>
      <p:bldP spid="247872" grpId="1"/>
      <p:bldP spid="247873" grpId="0"/>
      <p:bldP spid="247873" grpId="1"/>
      <p:bldP spid="247873" grpId="2"/>
      <p:bldP spid="247873" grpId="3"/>
      <p:bldP spid="247873" grpId="4"/>
      <p:bldP spid="247873" grpId="5"/>
      <p:bldP spid="247874" grpId="0"/>
      <p:bldP spid="247874" grpId="1"/>
      <p:bldP spid="247874" grpId="2"/>
      <p:bldP spid="247874" grpId="3"/>
      <p:bldP spid="247874" grpId="4"/>
      <p:bldP spid="247875" grpId="0"/>
      <p:bldP spid="247875" grpId="1"/>
      <p:bldP spid="247875" grpId="2"/>
      <p:bldP spid="247875" grpId="3"/>
      <p:bldP spid="247875" grpId="4"/>
      <p:bldP spid="247876" grpId="0"/>
      <p:bldP spid="247876" grpId="1"/>
      <p:bldP spid="247876" grpId="2"/>
      <p:bldP spid="247876" grpId="3"/>
      <p:bldP spid="247876" grpId="4"/>
      <p:bldP spid="247877" grpId="0" animBg="1"/>
      <p:bldP spid="24787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219200"/>
            <a:ext cx="7696200" cy="51816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/>
              <a:t>Algorithm:</a:t>
            </a:r>
          </a:p>
          <a:p>
            <a:pPr lvl="1" algn="l">
              <a:buFontTx/>
              <a:buChar char="–"/>
            </a:pPr>
            <a:r>
              <a:rPr lang="en-US"/>
              <a:t>TraverseArray.</a:t>
            </a:r>
          </a:p>
          <a:p>
            <a:pPr algn="l">
              <a:buFontTx/>
              <a:buChar char="•"/>
            </a:pPr>
            <a:r>
              <a:rPr lang="en-US"/>
              <a:t>Input:</a:t>
            </a:r>
          </a:p>
          <a:p>
            <a:pPr lvl="1" algn="l">
              <a:buFontTx/>
              <a:buChar char="–"/>
            </a:pPr>
            <a:r>
              <a:rPr lang="en-US"/>
              <a:t>Array A with elements.</a:t>
            </a:r>
          </a:p>
          <a:p>
            <a:pPr algn="l">
              <a:buFontTx/>
              <a:buChar char="•"/>
            </a:pPr>
            <a:r>
              <a:rPr lang="en-US"/>
              <a:t>Output:</a:t>
            </a:r>
          </a:p>
          <a:p>
            <a:pPr lvl="1" algn="l">
              <a:buFontTx/>
              <a:buChar char="–"/>
            </a:pPr>
            <a:r>
              <a:rPr lang="en-US"/>
              <a:t>According to Process().</a:t>
            </a:r>
          </a:p>
          <a:p>
            <a:pPr algn="l">
              <a:buFontTx/>
              <a:buChar char="•"/>
            </a:pPr>
            <a:r>
              <a:rPr lang="en-US"/>
              <a:t>Data Structure:</a:t>
            </a:r>
          </a:p>
          <a:p>
            <a:pPr lvl="1" algn="l">
              <a:buFontTx/>
              <a:buChar char="–"/>
            </a:pPr>
            <a:r>
              <a:rPr lang="en-US"/>
              <a:t>Array A[L...U]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3005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Algorithm: TraverseArray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533400" y="2144713"/>
            <a:ext cx="2830513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u="sng"/>
              <a:t>Steps</a:t>
            </a:r>
            <a:r>
              <a:rPr lang="en-US" sz="2000"/>
              <a:t>: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i = L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While i &lt;= U, do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	Process( A[ i ] )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	i = i + 1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EndWhile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Stop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3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3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3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39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39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39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39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248835" name="Rectangle 3"/>
          <p:cNvSpPr>
            <a:spLocks noChangeArrowheads="1"/>
          </p:cNvSpPr>
          <p:nvPr/>
        </p:nvSpPr>
        <p:spPr bwMode="auto">
          <a:xfrm>
            <a:off x="1600200" y="3275013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11</a:t>
            </a: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1600200" y="3732213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20</a:t>
            </a:r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1600200" y="4189413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9</a:t>
            </a:r>
          </a:p>
        </p:txBody>
      </p:sp>
      <p:sp>
        <p:nvSpPr>
          <p:cNvPr id="248838" name="Rectangle 6"/>
          <p:cNvSpPr>
            <a:spLocks noChangeArrowheads="1"/>
          </p:cNvSpPr>
          <p:nvPr/>
        </p:nvSpPr>
        <p:spPr bwMode="auto">
          <a:xfrm>
            <a:off x="1600200" y="4646613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18</a:t>
            </a:r>
          </a:p>
        </p:txBody>
      </p:sp>
      <p:sp>
        <p:nvSpPr>
          <p:cNvPr id="248839" name="Rectangle 7"/>
          <p:cNvSpPr>
            <a:spLocks noChangeArrowheads="1"/>
          </p:cNvSpPr>
          <p:nvPr/>
        </p:nvSpPr>
        <p:spPr bwMode="auto">
          <a:xfrm>
            <a:off x="1600200" y="5103813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15</a:t>
            </a:r>
          </a:p>
        </p:txBody>
      </p:sp>
      <p:sp>
        <p:nvSpPr>
          <p:cNvPr id="248840" name="Text Box 8"/>
          <p:cNvSpPr txBox="1">
            <a:spLocks noChangeArrowheads="1"/>
          </p:cNvSpPr>
          <p:nvPr/>
        </p:nvSpPr>
        <p:spPr bwMode="auto">
          <a:xfrm>
            <a:off x="2438400" y="990600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Algorithm:</a:t>
            </a:r>
          </a:p>
        </p:txBody>
      </p:sp>
      <p:sp>
        <p:nvSpPr>
          <p:cNvPr id="248841" name="Text Box 9"/>
          <p:cNvSpPr txBox="1">
            <a:spLocks noChangeArrowheads="1"/>
          </p:cNvSpPr>
          <p:nvPr/>
        </p:nvSpPr>
        <p:spPr bwMode="auto">
          <a:xfrm>
            <a:off x="3816350" y="990600"/>
            <a:ext cx="159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SearchArray</a:t>
            </a:r>
          </a:p>
        </p:txBody>
      </p:sp>
      <p:sp>
        <p:nvSpPr>
          <p:cNvPr id="248842" name="Rectangle 10"/>
          <p:cNvSpPr>
            <a:spLocks noChangeArrowheads="1"/>
          </p:cNvSpPr>
          <p:nvPr/>
        </p:nvSpPr>
        <p:spPr bwMode="auto">
          <a:xfrm>
            <a:off x="838200" y="32750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48843" name="Rectangle 11"/>
          <p:cNvSpPr>
            <a:spLocks noChangeArrowheads="1"/>
          </p:cNvSpPr>
          <p:nvPr/>
        </p:nvSpPr>
        <p:spPr bwMode="auto">
          <a:xfrm>
            <a:off x="838200" y="37322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48844" name="Rectangle 12"/>
          <p:cNvSpPr>
            <a:spLocks noChangeArrowheads="1"/>
          </p:cNvSpPr>
          <p:nvPr/>
        </p:nvSpPr>
        <p:spPr bwMode="auto">
          <a:xfrm>
            <a:off x="838200" y="41894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248845" name="Rectangle 13"/>
          <p:cNvSpPr>
            <a:spLocks noChangeArrowheads="1"/>
          </p:cNvSpPr>
          <p:nvPr/>
        </p:nvSpPr>
        <p:spPr bwMode="auto">
          <a:xfrm>
            <a:off x="838200" y="46466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248846" name="Rectangle 14"/>
          <p:cNvSpPr>
            <a:spLocks noChangeArrowheads="1"/>
          </p:cNvSpPr>
          <p:nvPr/>
        </p:nvSpPr>
        <p:spPr bwMode="auto">
          <a:xfrm>
            <a:off x="838200" y="51038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4</a:t>
            </a:r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1492250" y="2665413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</a:t>
            </a:r>
          </a:p>
          <a:p>
            <a:r>
              <a:rPr lang="en-US"/>
              <a:t>A</a:t>
            </a:r>
          </a:p>
        </p:txBody>
      </p:sp>
      <p:sp>
        <p:nvSpPr>
          <p:cNvPr id="248848" name="Text Box 16"/>
          <p:cNvSpPr txBox="1">
            <a:spLocks noChangeArrowheads="1"/>
          </p:cNvSpPr>
          <p:nvPr/>
        </p:nvSpPr>
        <p:spPr bwMode="auto">
          <a:xfrm>
            <a:off x="762000" y="267970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48870" name="Text Box 38"/>
          <p:cNvSpPr txBox="1">
            <a:spLocks noChangeArrowheads="1"/>
          </p:cNvSpPr>
          <p:nvPr/>
        </p:nvSpPr>
        <p:spPr bwMode="auto">
          <a:xfrm>
            <a:off x="2482850" y="167640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Question:</a:t>
            </a:r>
          </a:p>
        </p:txBody>
      </p:sp>
      <p:sp>
        <p:nvSpPr>
          <p:cNvPr id="248871" name="Text Box 39"/>
          <p:cNvSpPr txBox="1">
            <a:spLocks noChangeArrowheads="1"/>
          </p:cNvSpPr>
          <p:nvPr/>
        </p:nvSpPr>
        <p:spPr bwMode="auto">
          <a:xfrm>
            <a:off x="3644900" y="1676400"/>
            <a:ext cx="414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Search for an element and tell</a:t>
            </a:r>
          </a:p>
          <a:p>
            <a:pPr algn="l"/>
            <a:r>
              <a:rPr lang="en-US"/>
              <a:t>whether it is present in the array or not.</a:t>
            </a:r>
          </a:p>
        </p:txBody>
      </p:sp>
      <p:sp>
        <p:nvSpPr>
          <p:cNvPr id="248872" name="Text Box 40"/>
          <p:cNvSpPr txBox="1">
            <a:spLocks noChangeArrowheads="1"/>
          </p:cNvSpPr>
          <p:nvPr/>
        </p:nvSpPr>
        <p:spPr bwMode="auto">
          <a:xfrm>
            <a:off x="2819400" y="3276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48873" name="Oval 41"/>
          <p:cNvSpPr>
            <a:spLocks noChangeArrowheads="1"/>
          </p:cNvSpPr>
          <p:nvPr/>
        </p:nvSpPr>
        <p:spPr bwMode="auto">
          <a:xfrm>
            <a:off x="838200" y="4267200"/>
            <a:ext cx="609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874" name="Text Box 42"/>
          <p:cNvSpPr txBox="1">
            <a:spLocks noChangeArrowheads="1"/>
          </p:cNvSpPr>
          <p:nvPr/>
        </p:nvSpPr>
        <p:spPr bwMode="auto">
          <a:xfrm>
            <a:off x="3352800" y="3276600"/>
            <a:ext cx="233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Search is successful.</a:t>
            </a:r>
          </a:p>
        </p:txBody>
      </p:sp>
      <p:sp>
        <p:nvSpPr>
          <p:cNvPr id="248875" name="Text Box 43"/>
          <p:cNvSpPr txBox="1">
            <a:spLocks noChangeArrowheads="1"/>
          </p:cNvSpPr>
          <p:nvPr/>
        </p:nvSpPr>
        <p:spPr bwMode="auto">
          <a:xfrm>
            <a:off x="5746750" y="3276600"/>
            <a:ext cx="234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Return 2 (Index of 9).</a:t>
            </a:r>
          </a:p>
        </p:txBody>
      </p:sp>
      <p:sp>
        <p:nvSpPr>
          <p:cNvPr id="248876" name="Text Box 44"/>
          <p:cNvSpPr txBox="1">
            <a:spLocks noChangeArrowheads="1"/>
          </p:cNvSpPr>
          <p:nvPr/>
        </p:nvSpPr>
        <p:spPr bwMode="auto">
          <a:xfrm>
            <a:off x="2749550" y="38242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248877" name="Text Box 45"/>
          <p:cNvSpPr txBox="1">
            <a:spLocks noChangeArrowheads="1"/>
          </p:cNvSpPr>
          <p:nvPr/>
        </p:nvSpPr>
        <p:spPr bwMode="auto">
          <a:xfrm>
            <a:off x="3352800" y="3824288"/>
            <a:ext cx="2584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Search is unsuccessful.</a:t>
            </a:r>
          </a:p>
        </p:txBody>
      </p:sp>
      <p:sp>
        <p:nvSpPr>
          <p:cNvPr id="248878" name="Text Box 46"/>
          <p:cNvSpPr txBox="1">
            <a:spLocks noChangeArrowheads="1"/>
          </p:cNvSpPr>
          <p:nvPr/>
        </p:nvSpPr>
        <p:spPr bwMode="auto">
          <a:xfrm>
            <a:off x="5886450" y="3824288"/>
            <a:ext cx="158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Return NULL.</a:t>
            </a:r>
          </a:p>
        </p:txBody>
      </p:sp>
      <p:sp>
        <p:nvSpPr>
          <p:cNvPr id="248881" name="Text Box 49"/>
          <p:cNvSpPr txBox="1">
            <a:spLocks noChangeArrowheads="1"/>
          </p:cNvSpPr>
          <p:nvPr/>
        </p:nvSpPr>
        <p:spPr bwMode="auto">
          <a:xfrm>
            <a:off x="2819400" y="4419600"/>
            <a:ext cx="122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Question: </a:t>
            </a:r>
          </a:p>
        </p:txBody>
      </p:sp>
      <p:sp>
        <p:nvSpPr>
          <p:cNvPr id="248882" name="Text Box 50"/>
          <p:cNvSpPr txBox="1">
            <a:spLocks noChangeArrowheads="1"/>
          </p:cNvSpPr>
          <p:nvPr/>
        </p:nvSpPr>
        <p:spPr bwMode="auto">
          <a:xfrm>
            <a:off x="3892550" y="4419600"/>
            <a:ext cx="459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Will TraverseArray algorithm be used here?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mph" presetSubtype="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1000" fill="hold"/>
                                        <p:tgtEl>
                                          <p:spTgt spid="2488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1000" fill="hold"/>
                                        <p:tgtEl>
                                          <p:spTgt spid="2488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mph" presetSubtype="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1000" fill="hold"/>
                                        <p:tgtEl>
                                          <p:spTgt spid="2488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1000" fill="hold"/>
                                        <p:tgtEl>
                                          <p:spTgt spid="2488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mph" presetSubtype="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1000" fill="hold"/>
                                        <p:tgtEl>
                                          <p:spTgt spid="2488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autoRev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1000" fill="hold"/>
                                        <p:tgtEl>
                                          <p:spTgt spid="2488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4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248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4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mph" presetSubtype="0" autoRev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6" dur="1000" fill="hold"/>
                                        <p:tgtEl>
                                          <p:spTgt spid="2488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8" dur="1000" fill="hold"/>
                                        <p:tgtEl>
                                          <p:spTgt spid="2488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" presetClass="emph" presetSubtype="0" autoRev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2" dur="1000" fill="hold"/>
                                        <p:tgtEl>
                                          <p:spTgt spid="2488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6" presetClass="emph" presetSubtype="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1000" fill="hold"/>
                                        <p:tgtEl>
                                          <p:spTgt spid="2488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" presetClass="emph" presetSubtype="0" autoRev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1000" fill="hold"/>
                                        <p:tgtEl>
                                          <p:spTgt spid="2488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6" presetClass="emph" presetSubtype="0" autoRev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0" dur="1000" fill="hold"/>
                                        <p:tgtEl>
                                          <p:spTgt spid="2488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" presetClass="emph" presetSubtype="0" autoRev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4" dur="1000" fill="hold"/>
                                        <p:tgtEl>
                                          <p:spTgt spid="2488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6" presetClass="emph" presetSubtype="0" autoRev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1000" fill="hold"/>
                                        <p:tgtEl>
                                          <p:spTgt spid="2488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6" presetClass="emph" presetSubtype="0" autoRev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1000" fill="hold"/>
                                        <p:tgtEl>
                                          <p:spTgt spid="2488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autoRev="1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1000" fill="hold"/>
                                        <p:tgtEl>
                                          <p:spTgt spid="2488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4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4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4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24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animBg="1"/>
      <p:bldP spid="248835" grpId="3" animBg="1"/>
      <p:bldP spid="248835" grpId="4" animBg="1"/>
      <p:bldP spid="248836" grpId="0" animBg="1"/>
      <p:bldP spid="248836" grpId="3" animBg="1"/>
      <p:bldP spid="248836" grpId="4" animBg="1"/>
      <p:bldP spid="248837" grpId="0" animBg="1"/>
      <p:bldP spid="248837" grpId="3" animBg="1"/>
      <p:bldP spid="248837" grpId="4" animBg="1"/>
      <p:bldP spid="248838" grpId="0" animBg="1"/>
      <p:bldP spid="248838" grpId="2" animBg="1"/>
      <p:bldP spid="248839" grpId="0" animBg="1"/>
      <p:bldP spid="248839" grpId="2" animBg="1"/>
      <p:bldP spid="248840" grpId="0"/>
      <p:bldP spid="248841" grpId="0"/>
      <p:bldP spid="248842" grpId="0"/>
      <p:bldP spid="248843" grpId="0"/>
      <p:bldP spid="248844" grpId="0"/>
      <p:bldP spid="248845" grpId="0"/>
      <p:bldP spid="248846" grpId="0"/>
      <p:bldP spid="248847" grpId="0"/>
      <p:bldP spid="248848" grpId="0"/>
      <p:bldP spid="248870" grpId="0"/>
      <p:bldP spid="248871" grpId="0"/>
      <p:bldP spid="248872" grpId="0"/>
      <p:bldP spid="248872" grpId="1"/>
      <p:bldP spid="248872" grpId="2"/>
      <p:bldP spid="248872" grpId="3"/>
      <p:bldP spid="248873" grpId="0" animBg="1"/>
      <p:bldP spid="248873" grpId="1" animBg="1"/>
      <p:bldP spid="248874" grpId="0"/>
      <p:bldP spid="248875" grpId="0"/>
      <p:bldP spid="248876" grpId="0"/>
      <p:bldP spid="248876" grpId="1"/>
      <p:bldP spid="248876" grpId="2"/>
      <p:bldP spid="248876" grpId="3"/>
      <p:bldP spid="248876" grpId="4"/>
      <p:bldP spid="248876" grpId="5"/>
      <p:bldP spid="248877" grpId="0"/>
      <p:bldP spid="248878" grpId="0"/>
      <p:bldP spid="248881" grpId="0"/>
      <p:bldP spid="24888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Algorithm: SearchArray</a:t>
            </a:r>
          </a:p>
        </p:txBody>
      </p:sp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1371600" y="2513013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11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1371600" y="2970213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20</a:t>
            </a:r>
          </a:p>
        </p:txBody>
      </p:sp>
      <p:sp>
        <p:nvSpPr>
          <p:cNvPr id="250885" name="Rectangle 5"/>
          <p:cNvSpPr>
            <a:spLocks noChangeArrowheads="1"/>
          </p:cNvSpPr>
          <p:nvPr/>
        </p:nvSpPr>
        <p:spPr bwMode="auto">
          <a:xfrm>
            <a:off x="1371600" y="3427413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9</a:t>
            </a:r>
          </a:p>
        </p:txBody>
      </p:sp>
      <p:sp>
        <p:nvSpPr>
          <p:cNvPr id="250886" name="Rectangle 6"/>
          <p:cNvSpPr>
            <a:spLocks noChangeArrowheads="1"/>
          </p:cNvSpPr>
          <p:nvPr/>
        </p:nvSpPr>
        <p:spPr bwMode="auto">
          <a:xfrm>
            <a:off x="1371600" y="3884613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18</a:t>
            </a:r>
          </a:p>
        </p:txBody>
      </p:sp>
      <p:sp>
        <p:nvSpPr>
          <p:cNvPr id="250887" name="Rectangle 7"/>
          <p:cNvSpPr>
            <a:spLocks noChangeArrowheads="1"/>
          </p:cNvSpPr>
          <p:nvPr/>
        </p:nvSpPr>
        <p:spPr bwMode="auto">
          <a:xfrm>
            <a:off x="1371600" y="4341813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15</a:t>
            </a:r>
          </a:p>
        </p:txBody>
      </p:sp>
      <p:sp>
        <p:nvSpPr>
          <p:cNvPr id="250890" name="Rectangle 10"/>
          <p:cNvSpPr>
            <a:spLocks noChangeArrowheads="1"/>
          </p:cNvSpPr>
          <p:nvPr/>
        </p:nvSpPr>
        <p:spPr bwMode="auto">
          <a:xfrm>
            <a:off x="609600" y="25130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50891" name="Rectangle 11"/>
          <p:cNvSpPr>
            <a:spLocks noChangeArrowheads="1"/>
          </p:cNvSpPr>
          <p:nvPr/>
        </p:nvSpPr>
        <p:spPr bwMode="auto">
          <a:xfrm>
            <a:off x="609600" y="29702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50892" name="Rectangle 12"/>
          <p:cNvSpPr>
            <a:spLocks noChangeArrowheads="1"/>
          </p:cNvSpPr>
          <p:nvPr/>
        </p:nvSpPr>
        <p:spPr bwMode="auto">
          <a:xfrm>
            <a:off x="609600" y="34274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250893" name="Rectangle 13"/>
          <p:cNvSpPr>
            <a:spLocks noChangeArrowheads="1"/>
          </p:cNvSpPr>
          <p:nvPr/>
        </p:nvSpPr>
        <p:spPr bwMode="auto">
          <a:xfrm>
            <a:off x="609600" y="38846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250894" name="Rectangle 14"/>
          <p:cNvSpPr>
            <a:spLocks noChangeArrowheads="1"/>
          </p:cNvSpPr>
          <p:nvPr/>
        </p:nvSpPr>
        <p:spPr bwMode="auto">
          <a:xfrm>
            <a:off x="609600" y="43418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4</a:t>
            </a:r>
          </a:p>
        </p:txBody>
      </p:sp>
      <p:sp>
        <p:nvSpPr>
          <p:cNvPr id="250895" name="Text Box 15"/>
          <p:cNvSpPr txBox="1">
            <a:spLocks noChangeArrowheads="1"/>
          </p:cNvSpPr>
          <p:nvPr/>
        </p:nvSpPr>
        <p:spPr bwMode="auto">
          <a:xfrm>
            <a:off x="1263650" y="1903413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</a:t>
            </a:r>
          </a:p>
          <a:p>
            <a:r>
              <a:rPr lang="en-US"/>
              <a:t>A</a:t>
            </a:r>
          </a:p>
        </p:txBody>
      </p:sp>
      <p:sp>
        <p:nvSpPr>
          <p:cNvPr id="250896" name="Text Box 16"/>
          <p:cNvSpPr txBox="1">
            <a:spLocks noChangeArrowheads="1"/>
          </p:cNvSpPr>
          <p:nvPr/>
        </p:nvSpPr>
        <p:spPr bwMode="auto">
          <a:xfrm>
            <a:off x="533400" y="191770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50899" name="Text Box 19"/>
          <p:cNvSpPr txBox="1">
            <a:spLocks noChangeArrowheads="1"/>
          </p:cNvSpPr>
          <p:nvPr/>
        </p:nvSpPr>
        <p:spPr bwMode="auto">
          <a:xfrm>
            <a:off x="1524000" y="1295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50908" name="Text Box 28"/>
          <p:cNvSpPr txBox="1">
            <a:spLocks noChangeArrowheads="1"/>
          </p:cNvSpPr>
          <p:nvPr/>
        </p:nvSpPr>
        <p:spPr bwMode="auto">
          <a:xfrm>
            <a:off x="2444750" y="1447800"/>
            <a:ext cx="622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0</a:t>
            </a:r>
          </a:p>
        </p:txBody>
      </p:sp>
      <p:sp>
        <p:nvSpPr>
          <p:cNvPr id="250909" name="Text Box 29"/>
          <p:cNvSpPr txBox="1">
            <a:spLocks noChangeArrowheads="1"/>
          </p:cNvSpPr>
          <p:nvPr/>
        </p:nvSpPr>
        <p:spPr bwMode="auto">
          <a:xfrm>
            <a:off x="2451100" y="1752600"/>
            <a:ext cx="154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While (i &lt;= 4)</a:t>
            </a:r>
          </a:p>
        </p:txBody>
      </p:sp>
      <p:sp>
        <p:nvSpPr>
          <p:cNvPr id="250910" name="Text Box 30"/>
          <p:cNvSpPr txBox="1">
            <a:spLocks noChangeArrowheads="1"/>
          </p:cNvSpPr>
          <p:nvPr/>
        </p:nvSpPr>
        <p:spPr bwMode="auto">
          <a:xfrm>
            <a:off x="2743200" y="2133600"/>
            <a:ext cx="168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Process (A[ i ])</a:t>
            </a:r>
          </a:p>
        </p:txBody>
      </p:sp>
      <p:sp>
        <p:nvSpPr>
          <p:cNvPr id="250911" name="Text Box 31"/>
          <p:cNvSpPr txBox="1">
            <a:spLocks noChangeArrowheads="1"/>
          </p:cNvSpPr>
          <p:nvPr/>
        </p:nvSpPr>
        <p:spPr bwMode="auto">
          <a:xfrm>
            <a:off x="2825750" y="3790950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i + 1</a:t>
            </a:r>
          </a:p>
        </p:txBody>
      </p:sp>
      <p:sp>
        <p:nvSpPr>
          <p:cNvPr id="250912" name="Text Box 32"/>
          <p:cNvSpPr txBox="1">
            <a:spLocks noChangeArrowheads="1"/>
          </p:cNvSpPr>
          <p:nvPr/>
        </p:nvSpPr>
        <p:spPr bwMode="auto">
          <a:xfrm>
            <a:off x="2444750" y="419100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EndWhile</a:t>
            </a:r>
          </a:p>
        </p:txBody>
      </p:sp>
      <p:sp>
        <p:nvSpPr>
          <p:cNvPr id="250913" name="Text Box 33"/>
          <p:cNvSpPr txBox="1">
            <a:spLocks noChangeArrowheads="1"/>
          </p:cNvSpPr>
          <p:nvPr/>
        </p:nvSpPr>
        <p:spPr bwMode="auto">
          <a:xfrm>
            <a:off x="2416175" y="1066800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Steps:</a:t>
            </a:r>
          </a:p>
        </p:txBody>
      </p:sp>
      <p:sp>
        <p:nvSpPr>
          <p:cNvPr id="250914" name="Text Box 34"/>
          <p:cNvSpPr txBox="1">
            <a:spLocks noChangeArrowheads="1"/>
          </p:cNvSpPr>
          <p:nvPr/>
        </p:nvSpPr>
        <p:spPr bwMode="auto">
          <a:xfrm>
            <a:off x="2833688" y="2133600"/>
            <a:ext cx="213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If( A[ i ] == 9 ), then</a:t>
            </a:r>
          </a:p>
        </p:txBody>
      </p:sp>
      <p:sp>
        <p:nvSpPr>
          <p:cNvPr id="250915" name="Text Box 35"/>
          <p:cNvSpPr txBox="1">
            <a:spLocks noChangeArrowheads="1"/>
          </p:cNvSpPr>
          <p:nvPr/>
        </p:nvSpPr>
        <p:spPr bwMode="auto">
          <a:xfrm>
            <a:off x="2833688" y="3371850"/>
            <a:ext cx="71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EndIf</a:t>
            </a:r>
          </a:p>
        </p:txBody>
      </p:sp>
      <p:sp>
        <p:nvSpPr>
          <p:cNvPr id="250916" name="Text Box 36"/>
          <p:cNvSpPr txBox="1">
            <a:spLocks noChangeArrowheads="1"/>
          </p:cNvSpPr>
          <p:nvPr/>
        </p:nvSpPr>
        <p:spPr bwMode="auto">
          <a:xfrm>
            <a:off x="3270250" y="2605088"/>
            <a:ext cx="1143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found = 1</a:t>
            </a:r>
          </a:p>
        </p:txBody>
      </p:sp>
      <p:sp>
        <p:nvSpPr>
          <p:cNvPr id="250917" name="Text Box 37"/>
          <p:cNvSpPr txBox="1">
            <a:spLocks noChangeArrowheads="1"/>
          </p:cNvSpPr>
          <p:nvPr/>
        </p:nvSpPr>
        <p:spPr bwMode="auto">
          <a:xfrm>
            <a:off x="3276600" y="2971800"/>
            <a:ext cx="1282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location = i</a:t>
            </a:r>
          </a:p>
        </p:txBody>
      </p:sp>
      <p:sp>
        <p:nvSpPr>
          <p:cNvPr id="250918" name="Text Box 38"/>
          <p:cNvSpPr txBox="1">
            <a:spLocks noChangeArrowheads="1"/>
          </p:cNvSpPr>
          <p:nvPr/>
        </p:nvSpPr>
        <p:spPr bwMode="auto">
          <a:xfrm>
            <a:off x="2921000" y="1447800"/>
            <a:ext cx="127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, found = 0</a:t>
            </a:r>
          </a:p>
        </p:txBody>
      </p:sp>
      <p:sp>
        <p:nvSpPr>
          <p:cNvPr id="250919" name="Text Box 39"/>
          <p:cNvSpPr txBox="1">
            <a:spLocks noChangeArrowheads="1"/>
          </p:cNvSpPr>
          <p:nvPr/>
        </p:nvSpPr>
        <p:spPr bwMode="auto">
          <a:xfrm>
            <a:off x="4038600" y="1447800"/>
            <a:ext cx="1943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, location = NULL</a:t>
            </a:r>
          </a:p>
        </p:txBody>
      </p:sp>
      <p:sp>
        <p:nvSpPr>
          <p:cNvPr id="250920" name="Text Box 40"/>
          <p:cNvSpPr txBox="1">
            <a:spLocks noChangeArrowheads="1"/>
          </p:cNvSpPr>
          <p:nvPr/>
        </p:nvSpPr>
        <p:spPr bwMode="auto">
          <a:xfrm>
            <a:off x="2452688" y="4648200"/>
            <a:ext cx="219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If (found == 0), then</a:t>
            </a:r>
          </a:p>
        </p:txBody>
      </p:sp>
      <p:sp>
        <p:nvSpPr>
          <p:cNvPr id="250921" name="Text Box 41"/>
          <p:cNvSpPr txBox="1">
            <a:spLocks noChangeArrowheads="1"/>
          </p:cNvSpPr>
          <p:nvPr/>
        </p:nvSpPr>
        <p:spPr bwMode="auto">
          <a:xfrm>
            <a:off x="2438400" y="541020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Else</a:t>
            </a:r>
          </a:p>
        </p:txBody>
      </p:sp>
      <p:sp>
        <p:nvSpPr>
          <p:cNvPr id="250922" name="Text Box 42"/>
          <p:cNvSpPr txBox="1">
            <a:spLocks noChangeArrowheads="1"/>
          </p:cNvSpPr>
          <p:nvPr/>
        </p:nvSpPr>
        <p:spPr bwMode="auto">
          <a:xfrm>
            <a:off x="2438400" y="6110288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EndIf</a:t>
            </a:r>
          </a:p>
        </p:txBody>
      </p:sp>
      <p:sp>
        <p:nvSpPr>
          <p:cNvPr id="250923" name="Text Box 43"/>
          <p:cNvSpPr txBox="1">
            <a:spLocks noChangeArrowheads="1"/>
          </p:cNvSpPr>
          <p:nvPr/>
        </p:nvSpPr>
        <p:spPr bwMode="auto">
          <a:xfrm>
            <a:off x="2438400" y="6477000"/>
            <a:ext cx="180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Return(location)</a:t>
            </a:r>
          </a:p>
        </p:txBody>
      </p:sp>
      <p:sp>
        <p:nvSpPr>
          <p:cNvPr id="250924" name="Text Box 44"/>
          <p:cNvSpPr txBox="1">
            <a:spLocks noChangeArrowheads="1"/>
          </p:cNvSpPr>
          <p:nvPr/>
        </p:nvSpPr>
        <p:spPr bwMode="auto">
          <a:xfrm>
            <a:off x="2838450" y="5029200"/>
            <a:ext cx="3244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print “Search is unsuccessful.”</a:t>
            </a:r>
          </a:p>
        </p:txBody>
      </p:sp>
      <p:sp>
        <p:nvSpPr>
          <p:cNvPr id="250925" name="Text Box 45"/>
          <p:cNvSpPr txBox="1">
            <a:spLocks noChangeArrowheads="1"/>
          </p:cNvSpPr>
          <p:nvPr/>
        </p:nvSpPr>
        <p:spPr bwMode="auto">
          <a:xfrm>
            <a:off x="2847975" y="5791200"/>
            <a:ext cx="299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print “Search is successful.”</a:t>
            </a:r>
          </a:p>
        </p:txBody>
      </p:sp>
      <p:sp>
        <p:nvSpPr>
          <p:cNvPr id="250927" name="Text Box 47"/>
          <p:cNvSpPr txBox="1">
            <a:spLocks noChangeArrowheads="1"/>
          </p:cNvSpPr>
          <p:nvPr/>
        </p:nvSpPr>
        <p:spPr bwMode="auto">
          <a:xfrm>
            <a:off x="3943350" y="1752600"/>
            <a:ext cx="217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&amp;&amp; (found == 0), do</a:t>
            </a:r>
          </a:p>
        </p:txBody>
      </p:sp>
      <p:sp>
        <p:nvSpPr>
          <p:cNvPr id="250928" name="Text Box 48"/>
          <p:cNvSpPr txBox="1">
            <a:spLocks noChangeArrowheads="1"/>
          </p:cNvSpPr>
          <p:nvPr/>
        </p:nvSpPr>
        <p:spPr bwMode="auto">
          <a:xfrm>
            <a:off x="5505450" y="3305175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Question:</a:t>
            </a:r>
          </a:p>
        </p:txBody>
      </p:sp>
      <p:sp>
        <p:nvSpPr>
          <p:cNvPr id="250929" name="Text Box 49"/>
          <p:cNvSpPr txBox="1">
            <a:spLocks noChangeArrowheads="1"/>
          </p:cNvSpPr>
          <p:nvPr/>
        </p:nvSpPr>
        <p:spPr bwMode="auto">
          <a:xfrm>
            <a:off x="5486400" y="3624263"/>
            <a:ext cx="274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Will it work for any array?</a:t>
            </a:r>
          </a:p>
        </p:txBody>
      </p:sp>
      <p:sp>
        <p:nvSpPr>
          <p:cNvPr id="250930" name="Oval 50"/>
          <p:cNvSpPr>
            <a:spLocks noChangeArrowheads="1"/>
          </p:cNvSpPr>
          <p:nvPr/>
        </p:nvSpPr>
        <p:spPr bwMode="auto">
          <a:xfrm>
            <a:off x="2438400" y="1447800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931" name="Oval 51"/>
          <p:cNvSpPr>
            <a:spLocks noChangeArrowheads="1"/>
          </p:cNvSpPr>
          <p:nvPr/>
        </p:nvSpPr>
        <p:spPr bwMode="auto">
          <a:xfrm>
            <a:off x="3124200" y="1752600"/>
            <a:ext cx="838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932" name="Text Box 52"/>
          <p:cNvSpPr txBox="1">
            <a:spLocks noChangeArrowheads="1"/>
          </p:cNvSpPr>
          <p:nvPr/>
        </p:nvSpPr>
        <p:spPr bwMode="auto">
          <a:xfrm>
            <a:off x="3956050" y="950913"/>
            <a:ext cx="622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 = L</a:t>
            </a:r>
          </a:p>
        </p:txBody>
      </p:sp>
      <p:sp>
        <p:nvSpPr>
          <p:cNvPr id="250933" name="Text Box 53"/>
          <p:cNvSpPr txBox="1">
            <a:spLocks noChangeArrowheads="1"/>
          </p:cNvSpPr>
          <p:nvPr/>
        </p:nvSpPr>
        <p:spPr bwMode="auto">
          <a:xfrm>
            <a:off x="5181600" y="9906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(i &lt;= U)</a:t>
            </a:r>
          </a:p>
        </p:txBody>
      </p:sp>
      <p:cxnSp>
        <p:nvCxnSpPr>
          <p:cNvPr id="250934" name="AutoShape 54"/>
          <p:cNvCxnSpPr>
            <a:cxnSpLocks noChangeShapeType="1"/>
            <a:stCxn id="250932" idx="1"/>
            <a:endCxn id="250930" idx="7"/>
          </p:cNvCxnSpPr>
          <p:nvPr/>
        </p:nvCxnSpPr>
        <p:spPr bwMode="auto">
          <a:xfrm flipH="1">
            <a:off x="3024188" y="1135063"/>
            <a:ext cx="931862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0935" name="AutoShape 55"/>
          <p:cNvCxnSpPr>
            <a:cxnSpLocks noChangeShapeType="1"/>
            <a:stCxn id="250933" idx="1"/>
            <a:endCxn id="250931" idx="7"/>
          </p:cNvCxnSpPr>
          <p:nvPr/>
        </p:nvCxnSpPr>
        <p:spPr bwMode="auto">
          <a:xfrm flipH="1">
            <a:off x="3840163" y="1174750"/>
            <a:ext cx="1341437" cy="633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0936" name="Text Box 56"/>
          <p:cNvSpPr txBox="1">
            <a:spLocks noChangeArrowheads="1"/>
          </p:cNvSpPr>
          <p:nvPr/>
        </p:nvSpPr>
        <p:spPr bwMode="auto">
          <a:xfrm>
            <a:off x="5486400" y="4143375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Question:</a:t>
            </a:r>
          </a:p>
        </p:txBody>
      </p:sp>
      <p:sp>
        <p:nvSpPr>
          <p:cNvPr id="250937" name="Text Box 57"/>
          <p:cNvSpPr txBox="1">
            <a:spLocks noChangeArrowheads="1"/>
          </p:cNvSpPr>
          <p:nvPr/>
        </p:nvSpPr>
        <p:spPr bwMode="auto">
          <a:xfrm>
            <a:off x="5486400" y="4433888"/>
            <a:ext cx="352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Will it work for any search value?</a:t>
            </a:r>
          </a:p>
        </p:txBody>
      </p:sp>
      <p:sp>
        <p:nvSpPr>
          <p:cNvPr id="250938" name="Oval 58"/>
          <p:cNvSpPr>
            <a:spLocks noChangeArrowheads="1"/>
          </p:cNvSpPr>
          <p:nvPr/>
        </p:nvSpPr>
        <p:spPr bwMode="auto">
          <a:xfrm>
            <a:off x="2667000" y="2133600"/>
            <a:ext cx="1828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939" name="Text Box 59"/>
          <p:cNvSpPr txBox="1">
            <a:spLocks noChangeArrowheads="1"/>
          </p:cNvSpPr>
          <p:nvPr/>
        </p:nvSpPr>
        <p:spPr bwMode="auto">
          <a:xfrm>
            <a:off x="685800" y="1295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KEY =</a:t>
            </a:r>
          </a:p>
        </p:txBody>
      </p:sp>
      <p:sp>
        <p:nvSpPr>
          <p:cNvPr id="250940" name="Text Box 60"/>
          <p:cNvSpPr txBox="1">
            <a:spLocks noChangeArrowheads="1"/>
          </p:cNvSpPr>
          <p:nvPr/>
        </p:nvSpPr>
        <p:spPr bwMode="auto">
          <a:xfrm>
            <a:off x="6248400" y="1905000"/>
            <a:ext cx="183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If (A[ i ] == KEY)</a:t>
            </a:r>
          </a:p>
        </p:txBody>
      </p:sp>
      <p:cxnSp>
        <p:nvCxnSpPr>
          <p:cNvPr id="250941" name="AutoShape 61"/>
          <p:cNvCxnSpPr>
            <a:cxnSpLocks noChangeShapeType="1"/>
            <a:stCxn id="250940" idx="1"/>
            <a:endCxn id="250938" idx="7"/>
          </p:cNvCxnSpPr>
          <p:nvPr/>
        </p:nvCxnSpPr>
        <p:spPr bwMode="auto">
          <a:xfrm flipH="1">
            <a:off x="4227513" y="2089150"/>
            <a:ext cx="2020887" cy="100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0942" name="Text Box 62"/>
          <p:cNvSpPr txBox="1">
            <a:spLocks noChangeArrowheads="1"/>
          </p:cNvSpPr>
          <p:nvPr/>
        </p:nvSpPr>
        <p:spPr bwMode="auto">
          <a:xfrm>
            <a:off x="5505450" y="243840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Question:</a:t>
            </a:r>
          </a:p>
        </p:txBody>
      </p:sp>
      <p:sp>
        <p:nvSpPr>
          <p:cNvPr id="250943" name="Text Box 63"/>
          <p:cNvSpPr txBox="1">
            <a:spLocks noChangeArrowheads="1"/>
          </p:cNvSpPr>
          <p:nvPr/>
        </p:nvSpPr>
        <p:spPr bwMode="auto">
          <a:xfrm>
            <a:off x="5486400" y="2757488"/>
            <a:ext cx="3625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Is it the most optimized / efficient?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5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5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5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5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2509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5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5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5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5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5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5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5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25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5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5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25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5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25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25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25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25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25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25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25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25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25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25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25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25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25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25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25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25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25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animBg="1"/>
      <p:bldP spid="250884" grpId="0" animBg="1"/>
      <p:bldP spid="250885" grpId="0" animBg="1"/>
      <p:bldP spid="250886" grpId="0" animBg="1"/>
      <p:bldP spid="250887" grpId="0" animBg="1"/>
      <p:bldP spid="250890" grpId="0"/>
      <p:bldP spid="250891" grpId="0"/>
      <p:bldP spid="250892" grpId="0"/>
      <p:bldP spid="250893" grpId="0"/>
      <p:bldP spid="250894" grpId="0"/>
      <p:bldP spid="250895" grpId="0"/>
      <p:bldP spid="250896" grpId="0"/>
      <p:bldP spid="250899" grpId="0"/>
      <p:bldP spid="250908" grpId="0"/>
      <p:bldP spid="250909" grpId="0"/>
      <p:bldP spid="250910" grpId="0"/>
      <p:bldP spid="250910" grpId="1"/>
      <p:bldP spid="250911" grpId="0"/>
      <p:bldP spid="250912" grpId="0"/>
      <p:bldP spid="250913" grpId="0"/>
      <p:bldP spid="250914" grpId="0"/>
      <p:bldP spid="250915" grpId="0"/>
      <p:bldP spid="250916" grpId="0"/>
      <p:bldP spid="250917" grpId="0"/>
      <p:bldP spid="250918" grpId="0"/>
      <p:bldP spid="250919" grpId="0"/>
      <p:bldP spid="250920" grpId="0"/>
      <p:bldP spid="250921" grpId="0"/>
      <p:bldP spid="250922" grpId="0"/>
      <p:bldP spid="250923" grpId="0"/>
      <p:bldP spid="250924" grpId="0"/>
      <p:bldP spid="250925" grpId="0"/>
      <p:bldP spid="250927" grpId="0"/>
      <p:bldP spid="250928" grpId="0"/>
      <p:bldP spid="250929" grpId="0"/>
      <p:bldP spid="250930" grpId="0" animBg="1"/>
      <p:bldP spid="250931" grpId="0" animBg="1"/>
      <p:bldP spid="250932" grpId="0"/>
      <p:bldP spid="250933" grpId="0"/>
      <p:bldP spid="250936" grpId="0"/>
      <p:bldP spid="250937" grpId="0"/>
      <p:bldP spid="250938" grpId="0" animBg="1"/>
      <p:bldP spid="250939" grpId="0"/>
      <p:bldP spid="250940" grpId="0"/>
      <p:bldP spid="250942" grpId="0"/>
      <p:bldP spid="25094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Trace Algorithm: SearchArray</a:t>
            </a:r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838200" y="2819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11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838200" y="3276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20</a:t>
            </a:r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838200" y="3733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9</a:t>
            </a:r>
          </a:p>
        </p:txBody>
      </p:sp>
      <p:sp>
        <p:nvSpPr>
          <p:cNvPr id="252934" name="Rectangle 6"/>
          <p:cNvSpPr>
            <a:spLocks noChangeArrowheads="1"/>
          </p:cNvSpPr>
          <p:nvPr/>
        </p:nvSpPr>
        <p:spPr bwMode="auto">
          <a:xfrm>
            <a:off x="838200" y="4191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18</a:t>
            </a:r>
          </a:p>
        </p:txBody>
      </p:sp>
      <p:sp>
        <p:nvSpPr>
          <p:cNvPr id="252936" name="Rectangle 8"/>
          <p:cNvSpPr>
            <a:spLocks noChangeArrowheads="1"/>
          </p:cNvSpPr>
          <p:nvPr/>
        </p:nvSpPr>
        <p:spPr bwMode="auto">
          <a:xfrm>
            <a:off x="76200" y="2819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-1</a:t>
            </a:r>
          </a:p>
        </p:txBody>
      </p:sp>
      <p:sp>
        <p:nvSpPr>
          <p:cNvPr id="252937" name="Rectangle 9"/>
          <p:cNvSpPr>
            <a:spLocks noChangeArrowheads="1"/>
          </p:cNvSpPr>
          <p:nvPr/>
        </p:nvSpPr>
        <p:spPr bwMode="auto">
          <a:xfrm>
            <a:off x="76200" y="3276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52938" name="Rectangle 10"/>
          <p:cNvSpPr>
            <a:spLocks noChangeArrowheads="1"/>
          </p:cNvSpPr>
          <p:nvPr/>
        </p:nvSpPr>
        <p:spPr bwMode="auto">
          <a:xfrm>
            <a:off x="76200" y="3733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52939" name="Rectangle 11"/>
          <p:cNvSpPr>
            <a:spLocks noChangeArrowheads="1"/>
          </p:cNvSpPr>
          <p:nvPr/>
        </p:nvSpPr>
        <p:spPr bwMode="auto">
          <a:xfrm>
            <a:off x="762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252941" name="Text Box 13"/>
          <p:cNvSpPr txBox="1">
            <a:spLocks noChangeArrowheads="1"/>
          </p:cNvSpPr>
          <p:nvPr/>
        </p:nvSpPr>
        <p:spPr bwMode="auto">
          <a:xfrm>
            <a:off x="730250" y="2209800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</a:t>
            </a:r>
          </a:p>
          <a:p>
            <a:r>
              <a:rPr lang="en-US"/>
              <a:t>A</a:t>
            </a:r>
          </a:p>
        </p:txBody>
      </p:sp>
      <p:sp>
        <p:nvSpPr>
          <p:cNvPr id="252942" name="Text Box 14"/>
          <p:cNvSpPr txBox="1">
            <a:spLocks noChangeArrowheads="1"/>
          </p:cNvSpPr>
          <p:nvPr/>
        </p:nvSpPr>
        <p:spPr bwMode="auto">
          <a:xfrm>
            <a:off x="0" y="2224088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52974" name="Text Box 46"/>
          <p:cNvSpPr txBox="1">
            <a:spLocks noChangeArrowheads="1"/>
          </p:cNvSpPr>
          <p:nvPr/>
        </p:nvSpPr>
        <p:spPr bwMode="auto">
          <a:xfrm>
            <a:off x="5105400" y="990600"/>
            <a:ext cx="1155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KEY = 20</a:t>
            </a:r>
          </a:p>
        </p:txBody>
      </p:sp>
      <p:sp>
        <p:nvSpPr>
          <p:cNvPr id="252977" name="Text Box 49"/>
          <p:cNvSpPr txBox="1">
            <a:spLocks noChangeArrowheads="1"/>
          </p:cNvSpPr>
          <p:nvPr/>
        </p:nvSpPr>
        <p:spPr bwMode="auto">
          <a:xfrm>
            <a:off x="1428750" y="1447800"/>
            <a:ext cx="3467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L, found = 0, location = NULL</a:t>
            </a:r>
          </a:p>
        </p:txBody>
      </p:sp>
      <p:sp>
        <p:nvSpPr>
          <p:cNvPr id="252978" name="Text Box 50"/>
          <p:cNvSpPr txBox="1">
            <a:spLocks noChangeArrowheads="1"/>
          </p:cNvSpPr>
          <p:nvPr/>
        </p:nvSpPr>
        <p:spPr bwMode="auto">
          <a:xfrm>
            <a:off x="1435100" y="1752600"/>
            <a:ext cx="363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While (i &lt;= U) &amp;&amp; (found == 0), do</a:t>
            </a:r>
          </a:p>
        </p:txBody>
      </p:sp>
      <p:sp>
        <p:nvSpPr>
          <p:cNvPr id="252980" name="Text Box 52"/>
          <p:cNvSpPr txBox="1">
            <a:spLocks noChangeArrowheads="1"/>
          </p:cNvSpPr>
          <p:nvPr/>
        </p:nvSpPr>
        <p:spPr bwMode="auto">
          <a:xfrm>
            <a:off x="1809750" y="3790950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i + 1</a:t>
            </a:r>
          </a:p>
        </p:txBody>
      </p:sp>
      <p:sp>
        <p:nvSpPr>
          <p:cNvPr id="252981" name="Text Box 53"/>
          <p:cNvSpPr txBox="1">
            <a:spLocks noChangeArrowheads="1"/>
          </p:cNvSpPr>
          <p:nvPr/>
        </p:nvSpPr>
        <p:spPr bwMode="auto">
          <a:xfrm>
            <a:off x="1428750" y="419100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EndWhile</a:t>
            </a:r>
          </a:p>
        </p:txBody>
      </p:sp>
      <p:sp>
        <p:nvSpPr>
          <p:cNvPr id="252982" name="Text Box 54"/>
          <p:cNvSpPr txBox="1">
            <a:spLocks noChangeArrowheads="1"/>
          </p:cNvSpPr>
          <p:nvPr/>
        </p:nvSpPr>
        <p:spPr bwMode="auto">
          <a:xfrm>
            <a:off x="1400175" y="1066800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Steps:</a:t>
            </a:r>
          </a:p>
        </p:txBody>
      </p:sp>
      <p:sp>
        <p:nvSpPr>
          <p:cNvPr id="252983" name="Text Box 55"/>
          <p:cNvSpPr txBox="1">
            <a:spLocks noChangeArrowheads="1"/>
          </p:cNvSpPr>
          <p:nvPr/>
        </p:nvSpPr>
        <p:spPr bwMode="auto">
          <a:xfrm>
            <a:off x="1817688" y="2133600"/>
            <a:ext cx="2470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If( A[ i ] == KEY ), then</a:t>
            </a:r>
          </a:p>
        </p:txBody>
      </p:sp>
      <p:sp>
        <p:nvSpPr>
          <p:cNvPr id="252984" name="Text Box 56"/>
          <p:cNvSpPr txBox="1">
            <a:spLocks noChangeArrowheads="1"/>
          </p:cNvSpPr>
          <p:nvPr/>
        </p:nvSpPr>
        <p:spPr bwMode="auto">
          <a:xfrm>
            <a:off x="1817688" y="3371850"/>
            <a:ext cx="71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EndIf</a:t>
            </a:r>
          </a:p>
        </p:txBody>
      </p:sp>
      <p:sp>
        <p:nvSpPr>
          <p:cNvPr id="252985" name="Text Box 57"/>
          <p:cNvSpPr txBox="1">
            <a:spLocks noChangeArrowheads="1"/>
          </p:cNvSpPr>
          <p:nvPr/>
        </p:nvSpPr>
        <p:spPr bwMode="auto">
          <a:xfrm>
            <a:off x="2254250" y="2605088"/>
            <a:ext cx="1143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found = 1</a:t>
            </a:r>
          </a:p>
        </p:txBody>
      </p:sp>
      <p:sp>
        <p:nvSpPr>
          <p:cNvPr id="252986" name="Text Box 58"/>
          <p:cNvSpPr txBox="1">
            <a:spLocks noChangeArrowheads="1"/>
          </p:cNvSpPr>
          <p:nvPr/>
        </p:nvSpPr>
        <p:spPr bwMode="auto">
          <a:xfrm>
            <a:off x="2260600" y="2971800"/>
            <a:ext cx="1282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location = i</a:t>
            </a:r>
          </a:p>
        </p:txBody>
      </p:sp>
      <p:sp>
        <p:nvSpPr>
          <p:cNvPr id="252989" name="Text Box 61"/>
          <p:cNvSpPr txBox="1">
            <a:spLocks noChangeArrowheads="1"/>
          </p:cNvSpPr>
          <p:nvPr/>
        </p:nvSpPr>
        <p:spPr bwMode="auto">
          <a:xfrm>
            <a:off x="1436688" y="4648200"/>
            <a:ext cx="219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If (found == 0), then</a:t>
            </a:r>
          </a:p>
        </p:txBody>
      </p:sp>
      <p:sp>
        <p:nvSpPr>
          <p:cNvPr id="252990" name="Text Box 62"/>
          <p:cNvSpPr txBox="1">
            <a:spLocks noChangeArrowheads="1"/>
          </p:cNvSpPr>
          <p:nvPr/>
        </p:nvSpPr>
        <p:spPr bwMode="auto">
          <a:xfrm>
            <a:off x="1422400" y="541020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Else</a:t>
            </a:r>
          </a:p>
        </p:txBody>
      </p:sp>
      <p:sp>
        <p:nvSpPr>
          <p:cNvPr id="252991" name="Text Box 63"/>
          <p:cNvSpPr txBox="1">
            <a:spLocks noChangeArrowheads="1"/>
          </p:cNvSpPr>
          <p:nvPr/>
        </p:nvSpPr>
        <p:spPr bwMode="auto">
          <a:xfrm>
            <a:off x="1422400" y="6110288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EndIf</a:t>
            </a:r>
          </a:p>
        </p:txBody>
      </p:sp>
      <p:sp>
        <p:nvSpPr>
          <p:cNvPr id="252992" name="Text Box 64"/>
          <p:cNvSpPr txBox="1">
            <a:spLocks noChangeArrowheads="1"/>
          </p:cNvSpPr>
          <p:nvPr/>
        </p:nvSpPr>
        <p:spPr bwMode="auto">
          <a:xfrm>
            <a:off x="1419225" y="6477000"/>
            <a:ext cx="180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Return(location)</a:t>
            </a:r>
          </a:p>
        </p:txBody>
      </p:sp>
      <p:sp>
        <p:nvSpPr>
          <p:cNvPr id="252993" name="Text Box 65"/>
          <p:cNvSpPr txBox="1">
            <a:spLocks noChangeArrowheads="1"/>
          </p:cNvSpPr>
          <p:nvPr/>
        </p:nvSpPr>
        <p:spPr bwMode="auto">
          <a:xfrm>
            <a:off x="1822450" y="5029200"/>
            <a:ext cx="3244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print “Search is unsuccessful.”</a:t>
            </a:r>
          </a:p>
        </p:txBody>
      </p:sp>
      <p:sp>
        <p:nvSpPr>
          <p:cNvPr id="252994" name="Text Box 66"/>
          <p:cNvSpPr txBox="1">
            <a:spLocks noChangeArrowheads="1"/>
          </p:cNvSpPr>
          <p:nvPr/>
        </p:nvSpPr>
        <p:spPr bwMode="auto">
          <a:xfrm>
            <a:off x="1831975" y="5791200"/>
            <a:ext cx="299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print “Search is successful.”</a:t>
            </a:r>
          </a:p>
        </p:txBody>
      </p:sp>
      <p:sp>
        <p:nvSpPr>
          <p:cNvPr id="253003" name="Line 75"/>
          <p:cNvSpPr>
            <a:spLocks noChangeShapeType="1"/>
          </p:cNvSpPr>
          <p:nvPr/>
        </p:nvSpPr>
        <p:spPr bwMode="auto">
          <a:xfrm>
            <a:off x="5029200" y="914400"/>
            <a:ext cx="0" cy="594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3004" name="Text Box 76"/>
          <p:cNvSpPr txBox="1">
            <a:spLocks noChangeArrowheads="1"/>
          </p:cNvSpPr>
          <p:nvPr/>
        </p:nvSpPr>
        <p:spPr bwMode="auto">
          <a:xfrm>
            <a:off x="5149850" y="1371600"/>
            <a:ext cx="69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-1</a:t>
            </a:r>
          </a:p>
        </p:txBody>
      </p:sp>
      <p:sp>
        <p:nvSpPr>
          <p:cNvPr id="253005" name="Text Box 77"/>
          <p:cNvSpPr txBox="1">
            <a:spLocks noChangeArrowheads="1"/>
          </p:cNvSpPr>
          <p:nvPr/>
        </p:nvSpPr>
        <p:spPr bwMode="auto">
          <a:xfrm>
            <a:off x="5626100" y="1371600"/>
            <a:ext cx="127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, found = 0</a:t>
            </a:r>
          </a:p>
        </p:txBody>
      </p:sp>
      <p:sp>
        <p:nvSpPr>
          <p:cNvPr id="253006" name="Text Box 78"/>
          <p:cNvSpPr txBox="1">
            <a:spLocks noChangeArrowheads="1"/>
          </p:cNvSpPr>
          <p:nvPr/>
        </p:nvSpPr>
        <p:spPr bwMode="auto">
          <a:xfrm>
            <a:off x="6743700" y="1371600"/>
            <a:ext cx="1943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, location = NULL</a:t>
            </a:r>
          </a:p>
        </p:txBody>
      </p:sp>
      <p:sp>
        <p:nvSpPr>
          <p:cNvPr id="253007" name="Text Box 79"/>
          <p:cNvSpPr txBox="1">
            <a:spLocks noChangeArrowheads="1"/>
          </p:cNvSpPr>
          <p:nvPr/>
        </p:nvSpPr>
        <p:spPr bwMode="auto">
          <a:xfrm>
            <a:off x="5130800" y="176688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Iteration-1:</a:t>
            </a:r>
          </a:p>
        </p:txBody>
      </p:sp>
      <p:sp>
        <p:nvSpPr>
          <p:cNvPr id="253008" name="Text Box 80"/>
          <p:cNvSpPr txBox="1">
            <a:spLocks noChangeArrowheads="1"/>
          </p:cNvSpPr>
          <p:nvPr/>
        </p:nvSpPr>
        <p:spPr bwMode="auto">
          <a:xfrm>
            <a:off x="5410200" y="2133600"/>
            <a:ext cx="1212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Condition:</a:t>
            </a:r>
          </a:p>
        </p:txBody>
      </p:sp>
      <p:sp>
        <p:nvSpPr>
          <p:cNvPr id="253009" name="Text Box 81"/>
          <p:cNvSpPr txBox="1">
            <a:spLocks noChangeArrowheads="1"/>
          </p:cNvSpPr>
          <p:nvPr/>
        </p:nvSpPr>
        <p:spPr bwMode="auto">
          <a:xfrm>
            <a:off x="6483350" y="2133600"/>
            <a:ext cx="173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-1&lt;=2 &amp;&amp; 0==0</a:t>
            </a:r>
          </a:p>
        </p:txBody>
      </p:sp>
      <p:sp>
        <p:nvSpPr>
          <p:cNvPr id="253010" name="Text Box 82"/>
          <p:cNvSpPr txBox="1">
            <a:spLocks noChangeArrowheads="1"/>
          </p:cNvSpPr>
          <p:nvPr/>
        </p:nvSpPr>
        <p:spPr bwMode="auto">
          <a:xfrm>
            <a:off x="8413750" y="21336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True</a:t>
            </a:r>
          </a:p>
        </p:txBody>
      </p:sp>
      <p:sp>
        <p:nvSpPr>
          <p:cNvPr id="253011" name="Text Box 83"/>
          <p:cNvSpPr txBox="1">
            <a:spLocks noChangeArrowheads="1"/>
          </p:cNvSpPr>
          <p:nvPr/>
        </p:nvSpPr>
        <p:spPr bwMode="auto">
          <a:xfrm>
            <a:off x="5416550" y="2514600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If (11 == 20)</a:t>
            </a:r>
          </a:p>
        </p:txBody>
      </p:sp>
      <p:sp>
        <p:nvSpPr>
          <p:cNvPr id="253012" name="Text Box 84"/>
          <p:cNvSpPr txBox="1">
            <a:spLocks noChangeArrowheads="1"/>
          </p:cNvSpPr>
          <p:nvPr/>
        </p:nvSpPr>
        <p:spPr bwMode="auto">
          <a:xfrm>
            <a:off x="6800850" y="251460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False</a:t>
            </a:r>
          </a:p>
        </p:txBody>
      </p:sp>
      <p:sp>
        <p:nvSpPr>
          <p:cNvPr id="253013" name="Text Box 85"/>
          <p:cNvSpPr txBox="1">
            <a:spLocks noChangeArrowheads="1"/>
          </p:cNvSpPr>
          <p:nvPr/>
        </p:nvSpPr>
        <p:spPr bwMode="auto">
          <a:xfrm>
            <a:off x="5443538" y="2957513"/>
            <a:ext cx="1473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-1 + 1 = 0</a:t>
            </a:r>
          </a:p>
        </p:txBody>
      </p:sp>
      <p:sp>
        <p:nvSpPr>
          <p:cNvPr id="253014" name="Text Box 86"/>
          <p:cNvSpPr txBox="1">
            <a:spLocks noChangeArrowheads="1"/>
          </p:cNvSpPr>
          <p:nvPr/>
        </p:nvSpPr>
        <p:spPr bwMode="auto">
          <a:xfrm>
            <a:off x="5138738" y="32766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Iteration-2:</a:t>
            </a:r>
          </a:p>
        </p:txBody>
      </p:sp>
      <p:sp>
        <p:nvSpPr>
          <p:cNvPr id="253015" name="Text Box 87"/>
          <p:cNvSpPr txBox="1">
            <a:spLocks noChangeArrowheads="1"/>
          </p:cNvSpPr>
          <p:nvPr/>
        </p:nvSpPr>
        <p:spPr bwMode="auto">
          <a:xfrm>
            <a:off x="5410200" y="3643313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Condition:</a:t>
            </a:r>
          </a:p>
        </p:txBody>
      </p:sp>
      <p:sp>
        <p:nvSpPr>
          <p:cNvPr id="253016" name="Text Box 88"/>
          <p:cNvSpPr txBox="1">
            <a:spLocks noChangeArrowheads="1"/>
          </p:cNvSpPr>
          <p:nvPr/>
        </p:nvSpPr>
        <p:spPr bwMode="auto">
          <a:xfrm>
            <a:off x="6483350" y="3643313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0&lt;=2 &amp;&amp; 0==0</a:t>
            </a:r>
          </a:p>
        </p:txBody>
      </p:sp>
      <p:sp>
        <p:nvSpPr>
          <p:cNvPr id="253017" name="Text Box 89"/>
          <p:cNvSpPr txBox="1">
            <a:spLocks noChangeArrowheads="1"/>
          </p:cNvSpPr>
          <p:nvPr/>
        </p:nvSpPr>
        <p:spPr bwMode="auto">
          <a:xfrm>
            <a:off x="8382000" y="364331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True</a:t>
            </a:r>
          </a:p>
        </p:txBody>
      </p:sp>
      <p:sp>
        <p:nvSpPr>
          <p:cNvPr id="253018" name="Text Box 90"/>
          <p:cNvSpPr txBox="1">
            <a:spLocks noChangeArrowheads="1"/>
          </p:cNvSpPr>
          <p:nvPr/>
        </p:nvSpPr>
        <p:spPr bwMode="auto">
          <a:xfrm>
            <a:off x="5424488" y="4024313"/>
            <a:ext cx="1428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If (20 == 20)</a:t>
            </a:r>
          </a:p>
        </p:txBody>
      </p:sp>
      <p:sp>
        <p:nvSpPr>
          <p:cNvPr id="253019" name="Text Box 91"/>
          <p:cNvSpPr txBox="1">
            <a:spLocks noChangeArrowheads="1"/>
          </p:cNvSpPr>
          <p:nvPr/>
        </p:nvSpPr>
        <p:spPr bwMode="auto">
          <a:xfrm>
            <a:off x="6808788" y="402431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True</a:t>
            </a:r>
          </a:p>
        </p:txBody>
      </p:sp>
      <p:sp>
        <p:nvSpPr>
          <p:cNvPr id="253020" name="Text Box 92"/>
          <p:cNvSpPr txBox="1">
            <a:spLocks noChangeArrowheads="1"/>
          </p:cNvSpPr>
          <p:nvPr/>
        </p:nvSpPr>
        <p:spPr bwMode="auto">
          <a:xfrm>
            <a:off x="5657850" y="44196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found = 1</a:t>
            </a:r>
          </a:p>
        </p:txBody>
      </p:sp>
      <p:sp>
        <p:nvSpPr>
          <p:cNvPr id="253021" name="Text Box 93"/>
          <p:cNvSpPr txBox="1">
            <a:spLocks noChangeArrowheads="1"/>
          </p:cNvSpPr>
          <p:nvPr/>
        </p:nvSpPr>
        <p:spPr bwMode="auto">
          <a:xfrm>
            <a:off x="5638800" y="4800600"/>
            <a:ext cx="1358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location = 0</a:t>
            </a:r>
          </a:p>
        </p:txBody>
      </p:sp>
      <p:sp>
        <p:nvSpPr>
          <p:cNvPr id="253022" name="Text Box 94"/>
          <p:cNvSpPr txBox="1">
            <a:spLocks noChangeArrowheads="1"/>
          </p:cNvSpPr>
          <p:nvPr/>
        </p:nvSpPr>
        <p:spPr bwMode="auto">
          <a:xfrm>
            <a:off x="5437188" y="5167313"/>
            <a:ext cx="1397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0 + 1 = 1</a:t>
            </a:r>
          </a:p>
        </p:txBody>
      </p:sp>
      <p:sp>
        <p:nvSpPr>
          <p:cNvPr id="253023" name="Text Box 95"/>
          <p:cNvSpPr txBox="1">
            <a:spLocks noChangeArrowheads="1"/>
          </p:cNvSpPr>
          <p:nvPr/>
        </p:nvSpPr>
        <p:spPr bwMode="auto">
          <a:xfrm>
            <a:off x="5133975" y="55626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Iteration-3:</a:t>
            </a:r>
          </a:p>
        </p:txBody>
      </p:sp>
      <p:sp>
        <p:nvSpPr>
          <p:cNvPr id="253024" name="Text Box 96"/>
          <p:cNvSpPr txBox="1">
            <a:spLocks noChangeArrowheads="1"/>
          </p:cNvSpPr>
          <p:nvPr/>
        </p:nvSpPr>
        <p:spPr bwMode="auto">
          <a:xfrm>
            <a:off x="5405438" y="5929313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Condition:</a:t>
            </a:r>
          </a:p>
        </p:txBody>
      </p:sp>
      <p:sp>
        <p:nvSpPr>
          <p:cNvPr id="253025" name="Text Box 97"/>
          <p:cNvSpPr txBox="1">
            <a:spLocks noChangeArrowheads="1"/>
          </p:cNvSpPr>
          <p:nvPr/>
        </p:nvSpPr>
        <p:spPr bwMode="auto">
          <a:xfrm>
            <a:off x="6478588" y="5929313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1&lt;=2 &amp;&amp; 1==0</a:t>
            </a:r>
          </a:p>
        </p:txBody>
      </p:sp>
      <p:sp>
        <p:nvSpPr>
          <p:cNvPr id="253026" name="Text Box 98"/>
          <p:cNvSpPr txBox="1">
            <a:spLocks noChangeArrowheads="1"/>
          </p:cNvSpPr>
          <p:nvPr/>
        </p:nvSpPr>
        <p:spPr bwMode="auto">
          <a:xfrm>
            <a:off x="8401050" y="5929313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False</a:t>
            </a:r>
          </a:p>
        </p:txBody>
      </p:sp>
      <p:sp>
        <p:nvSpPr>
          <p:cNvPr id="253027" name="Text Box 99"/>
          <p:cNvSpPr txBox="1">
            <a:spLocks noChangeArrowheads="1"/>
          </p:cNvSpPr>
          <p:nvPr/>
        </p:nvSpPr>
        <p:spPr bwMode="auto">
          <a:xfrm>
            <a:off x="5187950" y="6234113"/>
            <a:ext cx="226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Search is successful</a:t>
            </a:r>
          </a:p>
        </p:txBody>
      </p:sp>
      <p:sp>
        <p:nvSpPr>
          <p:cNvPr id="253028" name="Text Box 100"/>
          <p:cNvSpPr txBox="1">
            <a:spLocks noChangeArrowheads="1"/>
          </p:cNvSpPr>
          <p:nvPr/>
        </p:nvSpPr>
        <p:spPr bwMode="auto">
          <a:xfrm>
            <a:off x="5187950" y="649128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Return (0)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2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5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5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5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5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5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5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5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5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5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5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5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5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25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3" dur="1000" fill="hold"/>
                                        <p:tgtEl>
                                          <p:spTgt spid="25297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5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5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5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1000" fill="hold"/>
                                        <p:tgtEl>
                                          <p:spTgt spid="25297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25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25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25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25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2" dur="1000" fill="hold"/>
                                        <p:tgtEl>
                                          <p:spTgt spid="25298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25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25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6" dur="1000" fill="hold"/>
                                        <p:tgtEl>
                                          <p:spTgt spid="25298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0" dur="1000" fill="hold"/>
                                        <p:tgtEl>
                                          <p:spTgt spid="25298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25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9" dur="1000" fill="hold"/>
                                        <p:tgtEl>
                                          <p:spTgt spid="25298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6" presetClass="emph" presetSubtype="0" autoRev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3" dur="1000" fill="hold"/>
                                        <p:tgtEl>
                                          <p:spTgt spid="25297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25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25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25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25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6" presetClass="emph" presetSubtype="0" autoRev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7" dur="1000" fill="hold"/>
                                        <p:tgtEl>
                                          <p:spTgt spid="25298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25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25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1" dur="1000" fill="hold"/>
                                        <p:tgtEl>
                                          <p:spTgt spid="25298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500"/>
                                        <p:tgtEl>
                                          <p:spTgt spid="25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0" dur="1000" fill="hold"/>
                                        <p:tgtEl>
                                          <p:spTgt spid="2529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5" dur="500"/>
                                        <p:tgtEl>
                                          <p:spTgt spid="25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6" presetClass="emph" presetSubtype="0" autoRev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9" dur="1000" fill="hold"/>
                                        <p:tgtEl>
                                          <p:spTgt spid="25298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6" presetClass="emph" presetSubtype="0" autoRev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3" dur="1000" fill="hold"/>
                                        <p:tgtEl>
                                          <p:spTgt spid="25298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500"/>
                                        <p:tgtEl>
                                          <p:spTgt spid="25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6" presetClass="emph" presetSubtype="0" autoRev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2" dur="1000" fill="hold"/>
                                        <p:tgtEl>
                                          <p:spTgt spid="25298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6" presetClass="emph" presetSubtype="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6" dur="1000" fill="hold"/>
                                        <p:tgtEl>
                                          <p:spTgt spid="25297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1" dur="500"/>
                                        <p:tgtEl>
                                          <p:spTgt spid="25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6" dur="500"/>
                                        <p:tgtEl>
                                          <p:spTgt spid="25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1" dur="500"/>
                                        <p:tgtEl>
                                          <p:spTgt spid="25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6" dur="500"/>
                                        <p:tgtEl>
                                          <p:spTgt spid="25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6" presetClass="emph" presetSubtype="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0" dur="1000" fill="hold"/>
                                        <p:tgtEl>
                                          <p:spTgt spid="25298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4" dur="1000" fill="hold"/>
                                        <p:tgtEl>
                                          <p:spTgt spid="25298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8" dur="1000" fill="hold"/>
                                        <p:tgtEl>
                                          <p:spTgt spid="25299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2" dur="1000" fill="hold"/>
                                        <p:tgtEl>
                                          <p:spTgt spid="2529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7" dur="500"/>
                                        <p:tgtEl>
                                          <p:spTgt spid="25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1" dur="1000" fill="hold"/>
                                        <p:tgtEl>
                                          <p:spTgt spid="25299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5" dur="1000" fill="hold"/>
                                        <p:tgtEl>
                                          <p:spTgt spid="25299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0" dur="500"/>
                                        <p:tgtEl>
                                          <p:spTgt spid="25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animBg="1"/>
      <p:bldP spid="252932" grpId="0" animBg="1"/>
      <p:bldP spid="252933" grpId="0" animBg="1"/>
      <p:bldP spid="252934" grpId="0" animBg="1"/>
      <p:bldP spid="252936" grpId="0"/>
      <p:bldP spid="252937" grpId="0"/>
      <p:bldP spid="252938" grpId="0"/>
      <p:bldP spid="252939" grpId="0"/>
      <p:bldP spid="252941" grpId="0"/>
      <p:bldP spid="252942" grpId="0"/>
      <p:bldP spid="252974" grpId="0"/>
      <p:bldP spid="252977" grpId="0"/>
      <p:bldP spid="252977" grpId="1"/>
      <p:bldP spid="252978" grpId="0"/>
      <p:bldP spid="252978" grpId="1"/>
      <p:bldP spid="252978" grpId="2"/>
      <p:bldP spid="252978" grpId="3"/>
      <p:bldP spid="252980" grpId="0"/>
      <p:bldP spid="252980" grpId="1"/>
      <p:bldP spid="252980" grpId="2"/>
      <p:bldP spid="252981" grpId="0"/>
      <p:bldP spid="252981" grpId="1"/>
      <p:bldP spid="252981" grpId="2"/>
      <p:bldP spid="252981" grpId="3"/>
      <p:bldP spid="252982" grpId="0"/>
      <p:bldP spid="252983" grpId="0"/>
      <p:bldP spid="252983" grpId="1"/>
      <p:bldP spid="252983" grpId="2"/>
      <p:bldP spid="252984" grpId="0"/>
      <p:bldP spid="252984" grpId="1"/>
      <p:bldP spid="252984" grpId="2"/>
      <p:bldP spid="252985" grpId="0"/>
      <p:bldP spid="252985" grpId="1"/>
      <p:bldP spid="252986" grpId="0"/>
      <p:bldP spid="252986" grpId="1"/>
      <p:bldP spid="252989" grpId="0"/>
      <p:bldP spid="252989" grpId="1"/>
      <p:bldP spid="252990" grpId="0"/>
      <p:bldP spid="252990" grpId="1"/>
      <p:bldP spid="252991" grpId="0"/>
      <p:bldP spid="252991" grpId="1"/>
      <p:bldP spid="252992" grpId="0"/>
      <p:bldP spid="252992" grpId="1"/>
      <p:bldP spid="252993" grpId="0"/>
      <p:bldP spid="252994" grpId="0"/>
      <p:bldP spid="252994" grpId="1"/>
      <p:bldP spid="253003" grpId="0" animBg="1"/>
      <p:bldP spid="253004" grpId="1"/>
      <p:bldP spid="253005" grpId="1"/>
      <p:bldP spid="253006" grpId="1"/>
      <p:bldP spid="253007" grpId="1"/>
      <p:bldP spid="253008" grpId="1"/>
      <p:bldP spid="253009" grpId="1"/>
      <p:bldP spid="253010" grpId="1"/>
      <p:bldP spid="253011" grpId="1"/>
      <p:bldP spid="253012" grpId="1"/>
      <p:bldP spid="253013" grpId="1"/>
      <p:bldP spid="253014" grpId="1"/>
      <p:bldP spid="253015" grpId="1"/>
      <p:bldP spid="253016" grpId="1"/>
      <p:bldP spid="253017" grpId="1"/>
      <p:bldP spid="253018" grpId="1"/>
      <p:bldP spid="253019" grpId="1"/>
      <p:bldP spid="253020" grpId="1"/>
      <p:bldP spid="253021" grpId="1"/>
      <p:bldP spid="253022" grpId="1"/>
      <p:bldP spid="253023" grpId="1"/>
      <p:bldP spid="253024" grpId="1"/>
      <p:bldP spid="253025" grpId="1"/>
      <p:bldP spid="253026" grpId="1"/>
      <p:bldP spid="253027" grpId="1"/>
      <p:bldP spid="253028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219200"/>
            <a:ext cx="7696200" cy="51816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sz="2800"/>
              <a:t>Algorithm:</a:t>
            </a:r>
          </a:p>
          <a:p>
            <a:pPr lvl="1" algn="l">
              <a:buFontTx/>
              <a:buChar char="–"/>
            </a:pPr>
            <a:r>
              <a:rPr lang="en-US" sz="2400"/>
              <a:t>SearchArray.</a:t>
            </a:r>
          </a:p>
          <a:p>
            <a:pPr algn="l">
              <a:buFontTx/>
              <a:buChar char="•"/>
            </a:pPr>
            <a:r>
              <a:rPr lang="en-US" sz="2800"/>
              <a:t>Input:</a:t>
            </a:r>
          </a:p>
          <a:p>
            <a:pPr lvl="1" algn="l">
              <a:buFontTx/>
              <a:buChar char="–"/>
            </a:pPr>
            <a:r>
              <a:rPr lang="en-US" sz="2400"/>
              <a:t>Array A with elements.</a:t>
            </a:r>
          </a:p>
          <a:p>
            <a:pPr lvl="1" algn="l">
              <a:buFontTx/>
              <a:buChar char="–"/>
            </a:pPr>
            <a:r>
              <a:rPr lang="en-US" sz="2400"/>
              <a:t>KEY: Element to be searched.</a:t>
            </a:r>
          </a:p>
          <a:p>
            <a:pPr algn="l">
              <a:buFontTx/>
              <a:buChar char="•"/>
            </a:pPr>
            <a:r>
              <a:rPr lang="en-US" sz="2800"/>
              <a:t>Output:</a:t>
            </a:r>
          </a:p>
          <a:p>
            <a:pPr lvl="1" algn="l">
              <a:buFontTx/>
              <a:buChar char="–"/>
            </a:pPr>
            <a:r>
              <a:rPr lang="en-US" sz="2400"/>
              <a:t>On Success, appropriate message and return Index/Location of KEY in array A.</a:t>
            </a:r>
          </a:p>
          <a:p>
            <a:pPr lvl="1" algn="l">
              <a:buFontTx/>
              <a:buChar char="–"/>
            </a:pPr>
            <a:r>
              <a:rPr lang="en-US" sz="2400"/>
              <a:t>On Failure, appropriate message and return NULL.</a:t>
            </a:r>
          </a:p>
          <a:p>
            <a:pPr algn="l">
              <a:buFontTx/>
              <a:buChar char="•"/>
            </a:pPr>
            <a:r>
              <a:rPr lang="en-US" sz="2800"/>
              <a:t>Data Structure:</a:t>
            </a:r>
          </a:p>
          <a:p>
            <a:pPr lvl="1" algn="l">
              <a:buFontTx/>
              <a:buChar char="–"/>
            </a:pPr>
            <a:r>
              <a:rPr lang="en-US" sz="2400"/>
              <a:t>Array A[L...U]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4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4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4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Algorithm: </a:t>
            </a:r>
            <a:r>
              <a:rPr lang="en-US" dirty="0" err="1"/>
              <a:t>SearchArray</a:t>
            </a:r>
            <a:endParaRPr lang="en-US" dirty="0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4540025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u="sng" dirty="0"/>
              <a:t>Steps</a:t>
            </a:r>
            <a:r>
              <a:rPr lang="en-US" sz="2000" dirty="0"/>
              <a:t>:</a:t>
            </a:r>
          </a:p>
          <a:p>
            <a:pPr algn="l"/>
            <a:r>
              <a:rPr lang="en-US" sz="2000" dirty="0"/>
              <a:t>i = L, found = 0, location = NULL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While (i &lt;= U) &amp;&amp; (found == 0), do</a:t>
            </a:r>
          </a:p>
          <a:p>
            <a:pPr algn="l"/>
            <a:r>
              <a:rPr lang="en-US" sz="2000" dirty="0"/>
              <a:t>	If( A[ i ] == KEY ), then</a:t>
            </a:r>
          </a:p>
          <a:p>
            <a:pPr algn="l"/>
            <a:r>
              <a:rPr lang="en-US" sz="2000" dirty="0"/>
              <a:t>		found = 1</a:t>
            </a:r>
          </a:p>
          <a:p>
            <a:pPr algn="l"/>
            <a:r>
              <a:rPr lang="en-US" sz="2000" dirty="0"/>
              <a:t>		location = i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smtClean="0"/>
              <a:t>Else</a:t>
            </a:r>
            <a:endParaRPr lang="en-US" sz="2000" dirty="0"/>
          </a:p>
          <a:p>
            <a:pPr algn="l"/>
            <a:r>
              <a:rPr lang="en-US" sz="2000" dirty="0"/>
              <a:t>	i = i + </a:t>
            </a:r>
            <a:r>
              <a:rPr lang="en-US" sz="2000" dirty="0" smtClean="0"/>
              <a:t>1</a:t>
            </a:r>
          </a:p>
          <a:p>
            <a:pPr algn="l"/>
            <a:r>
              <a:rPr lang="en-US" sz="2000" dirty="0" err="1" smtClean="0"/>
              <a:t>EndIf</a:t>
            </a:r>
            <a:endParaRPr lang="en-US" sz="2000" dirty="0"/>
          </a:p>
          <a:p>
            <a:pPr algn="l"/>
            <a:r>
              <a:rPr lang="en-US" sz="2000" dirty="0" err="1"/>
              <a:t>EndWhile</a:t>
            </a:r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If (found == 0), then</a:t>
            </a:r>
          </a:p>
          <a:p>
            <a:pPr algn="l"/>
            <a:r>
              <a:rPr lang="en-US" sz="2000" dirty="0"/>
              <a:t>	print “Search is unsuccessful.”</a:t>
            </a:r>
          </a:p>
          <a:p>
            <a:pPr algn="l"/>
            <a:r>
              <a:rPr lang="en-US" sz="2000" dirty="0" smtClean="0"/>
              <a:t>Else</a:t>
            </a:r>
            <a:endParaRPr lang="en-US" sz="2000" dirty="0"/>
          </a:p>
          <a:p>
            <a:pPr algn="l"/>
            <a:r>
              <a:rPr lang="en-US" sz="2000" dirty="0"/>
              <a:t>	print “Search is successful.”</a:t>
            </a:r>
          </a:p>
          <a:p>
            <a:pPr algn="l"/>
            <a:r>
              <a:rPr lang="en-US" sz="2000" dirty="0" err="1"/>
              <a:t>EndIf</a:t>
            </a:r>
            <a:endParaRPr lang="en-US" sz="2000" dirty="0"/>
          </a:p>
          <a:p>
            <a:pPr algn="l"/>
            <a:r>
              <a:rPr lang="en-US" sz="2000" dirty="0"/>
              <a:t>Return(location)</a:t>
            </a:r>
          </a:p>
          <a:p>
            <a:pPr algn="l"/>
            <a:r>
              <a:rPr lang="en-US" sz="2000" dirty="0"/>
              <a:t>Stop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6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6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60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60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60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60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60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60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60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5600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5600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1301750" y="3275013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11</a:t>
            </a: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1301750" y="3732213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20</a:t>
            </a:r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1301750" y="4189413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9</a:t>
            </a:r>
          </a:p>
        </p:txBody>
      </p:sp>
      <p:sp>
        <p:nvSpPr>
          <p:cNvPr id="257030" name="Rectangle 6"/>
          <p:cNvSpPr>
            <a:spLocks noChangeArrowheads="1"/>
          </p:cNvSpPr>
          <p:nvPr/>
        </p:nvSpPr>
        <p:spPr bwMode="auto">
          <a:xfrm>
            <a:off x="1301750" y="4646613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18</a:t>
            </a:r>
          </a:p>
        </p:txBody>
      </p:sp>
      <p:sp>
        <p:nvSpPr>
          <p:cNvPr id="257031" name="Rectangle 7"/>
          <p:cNvSpPr>
            <a:spLocks noChangeArrowheads="1"/>
          </p:cNvSpPr>
          <p:nvPr/>
        </p:nvSpPr>
        <p:spPr bwMode="auto">
          <a:xfrm>
            <a:off x="1301750" y="5103813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15</a:t>
            </a:r>
          </a:p>
        </p:txBody>
      </p:sp>
      <p:sp>
        <p:nvSpPr>
          <p:cNvPr id="257032" name="Text Box 8"/>
          <p:cNvSpPr txBox="1">
            <a:spLocks noChangeArrowheads="1"/>
          </p:cNvSpPr>
          <p:nvPr/>
        </p:nvSpPr>
        <p:spPr bwMode="auto">
          <a:xfrm>
            <a:off x="2438400" y="990600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Algorithm:</a:t>
            </a:r>
          </a:p>
        </p:txBody>
      </p:sp>
      <p:sp>
        <p:nvSpPr>
          <p:cNvPr id="257033" name="Text Box 9"/>
          <p:cNvSpPr txBox="1">
            <a:spLocks noChangeArrowheads="1"/>
          </p:cNvSpPr>
          <p:nvPr/>
        </p:nvSpPr>
        <p:spPr bwMode="auto">
          <a:xfrm>
            <a:off x="3906838" y="990600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InsertArray</a:t>
            </a:r>
          </a:p>
        </p:txBody>
      </p:sp>
      <p:sp>
        <p:nvSpPr>
          <p:cNvPr id="257034" name="Rectangle 10"/>
          <p:cNvSpPr>
            <a:spLocks noChangeArrowheads="1"/>
          </p:cNvSpPr>
          <p:nvPr/>
        </p:nvSpPr>
        <p:spPr bwMode="auto">
          <a:xfrm>
            <a:off x="539750" y="32750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57035" name="Rectangle 11"/>
          <p:cNvSpPr>
            <a:spLocks noChangeArrowheads="1"/>
          </p:cNvSpPr>
          <p:nvPr/>
        </p:nvSpPr>
        <p:spPr bwMode="auto">
          <a:xfrm>
            <a:off x="539750" y="37322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57036" name="Rectangle 12"/>
          <p:cNvSpPr>
            <a:spLocks noChangeArrowheads="1"/>
          </p:cNvSpPr>
          <p:nvPr/>
        </p:nvSpPr>
        <p:spPr bwMode="auto">
          <a:xfrm>
            <a:off x="539750" y="41894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257037" name="Rectangle 13"/>
          <p:cNvSpPr>
            <a:spLocks noChangeArrowheads="1"/>
          </p:cNvSpPr>
          <p:nvPr/>
        </p:nvSpPr>
        <p:spPr bwMode="auto">
          <a:xfrm>
            <a:off x="539750" y="46466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257038" name="Rectangle 14"/>
          <p:cNvSpPr>
            <a:spLocks noChangeArrowheads="1"/>
          </p:cNvSpPr>
          <p:nvPr/>
        </p:nvSpPr>
        <p:spPr bwMode="auto">
          <a:xfrm>
            <a:off x="539750" y="51038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4</a:t>
            </a:r>
          </a:p>
        </p:txBody>
      </p:sp>
      <p:sp>
        <p:nvSpPr>
          <p:cNvPr id="257039" name="Text Box 15"/>
          <p:cNvSpPr txBox="1">
            <a:spLocks noChangeArrowheads="1"/>
          </p:cNvSpPr>
          <p:nvPr/>
        </p:nvSpPr>
        <p:spPr bwMode="auto">
          <a:xfrm>
            <a:off x="1193800" y="2665413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</a:t>
            </a:r>
          </a:p>
          <a:p>
            <a:r>
              <a:rPr lang="en-US"/>
              <a:t>A</a:t>
            </a:r>
          </a:p>
        </p:txBody>
      </p:sp>
      <p:sp>
        <p:nvSpPr>
          <p:cNvPr id="257040" name="Text Box 16"/>
          <p:cNvSpPr txBox="1">
            <a:spLocks noChangeArrowheads="1"/>
          </p:cNvSpPr>
          <p:nvPr/>
        </p:nvSpPr>
        <p:spPr bwMode="auto">
          <a:xfrm>
            <a:off x="463550" y="267970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57041" name="Text Box 17"/>
          <p:cNvSpPr txBox="1">
            <a:spLocks noChangeArrowheads="1"/>
          </p:cNvSpPr>
          <p:nvPr/>
        </p:nvSpPr>
        <p:spPr bwMode="auto">
          <a:xfrm>
            <a:off x="762000" y="167640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Question:</a:t>
            </a:r>
          </a:p>
        </p:txBody>
      </p:sp>
      <p:sp>
        <p:nvSpPr>
          <p:cNvPr id="257042" name="Text Box 18"/>
          <p:cNvSpPr txBox="1">
            <a:spLocks noChangeArrowheads="1"/>
          </p:cNvSpPr>
          <p:nvPr/>
        </p:nvSpPr>
        <p:spPr bwMode="auto">
          <a:xfrm>
            <a:off x="1924050" y="1676400"/>
            <a:ext cx="367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Insert an element ’16’ in this array.</a:t>
            </a:r>
          </a:p>
        </p:txBody>
      </p:sp>
      <p:sp>
        <p:nvSpPr>
          <p:cNvPr id="257052" name="Text Box 28"/>
          <p:cNvSpPr txBox="1">
            <a:spLocks noChangeArrowheads="1"/>
          </p:cNvSpPr>
          <p:nvPr/>
        </p:nvSpPr>
        <p:spPr bwMode="auto">
          <a:xfrm>
            <a:off x="704850" y="5715000"/>
            <a:ext cx="1504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Not possible.</a:t>
            </a:r>
          </a:p>
        </p:txBody>
      </p:sp>
      <p:sp>
        <p:nvSpPr>
          <p:cNvPr id="257053" name="Rectangle 29"/>
          <p:cNvSpPr>
            <a:spLocks noChangeArrowheads="1"/>
          </p:cNvSpPr>
          <p:nvPr/>
        </p:nvSpPr>
        <p:spPr bwMode="auto">
          <a:xfrm>
            <a:off x="7848600" y="3276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11</a:t>
            </a:r>
          </a:p>
        </p:txBody>
      </p:sp>
      <p:sp>
        <p:nvSpPr>
          <p:cNvPr id="257054" name="Rectangle 30"/>
          <p:cNvSpPr>
            <a:spLocks noChangeArrowheads="1"/>
          </p:cNvSpPr>
          <p:nvPr/>
        </p:nvSpPr>
        <p:spPr bwMode="auto">
          <a:xfrm>
            <a:off x="7848600" y="3733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20</a:t>
            </a:r>
          </a:p>
        </p:txBody>
      </p:sp>
      <p:sp>
        <p:nvSpPr>
          <p:cNvPr id="257055" name="Rectangle 31"/>
          <p:cNvSpPr>
            <a:spLocks noChangeArrowheads="1"/>
          </p:cNvSpPr>
          <p:nvPr/>
        </p:nvSpPr>
        <p:spPr bwMode="auto">
          <a:xfrm>
            <a:off x="7848600" y="4191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9</a:t>
            </a:r>
          </a:p>
        </p:txBody>
      </p:sp>
      <p:sp>
        <p:nvSpPr>
          <p:cNvPr id="257056" name="Rectangle 32"/>
          <p:cNvSpPr>
            <a:spLocks noChangeArrowheads="1"/>
          </p:cNvSpPr>
          <p:nvPr/>
        </p:nvSpPr>
        <p:spPr bwMode="auto">
          <a:xfrm>
            <a:off x="7848600" y="4648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18</a:t>
            </a:r>
          </a:p>
        </p:txBody>
      </p:sp>
      <p:sp>
        <p:nvSpPr>
          <p:cNvPr id="257057" name="Rectangle 33"/>
          <p:cNvSpPr>
            <a:spLocks noChangeArrowheads="1"/>
          </p:cNvSpPr>
          <p:nvPr/>
        </p:nvSpPr>
        <p:spPr bwMode="auto">
          <a:xfrm>
            <a:off x="7848600" y="5105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58" name="Rectangle 34"/>
          <p:cNvSpPr>
            <a:spLocks noChangeArrowheads="1"/>
          </p:cNvSpPr>
          <p:nvPr/>
        </p:nvSpPr>
        <p:spPr bwMode="auto">
          <a:xfrm>
            <a:off x="7086600" y="3276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57059" name="Rectangle 35"/>
          <p:cNvSpPr>
            <a:spLocks noChangeArrowheads="1"/>
          </p:cNvSpPr>
          <p:nvPr/>
        </p:nvSpPr>
        <p:spPr bwMode="auto">
          <a:xfrm>
            <a:off x="7086600" y="3733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57060" name="Rectangle 36"/>
          <p:cNvSpPr>
            <a:spLocks noChangeArrowheads="1"/>
          </p:cNvSpPr>
          <p:nvPr/>
        </p:nvSpPr>
        <p:spPr bwMode="auto">
          <a:xfrm>
            <a:off x="70866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257061" name="Rectangle 37"/>
          <p:cNvSpPr>
            <a:spLocks noChangeArrowheads="1"/>
          </p:cNvSpPr>
          <p:nvPr/>
        </p:nvSpPr>
        <p:spPr bwMode="auto">
          <a:xfrm>
            <a:off x="7086600" y="4648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257062" name="Rectangle 38"/>
          <p:cNvSpPr>
            <a:spLocks noChangeArrowheads="1"/>
          </p:cNvSpPr>
          <p:nvPr/>
        </p:nvSpPr>
        <p:spPr bwMode="auto">
          <a:xfrm>
            <a:off x="7086600" y="5105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4</a:t>
            </a:r>
          </a:p>
        </p:txBody>
      </p:sp>
      <p:sp>
        <p:nvSpPr>
          <p:cNvPr id="257063" name="Text Box 39"/>
          <p:cNvSpPr txBox="1">
            <a:spLocks noChangeArrowheads="1"/>
          </p:cNvSpPr>
          <p:nvPr/>
        </p:nvSpPr>
        <p:spPr bwMode="auto">
          <a:xfrm>
            <a:off x="7740650" y="2667000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</a:t>
            </a:r>
          </a:p>
          <a:p>
            <a:r>
              <a:rPr lang="en-US"/>
              <a:t>A</a:t>
            </a:r>
          </a:p>
        </p:txBody>
      </p:sp>
      <p:sp>
        <p:nvSpPr>
          <p:cNvPr id="257064" name="Text Box 40"/>
          <p:cNvSpPr txBox="1">
            <a:spLocks noChangeArrowheads="1"/>
          </p:cNvSpPr>
          <p:nvPr/>
        </p:nvSpPr>
        <p:spPr bwMode="auto">
          <a:xfrm>
            <a:off x="7010400" y="2681288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57065" name="Text Box 41"/>
          <p:cNvSpPr txBox="1">
            <a:spLocks noChangeArrowheads="1"/>
          </p:cNvSpPr>
          <p:nvPr/>
        </p:nvSpPr>
        <p:spPr bwMode="auto">
          <a:xfrm>
            <a:off x="7423150" y="5622925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Possible.</a:t>
            </a:r>
          </a:p>
        </p:txBody>
      </p:sp>
      <p:sp>
        <p:nvSpPr>
          <p:cNvPr id="257066" name="Text Box 42"/>
          <p:cNvSpPr txBox="1">
            <a:spLocks noChangeArrowheads="1"/>
          </p:cNvSpPr>
          <p:nvPr/>
        </p:nvSpPr>
        <p:spPr bwMode="auto">
          <a:xfrm>
            <a:off x="806450" y="6096000"/>
            <a:ext cx="1352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is </a:t>
            </a:r>
          </a:p>
          <a:p>
            <a:r>
              <a:rPr lang="en-US"/>
              <a:t>already full.</a:t>
            </a:r>
          </a:p>
        </p:txBody>
      </p:sp>
      <p:sp>
        <p:nvSpPr>
          <p:cNvPr id="257067" name="Text Box 43"/>
          <p:cNvSpPr txBox="1">
            <a:spLocks noChangeArrowheads="1"/>
          </p:cNvSpPr>
          <p:nvPr/>
        </p:nvSpPr>
        <p:spPr bwMode="auto">
          <a:xfrm>
            <a:off x="7270750" y="5942013"/>
            <a:ext cx="14160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Last index / </a:t>
            </a:r>
          </a:p>
          <a:p>
            <a:r>
              <a:rPr lang="en-US"/>
              <a:t>location </a:t>
            </a:r>
          </a:p>
          <a:p>
            <a:r>
              <a:rPr lang="en-US"/>
              <a:t>is NULL.</a:t>
            </a:r>
          </a:p>
        </p:txBody>
      </p:sp>
      <p:sp>
        <p:nvSpPr>
          <p:cNvPr id="257082" name="Text Box 58"/>
          <p:cNvSpPr txBox="1">
            <a:spLocks noChangeArrowheads="1"/>
          </p:cNvSpPr>
          <p:nvPr/>
        </p:nvSpPr>
        <p:spPr bwMode="auto">
          <a:xfrm>
            <a:off x="769938" y="20716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Question:</a:t>
            </a:r>
          </a:p>
        </p:txBody>
      </p:sp>
      <p:sp>
        <p:nvSpPr>
          <p:cNvPr id="257083" name="Text Box 59"/>
          <p:cNvSpPr txBox="1">
            <a:spLocks noChangeArrowheads="1"/>
          </p:cNvSpPr>
          <p:nvPr/>
        </p:nvSpPr>
        <p:spPr bwMode="auto">
          <a:xfrm>
            <a:off x="1931988" y="2071688"/>
            <a:ext cx="575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At which location / index, the element is to be inserted?</a:t>
            </a:r>
          </a:p>
        </p:txBody>
      </p:sp>
      <p:sp>
        <p:nvSpPr>
          <p:cNvPr id="257095" name="Rectangle 71"/>
          <p:cNvSpPr>
            <a:spLocks noChangeArrowheads="1"/>
          </p:cNvSpPr>
          <p:nvPr/>
        </p:nvSpPr>
        <p:spPr bwMode="auto">
          <a:xfrm>
            <a:off x="4343400" y="3276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11</a:t>
            </a:r>
          </a:p>
        </p:txBody>
      </p:sp>
      <p:sp>
        <p:nvSpPr>
          <p:cNvPr id="257096" name="Rectangle 72"/>
          <p:cNvSpPr>
            <a:spLocks noChangeArrowheads="1"/>
          </p:cNvSpPr>
          <p:nvPr/>
        </p:nvSpPr>
        <p:spPr bwMode="auto">
          <a:xfrm>
            <a:off x="4343400" y="3733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20</a:t>
            </a:r>
          </a:p>
        </p:txBody>
      </p:sp>
      <p:sp>
        <p:nvSpPr>
          <p:cNvPr id="257097" name="Rectangle 73"/>
          <p:cNvSpPr>
            <a:spLocks noChangeArrowheads="1"/>
          </p:cNvSpPr>
          <p:nvPr/>
        </p:nvSpPr>
        <p:spPr bwMode="auto">
          <a:xfrm>
            <a:off x="4343400" y="4191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98" name="Rectangle 74"/>
          <p:cNvSpPr>
            <a:spLocks noChangeArrowheads="1"/>
          </p:cNvSpPr>
          <p:nvPr/>
        </p:nvSpPr>
        <p:spPr bwMode="auto">
          <a:xfrm>
            <a:off x="4343400" y="4648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18</a:t>
            </a:r>
          </a:p>
        </p:txBody>
      </p:sp>
      <p:sp>
        <p:nvSpPr>
          <p:cNvPr id="257099" name="Rectangle 75"/>
          <p:cNvSpPr>
            <a:spLocks noChangeArrowheads="1"/>
          </p:cNvSpPr>
          <p:nvPr/>
        </p:nvSpPr>
        <p:spPr bwMode="auto">
          <a:xfrm>
            <a:off x="4343400" y="5105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15</a:t>
            </a:r>
          </a:p>
        </p:txBody>
      </p:sp>
      <p:sp>
        <p:nvSpPr>
          <p:cNvPr id="257100" name="Rectangle 76"/>
          <p:cNvSpPr>
            <a:spLocks noChangeArrowheads="1"/>
          </p:cNvSpPr>
          <p:nvPr/>
        </p:nvSpPr>
        <p:spPr bwMode="auto">
          <a:xfrm>
            <a:off x="3581400" y="3276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57101" name="Rectangle 77"/>
          <p:cNvSpPr>
            <a:spLocks noChangeArrowheads="1"/>
          </p:cNvSpPr>
          <p:nvPr/>
        </p:nvSpPr>
        <p:spPr bwMode="auto">
          <a:xfrm>
            <a:off x="3581400" y="3733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57102" name="Rectangle 78"/>
          <p:cNvSpPr>
            <a:spLocks noChangeArrowheads="1"/>
          </p:cNvSpPr>
          <p:nvPr/>
        </p:nvSpPr>
        <p:spPr bwMode="auto">
          <a:xfrm>
            <a:off x="35814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257103" name="Rectangle 79"/>
          <p:cNvSpPr>
            <a:spLocks noChangeArrowheads="1"/>
          </p:cNvSpPr>
          <p:nvPr/>
        </p:nvSpPr>
        <p:spPr bwMode="auto">
          <a:xfrm>
            <a:off x="3581400" y="4648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257104" name="Rectangle 80"/>
          <p:cNvSpPr>
            <a:spLocks noChangeArrowheads="1"/>
          </p:cNvSpPr>
          <p:nvPr/>
        </p:nvSpPr>
        <p:spPr bwMode="auto">
          <a:xfrm>
            <a:off x="3581400" y="5105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4</a:t>
            </a:r>
          </a:p>
        </p:txBody>
      </p:sp>
      <p:sp>
        <p:nvSpPr>
          <p:cNvPr id="257105" name="Text Box 81"/>
          <p:cNvSpPr txBox="1">
            <a:spLocks noChangeArrowheads="1"/>
          </p:cNvSpPr>
          <p:nvPr/>
        </p:nvSpPr>
        <p:spPr bwMode="auto">
          <a:xfrm>
            <a:off x="4235450" y="2667000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</a:t>
            </a:r>
          </a:p>
          <a:p>
            <a:r>
              <a:rPr lang="en-US"/>
              <a:t>A</a:t>
            </a:r>
          </a:p>
        </p:txBody>
      </p:sp>
      <p:sp>
        <p:nvSpPr>
          <p:cNvPr id="257106" name="Text Box 82"/>
          <p:cNvSpPr txBox="1">
            <a:spLocks noChangeArrowheads="1"/>
          </p:cNvSpPr>
          <p:nvPr/>
        </p:nvSpPr>
        <p:spPr bwMode="auto">
          <a:xfrm>
            <a:off x="3505200" y="2681288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57107" name="Text Box 83"/>
          <p:cNvSpPr txBox="1">
            <a:spLocks noChangeArrowheads="1"/>
          </p:cNvSpPr>
          <p:nvPr/>
        </p:nvSpPr>
        <p:spPr bwMode="auto">
          <a:xfrm>
            <a:off x="3778250" y="5791200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Possible.</a:t>
            </a:r>
          </a:p>
        </p:txBody>
      </p:sp>
      <p:sp>
        <p:nvSpPr>
          <p:cNvPr id="257108" name="Text Box 84"/>
          <p:cNvSpPr txBox="1">
            <a:spLocks noChangeArrowheads="1"/>
          </p:cNvSpPr>
          <p:nvPr/>
        </p:nvSpPr>
        <p:spPr bwMode="auto">
          <a:xfrm>
            <a:off x="2971800" y="6110288"/>
            <a:ext cx="2774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However, array seems</a:t>
            </a:r>
          </a:p>
          <a:p>
            <a:r>
              <a:rPr lang="en-US"/>
              <a:t>to be polluted / corrupted.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5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5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5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5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5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5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5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5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5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5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5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5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5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5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5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5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25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5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5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25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25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5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25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25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25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animBg="1"/>
      <p:bldP spid="257028" grpId="0" animBg="1"/>
      <p:bldP spid="257029" grpId="0" animBg="1"/>
      <p:bldP spid="257030" grpId="0" animBg="1"/>
      <p:bldP spid="257031" grpId="0" animBg="1"/>
      <p:bldP spid="257032" grpId="0"/>
      <p:bldP spid="257033" grpId="0"/>
      <p:bldP spid="257034" grpId="0"/>
      <p:bldP spid="257035" grpId="0"/>
      <p:bldP spid="257036" grpId="0"/>
      <p:bldP spid="257037" grpId="0"/>
      <p:bldP spid="257038" grpId="0"/>
      <p:bldP spid="257039" grpId="0"/>
      <p:bldP spid="257040" grpId="0"/>
      <p:bldP spid="257041" grpId="0"/>
      <p:bldP spid="257042" grpId="0"/>
      <p:bldP spid="257052" grpId="0"/>
      <p:bldP spid="257053" grpId="0" animBg="1"/>
      <p:bldP spid="257054" grpId="0" animBg="1"/>
      <p:bldP spid="257055" grpId="0" animBg="1"/>
      <p:bldP spid="257056" grpId="0" animBg="1"/>
      <p:bldP spid="257057" grpId="0" animBg="1"/>
      <p:bldP spid="257058" grpId="0"/>
      <p:bldP spid="257059" grpId="0"/>
      <p:bldP spid="257060" grpId="0"/>
      <p:bldP spid="257061" grpId="0"/>
      <p:bldP spid="257062" grpId="0"/>
      <p:bldP spid="257063" grpId="0"/>
      <p:bldP spid="257064" grpId="0"/>
      <p:bldP spid="257065" grpId="0"/>
      <p:bldP spid="257066" grpId="0"/>
      <p:bldP spid="257067" grpId="0"/>
      <p:bldP spid="257082" grpId="0"/>
      <p:bldP spid="257083" grpId="0"/>
      <p:bldP spid="257095" grpId="0" animBg="1"/>
      <p:bldP spid="257096" grpId="0" animBg="1"/>
      <p:bldP spid="257097" grpId="0" animBg="1"/>
      <p:bldP spid="257098" grpId="0" animBg="1"/>
      <p:bldP spid="257099" grpId="0" animBg="1"/>
      <p:bldP spid="257100" grpId="0"/>
      <p:bldP spid="257101" grpId="0"/>
      <p:bldP spid="257102" grpId="0"/>
      <p:bldP spid="257103" grpId="0"/>
      <p:bldP spid="257104" grpId="0"/>
      <p:bldP spid="257105" grpId="0"/>
      <p:bldP spid="257106" grpId="0"/>
      <p:bldP spid="257107" grpId="0"/>
      <p:bldP spid="2571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graphicFrame>
        <p:nvGraphicFramePr>
          <p:cNvPr id="219139" name="Group 3"/>
          <p:cNvGraphicFramePr>
            <a:graphicFrameLocks noGrp="1"/>
          </p:cNvGraphicFramePr>
          <p:nvPr/>
        </p:nvGraphicFramePr>
        <p:xfrm>
          <a:off x="3505200" y="1371600"/>
          <a:ext cx="2057400" cy="5181600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9163" name="Group 27"/>
          <p:cNvGraphicFramePr>
            <a:graphicFrameLocks noGrp="1"/>
          </p:cNvGraphicFramePr>
          <p:nvPr/>
        </p:nvGraphicFramePr>
        <p:xfrm>
          <a:off x="5791200" y="1371600"/>
          <a:ext cx="990600" cy="51816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1007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1008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1009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9196" name="Line 60"/>
          <p:cNvSpPr>
            <a:spLocks noChangeShapeType="1"/>
          </p:cNvSpPr>
          <p:nvPr/>
        </p:nvSpPr>
        <p:spPr bwMode="auto">
          <a:xfrm flipV="1">
            <a:off x="3505200" y="24384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97" name="Line 61"/>
          <p:cNvSpPr>
            <a:spLocks noChangeShapeType="1"/>
          </p:cNvSpPr>
          <p:nvPr/>
        </p:nvSpPr>
        <p:spPr bwMode="auto">
          <a:xfrm flipV="1">
            <a:off x="3505200" y="44958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98" name="Line 62"/>
          <p:cNvSpPr>
            <a:spLocks noChangeShapeType="1"/>
          </p:cNvSpPr>
          <p:nvPr/>
        </p:nvSpPr>
        <p:spPr bwMode="auto">
          <a:xfrm flipV="1">
            <a:off x="3505200" y="6019800"/>
            <a:ext cx="2057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99" name="Text Box 63"/>
          <p:cNvSpPr txBox="1">
            <a:spLocks noChangeArrowheads="1"/>
          </p:cNvSpPr>
          <p:nvPr/>
        </p:nvSpPr>
        <p:spPr bwMode="auto">
          <a:xfrm>
            <a:off x="304800" y="17526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int a = 5;</a:t>
            </a:r>
          </a:p>
        </p:txBody>
      </p:sp>
      <p:sp>
        <p:nvSpPr>
          <p:cNvPr id="219200" name="Text Box 64"/>
          <p:cNvSpPr txBox="1">
            <a:spLocks noChangeArrowheads="1"/>
          </p:cNvSpPr>
          <p:nvPr/>
        </p:nvSpPr>
        <p:spPr bwMode="auto">
          <a:xfrm>
            <a:off x="4343400" y="1447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19201" name="Text Box 65"/>
          <p:cNvSpPr txBox="1">
            <a:spLocks noChangeArrowheads="1"/>
          </p:cNvSpPr>
          <p:nvPr/>
        </p:nvSpPr>
        <p:spPr bwMode="auto">
          <a:xfrm>
            <a:off x="6781800" y="1447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(a)</a:t>
            </a:r>
          </a:p>
        </p:txBody>
      </p:sp>
      <p:sp>
        <p:nvSpPr>
          <p:cNvPr id="219202" name="Text Box 66"/>
          <p:cNvSpPr txBox="1">
            <a:spLocks noChangeArrowheads="1"/>
          </p:cNvSpPr>
          <p:nvPr/>
        </p:nvSpPr>
        <p:spPr bwMode="auto">
          <a:xfrm>
            <a:off x="238125" y="2514600"/>
            <a:ext cx="1358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char n = ‘z’;</a:t>
            </a:r>
          </a:p>
        </p:txBody>
      </p:sp>
      <p:sp>
        <p:nvSpPr>
          <p:cNvPr id="219203" name="Text Box 67"/>
          <p:cNvSpPr txBox="1">
            <a:spLocks noChangeArrowheads="1"/>
          </p:cNvSpPr>
          <p:nvPr/>
        </p:nvSpPr>
        <p:spPr bwMode="auto">
          <a:xfrm>
            <a:off x="6781800" y="55626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(n)</a:t>
            </a:r>
          </a:p>
        </p:txBody>
      </p:sp>
      <p:sp>
        <p:nvSpPr>
          <p:cNvPr id="219204" name="Text Box 68"/>
          <p:cNvSpPr txBox="1">
            <a:spLocks noChangeArrowheads="1"/>
          </p:cNvSpPr>
          <p:nvPr/>
        </p:nvSpPr>
        <p:spPr bwMode="auto">
          <a:xfrm>
            <a:off x="228600" y="3214688"/>
            <a:ext cx="2679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int num[3] = {11, 10, 20};</a:t>
            </a:r>
          </a:p>
        </p:txBody>
      </p:sp>
      <p:sp>
        <p:nvSpPr>
          <p:cNvPr id="219206" name="Text Box 70"/>
          <p:cNvSpPr txBox="1">
            <a:spLocks noChangeArrowheads="1"/>
          </p:cNvSpPr>
          <p:nvPr/>
        </p:nvSpPr>
        <p:spPr bwMode="auto">
          <a:xfrm>
            <a:off x="4425950" y="5562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219207" name="Text Box 71"/>
          <p:cNvSpPr txBox="1">
            <a:spLocks noChangeArrowheads="1"/>
          </p:cNvSpPr>
          <p:nvPr/>
        </p:nvSpPr>
        <p:spPr bwMode="auto">
          <a:xfrm>
            <a:off x="4203700" y="29860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219208" name="Text Box 72"/>
          <p:cNvSpPr txBox="1">
            <a:spLocks noChangeArrowheads="1"/>
          </p:cNvSpPr>
          <p:nvPr/>
        </p:nvSpPr>
        <p:spPr bwMode="auto">
          <a:xfrm>
            <a:off x="4203700" y="3505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19209" name="Text Box 73"/>
          <p:cNvSpPr txBox="1">
            <a:spLocks noChangeArrowheads="1"/>
          </p:cNvSpPr>
          <p:nvPr/>
        </p:nvSpPr>
        <p:spPr bwMode="auto">
          <a:xfrm>
            <a:off x="4203700" y="40528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219210" name="Text Box 74"/>
          <p:cNvSpPr txBox="1">
            <a:spLocks noChangeArrowheads="1"/>
          </p:cNvSpPr>
          <p:nvPr/>
        </p:nvSpPr>
        <p:spPr bwMode="auto">
          <a:xfrm>
            <a:off x="6705600" y="2971800"/>
            <a:ext cx="78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(num)</a:t>
            </a:r>
          </a:p>
        </p:txBody>
      </p:sp>
      <p:sp>
        <p:nvSpPr>
          <p:cNvPr id="219211" name="Oval 75"/>
          <p:cNvSpPr>
            <a:spLocks noChangeArrowheads="1"/>
          </p:cNvSpPr>
          <p:nvPr/>
        </p:nvSpPr>
        <p:spPr bwMode="auto">
          <a:xfrm>
            <a:off x="5715000" y="2895600"/>
            <a:ext cx="11430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212" name="Oval 76"/>
          <p:cNvSpPr>
            <a:spLocks noChangeArrowheads="1"/>
          </p:cNvSpPr>
          <p:nvPr/>
        </p:nvSpPr>
        <p:spPr bwMode="auto">
          <a:xfrm>
            <a:off x="1524000" y="3048000"/>
            <a:ext cx="1447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213" name="Oval 77"/>
          <p:cNvSpPr>
            <a:spLocks noChangeArrowheads="1"/>
          </p:cNvSpPr>
          <p:nvPr/>
        </p:nvSpPr>
        <p:spPr bwMode="auto">
          <a:xfrm>
            <a:off x="838200" y="3124200"/>
            <a:ext cx="5334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214" name="Text Box 78"/>
          <p:cNvSpPr txBox="1">
            <a:spLocks noChangeArrowheads="1"/>
          </p:cNvSpPr>
          <p:nvPr/>
        </p:nvSpPr>
        <p:spPr bwMode="auto">
          <a:xfrm>
            <a:off x="714375" y="4586288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Finite</a:t>
            </a:r>
          </a:p>
        </p:txBody>
      </p:sp>
      <p:sp>
        <p:nvSpPr>
          <p:cNvPr id="219215" name="Text Box 79"/>
          <p:cNvSpPr txBox="1">
            <a:spLocks noChangeArrowheads="1"/>
          </p:cNvSpPr>
          <p:nvPr/>
        </p:nvSpPr>
        <p:spPr bwMode="auto">
          <a:xfrm>
            <a:off x="7848600" y="3581400"/>
            <a:ext cx="102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Ordered</a:t>
            </a:r>
          </a:p>
        </p:txBody>
      </p:sp>
      <p:sp>
        <p:nvSpPr>
          <p:cNvPr id="219216" name="Text Box 80"/>
          <p:cNvSpPr txBox="1">
            <a:spLocks noChangeArrowheads="1"/>
          </p:cNvSpPr>
          <p:nvPr/>
        </p:nvSpPr>
        <p:spPr bwMode="auto">
          <a:xfrm>
            <a:off x="1355725" y="5257800"/>
            <a:ext cx="1784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Same data type</a:t>
            </a:r>
          </a:p>
          <a:p>
            <a:r>
              <a:rPr lang="en-US"/>
              <a:t>/</a:t>
            </a:r>
          </a:p>
          <a:p>
            <a:r>
              <a:rPr lang="en-US"/>
              <a:t>Homogeneous</a:t>
            </a:r>
          </a:p>
        </p:txBody>
      </p:sp>
      <p:cxnSp>
        <p:nvCxnSpPr>
          <p:cNvPr id="219217" name="AutoShape 81"/>
          <p:cNvCxnSpPr>
            <a:cxnSpLocks noChangeShapeType="1"/>
            <a:stCxn id="219214" idx="0"/>
            <a:endCxn id="219213" idx="4"/>
          </p:cNvCxnSpPr>
          <p:nvPr/>
        </p:nvCxnSpPr>
        <p:spPr bwMode="auto">
          <a:xfrm flipV="1">
            <a:off x="1085850" y="3810000"/>
            <a:ext cx="19050" cy="776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9218" name="AutoShape 82"/>
          <p:cNvCxnSpPr>
            <a:cxnSpLocks noChangeShapeType="1"/>
            <a:stCxn id="219216" idx="0"/>
            <a:endCxn id="219212" idx="4"/>
          </p:cNvCxnSpPr>
          <p:nvPr/>
        </p:nvCxnSpPr>
        <p:spPr bwMode="auto">
          <a:xfrm flipV="1">
            <a:off x="2247900" y="37338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9219" name="AutoShape 83"/>
          <p:cNvCxnSpPr>
            <a:cxnSpLocks noChangeShapeType="1"/>
            <a:stCxn id="219215" idx="1"/>
            <a:endCxn id="219211" idx="6"/>
          </p:cNvCxnSpPr>
          <p:nvPr/>
        </p:nvCxnSpPr>
        <p:spPr bwMode="auto">
          <a:xfrm flipH="1">
            <a:off x="6858000" y="3765550"/>
            <a:ext cx="99060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1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1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1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1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1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1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1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1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1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96" grpId="0" animBg="1"/>
      <p:bldP spid="219197" grpId="0" animBg="1"/>
      <p:bldP spid="219198" grpId="0" animBg="1"/>
      <p:bldP spid="219199" grpId="0"/>
      <p:bldP spid="219200" grpId="0"/>
      <p:bldP spid="219201" grpId="0"/>
      <p:bldP spid="219202" grpId="0"/>
      <p:bldP spid="219203" grpId="0"/>
      <p:bldP spid="219204" grpId="0"/>
      <p:bldP spid="219206" grpId="0"/>
      <p:bldP spid="219207" grpId="0"/>
      <p:bldP spid="219208" grpId="0"/>
      <p:bldP spid="219209" grpId="0"/>
      <p:bldP spid="219210" grpId="0"/>
      <p:bldP spid="219211" grpId="0" animBg="1"/>
      <p:bldP spid="219212" grpId="0" animBg="1"/>
      <p:bldP spid="219213" grpId="0" animBg="1"/>
      <p:bldP spid="219214" grpId="0"/>
      <p:bldP spid="219215" grpId="0"/>
      <p:bldP spid="2192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258056" name="Text Box 8"/>
          <p:cNvSpPr txBox="1">
            <a:spLocks noChangeArrowheads="1"/>
          </p:cNvSpPr>
          <p:nvPr/>
        </p:nvSpPr>
        <p:spPr bwMode="auto">
          <a:xfrm>
            <a:off x="3127375" y="990600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Algorithm:</a:t>
            </a:r>
          </a:p>
        </p:txBody>
      </p:sp>
      <p:sp>
        <p:nvSpPr>
          <p:cNvPr id="258057" name="Text Box 9"/>
          <p:cNvSpPr txBox="1">
            <a:spLocks noChangeArrowheads="1"/>
          </p:cNvSpPr>
          <p:nvPr/>
        </p:nvSpPr>
        <p:spPr bwMode="auto">
          <a:xfrm>
            <a:off x="4595813" y="990600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InsertArray</a:t>
            </a:r>
          </a:p>
        </p:txBody>
      </p:sp>
      <p:sp>
        <p:nvSpPr>
          <p:cNvPr id="258065" name="Text Box 17"/>
          <p:cNvSpPr txBox="1">
            <a:spLocks noChangeArrowheads="1"/>
          </p:cNvSpPr>
          <p:nvPr/>
        </p:nvSpPr>
        <p:spPr bwMode="auto">
          <a:xfrm>
            <a:off x="762000" y="167640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Question:</a:t>
            </a:r>
          </a:p>
        </p:txBody>
      </p:sp>
      <p:sp>
        <p:nvSpPr>
          <p:cNvPr id="258066" name="Text Box 18"/>
          <p:cNvSpPr txBox="1">
            <a:spLocks noChangeArrowheads="1"/>
          </p:cNvSpPr>
          <p:nvPr/>
        </p:nvSpPr>
        <p:spPr bwMode="auto">
          <a:xfrm>
            <a:off x="1924050" y="1676400"/>
            <a:ext cx="367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Insert an element ’16’ in this array.</a:t>
            </a:r>
          </a:p>
        </p:txBody>
      </p:sp>
      <p:sp>
        <p:nvSpPr>
          <p:cNvPr id="258068" name="Rectangle 20"/>
          <p:cNvSpPr>
            <a:spLocks noChangeArrowheads="1"/>
          </p:cNvSpPr>
          <p:nvPr/>
        </p:nvSpPr>
        <p:spPr bwMode="auto">
          <a:xfrm>
            <a:off x="1219200" y="3352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069" name="Rectangle 21"/>
          <p:cNvSpPr>
            <a:spLocks noChangeArrowheads="1"/>
          </p:cNvSpPr>
          <p:nvPr/>
        </p:nvSpPr>
        <p:spPr bwMode="auto">
          <a:xfrm>
            <a:off x="1219200" y="3810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070" name="Rectangle 22"/>
          <p:cNvSpPr>
            <a:spLocks noChangeArrowheads="1"/>
          </p:cNvSpPr>
          <p:nvPr/>
        </p:nvSpPr>
        <p:spPr bwMode="auto">
          <a:xfrm>
            <a:off x="1219200" y="4267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071" name="Rectangle 23"/>
          <p:cNvSpPr>
            <a:spLocks noChangeArrowheads="1"/>
          </p:cNvSpPr>
          <p:nvPr/>
        </p:nvSpPr>
        <p:spPr bwMode="auto">
          <a:xfrm>
            <a:off x="1219200" y="4724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072" name="Rectangle 24"/>
          <p:cNvSpPr>
            <a:spLocks noChangeArrowheads="1"/>
          </p:cNvSpPr>
          <p:nvPr/>
        </p:nvSpPr>
        <p:spPr bwMode="auto">
          <a:xfrm>
            <a:off x="1219200" y="5181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073" name="Rectangle 25"/>
          <p:cNvSpPr>
            <a:spLocks noChangeArrowheads="1"/>
          </p:cNvSpPr>
          <p:nvPr/>
        </p:nvSpPr>
        <p:spPr bwMode="auto">
          <a:xfrm>
            <a:off x="457200" y="3352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58074" name="Rectangle 26"/>
          <p:cNvSpPr>
            <a:spLocks noChangeArrowheads="1"/>
          </p:cNvSpPr>
          <p:nvPr/>
        </p:nvSpPr>
        <p:spPr bwMode="auto">
          <a:xfrm>
            <a:off x="457200" y="3810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58075" name="Rectangle 27"/>
          <p:cNvSpPr>
            <a:spLocks noChangeArrowheads="1"/>
          </p:cNvSpPr>
          <p:nvPr/>
        </p:nvSpPr>
        <p:spPr bwMode="auto">
          <a:xfrm>
            <a:off x="457200" y="4267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258076" name="Rectangle 28"/>
          <p:cNvSpPr>
            <a:spLocks noChangeArrowheads="1"/>
          </p:cNvSpPr>
          <p:nvPr/>
        </p:nvSpPr>
        <p:spPr bwMode="auto">
          <a:xfrm>
            <a:off x="457200" y="4724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258077" name="Rectangle 29"/>
          <p:cNvSpPr>
            <a:spLocks noChangeArrowheads="1"/>
          </p:cNvSpPr>
          <p:nvPr/>
        </p:nvSpPr>
        <p:spPr bwMode="auto">
          <a:xfrm>
            <a:off x="457200" y="5181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4</a:t>
            </a:r>
          </a:p>
        </p:txBody>
      </p:sp>
      <p:sp>
        <p:nvSpPr>
          <p:cNvPr id="258078" name="Text Box 30"/>
          <p:cNvSpPr txBox="1">
            <a:spLocks noChangeArrowheads="1"/>
          </p:cNvSpPr>
          <p:nvPr/>
        </p:nvSpPr>
        <p:spPr bwMode="auto">
          <a:xfrm>
            <a:off x="1111250" y="2743200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</a:t>
            </a:r>
          </a:p>
          <a:p>
            <a:r>
              <a:rPr lang="en-US"/>
              <a:t>A</a:t>
            </a:r>
          </a:p>
        </p:txBody>
      </p:sp>
      <p:sp>
        <p:nvSpPr>
          <p:cNvPr id="258079" name="Text Box 31"/>
          <p:cNvSpPr txBox="1">
            <a:spLocks noChangeArrowheads="1"/>
          </p:cNvSpPr>
          <p:nvPr/>
        </p:nvSpPr>
        <p:spPr bwMode="auto">
          <a:xfrm>
            <a:off x="381000" y="2757488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58097" name="Text Box 49"/>
          <p:cNvSpPr txBox="1">
            <a:spLocks noChangeArrowheads="1"/>
          </p:cNvSpPr>
          <p:nvPr/>
        </p:nvSpPr>
        <p:spPr bwMode="auto">
          <a:xfrm>
            <a:off x="769938" y="20716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Question:</a:t>
            </a:r>
          </a:p>
        </p:txBody>
      </p:sp>
      <p:sp>
        <p:nvSpPr>
          <p:cNvPr id="258098" name="Text Box 50"/>
          <p:cNvSpPr txBox="1">
            <a:spLocks noChangeArrowheads="1"/>
          </p:cNvSpPr>
          <p:nvPr/>
        </p:nvSpPr>
        <p:spPr bwMode="auto">
          <a:xfrm>
            <a:off x="1931988" y="2071688"/>
            <a:ext cx="575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At which location / index, the element is to be inserted?</a:t>
            </a:r>
          </a:p>
        </p:txBody>
      </p:sp>
      <p:sp>
        <p:nvSpPr>
          <p:cNvPr id="258113" name="Text Box 65"/>
          <p:cNvSpPr txBox="1">
            <a:spLocks noChangeArrowheads="1"/>
          </p:cNvSpPr>
          <p:nvPr/>
        </p:nvSpPr>
        <p:spPr bwMode="auto">
          <a:xfrm>
            <a:off x="7696200" y="2057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58114" name="Text Box 66"/>
          <p:cNvSpPr txBox="1">
            <a:spLocks noChangeArrowheads="1"/>
          </p:cNvSpPr>
          <p:nvPr/>
        </p:nvSpPr>
        <p:spPr bwMode="auto">
          <a:xfrm>
            <a:off x="1295400" y="33670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258115" name="Text Box 67"/>
          <p:cNvSpPr txBox="1">
            <a:spLocks noChangeArrowheads="1"/>
          </p:cNvSpPr>
          <p:nvPr/>
        </p:nvSpPr>
        <p:spPr bwMode="auto">
          <a:xfrm>
            <a:off x="1295400" y="38528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258116" name="Text Box 68"/>
          <p:cNvSpPr txBox="1">
            <a:spLocks noChangeArrowheads="1"/>
          </p:cNvSpPr>
          <p:nvPr/>
        </p:nvSpPr>
        <p:spPr bwMode="auto">
          <a:xfrm>
            <a:off x="1358900" y="43148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58117" name="Text Box 69"/>
          <p:cNvSpPr txBox="1">
            <a:spLocks noChangeArrowheads="1"/>
          </p:cNvSpPr>
          <p:nvPr/>
        </p:nvSpPr>
        <p:spPr bwMode="auto">
          <a:xfrm>
            <a:off x="1309688" y="47863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258118" name="Text Box 70"/>
          <p:cNvSpPr txBox="1">
            <a:spLocks noChangeArrowheads="1"/>
          </p:cNvSpPr>
          <p:nvPr/>
        </p:nvSpPr>
        <p:spPr bwMode="auto">
          <a:xfrm>
            <a:off x="2457450" y="283368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Solution-1:</a:t>
            </a:r>
          </a:p>
        </p:txBody>
      </p:sp>
      <p:sp>
        <p:nvSpPr>
          <p:cNvPr id="258119" name="Text Box 71"/>
          <p:cNvSpPr txBox="1">
            <a:spLocks noChangeArrowheads="1"/>
          </p:cNvSpPr>
          <p:nvPr/>
        </p:nvSpPr>
        <p:spPr bwMode="auto">
          <a:xfrm>
            <a:off x="2466975" y="3805238"/>
            <a:ext cx="1104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A[1] = 16</a:t>
            </a:r>
          </a:p>
        </p:txBody>
      </p:sp>
      <p:sp>
        <p:nvSpPr>
          <p:cNvPr id="258120" name="Text Box 72"/>
          <p:cNvSpPr txBox="1">
            <a:spLocks noChangeArrowheads="1"/>
          </p:cNvSpPr>
          <p:nvPr/>
        </p:nvSpPr>
        <p:spPr bwMode="auto">
          <a:xfrm>
            <a:off x="2466975" y="3429000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Steps:</a:t>
            </a:r>
          </a:p>
        </p:txBody>
      </p:sp>
      <p:sp>
        <p:nvSpPr>
          <p:cNvPr id="258121" name="Line 73"/>
          <p:cNvSpPr>
            <a:spLocks noChangeShapeType="1"/>
          </p:cNvSpPr>
          <p:nvPr/>
        </p:nvSpPr>
        <p:spPr bwMode="auto">
          <a:xfrm>
            <a:off x="4419600" y="27432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8122" name="Text Box 74"/>
          <p:cNvSpPr txBox="1">
            <a:spLocks noChangeArrowheads="1"/>
          </p:cNvSpPr>
          <p:nvPr/>
        </p:nvSpPr>
        <p:spPr bwMode="auto">
          <a:xfrm>
            <a:off x="7410450" y="283368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Solution-2:</a:t>
            </a:r>
          </a:p>
        </p:txBody>
      </p:sp>
      <p:sp>
        <p:nvSpPr>
          <p:cNvPr id="258123" name="Text Box 75"/>
          <p:cNvSpPr txBox="1">
            <a:spLocks noChangeArrowheads="1"/>
          </p:cNvSpPr>
          <p:nvPr/>
        </p:nvSpPr>
        <p:spPr bwMode="auto">
          <a:xfrm>
            <a:off x="7429500" y="3810000"/>
            <a:ext cx="1257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A[4] = A[1]</a:t>
            </a:r>
          </a:p>
        </p:txBody>
      </p:sp>
      <p:sp>
        <p:nvSpPr>
          <p:cNvPr id="258124" name="Text Box 76"/>
          <p:cNvSpPr txBox="1">
            <a:spLocks noChangeArrowheads="1"/>
          </p:cNvSpPr>
          <p:nvPr/>
        </p:nvSpPr>
        <p:spPr bwMode="auto">
          <a:xfrm>
            <a:off x="7419975" y="3429000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Steps:</a:t>
            </a:r>
          </a:p>
        </p:txBody>
      </p:sp>
      <p:sp>
        <p:nvSpPr>
          <p:cNvPr id="258125" name="Text Box 77"/>
          <p:cNvSpPr txBox="1">
            <a:spLocks noChangeArrowheads="1"/>
          </p:cNvSpPr>
          <p:nvPr/>
        </p:nvSpPr>
        <p:spPr bwMode="auto">
          <a:xfrm>
            <a:off x="7419975" y="4171950"/>
            <a:ext cx="1104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A[1] = 16</a:t>
            </a:r>
          </a:p>
        </p:txBody>
      </p:sp>
      <p:sp>
        <p:nvSpPr>
          <p:cNvPr id="258126" name="Rectangle 78"/>
          <p:cNvSpPr>
            <a:spLocks noChangeArrowheads="1"/>
          </p:cNvSpPr>
          <p:nvPr/>
        </p:nvSpPr>
        <p:spPr bwMode="auto">
          <a:xfrm>
            <a:off x="6248400" y="3352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127" name="Rectangle 79"/>
          <p:cNvSpPr>
            <a:spLocks noChangeArrowheads="1"/>
          </p:cNvSpPr>
          <p:nvPr/>
        </p:nvSpPr>
        <p:spPr bwMode="auto">
          <a:xfrm>
            <a:off x="6248400" y="3810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128" name="Rectangle 80"/>
          <p:cNvSpPr>
            <a:spLocks noChangeArrowheads="1"/>
          </p:cNvSpPr>
          <p:nvPr/>
        </p:nvSpPr>
        <p:spPr bwMode="auto">
          <a:xfrm>
            <a:off x="6248400" y="4267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129" name="Rectangle 81"/>
          <p:cNvSpPr>
            <a:spLocks noChangeArrowheads="1"/>
          </p:cNvSpPr>
          <p:nvPr/>
        </p:nvSpPr>
        <p:spPr bwMode="auto">
          <a:xfrm>
            <a:off x="6248400" y="4724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130" name="Rectangle 82"/>
          <p:cNvSpPr>
            <a:spLocks noChangeArrowheads="1"/>
          </p:cNvSpPr>
          <p:nvPr/>
        </p:nvSpPr>
        <p:spPr bwMode="auto">
          <a:xfrm>
            <a:off x="6248400" y="5181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131" name="Rectangle 83"/>
          <p:cNvSpPr>
            <a:spLocks noChangeArrowheads="1"/>
          </p:cNvSpPr>
          <p:nvPr/>
        </p:nvSpPr>
        <p:spPr bwMode="auto">
          <a:xfrm>
            <a:off x="5486400" y="3352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58132" name="Rectangle 84"/>
          <p:cNvSpPr>
            <a:spLocks noChangeArrowheads="1"/>
          </p:cNvSpPr>
          <p:nvPr/>
        </p:nvSpPr>
        <p:spPr bwMode="auto">
          <a:xfrm>
            <a:off x="5486400" y="3810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58133" name="Rectangle 85"/>
          <p:cNvSpPr>
            <a:spLocks noChangeArrowheads="1"/>
          </p:cNvSpPr>
          <p:nvPr/>
        </p:nvSpPr>
        <p:spPr bwMode="auto">
          <a:xfrm>
            <a:off x="5486400" y="4267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258134" name="Rectangle 86"/>
          <p:cNvSpPr>
            <a:spLocks noChangeArrowheads="1"/>
          </p:cNvSpPr>
          <p:nvPr/>
        </p:nvSpPr>
        <p:spPr bwMode="auto">
          <a:xfrm>
            <a:off x="5486400" y="4724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258135" name="Rectangle 87"/>
          <p:cNvSpPr>
            <a:spLocks noChangeArrowheads="1"/>
          </p:cNvSpPr>
          <p:nvPr/>
        </p:nvSpPr>
        <p:spPr bwMode="auto">
          <a:xfrm>
            <a:off x="5486400" y="5181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4</a:t>
            </a:r>
          </a:p>
        </p:txBody>
      </p:sp>
      <p:sp>
        <p:nvSpPr>
          <p:cNvPr id="258136" name="Text Box 88"/>
          <p:cNvSpPr txBox="1">
            <a:spLocks noChangeArrowheads="1"/>
          </p:cNvSpPr>
          <p:nvPr/>
        </p:nvSpPr>
        <p:spPr bwMode="auto">
          <a:xfrm>
            <a:off x="6140450" y="2743200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</a:t>
            </a:r>
          </a:p>
          <a:p>
            <a:r>
              <a:rPr lang="en-US"/>
              <a:t>A</a:t>
            </a:r>
          </a:p>
        </p:txBody>
      </p:sp>
      <p:sp>
        <p:nvSpPr>
          <p:cNvPr id="258137" name="Text Box 89"/>
          <p:cNvSpPr txBox="1">
            <a:spLocks noChangeArrowheads="1"/>
          </p:cNvSpPr>
          <p:nvPr/>
        </p:nvSpPr>
        <p:spPr bwMode="auto">
          <a:xfrm>
            <a:off x="5410200" y="2757488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58138" name="Text Box 90"/>
          <p:cNvSpPr txBox="1">
            <a:spLocks noChangeArrowheads="1"/>
          </p:cNvSpPr>
          <p:nvPr/>
        </p:nvSpPr>
        <p:spPr bwMode="auto">
          <a:xfrm>
            <a:off x="6324600" y="33670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258139" name="Text Box 91"/>
          <p:cNvSpPr txBox="1">
            <a:spLocks noChangeArrowheads="1"/>
          </p:cNvSpPr>
          <p:nvPr/>
        </p:nvSpPr>
        <p:spPr bwMode="auto">
          <a:xfrm>
            <a:off x="6324600" y="38528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258140" name="Text Box 92"/>
          <p:cNvSpPr txBox="1">
            <a:spLocks noChangeArrowheads="1"/>
          </p:cNvSpPr>
          <p:nvPr/>
        </p:nvSpPr>
        <p:spPr bwMode="auto">
          <a:xfrm>
            <a:off x="6388100" y="43148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58141" name="Text Box 93"/>
          <p:cNvSpPr txBox="1">
            <a:spLocks noChangeArrowheads="1"/>
          </p:cNvSpPr>
          <p:nvPr/>
        </p:nvSpPr>
        <p:spPr bwMode="auto">
          <a:xfrm>
            <a:off x="6338888" y="47863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cxnSp>
        <p:nvCxnSpPr>
          <p:cNvPr id="258142" name="AutoShape 94"/>
          <p:cNvCxnSpPr>
            <a:cxnSpLocks noChangeShapeType="1"/>
            <a:stCxn id="258127" idx="3"/>
            <a:endCxn id="258130" idx="3"/>
          </p:cNvCxnSpPr>
          <p:nvPr/>
        </p:nvCxnSpPr>
        <p:spPr bwMode="auto">
          <a:xfrm>
            <a:off x="6858000" y="4038600"/>
            <a:ext cx="1588" cy="13716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8143" name="Text Box 95"/>
          <p:cNvSpPr txBox="1">
            <a:spLocks noChangeArrowheads="1"/>
          </p:cNvSpPr>
          <p:nvPr/>
        </p:nvSpPr>
        <p:spPr bwMode="auto">
          <a:xfrm>
            <a:off x="6315075" y="38719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258144" name="Text Box 96"/>
          <p:cNvSpPr txBox="1">
            <a:spLocks noChangeArrowheads="1"/>
          </p:cNvSpPr>
          <p:nvPr/>
        </p:nvSpPr>
        <p:spPr bwMode="auto">
          <a:xfrm>
            <a:off x="1314450" y="38528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258145" name="Text Box 97"/>
          <p:cNvSpPr txBox="1">
            <a:spLocks noChangeArrowheads="1"/>
          </p:cNvSpPr>
          <p:nvPr/>
        </p:nvSpPr>
        <p:spPr bwMode="auto">
          <a:xfrm>
            <a:off x="2452688" y="417671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Stop</a:t>
            </a:r>
          </a:p>
        </p:txBody>
      </p:sp>
      <p:sp>
        <p:nvSpPr>
          <p:cNvPr id="258146" name="Text Box 98"/>
          <p:cNvSpPr txBox="1">
            <a:spLocks noChangeArrowheads="1"/>
          </p:cNvSpPr>
          <p:nvPr/>
        </p:nvSpPr>
        <p:spPr bwMode="auto">
          <a:xfrm>
            <a:off x="0" y="5791200"/>
            <a:ext cx="170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Does not work.</a:t>
            </a:r>
          </a:p>
        </p:txBody>
      </p:sp>
      <p:sp>
        <p:nvSpPr>
          <p:cNvPr id="258147" name="Text Box 99"/>
          <p:cNvSpPr txBox="1">
            <a:spLocks noChangeArrowheads="1"/>
          </p:cNvSpPr>
          <p:nvPr/>
        </p:nvSpPr>
        <p:spPr bwMode="auto">
          <a:xfrm>
            <a:off x="0" y="6110288"/>
            <a:ext cx="3740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It should be insertion, not updation.</a:t>
            </a:r>
          </a:p>
        </p:txBody>
      </p:sp>
      <p:sp>
        <p:nvSpPr>
          <p:cNvPr id="258148" name="Text Box 100"/>
          <p:cNvSpPr txBox="1">
            <a:spLocks noChangeArrowheads="1"/>
          </p:cNvSpPr>
          <p:nvPr/>
        </p:nvSpPr>
        <p:spPr bwMode="auto">
          <a:xfrm>
            <a:off x="7400925" y="4562475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Stop</a:t>
            </a:r>
          </a:p>
        </p:txBody>
      </p:sp>
      <p:sp>
        <p:nvSpPr>
          <p:cNvPr id="258149" name="Text Box 101"/>
          <p:cNvSpPr txBox="1">
            <a:spLocks noChangeArrowheads="1"/>
          </p:cNvSpPr>
          <p:nvPr/>
        </p:nvSpPr>
        <p:spPr bwMode="auto">
          <a:xfrm>
            <a:off x="6324600" y="51958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258151" name="Text Box 103"/>
          <p:cNvSpPr txBox="1">
            <a:spLocks noChangeArrowheads="1"/>
          </p:cNvSpPr>
          <p:nvPr/>
        </p:nvSpPr>
        <p:spPr bwMode="auto">
          <a:xfrm>
            <a:off x="4876800" y="5791200"/>
            <a:ext cx="170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Does not work.</a:t>
            </a:r>
          </a:p>
        </p:txBody>
      </p:sp>
      <p:sp>
        <p:nvSpPr>
          <p:cNvPr id="258152" name="Text Box 104"/>
          <p:cNvSpPr txBox="1">
            <a:spLocks noChangeArrowheads="1"/>
          </p:cNvSpPr>
          <p:nvPr/>
        </p:nvSpPr>
        <p:spPr bwMode="auto">
          <a:xfrm>
            <a:off x="4876800" y="6110288"/>
            <a:ext cx="3321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Original sequence is changed, </a:t>
            </a:r>
          </a:p>
          <a:p>
            <a:pPr algn="l"/>
            <a:r>
              <a:rPr lang="en-US"/>
              <a:t>hence polluted.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5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5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5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5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5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58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5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5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5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258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5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5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5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5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5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25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5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5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5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5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5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5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25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25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5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5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5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25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25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25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5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25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25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25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25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25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25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5" dur="500"/>
                                        <p:tgtEl>
                                          <p:spTgt spid="258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25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25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25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65" grpId="0"/>
      <p:bldP spid="258066" grpId="0"/>
      <p:bldP spid="258068" grpId="0" animBg="1"/>
      <p:bldP spid="258069" grpId="0" animBg="1"/>
      <p:bldP spid="258070" grpId="0" animBg="1"/>
      <p:bldP spid="258071" grpId="0" animBg="1"/>
      <p:bldP spid="258072" grpId="0" animBg="1"/>
      <p:bldP spid="258073" grpId="0"/>
      <p:bldP spid="258074" grpId="0"/>
      <p:bldP spid="258075" grpId="0"/>
      <p:bldP spid="258076" grpId="0"/>
      <p:bldP spid="258077" grpId="0"/>
      <p:bldP spid="258078" grpId="0"/>
      <p:bldP spid="258079" grpId="0"/>
      <p:bldP spid="258097" grpId="0"/>
      <p:bldP spid="258098" grpId="0"/>
      <p:bldP spid="258113" grpId="0"/>
      <p:bldP spid="258114" grpId="0"/>
      <p:bldP spid="258115" grpId="0"/>
      <p:bldP spid="258115" grpId="1"/>
      <p:bldP spid="258116" grpId="0"/>
      <p:bldP spid="258117" grpId="0"/>
      <p:bldP spid="258119" grpId="0"/>
      <p:bldP spid="258120" grpId="0"/>
      <p:bldP spid="258121" grpId="0" animBg="1"/>
      <p:bldP spid="258122" grpId="0"/>
      <p:bldP spid="258123" grpId="0"/>
      <p:bldP spid="258124" grpId="0"/>
      <p:bldP spid="258125" grpId="0"/>
      <p:bldP spid="258126" grpId="0" animBg="1"/>
      <p:bldP spid="258127" grpId="0" animBg="1"/>
      <p:bldP spid="258128" grpId="0" animBg="1"/>
      <p:bldP spid="258129" grpId="0" animBg="1"/>
      <p:bldP spid="258130" grpId="0" animBg="1"/>
      <p:bldP spid="258131" grpId="0"/>
      <p:bldP spid="258132" grpId="0"/>
      <p:bldP spid="258133" grpId="0"/>
      <p:bldP spid="258134" grpId="0"/>
      <p:bldP spid="258135" grpId="0"/>
      <p:bldP spid="258136" grpId="0"/>
      <p:bldP spid="258137" grpId="0"/>
      <p:bldP spid="258138" grpId="0"/>
      <p:bldP spid="258139" grpId="0"/>
      <p:bldP spid="258139" grpId="1"/>
      <p:bldP spid="258140" grpId="0"/>
      <p:bldP spid="258141" grpId="0"/>
      <p:bldP spid="258143" grpId="0"/>
      <p:bldP spid="258144" grpId="0"/>
      <p:bldP spid="258145" grpId="0"/>
      <p:bldP spid="258146" grpId="0"/>
      <p:bldP spid="258147" grpId="0"/>
      <p:bldP spid="258148" grpId="0"/>
      <p:bldP spid="258149" grpId="0"/>
      <p:bldP spid="258151" grpId="0"/>
      <p:bldP spid="25815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259075" name="Text Box 3"/>
          <p:cNvSpPr txBox="1">
            <a:spLocks noChangeArrowheads="1"/>
          </p:cNvSpPr>
          <p:nvPr/>
        </p:nvSpPr>
        <p:spPr bwMode="auto">
          <a:xfrm>
            <a:off x="3127375" y="990600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Algorithm: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4595813" y="990600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InsertArray</a:t>
            </a: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762000" y="167640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Question:</a:t>
            </a:r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1924050" y="1676400"/>
            <a:ext cx="367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Insert an element ’16’ in this array.</a:t>
            </a:r>
          </a:p>
        </p:txBody>
      </p:sp>
      <p:sp>
        <p:nvSpPr>
          <p:cNvPr id="259091" name="Text Box 19"/>
          <p:cNvSpPr txBox="1">
            <a:spLocks noChangeArrowheads="1"/>
          </p:cNvSpPr>
          <p:nvPr/>
        </p:nvSpPr>
        <p:spPr bwMode="auto">
          <a:xfrm>
            <a:off x="769938" y="20716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Question:</a:t>
            </a:r>
          </a:p>
        </p:txBody>
      </p:sp>
      <p:sp>
        <p:nvSpPr>
          <p:cNvPr id="259092" name="Text Box 20"/>
          <p:cNvSpPr txBox="1">
            <a:spLocks noChangeArrowheads="1"/>
          </p:cNvSpPr>
          <p:nvPr/>
        </p:nvSpPr>
        <p:spPr bwMode="auto">
          <a:xfrm>
            <a:off x="1931988" y="2071688"/>
            <a:ext cx="575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At which location / index, the element is to be inserted?</a:t>
            </a:r>
          </a:p>
        </p:txBody>
      </p:sp>
      <p:sp>
        <p:nvSpPr>
          <p:cNvPr id="259093" name="Text Box 21"/>
          <p:cNvSpPr txBox="1">
            <a:spLocks noChangeArrowheads="1"/>
          </p:cNvSpPr>
          <p:nvPr/>
        </p:nvSpPr>
        <p:spPr bwMode="auto">
          <a:xfrm>
            <a:off x="7696200" y="2057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59132" name="Rectangle 60"/>
          <p:cNvSpPr>
            <a:spLocks noChangeArrowheads="1"/>
          </p:cNvSpPr>
          <p:nvPr/>
        </p:nvSpPr>
        <p:spPr bwMode="auto">
          <a:xfrm>
            <a:off x="1219200" y="3581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133" name="Rectangle 61"/>
          <p:cNvSpPr>
            <a:spLocks noChangeArrowheads="1"/>
          </p:cNvSpPr>
          <p:nvPr/>
        </p:nvSpPr>
        <p:spPr bwMode="auto">
          <a:xfrm>
            <a:off x="1219200" y="4038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134" name="Rectangle 62"/>
          <p:cNvSpPr>
            <a:spLocks noChangeArrowheads="1"/>
          </p:cNvSpPr>
          <p:nvPr/>
        </p:nvSpPr>
        <p:spPr bwMode="auto">
          <a:xfrm>
            <a:off x="1219200" y="4495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135" name="Rectangle 63"/>
          <p:cNvSpPr>
            <a:spLocks noChangeArrowheads="1"/>
          </p:cNvSpPr>
          <p:nvPr/>
        </p:nvSpPr>
        <p:spPr bwMode="auto">
          <a:xfrm>
            <a:off x="1219200" y="4953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136" name="Rectangle 64"/>
          <p:cNvSpPr>
            <a:spLocks noChangeArrowheads="1"/>
          </p:cNvSpPr>
          <p:nvPr/>
        </p:nvSpPr>
        <p:spPr bwMode="auto">
          <a:xfrm>
            <a:off x="1219200" y="5410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137" name="Rectangle 65"/>
          <p:cNvSpPr>
            <a:spLocks noChangeArrowheads="1"/>
          </p:cNvSpPr>
          <p:nvPr/>
        </p:nvSpPr>
        <p:spPr bwMode="auto">
          <a:xfrm>
            <a:off x="457200" y="3581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59138" name="Rectangle 66"/>
          <p:cNvSpPr>
            <a:spLocks noChangeArrowheads="1"/>
          </p:cNvSpPr>
          <p:nvPr/>
        </p:nvSpPr>
        <p:spPr bwMode="auto">
          <a:xfrm>
            <a:off x="457200" y="4038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59139" name="Rectangle 67"/>
          <p:cNvSpPr>
            <a:spLocks noChangeArrowheads="1"/>
          </p:cNvSpPr>
          <p:nvPr/>
        </p:nvSpPr>
        <p:spPr bwMode="auto">
          <a:xfrm>
            <a:off x="457200" y="4495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259140" name="Rectangle 68"/>
          <p:cNvSpPr>
            <a:spLocks noChangeArrowheads="1"/>
          </p:cNvSpPr>
          <p:nvPr/>
        </p:nvSpPr>
        <p:spPr bwMode="auto">
          <a:xfrm>
            <a:off x="457200" y="4953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259141" name="Rectangle 69"/>
          <p:cNvSpPr>
            <a:spLocks noChangeArrowheads="1"/>
          </p:cNvSpPr>
          <p:nvPr/>
        </p:nvSpPr>
        <p:spPr bwMode="auto">
          <a:xfrm>
            <a:off x="457200" y="5410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4</a:t>
            </a:r>
          </a:p>
        </p:txBody>
      </p:sp>
      <p:sp>
        <p:nvSpPr>
          <p:cNvPr id="259142" name="Text Box 70"/>
          <p:cNvSpPr txBox="1">
            <a:spLocks noChangeArrowheads="1"/>
          </p:cNvSpPr>
          <p:nvPr/>
        </p:nvSpPr>
        <p:spPr bwMode="auto">
          <a:xfrm>
            <a:off x="1111250" y="2971800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</a:t>
            </a:r>
          </a:p>
          <a:p>
            <a:r>
              <a:rPr lang="en-US"/>
              <a:t>A</a:t>
            </a:r>
          </a:p>
        </p:txBody>
      </p:sp>
      <p:sp>
        <p:nvSpPr>
          <p:cNvPr id="259143" name="Text Box 71"/>
          <p:cNvSpPr txBox="1">
            <a:spLocks noChangeArrowheads="1"/>
          </p:cNvSpPr>
          <p:nvPr/>
        </p:nvSpPr>
        <p:spPr bwMode="auto">
          <a:xfrm>
            <a:off x="381000" y="2986088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59144" name="Text Box 72"/>
          <p:cNvSpPr txBox="1">
            <a:spLocks noChangeArrowheads="1"/>
          </p:cNvSpPr>
          <p:nvPr/>
        </p:nvSpPr>
        <p:spPr bwMode="auto">
          <a:xfrm>
            <a:off x="1295400" y="35956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259145" name="Text Box 73"/>
          <p:cNvSpPr txBox="1">
            <a:spLocks noChangeArrowheads="1"/>
          </p:cNvSpPr>
          <p:nvPr/>
        </p:nvSpPr>
        <p:spPr bwMode="auto">
          <a:xfrm>
            <a:off x="1295400" y="40814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259146" name="Text Box 74"/>
          <p:cNvSpPr txBox="1">
            <a:spLocks noChangeArrowheads="1"/>
          </p:cNvSpPr>
          <p:nvPr/>
        </p:nvSpPr>
        <p:spPr bwMode="auto">
          <a:xfrm>
            <a:off x="1358900" y="45434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59147" name="Text Box 75"/>
          <p:cNvSpPr txBox="1">
            <a:spLocks noChangeArrowheads="1"/>
          </p:cNvSpPr>
          <p:nvPr/>
        </p:nvSpPr>
        <p:spPr bwMode="auto">
          <a:xfrm>
            <a:off x="1309688" y="50149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259149" name="Rectangle 77"/>
          <p:cNvSpPr>
            <a:spLocks noChangeArrowheads="1"/>
          </p:cNvSpPr>
          <p:nvPr/>
        </p:nvSpPr>
        <p:spPr bwMode="auto">
          <a:xfrm>
            <a:off x="1219200" y="3581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150" name="Rectangle 78"/>
          <p:cNvSpPr>
            <a:spLocks noChangeArrowheads="1"/>
          </p:cNvSpPr>
          <p:nvPr/>
        </p:nvSpPr>
        <p:spPr bwMode="auto">
          <a:xfrm>
            <a:off x="1219200" y="4038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151" name="Rectangle 79"/>
          <p:cNvSpPr>
            <a:spLocks noChangeArrowheads="1"/>
          </p:cNvSpPr>
          <p:nvPr/>
        </p:nvSpPr>
        <p:spPr bwMode="auto">
          <a:xfrm>
            <a:off x="1219200" y="4495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152" name="Rectangle 80"/>
          <p:cNvSpPr>
            <a:spLocks noChangeArrowheads="1"/>
          </p:cNvSpPr>
          <p:nvPr/>
        </p:nvSpPr>
        <p:spPr bwMode="auto">
          <a:xfrm>
            <a:off x="1219200" y="4953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153" name="Rectangle 81"/>
          <p:cNvSpPr>
            <a:spLocks noChangeArrowheads="1"/>
          </p:cNvSpPr>
          <p:nvPr/>
        </p:nvSpPr>
        <p:spPr bwMode="auto">
          <a:xfrm>
            <a:off x="1219200" y="5410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166" name="Text Box 94"/>
          <p:cNvSpPr txBox="1">
            <a:spLocks noChangeArrowheads="1"/>
          </p:cNvSpPr>
          <p:nvPr/>
        </p:nvSpPr>
        <p:spPr bwMode="auto">
          <a:xfrm>
            <a:off x="2346325" y="3541713"/>
            <a:ext cx="3498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It seems that the only solution is:</a:t>
            </a:r>
          </a:p>
        </p:txBody>
      </p:sp>
      <p:cxnSp>
        <p:nvCxnSpPr>
          <p:cNvPr id="259167" name="AutoShape 95"/>
          <p:cNvCxnSpPr>
            <a:cxnSpLocks noChangeShapeType="1"/>
            <a:stCxn id="259152" idx="3"/>
            <a:endCxn id="259153" idx="3"/>
          </p:cNvCxnSpPr>
          <p:nvPr/>
        </p:nvCxnSpPr>
        <p:spPr bwMode="auto">
          <a:xfrm>
            <a:off x="1828800" y="5181600"/>
            <a:ext cx="1588" cy="4572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9168" name="AutoShape 96"/>
          <p:cNvCxnSpPr>
            <a:cxnSpLocks noChangeShapeType="1"/>
            <a:stCxn id="259151" idx="3"/>
            <a:endCxn id="259152" idx="3"/>
          </p:cNvCxnSpPr>
          <p:nvPr/>
        </p:nvCxnSpPr>
        <p:spPr bwMode="auto">
          <a:xfrm>
            <a:off x="1828800" y="4724400"/>
            <a:ext cx="1588" cy="4572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9169" name="AutoShape 97"/>
          <p:cNvCxnSpPr>
            <a:cxnSpLocks noChangeShapeType="1"/>
            <a:stCxn id="259150" idx="3"/>
            <a:endCxn id="259151" idx="3"/>
          </p:cNvCxnSpPr>
          <p:nvPr/>
        </p:nvCxnSpPr>
        <p:spPr bwMode="auto">
          <a:xfrm>
            <a:off x="1828800" y="4267200"/>
            <a:ext cx="1588" cy="4572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9170" name="Text Box 98"/>
          <p:cNvSpPr txBox="1">
            <a:spLocks noChangeArrowheads="1"/>
          </p:cNvSpPr>
          <p:nvPr/>
        </p:nvSpPr>
        <p:spPr bwMode="auto">
          <a:xfrm>
            <a:off x="1295400" y="45386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259171" name="Text Box 99"/>
          <p:cNvSpPr txBox="1">
            <a:spLocks noChangeArrowheads="1"/>
          </p:cNvSpPr>
          <p:nvPr/>
        </p:nvSpPr>
        <p:spPr bwMode="auto">
          <a:xfrm>
            <a:off x="1358900" y="50006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59172" name="Text Box 100"/>
          <p:cNvSpPr txBox="1">
            <a:spLocks noChangeArrowheads="1"/>
          </p:cNvSpPr>
          <p:nvPr/>
        </p:nvSpPr>
        <p:spPr bwMode="auto">
          <a:xfrm>
            <a:off x="1309688" y="54721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259176" name="Text Box 104"/>
          <p:cNvSpPr txBox="1">
            <a:spLocks noChangeArrowheads="1"/>
          </p:cNvSpPr>
          <p:nvPr/>
        </p:nvSpPr>
        <p:spPr bwMode="auto">
          <a:xfrm>
            <a:off x="2362200" y="3900488"/>
            <a:ext cx="641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Shifting down of elements to make place for the new element.</a:t>
            </a:r>
          </a:p>
        </p:txBody>
      </p:sp>
      <p:sp>
        <p:nvSpPr>
          <p:cNvPr id="259177" name="Text Box 105"/>
          <p:cNvSpPr txBox="1">
            <a:spLocks noChangeArrowheads="1"/>
          </p:cNvSpPr>
          <p:nvPr/>
        </p:nvSpPr>
        <p:spPr bwMode="auto">
          <a:xfrm>
            <a:off x="2362200" y="4433888"/>
            <a:ext cx="6521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Question: Will downward shifting start from Top or Bottom?</a:t>
            </a:r>
          </a:p>
          <a:p>
            <a:pPr algn="l"/>
            <a:r>
              <a:rPr lang="en-US"/>
              <a:t>i.e. Will 20 be shifted down first or 18 will be shifted down first?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59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59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5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5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5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5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5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5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5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5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5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259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259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259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5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25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5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5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5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/>
      <p:bldP spid="259078" grpId="0"/>
      <p:bldP spid="259091" grpId="0"/>
      <p:bldP spid="259092" grpId="0"/>
      <p:bldP spid="259093" grpId="0"/>
      <p:bldP spid="259132" grpId="0" animBg="1"/>
      <p:bldP spid="259133" grpId="0" animBg="1"/>
      <p:bldP spid="259134" grpId="0" animBg="1"/>
      <p:bldP spid="259135" grpId="0" animBg="1"/>
      <p:bldP spid="259136" grpId="0" animBg="1"/>
      <p:bldP spid="259137" grpId="0"/>
      <p:bldP spid="259138" grpId="0"/>
      <p:bldP spid="259139" grpId="0"/>
      <p:bldP spid="259140" grpId="0"/>
      <p:bldP spid="259141" grpId="0"/>
      <p:bldP spid="259142" grpId="0"/>
      <p:bldP spid="259143" grpId="0"/>
      <p:bldP spid="259144" grpId="0"/>
      <p:bldP spid="259145" grpId="0"/>
      <p:bldP spid="259145" grpId="1"/>
      <p:bldP spid="259146" grpId="0"/>
      <p:bldP spid="259146" grpId="1"/>
      <p:bldP spid="259147" grpId="0"/>
      <p:bldP spid="259147" grpId="1"/>
      <p:bldP spid="259149" grpId="0" animBg="1"/>
      <p:bldP spid="259150" grpId="0" animBg="1"/>
      <p:bldP spid="259151" grpId="0" animBg="1"/>
      <p:bldP spid="259152" grpId="0" animBg="1"/>
      <p:bldP spid="259153" grpId="0" animBg="1"/>
      <p:bldP spid="259166" grpId="0"/>
      <p:bldP spid="259170" grpId="0"/>
      <p:bldP spid="259171" grpId="0"/>
      <p:bldP spid="259172" grpId="0"/>
      <p:bldP spid="259176" grpId="0"/>
      <p:bldP spid="25917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3127375" y="990600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Algorithm:</a:t>
            </a: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4595813" y="990600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InsertArray</a:t>
            </a:r>
          </a:p>
        </p:txBody>
      </p:sp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762000" y="167640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Question: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1924050" y="1676400"/>
            <a:ext cx="367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Insert an element ’16’ in this array.</a:t>
            </a:r>
          </a:p>
        </p:txBody>
      </p:sp>
      <p:sp>
        <p:nvSpPr>
          <p:cNvPr id="260103" name="Text Box 7"/>
          <p:cNvSpPr txBox="1">
            <a:spLocks noChangeArrowheads="1"/>
          </p:cNvSpPr>
          <p:nvPr/>
        </p:nvSpPr>
        <p:spPr bwMode="auto">
          <a:xfrm>
            <a:off x="769938" y="20716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Question:</a:t>
            </a:r>
          </a:p>
        </p:txBody>
      </p:sp>
      <p:sp>
        <p:nvSpPr>
          <p:cNvPr id="260104" name="Text Box 8"/>
          <p:cNvSpPr txBox="1">
            <a:spLocks noChangeArrowheads="1"/>
          </p:cNvSpPr>
          <p:nvPr/>
        </p:nvSpPr>
        <p:spPr bwMode="auto">
          <a:xfrm>
            <a:off x="1931988" y="2071688"/>
            <a:ext cx="575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At which location / index, the element is to be inserted?</a:t>
            </a:r>
          </a:p>
        </p:txBody>
      </p:sp>
      <p:sp>
        <p:nvSpPr>
          <p:cNvPr id="260105" name="Text Box 9"/>
          <p:cNvSpPr txBox="1">
            <a:spLocks noChangeArrowheads="1"/>
          </p:cNvSpPr>
          <p:nvPr/>
        </p:nvSpPr>
        <p:spPr bwMode="auto">
          <a:xfrm>
            <a:off x="7696200" y="2057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60106" name="Rectangle 10"/>
          <p:cNvSpPr>
            <a:spLocks noChangeArrowheads="1"/>
          </p:cNvSpPr>
          <p:nvPr/>
        </p:nvSpPr>
        <p:spPr bwMode="auto">
          <a:xfrm>
            <a:off x="838200" y="3657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07" name="Rectangle 11"/>
          <p:cNvSpPr>
            <a:spLocks noChangeArrowheads="1"/>
          </p:cNvSpPr>
          <p:nvPr/>
        </p:nvSpPr>
        <p:spPr bwMode="auto">
          <a:xfrm>
            <a:off x="838200" y="4114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08" name="Rectangle 12"/>
          <p:cNvSpPr>
            <a:spLocks noChangeArrowheads="1"/>
          </p:cNvSpPr>
          <p:nvPr/>
        </p:nvSpPr>
        <p:spPr bwMode="auto">
          <a:xfrm>
            <a:off x="838200" y="4572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09" name="Rectangle 13"/>
          <p:cNvSpPr>
            <a:spLocks noChangeArrowheads="1"/>
          </p:cNvSpPr>
          <p:nvPr/>
        </p:nvSpPr>
        <p:spPr bwMode="auto">
          <a:xfrm>
            <a:off x="838200" y="5029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10" name="Rectangle 14"/>
          <p:cNvSpPr>
            <a:spLocks noChangeArrowheads="1"/>
          </p:cNvSpPr>
          <p:nvPr/>
        </p:nvSpPr>
        <p:spPr bwMode="auto">
          <a:xfrm>
            <a:off x="838200" y="5486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11" name="Rectangle 15"/>
          <p:cNvSpPr>
            <a:spLocks noChangeArrowheads="1"/>
          </p:cNvSpPr>
          <p:nvPr/>
        </p:nvSpPr>
        <p:spPr bwMode="auto">
          <a:xfrm>
            <a:off x="76200" y="3657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60112" name="Rectangle 16"/>
          <p:cNvSpPr>
            <a:spLocks noChangeArrowheads="1"/>
          </p:cNvSpPr>
          <p:nvPr/>
        </p:nvSpPr>
        <p:spPr bwMode="auto">
          <a:xfrm>
            <a:off x="76200" y="4114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60113" name="Rectangle 17"/>
          <p:cNvSpPr>
            <a:spLocks noChangeArrowheads="1"/>
          </p:cNvSpPr>
          <p:nvPr/>
        </p:nvSpPr>
        <p:spPr bwMode="auto">
          <a:xfrm>
            <a:off x="76200" y="4572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260114" name="Rectangle 18"/>
          <p:cNvSpPr>
            <a:spLocks noChangeArrowheads="1"/>
          </p:cNvSpPr>
          <p:nvPr/>
        </p:nvSpPr>
        <p:spPr bwMode="auto">
          <a:xfrm>
            <a:off x="76200" y="5029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260115" name="Rectangle 19"/>
          <p:cNvSpPr>
            <a:spLocks noChangeArrowheads="1"/>
          </p:cNvSpPr>
          <p:nvPr/>
        </p:nvSpPr>
        <p:spPr bwMode="auto">
          <a:xfrm>
            <a:off x="76200" y="5486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4</a:t>
            </a:r>
          </a:p>
        </p:txBody>
      </p:sp>
      <p:sp>
        <p:nvSpPr>
          <p:cNvPr id="260116" name="Text Box 20"/>
          <p:cNvSpPr txBox="1">
            <a:spLocks noChangeArrowheads="1"/>
          </p:cNvSpPr>
          <p:nvPr/>
        </p:nvSpPr>
        <p:spPr bwMode="auto">
          <a:xfrm>
            <a:off x="730250" y="3048000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</a:t>
            </a:r>
          </a:p>
          <a:p>
            <a:r>
              <a:rPr lang="en-US"/>
              <a:t>A</a:t>
            </a:r>
          </a:p>
        </p:txBody>
      </p:sp>
      <p:sp>
        <p:nvSpPr>
          <p:cNvPr id="260117" name="Text Box 21"/>
          <p:cNvSpPr txBox="1">
            <a:spLocks noChangeArrowheads="1"/>
          </p:cNvSpPr>
          <p:nvPr/>
        </p:nvSpPr>
        <p:spPr bwMode="auto">
          <a:xfrm>
            <a:off x="0" y="3062288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60118" name="Text Box 22"/>
          <p:cNvSpPr txBox="1">
            <a:spLocks noChangeArrowheads="1"/>
          </p:cNvSpPr>
          <p:nvPr/>
        </p:nvSpPr>
        <p:spPr bwMode="auto">
          <a:xfrm>
            <a:off x="914400" y="36718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260119" name="Text Box 23"/>
          <p:cNvSpPr txBox="1">
            <a:spLocks noChangeArrowheads="1"/>
          </p:cNvSpPr>
          <p:nvPr/>
        </p:nvSpPr>
        <p:spPr bwMode="auto">
          <a:xfrm>
            <a:off x="914400" y="41576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260122" name="Rectangle 26"/>
          <p:cNvSpPr>
            <a:spLocks noChangeArrowheads="1"/>
          </p:cNvSpPr>
          <p:nvPr/>
        </p:nvSpPr>
        <p:spPr bwMode="auto">
          <a:xfrm>
            <a:off x="838200" y="3657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23" name="Rectangle 27"/>
          <p:cNvSpPr>
            <a:spLocks noChangeArrowheads="1"/>
          </p:cNvSpPr>
          <p:nvPr/>
        </p:nvSpPr>
        <p:spPr bwMode="auto">
          <a:xfrm>
            <a:off x="838200" y="4114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24" name="Rectangle 28"/>
          <p:cNvSpPr>
            <a:spLocks noChangeArrowheads="1"/>
          </p:cNvSpPr>
          <p:nvPr/>
        </p:nvSpPr>
        <p:spPr bwMode="auto">
          <a:xfrm>
            <a:off x="838200" y="4572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25" name="Rectangle 29"/>
          <p:cNvSpPr>
            <a:spLocks noChangeArrowheads="1"/>
          </p:cNvSpPr>
          <p:nvPr/>
        </p:nvSpPr>
        <p:spPr bwMode="auto">
          <a:xfrm>
            <a:off x="838200" y="5029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26" name="Rectangle 30"/>
          <p:cNvSpPr>
            <a:spLocks noChangeArrowheads="1"/>
          </p:cNvSpPr>
          <p:nvPr/>
        </p:nvSpPr>
        <p:spPr bwMode="auto">
          <a:xfrm>
            <a:off x="838200" y="5486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32" name="Text Box 36"/>
          <p:cNvSpPr txBox="1">
            <a:spLocks noChangeArrowheads="1"/>
          </p:cNvSpPr>
          <p:nvPr/>
        </p:nvSpPr>
        <p:spPr bwMode="auto">
          <a:xfrm>
            <a:off x="977900" y="46148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60133" name="Text Box 37"/>
          <p:cNvSpPr txBox="1">
            <a:spLocks noChangeArrowheads="1"/>
          </p:cNvSpPr>
          <p:nvPr/>
        </p:nvSpPr>
        <p:spPr bwMode="auto">
          <a:xfrm>
            <a:off x="914400" y="50768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260137" name="Text Box 41"/>
          <p:cNvSpPr txBox="1">
            <a:spLocks noChangeArrowheads="1"/>
          </p:cNvSpPr>
          <p:nvPr/>
        </p:nvSpPr>
        <p:spPr bwMode="auto">
          <a:xfrm>
            <a:off x="1695450" y="3152775"/>
            <a:ext cx="2152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Downward Shifting </a:t>
            </a:r>
          </a:p>
          <a:p>
            <a:pPr algn="l"/>
            <a:r>
              <a:rPr lang="en-US"/>
              <a:t>starting from Top.</a:t>
            </a:r>
          </a:p>
        </p:txBody>
      </p:sp>
      <p:cxnSp>
        <p:nvCxnSpPr>
          <p:cNvPr id="260138" name="AutoShape 42"/>
          <p:cNvCxnSpPr>
            <a:cxnSpLocks noChangeShapeType="1"/>
            <a:stCxn id="260123" idx="3"/>
            <a:endCxn id="260124" idx="3"/>
          </p:cNvCxnSpPr>
          <p:nvPr/>
        </p:nvCxnSpPr>
        <p:spPr bwMode="auto">
          <a:xfrm>
            <a:off x="1447800" y="4343400"/>
            <a:ext cx="1588" cy="4572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60139" name="Text Box 43"/>
          <p:cNvSpPr txBox="1">
            <a:spLocks noChangeArrowheads="1"/>
          </p:cNvSpPr>
          <p:nvPr/>
        </p:nvSpPr>
        <p:spPr bwMode="auto">
          <a:xfrm>
            <a:off x="900113" y="46339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260140" name="Text Box 44"/>
          <p:cNvSpPr txBox="1">
            <a:spLocks noChangeArrowheads="1"/>
          </p:cNvSpPr>
          <p:nvPr/>
        </p:nvSpPr>
        <p:spPr bwMode="auto">
          <a:xfrm>
            <a:off x="1701800" y="3838575"/>
            <a:ext cx="231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Elements will be lost.</a:t>
            </a:r>
          </a:p>
        </p:txBody>
      </p:sp>
      <p:sp>
        <p:nvSpPr>
          <p:cNvPr id="260141" name="Text Box 45"/>
          <p:cNvSpPr txBox="1">
            <a:spLocks noChangeArrowheads="1"/>
          </p:cNvSpPr>
          <p:nvPr/>
        </p:nvSpPr>
        <p:spPr bwMode="auto">
          <a:xfrm>
            <a:off x="1670050" y="4281488"/>
            <a:ext cx="200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So it cannot work.</a:t>
            </a:r>
          </a:p>
        </p:txBody>
      </p:sp>
      <p:sp>
        <p:nvSpPr>
          <p:cNvPr id="260142" name="Rectangle 46"/>
          <p:cNvSpPr>
            <a:spLocks noChangeArrowheads="1"/>
          </p:cNvSpPr>
          <p:nvPr/>
        </p:nvSpPr>
        <p:spPr bwMode="auto">
          <a:xfrm>
            <a:off x="5334000" y="3657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43" name="Rectangle 47"/>
          <p:cNvSpPr>
            <a:spLocks noChangeArrowheads="1"/>
          </p:cNvSpPr>
          <p:nvPr/>
        </p:nvSpPr>
        <p:spPr bwMode="auto">
          <a:xfrm>
            <a:off x="5334000" y="4114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44" name="Rectangle 48"/>
          <p:cNvSpPr>
            <a:spLocks noChangeArrowheads="1"/>
          </p:cNvSpPr>
          <p:nvPr/>
        </p:nvSpPr>
        <p:spPr bwMode="auto">
          <a:xfrm>
            <a:off x="5334000" y="4572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45" name="Rectangle 49"/>
          <p:cNvSpPr>
            <a:spLocks noChangeArrowheads="1"/>
          </p:cNvSpPr>
          <p:nvPr/>
        </p:nvSpPr>
        <p:spPr bwMode="auto">
          <a:xfrm>
            <a:off x="5334000" y="5029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46" name="Rectangle 50"/>
          <p:cNvSpPr>
            <a:spLocks noChangeArrowheads="1"/>
          </p:cNvSpPr>
          <p:nvPr/>
        </p:nvSpPr>
        <p:spPr bwMode="auto">
          <a:xfrm>
            <a:off x="5334000" y="5486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47" name="Rectangle 51"/>
          <p:cNvSpPr>
            <a:spLocks noChangeArrowheads="1"/>
          </p:cNvSpPr>
          <p:nvPr/>
        </p:nvSpPr>
        <p:spPr bwMode="auto">
          <a:xfrm>
            <a:off x="4572000" y="3657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60148" name="Rectangle 52"/>
          <p:cNvSpPr>
            <a:spLocks noChangeArrowheads="1"/>
          </p:cNvSpPr>
          <p:nvPr/>
        </p:nvSpPr>
        <p:spPr bwMode="auto">
          <a:xfrm>
            <a:off x="4572000" y="4114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60149" name="Rectangle 53"/>
          <p:cNvSpPr>
            <a:spLocks noChangeArrowheads="1"/>
          </p:cNvSpPr>
          <p:nvPr/>
        </p:nvSpPr>
        <p:spPr bwMode="auto">
          <a:xfrm>
            <a:off x="4572000" y="4572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260150" name="Rectangle 54"/>
          <p:cNvSpPr>
            <a:spLocks noChangeArrowheads="1"/>
          </p:cNvSpPr>
          <p:nvPr/>
        </p:nvSpPr>
        <p:spPr bwMode="auto">
          <a:xfrm>
            <a:off x="4572000" y="5029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260151" name="Rectangle 55"/>
          <p:cNvSpPr>
            <a:spLocks noChangeArrowheads="1"/>
          </p:cNvSpPr>
          <p:nvPr/>
        </p:nvSpPr>
        <p:spPr bwMode="auto">
          <a:xfrm>
            <a:off x="4572000" y="5486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4</a:t>
            </a:r>
          </a:p>
        </p:txBody>
      </p:sp>
      <p:sp>
        <p:nvSpPr>
          <p:cNvPr id="260152" name="Text Box 56"/>
          <p:cNvSpPr txBox="1">
            <a:spLocks noChangeArrowheads="1"/>
          </p:cNvSpPr>
          <p:nvPr/>
        </p:nvSpPr>
        <p:spPr bwMode="auto">
          <a:xfrm>
            <a:off x="5226050" y="3048000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</a:t>
            </a:r>
          </a:p>
          <a:p>
            <a:r>
              <a:rPr lang="en-US"/>
              <a:t>A</a:t>
            </a:r>
          </a:p>
        </p:txBody>
      </p:sp>
      <p:sp>
        <p:nvSpPr>
          <p:cNvPr id="260153" name="Text Box 57"/>
          <p:cNvSpPr txBox="1">
            <a:spLocks noChangeArrowheads="1"/>
          </p:cNvSpPr>
          <p:nvPr/>
        </p:nvSpPr>
        <p:spPr bwMode="auto">
          <a:xfrm>
            <a:off x="4495800" y="3062288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60154" name="Text Box 58"/>
          <p:cNvSpPr txBox="1">
            <a:spLocks noChangeArrowheads="1"/>
          </p:cNvSpPr>
          <p:nvPr/>
        </p:nvSpPr>
        <p:spPr bwMode="auto">
          <a:xfrm>
            <a:off x="5410200" y="36718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260155" name="Text Box 59"/>
          <p:cNvSpPr txBox="1">
            <a:spLocks noChangeArrowheads="1"/>
          </p:cNvSpPr>
          <p:nvPr/>
        </p:nvSpPr>
        <p:spPr bwMode="auto">
          <a:xfrm>
            <a:off x="5410200" y="41576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260156" name="Rectangle 60"/>
          <p:cNvSpPr>
            <a:spLocks noChangeArrowheads="1"/>
          </p:cNvSpPr>
          <p:nvPr/>
        </p:nvSpPr>
        <p:spPr bwMode="auto">
          <a:xfrm>
            <a:off x="5334000" y="3657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57" name="Rectangle 61"/>
          <p:cNvSpPr>
            <a:spLocks noChangeArrowheads="1"/>
          </p:cNvSpPr>
          <p:nvPr/>
        </p:nvSpPr>
        <p:spPr bwMode="auto">
          <a:xfrm>
            <a:off x="5334000" y="4114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58" name="Rectangle 62"/>
          <p:cNvSpPr>
            <a:spLocks noChangeArrowheads="1"/>
          </p:cNvSpPr>
          <p:nvPr/>
        </p:nvSpPr>
        <p:spPr bwMode="auto">
          <a:xfrm>
            <a:off x="5334000" y="4572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59" name="Rectangle 63"/>
          <p:cNvSpPr>
            <a:spLocks noChangeArrowheads="1"/>
          </p:cNvSpPr>
          <p:nvPr/>
        </p:nvSpPr>
        <p:spPr bwMode="auto">
          <a:xfrm>
            <a:off x="5334000" y="5029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60" name="Rectangle 64"/>
          <p:cNvSpPr>
            <a:spLocks noChangeArrowheads="1"/>
          </p:cNvSpPr>
          <p:nvPr/>
        </p:nvSpPr>
        <p:spPr bwMode="auto">
          <a:xfrm>
            <a:off x="5334000" y="5486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61" name="Text Box 65"/>
          <p:cNvSpPr txBox="1">
            <a:spLocks noChangeArrowheads="1"/>
          </p:cNvSpPr>
          <p:nvPr/>
        </p:nvSpPr>
        <p:spPr bwMode="auto">
          <a:xfrm>
            <a:off x="5473700" y="46148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60162" name="Text Box 66"/>
          <p:cNvSpPr txBox="1">
            <a:spLocks noChangeArrowheads="1"/>
          </p:cNvSpPr>
          <p:nvPr/>
        </p:nvSpPr>
        <p:spPr bwMode="auto">
          <a:xfrm>
            <a:off x="5410200" y="50768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260163" name="Text Box 67"/>
          <p:cNvSpPr txBox="1">
            <a:spLocks noChangeArrowheads="1"/>
          </p:cNvSpPr>
          <p:nvPr/>
        </p:nvSpPr>
        <p:spPr bwMode="auto">
          <a:xfrm>
            <a:off x="6045200" y="3152775"/>
            <a:ext cx="2305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Downward Shifting </a:t>
            </a:r>
          </a:p>
          <a:p>
            <a:pPr algn="l"/>
            <a:r>
              <a:rPr lang="en-US"/>
              <a:t>starting from Bottom.</a:t>
            </a:r>
          </a:p>
        </p:txBody>
      </p:sp>
      <p:sp>
        <p:nvSpPr>
          <p:cNvPr id="260168" name="Line 72"/>
          <p:cNvSpPr>
            <a:spLocks noChangeShapeType="1"/>
          </p:cNvSpPr>
          <p:nvPr/>
        </p:nvSpPr>
        <p:spPr bwMode="auto">
          <a:xfrm>
            <a:off x="4495800" y="26670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60169" name="AutoShape 73"/>
          <p:cNvCxnSpPr>
            <a:cxnSpLocks noChangeShapeType="1"/>
            <a:stCxn id="260159" idx="3"/>
            <a:endCxn id="260160" idx="3"/>
          </p:cNvCxnSpPr>
          <p:nvPr/>
        </p:nvCxnSpPr>
        <p:spPr bwMode="auto">
          <a:xfrm>
            <a:off x="5943600" y="5257800"/>
            <a:ext cx="1588" cy="4572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0170" name="AutoShape 74"/>
          <p:cNvCxnSpPr>
            <a:cxnSpLocks noChangeShapeType="1"/>
            <a:stCxn id="260158" idx="3"/>
            <a:endCxn id="260159" idx="3"/>
          </p:cNvCxnSpPr>
          <p:nvPr/>
        </p:nvCxnSpPr>
        <p:spPr bwMode="auto">
          <a:xfrm>
            <a:off x="5943600" y="4800600"/>
            <a:ext cx="1588" cy="4572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0171" name="AutoShape 75"/>
          <p:cNvCxnSpPr>
            <a:cxnSpLocks noChangeShapeType="1"/>
            <a:stCxn id="260157" idx="3"/>
            <a:endCxn id="260158" idx="3"/>
          </p:cNvCxnSpPr>
          <p:nvPr/>
        </p:nvCxnSpPr>
        <p:spPr bwMode="auto">
          <a:xfrm>
            <a:off x="5943600" y="4343400"/>
            <a:ext cx="1588" cy="4572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60172" name="Text Box 76"/>
          <p:cNvSpPr txBox="1">
            <a:spLocks noChangeArrowheads="1"/>
          </p:cNvSpPr>
          <p:nvPr/>
        </p:nvSpPr>
        <p:spPr bwMode="auto">
          <a:xfrm>
            <a:off x="5410200" y="55292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260173" name="Text Box 77"/>
          <p:cNvSpPr txBox="1">
            <a:spLocks noChangeArrowheads="1"/>
          </p:cNvSpPr>
          <p:nvPr/>
        </p:nvSpPr>
        <p:spPr bwMode="auto">
          <a:xfrm>
            <a:off x="5410200" y="46339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260174" name="Text Box 78"/>
          <p:cNvSpPr txBox="1">
            <a:spLocks noChangeArrowheads="1"/>
          </p:cNvSpPr>
          <p:nvPr/>
        </p:nvSpPr>
        <p:spPr bwMode="auto">
          <a:xfrm>
            <a:off x="5480050" y="50577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60175" name="Text Box 79"/>
          <p:cNvSpPr txBox="1">
            <a:spLocks noChangeArrowheads="1"/>
          </p:cNvSpPr>
          <p:nvPr/>
        </p:nvSpPr>
        <p:spPr bwMode="auto">
          <a:xfrm>
            <a:off x="6096000" y="3838575"/>
            <a:ext cx="296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All elements are preserved.</a:t>
            </a:r>
          </a:p>
        </p:txBody>
      </p:sp>
      <p:sp>
        <p:nvSpPr>
          <p:cNvPr id="260176" name="Text Box 80"/>
          <p:cNvSpPr txBox="1">
            <a:spLocks noChangeArrowheads="1"/>
          </p:cNvSpPr>
          <p:nvPr/>
        </p:nvSpPr>
        <p:spPr bwMode="auto">
          <a:xfrm>
            <a:off x="6076950" y="4281488"/>
            <a:ext cx="168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So it can work.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6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6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6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6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6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260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6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6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6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6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6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6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6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6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6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6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6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26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26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26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26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26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26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26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26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26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260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26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260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26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26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26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26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26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26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26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9" dur="500"/>
                                        <p:tgtEl>
                                          <p:spTgt spid="260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26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9" dur="500"/>
                                        <p:tgtEl>
                                          <p:spTgt spid="260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26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26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26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1" grpId="0"/>
      <p:bldP spid="260102" grpId="0"/>
      <p:bldP spid="260103" grpId="0"/>
      <p:bldP spid="260104" grpId="0"/>
      <p:bldP spid="260105" grpId="0"/>
      <p:bldP spid="260106" grpId="0" animBg="1"/>
      <p:bldP spid="260107" grpId="0" animBg="1"/>
      <p:bldP spid="260108" grpId="0" animBg="1"/>
      <p:bldP spid="260109" grpId="0" animBg="1"/>
      <p:bldP spid="260110" grpId="0" animBg="1"/>
      <p:bldP spid="260111" grpId="0"/>
      <p:bldP spid="260112" grpId="0"/>
      <p:bldP spid="260113" grpId="0"/>
      <p:bldP spid="260114" grpId="0"/>
      <p:bldP spid="260115" grpId="0"/>
      <p:bldP spid="260116" grpId="0"/>
      <p:bldP spid="260117" grpId="0"/>
      <p:bldP spid="260118" grpId="0"/>
      <p:bldP spid="260119" grpId="0"/>
      <p:bldP spid="260122" grpId="0" animBg="1"/>
      <p:bldP spid="260123" grpId="0" animBg="1"/>
      <p:bldP spid="260124" grpId="0" animBg="1"/>
      <p:bldP spid="260125" grpId="0" animBg="1"/>
      <p:bldP spid="260126" grpId="0" animBg="1"/>
      <p:bldP spid="260132" grpId="0"/>
      <p:bldP spid="260132" grpId="1"/>
      <p:bldP spid="260133" grpId="0"/>
      <p:bldP spid="260137" grpId="0"/>
      <p:bldP spid="260139" grpId="0"/>
      <p:bldP spid="260140" grpId="0"/>
      <p:bldP spid="260141" grpId="0"/>
      <p:bldP spid="260142" grpId="0" animBg="1"/>
      <p:bldP spid="260143" grpId="0" animBg="1"/>
      <p:bldP spid="260144" grpId="0" animBg="1"/>
      <p:bldP spid="260145" grpId="0" animBg="1"/>
      <p:bldP spid="260146" grpId="0" animBg="1"/>
      <p:bldP spid="260147" grpId="0"/>
      <p:bldP spid="260148" grpId="0"/>
      <p:bldP spid="260149" grpId="0"/>
      <p:bldP spid="260150" grpId="0"/>
      <p:bldP spid="260151" grpId="0"/>
      <p:bldP spid="260152" grpId="0"/>
      <p:bldP spid="260153" grpId="0"/>
      <p:bldP spid="260154" grpId="0"/>
      <p:bldP spid="260155" grpId="0"/>
      <p:bldP spid="260156" grpId="0" animBg="1"/>
      <p:bldP spid="260157" grpId="0" animBg="1"/>
      <p:bldP spid="260158" grpId="0" animBg="1"/>
      <p:bldP spid="260159" grpId="0" animBg="1"/>
      <p:bldP spid="260160" grpId="0" animBg="1"/>
      <p:bldP spid="260161" grpId="0"/>
      <p:bldP spid="260161" grpId="1"/>
      <p:bldP spid="260162" grpId="0"/>
      <p:bldP spid="260162" grpId="1"/>
      <p:bldP spid="260163" grpId="0"/>
      <p:bldP spid="260168" grpId="0" animBg="1"/>
      <p:bldP spid="260172" grpId="0"/>
      <p:bldP spid="260173" grpId="0"/>
      <p:bldP spid="260174" grpId="0"/>
      <p:bldP spid="260175" grpId="0"/>
      <p:bldP spid="26017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3127375" y="990600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Algorithm:</a:t>
            </a:r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4595813" y="990600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InsertArray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762000" y="167640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Question:</a:t>
            </a: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1924050" y="1676400"/>
            <a:ext cx="367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Insert an element ’16’ in this array.</a:t>
            </a: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769938" y="20716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Question:</a:t>
            </a:r>
          </a:p>
        </p:txBody>
      </p:sp>
      <p:sp>
        <p:nvSpPr>
          <p:cNvPr id="261128" name="Text Box 8"/>
          <p:cNvSpPr txBox="1">
            <a:spLocks noChangeArrowheads="1"/>
          </p:cNvSpPr>
          <p:nvPr/>
        </p:nvSpPr>
        <p:spPr bwMode="auto">
          <a:xfrm>
            <a:off x="1931988" y="2071688"/>
            <a:ext cx="575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At which location / index, the element is to be inserted?</a:t>
            </a: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7696200" y="2057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61130" name="Rectangle 10"/>
          <p:cNvSpPr>
            <a:spLocks noChangeArrowheads="1"/>
          </p:cNvSpPr>
          <p:nvPr/>
        </p:nvSpPr>
        <p:spPr bwMode="auto">
          <a:xfrm>
            <a:off x="838200" y="3505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31" name="Rectangle 11"/>
          <p:cNvSpPr>
            <a:spLocks noChangeArrowheads="1"/>
          </p:cNvSpPr>
          <p:nvPr/>
        </p:nvSpPr>
        <p:spPr bwMode="auto">
          <a:xfrm>
            <a:off x="838200" y="3962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32" name="Rectangle 12"/>
          <p:cNvSpPr>
            <a:spLocks noChangeArrowheads="1"/>
          </p:cNvSpPr>
          <p:nvPr/>
        </p:nvSpPr>
        <p:spPr bwMode="auto">
          <a:xfrm>
            <a:off x="838200" y="4419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33" name="Rectangle 13"/>
          <p:cNvSpPr>
            <a:spLocks noChangeArrowheads="1"/>
          </p:cNvSpPr>
          <p:nvPr/>
        </p:nvSpPr>
        <p:spPr bwMode="auto">
          <a:xfrm>
            <a:off x="838200" y="4876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34" name="Rectangle 14"/>
          <p:cNvSpPr>
            <a:spLocks noChangeArrowheads="1"/>
          </p:cNvSpPr>
          <p:nvPr/>
        </p:nvSpPr>
        <p:spPr bwMode="auto">
          <a:xfrm>
            <a:off x="838200" y="5334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35" name="Rectangle 15"/>
          <p:cNvSpPr>
            <a:spLocks noChangeArrowheads="1"/>
          </p:cNvSpPr>
          <p:nvPr/>
        </p:nvSpPr>
        <p:spPr bwMode="auto">
          <a:xfrm>
            <a:off x="76200" y="3505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61136" name="Rectangle 16"/>
          <p:cNvSpPr>
            <a:spLocks noChangeArrowheads="1"/>
          </p:cNvSpPr>
          <p:nvPr/>
        </p:nvSpPr>
        <p:spPr bwMode="auto">
          <a:xfrm>
            <a:off x="76200" y="3962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61137" name="Rectangle 17"/>
          <p:cNvSpPr>
            <a:spLocks noChangeArrowheads="1"/>
          </p:cNvSpPr>
          <p:nvPr/>
        </p:nvSpPr>
        <p:spPr bwMode="auto">
          <a:xfrm>
            <a:off x="76200" y="4419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261138" name="Rectangle 18"/>
          <p:cNvSpPr>
            <a:spLocks noChangeArrowheads="1"/>
          </p:cNvSpPr>
          <p:nvPr/>
        </p:nvSpPr>
        <p:spPr bwMode="auto">
          <a:xfrm>
            <a:off x="76200" y="4876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261139" name="Rectangle 19"/>
          <p:cNvSpPr>
            <a:spLocks noChangeArrowheads="1"/>
          </p:cNvSpPr>
          <p:nvPr/>
        </p:nvSpPr>
        <p:spPr bwMode="auto">
          <a:xfrm>
            <a:off x="76200" y="5334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4</a:t>
            </a:r>
          </a:p>
        </p:txBody>
      </p:sp>
      <p:sp>
        <p:nvSpPr>
          <p:cNvPr id="261140" name="Text Box 20"/>
          <p:cNvSpPr txBox="1">
            <a:spLocks noChangeArrowheads="1"/>
          </p:cNvSpPr>
          <p:nvPr/>
        </p:nvSpPr>
        <p:spPr bwMode="auto">
          <a:xfrm>
            <a:off x="730250" y="2895600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</a:t>
            </a:r>
          </a:p>
          <a:p>
            <a:r>
              <a:rPr lang="en-US"/>
              <a:t>A</a:t>
            </a:r>
          </a:p>
        </p:txBody>
      </p:sp>
      <p:sp>
        <p:nvSpPr>
          <p:cNvPr id="261141" name="Text Box 21"/>
          <p:cNvSpPr txBox="1">
            <a:spLocks noChangeArrowheads="1"/>
          </p:cNvSpPr>
          <p:nvPr/>
        </p:nvSpPr>
        <p:spPr bwMode="auto">
          <a:xfrm>
            <a:off x="0" y="2909888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61142" name="Text Box 22"/>
          <p:cNvSpPr txBox="1">
            <a:spLocks noChangeArrowheads="1"/>
          </p:cNvSpPr>
          <p:nvPr/>
        </p:nvSpPr>
        <p:spPr bwMode="auto">
          <a:xfrm>
            <a:off x="914400" y="35194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261143" name="Text Box 23"/>
          <p:cNvSpPr txBox="1">
            <a:spLocks noChangeArrowheads="1"/>
          </p:cNvSpPr>
          <p:nvPr/>
        </p:nvSpPr>
        <p:spPr bwMode="auto">
          <a:xfrm>
            <a:off x="914400" y="40052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261144" name="Rectangle 24"/>
          <p:cNvSpPr>
            <a:spLocks noChangeArrowheads="1"/>
          </p:cNvSpPr>
          <p:nvPr/>
        </p:nvSpPr>
        <p:spPr bwMode="auto">
          <a:xfrm>
            <a:off x="838200" y="3505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45" name="Rectangle 25"/>
          <p:cNvSpPr>
            <a:spLocks noChangeArrowheads="1"/>
          </p:cNvSpPr>
          <p:nvPr/>
        </p:nvSpPr>
        <p:spPr bwMode="auto">
          <a:xfrm>
            <a:off x="838200" y="3962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46" name="Rectangle 26"/>
          <p:cNvSpPr>
            <a:spLocks noChangeArrowheads="1"/>
          </p:cNvSpPr>
          <p:nvPr/>
        </p:nvSpPr>
        <p:spPr bwMode="auto">
          <a:xfrm>
            <a:off x="838200" y="4419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47" name="Rectangle 27"/>
          <p:cNvSpPr>
            <a:spLocks noChangeArrowheads="1"/>
          </p:cNvSpPr>
          <p:nvPr/>
        </p:nvSpPr>
        <p:spPr bwMode="auto">
          <a:xfrm>
            <a:off x="838200" y="4876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48" name="Rectangle 28"/>
          <p:cNvSpPr>
            <a:spLocks noChangeArrowheads="1"/>
          </p:cNvSpPr>
          <p:nvPr/>
        </p:nvSpPr>
        <p:spPr bwMode="auto">
          <a:xfrm>
            <a:off x="838200" y="5334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49" name="Text Box 29"/>
          <p:cNvSpPr txBox="1">
            <a:spLocks noChangeArrowheads="1"/>
          </p:cNvSpPr>
          <p:nvPr/>
        </p:nvSpPr>
        <p:spPr bwMode="auto">
          <a:xfrm>
            <a:off x="977900" y="44624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61150" name="Text Box 30"/>
          <p:cNvSpPr txBox="1">
            <a:spLocks noChangeArrowheads="1"/>
          </p:cNvSpPr>
          <p:nvPr/>
        </p:nvSpPr>
        <p:spPr bwMode="auto">
          <a:xfrm>
            <a:off x="914400" y="49244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cxnSp>
        <p:nvCxnSpPr>
          <p:cNvPr id="261187" name="AutoShape 67"/>
          <p:cNvCxnSpPr>
            <a:cxnSpLocks noChangeShapeType="1"/>
            <a:stCxn id="261147" idx="3"/>
            <a:endCxn id="261148" idx="3"/>
          </p:cNvCxnSpPr>
          <p:nvPr/>
        </p:nvCxnSpPr>
        <p:spPr bwMode="auto">
          <a:xfrm>
            <a:off x="1447800" y="5105400"/>
            <a:ext cx="1588" cy="4572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61188" name="Text Box 68"/>
          <p:cNvSpPr txBox="1">
            <a:spLocks noChangeArrowheads="1"/>
          </p:cNvSpPr>
          <p:nvPr/>
        </p:nvSpPr>
        <p:spPr bwMode="auto">
          <a:xfrm>
            <a:off x="2381250" y="2971800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Steps:</a:t>
            </a:r>
          </a:p>
        </p:txBody>
      </p:sp>
      <p:sp>
        <p:nvSpPr>
          <p:cNvPr id="261189" name="Text Box 69"/>
          <p:cNvSpPr txBox="1">
            <a:spLocks noChangeArrowheads="1"/>
          </p:cNvSpPr>
          <p:nvPr/>
        </p:nvSpPr>
        <p:spPr bwMode="auto">
          <a:xfrm>
            <a:off x="914400" y="5334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261190" name="Text Box 70"/>
          <p:cNvSpPr txBox="1">
            <a:spLocks noChangeArrowheads="1"/>
          </p:cNvSpPr>
          <p:nvPr/>
        </p:nvSpPr>
        <p:spPr bwMode="auto">
          <a:xfrm>
            <a:off x="990600" y="49387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61191" name="Text Box 71"/>
          <p:cNvSpPr txBox="1">
            <a:spLocks noChangeArrowheads="1"/>
          </p:cNvSpPr>
          <p:nvPr/>
        </p:nvSpPr>
        <p:spPr bwMode="auto">
          <a:xfrm>
            <a:off x="914400" y="44481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261192" name="Text Box 72"/>
          <p:cNvSpPr txBox="1">
            <a:spLocks noChangeArrowheads="1"/>
          </p:cNvSpPr>
          <p:nvPr/>
        </p:nvSpPr>
        <p:spPr bwMode="auto">
          <a:xfrm>
            <a:off x="2381250" y="3367088"/>
            <a:ext cx="1257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A[4] = A[3]</a:t>
            </a:r>
          </a:p>
        </p:txBody>
      </p:sp>
      <p:sp>
        <p:nvSpPr>
          <p:cNvPr id="261193" name="Text Box 73"/>
          <p:cNvSpPr txBox="1">
            <a:spLocks noChangeArrowheads="1"/>
          </p:cNvSpPr>
          <p:nvPr/>
        </p:nvSpPr>
        <p:spPr bwMode="auto">
          <a:xfrm>
            <a:off x="2381250" y="3914775"/>
            <a:ext cx="1257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A[3] = A[2]</a:t>
            </a:r>
          </a:p>
        </p:txBody>
      </p:sp>
      <p:sp>
        <p:nvSpPr>
          <p:cNvPr id="261194" name="Text Box 74"/>
          <p:cNvSpPr txBox="1">
            <a:spLocks noChangeArrowheads="1"/>
          </p:cNvSpPr>
          <p:nvPr/>
        </p:nvSpPr>
        <p:spPr bwMode="auto">
          <a:xfrm>
            <a:off x="2381250" y="4495800"/>
            <a:ext cx="1257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A[2] = A[1]</a:t>
            </a:r>
          </a:p>
        </p:txBody>
      </p:sp>
      <p:sp>
        <p:nvSpPr>
          <p:cNvPr id="261195" name="Text Box 75"/>
          <p:cNvSpPr txBox="1">
            <a:spLocks noChangeArrowheads="1"/>
          </p:cNvSpPr>
          <p:nvPr/>
        </p:nvSpPr>
        <p:spPr bwMode="auto">
          <a:xfrm>
            <a:off x="2457450" y="5334000"/>
            <a:ext cx="1104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A[1] = 16</a:t>
            </a:r>
          </a:p>
        </p:txBody>
      </p:sp>
      <p:sp>
        <p:nvSpPr>
          <p:cNvPr id="261196" name="AutoShape 76"/>
          <p:cNvSpPr>
            <a:spLocks/>
          </p:cNvSpPr>
          <p:nvPr/>
        </p:nvSpPr>
        <p:spPr bwMode="auto">
          <a:xfrm>
            <a:off x="3829050" y="33528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97" name="Oval 77"/>
          <p:cNvSpPr>
            <a:spLocks noChangeArrowheads="1"/>
          </p:cNvSpPr>
          <p:nvPr/>
        </p:nvSpPr>
        <p:spPr bwMode="auto">
          <a:xfrm>
            <a:off x="2590800" y="3367088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98" name="Oval 78"/>
          <p:cNvSpPr>
            <a:spLocks noChangeArrowheads="1"/>
          </p:cNvSpPr>
          <p:nvPr/>
        </p:nvSpPr>
        <p:spPr bwMode="auto">
          <a:xfrm>
            <a:off x="2595563" y="44958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99" name="Text Box 79"/>
          <p:cNvSpPr txBox="1">
            <a:spLocks noChangeArrowheads="1"/>
          </p:cNvSpPr>
          <p:nvPr/>
        </p:nvSpPr>
        <p:spPr bwMode="auto">
          <a:xfrm>
            <a:off x="4286250" y="3200400"/>
            <a:ext cx="622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4</a:t>
            </a:r>
          </a:p>
        </p:txBody>
      </p:sp>
      <p:sp>
        <p:nvSpPr>
          <p:cNvPr id="261200" name="Text Box 80"/>
          <p:cNvSpPr txBox="1">
            <a:spLocks noChangeArrowheads="1"/>
          </p:cNvSpPr>
          <p:nvPr/>
        </p:nvSpPr>
        <p:spPr bwMode="auto">
          <a:xfrm>
            <a:off x="4286250" y="3519488"/>
            <a:ext cx="154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While (i &gt;= 2)</a:t>
            </a:r>
          </a:p>
        </p:txBody>
      </p:sp>
      <p:sp>
        <p:nvSpPr>
          <p:cNvPr id="261201" name="Text Box 81"/>
          <p:cNvSpPr txBox="1">
            <a:spLocks noChangeArrowheads="1"/>
          </p:cNvSpPr>
          <p:nvPr/>
        </p:nvSpPr>
        <p:spPr bwMode="auto">
          <a:xfrm>
            <a:off x="4267200" y="47386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EndWhile</a:t>
            </a:r>
          </a:p>
        </p:txBody>
      </p:sp>
      <p:sp>
        <p:nvSpPr>
          <p:cNvPr id="261202" name="Text Box 82"/>
          <p:cNvSpPr txBox="1">
            <a:spLocks noChangeArrowheads="1"/>
          </p:cNvSpPr>
          <p:nvPr/>
        </p:nvSpPr>
        <p:spPr bwMode="auto">
          <a:xfrm>
            <a:off x="4724400" y="3900488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 i ] = A[ i – 1]</a:t>
            </a:r>
          </a:p>
        </p:txBody>
      </p:sp>
      <p:sp>
        <p:nvSpPr>
          <p:cNvPr id="261203" name="Text Box 83"/>
          <p:cNvSpPr txBox="1">
            <a:spLocks noChangeArrowheads="1"/>
          </p:cNvSpPr>
          <p:nvPr/>
        </p:nvSpPr>
        <p:spPr bwMode="auto">
          <a:xfrm>
            <a:off x="4743450" y="4281488"/>
            <a:ext cx="927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i – 1</a:t>
            </a:r>
          </a:p>
        </p:txBody>
      </p:sp>
      <p:sp>
        <p:nvSpPr>
          <p:cNvPr id="261204" name="Text Box 84"/>
          <p:cNvSpPr txBox="1">
            <a:spLocks noChangeArrowheads="1"/>
          </p:cNvSpPr>
          <p:nvPr/>
        </p:nvSpPr>
        <p:spPr bwMode="auto">
          <a:xfrm>
            <a:off x="4286250" y="5334000"/>
            <a:ext cx="1104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A[1] = 16</a:t>
            </a:r>
          </a:p>
        </p:txBody>
      </p:sp>
      <p:sp>
        <p:nvSpPr>
          <p:cNvPr id="261205" name="Oval 85"/>
          <p:cNvSpPr>
            <a:spLocks noChangeArrowheads="1"/>
          </p:cNvSpPr>
          <p:nvPr/>
        </p:nvSpPr>
        <p:spPr bwMode="auto">
          <a:xfrm>
            <a:off x="4210050" y="3200400"/>
            <a:ext cx="762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206" name="Oval 86"/>
          <p:cNvSpPr>
            <a:spLocks noChangeArrowheads="1"/>
          </p:cNvSpPr>
          <p:nvPr/>
        </p:nvSpPr>
        <p:spPr bwMode="auto">
          <a:xfrm>
            <a:off x="4133850" y="3505200"/>
            <a:ext cx="1905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207" name="Oval 87"/>
          <p:cNvSpPr>
            <a:spLocks noChangeArrowheads="1"/>
          </p:cNvSpPr>
          <p:nvPr/>
        </p:nvSpPr>
        <p:spPr bwMode="auto">
          <a:xfrm>
            <a:off x="4210050" y="5334000"/>
            <a:ext cx="13716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208" name="Oval 88"/>
          <p:cNvSpPr>
            <a:spLocks noChangeArrowheads="1"/>
          </p:cNvSpPr>
          <p:nvPr/>
        </p:nvSpPr>
        <p:spPr bwMode="auto">
          <a:xfrm>
            <a:off x="3657600" y="1676400"/>
            <a:ext cx="762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209" name="Oval 89"/>
          <p:cNvSpPr>
            <a:spLocks noChangeArrowheads="1"/>
          </p:cNvSpPr>
          <p:nvPr/>
        </p:nvSpPr>
        <p:spPr bwMode="auto">
          <a:xfrm>
            <a:off x="7467600" y="2057400"/>
            <a:ext cx="762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210" name="Text Box 90"/>
          <p:cNvSpPr txBox="1">
            <a:spLocks noChangeArrowheads="1"/>
          </p:cNvSpPr>
          <p:nvPr/>
        </p:nvSpPr>
        <p:spPr bwMode="auto">
          <a:xfrm>
            <a:off x="4648200" y="13716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KEY</a:t>
            </a:r>
          </a:p>
        </p:txBody>
      </p:sp>
      <p:sp>
        <p:nvSpPr>
          <p:cNvPr id="261211" name="Text Box 91"/>
          <p:cNvSpPr txBox="1">
            <a:spLocks noChangeArrowheads="1"/>
          </p:cNvSpPr>
          <p:nvPr/>
        </p:nvSpPr>
        <p:spPr bwMode="auto">
          <a:xfrm>
            <a:off x="7391400" y="1066800"/>
            <a:ext cx="135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LOCATION</a:t>
            </a:r>
          </a:p>
        </p:txBody>
      </p:sp>
      <p:sp>
        <p:nvSpPr>
          <p:cNvPr id="261212" name="Text Box 92"/>
          <p:cNvSpPr txBox="1">
            <a:spLocks noChangeArrowheads="1"/>
          </p:cNvSpPr>
          <p:nvPr/>
        </p:nvSpPr>
        <p:spPr bwMode="auto">
          <a:xfrm>
            <a:off x="6648450" y="3200400"/>
            <a:ext cx="66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U</a:t>
            </a:r>
          </a:p>
        </p:txBody>
      </p:sp>
      <p:sp>
        <p:nvSpPr>
          <p:cNvPr id="261213" name="Text Box 93"/>
          <p:cNvSpPr txBox="1">
            <a:spLocks noChangeArrowheads="1"/>
          </p:cNvSpPr>
          <p:nvPr/>
        </p:nvSpPr>
        <p:spPr bwMode="auto">
          <a:xfrm>
            <a:off x="6648450" y="3519488"/>
            <a:ext cx="2451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While (i &gt; LOCATION)</a:t>
            </a:r>
          </a:p>
        </p:txBody>
      </p:sp>
      <p:sp>
        <p:nvSpPr>
          <p:cNvPr id="261214" name="Text Box 94"/>
          <p:cNvSpPr txBox="1">
            <a:spLocks noChangeArrowheads="1"/>
          </p:cNvSpPr>
          <p:nvPr/>
        </p:nvSpPr>
        <p:spPr bwMode="auto">
          <a:xfrm>
            <a:off x="6629400" y="473868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EndWhile</a:t>
            </a:r>
          </a:p>
        </p:txBody>
      </p:sp>
      <p:sp>
        <p:nvSpPr>
          <p:cNvPr id="261215" name="Text Box 95"/>
          <p:cNvSpPr txBox="1">
            <a:spLocks noChangeArrowheads="1"/>
          </p:cNvSpPr>
          <p:nvPr/>
        </p:nvSpPr>
        <p:spPr bwMode="auto">
          <a:xfrm>
            <a:off x="7086600" y="3900488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 i ] = A[ i – 1]</a:t>
            </a:r>
          </a:p>
        </p:txBody>
      </p:sp>
      <p:sp>
        <p:nvSpPr>
          <p:cNvPr id="261216" name="Text Box 96"/>
          <p:cNvSpPr txBox="1">
            <a:spLocks noChangeArrowheads="1"/>
          </p:cNvSpPr>
          <p:nvPr/>
        </p:nvSpPr>
        <p:spPr bwMode="auto">
          <a:xfrm>
            <a:off x="7105650" y="4281488"/>
            <a:ext cx="927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i – 1</a:t>
            </a:r>
          </a:p>
        </p:txBody>
      </p:sp>
      <p:sp>
        <p:nvSpPr>
          <p:cNvPr id="261217" name="Text Box 97"/>
          <p:cNvSpPr txBox="1">
            <a:spLocks noChangeArrowheads="1"/>
          </p:cNvSpPr>
          <p:nvPr/>
        </p:nvSpPr>
        <p:spPr bwMode="auto">
          <a:xfrm>
            <a:off x="6648450" y="5334000"/>
            <a:ext cx="234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A[LOCATION] = KEY</a:t>
            </a:r>
          </a:p>
        </p:txBody>
      </p:sp>
      <p:sp>
        <p:nvSpPr>
          <p:cNvPr id="261218" name="Text Box 98"/>
          <p:cNvSpPr txBox="1">
            <a:spLocks noChangeArrowheads="1"/>
          </p:cNvSpPr>
          <p:nvPr/>
        </p:nvSpPr>
        <p:spPr bwMode="auto">
          <a:xfrm>
            <a:off x="5257800" y="2743200"/>
            <a:ext cx="1409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While (i &gt; 1)</a:t>
            </a:r>
          </a:p>
        </p:txBody>
      </p:sp>
      <p:cxnSp>
        <p:nvCxnSpPr>
          <p:cNvPr id="261219" name="AutoShape 99"/>
          <p:cNvCxnSpPr>
            <a:cxnSpLocks noChangeShapeType="1"/>
            <a:stCxn id="261146" idx="3"/>
            <a:endCxn id="261147" idx="3"/>
          </p:cNvCxnSpPr>
          <p:nvPr/>
        </p:nvCxnSpPr>
        <p:spPr bwMode="auto">
          <a:xfrm>
            <a:off x="1447800" y="4648200"/>
            <a:ext cx="1588" cy="4572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1220" name="AutoShape 100"/>
          <p:cNvCxnSpPr>
            <a:cxnSpLocks noChangeShapeType="1"/>
            <a:stCxn id="261145" idx="3"/>
            <a:endCxn id="261146" idx="3"/>
          </p:cNvCxnSpPr>
          <p:nvPr/>
        </p:nvCxnSpPr>
        <p:spPr bwMode="auto">
          <a:xfrm>
            <a:off x="1447800" y="4191000"/>
            <a:ext cx="1588" cy="4572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61221" name="Text Box 101"/>
          <p:cNvSpPr txBox="1">
            <a:spLocks noChangeArrowheads="1"/>
          </p:cNvSpPr>
          <p:nvPr/>
        </p:nvSpPr>
        <p:spPr bwMode="auto">
          <a:xfrm>
            <a:off x="914400" y="39909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16</a:t>
            </a:r>
          </a:p>
        </p:txBody>
      </p:sp>
      <p:cxnSp>
        <p:nvCxnSpPr>
          <p:cNvPr id="261222" name="AutoShape 102"/>
          <p:cNvCxnSpPr>
            <a:cxnSpLocks noChangeShapeType="1"/>
            <a:stCxn id="261211" idx="2"/>
            <a:endCxn id="261209" idx="0"/>
          </p:cNvCxnSpPr>
          <p:nvPr/>
        </p:nvCxnSpPr>
        <p:spPr bwMode="auto">
          <a:xfrm flipH="1">
            <a:off x="7848600" y="1433513"/>
            <a:ext cx="219075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1223" name="AutoShape 103"/>
          <p:cNvCxnSpPr>
            <a:cxnSpLocks noChangeShapeType="1"/>
            <a:stCxn id="261210" idx="1"/>
            <a:endCxn id="261208" idx="0"/>
          </p:cNvCxnSpPr>
          <p:nvPr/>
        </p:nvCxnSpPr>
        <p:spPr bwMode="auto">
          <a:xfrm flipH="1">
            <a:off x="4038600" y="1555750"/>
            <a:ext cx="609600" cy="120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1224" name="AutoShape 104"/>
          <p:cNvCxnSpPr>
            <a:cxnSpLocks noChangeShapeType="1"/>
            <a:stCxn id="261218" idx="2"/>
            <a:endCxn id="261206" idx="0"/>
          </p:cNvCxnSpPr>
          <p:nvPr/>
        </p:nvCxnSpPr>
        <p:spPr bwMode="auto">
          <a:xfrm flipH="1">
            <a:off x="5086350" y="3109913"/>
            <a:ext cx="876300" cy="395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6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6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6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6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6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6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6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6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6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6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6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261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6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6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6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261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26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6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26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261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26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26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26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26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26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26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26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26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26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26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26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26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26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26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26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26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26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26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26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26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26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2" dur="500"/>
                                        <p:tgtEl>
                                          <p:spTgt spid="26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26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26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26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0" dur="500"/>
                                        <p:tgtEl>
                                          <p:spTgt spid="26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5" dur="500"/>
                                        <p:tgtEl>
                                          <p:spTgt spid="26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5" grpId="0"/>
      <p:bldP spid="261126" grpId="0"/>
      <p:bldP spid="261127" grpId="0"/>
      <p:bldP spid="261128" grpId="0"/>
      <p:bldP spid="261129" grpId="0"/>
      <p:bldP spid="261130" grpId="0" animBg="1"/>
      <p:bldP spid="261131" grpId="0" animBg="1"/>
      <p:bldP spid="261132" grpId="0" animBg="1"/>
      <p:bldP spid="261133" grpId="0" animBg="1"/>
      <p:bldP spid="261134" grpId="0" animBg="1"/>
      <p:bldP spid="261135" grpId="0"/>
      <p:bldP spid="261136" grpId="0"/>
      <p:bldP spid="261137" grpId="0"/>
      <p:bldP spid="261138" grpId="0"/>
      <p:bldP spid="261139" grpId="0"/>
      <p:bldP spid="261140" grpId="0"/>
      <p:bldP spid="261141" grpId="0"/>
      <p:bldP spid="261142" grpId="0"/>
      <p:bldP spid="261143" grpId="0"/>
      <p:bldP spid="261143" grpId="1"/>
      <p:bldP spid="261144" grpId="0" animBg="1"/>
      <p:bldP spid="261145" grpId="0" animBg="1"/>
      <p:bldP spid="261146" grpId="0" animBg="1"/>
      <p:bldP spid="261147" grpId="0" animBg="1"/>
      <p:bldP spid="261148" grpId="0" animBg="1"/>
      <p:bldP spid="261149" grpId="0"/>
      <p:bldP spid="261149" grpId="1"/>
      <p:bldP spid="261150" grpId="0"/>
      <p:bldP spid="261150" grpId="1"/>
      <p:bldP spid="261188" grpId="0"/>
      <p:bldP spid="261189" grpId="0"/>
      <p:bldP spid="261190" grpId="0"/>
      <p:bldP spid="261191" grpId="0"/>
      <p:bldP spid="261192" grpId="0"/>
      <p:bldP spid="261193" grpId="0"/>
      <p:bldP spid="261194" grpId="0"/>
      <p:bldP spid="261195" grpId="0"/>
      <p:bldP spid="261196" grpId="0" animBg="1"/>
      <p:bldP spid="261197" grpId="0" animBg="1"/>
      <p:bldP spid="261198" grpId="0" animBg="1"/>
      <p:bldP spid="261199" grpId="0"/>
      <p:bldP spid="261200" grpId="0"/>
      <p:bldP spid="261201" grpId="0"/>
      <p:bldP spid="261202" grpId="0"/>
      <p:bldP spid="261203" grpId="0"/>
      <p:bldP spid="261204" grpId="0"/>
      <p:bldP spid="261205" grpId="0" animBg="1"/>
      <p:bldP spid="261206" grpId="0" animBg="1"/>
      <p:bldP spid="261207" grpId="0" animBg="1"/>
      <p:bldP spid="261208" grpId="0" animBg="1"/>
      <p:bldP spid="261209" grpId="0" animBg="1"/>
      <p:bldP spid="261210" grpId="0"/>
      <p:bldP spid="261211" grpId="0"/>
      <p:bldP spid="261212" grpId="0"/>
      <p:bldP spid="261213" grpId="0"/>
      <p:bldP spid="261214" grpId="0"/>
      <p:bldP spid="261215" grpId="0"/>
      <p:bldP spid="261216" grpId="0"/>
      <p:bldP spid="261217" grpId="0"/>
      <p:bldP spid="261218" grpId="0"/>
      <p:bldP spid="2612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3127375" y="914400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Algorithm:</a:t>
            </a:r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4595813" y="914400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InsertArray</a:t>
            </a:r>
          </a:p>
        </p:txBody>
      </p:sp>
      <p:sp>
        <p:nvSpPr>
          <p:cNvPr id="262154" name="Rectangle 10"/>
          <p:cNvSpPr>
            <a:spLocks noChangeArrowheads="1"/>
          </p:cNvSpPr>
          <p:nvPr/>
        </p:nvSpPr>
        <p:spPr bwMode="auto">
          <a:xfrm>
            <a:off x="838200" y="4419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5" name="Rectangle 11"/>
          <p:cNvSpPr>
            <a:spLocks noChangeArrowheads="1"/>
          </p:cNvSpPr>
          <p:nvPr/>
        </p:nvSpPr>
        <p:spPr bwMode="auto">
          <a:xfrm>
            <a:off x="838200" y="4876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6" name="Rectangle 12"/>
          <p:cNvSpPr>
            <a:spLocks noChangeArrowheads="1"/>
          </p:cNvSpPr>
          <p:nvPr/>
        </p:nvSpPr>
        <p:spPr bwMode="auto">
          <a:xfrm>
            <a:off x="838200" y="5334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7" name="Rectangle 13"/>
          <p:cNvSpPr>
            <a:spLocks noChangeArrowheads="1"/>
          </p:cNvSpPr>
          <p:nvPr/>
        </p:nvSpPr>
        <p:spPr bwMode="auto">
          <a:xfrm>
            <a:off x="838200" y="5791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8" name="Rectangle 14"/>
          <p:cNvSpPr>
            <a:spLocks noChangeArrowheads="1"/>
          </p:cNvSpPr>
          <p:nvPr/>
        </p:nvSpPr>
        <p:spPr bwMode="auto">
          <a:xfrm>
            <a:off x="838200" y="6248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9" name="Rectangle 15"/>
          <p:cNvSpPr>
            <a:spLocks noChangeArrowheads="1"/>
          </p:cNvSpPr>
          <p:nvPr/>
        </p:nvSpPr>
        <p:spPr bwMode="auto">
          <a:xfrm>
            <a:off x="76200" y="4419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62160" name="Rectangle 16"/>
          <p:cNvSpPr>
            <a:spLocks noChangeArrowheads="1"/>
          </p:cNvSpPr>
          <p:nvPr/>
        </p:nvSpPr>
        <p:spPr bwMode="auto">
          <a:xfrm>
            <a:off x="76200" y="4876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62161" name="Rectangle 17"/>
          <p:cNvSpPr>
            <a:spLocks noChangeArrowheads="1"/>
          </p:cNvSpPr>
          <p:nvPr/>
        </p:nvSpPr>
        <p:spPr bwMode="auto">
          <a:xfrm>
            <a:off x="76200" y="5334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262162" name="Rectangle 18"/>
          <p:cNvSpPr>
            <a:spLocks noChangeArrowheads="1"/>
          </p:cNvSpPr>
          <p:nvPr/>
        </p:nvSpPr>
        <p:spPr bwMode="auto">
          <a:xfrm>
            <a:off x="76200" y="5791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262163" name="Rectangle 19"/>
          <p:cNvSpPr>
            <a:spLocks noChangeArrowheads="1"/>
          </p:cNvSpPr>
          <p:nvPr/>
        </p:nvSpPr>
        <p:spPr bwMode="auto">
          <a:xfrm>
            <a:off x="762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4</a:t>
            </a:r>
          </a:p>
        </p:txBody>
      </p:sp>
      <p:sp>
        <p:nvSpPr>
          <p:cNvPr id="262164" name="Text Box 20"/>
          <p:cNvSpPr txBox="1">
            <a:spLocks noChangeArrowheads="1"/>
          </p:cNvSpPr>
          <p:nvPr/>
        </p:nvSpPr>
        <p:spPr bwMode="auto">
          <a:xfrm>
            <a:off x="730250" y="3810000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</a:t>
            </a:r>
          </a:p>
          <a:p>
            <a:r>
              <a:rPr lang="en-US"/>
              <a:t>A</a:t>
            </a:r>
          </a:p>
        </p:txBody>
      </p:sp>
      <p:sp>
        <p:nvSpPr>
          <p:cNvPr id="262165" name="Text Box 21"/>
          <p:cNvSpPr txBox="1">
            <a:spLocks noChangeArrowheads="1"/>
          </p:cNvSpPr>
          <p:nvPr/>
        </p:nvSpPr>
        <p:spPr bwMode="auto">
          <a:xfrm>
            <a:off x="0" y="3824288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62166" name="Text Box 22"/>
          <p:cNvSpPr txBox="1">
            <a:spLocks noChangeArrowheads="1"/>
          </p:cNvSpPr>
          <p:nvPr/>
        </p:nvSpPr>
        <p:spPr bwMode="auto">
          <a:xfrm>
            <a:off x="914400" y="44338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262167" name="Text Box 23"/>
          <p:cNvSpPr txBox="1">
            <a:spLocks noChangeArrowheads="1"/>
          </p:cNvSpPr>
          <p:nvPr/>
        </p:nvSpPr>
        <p:spPr bwMode="auto">
          <a:xfrm>
            <a:off x="914400" y="49196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262168" name="Rectangle 24"/>
          <p:cNvSpPr>
            <a:spLocks noChangeArrowheads="1"/>
          </p:cNvSpPr>
          <p:nvPr/>
        </p:nvSpPr>
        <p:spPr bwMode="auto">
          <a:xfrm>
            <a:off x="838200" y="4419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69" name="Rectangle 25"/>
          <p:cNvSpPr>
            <a:spLocks noChangeArrowheads="1"/>
          </p:cNvSpPr>
          <p:nvPr/>
        </p:nvSpPr>
        <p:spPr bwMode="auto">
          <a:xfrm>
            <a:off x="838200" y="4876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70" name="Rectangle 26"/>
          <p:cNvSpPr>
            <a:spLocks noChangeArrowheads="1"/>
          </p:cNvSpPr>
          <p:nvPr/>
        </p:nvSpPr>
        <p:spPr bwMode="auto">
          <a:xfrm>
            <a:off x="838200" y="5334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71" name="Rectangle 27"/>
          <p:cNvSpPr>
            <a:spLocks noChangeArrowheads="1"/>
          </p:cNvSpPr>
          <p:nvPr/>
        </p:nvSpPr>
        <p:spPr bwMode="auto">
          <a:xfrm>
            <a:off x="838200" y="5791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72" name="Rectangle 28"/>
          <p:cNvSpPr>
            <a:spLocks noChangeArrowheads="1"/>
          </p:cNvSpPr>
          <p:nvPr/>
        </p:nvSpPr>
        <p:spPr bwMode="auto">
          <a:xfrm>
            <a:off x="838200" y="6248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73" name="Text Box 29"/>
          <p:cNvSpPr txBox="1">
            <a:spLocks noChangeArrowheads="1"/>
          </p:cNvSpPr>
          <p:nvPr/>
        </p:nvSpPr>
        <p:spPr bwMode="auto">
          <a:xfrm>
            <a:off x="977900" y="53768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62174" name="Text Box 30"/>
          <p:cNvSpPr txBox="1">
            <a:spLocks noChangeArrowheads="1"/>
          </p:cNvSpPr>
          <p:nvPr/>
        </p:nvSpPr>
        <p:spPr bwMode="auto">
          <a:xfrm>
            <a:off x="914400" y="58388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262176" name="Text Box 32"/>
          <p:cNvSpPr txBox="1">
            <a:spLocks noChangeArrowheads="1"/>
          </p:cNvSpPr>
          <p:nvPr/>
        </p:nvSpPr>
        <p:spPr bwMode="auto">
          <a:xfrm>
            <a:off x="1828800" y="1736725"/>
            <a:ext cx="5694363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u="sng"/>
              <a:t>Steps:</a:t>
            </a:r>
          </a:p>
          <a:p>
            <a:pPr algn="l"/>
            <a:endParaRPr lang="en-US" sz="2000" u="sng"/>
          </a:p>
          <a:p>
            <a:pPr algn="l"/>
            <a:r>
              <a:rPr lang="en-US" sz="2000"/>
              <a:t>If (A[U] != NULL), then</a:t>
            </a:r>
          </a:p>
          <a:p>
            <a:pPr algn="l"/>
            <a:r>
              <a:rPr lang="en-US" sz="2000"/>
              <a:t>	print “Array is full. Insertion not possible.”</a:t>
            </a:r>
          </a:p>
          <a:p>
            <a:pPr algn="l"/>
            <a:r>
              <a:rPr lang="en-US" sz="2000"/>
              <a:t>Else</a:t>
            </a:r>
          </a:p>
          <a:p>
            <a:pPr algn="l"/>
            <a:r>
              <a:rPr lang="en-US" sz="2000"/>
              <a:t>	i = U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	While (i &gt; LOCATION)</a:t>
            </a:r>
          </a:p>
          <a:p>
            <a:pPr algn="l"/>
            <a:r>
              <a:rPr lang="en-US" sz="2000"/>
              <a:t>		A[ i ] = A [ i – 1 ]</a:t>
            </a:r>
          </a:p>
          <a:p>
            <a:pPr algn="l"/>
            <a:r>
              <a:rPr lang="en-US" sz="2000"/>
              <a:t>		i = i – 1 </a:t>
            </a:r>
          </a:p>
          <a:p>
            <a:pPr algn="l"/>
            <a:r>
              <a:rPr lang="en-US" sz="2000"/>
              <a:t>	EndWhile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	A[LOCATION] = KEY</a:t>
            </a:r>
          </a:p>
          <a:p>
            <a:pPr algn="l"/>
            <a:r>
              <a:rPr lang="en-US" sz="2000"/>
              <a:t>EndIf</a:t>
            </a:r>
          </a:p>
          <a:p>
            <a:pPr algn="l"/>
            <a:r>
              <a:rPr lang="en-US" sz="2000"/>
              <a:t>Stop</a:t>
            </a:r>
          </a:p>
        </p:txBody>
      </p:sp>
      <p:sp>
        <p:nvSpPr>
          <p:cNvPr id="262218" name="Rectangle 74"/>
          <p:cNvSpPr>
            <a:spLocks noChangeArrowheads="1"/>
          </p:cNvSpPr>
          <p:nvPr/>
        </p:nvSpPr>
        <p:spPr bwMode="auto">
          <a:xfrm>
            <a:off x="838200" y="1219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219" name="Rectangle 75"/>
          <p:cNvSpPr>
            <a:spLocks noChangeArrowheads="1"/>
          </p:cNvSpPr>
          <p:nvPr/>
        </p:nvSpPr>
        <p:spPr bwMode="auto">
          <a:xfrm>
            <a:off x="838200" y="1676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220" name="Rectangle 76"/>
          <p:cNvSpPr>
            <a:spLocks noChangeArrowheads="1"/>
          </p:cNvSpPr>
          <p:nvPr/>
        </p:nvSpPr>
        <p:spPr bwMode="auto">
          <a:xfrm>
            <a:off x="838200" y="2133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221" name="Rectangle 77"/>
          <p:cNvSpPr>
            <a:spLocks noChangeArrowheads="1"/>
          </p:cNvSpPr>
          <p:nvPr/>
        </p:nvSpPr>
        <p:spPr bwMode="auto">
          <a:xfrm>
            <a:off x="838200" y="2590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222" name="Rectangle 78"/>
          <p:cNvSpPr>
            <a:spLocks noChangeArrowheads="1"/>
          </p:cNvSpPr>
          <p:nvPr/>
        </p:nvSpPr>
        <p:spPr bwMode="auto">
          <a:xfrm>
            <a:off x="838200" y="3048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223" name="Rectangle 79"/>
          <p:cNvSpPr>
            <a:spLocks noChangeArrowheads="1"/>
          </p:cNvSpPr>
          <p:nvPr/>
        </p:nvSpPr>
        <p:spPr bwMode="auto">
          <a:xfrm>
            <a:off x="76200" y="1219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62224" name="Rectangle 80"/>
          <p:cNvSpPr>
            <a:spLocks noChangeArrowheads="1"/>
          </p:cNvSpPr>
          <p:nvPr/>
        </p:nvSpPr>
        <p:spPr bwMode="auto">
          <a:xfrm>
            <a:off x="76200" y="1676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62225" name="Rectangle 81"/>
          <p:cNvSpPr>
            <a:spLocks noChangeArrowheads="1"/>
          </p:cNvSpPr>
          <p:nvPr/>
        </p:nvSpPr>
        <p:spPr bwMode="auto">
          <a:xfrm>
            <a:off x="76200" y="2133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262226" name="Rectangle 82"/>
          <p:cNvSpPr>
            <a:spLocks noChangeArrowheads="1"/>
          </p:cNvSpPr>
          <p:nvPr/>
        </p:nvSpPr>
        <p:spPr bwMode="auto">
          <a:xfrm>
            <a:off x="76200" y="259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262227" name="Rectangle 83"/>
          <p:cNvSpPr>
            <a:spLocks noChangeArrowheads="1"/>
          </p:cNvSpPr>
          <p:nvPr/>
        </p:nvSpPr>
        <p:spPr bwMode="auto">
          <a:xfrm>
            <a:off x="76200" y="3048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4</a:t>
            </a:r>
          </a:p>
        </p:txBody>
      </p:sp>
      <p:sp>
        <p:nvSpPr>
          <p:cNvPr id="262228" name="Text Box 84"/>
          <p:cNvSpPr txBox="1">
            <a:spLocks noChangeArrowheads="1"/>
          </p:cNvSpPr>
          <p:nvPr/>
        </p:nvSpPr>
        <p:spPr bwMode="auto">
          <a:xfrm>
            <a:off x="730250" y="609600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</a:t>
            </a:r>
          </a:p>
          <a:p>
            <a:r>
              <a:rPr lang="en-US"/>
              <a:t>A</a:t>
            </a:r>
          </a:p>
        </p:txBody>
      </p:sp>
      <p:sp>
        <p:nvSpPr>
          <p:cNvPr id="262229" name="Text Box 85"/>
          <p:cNvSpPr txBox="1">
            <a:spLocks noChangeArrowheads="1"/>
          </p:cNvSpPr>
          <p:nvPr/>
        </p:nvSpPr>
        <p:spPr bwMode="auto">
          <a:xfrm>
            <a:off x="0" y="623888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62230" name="Text Box 86"/>
          <p:cNvSpPr txBox="1">
            <a:spLocks noChangeArrowheads="1"/>
          </p:cNvSpPr>
          <p:nvPr/>
        </p:nvSpPr>
        <p:spPr bwMode="auto">
          <a:xfrm>
            <a:off x="914400" y="12334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262231" name="Text Box 87"/>
          <p:cNvSpPr txBox="1">
            <a:spLocks noChangeArrowheads="1"/>
          </p:cNvSpPr>
          <p:nvPr/>
        </p:nvSpPr>
        <p:spPr bwMode="auto">
          <a:xfrm>
            <a:off x="914400" y="17192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262232" name="Rectangle 88"/>
          <p:cNvSpPr>
            <a:spLocks noChangeArrowheads="1"/>
          </p:cNvSpPr>
          <p:nvPr/>
        </p:nvSpPr>
        <p:spPr bwMode="auto">
          <a:xfrm>
            <a:off x="838200" y="1219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233" name="Rectangle 89"/>
          <p:cNvSpPr>
            <a:spLocks noChangeArrowheads="1"/>
          </p:cNvSpPr>
          <p:nvPr/>
        </p:nvSpPr>
        <p:spPr bwMode="auto">
          <a:xfrm>
            <a:off x="838200" y="1676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234" name="Rectangle 90"/>
          <p:cNvSpPr>
            <a:spLocks noChangeArrowheads="1"/>
          </p:cNvSpPr>
          <p:nvPr/>
        </p:nvSpPr>
        <p:spPr bwMode="auto">
          <a:xfrm>
            <a:off x="838200" y="2133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235" name="Rectangle 91"/>
          <p:cNvSpPr>
            <a:spLocks noChangeArrowheads="1"/>
          </p:cNvSpPr>
          <p:nvPr/>
        </p:nvSpPr>
        <p:spPr bwMode="auto">
          <a:xfrm>
            <a:off x="838200" y="2590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236" name="Rectangle 92"/>
          <p:cNvSpPr>
            <a:spLocks noChangeArrowheads="1"/>
          </p:cNvSpPr>
          <p:nvPr/>
        </p:nvSpPr>
        <p:spPr bwMode="auto">
          <a:xfrm>
            <a:off x="838200" y="3048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237" name="Text Box 93"/>
          <p:cNvSpPr txBox="1">
            <a:spLocks noChangeArrowheads="1"/>
          </p:cNvSpPr>
          <p:nvPr/>
        </p:nvSpPr>
        <p:spPr bwMode="auto">
          <a:xfrm>
            <a:off x="977900" y="21764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62238" name="Text Box 94"/>
          <p:cNvSpPr txBox="1">
            <a:spLocks noChangeArrowheads="1"/>
          </p:cNvSpPr>
          <p:nvPr/>
        </p:nvSpPr>
        <p:spPr bwMode="auto">
          <a:xfrm>
            <a:off x="914400" y="26384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262239" name="Text Box 95"/>
          <p:cNvSpPr txBox="1">
            <a:spLocks noChangeArrowheads="1"/>
          </p:cNvSpPr>
          <p:nvPr/>
        </p:nvSpPr>
        <p:spPr bwMode="auto">
          <a:xfrm>
            <a:off x="919163" y="30622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262241" name="Text Box 97"/>
          <p:cNvSpPr txBox="1">
            <a:spLocks noChangeArrowheads="1"/>
          </p:cNvSpPr>
          <p:nvPr/>
        </p:nvSpPr>
        <p:spPr bwMode="auto">
          <a:xfrm>
            <a:off x="1892300" y="129540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Question:</a:t>
            </a:r>
          </a:p>
        </p:txBody>
      </p:sp>
      <p:sp>
        <p:nvSpPr>
          <p:cNvPr id="262242" name="Text Box 98"/>
          <p:cNvSpPr txBox="1">
            <a:spLocks noChangeArrowheads="1"/>
          </p:cNvSpPr>
          <p:nvPr/>
        </p:nvSpPr>
        <p:spPr bwMode="auto">
          <a:xfrm>
            <a:off x="3054350" y="1295400"/>
            <a:ext cx="517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Insert KEY = ’16’ in this array at LOCATION = ‘1’.</a:t>
            </a:r>
          </a:p>
        </p:txBody>
      </p:sp>
      <p:sp>
        <p:nvSpPr>
          <p:cNvPr id="262243" name="AutoShape 99"/>
          <p:cNvSpPr>
            <a:spLocks/>
          </p:cNvSpPr>
          <p:nvPr/>
        </p:nvSpPr>
        <p:spPr bwMode="auto">
          <a:xfrm>
            <a:off x="6324600" y="3810000"/>
            <a:ext cx="304800" cy="1295400"/>
          </a:xfrm>
          <a:prstGeom prst="righ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244" name="Text Box 100"/>
          <p:cNvSpPr txBox="1">
            <a:spLocks noChangeArrowheads="1"/>
          </p:cNvSpPr>
          <p:nvPr/>
        </p:nvSpPr>
        <p:spPr bwMode="auto">
          <a:xfrm>
            <a:off x="6858000" y="3962400"/>
            <a:ext cx="20764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Controls the </a:t>
            </a:r>
          </a:p>
          <a:p>
            <a:pPr algn="l"/>
            <a:r>
              <a:rPr lang="en-US"/>
              <a:t>downward shifting </a:t>
            </a:r>
          </a:p>
          <a:p>
            <a:pPr algn="l"/>
            <a:r>
              <a:rPr lang="en-US"/>
              <a:t>of elements.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6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6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6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62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62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62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62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62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62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62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62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6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6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6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6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6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62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6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26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26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26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26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26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26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26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26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26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26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26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26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26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26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26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262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262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262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2621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26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26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4" grpId="0" animBg="1"/>
      <p:bldP spid="262155" grpId="0" animBg="1"/>
      <p:bldP spid="262156" grpId="0" animBg="1"/>
      <p:bldP spid="262157" grpId="0" animBg="1"/>
      <p:bldP spid="262158" grpId="0" animBg="1"/>
      <p:bldP spid="262159" grpId="0"/>
      <p:bldP spid="262160" grpId="0"/>
      <p:bldP spid="262161" grpId="0"/>
      <p:bldP spid="262162" grpId="0"/>
      <p:bldP spid="262163" grpId="0"/>
      <p:bldP spid="262164" grpId="0"/>
      <p:bldP spid="262165" grpId="0"/>
      <p:bldP spid="262166" grpId="0"/>
      <p:bldP spid="262167" grpId="0"/>
      <p:bldP spid="262168" grpId="0" animBg="1"/>
      <p:bldP spid="262169" grpId="0" animBg="1"/>
      <p:bldP spid="262170" grpId="0" animBg="1"/>
      <p:bldP spid="262171" grpId="0" animBg="1"/>
      <p:bldP spid="262172" grpId="0" animBg="1"/>
      <p:bldP spid="262173" grpId="0"/>
      <p:bldP spid="262174" grpId="0"/>
      <p:bldP spid="262218" grpId="0" animBg="1"/>
      <p:bldP spid="262219" grpId="0" animBg="1"/>
      <p:bldP spid="262220" grpId="0" animBg="1"/>
      <p:bldP spid="262221" grpId="0" animBg="1"/>
      <p:bldP spid="262222" grpId="0" animBg="1"/>
      <p:bldP spid="262223" grpId="0"/>
      <p:bldP spid="262224" grpId="0"/>
      <p:bldP spid="262225" grpId="0"/>
      <p:bldP spid="262226" grpId="0"/>
      <p:bldP spid="262227" grpId="0"/>
      <p:bldP spid="262228" grpId="0"/>
      <p:bldP spid="262229" grpId="0"/>
      <p:bldP spid="262230" grpId="0"/>
      <p:bldP spid="262231" grpId="0"/>
      <p:bldP spid="262232" grpId="0" animBg="1"/>
      <p:bldP spid="262233" grpId="0" animBg="1"/>
      <p:bldP spid="262234" grpId="0" animBg="1"/>
      <p:bldP spid="262235" grpId="0" animBg="1"/>
      <p:bldP spid="262236" grpId="0" animBg="1"/>
      <p:bldP spid="262237" grpId="0"/>
      <p:bldP spid="262238" grpId="0"/>
      <p:bldP spid="262239" grpId="0"/>
      <p:bldP spid="262241" grpId="0"/>
      <p:bldP spid="262242" grpId="0"/>
      <p:bldP spid="262243" grpId="0" animBg="1"/>
      <p:bldP spid="26224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Trace Algorithm: InsertArray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838200" y="4267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74" name="Rectangle 6"/>
          <p:cNvSpPr>
            <a:spLocks noChangeArrowheads="1"/>
          </p:cNvSpPr>
          <p:nvPr/>
        </p:nvSpPr>
        <p:spPr bwMode="auto">
          <a:xfrm>
            <a:off x="838200" y="4724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838200" y="5181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838200" y="5638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78" name="Rectangle 10"/>
          <p:cNvSpPr>
            <a:spLocks noChangeArrowheads="1"/>
          </p:cNvSpPr>
          <p:nvPr/>
        </p:nvSpPr>
        <p:spPr bwMode="auto">
          <a:xfrm>
            <a:off x="76200" y="4267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-2</a:t>
            </a:r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76200" y="4724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-1</a:t>
            </a:r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76200" y="5181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63181" name="Rectangle 13"/>
          <p:cNvSpPr>
            <a:spLocks noChangeArrowheads="1"/>
          </p:cNvSpPr>
          <p:nvPr/>
        </p:nvSpPr>
        <p:spPr bwMode="auto">
          <a:xfrm>
            <a:off x="76200" y="5638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63183" name="Text Box 15"/>
          <p:cNvSpPr txBox="1">
            <a:spLocks noChangeArrowheads="1"/>
          </p:cNvSpPr>
          <p:nvPr/>
        </p:nvSpPr>
        <p:spPr bwMode="auto">
          <a:xfrm>
            <a:off x="730250" y="3657600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</a:t>
            </a:r>
          </a:p>
          <a:p>
            <a:r>
              <a:rPr lang="en-US"/>
              <a:t>A</a:t>
            </a:r>
          </a:p>
        </p:txBody>
      </p:sp>
      <p:sp>
        <p:nvSpPr>
          <p:cNvPr id="263184" name="Text Box 16"/>
          <p:cNvSpPr txBox="1">
            <a:spLocks noChangeArrowheads="1"/>
          </p:cNvSpPr>
          <p:nvPr/>
        </p:nvSpPr>
        <p:spPr bwMode="auto">
          <a:xfrm>
            <a:off x="0" y="3671888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63185" name="Text Box 17"/>
          <p:cNvSpPr txBox="1">
            <a:spLocks noChangeArrowheads="1"/>
          </p:cNvSpPr>
          <p:nvPr/>
        </p:nvSpPr>
        <p:spPr bwMode="auto">
          <a:xfrm>
            <a:off x="914400" y="42814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63186" name="Text Box 18"/>
          <p:cNvSpPr txBox="1">
            <a:spLocks noChangeArrowheads="1"/>
          </p:cNvSpPr>
          <p:nvPr/>
        </p:nvSpPr>
        <p:spPr bwMode="auto">
          <a:xfrm>
            <a:off x="914400" y="47672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263187" name="Rectangle 19"/>
          <p:cNvSpPr>
            <a:spLocks noChangeArrowheads="1"/>
          </p:cNvSpPr>
          <p:nvPr/>
        </p:nvSpPr>
        <p:spPr bwMode="auto">
          <a:xfrm>
            <a:off x="838200" y="4267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88" name="Rectangle 20"/>
          <p:cNvSpPr>
            <a:spLocks noChangeArrowheads="1"/>
          </p:cNvSpPr>
          <p:nvPr/>
        </p:nvSpPr>
        <p:spPr bwMode="auto">
          <a:xfrm>
            <a:off x="838200" y="4724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89" name="Rectangle 21"/>
          <p:cNvSpPr>
            <a:spLocks noChangeArrowheads="1"/>
          </p:cNvSpPr>
          <p:nvPr/>
        </p:nvSpPr>
        <p:spPr bwMode="auto">
          <a:xfrm>
            <a:off x="838200" y="5181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90" name="Rectangle 22"/>
          <p:cNvSpPr>
            <a:spLocks noChangeArrowheads="1"/>
          </p:cNvSpPr>
          <p:nvPr/>
        </p:nvSpPr>
        <p:spPr bwMode="auto">
          <a:xfrm>
            <a:off x="838200" y="5638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92" name="Text Box 24"/>
          <p:cNvSpPr txBox="1">
            <a:spLocks noChangeArrowheads="1"/>
          </p:cNvSpPr>
          <p:nvPr/>
        </p:nvSpPr>
        <p:spPr bwMode="auto">
          <a:xfrm>
            <a:off x="914400" y="52244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263194" name="Text Box 26"/>
          <p:cNvSpPr txBox="1">
            <a:spLocks noChangeArrowheads="1"/>
          </p:cNvSpPr>
          <p:nvPr/>
        </p:nvSpPr>
        <p:spPr bwMode="auto">
          <a:xfrm>
            <a:off x="1600200" y="1600200"/>
            <a:ext cx="36322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u="sng"/>
              <a:t>Steps:</a:t>
            </a:r>
          </a:p>
          <a:p>
            <a:pPr algn="l"/>
            <a:endParaRPr lang="en-US" u="sng"/>
          </a:p>
          <a:p>
            <a:pPr algn="l"/>
            <a:r>
              <a:rPr lang="en-US"/>
              <a:t>If (A[U] != NULL), then</a:t>
            </a:r>
          </a:p>
          <a:p>
            <a:pPr algn="l"/>
            <a:r>
              <a:rPr lang="en-US"/>
              <a:t>	print “Array is full. </a:t>
            </a:r>
          </a:p>
          <a:p>
            <a:pPr algn="l"/>
            <a:r>
              <a:rPr lang="en-US"/>
              <a:t>	Insertion not possible.”</a:t>
            </a:r>
          </a:p>
          <a:p>
            <a:pPr algn="l"/>
            <a:r>
              <a:rPr lang="en-US"/>
              <a:t>Else</a:t>
            </a:r>
          </a:p>
          <a:p>
            <a:pPr algn="l"/>
            <a:r>
              <a:rPr lang="en-US"/>
              <a:t>	i = U</a:t>
            </a:r>
          </a:p>
          <a:p>
            <a:pPr algn="l"/>
            <a:endParaRPr lang="en-US"/>
          </a:p>
          <a:p>
            <a:pPr algn="l"/>
            <a:r>
              <a:rPr lang="en-US"/>
              <a:t>	While (i &gt; LOCATION)</a:t>
            </a:r>
          </a:p>
          <a:p>
            <a:pPr algn="l"/>
            <a:r>
              <a:rPr lang="en-US"/>
              <a:t>		A[ i ] = A [ i – 1 ]</a:t>
            </a:r>
          </a:p>
          <a:p>
            <a:pPr algn="l"/>
            <a:r>
              <a:rPr lang="en-US"/>
              <a:t>		i = i – 1 </a:t>
            </a:r>
          </a:p>
          <a:p>
            <a:pPr algn="l"/>
            <a:r>
              <a:rPr lang="en-US"/>
              <a:t>	EndWhile</a:t>
            </a:r>
          </a:p>
          <a:p>
            <a:pPr algn="l"/>
            <a:endParaRPr lang="en-US"/>
          </a:p>
          <a:p>
            <a:pPr algn="l"/>
            <a:r>
              <a:rPr lang="en-US"/>
              <a:t>	A[LOCATION] = KEY</a:t>
            </a:r>
          </a:p>
          <a:p>
            <a:pPr algn="l"/>
            <a:r>
              <a:rPr lang="en-US"/>
              <a:t>EndIf</a:t>
            </a:r>
          </a:p>
          <a:p>
            <a:pPr algn="l"/>
            <a:r>
              <a:rPr lang="en-US"/>
              <a:t>Stop</a:t>
            </a:r>
          </a:p>
        </p:txBody>
      </p:sp>
      <p:sp>
        <p:nvSpPr>
          <p:cNvPr id="263219" name="Rectangle 51"/>
          <p:cNvSpPr>
            <a:spLocks noChangeArrowheads="1"/>
          </p:cNvSpPr>
          <p:nvPr/>
        </p:nvSpPr>
        <p:spPr bwMode="auto">
          <a:xfrm>
            <a:off x="838200" y="1676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20" name="Rectangle 52"/>
          <p:cNvSpPr>
            <a:spLocks noChangeArrowheads="1"/>
          </p:cNvSpPr>
          <p:nvPr/>
        </p:nvSpPr>
        <p:spPr bwMode="auto">
          <a:xfrm>
            <a:off x="838200" y="2133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21" name="Rectangle 53"/>
          <p:cNvSpPr>
            <a:spLocks noChangeArrowheads="1"/>
          </p:cNvSpPr>
          <p:nvPr/>
        </p:nvSpPr>
        <p:spPr bwMode="auto">
          <a:xfrm>
            <a:off x="838200" y="2590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22" name="Rectangle 54"/>
          <p:cNvSpPr>
            <a:spLocks noChangeArrowheads="1"/>
          </p:cNvSpPr>
          <p:nvPr/>
        </p:nvSpPr>
        <p:spPr bwMode="auto">
          <a:xfrm>
            <a:off x="838200" y="3048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23" name="Rectangle 55"/>
          <p:cNvSpPr>
            <a:spLocks noChangeArrowheads="1"/>
          </p:cNvSpPr>
          <p:nvPr/>
        </p:nvSpPr>
        <p:spPr bwMode="auto">
          <a:xfrm>
            <a:off x="76200" y="1676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-2</a:t>
            </a:r>
          </a:p>
        </p:txBody>
      </p:sp>
      <p:sp>
        <p:nvSpPr>
          <p:cNvPr id="263224" name="Rectangle 56"/>
          <p:cNvSpPr>
            <a:spLocks noChangeArrowheads="1"/>
          </p:cNvSpPr>
          <p:nvPr/>
        </p:nvSpPr>
        <p:spPr bwMode="auto">
          <a:xfrm>
            <a:off x="76200" y="2133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-1</a:t>
            </a:r>
          </a:p>
        </p:txBody>
      </p:sp>
      <p:sp>
        <p:nvSpPr>
          <p:cNvPr id="263225" name="Rectangle 57"/>
          <p:cNvSpPr>
            <a:spLocks noChangeArrowheads="1"/>
          </p:cNvSpPr>
          <p:nvPr/>
        </p:nvSpPr>
        <p:spPr bwMode="auto">
          <a:xfrm>
            <a:off x="76200" y="259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63226" name="Rectangle 58"/>
          <p:cNvSpPr>
            <a:spLocks noChangeArrowheads="1"/>
          </p:cNvSpPr>
          <p:nvPr/>
        </p:nvSpPr>
        <p:spPr bwMode="auto">
          <a:xfrm>
            <a:off x="76200" y="3048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63227" name="Text Box 59"/>
          <p:cNvSpPr txBox="1">
            <a:spLocks noChangeArrowheads="1"/>
          </p:cNvSpPr>
          <p:nvPr/>
        </p:nvSpPr>
        <p:spPr bwMode="auto">
          <a:xfrm>
            <a:off x="730250" y="1066800"/>
            <a:ext cx="79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 </a:t>
            </a:r>
          </a:p>
          <a:p>
            <a:r>
              <a:rPr lang="en-US"/>
              <a:t>A</a:t>
            </a:r>
          </a:p>
        </p:txBody>
      </p:sp>
      <p:sp>
        <p:nvSpPr>
          <p:cNvPr id="263228" name="Text Box 60"/>
          <p:cNvSpPr txBox="1">
            <a:spLocks noChangeArrowheads="1"/>
          </p:cNvSpPr>
          <p:nvPr/>
        </p:nvSpPr>
        <p:spPr bwMode="auto">
          <a:xfrm>
            <a:off x="0" y="1081088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63229" name="Text Box 61"/>
          <p:cNvSpPr txBox="1">
            <a:spLocks noChangeArrowheads="1"/>
          </p:cNvSpPr>
          <p:nvPr/>
        </p:nvSpPr>
        <p:spPr bwMode="auto">
          <a:xfrm>
            <a:off x="914400" y="16906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63230" name="Text Box 62"/>
          <p:cNvSpPr txBox="1">
            <a:spLocks noChangeArrowheads="1"/>
          </p:cNvSpPr>
          <p:nvPr/>
        </p:nvSpPr>
        <p:spPr bwMode="auto">
          <a:xfrm>
            <a:off x="914400" y="21764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263231" name="Rectangle 63"/>
          <p:cNvSpPr>
            <a:spLocks noChangeArrowheads="1"/>
          </p:cNvSpPr>
          <p:nvPr/>
        </p:nvSpPr>
        <p:spPr bwMode="auto">
          <a:xfrm>
            <a:off x="838200" y="1676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32" name="Rectangle 64"/>
          <p:cNvSpPr>
            <a:spLocks noChangeArrowheads="1"/>
          </p:cNvSpPr>
          <p:nvPr/>
        </p:nvSpPr>
        <p:spPr bwMode="auto">
          <a:xfrm>
            <a:off x="838200" y="2133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33" name="Rectangle 65"/>
          <p:cNvSpPr>
            <a:spLocks noChangeArrowheads="1"/>
          </p:cNvSpPr>
          <p:nvPr/>
        </p:nvSpPr>
        <p:spPr bwMode="auto">
          <a:xfrm>
            <a:off x="838200" y="2590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34" name="Rectangle 66"/>
          <p:cNvSpPr>
            <a:spLocks noChangeArrowheads="1"/>
          </p:cNvSpPr>
          <p:nvPr/>
        </p:nvSpPr>
        <p:spPr bwMode="auto">
          <a:xfrm>
            <a:off x="838200" y="3048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35" name="Text Box 67"/>
          <p:cNvSpPr txBox="1">
            <a:spLocks noChangeArrowheads="1"/>
          </p:cNvSpPr>
          <p:nvPr/>
        </p:nvSpPr>
        <p:spPr bwMode="auto">
          <a:xfrm>
            <a:off x="914400" y="26336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263236" name="Text Box 68"/>
          <p:cNvSpPr txBox="1">
            <a:spLocks noChangeArrowheads="1"/>
          </p:cNvSpPr>
          <p:nvPr/>
        </p:nvSpPr>
        <p:spPr bwMode="auto">
          <a:xfrm>
            <a:off x="914400" y="30956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263237" name="Line 69"/>
          <p:cNvSpPr>
            <a:spLocks noChangeShapeType="1"/>
          </p:cNvSpPr>
          <p:nvPr/>
        </p:nvSpPr>
        <p:spPr bwMode="auto">
          <a:xfrm>
            <a:off x="5210175" y="914400"/>
            <a:ext cx="0" cy="586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38" name="Text Box 70"/>
          <p:cNvSpPr txBox="1">
            <a:spLocks noChangeArrowheads="1"/>
          </p:cNvSpPr>
          <p:nvPr/>
        </p:nvSpPr>
        <p:spPr bwMode="auto">
          <a:xfrm>
            <a:off x="1809750" y="950913"/>
            <a:ext cx="291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KEY = 20, LOCATION = -1</a:t>
            </a:r>
          </a:p>
        </p:txBody>
      </p:sp>
      <p:sp>
        <p:nvSpPr>
          <p:cNvPr id="263239" name="Text Box 71"/>
          <p:cNvSpPr txBox="1">
            <a:spLocks noChangeArrowheads="1"/>
          </p:cNvSpPr>
          <p:nvPr/>
        </p:nvSpPr>
        <p:spPr bwMode="auto">
          <a:xfrm>
            <a:off x="5149850" y="1066800"/>
            <a:ext cx="622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1</a:t>
            </a:r>
          </a:p>
        </p:txBody>
      </p:sp>
      <p:sp>
        <p:nvSpPr>
          <p:cNvPr id="263240" name="Text Box 72"/>
          <p:cNvSpPr txBox="1">
            <a:spLocks noChangeArrowheads="1"/>
          </p:cNvSpPr>
          <p:nvPr/>
        </p:nvSpPr>
        <p:spPr bwMode="auto">
          <a:xfrm>
            <a:off x="5140325" y="16002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Iteration-1:</a:t>
            </a:r>
          </a:p>
        </p:txBody>
      </p:sp>
      <p:sp>
        <p:nvSpPr>
          <p:cNvPr id="263241" name="Text Box 73"/>
          <p:cNvSpPr txBox="1">
            <a:spLocks noChangeArrowheads="1"/>
          </p:cNvSpPr>
          <p:nvPr/>
        </p:nvSpPr>
        <p:spPr bwMode="auto">
          <a:xfrm>
            <a:off x="5473700" y="1843088"/>
            <a:ext cx="1866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Condition: 1 &gt; -1</a:t>
            </a:r>
          </a:p>
        </p:txBody>
      </p:sp>
      <p:sp>
        <p:nvSpPr>
          <p:cNvPr id="263242" name="Text Box 74"/>
          <p:cNvSpPr txBox="1">
            <a:spLocks noChangeArrowheads="1"/>
          </p:cNvSpPr>
          <p:nvPr/>
        </p:nvSpPr>
        <p:spPr bwMode="auto">
          <a:xfrm>
            <a:off x="7350125" y="18288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True</a:t>
            </a:r>
          </a:p>
        </p:txBody>
      </p:sp>
      <p:sp>
        <p:nvSpPr>
          <p:cNvPr id="263243" name="Text Box 75"/>
          <p:cNvSpPr txBox="1">
            <a:spLocks noChangeArrowheads="1"/>
          </p:cNvSpPr>
          <p:nvPr/>
        </p:nvSpPr>
        <p:spPr bwMode="auto">
          <a:xfrm>
            <a:off x="5454650" y="2100263"/>
            <a:ext cx="262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A[ 1 ] = A[ 0 ] //A[1] = 40</a:t>
            </a:r>
          </a:p>
        </p:txBody>
      </p:sp>
      <p:sp>
        <p:nvSpPr>
          <p:cNvPr id="263244" name="Text Box 76"/>
          <p:cNvSpPr txBox="1">
            <a:spLocks noChangeArrowheads="1"/>
          </p:cNvSpPr>
          <p:nvPr/>
        </p:nvSpPr>
        <p:spPr bwMode="auto">
          <a:xfrm>
            <a:off x="5454650" y="2362200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1 – 1 = 0</a:t>
            </a:r>
          </a:p>
        </p:txBody>
      </p:sp>
      <p:sp>
        <p:nvSpPr>
          <p:cNvPr id="263245" name="Text Box 77"/>
          <p:cNvSpPr txBox="1">
            <a:spLocks noChangeArrowheads="1"/>
          </p:cNvSpPr>
          <p:nvPr/>
        </p:nvSpPr>
        <p:spPr bwMode="auto">
          <a:xfrm>
            <a:off x="5140325" y="31242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Iteration-2:</a:t>
            </a:r>
          </a:p>
        </p:txBody>
      </p:sp>
      <p:sp>
        <p:nvSpPr>
          <p:cNvPr id="263246" name="Text Box 78"/>
          <p:cNvSpPr txBox="1">
            <a:spLocks noChangeArrowheads="1"/>
          </p:cNvSpPr>
          <p:nvPr/>
        </p:nvSpPr>
        <p:spPr bwMode="auto">
          <a:xfrm>
            <a:off x="5473700" y="3367088"/>
            <a:ext cx="1866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Condition: 0 &gt; -1</a:t>
            </a:r>
          </a:p>
        </p:txBody>
      </p:sp>
      <p:sp>
        <p:nvSpPr>
          <p:cNvPr id="263247" name="Text Box 79"/>
          <p:cNvSpPr txBox="1">
            <a:spLocks noChangeArrowheads="1"/>
          </p:cNvSpPr>
          <p:nvPr/>
        </p:nvSpPr>
        <p:spPr bwMode="auto">
          <a:xfrm>
            <a:off x="7350125" y="33528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True</a:t>
            </a:r>
          </a:p>
        </p:txBody>
      </p:sp>
      <p:sp>
        <p:nvSpPr>
          <p:cNvPr id="263248" name="Text Box 80"/>
          <p:cNvSpPr txBox="1">
            <a:spLocks noChangeArrowheads="1"/>
          </p:cNvSpPr>
          <p:nvPr/>
        </p:nvSpPr>
        <p:spPr bwMode="auto">
          <a:xfrm>
            <a:off x="5454650" y="3624263"/>
            <a:ext cx="2698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A[ 0 ] = A[ -1 ] //A[0] = 30</a:t>
            </a:r>
          </a:p>
        </p:txBody>
      </p:sp>
      <p:sp>
        <p:nvSpPr>
          <p:cNvPr id="263249" name="Text Box 81"/>
          <p:cNvSpPr txBox="1">
            <a:spLocks noChangeArrowheads="1"/>
          </p:cNvSpPr>
          <p:nvPr/>
        </p:nvSpPr>
        <p:spPr bwMode="auto">
          <a:xfrm>
            <a:off x="5454650" y="3886200"/>
            <a:ext cx="146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0 – 1 = -1</a:t>
            </a:r>
          </a:p>
        </p:txBody>
      </p:sp>
      <p:sp>
        <p:nvSpPr>
          <p:cNvPr id="263250" name="Text Box 82"/>
          <p:cNvSpPr txBox="1">
            <a:spLocks noChangeArrowheads="1"/>
          </p:cNvSpPr>
          <p:nvPr/>
        </p:nvSpPr>
        <p:spPr bwMode="auto">
          <a:xfrm>
            <a:off x="5143500" y="44958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Iteration-3:</a:t>
            </a:r>
          </a:p>
        </p:txBody>
      </p:sp>
      <p:sp>
        <p:nvSpPr>
          <p:cNvPr id="263251" name="Text Box 83"/>
          <p:cNvSpPr txBox="1">
            <a:spLocks noChangeArrowheads="1"/>
          </p:cNvSpPr>
          <p:nvPr/>
        </p:nvSpPr>
        <p:spPr bwMode="auto">
          <a:xfrm>
            <a:off x="5476875" y="4738688"/>
            <a:ext cx="194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Condition: -1 &gt; -1</a:t>
            </a:r>
          </a:p>
        </p:txBody>
      </p:sp>
      <p:sp>
        <p:nvSpPr>
          <p:cNvPr id="263252" name="Text Box 84"/>
          <p:cNvSpPr txBox="1">
            <a:spLocks noChangeArrowheads="1"/>
          </p:cNvSpPr>
          <p:nvPr/>
        </p:nvSpPr>
        <p:spPr bwMode="auto">
          <a:xfrm>
            <a:off x="7353300" y="472440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False</a:t>
            </a:r>
          </a:p>
        </p:txBody>
      </p:sp>
      <p:sp>
        <p:nvSpPr>
          <p:cNvPr id="263255" name="Text Box 87"/>
          <p:cNvSpPr txBox="1">
            <a:spLocks noChangeArrowheads="1"/>
          </p:cNvSpPr>
          <p:nvPr/>
        </p:nvSpPr>
        <p:spPr bwMode="auto">
          <a:xfrm>
            <a:off x="5140325" y="563880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 -1 ] = 20</a:t>
            </a:r>
          </a:p>
        </p:txBody>
      </p:sp>
      <p:sp>
        <p:nvSpPr>
          <p:cNvPr id="263256" name="Rectangle 88"/>
          <p:cNvSpPr>
            <a:spLocks noChangeArrowheads="1"/>
          </p:cNvSpPr>
          <p:nvPr/>
        </p:nvSpPr>
        <p:spPr bwMode="auto">
          <a:xfrm>
            <a:off x="8458200" y="838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57" name="Rectangle 89"/>
          <p:cNvSpPr>
            <a:spLocks noChangeArrowheads="1"/>
          </p:cNvSpPr>
          <p:nvPr/>
        </p:nvSpPr>
        <p:spPr bwMode="auto">
          <a:xfrm>
            <a:off x="8458200" y="1295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58" name="Rectangle 90"/>
          <p:cNvSpPr>
            <a:spLocks noChangeArrowheads="1"/>
          </p:cNvSpPr>
          <p:nvPr/>
        </p:nvSpPr>
        <p:spPr bwMode="auto">
          <a:xfrm>
            <a:off x="8458200" y="1752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59" name="Rectangle 91"/>
          <p:cNvSpPr>
            <a:spLocks noChangeArrowheads="1"/>
          </p:cNvSpPr>
          <p:nvPr/>
        </p:nvSpPr>
        <p:spPr bwMode="auto">
          <a:xfrm>
            <a:off x="8458200" y="2209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60" name="Rectangle 92"/>
          <p:cNvSpPr>
            <a:spLocks noChangeArrowheads="1"/>
          </p:cNvSpPr>
          <p:nvPr/>
        </p:nvSpPr>
        <p:spPr bwMode="auto">
          <a:xfrm>
            <a:off x="8001000" y="838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-2</a:t>
            </a:r>
          </a:p>
        </p:txBody>
      </p:sp>
      <p:sp>
        <p:nvSpPr>
          <p:cNvPr id="263261" name="Rectangle 93"/>
          <p:cNvSpPr>
            <a:spLocks noChangeArrowheads="1"/>
          </p:cNvSpPr>
          <p:nvPr/>
        </p:nvSpPr>
        <p:spPr bwMode="auto">
          <a:xfrm>
            <a:off x="8001000" y="1295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-1</a:t>
            </a:r>
          </a:p>
        </p:txBody>
      </p:sp>
      <p:sp>
        <p:nvSpPr>
          <p:cNvPr id="263262" name="Rectangle 94"/>
          <p:cNvSpPr>
            <a:spLocks noChangeArrowheads="1"/>
          </p:cNvSpPr>
          <p:nvPr/>
        </p:nvSpPr>
        <p:spPr bwMode="auto">
          <a:xfrm>
            <a:off x="8001000" y="1752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63263" name="Rectangle 95"/>
          <p:cNvSpPr>
            <a:spLocks noChangeArrowheads="1"/>
          </p:cNvSpPr>
          <p:nvPr/>
        </p:nvSpPr>
        <p:spPr bwMode="auto">
          <a:xfrm>
            <a:off x="8001000" y="2209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63266" name="Text Box 98"/>
          <p:cNvSpPr txBox="1">
            <a:spLocks noChangeArrowheads="1"/>
          </p:cNvSpPr>
          <p:nvPr/>
        </p:nvSpPr>
        <p:spPr bwMode="auto">
          <a:xfrm>
            <a:off x="8534400" y="8524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63267" name="Text Box 99"/>
          <p:cNvSpPr txBox="1">
            <a:spLocks noChangeArrowheads="1"/>
          </p:cNvSpPr>
          <p:nvPr/>
        </p:nvSpPr>
        <p:spPr bwMode="auto">
          <a:xfrm>
            <a:off x="8534400" y="13382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263268" name="Rectangle 100"/>
          <p:cNvSpPr>
            <a:spLocks noChangeArrowheads="1"/>
          </p:cNvSpPr>
          <p:nvPr/>
        </p:nvSpPr>
        <p:spPr bwMode="auto">
          <a:xfrm>
            <a:off x="8458200" y="838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69" name="Rectangle 101"/>
          <p:cNvSpPr>
            <a:spLocks noChangeArrowheads="1"/>
          </p:cNvSpPr>
          <p:nvPr/>
        </p:nvSpPr>
        <p:spPr bwMode="auto">
          <a:xfrm>
            <a:off x="8458200" y="1295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70" name="Rectangle 102"/>
          <p:cNvSpPr>
            <a:spLocks noChangeArrowheads="1"/>
          </p:cNvSpPr>
          <p:nvPr/>
        </p:nvSpPr>
        <p:spPr bwMode="auto">
          <a:xfrm>
            <a:off x="8458200" y="1752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71" name="Rectangle 103"/>
          <p:cNvSpPr>
            <a:spLocks noChangeArrowheads="1"/>
          </p:cNvSpPr>
          <p:nvPr/>
        </p:nvSpPr>
        <p:spPr bwMode="auto">
          <a:xfrm>
            <a:off x="8458200" y="2209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72" name="Text Box 104"/>
          <p:cNvSpPr txBox="1">
            <a:spLocks noChangeArrowheads="1"/>
          </p:cNvSpPr>
          <p:nvPr/>
        </p:nvSpPr>
        <p:spPr bwMode="auto">
          <a:xfrm>
            <a:off x="8534400" y="17954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263274" name="Text Box 106"/>
          <p:cNvSpPr txBox="1">
            <a:spLocks noChangeArrowheads="1"/>
          </p:cNvSpPr>
          <p:nvPr/>
        </p:nvSpPr>
        <p:spPr bwMode="auto">
          <a:xfrm>
            <a:off x="8534400" y="22240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263275" name="Rectangle 107"/>
          <p:cNvSpPr>
            <a:spLocks noChangeArrowheads="1"/>
          </p:cNvSpPr>
          <p:nvPr/>
        </p:nvSpPr>
        <p:spPr bwMode="auto">
          <a:xfrm>
            <a:off x="8458200" y="2895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76" name="Rectangle 108"/>
          <p:cNvSpPr>
            <a:spLocks noChangeArrowheads="1"/>
          </p:cNvSpPr>
          <p:nvPr/>
        </p:nvSpPr>
        <p:spPr bwMode="auto">
          <a:xfrm>
            <a:off x="8458200" y="3352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77" name="Rectangle 109"/>
          <p:cNvSpPr>
            <a:spLocks noChangeArrowheads="1"/>
          </p:cNvSpPr>
          <p:nvPr/>
        </p:nvSpPr>
        <p:spPr bwMode="auto">
          <a:xfrm>
            <a:off x="8458200" y="3810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78" name="Rectangle 110"/>
          <p:cNvSpPr>
            <a:spLocks noChangeArrowheads="1"/>
          </p:cNvSpPr>
          <p:nvPr/>
        </p:nvSpPr>
        <p:spPr bwMode="auto">
          <a:xfrm>
            <a:off x="8458200" y="4267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79" name="Rectangle 111"/>
          <p:cNvSpPr>
            <a:spLocks noChangeArrowheads="1"/>
          </p:cNvSpPr>
          <p:nvPr/>
        </p:nvSpPr>
        <p:spPr bwMode="auto">
          <a:xfrm>
            <a:off x="8001000" y="2895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-2</a:t>
            </a:r>
          </a:p>
        </p:txBody>
      </p:sp>
      <p:sp>
        <p:nvSpPr>
          <p:cNvPr id="263280" name="Rectangle 112"/>
          <p:cNvSpPr>
            <a:spLocks noChangeArrowheads="1"/>
          </p:cNvSpPr>
          <p:nvPr/>
        </p:nvSpPr>
        <p:spPr bwMode="auto">
          <a:xfrm>
            <a:off x="8001000" y="3352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-1</a:t>
            </a:r>
          </a:p>
        </p:txBody>
      </p:sp>
      <p:sp>
        <p:nvSpPr>
          <p:cNvPr id="263281" name="Rectangle 113"/>
          <p:cNvSpPr>
            <a:spLocks noChangeArrowheads="1"/>
          </p:cNvSpPr>
          <p:nvPr/>
        </p:nvSpPr>
        <p:spPr bwMode="auto">
          <a:xfrm>
            <a:off x="8001000" y="3810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63282" name="Rectangle 114"/>
          <p:cNvSpPr>
            <a:spLocks noChangeArrowheads="1"/>
          </p:cNvSpPr>
          <p:nvPr/>
        </p:nvSpPr>
        <p:spPr bwMode="auto">
          <a:xfrm>
            <a:off x="8001000" y="4267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63283" name="Text Box 115"/>
          <p:cNvSpPr txBox="1">
            <a:spLocks noChangeArrowheads="1"/>
          </p:cNvSpPr>
          <p:nvPr/>
        </p:nvSpPr>
        <p:spPr bwMode="auto">
          <a:xfrm>
            <a:off x="8534400" y="29098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63284" name="Text Box 116"/>
          <p:cNvSpPr txBox="1">
            <a:spLocks noChangeArrowheads="1"/>
          </p:cNvSpPr>
          <p:nvPr/>
        </p:nvSpPr>
        <p:spPr bwMode="auto">
          <a:xfrm>
            <a:off x="8534400" y="33956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263285" name="Rectangle 117"/>
          <p:cNvSpPr>
            <a:spLocks noChangeArrowheads="1"/>
          </p:cNvSpPr>
          <p:nvPr/>
        </p:nvSpPr>
        <p:spPr bwMode="auto">
          <a:xfrm>
            <a:off x="8458200" y="2895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86" name="Rectangle 118"/>
          <p:cNvSpPr>
            <a:spLocks noChangeArrowheads="1"/>
          </p:cNvSpPr>
          <p:nvPr/>
        </p:nvSpPr>
        <p:spPr bwMode="auto">
          <a:xfrm>
            <a:off x="8458200" y="3352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87" name="Rectangle 119"/>
          <p:cNvSpPr>
            <a:spLocks noChangeArrowheads="1"/>
          </p:cNvSpPr>
          <p:nvPr/>
        </p:nvSpPr>
        <p:spPr bwMode="auto">
          <a:xfrm>
            <a:off x="8458200" y="3810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88" name="Rectangle 120"/>
          <p:cNvSpPr>
            <a:spLocks noChangeArrowheads="1"/>
          </p:cNvSpPr>
          <p:nvPr/>
        </p:nvSpPr>
        <p:spPr bwMode="auto">
          <a:xfrm>
            <a:off x="8458200" y="4267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89" name="Text Box 121"/>
          <p:cNvSpPr txBox="1">
            <a:spLocks noChangeArrowheads="1"/>
          </p:cNvSpPr>
          <p:nvPr/>
        </p:nvSpPr>
        <p:spPr bwMode="auto">
          <a:xfrm>
            <a:off x="8534400" y="38528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263290" name="Text Box 122"/>
          <p:cNvSpPr txBox="1">
            <a:spLocks noChangeArrowheads="1"/>
          </p:cNvSpPr>
          <p:nvPr/>
        </p:nvSpPr>
        <p:spPr bwMode="auto">
          <a:xfrm>
            <a:off x="8534400" y="42814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263291" name="Rectangle 123"/>
          <p:cNvSpPr>
            <a:spLocks noChangeArrowheads="1"/>
          </p:cNvSpPr>
          <p:nvPr/>
        </p:nvSpPr>
        <p:spPr bwMode="auto">
          <a:xfrm>
            <a:off x="8458200" y="5029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92" name="Rectangle 124"/>
          <p:cNvSpPr>
            <a:spLocks noChangeArrowheads="1"/>
          </p:cNvSpPr>
          <p:nvPr/>
        </p:nvSpPr>
        <p:spPr bwMode="auto">
          <a:xfrm>
            <a:off x="8458200" y="5486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93" name="Rectangle 125"/>
          <p:cNvSpPr>
            <a:spLocks noChangeArrowheads="1"/>
          </p:cNvSpPr>
          <p:nvPr/>
        </p:nvSpPr>
        <p:spPr bwMode="auto">
          <a:xfrm>
            <a:off x="8458200" y="5943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94" name="Rectangle 126"/>
          <p:cNvSpPr>
            <a:spLocks noChangeArrowheads="1"/>
          </p:cNvSpPr>
          <p:nvPr/>
        </p:nvSpPr>
        <p:spPr bwMode="auto">
          <a:xfrm>
            <a:off x="8458200" y="6400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95" name="Rectangle 127"/>
          <p:cNvSpPr>
            <a:spLocks noChangeArrowheads="1"/>
          </p:cNvSpPr>
          <p:nvPr/>
        </p:nvSpPr>
        <p:spPr bwMode="auto">
          <a:xfrm>
            <a:off x="8001000" y="5105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-2</a:t>
            </a:r>
          </a:p>
        </p:txBody>
      </p:sp>
      <p:sp>
        <p:nvSpPr>
          <p:cNvPr id="263296" name="Rectangle 128"/>
          <p:cNvSpPr>
            <a:spLocks noChangeArrowheads="1"/>
          </p:cNvSpPr>
          <p:nvPr/>
        </p:nvSpPr>
        <p:spPr bwMode="auto">
          <a:xfrm>
            <a:off x="8001000" y="5562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-1</a:t>
            </a:r>
          </a:p>
        </p:txBody>
      </p:sp>
      <p:sp>
        <p:nvSpPr>
          <p:cNvPr id="263297" name="Rectangle 129"/>
          <p:cNvSpPr>
            <a:spLocks noChangeArrowheads="1"/>
          </p:cNvSpPr>
          <p:nvPr/>
        </p:nvSpPr>
        <p:spPr bwMode="auto">
          <a:xfrm>
            <a:off x="8001000" y="6019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63298" name="Rectangle 130"/>
          <p:cNvSpPr>
            <a:spLocks noChangeArrowheads="1"/>
          </p:cNvSpPr>
          <p:nvPr/>
        </p:nvSpPr>
        <p:spPr bwMode="auto">
          <a:xfrm>
            <a:off x="8001000" y="6477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63299" name="Text Box 131"/>
          <p:cNvSpPr txBox="1">
            <a:spLocks noChangeArrowheads="1"/>
          </p:cNvSpPr>
          <p:nvPr/>
        </p:nvSpPr>
        <p:spPr bwMode="auto">
          <a:xfrm>
            <a:off x="8534400" y="50434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63300" name="Text Box 132"/>
          <p:cNvSpPr txBox="1">
            <a:spLocks noChangeArrowheads="1"/>
          </p:cNvSpPr>
          <p:nvPr/>
        </p:nvSpPr>
        <p:spPr bwMode="auto">
          <a:xfrm>
            <a:off x="8534400" y="55292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263301" name="Rectangle 133"/>
          <p:cNvSpPr>
            <a:spLocks noChangeArrowheads="1"/>
          </p:cNvSpPr>
          <p:nvPr/>
        </p:nvSpPr>
        <p:spPr bwMode="auto">
          <a:xfrm>
            <a:off x="8458200" y="50292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302" name="Rectangle 134"/>
          <p:cNvSpPr>
            <a:spLocks noChangeArrowheads="1"/>
          </p:cNvSpPr>
          <p:nvPr/>
        </p:nvSpPr>
        <p:spPr bwMode="auto">
          <a:xfrm>
            <a:off x="8458200" y="5486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303" name="Rectangle 135"/>
          <p:cNvSpPr>
            <a:spLocks noChangeArrowheads="1"/>
          </p:cNvSpPr>
          <p:nvPr/>
        </p:nvSpPr>
        <p:spPr bwMode="auto">
          <a:xfrm>
            <a:off x="8458200" y="59436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304" name="Rectangle 136"/>
          <p:cNvSpPr>
            <a:spLocks noChangeArrowheads="1"/>
          </p:cNvSpPr>
          <p:nvPr/>
        </p:nvSpPr>
        <p:spPr bwMode="auto">
          <a:xfrm>
            <a:off x="8458200" y="6400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305" name="Text Box 137"/>
          <p:cNvSpPr txBox="1">
            <a:spLocks noChangeArrowheads="1"/>
          </p:cNvSpPr>
          <p:nvPr/>
        </p:nvSpPr>
        <p:spPr bwMode="auto">
          <a:xfrm>
            <a:off x="8534400" y="59864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263306" name="Text Box 138"/>
          <p:cNvSpPr txBox="1">
            <a:spLocks noChangeArrowheads="1"/>
          </p:cNvSpPr>
          <p:nvPr/>
        </p:nvSpPr>
        <p:spPr bwMode="auto">
          <a:xfrm>
            <a:off x="8534400" y="64150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3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3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3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3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3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3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3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3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63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3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63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3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6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6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6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6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6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6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6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6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6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6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6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6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6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6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6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6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6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6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26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6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263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263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263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263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263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0" dur="500"/>
                                        <p:tgtEl>
                                          <p:spTgt spid="263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3" dur="500"/>
                                        <p:tgtEl>
                                          <p:spTgt spid="263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263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500"/>
                                        <p:tgtEl>
                                          <p:spTgt spid="263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2" dur="500"/>
                                        <p:tgtEl>
                                          <p:spTgt spid="263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5" dur="500"/>
                                        <p:tgtEl>
                                          <p:spTgt spid="263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8" dur="500"/>
                                        <p:tgtEl>
                                          <p:spTgt spid="263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1" dur="500"/>
                                        <p:tgtEl>
                                          <p:spTgt spid="263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4" dur="500"/>
                                        <p:tgtEl>
                                          <p:spTgt spid="263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7" dur="500"/>
                                        <p:tgtEl>
                                          <p:spTgt spid="263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0" dur="500"/>
                                        <p:tgtEl>
                                          <p:spTgt spid="263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3" dur="500"/>
                                        <p:tgtEl>
                                          <p:spTgt spid="263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6" dur="500"/>
                                        <p:tgtEl>
                                          <p:spTgt spid="263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26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26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26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26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26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26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26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26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26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26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500"/>
                                        <p:tgtEl>
                                          <p:spTgt spid="26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26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26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0" dur="500"/>
                                        <p:tgtEl>
                                          <p:spTgt spid="26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4" dur="1000" fill="hold"/>
                                        <p:tgtEl>
                                          <p:spTgt spid="263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8" dur="1000" fill="hold"/>
                                        <p:tgtEl>
                                          <p:spTgt spid="263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2" dur="1000" fill="hold"/>
                                        <p:tgtEl>
                                          <p:spTgt spid="263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26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1" dur="1000" fill="hold"/>
                                        <p:tgtEl>
                                          <p:spTgt spid="263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6" dur="500"/>
                                        <p:tgtEl>
                                          <p:spTgt spid="263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1" dur="500"/>
                                        <p:tgtEl>
                                          <p:spTgt spid="26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6" dur="500"/>
                                        <p:tgtEl>
                                          <p:spTgt spid="26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0" dur="1000" fill="hold"/>
                                        <p:tgtEl>
                                          <p:spTgt spid="263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5" dur="500"/>
                                        <p:tgtEl>
                                          <p:spTgt spid="263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9" dur="1000" fill="hold"/>
                                        <p:tgtEl>
                                          <p:spTgt spid="263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4" dur="500"/>
                                        <p:tgtEl>
                                          <p:spTgt spid="263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8" dur="1000" fill="hold"/>
                                        <p:tgtEl>
                                          <p:spTgt spid="263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3" dur="500"/>
                                        <p:tgtEl>
                                          <p:spTgt spid="26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6" dur="500"/>
                                        <p:tgtEl>
                                          <p:spTgt spid="26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9" dur="500"/>
                                        <p:tgtEl>
                                          <p:spTgt spid="26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2" dur="500"/>
                                        <p:tgtEl>
                                          <p:spTgt spid="26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5" dur="500"/>
                                        <p:tgtEl>
                                          <p:spTgt spid="26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8" dur="500"/>
                                        <p:tgtEl>
                                          <p:spTgt spid="26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1" dur="500"/>
                                        <p:tgtEl>
                                          <p:spTgt spid="26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4" dur="500"/>
                                        <p:tgtEl>
                                          <p:spTgt spid="26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7" dur="500"/>
                                        <p:tgtEl>
                                          <p:spTgt spid="26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0" dur="500"/>
                                        <p:tgtEl>
                                          <p:spTgt spid="26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3" dur="500"/>
                                        <p:tgtEl>
                                          <p:spTgt spid="26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6" dur="500"/>
                                        <p:tgtEl>
                                          <p:spTgt spid="26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9" dur="500"/>
                                        <p:tgtEl>
                                          <p:spTgt spid="26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2" dur="500"/>
                                        <p:tgtEl>
                                          <p:spTgt spid="26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5" dur="500"/>
                                        <p:tgtEl>
                                          <p:spTgt spid="26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8" dur="500"/>
                                        <p:tgtEl>
                                          <p:spTgt spid="26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2" dur="1000" fill="hold"/>
                                        <p:tgtEl>
                                          <p:spTgt spid="263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7" dur="500"/>
                                        <p:tgtEl>
                                          <p:spTgt spid="263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2" dur="500"/>
                                        <p:tgtEl>
                                          <p:spTgt spid="263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7" dur="500"/>
                                        <p:tgtEl>
                                          <p:spTgt spid="26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1" dur="1000" fill="hold"/>
                                        <p:tgtEl>
                                          <p:spTgt spid="263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6" dur="500"/>
                                        <p:tgtEl>
                                          <p:spTgt spid="26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0" dur="1000" fill="hold"/>
                                        <p:tgtEl>
                                          <p:spTgt spid="263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5" dur="500"/>
                                        <p:tgtEl>
                                          <p:spTgt spid="263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9" dur="1000" fill="hold"/>
                                        <p:tgtEl>
                                          <p:spTgt spid="263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4" dur="500"/>
                                        <p:tgtEl>
                                          <p:spTgt spid="26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7" dur="500"/>
                                        <p:tgtEl>
                                          <p:spTgt spid="26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0" dur="500"/>
                                        <p:tgtEl>
                                          <p:spTgt spid="26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3" dur="500"/>
                                        <p:tgtEl>
                                          <p:spTgt spid="26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6" dur="500"/>
                                        <p:tgtEl>
                                          <p:spTgt spid="26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9" dur="500"/>
                                        <p:tgtEl>
                                          <p:spTgt spid="26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2" dur="500"/>
                                        <p:tgtEl>
                                          <p:spTgt spid="26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5" dur="500"/>
                                        <p:tgtEl>
                                          <p:spTgt spid="26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8" dur="500"/>
                                        <p:tgtEl>
                                          <p:spTgt spid="26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1" dur="500"/>
                                        <p:tgtEl>
                                          <p:spTgt spid="26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4" dur="500"/>
                                        <p:tgtEl>
                                          <p:spTgt spid="26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7" dur="500"/>
                                        <p:tgtEl>
                                          <p:spTgt spid="26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0" dur="500"/>
                                        <p:tgtEl>
                                          <p:spTgt spid="26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3" dur="500"/>
                                        <p:tgtEl>
                                          <p:spTgt spid="26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6" dur="500"/>
                                        <p:tgtEl>
                                          <p:spTgt spid="26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9" dur="500"/>
                                        <p:tgtEl>
                                          <p:spTgt spid="26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3" dur="1000" fill="hold"/>
                                        <p:tgtEl>
                                          <p:spTgt spid="263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8" dur="500"/>
                                        <p:tgtEl>
                                          <p:spTgt spid="26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3" dur="500"/>
                                        <p:tgtEl>
                                          <p:spTgt spid="26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8" dur="500"/>
                                        <p:tgtEl>
                                          <p:spTgt spid="26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2" dur="1000" fill="hold"/>
                                        <p:tgtEl>
                                          <p:spTgt spid="263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6" dur="1000" fill="hold"/>
                                        <p:tgtEl>
                                          <p:spTgt spid="263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1" dur="500"/>
                                        <p:tgtEl>
                                          <p:spTgt spid="26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5" dur="1000" fill="hold"/>
                                        <p:tgtEl>
                                          <p:spTgt spid="263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9" dur="1000" fill="hold"/>
                                        <p:tgtEl>
                                          <p:spTgt spid="263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4" dur="500"/>
                                        <p:tgtEl>
                                          <p:spTgt spid="26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7" dur="500"/>
                                        <p:tgtEl>
                                          <p:spTgt spid="26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0" dur="500"/>
                                        <p:tgtEl>
                                          <p:spTgt spid="26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3" dur="500"/>
                                        <p:tgtEl>
                                          <p:spTgt spid="26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6" dur="500"/>
                                        <p:tgtEl>
                                          <p:spTgt spid="26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9" dur="500"/>
                                        <p:tgtEl>
                                          <p:spTgt spid="26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2" dur="500"/>
                                        <p:tgtEl>
                                          <p:spTgt spid="26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5" dur="500"/>
                                        <p:tgtEl>
                                          <p:spTgt spid="26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8" dur="500"/>
                                        <p:tgtEl>
                                          <p:spTgt spid="26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1" dur="500"/>
                                        <p:tgtEl>
                                          <p:spTgt spid="26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4" dur="500"/>
                                        <p:tgtEl>
                                          <p:spTgt spid="26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7" dur="500"/>
                                        <p:tgtEl>
                                          <p:spTgt spid="26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0" dur="500"/>
                                        <p:tgtEl>
                                          <p:spTgt spid="26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3" dur="500"/>
                                        <p:tgtEl>
                                          <p:spTgt spid="26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6" dur="500"/>
                                        <p:tgtEl>
                                          <p:spTgt spid="26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9" dur="500"/>
                                        <p:tgtEl>
                                          <p:spTgt spid="26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3" grpId="0" animBg="1"/>
      <p:bldP spid="263174" grpId="0" animBg="1"/>
      <p:bldP spid="263175" grpId="0" animBg="1"/>
      <p:bldP spid="263176" grpId="0" animBg="1"/>
      <p:bldP spid="263178" grpId="0"/>
      <p:bldP spid="263179" grpId="0"/>
      <p:bldP spid="263180" grpId="0"/>
      <p:bldP spid="263181" grpId="0"/>
      <p:bldP spid="263183" grpId="0"/>
      <p:bldP spid="263184" grpId="0"/>
      <p:bldP spid="263185" grpId="0"/>
      <p:bldP spid="263186" grpId="0"/>
      <p:bldP spid="263187" grpId="0" animBg="1"/>
      <p:bldP spid="263188" grpId="0" animBg="1"/>
      <p:bldP spid="263189" grpId="0" animBg="1"/>
      <p:bldP spid="263190" grpId="0" animBg="1"/>
      <p:bldP spid="263192" grpId="0"/>
      <p:bldP spid="263219" grpId="0" animBg="1"/>
      <p:bldP spid="263219" grpId="1" animBg="1"/>
      <p:bldP spid="263220" grpId="0" animBg="1"/>
      <p:bldP spid="263220" grpId="1" animBg="1"/>
      <p:bldP spid="263221" grpId="0" animBg="1"/>
      <p:bldP spid="263221" grpId="1" animBg="1"/>
      <p:bldP spid="263222" grpId="0" animBg="1"/>
      <p:bldP spid="263222" grpId="1" animBg="1"/>
      <p:bldP spid="263223" grpId="0"/>
      <p:bldP spid="263223" grpId="1"/>
      <p:bldP spid="263224" grpId="0"/>
      <p:bldP spid="263224" grpId="1"/>
      <p:bldP spid="263225" grpId="0"/>
      <p:bldP spid="263225" grpId="1"/>
      <p:bldP spid="263226" grpId="0"/>
      <p:bldP spid="263226" grpId="1"/>
      <p:bldP spid="263227" grpId="0"/>
      <p:bldP spid="263227" grpId="1"/>
      <p:bldP spid="263228" grpId="0"/>
      <p:bldP spid="263228" grpId="1"/>
      <p:bldP spid="263229" grpId="0"/>
      <p:bldP spid="263229" grpId="1"/>
      <p:bldP spid="263230" grpId="0"/>
      <p:bldP spid="263230" grpId="1"/>
      <p:bldP spid="263231" grpId="0" animBg="1"/>
      <p:bldP spid="263231" grpId="1" animBg="1"/>
      <p:bldP spid="263232" grpId="0" animBg="1"/>
      <p:bldP spid="263232" grpId="1" animBg="1"/>
      <p:bldP spid="263233" grpId="0" animBg="1"/>
      <p:bldP spid="263233" grpId="1" animBg="1"/>
      <p:bldP spid="263234" grpId="0" animBg="1"/>
      <p:bldP spid="263234" grpId="1" animBg="1"/>
      <p:bldP spid="263235" grpId="0"/>
      <p:bldP spid="263235" grpId="1"/>
      <p:bldP spid="263236" grpId="0"/>
      <p:bldP spid="263236" grpId="1"/>
      <p:bldP spid="263237" grpId="0" animBg="1"/>
      <p:bldP spid="263238" grpId="0"/>
      <p:bldP spid="263239" grpId="0"/>
      <p:bldP spid="263241" grpId="0"/>
      <p:bldP spid="263242" grpId="0"/>
      <p:bldP spid="263247" grpId="0"/>
      <p:bldP spid="263248" grpId="0"/>
      <p:bldP spid="263256" grpId="0" animBg="1"/>
      <p:bldP spid="263257" grpId="0" animBg="1"/>
      <p:bldP spid="263258" grpId="0" animBg="1"/>
      <p:bldP spid="263259" grpId="0" animBg="1"/>
      <p:bldP spid="263260" grpId="0"/>
      <p:bldP spid="263261" grpId="0"/>
      <p:bldP spid="263262" grpId="0"/>
      <p:bldP spid="263263" grpId="0"/>
      <p:bldP spid="263266" grpId="0"/>
      <p:bldP spid="263267" grpId="0"/>
      <p:bldP spid="263268" grpId="0" animBg="1"/>
      <p:bldP spid="263269" grpId="0" animBg="1"/>
      <p:bldP spid="263270" grpId="0" animBg="1"/>
      <p:bldP spid="263271" grpId="0" animBg="1"/>
      <p:bldP spid="263272" grpId="0"/>
      <p:bldP spid="263274" grpId="0"/>
      <p:bldP spid="263275" grpId="0" animBg="1"/>
      <p:bldP spid="263276" grpId="0" animBg="1"/>
      <p:bldP spid="263277" grpId="0" animBg="1"/>
      <p:bldP spid="263278" grpId="0" animBg="1"/>
      <p:bldP spid="263279" grpId="0"/>
      <p:bldP spid="263280" grpId="0"/>
      <p:bldP spid="263281" grpId="0"/>
      <p:bldP spid="263282" grpId="0"/>
      <p:bldP spid="263283" grpId="0"/>
      <p:bldP spid="263284" grpId="0"/>
      <p:bldP spid="263285" grpId="0" animBg="1"/>
      <p:bldP spid="263286" grpId="0" animBg="1"/>
      <p:bldP spid="263287" grpId="0" animBg="1"/>
      <p:bldP spid="263288" grpId="0" animBg="1"/>
      <p:bldP spid="263289" grpId="0"/>
      <p:bldP spid="263290" grpId="0"/>
      <p:bldP spid="263291" grpId="0" animBg="1"/>
      <p:bldP spid="263292" grpId="0" animBg="1"/>
      <p:bldP spid="263293" grpId="0" animBg="1"/>
      <p:bldP spid="263294" grpId="0" animBg="1"/>
      <p:bldP spid="263295" grpId="0"/>
      <p:bldP spid="263296" grpId="0"/>
      <p:bldP spid="263297" grpId="0"/>
      <p:bldP spid="263298" grpId="0"/>
      <p:bldP spid="263299" grpId="0"/>
      <p:bldP spid="263300" grpId="0"/>
      <p:bldP spid="263301" grpId="0" animBg="1"/>
      <p:bldP spid="263302" grpId="0" animBg="1"/>
      <p:bldP spid="263303" grpId="0" animBg="1"/>
      <p:bldP spid="263304" grpId="0" animBg="1"/>
      <p:bldP spid="263305" grpId="0"/>
      <p:bldP spid="26330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219200"/>
            <a:ext cx="7696200" cy="5181600"/>
          </a:xfrm>
        </p:spPr>
        <p:txBody>
          <a:bodyPr/>
          <a:lstStyle/>
          <a:p>
            <a:pPr algn="l">
              <a:lnSpc>
                <a:spcPct val="90000"/>
              </a:lnSpc>
              <a:buFontTx/>
              <a:buChar char="•"/>
            </a:pPr>
            <a:r>
              <a:rPr lang="en-US" sz="2800"/>
              <a:t>Algorithm: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sz="2400"/>
              <a:t>InsertArray.</a:t>
            </a:r>
          </a:p>
          <a:p>
            <a:pPr algn="l">
              <a:lnSpc>
                <a:spcPct val="90000"/>
              </a:lnSpc>
              <a:buFontTx/>
              <a:buChar char="•"/>
            </a:pPr>
            <a:r>
              <a:rPr lang="en-US" sz="2800"/>
              <a:t>Input: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sz="2400"/>
              <a:t>Array A with elements.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sz="2400"/>
              <a:t>KEY: Element to be inserted.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sz="2400"/>
              <a:t>LOCATION: Index where KEY is to be inserted.</a:t>
            </a:r>
          </a:p>
          <a:p>
            <a:pPr algn="l">
              <a:lnSpc>
                <a:spcPct val="90000"/>
              </a:lnSpc>
              <a:buFontTx/>
              <a:buChar char="•"/>
            </a:pPr>
            <a:r>
              <a:rPr lang="en-US" sz="2800"/>
              <a:t>Output: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sz="2400"/>
              <a:t>On Success, Element with value KEY inserted at index LOCATION.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sz="2400"/>
              <a:t>On Failure, appropriate message to be displayed.</a:t>
            </a:r>
          </a:p>
          <a:p>
            <a:pPr algn="l">
              <a:lnSpc>
                <a:spcPct val="90000"/>
              </a:lnSpc>
              <a:buFontTx/>
              <a:buChar char="•"/>
            </a:pPr>
            <a:r>
              <a:rPr lang="en-US" sz="2800"/>
              <a:t>Data Structure: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sz="2400"/>
              <a:t>Array A[L...U]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Algorithm: InsertArray</a:t>
            </a:r>
          </a:p>
        </p:txBody>
      </p:sp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533400" y="942975"/>
            <a:ext cx="662305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u="sng"/>
              <a:t>Steps</a:t>
            </a:r>
            <a:r>
              <a:rPr lang="en-US" sz="2400"/>
              <a:t>:</a:t>
            </a:r>
          </a:p>
          <a:p>
            <a:pPr algn="l"/>
            <a:endParaRPr lang="en-US" sz="2400"/>
          </a:p>
          <a:p>
            <a:pPr algn="l"/>
            <a:r>
              <a:rPr lang="en-US" sz="2400"/>
              <a:t>If (A[U] != NULL), then</a:t>
            </a:r>
          </a:p>
          <a:p>
            <a:pPr algn="l"/>
            <a:r>
              <a:rPr lang="en-US" sz="2400"/>
              <a:t>	print “Array is full. Insertion not possible.”</a:t>
            </a:r>
          </a:p>
          <a:p>
            <a:pPr algn="l"/>
            <a:r>
              <a:rPr lang="en-US" sz="2400"/>
              <a:t>Else</a:t>
            </a:r>
          </a:p>
          <a:p>
            <a:pPr algn="l"/>
            <a:r>
              <a:rPr lang="en-US" sz="2400"/>
              <a:t>	i = U</a:t>
            </a:r>
          </a:p>
          <a:p>
            <a:pPr algn="l"/>
            <a:endParaRPr lang="en-US" sz="2400"/>
          </a:p>
          <a:p>
            <a:pPr algn="l"/>
            <a:r>
              <a:rPr lang="en-US" sz="2400"/>
              <a:t>	While(i &gt; LOCATION)</a:t>
            </a:r>
          </a:p>
          <a:p>
            <a:pPr algn="l"/>
            <a:r>
              <a:rPr lang="en-US" sz="2400"/>
              <a:t>		A[ i ] = A[ i – 1 ]</a:t>
            </a:r>
          </a:p>
          <a:p>
            <a:pPr algn="l"/>
            <a:r>
              <a:rPr lang="en-US" sz="2400"/>
              <a:t>		i = i – 1 </a:t>
            </a:r>
          </a:p>
          <a:p>
            <a:pPr algn="l"/>
            <a:r>
              <a:rPr lang="en-US" sz="2400"/>
              <a:t>	EndWhile</a:t>
            </a:r>
          </a:p>
          <a:p>
            <a:pPr algn="l"/>
            <a:endParaRPr lang="en-US" sz="2400"/>
          </a:p>
          <a:p>
            <a:pPr algn="l"/>
            <a:r>
              <a:rPr lang="en-US" sz="2400"/>
              <a:t>	A[LOCATION] = KEY</a:t>
            </a:r>
          </a:p>
          <a:p>
            <a:pPr algn="l"/>
            <a:r>
              <a:rPr lang="en-US" sz="2400"/>
              <a:t>EndIf</a:t>
            </a:r>
          </a:p>
          <a:p>
            <a:pPr algn="l"/>
            <a:r>
              <a:rPr lang="en-US" sz="2400"/>
              <a:t>Stop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5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5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5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219200"/>
            <a:ext cx="7696200" cy="51816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/>
              <a:t>How to convert any algorithm into a ‘C’ program?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graphicFrame>
        <p:nvGraphicFramePr>
          <p:cNvPr id="266261" name="Group 21"/>
          <p:cNvGraphicFramePr>
            <a:graphicFrameLocks noGrp="1"/>
          </p:cNvGraphicFramePr>
          <p:nvPr/>
        </p:nvGraphicFramePr>
        <p:xfrm>
          <a:off x="996950" y="2895600"/>
          <a:ext cx="685800" cy="2514602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262" name="Text Box 22"/>
          <p:cNvSpPr txBox="1">
            <a:spLocks noChangeArrowheads="1"/>
          </p:cNvSpPr>
          <p:nvPr/>
        </p:nvSpPr>
        <p:spPr bwMode="auto">
          <a:xfrm>
            <a:off x="1098550" y="29718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66263" name="Text Box 23"/>
          <p:cNvSpPr txBox="1">
            <a:spLocks noChangeArrowheads="1"/>
          </p:cNvSpPr>
          <p:nvPr/>
        </p:nvSpPr>
        <p:spPr bwMode="auto">
          <a:xfrm>
            <a:off x="1101725" y="34432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266264" name="Text Box 24"/>
          <p:cNvSpPr txBox="1">
            <a:spLocks noChangeArrowheads="1"/>
          </p:cNvSpPr>
          <p:nvPr/>
        </p:nvSpPr>
        <p:spPr bwMode="auto">
          <a:xfrm>
            <a:off x="1092200" y="39766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266265" name="Text Box 25"/>
          <p:cNvSpPr txBox="1">
            <a:spLocks noChangeArrowheads="1"/>
          </p:cNvSpPr>
          <p:nvPr/>
        </p:nvSpPr>
        <p:spPr bwMode="auto">
          <a:xfrm>
            <a:off x="1092200" y="44338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266266" name="Text Box 26"/>
          <p:cNvSpPr txBox="1">
            <a:spLocks noChangeArrowheads="1"/>
          </p:cNvSpPr>
          <p:nvPr/>
        </p:nvSpPr>
        <p:spPr bwMode="auto">
          <a:xfrm>
            <a:off x="1092200" y="49672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graphicFrame>
        <p:nvGraphicFramePr>
          <p:cNvPr id="266353" name="Group 113"/>
          <p:cNvGraphicFramePr>
            <a:graphicFrameLocks noGrp="1"/>
          </p:cNvGraphicFramePr>
          <p:nvPr/>
        </p:nvGraphicFramePr>
        <p:xfrm>
          <a:off x="234950" y="2895600"/>
          <a:ext cx="685800" cy="2514602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310" name="Text Box 70"/>
          <p:cNvSpPr txBox="1">
            <a:spLocks noChangeArrowheads="1"/>
          </p:cNvSpPr>
          <p:nvPr/>
        </p:nvSpPr>
        <p:spPr bwMode="auto">
          <a:xfrm>
            <a:off x="996950" y="2057400"/>
            <a:ext cx="730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</a:t>
            </a:r>
          </a:p>
          <a:p>
            <a:r>
              <a:rPr lang="en-US"/>
              <a:t>A</a:t>
            </a:r>
          </a:p>
        </p:txBody>
      </p:sp>
      <p:sp>
        <p:nvSpPr>
          <p:cNvPr id="266311" name="Text Box 71"/>
          <p:cNvSpPr txBox="1">
            <a:spLocks noChangeArrowheads="1"/>
          </p:cNvSpPr>
          <p:nvPr/>
        </p:nvSpPr>
        <p:spPr bwMode="auto">
          <a:xfrm>
            <a:off x="184150" y="213360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66312" name="Text Box 72"/>
          <p:cNvSpPr txBox="1">
            <a:spLocks noChangeArrowheads="1"/>
          </p:cNvSpPr>
          <p:nvPr/>
        </p:nvSpPr>
        <p:spPr bwMode="auto">
          <a:xfrm>
            <a:off x="2117725" y="1408113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Question:</a:t>
            </a:r>
          </a:p>
        </p:txBody>
      </p:sp>
      <p:sp>
        <p:nvSpPr>
          <p:cNvPr id="266313" name="Text Box 73"/>
          <p:cNvSpPr txBox="1">
            <a:spLocks noChangeArrowheads="1"/>
          </p:cNvSpPr>
          <p:nvPr/>
        </p:nvSpPr>
        <p:spPr bwMode="auto">
          <a:xfrm>
            <a:off x="3352800" y="1414463"/>
            <a:ext cx="3587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Delete an element from the array.</a:t>
            </a:r>
          </a:p>
        </p:txBody>
      </p:sp>
      <p:sp>
        <p:nvSpPr>
          <p:cNvPr id="266314" name="Text Box 74"/>
          <p:cNvSpPr txBox="1">
            <a:spLocks noChangeArrowheads="1"/>
          </p:cNvSpPr>
          <p:nvPr/>
        </p:nvSpPr>
        <p:spPr bwMode="auto">
          <a:xfrm>
            <a:off x="2111375" y="176053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Question:</a:t>
            </a:r>
          </a:p>
        </p:txBody>
      </p:sp>
      <p:sp>
        <p:nvSpPr>
          <p:cNvPr id="266315" name="Text Box 75"/>
          <p:cNvSpPr txBox="1">
            <a:spLocks noChangeArrowheads="1"/>
          </p:cNvSpPr>
          <p:nvPr/>
        </p:nvSpPr>
        <p:spPr bwMode="auto">
          <a:xfrm>
            <a:off x="3346450" y="1766888"/>
            <a:ext cx="495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What is the value of the element to be deleted?</a:t>
            </a:r>
          </a:p>
        </p:txBody>
      </p:sp>
      <p:sp>
        <p:nvSpPr>
          <p:cNvPr id="266316" name="Text Box 76"/>
          <p:cNvSpPr txBox="1">
            <a:spLocks noChangeArrowheads="1"/>
          </p:cNvSpPr>
          <p:nvPr/>
        </p:nvSpPr>
        <p:spPr bwMode="auto">
          <a:xfrm>
            <a:off x="2216150" y="25908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60</a:t>
            </a:r>
          </a:p>
        </p:txBody>
      </p:sp>
      <p:sp>
        <p:nvSpPr>
          <p:cNvPr id="266317" name="Text Box 77"/>
          <p:cNvSpPr txBox="1">
            <a:spLocks noChangeArrowheads="1"/>
          </p:cNvSpPr>
          <p:nvPr/>
        </p:nvSpPr>
        <p:spPr bwMode="auto">
          <a:xfrm>
            <a:off x="2749550" y="2605088"/>
            <a:ext cx="561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Element is not there in the array. It cannot be deleted.</a:t>
            </a:r>
          </a:p>
        </p:txBody>
      </p:sp>
      <p:sp>
        <p:nvSpPr>
          <p:cNvPr id="266318" name="Text Box 78"/>
          <p:cNvSpPr txBox="1">
            <a:spLocks noChangeArrowheads="1"/>
          </p:cNvSpPr>
          <p:nvPr/>
        </p:nvSpPr>
        <p:spPr bwMode="auto">
          <a:xfrm>
            <a:off x="2216150" y="3048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266320" name="Text Box 80"/>
          <p:cNvSpPr txBox="1">
            <a:spLocks noChangeArrowheads="1"/>
          </p:cNvSpPr>
          <p:nvPr/>
        </p:nvSpPr>
        <p:spPr bwMode="auto">
          <a:xfrm>
            <a:off x="2749550" y="3048000"/>
            <a:ext cx="581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Search is successful. 20 is available at index/location 1.</a:t>
            </a:r>
          </a:p>
        </p:txBody>
      </p:sp>
      <p:sp>
        <p:nvSpPr>
          <p:cNvPr id="266321" name="Text Box 81"/>
          <p:cNvSpPr txBox="1">
            <a:spLocks noChangeArrowheads="1"/>
          </p:cNvSpPr>
          <p:nvPr/>
        </p:nvSpPr>
        <p:spPr bwMode="auto">
          <a:xfrm>
            <a:off x="2749550" y="3429000"/>
            <a:ext cx="1435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A[1] = NULL</a:t>
            </a:r>
          </a:p>
        </p:txBody>
      </p:sp>
      <p:sp>
        <p:nvSpPr>
          <p:cNvPr id="266322" name="Oval 82"/>
          <p:cNvSpPr>
            <a:spLocks noChangeArrowheads="1"/>
          </p:cNvSpPr>
          <p:nvPr/>
        </p:nvSpPr>
        <p:spPr bwMode="auto">
          <a:xfrm>
            <a:off x="838200" y="2514600"/>
            <a:ext cx="990600" cy="3276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23" name="Text Box 83"/>
          <p:cNvSpPr txBox="1">
            <a:spLocks noChangeArrowheads="1"/>
          </p:cNvSpPr>
          <p:nvPr/>
        </p:nvSpPr>
        <p:spPr bwMode="auto">
          <a:xfrm>
            <a:off x="2749550" y="3810000"/>
            <a:ext cx="6318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Empty location is in between the other elements of the array.</a:t>
            </a:r>
          </a:p>
          <a:p>
            <a:pPr algn="l"/>
            <a:r>
              <a:rPr lang="en-US"/>
              <a:t>It should be at the tail end of the array.</a:t>
            </a:r>
          </a:p>
        </p:txBody>
      </p:sp>
      <p:sp>
        <p:nvSpPr>
          <p:cNvPr id="266324" name="Text Box 84"/>
          <p:cNvSpPr txBox="1">
            <a:spLocks noChangeArrowheads="1"/>
          </p:cNvSpPr>
          <p:nvPr/>
        </p:nvSpPr>
        <p:spPr bwMode="auto">
          <a:xfrm>
            <a:off x="2743200" y="4433888"/>
            <a:ext cx="441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So it leaves the array polluted / corrupted.</a:t>
            </a:r>
          </a:p>
        </p:txBody>
      </p:sp>
      <p:sp>
        <p:nvSpPr>
          <p:cNvPr id="266325" name="Text Box 85"/>
          <p:cNvSpPr txBox="1">
            <a:spLocks noChangeArrowheads="1"/>
          </p:cNvSpPr>
          <p:nvPr/>
        </p:nvSpPr>
        <p:spPr bwMode="auto">
          <a:xfrm>
            <a:off x="2743200" y="6216650"/>
            <a:ext cx="602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Hence the remaining values needs to shifted upwards</a:t>
            </a:r>
          </a:p>
          <a:p>
            <a:pPr algn="l"/>
            <a:r>
              <a:rPr lang="en-US"/>
              <a:t>so that the empty space automatically moves downwards.</a:t>
            </a:r>
          </a:p>
        </p:txBody>
      </p:sp>
      <p:cxnSp>
        <p:nvCxnSpPr>
          <p:cNvPr id="266330" name="AutoShape 90"/>
          <p:cNvCxnSpPr>
            <a:cxnSpLocks noChangeShapeType="1"/>
            <a:stCxn id="0" idx="3"/>
            <a:endCxn id="0" idx="3"/>
          </p:cNvCxnSpPr>
          <p:nvPr/>
        </p:nvCxnSpPr>
        <p:spPr bwMode="auto">
          <a:xfrm flipV="1">
            <a:off x="1682750" y="4656138"/>
            <a:ext cx="1588" cy="503237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6331" name="AutoShape 91"/>
          <p:cNvCxnSpPr>
            <a:cxnSpLocks noChangeShapeType="1"/>
            <a:stCxn id="0" idx="3"/>
            <a:endCxn id="0" idx="3"/>
          </p:cNvCxnSpPr>
          <p:nvPr/>
        </p:nvCxnSpPr>
        <p:spPr bwMode="auto">
          <a:xfrm flipV="1">
            <a:off x="1682750" y="4152900"/>
            <a:ext cx="1588" cy="503238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6332" name="AutoShape 92"/>
          <p:cNvCxnSpPr>
            <a:cxnSpLocks noChangeShapeType="1"/>
            <a:stCxn id="0" idx="3"/>
            <a:endCxn id="0" idx="3"/>
          </p:cNvCxnSpPr>
          <p:nvPr/>
        </p:nvCxnSpPr>
        <p:spPr bwMode="auto">
          <a:xfrm flipV="1">
            <a:off x="1682750" y="3651250"/>
            <a:ext cx="1588" cy="50165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66333" name="Text Box 93"/>
          <p:cNvSpPr txBox="1">
            <a:spLocks noChangeArrowheads="1"/>
          </p:cNvSpPr>
          <p:nvPr/>
        </p:nvSpPr>
        <p:spPr bwMode="auto">
          <a:xfrm>
            <a:off x="2743200" y="4814888"/>
            <a:ext cx="493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Can the last element ’50’ come to take place of</a:t>
            </a:r>
          </a:p>
          <a:p>
            <a:pPr algn="l"/>
            <a:r>
              <a:rPr lang="en-US"/>
              <a:t>deleted element ’20’ directly?</a:t>
            </a:r>
          </a:p>
        </p:txBody>
      </p:sp>
      <p:sp>
        <p:nvSpPr>
          <p:cNvPr id="266334" name="Text Box 94"/>
          <p:cNvSpPr txBox="1">
            <a:spLocks noChangeArrowheads="1"/>
          </p:cNvSpPr>
          <p:nvPr/>
        </p:nvSpPr>
        <p:spPr bwMode="auto">
          <a:xfrm>
            <a:off x="2743200" y="5486400"/>
            <a:ext cx="5454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No. Original sequence of elements will get changed.</a:t>
            </a:r>
          </a:p>
          <a:p>
            <a:pPr algn="l"/>
            <a:r>
              <a:rPr lang="en-US"/>
              <a:t>It will pollute / corrupt the array.</a:t>
            </a:r>
          </a:p>
        </p:txBody>
      </p:sp>
      <p:cxnSp>
        <p:nvCxnSpPr>
          <p:cNvPr id="266335" name="AutoShape 95"/>
          <p:cNvCxnSpPr>
            <a:cxnSpLocks noChangeShapeType="1"/>
            <a:stCxn id="0" idx="3"/>
            <a:endCxn id="0" idx="3"/>
          </p:cNvCxnSpPr>
          <p:nvPr/>
        </p:nvCxnSpPr>
        <p:spPr bwMode="auto">
          <a:xfrm flipV="1">
            <a:off x="1682750" y="3651250"/>
            <a:ext cx="1588" cy="1508125"/>
          </a:xfrm>
          <a:prstGeom prst="curvedConnector3">
            <a:avLst>
              <a:gd name="adj1" fmla="val 27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66336" name="Text Box 96"/>
          <p:cNvSpPr txBox="1">
            <a:spLocks noChangeArrowheads="1"/>
          </p:cNvSpPr>
          <p:nvPr/>
        </p:nvSpPr>
        <p:spPr bwMode="auto">
          <a:xfrm>
            <a:off x="3206750" y="990600"/>
            <a:ext cx="1212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Algorithm:</a:t>
            </a:r>
          </a:p>
        </p:txBody>
      </p:sp>
      <p:sp>
        <p:nvSpPr>
          <p:cNvPr id="266337" name="Text Box 97"/>
          <p:cNvSpPr txBox="1">
            <a:spLocks noChangeArrowheads="1"/>
          </p:cNvSpPr>
          <p:nvPr/>
        </p:nvSpPr>
        <p:spPr bwMode="auto">
          <a:xfrm>
            <a:off x="4324350" y="990600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DeleteArray</a:t>
            </a:r>
          </a:p>
        </p:txBody>
      </p:sp>
      <p:sp>
        <p:nvSpPr>
          <p:cNvPr id="266340" name="Text Box 100"/>
          <p:cNvSpPr txBox="1">
            <a:spLocks noChangeArrowheads="1"/>
          </p:cNvSpPr>
          <p:nvPr/>
        </p:nvSpPr>
        <p:spPr bwMode="auto">
          <a:xfrm>
            <a:off x="1081088" y="34432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266341" name="Text Box 101"/>
          <p:cNvSpPr txBox="1">
            <a:spLocks noChangeArrowheads="1"/>
          </p:cNvSpPr>
          <p:nvPr/>
        </p:nvSpPr>
        <p:spPr bwMode="auto">
          <a:xfrm>
            <a:off x="1066800" y="39766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266342" name="Text Box 102"/>
          <p:cNvSpPr txBox="1">
            <a:spLocks noChangeArrowheads="1"/>
          </p:cNvSpPr>
          <p:nvPr/>
        </p:nvSpPr>
        <p:spPr bwMode="auto">
          <a:xfrm>
            <a:off x="1095375" y="44481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266344" name="Text Box 104"/>
          <p:cNvSpPr txBox="1">
            <a:spLocks noChangeArrowheads="1"/>
          </p:cNvSpPr>
          <p:nvPr/>
        </p:nvSpPr>
        <p:spPr bwMode="auto">
          <a:xfrm>
            <a:off x="76200" y="5791200"/>
            <a:ext cx="22288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Question: Will the</a:t>
            </a:r>
          </a:p>
          <a:p>
            <a:pPr algn="l"/>
            <a:r>
              <a:rPr lang="en-US"/>
              <a:t>upward shifting start</a:t>
            </a:r>
          </a:p>
          <a:p>
            <a:pPr algn="l"/>
            <a:r>
              <a:rPr lang="en-US"/>
              <a:t>from Bottom / Top?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6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6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6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1000" fill="hold"/>
                                        <p:tgtEl>
                                          <p:spTgt spid="2662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1000" fill="hold"/>
                                        <p:tgtEl>
                                          <p:spTgt spid="2663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1000" fill="hold"/>
                                        <p:tgtEl>
                                          <p:spTgt spid="2662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1000" fill="hold"/>
                                        <p:tgtEl>
                                          <p:spTgt spid="2663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1000" fill="hold"/>
                                        <p:tgtEl>
                                          <p:spTgt spid="2662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autoRev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1000" fill="hold"/>
                                        <p:tgtEl>
                                          <p:spTgt spid="2663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1000" fill="hold"/>
                                        <p:tgtEl>
                                          <p:spTgt spid="26626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6" presetClass="emph" presetSubtype="0" autoRev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1000" fill="hold"/>
                                        <p:tgtEl>
                                          <p:spTgt spid="2663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1000" fill="hold"/>
                                        <p:tgtEl>
                                          <p:spTgt spid="26626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autoRev="1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1000" fill="hold"/>
                                        <p:tgtEl>
                                          <p:spTgt spid="2663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6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6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mph" presetSubtype="0" autoRev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1000" fill="hold"/>
                                        <p:tgtEl>
                                          <p:spTgt spid="2662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2" dur="1000" fill="hold"/>
                                        <p:tgtEl>
                                          <p:spTgt spid="2663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" presetClass="emph" presetSubtype="0" autoRev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6" dur="1000" fill="hold"/>
                                        <p:tgtEl>
                                          <p:spTgt spid="2662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6" presetClass="emph" presetSubtype="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1000" fill="hold"/>
                                        <p:tgtEl>
                                          <p:spTgt spid="2663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6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6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266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26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26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26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26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26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8575E-6 L 3.33333E-6 -0.22202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266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26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-0.22849 L -0.00173 0.00463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266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5" dur="500"/>
                                        <p:tgtEl>
                                          <p:spTgt spid="266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26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26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26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26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xit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6" dur="500"/>
                                        <p:tgtEl>
                                          <p:spTgt spid="266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9" dur="500"/>
                                        <p:tgtEl>
                                          <p:spTgt spid="266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2" dur="500"/>
                                        <p:tgtEl>
                                          <p:spTgt spid="266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26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26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26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26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2" grpId="0"/>
      <p:bldP spid="266262" grpId="1"/>
      <p:bldP spid="266262" grpId="2"/>
      <p:bldP spid="266263" grpId="0"/>
      <p:bldP spid="266263" grpId="1"/>
      <p:bldP spid="266263" grpId="2"/>
      <p:bldP spid="266263" grpId="3"/>
      <p:bldP spid="266264" grpId="0"/>
      <p:bldP spid="266264" grpId="1"/>
      <p:bldP spid="266264" grpId="2"/>
      <p:bldP spid="266265" grpId="0"/>
      <p:bldP spid="266265" grpId="1"/>
      <p:bldP spid="266265" grpId="2"/>
      <p:bldP spid="266266" grpId="0"/>
      <p:bldP spid="266266" grpId="1"/>
      <p:bldP spid="266266" grpId="2"/>
      <p:bldP spid="266266" grpId="3"/>
      <p:bldP spid="266266" grpId="4"/>
      <p:bldP spid="266310" grpId="0"/>
      <p:bldP spid="266311" grpId="0"/>
      <p:bldP spid="266312" grpId="0"/>
      <p:bldP spid="266313" grpId="0"/>
      <p:bldP spid="266314" grpId="0"/>
      <p:bldP spid="266315" grpId="0"/>
      <p:bldP spid="266316" grpId="0"/>
      <p:bldP spid="266316" grpId="1"/>
      <p:bldP spid="266316" grpId="2"/>
      <p:bldP spid="266316" grpId="3"/>
      <p:bldP spid="266316" grpId="4"/>
      <p:bldP spid="266316" grpId="5"/>
      <p:bldP spid="266317" grpId="0"/>
      <p:bldP spid="266318" grpId="0"/>
      <p:bldP spid="266318" grpId="1"/>
      <p:bldP spid="266318" grpId="2"/>
      <p:bldP spid="266320" grpId="0"/>
      <p:bldP spid="266321" grpId="0"/>
      <p:bldP spid="266322" grpId="0" animBg="1"/>
      <p:bldP spid="266323" grpId="0"/>
      <p:bldP spid="266324" grpId="0"/>
      <p:bldP spid="266325" grpId="0"/>
      <p:bldP spid="266333" grpId="0"/>
      <p:bldP spid="266334" grpId="0"/>
      <p:bldP spid="266336" grpId="0"/>
      <p:bldP spid="266337" grpId="0"/>
      <p:bldP spid="266340" grpId="0"/>
      <p:bldP spid="266341" grpId="0"/>
      <p:bldP spid="266342" grpId="0"/>
      <p:bldP spid="2663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219200"/>
            <a:ext cx="7696200" cy="5181600"/>
          </a:xfrm>
        </p:spPr>
        <p:txBody>
          <a:bodyPr/>
          <a:lstStyle/>
          <a:p>
            <a:pPr algn="l">
              <a:lnSpc>
                <a:spcPct val="90000"/>
              </a:lnSpc>
              <a:buFontTx/>
              <a:buChar char="•"/>
            </a:pPr>
            <a:r>
              <a:rPr lang="en-US" sz="2400"/>
              <a:t>Array: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sz="2000"/>
              <a:t>Finite, Ordered collection of Homogeneous data elements where,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 sz="1800"/>
              <a:t>Ordering is maintained by storing all elements in,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 sz="1800"/>
              <a:t>Continuous / Contiguous locations of memory.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sz="2000"/>
              <a:t>Properties: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 sz="1800"/>
              <a:t>Finite:</a:t>
            </a:r>
          </a:p>
          <a:p>
            <a:pPr lvl="3" algn="l">
              <a:lnSpc>
                <a:spcPct val="90000"/>
              </a:lnSpc>
              <a:buFontTx/>
              <a:buChar char="–"/>
            </a:pPr>
            <a:r>
              <a:rPr lang="en-US" sz="1600"/>
              <a:t>Contains only a limited (finite) number of elements.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 sz="1800"/>
              <a:t>Ordered:</a:t>
            </a:r>
          </a:p>
          <a:p>
            <a:pPr lvl="3" algn="l">
              <a:lnSpc>
                <a:spcPct val="90000"/>
              </a:lnSpc>
              <a:buFontTx/>
              <a:buChar char="–"/>
            </a:pPr>
            <a:r>
              <a:rPr lang="en-US" sz="1600"/>
              <a:t>All elements are stored one by one in continuous / contiguous locations of computer memory.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 sz="1800"/>
              <a:t>Homogeneous:</a:t>
            </a:r>
          </a:p>
          <a:p>
            <a:pPr lvl="3" algn="l">
              <a:lnSpc>
                <a:spcPct val="90000"/>
              </a:lnSpc>
              <a:buFontTx/>
              <a:buChar char="–"/>
            </a:pPr>
            <a:r>
              <a:rPr lang="en-US" sz="1600"/>
              <a:t>All the elements of an array are of the same data type.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sz="2000"/>
              <a:t>Example: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 sz="1800"/>
              <a:t>An array of integers to store the roll numbers of all students in a class.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 sz="1800"/>
              <a:t>An array of strings to store the names of all villagers in a village.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6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6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6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6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6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60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graphicFrame>
        <p:nvGraphicFramePr>
          <p:cNvPr id="267267" name="Group 3"/>
          <p:cNvGraphicFramePr>
            <a:graphicFrameLocks noGrp="1"/>
          </p:cNvGraphicFramePr>
          <p:nvPr/>
        </p:nvGraphicFramePr>
        <p:xfrm>
          <a:off x="793750" y="3352800"/>
          <a:ext cx="685800" cy="2514602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7281" name="Text Box 17"/>
          <p:cNvSpPr txBox="1">
            <a:spLocks noChangeArrowheads="1"/>
          </p:cNvSpPr>
          <p:nvPr/>
        </p:nvSpPr>
        <p:spPr bwMode="auto">
          <a:xfrm>
            <a:off x="895350" y="3429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67282" name="Text Box 18"/>
          <p:cNvSpPr txBox="1">
            <a:spLocks noChangeArrowheads="1"/>
          </p:cNvSpPr>
          <p:nvPr/>
        </p:nvSpPr>
        <p:spPr bwMode="auto">
          <a:xfrm>
            <a:off x="898525" y="39004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267283" name="Text Box 19"/>
          <p:cNvSpPr txBox="1">
            <a:spLocks noChangeArrowheads="1"/>
          </p:cNvSpPr>
          <p:nvPr/>
        </p:nvSpPr>
        <p:spPr bwMode="auto">
          <a:xfrm>
            <a:off x="889000" y="44338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267284" name="Text Box 20"/>
          <p:cNvSpPr txBox="1">
            <a:spLocks noChangeArrowheads="1"/>
          </p:cNvSpPr>
          <p:nvPr/>
        </p:nvSpPr>
        <p:spPr bwMode="auto">
          <a:xfrm>
            <a:off x="889000" y="48910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267285" name="Text Box 21"/>
          <p:cNvSpPr txBox="1">
            <a:spLocks noChangeArrowheads="1"/>
          </p:cNvSpPr>
          <p:nvPr/>
        </p:nvSpPr>
        <p:spPr bwMode="auto">
          <a:xfrm>
            <a:off x="889000" y="54244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graphicFrame>
        <p:nvGraphicFramePr>
          <p:cNvPr id="267286" name="Group 22"/>
          <p:cNvGraphicFramePr>
            <a:graphicFrameLocks noGrp="1"/>
          </p:cNvGraphicFramePr>
          <p:nvPr/>
        </p:nvGraphicFramePr>
        <p:xfrm>
          <a:off x="31750" y="3352800"/>
          <a:ext cx="685800" cy="2514602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7304" name="Text Box 40"/>
          <p:cNvSpPr txBox="1">
            <a:spLocks noChangeArrowheads="1"/>
          </p:cNvSpPr>
          <p:nvPr/>
        </p:nvSpPr>
        <p:spPr bwMode="auto">
          <a:xfrm>
            <a:off x="793750" y="2514600"/>
            <a:ext cx="730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</a:t>
            </a:r>
          </a:p>
          <a:p>
            <a:r>
              <a:rPr lang="en-US"/>
              <a:t>A</a:t>
            </a:r>
          </a:p>
        </p:txBody>
      </p:sp>
      <p:sp>
        <p:nvSpPr>
          <p:cNvPr id="267305" name="Text Box 41"/>
          <p:cNvSpPr txBox="1">
            <a:spLocks noChangeArrowheads="1"/>
          </p:cNvSpPr>
          <p:nvPr/>
        </p:nvSpPr>
        <p:spPr bwMode="auto">
          <a:xfrm>
            <a:off x="-19050" y="259080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67306" name="Text Box 42"/>
          <p:cNvSpPr txBox="1">
            <a:spLocks noChangeArrowheads="1"/>
          </p:cNvSpPr>
          <p:nvPr/>
        </p:nvSpPr>
        <p:spPr bwMode="auto">
          <a:xfrm>
            <a:off x="2117725" y="1408113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Question:</a:t>
            </a:r>
          </a:p>
        </p:txBody>
      </p:sp>
      <p:sp>
        <p:nvSpPr>
          <p:cNvPr id="267307" name="Text Box 43"/>
          <p:cNvSpPr txBox="1">
            <a:spLocks noChangeArrowheads="1"/>
          </p:cNvSpPr>
          <p:nvPr/>
        </p:nvSpPr>
        <p:spPr bwMode="auto">
          <a:xfrm>
            <a:off x="3352800" y="1414463"/>
            <a:ext cx="3587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Delete an element from the array.</a:t>
            </a:r>
          </a:p>
        </p:txBody>
      </p:sp>
      <p:sp>
        <p:nvSpPr>
          <p:cNvPr id="267308" name="Text Box 44"/>
          <p:cNvSpPr txBox="1">
            <a:spLocks noChangeArrowheads="1"/>
          </p:cNvSpPr>
          <p:nvPr/>
        </p:nvSpPr>
        <p:spPr bwMode="auto">
          <a:xfrm>
            <a:off x="2111375" y="176053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Question:</a:t>
            </a:r>
          </a:p>
        </p:txBody>
      </p:sp>
      <p:sp>
        <p:nvSpPr>
          <p:cNvPr id="267309" name="Text Box 45"/>
          <p:cNvSpPr txBox="1">
            <a:spLocks noChangeArrowheads="1"/>
          </p:cNvSpPr>
          <p:nvPr/>
        </p:nvSpPr>
        <p:spPr bwMode="auto">
          <a:xfrm>
            <a:off x="3346450" y="1766888"/>
            <a:ext cx="495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What is the value of the element to be deleted?</a:t>
            </a:r>
          </a:p>
        </p:txBody>
      </p:sp>
      <p:sp>
        <p:nvSpPr>
          <p:cNvPr id="267325" name="Text Box 61"/>
          <p:cNvSpPr txBox="1">
            <a:spLocks noChangeArrowheads="1"/>
          </p:cNvSpPr>
          <p:nvPr/>
        </p:nvSpPr>
        <p:spPr bwMode="auto">
          <a:xfrm>
            <a:off x="3206750" y="990600"/>
            <a:ext cx="1212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Algorithm:</a:t>
            </a:r>
          </a:p>
        </p:txBody>
      </p:sp>
      <p:sp>
        <p:nvSpPr>
          <p:cNvPr id="267326" name="Text Box 62"/>
          <p:cNvSpPr txBox="1">
            <a:spLocks noChangeArrowheads="1"/>
          </p:cNvSpPr>
          <p:nvPr/>
        </p:nvSpPr>
        <p:spPr bwMode="auto">
          <a:xfrm>
            <a:off x="4324350" y="990600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DeleteArray</a:t>
            </a:r>
          </a:p>
        </p:txBody>
      </p:sp>
      <p:sp>
        <p:nvSpPr>
          <p:cNvPr id="267331" name="Text Box 67"/>
          <p:cNvSpPr txBox="1">
            <a:spLocks noChangeArrowheads="1"/>
          </p:cNvSpPr>
          <p:nvPr/>
        </p:nvSpPr>
        <p:spPr bwMode="auto">
          <a:xfrm>
            <a:off x="8305800" y="1752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267332" name="Text Box 68"/>
          <p:cNvSpPr txBox="1">
            <a:spLocks noChangeArrowheads="1"/>
          </p:cNvSpPr>
          <p:nvPr/>
        </p:nvSpPr>
        <p:spPr bwMode="auto">
          <a:xfrm>
            <a:off x="1828800" y="28194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Solution-1:</a:t>
            </a:r>
          </a:p>
        </p:txBody>
      </p:sp>
      <p:sp>
        <p:nvSpPr>
          <p:cNvPr id="267333" name="Text Box 69"/>
          <p:cNvSpPr txBox="1">
            <a:spLocks noChangeArrowheads="1"/>
          </p:cNvSpPr>
          <p:nvPr/>
        </p:nvSpPr>
        <p:spPr bwMode="auto">
          <a:xfrm>
            <a:off x="1876425" y="3871913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SearchArray(A, 20) </a:t>
            </a:r>
          </a:p>
          <a:p>
            <a:pPr algn="l"/>
            <a:r>
              <a:rPr lang="en-US"/>
              <a:t>// i = 1</a:t>
            </a:r>
          </a:p>
        </p:txBody>
      </p:sp>
      <p:sp>
        <p:nvSpPr>
          <p:cNvPr id="267336" name="Text Box 72"/>
          <p:cNvSpPr txBox="1">
            <a:spLocks noChangeArrowheads="1"/>
          </p:cNvSpPr>
          <p:nvPr/>
        </p:nvSpPr>
        <p:spPr bwMode="auto">
          <a:xfrm>
            <a:off x="1871663" y="3200400"/>
            <a:ext cx="231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(Upward shifting </a:t>
            </a:r>
          </a:p>
          <a:p>
            <a:pPr algn="l"/>
            <a:r>
              <a:rPr lang="en-US"/>
              <a:t>starting from Bottom)</a:t>
            </a:r>
          </a:p>
        </p:txBody>
      </p:sp>
      <p:cxnSp>
        <p:nvCxnSpPr>
          <p:cNvPr id="267337" name="AutoShape 73"/>
          <p:cNvCxnSpPr>
            <a:cxnSpLocks noChangeShapeType="1"/>
            <a:stCxn id="0" idx="3"/>
            <a:endCxn id="0" idx="3"/>
          </p:cNvCxnSpPr>
          <p:nvPr/>
        </p:nvCxnSpPr>
        <p:spPr bwMode="auto">
          <a:xfrm flipV="1">
            <a:off x="1479550" y="5113338"/>
            <a:ext cx="1588" cy="503237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67338" name="Text Box 74"/>
          <p:cNvSpPr txBox="1">
            <a:spLocks noChangeArrowheads="1"/>
          </p:cNvSpPr>
          <p:nvPr/>
        </p:nvSpPr>
        <p:spPr bwMode="auto">
          <a:xfrm>
            <a:off x="914400" y="49053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267339" name="Text Box 75"/>
          <p:cNvSpPr txBox="1">
            <a:spLocks noChangeArrowheads="1"/>
          </p:cNvSpPr>
          <p:nvPr/>
        </p:nvSpPr>
        <p:spPr bwMode="auto">
          <a:xfrm>
            <a:off x="1905000" y="4495800"/>
            <a:ext cx="205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An element is lost.</a:t>
            </a:r>
          </a:p>
        </p:txBody>
      </p:sp>
      <p:sp>
        <p:nvSpPr>
          <p:cNvPr id="267340" name="Text Box 76"/>
          <p:cNvSpPr txBox="1">
            <a:spLocks noChangeArrowheads="1"/>
          </p:cNvSpPr>
          <p:nvPr/>
        </p:nvSpPr>
        <p:spPr bwMode="auto">
          <a:xfrm>
            <a:off x="1905000" y="4876800"/>
            <a:ext cx="224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So this cannot work.</a:t>
            </a:r>
          </a:p>
        </p:txBody>
      </p:sp>
      <p:sp>
        <p:nvSpPr>
          <p:cNvPr id="267341" name="Line 77"/>
          <p:cNvSpPr>
            <a:spLocks noChangeShapeType="1"/>
          </p:cNvSpPr>
          <p:nvPr/>
        </p:nvSpPr>
        <p:spPr bwMode="auto">
          <a:xfrm>
            <a:off x="4495800" y="25908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67342" name="Group 78"/>
          <p:cNvGraphicFramePr>
            <a:graphicFrameLocks noGrp="1"/>
          </p:cNvGraphicFramePr>
          <p:nvPr/>
        </p:nvGraphicFramePr>
        <p:xfrm>
          <a:off x="5553075" y="3352800"/>
          <a:ext cx="685800" cy="2514602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7356" name="Text Box 92"/>
          <p:cNvSpPr txBox="1">
            <a:spLocks noChangeArrowheads="1"/>
          </p:cNvSpPr>
          <p:nvPr/>
        </p:nvSpPr>
        <p:spPr bwMode="auto">
          <a:xfrm>
            <a:off x="5654675" y="3429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67357" name="Text Box 93"/>
          <p:cNvSpPr txBox="1">
            <a:spLocks noChangeArrowheads="1"/>
          </p:cNvSpPr>
          <p:nvPr/>
        </p:nvSpPr>
        <p:spPr bwMode="auto">
          <a:xfrm>
            <a:off x="5657850" y="39004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267358" name="Text Box 94"/>
          <p:cNvSpPr txBox="1">
            <a:spLocks noChangeArrowheads="1"/>
          </p:cNvSpPr>
          <p:nvPr/>
        </p:nvSpPr>
        <p:spPr bwMode="auto">
          <a:xfrm>
            <a:off x="5648325" y="44338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267359" name="Text Box 95"/>
          <p:cNvSpPr txBox="1">
            <a:spLocks noChangeArrowheads="1"/>
          </p:cNvSpPr>
          <p:nvPr/>
        </p:nvSpPr>
        <p:spPr bwMode="auto">
          <a:xfrm>
            <a:off x="5648325" y="48910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267360" name="Text Box 96"/>
          <p:cNvSpPr txBox="1">
            <a:spLocks noChangeArrowheads="1"/>
          </p:cNvSpPr>
          <p:nvPr/>
        </p:nvSpPr>
        <p:spPr bwMode="auto">
          <a:xfrm>
            <a:off x="5648325" y="54244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graphicFrame>
        <p:nvGraphicFramePr>
          <p:cNvPr id="267361" name="Group 97"/>
          <p:cNvGraphicFramePr>
            <a:graphicFrameLocks noGrp="1"/>
          </p:cNvGraphicFramePr>
          <p:nvPr/>
        </p:nvGraphicFramePr>
        <p:xfrm>
          <a:off x="4791075" y="3352800"/>
          <a:ext cx="685800" cy="2514602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7379" name="Text Box 115"/>
          <p:cNvSpPr txBox="1">
            <a:spLocks noChangeArrowheads="1"/>
          </p:cNvSpPr>
          <p:nvPr/>
        </p:nvSpPr>
        <p:spPr bwMode="auto">
          <a:xfrm>
            <a:off x="5553075" y="2514600"/>
            <a:ext cx="730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</a:t>
            </a:r>
          </a:p>
          <a:p>
            <a:r>
              <a:rPr lang="en-US"/>
              <a:t>A</a:t>
            </a:r>
          </a:p>
        </p:txBody>
      </p:sp>
      <p:sp>
        <p:nvSpPr>
          <p:cNvPr id="267380" name="Text Box 116"/>
          <p:cNvSpPr txBox="1">
            <a:spLocks noChangeArrowheads="1"/>
          </p:cNvSpPr>
          <p:nvPr/>
        </p:nvSpPr>
        <p:spPr bwMode="auto">
          <a:xfrm>
            <a:off x="4740275" y="259080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67381" name="Text Box 117"/>
          <p:cNvSpPr txBox="1">
            <a:spLocks noChangeArrowheads="1"/>
          </p:cNvSpPr>
          <p:nvPr/>
        </p:nvSpPr>
        <p:spPr bwMode="auto">
          <a:xfrm>
            <a:off x="6553200" y="26670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Solution-2:</a:t>
            </a:r>
          </a:p>
        </p:txBody>
      </p:sp>
      <p:sp>
        <p:nvSpPr>
          <p:cNvPr id="267382" name="Text Box 118"/>
          <p:cNvSpPr txBox="1">
            <a:spLocks noChangeArrowheads="1"/>
          </p:cNvSpPr>
          <p:nvPr/>
        </p:nvSpPr>
        <p:spPr bwMode="auto">
          <a:xfrm>
            <a:off x="6600825" y="3719513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SearchArray(A, 20) </a:t>
            </a:r>
          </a:p>
          <a:p>
            <a:pPr algn="l"/>
            <a:r>
              <a:rPr lang="en-US"/>
              <a:t>// i = 1</a:t>
            </a:r>
          </a:p>
        </p:txBody>
      </p:sp>
      <p:sp>
        <p:nvSpPr>
          <p:cNvPr id="267384" name="Text Box 120"/>
          <p:cNvSpPr txBox="1">
            <a:spLocks noChangeArrowheads="1"/>
          </p:cNvSpPr>
          <p:nvPr/>
        </p:nvSpPr>
        <p:spPr bwMode="auto">
          <a:xfrm>
            <a:off x="6596063" y="3048000"/>
            <a:ext cx="1987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(Upward shifting </a:t>
            </a:r>
          </a:p>
          <a:p>
            <a:pPr algn="l"/>
            <a:r>
              <a:rPr lang="en-US"/>
              <a:t>starting from Top)</a:t>
            </a:r>
          </a:p>
        </p:txBody>
      </p:sp>
      <p:cxnSp>
        <p:nvCxnSpPr>
          <p:cNvPr id="267385" name="AutoShape 121"/>
          <p:cNvCxnSpPr>
            <a:cxnSpLocks noChangeShapeType="1"/>
            <a:stCxn id="0" idx="3"/>
            <a:endCxn id="0" idx="3"/>
          </p:cNvCxnSpPr>
          <p:nvPr/>
        </p:nvCxnSpPr>
        <p:spPr bwMode="auto">
          <a:xfrm flipV="1">
            <a:off x="6238875" y="5113338"/>
            <a:ext cx="1588" cy="503237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67386" name="Text Box 122"/>
          <p:cNvSpPr txBox="1">
            <a:spLocks noChangeArrowheads="1"/>
          </p:cNvSpPr>
          <p:nvPr/>
        </p:nvSpPr>
        <p:spPr bwMode="auto">
          <a:xfrm>
            <a:off x="5657850" y="48910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267387" name="Text Box 123"/>
          <p:cNvSpPr txBox="1">
            <a:spLocks noChangeArrowheads="1"/>
          </p:cNvSpPr>
          <p:nvPr/>
        </p:nvSpPr>
        <p:spPr bwMode="auto">
          <a:xfrm>
            <a:off x="6629400" y="4495800"/>
            <a:ext cx="1885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All elements are </a:t>
            </a:r>
          </a:p>
          <a:p>
            <a:pPr algn="l"/>
            <a:r>
              <a:rPr lang="en-US"/>
              <a:t>preserved.</a:t>
            </a:r>
          </a:p>
        </p:txBody>
      </p:sp>
      <p:sp>
        <p:nvSpPr>
          <p:cNvPr id="267388" name="Text Box 124"/>
          <p:cNvSpPr txBox="1">
            <a:spLocks noChangeArrowheads="1"/>
          </p:cNvSpPr>
          <p:nvPr/>
        </p:nvSpPr>
        <p:spPr bwMode="auto">
          <a:xfrm>
            <a:off x="6629400" y="5119688"/>
            <a:ext cx="192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So this can work.</a:t>
            </a:r>
          </a:p>
        </p:txBody>
      </p:sp>
      <p:sp>
        <p:nvSpPr>
          <p:cNvPr id="267391" name="Text Box 127"/>
          <p:cNvSpPr txBox="1">
            <a:spLocks noChangeArrowheads="1"/>
          </p:cNvSpPr>
          <p:nvPr/>
        </p:nvSpPr>
        <p:spPr bwMode="auto">
          <a:xfrm>
            <a:off x="5657850" y="39004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267392" name="Text Box 128"/>
          <p:cNvSpPr txBox="1">
            <a:spLocks noChangeArrowheads="1"/>
          </p:cNvSpPr>
          <p:nvPr/>
        </p:nvSpPr>
        <p:spPr bwMode="auto">
          <a:xfrm>
            <a:off x="5657850" y="4419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cxnSp>
        <p:nvCxnSpPr>
          <p:cNvPr id="267394" name="AutoShape 130"/>
          <p:cNvCxnSpPr>
            <a:cxnSpLocks noChangeShapeType="1"/>
            <a:stCxn id="0" idx="3"/>
            <a:endCxn id="0" idx="3"/>
          </p:cNvCxnSpPr>
          <p:nvPr/>
        </p:nvCxnSpPr>
        <p:spPr bwMode="auto">
          <a:xfrm flipV="1">
            <a:off x="6238875" y="4610100"/>
            <a:ext cx="1588" cy="503238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7395" name="AutoShape 131"/>
          <p:cNvCxnSpPr>
            <a:cxnSpLocks noChangeShapeType="1"/>
            <a:stCxn id="0" idx="3"/>
            <a:endCxn id="0" idx="3"/>
          </p:cNvCxnSpPr>
          <p:nvPr/>
        </p:nvCxnSpPr>
        <p:spPr bwMode="auto">
          <a:xfrm flipV="1">
            <a:off x="6238875" y="4108450"/>
            <a:ext cx="1588" cy="50165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7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6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267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6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6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6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6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6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6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6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6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6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6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26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6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26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26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6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6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26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267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26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6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1" dur="500"/>
                                        <p:tgtEl>
                                          <p:spTgt spid="267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26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26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4" dur="500"/>
                                        <p:tgtEl>
                                          <p:spTgt spid="267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26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26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26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81" grpId="0"/>
      <p:bldP spid="267282" grpId="0"/>
      <p:bldP spid="267283" grpId="0"/>
      <p:bldP spid="267284" grpId="0"/>
      <p:bldP spid="267284" grpId="1"/>
      <p:bldP spid="267285" grpId="0"/>
      <p:bldP spid="267304" grpId="0"/>
      <p:bldP spid="267305" grpId="0"/>
      <p:bldP spid="267306" grpId="0"/>
      <p:bldP spid="267307" grpId="0"/>
      <p:bldP spid="267308" grpId="0"/>
      <p:bldP spid="267309" grpId="0"/>
      <p:bldP spid="267331" grpId="0"/>
      <p:bldP spid="267332" grpId="0"/>
      <p:bldP spid="267333" grpId="0"/>
      <p:bldP spid="267336" grpId="0"/>
      <p:bldP spid="267338" grpId="0"/>
      <p:bldP spid="267339" grpId="0"/>
      <p:bldP spid="267340" grpId="0"/>
      <p:bldP spid="267341" grpId="0" animBg="1"/>
      <p:bldP spid="267356" grpId="0"/>
      <p:bldP spid="267357" grpId="0"/>
      <p:bldP spid="267357" grpId="1"/>
      <p:bldP spid="267358" grpId="0"/>
      <p:bldP spid="267358" grpId="1"/>
      <p:bldP spid="267359" grpId="0"/>
      <p:bldP spid="267359" grpId="1"/>
      <p:bldP spid="267360" grpId="0"/>
      <p:bldP spid="267379" grpId="0"/>
      <p:bldP spid="267380" grpId="0"/>
      <p:bldP spid="267381" grpId="0"/>
      <p:bldP spid="267382" grpId="0"/>
      <p:bldP spid="267384" grpId="0"/>
      <p:bldP spid="267386" grpId="0"/>
      <p:bldP spid="267387" grpId="0"/>
      <p:bldP spid="267388" grpId="0"/>
      <p:bldP spid="267391" grpId="0"/>
      <p:bldP spid="26739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graphicFrame>
        <p:nvGraphicFramePr>
          <p:cNvPr id="268291" name="Group 3"/>
          <p:cNvGraphicFramePr>
            <a:graphicFrameLocks noGrp="1"/>
          </p:cNvGraphicFramePr>
          <p:nvPr/>
        </p:nvGraphicFramePr>
        <p:xfrm>
          <a:off x="793750" y="3352800"/>
          <a:ext cx="685800" cy="2514602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8305" name="Text Box 17"/>
          <p:cNvSpPr txBox="1">
            <a:spLocks noChangeArrowheads="1"/>
          </p:cNvSpPr>
          <p:nvPr/>
        </p:nvSpPr>
        <p:spPr bwMode="auto">
          <a:xfrm>
            <a:off x="895350" y="3429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68306" name="Text Box 18"/>
          <p:cNvSpPr txBox="1">
            <a:spLocks noChangeArrowheads="1"/>
          </p:cNvSpPr>
          <p:nvPr/>
        </p:nvSpPr>
        <p:spPr bwMode="auto">
          <a:xfrm>
            <a:off x="898525" y="39004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268307" name="Text Box 19"/>
          <p:cNvSpPr txBox="1">
            <a:spLocks noChangeArrowheads="1"/>
          </p:cNvSpPr>
          <p:nvPr/>
        </p:nvSpPr>
        <p:spPr bwMode="auto">
          <a:xfrm>
            <a:off x="889000" y="44338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268308" name="Text Box 20"/>
          <p:cNvSpPr txBox="1">
            <a:spLocks noChangeArrowheads="1"/>
          </p:cNvSpPr>
          <p:nvPr/>
        </p:nvSpPr>
        <p:spPr bwMode="auto">
          <a:xfrm>
            <a:off x="889000" y="48910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268309" name="Text Box 21"/>
          <p:cNvSpPr txBox="1">
            <a:spLocks noChangeArrowheads="1"/>
          </p:cNvSpPr>
          <p:nvPr/>
        </p:nvSpPr>
        <p:spPr bwMode="auto">
          <a:xfrm>
            <a:off x="889000" y="54244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graphicFrame>
        <p:nvGraphicFramePr>
          <p:cNvPr id="268310" name="Group 22"/>
          <p:cNvGraphicFramePr>
            <a:graphicFrameLocks noGrp="1"/>
          </p:cNvGraphicFramePr>
          <p:nvPr/>
        </p:nvGraphicFramePr>
        <p:xfrm>
          <a:off x="31750" y="3352800"/>
          <a:ext cx="685800" cy="2514602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8328" name="Text Box 40"/>
          <p:cNvSpPr txBox="1">
            <a:spLocks noChangeArrowheads="1"/>
          </p:cNvSpPr>
          <p:nvPr/>
        </p:nvSpPr>
        <p:spPr bwMode="auto">
          <a:xfrm>
            <a:off x="793750" y="2514600"/>
            <a:ext cx="730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</a:t>
            </a:r>
          </a:p>
          <a:p>
            <a:r>
              <a:rPr lang="en-US"/>
              <a:t>A</a:t>
            </a:r>
          </a:p>
        </p:txBody>
      </p:sp>
      <p:sp>
        <p:nvSpPr>
          <p:cNvPr id="268329" name="Text Box 41"/>
          <p:cNvSpPr txBox="1">
            <a:spLocks noChangeArrowheads="1"/>
          </p:cNvSpPr>
          <p:nvPr/>
        </p:nvSpPr>
        <p:spPr bwMode="auto">
          <a:xfrm>
            <a:off x="-19050" y="259080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68330" name="Text Box 42"/>
          <p:cNvSpPr txBox="1">
            <a:spLocks noChangeArrowheads="1"/>
          </p:cNvSpPr>
          <p:nvPr/>
        </p:nvSpPr>
        <p:spPr bwMode="auto">
          <a:xfrm>
            <a:off x="2117725" y="1408113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Question:</a:t>
            </a:r>
          </a:p>
        </p:txBody>
      </p:sp>
      <p:sp>
        <p:nvSpPr>
          <p:cNvPr id="268331" name="Text Box 43"/>
          <p:cNvSpPr txBox="1">
            <a:spLocks noChangeArrowheads="1"/>
          </p:cNvSpPr>
          <p:nvPr/>
        </p:nvSpPr>
        <p:spPr bwMode="auto">
          <a:xfrm>
            <a:off x="3352800" y="1414463"/>
            <a:ext cx="3587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Delete an element from the array.</a:t>
            </a:r>
          </a:p>
        </p:txBody>
      </p:sp>
      <p:sp>
        <p:nvSpPr>
          <p:cNvPr id="268332" name="Text Box 44"/>
          <p:cNvSpPr txBox="1">
            <a:spLocks noChangeArrowheads="1"/>
          </p:cNvSpPr>
          <p:nvPr/>
        </p:nvSpPr>
        <p:spPr bwMode="auto">
          <a:xfrm>
            <a:off x="2111375" y="1760538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Question:</a:t>
            </a:r>
          </a:p>
        </p:txBody>
      </p:sp>
      <p:sp>
        <p:nvSpPr>
          <p:cNvPr id="268333" name="Text Box 45"/>
          <p:cNvSpPr txBox="1">
            <a:spLocks noChangeArrowheads="1"/>
          </p:cNvSpPr>
          <p:nvPr/>
        </p:nvSpPr>
        <p:spPr bwMode="auto">
          <a:xfrm>
            <a:off x="3346450" y="1766888"/>
            <a:ext cx="495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What is the value of the element to be deleted?</a:t>
            </a:r>
          </a:p>
        </p:txBody>
      </p:sp>
      <p:sp>
        <p:nvSpPr>
          <p:cNvPr id="268334" name="Text Box 46"/>
          <p:cNvSpPr txBox="1">
            <a:spLocks noChangeArrowheads="1"/>
          </p:cNvSpPr>
          <p:nvPr/>
        </p:nvSpPr>
        <p:spPr bwMode="auto">
          <a:xfrm>
            <a:off x="3206750" y="990600"/>
            <a:ext cx="1212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Algorithm:</a:t>
            </a:r>
          </a:p>
        </p:txBody>
      </p:sp>
      <p:sp>
        <p:nvSpPr>
          <p:cNvPr id="268335" name="Text Box 47"/>
          <p:cNvSpPr txBox="1">
            <a:spLocks noChangeArrowheads="1"/>
          </p:cNvSpPr>
          <p:nvPr/>
        </p:nvSpPr>
        <p:spPr bwMode="auto">
          <a:xfrm>
            <a:off x="4324350" y="990600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DeleteArray</a:t>
            </a:r>
          </a:p>
        </p:txBody>
      </p:sp>
      <p:sp>
        <p:nvSpPr>
          <p:cNvPr id="268336" name="Text Box 48"/>
          <p:cNvSpPr txBox="1">
            <a:spLocks noChangeArrowheads="1"/>
          </p:cNvSpPr>
          <p:nvPr/>
        </p:nvSpPr>
        <p:spPr bwMode="auto">
          <a:xfrm>
            <a:off x="8305800" y="1752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268337" name="Text Box 49"/>
          <p:cNvSpPr txBox="1">
            <a:spLocks noChangeArrowheads="1"/>
          </p:cNvSpPr>
          <p:nvPr/>
        </p:nvSpPr>
        <p:spPr bwMode="auto">
          <a:xfrm>
            <a:off x="1828800" y="2514600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Steps:</a:t>
            </a:r>
          </a:p>
        </p:txBody>
      </p:sp>
      <p:cxnSp>
        <p:nvCxnSpPr>
          <p:cNvPr id="268341" name="AutoShape 53"/>
          <p:cNvCxnSpPr>
            <a:cxnSpLocks noChangeShapeType="1"/>
            <a:stCxn id="0" idx="3"/>
            <a:endCxn id="0" idx="3"/>
          </p:cNvCxnSpPr>
          <p:nvPr/>
        </p:nvCxnSpPr>
        <p:spPr bwMode="auto">
          <a:xfrm flipV="1">
            <a:off x="1479550" y="5113338"/>
            <a:ext cx="1588" cy="503237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68342" name="Text Box 54"/>
          <p:cNvSpPr txBox="1">
            <a:spLocks noChangeArrowheads="1"/>
          </p:cNvSpPr>
          <p:nvPr/>
        </p:nvSpPr>
        <p:spPr bwMode="auto">
          <a:xfrm>
            <a:off x="885825" y="49196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268397" name="Text Box 109"/>
          <p:cNvSpPr txBox="1">
            <a:spLocks noChangeArrowheads="1"/>
          </p:cNvSpPr>
          <p:nvPr/>
        </p:nvSpPr>
        <p:spPr bwMode="auto">
          <a:xfrm>
            <a:off x="1905000" y="2919413"/>
            <a:ext cx="2259013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/>
              <a:t>i = SearchArray(A, 20) </a:t>
            </a:r>
          </a:p>
          <a:p>
            <a:pPr algn="l"/>
            <a:r>
              <a:rPr lang="en-US"/>
              <a:t>// i = 1</a:t>
            </a:r>
          </a:p>
        </p:txBody>
      </p:sp>
      <p:sp>
        <p:nvSpPr>
          <p:cNvPr id="268399" name="Text Box 111"/>
          <p:cNvSpPr txBox="1">
            <a:spLocks noChangeArrowheads="1"/>
          </p:cNvSpPr>
          <p:nvPr/>
        </p:nvSpPr>
        <p:spPr bwMode="auto">
          <a:xfrm>
            <a:off x="1905000" y="3748088"/>
            <a:ext cx="151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A[ 1 ] = A[ 2 ]</a:t>
            </a:r>
          </a:p>
        </p:txBody>
      </p:sp>
      <p:sp>
        <p:nvSpPr>
          <p:cNvPr id="268400" name="Text Box 112"/>
          <p:cNvSpPr txBox="1">
            <a:spLocks noChangeArrowheads="1"/>
          </p:cNvSpPr>
          <p:nvPr/>
        </p:nvSpPr>
        <p:spPr bwMode="auto">
          <a:xfrm>
            <a:off x="1905000" y="4129088"/>
            <a:ext cx="151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A[ 2 ] = A[ 3 ]</a:t>
            </a:r>
          </a:p>
        </p:txBody>
      </p:sp>
      <p:sp>
        <p:nvSpPr>
          <p:cNvPr id="268401" name="Text Box 113"/>
          <p:cNvSpPr txBox="1">
            <a:spLocks noChangeArrowheads="1"/>
          </p:cNvSpPr>
          <p:nvPr/>
        </p:nvSpPr>
        <p:spPr bwMode="auto">
          <a:xfrm>
            <a:off x="1905000" y="4510088"/>
            <a:ext cx="151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A[ 3 ] = A[ 4 ]</a:t>
            </a:r>
          </a:p>
        </p:txBody>
      </p:sp>
      <p:sp>
        <p:nvSpPr>
          <p:cNvPr id="268402" name="Text Box 114"/>
          <p:cNvSpPr txBox="1">
            <a:spLocks noChangeArrowheads="1"/>
          </p:cNvSpPr>
          <p:nvPr/>
        </p:nvSpPr>
        <p:spPr bwMode="auto">
          <a:xfrm>
            <a:off x="1905000" y="5576888"/>
            <a:ext cx="156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A[ 4 ] = NULL</a:t>
            </a:r>
          </a:p>
        </p:txBody>
      </p:sp>
      <p:sp>
        <p:nvSpPr>
          <p:cNvPr id="268403" name="AutoShape 115"/>
          <p:cNvSpPr>
            <a:spLocks/>
          </p:cNvSpPr>
          <p:nvPr/>
        </p:nvSpPr>
        <p:spPr bwMode="auto">
          <a:xfrm>
            <a:off x="3505200" y="3581400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404" name="Oval 116"/>
          <p:cNvSpPr>
            <a:spLocks noChangeArrowheads="1"/>
          </p:cNvSpPr>
          <p:nvPr/>
        </p:nvSpPr>
        <p:spPr bwMode="auto">
          <a:xfrm>
            <a:off x="2147888" y="3686175"/>
            <a:ext cx="381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405" name="Oval 117"/>
          <p:cNvSpPr>
            <a:spLocks noChangeArrowheads="1"/>
          </p:cNvSpPr>
          <p:nvPr/>
        </p:nvSpPr>
        <p:spPr bwMode="auto">
          <a:xfrm>
            <a:off x="2147888" y="4481513"/>
            <a:ext cx="381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406" name="Text Box 118"/>
          <p:cNvSpPr txBox="1">
            <a:spLocks noChangeArrowheads="1"/>
          </p:cNvSpPr>
          <p:nvPr/>
        </p:nvSpPr>
        <p:spPr bwMode="auto">
          <a:xfrm>
            <a:off x="4572000" y="4038600"/>
            <a:ext cx="174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 i ] = A[ i + 1 ]</a:t>
            </a:r>
          </a:p>
        </p:txBody>
      </p:sp>
      <p:sp>
        <p:nvSpPr>
          <p:cNvPr id="268407" name="Text Box 119"/>
          <p:cNvSpPr txBox="1">
            <a:spLocks noChangeArrowheads="1"/>
          </p:cNvSpPr>
          <p:nvPr/>
        </p:nvSpPr>
        <p:spPr bwMode="auto">
          <a:xfrm>
            <a:off x="4114800" y="3581400"/>
            <a:ext cx="186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While(i &lt;= 3), do</a:t>
            </a:r>
          </a:p>
        </p:txBody>
      </p:sp>
      <p:sp>
        <p:nvSpPr>
          <p:cNvPr id="268408" name="Text Box 120"/>
          <p:cNvSpPr txBox="1">
            <a:spLocks noChangeArrowheads="1"/>
          </p:cNvSpPr>
          <p:nvPr/>
        </p:nvSpPr>
        <p:spPr bwMode="auto">
          <a:xfrm>
            <a:off x="4540250" y="443388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i + 1</a:t>
            </a:r>
          </a:p>
        </p:txBody>
      </p:sp>
      <p:sp>
        <p:nvSpPr>
          <p:cNvPr id="268409" name="Text Box 121"/>
          <p:cNvSpPr txBox="1">
            <a:spLocks noChangeArrowheads="1"/>
          </p:cNvSpPr>
          <p:nvPr/>
        </p:nvSpPr>
        <p:spPr bwMode="auto">
          <a:xfrm>
            <a:off x="4114800" y="495300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EndWhile</a:t>
            </a:r>
          </a:p>
        </p:txBody>
      </p:sp>
      <p:sp>
        <p:nvSpPr>
          <p:cNvPr id="268410" name="Text Box 122"/>
          <p:cNvSpPr txBox="1">
            <a:spLocks noChangeArrowheads="1"/>
          </p:cNvSpPr>
          <p:nvPr/>
        </p:nvSpPr>
        <p:spPr bwMode="auto">
          <a:xfrm>
            <a:off x="4114800" y="5576888"/>
            <a:ext cx="156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A[ 4 ] = NULL</a:t>
            </a:r>
          </a:p>
        </p:txBody>
      </p:sp>
      <p:sp>
        <p:nvSpPr>
          <p:cNvPr id="268411" name="Text Box 123"/>
          <p:cNvSpPr txBox="1">
            <a:spLocks noChangeArrowheads="1"/>
          </p:cNvSpPr>
          <p:nvPr/>
        </p:nvSpPr>
        <p:spPr bwMode="auto">
          <a:xfrm>
            <a:off x="4191000" y="2919413"/>
            <a:ext cx="2259013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/>
              <a:t>i = SearchArray(A, 20) </a:t>
            </a:r>
          </a:p>
          <a:p>
            <a:pPr algn="l"/>
            <a:r>
              <a:rPr lang="en-US"/>
              <a:t>// i = 1</a:t>
            </a:r>
          </a:p>
        </p:txBody>
      </p:sp>
      <p:cxnSp>
        <p:nvCxnSpPr>
          <p:cNvPr id="268412" name="AutoShape 124"/>
          <p:cNvCxnSpPr>
            <a:cxnSpLocks noChangeShapeType="1"/>
            <a:stCxn id="0" idx="3"/>
            <a:endCxn id="0" idx="3"/>
          </p:cNvCxnSpPr>
          <p:nvPr/>
        </p:nvCxnSpPr>
        <p:spPr bwMode="auto">
          <a:xfrm flipV="1">
            <a:off x="1479550" y="4610100"/>
            <a:ext cx="1588" cy="503238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8414" name="AutoShape 126"/>
          <p:cNvCxnSpPr>
            <a:cxnSpLocks noChangeShapeType="1"/>
            <a:stCxn id="0" idx="3"/>
            <a:endCxn id="0" idx="3"/>
          </p:cNvCxnSpPr>
          <p:nvPr/>
        </p:nvCxnSpPr>
        <p:spPr bwMode="auto">
          <a:xfrm flipV="1">
            <a:off x="1479550" y="4108450"/>
            <a:ext cx="1588" cy="50165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68415" name="Text Box 127"/>
          <p:cNvSpPr txBox="1">
            <a:spLocks noChangeArrowheads="1"/>
          </p:cNvSpPr>
          <p:nvPr/>
        </p:nvSpPr>
        <p:spPr bwMode="auto">
          <a:xfrm>
            <a:off x="885825" y="4419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268416" name="Text Box 128"/>
          <p:cNvSpPr txBox="1">
            <a:spLocks noChangeArrowheads="1"/>
          </p:cNvSpPr>
          <p:nvPr/>
        </p:nvSpPr>
        <p:spPr bwMode="auto">
          <a:xfrm>
            <a:off x="885825" y="39004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268417" name="Oval 129"/>
          <p:cNvSpPr>
            <a:spLocks noChangeArrowheads="1"/>
          </p:cNvSpPr>
          <p:nvPr/>
        </p:nvSpPr>
        <p:spPr bwMode="auto">
          <a:xfrm>
            <a:off x="4114800" y="2847975"/>
            <a:ext cx="2209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418" name="Oval 130"/>
          <p:cNvSpPr>
            <a:spLocks noChangeArrowheads="1"/>
          </p:cNvSpPr>
          <p:nvPr/>
        </p:nvSpPr>
        <p:spPr bwMode="auto">
          <a:xfrm>
            <a:off x="4114800" y="3581400"/>
            <a:ext cx="1447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419" name="Oval 131"/>
          <p:cNvSpPr>
            <a:spLocks noChangeArrowheads="1"/>
          </p:cNvSpPr>
          <p:nvPr/>
        </p:nvSpPr>
        <p:spPr bwMode="auto">
          <a:xfrm>
            <a:off x="4191000" y="5534025"/>
            <a:ext cx="1447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420" name="Oval 132"/>
          <p:cNvSpPr>
            <a:spLocks noChangeArrowheads="1"/>
          </p:cNvSpPr>
          <p:nvPr/>
        </p:nvSpPr>
        <p:spPr bwMode="auto">
          <a:xfrm>
            <a:off x="8229600" y="1676400"/>
            <a:ext cx="609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421" name="Text Box 133"/>
          <p:cNvSpPr txBox="1">
            <a:spLocks noChangeArrowheads="1"/>
          </p:cNvSpPr>
          <p:nvPr/>
        </p:nvSpPr>
        <p:spPr bwMode="auto">
          <a:xfrm>
            <a:off x="8229600" y="762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KEY</a:t>
            </a:r>
          </a:p>
        </p:txBody>
      </p:sp>
      <p:cxnSp>
        <p:nvCxnSpPr>
          <p:cNvPr id="268422" name="AutoShape 134"/>
          <p:cNvCxnSpPr>
            <a:cxnSpLocks noChangeShapeType="1"/>
            <a:endCxn id="268420" idx="0"/>
          </p:cNvCxnSpPr>
          <p:nvPr/>
        </p:nvCxnSpPr>
        <p:spPr bwMode="auto">
          <a:xfrm>
            <a:off x="8534400" y="12192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68423" name="Text Box 135"/>
          <p:cNvSpPr txBox="1">
            <a:spLocks noChangeArrowheads="1"/>
          </p:cNvSpPr>
          <p:nvPr/>
        </p:nvSpPr>
        <p:spPr bwMode="auto">
          <a:xfrm>
            <a:off x="5562600" y="2362200"/>
            <a:ext cx="172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While(i &lt; 4), do</a:t>
            </a:r>
          </a:p>
        </p:txBody>
      </p:sp>
      <p:cxnSp>
        <p:nvCxnSpPr>
          <p:cNvPr id="268424" name="AutoShape 136"/>
          <p:cNvCxnSpPr>
            <a:cxnSpLocks noChangeShapeType="1"/>
            <a:stCxn id="268423" idx="2"/>
            <a:endCxn id="268418" idx="7"/>
          </p:cNvCxnSpPr>
          <p:nvPr/>
        </p:nvCxnSpPr>
        <p:spPr bwMode="auto">
          <a:xfrm flipH="1">
            <a:off x="5349875" y="2728913"/>
            <a:ext cx="1076325" cy="919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68425" name="Text Box 137"/>
          <p:cNvSpPr txBox="1">
            <a:spLocks noChangeArrowheads="1"/>
          </p:cNvSpPr>
          <p:nvPr/>
        </p:nvSpPr>
        <p:spPr bwMode="auto">
          <a:xfrm>
            <a:off x="6699250" y="2909888"/>
            <a:ext cx="2438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/>
              <a:t>i = SearchArray(A, KEY) </a:t>
            </a:r>
            <a:endParaRPr lang="en-US"/>
          </a:p>
        </p:txBody>
      </p:sp>
      <p:sp>
        <p:nvSpPr>
          <p:cNvPr id="268426" name="Text Box 138"/>
          <p:cNvSpPr txBox="1">
            <a:spLocks noChangeArrowheads="1"/>
          </p:cNvSpPr>
          <p:nvPr/>
        </p:nvSpPr>
        <p:spPr bwMode="auto">
          <a:xfrm>
            <a:off x="6667500" y="35814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While(i &lt; U), do</a:t>
            </a:r>
          </a:p>
        </p:txBody>
      </p:sp>
      <p:sp>
        <p:nvSpPr>
          <p:cNvPr id="268427" name="Text Box 139"/>
          <p:cNvSpPr txBox="1">
            <a:spLocks noChangeArrowheads="1"/>
          </p:cNvSpPr>
          <p:nvPr/>
        </p:nvSpPr>
        <p:spPr bwMode="auto">
          <a:xfrm>
            <a:off x="7086600" y="4038600"/>
            <a:ext cx="174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 i ] = A[ i + 1 ]</a:t>
            </a:r>
          </a:p>
        </p:txBody>
      </p:sp>
      <p:sp>
        <p:nvSpPr>
          <p:cNvPr id="268428" name="Text Box 140"/>
          <p:cNvSpPr txBox="1">
            <a:spLocks noChangeArrowheads="1"/>
          </p:cNvSpPr>
          <p:nvPr/>
        </p:nvSpPr>
        <p:spPr bwMode="auto">
          <a:xfrm>
            <a:off x="7054850" y="443388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i + 1</a:t>
            </a:r>
          </a:p>
        </p:txBody>
      </p:sp>
      <p:sp>
        <p:nvSpPr>
          <p:cNvPr id="268429" name="Text Box 141"/>
          <p:cNvSpPr txBox="1">
            <a:spLocks noChangeArrowheads="1"/>
          </p:cNvSpPr>
          <p:nvPr/>
        </p:nvSpPr>
        <p:spPr bwMode="auto">
          <a:xfrm>
            <a:off x="6629400" y="495300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EndWhile</a:t>
            </a:r>
          </a:p>
        </p:txBody>
      </p:sp>
      <p:sp>
        <p:nvSpPr>
          <p:cNvPr id="268430" name="Text Box 142"/>
          <p:cNvSpPr txBox="1">
            <a:spLocks noChangeArrowheads="1"/>
          </p:cNvSpPr>
          <p:nvPr/>
        </p:nvSpPr>
        <p:spPr bwMode="auto">
          <a:xfrm>
            <a:off x="6661150" y="5576888"/>
            <a:ext cx="160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 U ] = NULL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6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268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6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6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6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6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6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6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268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6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6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6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6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26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26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6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26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26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26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6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26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26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26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26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26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26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26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26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26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26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26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26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26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26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05" grpId="0"/>
      <p:bldP spid="268306" grpId="0"/>
      <p:bldP spid="268306" grpId="1"/>
      <p:bldP spid="268307" grpId="0"/>
      <p:bldP spid="268307" grpId="1"/>
      <p:bldP spid="268308" grpId="0"/>
      <p:bldP spid="268308" grpId="1"/>
      <p:bldP spid="268309" grpId="0"/>
      <p:bldP spid="268309" grpId="1"/>
      <p:bldP spid="268328" grpId="0"/>
      <p:bldP spid="268329" grpId="0"/>
      <p:bldP spid="268330" grpId="0"/>
      <p:bldP spid="268331" grpId="0"/>
      <p:bldP spid="268332" grpId="0"/>
      <p:bldP spid="268333" grpId="0"/>
      <p:bldP spid="268336" grpId="0"/>
      <p:bldP spid="268337" grpId="0"/>
      <p:bldP spid="268342" grpId="0"/>
      <p:bldP spid="268397" grpId="0"/>
      <p:bldP spid="268399" grpId="0"/>
      <p:bldP spid="268400" grpId="0"/>
      <p:bldP spid="268401" grpId="0"/>
      <p:bldP spid="268402" grpId="0"/>
      <p:bldP spid="268403" grpId="0" animBg="1"/>
      <p:bldP spid="268404" grpId="0" animBg="1"/>
      <p:bldP spid="268405" grpId="0" animBg="1"/>
      <p:bldP spid="268406" grpId="0"/>
      <p:bldP spid="268407" grpId="0"/>
      <p:bldP spid="268408" grpId="0"/>
      <p:bldP spid="268409" grpId="0"/>
      <p:bldP spid="268410" grpId="0"/>
      <p:bldP spid="268411" grpId="0"/>
      <p:bldP spid="268415" grpId="0"/>
      <p:bldP spid="268416" grpId="0"/>
      <p:bldP spid="268417" grpId="0" animBg="1"/>
      <p:bldP spid="268418" grpId="0" animBg="1"/>
      <p:bldP spid="268419" grpId="0" animBg="1"/>
      <p:bldP spid="268420" grpId="0" animBg="1"/>
      <p:bldP spid="268421" grpId="0"/>
      <p:bldP spid="268423" grpId="0"/>
      <p:bldP spid="268425" grpId="0"/>
      <p:bldP spid="268426" grpId="0"/>
      <p:bldP spid="268427" grpId="0"/>
      <p:bldP spid="268428" grpId="0"/>
      <p:bldP spid="268429" grpId="0"/>
      <p:bldP spid="26843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graphicFrame>
        <p:nvGraphicFramePr>
          <p:cNvPr id="272387" name="Group 3"/>
          <p:cNvGraphicFramePr>
            <a:graphicFrameLocks noGrp="1"/>
          </p:cNvGraphicFramePr>
          <p:nvPr/>
        </p:nvGraphicFramePr>
        <p:xfrm>
          <a:off x="793750" y="4267200"/>
          <a:ext cx="685800" cy="2514602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2401" name="Text Box 17"/>
          <p:cNvSpPr txBox="1">
            <a:spLocks noChangeArrowheads="1"/>
          </p:cNvSpPr>
          <p:nvPr/>
        </p:nvSpPr>
        <p:spPr bwMode="auto">
          <a:xfrm>
            <a:off x="895350" y="4343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72402" name="Text Box 18"/>
          <p:cNvSpPr txBox="1">
            <a:spLocks noChangeArrowheads="1"/>
          </p:cNvSpPr>
          <p:nvPr/>
        </p:nvSpPr>
        <p:spPr bwMode="auto">
          <a:xfrm>
            <a:off x="898525" y="48148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272403" name="Text Box 19"/>
          <p:cNvSpPr txBox="1">
            <a:spLocks noChangeArrowheads="1"/>
          </p:cNvSpPr>
          <p:nvPr/>
        </p:nvSpPr>
        <p:spPr bwMode="auto">
          <a:xfrm>
            <a:off x="889000" y="53482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272404" name="Text Box 20"/>
          <p:cNvSpPr txBox="1">
            <a:spLocks noChangeArrowheads="1"/>
          </p:cNvSpPr>
          <p:nvPr/>
        </p:nvSpPr>
        <p:spPr bwMode="auto">
          <a:xfrm>
            <a:off x="889000" y="58054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272405" name="Text Box 21"/>
          <p:cNvSpPr txBox="1">
            <a:spLocks noChangeArrowheads="1"/>
          </p:cNvSpPr>
          <p:nvPr/>
        </p:nvSpPr>
        <p:spPr bwMode="auto">
          <a:xfrm>
            <a:off x="889000" y="63388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graphicFrame>
        <p:nvGraphicFramePr>
          <p:cNvPr id="272406" name="Group 22"/>
          <p:cNvGraphicFramePr>
            <a:graphicFrameLocks noGrp="1"/>
          </p:cNvGraphicFramePr>
          <p:nvPr/>
        </p:nvGraphicFramePr>
        <p:xfrm>
          <a:off x="31750" y="4267200"/>
          <a:ext cx="685800" cy="2514602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2424" name="Text Box 40"/>
          <p:cNvSpPr txBox="1">
            <a:spLocks noChangeArrowheads="1"/>
          </p:cNvSpPr>
          <p:nvPr/>
        </p:nvSpPr>
        <p:spPr bwMode="auto">
          <a:xfrm>
            <a:off x="793750" y="3657600"/>
            <a:ext cx="730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</a:t>
            </a:r>
          </a:p>
          <a:p>
            <a:r>
              <a:rPr lang="en-US"/>
              <a:t>A</a:t>
            </a:r>
          </a:p>
        </p:txBody>
      </p:sp>
      <p:sp>
        <p:nvSpPr>
          <p:cNvPr id="272425" name="Text Box 41"/>
          <p:cNvSpPr txBox="1">
            <a:spLocks noChangeArrowheads="1"/>
          </p:cNvSpPr>
          <p:nvPr/>
        </p:nvSpPr>
        <p:spPr bwMode="auto">
          <a:xfrm>
            <a:off x="-19050" y="373380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72426" name="Text Box 42"/>
          <p:cNvSpPr txBox="1">
            <a:spLocks noChangeArrowheads="1"/>
          </p:cNvSpPr>
          <p:nvPr/>
        </p:nvSpPr>
        <p:spPr bwMode="auto">
          <a:xfrm>
            <a:off x="1952625" y="1371600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Question:</a:t>
            </a:r>
          </a:p>
        </p:txBody>
      </p:sp>
      <p:sp>
        <p:nvSpPr>
          <p:cNvPr id="272427" name="Text Box 43"/>
          <p:cNvSpPr txBox="1">
            <a:spLocks noChangeArrowheads="1"/>
          </p:cNvSpPr>
          <p:nvPr/>
        </p:nvSpPr>
        <p:spPr bwMode="auto">
          <a:xfrm>
            <a:off x="3187700" y="1377950"/>
            <a:ext cx="5194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Delete an element with KEY = ’20’ from the array.</a:t>
            </a:r>
          </a:p>
        </p:txBody>
      </p:sp>
      <p:sp>
        <p:nvSpPr>
          <p:cNvPr id="272430" name="Text Box 46"/>
          <p:cNvSpPr txBox="1">
            <a:spLocks noChangeArrowheads="1"/>
          </p:cNvSpPr>
          <p:nvPr/>
        </p:nvSpPr>
        <p:spPr bwMode="auto">
          <a:xfrm>
            <a:off x="3206750" y="990600"/>
            <a:ext cx="1212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Algorithm:</a:t>
            </a:r>
          </a:p>
        </p:txBody>
      </p:sp>
      <p:sp>
        <p:nvSpPr>
          <p:cNvPr id="272431" name="Text Box 47"/>
          <p:cNvSpPr txBox="1">
            <a:spLocks noChangeArrowheads="1"/>
          </p:cNvSpPr>
          <p:nvPr/>
        </p:nvSpPr>
        <p:spPr bwMode="auto">
          <a:xfrm>
            <a:off x="4324350" y="990600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DeleteArray</a:t>
            </a:r>
          </a:p>
        </p:txBody>
      </p:sp>
      <p:sp>
        <p:nvSpPr>
          <p:cNvPr id="272462" name="Text Box 78"/>
          <p:cNvSpPr txBox="1">
            <a:spLocks noChangeArrowheads="1"/>
          </p:cNvSpPr>
          <p:nvPr/>
        </p:nvSpPr>
        <p:spPr bwMode="auto">
          <a:xfrm>
            <a:off x="2057400" y="2389188"/>
            <a:ext cx="299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i = SearchArray(A, KEY) </a:t>
            </a:r>
          </a:p>
        </p:txBody>
      </p:sp>
      <p:sp>
        <p:nvSpPr>
          <p:cNvPr id="272463" name="Text Box 79"/>
          <p:cNvSpPr txBox="1">
            <a:spLocks noChangeArrowheads="1"/>
          </p:cNvSpPr>
          <p:nvPr/>
        </p:nvSpPr>
        <p:spPr bwMode="auto">
          <a:xfrm>
            <a:off x="2590800" y="3946525"/>
            <a:ext cx="1939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While(i &lt; U), do</a:t>
            </a:r>
          </a:p>
        </p:txBody>
      </p:sp>
      <p:sp>
        <p:nvSpPr>
          <p:cNvPr id="272464" name="Text Box 80"/>
          <p:cNvSpPr txBox="1">
            <a:spLocks noChangeArrowheads="1"/>
          </p:cNvSpPr>
          <p:nvPr/>
        </p:nvSpPr>
        <p:spPr bwMode="auto">
          <a:xfrm>
            <a:off x="2978150" y="4327525"/>
            <a:ext cx="1912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A[ i ] = A[ i + 1 ]</a:t>
            </a:r>
          </a:p>
        </p:txBody>
      </p:sp>
      <p:sp>
        <p:nvSpPr>
          <p:cNvPr id="272465" name="Text Box 81"/>
          <p:cNvSpPr txBox="1">
            <a:spLocks noChangeArrowheads="1"/>
          </p:cNvSpPr>
          <p:nvPr/>
        </p:nvSpPr>
        <p:spPr bwMode="auto">
          <a:xfrm>
            <a:off x="3028950" y="4708525"/>
            <a:ext cx="101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i = i + 1</a:t>
            </a:r>
          </a:p>
        </p:txBody>
      </p:sp>
      <p:sp>
        <p:nvSpPr>
          <p:cNvPr id="272466" name="Text Box 82"/>
          <p:cNvSpPr txBox="1">
            <a:spLocks noChangeArrowheads="1"/>
          </p:cNvSpPr>
          <p:nvPr/>
        </p:nvSpPr>
        <p:spPr bwMode="auto">
          <a:xfrm>
            <a:off x="2613025" y="5089525"/>
            <a:ext cx="127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EndWhile</a:t>
            </a:r>
          </a:p>
        </p:txBody>
      </p:sp>
      <p:sp>
        <p:nvSpPr>
          <p:cNvPr id="272467" name="Text Box 83"/>
          <p:cNvSpPr txBox="1">
            <a:spLocks noChangeArrowheads="1"/>
          </p:cNvSpPr>
          <p:nvPr/>
        </p:nvSpPr>
        <p:spPr bwMode="auto">
          <a:xfrm>
            <a:off x="2590800" y="5546725"/>
            <a:ext cx="1755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A[ U ] = NULL</a:t>
            </a:r>
          </a:p>
        </p:txBody>
      </p:sp>
      <p:graphicFrame>
        <p:nvGraphicFramePr>
          <p:cNvPr id="272468" name="Group 84"/>
          <p:cNvGraphicFramePr>
            <a:graphicFrameLocks noGrp="1"/>
          </p:cNvGraphicFramePr>
          <p:nvPr/>
        </p:nvGraphicFramePr>
        <p:xfrm>
          <a:off x="812800" y="762000"/>
          <a:ext cx="685800" cy="2514602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2482" name="Text Box 98"/>
          <p:cNvSpPr txBox="1">
            <a:spLocks noChangeArrowheads="1"/>
          </p:cNvSpPr>
          <p:nvPr/>
        </p:nvSpPr>
        <p:spPr bwMode="auto">
          <a:xfrm>
            <a:off x="914400" y="838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60</a:t>
            </a:r>
          </a:p>
        </p:txBody>
      </p:sp>
      <p:sp>
        <p:nvSpPr>
          <p:cNvPr id="272483" name="Text Box 99"/>
          <p:cNvSpPr txBox="1">
            <a:spLocks noChangeArrowheads="1"/>
          </p:cNvSpPr>
          <p:nvPr/>
        </p:nvSpPr>
        <p:spPr bwMode="auto">
          <a:xfrm>
            <a:off x="917575" y="13096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70</a:t>
            </a:r>
          </a:p>
        </p:txBody>
      </p:sp>
      <p:sp>
        <p:nvSpPr>
          <p:cNvPr id="272484" name="Text Box 100"/>
          <p:cNvSpPr txBox="1">
            <a:spLocks noChangeArrowheads="1"/>
          </p:cNvSpPr>
          <p:nvPr/>
        </p:nvSpPr>
        <p:spPr bwMode="auto">
          <a:xfrm>
            <a:off x="908050" y="18430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80</a:t>
            </a:r>
          </a:p>
        </p:txBody>
      </p:sp>
      <p:sp>
        <p:nvSpPr>
          <p:cNvPr id="272485" name="Text Box 101"/>
          <p:cNvSpPr txBox="1">
            <a:spLocks noChangeArrowheads="1"/>
          </p:cNvSpPr>
          <p:nvPr/>
        </p:nvSpPr>
        <p:spPr bwMode="auto">
          <a:xfrm>
            <a:off x="908050" y="23002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90</a:t>
            </a:r>
          </a:p>
        </p:txBody>
      </p:sp>
      <p:sp>
        <p:nvSpPr>
          <p:cNvPr id="272486" name="Text Box 102"/>
          <p:cNvSpPr txBox="1">
            <a:spLocks noChangeArrowheads="1"/>
          </p:cNvSpPr>
          <p:nvPr/>
        </p:nvSpPr>
        <p:spPr bwMode="auto">
          <a:xfrm>
            <a:off x="844550" y="28336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100</a:t>
            </a:r>
          </a:p>
        </p:txBody>
      </p:sp>
      <p:graphicFrame>
        <p:nvGraphicFramePr>
          <p:cNvPr id="272487" name="Group 103"/>
          <p:cNvGraphicFramePr>
            <a:graphicFrameLocks noGrp="1"/>
          </p:cNvGraphicFramePr>
          <p:nvPr/>
        </p:nvGraphicFramePr>
        <p:xfrm>
          <a:off x="50800" y="762000"/>
          <a:ext cx="685800" cy="2514602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2505" name="Text Box 121"/>
          <p:cNvSpPr txBox="1">
            <a:spLocks noChangeArrowheads="1"/>
          </p:cNvSpPr>
          <p:nvPr/>
        </p:nvSpPr>
        <p:spPr bwMode="auto">
          <a:xfrm>
            <a:off x="812800" y="196850"/>
            <a:ext cx="730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</a:t>
            </a:r>
          </a:p>
          <a:p>
            <a:r>
              <a:rPr lang="en-US"/>
              <a:t>A</a:t>
            </a:r>
          </a:p>
        </p:txBody>
      </p:sp>
      <p:sp>
        <p:nvSpPr>
          <p:cNvPr id="272506" name="Text Box 122"/>
          <p:cNvSpPr txBox="1">
            <a:spLocks noChangeArrowheads="1"/>
          </p:cNvSpPr>
          <p:nvPr/>
        </p:nvSpPr>
        <p:spPr bwMode="auto">
          <a:xfrm>
            <a:off x="0" y="27305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72507" name="Text Box 123"/>
          <p:cNvSpPr txBox="1">
            <a:spLocks noChangeArrowheads="1"/>
          </p:cNvSpPr>
          <p:nvPr/>
        </p:nvSpPr>
        <p:spPr bwMode="auto">
          <a:xfrm>
            <a:off x="2057400" y="1931988"/>
            <a:ext cx="903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u="sng"/>
              <a:t>Steps</a:t>
            </a:r>
            <a:r>
              <a:rPr lang="en-US" sz="2000"/>
              <a:t>:</a:t>
            </a:r>
          </a:p>
        </p:txBody>
      </p:sp>
      <p:sp>
        <p:nvSpPr>
          <p:cNvPr id="272508" name="AutoShape 124"/>
          <p:cNvSpPr>
            <a:spLocks/>
          </p:cNvSpPr>
          <p:nvPr/>
        </p:nvSpPr>
        <p:spPr bwMode="auto">
          <a:xfrm>
            <a:off x="5029200" y="38100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509" name="Text Box 125"/>
          <p:cNvSpPr txBox="1">
            <a:spLocks noChangeArrowheads="1"/>
          </p:cNvSpPr>
          <p:nvPr/>
        </p:nvSpPr>
        <p:spPr bwMode="auto">
          <a:xfrm>
            <a:off x="5562600" y="4114800"/>
            <a:ext cx="31559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Controls the Upward Shifting </a:t>
            </a:r>
          </a:p>
          <a:p>
            <a:pPr algn="l"/>
            <a:r>
              <a:rPr lang="en-US"/>
              <a:t>of elements</a:t>
            </a:r>
          </a:p>
          <a:p>
            <a:pPr algn="l"/>
            <a:r>
              <a:rPr lang="en-US"/>
              <a:t>starting from Top.</a:t>
            </a:r>
          </a:p>
        </p:txBody>
      </p:sp>
      <p:sp>
        <p:nvSpPr>
          <p:cNvPr id="272510" name="Text Box 126"/>
          <p:cNvSpPr txBox="1">
            <a:spLocks noChangeArrowheads="1"/>
          </p:cNvSpPr>
          <p:nvPr/>
        </p:nvSpPr>
        <p:spPr bwMode="auto">
          <a:xfrm>
            <a:off x="2030413" y="2822575"/>
            <a:ext cx="2408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If( i == NULL ), then</a:t>
            </a:r>
          </a:p>
        </p:txBody>
      </p:sp>
      <p:sp>
        <p:nvSpPr>
          <p:cNvPr id="272511" name="Text Box 127"/>
          <p:cNvSpPr txBox="1">
            <a:spLocks noChangeArrowheads="1"/>
          </p:cNvSpPr>
          <p:nvPr/>
        </p:nvSpPr>
        <p:spPr bwMode="auto">
          <a:xfrm>
            <a:off x="2057400" y="3494088"/>
            <a:ext cx="679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Else</a:t>
            </a:r>
          </a:p>
        </p:txBody>
      </p:sp>
      <p:sp>
        <p:nvSpPr>
          <p:cNvPr id="272512" name="Text Box 128"/>
          <p:cNvSpPr txBox="1">
            <a:spLocks noChangeArrowheads="1"/>
          </p:cNvSpPr>
          <p:nvPr/>
        </p:nvSpPr>
        <p:spPr bwMode="auto">
          <a:xfrm>
            <a:off x="2057400" y="5994400"/>
            <a:ext cx="77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EndIf</a:t>
            </a:r>
          </a:p>
        </p:txBody>
      </p:sp>
      <p:sp>
        <p:nvSpPr>
          <p:cNvPr id="272513" name="Text Box 129"/>
          <p:cNvSpPr txBox="1">
            <a:spLocks noChangeArrowheads="1"/>
          </p:cNvSpPr>
          <p:nvPr/>
        </p:nvSpPr>
        <p:spPr bwMode="auto">
          <a:xfrm>
            <a:off x="2624138" y="3175000"/>
            <a:ext cx="5121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print “KEY not found. Deletion not possible.”</a:t>
            </a:r>
          </a:p>
        </p:txBody>
      </p:sp>
      <p:sp>
        <p:nvSpPr>
          <p:cNvPr id="272514" name="Text Box 130"/>
          <p:cNvSpPr txBox="1">
            <a:spLocks noChangeArrowheads="1"/>
          </p:cNvSpPr>
          <p:nvPr/>
        </p:nvSpPr>
        <p:spPr bwMode="auto">
          <a:xfrm>
            <a:off x="2057400" y="6389688"/>
            <a:ext cx="70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/>
              <a:t>Stop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7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7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7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7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7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7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7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7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7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7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7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7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7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7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7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7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7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7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7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7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7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7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27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01" grpId="0"/>
      <p:bldP spid="272402" grpId="0"/>
      <p:bldP spid="272403" grpId="0"/>
      <p:bldP spid="272404" grpId="0"/>
      <p:bldP spid="272405" grpId="0"/>
      <p:bldP spid="272424" grpId="0"/>
      <p:bldP spid="272425" grpId="0"/>
      <p:bldP spid="272426" grpId="0"/>
      <p:bldP spid="272427" grpId="0"/>
      <p:bldP spid="272462" grpId="0"/>
      <p:bldP spid="272463" grpId="0"/>
      <p:bldP spid="272464" grpId="0"/>
      <p:bldP spid="272465" grpId="0"/>
      <p:bldP spid="272466" grpId="0"/>
      <p:bldP spid="272467" grpId="0"/>
      <p:bldP spid="272482" grpId="0"/>
      <p:bldP spid="272483" grpId="0"/>
      <p:bldP spid="272484" grpId="0"/>
      <p:bldP spid="272485" grpId="0"/>
      <p:bldP spid="272486" grpId="0"/>
      <p:bldP spid="272505" grpId="0"/>
      <p:bldP spid="272506" grpId="0"/>
      <p:bldP spid="272507" grpId="0"/>
      <p:bldP spid="272508" grpId="0" animBg="1"/>
      <p:bldP spid="272509" grpId="0"/>
      <p:bldP spid="272510" grpId="0"/>
      <p:bldP spid="272511" grpId="0"/>
      <p:bldP spid="272512" grpId="0"/>
      <p:bldP spid="272513" grpId="0"/>
      <p:bldP spid="2725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Trace Algorithm: DeleteArray</a:t>
            </a:r>
          </a:p>
        </p:txBody>
      </p:sp>
      <p:graphicFrame>
        <p:nvGraphicFramePr>
          <p:cNvPr id="273507" name="Group 99"/>
          <p:cNvGraphicFramePr>
            <a:graphicFrameLocks noGrp="1"/>
          </p:cNvGraphicFramePr>
          <p:nvPr/>
        </p:nvGraphicFramePr>
        <p:xfrm>
          <a:off x="793750" y="4770438"/>
          <a:ext cx="685800" cy="2011364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3425" name="Text Box 17"/>
          <p:cNvSpPr txBox="1">
            <a:spLocks noChangeArrowheads="1"/>
          </p:cNvSpPr>
          <p:nvPr/>
        </p:nvSpPr>
        <p:spPr bwMode="auto">
          <a:xfrm>
            <a:off x="895350" y="48466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273426" name="Text Box 18"/>
          <p:cNvSpPr txBox="1">
            <a:spLocks noChangeArrowheads="1"/>
          </p:cNvSpPr>
          <p:nvPr/>
        </p:nvSpPr>
        <p:spPr bwMode="auto">
          <a:xfrm>
            <a:off x="898525" y="53181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273427" name="Text Box 19"/>
          <p:cNvSpPr txBox="1">
            <a:spLocks noChangeArrowheads="1"/>
          </p:cNvSpPr>
          <p:nvPr/>
        </p:nvSpPr>
        <p:spPr bwMode="auto">
          <a:xfrm>
            <a:off x="889000" y="58515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33</a:t>
            </a:r>
          </a:p>
        </p:txBody>
      </p:sp>
      <p:sp>
        <p:nvSpPr>
          <p:cNvPr id="273428" name="Text Box 20"/>
          <p:cNvSpPr txBox="1">
            <a:spLocks noChangeArrowheads="1"/>
          </p:cNvSpPr>
          <p:nvPr/>
        </p:nvSpPr>
        <p:spPr bwMode="auto">
          <a:xfrm>
            <a:off x="889000" y="63087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44</a:t>
            </a:r>
          </a:p>
        </p:txBody>
      </p:sp>
      <p:graphicFrame>
        <p:nvGraphicFramePr>
          <p:cNvPr id="273508" name="Group 100"/>
          <p:cNvGraphicFramePr>
            <a:graphicFrameLocks noGrp="1"/>
          </p:cNvGraphicFramePr>
          <p:nvPr/>
        </p:nvGraphicFramePr>
        <p:xfrm>
          <a:off x="31750" y="4770438"/>
          <a:ext cx="685800" cy="2011364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3448" name="Text Box 40"/>
          <p:cNvSpPr txBox="1">
            <a:spLocks noChangeArrowheads="1"/>
          </p:cNvSpPr>
          <p:nvPr/>
        </p:nvSpPr>
        <p:spPr bwMode="auto">
          <a:xfrm>
            <a:off x="793750" y="4160838"/>
            <a:ext cx="730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</a:t>
            </a:r>
          </a:p>
          <a:p>
            <a:r>
              <a:rPr lang="en-US"/>
              <a:t>A</a:t>
            </a:r>
          </a:p>
        </p:txBody>
      </p:sp>
      <p:sp>
        <p:nvSpPr>
          <p:cNvPr id="273449" name="Text Box 41"/>
          <p:cNvSpPr txBox="1">
            <a:spLocks noChangeArrowheads="1"/>
          </p:cNvSpPr>
          <p:nvPr/>
        </p:nvSpPr>
        <p:spPr bwMode="auto">
          <a:xfrm>
            <a:off x="-19050" y="4237038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73450" name="Text Box 42"/>
          <p:cNvSpPr txBox="1">
            <a:spLocks noChangeArrowheads="1"/>
          </p:cNvSpPr>
          <p:nvPr/>
        </p:nvSpPr>
        <p:spPr bwMode="auto">
          <a:xfrm>
            <a:off x="2286000" y="990600"/>
            <a:ext cx="1257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KEY = ’22’</a:t>
            </a:r>
          </a:p>
        </p:txBody>
      </p:sp>
      <p:sp>
        <p:nvSpPr>
          <p:cNvPr id="273454" name="Text Box 46"/>
          <p:cNvSpPr txBox="1">
            <a:spLocks noChangeArrowheads="1"/>
          </p:cNvSpPr>
          <p:nvPr/>
        </p:nvSpPr>
        <p:spPr bwMode="auto">
          <a:xfrm>
            <a:off x="1703388" y="2276475"/>
            <a:ext cx="271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SearchArray(A, KEY) </a:t>
            </a:r>
          </a:p>
        </p:txBody>
      </p:sp>
      <p:sp>
        <p:nvSpPr>
          <p:cNvPr id="273455" name="Text Box 47"/>
          <p:cNvSpPr txBox="1">
            <a:spLocks noChangeArrowheads="1"/>
          </p:cNvSpPr>
          <p:nvPr/>
        </p:nvSpPr>
        <p:spPr bwMode="auto">
          <a:xfrm>
            <a:off x="2236788" y="3895725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While(i &lt; U), do</a:t>
            </a:r>
          </a:p>
        </p:txBody>
      </p:sp>
      <p:sp>
        <p:nvSpPr>
          <p:cNvPr id="273456" name="Text Box 48"/>
          <p:cNvSpPr txBox="1">
            <a:spLocks noChangeArrowheads="1"/>
          </p:cNvSpPr>
          <p:nvPr/>
        </p:nvSpPr>
        <p:spPr bwMode="auto">
          <a:xfrm>
            <a:off x="2624138" y="4276725"/>
            <a:ext cx="174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 i ] = A[ i + 1 ]</a:t>
            </a:r>
          </a:p>
        </p:txBody>
      </p:sp>
      <p:sp>
        <p:nvSpPr>
          <p:cNvPr id="273457" name="Text Box 49"/>
          <p:cNvSpPr txBox="1">
            <a:spLocks noChangeArrowheads="1"/>
          </p:cNvSpPr>
          <p:nvPr/>
        </p:nvSpPr>
        <p:spPr bwMode="auto">
          <a:xfrm>
            <a:off x="2674938" y="4657725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i + 1</a:t>
            </a:r>
          </a:p>
        </p:txBody>
      </p:sp>
      <p:sp>
        <p:nvSpPr>
          <p:cNvPr id="273458" name="Text Box 50"/>
          <p:cNvSpPr txBox="1">
            <a:spLocks noChangeArrowheads="1"/>
          </p:cNvSpPr>
          <p:nvPr/>
        </p:nvSpPr>
        <p:spPr bwMode="auto">
          <a:xfrm>
            <a:off x="2259013" y="5038725"/>
            <a:ext cx="1162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EndWhile</a:t>
            </a:r>
          </a:p>
        </p:txBody>
      </p:sp>
      <p:sp>
        <p:nvSpPr>
          <p:cNvPr id="273459" name="Text Box 51"/>
          <p:cNvSpPr txBox="1">
            <a:spLocks noChangeArrowheads="1"/>
          </p:cNvSpPr>
          <p:nvPr/>
        </p:nvSpPr>
        <p:spPr bwMode="auto">
          <a:xfrm>
            <a:off x="2236788" y="5495925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 U ] = NULL</a:t>
            </a:r>
          </a:p>
        </p:txBody>
      </p:sp>
      <p:graphicFrame>
        <p:nvGraphicFramePr>
          <p:cNvPr id="273509" name="Group 101"/>
          <p:cNvGraphicFramePr>
            <a:graphicFrameLocks noGrp="1"/>
          </p:cNvGraphicFramePr>
          <p:nvPr/>
        </p:nvGraphicFramePr>
        <p:xfrm>
          <a:off x="812800" y="1722438"/>
          <a:ext cx="685800" cy="2011364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3474" name="Text Box 66"/>
          <p:cNvSpPr txBox="1">
            <a:spLocks noChangeArrowheads="1"/>
          </p:cNvSpPr>
          <p:nvPr/>
        </p:nvSpPr>
        <p:spPr bwMode="auto">
          <a:xfrm>
            <a:off x="914400" y="17986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44</a:t>
            </a:r>
          </a:p>
        </p:txBody>
      </p:sp>
      <p:sp>
        <p:nvSpPr>
          <p:cNvPr id="273475" name="Text Box 67"/>
          <p:cNvSpPr txBox="1">
            <a:spLocks noChangeArrowheads="1"/>
          </p:cNvSpPr>
          <p:nvPr/>
        </p:nvSpPr>
        <p:spPr bwMode="auto">
          <a:xfrm>
            <a:off x="917575" y="22701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55</a:t>
            </a:r>
          </a:p>
        </p:txBody>
      </p:sp>
      <p:sp>
        <p:nvSpPr>
          <p:cNvPr id="273476" name="Text Box 68"/>
          <p:cNvSpPr txBox="1">
            <a:spLocks noChangeArrowheads="1"/>
          </p:cNvSpPr>
          <p:nvPr/>
        </p:nvSpPr>
        <p:spPr bwMode="auto">
          <a:xfrm>
            <a:off x="908050" y="28035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66</a:t>
            </a:r>
          </a:p>
        </p:txBody>
      </p:sp>
      <p:sp>
        <p:nvSpPr>
          <p:cNvPr id="273477" name="Text Box 69"/>
          <p:cNvSpPr txBox="1">
            <a:spLocks noChangeArrowheads="1"/>
          </p:cNvSpPr>
          <p:nvPr/>
        </p:nvSpPr>
        <p:spPr bwMode="auto">
          <a:xfrm>
            <a:off x="908050" y="32607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77</a:t>
            </a:r>
          </a:p>
        </p:txBody>
      </p:sp>
      <p:graphicFrame>
        <p:nvGraphicFramePr>
          <p:cNvPr id="273511" name="Group 103"/>
          <p:cNvGraphicFramePr>
            <a:graphicFrameLocks noGrp="1"/>
          </p:cNvGraphicFramePr>
          <p:nvPr/>
        </p:nvGraphicFramePr>
        <p:xfrm>
          <a:off x="50800" y="1722438"/>
          <a:ext cx="685800" cy="2011364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3497" name="Text Box 89"/>
          <p:cNvSpPr txBox="1">
            <a:spLocks noChangeArrowheads="1"/>
          </p:cNvSpPr>
          <p:nvPr/>
        </p:nvSpPr>
        <p:spPr bwMode="auto">
          <a:xfrm>
            <a:off x="812800" y="1157288"/>
            <a:ext cx="730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Array</a:t>
            </a:r>
          </a:p>
          <a:p>
            <a:r>
              <a:rPr lang="en-US"/>
              <a:t>A</a:t>
            </a:r>
          </a:p>
        </p:txBody>
      </p:sp>
      <p:sp>
        <p:nvSpPr>
          <p:cNvPr id="273498" name="Text Box 90"/>
          <p:cNvSpPr txBox="1">
            <a:spLocks noChangeArrowheads="1"/>
          </p:cNvSpPr>
          <p:nvPr/>
        </p:nvSpPr>
        <p:spPr bwMode="auto">
          <a:xfrm>
            <a:off x="0" y="1233488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273499" name="Text Box 91"/>
          <p:cNvSpPr txBox="1">
            <a:spLocks noChangeArrowheads="1"/>
          </p:cNvSpPr>
          <p:nvPr/>
        </p:nvSpPr>
        <p:spPr bwMode="auto">
          <a:xfrm>
            <a:off x="1703388" y="1690688"/>
            <a:ext cx="83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u="sng"/>
              <a:t>Steps</a:t>
            </a:r>
            <a:r>
              <a:rPr lang="en-US"/>
              <a:t>:</a:t>
            </a:r>
          </a:p>
        </p:txBody>
      </p:sp>
      <p:sp>
        <p:nvSpPr>
          <p:cNvPr id="273502" name="Text Box 94"/>
          <p:cNvSpPr txBox="1">
            <a:spLocks noChangeArrowheads="1"/>
          </p:cNvSpPr>
          <p:nvPr/>
        </p:nvSpPr>
        <p:spPr bwMode="auto">
          <a:xfrm>
            <a:off x="1676400" y="2709863"/>
            <a:ext cx="2190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If( i == NULL ), then</a:t>
            </a:r>
          </a:p>
        </p:txBody>
      </p:sp>
      <p:sp>
        <p:nvSpPr>
          <p:cNvPr id="273503" name="Text Box 95"/>
          <p:cNvSpPr txBox="1">
            <a:spLocks noChangeArrowheads="1"/>
          </p:cNvSpPr>
          <p:nvPr/>
        </p:nvSpPr>
        <p:spPr bwMode="auto">
          <a:xfrm>
            <a:off x="1703388" y="3443288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Else</a:t>
            </a:r>
          </a:p>
        </p:txBody>
      </p:sp>
      <p:sp>
        <p:nvSpPr>
          <p:cNvPr id="273504" name="Text Box 96"/>
          <p:cNvSpPr txBox="1">
            <a:spLocks noChangeArrowheads="1"/>
          </p:cNvSpPr>
          <p:nvPr/>
        </p:nvSpPr>
        <p:spPr bwMode="auto">
          <a:xfrm>
            <a:off x="1703388" y="5943600"/>
            <a:ext cx="71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EndIf</a:t>
            </a:r>
          </a:p>
        </p:txBody>
      </p:sp>
      <p:sp>
        <p:nvSpPr>
          <p:cNvPr id="273505" name="Text Box 97"/>
          <p:cNvSpPr txBox="1">
            <a:spLocks noChangeArrowheads="1"/>
          </p:cNvSpPr>
          <p:nvPr/>
        </p:nvSpPr>
        <p:spPr bwMode="auto">
          <a:xfrm>
            <a:off x="2270125" y="3062288"/>
            <a:ext cx="244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print “KEY not found. </a:t>
            </a:r>
          </a:p>
          <a:p>
            <a:pPr algn="l"/>
            <a:r>
              <a:rPr lang="en-US"/>
              <a:t>Deletion not possible.”</a:t>
            </a:r>
          </a:p>
        </p:txBody>
      </p:sp>
      <p:sp>
        <p:nvSpPr>
          <p:cNvPr id="273506" name="Text Box 98"/>
          <p:cNvSpPr txBox="1">
            <a:spLocks noChangeArrowheads="1"/>
          </p:cNvSpPr>
          <p:nvPr/>
        </p:nvSpPr>
        <p:spPr bwMode="auto">
          <a:xfrm>
            <a:off x="1703388" y="63388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Stop</a:t>
            </a:r>
          </a:p>
        </p:txBody>
      </p:sp>
      <p:sp>
        <p:nvSpPr>
          <p:cNvPr id="273512" name="Line 104"/>
          <p:cNvSpPr>
            <a:spLocks noChangeShapeType="1"/>
          </p:cNvSpPr>
          <p:nvPr/>
        </p:nvSpPr>
        <p:spPr bwMode="auto">
          <a:xfrm>
            <a:off x="4724400" y="1066800"/>
            <a:ext cx="0" cy="579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3513" name="Text Box 105"/>
          <p:cNvSpPr txBox="1">
            <a:spLocks noChangeArrowheads="1"/>
          </p:cNvSpPr>
          <p:nvPr/>
        </p:nvSpPr>
        <p:spPr bwMode="auto">
          <a:xfrm>
            <a:off x="4800600" y="1004888"/>
            <a:ext cx="698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-1</a:t>
            </a:r>
          </a:p>
        </p:txBody>
      </p:sp>
      <p:sp>
        <p:nvSpPr>
          <p:cNvPr id="273514" name="Text Box 106"/>
          <p:cNvSpPr txBox="1">
            <a:spLocks noChangeArrowheads="1"/>
          </p:cNvSpPr>
          <p:nvPr/>
        </p:nvSpPr>
        <p:spPr bwMode="auto">
          <a:xfrm>
            <a:off x="4800600" y="138588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Condition:</a:t>
            </a:r>
          </a:p>
        </p:txBody>
      </p:sp>
      <p:sp>
        <p:nvSpPr>
          <p:cNvPr id="273515" name="Text Box 107"/>
          <p:cNvSpPr txBox="1">
            <a:spLocks noChangeArrowheads="1"/>
          </p:cNvSpPr>
          <p:nvPr/>
        </p:nvSpPr>
        <p:spPr bwMode="auto">
          <a:xfrm>
            <a:off x="5867400" y="1371600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-1 == NULL</a:t>
            </a:r>
          </a:p>
        </p:txBody>
      </p:sp>
      <p:sp>
        <p:nvSpPr>
          <p:cNvPr id="273516" name="Text Box 108"/>
          <p:cNvSpPr txBox="1">
            <a:spLocks noChangeArrowheads="1"/>
          </p:cNvSpPr>
          <p:nvPr/>
        </p:nvSpPr>
        <p:spPr bwMode="auto">
          <a:xfrm>
            <a:off x="7239000" y="1385888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False</a:t>
            </a:r>
          </a:p>
        </p:txBody>
      </p:sp>
      <p:sp>
        <p:nvSpPr>
          <p:cNvPr id="273517" name="Text Box 109"/>
          <p:cNvSpPr txBox="1">
            <a:spLocks noChangeArrowheads="1"/>
          </p:cNvSpPr>
          <p:nvPr/>
        </p:nvSpPr>
        <p:spPr bwMode="auto">
          <a:xfrm>
            <a:off x="4800600" y="184308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Iteration-1:</a:t>
            </a:r>
          </a:p>
        </p:txBody>
      </p:sp>
      <p:sp>
        <p:nvSpPr>
          <p:cNvPr id="273518" name="Text Box 110"/>
          <p:cNvSpPr txBox="1">
            <a:spLocks noChangeArrowheads="1"/>
          </p:cNvSpPr>
          <p:nvPr/>
        </p:nvSpPr>
        <p:spPr bwMode="auto">
          <a:xfrm>
            <a:off x="5200650" y="214788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Condition:</a:t>
            </a:r>
          </a:p>
        </p:txBody>
      </p:sp>
      <p:sp>
        <p:nvSpPr>
          <p:cNvPr id="273519" name="Text Box 111"/>
          <p:cNvSpPr txBox="1">
            <a:spLocks noChangeArrowheads="1"/>
          </p:cNvSpPr>
          <p:nvPr/>
        </p:nvSpPr>
        <p:spPr bwMode="auto">
          <a:xfrm>
            <a:off x="6267450" y="2147888"/>
            <a:ext cx="774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-1 &lt; 1</a:t>
            </a:r>
          </a:p>
        </p:txBody>
      </p:sp>
      <p:sp>
        <p:nvSpPr>
          <p:cNvPr id="273520" name="Text Box 112"/>
          <p:cNvSpPr txBox="1">
            <a:spLocks noChangeArrowheads="1"/>
          </p:cNvSpPr>
          <p:nvPr/>
        </p:nvSpPr>
        <p:spPr bwMode="auto">
          <a:xfrm>
            <a:off x="7162800" y="21336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True</a:t>
            </a:r>
          </a:p>
        </p:txBody>
      </p:sp>
      <p:sp>
        <p:nvSpPr>
          <p:cNvPr id="273521" name="Text Box 113"/>
          <p:cNvSpPr txBox="1">
            <a:spLocks noChangeArrowheads="1"/>
          </p:cNvSpPr>
          <p:nvPr/>
        </p:nvSpPr>
        <p:spPr bwMode="auto">
          <a:xfrm>
            <a:off x="5200650" y="2514600"/>
            <a:ext cx="2774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 -1 ] = A[ 0 ] //A[-1] = 33</a:t>
            </a:r>
          </a:p>
        </p:txBody>
      </p:sp>
      <p:sp>
        <p:nvSpPr>
          <p:cNvPr id="273522" name="Text Box 114"/>
          <p:cNvSpPr txBox="1">
            <a:spLocks noChangeArrowheads="1"/>
          </p:cNvSpPr>
          <p:nvPr/>
        </p:nvSpPr>
        <p:spPr bwMode="auto">
          <a:xfrm>
            <a:off x="5226050" y="2909888"/>
            <a:ext cx="1473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-1 + 1 = 0</a:t>
            </a:r>
          </a:p>
        </p:txBody>
      </p:sp>
      <p:sp>
        <p:nvSpPr>
          <p:cNvPr id="273523" name="Text Box 115"/>
          <p:cNvSpPr txBox="1">
            <a:spLocks noChangeArrowheads="1"/>
          </p:cNvSpPr>
          <p:nvPr/>
        </p:nvSpPr>
        <p:spPr bwMode="auto">
          <a:xfrm>
            <a:off x="4792663" y="33528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Iteration-2:</a:t>
            </a:r>
          </a:p>
        </p:txBody>
      </p:sp>
      <p:sp>
        <p:nvSpPr>
          <p:cNvPr id="273524" name="Text Box 116"/>
          <p:cNvSpPr txBox="1">
            <a:spLocks noChangeArrowheads="1"/>
          </p:cNvSpPr>
          <p:nvPr/>
        </p:nvSpPr>
        <p:spPr bwMode="auto">
          <a:xfrm>
            <a:off x="5192713" y="3657600"/>
            <a:ext cx="1212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Condition:</a:t>
            </a:r>
          </a:p>
        </p:txBody>
      </p:sp>
      <p:sp>
        <p:nvSpPr>
          <p:cNvPr id="273525" name="Text Box 117"/>
          <p:cNvSpPr txBox="1">
            <a:spLocks noChangeArrowheads="1"/>
          </p:cNvSpPr>
          <p:nvPr/>
        </p:nvSpPr>
        <p:spPr bwMode="auto">
          <a:xfrm>
            <a:off x="6259513" y="3657600"/>
            <a:ext cx="69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0 &lt; 1</a:t>
            </a:r>
          </a:p>
        </p:txBody>
      </p:sp>
      <p:sp>
        <p:nvSpPr>
          <p:cNvPr id="273526" name="Text Box 118"/>
          <p:cNvSpPr txBox="1">
            <a:spLocks noChangeArrowheads="1"/>
          </p:cNvSpPr>
          <p:nvPr/>
        </p:nvSpPr>
        <p:spPr bwMode="auto">
          <a:xfrm>
            <a:off x="7154863" y="364331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True</a:t>
            </a:r>
          </a:p>
        </p:txBody>
      </p:sp>
      <p:sp>
        <p:nvSpPr>
          <p:cNvPr id="273527" name="Text Box 119"/>
          <p:cNvSpPr txBox="1">
            <a:spLocks noChangeArrowheads="1"/>
          </p:cNvSpPr>
          <p:nvPr/>
        </p:nvSpPr>
        <p:spPr bwMode="auto">
          <a:xfrm>
            <a:off x="5192713" y="4024313"/>
            <a:ext cx="262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A[ 0 ] = A[ 1 ] //A[0] = 44</a:t>
            </a:r>
          </a:p>
        </p:txBody>
      </p:sp>
      <p:sp>
        <p:nvSpPr>
          <p:cNvPr id="273528" name="Text Box 120"/>
          <p:cNvSpPr txBox="1">
            <a:spLocks noChangeArrowheads="1"/>
          </p:cNvSpPr>
          <p:nvPr/>
        </p:nvSpPr>
        <p:spPr bwMode="auto">
          <a:xfrm>
            <a:off x="5218113" y="4419600"/>
            <a:ext cx="139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 = 0 + 1 = 1</a:t>
            </a:r>
          </a:p>
        </p:txBody>
      </p:sp>
      <p:sp>
        <p:nvSpPr>
          <p:cNvPr id="273529" name="Text Box 121"/>
          <p:cNvSpPr txBox="1">
            <a:spLocks noChangeArrowheads="1"/>
          </p:cNvSpPr>
          <p:nvPr/>
        </p:nvSpPr>
        <p:spPr bwMode="auto">
          <a:xfrm>
            <a:off x="4797425" y="48006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Iteration-3:</a:t>
            </a:r>
          </a:p>
        </p:txBody>
      </p:sp>
      <p:sp>
        <p:nvSpPr>
          <p:cNvPr id="273530" name="Text Box 122"/>
          <p:cNvSpPr txBox="1">
            <a:spLocks noChangeArrowheads="1"/>
          </p:cNvSpPr>
          <p:nvPr/>
        </p:nvSpPr>
        <p:spPr bwMode="auto">
          <a:xfrm>
            <a:off x="5197475" y="5105400"/>
            <a:ext cx="1212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Condition:</a:t>
            </a:r>
          </a:p>
        </p:txBody>
      </p:sp>
      <p:sp>
        <p:nvSpPr>
          <p:cNvPr id="273531" name="Text Box 123"/>
          <p:cNvSpPr txBox="1">
            <a:spLocks noChangeArrowheads="1"/>
          </p:cNvSpPr>
          <p:nvPr/>
        </p:nvSpPr>
        <p:spPr bwMode="auto">
          <a:xfrm>
            <a:off x="6264275" y="5105400"/>
            <a:ext cx="69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1 &lt; 1</a:t>
            </a:r>
          </a:p>
        </p:txBody>
      </p:sp>
      <p:sp>
        <p:nvSpPr>
          <p:cNvPr id="273532" name="Text Box 124"/>
          <p:cNvSpPr txBox="1">
            <a:spLocks noChangeArrowheads="1"/>
          </p:cNvSpPr>
          <p:nvPr/>
        </p:nvSpPr>
        <p:spPr bwMode="auto">
          <a:xfrm>
            <a:off x="7159625" y="5091113"/>
            <a:ext cx="74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False</a:t>
            </a:r>
          </a:p>
        </p:txBody>
      </p:sp>
      <p:sp>
        <p:nvSpPr>
          <p:cNvPr id="273535" name="Text Box 127"/>
          <p:cNvSpPr txBox="1">
            <a:spLocks noChangeArrowheads="1"/>
          </p:cNvSpPr>
          <p:nvPr/>
        </p:nvSpPr>
        <p:spPr bwMode="auto">
          <a:xfrm>
            <a:off x="4800600" y="5653088"/>
            <a:ext cx="1435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A[1] = NULL</a:t>
            </a:r>
          </a:p>
        </p:txBody>
      </p:sp>
      <p:graphicFrame>
        <p:nvGraphicFramePr>
          <p:cNvPr id="273536" name="Group 128"/>
          <p:cNvGraphicFramePr>
            <a:graphicFrameLocks noGrp="1"/>
          </p:cNvGraphicFramePr>
          <p:nvPr/>
        </p:nvGraphicFramePr>
        <p:xfrm>
          <a:off x="8458200" y="1112838"/>
          <a:ext cx="685800" cy="1630364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3548" name="Text Box 140"/>
          <p:cNvSpPr txBox="1">
            <a:spLocks noChangeArrowheads="1"/>
          </p:cNvSpPr>
          <p:nvPr/>
        </p:nvSpPr>
        <p:spPr bwMode="auto">
          <a:xfrm>
            <a:off x="8574088" y="114141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11</a:t>
            </a:r>
          </a:p>
        </p:txBody>
      </p:sp>
      <p:sp>
        <p:nvSpPr>
          <p:cNvPr id="273549" name="Text Box 141"/>
          <p:cNvSpPr txBox="1">
            <a:spLocks noChangeArrowheads="1"/>
          </p:cNvSpPr>
          <p:nvPr/>
        </p:nvSpPr>
        <p:spPr bwMode="auto">
          <a:xfrm>
            <a:off x="8577263" y="152400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33</a:t>
            </a:r>
          </a:p>
        </p:txBody>
      </p:sp>
      <p:sp>
        <p:nvSpPr>
          <p:cNvPr id="273550" name="Text Box 142"/>
          <p:cNvSpPr txBox="1">
            <a:spLocks noChangeArrowheads="1"/>
          </p:cNvSpPr>
          <p:nvPr/>
        </p:nvSpPr>
        <p:spPr bwMode="auto">
          <a:xfrm>
            <a:off x="8567738" y="1933575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33</a:t>
            </a:r>
          </a:p>
        </p:txBody>
      </p:sp>
      <p:sp>
        <p:nvSpPr>
          <p:cNvPr id="273551" name="Text Box 143"/>
          <p:cNvSpPr txBox="1">
            <a:spLocks noChangeArrowheads="1"/>
          </p:cNvSpPr>
          <p:nvPr/>
        </p:nvSpPr>
        <p:spPr bwMode="auto">
          <a:xfrm>
            <a:off x="8567738" y="236220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44</a:t>
            </a:r>
          </a:p>
        </p:txBody>
      </p:sp>
      <p:graphicFrame>
        <p:nvGraphicFramePr>
          <p:cNvPr id="273568" name="Group 160"/>
          <p:cNvGraphicFramePr>
            <a:graphicFrameLocks noGrp="1"/>
          </p:cNvGraphicFramePr>
          <p:nvPr/>
        </p:nvGraphicFramePr>
        <p:xfrm>
          <a:off x="8001000" y="1189038"/>
          <a:ext cx="381000" cy="1477964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631" name="Group 223"/>
          <p:cNvGraphicFramePr>
            <a:graphicFrameLocks noGrp="1"/>
          </p:cNvGraphicFramePr>
          <p:nvPr/>
        </p:nvGraphicFramePr>
        <p:xfrm>
          <a:off x="8458200" y="3094038"/>
          <a:ext cx="685800" cy="1630364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3643" name="Text Box 235"/>
          <p:cNvSpPr txBox="1">
            <a:spLocks noChangeArrowheads="1"/>
          </p:cNvSpPr>
          <p:nvPr/>
        </p:nvSpPr>
        <p:spPr bwMode="auto">
          <a:xfrm>
            <a:off x="8574088" y="312261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11</a:t>
            </a:r>
          </a:p>
        </p:txBody>
      </p:sp>
      <p:sp>
        <p:nvSpPr>
          <p:cNvPr id="273644" name="Text Box 236"/>
          <p:cNvSpPr txBox="1">
            <a:spLocks noChangeArrowheads="1"/>
          </p:cNvSpPr>
          <p:nvPr/>
        </p:nvSpPr>
        <p:spPr bwMode="auto">
          <a:xfrm>
            <a:off x="8577263" y="350520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33</a:t>
            </a:r>
          </a:p>
        </p:txBody>
      </p:sp>
      <p:sp>
        <p:nvSpPr>
          <p:cNvPr id="273645" name="Text Box 237"/>
          <p:cNvSpPr txBox="1">
            <a:spLocks noChangeArrowheads="1"/>
          </p:cNvSpPr>
          <p:nvPr/>
        </p:nvSpPr>
        <p:spPr bwMode="auto">
          <a:xfrm>
            <a:off x="8567738" y="3914775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44</a:t>
            </a:r>
          </a:p>
        </p:txBody>
      </p:sp>
      <p:sp>
        <p:nvSpPr>
          <p:cNvPr id="273646" name="Text Box 238"/>
          <p:cNvSpPr txBox="1">
            <a:spLocks noChangeArrowheads="1"/>
          </p:cNvSpPr>
          <p:nvPr/>
        </p:nvSpPr>
        <p:spPr bwMode="auto">
          <a:xfrm>
            <a:off x="8567738" y="434340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44</a:t>
            </a:r>
          </a:p>
        </p:txBody>
      </p:sp>
      <p:graphicFrame>
        <p:nvGraphicFramePr>
          <p:cNvPr id="273647" name="Group 239"/>
          <p:cNvGraphicFramePr>
            <a:graphicFrameLocks noGrp="1"/>
          </p:cNvGraphicFramePr>
          <p:nvPr/>
        </p:nvGraphicFramePr>
        <p:xfrm>
          <a:off x="8001000" y="3170238"/>
          <a:ext cx="381000" cy="1477964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662" name="Group 254"/>
          <p:cNvGraphicFramePr>
            <a:graphicFrameLocks noGrp="1"/>
          </p:cNvGraphicFramePr>
          <p:nvPr/>
        </p:nvGraphicFramePr>
        <p:xfrm>
          <a:off x="8458200" y="5029200"/>
          <a:ext cx="685800" cy="1630364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3674" name="Text Box 266"/>
          <p:cNvSpPr txBox="1">
            <a:spLocks noChangeArrowheads="1"/>
          </p:cNvSpPr>
          <p:nvPr/>
        </p:nvSpPr>
        <p:spPr bwMode="auto">
          <a:xfrm>
            <a:off x="8574088" y="5057775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11</a:t>
            </a:r>
          </a:p>
        </p:txBody>
      </p:sp>
      <p:sp>
        <p:nvSpPr>
          <p:cNvPr id="273675" name="Text Box 267"/>
          <p:cNvSpPr txBox="1">
            <a:spLocks noChangeArrowheads="1"/>
          </p:cNvSpPr>
          <p:nvPr/>
        </p:nvSpPr>
        <p:spPr bwMode="auto">
          <a:xfrm>
            <a:off x="8577263" y="544036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33</a:t>
            </a:r>
          </a:p>
        </p:txBody>
      </p:sp>
      <p:sp>
        <p:nvSpPr>
          <p:cNvPr id="273676" name="Text Box 268"/>
          <p:cNvSpPr txBox="1">
            <a:spLocks noChangeArrowheads="1"/>
          </p:cNvSpPr>
          <p:nvPr/>
        </p:nvSpPr>
        <p:spPr bwMode="auto">
          <a:xfrm>
            <a:off x="8567738" y="584993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44</a:t>
            </a:r>
          </a:p>
        </p:txBody>
      </p:sp>
      <p:graphicFrame>
        <p:nvGraphicFramePr>
          <p:cNvPr id="273678" name="Group 270"/>
          <p:cNvGraphicFramePr>
            <a:graphicFrameLocks noGrp="1"/>
          </p:cNvGraphicFramePr>
          <p:nvPr/>
        </p:nvGraphicFramePr>
        <p:xfrm>
          <a:off x="8001000" y="5105400"/>
          <a:ext cx="381000" cy="1477964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7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7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7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7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7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7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7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7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7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7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1000" fill="hold"/>
                                        <p:tgtEl>
                                          <p:spTgt spid="27345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6" dur="1000" fill="hold"/>
                                        <p:tgtEl>
                                          <p:spTgt spid="2735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1000" fill="hold"/>
                                        <p:tgtEl>
                                          <p:spTgt spid="2735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1000" fill="hold"/>
                                        <p:tgtEl>
                                          <p:spTgt spid="27350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1000" fill="hold"/>
                                        <p:tgtEl>
                                          <p:spTgt spid="27350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273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273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273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273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4" dur="500"/>
                                        <p:tgtEl>
                                          <p:spTgt spid="273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7" dur="500"/>
                                        <p:tgtEl>
                                          <p:spTgt spid="273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0" dur="500"/>
                                        <p:tgtEl>
                                          <p:spTgt spid="273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3" dur="500"/>
                                        <p:tgtEl>
                                          <p:spTgt spid="273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27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27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27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27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27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27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27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27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6" presetClass="emph" presetSubtype="0" autoRev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4" dur="1000" fill="hold"/>
                                        <p:tgtEl>
                                          <p:spTgt spid="27345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27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6" presetClass="emph" presetSubtype="0" autoRev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3" dur="1000" fill="hold"/>
                                        <p:tgtEl>
                                          <p:spTgt spid="2735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27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27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27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2" dur="1000" fill="hold"/>
                                        <p:tgtEl>
                                          <p:spTgt spid="2735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6" dur="1000" fill="hold"/>
                                        <p:tgtEl>
                                          <p:spTgt spid="2734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27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27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27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27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0" dur="1000" fill="hold"/>
                                        <p:tgtEl>
                                          <p:spTgt spid="27345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27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9" dur="1000" fill="hold"/>
                                        <p:tgtEl>
                                          <p:spTgt spid="27345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27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8" dur="1000" fill="hold"/>
                                        <p:tgtEl>
                                          <p:spTgt spid="2734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27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27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27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27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27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27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6" presetClass="emph" presetSubtype="0" autoRev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2" dur="1000" fill="hold"/>
                                        <p:tgtEl>
                                          <p:spTgt spid="2734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7" dur="500"/>
                                        <p:tgtEl>
                                          <p:spTgt spid="27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2" dur="500"/>
                                        <p:tgtEl>
                                          <p:spTgt spid="27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7" dur="500"/>
                                        <p:tgtEl>
                                          <p:spTgt spid="27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2" dur="500"/>
                                        <p:tgtEl>
                                          <p:spTgt spid="27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6" presetClass="emph" presetSubtype="0" autoRev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6" dur="1000" fill="hold"/>
                                        <p:tgtEl>
                                          <p:spTgt spid="27345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1" dur="500"/>
                                        <p:tgtEl>
                                          <p:spTgt spid="27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6" presetClass="emph" presetSubtype="0" autoRev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5" dur="1000" fill="hold"/>
                                        <p:tgtEl>
                                          <p:spTgt spid="27345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0" dur="500"/>
                                        <p:tgtEl>
                                          <p:spTgt spid="27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6" presetClass="emph" presetSubtype="0" autoRev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4" dur="1000" fill="hold"/>
                                        <p:tgtEl>
                                          <p:spTgt spid="2734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9" dur="500"/>
                                        <p:tgtEl>
                                          <p:spTgt spid="27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2" dur="500"/>
                                        <p:tgtEl>
                                          <p:spTgt spid="27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5" dur="500"/>
                                        <p:tgtEl>
                                          <p:spTgt spid="27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8" dur="500"/>
                                        <p:tgtEl>
                                          <p:spTgt spid="27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1" dur="500"/>
                                        <p:tgtEl>
                                          <p:spTgt spid="27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4" dur="500"/>
                                        <p:tgtEl>
                                          <p:spTgt spid="27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6" presetClass="emph" presetSubtype="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8" dur="1000" fill="hold"/>
                                        <p:tgtEl>
                                          <p:spTgt spid="2734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3" dur="500"/>
                                        <p:tgtEl>
                                          <p:spTgt spid="27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8" dur="500"/>
                                        <p:tgtEl>
                                          <p:spTgt spid="27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3" dur="500"/>
                                        <p:tgtEl>
                                          <p:spTgt spid="27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8" dur="500"/>
                                        <p:tgtEl>
                                          <p:spTgt spid="27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6" presetClass="emph" presetSubtype="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2" dur="1000" fill="hold"/>
                                        <p:tgtEl>
                                          <p:spTgt spid="2734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6" presetClass="emp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6" dur="1000" fill="hold"/>
                                        <p:tgtEl>
                                          <p:spTgt spid="27345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1" dur="500"/>
                                        <p:tgtEl>
                                          <p:spTgt spid="27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6" presetClass="emph" presetSubtype="0" autoRev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5" dur="1000" fill="hold"/>
                                        <p:tgtEl>
                                          <p:spTgt spid="27350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6" presetClass="emph" presetSubtype="0" autoRev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9" dur="1000" fill="hold"/>
                                        <p:tgtEl>
                                          <p:spTgt spid="27350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4" dur="500"/>
                                        <p:tgtEl>
                                          <p:spTgt spid="27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7" dur="500"/>
                                        <p:tgtEl>
                                          <p:spTgt spid="27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0" dur="500"/>
                                        <p:tgtEl>
                                          <p:spTgt spid="27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3" dur="500"/>
                                        <p:tgtEl>
                                          <p:spTgt spid="27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6" dur="500"/>
                                        <p:tgtEl>
                                          <p:spTgt spid="27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25" grpId="0"/>
      <p:bldP spid="273426" grpId="0"/>
      <p:bldP spid="273427" grpId="0"/>
      <p:bldP spid="273428" grpId="0"/>
      <p:bldP spid="273448" grpId="0"/>
      <p:bldP spid="273449" grpId="0"/>
      <p:bldP spid="273450" grpId="0"/>
      <p:bldP spid="273454" grpId="0"/>
      <p:bldP spid="273454" grpId="1"/>
      <p:bldP spid="273454" grpId="2"/>
      <p:bldP spid="273455" grpId="0"/>
      <p:bldP spid="273455" grpId="1"/>
      <p:bldP spid="273455" grpId="2"/>
      <p:bldP spid="273455" grpId="3"/>
      <p:bldP spid="273456" grpId="0"/>
      <p:bldP spid="273456" grpId="1"/>
      <p:bldP spid="273456" grpId="2"/>
      <p:bldP spid="273457" grpId="0"/>
      <p:bldP spid="273457" grpId="1"/>
      <p:bldP spid="273457" grpId="2"/>
      <p:bldP spid="273458" grpId="0"/>
      <p:bldP spid="273458" grpId="1"/>
      <p:bldP spid="273458" grpId="2"/>
      <p:bldP spid="273458" grpId="3"/>
      <p:bldP spid="273459" grpId="0"/>
      <p:bldP spid="273459" grpId="1"/>
      <p:bldP spid="273474" grpId="0"/>
      <p:bldP spid="273474" grpId="1"/>
      <p:bldP spid="273475" grpId="0"/>
      <p:bldP spid="273475" grpId="1"/>
      <p:bldP spid="273476" grpId="0"/>
      <p:bldP spid="273476" grpId="1"/>
      <p:bldP spid="273477" grpId="0"/>
      <p:bldP spid="273477" grpId="1"/>
      <p:bldP spid="273497" grpId="0"/>
      <p:bldP spid="273497" grpId="1"/>
      <p:bldP spid="273498" grpId="0"/>
      <p:bldP spid="273498" grpId="1"/>
      <p:bldP spid="273499" grpId="0"/>
      <p:bldP spid="273502" grpId="0"/>
      <p:bldP spid="273502" grpId="1"/>
      <p:bldP spid="273502" grpId="2"/>
      <p:bldP spid="273503" grpId="0"/>
      <p:bldP spid="273503" grpId="1"/>
      <p:bldP spid="273504" grpId="0"/>
      <p:bldP spid="273504" grpId="1"/>
      <p:bldP spid="273504" grpId="2"/>
      <p:bldP spid="273505" grpId="0"/>
      <p:bldP spid="273505" grpId="1"/>
      <p:bldP spid="273506" grpId="0"/>
      <p:bldP spid="273506" grpId="1"/>
      <p:bldP spid="273506" grpId="2"/>
      <p:bldP spid="273512" grpId="0" animBg="1"/>
      <p:bldP spid="273513" grpId="0"/>
      <p:bldP spid="273514" grpId="0"/>
      <p:bldP spid="273515" grpId="0"/>
      <p:bldP spid="273516" grpId="0"/>
      <p:bldP spid="273517" grpId="0"/>
      <p:bldP spid="273518" grpId="0"/>
      <p:bldP spid="273519" grpId="0"/>
      <p:bldP spid="273520" grpId="0"/>
      <p:bldP spid="273521" grpId="0"/>
      <p:bldP spid="273522" grpId="0"/>
      <p:bldP spid="273523" grpId="0"/>
      <p:bldP spid="273524" grpId="0"/>
      <p:bldP spid="273525" grpId="0"/>
      <p:bldP spid="273526" grpId="0"/>
      <p:bldP spid="273527" grpId="0"/>
      <p:bldP spid="273528" grpId="0"/>
      <p:bldP spid="273529" grpId="0"/>
      <p:bldP spid="273530" grpId="0"/>
      <p:bldP spid="273531" grpId="0"/>
      <p:bldP spid="273532" grpId="0"/>
      <p:bldP spid="273535" grpId="0"/>
      <p:bldP spid="273548" grpId="0"/>
      <p:bldP spid="273549" grpId="0"/>
      <p:bldP spid="273550" grpId="0"/>
      <p:bldP spid="273551" grpId="0"/>
      <p:bldP spid="273643" grpId="0"/>
      <p:bldP spid="273644" grpId="0"/>
      <p:bldP spid="273645" grpId="0"/>
      <p:bldP spid="273646" grpId="0"/>
      <p:bldP spid="273674" grpId="0"/>
      <p:bldP spid="273675" grpId="0"/>
      <p:bldP spid="27367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219200"/>
            <a:ext cx="7696200" cy="51816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sz="2800"/>
              <a:t>Algorithm:</a:t>
            </a:r>
          </a:p>
          <a:p>
            <a:pPr lvl="1" algn="l">
              <a:buFontTx/>
              <a:buChar char="–"/>
            </a:pPr>
            <a:r>
              <a:rPr lang="en-US" sz="2400"/>
              <a:t>DeleteArray.</a:t>
            </a:r>
          </a:p>
          <a:p>
            <a:pPr algn="l">
              <a:buFontTx/>
              <a:buChar char="•"/>
            </a:pPr>
            <a:r>
              <a:rPr lang="en-US" sz="2800"/>
              <a:t>Input:</a:t>
            </a:r>
          </a:p>
          <a:p>
            <a:pPr lvl="1" algn="l">
              <a:buFontTx/>
              <a:buChar char="–"/>
            </a:pPr>
            <a:r>
              <a:rPr lang="en-US" sz="2400"/>
              <a:t>Array A with elements.</a:t>
            </a:r>
          </a:p>
          <a:p>
            <a:pPr lvl="1" algn="l">
              <a:buFontTx/>
              <a:buChar char="–"/>
            </a:pPr>
            <a:r>
              <a:rPr lang="en-US" sz="2400"/>
              <a:t>KEY: Element to be deleted.</a:t>
            </a:r>
          </a:p>
          <a:p>
            <a:pPr algn="l">
              <a:buFontTx/>
              <a:buChar char="•"/>
            </a:pPr>
            <a:r>
              <a:rPr lang="en-US" sz="2800"/>
              <a:t>Output:</a:t>
            </a:r>
          </a:p>
          <a:p>
            <a:pPr lvl="1" algn="l">
              <a:buFontTx/>
              <a:buChar char="–"/>
            </a:pPr>
            <a:r>
              <a:rPr lang="en-US" sz="2400"/>
              <a:t>On Success, Element with value KEY deleted from the array.</a:t>
            </a:r>
          </a:p>
          <a:p>
            <a:pPr lvl="1" algn="l">
              <a:buFontTx/>
              <a:buChar char="–"/>
            </a:pPr>
            <a:r>
              <a:rPr lang="en-US" sz="2400"/>
              <a:t>On Failure, appropriate message to be displayed.</a:t>
            </a:r>
          </a:p>
          <a:p>
            <a:pPr algn="l">
              <a:buFontTx/>
              <a:buChar char="•"/>
            </a:pPr>
            <a:r>
              <a:rPr lang="en-US" sz="2800"/>
              <a:t>Data Structure:</a:t>
            </a:r>
          </a:p>
          <a:p>
            <a:pPr lvl="1" algn="l">
              <a:buFontTx/>
              <a:buChar char="–"/>
            </a:pPr>
            <a:r>
              <a:rPr lang="en-US" sz="2400"/>
              <a:t>Array A[L...U]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4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Algorithm: DeleteArray</a:t>
            </a:r>
          </a:p>
        </p:txBody>
      </p:sp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533400" y="942975"/>
            <a:ext cx="69469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u="sng"/>
              <a:t>Steps</a:t>
            </a:r>
            <a:r>
              <a:rPr lang="en-US" sz="2400"/>
              <a:t>:</a:t>
            </a:r>
          </a:p>
          <a:p>
            <a:pPr algn="l"/>
            <a:endParaRPr lang="en-US" sz="2400"/>
          </a:p>
          <a:p>
            <a:pPr algn="l"/>
            <a:r>
              <a:rPr lang="en-US" sz="2400"/>
              <a:t>i = SearchArray(A, KEY) </a:t>
            </a:r>
          </a:p>
          <a:p>
            <a:pPr algn="l"/>
            <a:endParaRPr lang="en-US" sz="2400"/>
          </a:p>
          <a:p>
            <a:pPr algn="l"/>
            <a:r>
              <a:rPr lang="en-US" sz="2400"/>
              <a:t>If( i == NULL), then</a:t>
            </a:r>
          </a:p>
          <a:p>
            <a:pPr algn="l"/>
            <a:r>
              <a:rPr lang="en-US" sz="2400"/>
              <a:t>	print “KEY not found Deletion not possible.”</a:t>
            </a:r>
          </a:p>
          <a:p>
            <a:pPr algn="l"/>
            <a:r>
              <a:rPr lang="en-US" sz="2400"/>
              <a:t>Else</a:t>
            </a:r>
          </a:p>
          <a:p>
            <a:pPr algn="l"/>
            <a:r>
              <a:rPr lang="en-US" sz="2400"/>
              <a:t>	While(i &lt; U)</a:t>
            </a:r>
          </a:p>
          <a:p>
            <a:pPr algn="l"/>
            <a:r>
              <a:rPr lang="en-US" sz="2400"/>
              <a:t>		A[ i ] = A[ i +1 ]</a:t>
            </a:r>
          </a:p>
          <a:p>
            <a:pPr algn="l"/>
            <a:r>
              <a:rPr lang="en-US" sz="2400"/>
              <a:t>		i = i + 1 </a:t>
            </a:r>
          </a:p>
          <a:p>
            <a:pPr algn="l"/>
            <a:r>
              <a:rPr lang="en-US" sz="2400"/>
              <a:t>	EndWhile</a:t>
            </a:r>
          </a:p>
          <a:p>
            <a:pPr algn="l"/>
            <a:endParaRPr lang="en-US" sz="2400"/>
          </a:p>
          <a:p>
            <a:pPr algn="l"/>
            <a:r>
              <a:rPr lang="en-US" sz="2400"/>
              <a:t>	A[U] = NULL</a:t>
            </a:r>
          </a:p>
          <a:p>
            <a:pPr algn="l"/>
            <a:r>
              <a:rPr lang="en-US" sz="2400"/>
              <a:t>EndIf</a:t>
            </a:r>
          </a:p>
          <a:p>
            <a:pPr algn="l"/>
            <a:r>
              <a:rPr lang="en-US" sz="2400"/>
              <a:t>Stop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5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5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5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5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5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5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75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/>
              <a:t>Array (Terminologies)</a:t>
            </a:r>
          </a:p>
        </p:txBody>
      </p:sp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5486400" y="30480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50</a:t>
            </a:r>
          </a:p>
        </p:txBody>
      </p:sp>
      <p:sp>
        <p:nvSpPr>
          <p:cNvPr id="215047" name="Rectangle 7"/>
          <p:cNvSpPr>
            <a:spLocks noChangeArrowheads="1"/>
          </p:cNvSpPr>
          <p:nvPr/>
        </p:nvSpPr>
        <p:spPr bwMode="auto">
          <a:xfrm>
            <a:off x="5486400" y="35052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25</a:t>
            </a:r>
          </a:p>
        </p:txBody>
      </p:sp>
      <p:sp>
        <p:nvSpPr>
          <p:cNvPr id="215048" name="Rectangle 8"/>
          <p:cNvSpPr>
            <a:spLocks noChangeArrowheads="1"/>
          </p:cNvSpPr>
          <p:nvPr/>
        </p:nvSpPr>
        <p:spPr bwMode="auto">
          <a:xfrm>
            <a:off x="5486400" y="39624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40</a:t>
            </a:r>
          </a:p>
        </p:txBody>
      </p:sp>
      <p:sp>
        <p:nvSpPr>
          <p:cNvPr id="215049" name="Rectangle 9"/>
          <p:cNvSpPr>
            <a:spLocks noChangeArrowheads="1"/>
          </p:cNvSpPr>
          <p:nvPr/>
        </p:nvSpPr>
        <p:spPr bwMode="auto">
          <a:xfrm>
            <a:off x="5486400" y="4419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10</a:t>
            </a:r>
          </a:p>
        </p:txBody>
      </p:sp>
      <p:sp>
        <p:nvSpPr>
          <p:cNvPr id="215050" name="Rectangle 10"/>
          <p:cNvSpPr>
            <a:spLocks noChangeArrowheads="1"/>
          </p:cNvSpPr>
          <p:nvPr/>
        </p:nvSpPr>
        <p:spPr bwMode="auto">
          <a:xfrm>
            <a:off x="5486400" y="48768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35</a:t>
            </a:r>
          </a:p>
        </p:txBody>
      </p:sp>
      <p:sp>
        <p:nvSpPr>
          <p:cNvPr id="215051" name="Text Box 11"/>
          <p:cNvSpPr txBox="1">
            <a:spLocks noChangeArrowheads="1"/>
          </p:cNvSpPr>
          <p:nvPr/>
        </p:nvSpPr>
        <p:spPr bwMode="auto">
          <a:xfrm>
            <a:off x="5495925" y="2057400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Values</a:t>
            </a:r>
          </a:p>
        </p:txBody>
      </p:sp>
      <p:sp>
        <p:nvSpPr>
          <p:cNvPr id="215058" name="Rectangle 18"/>
          <p:cNvSpPr>
            <a:spLocks noChangeArrowheads="1"/>
          </p:cNvSpPr>
          <p:nvPr/>
        </p:nvSpPr>
        <p:spPr bwMode="auto">
          <a:xfrm>
            <a:off x="6927850" y="3048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1000</a:t>
            </a:r>
          </a:p>
        </p:txBody>
      </p:sp>
      <p:sp>
        <p:nvSpPr>
          <p:cNvPr id="215059" name="Rectangle 19"/>
          <p:cNvSpPr>
            <a:spLocks noChangeArrowheads="1"/>
          </p:cNvSpPr>
          <p:nvPr/>
        </p:nvSpPr>
        <p:spPr bwMode="auto">
          <a:xfrm>
            <a:off x="6927850" y="3505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1001</a:t>
            </a:r>
          </a:p>
        </p:txBody>
      </p:sp>
      <p:sp>
        <p:nvSpPr>
          <p:cNvPr id="215060" name="Rectangle 20"/>
          <p:cNvSpPr>
            <a:spLocks noChangeArrowheads="1"/>
          </p:cNvSpPr>
          <p:nvPr/>
        </p:nvSpPr>
        <p:spPr bwMode="auto">
          <a:xfrm>
            <a:off x="6927850" y="3962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1002</a:t>
            </a:r>
          </a:p>
        </p:txBody>
      </p:sp>
      <p:sp>
        <p:nvSpPr>
          <p:cNvPr id="215061" name="Rectangle 21"/>
          <p:cNvSpPr>
            <a:spLocks noChangeArrowheads="1"/>
          </p:cNvSpPr>
          <p:nvPr/>
        </p:nvSpPr>
        <p:spPr bwMode="auto">
          <a:xfrm>
            <a:off x="6927850" y="4419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1003</a:t>
            </a:r>
          </a:p>
        </p:txBody>
      </p:sp>
      <p:sp>
        <p:nvSpPr>
          <p:cNvPr id="215062" name="Rectangle 22"/>
          <p:cNvSpPr>
            <a:spLocks noChangeArrowheads="1"/>
          </p:cNvSpPr>
          <p:nvPr/>
        </p:nvSpPr>
        <p:spPr bwMode="auto">
          <a:xfrm>
            <a:off x="6927850" y="4876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1004</a:t>
            </a:r>
          </a:p>
        </p:txBody>
      </p:sp>
      <p:sp>
        <p:nvSpPr>
          <p:cNvPr id="215063" name="Text Box 23"/>
          <p:cNvSpPr txBox="1">
            <a:spLocks noChangeArrowheads="1"/>
          </p:cNvSpPr>
          <p:nvPr/>
        </p:nvSpPr>
        <p:spPr bwMode="auto">
          <a:xfrm>
            <a:off x="6889750" y="2057400"/>
            <a:ext cx="102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Address</a:t>
            </a:r>
          </a:p>
        </p:txBody>
      </p:sp>
      <p:sp>
        <p:nvSpPr>
          <p:cNvPr id="215073" name="Text Box 33"/>
          <p:cNvSpPr txBox="1">
            <a:spLocks noChangeArrowheads="1"/>
          </p:cNvSpPr>
          <p:nvPr/>
        </p:nvSpPr>
        <p:spPr bwMode="auto">
          <a:xfrm>
            <a:off x="2978150" y="1219200"/>
            <a:ext cx="3086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int A[5] = {50, 25, 40, 10, 35}</a:t>
            </a:r>
          </a:p>
        </p:txBody>
      </p:sp>
      <p:cxnSp>
        <p:nvCxnSpPr>
          <p:cNvPr id="215074" name="AutoShape 34"/>
          <p:cNvCxnSpPr>
            <a:cxnSpLocks noChangeShapeType="1"/>
            <a:stCxn id="215051" idx="2"/>
            <a:endCxn id="215046" idx="0"/>
          </p:cNvCxnSpPr>
          <p:nvPr/>
        </p:nvCxnSpPr>
        <p:spPr bwMode="auto">
          <a:xfrm>
            <a:off x="5937250" y="2424113"/>
            <a:ext cx="6350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075" name="AutoShape 35"/>
          <p:cNvCxnSpPr>
            <a:cxnSpLocks noChangeShapeType="1"/>
            <a:stCxn id="215063" idx="2"/>
            <a:endCxn id="215058" idx="0"/>
          </p:cNvCxnSpPr>
          <p:nvPr/>
        </p:nvCxnSpPr>
        <p:spPr bwMode="auto">
          <a:xfrm flipH="1">
            <a:off x="7385050" y="2424113"/>
            <a:ext cx="15875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076" name="Text Box 36"/>
          <p:cNvSpPr txBox="1">
            <a:spLocks noChangeArrowheads="1"/>
          </p:cNvSpPr>
          <p:nvPr/>
        </p:nvSpPr>
        <p:spPr bwMode="auto">
          <a:xfrm>
            <a:off x="8039100" y="30480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(A)</a:t>
            </a:r>
          </a:p>
        </p:txBody>
      </p:sp>
      <p:sp>
        <p:nvSpPr>
          <p:cNvPr id="215077" name="Rectangle 37"/>
          <p:cNvSpPr>
            <a:spLocks noChangeArrowheads="1"/>
          </p:cNvSpPr>
          <p:nvPr/>
        </p:nvSpPr>
        <p:spPr bwMode="auto">
          <a:xfrm>
            <a:off x="3930650" y="3048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15078" name="Rectangle 38"/>
          <p:cNvSpPr>
            <a:spLocks noChangeArrowheads="1"/>
          </p:cNvSpPr>
          <p:nvPr/>
        </p:nvSpPr>
        <p:spPr bwMode="auto">
          <a:xfrm>
            <a:off x="3930650" y="3505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5079" name="Rectangle 39"/>
          <p:cNvSpPr>
            <a:spLocks noChangeArrowheads="1"/>
          </p:cNvSpPr>
          <p:nvPr/>
        </p:nvSpPr>
        <p:spPr bwMode="auto">
          <a:xfrm>
            <a:off x="3930650" y="3962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215080" name="Rectangle 40"/>
          <p:cNvSpPr>
            <a:spLocks noChangeArrowheads="1"/>
          </p:cNvSpPr>
          <p:nvPr/>
        </p:nvSpPr>
        <p:spPr bwMode="auto">
          <a:xfrm>
            <a:off x="3930650" y="4419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215081" name="Rectangle 41"/>
          <p:cNvSpPr>
            <a:spLocks noChangeArrowheads="1"/>
          </p:cNvSpPr>
          <p:nvPr/>
        </p:nvSpPr>
        <p:spPr bwMode="auto">
          <a:xfrm>
            <a:off x="3930650" y="4876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4</a:t>
            </a:r>
          </a:p>
        </p:txBody>
      </p:sp>
      <p:sp>
        <p:nvSpPr>
          <p:cNvPr id="215082" name="Text Box 42"/>
          <p:cNvSpPr txBox="1">
            <a:spLocks noChangeArrowheads="1"/>
          </p:cNvSpPr>
          <p:nvPr/>
        </p:nvSpPr>
        <p:spPr bwMode="auto">
          <a:xfrm>
            <a:off x="3943350" y="230028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 (i)</a:t>
            </a:r>
          </a:p>
        </p:txBody>
      </p:sp>
      <p:sp>
        <p:nvSpPr>
          <p:cNvPr id="215083" name="Text Box 43"/>
          <p:cNvSpPr txBox="1">
            <a:spLocks noChangeArrowheads="1"/>
          </p:cNvSpPr>
          <p:nvPr/>
        </p:nvSpPr>
        <p:spPr bwMode="auto">
          <a:xfrm>
            <a:off x="311150" y="5638800"/>
            <a:ext cx="226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 Language: int A[5]</a:t>
            </a:r>
          </a:p>
        </p:txBody>
      </p:sp>
      <p:sp>
        <p:nvSpPr>
          <p:cNvPr id="215084" name="Text Box 44"/>
          <p:cNvSpPr txBox="1">
            <a:spLocks noChangeArrowheads="1"/>
          </p:cNvSpPr>
          <p:nvPr/>
        </p:nvSpPr>
        <p:spPr bwMode="auto">
          <a:xfrm>
            <a:off x="311150" y="6019800"/>
            <a:ext cx="283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Fortran Language: int A[5]</a:t>
            </a:r>
          </a:p>
        </p:txBody>
      </p:sp>
      <p:sp>
        <p:nvSpPr>
          <p:cNvPr id="215085" name="Text Box 45"/>
          <p:cNvSpPr txBox="1">
            <a:spLocks noChangeArrowheads="1"/>
          </p:cNvSpPr>
          <p:nvPr/>
        </p:nvSpPr>
        <p:spPr bwMode="auto">
          <a:xfrm>
            <a:off x="4244975" y="18796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215086" name="Rectangle 46"/>
          <p:cNvSpPr>
            <a:spLocks noChangeArrowheads="1"/>
          </p:cNvSpPr>
          <p:nvPr/>
        </p:nvSpPr>
        <p:spPr bwMode="auto">
          <a:xfrm>
            <a:off x="2819400" y="3048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5087" name="Rectangle 47"/>
          <p:cNvSpPr>
            <a:spLocks noChangeArrowheads="1"/>
          </p:cNvSpPr>
          <p:nvPr/>
        </p:nvSpPr>
        <p:spPr bwMode="auto">
          <a:xfrm>
            <a:off x="2819400" y="3505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215088" name="Rectangle 48"/>
          <p:cNvSpPr>
            <a:spLocks noChangeArrowheads="1"/>
          </p:cNvSpPr>
          <p:nvPr/>
        </p:nvSpPr>
        <p:spPr bwMode="auto">
          <a:xfrm>
            <a:off x="2819400" y="3962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215089" name="Rectangle 49"/>
          <p:cNvSpPr>
            <a:spLocks noChangeArrowheads="1"/>
          </p:cNvSpPr>
          <p:nvPr/>
        </p:nvSpPr>
        <p:spPr bwMode="auto">
          <a:xfrm>
            <a:off x="2819400" y="4419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4</a:t>
            </a:r>
          </a:p>
        </p:txBody>
      </p:sp>
      <p:sp>
        <p:nvSpPr>
          <p:cNvPr id="215090" name="Rectangle 50"/>
          <p:cNvSpPr>
            <a:spLocks noChangeArrowheads="1"/>
          </p:cNvSpPr>
          <p:nvPr/>
        </p:nvSpPr>
        <p:spPr bwMode="auto">
          <a:xfrm>
            <a:off x="2819400" y="4876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5</a:t>
            </a:r>
          </a:p>
        </p:txBody>
      </p:sp>
      <p:sp>
        <p:nvSpPr>
          <p:cNvPr id="215091" name="Text Box 51"/>
          <p:cNvSpPr txBox="1">
            <a:spLocks noChangeArrowheads="1"/>
          </p:cNvSpPr>
          <p:nvPr/>
        </p:nvSpPr>
        <p:spPr bwMode="auto">
          <a:xfrm>
            <a:off x="2832100" y="230028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 (i)</a:t>
            </a:r>
          </a:p>
        </p:txBody>
      </p:sp>
      <p:sp>
        <p:nvSpPr>
          <p:cNvPr id="215092" name="Text Box 52"/>
          <p:cNvSpPr txBox="1">
            <a:spLocks noChangeArrowheads="1"/>
          </p:cNvSpPr>
          <p:nvPr/>
        </p:nvSpPr>
        <p:spPr bwMode="auto">
          <a:xfrm>
            <a:off x="2847975" y="1879600"/>
            <a:ext cx="92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Fortran</a:t>
            </a:r>
          </a:p>
        </p:txBody>
      </p:sp>
      <p:sp>
        <p:nvSpPr>
          <p:cNvPr id="215093" name="Text Box 53"/>
          <p:cNvSpPr txBox="1">
            <a:spLocks noChangeArrowheads="1"/>
          </p:cNvSpPr>
          <p:nvPr/>
        </p:nvSpPr>
        <p:spPr bwMode="auto">
          <a:xfrm>
            <a:off x="317500" y="6415088"/>
            <a:ext cx="318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Pascal Language: int A[-3...1]</a:t>
            </a:r>
          </a:p>
        </p:txBody>
      </p:sp>
      <p:sp>
        <p:nvSpPr>
          <p:cNvPr id="215094" name="Rectangle 54"/>
          <p:cNvSpPr>
            <a:spLocks noChangeArrowheads="1"/>
          </p:cNvSpPr>
          <p:nvPr/>
        </p:nvSpPr>
        <p:spPr bwMode="auto">
          <a:xfrm>
            <a:off x="1568450" y="3048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-3</a:t>
            </a:r>
          </a:p>
        </p:txBody>
      </p:sp>
      <p:sp>
        <p:nvSpPr>
          <p:cNvPr id="215095" name="Rectangle 55"/>
          <p:cNvSpPr>
            <a:spLocks noChangeArrowheads="1"/>
          </p:cNvSpPr>
          <p:nvPr/>
        </p:nvSpPr>
        <p:spPr bwMode="auto">
          <a:xfrm>
            <a:off x="1568450" y="3505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-2</a:t>
            </a:r>
          </a:p>
        </p:txBody>
      </p:sp>
      <p:sp>
        <p:nvSpPr>
          <p:cNvPr id="215096" name="Rectangle 56"/>
          <p:cNvSpPr>
            <a:spLocks noChangeArrowheads="1"/>
          </p:cNvSpPr>
          <p:nvPr/>
        </p:nvSpPr>
        <p:spPr bwMode="auto">
          <a:xfrm>
            <a:off x="1568450" y="3962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-1</a:t>
            </a:r>
          </a:p>
        </p:txBody>
      </p:sp>
      <p:sp>
        <p:nvSpPr>
          <p:cNvPr id="215097" name="Rectangle 57"/>
          <p:cNvSpPr>
            <a:spLocks noChangeArrowheads="1"/>
          </p:cNvSpPr>
          <p:nvPr/>
        </p:nvSpPr>
        <p:spPr bwMode="auto">
          <a:xfrm>
            <a:off x="1568450" y="4419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0</a:t>
            </a:r>
          </a:p>
        </p:txBody>
      </p:sp>
      <p:sp>
        <p:nvSpPr>
          <p:cNvPr id="215098" name="Rectangle 58"/>
          <p:cNvSpPr>
            <a:spLocks noChangeArrowheads="1"/>
          </p:cNvSpPr>
          <p:nvPr/>
        </p:nvSpPr>
        <p:spPr bwMode="auto">
          <a:xfrm>
            <a:off x="1568450" y="4876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5099" name="Text Box 59"/>
          <p:cNvSpPr txBox="1">
            <a:spLocks noChangeArrowheads="1"/>
          </p:cNvSpPr>
          <p:nvPr/>
        </p:nvSpPr>
        <p:spPr bwMode="auto">
          <a:xfrm>
            <a:off x="1581150" y="2300288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Index (i)</a:t>
            </a:r>
          </a:p>
        </p:txBody>
      </p:sp>
      <p:sp>
        <p:nvSpPr>
          <p:cNvPr id="215100" name="Text Box 60"/>
          <p:cNvSpPr txBox="1">
            <a:spLocks noChangeArrowheads="1"/>
          </p:cNvSpPr>
          <p:nvPr/>
        </p:nvSpPr>
        <p:spPr bwMode="auto">
          <a:xfrm>
            <a:off x="1622425" y="1879600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Pascal</a:t>
            </a:r>
          </a:p>
        </p:txBody>
      </p:sp>
      <p:sp>
        <p:nvSpPr>
          <p:cNvPr id="215101" name="Rectangle 61"/>
          <p:cNvSpPr>
            <a:spLocks noChangeArrowheads="1"/>
          </p:cNvSpPr>
          <p:nvPr/>
        </p:nvSpPr>
        <p:spPr bwMode="auto">
          <a:xfrm>
            <a:off x="323850" y="30765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215102" name="Rectangle 62"/>
          <p:cNvSpPr>
            <a:spLocks noChangeArrowheads="1"/>
          </p:cNvSpPr>
          <p:nvPr/>
        </p:nvSpPr>
        <p:spPr bwMode="auto">
          <a:xfrm>
            <a:off x="323850" y="35337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215103" name="Rectangle 63"/>
          <p:cNvSpPr>
            <a:spLocks noChangeArrowheads="1"/>
          </p:cNvSpPr>
          <p:nvPr/>
        </p:nvSpPr>
        <p:spPr bwMode="auto">
          <a:xfrm>
            <a:off x="323850" y="39909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215104" name="Rectangle 64"/>
          <p:cNvSpPr>
            <a:spLocks noChangeArrowheads="1"/>
          </p:cNvSpPr>
          <p:nvPr/>
        </p:nvSpPr>
        <p:spPr bwMode="auto">
          <a:xfrm>
            <a:off x="323850" y="44481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4</a:t>
            </a:r>
          </a:p>
        </p:txBody>
      </p:sp>
      <p:sp>
        <p:nvSpPr>
          <p:cNvPr id="215105" name="Rectangle 65"/>
          <p:cNvSpPr>
            <a:spLocks noChangeArrowheads="1"/>
          </p:cNvSpPr>
          <p:nvPr/>
        </p:nvSpPr>
        <p:spPr bwMode="auto">
          <a:xfrm>
            <a:off x="323850" y="49053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5</a:t>
            </a:r>
          </a:p>
        </p:txBody>
      </p:sp>
      <p:sp>
        <p:nvSpPr>
          <p:cNvPr id="215106" name="Text Box 66"/>
          <p:cNvSpPr txBox="1">
            <a:spLocks noChangeArrowheads="1"/>
          </p:cNvSpPr>
          <p:nvPr/>
        </p:nvSpPr>
        <p:spPr bwMode="auto">
          <a:xfrm>
            <a:off x="234950" y="1981200"/>
            <a:ext cx="106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Position </a:t>
            </a:r>
          </a:p>
          <a:p>
            <a:r>
              <a:rPr lang="en-US"/>
              <a:t>(P)</a:t>
            </a:r>
          </a:p>
        </p:txBody>
      </p:sp>
      <p:sp>
        <p:nvSpPr>
          <p:cNvPr id="215107" name="Text Box 67"/>
          <p:cNvSpPr txBox="1">
            <a:spLocks noChangeArrowheads="1"/>
          </p:cNvSpPr>
          <p:nvPr/>
        </p:nvSpPr>
        <p:spPr bwMode="auto">
          <a:xfrm>
            <a:off x="4197350" y="5638800"/>
            <a:ext cx="258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 Language: int A[0...4]</a:t>
            </a:r>
          </a:p>
        </p:txBody>
      </p:sp>
      <p:sp>
        <p:nvSpPr>
          <p:cNvPr id="215108" name="Text Box 68"/>
          <p:cNvSpPr txBox="1">
            <a:spLocks noChangeArrowheads="1"/>
          </p:cNvSpPr>
          <p:nvPr/>
        </p:nvSpPr>
        <p:spPr bwMode="auto">
          <a:xfrm>
            <a:off x="4200525" y="6034088"/>
            <a:ext cx="315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Fortran Language: int A[1...5]</a:t>
            </a:r>
          </a:p>
        </p:txBody>
      </p:sp>
      <p:sp>
        <p:nvSpPr>
          <p:cNvPr id="215109" name="Oval 69"/>
          <p:cNvSpPr>
            <a:spLocks noChangeArrowheads="1"/>
          </p:cNvSpPr>
          <p:nvPr/>
        </p:nvSpPr>
        <p:spPr bwMode="auto">
          <a:xfrm>
            <a:off x="3429000" y="1066800"/>
            <a:ext cx="4572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10" name="Text Box 70"/>
          <p:cNvSpPr txBox="1">
            <a:spLocks noChangeArrowheads="1"/>
          </p:cNvSpPr>
          <p:nvPr/>
        </p:nvSpPr>
        <p:spPr bwMode="auto">
          <a:xfrm>
            <a:off x="5715000" y="685800"/>
            <a:ext cx="278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Size / Length / Dimension</a:t>
            </a:r>
          </a:p>
        </p:txBody>
      </p:sp>
      <p:cxnSp>
        <p:nvCxnSpPr>
          <p:cNvPr id="215111" name="AutoShape 71"/>
          <p:cNvCxnSpPr>
            <a:cxnSpLocks noChangeShapeType="1"/>
            <a:stCxn id="215110" idx="1"/>
            <a:endCxn id="215109" idx="7"/>
          </p:cNvCxnSpPr>
          <p:nvPr/>
        </p:nvCxnSpPr>
        <p:spPr bwMode="auto">
          <a:xfrm flipH="1">
            <a:off x="3819525" y="869950"/>
            <a:ext cx="1895475" cy="296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112" name="Text Box 72"/>
          <p:cNvSpPr txBox="1">
            <a:spLocks noChangeArrowheads="1"/>
          </p:cNvSpPr>
          <p:nvPr/>
        </p:nvSpPr>
        <p:spPr bwMode="auto">
          <a:xfrm>
            <a:off x="7131050" y="1295400"/>
            <a:ext cx="201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Base Address (M)</a:t>
            </a:r>
          </a:p>
        </p:txBody>
      </p:sp>
      <p:cxnSp>
        <p:nvCxnSpPr>
          <p:cNvPr id="215113" name="AutoShape 73"/>
          <p:cNvCxnSpPr>
            <a:cxnSpLocks noChangeShapeType="1"/>
            <a:stCxn id="215112" idx="2"/>
            <a:endCxn id="215114" idx="7"/>
          </p:cNvCxnSpPr>
          <p:nvPr/>
        </p:nvCxnSpPr>
        <p:spPr bwMode="auto">
          <a:xfrm flipH="1">
            <a:off x="7661275" y="1662113"/>
            <a:ext cx="476250" cy="1381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114" name="Oval 74"/>
          <p:cNvSpPr>
            <a:spLocks noChangeArrowheads="1"/>
          </p:cNvSpPr>
          <p:nvPr/>
        </p:nvSpPr>
        <p:spPr bwMode="auto">
          <a:xfrm>
            <a:off x="7010400" y="2943225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15" name="Oval 75"/>
          <p:cNvSpPr>
            <a:spLocks noChangeArrowheads="1"/>
          </p:cNvSpPr>
          <p:nvPr/>
        </p:nvSpPr>
        <p:spPr bwMode="auto">
          <a:xfrm>
            <a:off x="1600200" y="2895600"/>
            <a:ext cx="3048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16" name="Text Box 76"/>
          <p:cNvSpPr txBox="1">
            <a:spLocks noChangeArrowheads="1"/>
          </p:cNvSpPr>
          <p:nvPr/>
        </p:nvSpPr>
        <p:spPr bwMode="auto">
          <a:xfrm>
            <a:off x="304800" y="914400"/>
            <a:ext cx="187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Lower Bound (L)</a:t>
            </a:r>
          </a:p>
        </p:txBody>
      </p:sp>
      <p:cxnSp>
        <p:nvCxnSpPr>
          <p:cNvPr id="215117" name="AutoShape 77"/>
          <p:cNvCxnSpPr>
            <a:cxnSpLocks noChangeShapeType="1"/>
            <a:stCxn id="215116" idx="2"/>
            <a:endCxn id="215115" idx="0"/>
          </p:cNvCxnSpPr>
          <p:nvPr/>
        </p:nvCxnSpPr>
        <p:spPr bwMode="auto">
          <a:xfrm>
            <a:off x="1241425" y="1281113"/>
            <a:ext cx="1882775" cy="1614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118" name="Oval 78"/>
          <p:cNvSpPr>
            <a:spLocks noChangeArrowheads="1"/>
          </p:cNvSpPr>
          <p:nvPr/>
        </p:nvSpPr>
        <p:spPr bwMode="auto">
          <a:xfrm>
            <a:off x="1676400" y="4724400"/>
            <a:ext cx="3048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19" name="Text Box 79"/>
          <p:cNvSpPr txBox="1">
            <a:spLocks noChangeArrowheads="1"/>
          </p:cNvSpPr>
          <p:nvPr/>
        </p:nvSpPr>
        <p:spPr bwMode="auto">
          <a:xfrm>
            <a:off x="-19050" y="1447800"/>
            <a:ext cx="191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Upper Bound (U)</a:t>
            </a:r>
          </a:p>
        </p:txBody>
      </p:sp>
      <p:cxnSp>
        <p:nvCxnSpPr>
          <p:cNvPr id="215120" name="AutoShape 80"/>
          <p:cNvCxnSpPr>
            <a:cxnSpLocks noChangeShapeType="1"/>
            <a:stCxn id="215119" idx="2"/>
            <a:endCxn id="215118" idx="1"/>
          </p:cNvCxnSpPr>
          <p:nvPr/>
        </p:nvCxnSpPr>
        <p:spPr bwMode="auto">
          <a:xfrm>
            <a:off x="936625" y="1814513"/>
            <a:ext cx="1185863" cy="300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121" name="Text Box 81"/>
          <p:cNvSpPr txBox="1">
            <a:spLocks noChangeArrowheads="1"/>
          </p:cNvSpPr>
          <p:nvPr/>
        </p:nvSpPr>
        <p:spPr bwMode="auto">
          <a:xfrm>
            <a:off x="4114800" y="26670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A[i]</a:t>
            </a:r>
          </a:p>
        </p:txBody>
      </p:sp>
      <p:sp>
        <p:nvSpPr>
          <p:cNvPr id="215122" name="Text Box 82"/>
          <p:cNvSpPr txBox="1">
            <a:spLocks noChangeArrowheads="1"/>
          </p:cNvSpPr>
          <p:nvPr/>
        </p:nvSpPr>
        <p:spPr bwMode="auto">
          <a:xfrm>
            <a:off x="533400" y="26670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Ap</a:t>
            </a:r>
          </a:p>
        </p:txBody>
      </p:sp>
      <p:sp>
        <p:nvSpPr>
          <p:cNvPr id="215123" name="Text Box 83"/>
          <p:cNvSpPr txBox="1">
            <a:spLocks noChangeArrowheads="1"/>
          </p:cNvSpPr>
          <p:nvPr/>
        </p:nvSpPr>
        <p:spPr bwMode="auto">
          <a:xfrm>
            <a:off x="4197350" y="6415088"/>
            <a:ext cx="318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Pascal Language: int A[-3...1]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1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1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1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1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1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1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1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1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1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1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1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21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1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1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1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1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1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21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21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21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1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21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21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21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1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21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21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21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21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21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21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21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21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21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21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21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21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21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21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500"/>
                                        <p:tgtEl>
                                          <p:spTgt spid="21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21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21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21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21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21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21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7" dur="500"/>
                                        <p:tgtEl>
                                          <p:spTgt spid="21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6" grpId="0" animBg="1"/>
      <p:bldP spid="215047" grpId="0" animBg="1"/>
      <p:bldP spid="215048" grpId="0" animBg="1"/>
      <p:bldP spid="215049" grpId="0" animBg="1"/>
      <p:bldP spid="215050" grpId="0" animBg="1"/>
      <p:bldP spid="215051" grpId="0"/>
      <p:bldP spid="215058" grpId="0"/>
      <p:bldP spid="215059" grpId="0"/>
      <p:bldP spid="215060" grpId="0"/>
      <p:bldP spid="215061" grpId="0"/>
      <p:bldP spid="215062" grpId="0"/>
      <p:bldP spid="215063" grpId="0"/>
      <p:bldP spid="215073" grpId="0"/>
      <p:bldP spid="215076" grpId="0"/>
      <p:bldP spid="215077" grpId="0"/>
      <p:bldP spid="215078" grpId="0"/>
      <p:bldP spid="215079" grpId="0"/>
      <p:bldP spid="215080" grpId="0"/>
      <p:bldP spid="215081" grpId="0"/>
      <p:bldP spid="215082" grpId="0"/>
      <p:bldP spid="215083" grpId="0"/>
      <p:bldP spid="215084" grpId="0"/>
      <p:bldP spid="215085" grpId="0"/>
      <p:bldP spid="215086" grpId="0"/>
      <p:bldP spid="215087" grpId="0"/>
      <p:bldP spid="215088" grpId="0"/>
      <p:bldP spid="215089" grpId="0"/>
      <p:bldP spid="215090" grpId="0"/>
      <p:bldP spid="215091" grpId="0"/>
      <p:bldP spid="215092" grpId="0"/>
      <p:bldP spid="215093" grpId="0"/>
      <p:bldP spid="215094" grpId="0"/>
      <p:bldP spid="215095" grpId="0"/>
      <p:bldP spid="215096" grpId="0"/>
      <p:bldP spid="215097" grpId="0"/>
      <p:bldP spid="215098" grpId="0"/>
      <p:bldP spid="215099" grpId="0"/>
      <p:bldP spid="215100" grpId="0"/>
      <p:bldP spid="215101" grpId="0"/>
      <p:bldP spid="215102" grpId="0"/>
      <p:bldP spid="215103" grpId="0"/>
      <p:bldP spid="215104" grpId="0"/>
      <p:bldP spid="215105" grpId="0"/>
      <p:bldP spid="215106" grpId="0"/>
      <p:bldP spid="215107" grpId="0"/>
      <p:bldP spid="215108" grpId="0"/>
      <p:bldP spid="215109" grpId="0" animBg="1"/>
      <p:bldP spid="215110" grpId="0"/>
      <p:bldP spid="215112" grpId="0"/>
      <p:bldP spid="215114" grpId="0" animBg="1"/>
      <p:bldP spid="215115" grpId="0" animBg="1"/>
      <p:bldP spid="215116" grpId="0"/>
      <p:bldP spid="215118" grpId="0" animBg="1"/>
      <p:bldP spid="215119" grpId="0"/>
      <p:bldP spid="215121" grpId="0"/>
      <p:bldP spid="215122" grpId="0"/>
      <p:bldP spid="2151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 (Terminologies)</a:t>
            </a:r>
          </a:p>
        </p:txBody>
      </p:sp>
      <p:sp>
        <p:nvSpPr>
          <p:cNvPr id="223295" name="Text Box 63"/>
          <p:cNvSpPr txBox="1">
            <a:spLocks noChangeArrowheads="1"/>
          </p:cNvSpPr>
          <p:nvPr/>
        </p:nvSpPr>
        <p:spPr bwMode="auto">
          <a:xfrm>
            <a:off x="1930400" y="1066800"/>
            <a:ext cx="518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float A[0...5] = {50.50, 25.50, 40.50, 10.00, 35.00}</a:t>
            </a:r>
          </a:p>
        </p:txBody>
      </p:sp>
      <p:sp>
        <p:nvSpPr>
          <p:cNvPr id="223296" name="Rectangle 64"/>
          <p:cNvSpPr>
            <a:spLocks noChangeArrowheads="1"/>
          </p:cNvSpPr>
          <p:nvPr/>
        </p:nvSpPr>
        <p:spPr bwMode="auto">
          <a:xfrm>
            <a:off x="914400" y="21336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50.50</a:t>
            </a:r>
          </a:p>
        </p:txBody>
      </p:sp>
      <p:sp>
        <p:nvSpPr>
          <p:cNvPr id="223298" name="Rectangle 66"/>
          <p:cNvSpPr>
            <a:spLocks noChangeArrowheads="1"/>
          </p:cNvSpPr>
          <p:nvPr/>
        </p:nvSpPr>
        <p:spPr bwMode="auto">
          <a:xfrm>
            <a:off x="914400" y="30480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25.50</a:t>
            </a:r>
          </a:p>
        </p:txBody>
      </p:sp>
      <p:sp>
        <p:nvSpPr>
          <p:cNvPr id="223300" name="Rectangle 68"/>
          <p:cNvSpPr>
            <a:spLocks noChangeArrowheads="1"/>
          </p:cNvSpPr>
          <p:nvPr/>
        </p:nvSpPr>
        <p:spPr bwMode="auto">
          <a:xfrm>
            <a:off x="914400" y="39624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40.50</a:t>
            </a:r>
          </a:p>
        </p:txBody>
      </p:sp>
      <p:sp>
        <p:nvSpPr>
          <p:cNvPr id="223301" name="Text Box 69"/>
          <p:cNvSpPr txBox="1">
            <a:spLocks noChangeArrowheads="1"/>
          </p:cNvSpPr>
          <p:nvPr/>
        </p:nvSpPr>
        <p:spPr bwMode="auto">
          <a:xfrm>
            <a:off x="923925" y="1524000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Values</a:t>
            </a:r>
          </a:p>
        </p:txBody>
      </p:sp>
      <p:cxnSp>
        <p:nvCxnSpPr>
          <p:cNvPr id="223302" name="AutoShape 70"/>
          <p:cNvCxnSpPr>
            <a:cxnSpLocks noChangeShapeType="1"/>
            <a:stCxn id="223301" idx="2"/>
            <a:endCxn id="223296" idx="0"/>
          </p:cNvCxnSpPr>
          <p:nvPr/>
        </p:nvCxnSpPr>
        <p:spPr bwMode="auto">
          <a:xfrm>
            <a:off x="1365250" y="1890713"/>
            <a:ext cx="6350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3303" name="Rectangle 71"/>
          <p:cNvSpPr>
            <a:spLocks noChangeArrowheads="1"/>
          </p:cNvSpPr>
          <p:nvPr/>
        </p:nvSpPr>
        <p:spPr bwMode="auto">
          <a:xfrm>
            <a:off x="2400300" y="2133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1000</a:t>
            </a:r>
          </a:p>
        </p:txBody>
      </p:sp>
      <p:sp>
        <p:nvSpPr>
          <p:cNvPr id="223304" name="Rectangle 72"/>
          <p:cNvSpPr>
            <a:spLocks noChangeArrowheads="1"/>
          </p:cNvSpPr>
          <p:nvPr/>
        </p:nvSpPr>
        <p:spPr bwMode="auto">
          <a:xfrm>
            <a:off x="2400300" y="2590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1001</a:t>
            </a:r>
          </a:p>
        </p:txBody>
      </p:sp>
      <p:sp>
        <p:nvSpPr>
          <p:cNvPr id="223305" name="Rectangle 73"/>
          <p:cNvSpPr>
            <a:spLocks noChangeArrowheads="1"/>
          </p:cNvSpPr>
          <p:nvPr/>
        </p:nvSpPr>
        <p:spPr bwMode="auto">
          <a:xfrm>
            <a:off x="2400300" y="3048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1002</a:t>
            </a:r>
          </a:p>
        </p:txBody>
      </p:sp>
      <p:sp>
        <p:nvSpPr>
          <p:cNvPr id="223306" name="Rectangle 74"/>
          <p:cNvSpPr>
            <a:spLocks noChangeArrowheads="1"/>
          </p:cNvSpPr>
          <p:nvPr/>
        </p:nvSpPr>
        <p:spPr bwMode="auto">
          <a:xfrm>
            <a:off x="2400300" y="3505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1003</a:t>
            </a:r>
          </a:p>
        </p:txBody>
      </p:sp>
      <p:sp>
        <p:nvSpPr>
          <p:cNvPr id="223307" name="Rectangle 75"/>
          <p:cNvSpPr>
            <a:spLocks noChangeArrowheads="1"/>
          </p:cNvSpPr>
          <p:nvPr/>
        </p:nvSpPr>
        <p:spPr bwMode="auto">
          <a:xfrm>
            <a:off x="2400300" y="3962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1004</a:t>
            </a:r>
          </a:p>
        </p:txBody>
      </p:sp>
      <p:sp>
        <p:nvSpPr>
          <p:cNvPr id="223308" name="Text Box 76"/>
          <p:cNvSpPr txBox="1">
            <a:spLocks noChangeArrowheads="1"/>
          </p:cNvSpPr>
          <p:nvPr/>
        </p:nvSpPr>
        <p:spPr bwMode="auto">
          <a:xfrm>
            <a:off x="2343150" y="1524000"/>
            <a:ext cx="102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Address</a:t>
            </a:r>
          </a:p>
        </p:txBody>
      </p:sp>
      <p:cxnSp>
        <p:nvCxnSpPr>
          <p:cNvPr id="223309" name="AutoShape 77"/>
          <p:cNvCxnSpPr>
            <a:cxnSpLocks noChangeShapeType="1"/>
            <a:stCxn id="223308" idx="2"/>
            <a:endCxn id="223303" idx="0"/>
          </p:cNvCxnSpPr>
          <p:nvPr/>
        </p:nvCxnSpPr>
        <p:spPr bwMode="auto">
          <a:xfrm>
            <a:off x="2854325" y="1890713"/>
            <a:ext cx="3175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3312" name="Rectangle 80"/>
          <p:cNvSpPr>
            <a:spLocks noChangeArrowheads="1"/>
          </p:cNvSpPr>
          <p:nvPr/>
        </p:nvSpPr>
        <p:spPr bwMode="auto">
          <a:xfrm>
            <a:off x="914400" y="48768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10.00</a:t>
            </a:r>
          </a:p>
        </p:txBody>
      </p:sp>
      <p:sp>
        <p:nvSpPr>
          <p:cNvPr id="223317" name="Rectangle 85"/>
          <p:cNvSpPr>
            <a:spLocks noChangeArrowheads="1"/>
          </p:cNvSpPr>
          <p:nvPr/>
        </p:nvSpPr>
        <p:spPr bwMode="auto">
          <a:xfrm>
            <a:off x="2438400" y="4419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1005</a:t>
            </a:r>
          </a:p>
        </p:txBody>
      </p:sp>
      <p:sp>
        <p:nvSpPr>
          <p:cNvPr id="223318" name="Rectangle 86"/>
          <p:cNvSpPr>
            <a:spLocks noChangeArrowheads="1"/>
          </p:cNvSpPr>
          <p:nvPr/>
        </p:nvSpPr>
        <p:spPr bwMode="auto">
          <a:xfrm>
            <a:off x="2438400" y="4876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1006</a:t>
            </a:r>
          </a:p>
        </p:txBody>
      </p:sp>
      <p:sp>
        <p:nvSpPr>
          <p:cNvPr id="223319" name="Rectangle 87"/>
          <p:cNvSpPr>
            <a:spLocks noChangeArrowheads="1"/>
          </p:cNvSpPr>
          <p:nvPr/>
        </p:nvSpPr>
        <p:spPr bwMode="auto">
          <a:xfrm>
            <a:off x="2438400" y="5334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1007</a:t>
            </a:r>
          </a:p>
        </p:txBody>
      </p:sp>
      <p:sp>
        <p:nvSpPr>
          <p:cNvPr id="223320" name="Rectangle 88"/>
          <p:cNvSpPr>
            <a:spLocks noChangeArrowheads="1"/>
          </p:cNvSpPr>
          <p:nvPr/>
        </p:nvSpPr>
        <p:spPr bwMode="auto">
          <a:xfrm>
            <a:off x="2438400" y="5791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1008</a:t>
            </a:r>
          </a:p>
        </p:txBody>
      </p:sp>
      <p:sp>
        <p:nvSpPr>
          <p:cNvPr id="223321" name="Rectangle 89"/>
          <p:cNvSpPr>
            <a:spLocks noChangeArrowheads="1"/>
          </p:cNvSpPr>
          <p:nvPr/>
        </p:nvSpPr>
        <p:spPr bwMode="auto">
          <a:xfrm>
            <a:off x="2438400" y="6248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1009</a:t>
            </a:r>
          </a:p>
        </p:txBody>
      </p:sp>
      <p:sp>
        <p:nvSpPr>
          <p:cNvPr id="223322" name="Rectangle 90"/>
          <p:cNvSpPr>
            <a:spLocks noChangeArrowheads="1"/>
          </p:cNvSpPr>
          <p:nvPr/>
        </p:nvSpPr>
        <p:spPr bwMode="auto">
          <a:xfrm>
            <a:off x="914400" y="57912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35.00</a:t>
            </a:r>
          </a:p>
        </p:txBody>
      </p:sp>
      <p:sp>
        <p:nvSpPr>
          <p:cNvPr id="223323" name="Line 91"/>
          <p:cNvSpPr>
            <a:spLocks noChangeShapeType="1"/>
          </p:cNvSpPr>
          <p:nvPr/>
        </p:nvSpPr>
        <p:spPr bwMode="auto">
          <a:xfrm>
            <a:off x="914400" y="20574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3324" name="Line 92"/>
          <p:cNvSpPr>
            <a:spLocks noChangeShapeType="1"/>
          </p:cNvSpPr>
          <p:nvPr/>
        </p:nvSpPr>
        <p:spPr bwMode="auto">
          <a:xfrm>
            <a:off x="1828800" y="20574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3325" name="AutoShape 93"/>
          <p:cNvSpPr>
            <a:spLocks/>
          </p:cNvSpPr>
          <p:nvPr/>
        </p:nvSpPr>
        <p:spPr bwMode="auto">
          <a:xfrm>
            <a:off x="3352800" y="2286000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327" name="AutoShape 95"/>
          <p:cNvSpPr>
            <a:spLocks/>
          </p:cNvSpPr>
          <p:nvPr/>
        </p:nvSpPr>
        <p:spPr bwMode="auto">
          <a:xfrm>
            <a:off x="3352800" y="3124200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328" name="Text Box 96"/>
          <p:cNvSpPr txBox="1">
            <a:spLocks noChangeArrowheads="1"/>
          </p:cNvSpPr>
          <p:nvPr/>
        </p:nvSpPr>
        <p:spPr bwMode="auto">
          <a:xfrm>
            <a:off x="3657600" y="2133600"/>
            <a:ext cx="215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 address locations</a:t>
            </a:r>
          </a:p>
        </p:txBody>
      </p:sp>
      <p:sp>
        <p:nvSpPr>
          <p:cNvPr id="223329" name="Text Box 97"/>
          <p:cNvSpPr txBox="1">
            <a:spLocks noChangeArrowheads="1"/>
          </p:cNvSpPr>
          <p:nvPr/>
        </p:nvSpPr>
        <p:spPr bwMode="auto">
          <a:xfrm>
            <a:off x="4273550" y="2590800"/>
            <a:ext cx="92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 bytes</a:t>
            </a:r>
          </a:p>
        </p:txBody>
      </p:sp>
      <p:sp>
        <p:nvSpPr>
          <p:cNvPr id="223330" name="Oval 98"/>
          <p:cNvSpPr>
            <a:spLocks noChangeArrowheads="1"/>
          </p:cNvSpPr>
          <p:nvPr/>
        </p:nvSpPr>
        <p:spPr bwMode="auto">
          <a:xfrm>
            <a:off x="3962400" y="2514600"/>
            <a:ext cx="16002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331" name="Text Box 99"/>
          <p:cNvSpPr txBox="1">
            <a:spLocks noChangeArrowheads="1"/>
          </p:cNvSpPr>
          <p:nvPr/>
        </p:nvSpPr>
        <p:spPr bwMode="auto">
          <a:xfrm>
            <a:off x="3898900" y="4343400"/>
            <a:ext cx="167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Word Size (W)</a:t>
            </a:r>
          </a:p>
        </p:txBody>
      </p:sp>
      <p:cxnSp>
        <p:nvCxnSpPr>
          <p:cNvPr id="223332" name="AutoShape 100"/>
          <p:cNvCxnSpPr>
            <a:cxnSpLocks noChangeShapeType="1"/>
            <a:stCxn id="223331" idx="0"/>
            <a:endCxn id="223330" idx="4"/>
          </p:cNvCxnSpPr>
          <p:nvPr/>
        </p:nvCxnSpPr>
        <p:spPr bwMode="auto">
          <a:xfrm flipV="1">
            <a:off x="4733925" y="3048000"/>
            <a:ext cx="28575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3333" name="Rectangle 101"/>
          <p:cNvSpPr>
            <a:spLocks noChangeArrowheads="1"/>
          </p:cNvSpPr>
          <p:nvPr/>
        </p:nvSpPr>
        <p:spPr bwMode="auto">
          <a:xfrm>
            <a:off x="6705600" y="2819400"/>
            <a:ext cx="914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50.50</a:t>
            </a:r>
          </a:p>
        </p:txBody>
      </p:sp>
      <p:sp>
        <p:nvSpPr>
          <p:cNvPr id="223334" name="Rectangle 102"/>
          <p:cNvSpPr>
            <a:spLocks noChangeArrowheads="1"/>
          </p:cNvSpPr>
          <p:nvPr/>
        </p:nvSpPr>
        <p:spPr bwMode="auto">
          <a:xfrm>
            <a:off x="6705600" y="3352800"/>
            <a:ext cx="914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25.50</a:t>
            </a:r>
          </a:p>
        </p:txBody>
      </p:sp>
      <p:sp>
        <p:nvSpPr>
          <p:cNvPr id="223335" name="Rectangle 103"/>
          <p:cNvSpPr>
            <a:spLocks noChangeArrowheads="1"/>
          </p:cNvSpPr>
          <p:nvPr/>
        </p:nvSpPr>
        <p:spPr bwMode="auto">
          <a:xfrm>
            <a:off x="6705600" y="3886200"/>
            <a:ext cx="914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40.50</a:t>
            </a:r>
          </a:p>
        </p:txBody>
      </p:sp>
      <p:sp>
        <p:nvSpPr>
          <p:cNvPr id="223336" name="Rectangle 104"/>
          <p:cNvSpPr>
            <a:spLocks noChangeArrowheads="1"/>
          </p:cNvSpPr>
          <p:nvPr/>
        </p:nvSpPr>
        <p:spPr bwMode="auto">
          <a:xfrm>
            <a:off x="6705600" y="4419600"/>
            <a:ext cx="914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10.00</a:t>
            </a:r>
          </a:p>
        </p:txBody>
      </p:sp>
      <p:sp>
        <p:nvSpPr>
          <p:cNvPr id="223337" name="Rectangle 105"/>
          <p:cNvSpPr>
            <a:spLocks noChangeArrowheads="1"/>
          </p:cNvSpPr>
          <p:nvPr/>
        </p:nvSpPr>
        <p:spPr bwMode="auto">
          <a:xfrm>
            <a:off x="6705600" y="4953000"/>
            <a:ext cx="914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35.00</a:t>
            </a:r>
          </a:p>
        </p:txBody>
      </p:sp>
      <p:sp>
        <p:nvSpPr>
          <p:cNvPr id="223338" name="Text Box 106"/>
          <p:cNvSpPr txBox="1">
            <a:spLocks noChangeArrowheads="1"/>
          </p:cNvSpPr>
          <p:nvPr/>
        </p:nvSpPr>
        <p:spPr bwMode="auto">
          <a:xfrm>
            <a:off x="6719888" y="19954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Values</a:t>
            </a:r>
          </a:p>
        </p:txBody>
      </p:sp>
      <p:sp>
        <p:nvSpPr>
          <p:cNvPr id="223339" name="Text Box 107"/>
          <p:cNvSpPr txBox="1">
            <a:spLocks noChangeArrowheads="1"/>
          </p:cNvSpPr>
          <p:nvPr/>
        </p:nvSpPr>
        <p:spPr bwMode="auto">
          <a:xfrm>
            <a:off x="7786688" y="1995488"/>
            <a:ext cx="102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Address</a:t>
            </a:r>
          </a:p>
        </p:txBody>
      </p:sp>
      <p:cxnSp>
        <p:nvCxnSpPr>
          <p:cNvPr id="223340" name="AutoShape 108"/>
          <p:cNvCxnSpPr>
            <a:cxnSpLocks noChangeShapeType="1"/>
            <a:stCxn id="223338" idx="2"/>
            <a:endCxn id="223333" idx="0"/>
          </p:cNvCxnSpPr>
          <p:nvPr/>
        </p:nvCxnSpPr>
        <p:spPr bwMode="auto">
          <a:xfrm>
            <a:off x="7161213" y="2362200"/>
            <a:ext cx="1587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3343" name="Rectangle 111"/>
          <p:cNvSpPr>
            <a:spLocks noChangeArrowheads="1"/>
          </p:cNvSpPr>
          <p:nvPr/>
        </p:nvSpPr>
        <p:spPr bwMode="auto">
          <a:xfrm>
            <a:off x="7848600" y="2819400"/>
            <a:ext cx="91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1000</a:t>
            </a:r>
          </a:p>
        </p:txBody>
      </p:sp>
      <p:sp>
        <p:nvSpPr>
          <p:cNvPr id="223344" name="Rectangle 112"/>
          <p:cNvSpPr>
            <a:spLocks noChangeArrowheads="1"/>
          </p:cNvSpPr>
          <p:nvPr/>
        </p:nvSpPr>
        <p:spPr bwMode="auto">
          <a:xfrm>
            <a:off x="7848600" y="3352800"/>
            <a:ext cx="91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1002</a:t>
            </a:r>
          </a:p>
        </p:txBody>
      </p:sp>
      <p:sp>
        <p:nvSpPr>
          <p:cNvPr id="223345" name="Rectangle 113"/>
          <p:cNvSpPr>
            <a:spLocks noChangeArrowheads="1"/>
          </p:cNvSpPr>
          <p:nvPr/>
        </p:nvSpPr>
        <p:spPr bwMode="auto">
          <a:xfrm>
            <a:off x="7848600" y="3886200"/>
            <a:ext cx="91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1004</a:t>
            </a:r>
          </a:p>
        </p:txBody>
      </p:sp>
      <p:sp>
        <p:nvSpPr>
          <p:cNvPr id="223346" name="Rectangle 114"/>
          <p:cNvSpPr>
            <a:spLocks noChangeArrowheads="1"/>
          </p:cNvSpPr>
          <p:nvPr/>
        </p:nvSpPr>
        <p:spPr bwMode="auto">
          <a:xfrm>
            <a:off x="7848600" y="4419600"/>
            <a:ext cx="91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1006</a:t>
            </a:r>
          </a:p>
        </p:txBody>
      </p:sp>
      <p:sp>
        <p:nvSpPr>
          <p:cNvPr id="223347" name="Rectangle 115"/>
          <p:cNvSpPr>
            <a:spLocks noChangeArrowheads="1"/>
          </p:cNvSpPr>
          <p:nvPr/>
        </p:nvSpPr>
        <p:spPr bwMode="auto">
          <a:xfrm>
            <a:off x="7848600" y="4953000"/>
            <a:ext cx="91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1008</a:t>
            </a:r>
          </a:p>
        </p:txBody>
      </p:sp>
      <p:cxnSp>
        <p:nvCxnSpPr>
          <p:cNvPr id="223348" name="AutoShape 116"/>
          <p:cNvCxnSpPr>
            <a:cxnSpLocks noChangeShapeType="1"/>
            <a:stCxn id="223339" idx="2"/>
            <a:endCxn id="223343" idx="0"/>
          </p:cNvCxnSpPr>
          <p:nvPr/>
        </p:nvCxnSpPr>
        <p:spPr bwMode="auto">
          <a:xfrm>
            <a:off x="8297863" y="2362200"/>
            <a:ext cx="7937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2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2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2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2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2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2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2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2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2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2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2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2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2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2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2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2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2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2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22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22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22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22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22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22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2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22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22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95" grpId="0"/>
      <p:bldP spid="223296" grpId="0" animBg="1"/>
      <p:bldP spid="223298" grpId="0" animBg="1"/>
      <p:bldP spid="223300" grpId="0" animBg="1"/>
      <p:bldP spid="223301" grpId="0"/>
      <p:bldP spid="223303" grpId="0"/>
      <p:bldP spid="223304" grpId="0"/>
      <p:bldP spid="223305" grpId="0"/>
      <p:bldP spid="223306" grpId="0"/>
      <p:bldP spid="223307" grpId="0"/>
      <p:bldP spid="223308" grpId="0"/>
      <p:bldP spid="223312" grpId="0" animBg="1"/>
      <p:bldP spid="223317" grpId="0"/>
      <p:bldP spid="223318" grpId="0"/>
      <p:bldP spid="223319" grpId="0"/>
      <p:bldP spid="223320" grpId="0"/>
      <p:bldP spid="223321" grpId="0"/>
      <p:bldP spid="223322" grpId="0" animBg="1"/>
      <p:bldP spid="223323" grpId="0" animBg="1"/>
      <p:bldP spid="223324" grpId="0" animBg="1"/>
      <p:bldP spid="223325" grpId="0" animBg="1"/>
      <p:bldP spid="223327" grpId="0" animBg="1"/>
      <p:bldP spid="223328" grpId="0"/>
      <p:bldP spid="223329" grpId="0"/>
      <p:bldP spid="223330" grpId="0" animBg="1"/>
      <p:bldP spid="223331" grpId="0"/>
      <p:bldP spid="223333" grpId="0" animBg="1"/>
      <p:bldP spid="223334" grpId="0" animBg="1"/>
      <p:bldP spid="223335" grpId="0" animBg="1"/>
      <p:bldP spid="223336" grpId="0" animBg="1"/>
      <p:bldP spid="223337" grpId="0" animBg="1"/>
      <p:bldP spid="223338" grpId="0"/>
      <p:bldP spid="223339" grpId="0"/>
      <p:bldP spid="223343" grpId="0"/>
      <p:bldP spid="223344" grpId="0"/>
      <p:bldP spid="223345" grpId="0"/>
      <p:bldP spid="223346" grpId="0"/>
      <p:bldP spid="2233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219200"/>
            <a:ext cx="7696200" cy="5181600"/>
          </a:xfrm>
        </p:spPr>
        <p:txBody>
          <a:bodyPr/>
          <a:lstStyle/>
          <a:p>
            <a:pPr algn="l">
              <a:lnSpc>
                <a:spcPct val="90000"/>
              </a:lnSpc>
              <a:buFontTx/>
              <a:buChar char="•"/>
            </a:pPr>
            <a:r>
              <a:rPr lang="en-US" sz="2400"/>
              <a:t>Terminology: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sz="2000"/>
              <a:t>Size: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 sz="1800"/>
              <a:t>Number of elements in an array.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 sz="1800"/>
              <a:t>Also called:</a:t>
            </a:r>
          </a:p>
          <a:p>
            <a:pPr lvl="3" algn="l">
              <a:lnSpc>
                <a:spcPct val="90000"/>
              </a:lnSpc>
              <a:buFontTx/>
              <a:buChar char="–"/>
            </a:pPr>
            <a:r>
              <a:rPr lang="en-US" sz="1600"/>
              <a:t>Length, Dimension.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 sz="1800"/>
              <a:t>Example:</a:t>
            </a:r>
          </a:p>
          <a:p>
            <a:pPr lvl="3" algn="l">
              <a:lnSpc>
                <a:spcPct val="90000"/>
              </a:lnSpc>
              <a:buFontTx/>
              <a:buChar char="–"/>
            </a:pPr>
            <a:r>
              <a:rPr lang="en-US" sz="1600"/>
              <a:t>int A[5]</a:t>
            </a:r>
          </a:p>
          <a:p>
            <a:pPr lvl="4" algn="l">
              <a:lnSpc>
                <a:spcPct val="90000"/>
              </a:lnSpc>
              <a:buFontTx/>
              <a:buChar char="»"/>
            </a:pPr>
            <a:r>
              <a:rPr lang="en-US" sz="1600"/>
              <a:t>Size is 5.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sz="2000"/>
              <a:t>Type: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 sz="1800"/>
              <a:t>Kind of data type it is meant for.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 sz="1800"/>
              <a:t>Example:</a:t>
            </a:r>
          </a:p>
          <a:p>
            <a:pPr lvl="3" algn="l">
              <a:lnSpc>
                <a:spcPct val="90000"/>
              </a:lnSpc>
              <a:buFontTx/>
              <a:buChar char="–"/>
            </a:pPr>
            <a:r>
              <a:rPr lang="en-US" sz="1600"/>
              <a:t>int A[5]</a:t>
            </a:r>
          </a:p>
          <a:p>
            <a:pPr lvl="4" algn="l">
              <a:lnSpc>
                <a:spcPct val="90000"/>
              </a:lnSpc>
              <a:buFontTx/>
              <a:buChar char="»"/>
            </a:pPr>
            <a:r>
              <a:rPr lang="en-US" sz="1600"/>
              <a:t>Type is int.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sz="2000"/>
              <a:t>Base / Base Address (M):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 sz="1800"/>
              <a:t>Address of the memory location where the first element of the array is located.</a:t>
            </a:r>
          </a:p>
          <a:p>
            <a:pPr lvl="2" algn="l">
              <a:lnSpc>
                <a:spcPct val="90000"/>
              </a:lnSpc>
              <a:buFontTx/>
              <a:buChar char="•"/>
            </a:pPr>
            <a:r>
              <a:rPr lang="en-US" sz="1800"/>
              <a:t>Denoted by symbol 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2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2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2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129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129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Array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219200"/>
            <a:ext cx="7696200" cy="51816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sz="2800"/>
              <a:t>Terminology:</a:t>
            </a:r>
          </a:p>
          <a:p>
            <a:pPr lvl="1" algn="l">
              <a:buFontTx/>
              <a:buChar char="–"/>
            </a:pPr>
            <a:r>
              <a:rPr lang="en-US" sz="2400"/>
              <a:t>Index (i):</a:t>
            </a:r>
          </a:p>
          <a:p>
            <a:pPr lvl="2" algn="l">
              <a:buFontTx/>
              <a:buChar char="•"/>
            </a:pPr>
            <a:r>
              <a:rPr lang="en-US" sz="2000"/>
              <a:t>Subscript by which the elements in an array can be referenced / accessed.</a:t>
            </a:r>
          </a:p>
          <a:p>
            <a:pPr lvl="2" algn="l">
              <a:buFontTx/>
              <a:buChar char="•"/>
            </a:pPr>
            <a:r>
              <a:rPr lang="en-US" sz="2000"/>
              <a:t>Always an integer value.</a:t>
            </a:r>
          </a:p>
          <a:p>
            <a:pPr lvl="2" algn="l">
              <a:buFontTx/>
              <a:buChar char="•"/>
            </a:pPr>
            <a:r>
              <a:rPr lang="en-US" sz="2000"/>
              <a:t>Lower Bound (L):</a:t>
            </a:r>
          </a:p>
          <a:p>
            <a:pPr lvl="3" algn="l">
              <a:buFontTx/>
              <a:buChar char="–"/>
            </a:pPr>
            <a:r>
              <a:rPr lang="en-US" sz="1800"/>
              <a:t>Starting index of an array.</a:t>
            </a:r>
          </a:p>
          <a:p>
            <a:pPr lvl="3" algn="l">
              <a:buFontTx/>
              <a:buChar char="–"/>
            </a:pPr>
            <a:r>
              <a:rPr lang="en-US" sz="1800"/>
              <a:t>Denoted by symbol L.</a:t>
            </a:r>
          </a:p>
          <a:p>
            <a:pPr lvl="2" algn="l">
              <a:buFontTx/>
              <a:buChar char="•"/>
            </a:pPr>
            <a:r>
              <a:rPr lang="en-US" sz="2000"/>
              <a:t>Upper Bound (U):</a:t>
            </a:r>
          </a:p>
          <a:p>
            <a:pPr lvl="3" algn="l">
              <a:buFontTx/>
              <a:buChar char="–"/>
            </a:pPr>
            <a:r>
              <a:rPr lang="en-US" sz="1800"/>
              <a:t>Ending index of an array.</a:t>
            </a:r>
          </a:p>
          <a:p>
            <a:pPr lvl="3" algn="l">
              <a:buFontTx/>
              <a:buChar char="–"/>
            </a:pPr>
            <a:r>
              <a:rPr lang="en-US" sz="1800"/>
              <a:t>Denoted by symbol U.</a:t>
            </a:r>
          </a:p>
          <a:p>
            <a:pPr lvl="2" algn="l">
              <a:buFontTx/>
              <a:buChar char="•"/>
            </a:pPr>
            <a:r>
              <a:rPr lang="en-US" sz="2000"/>
              <a:t>Example:</a:t>
            </a:r>
          </a:p>
          <a:p>
            <a:pPr lvl="3" algn="l">
              <a:buFontTx/>
              <a:buChar char="–"/>
            </a:pPr>
            <a:r>
              <a:rPr lang="en-US" sz="1800"/>
              <a:t>A[1]: Element located on index 1.</a:t>
            </a:r>
          </a:p>
          <a:p>
            <a:pPr lvl="3" algn="l">
              <a:buFontTx/>
              <a:buChar char="–"/>
            </a:pPr>
            <a:r>
              <a:rPr lang="en-US" sz="1800"/>
              <a:t>A[-3]: Element located at index -3.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4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4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4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4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8995</TotalTime>
  <Words>5807</Words>
  <Application>Microsoft Office PowerPoint</Application>
  <PresentationFormat>On-screen Show (4:3)</PresentationFormat>
  <Paragraphs>1775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Default Design</vt:lpstr>
      <vt:lpstr>Array</vt:lpstr>
      <vt:lpstr>Variable</vt:lpstr>
      <vt:lpstr>Array</vt:lpstr>
      <vt:lpstr>Array</vt:lpstr>
      <vt:lpstr>Array</vt:lpstr>
      <vt:lpstr>Array (Terminologies)</vt:lpstr>
      <vt:lpstr>Array (Terminologies)</vt:lpstr>
      <vt:lpstr>Array</vt:lpstr>
      <vt:lpstr>Array</vt:lpstr>
      <vt:lpstr>Array</vt:lpstr>
      <vt:lpstr>Array (Answer the Questions)</vt:lpstr>
      <vt:lpstr>Array (Answer the Questions)</vt:lpstr>
      <vt:lpstr>Array (Answer the Questions)</vt:lpstr>
      <vt:lpstr>Array (Formula to calculate Size)</vt:lpstr>
      <vt:lpstr>Array (Formula to calculate Index from Position &amp; vice-versa)</vt:lpstr>
      <vt:lpstr>Array (Formula to calculate Address from Index / Position)</vt:lpstr>
      <vt:lpstr>Array (Formula to calculate Address from Index)</vt:lpstr>
      <vt:lpstr>Array</vt:lpstr>
      <vt:lpstr>Array (Indexing Formula)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  <vt:lpstr>Algorithm: SearchArray</vt:lpstr>
      <vt:lpstr>Trace Algorithm: SearchArray</vt:lpstr>
      <vt:lpstr>Array</vt:lpstr>
      <vt:lpstr>Algorithm: SearchArray</vt:lpstr>
      <vt:lpstr>Array</vt:lpstr>
      <vt:lpstr>Array</vt:lpstr>
      <vt:lpstr>Array</vt:lpstr>
      <vt:lpstr>Array</vt:lpstr>
      <vt:lpstr>Array</vt:lpstr>
      <vt:lpstr>Array</vt:lpstr>
      <vt:lpstr>Trace Algorithm: InsertArray</vt:lpstr>
      <vt:lpstr>Array</vt:lpstr>
      <vt:lpstr>Algorithm: InsertArray</vt:lpstr>
      <vt:lpstr>Array</vt:lpstr>
      <vt:lpstr>Array</vt:lpstr>
      <vt:lpstr>Array</vt:lpstr>
      <vt:lpstr>Array</vt:lpstr>
      <vt:lpstr>Array</vt:lpstr>
      <vt:lpstr>Trace Algorithm: DeleteArray</vt:lpstr>
      <vt:lpstr>Array</vt:lpstr>
      <vt:lpstr>Algorithm: DeleteArray</vt:lpstr>
    </vt:vector>
  </TitlesOfParts>
  <Company>Samy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Packets</dc:title>
  <dc:creator>Sam</dc:creator>
  <cp:lastModifiedBy>RANADEEPU</cp:lastModifiedBy>
  <cp:revision>3737</cp:revision>
  <dcterms:created xsi:type="dcterms:W3CDTF">2011-08-10T05:24:16Z</dcterms:created>
  <dcterms:modified xsi:type="dcterms:W3CDTF">2016-09-06T15:33:14Z</dcterms:modified>
</cp:coreProperties>
</file>