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70" r:id="rId4"/>
    <p:sldId id="259" r:id="rId5"/>
    <p:sldId id="260" r:id="rId6"/>
    <p:sldId id="261" r:id="rId7"/>
    <p:sldId id="264" r:id="rId8"/>
    <p:sldId id="269" r:id="rId9"/>
    <p:sldId id="265" r:id="rId10"/>
    <p:sldId id="267" r:id="rId11"/>
    <p:sldId id="268"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2"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A3235583-FC12-4648-A810-4FD10CFE87E5}" type="datetimeFigureOut">
              <a:rPr lang="tr-TR" smtClean="0"/>
              <a:t>7.12.2022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12497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77987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2640057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53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643419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3235583-FC12-4648-A810-4FD10CFE87E5}" type="datetimeFigureOut">
              <a:rPr lang="tr-TR" smtClean="0"/>
              <a:t>7.12.2022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182478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3235583-FC12-4648-A810-4FD10CFE87E5}" type="datetimeFigureOut">
              <a:rPr lang="tr-TR" smtClean="0"/>
              <a:t>7.12.2022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480038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235583-FC12-4648-A810-4FD10CFE87E5}" type="datetimeFigureOut">
              <a:rPr lang="tr-TR" smtClean="0"/>
              <a:t>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944349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235583-FC12-4648-A810-4FD10CFE87E5}" type="datetimeFigureOut">
              <a:rPr lang="tr-TR" smtClean="0"/>
              <a:t>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308299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3235583-FC12-4648-A810-4FD10CFE87E5}" type="datetimeFigureOut">
              <a:rPr lang="tr-TR" smtClean="0"/>
              <a:t>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80204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3235583-FC12-4648-A810-4FD10CFE87E5}" type="datetimeFigureOut">
              <a:rPr lang="tr-TR" smtClean="0"/>
              <a:t>7.12.2022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22198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27491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20000" y="2505075"/>
            <a:ext cx="5025216"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6" name="Content Placeholder 5"/>
          <p:cNvSpPr>
            <a:spLocks noGrp="1"/>
          </p:cNvSpPr>
          <p:nvPr>
            <p:ph sz="quarter" idx="4"/>
          </p:nvPr>
        </p:nvSpPr>
        <p:spPr>
          <a:xfrm>
            <a:off x="6319840" y="2505075"/>
            <a:ext cx="503554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3235583-FC12-4648-A810-4FD10CFE87E5}" type="datetimeFigureOut">
              <a:rPr lang="tr-TR" smtClean="0"/>
              <a:t>7.12.2022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3136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3235583-FC12-4648-A810-4FD10CFE87E5}" type="datetimeFigureOut">
              <a:rPr lang="tr-TR" smtClean="0"/>
              <a:t>7.12.2022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278354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35583-FC12-4648-A810-4FD10CFE87E5}" type="datetimeFigureOut">
              <a:rPr lang="tr-TR" smtClean="0"/>
              <a:t>7.12.2022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223132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87493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3235583-FC12-4648-A810-4FD10CFE87E5}" type="datetimeFigureOut">
              <a:rPr lang="tr-TR" smtClean="0"/>
              <a:t>7.12.2022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CED7BA-710E-4E05-8283-1C3B843C7654}" type="slidenum">
              <a:rPr lang="tr-TR" smtClean="0"/>
              <a:t>‹#›</a:t>
            </a:fld>
            <a:endParaRPr lang="tr-TR"/>
          </a:p>
        </p:txBody>
      </p:sp>
    </p:spTree>
    <p:extLst>
      <p:ext uri="{BB962C8B-B14F-4D97-AF65-F5344CB8AC3E}">
        <p14:creationId xmlns:p14="http://schemas.microsoft.com/office/powerpoint/2010/main" val="114925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3235583-FC12-4648-A810-4FD10CFE87E5}" type="datetimeFigureOut">
              <a:rPr lang="tr-TR" smtClean="0"/>
              <a:t>7.12.2022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CED7BA-710E-4E05-8283-1C3B843C7654}" type="slidenum">
              <a:rPr lang="tr-TR" smtClean="0"/>
              <a:t>‹#›</a:t>
            </a:fld>
            <a:endParaRPr lang="tr-TR"/>
          </a:p>
        </p:txBody>
      </p:sp>
    </p:spTree>
    <p:extLst>
      <p:ext uri="{BB962C8B-B14F-4D97-AF65-F5344CB8AC3E}">
        <p14:creationId xmlns:p14="http://schemas.microsoft.com/office/powerpoint/2010/main" val="11754539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decodejava.com/" TargetMode="External"/><Relationship Id="rId3" Type="http://schemas.openxmlformats.org/officeDocument/2006/relationships/hyperlink" Target="http://www.javatpoint.com/" TargetMode="External"/><Relationship Id="rId7" Type="http://schemas.openxmlformats.org/officeDocument/2006/relationships/hyperlink" Target="http://www.emrecelen.com.tr/" TargetMode="External"/><Relationship Id="rId2" Type="http://schemas.openxmlformats.org/officeDocument/2006/relationships/hyperlink" Target="http://www.patika.dev/" TargetMode="External"/><Relationship Id="rId1" Type="http://schemas.openxmlformats.org/officeDocument/2006/relationships/slideLayout" Target="../slideLayouts/slideLayout2.xml"/><Relationship Id="rId6" Type="http://schemas.openxmlformats.org/officeDocument/2006/relationships/hyperlink" Target="http://www.tasarimkodlama.com/" TargetMode="External"/><Relationship Id="rId5" Type="http://schemas.openxmlformats.org/officeDocument/2006/relationships/hyperlink" Target="http://www.programiz.com/" TargetMode="External"/><Relationship Id="rId4" Type="http://schemas.openxmlformats.org/officeDocument/2006/relationships/hyperlink" Target="http://www.stackoverflow.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p:txBody>
          <a:bodyPr>
            <a:normAutofit fontScale="90000"/>
          </a:bodyPr>
          <a:lstStyle/>
          <a:p>
            <a:r>
              <a:rPr lang="tr-TR" sz="5400"/>
              <a:t>Java’da Dosya İşlemleri Sınıfları</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p:txBody>
          <a:bodyPr/>
          <a:lstStyle/>
          <a:p>
            <a:r>
              <a:rPr lang="tr-TR"/>
              <a:t>Bu fonksiyonların aralarındaki farkı daha net bir şekilde ortaya koyabilmek adına bunları 4 ana kategoride inceleyelim.</a:t>
            </a:r>
          </a:p>
          <a:p>
            <a:pPr marL="0" indent="0">
              <a:buNone/>
            </a:pPr>
            <a:endParaRPr lang="tr-TR"/>
          </a:p>
          <a:p>
            <a:pPr marL="514350" indent="-514350">
              <a:buFont typeface="+mj-lt"/>
              <a:buAutoNum type="arabicPeriod"/>
            </a:pPr>
            <a:r>
              <a:rPr lang="tr-TR"/>
              <a:t>InputStream</a:t>
            </a:r>
          </a:p>
          <a:p>
            <a:pPr marL="514350" indent="-514350">
              <a:buFont typeface="+mj-lt"/>
              <a:buAutoNum type="arabicPeriod"/>
            </a:pPr>
            <a:r>
              <a:rPr lang="tr-TR"/>
              <a:t>OutputStream</a:t>
            </a:r>
          </a:p>
          <a:p>
            <a:pPr marL="514350" indent="-514350">
              <a:buFont typeface="+mj-lt"/>
              <a:buAutoNum type="arabicPeriod"/>
            </a:pPr>
            <a:r>
              <a:rPr lang="tr-TR"/>
              <a:t>Reader</a:t>
            </a:r>
          </a:p>
          <a:p>
            <a:pPr marL="514350" indent="-514350">
              <a:buFont typeface="+mj-lt"/>
              <a:buAutoNum type="arabicPeriod"/>
            </a:pPr>
            <a:r>
              <a:rPr lang="tr-TR"/>
              <a:t>Writer</a:t>
            </a:r>
          </a:p>
        </p:txBody>
      </p:sp>
    </p:spTree>
    <p:extLst>
      <p:ext uri="{BB962C8B-B14F-4D97-AF65-F5344CB8AC3E}">
        <p14:creationId xmlns:p14="http://schemas.microsoft.com/office/powerpoint/2010/main" val="407199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ByteArrayOutputStream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5"/>
            <a:ext cx="10515600" cy="4868668"/>
          </a:xfrm>
        </p:spPr>
        <p:txBody>
          <a:bodyPr>
            <a:normAutofit lnSpcReduction="10000"/>
          </a:bodyPr>
          <a:lstStyle/>
          <a:p>
            <a:r>
              <a:rPr lang="tr-TR"/>
              <a:t>Bir bayt dizisini kopya olarak saklar. Sakladığı diziyi kendine ait writeTo(OutputStream obj) metodu ile dosyaya yazabilir.</a:t>
            </a:r>
          </a:p>
          <a:p>
            <a:pPr marL="0" indent="0">
              <a:buNone/>
            </a:pPr>
            <a:r>
              <a:rPr lang="tr-TR"/>
              <a:t>  </a:t>
            </a:r>
            <a:r>
              <a:rPr lang="en-US" sz="2200"/>
              <a:t>ByteArray</a:t>
            </a:r>
            <a:r>
              <a:rPr lang="tr-TR" sz="2200"/>
              <a:t>Out</a:t>
            </a:r>
            <a:r>
              <a:rPr lang="en-US" sz="2200"/>
              <a:t>putStream </a:t>
            </a:r>
            <a:r>
              <a:rPr lang="tr-TR" sz="2200"/>
              <a:t>out</a:t>
            </a:r>
            <a:r>
              <a:rPr lang="en-US" sz="2200"/>
              <a:t>put = </a:t>
            </a:r>
            <a:r>
              <a:rPr lang="en-US" sz="2200">
                <a:solidFill>
                  <a:srgbClr val="FFC000"/>
                </a:solidFill>
              </a:rPr>
              <a:t>new</a:t>
            </a:r>
            <a:r>
              <a:rPr lang="en-US" sz="2200"/>
              <a:t> ByteArray</a:t>
            </a:r>
            <a:r>
              <a:rPr lang="tr-TR" sz="2200"/>
              <a:t>Out</a:t>
            </a:r>
            <a:r>
              <a:rPr lang="en-US" sz="2200"/>
              <a:t>putStream();</a:t>
            </a:r>
            <a:endParaRPr lang="tr-TR" sz="2200"/>
          </a:p>
          <a:p>
            <a:pPr marL="0" indent="0">
              <a:buNone/>
            </a:pPr>
            <a:endParaRPr lang="tr-TR" sz="2200"/>
          </a:p>
          <a:p>
            <a:pPr marL="0" indent="0">
              <a:buNone/>
            </a:pPr>
            <a:r>
              <a:rPr lang="tr-TR" sz="2200"/>
              <a:t>FileOutputStream fout1=new FileOutputStream("D:\\f1.txt");    </a:t>
            </a:r>
          </a:p>
          <a:p>
            <a:pPr marL="0" indent="0">
              <a:buNone/>
            </a:pPr>
            <a:r>
              <a:rPr lang="tr-TR" sz="2200"/>
              <a:t>FileOutputStream fout2=new FileOutputStream("D:\\f2.txt");    </a:t>
            </a:r>
          </a:p>
          <a:p>
            <a:pPr marL="0" indent="0">
              <a:buNone/>
            </a:pPr>
            <a:r>
              <a:rPr lang="tr-TR" sz="2200"/>
              <a:t>ByteArrayOutputStream bout=new ByteArrayOutputStream();    </a:t>
            </a:r>
          </a:p>
          <a:p>
            <a:pPr marL="0" indent="0">
              <a:buNone/>
            </a:pPr>
            <a:r>
              <a:rPr lang="tr-TR" sz="2200"/>
              <a:t>bout.write(65);    </a:t>
            </a:r>
          </a:p>
          <a:p>
            <a:pPr marL="0" indent="0">
              <a:buNone/>
            </a:pPr>
            <a:r>
              <a:rPr lang="tr-TR" sz="2200"/>
              <a:t>bout.writeTo(fout1);    </a:t>
            </a:r>
          </a:p>
          <a:p>
            <a:pPr marL="0" indent="0">
              <a:buNone/>
            </a:pPr>
            <a:r>
              <a:rPr lang="tr-TR" sz="2200"/>
              <a:t>bout.writeTo(fout2); </a:t>
            </a:r>
          </a:p>
          <a:p>
            <a:pPr marL="0" indent="0">
              <a:buNone/>
            </a:pPr>
            <a:endParaRPr lang="tr-TR" sz="2200"/>
          </a:p>
          <a:p>
            <a:pPr marL="0" indent="0">
              <a:buNone/>
            </a:pPr>
            <a:r>
              <a:rPr lang="tr-TR" sz="2200">
                <a:solidFill>
                  <a:srgbClr val="FF0000"/>
                </a:solidFill>
              </a:rPr>
              <a:t>Çıktı :</a:t>
            </a:r>
            <a:r>
              <a:rPr lang="tr-TR" sz="2200"/>
              <a:t> İki dosyaya da ‘A’ yazdırmış oluruz.</a:t>
            </a:r>
          </a:p>
        </p:txBody>
      </p:sp>
    </p:spTree>
    <p:extLst>
      <p:ext uri="{BB962C8B-B14F-4D97-AF65-F5344CB8AC3E}">
        <p14:creationId xmlns:p14="http://schemas.microsoft.com/office/powerpoint/2010/main" val="44320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FilterOutputStream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549706"/>
          </a:xfrm>
        </p:spPr>
        <p:txBody>
          <a:bodyPr>
            <a:normAutofit fontScale="92500" lnSpcReduction="10000"/>
          </a:bodyPr>
          <a:lstStyle/>
          <a:p>
            <a:r>
              <a:rPr lang="tr-TR"/>
              <a:t>Dosyaya verileri bayt bayt yazar.</a:t>
            </a:r>
          </a:p>
          <a:p>
            <a:pPr marL="0" indent="0">
              <a:buNone/>
            </a:pPr>
            <a:r>
              <a:rPr lang="tr-TR"/>
              <a:t>FilterOut</a:t>
            </a:r>
            <a:r>
              <a:rPr lang="en-US"/>
              <a:t>putStream </a:t>
            </a:r>
            <a:r>
              <a:rPr lang="tr-TR"/>
              <a:t>out</a:t>
            </a:r>
            <a:r>
              <a:rPr lang="en-US"/>
              <a:t>put = </a:t>
            </a:r>
            <a:r>
              <a:rPr lang="en-US">
                <a:solidFill>
                  <a:srgbClr val="FFC000"/>
                </a:solidFill>
              </a:rPr>
              <a:t>new</a:t>
            </a:r>
            <a:r>
              <a:rPr lang="en-US"/>
              <a:t> </a:t>
            </a:r>
            <a:r>
              <a:rPr lang="tr-TR"/>
              <a:t>FilterOut</a:t>
            </a:r>
            <a:r>
              <a:rPr lang="en-US"/>
              <a:t>putStream(File fileObject);</a:t>
            </a:r>
            <a:endParaRPr lang="tr-TR"/>
          </a:p>
          <a:p>
            <a:pPr marL="0" indent="0">
              <a:buNone/>
            </a:pPr>
            <a:endParaRPr lang="tr-TR"/>
          </a:p>
          <a:p>
            <a:r>
              <a:rPr lang="tr-TR"/>
              <a:t>Kullanımının temel amacı, kullanıcının isteğine göre faydalı farklı alt sınıflar bulundurmasıdır. FilterInputStream’da değindiğimiz gibi Filter sınıfının ana özelliği geliştiricinin ihtiyacına uygun olarak alt sınıflar türetebilmesidir. Son kullanıcı yerine geliştiricinin kullandığı bir sınıftır.</a:t>
            </a:r>
          </a:p>
          <a:p>
            <a:endParaRPr lang="tr-TR"/>
          </a:p>
          <a:p>
            <a:r>
              <a:rPr lang="tr-TR"/>
              <a:t>Özet : FileOutputStream ile ByteArrayOutputStream arasındaki fark, FileOutputStream direkt olarak dosyaya yazmaktan sorumluydu. ByteArrayOutputStream ise depolama gibi düşünülebilir. İçinde tuttuğu byte veriyi FileOutputStream aracılığıyla istenen dosyaya yazabilir. FilterOutputStream için ise FileOutputStream’in daha fonksiyonel hali diyebiliriz.</a:t>
            </a:r>
          </a:p>
          <a:p>
            <a:pPr marL="0" indent="0">
              <a:buNone/>
            </a:pPr>
            <a:endParaRPr lang="tr-TR"/>
          </a:p>
          <a:p>
            <a:endParaRPr lang="tr-TR"/>
          </a:p>
        </p:txBody>
      </p:sp>
    </p:spTree>
    <p:extLst>
      <p:ext uri="{BB962C8B-B14F-4D97-AF65-F5344CB8AC3E}">
        <p14:creationId xmlns:p14="http://schemas.microsoft.com/office/powerpoint/2010/main" val="5819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BBCAF-E15D-5CFD-D65A-8E98D66C93BB}"/>
              </a:ext>
            </a:extLst>
          </p:cNvPr>
          <p:cNvSpPr>
            <a:spLocks noGrp="1"/>
          </p:cNvSpPr>
          <p:nvPr>
            <p:ph type="title"/>
          </p:nvPr>
        </p:nvSpPr>
        <p:spPr/>
        <p:txBody>
          <a:bodyPr>
            <a:normAutofit/>
          </a:bodyPr>
          <a:lstStyle/>
          <a:p>
            <a:r>
              <a:rPr lang="tr-TR" sz="6000" b="1"/>
              <a:t>Reader</a:t>
            </a:r>
          </a:p>
        </p:txBody>
      </p:sp>
      <p:sp>
        <p:nvSpPr>
          <p:cNvPr id="3" name="İçerik Yer Tutucusu 2">
            <a:extLst>
              <a:ext uri="{FF2B5EF4-FFF2-40B4-BE49-F238E27FC236}">
                <a16:creationId xmlns:a16="http://schemas.microsoft.com/office/drawing/2014/main" id="{3B1C481A-D9EB-4318-C9C8-9685F83787C6}"/>
              </a:ext>
            </a:extLst>
          </p:cNvPr>
          <p:cNvSpPr>
            <a:spLocks noGrp="1"/>
          </p:cNvSpPr>
          <p:nvPr>
            <p:ph idx="1"/>
          </p:nvPr>
        </p:nvSpPr>
        <p:spPr>
          <a:xfrm>
            <a:off x="838200" y="1586473"/>
            <a:ext cx="10515600" cy="5032375"/>
          </a:xfrm>
        </p:spPr>
        <p:txBody>
          <a:bodyPr>
            <a:normAutofit/>
          </a:bodyPr>
          <a:lstStyle/>
          <a:p>
            <a:r>
              <a:rPr lang="tr-TR"/>
              <a:t>Karakter tabanlıdır. Dosyadan byte, karakter ya da string verisi almayı sağlayan sınıftır.</a:t>
            </a:r>
          </a:p>
          <a:p>
            <a:r>
              <a:rPr lang="tr-TR"/>
              <a:t>Reader alt sınıfları : BufferedReader, InputStreamReader, StringReader</a:t>
            </a:r>
          </a:p>
          <a:p>
            <a:r>
              <a:rPr lang="tr-TR"/>
              <a:t>Reader sınıfına ait metotlar:</a:t>
            </a:r>
          </a:p>
          <a:p>
            <a:pPr lvl="1">
              <a:buFont typeface="Courier New" panose="02070309020205020404" pitchFamily="49" charset="0"/>
              <a:buChar char="o"/>
            </a:pPr>
            <a:r>
              <a:rPr lang="tr-TR"/>
              <a:t>read() : Dosyadan tek karakterlik veri okur.</a:t>
            </a:r>
          </a:p>
          <a:p>
            <a:pPr lvl="1">
              <a:buFont typeface="Courier New" panose="02070309020205020404" pitchFamily="49" charset="0"/>
              <a:buChar char="o"/>
            </a:pPr>
            <a:r>
              <a:rPr lang="tr-TR"/>
              <a:t>read(char[] array) : Dosyadan karakter dizisi okur.</a:t>
            </a:r>
          </a:p>
          <a:p>
            <a:pPr lvl="1">
              <a:buFont typeface="Courier New" panose="02070309020205020404" pitchFamily="49" charset="0"/>
              <a:buChar char="o"/>
            </a:pPr>
            <a:r>
              <a:rPr lang="tr-TR"/>
              <a:t>ready() : Dosyadan veri okumaya hazır olunduğunda kullanılan metot.</a:t>
            </a:r>
          </a:p>
          <a:p>
            <a:pPr lvl="1">
              <a:buFont typeface="Courier New" panose="02070309020205020404" pitchFamily="49" charset="0"/>
              <a:buChar char="o"/>
            </a:pPr>
            <a:r>
              <a:rPr lang="tr-TR"/>
              <a:t>reset() : Akışı yeniden başlatır.</a:t>
            </a:r>
          </a:p>
        </p:txBody>
      </p:sp>
    </p:spTree>
    <p:extLst>
      <p:ext uri="{BB962C8B-B14F-4D97-AF65-F5344CB8AC3E}">
        <p14:creationId xmlns:p14="http://schemas.microsoft.com/office/powerpoint/2010/main" val="220622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542ED23-361A-FA32-F931-56E6C2F1E528}"/>
              </a:ext>
            </a:extLst>
          </p:cNvPr>
          <p:cNvPicPr>
            <a:picLocks noChangeAspect="1"/>
          </p:cNvPicPr>
          <p:nvPr/>
        </p:nvPicPr>
        <p:blipFill>
          <a:blip r:embed="rId2"/>
          <a:stretch>
            <a:fillRect/>
          </a:stretch>
        </p:blipFill>
        <p:spPr>
          <a:xfrm>
            <a:off x="381000" y="752475"/>
            <a:ext cx="11430000" cy="5353050"/>
          </a:xfrm>
          <a:prstGeom prst="rect">
            <a:avLst/>
          </a:prstGeom>
        </p:spPr>
      </p:pic>
    </p:spTree>
    <p:extLst>
      <p:ext uri="{BB962C8B-B14F-4D97-AF65-F5344CB8AC3E}">
        <p14:creationId xmlns:p14="http://schemas.microsoft.com/office/powerpoint/2010/main" val="251131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BufferedReader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409663"/>
          </a:xfrm>
        </p:spPr>
        <p:txBody>
          <a:bodyPr>
            <a:normAutofit/>
          </a:bodyPr>
          <a:lstStyle/>
          <a:p>
            <a:r>
              <a:rPr lang="tr-TR"/>
              <a:t>Dosyadan verileri string olarak verimli bir şekilde okumaya yarar. Parametre olarak okuma sınıfı alır. Kendine ait readLine() metodu bulunur.</a:t>
            </a:r>
          </a:p>
          <a:p>
            <a:pPr marL="0" indent="0">
              <a:buNone/>
            </a:pPr>
            <a:r>
              <a:rPr lang="tr-TR"/>
              <a:t>      BufferedReader br</a:t>
            </a:r>
            <a:r>
              <a:rPr lang="en-US"/>
              <a:t>= </a:t>
            </a:r>
            <a:r>
              <a:rPr lang="en-US">
                <a:solidFill>
                  <a:srgbClr val="FFC000"/>
                </a:solidFill>
              </a:rPr>
              <a:t>new</a:t>
            </a:r>
            <a:r>
              <a:rPr lang="en-US"/>
              <a:t> </a:t>
            </a:r>
            <a:r>
              <a:rPr lang="tr-TR"/>
              <a:t>BufferedReader</a:t>
            </a:r>
            <a:r>
              <a:rPr lang="en-US"/>
              <a:t>(</a:t>
            </a:r>
            <a:r>
              <a:rPr lang="tr-TR"/>
              <a:t>Reader rd</a:t>
            </a:r>
            <a:r>
              <a:rPr lang="en-US"/>
              <a:t>);</a:t>
            </a:r>
            <a:endParaRPr lang="tr-TR"/>
          </a:p>
          <a:p>
            <a:pPr marL="0" indent="0">
              <a:buNone/>
            </a:pPr>
            <a:endParaRPr lang="tr-TR"/>
          </a:p>
          <a:p>
            <a:pPr marL="0" indent="0">
              <a:buNone/>
            </a:pPr>
            <a:r>
              <a:rPr lang="tr-TR"/>
              <a:t> InputStreamReader r=new InputStreamReader(System.in);    </a:t>
            </a:r>
          </a:p>
          <a:p>
            <a:pPr marL="0" indent="0">
              <a:buNone/>
            </a:pPr>
            <a:r>
              <a:rPr lang="tr-TR"/>
              <a:t> BufferedReader br=new BufferedReader(r);            </a:t>
            </a:r>
          </a:p>
          <a:p>
            <a:pPr marL="0" indent="0">
              <a:buNone/>
            </a:pPr>
            <a:r>
              <a:rPr lang="tr-TR"/>
              <a:t> System.out.println("İsminizi girin:");    </a:t>
            </a:r>
          </a:p>
          <a:p>
            <a:pPr marL="0" indent="0">
              <a:buNone/>
            </a:pPr>
            <a:r>
              <a:rPr lang="tr-TR"/>
              <a:t> String name=br.readLine();    </a:t>
            </a:r>
          </a:p>
          <a:p>
            <a:pPr marL="0" indent="0">
              <a:buNone/>
            </a:pPr>
            <a:r>
              <a:rPr lang="tr-TR"/>
              <a:t> System.out.println("Hoş geldin "+name); </a:t>
            </a:r>
          </a:p>
          <a:p>
            <a:pPr marL="0" indent="0">
              <a:buNone/>
            </a:pPr>
            <a:r>
              <a:rPr lang="tr-TR"/>
              <a:t>//Kullanıcının ismini çıktı olarak ekrana verir.</a:t>
            </a:r>
          </a:p>
        </p:txBody>
      </p:sp>
    </p:spTree>
    <p:extLst>
      <p:ext uri="{BB962C8B-B14F-4D97-AF65-F5344CB8AC3E}">
        <p14:creationId xmlns:p14="http://schemas.microsoft.com/office/powerpoint/2010/main" val="406868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InputStreamReader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303521"/>
          </a:xfrm>
        </p:spPr>
        <p:txBody>
          <a:bodyPr>
            <a:normAutofit fontScale="92500" lnSpcReduction="20000"/>
          </a:bodyPr>
          <a:lstStyle/>
          <a:p>
            <a:r>
              <a:rPr lang="tr-TR"/>
              <a:t>Bayt veri akışı ile karakter veri akışı arasında köprü görevi gören bir Reader sınıfıdır. Parametre olarak dosya, konsol gibi veri ortamlarını alır. Buna ek olarak, kullanmak istediğimiz karakter setini de ikinci parametre olarak girebiliriz.</a:t>
            </a:r>
          </a:p>
          <a:p>
            <a:pPr marL="0" indent="0">
              <a:buNone/>
            </a:pPr>
            <a:r>
              <a:rPr lang="tr-TR"/>
              <a:t>  </a:t>
            </a:r>
            <a:r>
              <a:rPr lang="tr-TR" sz="2200"/>
              <a:t>InputStreamReader</a:t>
            </a:r>
            <a:r>
              <a:rPr lang="en-US" sz="2200"/>
              <a:t> </a:t>
            </a:r>
            <a:r>
              <a:rPr lang="tr-TR" sz="2200"/>
              <a:t>inputstreamreader</a:t>
            </a:r>
            <a:r>
              <a:rPr lang="en-US" sz="2200"/>
              <a:t>= </a:t>
            </a:r>
            <a:r>
              <a:rPr lang="en-US" sz="2200">
                <a:solidFill>
                  <a:srgbClr val="FFC000"/>
                </a:solidFill>
              </a:rPr>
              <a:t>new</a:t>
            </a:r>
            <a:r>
              <a:rPr lang="en-US" sz="2200"/>
              <a:t> </a:t>
            </a:r>
            <a:r>
              <a:rPr lang="tr-TR" sz="2200"/>
              <a:t>InputStreamReader</a:t>
            </a:r>
            <a:r>
              <a:rPr lang="en-US" sz="2200"/>
              <a:t>(</a:t>
            </a:r>
            <a:r>
              <a:rPr lang="tr-TR" sz="2200"/>
              <a:t>InputStream in, Charset cs</a:t>
            </a:r>
            <a:r>
              <a:rPr lang="en-US" sz="2200"/>
              <a:t>);</a:t>
            </a:r>
            <a:endParaRPr lang="tr-TR" sz="2200"/>
          </a:p>
          <a:p>
            <a:pPr marL="0" indent="0">
              <a:buNone/>
            </a:pPr>
            <a:endParaRPr lang="tr-TR" sz="2200"/>
          </a:p>
          <a:p>
            <a:pPr marL="0" indent="0">
              <a:buNone/>
            </a:pPr>
            <a:r>
              <a:rPr lang="tr-TR" sz="2200"/>
              <a:t>InputStream stream = new FileInputStream("file.txt");  </a:t>
            </a:r>
          </a:p>
          <a:p>
            <a:pPr marL="0" indent="0">
              <a:buNone/>
            </a:pPr>
            <a:r>
              <a:rPr lang="tr-TR" sz="2200"/>
              <a:t>Reader reader = new InputStreamReader(stream);  </a:t>
            </a:r>
          </a:p>
          <a:p>
            <a:pPr marL="0" indent="0">
              <a:buNone/>
            </a:pPr>
            <a:r>
              <a:rPr lang="tr-TR" sz="2200"/>
              <a:t>int data = reader.read();  </a:t>
            </a:r>
          </a:p>
          <a:p>
            <a:pPr marL="0" indent="0">
              <a:buNone/>
            </a:pPr>
            <a:r>
              <a:rPr lang="tr-TR" sz="2200"/>
              <a:t>while (data != -1)</a:t>
            </a:r>
          </a:p>
          <a:p>
            <a:pPr marL="0" indent="0">
              <a:buNone/>
            </a:pPr>
            <a:r>
              <a:rPr lang="tr-TR" sz="2200"/>
              <a:t>{  </a:t>
            </a:r>
          </a:p>
          <a:p>
            <a:pPr marL="0" indent="0">
              <a:buNone/>
            </a:pPr>
            <a:r>
              <a:rPr lang="tr-TR" sz="2200"/>
              <a:t>                System.out.print((char) data);  </a:t>
            </a:r>
          </a:p>
          <a:p>
            <a:pPr marL="0" indent="0">
              <a:buNone/>
            </a:pPr>
            <a:r>
              <a:rPr lang="tr-TR" sz="2200"/>
              <a:t>                data = reader.read(); </a:t>
            </a:r>
          </a:p>
          <a:p>
            <a:pPr marL="0" indent="0">
              <a:buNone/>
            </a:pPr>
            <a:r>
              <a:rPr lang="tr-TR" sz="2200"/>
              <a:t>}</a:t>
            </a:r>
          </a:p>
          <a:p>
            <a:pPr marL="0" indent="0">
              <a:buNone/>
            </a:pPr>
            <a:r>
              <a:rPr lang="tr-TR" sz="2200">
                <a:solidFill>
                  <a:srgbClr val="FF0000"/>
                </a:solidFill>
              </a:rPr>
              <a:t>Çıktı :</a:t>
            </a:r>
            <a:r>
              <a:rPr lang="tr-TR" sz="2200"/>
              <a:t> Dosyadaki veriyi yazdırmış oluruz.</a:t>
            </a:r>
          </a:p>
        </p:txBody>
      </p:sp>
    </p:spTree>
    <p:extLst>
      <p:ext uri="{BB962C8B-B14F-4D97-AF65-F5344CB8AC3E}">
        <p14:creationId xmlns:p14="http://schemas.microsoft.com/office/powerpoint/2010/main" val="55542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StringReader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549706"/>
          </a:xfrm>
        </p:spPr>
        <p:txBody>
          <a:bodyPr>
            <a:normAutofit lnSpcReduction="10000"/>
          </a:bodyPr>
          <a:lstStyle/>
          <a:p>
            <a:r>
              <a:rPr lang="tr-TR"/>
              <a:t>Parametre olarak string alan Reader sınıfıdır.</a:t>
            </a:r>
          </a:p>
          <a:p>
            <a:pPr marL="0" indent="0">
              <a:buNone/>
            </a:pPr>
            <a:r>
              <a:rPr lang="tr-TR" b="0" i="0">
                <a:solidFill>
                  <a:srgbClr val="000000"/>
                </a:solidFill>
                <a:effectLst/>
                <a:latin typeface="inter-regular"/>
              </a:rPr>
              <a:t>          </a:t>
            </a:r>
            <a:r>
              <a:rPr lang="en-US" b="0" i="0">
                <a:solidFill>
                  <a:schemeClr val="tx1"/>
                </a:solidFill>
                <a:effectLst/>
              </a:rPr>
              <a:t>StringReader reader = </a:t>
            </a:r>
            <a:r>
              <a:rPr lang="en-US" b="1" i="0">
                <a:solidFill>
                  <a:srgbClr val="0070C0"/>
                </a:solidFill>
                <a:effectLst/>
              </a:rPr>
              <a:t>new</a:t>
            </a:r>
            <a:r>
              <a:rPr lang="en-US" b="0" i="0">
                <a:solidFill>
                  <a:schemeClr val="tx1"/>
                </a:solidFill>
                <a:effectLst/>
              </a:rPr>
              <a:t> StringReader(</a:t>
            </a:r>
            <a:r>
              <a:rPr lang="tr-TR" b="0" i="0">
                <a:solidFill>
                  <a:schemeClr val="tx1"/>
                </a:solidFill>
                <a:effectLst/>
              </a:rPr>
              <a:t>String</a:t>
            </a:r>
            <a:r>
              <a:rPr lang="en-US" b="0" i="0">
                <a:solidFill>
                  <a:schemeClr val="tx1"/>
                </a:solidFill>
                <a:effectLst/>
              </a:rPr>
              <a:t>); </a:t>
            </a:r>
            <a:r>
              <a:rPr lang="en-US" b="0" i="0">
                <a:solidFill>
                  <a:srgbClr val="000000"/>
                </a:solidFill>
                <a:effectLst/>
              </a:rPr>
              <a:t> </a:t>
            </a:r>
            <a:endParaRPr lang="tr-TR" b="0" i="0">
              <a:solidFill>
                <a:srgbClr val="000000"/>
              </a:solidFill>
              <a:effectLst/>
            </a:endParaRPr>
          </a:p>
          <a:p>
            <a:pPr marL="0" indent="0">
              <a:buNone/>
            </a:pPr>
            <a:endParaRPr lang="tr-TR" b="0" i="0">
              <a:solidFill>
                <a:srgbClr val="000000"/>
              </a:solidFill>
              <a:effectLst/>
            </a:endParaRPr>
          </a:p>
          <a:p>
            <a:pPr marL="0" indent="0">
              <a:buNone/>
            </a:pPr>
            <a:r>
              <a:rPr lang="tr-TR"/>
              <a:t>        String st = "Merhaba\nDünya.";  </a:t>
            </a:r>
          </a:p>
          <a:p>
            <a:pPr marL="0" indent="0">
              <a:buNone/>
            </a:pPr>
            <a:r>
              <a:rPr lang="tr-TR"/>
              <a:t>        StringReader reader = new StringReader(st);  </a:t>
            </a:r>
          </a:p>
          <a:p>
            <a:pPr marL="0" indent="0">
              <a:buNone/>
            </a:pPr>
            <a:r>
              <a:rPr lang="tr-TR"/>
              <a:t>        int k=0;  </a:t>
            </a:r>
          </a:p>
          <a:p>
            <a:pPr marL="0" indent="0">
              <a:buNone/>
            </a:pPr>
            <a:r>
              <a:rPr lang="tr-TR"/>
              <a:t>        while((k=reader.read())!=-1                </a:t>
            </a:r>
          </a:p>
          <a:p>
            <a:pPr marL="0" indent="0">
              <a:buNone/>
            </a:pPr>
            <a:r>
              <a:rPr lang="tr-TR"/>
              <a:t>           System.out.print((char)k);  </a:t>
            </a:r>
          </a:p>
          <a:p>
            <a:r>
              <a:rPr lang="tr-TR"/>
              <a:t>Özet : BufferedReader sınıfı, parametre olarak diğer okuyucuları alır. Daha verimli veri okumayı sağlar. InputStreamReader bayt türünde veri okur ve ikinci parametre olarak aldığı karakter setine çevirir. StringReader ise string parametreli bir okuyucudur.</a:t>
            </a:r>
          </a:p>
          <a:p>
            <a:endParaRPr lang="tr-TR"/>
          </a:p>
        </p:txBody>
      </p:sp>
    </p:spTree>
    <p:extLst>
      <p:ext uri="{BB962C8B-B14F-4D97-AF65-F5344CB8AC3E}">
        <p14:creationId xmlns:p14="http://schemas.microsoft.com/office/powerpoint/2010/main" val="6325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BBCAF-E15D-5CFD-D65A-8E98D66C93BB}"/>
              </a:ext>
            </a:extLst>
          </p:cNvPr>
          <p:cNvSpPr>
            <a:spLocks noGrp="1"/>
          </p:cNvSpPr>
          <p:nvPr>
            <p:ph type="title"/>
          </p:nvPr>
        </p:nvSpPr>
        <p:spPr/>
        <p:txBody>
          <a:bodyPr>
            <a:normAutofit/>
          </a:bodyPr>
          <a:lstStyle/>
          <a:p>
            <a:r>
              <a:rPr lang="tr-TR" sz="6000" b="1"/>
              <a:t>Writer</a:t>
            </a:r>
          </a:p>
        </p:txBody>
      </p:sp>
      <p:sp>
        <p:nvSpPr>
          <p:cNvPr id="3" name="İçerik Yer Tutucusu 2">
            <a:extLst>
              <a:ext uri="{FF2B5EF4-FFF2-40B4-BE49-F238E27FC236}">
                <a16:creationId xmlns:a16="http://schemas.microsoft.com/office/drawing/2014/main" id="{3B1C481A-D9EB-4318-C9C8-9685F83787C6}"/>
              </a:ext>
            </a:extLst>
          </p:cNvPr>
          <p:cNvSpPr>
            <a:spLocks noGrp="1"/>
          </p:cNvSpPr>
          <p:nvPr>
            <p:ph idx="1"/>
          </p:nvPr>
        </p:nvSpPr>
        <p:spPr>
          <a:xfrm>
            <a:off x="838200" y="1586473"/>
            <a:ext cx="10515600" cy="5032375"/>
          </a:xfrm>
        </p:spPr>
        <p:txBody>
          <a:bodyPr>
            <a:normAutofit fontScale="92500"/>
          </a:bodyPr>
          <a:lstStyle/>
          <a:p>
            <a:r>
              <a:rPr lang="tr-TR"/>
              <a:t>Karakter tabanlıdır. Dosyaya ya da ekrana byte, karakter ya da string verisi yazmayı sağlayan sınıftır.</a:t>
            </a:r>
          </a:p>
          <a:p>
            <a:r>
              <a:rPr lang="tr-TR"/>
              <a:t>Writer alt sınıfları : BufferedWriter, OutputStreamWriter, StringWriter</a:t>
            </a:r>
          </a:p>
          <a:p>
            <a:r>
              <a:rPr lang="tr-TR"/>
              <a:t>Writer sınıfına ait metotlar:</a:t>
            </a:r>
          </a:p>
          <a:p>
            <a:pPr lvl="1">
              <a:buFont typeface="Courier New" panose="02070309020205020404" pitchFamily="49" charset="0"/>
              <a:buChar char="o"/>
            </a:pPr>
            <a:r>
              <a:rPr lang="tr-TR"/>
              <a:t>append(char) : Yazıcının sonuna karakter ekler.</a:t>
            </a:r>
          </a:p>
          <a:p>
            <a:pPr lvl="1">
              <a:buFont typeface="Courier New" panose="02070309020205020404" pitchFamily="49" charset="0"/>
              <a:buChar char="o"/>
            </a:pPr>
            <a:r>
              <a:rPr lang="tr-TR"/>
              <a:t>write() : Parametre değerini yazar. Parametre olarak String, char[], int alabilir.</a:t>
            </a:r>
          </a:p>
          <a:p>
            <a:pPr marL="457200" lvl="1" indent="0">
              <a:buNone/>
            </a:pPr>
            <a:endParaRPr lang="tr-TR"/>
          </a:p>
          <a:p>
            <a:pPr marL="0" indent="0">
              <a:buNone/>
            </a:pPr>
            <a:r>
              <a:rPr lang="en-US" sz="2000"/>
              <a:t>Writer w = new FileWriter("output.txt");  </a:t>
            </a:r>
          </a:p>
          <a:p>
            <a:pPr marL="0" indent="0">
              <a:buNone/>
            </a:pPr>
            <a:r>
              <a:rPr lang="en-US" sz="2000"/>
              <a:t>String content = "</a:t>
            </a:r>
            <a:r>
              <a:rPr lang="tr-TR" sz="2000"/>
              <a:t>Java’da dosya işlemleri</a:t>
            </a:r>
            <a:r>
              <a:rPr lang="en-US" sz="2000"/>
              <a:t>";  </a:t>
            </a:r>
          </a:p>
          <a:p>
            <a:pPr marL="0" indent="0">
              <a:buNone/>
            </a:pPr>
            <a:r>
              <a:rPr lang="en-US" sz="2000"/>
              <a:t>w.write(content);  </a:t>
            </a:r>
          </a:p>
          <a:p>
            <a:pPr marL="0" indent="0">
              <a:buNone/>
            </a:pPr>
            <a:r>
              <a:rPr lang="en-US" sz="2000"/>
              <a:t>w.close();  </a:t>
            </a:r>
          </a:p>
          <a:p>
            <a:pPr marL="0" indent="0">
              <a:buNone/>
            </a:pPr>
            <a:r>
              <a:rPr lang="en-US" sz="2000"/>
              <a:t>System.out.println("</a:t>
            </a:r>
            <a:r>
              <a:rPr lang="tr-TR" sz="2000"/>
              <a:t>İşlem başarılı.</a:t>
            </a:r>
            <a:r>
              <a:rPr lang="en-US" sz="2000"/>
              <a:t>"); </a:t>
            </a:r>
            <a:endParaRPr lang="tr-TR" sz="2000"/>
          </a:p>
        </p:txBody>
      </p:sp>
    </p:spTree>
    <p:extLst>
      <p:ext uri="{BB962C8B-B14F-4D97-AF65-F5344CB8AC3E}">
        <p14:creationId xmlns:p14="http://schemas.microsoft.com/office/powerpoint/2010/main" val="108281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Resim 20">
            <a:extLst>
              <a:ext uri="{FF2B5EF4-FFF2-40B4-BE49-F238E27FC236}">
                <a16:creationId xmlns:a16="http://schemas.microsoft.com/office/drawing/2014/main" id="{34787505-D141-2C40-968F-C0A24CB5E2C8}"/>
              </a:ext>
            </a:extLst>
          </p:cNvPr>
          <p:cNvPicPr>
            <a:picLocks noChangeAspect="1"/>
          </p:cNvPicPr>
          <p:nvPr/>
        </p:nvPicPr>
        <p:blipFill rotWithShape="1">
          <a:blip r:embed="rId2"/>
          <a:srcRect b="17335"/>
          <a:stretch/>
        </p:blipFill>
        <p:spPr>
          <a:xfrm>
            <a:off x="1451463" y="1235068"/>
            <a:ext cx="9289073" cy="4387864"/>
          </a:xfrm>
          <a:prstGeom prst="rect">
            <a:avLst/>
          </a:prstGeom>
        </p:spPr>
      </p:pic>
    </p:spTree>
    <p:extLst>
      <p:ext uri="{BB962C8B-B14F-4D97-AF65-F5344CB8AC3E}">
        <p14:creationId xmlns:p14="http://schemas.microsoft.com/office/powerpoint/2010/main" val="293957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BufferedWriter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409663"/>
          </a:xfrm>
        </p:spPr>
        <p:txBody>
          <a:bodyPr>
            <a:normAutofit/>
          </a:bodyPr>
          <a:lstStyle/>
          <a:p>
            <a:r>
              <a:rPr lang="tr-TR"/>
              <a:t>Dosyadan verileri string olarak verimli bir şekilde okumaya yarar. Parametre olarak yazma sınıfı alır. Kendine ait newLine() metodu bulunur.</a:t>
            </a:r>
          </a:p>
          <a:p>
            <a:pPr marL="0" indent="0">
              <a:buNone/>
            </a:pPr>
            <a:r>
              <a:rPr lang="tr-TR"/>
              <a:t>      BufferedWriter bw</a:t>
            </a:r>
            <a:r>
              <a:rPr lang="en-US"/>
              <a:t>= </a:t>
            </a:r>
            <a:r>
              <a:rPr lang="en-US">
                <a:solidFill>
                  <a:srgbClr val="FFC000"/>
                </a:solidFill>
              </a:rPr>
              <a:t>new</a:t>
            </a:r>
            <a:r>
              <a:rPr lang="en-US"/>
              <a:t> </a:t>
            </a:r>
            <a:r>
              <a:rPr lang="tr-TR"/>
              <a:t>BufferedWriter</a:t>
            </a:r>
            <a:r>
              <a:rPr lang="en-US"/>
              <a:t>(</a:t>
            </a:r>
            <a:r>
              <a:rPr lang="tr-TR"/>
              <a:t>Writer wt</a:t>
            </a:r>
            <a:r>
              <a:rPr lang="en-US"/>
              <a:t>);</a:t>
            </a:r>
            <a:endParaRPr lang="tr-TR"/>
          </a:p>
          <a:p>
            <a:pPr marL="0" indent="0">
              <a:buNone/>
            </a:pPr>
            <a:endParaRPr lang="tr-TR"/>
          </a:p>
          <a:p>
            <a:pPr marL="0" indent="0">
              <a:buNone/>
            </a:pPr>
            <a:r>
              <a:rPr lang="tr-TR"/>
              <a:t>FileWriter writer = new FileWriter("D:\\testout.txt");  </a:t>
            </a:r>
          </a:p>
          <a:p>
            <a:pPr marL="0" indent="0">
              <a:buNone/>
            </a:pPr>
            <a:r>
              <a:rPr lang="tr-TR"/>
              <a:t>BufferedWriter buffer = new BufferedWriter(writer);  </a:t>
            </a:r>
          </a:p>
          <a:p>
            <a:pPr marL="0" indent="0">
              <a:buNone/>
            </a:pPr>
            <a:r>
              <a:rPr lang="tr-TR"/>
              <a:t>buffer.write("Merhaba Dünya.");  </a:t>
            </a:r>
          </a:p>
          <a:p>
            <a:pPr marL="0" indent="0">
              <a:buNone/>
            </a:pPr>
            <a:r>
              <a:rPr lang="tr-TR"/>
              <a:t>buffer.close();  </a:t>
            </a:r>
          </a:p>
          <a:p>
            <a:pPr marL="0" indent="0">
              <a:buNone/>
            </a:pPr>
            <a:r>
              <a:rPr lang="tr-TR"/>
              <a:t>System.out.println("İşlem başarılı."); </a:t>
            </a:r>
          </a:p>
        </p:txBody>
      </p:sp>
    </p:spTree>
    <p:extLst>
      <p:ext uri="{BB962C8B-B14F-4D97-AF65-F5344CB8AC3E}">
        <p14:creationId xmlns:p14="http://schemas.microsoft.com/office/powerpoint/2010/main" val="158003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BBCAF-E15D-5CFD-D65A-8E98D66C93BB}"/>
              </a:ext>
            </a:extLst>
          </p:cNvPr>
          <p:cNvSpPr>
            <a:spLocks noGrp="1"/>
          </p:cNvSpPr>
          <p:nvPr>
            <p:ph type="title"/>
          </p:nvPr>
        </p:nvSpPr>
        <p:spPr/>
        <p:txBody>
          <a:bodyPr>
            <a:normAutofit/>
          </a:bodyPr>
          <a:lstStyle/>
          <a:p>
            <a:r>
              <a:rPr lang="tr-TR" sz="6000" b="1"/>
              <a:t>InputStream</a:t>
            </a:r>
          </a:p>
        </p:txBody>
      </p:sp>
      <p:sp>
        <p:nvSpPr>
          <p:cNvPr id="3" name="İçerik Yer Tutucusu 2">
            <a:extLst>
              <a:ext uri="{FF2B5EF4-FFF2-40B4-BE49-F238E27FC236}">
                <a16:creationId xmlns:a16="http://schemas.microsoft.com/office/drawing/2014/main" id="{3B1C481A-D9EB-4318-C9C8-9685F83787C6}"/>
              </a:ext>
            </a:extLst>
          </p:cNvPr>
          <p:cNvSpPr>
            <a:spLocks noGrp="1"/>
          </p:cNvSpPr>
          <p:nvPr>
            <p:ph idx="1"/>
          </p:nvPr>
        </p:nvSpPr>
        <p:spPr>
          <a:xfrm>
            <a:off x="838200" y="1586473"/>
            <a:ext cx="10515600" cy="5032375"/>
          </a:xfrm>
        </p:spPr>
        <p:txBody>
          <a:bodyPr>
            <a:normAutofit/>
          </a:bodyPr>
          <a:lstStyle/>
          <a:p>
            <a:r>
              <a:rPr lang="tr-TR"/>
              <a:t>InputStream sınıfı byte akışını temsil eden bir abstract sınıftır. InputStream abstract bir sınıf olduğu için kendi başına kullanışlı değildir o yüzden InputStream'a ait alt sınıflar veri okumak için kullanılır.</a:t>
            </a:r>
          </a:p>
          <a:p>
            <a:r>
              <a:rPr lang="tr-TR"/>
              <a:t>InputStream alt sınıfları : FileInputStream, ByteArrayInputStream, ObjectInputStream</a:t>
            </a:r>
          </a:p>
          <a:p>
            <a:r>
              <a:rPr lang="tr-TR"/>
              <a:t>InputStream sınıfına ait metotlar:</a:t>
            </a:r>
          </a:p>
          <a:p>
            <a:pPr lvl="1">
              <a:buFont typeface="Courier New" panose="02070309020205020404" pitchFamily="49" charset="0"/>
              <a:buChar char="o"/>
            </a:pPr>
            <a:r>
              <a:rPr lang="tr-TR"/>
              <a:t>read() : Dosyadan tek baytlık veri okur.</a:t>
            </a:r>
          </a:p>
          <a:p>
            <a:pPr lvl="1">
              <a:buFont typeface="Courier New" panose="02070309020205020404" pitchFamily="49" charset="0"/>
              <a:buChar char="o"/>
            </a:pPr>
            <a:r>
              <a:rPr lang="tr-TR"/>
              <a:t>read(byte[] array) : Dosyadan verileri bayt cinsinde okur ve belirtilen dizide depolar</a:t>
            </a:r>
          </a:p>
          <a:p>
            <a:pPr lvl="1">
              <a:buFont typeface="Courier New" panose="02070309020205020404" pitchFamily="49" charset="0"/>
              <a:buChar char="o"/>
            </a:pPr>
            <a:r>
              <a:rPr lang="tr-TR"/>
              <a:t>available() : Kullanılabilir bayt sayısını verir.</a:t>
            </a:r>
          </a:p>
          <a:p>
            <a:pPr lvl="1">
              <a:buFont typeface="Courier New" panose="02070309020205020404" pitchFamily="49" charset="0"/>
              <a:buChar char="o"/>
            </a:pPr>
            <a:r>
              <a:rPr lang="tr-TR"/>
              <a:t>skip(int) : Girilen parametre kadar bayt atlamaya yarar.</a:t>
            </a:r>
          </a:p>
          <a:p>
            <a:endParaRPr lang="tr-TR"/>
          </a:p>
        </p:txBody>
      </p:sp>
    </p:spTree>
    <p:extLst>
      <p:ext uri="{BB962C8B-B14F-4D97-AF65-F5344CB8AC3E}">
        <p14:creationId xmlns:p14="http://schemas.microsoft.com/office/powerpoint/2010/main" val="322349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OutputStreamWriter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506437" y="1308294"/>
            <a:ext cx="10847363" cy="5303521"/>
          </a:xfrm>
        </p:spPr>
        <p:txBody>
          <a:bodyPr>
            <a:normAutofit/>
          </a:bodyPr>
          <a:lstStyle/>
          <a:p>
            <a:r>
              <a:rPr lang="tr-TR"/>
              <a:t>Bayt veri akışı ile karakter veri akışı arasında köprü görevi gören bir Writer sınıfıdır. Parametre olarak yazılacak dosya, konsol gibi veri ortamlarını alır. Buna ek olarak, kullanmak istediğimiz karakter setini de ikinci parametre olarak girebiliriz. getEncoding() metodu ile kullanılan karakter setini döndürür.</a:t>
            </a:r>
          </a:p>
          <a:p>
            <a:pPr marL="0" indent="0">
              <a:buNone/>
            </a:pPr>
            <a:r>
              <a:rPr lang="tr-TR"/>
              <a:t>  </a:t>
            </a:r>
            <a:r>
              <a:rPr lang="tr-TR" sz="2000"/>
              <a:t>OutputStreamWriteer</a:t>
            </a:r>
            <a:r>
              <a:rPr lang="en-US" sz="2000"/>
              <a:t> </a:t>
            </a:r>
            <a:r>
              <a:rPr lang="tr-TR" sz="2000"/>
              <a:t>outputstreamwriter</a:t>
            </a:r>
            <a:r>
              <a:rPr lang="en-US" sz="2000"/>
              <a:t>= </a:t>
            </a:r>
            <a:r>
              <a:rPr lang="en-US" sz="2000">
                <a:solidFill>
                  <a:srgbClr val="FFC000"/>
                </a:solidFill>
              </a:rPr>
              <a:t>new</a:t>
            </a:r>
            <a:r>
              <a:rPr lang="en-US" sz="2000"/>
              <a:t> </a:t>
            </a:r>
            <a:r>
              <a:rPr lang="tr-TR" sz="2000"/>
              <a:t>OutputStreamWriter</a:t>
            </a:r>
            <a:r>
              <a:rPr lang="en-US" sz="2000"/>
              <a:t>(</a:t>
            </a:r>
            <a:r>
              <a:rPr lang="tr-TR" sz="2000"/>
              <a:t>OutputStream out, Charset cs</a:t>
            </a:r>
            <a:r>
              <a:rPr lang="en-US" sz="2000"/>
              <a:t>);</a:t>
            </a:r>
            <a:endParaRPr lang="tr-TR" sz="2000"/>
          </a:p>
          <a:p>
            <a:pPr marL="0" indent="0">
              <a:buNone/>
            </a:pPr>
            <a:endParaRPr lang="tr-TR" sz="2200"/>
          </a:p>
          <a:p>
            <a:pPr marL="0" indent="0">
              <a:buNone/>
            </a:pPr>
            <a:r>
              <a:rPr lang="tr-TR" sz="2200"/>
              <a:t>OutputStream outputStream = new FileOutputStream("output.txt");  </a:t>
            </a:r>
          </a:p>
          <a:p>
            <a:pPr marL="0" indent="0">
              <a:buNone/>
            </a:pPr>
            <a:r>
              <a:rPr lang="tr-TR" sz="2200"/>
              <a:t>Writer outputStreamWriter = new OutputStreamWriter(outputStream);  </a:t>
            </a:r>
          </a:p>
          <a:p>
            <a:pPr marL="0" indent="0">
              <a:buNone/>
            </a:pPr>
            <a:r>
              <a:rPr lang="tr-TR" sz="2200"/>
              <a:t>outputStreamWriter.write("Hello World");  </a:t>
            </a:r>
          </a:p>
          <a:p>
            <a:pPr marL="0" indent="0">
              <a:buNone/>
            </a:pPr>
            <a:r>
              <a:rPr lang="tr-TR" sz="2200"/>
              <a:t>outputStreamWriter.close(); </a:t>
            </a:r>
          </a:p>
        </p:txBody>
      </p:sp>
    </p:spTree>
    <p:extLst>
      <p:ext uri="{BB962C8B-B14F-4D97-AF65-F5344CB8AC3E}">
        <p14:creationId xmlns:p14="http://schemas.microsoft.com/office/powerpoint/2010/main" val="19924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PrintWriter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549706"/>
          </a:xfrm>
        </p:spPr>
        <p:txBody>
          <a:bodyPr>
            <a:normAutofit/>
          </a:bodyPr>
          <a:lstStyle/>
          <a:p>
            <a:r>
              <a:rPr lang="tr-TR"/>
              <a:t>Parametre olarak çıkış hedefini alan Writer sınıfıdır. print ve println metotları bulunur.</a:t>
            </a:r>
          </a:p>
          <a:p>
            <a:pPr marL="0" indent="0">
              <a:buNone/>
            </a:pPr>
            <a:r>
              <a:rPr lang="tr-TR" b="0" i="0">
                <a:solidFill>
                  <a:srgbClr val="000000"/>
                </a:solidFill>
                <a:effectLst/>
                <a:latin typeface="inter-regular"/>
              </a:rPr>
              <a:t>          </a:t>
            </a:r>
            <a:r>
              <a:rPr lang="tr-TR">
                <a:solidFill>
                  <a:schemeClr val="tx1"/>
                </a:solidFill>
                <a:latin typeface="inter-regular"/>
              </a:rPr>
              <a:t>Print</a:t>
            </a:r>
            <a:r>
              <a:rPr lang="tr-TR" b="0" i="0">
                <a:solidFill>
                  <a:schemeClr val="tx1"/>
                </a:solidFill>
                <a:effectLst/>
              </a:rPr>
              <a:t>Writ</a:t>
            </a:r>
            <a:r>
              <a:rPr lang="en-US" b="0" i="0">
                <a:solidFill>
                  <a:schemeClr val="tx1"/>
                </a:solidFill>
                <a:effectLst/>
              </a:rPr>
              <a:t>er </a:t>
            </a:r>
            <a:r>
              <a:rPr lang="tr-TR" b="0" i="0">
                <a:solidFill>
                  <a:schemeClr val="tx1"/>
                </a:solidFill>
                <a:effectLst/>
              </a:rPr>
              <a:t>writ</a:t>
            </a:r>
            <a:r>
              <a:rPr lang="en-US" b="0" i="0">
                <a:solidFill>
                  <a:schemeClr val="tx1"/>
                </a:solidFill>
                <a:effectLst/>
              </a:rPr>
              <a:t>er </a:t>
            </a:r>
            <a:r>
              <a:rPr lang="en-US" b="0" i="0">
                <a:solidFill>
                  <a:schemeClr val="tx1"/>
                </a:solidFill>
                <a:effectLst/>
                <a:latin typeface="inter-regular"/>
              </a:rPr>
              <a:t>=</a:t>
            </a:r>
            <a:r>
              <a:rPr lang="en-US" b="0" i="0">
                <a:solidFill>
                  <a:srgbClr val="000000"/>
                </a:solidFill>
                <a:effectLst/>
                <a:latin typeface="inter-regular"/>
              </a:rPr>
              <a:t> </a:t>
            </a:r>
            <a:r>
              <a:rPr lang="en-US" b="1" i="0">
                <a:solidFill>
                  <a:srgbClr val="006699"/>
                </a:solidFill>
                <a:effectLst/>
              </a:rPr>
              <a:t>new</a:t>
            </a:r>
            <a:r>
              <a:rPr lang="en-US" b="0" i="0">
                <a:solidFill>
                  <a:srgbClr val="000000"/>
                </a:solidFill>
                <a:effectLst/>
                <a:latin typeface="inter-regular"/>
              </a:rPr>
              <a:t> </a:t>
            </a:r>
            <a:r>
              <a:rPr lang="tr-TR" b="0" i="0">
                <a:solidFill>
                  <a:schemeClr val="tx1"/>
                </a:solidFill>
                <a:effectLst/>
                <a:latin typeface="inter-regular"/>
              </a:rPr>
              <a:t>PrintWrit</a:t>
            </a:r>
            <a:r>
              <a:rPr lang="en-US" b="0" i="0">
                <a:solidFill>
                  <a:schemeClr val="tx1"/>
                </a:solidFill>
                <a:effectLst/>
                <a:latin typeface="inter-regular"/>
              </a:rPr>
              <a:t>er(</a:t>
            </a:r>
            <a:r>
              <a:rPr lang="tr-TR" b="0" i="0">
                <a:solidFill>
                  <a:schemeClr val="tx1"/>
                </a:solidFill>
                <a:effectLst/>
                <a:latin typeface="inter-regular"/>
              </a:rPr>
              <a:t>out</a:t>
            </a:r>
            <a:r>
              <a:rPr lang="en-US" b="0" i="0">
                <a:solidFill>
                  <a:schemeClr val="tx1"/>
                </a:solidFill>
                <a:effectLst/>
                <a:latin typeface="inter-regular"/>
              </a:rPr>
              <a:t>);  </a:t>
            </a:r>
            <a:endParaRPr lang="tr-TR" b="0" i="0">
              <a:solidFill>
                <a:schemeClr val="tx1"/>
              </a:solidFill>
              <a:effectLst/>
              <a:latin typeface="inter-regular"/>
            </a:endParaRPr>
          </a:p>
          <a:p>
            <a:pPr marL="0" indent="0">
              <a:buNone/>
            </a:pPr>
            <a:endParaRPr lang="tr-TR" b="0" i="0">
              <a:solidFill>
                <a:srgbClr val="000000"/>
              </a:solidFill>
              <a:effectLst/>
              <a:latin typeface="inter-regular"/>
            </a:endParaRPr>
          </a:p>
          <a:p>
            <a:r>
              <a:rPr lang="tr-TR"/>
              <a:t>PrintWriter kullanarak istediğimiz tipte veriyi çıkış hedefine yazdırabiliriz.(Dosyaya ya da konsol ekranına)</a:t>
            </a:r>
          </a:p>
        </p:txBody>
      </p:sp>
    </p:spTree>
    <p:extLst>
      <p:ext uri="{BB962C8B-B14F-4D97-AF65-F5344CB8AC3E}">
        <p14:creationId xmlns:p14="http://schemas.microsoft.com/office/powerpoint/2010/main" val="196640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StringWriter</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549706"/>
          </a:xfrm>
        </p:spPr>
        <p:txBody>
          <a:bodyPr>
            <a:normAutofit/>
          </a:bodyPr>
          <a:lstStyle/>
          <a:p>
            <a:r>
              <a:rPr lang="tr-TR"/>
              <a:t>Parametre olarak string alan Writer sınıfıdır.</a:t>
            </a:r>
          </a:p>
          <a:p>
            <a:pPr marL="0" indent="0">
              <a:buNone/>
            </a:pPr>
            <a:r>
              <a:rPr lang="tr-TR" b="0" i="0">
                <a:solidFill>
                  <a:srgbClr val="000000"/>
                </a:solidFill>
                <a:effectLst/>
                <a:latin typeface="inter-regular"/>
              </a:rPr>
              <a:t>          </a:t>
            </a:r>
            <a:r>
              <a:rPr lang="en-US" b="0" i="0">
                <a:solidFill>
                  <a:schemeClr val="tx1"/>
                </a:solidFill>
                <a:effectLst/>
              </a:rPr>
              <a:t>String</a:t>
            </a:r>
            <a:r>
              <a:rPr lang="tr-TR" b="0" i="0">
                <a:solidFill>
                  <a:schemeClr val="tx1"/>
                </a:solidFill>
                <a:effectLst/>
              </a:rPr>
              <a:t>Writ</a:t>
            </a:r>
            <a:r>
              <a:rPr lang="en-US" b="0" i="0">
                <a:solidFill>
                  <a:schemeClr val="tx1"/>
                </a:solidFill>
                <a:effectLst/>
              </a:rPr>
              <a:t>er </a:t>
            </a:r>
            <a:r>
              <a:rPr lang="tr-TR" b="0" i="0">
                <a:solidFill>
                  <a:schemeClr val="tx1"/>
                </a:solidFill>
                <a:effectLst/>
              </a:rPr>
              <a:t>writ</a:t>
            </a:r>
            <a:r>
              <a:rPr lang="en-US" b="0" i="0">
                <a:solidFill>
                  <a:schemeClr val="tx1"/>
                </a:solidFill>
                <a:effectLst/>
              </a:rPr>
              <a:t>er </a:t>
            </a:r>
            <a:r>
              <a:rPr lang="en-US" b="0" i="0">
                <a:solidFill>
                  <a:schemeClr val="tx1"/>
                </a:solidFill>
                <a:effectLst/>
                <a:latin typeface="inter-regular"/>
              </a:rPr>
              <a:t>=</a:t>
            </a:r>
            <a:r>
              <a:rPr lang="en-US" b="0" i="0">
                <a:solidFill>
                  <a:srgbClr val="000000"/>
                </a:solidFill>
                <a:effectLst/>
                <a:latin typeface="inter-regular"/>
              </a:rPr>
              <a:t> </a:t>
            </a:r>
            <a:r>
              <a:rPr lang="en-US" b="1" i="0">
                <a:solidFill>
                  <a:srgbClr val="006699"/>
                </a:solidFill>
                <a:effectLst/>
              </a:rPr>
              <a:t>new</a:t>
            </a:r>
            <a:r>
              <a:rPr lang="en-US" b="0" i="0">
                <a:solidFill>
                  <a:srgbClr val="000000"/>
                </a:solidFill>
                <a:effectLst/>
                <a:latin typeface="inter-regular"/>
              </a:rPr>
              <a:t> </a:t>
            </a:r>
            <a:r>
              <a:rPr lang="en-US" b="0" i="0">
                <a:solidFill>
                  <a:schemeClr val="tx1"/>
                </a:solidFill>
                <a:effectLst/>
                <a:latin typeface="inter-regular"/>
              </a:rPr>
              <a:t>String</a:t>
            </a:r>
            <a:r>
              <a:rPr lang="tr-TR" b="0" i="0">
                <a:solidFill>
                  <a:schemeClr val="tx1"/>
                </a:solidFill>
                <a:effectLst/>
                <a:latin typeface="inter-regular"/>
              </a:rPr>
              <a:t>Writ</a:t>
            </a:r>
            <a:r>
              <a:rPr lang="en-US" b="0" i="0">
                <a:solidFill>
                  <a:schemeClr val="tx1"/>
                </a:solidFill>
                <a:effectLst/>
                <a:latin typeface="inter-regular"/>
              </a:rPr>
              <a:t>er(</a:t>
            </a:r>
            <a:r>
              <a:rPr lang="tr-TR" b="0" i="0">
                <a:solidFill>
                  <a:schemeClr val="tx1"/>
                </a:solidFill>
                <a:effectLst/>
                <a:latin typeface="inter-regular"/>
              </a:rPr>
              <a:t>String</a:t>
            </a:r>
            <a:r>
              <a:rPr lang="en-US" b="0" i="0">
                <a:solidFill>
                  <a:schemeClr val="tx1"/>
                </a:solidFill>
                <a:effectLst/>
                <a:latin typeface="inter-regular"/>
              </a:rPr>
              <a:t>);  </a:t>
            </a:r>
            <a:endParaRPr lang="tr-TR" b="0" i="0">
              <a:solidFill>
                <a:schemeClr val="tx1"/>
              </a:solidFill>
              <a:effectLst/>
              <a:latin typeface="inter-regular"/>
            </a:endParaRPr>
          </a:p>
          <a:p>
            <a:pPr marL="0" indent="0">
              <a:buNone/>
            </a:pPr>
            <a:endParaRPr lang="tr-TR" b="0" i="0">
              <a:solidFill>
                <a:srgbClr val="000000"/>
              </a:solidFill>
              <a:effectLst/>
              <a:latin typeface="inter-regular"/>
            </a:endParaRPr>
          </a:p>
          <a:p>
            <a:r>
              <a:rPr lang="tr-TR"/>
              <a:t>Özet : BufferedWriter sınıfı, parametre olarak diğer yazıcıları alır. Daha verimli veri yazmayı sağlar. OutputStreamWriter karakter türünde tuttuğu veriyi, bayt olarak yazar ve yazarken girildiyse ikinci parametre olarak aldığı karakter setini kullanır. PrintWriter istenen tipte veriyi yazdırır. StringReader ise string parametreli bir yazıcıdır.</a:t>
            </a:r>
          </a:p>
          <a:p>
            <a:endParaRPr lang="tr-TR"/>
          </a:p>
        </p:txBody>
      </p:sp>
    </p:spTree>
    <p:extLst>
      <p:ext uri="{BB962C8B-B14F-4D97-AF65-F5344CB8AC3E}">
        <p14:creationId xmlns:p14="http://schemas.microsoft.com/office/powerpoint/2010/main" val="235110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2B5A5-3CB4-03B4-1DB0-7AF49A3F3F8F}"/>
              </a:ext>
            </a:extLst>
          </p:cNvPr>
          <p:cNvSpPr>
            <a:spLocks noGrp="1"/>
          </p:cNvSpPr>
          <p:nvPr>
            <p:ph type="title"/>
          </p:nvPr>
        </p:nvSpPr>
        <p:spPr/>
        <p:txBody>
          <a:bodyPr>
            <a:normAutofit fontScale="90000"/>
          </a:bodyPr>
          <a:lstStyle/>
          <a:p>
            <a:r>
              <a:rPr lang="tr-TR"/>
              <a:t>Stream ile Writer/Reader Farkı</a:t>
            </a:r>
          </a:p>
        </p:txBody>
      </p:sp>
      <p:sp>
        <p:nvSpPr>
          <p:cNvPr id="3" name="İçerik Yer Tutucusu 2">
            <a:extLst>
              <a:ext uri="{FF2B5EF4-FFF2-40B4-BE49-F238E27FC236}">
                <a16:creationId xmlns:a16="http://schemas.microsoft.com/office/drawing/2014/main" id="{9A60A55B-6CF5-26FA-E362-53846811E5E6}"/>
              </a:ext>
            </a:extLst>
          </p:cNvPr>
          <p:cNvSpPr>
            <a:spLocks noGrp="1"/>
          </p:cNvSpPr>
          <p:nvPr>
            <p:ph idx="1"/>
          </p:nvPr>
        </p:nvSpPr>
        <p:spPr/>
        <p:txBody>
          <a:bodyPr/>
          <a:lstStyle/>
          <a:p>
            <a:r>
              <a:rPr lang="tr-TR"/>
              <a:t>Stream sınıfı bayt tabanlı olduğu için ses, görüntü ve video gibi analog veriler için daha kullanışlıdır.</a:t>
            </a:r>
          </a:p>
          <a:p>
            <a:endParaRPr lang="tr-TR"/>
          </a:p>
          <a:p>
            <a:pPr marL="0" indent="0">
              <a:buNone/>
            </a:pPr>
            <a:endParaRPr lang="tr-TR"/>
          </a:p>
          <a:p>
            <a:endParaRPr lang="tr-TR"/>
          </a:p>
          <a:p>
            <a:r>
              <a:rPr lang="tr-TR"/>
              <a:t>Karakter tabanlı olan Writer ve Reader sınıfları ise metinsel ifadeler için daha kullanışlıdır.</a:t>
            </a:r>
          </a:p>
        </p:txBody>
      </p:sp>
    </p:spTree>
    <p:extLst>
      <p:ext uri="{BB962C8B-B14F-4D97-AF65-F5344CB8AC3E}">
        <p14:creationId xmlns:p14="http://schemas.microsoft.com/office/powerpoint/2010/main" val="281228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D7578D-F0B7-543F-E4F2-C40D5CCBC537}"/>
              </a:ext>
            </a:extLst>
          </p:cNvPr>
          <p:cNvSpPr>
            <a:spLocks noGrp="1"/>
          </p:cNvSpPr>
          <p:nvPr>
            <p:ph type="title"/>
          </p:nvPr>
        </p:nvSpPr>
        <p:spPr/>
        <p:txBody>
          <a:bodyPr>
            <a:normAutofit/>
          </a:bodyPr>
          <a:lstStyle/>
          <a:p>
            <a:r>
              <a:rPr lang="tr-TR" sz="7200"/>
              <a:t>Kaynakça</a:t>
            </a:r>
          </a:p>
        </p:txBody>
      </p:sp>
      <p:sp>
        <p:nvSpPr>
          <p:cNvPr id="3" name="İçerik Yer Tutucusu 2">
            <a:extLst>
              <a:ext uri="{FF2B5EF4-FFF2-40B4-BE49-F238E27FC236}">
                <a16:creationId xmlns:a16="http://schemas.microsoft.com/office/drawing/2014/main" id="{14A6BB14-3456-904F-87A0-669CA6C7B2C3}"/>
              </a:ext>
            </a:extLst>
          </p:cNvPr>
          <p:cNvSpPr>
            <a:spLocks noGrp="1"/>
          </p:cNvSpPr>
          <p:nvPr>
            <p:ph idx="1"/>
          </p:nvPr>
        </p:nvSpPr>
        <p:spPr>
          <a:xfrm>
            <a:off x="838200" y="1431729"/>
            <a:ext cx="10515600" cy="5061146"/>
          </a:xfrm>
        </p:spPr>
        <p:txBody>
          <a:bodyPr anchor="ctr">
            <a:normAutofit/>
          </a:bodyPr>
          <a:lstStyle/>
          <a:p>
            <a:r>
              <a:rPr lang="tr-TR" sz="4000">
                <a:solidFill>
                  <a:schemeClr val="accent6">
                    <a:lumMod val="40000"/>
                    <a:lumOff val="60000"/>
                  </a:schemeClr>
                </a:solidFill>
                <a:hlinkClick r:id="rId2">
                  <a:extLst>
                    <a:ext uri="{A12FA001-AC4F-418D-AE19-62706E023703}">
                      <ahyp:hlinkClr xmlns:ahyp="http://schemas.microsoft.com/office/drawing/2018/hyperlinkcolor" val="tx"/>
                    </a:ext>
                  </a:extLst>
                </a:hlinkClick>
              </a:rPr>
              <a:t>app.patika.dev</a:t>
            </a:r>
            <a:endParaRPr lang="tr-TR" sz="4000">
              <a:solidFill>
                <a:schemeClr val="accent6">
                  <a:lumMod val="40000"/>
                  <a:lumOff val="60000"/>
                </a:schemeClr>
              </a:solidFill>
            </a:endParaRPr>
          </a:p>
          <a:p>
            <a:r>
              <a:rPr lang="tr-TR" sz="4000">
                <a:solidFill>
                  <a:schemeClr val="accent6">
                    <a:lumMod val="40000"/>
                    <a:lumOff val="60000"/>
                  </a:schemeClr>
                </a:solidFill>
                <a:hlinkClick r:id="rId3">
                  <a:extLst>
                    <a:ext uri="{A12FA001-AC4F-418D-AE19-62706E023703}">
                      <ahyp:hlinkClr xmlns:ahyp="http://schemas.microsoft.com/office/drawing/2018/hyperlinkcolor" val="tx"/>
                    </a:ext>
                  </a:extLst>
                </a:hlinkClick>
              </a:rPr>
              <a:t>www.javatpoint.com</a:t>
            </a:r>
            <a:endParaRPr lang="tr-TR" sz="4000">
              <a:solidFill>
                <a:schemeClr val="accent6">
                  <a:lumMod val="40000"/>
                  <a:lumOff val="60000"/>
                </a:schemeClr>
              </a:solidFill>
            </a:endParaRPr>
          </a:p>
          <a:p>
            <a:r>
              <a:rPr lang="tr-TR" sz="4000">
                <a:solidFill>
                  <a:schemeClr val="accent6">
                    <a:lumMod val="40000"/>
                    <a:lumOff val="60000"/>
                  </a:schemeClr>
                </a:solidFill>
                <a:hlinkClick r:id="rId4">
                  <a:extLst>
                    <a:ext uri="{A12FA001-AC4F-418D-AE19-62706E023703}">
                      <ahyp:hlinkClr xmlns:ahyp="http://schemas.microsoft.com/office/drawing/2018/hyperlinkcolor" val="tx"/>
                    </a:ext>
                  </a:extLst>
                </a:hlinkClick>
              </a:rPr>
              <a:t>www.stackoverflow.com</a:t>
            </a:r>
            <a:endParaRPr lang="tr-TR" sz="4000">
              <a:solidFill>
                <a:schemeClr val="accent6">
                  <a:lumMod val="40000"/>
                  <a:lumOff val="60000"/>
                </a:schemeClr>
              </a:solidFill>
            </a:endParaRPr>
          </a:p>
          <a:p>
            <a:r>
              <a:rPr lang="tr-TR" sz="4000">
                <a:solidFill>
                  <a:schemeClr val="accent6">
                    <a:lumMod val="40000"/>
                    <a:lumOff val="60000"/>
                  </a:schemeClr>
                </a:solidFill>
                <a:hlinkClick r:id="rId5">
                  <a:extLst>
                    <a:ext uri="{A12FA001-AC4F-418D-AE19-62706E023703}">
                      <ahyp:hlinkClr xmlns:ahyp="http://schemas.microsoft.com/office/drawing/2018/hyperlinkcolor" val="tx"/>
                    </a:ext>
                  </a:extLst>
                </a:hlinkClick>
              </a:rPr>
              <a:t>www.programiz.com</a:t>
            </a:r>
            <a:endParaRPr lang="tr-TR" sz="4000">
              <a:solidFill>
                <a:schemeClr val="accent6">
                  <a:lumMod val="40000"/>
                  <a:lumOff val="60000"/>
                </a:schemeClr>
              </a:solidFill>
            </a:endParaRPr>
          </a:p>
          <a:p>
            <a:r>
              <a:rPr lang="tr-TR" sz="4000">
                <a:solidFill>
                  <a:schemeClr val="accent6">
                    <a:lumMod val="40000"/>
                    <a:lumOff val="60000"/>
                  </a:schemeClr>
                </a:solidFill>
                <a:hlinkClick r:id="rId6">
                  <a:extLst>
                    <a:ext uri="{A12FA001-AC4F-418D-AE19-62706E023703}">
                      <ahyp:hlinkClr xmlns:ahyp="http://schemas.microsoft.com/office/drawing/2018/hyperlinkcolor" val="tx"/>
                    </a:ext>
                  </a:extLst>
                </a:hlinkClick>
              </a:rPr>
              <a:t>www.tasarimkodlama.com</a:t>
            </a:r>
            <a:endParaRPr lang="tr-TR" sz="4000">
              <a:solidFill>
                <a:schemeClr val="accent6">
                  <a:lumMod val="40000"/>
                  <a:lumOff val="60000"/>
                </a:schemeClr>
              </a:solidFill>
            </a:endParaRPr>
          </a:p>
          <a:p>
            <a:r>
              <a:rPr lang="tr-TR" sz="4000">
                <a:solidFill>
                  <a:schemeClr val="accent6">
                    <a:lumMod val="40000"/>
                    <a:lumOff val="60000"/>
                  </a:schemeClr>
                </a:solidFill>
                <a:hlinkClick r:id="rId7">
                  <a:extLst>
                    <a:ext uri="{A12FA001-AC4F-418D-AE19-62706E023703}">
                      <ahyp:hlinkClr xmlns:ahyp="http://schemas.microsoft.com/office/drawing/2018/hyperlinkcolor" val="tx"/>
                    </a:ext>
                  </a:extLst>
                </a:hlinkClick>
              </a:rPr>
              <a:t>www.emrecelen.com.tr</a:t>
            </a:r>
            <a:endParaRPr lang="tr-TR" sz="4000">
              <a:solidFill>
                <a:schemeClr val="accent6">
                  <a:lumMod val="40000"/>
                  <a:lumOff val="60000"/>
                </a:schemeClr>
              </a:solidFill>
            </a:endParaRPr>
          </a:p>
          <a:p>
            <a:r>
              <a:rPr lang="tr-TR" sz="4000">
                <a:solidFill>
                  <a:schemeClr val="accent6">
                    <a:lumMod val="40000"/>
                    <a:lumOff val="60000"/>
                  </a:schemeClr>
                </a:solidFill>
                <a:hlinkClick r:id="rId8">
                  <a:extLst>
                    <a:ext uri="{A12FA001-AC4F-418D-AE19-62706E023703}">
                      <ahyp:hlinkClr xmlns:ahyp="http://schemas.microsoft.com/office/drawing/2018/hyperlinkcolor" val="tx"/>
                    </a:ext>
                  </a:extLst>
                </a:hlinkClick>
              </a:rPr>
              <a:t>www.decodejava.com</a:t>
            </a:r>
            <a:endParaRPr lang="tr-TR" sz="4000">
              <a:solidFill>
                <a:schemeClr val="accent6">
                  <a:lumMod val="40000"/>
                  <a:lumOff val="60000"/>
                </a:schemeClr>
              </a:solidFill>
            </a:endParaRPr>
          </a:p>
        </p:txBody>
      </p:sp>
    </p:spTree>
    <p:extLst>
      <p:ext uri="{BB962C8B-B14F-4D97-AF65-F5344CB8AC3E}">
        <p14:creationId xmlns:p14="http://schemas.microsoft.com/office/powerpoint/2010/main" val="296026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E7FCE-7CCC-D4D9-0500-0BA152B3DBA6}"/>
              </a:ext>
            </a:extLst>
          </p:cNvPr>
          <p:cNvSpPr>
            <a:spLocks noGrp="1"/>
          </p:cNvSpPr>
          <p:nvPr>
            <p:ph type="title"/>
          </p:nvPr>
        </p:nvSpPr>
        <p:spPr>
          <a:xfrm>
            <a:off x="838200" y="1321728"/>
            <a:ext cx="12192000" cy="1325563"/>
          </a:xfrm>
        </p:spPr>
        <p:txBody>
          <a:bodyPr>
            <a:normAutofit fontScale="90000"/>
          </a:bodyPr>
          <a:lstStyle/>
          <a:p>
            <a:r>
              <a:rPr lang="tr-TR" sz="6000"/>
              <a:t>Okuduğunuz İçin Teşekkür Ederim.</a:t>
            </a:r>
          </a:p>
        </p:txBody>
      </p:sp>
      <p:sp>
        <p:nvSpPr>
          <p:cNvPr id="3" name="İçerik Yer Tutucusu 2">
            <a:extLst>
              <a:ext uri="{FF2B5EF4-FFF2-40B4-BE49-F238E27FC236}">
                <a16:creationId xmlns:a16="http://schemas.microsoft.com/office/drawing/2014/main" id="{D3BA39DC-E369-959F-51D5-9925C637F551}"/>
              </a:ext>
            </a:extLst>
          </p:cNvPr>
          <p:cNvSpPr>
            <a:spLocks noGrp="1"/>
          </p:cNvSpPr>
          <p:nvPr>
            <p:ph idx="1"/>
          </p:nvPr>
        </p:nvSpPr>
        <p:spPr/>
        <p:txBody>
          <a:bodyPr anchor="ctr">
            <a:normAutofit/>
          </a:bodyPr>
          <a:lstStyle/>
          <a:p>
            <a:r>
              <a:rPr lang="tr-TR" sz="4000"/>
              <a:t>Berkay Zaim 171421002</a:t>
            </a:r>
          </a:p>
        </p:txBody>
      </p:sp>
    </p:spTree>
    <p:extLst>
      <p:ext uri="{BB962C8B-B14F-4D97-AF65-F5344CB8AC3E}">
        <p14:creationId xmlns:p14="http://schemas.microsoft.com/office/powerpoint/2010/main" val="53847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A2181F7-2087-EE60-47A0-44639C8FEEE2}"/>
              </a:ext>
            </a:extLst>
          </p:cNvPr>
          <p:cNvPicPr>
            <a:picLocks noChangeAspect="1"/>
          </p:cNvPicPr>
          <p:nvPr/>
        </p:nvPicPr>
        <p:blipFill>
          <a:blip r:embed="rId2"/>
          <a:stretch>
            <a:fillRect/>
          </a:stretch>
        </p:blipFill>
        <p:spPr>
          <a:xfrm>
            <a:off x="242544" y="1151499"/>
            <a:ext cx="11706911" cy="4555002"/>
          </a:xfrm>
          <a:prstGeom prst="rect">
            <a:avLst/>
          </a:prstGeom>
        </p:spPr>
      </p:pic>
    </p:spTree>
    <p:extLst>
      <p:ext uri="{BB962C8B-B14F-4D97-AF65-F5344CB8AC3E}">
        <p14:creationId xmlns:p14="http://schemas.microsoft.com/office/powerpoint/2010/main" val="117364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FileInputStream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409663"/>
          </a:xfrm>
        </p:spPr>
        <p:txBody>
          <a:bodyPr>
            <a:normAutofit fontScale="92500"/>
          </a:bodyPr>
          <a:lstStyle/>
          <a:p>
            <a:r>
              <a:rPr lang="tr-TR"/>
              <a:t>Dosyadan verileri bayt bayt okumak için kullanılır.</a:t>
            </a:r>
          </a:p>
          <a:p>
            <a:pPr marL="0" indent="0">
              <a:buNone/>
            </a:pPr>
            <a:r>
              <a:rPr lang="tr-TR"/>
              <a:t>      </a:t>
            </a:r>
            <a:r>
              <a:rPr lang="en-US"/>
              <a:t>FileInputStream input = </a:t>
            </a:r>
            <a:r>
              <a:rPr lang="en-US">
                <a:solidFill>
                  <a:srgbClr val="FFC000"/>
                </a:solidFill>
              </a:rPr>
              <a:t>new</a:t>
            </a:r>
            <a:r>
              <a:rPr lang="en-US"/>
              <a:t> FileInputStream(File fileObject);</a:t>
            </a:r>
            <a:endParaRPr lang="tr-TR"/>
          </a:p>
          <a:p>
            <a:pPr marL="0" indent="0">
              <a:buNone/>
            </a:pPr>
            <a:endParaRPr lang="tr-TR"/>
          </a:p>
          <a:p>
            <a:pPr marL="0" indent="0">
              <a:buNone/>
            </a:pPr>
            <a:r>
              <a:rPr lang="tr-TR"/>
              <a:t>FileInputStream input = new FileInputStream("input.txt");</a:t>
            </a:r>
          </a:p>
          <a:p>
            <a:pPr marL="0" indent="0">
              <a:buNone/>
            </a:pPr>
            <a:r>
              <a:rPr lang="tr-TR"/>
              <a:t>System.out.println("Dosyadaki veriler: ");</a:t>
            </a:r>
          </a:p>
          <a:p>
            <a:pPr marL="0" indent="0">
              <a:buNone/>
            </a:pPr>
            <a:r>
              <a:rPr lang="tr-TR"/>
              <a:t>int i = input.read();                           // İlk baytı okur</a:t>
            </a:r>
          </a:p>
          <a:p>
            <a:pPr marL="0" indent="0">
              <a:buNone/>
            </a:pPr>
            <a:r>
              <a:rPr lang="tr-TR"/>
              <a:t>while (i != -1) {                                 // EOF’a kadar okur</a:t>
            </a:r>
          </a:p>
          <a:p>
            <a:pPr marL="0" indent="0">
              <a:buNone/>
            </a:pPr>
            <a:r>
              <a:rPr lang="tr-TR"/>
              <a:t>System.out.print((char) i);               // ASCII koda göre char dönüşümü</a:t>
            </a:r>
          </a:p>
          <a:p>
            <a:pPr marL="0" indent="0">
              <a:buNone/>
            </a:pPr>
            <a:r>
              <a:rPr lang="tr-TR"/>
              <a:t>i = input.read();                               // Dosyadan sonraki baytı okur</a:t>
            </a:r>
          </a:p>
          <a:p>
            <a:pPr marL="0" indent="0">
              <a:buNone/>
            </a:pPr>
            <a:r>
              <a:rPr lang="tr-TR"/>
              <a:t>}</a:t>
            </a:r>
          </a:p>
          <a:p>
            <a:pPr marL="0" indent="0">
              <a:buNone/>
            </a:pPr>
            <a:r>
              <a:rPr lang="tr-TR"/>
              <a:t>input.close();</a:t>
            </a:r>
          </a:p>
        </p:txBody>
      </p:sp>
    </p:spTree>
    <p:extLst>
      <p:ext uri="{BB962C8B-B14F-4D97-AF65-F5344CB8AC3E}">
        <p14:creationId xmlns:p14="http://schemas.microsoft.com/office/powerpoint/2010/main" val="349615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ByteArrayInputStream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849290"/>
            <a:ext cx="10515600" cy="4868668"/>
          </a:xfrm>
        </p:spPr>
        <p:txBody>
          <a:bodyPr>
            <a:normAutofit/>
          </a:bodyPr>
          <a:lstStyle/>
          <a:p>
            <a:r>
              <a:rPr lang="tr-TR"/>
              <a:t>Verilen bayt dizisinin tamamını ya da bir bölümünü okur.</a:t>
            </a:r>
          </a:p>
          <a:p>
            <a:pPr marL="0" indent="0">
              <a:buNone/>
            </a:pPr>
            <a:r>
              <a:rPr lang="tr-TR"/>
              <a:t>  </a:t>
            </a:r>
            <a:r>
              <a:rPr lang="en-US" sz="2200"/>
              <a:t>ByteArrayInputStream input = </a:t>
            </a:r>
            <a:r>
              <a:rPr lang="en-US" sz="2200">
                <a:solidFill>
                  <a:srgbClr val="00B0F0"/>
                </a:solidFill>
              </a:rPr>
              <a:t>new</a:t>
            </a:r>
            <a:r>
              <a:rPr lang="en-US" sz="2200"/>
              <a:t> ByteArrayInputStream(byte[] arr);</a:t>
            </a:r>
            <a:endParaRPr lang="tr-TR" sz="2200"/>
          </a:p>
          <a:p>
            <a:pPr marL="0" indent="0">
              <a:buNone/>
            </a:pPr>
            <a:r>
              <a:rPr lang="tr-TR" sz="2400"/>
              <a:t>  </a:t>
            </a:r>
            <a:r>
              <a:rPr lang="en-US" sz="2200"/>
              <a:t>ByteArrayInputStream input = </a:t>
            </a:r>
            <a:r>
              <a:rPr lang="en-US" sz="2200">
                <a:solidFill>
                  <a:srgbClr val="00B0F0"/>
                </a:solidFill>
              </a:rPr>
              <a:t>new</a:t>
            </a:r>
            <a:r>
              <a:rPr lang="en-US" sz="2200"/>
              <a:t> ByteArrayInputStream(byte[] arr, int start, int length);</a:t>
            </a:r>
            <a:endParaRPr lang="tr-TR" sz="2200"/>
          </a:p>
          <a:p>
            <a:pPr marL="0" indent="0">
              <a:buNone/>
            </a:pPr>
            <a:endParaRPr lang="tr-TR" sz="2200"/>
          </a:p>
          <a:p>
            <a:pPr marL="0" indent="0">
              <a:buNone/>
            </a:pPr>
            <a:endParaRPr lang="tr-TR" sz="2200"/>
          </a:p>
          <a:p>
            <a:r>
              <a:rPr lang="tr-TR"/>
              <a:t>ByteArrayInputStream sınıfı bir bayt dizisinden okur. Oysa FileInputStream ve FilterInputStream, verileri dosyadan okuyordu. Ortak noktaları üçünün de bayt bayt okuması.</a:t>
            </a:r>
          </a:p>
        </p:txBody>
      </p:sp>
    </p:spTree>
    <p:extLst>
      <p:ext uri="{BB962C8B-B14F-4D97-AF65-F5344CB8AC3E}">
        <p14:creationId xmlns:p14="http://schemas.microsoft.com/office/powerpoint/2010/main" val="177131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FilterInputStream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199" y="1308294"/>
            <a:ext cx="10894255" cy="5549706"/>
          </a:xfrm>
        </p:spPr>
        <p:txBody>
          <a:bodyPr>
            <a:normAutofit fontScale="92500"/>
          </a:bodyPr>
          <a:lstStyle/>
          <a:p>
            <a:r>
              <a:rPr lang="tr-TR" sz="2600"/>
              <a:t>Dosyadan verileri bayt olarak, daha verimli bir şekilde okur.</a:t>
            </a:r>
          </a:p>
          <a:p>
            <a:pPr marL="0" indent="0">
              <a:buNone/>
            </a:pPr>
            <a:r>
              <a:rPr lang="tr-TR" sz="2600"/>
              <a:t>Filter</a:t>
            </a:r>
            <a:r>
              <a:rPr lang="en-US" sz="2600"/>
              <a:t>InputStream input = </a:t>
            </a:r>
            <a:r>
              <a:rPr lang="en-US" sz="2600">
                <a:solidFill>
                  <a:srgbClr val="FFC000"/>
                </a:solidFill>
              </a:rPr>
              <a:t>new</a:t>
            </a:r>
            <a:r>
              <a:rPr lang="en-US" sz="2600"/>
              <a:t> </a:t>
            </a:r>
            <a:r>
              <a:rPr lang="tr-TR" sz="2600"/>
              <a:t>Filter</a:t>
            </a:r>
            <a:r>
              <a:rPr lang="en-US" sz="2600"/>
              <a:t>InputStream(File fileObject);</a:t>
            </a:r>
            <a:endParaRPr lang="tr-TR" sz="2600"/>
          </a:p>
          <a:p>
            <a:r>
              <a:rPr lang="tr-TR" sz="2600"/>
              <a:t>Kullanımının temel amacı, kullanıcının isteğine göre faydalı farklı alt sınıflar bulundurmasıdır. Örneğin: BufferedInputStream, CheckedInputStream, DataInputStream vs. gibi.</a:t>
            </a:r>
          </a:p>
          <a:p>
            <a:r>
              <a:rPr lang="tr-TR" sz="2600"/>
              <a:t>Örneğin BufferedInputStream, 8192 baytlık bir dahili arabellek tutar. BufferedInputStream'deki okuma işlemi sırasında, diskten bir bayt yığını okunur ve dahili tamponda saklanır. Ayrıca dahili arabellekten baytlar ayrı ayrı okunur. Böylelikle diskle iletişim sayısı azalır. BufferedInputStream kullanarak bayt okumanın daha hızlı olmasının nedeni budur.</a:t>
            </a:r>
          </a:p>
          <a:p>
            <a:r>
              <a:rPr lang="tr-TR" sz="2600"/>
              <a:t>Mesela bazı verilerden tüm çoklu boşlukları kaldırmak isteyelim. FilterInputStream'in kendi alt sınıfını oluşturup read() metodunu override edebiliriz. Dikkat etmemiz gereken nokta, bu gibi sınıflar son kullanıcının doğrudan kullanması için tasarlanmamıştır. Geliştirici tarafı için kullanılır.</a:t>
            </a:r>
          </a:p>
          <a:p>
            <a:endParaRPr lang="tr-TR"/>
          </a:p>
        </p:txBody>
      </p:sp>
    </p:spTree>
    <p:extLst>
      <p:ext uri="{BB962C8B-B14F-4D97-AF65-F5344CB8AC3E}">
        <p14:creationId xmlns:p14="http://schemas.microsoft.com/office/powerpoint/2010/main" val="402956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BBCAF-E15D-5CFD-D65A-8E98D66C93BB}"/>
              </a:ext>
            </a:extLst>
          </p:cNvPr>
          <p:cNvSpPr>
            <a:spLocks noGrp="1"/>
          </p:cNvSpPr>
          <p:nvPr>
            <p:ph type="title"/>
          </p:nvPr>
        </p:nvSpPr>
        <p:spPr/>
        <p:txBody>
          <a:bodyPr>
            <a:normAutofit/>
          </a:bodyPr>
          <a:lstStyle/>
          <a:p>
            <a:r>
              <a:rPr lang="tr-TR" sz="6000" b="1"/>
              <a:t>OutputStream</a:t>
            </a:r>
          </a:p>
        </p:txBody>
      </p:sp>
      <p:sp>
        <p:nvSpPr>
          <p:cNvPr id="3" name="İçerik Yer Tutucusu 2">
            <a:extLst>
              <a:ext uri="{FF2B5EF4-FFF2-40B4-BE49-F238E27FC236}">
                <a16:creationId xmlns:a16="http://schemas.microsoft.com/office/drawing/2014/main" id="{3B1C481A-D9EB-4318-C9C8-9685F83787C6}"/>
              </a:ext>
            </a:extLst>
          </p:cNvPr>
          <p:cNvSpPr>
            <a:spLocks noGrp="1"/>
          </p:cNvSpPr>
          <p:nvPr>
            <p:ph idx="1"/>
          </p:nvPr>
        </p:nvSpPr>
        <p:spPr>
          <a:xfrm>
            <a:off x="838200" y="1586473"/>
            <a:ext cx="10515600" cy="5032375"/>
          </a:xfrm>
        </p:spPr>
        <p:txBody>
          <a:bodyPr>
            <a:normAutofit/>
          </a:bodyPr>
          <a:lstStyle/>
          <a:p>
            <a:r>
              <a:rPr lang="tr-TR"/>
              <a:t>Byte tabanlıdır. Byte dizilerin ya da byte’ların dosyaya tek tek yazılmasını sağlar.</a:t>
            </a:r>
          </a:p>
          <a:p>
            <a:r>
              <a:rPr lang="tr-TR"/>
              <a:t>OutputStream alt sınıfları : FileOutputStream, ByteArrayOutputStream, ObjectOutputStream</a:t>
            </a:r>
          </a:p>
          <a:p>
            <a:r>
              <a:rPr lang="tr-TR"/>
              <a:t>OutputStream sınıfına ait metotlar:</a:t>
            </a:r>
          </a:p>
          <a:p>
            <a:pPr lvl="1">
              <a:buFont typeface="Courier New" panose="02070309020205020404" pitchFamily="49" charset="0"/>
              <a:buChar char="o"/>
            </a:pPr>
            <a:r>
              <a:rPr lang="tr-TR"/>
              <a:t>write() : Çıkış akışına tek baytlık veri yazar.</a:t>
            </a:r>
          </a:p>
          <a:p>
            <a:pPr lvl="1">
              <a:buFont typeface="Courier New" panose="02070309020205020404" pitchFamily="49" charset="0"/>
              <a:buChar char="o"/>
            </a:pPr>
            <a:r>
              <a:rPr lang="tr-TR"/>
              <a:t>write(byte[] array) : Çıkış akışına belirtilen byte dizisini yazar.</a:t>
            </a:r>
          </a:p>
          <a:p>
            <a:pPr lvl="1">
              <a:buFont typeface="Courier New" panose="02070309020205020404" pitchFamily="49" charset="0"/>
              <a:buChar char="o"/>
            </a:pPr>
            <a:r>
              <a:rPr lang="tr-TR"/>
              <a:t>flush() : Çıkış akışı bağlantısını temizlemeye yarar. close() metodundan önce kullanılır.</a:t>
            </a:r>
          </a:p>
          <a:p>
            <a:pPr lvl="1">
              <a:buFont typeface="Courier New" panose="02070309020205020404" pitchFamily="49" charset="0"/>
              <a:buChar char="o"/>
            </a:pPr>
            <a:r>
              <a:rPr lang="tr-TR"/>
              <a:t>close() : Bağlantıyı sonlandırmak için kullanılır.</a:t>
            </a:r>
          </a:p>
        </p:txBody>
      </p:sp>
    </p:spTree>
    <p:extLst>
      <p:ext uri="{BB962C8B-B14F-4D97-AF65-F5344CB8AC3E}">
        <p14:creationId xmlns:p14="http://schemas.microsoft.com/office/powerpoint/2010/main" val="262618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4D64483-62E2-48D5-70D5-AC20EB9F3075}"/>
              </a:ext>
            </a:extLst>
          </p:cNvPr>
          <p:cNvPicPr>
            <a:picLocks noChangeAspect="1"/>
          </p:cNvPicPr>
          <p:nvPr/>
        </p:nvPicPr>
        <p:blipFill>
          <a:blip r:embed="rId2"/>
          <a:stretch>
            <a:fillRect/>
          </a:stretch>
        </p:blipFill>
        <p:spPr>
          <a:xfrm>
            <a:off x="288873" y="1169524"/>
            <a:ext cx="11614254" cy="4518951"/>
          </a:xfrm>
          <a:prstGeom prst="rect">
            <a:avLst/>
          </a:prstGeom>
        </p:spPr>
      </p:pic>
    </p:spTree>
    <p:extLst>
      <p:ext uri="{BB962C8B-B14F-4D97-AF65-F5344CB8AC3E}">
        <p14:creationId xmlns:p14="http://schemas.microsoft.com/office/powerpoint/2010/main" val="79393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351E32-1982-3A84-4432-637389764D1B}"/>
              </a:ext>
            </a:extLst>
          </p:cNvPr>
          <p:cNvSpPr>
            <a:spLocks noGrp="1"/>
          </p:cNvSpPr>
          <p:nvPr>
            <p:ph type="title"/>
          </p:nvPr>
        </p:nvSpPr>
        <p:spPr>
          <a:xfrm>
            <a:off x="838200" y="140042"/>
            <a:ext cx="10515600" cy="1325563"/>
          </a:xfrm>
        </p:spPr>
        <p:txBody>
          <a:bodyPr/>
          <a:lstStyle/>
          <a:p>
            <a:r>
              <a:rPr lang="tr-TR"/>
              <a:t>FileOutputStream</a:t>
            </a:r>
          </a:p>
        </p:txBody>
      </p:sp>
      <p:sp>
        <p:nvSpPr>
          <p:cNvPr id="3" name="İçerik Yer Tutucusu 2">
            <a:extLst>
              <a:ext uri="{FF2B5EF4-FFF2-40B4-BE49-F238E27FC236}">
                <a16:creationId xmlns:a16="http://schemas.microsoft.com/office/drawing/2014/main" id="{E2F39310-D616-9204-CCD2-E821A6CD4AD0}"/>
              </a:ext>
            </a:extLst>
          </p:cNvPr>
          <p:cNvSpPr>
            <a:spLocks noGrp="1"/>
          </p:cNvSpPr>
          <p:nvPr>
            <p:ph idx="1"/>
          </p:nvPr>
        </p:nvSpPr>
        <p:spPr>
          <a:xfrm>
            <a:off x="838200" y="1308294"/>
            <a:ext cx="10515600" cy="5409663"/>
          </a:xfrm>
        </p:spPr>
        <p:txBody>
          <a:bodyPr>
            <a:normAutofit fontScale="92500"/>
          </a:bodyPr>
          <a:lstStyle/>
          <a:p>
            <a:r>
              <a:rPr lang="tr-TR"/>
              <a:t>Dosyaya verileri tek bayt olarak ya da bayt dizisi şeklinde yazmak için kullanılır.</a:t>
            </a:r>
          </a:p>
          <a:p>
            <a:pPr marL="0" indent="0">
              <a:buNone/>
            </a:pPr>
            <a:r>
              <a:rPr lang="tr-TR"/>
              <a:t>      </a:t>
            </a:r>
            <a:r>
              <a:rPr lang="en-US"/>
              <a:t>File</a:t>
            </a:r>
            <a:r>
              <a:rPr lang="tr-TR"/>
              <a:t>Outpu</a:t>
            </a:r>
            <a:r>
              <a:rPr lang="en-US"/>
              <a:t>tStream </a:t>
            </a:r>
            <a:r>
              <a:rPr lang="tr-TR"/>
              <a:t>out</a:t>
            </a:r>
            <a:r>
              <a:rPr lang="en-US"/>
              <a:t>put = </a:t>
            </a:r>
            <a:r>
              <a:rPr lang="en-US">
                <a:solidFill>
                  <a:srgbClr val="FFC000"/>
                </a:solidFill>
              </a:rPr>
              <a:t>new</a:t>
            </a:r>
            <a:r>
              <a:rPr lang="en-US"/>
              <a:t> File</a:t>
            </a:r>
            <a:r>
              <a:rPr lang="tr-TR"/>
              <a:t>Out</a:t>
            </a:r>
            <a:r>
              <a:rPr lang="en-US"/>
              <a:t>putStream(File fileObject);</a:t>
            </a:r>
            <a:endParaRPr lang="tr-TR"/>
          </a:p>
          <a:p>
            <a:pPr marL="0" indent="0">
              <a:buNone/>
            </a:pPr>
            <a:endParaRPr lang="tr-TR"/>
          </a:p>
          <a:p>
            <a:pPr marL="0" indent="0">
              <a:buNone/>
            </a:pPr>
            <a:r>
              <a:rPr lang="tr-TR"/>
              <a:t>FileOutputStream fout=new FileOutputStream("D:\\testout.txt");    </a:t>
            </a:r>
          </a:p>
          <a:p>
            <a:pPr marL="0" indent="0">
              <a:buNone/>
            </a:pPr>
            <a:r>
              <a:rPr lang="tr-TR"/>
              <a:t>String s="Java’da Dosyaya Yazma İşlemi";    </a:t>
            </a:r>
          </a:p>
          <a:p>
            <a:pPr marL="0" indent="0">
              <a:buNone/>
            </a:pPr>
            <a:r>
              <a:rPr lang="tr-TR"/>
              <a:t>byte b[]=s.getBytes();                         //String ifadeyi byte dizisine atar    </a:t>
            </a:r>
          </a:p>
          <a:p>
            <a:pPr marL="0" indent="0">
              <a:buNone/>
            </a:pPr>
            <a:r>
              <a:rPr lang="tr-TR"/>
              <a:t>fout.write(b);    </a:t>
            </a:r>
          </a:p>
          <a:p>
            <a:pPr marL="0" indent="0">
              <a:buNone/>
            </a:pPr>
            <a:r>
              <a:rPr lang="tr-TR"/>
              <a:t>fout.close();    </a:t>
            </a:r>
          </a:p>
          <a:p>
            <a:pPr marL="0" indent="0">
              <a:buNone/>
            </a:pPr>
            <a:endParaRPr lang="tr-TR"/>
          </a:p>
          <a:p>
            <a:pPr marL="0" indent="0">
              <a:buNone/>
            </a:pPr>
            <a:r>
              <a:rPr lang="tr-TR"/>
              <a:t>Çıktı olarak dosyaya belirtilen stringi yazmış oluruz.</a:t>
            </a:r>
          </a:p>
        </p:txBody>
      </p:sp>
    </p:spTree>
    <p:extLst>
      <p:ext uri="{BB962C8B-B14F-4D97-AF65-F5344CB8AC3E}">
        <p14:creationId xmlns:p14="http://schemas.microsoft.com/office/powerpoint/2010/main" val="1580015424"/>
      </p:ext>
    </p:extLst>
  </p:cSld>
  <p:clrMapOvr>
    <a:masterClrMapping/>
  </p:clrMapOvr>
</p:sld>
</file>

<file path=ppt/theme/theme1.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Özel 4">
      <a:majorFont>
        <a:latin typeface="Verdana"/>
        <a:ea typeface=""/>
        <a:cs typeface=""/>
      </a:majorFont>
      <a:minorFont>
        <a:latin typeface="Helvetica"/>
        <a:ea typeface=""/>
        <a:cs typeface=""/>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Derinlik</Template>
  <TotalTime>256</TotalTime>
  <Words>1588</Words>
  <Application>Microsoft Office PowerPoint</Application>
  <PresentationFormat>Geniş ekran</PresentationFormat>
  <Paragraphs>174</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Courier New</vt:lpstr>
      <vt:lpstr>Helvetica</vt:lpstr>
      <vt:lpstr>inter-regular</vt:lpstr>
      <vt:lpstr>Verdana</vt:lpstr>
      <vt:lpstr>Derinlik</vt:lpstr>
      <vt:lpstr>Java’da Dosya İşlemleri Sınıfları</vt:lpstr>
      <vt:lpstr>InputStream</vt:lpstr>
      <vt:lpstr>PowerPoint Sunusu</vt:lpstr>
      <vt:lpstr>FileInputStream</vt:lpstr>
      <vt:lpstr>ByteArrayInputStream</vt:lpstr>
      <vt:lpstr>FilterInputStream</vt:lpstr>
      <vt:lpstr>OutputStream</vt:lpstr>
      <vt:lpstr>PowerPoint Sunusu</vt:lpstr>
      <vt:lpstr>FileOutputStream</vt:lpstr>
      <vt:lpstr>ByteArrayOutputStream</vt:lpstr>
      <vt:lpstr>FilterOutputStream</vt:lpstr>
      <vt:lpstr>Reader</vt:lpstr>
      <vt:lpstr>PowerPoint Sunusu</vt:lpstr>
      <vt:lpstr>BufferedReader</vt:lpstr>
      <vt:lpstr>InputStreamReader</vt:lpstr>
      <vt:lpstr>StringReader</vt:lpstr>
      <vt:lpstr>Writer</vt:lpstr>
      <vt:lpstr>PowerPoint Sunusu</vt:lpstr>
      <vt:lpstr>BufferedWriter</vt:lpstr>
      <vt:lpstr>OutputStreamWriter</vt:lpstr>
      <vt:lpstr>PrintWriter</vt:lpstr>
      <vt:lpstr>StringWriter</vt:lpstr>
      <vt:lpstr>Stream ile Writer/Reader Farkı</vt:lpstr>
      <vt:lpstr>Kaynakça</vt:lpstr>
      <vt:lpstr>Okuduğunuz İçin Teşekkür Ederim.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Berkay Zaim</dc:creator>
  <cp:lastModifiedBy>Berkay Zaim</cp:lastModifiedBy>
  <cp:revision>9</cp:revision>
  <dcterms:created xsi:type="dcterms:W3CDTF">2022-12-05T22:50:31Z</dcterms:created>
  <dcterms:modified xsi:type="dcterms:W3CDTF">2022-12-07T02:09:14Z</dcterms:modified>
</cp:coreProperties>
</file>