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275-B885-4935-8668-EB2F9DCE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235DD-0E37-4499-940D-7F0E3ABB5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D4E0-961F-461E-8794-026EB472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ED14-7FDB-4223-A7CC-10389793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576C-5C74-460B-87FF-FC0DB87E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EEFC-C416-4B19-BAA5-C50A6D9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E1D3F-1167-41F6-BC14-09DF59CB2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CDB9D-ABB5-4358-8F6D-15649B6A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B8E5-5623-47E5-8C36-A9257BFE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1340-75F4-47A6-BCE7-7FBF90F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A2A96-FE71-4835-93D7-27D6E774E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ECB0C-DEF9-4663-AE76-FCCB590E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3E1C-8A75-4FBE-826B-3CD22745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2AA4-3E80-4704-99D4-BCB587F8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7914-F438-4B11-9880-B602C02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0C22-3E4E-43EA-BE49-E7E69D80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1C89-6866-4BEC-8D41-2EFACBBF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99A1-C9BC-4115-86B6-1E5DE406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B169-19C9-4C4C-8B6B-3DB125DF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419B-CAE9-4E3C-A4CB-497B2A92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C253-1ABD-4072-AA0D-A0E9890D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28C4-6599-4864-8136-B21D468E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583E-1B81-44FD-B49F-562970A7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B03B-02C4-4AC4-8946-8F2CF188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8228-CB0A-4B28-A434-707019DD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A92F-586A-45D1-ACFF-13AB4095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078B-378B-4B3D-B59D-570F03B87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907F7-970D-4A4F-895A-8BC2BCB0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1122-E8E2-45C3-B936-6C09889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6780-76E4-4C00-82E7-74D29EE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5453-8E5F-40EE-84A6-F4CCF3F3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F03C-E523-446A-91A8-2CF56F8D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71F8-7682-4AFE-8D32-21794B40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F2FF4-EA66-4CDE-AAE7-172046DB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20F50-E6CF-471C-B497-5CB17E95D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6339-86B4-47A3-AD59-63C2C6802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87948-F04B-44FE-95E7-AAF20ACC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0BDA9-DBFA-4EC1-B4D4-90972D28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9233B-F2AA-46C6-8D01-688BE7FD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532-D161-4D11-8BD8-C8224801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1AFF5-5E78-4666-AE82-3FE6D41C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181B1-5D34-4CC0-A90E-CA128A32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70081-3291-4308-A87D-1BBDA602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9DDBB-121E-44C1-A717-215BF30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1307F-7FD4-4C43-A51D-ABAE724B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868F6-3187-4625-AD45-F2E12C8C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3BB5-DA87-484C-85F1-D03633C7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9FFB-969B-496D-B4DB-7E99716C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2753-E914-46ED-B73A-37EDE85B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3CAB-2530-4837-8F8C-F1269EF7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735E-FA3B-451A-BD18-25D6AEA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A84C-44C6-4B27-B008-E6013F1B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33AB-98EA-4D4B-94D9-5ACED019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DDFA-301B-4C45-94F0-0B70EFDF9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7865-562B-455D-899C-200FDEFD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D1C8-8FCB-402B-9B2E-E75F25AA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D161C-3984-4B8B-B65E-D0E3284D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8592-C9A5-45A4-AACB-360BDD3E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230B1-CA13-428B-9263-169B45CF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1AB66-C63C-4369-985C-6BCB7FC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9381-B2C5-4D59-B6AD-E6FB38577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2169-1A68-48A5-A101-E83B7AC837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6A04-9EDE-4437-BAAD-8327BC67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A273-962D-4558-B58C-F6CCDC2D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B74F-BD43-4B87-B4CB-D81ECE3A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7E93-834A-434C-A7FB-D062702A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6433-CE14-4A3F-A827-1C02E1A0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Chen W, </a:t>
            </a:r>
            <a:r>
              <a:rPr lang="en-US" dirty="0" err="1"/>
              <a:t>Jin</a:t>
            </a:r>
            <a:r>
              <a:rPr lang="en-US" dirty="0"/>
              <a:t> R, </a:t>
            </a:r>
            <a:r>
              <a:rPr lang="en-US" dirty="0" err="1"/>
              <a:t>Sudjianto</a:t>
            </a:r>
            <a:r>
              <a:rPr lang="en-US" dirty="0"/>
              <a:t> A. Analytical metamodel-based global sensitivity analysis and uncertainty propagation for robust design, 2004</a:t>
            </a:r>
          </a:p>
          <a:p>
            <a:pPr lvl="1"/>
            <a:r>
              <a:rPr lang="en-US" dirty="0"/>
              <a:t>Applying the </a:t>
            </a:r>
            <a:r>
              <a:rPr lang="en-US" dirty="0" err="1"/>
              <a:t>Sobol</a:t>
            </a:r>
            <a:r>
              <a:rPr lang="en-US" dirty="0"/>
              <a:t> index formula to the predictor, i.e. the mean of the conditional </a:t>
            </a:r>
            <a:r>
              <a:rPr lang="en-US" dirty="0" err="1"/>
              <a:t>Gp</a:t>
            </a:r>
            <a:r>
              <a:rPr lang="en-US" dirty="0"/>
              <a:t> which is a deterministic function of the inputs. Analytical calculations are </a:t>
            </a:r>
            <a:r>
              <a:rPr lang="en-US" dirty="0" err="1"/>
              <a:t>develope</a:t>
            </a:r>
            <a:r>
              <a:rPr lang="en-US" dirty="0"/>
              <a:t> </a:t>
            </a:r>
          </a:p>
          <a:p>
            <a:r>
              <a:rPr lang="en-US" dirty="0"/>
              <a:t>Oakley J, O’Hagan A. Probabilistic sensitivity analysis of complex models: a Bayesian approach. J R Stat Soc. 2004;</a:t>
            </a:r>
          </a:p>
          <a:p>
            <a:pPr lvl="1"/>
            <a:r>
              <a:rPr lang="en-US" dirty="0"/>
              <a:t>Use the whole global conditional </a:t>
            </a:r>
            <a:r>
              <a:rPr lang="en-US" dirty="0" err="1"/>
              <a:t>Gp</a:t>
            </a:r>
            <a:r>
              <a:rPr lang="en-US" dirty="0"/>
              <a:t> by considering not only the mean of conditional </a:t>
            </a:r>
            <a:r>
              <a:rPr lang="en-US" dirty="0" err="1"/>
              <a:t>Gp</a:t>
            </a:r>
            <a:r>
              <a:rPr lang="en-US" dirty="0"/>
              <a:t> model but also its covariance structure</a:t>
            </a:r>
          </a:p>
          <a:p>
            <a:r>
              <a:rPr lang="en-US" dirty="0" err="1"/>
              <a:t>Marrel</a:t>
            </a:r>
            <a:r>
              <a:rPr lang="en-US" dirty="0"/>
              <a:t> A, </a:t>
            </a:r>
            <a:r>
              <a:rPr lang="en-US" dirty="0" err="1"/>
              <a:t>Iooss</a:t>
            </a:r>
            <a:r>
              <a:rPr lang="en-US" dirty="0"/>
              <a:t> B, Laurent B, </a:t>
            </a:r>
            <a:r>
              <a:rPr lang="en-US" dirty="0" err="1"/>
              <a:t>Roustant</a:t>
            </a:r>
            <a:r>
              <a:rPr lang="en-US" dirty="0"/>
              <a:t> O. Calculations of </a:t>
            </a:r>
            <a:r>
              <a:rPr lang="en-US" dirty="0" err="1"/>
              <a:t>Sobol</a:t>
            </a:r>
            <a:r>
              <a:rPr lang="en-US" dirty="0"/>
              <a:t> indices for the Gaussian process metamodel. </a:t>
            </a:r>
            <a:r>
              <a:rPr lang="en-US" dirty="0" err="1"/>
              <a:t>Reliab.Eng</a:t>
            </a:r>
            <a:r>
              <a:rPr lang="en-US" dirty="0"/>
              <a:t> Syst </a:t>
            </a:r>
            <a:r>
              <a:rPr lang="en-US" dirty="0" err="1"/>
              <a:t>Saf</a:t>
            </a:r>
            <a:r>
              <a:rPr lang="en-US" dirty="0"/>
              <a:t>. 2009;</a:t>
            </a:r>
          </a:p>
          <a:p>
            <a:pPr lvl="1"/>
            <a:r>
              <a:rPr lang="en-US" dirty="0"/>
              <a:t>Compared two approaches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6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7E93-834A-434C-A7FB-D062702A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6433-CE14-4A3F-A827-1C02E1A0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Gratiet</a:t>
            </a:r>
            <a:r>
              <a:rPr lang="en-US" dirty="0"/>
              <a:t>, L., C. </a:t>
            </a:r>
            <a:r>
              <a:rPr lang="en-US" dirty="0" err="1"/>
              <a:t>Cannamela</a:t>
            </a:r>
            <a:r>
              <a:rPr lang="en-US" dirty="0"/>
              <a:t>, and B. </a:t>
            </a:r>
            <a:r>
              <a:rPr lang="en-US" dirty="0" err="1"/>
              <a:t>Iooss</a:t>
            </a:r>
            <a:r>
              <a:rPr lang="en-US" dirty="0"/>
              <a:t> (2014). A </a:t>
            </a:r>
            <a:r>
              <a:rPr lang="en-US" dirty="0" err="1"/>
              <a:t>bayesian</a:t>
            </a:r>
            <a:r>
              <a:rPr lang="en-US" dirty="0"/>
              <a:t> approach for global sensitivity analysis of (</a:t>
            </a:r>
            <a:r>
              <a:rPr lang="en-US" dirty="0" err="1"/>
              <a:t>multidelity</a:t>
            </a:r>
            <a:r>
              <a:rPr lang="en-US" dirty="0"/>
              <a:t>) computer codes. SIAM/ASA Journal on Uncertainty Quantification</a:t>
            </a:r>
          </a:p>
          <a:p>
            <a:pPr lvl="1"/>
            <a:r>
              <a:rPr lang="en-US" dirty="0"/>
              <a:t>Improved the proposed second approach by Oakley by introducing the surrogate model error</a:t>
            </a:r>
          </a:p>
          <a:p>
            <a:pPr lvl="1"/>
            <a:r>
              <a:rPr lang="en-US" dirty="0"/>
              <a:t>Avoids computing the integrals presented in </a:t>
            </a:r>
            <a:r>
              <a:rPr lang="en-US" dirty="0" err="1"/>
              <a:t>Oaklay</a:t>
            </a:r>
            <a:r>
              <a:rPr lang="en-US" dirty="0"/>
              <a:t> and O’Hagan. Thus, simplify the estimation and it considers joint distribution of nominator and denominator of </a:t>
            </a:r>
            <a:r>
              <a:rPr lang="en-US" dirty="0" err="1"/>
              <a:t>Sobol</a:t>
            </a:r>
            <a:r>
              <a:rPr lang="en-US" dirty="0"/>
              <a:t>’ index.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648A2CD-1C01-4A1A-BB96-34BD6D52A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6" y="1833834"/>
            <a:ext cx="5820587" cy="12098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820BE-B74B-49A9-9471-1B94A160D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6" y="296888"/>
            <a:ext cx="9217824" cy="1050617"/>
          </a:xfrm>
          <a:prstGeom prst="rect">
            <a:avLst/>
          </a:prstGeom>
        </p:spPr>
      </p:pic>
      <p:pic>
        <p:nvPicPr>
          <p:cNvPr id="17" name="Picture 1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C96D15D-9351-4874-B2CC-F0659D820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6" y="3735114"/>
            <a:ext cx="4840726" cy="78597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CCFB9-21D3-4500-B677-88ECE4B90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6" y="5212525"/>
            <a:ext cx="6618726" cy="11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3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parked&#10;&#10;Description automatically generated">
            <a:extLst>
              <a:ext uri="{FF2B5EF4-FFF2-40B4-BE49-F238E27FC236}">
                <a16:creationId xmlns:a16="http://schemas.microsoft.com/office/drawing/2014/main" id="{9F9D8FFD-6286-4E36-8652-7A03EB54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6" y="369497"/>
            <a:ext cx="6644156" cy="1377352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BAF2901-44E1-4628-ACBF-67A921986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6" y="2200463"/>
            <a:ext cx="7823844" cy="12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213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Berkcan Kapusuzoglu</dc:creator>
  <cp:lastModifiedBy>Berkcan Kapusuzoglu</cp:lastModifiedBy>
  <cp:revision>6</cp:revision>
  <dcterms:created xsi:type="dcterms:W3CDTF">2020-05-29T13:17:54Z</dcterms:created>
  <dcterms:modified xsi:type="dcterms:W3CDTF">2020-05-29T20:31:43Z</dcterms:modified>
</cp:coreProperties>
</file>