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C2C8-799D-44AA-B452-BBFEDD5DC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F6D14-761B-4FC0-9D52-F43116E57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5E83-C361-463B-AA01-553A8776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58C9-45A4-4D3D-A16C-D26FAEE428A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0D7C-6929-4AE1-99CF-CC1AE5B4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20A2-CEDF-488D-867E-070A7CAA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08-F14E-4BD9-A500-3F0D0C55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B7A0-E44A-4FE4-AF15-6C65739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7FD9E-2949-486B-AFD8-90E1FB12C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7F548-EC97-4FBD-9568-8DD4D3B8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58C9-45A4-4D3D-A16C-D26FAEE428A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A57D-F453-4BA2-AB18-4B92A11B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79C1-0D9C-49C5-9718-81228C7B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08-F14E-4BD9-A500-3F0D0C55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CD615-6FE7-4335-9393-1BD7E45C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53B2F-E06D-4E8F-963E-D8183BA4C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8D56-1686-4A6F-8CDA-A37242A4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58C9-45A4-4D3D-A16C-D26FAEE428A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558B-9D63-40BE-AAA5-75B17721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98FE-3348-40BD-A541-F9D43875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08-F14E-4BD9-A500-3F0D0C55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8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285E-6F7D-40C9-9080-63FCB21B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DFC8-720E-466F-8E63-433AF8B2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78B6-2B86-471B-8AFA-991BC112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58C9-45A4-4D3D-A16C-D26FAEE428A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B5B83-6F15-4ACE-BFA9-9693384B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F7E46-C6BA-4C3A-98B9-364FCDBA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08-F14E-4BD9-A500-3F0D0C55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9702-25F0-4877-9342-7155D199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AAC52-E826-4F57-8736-AA4E3CEF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B211-5838-4628-99B0-EBC2AB53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58C9-45A4-4D3D-A16C-D26FAEE428A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BF0A-634C-4DA5-8691-EEC2B863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52C6-BB53-43EB-B739-6E5EC1CE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08-F14E-4BD9-A500-3F0D0C55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218C-1186-4798-8F71-451713DD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F4FB-25E7-47AC-8D50-6569FE64E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EBA83-BA6A-4ADD-BA0B-847DF663A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B38F0-6C08-41D2-B22A-9C6FA7ED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58C9-45A4-4D3D-A16C-D26FAEE428A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31031-3F99-47F3-97D3-64ACB136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3E4F-F110-4389-A713-4638D709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08-F14E-4BD9-A500-3F0D0C55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6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1E81-6F12-4C14-AF83-50093F70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5697C-9D16-4D39-B18E-CF9DFC9D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0A23-E0B2-455E-97D8-C70B3E0EF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1AB49-68CA-4C5F-B893-FB3EDE080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29139-0459-4996-92EB-2A73DDB44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EEFEF-0992-45E9-90AC-DD347556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58C9-45A4-4D3D-A16C-D26FAEE428A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69E7D-0AA8-4FB6-BFAA-9F82C187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67E2B-388B-4686-A0C8-DC2D9558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08-F14E-4BD9-A500-3F0D0C55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D37A-262A-4617-B4E7-2909B1D3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8F19A-A4A1-45F4-89EF-D8147A5F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58C9-45A4-4D3D-A16C-D26FAEE428A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53780-8C4B-4AB9-81DA-C1E90051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AC60D-E73F-453E-9FE1-767608DF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08-F14E-4BD9-A500-3F0D0C55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304A4-EF91-44E3-9E66-238D9510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58C9-45A4-4D3D-A16C-D26FAEE428A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CD546-F8AF-4CC9-820B-B44D4AF8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5A82F-2A39-4684-A113-2E91BAB0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08-F14E-4BD9-A500-3F0D0C55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6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E016-2223-4E6F-A4F5-93EC05D9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CD6E-D23D-4F61-8287-471E57DB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D7331-3437-41A1-87D1-017914AB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FB42A-E1BB-49F6-8691-A90255D9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58C9-45A4-4D3D-A16C-D26FAEE428A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5D9D7-B2E3-4DAB-9893-81B72E6C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D11D-4488-4A1E-95FE-366AAE77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08-F14E-4BD9-A500-3F0D0C55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29BE-BB87-491D-BD86-00D946E7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F2983-691D-403D-AEF5-303FBBF1E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91387-38C3-4EA0-9632-5D987AA96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4EB61-FF33-4C83-95DB-F1BEFEDE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58C9-45A4-4D3D-A16C-D26FAEE428A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DC24-C4E0-4369-94B5-03D92181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276C5-2D14-4D84-8C8C-EB641262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08-F14E-4BD9-A500-3F0D0C55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8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122F7-3350-402A-9602-A2DD24DE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D1BC-5213-401F-9E8C-09CD5B4A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6C3B-CD59-427C-AD02-1458EE64D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58C9-45A4-4D3D-A16C-D26FAEE428A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51C7-91AD-4A19-9BED-B0058C008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DA93-1448-47B3-B8F5-4529B9BFD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CD08-F14E-4BD9-A500-3F0D0C55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8B68-4703-45BD-A4E7-E3EAF3C4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60" y="4146794"/>
            <a:ext cx="10717404" cy="2424828"/>
          </a:xfrm>
        </p:spPr>
        <p:txBody>
          <a:bodyPr>
            <a:normAutofit/>
          </a:bodyPr>
          <a:lstStyle/>
          <a:p>
            <a:r>
              <a:rPr lang="en-US" sz="2000" dirty="0"/>
              <a:t>We want </a:t>
            </a:r>
            <a:r>
              <a:rPr lang="en-US" sz="2000" dirty="0" err="1"/>
              <a:t>Sobol</a:t>
            </a:r>
            <a:r>
              <a:rPr lang="en-US" sz="2000" dirty="0"/>
              <a:t> indices for   X   w.r.t    Var(Y)</a:t>
            </a:r>
          </a:p>
          <a:p>
            <a:r>
              <a:rPr lang="en-US" sz="2000" dirty="0"/>
              <a:t>You also have </a:t>
            </a:r>
            <a:r>
              <a:rPr lang="en-US" sz="2000" dirty="0">
                <a:solidFill>
                  <a:srgbClr val="FF0000"/>
                </a:solidFill>
              </a:rPr>
              <a:t>another type of PIML model</a:t>
            </a:r>
            <a:r>
              <a:rPr lang="en-US" sz="2000" dirty="0"/>
              <a:t>, where the physics constraints are incorporated in loss function of NN. </a:t>
            </a:r>
            <a:r>
              <a:rPr lang="en-US" sz="2000" dirty="0">
                <a:solidFill>
                  <a:srgbClr val="FF0000"/>
                </a:solidFill>
              </a:rPr>
              <a:t>How to get </a:t>
            </a:r>
            <a:r>
              <a:rPr lang="en-US" sz="2000" dirty="0" err="1">
                <a:solidFill>
                  <a:srgbClr val="FF0000"/>
                </a:solidFill>
              </a:rPr>
              <a:t>Sobol</a:t>
            </a:r>
            <a:r>
              <a:rPr lang="en-US" sz="2000" dirty="0">
                <a:solidFill>
                  <a:srgbClr val="FF0000"/>
                </a:solidFill>
              </a:rPr>
              <a:t> indices for the second model?</a:t>
            </a:r>
          </a:p>
          <a:p>
            <a:r>
              <a:rPr lang="en-US" sz="2000" dirty="0"/>
              <a:t>You could also create a third </a:t>
            </a:r>
            <a:r>
              <a:rPr lang="en-US" sz="2000" dirty="0">
                <a:solidFill>
                  <a:srgbClr val="FF0000"/>
                </a:solidFill>
              </a:rPr>
              <a:t>type of PIML model</a:t>
            </a:r>
            <a:r>
              <a:rPr lang="en-US" sz="2000" dirty="0"/>
              <a:t>, which combines both the above models. </a:t>
            </a:r>
            <a:r>
              <a:rPr lang="en-US" sz="2000" dirty="0">
                <a:solidFill>
                  <a:srgbClr val="FF0000"/>
                </a:solidFill>
              </a:rPr>
              <a:t>How to get </a:t>
            </a:r>
            <a:r>
              <a:rPr lang="en-US" sz="2000" dirty="0" err="1">
                <a:solidFill>
                  <a:srgbClr val="FF0000"/>
                </a:solidFill>
              </a:rPr>
              <a:t>Sobol</a:t>
            </a:r>
            <a:r>
              <a:rPr lang="en-US" sz="2000" dirty="0">
                <a:solidFill>
                  <a:srgbClr val="FF0000"/>
                </a:solidFill>
              </a:rPr>
              <a:t> indices for the third model?</a:t>
            </a:r>
          </a:p>
          <a:p>
            <a:r>
              <a:rPr lang="en-US" sz="2000" dirty="0"/>
              <a:t>There is a second example of the above model that Sarah &amp; Pranav are working on for SHM, with a few more inputs.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E24065-5009-49A6-B697-DA9369AD60C1}"/>
              </a:ext>
            </a:extLst>
          </p:cNvPr>
          <p:cNvGrpSpPr/>
          <p:nvPr/>
        </p:nvGrpSpPr>
        <p:grpSpPr>
          <a:xfrm>
            <a:off x="763674" y="967105"/>
            <a:ext cx="6255005" cy="2328755"/>
            <a:chOff x="2859872" y="1280160"/>
            <a:chExt cx="6972590" cy="29138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CC6D53-931D-44CF-9C23-FC2D1A4E6F22}"/>
                </a:ext>
              </a:extLst>
            </p:cNvPr>
            <p:cNvSpPr/>
            <p:nvPr/>
          </p:nvSpPr>
          <p:spPr>
            <a:xfrm>
              <a:off x="2859872" y="2999232"/>
              <a:ext cx="1280160" cy="11948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9EE6EB-F96D-4C2D-80D3-F7700A1900E6}"/>
                </a:ext>
              </a:extLst>
            </p:cNvPr>
            <p:cNvSpPr/>
            <p:nvPr/>
          </p:nvSpPr>
          <p:spPr>
            <a:xfrm>
              <a:off x="6681447" y="2999232"/>
              <a:ext cx="1280160" cy="11948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F35E0CF-FFFC-4FB9-A18A-56DE4FB72141}"/>
                </a:ext>
              </a:extLst>
            </p:cNvPr>
            <p:cNvCxnSpPr>
              <a:endCxn id="5" idx="0"/>
            </p:cNvCxnSpPr>
            <p:nvPr/>
          </p:nvCxnSpPr>
          <p:spPr>
            <a:xfrm flipH="1">
              <a:off x="3499952" y="1817225"/>
              <a:ext cx="1535035" cy="1182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2C14E4-777A-463B-AC52-EB352662923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140032" y="3596640"/>
              <a:ext cx="25414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16F2E97-E697-4E50-B94C-7440319254CC}"/>
                </a:ext>
              </a:extLst>
            </p:cNvPr>
            <p:cNvCxnSpPr/>
            <p:nvPr/>
          </p:nvCxnSpPr>
          <p:spPr>
            <a:xfrm>
              <a:off x="5034987" y="1817225"/>
              <a:ext cx="1646460" cy="148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6003DC-19D9-413F-92C3-3E436677796E}"/>
                </a:ext>
              </a:extLst>
            </p:cNvPr>
            <p:cNvSpPr txBox="1"/>
            <p:nvPr/>
          </p:nvSpPr>
          <p:spPr>
            <a:xfrm>
              <a:off x="4681727" y="1280160"/>
              <a:ext cx="609600" cy="500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C376C3-9B91-4761-82E6-2840AEC185FF}"/>
                </a:ext>
              </a:extLst>
            </p:cNvPr>
            <p:cNvSpPr txBox="1"/>
            <p:nvPr/>
          </p:nvSpPr>
          <p:spPr>
            <a:xfrm>
              <a:off x="3012003" y="3358080"/>
              <a:ext cx="804094" cy="500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PHY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8DAFCA-1CF6-4DAB-8CEF-CCB0439BE8CE}"/>
                </a:ext>
              </a:extLst>
            </p:cNvPr>
            <p:cNvSpPr txBox="1"/>
            <p:nvPr/>
          </p:nvSpPr>
          <p:spPr>
            <a:xfrm>
              <a:off x="7005383" y="3384696"/>
              <a:ext cx="609600" cy="500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82D741-53E7-4BCD-8E80-CD681A5D982D}"/>
                </a:ext>
              </a:extLst>
            </p:cNvPr>
            <p:cNvSpPr txBox="1"/>
            <p:nvPr/>
          </p:nvSpPr>
          <p:spPr>
            <a:xfrm>
              <a:off x="4779494" y="3156537"/>
              <a:ext cx="1006997" cy="500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Y_phy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F7835AB-9A20-41E3-A518-D1ECE7C5C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61607" y="3618202"/>
              <a:ext cx="13043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1FD894-1201-4AFA-AEC2-C15BAB99BA49}"/>
                </a:ext>
              </a:extLst>
            </p:cNvPr>
            <p:cNvSpPr txBox="1"/>
            <p:nvPr/>
          </p:nvSpPr>
          <p:spPr>
            <a:xfrm>
              <a:off x="9222862" y="3384696"/>
              <a:ext cx="609600" cy="500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FE9A07-1AC4-4967-8FA0-05950EB6C7FC}"/>
                </a:ext>
              </a:extLst>
            </p:cNvPr>
            <p:cNvSpPr txBox="1"/>
            <p:nvPr/>
          </p:nvSpPr>
          <p:spPr>
            <a:xfrm>
              <a:off x="7244285" y="1835148"/>
              <a:ext cx="1944394" cy="8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One type of PIML Model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4C2603-F3B8-47FC-A1C7-7DD4E68BA5C1}"/>
              </a:ext>
            </a:extLst>
          </p:cNvPr>
          <p:cNvSpPr txBox="1"/>
          <p:nvPr/>
        </p:nvSpPr>
        <p:spPr>
          <a:xfrm>
            <a:off x="8368081" y="897029"/>
            <a:ext cx="30602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</a:t>
            </a:r>
          </a:p>
          <a:p>
            <a:r>
              <a:rPr lang="en-US" dirty="0">
                <a:solidFill>
                  <a:srgbClr val="FF0000"/>
                </a:solidFill>
              </a:rPr>
              <a:t>If sampling is used for GSA, no need to train the NN for Var(Y). Your current NN is enough.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If you train a NN that gives both mean and variance of Y, then </a:t>
            </a:r>
            <a:r>
              <a:rPr lang="en-US" dirty="0" err="1">
                <a:solidFill>
                  <a:srgbClr val="FF0000"/>
                </a:solidFill>
              </a:rPr>
              <a:t>Sobol</a:t>
            </a:r>
            <a:r>
              <a:rPr lang="en-US" dirty="0">
                <a:solidFill>
                  <a:srgbClr val="FF0000"/>
                </a:solidFill>
              </a:rPr>
              <a:t> indices might come as a by-product analytically.</a:t>
            </a:r>
          </a:p>
        </p:txBody>
      </p:sp>
    </p:spTree>
    <p:extLst>
      <p:ext uri="{BB962C8B-B14F-4D97-AF65-F5344CB8AC3E}">
        <p14:creationId xmlns:p14="http://schemas.microsoft.com/office/powerpoint/2010/main" val="392719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FDA542-A07E-48E5-9168-4DD63B429B6C}"/>
              </a:ext>
            </a:extLst>
          </p:cNvPr>
          <p:cNvSpPr/>
          <p:nvPr/>
        </p:nvSpPr>
        <p:spPr>
          <a:xfrm>
            <a:off x="4009938" y="2449585"/>
            <a:ext cx="1023456" cy="97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D4D3DA-13DD-4AF3-96F1-C1A813EB85D4}"/>
              </a:ext>
            </a:extLst>
          </p:cNvPr>
          <p:cNvCxnSpPr/>
          <p:nvPr/>
        </p:nvCxnSpPr>
        <p:spPr>
          <a:xfrm>
            <a:off x="3397541" y="2684477"/>
            <a:ext cx="553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9B39C4-40A0-497E-8EA2-C3646DC62E79}"/>
              </a:ext>
            </a:extLst>
          </p:cNvPr>
          <p:cNvCxnSpPr/>
          <p:nvPr/>
        </p:nvCxnSpPr>
        <p:spPr>
          <a:xfrm>
            <a:off x="3397541" y="3196206"/>
            <a:ext cx="553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08272C-4350-4C00-9410-5111552740A6}"/>
              </a:ext>
            </a:extLst>
          </p:cNvPr>
          <p:cNvCxnSpPr>
            <a:stCxn id="4" idx="3"/>
          </p:cNvCxnSpPr>
          <p:nvPr/>
        </p:nvCxnSpPr>
        <p:spPr>
          <a:xfrm flipV="1">
            <a:off x="5033394" y="2927758"/>
            <a:ext cx="813733" cy="1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6373A2-0850-44EB-8C9A-827AB46D503C}"/>
              </a:ext>
            </a:extLst>
          </p:cNvPr>
          <p:cNvSpPr txBox="1"/>
          <p:nvPr/>
        </p:nvSpPr>
        <p:spPr>
          <a:xfrm>
            <a:off x="3061982" y="248617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E0718-7D65-4EB6-A273-8B2515C79FB1}"/>
              </a:ext>
            </a:extLst>
          </p:cNvPr>
          <p:cNvSpPr txBox="1"/>
          <p:nvPr/>
        </p:nvSpPr>
        <p:spPr>
          <a:xfrm>
            <a:off x="3061982" y="301154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3A81B-8008-4687-9471-618E3F7E1FAD}"/>
              </a:ext>
            </a:extLst>
          </p:cNvPr>
          <p:cNvSpPr txBox="1"/>
          <p:nvPr/>
        </p:nvSpPr>
        <p:spPr>
          <a:xfrm>
            <a:off x="5943803" y="27430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69511-C320-45FB-B093-3C1F128B2694}"/>
              </a:ext>
            </a:extLst>
          </p:cNvPr>
          <p:cNvSpPr txBox="1"/>
          <p:nvPr/>
        </p:nvSpPr>
        <p:spPr>
          <a:xfrm>
            <a:off x="3444677" y="430798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 = 3* x1^2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CB3DA-04EE-4FEA-A0F4-AE5493B2E6E5}"/>
              </a:ext>
            </a:extLst>
          </p:cNvPr>
          <p:cNvSpPr/>
          <p:nvPr/>
        </p:nvSpPr>
        <p:spPr>
          <a:xfrm>
            <a:off x="3498210" y="4809686"/>
            <a:ext cx="1023456" cy="97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2FEA27-9D9B-4C4D-95CE-29A98B43EAD7}"/>
              </a:ext>
            </a:extLst>
          </p:cNvPr>
          <p:cNvCxnSpPr/>
          <p:nvPr/>
        </p:nvCxnSpPr>
        <p:spPr>
          <a:xfrm>
            <a:off x="2944536" y="5299393"/>
            <a:ext cx="553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B064A6-7417-4AB8-93F8-A79174C689DC}"/>
              </a:ext>
            </a:extLst>
          </p:cNvPr>
          <p:cNvCxnSpPr/>
          <p:nvPr/>
        </p:nvCxnSpPr>
        <p:spPr>
          <a:xfrm>
            <a:off x="4521666" y="5299393"/>
            <a:ext cx="553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F935C2-DA12-4845-9F8E-860AB4C1DF6F}"/>
              </a:ext>
            </a:extLst>
          </p:cNvPr>
          <p:cNvSpPr txBox="1"/>
          <p:nvPr/>
        </p:nvSpPr>
        <p:spPr>
          <a:xfrm>
            <a:off x="2585410" y="511472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4D8BB-DD5C-4DDB-9B6C-C2224499AC5C}"/>
              </a:ext>
            </a:extLst>
          </p:cNvPr>
          <p:cNvSpPr txBox="1"/>
          <p:nvPr/>
        </p:nvSpPr>
        <p:spPr>
          <a:xfrm>
            <a:off x="5075340" y="51128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72E8E-7569-4468-B9A7-FCAA27BDE089}"/>
              </a:ext>
            </a:extLst>
          </p:cNvPr>
          <p:cNvSpPr txBox="1"/>
          <p:nvPr/>
        </p:nvSpPr>
        <p:spPr>
          <a:xfrm>
            <a:off x="7726261" y="2486179"/>
            <a:ext cx="277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GSA of Y </a:t>
            </a:r>
            <a:r>
              <a:rPr lang="en-US" dirty="0" err="1"/>
              <a:t>w.r.t.</a:t>
            </a:r>
            <a:r>
              <a:rPr lang="en-US" dirty="0"/>
              <a:t> x1, where x2 is a function of x1</a:t>
            </a:r>
          </a:p>
        </p:txBody>
      </p:sp>
    </p:spTree>
    <p:extLst>
      <p:ext uri="{BB962C8B-B14F-4D97-AF65-F5344CB8AC3E}">
        <p14:creationId xmlns:p14="http://schemas.microsoft.com/office/powerpoint/2010/main" val="266577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Mahadevan, Sankaran</dc:creator>
  <cp:lastModifiedBy>Mahadevan, Sankaran</cp:lastModifiedBy>
  <cp:revision>7</cp:revision>
  <dcterms:created xsi:type="dcterms:W3CDTF">2020-05-12T14:41:59Z</dcterms:created>
  <dcterms:modified xsi:type="dcterms:W3CDTF">2020-05-14T16:28:32Z</dcterms:modified>
</cp:coreProperties>
</file>