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 id="2147483689" r:id="rId5"/>
  </p:sldMasterIdLst>
  <p:notesMasterIdLst>
    <p:notesMasterId r:id="rId28"/>
  </p:notesMasterIdLst>
  <p:handoutMasterIdLst>
    <p:handoutMasterId r:id="rId29"/>
  </p:handoutMasterIdLst>
  <p:sldIdLst>
    <p:sldId id="256" r:id="rId6"/>
    <p:sldId id="335" r:id="rId7"/>
    <p:sldId id="355" r:id="rId8"/>
    <p:sldId id="350" r:id="rId9"/>
    <p:sldId id="341" r:id="rId10"/>
    <p:sldId id="347" r:id="rId11"/>
    <p:sldId id="342" r:id="rId12"/>
    <p:sldId id="357" r:id="rId13"/>
    <p:sldId id="359" r:id="rId14"/>
    <p:sldId id="363" r:id="rId15"/>
    <p:sldId id="367" r:id="rId16"/>
    <p:sldId id="368" r:id="rId17"/>
    <p:sldId id="353" r:id="rId18"/>
    <p:sldId id="340" r:id="rId19"/>
    <p:sldId id="352" r:id="rId20"/>
    <p:sldId id="354" r:id="rId21"/>
    <p:sldId id="369" r:id="rId22"/>
    <p:sldId id="348" r:id="rId23"/>
    <p:sldId id="334" r:id="rId24"/>
    <p:sldId id="360" r:id="rId25"/>
    <p:sldId id="373" r:id="rId26"/>
    <p:sldId id="35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ssignment 1" id="{AD8E5042-12F6-4B76-B22F-871F5D9F213F}">
          <p14:sldIdLst>
            <p14:sldId id="256"/>
            <p14:sldId id="335"/>
            <p14:sldId id="355"/>
            <p14:sldId id="350"/>
            <p14:sldId id="341"/>
            <p14:sldId id="347"/>
            <p14:sldId id="342"/>
            <p14:sldId id="357"/>
            <p14:sldId id="359"/>
            <p14:sldId id="363"/>
            <p14:sldId id="367"/>
            <p14:sldId id="368"/>
            <p14:sldId id="353"/>
            <p14:sldId id="340"/>
            <p14:sldId id="352"/>
            <p14:sldId id="354"/>
            <p14:sldId id="369"/>
            <p14:sldId id="348"/>
            <p14:sldId id="334"/>
            <p14:sldId id="360"/>
            <p14:sldId id="373"/>
            <p14:sldId id="35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079236-E678-27DD-807E-3930916E72BB}" name="Berk Ceyhan" initials="BC" userId="Berk Ceyhan" providerId="None"/>
  <p188:author id="{1E781E75-B366-4DCE-F2A6-739BACC9A21F}" name="Lorenzo Ghedini" initials="LG" userId="S::10586137@polimi.it::53cee505-e938-4320-90cd-0f483c697104" providerId="AD"/>
  <p188:author id="{C8289BA6-E885-9DF5-04F5-9E586A90A14A}" name="Almir Gungor" initials="AG" userId="S::10752670@polimi.it::7cc20e41-fff5-4c33-b47a-6594e41ccf3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0C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72E019-8F46-4027-BD15-2E9E319FBC38}" v="137" dt="2022-01-12T18:29:50.376"/>
    <p1510:client id="{5605A62E-1B29-4064-852E-0586FC0711B2}" v="2219" dt="2022-01-14T08:35:06.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4A4D9C-F9A0-423E-B136-A9B1A038A6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C2CA121-427A-48D5-9105-ADEBFCB094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584E9B-E622-47D7-ADEB-9B3A59CA7485}" type="datetimeFigureOut">
              <a:rPr lang="en-US" smtClean="0"/>
              <a:t>14.01.22</a:t>
            </a:fld>
            <a:endParaRPr lang="en-US"/>
          </a:p>
        </p:txBody>
      </p:sp>
      <p:sp>
        <p:nvSpPr>
          <p:cNvPr id="4" name="Footer Placeholder 3">
            <a:extLst>
              <a:ext uri="{FF2B5EF4-FFF2-40B4-BE49-F238E27FC236}">
                <a16:creationId xmlns:a16="http://schemas.microsoft.com/office/drawing/2014/main" id="{FE33B568-68DA-46FD-AAFC-BDAEE6FDB6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6B49AAB-5237-46F9-94ED-921F7080727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176880-0132-43AF-B9C8-EB300532B094}" type="slidenum">
              <a:rPr lang="en-US" smtClean="0"/>
              <a:t>‹#›</a:t>
            </a:fld>
            <a:endParaRPr lang="en-US"/>
          </a:p>
        </p:txBody>
      </p:sp>
    </p:spTree>
    <p:extLst>
      <p:ext uri="{BB962C8B-B14F-4D97-AF65-F5344CB8AC3E}">
        <p14:creationId xmlns:p14="http://schemas.microsoft.com/office/powerpoint/2010/main" val="4179079976"/>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8T11:26:19.400"/>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1,'0'4,"0"2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7:11:07.254"/>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7:11:11.828"/>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7:11:12.161"/>
    </inkml:context>
    <inkml:brush xml:id="br0">
      <inkml:brushProperty name="width" value="0.05" units="cm"/>
      <inkml:brushProperty name="height" value="0.05" units="cm"/>
      <inkml:brushProperty name="color" value="#E71224"/>
    </inkml:brush>
  </inkml:definitions>
  <inkml:trace contextRef="#ctx0" brushRef="#br0">0 1 24575</inkml:trace>
  <inkml:trace contextRef="#ctx0" brushRef="#br0" timeOffset="1">183 2304 24575,'5'0'0,"5"0"0,2-4 0,-2-2-8191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7:11:20.40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7:11:20.959"/>
    </inkml:context>
    <inkml:brush xml:id="br0">
      <inkml:brushProperty name="width" value="0.05" units="cm"/>
      <inkml:brushProperty name="height" value="0.05" units="cm"/>
      <inkml:brushProperty name="color" value="#E71224"/>
    </inkml:brush>
  </inkml:definitions>
  <inkml:trace contextRef="#ctx0" brushRef="#br0">5 0 24575,'-5'0'0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7:11:21.666"/>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5:00:47.91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5:00:47.91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8T18:03:32.050"/>
    </inkml:context>
    <inkml:brush xml:id="br0">
      <inkml:brushProperty name="width" value="0.05" units="cm"/>
      <inkml:brushProperty name="height" value="0.05" units="cm"/>
      <inkml:brushProperty name="color" value="#E71224"/>
    </inkml:brush>
  </inkml:definitions>
  <inkml:trace contextRef="#ctx0" brushRef="#br0">27 1 24575,'-5'0'0,"-5"0"0,-2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8T11:26:44.633"/>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1 0,'0'4,"0"2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08T11:26:45.478"/>
    </inkml:context>
    <inkml:brush xml:id="br0">
      <inkml:brushProperty name="width" value="0.1" units="cm"/>
      <inkml:brushProperty name="height" value="0.6" units="cm"/>
      <inkml:brushProperty name="color" value="#E71224"/>
      <inkml:brushProperty name="ignorePressure" value="1"/>
      <inkml:brushProperty name="inkEffects" value="pencil"/>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8T11:37:05.980"/>
    </inkml:context>
    <inkml:brush xml:id="br0">
      <inkml:brushProperty name="width" value="0.05" units="cm"/>
      <inkml:brushProperty name="height" value="0.05" units="cm"/>
      <inkml:brushProperty name="color" value="#00A0D7"/>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8T11:37:08.099"/>
    </inkml:context>
    <inkml:brush xml:id="br0">
      <inkml:brushProperty name="width" value="0.05" units="cm"/>
      <inkml:brushProperty name="height" value="0.05" units="cm"/>
      <inkml:brushProperty name="color" value="#00A0D7"/>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8T11:38:13.299"/>
    </inkml:context>
    <inkml:brush xml:id="br0">
      <inkml:brushProperty name="width" value="0.05" units="cm"/>
      <inkml:brushProperty name="height" value="0.05" units="cm"/>
      <inkml:brushProperty name="color" value="#E71224"/>
    </inkml:brush>
  </inkml:definitions>
  <inkml:trace contextRef="#ctx0" brushRef="#br0">1 0 24575,'4'0'0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0:16:29.512"/>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0:16:31.428"/>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09T17:10:11.177"/>
    </inkml:context>
    <inkml:brush xml:id="br0">
      <inkml:brushProperty name="width" value="0.05" units="cm"/>
      <inkml:brushProperty name="height" value="0.05" units="cm"/>
      <inkml:brushProperty name="color" value="#E71224"/>
    </inkml:brush>
  </inkml:definitions>
  <inkml:trace contextRef="#ctx0" brushRef="#br0">27 1 24575,'-4'0'0,"-6"0"0,-2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42BE0-E81A-4C39-95F9-04A1B9189AE9}" type="datetimeFigureOut">
              <a:rPr lang="en-US" smtClean="0"/>
              <a:t>14.01.22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F1A1D-52B3-417D-A1F8-DA60A7F4AD72}" type="slidenum">
              <a:rPr lang="en-US" smtClean="0"/>
              <a:t>‹#›</a:t>
            </a:fld>
            <a:endParaRPr lang="en-US"/>
          </a:p>
        </p:txBody>
      </p:sp>
    </p:spTree>
    <p:extLst>
      <p:ext uri="{BB962C8B-B14F-4D97-AF65-F5344CB8AC3E}">
        <p14:creationId xmlns:p14="http://schemas.microsoft.com/office/powerpoint/2010/main" val="225004216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426115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455784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1320270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121638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Tree>
    <p:extLst>
      <p:ext uri="{BB962C8B-B14F-4D97-AF65-F5344CB8AC3E}">
        <p14:creationId xmlns:p14="http://schemas.microsoft.com/office/powerpoint/2010/main" val="342883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85576E30-9312-4617-A9AC-807D04515C96}" type="datetime1">
              <a:rPr lang="en-US" smtClean="0"/>
              <a:t>14.01.22</a:t>
            </a:fld>
            <a:endParaRPr lang="en-US"/>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382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0299C850-320A-40C0-A0AA-6F2F228FC5F5}" type="datetime1">
              <a:rPr lang="en-US" smtClean="0"/>
              <a:t>14.01.22</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8340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596FEFCE-98B4-4C06-834E-91979A9383F0}" type="datetime1">
              <a:rPr lang="en-US" smtClean="0"/>
              <a:t>14.01.22</a:t>
            </a:fld>
            <a:endParaRPr lang="en-US"/>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429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8094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47033" y="1536633"/>
            <a:ext cx="10298000" cy="4606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7" name="Google Shape;17;p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62904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47033" y="715533"/>
            <a:ext cx="10298000" cy="6416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1" name="Google Shape;21;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2" name="Google Shape;22;p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4719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27" name="Google Shape;27;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1810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1" name="Google Shape;31;p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17722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2"/>
        <p:cNvGrpSpPr/>
        <p:nvPr/>
      </p:nvGrpSpPr>
      <p:grpSpPr>
        <a:xfrm>
          <a:off x="0" y="0"/>
          <a:ext cx="0" cy="0"/>
          <a:chOff x="0" y="0"/>
          <a:chExt cx="0" cy="0"/>
        </a:xfrm>
      </p:grpSpPr>
      <p:sp>
        <p:nvSpPr>
          <p:cNvPr id="33" name="Google Shape;33;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5" name="Google Shape;35;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6" name="Google Shape;36;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7" name="Google Shape;37;p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84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97913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3" name="Google Shape;43;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4" name="Google Shape;44;p1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807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BB8C919A-A224-4A53-B8C0-33DD75FF07C4}" type="datetime1">
              <a:rPr lang="en-US" smtClean="0"/>
              <a:t>14.01.22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80631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Tree>
    <p:extLst>
      <p:ext uri="{BB962C8B-B14F-4D97-AF65-F5344CB8AC3E}">
        <p14:creationId xmlns:p14="http://schemas.microsoft.com/office/powerpoint/2010/main" val="1895510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One Column 1">
  <p:cSld name="Title + One Column 1">
    <p:spTree>
      <p:nvGrpSpPr>
        <p:cNvPr id="1" name="Shape 46"/>
        <p:cNvGrpSpPr/>
        <p:nvPr/>
      </p:nvGrpSpPr>
      <p:grpSpPr>
        <a:xfrm>
          <a:off x="0" y="0"/>
          <a:ext cx="0" cy="0"/>
          <a:chOff x="0" y="0"/>
          <a:chExt cx="0" cy="0"/>
        </a:xfrm>
      </p:grpSpPr>
      <p:sp>
        <p:nvSpPr>
          <p:cNvPr id="47" name="Google Shape;47;p13"/>
          <p:cNvSpPr txBox="1">
            <a:spLocks noGrp="1"/>
          </p:cNvSpPr>
          <p:nvPr>
            <p:ph type="title"/>
          </p:nvPr>
        </p:nvSpPr>
        <p:spPr>
          <a:xfrm>
            <a:off x="7980767" y="1425196"/>
            <a:ext cx="3312400" cy="240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3310661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One Column 2">
  <p:cSld name="Title + One Column 2">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97833" y="1425200"/>
            <a:ext cx="3312400" cy="2404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0" name="Google Shape;50;p14"/>
          <p:cNvSpPr txBox="1">
            <a:spLocks noGrp="1"/>
          </p:cNvSpPr>
          <p:nvPr>
            <p:ph type="subTitle" idx="1"/>
          </p:nvPr>
        </p:nvSpPr>
        <p:spPr>
          <a:xfrm>
            <a:off x="878400" y="3829984"/>
            <a:ext cx="3351200" cy="160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555811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51"/>
        <p:cNvGrpSpPr/>
        <p:nvPr/>
      </p:nvGrpSpPr>
      <p:grpSpPr>
        <a:xfrm>
          <a:off x="0" y="0"/>
          <a:ext cx="0" cy="0"/>
          <a:chOff x="0" y="0"/>
          <a:chExt cx="0" cy="0"/>
        </a:xfrm>
      </p:grpSpPr>
      <p:sp>
        <p:nvSpPr>
          <p:cNvPr id="52" name="Google Shape;52;p15"/>
          <p:cNvSpPr/>
          <p:nvPr/>
        </p:nvSpPr>
        <p:spPr>
          <a:xfrm>
            <a:off x="1" y="1"/>
            <a:ext cx="2144727" cy="6824772"/>
          </a:xfrm>
          <a:custGeom>
            <a:avLst/>
            <a:gdLst/>
            <a:ahLst/>
            <a:cxnLst/>
            <a:rect l="l" t="t" r="r" b="b"/>
            <a:pathLst>
              <a:path w="56233" h="178940" extrusionOk="0">
                <a:moveTo>
                  <a:pt x="0" y="1"/>
                </a:moveTo>
                <a:lnTo>
                  <a:pt x="0" y="178939"/>
                </a:lnTo>
                <a:cubicBezTo>
                  <a:pt x="31064" y="178939"/>
                  <a:pt x="56232" y="153772"/>
                  <a:pt x="56232" y="122707"/>
                </a:cubicBezTo>
                <a:lnTo>
                  <a:pt x="56232" y="56232"/>
                </a:lnTo>
                <a:cubicBezTo>
                  <a:pt x="56232" y="25168"/>
                  <a:pt x="31064" y="1"/>
                  <a:pt x="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15"/>
          <p:cNvSpPr txBox="1">
            <a:spLocks noGrp="1"/>
          </p:cNvSpPr>
          <p:nvPr>
            <p:ph type="title"/>
          </p:nvPr>
        </p:nvSpPr>
        <p:spPr>
          <a:xfrm rot="-5400000">
            <a:off x="-1436489" y="3174067"/>
            <a:ext cx="5012000" cy="510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None/>
              <a:defRPr>
                <a:solidFill>
                  <a:schemeClr val="lt1"/>
                </a:solidFill>
              </a:defRPr>
            </a:lvl1pPr>
            <a:lvl2pPr lvl="1" algn="ctr" rtl="0">
              <a:spcBef>
                <a:spcPts val="0"/>
              </a:spcBef>
              <a:spcAft>
                <a:spcPts val="0"/>
              </a:spcAft>
              <a:buNone/>
              <a:defRPr>
                <a:solidFill>
                  <a:schemeClr val="lt1"/>
                </a:solidFill>
                <a:latin typeface="Zilla Slab"/>
                <a:ea typeface="Zilla Slab"/>
                <a:cs typeface="Zilla Slab"/>
                <a:sym typeface="Zilla Slab"/>
              </a:defRPr>
            </a:lvl2pPr>
            <a:lvl3pPr lvl="2" algn="ctr" rtl="0">
              <a:spcBef>
                <a:spcPts val="0"/>
              </a:spcBef>
              <a:spcAft>
                <a:spcPts val="0"/>
              </a:spcAft>
              <a:buNone/>
              <a:defRPr>
                <a:solidFill>
                  <a:schemeClr val="lt1"/>
                </a:solidFill>
                <a:latin typeface="Zilla Slab"/>
                <a:ea typeface="Zilla Slab"/>
                <a:cs typeface="Zilla Slab"/>
                <a:sym typeface="Zilla Slab"/>
              </a:defRPr>
            </a:lvl3pPr>
            <a:lvl4pPr lvl="3" algn="ctr" rtl="0">
              <a:spcBef>
                <a:spcPts val="0"/>
              </a:spcBef>
              <a:spcAft>
                <a:spcPts val="0"/>
              </a:spcAft>
              <a:buNone/>
              <a:defRPr>
                <a:solidFill>
                  <a:schemeClr val="lt1"/>
                </a:solidFill>
                <a:latin typeface="Zilla Slab"/>
                <a:ea typeface="Zilla Slab"/>
                <a:cs typeface="Zilla Slab"/>
                <a:sym typeface="Zilla Slab"/>
              </a:defRPr>
            </a:lvl4pPr>
            <a:lvl5pPr lvl="4" algn="ctr" rtl="0">
              <a:spcBef>
                <a:spcPts val="0"/>
              </a:spcBef>
              <a:spcAft>
                <a:spcPts val="0"/>
              </a:spcAft>
              <a:buNone/>
              <a:defRPr>
                <a:solidFill>
                  <a:schemeClr val="lt1"/>
                </a:solidFill>
                <a:latin typeface="Zilla Slab"/>
                <a:ea typeface="Zilla Slab"/>
                <a:cs typeface="Zilla Slab"/>
                <a:sym typeface="Zilla Slab"/>
              </a:defRPr>
            </a:lvl5pPr>
            <a:lvl6pPr lvl="5" algn="ctr" rtl="0">
              <a:spcBef>
                <a:spcPts val="0"/>
              </a:spcBef>
              <a:spcAft>
                <a:spcPts val="0"/>
              </a:spcAft>
              <a:buNone/>
              <a:defRPr>
                <a:solidFill>
                  <a:schemeClr val="lt1"/>
                </a:solidFill>
                <a:latin typeface="Zilla Slab"/>
                <a:ea typeface="Zilla Slab"/>
                <a:cs typeface="Zilla Slab"/>
                <a:sym typeface="Zilla Slab"/>
              </a:defRPr>
            </a:lvl6pPr>
            <a:lvl7pPr lvl="6" algn="ctr" rtl="0">
              <a:spcBef>
                <a:spcPts val="0"/>
              </a:spcBef>
              <a:spcAft>
                <a:spcPts val="0"/>
              </a:spcAft>
              <a:buNone/>
              <a:defRPr>
                <a:solidFill>
                  <a:schemeClr val="lt1"/>
                </a:solidFill>
                <a:latin typeface="Zilla Slab"/>
                <a:ea typeface="Zilla Slab"/>
                <a:cs typeface="Zilla Slab"/>
                <a:sym typeface="Zilla Slab"/>
              </a:defRPr>
            </a:lvl7pPr>
            <a:lvl8pPr lvl="7" algn="ctr" rtl="0">
              <a:spcBef>
                <a:spcPts val="0"/>
              </a:spcBef>
              <a:spcAft>
                <a:spcPts val="0"/>
              </a:spcAft>
              <a:buNone/>
              <a:defRPr>
                <a:solidFill>
                  <a:schemeClr val="lt1"/>
                </a:solidFill>
                <a:latin typeface="Zilla Slab"/>
                <a:ea typeface="Zilla Slab"/>
                <a:cs typeface="Zilla Slab"/>
                <a:sym typeface="Zilla Slab"/>
              </a:defRPr>
            </a:lvl8pPr>
            <a:lvl9pPr lvl="8" algn="ctr" rtl="0">
              <a:spcBef>
                <a:spcPts val="0"/>
              </a:spcBef>
              <a:spcAft>
                <a:spcPts val="0"/>
              </a:spcAft>
              <a:buNone/>
              <a:defRPr>
                <a:solidFill>
                  <a:schemeClr val="lt1"/>
                </a:solidFill>
                <a:latin typeface="Zilla Slab"/>
                <a:ea typeface="Zilla Slab"/>
                <a:cs typeface="Zilla Slab"/>
                <a:sym typeface="Zilla Slab"/>
              </a:defRPr>
            </a:lvl9pPr>
          </a:lstStyle>
          <a:p>
            <a:endParaRPr/>
          </a:p>
        </p:txBody>
      </p:sp>
    </p:spTree>
    <p:extLst>
      <p:ext uri="{BB962C8B-B14F-4D97-AF65-F5344CB8AC3E}">
        <p14:creationId xmlns:p14="http://schemas.microsoft.com/office/powerpoint/2010/main" val="4292056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2DF2BAD9-E33A-45C8-A090-A242E94F06EB}" type="datetime1">
              <a:rPr lang="en-US" smtClean="0"/>
              <a:t>14.01.22</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65843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62FC309A-EBC9-4DE5-9546-917CD5E838FB}" type="datetime1">
              <a:rPr lang="en-US" smtClean="0"/>
              <a:t>14.01.22</a:t>
            </a:fld>
            <a:endParaRPr lang="en-US"/>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811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0197B3CC-BD73-4BD5-A2EB-FA4E2D92C071}" type="datetime1">
              <a:rPr lang="en-US" smtClean="0"/>
              <a:t>14.01.22</a:t>
            </a:fld>
            <a:endParaRPr lang="en-US"/>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7061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2DD2F5DD-4987-44DA-8138-DF16D5D20F25}" type="datetime1">
              <a:rPr lang="en-US" smtClean="0"/>
              <a:t>14.01.22</a:t>
            </a:fld>
            <a:endParaRPr lang="en-US"/>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34156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BB896479-E71C-421F-A984-F1BF8C81BCF8}" type="datetime1">
              <a:rPr lang="en-US" smtClean="0"/>
              <a:t>14.01.22</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435055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10B7EE89-5CBF-4C92-8F73-1F666A760166}" type="datetime1">
              <a:rPr lang="en-US" smtClean="0"/>
              <a:t>14.01.22</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934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2539186A-FDF0-4EB2-AEC0-2F0DF691DEE9}" type="datetime1">
              <a:rPr lang="en-US" smtClean="0"/>
              <a:t>14.01.22</a:t>
            </a:fld>
            <a:endParaRPr lang="en-US"/>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989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E2451FE1-1002-4A8B-A74E-14E2FD0C3227}" type="datetime1">
              <a:rPr lang="en-US" smtClean="0"/>
              <a:t>14.01.22</a:t>
            </a:fld>
            <a:endParaRPr lang="en-US"/>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23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66375D5-0305-4CCD-8E88-83A3398AEBE8}" type="datetime1">
              <a:rPr lang="en-US" smtClean="0"/>
              <a:t>14.01.22</a:t>
            </a:fld>
            <a:endParaRPr lang="en-US"/>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19382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47033" y="715533"/>
            <a:ext cx="10298000" cy="641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947033" y="1536633"/>
            <a:ext cx="10298000" cy="4606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1660211215"/>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9">
          <p15:clr>
            <a:srgbClr val="EA4335"/>
          </p15:clr>
        </p15:guide>
        <p15:guide id="3" pos="5472">
          <p15:clr>
            <a:srgbClr val="EA4335"/>
          </p15:clr>
        </p15:guide>
        <p15:guide id="4" orient="horz" pos="2981">
          <p15:clr>
            <a:srgbClr val="EA4335"/>
          </p15:clr>
        </p15:guide>
        <p15:guide id="5" pos="2880">
          <p15:clr>
            <a:srgbClr val="EA4335"/>
          </p15:clr>
        </p15:guide>
        <p15:guide id="6" orient="horz" pos="835">
          <p15:clr>
            <a:srgbClr val="EA4335"/>
          </p15:clr>
        </p15:guide>
        <p15:guide id="7" orient="horz" pos="190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2.pn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4.png"/><Relationship Id="rId7" Type="http://schemas.openxmlformats.org/officeDocument/2006/relationships/image" Target="../media/image60.png"/><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9.png"/><Relationship Id="rId18" Type="http://schemas.openxmlformats.org/officeDocument/2006/relationships/image" Target="../media/image72.png"/><Relationship Id="rId3" Type="http://schemas.openxmlformats.org/officeDocument/2006/relationships/image" Target="../media/image4.png"/><Relationship Id="rId21" Type="http://schemas.openxmlformats.org/officeDocument/2006/relationships/customXml" Target="../ink/ink8.xml"/><Relationship Id="rId7" Type="http://schemas.openxmlformats.org/officeDocument/2006/relationships/image" Target="../media/image65.png"/><Relationship Id="rId12" Type="http://schemas.openxmlformats.org/officeDocument/2006/relationships/customXml" Target="../ink/ink4.xml"/><Relationship Id="rId17" Type="http://schemas.openxmlformats.org/officeDocument/2006/relationships/image" Target="../media/image71.png"/><Relationship Id="rId2" Type="http://schemas.openxmlformats.org/officeDocument/2006/relationships/image" Target="../media/image3.png"/><Relationship Id="rId16" Type="http://schemas.openxmlformats.org/officeDocument/2006/relationships/image" Target="../media/image70.png"/><Relationship Id="rId20" Type="http://schemas.openxmlformats.org/officeDocument/2006/relationships/image" Target="../media/image73.png"/><Relationship Id="rId1" Type="http://schemas.openxmlformats.org/officeDocument/2006/relationships/slideLayout" Target="../slideLayouts/slideLayout24.xml"/><Relationship Id="rId6" Type="http://schemas.openxmlformats.org/officeDocument/2006/relationships/customXml" Target="../ink/ink2.xml"/><Relationship Id="rId11" Type="http://schemas.openxmlformats.org/officeDocument/2006/relationships/image" Target="../media/image68.png"/><Relationship Id="rId5" Type="http://schemas.openxmlformats.org/officeDocument/2006/relationships/image" Target="../media/image64.png"/><Relationship Id="rId15" Type="http://schemas.openxmlformats.org/officeDocument/2006/relationships/customXml" Target="../ink/ink6.xml"/><Relationship Id="rId10" Type="http://schemas.openxmlformats.org/officeDocument/2006/relationships/image" Target="../media/image67.png"/><Relationship Id="rId19" Type="http://schemas.openxmlformats.org/officeDocument/2006/relationships/customXml" Target="../ink/ink7.xml"/><Relationship Id="rId4" Type="http://schemas.openxmlformats.org/officeDocument/2006/relationships/customXml" Target="../ink/ink1.xml"/><Relationship Id="rId9" Type="http://schemas.openxmlformats.org/officeDocument/2006/relationships/image" Target="../media/image66.png"/><Relationship Id="rId14" Type="http://schemas.openxmlformats.org/officeDocument/2006/relationships/customXml" Target="../ink/ink5.xml"/></Relationships>
</file>

<file path=ppt/slides/_rels/slide1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3.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4.png"/><Relationship Id="rId9" Type="http://schemas.openxmlformats.org/officeDocument/2006/relationships/image" Target="../media/image78.png"/><Relationship Id="rId14" Type="http://schemas.openxmlformats.org/officeDocument/2006/relationships/image" Target="../media/image83.svg"/></Relationships>
</file>

<file path=ppt/slides/_rels/slide15.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4.png"/><Relationship Id="rId7" Type="http://schemas.openxmlformats.org/officeDocument/2006/relationships/image" Target="../media/image87.png"/><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92.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17.xml.rels><?xml version="1.0" encoding="UTF-8" standalone="yes"?>
<Relationships xmlns="http://schemas.openxmlformats.org/package/2006/relationships"><Relationship Id="rId8" Type="http://schemas.openxmlformats.org/officeDocument/2006/relationships/image" Target="../media/image94.png"/><Relationship Id="rId13" Type="http://schemas.openxmlformats.org/officeDocument/2006/relationships/image" Target="../media/image98.png"/><Relationship Id="rId18" Type="http://schemas.openxmlformats.org/officeDocument/2006/relationships/image" Target="../media/image99.png"/><Relationship Id="rId3" Type="http://schemas.openxmlformats.org/officeDocument/2006/relationships/image" Target="../media/image4.png"/><Relationship Id="rId21" Type="http://schemas.openxmlformats.org/officeDocument/2006/relationships/customXml" Target="../ink/ink14.xml"/><Relationship Id="rId7" Type="http://schemas.openxmlformats.org/officeDocument/2006/relationships/image" Target="../media/image8.svg"/><Relationship Id="rId12" Type="http://schemas.openxmlformats.org/officeDocument/2006/relationships/customXml" Target="../ink/ink9.xml"/><Relationship Id="rId17" Type="http://schemas.openxmlformats.org/officeDocument/2006/relationships/customXml" Target="../ink/ink12.xml"/><Relationship Id="rId25" Type="http://schemas.openxmlformats.org/officeDocument/2006/relationships/image" Target="../media/image102.svg"/><Relationship Id="rId2" Type="http://schemas.openxmlformats.org/officeDocument/2006/relationships/notesSlide" Target="../notesSlides/notesSlide5.xml"/><Relationship Id="rId16" Type="http://schemas.openxmlformats.org/officeDocument/2006/relationships/customXml" Target="../ink/ink11.xml"/><Relationship Id="rId20" Type="http://schemas.openxmlformats.org/officeDocument/2006/relationships/customXml" Target="../ink/ink13.xml"/><Relationship Id="rId1" Type="http://schemas.openxmlformats.org/officeDocument/2006/relationships/slideLayout" Target="../slideLayouts/slideLayout24.xml"/><Relationship Id="rId6" Type="http://schemas.openxmlformats.org/officeDocument/2006/relationships/image" Target="../media/image7.png"/><Relationship Id="rId11" Type="http://schemas.openxmlformats.org/officeDocument/2006/relationships/image" Target="../media/image97.png"/><Relationship Id="rId24" Type="http://schemas.openxmlformats.org/officeDocument/2006/relationships/image" Target="../media/image101.png"/><Relationship Id="rId5" Type="http://schemas.openxmlformats.org/officeDocument/2006/relationships/image" Target="../media/image3.png"/><Relationship Id="rId15" Type="http://schemas.openxmlformats.org/officeDocument/2006/relationships/image" Target="../media/image73.png"/><Relationship Id="rId23" Type="http://schemas.openxmlformats.org/officeDocument/2006/relationships/customXml" Target="../ink/ink15.xml"/><Relationship Id="rId10" Type="http://schemas.openxmlformats.org/officeDocument/2006/relationships/image" Target="../media/image96.png"/><Relationship Id="rId19" Type="http://schemas.openxmlformats.org/officeDocument/2006/relationships/image" Target="../media/image100.png"/><Relationship Id="rId4" Type="http://schemas.openxmlformats.org/officeDocument/2006/relationships/image" Target="../media/image93.png"/><Relationship Id="rId9" Type="http://schemas.openxmlformats.org/officeDocument/2006/relationships/image" Target="../media/image95.png"/><Relationship Id="rId14" Type="http://schemas.openxmlformats.org/officeDocument/2006/relationships/customXml" Target="../ink/ink10.xml"/><Relationship Id="rId22" Type="http://schemas.openxmlformats.org/officeDocument/2006/relationships/image" Target="../media/image70.png"/></Relationships>
</file>

<file path=ppt/slides/_rels/slide18.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3.png"/><Relationship Id="rId7" Type="http://schemas.openxmlformats.org/officeDocument/2006/relationships/image" Target="../media/image104.pn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03.png"/></Relationships>
</file>

<file path=ppt/slides/_rels/slide19.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4.png"/><Relationship Id="rId7" Type="http://schemas.openxmlformats.org/officeDocument/2006/relationships/image" Target="../media/image109.png"/><Relationship Id="rId12" Type="http://schemas.openxmlformats.org/officeDocument/2006/relationships/image" Target="../media/image114.svg"/><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5" Type="http://schemas.openxmlformats.org/officeDocument/2006/relationships/image" Target="../media/image11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customXml" Target="../ink/ink16.xml"/><Relationship Id="rId12" Type="http://schemas.openxmlformats.org/officeDocument/2006/relationships/image" Target="../media/image124.png"/><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image" Target="../media/image120.png"/><Relationship Id="rId11" Type="http://schemas.openxmlformats.org/officeDocument/2006/relationships/image" Target="../media/image123.png"/><Relationship Id="rId5" Type="http://schemas.openxmlformats.org/officeDocument/2006/relationships/image" Target="../media/image119.png"/><Relationship Id="rId10" Type="http://schemas.openxmlformats.org/officeDocument/2006/relationships/image" Target="../media/image122.png"/><Relationship Id="rId4" Type="http://schemas.openxmlformats.org/officeDocument/2006/relationships/image" Target="../media/image118.png"/><Relationship Id="rId9" Type="http://schemas.openxmlformats.org/officeDocument/2006/relationships/image" Target="../media/image121.png"/><Relationship Id="rId14" Type="http://schemas.openxmlformats.org/officeDocument/2006/relationships/image" Target="../media/image20.svg"/></Relationships>
</file>

<file path=ppt/slides/_rels/slide21.xml.rels><?xml version="1.0" encoding="UTF-8" standalone="yes"?>
<Relationships xmlns="http://schemas.openxmlformats.org/package/2006/relationships"><Relationship Id="rId8" Type="http://schemas.openxmlformats.org/officeDocument/2006/relationships/image" Target="../media/image126.png"/><Relationship Id="rId13" Type="http://schemas.openxmlformats.org/officeDocument/2006/relationships/image" Target="../media/image128.png"/><Relationship Id="rId3" Type="http://schemas.openxmlformats.org/officeDocument/2006/relationships/image" Target="../media/image4.png"/><Relationship Id="rId7" Type="http://schemas.openxmlformats.org/officeDocument/2006/relationships/image" Target="../media/image125.png"/><Relationship Id="rId12" Type="http://schemas.openxmlformats.org/officeDocument/2006/relationships/image" Target="../media/image127.png"/><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image" Target="../media/image120.png"/><Relationship Id="rId11" Type="http://schemas.openxmlformats.org/officeDocument/2006/relationships/image" Target="../media/image97.png"/><Relationship Id="rId5" Type="http://schemas.openxmlformats.org/officeDocument/2006/relationships/image" Target="../media/image119.png"/><Relationship Id="rId15" Type="http://schemas.openxmlformats.org/officeDocument/2006/relationships/image" Target="../media/image130.png"/><Relationship Id="rId10" Type="http://schemas.openxmlformats.org/officeDocument/2006/relationships/image" Target="../media/image73.png"/><Relationship Id="rId4" Type="http://schemas.openxmlformats.org/officeDocument/2006/relationships/image" Target="../media/image118.png"/><Relationship Id="rId9" Type="http://schemas.openxmlformats.org/officeDocument/2006/relationships/customXml" Target="../ink/ink17.xml"/><Relationship Id="rId14" Type="http://schemas.openxmlformats.org/officeDocument/2006/relationships/image" Target="../media/image129.svg"/></Relationships>
</file>

<file path=ppt/slides/_rels/slide22.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4.png"/><Relationship Id="rId7" Type="http://schemas.openxmlformats.org/officeDocument/2006/relationships/image" Target="../media/image133.png"/><Relationship Id="rId2"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customXml" Target="../ink/ink18.xml"/><Relationship Id="rId9" Type="http://schemas.openxmlformats.org/officeDocument/2006/relationships/image" Target="../media/image135.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3.pn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png"/><Relationship Id="rId2" Type="http://schemas.openxmlformats.org/officeDocument/2006/relationships/image" Target="../media/image4.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4.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1.png"/><Relationship Id="rId18" Type="http://schemas.openxmlformats.org/officeDocument/2006/relationships/image" Target="../media/image35.svg"/><Relationship Id="rId3" Type="http://schemas.openxmlformats.org/officeDocument/2006/relationships/image" Target="../media/image5.png"/><Relationship Id="rId7" Type="http://schemas.openxmlformats.org/officeDocument/2006/relationships/image" Target="../media/image30.png"/><Relationship Id="rId12" Type="http://schemas.openxmlformats.org/officeDocument/2006/relationships/image" Target="../media/image23.png"/><Relationship Id="rId17" Type="http://schemas.openxmlformats.org/officeDocument/2006/relationships/image" Target="../media/image15.png"/><Relationship Id="rId2" Type="http://schemas.openxmlformats.org/officeDocument/2006/relationships/image" Target="../media/image4.png"/><Relationship Id="rId16" Type="http://schemas.openxmlformats.org/officeDocument/2006/relationships/image" Target="../media/image3.png"/><Relationship Id="rId20" Type="http://schemas.openxmlformats.org/officeDocument/2006/relationships/image" Target="../media/image18.svg"/><Relationship Id="rId1" Type="http://schemas.openxmlformats.org/officeDocument/2006/relationships/slideLayout" Target="../slideLayouts/slideLayout24.xml"/><Relationship Id="rId6" Type="http://schemas.openxmlformats.org/officeDocument/2006/relationships/image" Target="../media/image29.svg"/><Relationship Id="rId11" Type="http://schemas.openxmlformats.org/officeDocument/2006/relationships/image" Target="../media/image32.svg"/><Relationship Id="rId5" Type="http://schemas.openxmlformats.org/officeDocument/2006/relationships/image" Target="../media/image28.png"/><Relationship Id="rId15" Type="http://schemas.openxmlformats.org/officeDocument/2006/relationships/image" Target="../media/image34.svg"/><Relationship Id="rId10" Type="http://schemas.openxmlformats.org/officeDocument/2006/relationships/image" Target="../media/image31.png"/><Relationship Id="rId19" Type="http://schemas.openxmlformats.org/officeDocument/2006/relationships/image" Target="../media/image17.png"/><Relationship Id="rId4" Type="http://schemas.openxmlformats.org/officeDocument/2006/relationships/image" Target="../media/image27.png"/><Relationship Id="rId9" Type="http://schemas.openxmlformats.org/officeDocument/2006/relationships/image" Target="../media/image12.svg"/><Relationship Id="rId14" Type="http://schemas.openxmlformats.org/officeDocument/2006/relationships/image" Target="../media/image33.svg"/></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4.xml"/><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038E7D36-B1C9-463C-983F-AEA5810A6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7B9A221-B33F-47C2-85FF-2C8F363D7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CD0E0EF1-7626-4514-9337-271DD661B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2" name="Rectangle 71">
            <a:extLst>
              <a:ext uri="{FF2B5EF4-FFF2-40B4-BE49-F238E27FC236}">
                <a16:creationId xmlns:a16="http://schemas.microsoft.com/office/drawing/2014/main" id="{5F0B1492-9A00-4F80-8771-0BB2C2C43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7FAC7B62-8ACC-41ED-80AB-8D1CDF38B9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45FF525-9A83-4625-99D9-B267BDE077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8"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ectangle 79">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144310"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83020-B62A-44B5-A8D0-837CD5E36617}"/>
              </a:ext>
            </a:extLst>
          </p:cNvPr>
          <p:cNvSpPr>
            <a:spLocks noGrp="1"/>
          </p:cNvSpPr>
          <p:nvPr>
            <p:ph type="ctrTitle"/>
          </p:nvPr>
        </p:nvSpPr>
        <p:spPr>
          <a:xfrm>
            <a:off x="6374928" y="2418310"/>
            <a:ext cx="4769382" cy="2021378"/>
          </a:xfrm>
        </p:spPr>
        <p:txBody>
          <a:bodyPr vert="horz" lIns="91440" tIns="45720" rIns="91440" bIns="45720" rtlCol="0" anchor="ctr">
            <a:normAutofit/>
          </a:bodyPr>
          <a:lstStyle/>
          <a:p>
            <a:pPr algn="r">
              <a:lnSpc>
                <a:spcPct val="90000"/>
              </a:lnSpc>
            </a:pPr>
            <a:r>
              <a:rPr lang="en-US" sz="3200" dirty="0"/>
              <a:t>ADVANCED MODELLING </a:t>
            </a:r>
            <a:br>
              <a:rPr lang="en-US" sz="3200" dirty="0"/>
            </a:br>
            <a:r>
              <a:rPr lang="en-US" sz="3200" dirty="0"/>
              <a:t>FOR OPERATIONS</a:t>
            </a:r>
            <a:br>
              <a:rPr lang="en-US" sz="3200" dirty="0"/>
            </a:br>
            <a:r>
              <a:rPr lang="en-US" sz="3200" dirty="0"/>
              <a:t>ASSIGNMENT 1</a:t>
            </a:r>
          </a:p>
        </p:txBody>
      </p:sp>
      <p:pic>
        <p:nvPicPr>
          <p:cNvPr id="35" name="Picture 34" descr="Cargo shipping containers in a pile and on a semi-truck at a harbour">
            <a:extLst>
              <a:ext uri="{FF2B5EF4-FFF2-40B4-BE49-F238E27FC236}">
                <a16:creationId xmlns:a16="http://schemas.microsoft.com/office/drawing/2014/main" id="{60F09127-ACA1-4ACF-9FCF-8DB6541DC974}"/>
              </a:ext>
            </a:extLst>
          </p:cNvPr>
          <p:cNvPicPr>
            <a:picLocks noChangeAspect="1"/>
          </p:cNvPicPr>
          <p:nvPr/>
        </p:nvPicPr>
        <p:blipFill rotWithShape="1">
          <a:blip r:embed="rId2"/>
          <a:srcRect l="25435" r="4848"/>
          <a:stretch/>
        </p:blipFill>
        <p:spPr>
          <a:xfrm>
            <a:off x="-1" y="-2"/>
            <a:ext cx="6374929" cy="6858002"/>
          </a:xfrm>
          <a:prstGeom prst="rect">
            <a:avLst/>
          </a:prstGeom>
        </p:spPr>
      </p:pic>
      <p:sp>
        <p:nvSpPr>
          <p:cNvPr id="3" name="Subtitle 2">
            <a:extLst>
              <a:ext uri="{FF2B5EF4-FFF2-40B4-BE49-F238E27FC236}">
                <a16:creationId xmlns:a16="http://schemas.microsoft.com/office/drawing/2014/main" id="{45FB7821-47BE-4A3F-ACB6-B88342C6FF86}"/>
              </a:ext>
            </a:extLst>
          </p:cNvPr>
          <p:cNvSpPr>
            <a:spLocks noGrp="1"/>
          </p:cNvSpPr>
          <p:nvPr>
            <p:ph type="subTitle" idx="1"/>
          </p:nvPr>
        </p:nvSpPr>
        <p:spPr>
          <a:xfrm>
            <a:off x="6775228" y="4626864"/>
            <a:ext cx="3968783" cy="1613215"/>
          </a:xfrm>
        </p:spPr>
        <p:txBody>
          <a:bodyPr vert="horz" lIns="91440" tIns="45720" rIns="91440" bIns="45720" rtlCol="0" anchor="ctr">
            <a:normAutofit/>
          </a:bodyPr>
          <a:lstStyle/>
          <a:p>
            <a:pPr algn="r"/>
            <a:r>
              <a:rPr lang="en-US" sz="1600"/>
              <a:t> Almir Gungor 10752670</a:t>
            </a:r>
          </a:p>
          <a:p>
            <a:pPr algn="r"/>
            <a:r>
              <a:rPr lang="en-US" sz="1600"/>
              <a:t> Berk Ceyhan 10761821</a:t>
            </a:r>
          </a:p>
          <a:p>
            <a:pPr algn="r"/>
            <a:r>
              <a:rPr lang="en-US" sz="1600"/>
              <a:t>  Cagatay Onur </a:t>
            </a:r>
            <a:r>
              <a:rPr lang="en-US" sz="1600">
                <a:ea typeface="+mn-lt"/>
                <a:cs typeface="+mn-lt"/>
              </a:rPr>
              <a:t>10781315 </a:t>
            </a:r>
            <a:endParaRPr lang="en-US" sz="1600"/>
          </a:p>
          <a:p>
            <a:pPr algn="r"/>
            <a:r>
              <a:rPr lang="en-US" sz="1600"/>
              <a:t> Lorenzo </a:t>
            </a:r>
            <a:r>
              <a:rPr lang="en-US" sz="1600" err="1"/>
              <a:t>Ghedini</a:t>
            </a:r>
            <a:r>
              <a:rPr lang="en-US" sz="1600"/>
              <a:t> 10586137 </a:t>
            </a:r>
          </a:p>
        </p:txBody>
      </p:sp>
      <p:cxnSp>
        <p:nvCxnSpPr>
          <p:cNvPr id="82" name="Straight Connector 81">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0" name="Picture 49" descr="Graphical user interface&#10;&#10;Description automatically generated with low confidence">
            <a:extLst>
              <a:ext uri="{FF2B5EF4-FFF2-40B4-BE49-F238E27FC236}">
                <a16:creationId xmlns:a16="http://schemas.microsoft.com/office/drawing/2014/main" id="{63A88CD5-D1FB-4CC1-AC03-63DE11AB951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7567" t="38120" r="53559" b="23071"/>
          <a:stretch/>
        </p:blipFill>
        <p:spPr>
          <a:xfrm>
            <a:off x="10035573" y="115082"/>
            <a:ext cx="1007382" cy="1005678"/>
          </a:xfrm>
          <a:prstGeom prst="rect">
            <a:avLst/>
          </a:prstGeom>
        </p:spPr>
      </p:pic>
    </p:spTree>
    <p:extLst>
      <p:ext uri="{BB962C8B-B14F-4D97-AF65-F5344CB8AC3E}">
        <p14:creationId xmlns:p14="http://schemas.microsoft.com/office/powerpoint/2010/main" val="1774135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2"/>
          <a:stretch>
            <a:fillRect/>
          </a:stretch>
        </p:blipFill>
        <p:spPr>
          <a:xfrm>
            <a:off x="11477625" y="5505451"/>
            <a:ext cx="409575" cy="857250"/>
          </a:xfrm>
          <a:prstGeom prst="rect">
            <a:avLst/>
          </a:prstGeom>
        </p:spPr>
      </p:pic>
      <p:pic>
        <p:nvPicPr>
          <p:cNvPr id="13" name="Picture 12">
            <a:extLst>
              <a:ext uri="{FF2B5EF4-FFF2-40B4-BE49-F238E27FC236}">
                <a16:creationId xmlns:a16="http://schemas.microsoft.com/office/drawing/2014/main" id="{936D0BCE-8E39-49CE-8F7E-A913439ACDBD}"/>
              </a:ext>
            </a:extLst>
          </p:cNvPr>
          <p:cNvPicPr>
            <a:picLocks noChangeAspect="1"/>
          </p:cNvPicPr>
          <p:nvPr/>
        </p:nvPicPr>
        <p:blipFill>
          <a:blip r:embed="rId3"/>
          <a:stretch>
            <a:fillRect/>
          </a:stretch>
        </p:blipFill>
        <p:spPr>
          <a:xfrm>
            <a:off x="296787" y="632522"/>
            <a:ext cx="11639550" cy="342900"/>
          </a:xfrm>
          <a:prstGeom prst="rect">
            <a:avLst/>
          </a:prstGeom>
        </p:spPr>
      </p:pic>
      <p:sp>
        <p:nvSpPr>
          <p:cNvPr id="66" name="Title 1">
            <a:extLst>
              <a:ext uri="{FF2B5EF4-FFF2-40B4-BE49-F238E27FC236}">
                <a16:creationId xmlns:a16="http://schemas.microsoft.com/office/drawing/2014/main" id="{A2638F94-2889-43EF-B104-ADD3E5256EA8}"/>
              </a:ext>
            </a:extLst>
          </p:cNvPr>
          <p:cNvSpPr txBox="1">
            <a:spLocks/>
          </p:cNvSpPr>
          <p:nvPr/>
        </p:nvSpPr>
        <p:spPr>
          <a:xfrm>
            <a:off x="255663" y="-17947"/>
            <a:ext cx="10380573"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3200">
                <a:solidFill>
                  <a:schemeClr val="tx1"/>
                </a:solidFill>
                <a:latin typeface="Roboto" panose="02000000000000000000" pitchFamily="2" charset="0"/>
                <a:ea typeface="Roboto" panose="02000000000000000000" pitchFamily="2" charset="0"/>
                <a:cs typeface="+mj-cs"/>
              </a:rPr>
              <a:t>CHARGING: </a:t>
            </a:r>
            <a:r>
              <a:rPr lang="tr-TR">
                <a:solidFill>
                  <a:schemeClr val="tx1"/>
                </a:solidFill>
                <a:latin typeface="Roboto" panose="02000000000000000000" pitchFamily="2" charset="0"/>
                <a:ea typeface="Roboto" panose="02000000000000000000" pitchFamily="2" charset="0"/>
                <a:cs typeface="+mj-cs"/>
              </a:rPr>
              <a:t>New </a:t>
            </a:r>
            <a:r>
              <a:rPr lang="en-US">
                <a:solidFill>
                  <a:schemeClr val="tx1"/>
                </a:solidFill>
                <a:latin typeface="Roboto" panose="02000000000000000000" pitchFamily="2" charset="0"/>
                <a:ea typeface="Roboto" panose="02000000000000000000" pitchFamily="2" charset="0"/>
                <a:cs typeface="+mj-cs"/>
              </a:rPr>
              <a:t>Charging Policy</a:t>
            </a:r>
            <a:r>
              <a:rPr lang="tr-TR">
                <a:solidFill>
                  <a:schemeClr val="tx1"/>
                </a:solidFill>
                <a:latin typeface="Roboto" panose="02000000000000000000" pitchFamily="2" charset="0"/>
                <a:ea typeface="Roboto" panose="02000000000000000000" pitchFamily="2" charset="0"/>
                <a:cs typeface="+mj-cs"/>
              </a:rPr>
              <a:t>: Charging Station Selection</a:t>
            </a:r>
            <a:endParaRPr lang="en-US" sz="3200">
              <a:solidFill>
                <a:schemeClr val="tx1"/>
              </a:solidFill>
              <a:latin typeface="Roboto" panose="02000000000000000000" pitchFamily="2" charset="0"/>
              <a:ea typeface="Roboto" panose="02000000000000000000" pitchFamily="2" charset="0"/>
              <a:cs typeface="+mj-cs"/>
            </a:endParaRPr>
          </a:p>
        </p:txBody>
      </p:sp>
      <p:grpSp>
        <p:nvGrpSpPr>
          <p:cNvPr id="7" name="Group 6">
            <a:extLst>
              <a:ext uri="{FF2B5EF4-FFF2-40B4-BE49-F238E27FC236}">
                <a16:creationId xmlns:a16="http://schemas.microsoft.com/office/drawing/2014/main" id="{2D6727F4-7282-438D-845F-B529E49808EE}"/>
              </a:ext>
            </a:extLst>
          </p:cNvPr>
          <p:cNvGrpSpPr/>
          <p:nvPr/>
        </p:nvGrpSpPr>
        <p:grpSpPr>
          <a:xfrm>
            <a:off x="206525" y="1248672"/>
            <a:ext cx="11086631" cy="1733824"/>
            <a:chOff x="255662" y="1016382"/>
            <a:chExt cx="11086631" cy="1733824"/>
          </a:xfrm>
        </p:grpSpPr>
        <p:sp>
          <p:nvSpPr>
            <p:cNvPr id="34" name="TextBox 33">
              <a:extLst>
                <a:ext uri="{FF2B5EF4-FFF2-40B4-BE49-F238E27FC236}">
                  <a16:creationId xmlns:a16="http://schemas.microsoft.com/office/drawing/2014/main" id="{5282EC14-C4BC-42D6-A830-949DD8FAEFD8}"/>
                </a:ext>
              </a:extLst>
            </p:cNvPr>
            <p:cNvSpPr txBox="1"/>
            <p:nvPr/>
          </p:nvSpPr>
          <p:spPr>
            <a:xfrm>
              <a:off x="255662" y="1016382"/>
              <a:ext cx="3754363"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Extra Travel Time  (Script Section: 5.1)</a:t>
              </a:r>
              <a:endParaRPr lang="pt-BR" sz="1200" b="1">
                <a:latin typeface="Roboto" panose="02000000000000000000" pitchFamily="2" charset="0"/>
                <a:ea typeface="Roboto" panose="02000000000000000000" pitchFamily="2" charset="0"/>
              </a:endParaRPr>
            </a:p>
          </p:txBody>
        </p:sp>
        <p:sp>
          <p:nvSpPr>
            <p:cNvPr id="35" name="TextBox 34">
              <a:extLst>
                <a:ext uri="{FF2B5EF4-FFF2-40B4-BE49-F238E27FC236}">
                  <a16:creationId xmlns:a16="http://schemas.microsoft.com/office/drawing/2014/main" id="{1D507585-FE60-4754-9A15-DCBB7B633F1A}"/>
                </a:ext>
              </a:extLst>
            </p:cNvPr>
            <p:cNvSpPr txBox="1"/>
            <p:nvPr/>
          </p:nvSpPr>
          <p:spPr>
            <a:xfrm>
              <a:off x="2560959" y="1310851"/>
              <a:ext cx="8781334" cy="1384995"/>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(x1,y1): </a:t>
              </a:r>
              <a:r>
                <a:rPr lang="tr-TR" sz="1200">
                  <a:latin typeface="Roboto" panose="02000000000000000000" pitchFamily="2" charset="0"/>
                  <a:ea typeface="Roboto" panose="02000000000000000000" pitchFamily="2" charset="0"/>
                </a:rPr>
                <a:t>Coordinates of the van</a:t>
              </a:r>
              <a:r>
                <a:rPr lang="en-US" sz="1200">
                  <a:latin typeface="Roboto" panose="02000000000000000000" pitchFamily="2" charset="0"/>
                  <a:ea typeface="Roboto" panose="02000000000000000000" pitchFamily="2" charset="0"/>
                </a:rPr>
                <a:t>	</a:t>
              </a:r>
            </a:p>
            <a:p>
              <a:r>
                <a:rPr lang="tr-TR" sz="1200" b="1">
                  <a:latin typeface="Roboto" panose="02000000000000000000" pitchFamily="2" charset="0"/>
                  <a:ea typeface="Roboto" panose="02000000000000000000" pitchFamily="2" charset="0"/>
                </a:rPr>
                <a:t>(x2,y2): </a:t>
              </a:r>
              <a:r>
                <a:rPr lang="tr-TR" sz="1200">
                  <a:latin typeface="Roboto" panose="02000000000000000000" pitchFamily="2" charset="0"/>
                  <a:ea typeface="Roboto" panose="02000000000000000000" pitchFamily="2" charset="0"/>
                </a:rPr>
                <a:t>Coordinates of the next customer</a:t>
              </a:r>
            </a:p>
            <a:p>
              <a:r>
                <a:rPr lang="tr-TR" sz="1200" b="1">
                  <a:latin typeface="Roboto" panose="02000000000000000000" pitchFamily="2" charset="0"/>
                  <a:ea typeface="Roboto" panose="02000000000000000000" pitchFamily="2" charset="0"/>
                </a:rPr>
                <a:t>distance_to_current_position: </a:t>
              </a:r>
              <a:r>
                <a:rPr lang="tr-TR" sz="1200">
                  <a:latin typeface="Roboto" panose="02000000000000000000" pitchFamily="2" charset="0"/>
                  <a:ea typeface="Roboto" panose="02000000000000000000" pitchFamily="2" charset="0"/>
                </a:rPr>
                <a:t>The array containing the distances of the charging stations to the current position of a van</a:t>
              </a:r>
            </a:p>
            <a:p>
              <a:r>
                <a:rPr lang="tr-TR" sz="1200" b="1">
                  <a:latin typeface="Roboto" panose="02000000000000000000" pitchFamily="2" charset="0"/>
                  <a:ea typeface="Roboto" panose="02000000000000000000" pitchFamily="2" charset="0"/>
                </a:rPr>
                <a:t>distance_to_next_customer: </a:t>
              </a:r>
              <a:r>
                <a:rPr lang="en-US" sz="1200" b="1">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The array containing the distances of the charging stations to the location of the next customer</a:t>
              </a:r>
            </a:p>
            <a:p>
              <a:r>
                <a:rPr lang="tr-TR" sz="1200" b="1">
                  <a:latin typeface="Roboto" panose="02000000000000000000" pitchFamily="2" charset="0"/>
                  <a:ea typeface="Roboto" panose="02000000000000000000" pitchFamily="2" charset="0"/>
                </a:rPr>
                <a:t>total_distance= </a:t>
              </a:r>
              <a:r>
                <a:rPr lang="tr-TR" sz="1200">
                  <a:latin typeface="Roboto" panose="02000000000000000000" pitchFamily="2" charset="0"/>
                  <a:ea typeface="Roboto" panose="02000000000000000000" pitchFamily="2" charset="0"/>
                </a:rPr>
                <a:t>distance_to_current_position + distance_to_next_customer</a:t>
              </a:r>
            </a:p>
            <a:p>
              <a:r>
                <a:rPr lang="tr-TR" sz="1200" b="1">
                  <a:latin typeface="Roboto" panose="02000000000000000000" pitchFamily="2" charset="0"/>
                  <a:ea typeface="Roboto" panose="02000000000000000000" pitchFamily="2" charset="0"/>
                </a:rPr>
                <a:t>extra_distance=</a:t>
              </a:r>
              <a:r>
                <a:rPr lang="tr-TR" sz="1200">
                  <a:latin typeface="Roboto" panose="02000000000000000000" pitchFamily="2" charset="0"/>
                  <a:ea typeface="Roboto" panose="02000000000000000000" pitchFamily="2" charset="0"/>
                </a:rPr>
                <a:t> total_distance - (Distance between the van and the customer)</a:t>
              </a:r>
            </a:p>
            <a:p>
              <a:r>
                <a:rPr lang="tr-TR" sz="1200" b="1">
                  <a:latin typeface="Roboto" panose="02000000000000000000" pitchFamily="2" charset="0"/>
                  <a:ea typeface="Roboto" panose="02000000000000000000" pitchFamily="2" charset="0"/>
                </a:rPr>
                <a:t>extra_distance_time= </a:t>
              </a:r>
              <a:r>
                <a:rPr lang="tr-TR" sz="1200">
                  <a:latin typeface="Roboto" panose="02000000000000000000" pitchFamily="2" charset="0"/>
                  <a:ea typeface="Roboto" panose="02000000000000000000" pitchFamily="2" charset="0"/>
                </a:rPr>
                <a:t>converting extra_distance to time</a:t>
              </a:r>
              <a:endParaRPr lang="tr-TR" sz="1200" b="1">
                <a:latin typeface="Roboto" panose="02000000000000000000" pitchFamily="2" charset="0"/>
                <a:ea typeface="Roboto" panose="02000000000000000000" pitchFamily="2" charset="0"/>
              </a:endParaRPr>
            </a:p>
          </p:txBody>
        </p:sp>
        <p:pic>
          <p:nvPicPr>
            <p:cNvPr id="36" name="Picture 35" descr="Text&#10;&#10;Description automatically generated">
              <a:extLst>
                <a:ext uri="{FF2B5EF4-FFF2-40B4-BE49-F238E27FC236}">
                  <a16:creationId xmlns:a16="http://schemas.microsoft.com/office/drawing/2014/main" id="{399B0892-20B2-4507-AC29-B36E617FE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372" y="1284226"/>
              <a:ext cx="2059124" cy="1465980"/>
            </a:xfrm>
            <a:prstGeom prst="rect">
              <a:avLst/>
            </a:prstGeom>
          </p:spPr>
        </p:pic>
      </p:grpSp>
      <p:sp>
        <p:nvSpPr>
          <p:cNvPr id="39" name="TextBox 38">
            <a:extLst>
              <a:ext uri="{FF2B5EF4-FFF2-40B4-BE49-F238E27FC236}">
                <a16:creationId xmlns:a16="http://schemas.microsoft.com/office/drawing/2014/main" id="{B5E62BA6-D959-4B0B-B339-3806046425D8}"/>
              </a:ext>
            </a:extLst>
          </p:cNvPr>
          <p:cNvSpPr txBox="1"/>
          <p:nvPr/>
        </p:nvSpPr>
        <p:spPr>
          <a:xfrm>
            <a:off x="69509" y="901796"/>
            <a:ext cx="5376440" cy="276999"/>
          </a:xfrm>
          <a:prstGeom prst="rect">
            <a:avLst/>
          </a:prstGeom>
          <a:noFill/>
        </p:spPr>
        <p:txBody>
          <a:bodyPr wrap="square" rtlCol="0">
            <a:spAutoFit/>
          </a:bodyPr>
          <a:lstStyle/>
          <a:p>
            <a:pPr marL="114300" indent="0">
              <a:buNone/>
            </a:pPr>
            <a:r>
              <a:rPr lang="en-US" sz="1200">
                <a:latin typeface="Roboto" panose="02000000000000000000" pitchFamily="2" charset="0"/>
                <a:ea typeface="Roboto" panose="02000000000000000000" pitchFamily="2" charset="0"/>
              </a:rPr>
              <a:t>The script for calculations are explained in this section.</a:t>
            </a:r>
            <a:endParaRPr lang="tr-TR" sz="1200">
              <a:latin typeface="Roboto" panose="02000000000000000000" pitchFamily="2" charset="0"/>
              <a:ea typeface="Roboto" panose="02000000000000000000" pitchFamily="2" charset="0"/>
            </a:endParaRPr>
          </a:p>
        </p:txBody>
      </p:sp>
      <p:grpSp>
        <p:nvGrpSpPr>
          <p:cNvPr id="8" name="Group 7">
            <a:extLst>
              <a:ext uri="{FF2B5EF4-FFF2-40B4-BE49-F238E27FC236}">
                <a16:creationId xmlns:a16="http://schemas.microsoft.com/office/drawing/2014/main" id="{1B8E8A64-542F-4118-A6E9-EA8879DE5B5F}"/>
              </a:ext>
            </a:extLst>
          </p:cNvPr>
          <p:cNvGrpSpPr/>
          <p:nvPr/>
        </p:nvGrpSpPr>
        <p:grpSpPr>
          <a:xfrm>
            <a:off x="192198" y="3035700"/>
            <a:ext cx="11373123" cy="1346343"/>
            <a:chOff x="241335" y="2900474"/>
            <a:chExt cx="11373123" cy="1346343"/>
          </a:xfrm>
        </p:grpSpPr>
        <p:sp>
          <p:nvSpPr>
            <p:cNvPr id="41" name="TextBox 40">
              <a:extLst>
                <a:ext uri="{FF2B5EF4-FFF2-40B4-BE49-F238E27FC236}">
                  <a16:creationId xmlns:a16="http://schemas.microsoft.com/office/drawing/2014/main" id="{B89BFF5D-9C10-465B-8731-18E09B59651E}"/>
                </a:ext>
              </a:extLst>
            </p:cNvPr>
            <p:cNvSpPr txBox="1"/>
            <p:nvPr/>
          </p:nvSpPr>
          <p:spPr>
            <a:xfrm>
              <a:off x="241335" y="2900474"/>
              <a:ext cx="6274913"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Expected Waiting Time (Slide 11 for detailed explanations) (Script Section: 5.2)</a:t>
              </a:r>
              <a:endParaRPr lang="pt-BR" sz="1200" b="1">
                <a:latin typeface="Roboto" panose="02000000000000000000" pitchFamily="2" charset="0"/>
                <a:ea typeface="Roboto" panose="02000000000000000000" pitchFamily="2" charset="0"/>
              </a:endParaRPr>
            </a:p>
          </p:txBody>
        </p:sp>
        <p:sp>
          <p:nvSpPr>
            <p:cNvPr id="45" name="TextBox 44">
              <a:extLst>
                <a:ext uri="{FF2B5EF4-FFF2-40B4-BE49-F238E27FC236}">
                  <a16:creationId xmlns:a16="http://schemas.microsoft.com/office/drawing/2014/main" id="{B6034FC6-C17C-45C9-8D99-FD9496601E29}"/>
                </a:ext>
              </a:extLst>
            </p:cNvPr>
            <p:cNvSpPr txBox="1"/>
            <p:nvPr/>
          </p:nvSpPr>
          <p:spPr>
            <a:xfrm>
              <a:off x="2582145" y="3257904"/>
              <a:ext cx="9032313" cy="830997"/>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distance_to_current_position: </a:t>
              </a:r>
              <a:r>
                <a:rPr lang="tr-TR" sz="1200">
                  <a:latin typeface="Roboto" panose="02000000000000000000" pitchFamily="2" charset="0"/>
                  <a:ea typeface="Roboto" panose="02000000000000000000" pitchFamily="2" charset="0"/>
                </a:rPr>
                <a:t>The array containing the distances of the charging stations to the current position of a van </a:t>
              </a:r>
            </a:p>
            <a:p>
              <a:r>
                <a:rPr lang="tr-TR" sz="1200" b="1">
                  <a:latin typeface="Roboto" panose="02000000000000000000" pitchFamily="2" charset="0"/>
                  <a:ea typeface="Roboto" panose="02000000000000000000" pitchFamily="2" charset="0"/>
                </a:rPr>
                <a:t>TTT: </a:t>
              </a:r>
              <a:r>
                <a:rPr lang="tr-TR" sz="1200">
                  <a:latin typeface="Roboto" panose="02000000000000000000" pitchFamily="2" charset="0"/>
                  <a:ea typeface="Roboto" panose="02000000000000000000" pitchFamily="2" charset="0"/>
                </a:rPr>
                <a:t>Converting distance_to_current_position to time</a:t>
              </a:r>
            </a:p>
            <a:p>
              <a:r>
                <a:rPr lang="tr-TR" sz="1200" b="1">
                  <a:latin typeface="Roboto" panose="02000000000000000000" pitchFamily="2" charset="0"/>
                  <a:ea typeface="Roboto" panose="02000000000000000000" pitchFamily="2" charset="0"/>
                </a:rPr>
                <a:t>CWT: </a:t>
              </a:r>
              <a:r>
                <a:rPr lang="tr-TR" sz="1200">
                  <a:latin typeface="Roboto" panose="02000000000000000000" pitchFamily="2" charset="0"/>
                  <a:ea typeface="Roboto" panose="02000000000000000000" pitchFamily="2" charset="0"/>
                </a:rPr>
                <a:t>Current waiting times of the charging stations</a:t>
              </a:r>
            </a:p>
            <a:p>
              <a:r>
                <a:rPr lang="tr-TR" sz="1200" b="1">
                  <a:latin typeface="Roboto" panose="02000000000000000000" pitchFamily="2" charset="0"/>
                  <a:ea typeface="Roboto" panose="02000000000000000000" pitchFamily="2" charset="0"/>
                </a:rPr>
                <a:t>EWT: </a:t>
              </a:r>
              <a:r>
                <a:rPr lang="tr-TR" sz="1200">
                  <a:latin typeface="Roboto" panose="02000000000000000000" pitchFamily="2" charset="0"/>
                  <a:ea typeface="Roboto" panose="02000000000000000000" pitchFamily="2" charset="0"/>
                </a:rPr>
                <a:t>Expected waiting time to calculate for each single charging station</a:t>
              </a:r>
              <a:endParaRPr lang="tr-TR" sz="1200" b="1">
                <a:latin typeface="Roboto" panose="02000000000000000000" pitchFamily="2" charset="0"/>
                <a:ea typeface="Roboto" panose="02000000000000000000" pitchFamily="2" charset="0"/>
              </a:endParaRPr>
            </a:p>
          </p:txBody>
        </p:sp>
        <p:pic>
          <p:nvPicPr>
            <p:cNvPr id="46" name="Picture 45" descr="Text&#10;&#10;Description automatically generated">
              <a:extLst>
                <a:ext uri="{FF2B5EF4-FFF2-40B4-BE49-F238E27FC236}">
                  <a16:creationId xmlns:a16="http://schemas.microsoft.com/office/drawing/2014/main" id="{CAF5A156-820A-4D0A-A65E-1BDA98DA4F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372" y="3185738"/>
              <a:ext cx="2059124" cy="1061079"/>
            </a:xfrm>
            <a:prstGeom prst="rect">
              <a:avLst/>
            </a:prstGeom>
          </p:spPr>
        </p:pic>
      </p:grpSp>
      <p:grpSp>
        <p:nvGrpSpPr>
          <p:cNvPr id="17" name="Group 16">
            <a:extLst>
              <a:ext uri="{FF2B5EF4-FFF2-40B4-BE49-F238E27FC236}">
                <a16:creationId xmlns:a16="http://schemas.microsoft.com/office/drawing/2014/main" id="{533BE509-AB40-40DC-94F8-F91A10480567}"/>
              </a:ext>
            </a:extLst>
          </p:cNvPr>
          <p:cNvGrpSpPr/>
          <p:nvPr/>
        </p:nvGrpSpPr>
        <p:grpSpPr>
          <a:xfrm>
            <a:off x="206525" y="4540454"/>
            <a:ext cx="5989222" cy="1810361"/>
            <a:chOff x="255662" y="4219410"/>
            <a:chExt cx="5989222" cy="1810361"/>
          </a:xfrm>
        </p:grpSpPr>
        <p:sp>
          <p:nvSpPr>
            <p:cNvPr id="47" name="TextBox 46">
              <a:extLst>
                <a:ext uri="{FF2B5EF4-FFF2-40B4-BE49-F238E27FC236}">
                  <a16:creationId xmlns:a16="http://schemas.microsoft.com/office/drawing/2014/main" id="{1C840847-E74D-4A56-8488-74407F33AFA7}"/>
                </a:ext>
              </a:extLst>
            </p:cNvPr>
            <p:cNvSpPr txBox="1"/>
            <p:nvPr/>
          </p:nvSpPr>
          <p:spPr>
            <a:xfrm>
              <a:off x="255662" y="4219410"/>
              <a:ext cx="33299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Charging_station_score (Script Section: 5.3)</a:t>
              </a:r>
            </a:p>
          </p:txBody>
        </p:sp>
        <p:sp>
          <p:nvSpPr>
            <p:cNvPr id="50" name="TextBox 49">
              <a:extLst>
                <a:ext uri="{FF2B5EF4-FFF2-40B4-BE49-F238E27FC236}">
                  <a16:creationId xmlns:a16="http://schemas.microsoft.com/office/drawing/2014/main" id="{4D11BEFC-1A94-4659-B0FE-091D7896D3C3}"/>
                </a:ext>
              </a:extLst>
            </p:cNvPr>
            <p:cNvSpPr txBox="1"/>
            <p:nvPr/>
          </p:nvSpPr>
          <p:spPr>
            <a:xfrm>
              <a:off x="304800" y="4829442"/>
              <a:ext cx="5940084" cy="120032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(x1,y1): </a:t>
              </a:r>
              <a:r>
                <a:rPr lang="tr-TR" sz="1200">
                  <a:latin typeface="Roboto" panose="02000000000000000000" pitchFamily="2" charset="0"/>
                  <a:ea typeface="Roboto" panose="02000000000000000000" pitchFamily="2" charset="0"/>
                </a:rPr>
                <a:t>Coordinates of the van  </a:t>
              </a:r>
              <a:endParaRPr lang="en-US" sz="1200">
                <a:latin typeface="Roboto" panose="02000000000000000000" pitchFamily="2" charset="0"/>
                <a:ea typeface="Roboto" panose="02000000000000000000" pitchFamily="2" charset="0"/>
              </a:endParaRPr>
            </a:p>
            <a:p>
              <a:r>
                <a:rPr lang="tr-TR" sz="1200" b="1">
                  <a:latin typeface="Roboto" panose="02000000000000000000" pitchFamily="2" charset="0"/>
                  <a:ea typeface="Roboto" panose="02000000000000000000" pitchFamily="2" charset="0"/>
                </a:rPr>
                <a:t>(x2,y2): </a:t>
              </a:r>
              <a:r>
                <a:rPr lang="tr-TR" sz="1200">
                  <a:latin typeface="Roboto" panose="02000000000000000000" pitchFamily="2" charset="0"/>
                  <a:ea typeface="Roboto" panose="02000000000000000000" pitchFamily="2" charset="0"/>
                </a:rPr>
                <a:t>Coordinates of the next customer </a:t>
              </a:r>
            </a:p>
            <a:p>
              <a:r>
                <a:rPr lang="tr-TR" sz="1200" b="1">
                  <a:latin typeface="Roboto" panose="02000000000000000000" pitchFamily="2" charset="0"/>
                  <a:ea typeface="Roboto" panose="02000000000000000000" pitchFamily="2" charset="0"/>
                </a:rPr>
                <a:t>w: </a:t>
              </a:r>
              <a:r>
                <a:rPr lang="tr-TR" sz="1200">
                  <a:latin typeface="Roboto" panose="02000000000000000000" pitchFamily="2" charset="0"/>
                  <a:ea typeface="Roboto" panose="02000000000000000000" pitchFamily="2" charset="0"/>
                </a:rPr>
                <a:t>current waiting time matrix of the charging stations</a:t>
              </a:r>
            </a:p>
            <a:p>
              <a:r>
                <a:rPr lang="en-US" sz="1200" b="1">
                  <a:latin typeface="Roboto" panose="02000000000000000000" pitchFamily="2" charset="0"/>
                  <a:ea typeface="Roboto" panose="02000000000000000000" pitchFamily="2" charset="0"/>
                </a:rPr>
                <a:t>c</a:t>
              </a:r>
              <a:r>
                <a:rPr lang="tr-TR" sz="1200" b="1">
                  <a:latin typeface="Roboto" panose="02000000000000000000" pitchFamily="2" charset="0"/>
                  <a:ea typeface="Roboto" panose="02000000000000000000" pitchFamily="2" charset="0"/>
                </a:rPr>
                <a:t>harging_station_score = </a:t>
              </a:r>
              <a:r>
                <a:rPr lang="tr-TR" sz="1200">
                  <a:latin typeface="Roboto" panose="02000000000000000000" pitchFamily="2" charset="0"/>
                  <a:ea typeface="Roboto" panose="02000000000000000000" pitchFamily="2" charset="0"/>
                </a:rPr>
                <a:t>extra_distance_time + expected_waiting time</a:t>
              </a:r>
            </a:p>
            <a:p>
              <a:r>
                <a:rPr lang="en-US" sz="1200" b="1" i="1">
                  <a:latin typeface="Roboto" panose="02000000000000000000" pitchFamily="2" charset="0"/>
                  <a:ea typeface="Roboto" panose="02000000000000000000" pitchFamily="2" charset="0"/>
                </a:rPr>
                <a:t>Note:</a:t>
              </a:r>
              <a:r>
                <a:rPr lang="en-US" sz="1200" i="1">
                  <a:latin typeface="Roboto" panose="02000000000000000000" pitchFamily="2" charset="0"/>
                  <a:ea typeface="Roboto" panose="02000000000000000000" pitchFamily="2" charset="0"/>
                </a:rPr>
                <a:t> </a:t>
              </a:r>
              <a:r>
                <a:rPr lang="tr-TR" sz="1200" i="1">
                  <a:latin typeface="Roboto" panose="02000000000000000000" pitchFamily="2" charset="0"/>
                  <a:ea typeface="Roboto" panose="02000000000000000000" pitchFamily="2" charset="0"/>
                </a:rPr>
                <a:t>Calculating charging_station_score is the </a:t>
              </a:r>
              <a:r>
                <a:rPr lang="tr-TR" sz="1200" b="1" i="1">
                  <a:latin typeface="Roboto" panose="02000000000000000000" pitchFamily="2" charset="0"/>
                  <a:ea typeface="Roboto" panose="02000000000000000000" pitchFamily="2" charset="0"/>
                </a:rPr>
                <a:t>main objective </a:t>
              </a:r>
              <a:r>
                <a:rPr lang="tr-TR" sz="1200" i="1">
                  <a:latin typeface="Roboto" panose="02000000000000000000" pitchFamily="2" charset="0"/>
                  <a:ea typeface="Roboto" panose="02000000000000000000" pitchFamily="2" charset="0"/>
                </a:rPr>
                <a:t>of these calculations. </a:t>
              </a:r>
              <a:endParaRPr lang="en-US" sz="1200" i="1">
                <a:latin typeface="Roboto" panose="02000000000000000000" pitchFamily="2" charset="0"/>
                <a:ea typeface="Roboto" panose="02000000000000000000" pitchFamily="2" charset="0"/>
              </a:endParaRPr>
            </a:p>
            <a:p>
              <a:r>
                <a:rPr lang="tr-TR" sz="1200" i="1">
                  <a:latin typeface="Roboto" panose="02000000000000000000" pitchFamily="2" charset="0"/>
                  <a:ea typeface="Roboto" panose="02000000000000000000" pitchFamily="2" charset="0"/>
                </a:rPr>
                <a:t>The van will choose the charging station with </a:t>
              </a:r>
              <a:r>
                <a:rPr lang="en-US" sz="1200" b="1" i="1">
                  <a:solidFill>
                    <a:srgbClr val="00B050"/>
                  </a:solidFill>
                  <a:latin typeface="Roboto" panose="02000000000000000000" pitchFamily="2" charset="0"/>
                  <a:ea typeface="Roboto" panose="02000000000000000000" pitchFamily="2" charset="0"/>
                </a:rPr>
                <a:t>THE LOWEST </a:t>
              </a:r>
              <a:r>
                <a:rPr lang="tr-TR" sz="1200" i="1">
                  <a:latin typeface="Roboto" panose="02000000000000000000" pitchFamily="2" charset="0"/>
                  <a:ea typeface="Roboto" panose="02000000000000000000" pitchFamily="2" charset="0"/>
                </a:rPr>
                <a:t>charging station score.</a:t>
              </a:r>
            </a:p>
          </p:txBody>
        </p:sp>
        <p:pic>
          <p:nvPicPr>
            <p:cNvPr id="59" name="Picture 58">
              <a:extLst>
                <a:ext uri="{FF2B5EF4-FFF2-40B4-BE49-F238E27FC236}">
                  <a16:creationId xmlns:a16="http://schemas.microsoft.com/office/drawing/2014/main" id="{690F9ADB-D606-4177-90BC-A664F5FBF4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933" y="4512939"/>
              <a:ext cx="5591029" cy="277000"/>
            </a:xfrm>
            <a:prstGeom prst="rect">
              <a:avLst/>
            </a:prstGeom>
          </p:spPr>
        </p:pic>
      </p:grpSp>
      <p:grpSp>
        <p:nvGrpSpPr>
          <p:cNvPr id="12" name="Group 11">
            <a:extLst>
              <a:ext uri="{FF2B5EF4-FFF2-40B4-BE49-F238E27FC236}">
                <a16:creationId xmlns:a16="http://schemas.microsoft.com/office/drawing/2014/main" id="{798B3B1A-B2ED-45FE-8337-C46C8683D6CB}"/>
              </a:ext>
            </a:extLst>
          </p:cNvPr>
          <p:cNvGrpSpPr/>
          <p:nvPr/>
        </p:nvGrpSpPr>
        <p:grpSpPr>
          <a:xfrm>
            <a:off x="6150743" y="4540454"/>
            <a:ext cx="5335709" cy="1628915"/>
            <a:chOff x="304800" y="5490038"/>
            <a:chExt cx="5335709" cy="1628915"/>
          </a:xfrm>
        </p:grpSpPr>
        <p:sp>
          <p:nvSpPr>
            <p:cNvPr id="63" name="TextBox 62">
              <a:extLst>
                <a:ext uri="{FF2B5EF4-FFF2-40B4-BE49-F238E27FC236}">
                  <a16:creationId xmlns:a16="http://schemas.microsoft.com/office/drawing/2014/main" id="{32C01044-B475-426C-82B5-E588F4523954}"/>
                </a:ext>
              </a:extLst>
            </p:cNvPr>
            <p:cNvSpPr txBox="1"/>
            <p:nvPr/>
          </p:nvSpPr>
          <p:spPr>
            <a:xfrm>
              <a:off x="304800" y="5490038"/>
              <a:ext cx="33299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best_station_id (Script Section: 5.4)</a:t>
              </a:r>
            </a:p>
          </p:txBody>
        </p:sp>
        <p:sp>
          <p:nvSpPr>
            <p:cNvPr id="67" name="TextBox 66">
              <a:extLst>
                <a:ext uri="{FF2B5EF4-FFF2-40B4-BE49-F238E27FC236}">
                  <a16:creationId xmlns:a16="http://schemas.microsoft.com/office/drawing/2014/main" id="{223CBE41-921C-457C-A4D0-6C5B74D75C9C}"/>
                </a:ext>
              </a:extLst>
            </p:cNvPr>
            <p:cNvSpPr txBox="1"/>
            <p:nvPr/>
          </p:nvSpPr>
          <p:spPr>
            <a:xfrm>
              <a:off x="351998" y="6472622"/>
              <a:ext cx="5288511" cy="646331"/>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This function gets the id of the charging station with the lowest charging_station_score.</a:t>
              </a:r>
            </a:p>
            <a:p>
              <a:r>
                <a:rPr lang="tr-TR" sz="1200">
                  <a:latin typeface="Roboto" panose="02000000000000000000" pitchFamily="2" charset="0"/>
                  <a:ea typeface="Roboto" panose="02000000000000000000" pitchFamily="2" charset="0"/>
                </a:rPr>
                <a:t>This id will be used to make the van go to that specific charging station.</a:t>
              </a:r>
            </a:p>
          </p:txBody>
        </p:sp>
        <p:pic>
          <p:nvPicPr>
            <p:cNvPr id="68" name="Picture 67" descr="Text&#10;&#10;Description automatically generated">
              <a:extLst>
                <a:ext uri="{FF2B5EF4-FFF2-40B4-BE49-F238E27FC236}">
                  <a16:creationId xmlns:a16="http://schemas.microsoft.com/office/drawing/2014/main" id="{139A565F-AE57-4D18-9E2B-2B2DA86CFC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7652" y="5798113"/>
              <a:ext cx="4931864" cy="619645"/>
            </a:xfrm>
            <a:prstGeom prst="rect">
              <a:avLst/>
            </a:prstGeom>
          </p:spPr>
        </p:pic>
      </p:grpSp>
      <p:cxnSp>
        <p:nvCxnSpPr>
          <p:cNvPr id="69" name="Straight Connector 68">
            <a:extLst>
              <a:ext uri="{FF2B5EF4-FFF2-40B4-BE49-F238E27FC236}">
                <a16:creationId xmlns:a16="http://schemas.microsoft.com/office/drawing/2014/main" id="{F80CDC8E-6C95-4E14-A95F-4228B93CAD4C}"/>
              </a:ext>
            </a:extLst>
          </p:cNvPr>
          <p:cNvCxnSpPr>
            <a:cxnSpLocks/>
          </p:cNvCxnSpPr>
          <p:nvPr/>
        </p:nvCxnSpPr>
        <p:spPr>
          <a:xfrm>
            <a:off x="124158" y="4449290"/>
            <a:ext cx="115213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Connector 69">
            <a:extLst>
              <a:ext uri="{FF2B5EF4-FFF2-40B4-BE49-F238E27FC236}">
                <a16:creationId xmlns:a16="http://schemas.microsoft.com/office/drawing/2014/main" id="{BF1CBEFE-7C56-4B0F-B2EC-79EBBE243B8F}"/>
              </a:ext>
            </a:extLst>
          </p:cNvPr>
          <p:cNvCxnSpPr>
            <a:cxnSpLocks/>
          </p:cNvCxnSpPr>
          <p:nvPr/>
        </p:nvCxnSpPr>
        <p:spPr>
          <a:xfrm>
            <a:off x="192198" y="3033062"/>
            <a:ext cx="1152133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9B1C2AD3-D1C0-4C89-83E9-908E1DAB88D6}"/>
              </a:ext>
            </a:extLst>
          </p:cNvPr>
          <p:cNvCxnSpPr>
            <a:cxnSpLocks/>
          </p:cNvCxnSpPr>
          <p:nvPr/>
        </p:nvCxnSpPr>
        <p:spPr>
          <a:xfrm>
            <a:off x="6069302" y="4456091"/>
            <a:ext cx="1951" cy="213389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Slide Number Placeholder 3">
            <a:extLst>
              <a:ext uri="{FF2B5EF4-FFF2-40B4-BE49-F238E27FC236}">
                <a16:creationId xmlns:a16="http://schemas.microsoft.com/office/drawing/2014/main" id="{EB17369F-FAE1-4A40-AE7A-849A0E7DA789}"/>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10</a:t>
            </a:fld>
            <a:endParaRPr lang="en-US"/>
          </a:p>
        </p:txBody>
      </p:sp>
    </p:spTree>
    <p:extLst>
      <p:ext uri="{BB962C8B-B14F-4D97-AF65-F5344CB8AC3E}">
        <p14:creationId xmlns:p14="http://schemas.microsoft.com/office/powerpoint/2010/main" val="55480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A77D1E0B-FB46-46D6-9109-603555F220A9}"/>
              </a:ext>
            </a:extLst>
          </p:cNvPr>
          <p:cNvPicPr>
            <a:picLocks noChangeAspect="1"/>
          </p:cNvPicPr>
          <p:nvPr/>
        </p:nvPicPr>
        <p:blipFill>
          <a:blip r:embed="rId2"/>
          <a:stretch>
            <a:fillRect/>
          </a:stretch>
        </p:blipFill>
        <p:spPr>
          <a:xfrm>
            <a:off x="296787" y="632522"/>
            <a:ext cx="11639550" cy="342900"/>
          </a:xfrm>
          <a:prstGeom prst="rect">
            <a:avLst/>
          </a:prstGeom>
        </p:spPr>
      </p:pic>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135640" y="1793141"/>
            <a:ext cx="3961744" cy="2609459"/>
          </a:xfrm>
        </p:spPr>
        <p:txBody>
          <a:bodyPr/>
          <a:lstStyle/>
          <a:p>
            <a:pPr marL="0" indent="0">
              <a:lnSpc>
                <a:spcPct val="110000"/>
              </a:lnSpc>
              <a:spcBef>
                <a:spcPts val="600"/>
              </a:spcBef>
              <a:buNone/>
            </a:pPr>
            <a:r>
              <a:rPr lang="tr-TR" sz="1200" b="1" u="sng" kern="1200">
                <a:solidFill>
                  <a:srgbClr val="7030A0"/>
                </a:solidFill>
                <a:latin typeface="Roboto" panose="02000000000000000000" pitchFamily="2" charset="0"/>
                <a:ea typeface="Roboto" panose="02000000000000000000" pitchFamily="2" charset="0"/>
                <a:cs typeface="+mn-cs"/>
              </a:rPr>
              <a:t>Formula 1:</a:t>
            </a:r>
          </a:p>
          <a:p>
            <a:pPr marL="0" indent="0">
              <a:lnSpc>
                <a:spcPct val="110000"/>
              </a:lnSpc>
              <a:spcBef>
                <a:spcPts val="600"/>
              </a:spcBef>
              <a:buNone/>
            </a:pPr>
            <a:r>
              <a:rPr lang="tr-TR" sz="1200" b="1" kern="1200">
                <a:solidFill>
                  <a:schemeClr val="tx1"/>
                </a:solidFill>
                <a:latin typeface="Roboto" panose="02000000000000000000" pitchFamily="2" charset="0"/>
                <a:ea typeface="Roboto" panose="02000000000000000000" pitchFamily="2" charset="0"/>
                <a:cs typeface="+mn-cs"/>
              </a:rPr>
              <a:t>EWT= </a:t>
            </a:r>
            <a:r>
              <a:rPr lang="nn-NO" sz="1200" b="1" kern="1200">
                <a:solidFill>
                  <a:srgbClr val="D80C55"/>
                </a:solidFill>
                <a:latin typeface="Roboto" panose="02000000000000000000" pitchFamily="2" charset="0"/>
                <a:ea typeface="Roboto" panose="02000000000000000000" pitchFamily="2" charset="0"/>
                <a:cs typeface="+mn-cs"/>
              </a:rPr>
              <a:t>CWT-TTT</a:t>
            </a:r>
            <a:r>
              <a:rPr lang="nn-NO" sz="1200" b="1" kern="1200">
                <a:solidFill>
                  <a:schemeClr val="tx1"/>
                </a:solidFill>
                <a:latin typeface="Roboto" panose="02000000000000000000" pitchFamily="2" charset="0"/>
                <a:ea typeface="Roboto" panose="02000000000000000000" pitchFamily="2" charset="0"/>
                <a:cs typeface="+mn-cs"/>
              </a:rPr>
              <a:t>+</a:t>
            </a:r>
            <a:r>
              <a:rPr lang="tr-TR" sz="1200" b="1" kern="1200">
                <a:solidFill>
                  <a:schemeClr val="tx1"/>
                </a:solidFill>
                <a:latin typeface="Roboto" panose="02000000000000000000" pitchFamily="2" charset="0"/>
                <a:ea typeface="Roboto" panose="02000000000000000000" pitchFamily="2" charset="0"/>
                <a:cs typeface="+mn-cs"/>
              </a:rPr>
              <a:t> </a:t>
            </a:r>
            <a:r>
              <a:rPr lang="nn-NO" sz="1200" b="1" kern="1200">
                <a:solidFill>
                  <a:srgbClr val="0070C0"/>
                </a:solidFill>
                <a:latin typeface="Roboto" panose="02000000000000000000" pitchFamily="2" charset="0"/>
                <a:ea typeface="Roboto" panose="02000000000000000000" pitchFamily="2" charset="0"/>
                <a:cs typeface="+mn-cs"/>
              </a:rPr>
              <a:t>TTT/45</a:t>
            </a:r>
            <a:r>
              <a:rPr lang="tr-TR" sz="1200" b="1" kern="1200">
                <a:solidFill>
                  <a:srgbClr val="0070C0"/>
                </a:solidFill>
                <a:latin typeface="Roboto" panose="02000000000000000000" pitchFamily="2" charset="0"/>
                <a:ea typeface="Roboto" panose="02000000000000000000" pitchFamily="2" charset="0"/>
                <a:cs typeface="+mn-cs"/>
              </a:rPr>
              <a:t> </a:t>
            </a:r>
            <a:r>
              <a:rPr lang="nn-NO" sz="1200" b="1" kern="1200">
                <a:solidFill>
                  <a:schemeClr val="tx1"/>
                </a:solidFill>
                <a:latin typeface="Roboto" panose="02000000000000000000" pitchFamily="2" charset="0"/>
                <a:ea typeface="Roboto" panose="02000000000000000000" pitchFamily="2" charset="0"/>
                <a:cs typeface="+mn-cs"/>
              </a:rPr>
              <a:t>*</a:t>
            </a:r>
            <a:r>
              <a:rPr lang="tr-TR" sz="1200" b="1" kern="1200">
                <a:solidFill>
                  <a:schemeClr val="tx1"/>
                </a:solidFill>
                <a:latin typeface="Roboto" panose="02000000000000000000" pitchFamily="2" charset="0"/>
                <a:ea typeface="Roboto" panose="02000000000000000000" pitchFamily="2" charset="0"/>
                <a:cs typeface="+mn-cs"/>
              </a:rPr>
              <a:t> </a:t>
            </a:r>
            <a:r>
              <a:rPr lang="nn-NO" sz="1200" b="1" kern="1200">
                <a:solidFill>
                  <a:schemeClr val="tx1"/>
                </a:solidFill>
                <a:latin typeface="Roboto" panose="02000000000000000000" pitchFamily="2" charset="0"/>
                <a:ea typeface="Roboto" panose="02000000000000000000" pitchFamily="2" charset="0"/>
                <a:cs typeface="+mn-cs"/>
              </a:rPr>
              <a:t>25</a:t>
            </a:r>
            <a:endParaRPr lang="tr-TR" sz="1200" b="1" kern="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600"/>
              </a:spcBef>
              <a:buNone/>
            </a:pPr>
            <a:r>
              <a:rPr lang="en-US" sz="1200" b="1" kern="1200">
                <a:solidFill>
                  <a:srgbClr val="D80C55"/>
                </a:solidFill>
                <a:latin typeface="Roboto" panose="02000000000000000000" pitchFamily="2" charset="0"/>
                <a:ea typeface="Roboto" panose="02000000000000000000" pitchFamily="2" charset="0"/>
                <a:cs typeface="+mn-cs"/>
              </a:rPr>
              <a:t>CWT</a:t>
            </a:r>
            <a:r>
              <a:rPr lang="tr-TR" sz="1200" b="1" kern="1200">
                <a:solidFill>
                  <a:srgbClr val="D80C55"/>
                </a:solidFill>
                <a:latin typeface="Roboto" panose="02000000000000000000" pitchFamily="2" charset="0"/>
                <a:ea typeface="Roboto" panose="02000000000000000000" pitchFamily="2" charset="0"/>
                <a:cs typeface="+mn-cs"/>
              </a:rPr>
              <a:t>-</a:t>
            </a:r>
            <a:r>
              <a:rPr lang="en-US" sz="1200" b="1" kern="1200">
                <a:solidFill>
                  <a:srgbClr val="D80C55"/>
                </a:solidFill>
                <a:latin typeface="Roboto" panose="02000000000000000000" pitchFamily="2" charset="0"/>
                <a:ea typeface="Roboto" panose="02000000000000000000" pitchFamily="2" charset="0"/>
                <a:cs typeface="+mn-cs"/>
              </a:rPr>
              <a:t>TTT</a:t>
            </a:r>
            <a:r>
              <a:rPr lang="en-US" sz="1200" b="1" kern="1200">
                <a:solidFill>
                  <a:schemeClr val="tx1"/>
                </a:solidFill>
                <a:latin typeface="Roboto" panose="02000000000000000000" pitchFamily="2" charset="0"/>
                <a:ea typeface="Roboto" panose="02000000000000000000" pitchFamily="2" charset="0"/>
                <a:cs typeface="+mn-cs"/>
              </a:rPr>
              <a:t>:</a:t>
            </a:r>
            <a:r>
              <a:rPr lang="en-US" sz="1200" kern="1200">
                <a:solidFill>
                  <a:schemeClr val="tx1"/>
                </a:solidFill>
                <a:latin typeface="Roboto" panose="02000000000000000000" pitchFamily="2" charset="0"/>
                <a:ea typeface="Roboto" panose="02000000000000000000" pitchFamily="2" charset="0"/>
                <a:cs typeface="+mn-cs"/>
              </a:rPr>
              <a:t> Waiting time caused by current queue. We </a:t>
            </a:r>
            <a:r>
              <a:rPr lang="en-US" sz="1200" kern="1200" err="1">
                <a:solidFill>
                  <a:schemeClr val="tx1"/>
                </a:solidFill>
                <a:latin typeface="Roboto" panose="02000000000000000000" pitchFamily="2" charset="0"/>
                <a:ea typeface="Roboto" panose="02000000000000000000" pitchFamily="2" charset="0"/>
                <a:cs typeface="+mn-cs"/>
              </a:rPr>
              <a:t>substract</a:t>
            </a:r>
            <a:r>
              <a:rPr lang="en-US" sz="1200" kern="1200">
                <a:solidFill>
                  <a:schemeClr val="tx1"/>
                </a:solidFill>
                <a:latin typeface="Roboto" panose="02000000000000000000" pitchFamily="2" charset="0"/>
                <a:ea typeface="Roboto" panose="02000000000000000000" pitchFamily="2" charset="0"/>
                <a:cs typeface="+mn-cs"/>
              </a:rPr>
              <a:t> TTT, because while the van is travelling</a:t>
            </a:r>
            <a:r>
              <a:rPr lang="tr-TR" sz="1200" kern="1200">
                <a:solidFill>
                  <a:schemeClr val="tx1"/>
                </a:solidFill>
                <a:latin typeface="Roboto" panose="02000000000000000000" pitchFamily="2" charset="0"/>
                <a:ea typeface="Roboto" panose="02000000000000000000" pitchFamily="2" charset="0"/>
                <a:cs typeface="+mn-cs"/>
              </a:rPr>
              <a:t> </a:t>
            </a:r>
            <a:r>
              <a:rPr lang="en-US" sz="1200" kern="1200">
                <a:solidFill>
                  <a:schemeClr val="tx1"/>
                </a:solidFill>
                <a:latin typeface="Roboto" panose="02000000000000000000" pitchFamily="2" charset="0"/>
                <a:ea typeface="Roboto" panose="02000000000000000000" pitchFamily="2" charset="0"/>
                <a:cs typeface="+mn-cs"/>
              </a:rPr>
              <a:t>to that charging station, the current </a:t>
            </a:r>
            <a:r>
              <a:rPr lang="tr-TR" sz="1200" kern="1200">
                <a:solidFill>
                  <a:schemeClr val="tx1"/>
                </a:solidFill>
                <a:latin typeface="Roboto" panose="02000000000000000000" pitchFamily="2" charset="0"/>
                <a:ea typeface="Roboto" panose="02000000000000000000" pitchFamily="2" charset="0"/>
                <a:cs typeface="+mn-cs"/>
              </a:rPr>
              <a:t>waiting time</a:t>
            </a:r>
            <a:r>
              <a:rPr lang="en-US" sz="1200" kern="1200">
                <a:solidFill>
                  <a:schemeClr val="tx1"/>
                </a:solidFill>
                <a:latin typeface="Roboto" panose="02000000000000000000" pitchFamily="2" charset="0"/>
                <a:ea typeface="Roboto" panose="02000000000000000000" pitchFamily="2" charset="0"/>
                <a:cs typeface="+mn-cs"/>
              </a:rPr>
              <a:t> will decrease</a:t>
            </a:r>
            <a:r>
              <a:rPr lang="tr-TR" sz="1200" kern="1200">
                <a:solidFill>
                  <a:schemeClr val="tx1"/>
                </a:solidFill>
                <a:latin typeface="Roboto" panose="02000000000000000000" pitchFamily="2" charset="0"/>
                <a:ea typeface="Roboto" panose="02000000000000000000" pitchFamily="2" charset="0"/>
                <a:cs typeface="+mn-cs"/>
              </a:rPr>
              <a:t> by TTT</a:t>
            </a:r>
          </a:p>
          <a:p>
            <a:pPr marL="0" indent="0">
              <a:lnSpc>
                <a:spcPct val="110000"/>
              </a:lnSpc>
              <a:spcBef>
                <a:spcPts val="600"/>
              </a:spcBef>
              <a:buNone/>
            </a:pPr>
            <a:r>
              <a:rPr lang="nn-NO" sz="1200" b="1" kern="1200">
                <a:solidFill>
                  <a:srgbClr val="0070C0"/>
                </a:solidFill>
                <a:latin typeface="Roboto" panose="02000000000000000000" pitchFamily="2" charset="0"/>
                <a:ea typeface="Roboto" panose="02000000000000000000" pitchFamily="2" charset="0"/>
                <a:cs typeface="+mn-cs"/>
              </a:rPr>
              <a:t>TTT/45</a:t>
            </a:r>
            <a:r>
              <a:rPr lang="tr-TR" sz="1200" b="1" kern="1200">
                <a:solidFill>
                  <a:srgbClr val="0070C0"/>
                </a:solidFill>
                <a:latin typeface="Roboto" panose="02000000000000000000" pitchFamily="2" charset="0"/>
                <a:ea typeface="Roboto" panose="02000000000000000000" pitchFamily="2" charset="0"/>
                <a:cs typeface="+mn-cs"/>
              </a:rPr>
              <a:t>:</a:t>
            </a:r>
            <a:r>
              <a:rPr lang="tr-TR" sz="1200" kern="1200">
                <a:solidFill>
                  <a:srgbClr val="0070C0"/>
                </a:solidFill>
                <a:latin typeface="Roboto" panose="02000000000000000000" pitchFamily="2" charset="0"/>
                <a:ea typeface="Roboto" panose="02000000000000000000" pitchFamily="2" charset="0"/>
                <a:cs typeface="+mn-cs"/>
              </a:rPr>
              <a:t> </a:t>
            </a:r>
            <a:r>
              <a:rPr lang="en-US" sz="1200" kern="1200">
                <a:solidFill>
                  <a:schemeClr val="tx1"/>
                </a:solidFill>
                <a:latin typeface="Roboto" panose="02000000000000000000" pitchFamily="2" charset="0"/>
                <a:ea typeface="Roboto" panose="02000000000000000000" pitchFamily="2" charset="0"/>
                <a:cs typeface="+mn-cs"/>
              </a:rPr>
              <a:t>The expected value of the cars arriving before </a:t>
            </a:r>
            <a:r>
              <a:rPr lang="tr-TR" sz="1200" kern="1200">
                <a:solidFill>
                  <a:schemeClr val="tx1"/>
                </a:solidFill>
                <a:latin typeface="Roboto" panose="02000000000000000000" pitchFamily="2" charset="0"/>
                <a:ea typeface="Roboto" panose="02000000000000000000" pitchFamily="2" charset="0"/>
                <a:cs typeface="+mn-cs"/>
              </a:rPr>
              <a:t>our van arrives. Multiplying this by </a:t>
            </a:r>
            <a:r>
              <a:rPr lang="tr-TR" sz="1200" b="1" kern="1200">
                <a:solidFill>
                  <a:schemeClr val="tx1"/>
                </a:solidFill>
                <a:latin typeface="Roboto" panose="02000000000000000000" pitchFamily="2" charset="0"/>
                <a:ea typeface="Roboto" panose="02000000000000000000" pitchFamily="2" charset="0"/>
                <a:cs typeface="+mn-cs"/>
              </a:rPr>
              <a:t>25 </a:t>
            </a:r>
            <a:r>
              <a:rPr lang="tr-TR" sz="1200" kern="1200">
                <a:solidFill>
                  <a:schemeClr val="tx1"/>
                </a:solidFill>
                <a:latin typeface="Roboto" panose="02000000000000000000" pitchFamily="2" charset="0"/>
                <a:ea typeface="Roboto" panose="02000000000000000000" pitchFamily="2" charset="0"/>
                <a:cs typeface="+mn-cs"/>
              </a:rPr>
              <a:t>will give us expected increase of the current waiting time caused by external vehicles arriving</a:t>
            </a:r>
            <a:endParaRPr lang="tr-TR" sz="1200" b="1" kern="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1000"/>
              </a:spcBef>
              <a:buNone/>
            </a:pPr>
            <a:endParaRPr lang="tr-TR" sz="1200" kern="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1000"/>
              </a:spcBef>
              <a:buNone/>
            </a:pPr>
            <a:endParaRPr lang="en-US" sz="1200" kern="1200">
              <a:solidFill>
                <a:schemeClr val="tx1"/>
              </a:solidFill>
              <a:latin typeface="Roboto" panose="02000000000000000000" pitchFamily="2" charset="0"/>
              <a:ea typeface="Roboto" panose="02000000000000000000" pitchFamily="2" charset="0"/>
              <a:cs typeface="+mn-cs"/>
            </a:endParaRPr>
          </a:p>
        </p:txBody>
      </p:sp>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236607" y="128421"/>
            <a:ext cx="12056392" cy="798368"/>
          </a:xfrm>
        </p:spPr>
        <p:txBody>
          <a:bodyPr/>
          <a:lstStyle/>
          <a:p>
            <a:pPr>
              <a:lnSpc>
                <a:spcPct val="90000"/>
              </a:lnSpc>
              <a:spcBef>
                <a:spcPct val="0"/>
              </a:spcBef>
            </a:pPr>
            <a:r>
              <a:rPr lang="en-US" kern="1200" dirty="0">
                <a:solidFill>
                  <a:schemeClr val="tx1"/>
                </a:solidFill>
                <a:latin typeface="Roboto" panose="02000000000000000000" pitchFamily="2" charset="0"/>
                <a:ea typeface="Roboto" panose="02000000000000000000" pitchFamily="2" charset="0"/>
                <a:cs typeface="+mj-cs"/>
              </a:rPr>
              <a:t>CHARGING: </a:t>
            </a:r>
            <a:r>
              <a:rPr lang="en-US" sz="2400" kern="1200" dirty="0">
                <a:solidFill>
                  <a:schemeClr val="tx1"/>
                </a:solidFill>
                <a:latin typeface="Roboto" panose="02000000000000000000" pitchFamily="2" charset="0"/>
                <a:ea typeface="Roboto" panose="02000000000000000000" pitchFamily="2" charset="0"/>
                <a:cs typeface="+mj-cs"/>
              </a:rPr>
              <a:t>New Charging Policy:</a:t>
            </a:r>
            <a:r>
              <a:rPr lang="tr-TR" sz="2400" kern="1200" dirty="0">
                <a:solidFill>
                  <a:schemeClr val="tx1"/>
                </a:solidFill>
                <a:latin typeface="Roboto" panose="02000000000000000000" pitchFamily="2" charset="0"/>
                <a:ea typeface="Roboto" panose="02000000000000000000" pitchFamily="2" charset="0"/>
                <a:cs typeface="+mj-cs"/>
              </a:rPr>
              <a:t> Charging Station Selection Probability Calculations</a:t>
            </a:r>
            <a:endParaRPr lang="en-US" i="1" kern="1200" dirty="0">
              <a:solidFill>
                <a:schemeClr val="tx1"/>
              </a:solidFill>
              <a:latin typeface="Roboto" panose="02000000000000000000" pitchFamily="2" charset="0"/>
              <a:ea typeface="Roboto" panose="02000000000000000000" pitchFamily="2" charset="0"/>
              <a:cs typeface="+mj-cs"/>
            </a:endParaRPr>
          </a:p>
        </p:txBody>
      </p:sp>
      <p:sp>
        <p:nvSpPr>
          <p:cNvPr id="10" name="Slide Number Placeholder 3">
            <a:extLst>
              <a:ext uri="{FF2B5EF4-FFF2-40B4-BE49-F238E27FC236}">
                <a16:creationId xmlns:a16="http://schemas.microsoft.com/office/drawing/2014/main" id="{B1054E3D-49FA-438B-AE3F-4155A14D1249}"/>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11</a:t>
            </a:fld>
            <a:endParaRPr lang="en-US"/>
          </a:p>
        </p:txBody>
      </p:sp>
      <p:pic>
        <p:nvPicPr>
          <p:cNvPr id="12" name="Picture 11">
            <a:extLst>
              <a:ext uri="{FF2B5EF4-FFF2-40B4-BE49-F238E27FC236}">
                <a16:creationId xmlns:a16="http://schemas.microsoft.com/office/drawing/2014/main" id="{F84B2E07-2B8A-4C60-9C09-686507AC10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607" y="5002021"/>
            <a:ext cx="2926334" cy="304826"/>
          </a:xfrm>
          <a:prstGeom prst="rect">
            <a:avLst/>
          </a:prstGeom>
        </p:spPr>
      </p:pic>
      <p:pic>
        <p:nvPicPr>
          <p:cNvPr id="14" name="Picture 13" descr="Text&#10;&#10;Description automatically generated">
            <a:extLst>
              <a:ext uri="{FF2B5EF4-FFF2-40B4-BE49-F238E27FC236}">
                <a16:creationId xmlns:a16="http://schemas.microsoft.com/office/drawing/2014/main" id="{681E1843-D7CC-49F6-957B-615C0630A0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7952" y="4998211"/>
            <a:ext cx="3497883" cy="617273"/>
          </a:xfrm>
          <a:prstGeom prst="rect">
            <a:avLst/>
          </a:prstGeom>
        </p:spPr>
      </p:pic>
      <p:pic>
        <p:nvPicPr>
          <p:cNvPr id="16" name="Picture 15" descr="Text&#10;&#10;Description automatically generated">
            <a:extLst>
              <a:ext uri="{FF2B5EF4-FFF2-40B4-BE49-F238E27FC236}">
                <a16:creationId xmlns:a16="http://schemas.microsoft.com/office/drawing/2014/main" id="{27EB8816-AA55-4EF7-B162-595E4C91FF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1566" y="4979855"/>
            <a:ext cx="3337849" cy="518205"/>
          </a:xfrm>
          <a:prstGeom prst="rect">
            <a:avLst/>
          </a:prstGeom>
        </p:spPr>
      </p:pic>
      <p:cxnSp>
        <p:nvCxnSpPr>
          <p:cNvPr id="17" name="Straight Connector 16">
            <a:extLst>
              <a:ext uri="{FF2B5EF4-FFF2-40B4-BE49-F238E27FC236}">
                <a16:creationId xmlns:a16="http://schemas.microsoft.com/office/drawing/2014/main" id="{E4A9FC02-BD19-41B7-BBF3-CAE30FB7BD8A}"/>
              </a:ext>
            </a:extLst>
          </p:cNvPr>
          <p:cNvCxnSpPr>
            <a:cxnSpLocks/>
          </p:cNvCxnSpPr>
          <p:nvPr/>
        </p:nvCxnSpPr>
        <p:spPr>
          <a:xfrm>
            <a:off x="8321036" y="794207"/>
            <a:ext cx="0" cy="306375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Content Placeholder 2">
            <a:extLst>
              <a:ext uri="{FF2B5EF4-FFF2-40B4-BE49-F238E27FC236}">
                <a16:creationId xmlns:a16="http://schemas.microsoft.com/office/drawing/2014/main" id="{16DEB638-0A82-4311-9BD8-A875C42A6034}"/>
              </a:ext>
            </a:extLst>
          </p:cNvPr>
          <p:cNvSpPr txBox="1">
            <a:spLocks/>
          </p:cNvSpPr>
          <p:nvPr/>
        </p:nvSpPr>
        <p:spPr>
          <a:xfrm>
            <a:off x="7965322" y="1231185"/>
            <a:ext cx="3624788" cy="18178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0" indent="0">
              <a:lnSpc>
                <a:spcPct val="110000"/>
              </a:lnSpc>
              <a:spcBef>
                <a:spcPts val="1000"/>
              </a:spcBef>
              <a:buFont typeface="Roboto"/>
              <a:buNone/>
            </a:pPr>
            <a:endParaRPr lang="tr-TR" sz="1200" kern="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1000"/>
              </a:spcBef>
              <a:buFont typeface="Roboto"/>
              <a:buNone/>
            </a:pPr>
            <a:endParaRPr lang="en-US" sz="1200" kern="1200">
              <a:solidFill>
                <a:schemeClr val="tx1"/>
              </a:solidFill>
              <a:latin typeface="Roboto" panose="02000000000000000000" pitchFamily="2" charset="0"/>
              <a:ea typeface="Roboto" panose="02000000000000000000" pitchFamily="2" charset="0"/>
              <a:cs typeface="+mn-cs"/>
            </a:endParaRPr>
          </a:p>
        </p:txBody>
      </p:sp>
      <p:pic>
        <p:nvPicPr>
          <p:cNvPr id="29" name="Picture 28" descr="A picture containing table&#10;&#10;Description automatically generated">
            <a:extLst>
              <a:ext uri="{FF2B5EF4-FFF2-40B4-BE49-F238E27FC236}">
                <a16:creationId xmlns:a16="http://schemas.microsoft.com/office/drawing/2014/main" id="{02946147-2657-4213-AA05-79251F61EB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4311" y="1117911"/>
            <a:ext cx="3772888" cy="2472496"/>
          </a:xfrm>
          <a:prstGeom prst="rect">
            <a:avLst/>
          </a:prstGeom>
        </p:spPr>
      </p:pic>
      <p:sp>
        <p:nvSpPr>
          <p:cNvPr id="30" name="TextBox 29">
            <a:extLst>
              <a:ext uri="{FF2B5EF4-FFF2-40B4-BE49-F238E27FC236}">
                <a16:creationId xmlns:a16="http://schemas.microsoft.com/office/drawing/2014/main" id="{1558AB8C-7830-4C12-B694-F8B5233986CE}"/>
              </a:ext>
            </a:extLst>
          </p:cNvPr>
          <p:cNvSpPr txBox="1"/>
          <p:nvPr/>
        </p:nvSpPr>
        <p:spPr>
          <a:xfrm>
            <a:off x="8713102" y="3500423"/>
            <a:ext cx="3624788"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EWT</a:t>
            </a:r>
            <a:r>
              <a:rPr lang="tr-TR" sz="1200">
                <a:latin typeface="Roboto" panose="02000000000000000000" pitchFamily="2" charset="0"/>
                <a:ea typeface="Roboto" panose="02000000000000000000" pitchFamily="2" charset="0"/>
              </a:rPr>
              <a:t>= 15-5+5/45*25= 12.77 minutes</a:t>
            </a:r>
          </a:p>
        </p:txBody>
      </p:sp>
      <p:cxnSp>
        <p:nvCxnSpPr>
          <p:cNvPr id="35" name="Straight Connector 34">
            <a:extLst>
              <a:ext uri="{FF2B5EF4-FFF2-40B4-BE49-F238E27FC236}">
                <a16:creationId xmlns:a16="http://schemas.microsoft.com/office/drawing/2014/main" id="{47E476F4-4236-4C12-9020-15E90538E450}"/>
              </a:ext>
            </a:extLst>
          </p:cNvPr>
          <p:cNvCxnSpPr>
            <a:cxnSpLocks/>
          </p:cNvCxnSpPr>
          <p:nvPr/>
        </p:nvCxnSpPr>
        <p:spPr>
          <a:xfrm flipH="1" flipV="1">
            <a:off x="8321036" y="3863046"/>
            <a:ext cx="3847662" cy="1418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F869BC9E-933E-499C-B4C7-F4EB88BC2505}"/>
              </a:ext>
            </a:extLst>
          </p:cNvPr>
          <p:cNvSpPr txBox="1"/>
          <p:nvPr/>
        </p:nvSpPr>
        <p:spPr>
          <a:xfrm>
            <a:off x="149648" y="4750348"/>
            <a:ext cx="1087656" cy="276999"/>
          </a:xfrm>
          <a:prstGeom prst="rect">
            <a:avLst/>
          </a:prstGeom>
          <a:noFill/>
        </p:spPr>
        <p:txBody>
          <a:bodyPr wrap="square" rtlCol="0">
            <a:spAutoFit/>
          </a:bodyPr>
          <a:lstStyle/>
          <a:p>
            <a:r>
              <a:rPr lang="tr-TR" sz="1200" b="1" dirty="0">
                <a:solidFill>
                  <a:srgbClr val="7030A0"/>
                </a:solidFill>
                <a:latin typeface="Roboto" panose="02000000000000000000" pitchFamily="2" charset="0"/>
                <a:ea typeface="Roboto" panose="02000000000000000000" pitchFamily="2" charset="0"/>
              </a:rPr>
              <a:t>Condition 1</a:t>
            </a:r>
          </a:p>
        </p:txBody>
      </p:sp>
      <p:sp>
        <p:nvSpPr>
          <p:cNvPr id="40" name="TextBox 39">
            <a:extLst>
              <a:ext uri="{FF2B5EF4-FFF2-40B4-BE49-F238E27FC236}">
                <a16:creationId xmlns:a16="http://schemas.microsoft.com/office/drawing/2014/main" id="{10A98E9E-6A21-455A-B43D-054E0287E164}"/>
              </a:ext>
            </a:extLst>
          </p:cNvPr>
          <p:cNvSpPr txBox="1"/>
          <p:nvPr/>
        </p:nvSpPr>
        <p:spPr>
          <a:xfrm>
            <a:off x="3287511" y="4745436"/>
            <a:ext cx="1087656" cy="276999"/>
          </a:xfrm>
          <a:prstGeom prst="rect">
            <a:avLst/>
          </a:prstGeom>
          <a:noFill/>
        </p:spPr>
        <p:txBody>
          <a:bodyPr wrap="square" rtlCol="0">
            <a:spAutoFit/>
          </a:bodyPr>
          <a:lstStyle/>
          <a:p>
            <a:r>
              <a:rPr lang="tr-TR" sz="1200" b="1">
                <a:solidFill>
                  <a:srgbClr val="7030A0"/>
                </a:solidFill>
                <a:latin typeface="Roboto" panose="02000000000000000000" pitchFamily="2" charset="0"/>
                <a:ea typeface="Roboto" panose="02000000000000000000" pitchFamily="2" charset="0"/>
              </a:rPr>
              <a:t>Condition 2</a:t>
            </a:r>
          </a:p>
        </p:txBody>
      </p:sp>
      <p:sp>
        <p:nvSpPr>
          <p:cNvPr id="41" name="TextBox 40">
            <a:extLst>
              <a:ext uri="{FF2B5EF4-FFF2-40B4-BE49-F238E27FC236}">
                <a16:creationId xmlns:a16="http://schemas.microsoft.com/office/drawing/2014/main" id="{13DBAA41-323E-4404-AD2D-BE2B6F913AEE}"/>
              </a:ext>
            </a:extLst>
          </p:cNvPr>
          <p:cNvSpPr txBox="1"/>
          <p:nvPr/>
        </p:nvSpPr>
        <p:spPr>
          <a:xfrm>
            <a:off x="7256682" y="4750349"/>
            <a:ext cx="1087656" cy="276999"/>
          </a:xfrm>
          <a:prstGeom prst="rect">
            <a:avLst/>
          </a:prstGeom>
          <a:noFill/>
        </p:spPr>
        <p:txBody>
          <a:bodyPr wrap="square" rtlCol="0">
            <a:spAutoFit/>
          </a:bodyPr>
          <a:lstStyle/>
          <a:p>
            <a:r>
              <a:rPr lang="tr-TR" sz="1200" b="1">
                <a:solidFill>
                  <a:srgbClr val="7030A0"/>
                </a:solidFill>
                <a:latin typeface="Roboto" panose="02000000000000000000" pitchFamily="2" charset="0"/>
                <a:ea typeface="Roboto" panose="02000000000000000000" pitchFamily="2" charset="0"/>
              </a:rPr>
              <a:t>Condition 3</a:t>
            </a:r>
          </a:p>
        </p:txBody>
      </p:sp>
      <p:sp>
        <p:nvSpPr>
          <p:cNvPr id="42" name="TextBox 41">
            <a:extLst>
              <a:ext uri="{FF2B5EF4-FFF2-40B4-BE49-F238E27FC236}">
                <a16:creationId xmlns:a16="http://schemas.microsoft.com/office/drawing/2014/main" id="{9CB5A480-09DF-45BC-A805-BECD12735B45}"/>
              </a:ext>
            </a:extLst>
          </p:cNvPr>
          <p:cNvSpPr txBox="1"/>
          <p:nvPr/>
        </p:nvSpPr>
        <p:spPr>
          <a:xfrm>
            <a:off x="149648" y="5641438"/>
            <a:ext cx="2926334" cy="1015663"/>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When CWT is greater than TTT, the waiting time will not be over until our van arrives. this formula allows a very easy calculation of the expected waiting time. (like in the example above)</a:t>
            </a:r>
          </a:p>
        </p:txBody>
      </p:sp>
      <p:sp>
        <p:nvSpPr>
          <p:cNvPr id="43" name="TextBox 42">
            <a:extLst>
              <a:ext uri="{FF2B5EF4-FFF2-40B4-BE49-F238E27FC236}">
                <a16:creationId xmlns:a16="http://schemas.microsoft.com/office/drawing/2014/main" id="{54524D80-2761-463F-AEF4-3A309D98A3BB}"/>
              </a:ext>
            </a:extLst>
          </p:cNvPr>
          <p:cNvSpPr txBox="1"/>
          <p:nvPr/>
        </p:nvSpPr>
        <p:spPr>
          <a:xfrm>
            <a:off x="3322622" y="5607003"/>
            <a:ext cx="3824161" cy="1200329"/>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For example:</a:t>
            </a:r>
          </a:p>
          <a:p>
            <a:r>
              <a:rPr lang="tr-TR" sz="1200">
                <a:latin typeface="Roboto" panose="02000000000000000000" pitchFamily="2" charset="0"/>
                <a:ea typeface="Roboto" panose="02000000000000000000" pitchFamily="2" charset="0"/>
              </a:rPr>
              <a:t>TTT=90  CWT=60</a:t>
            </a:r>
          </a:p>
          <a:p>
            <a:r>
              <a:rPr lang="tr-TR" sz="1200">
                <a:latin typeface="Roboto" panose="02000000000000000000" pitchFamily="2" charset="0"/>
                <a:ea typeface="Roboto" panose="02000000000000000000" pitchFamily="2" charset="0"/>
              </a:rPr>
              <a:t>90/45=</a:t>
            </a:r>
            <a:r>
              <a:rPr lang="tr-TR" sz="1200" b="1">
                <a:latin typeface="Roboto" panose="02000000000000000000" pitchFamily="2" charset="0"/>
                <a:ea typeface="Roboto" panose="02000000000000000000" pitchFamily="2" charset="0"/>
              </a:rPr>
              <a:t>2</a:t>
            </a:r>
            <a:r>
              <a:rPr lang="tr-TR" sz="1200">
                <a:latin typeface="Roboto" panose="02000000000000000000" pitchFamily="2" charset="0"/>
                <a:ea typeface="Roboto" panose="02000000000000000000" pitchFamily="2" charset="0"/>
              </a:rPr>
              <a:t> external cars will arrive until our van arrives. </a:t>
            </a:r>
          </a:p>
          <a:p>
            <a:r>
              <a:rPr lang="tr-TR" sz="1200">
                <a:latin typeface="Roboto" panose="02000000000000000000" pitchFamily="2" charset="0"/>
                <a:ea typeface="Roboto" panose="02000000000000000000" pitchFamily="2" charset="0"/>
              </a:rPr>
              <a:t>60+25*</a:t>
            </a:r>
            <a:r>
              <a:rPr lang="tr-TR" sz="1200" b="1">
                <a:latin typeface="Roboto" panose="02000000000000000000" pitchFamily="2" charset="0"/>
                <a:ea typeface="Roboto" panose="02000000000000000000" pitchFamily="2" charset="0"/>
              </a:rPr>
              <a:t>2</a:t>
            </a:r>
            <a:r>
              <a:rPr lang="tr-TR" sz="1200">
                <a:latin typeface="Roboto" panose="02000000000000000000" pitchFamily="2" charset="0"/>
                <a:ea typeface="Roboto" panose="02000000000000000000" pitchFamily="2" charset="0"/>
              </a:rPr>
              <a:t> &gt;90</a:t>
            </a:r>
          </a:p>
          <a:p>
            <a:r>
              <a:rPr lang="tr-TR" sz="1200">
                <a:latin typeface="Roboto" panose="02000000000000000000" pitchFamily="2" charset="0"/>
                <a:ea typeface="Roboto" panose="02000000000000000000" pitchFamily="2" charset="0"/>
              </a:rPr>
              <a:t>This indicates that when the van arrives to the charging station, the CWT&gt;0, so this formula applies</a:t>
            </a:r>
          </a:p>
        </p:txBody>
      </p:sp>
      <p:sp>
        <p:nvSpPr>
          <p:cNvPr id="44" name="TextBox 43">
            <a:extLst>
              <a:ext uri="{FF2B5EF4-FFF2-40B4-BE49-F238E27FC236}">
                <a16:creationId xmlns:a16="http://schemas.microsoft.com/office/drawing/2014/main" id="{0C671767-5587-488C-90DF-C6940312FFE8}"/>
              </a:ext>
            </a:extLst>
          </p:cNvPr>
          <p:cNvSpPr txBox="1"/>
          <p:nvPr/>
        </p:nvSpPr>
        <p:spPr>
          <a:xfrm>
            <a:off x="149648" y="4264101"/>
            <a:ext cx="11786688" cy="276999"/>
          </a:xfrm>
          <a:prstGeom prst="rect">
            <a:avLst/>
          </a:prstGeom>
          <a:noFill/>
        </p:spPr>
        <p:txBody>
          <a:bodyPr wrap="square" rtlCol="0">
            <a:spAutoFit/>
          </a:bodyPr>
          <a:lstStyle/>
          <a:p>
            <a:r>
              <a:rPr lang="tr-TR" sz="1200" b="1">
                <a:solidFill>
                  <a:srgbClr val="7030A0"/>
                </a:solidFill>
                <a:latin typeface="Roboto" panose="02000000000000000000" pitchFamily="2" charset="0"/>
                <a:ea typeface="Roboto" panose="02000000000000000000" pitchFamily="2" charset="0"/>
              </a:rPr>
              <a:t>Formula 1 </a:t>
            </a:r>
            <a:r>
              <a:rPr lang="tr-TR" sz="1200">
                <a:latin typeface="Roboto" panose="02000000000000000000" pitchFamily="2" charset="0"/>
                <a:ea typeface="Roboto" panose="02000000000000000000" pitchFamily="2" charset="0"/>
              </a:rPr>
              <a:t>will be used in </a:t>
            </a:r>
            <a:r>
              <a:rPr lang="tr-TR" sz="1200" b="1">
                <a:latin typeface="Roboto" panose="02000000000000000000" pitchFamily="2" charset="0"/>
                <a:ea typeface="Roboto" panose="02000000000000000000" pitchFamily="2" charset="0"/>
              </a:rPr>
              <a:t>Condition 1, Condition 2 </a:t>
            </a:r>
            <a:r>
              <a:rPr lang="tr-TR" sz="1200">
                <a:latin typeface="Roboto" panose="02000000000000000000" pitchFamily="2" charset="0"/>
                <a:ea typeface="Roboto" panose="02000000000000000000" pitchFamily="2" charset="0"/>
              </a:rPr>
              <a:t>and </a:t>
            </a:r>
            <a:r>
              <a:rPr lang="tr-TR" sz="1200" b="1">
                <a:latin typeface="Roboto" panose="02000000000000000000" pitchFamily="2" charset="0"/>
                <a:ea typeface="Roboto" panose="02000000000000000000" pitchFamily="2" charset="0"/>
              </a:rPr>
              <a:t>Condition 3</a:t>
            </a:r>
            <a:r>
              <a:rPr lang="tr-TR" sz="1200">
                <a:latin typeface="Roboto" panose="02000000000000000000" pitchFamily="2" charset="0"/>
                <a:ea typeface="Roboto" panose="02000000000000000000" pitchFamily="2" charset="0"/>
              </a:rPr>
              <a:t>, all of which referring to the fact that </a:t>
            </a:r>
            <a:r>
              <a:rPr lang="tr-TR" sz="1200" b="1">
                <a:latin typeface="Roboto" panose="02000000000000000000" pitchFamily="2" charset="0"/>
                <a:ea typeface="Roboto" panose="02000000000000000000" pitchFamily="2" charset="0"/>
              </a:rPr>
              <a:t>when the van arrives to a charging station, the CWT will be still&gt;0</a:t>
            </a:r>
          </a:p>
        </p:txBody>
      </p:sp>
      <p:sp>
        <p:nvSpPr>
          <p:cNvPr id="45" name="TextBox 44">
            <a:extLst>
              <a:ext uri="{FF2B5EF4-FFF2-40B4-BE49-F238E27FC236}">
                <a16:creationId xmlns:a16="http://schemas.microsoft.com/office/drawing/2014/main" id="{DA90DDB6-FF8B-425A-99FC-B677E9F049E4}"/>
              </a:ext>
            </a:extLst>
          </p:cNvPr>
          <p:cNvSpPr txBox="1"/>
          <p:nvPr/>
        </p:nvSpPr>
        <p:spPr>
          <a:xfrm>
            <a:off x="7291757" y="5498060"/>
            <a:ext cx="4134349" cy="1384995"/>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For example:</a:t>
            </a:r>
          </a:p>
          <a:p>
            <a:r>
              <a:rPr lang="tr-TR" sz="1200">
                <a:latin typeface="Roboto" panose="02000000000000000000" pitchFamily="2" charset="0"/>
                <a:ea typeface="Roboto" panose="02000000000000000000" pitchFamily="2" charset="0"/>
              </a:rPr>
              <a:t>TTT=90</a:t>
            </a:r>
          </a:p>
          <a:p>
            <a:r>
              <a:rPr lang="tr-TR" sz="1200">
                <a:latin typeface="Roboto" panose="02000000000000000000" pitchFamily="2" charset="0"/>
                <a:ea typeface="Roboto" panose="02000000000000000000" pitchFamily="2" charset="0"/>
              </a:rPr>
              <a:t>CWT=80</a:t>
            </a:r>
          </a:p>
          <a:p>
            <a:r>
              <a:rPr lang="tr-TR" sz="1200">
                <a:latin typeface="Roboto" panose="02000000000000000000" pitchFamily="2" charset="0"/>
                <a:ea typeface="Roboto" panose="02000000000000000000" pitchFamily="2" charset="0"/>
              </a:rPr>
              <a:t>90/45=</a:t>
            </a:r>
            <a:r>
              <a:rPr lang="tr-TR" sz="1200" b="1">
                <a:latin typeface="Roboto" panose="02000000000000000000" pitchFamily="2" charset="0"/>
                <a:ea typeface="Roboto" panose="02000000000000000000" pitchFamily="2" charset="0"/>
              </a:rPr>
              <a:t>2</a:t>
            </a:r>
            <a:r>
              <a:rPr lang="tr-TR" sz="1200">
                <a:latin typeface="Roboto" panose="02000000000000000000" pitchFamily="2" charset="0"/>
                <a:ea typeface="Roboto" panose="02000000000000000000" pitchFamily="2" charset="0"/>
              </a:rPr>
              <a:t> external vehicles arrive before our van</a:t>
            </a:r>
          </a:p>
          <a:p>
            <a:r>
              <a:rPr lang="tr-TR" sz="1200">
                <a:latin typeface="Roboto" panose="02000000000000000000" pitchFamily="2" charset="0"/>
                <a:ea typeface="Roboto" panose="02000000000000000000" pitchFamily="2" charset="0"/>
              </a:rPr>
              <a:t>25*2+80&gt;90</a:t>
            </a:r>
          </a:p>
          <a:p>
            <a:r>
              <a:rPr lang="tr-TR" sz="1200">
                <a:latin typeface="Roboto" panose="02000000000000000000" pitchFamily="2" charset="0"/>
                <a:ea typeface="Roboto" panose="02000000000000000000" pitchFamily="2" charset="0"/>
              </a:rPr>
              <a:t>This indicates that when the van arrives to the charging station, the CWT&gt;0, so this formula applies.</a:t>
            </a:r>
          </a:p>
        </p:txBody>
      </p:sp>
      <p:sp>
        <p:nvSpPr>
          <p:cNvPr id="6" name="TextBox 5">
            <a:extLst>
              <a:ext uri="{FF2B5EF4-FFF2-40B4-BE49-F238E27FC236}">
                <a16:creationId xmlns:a16="http://schemas.microsoft.com/office/drawing/2014/main" id="{C43AF3CF-D685-4502-B50F-BBB83F22B2D2}"/>
              </a:ext>
            </a:extLst>
          </p:cNvPr>
          <p:cNvSpPr txBox="1"/>
          <p:nvPr/>
        </p:nvSpPr>
        <p:spPr>
          <a:xfrm>
            <a:off x="4221525" y="1921175"/>
            <a:ext cx="3961743" cy="1277273"/>
          </a:xfrm>
          <a:prstGeom prst="rect">
            <a:avLst/>
          </a:prstGeom>
          <a:noFill/>
        </p:spPr>
        <p:txBody>
          <a:bodyPr wrap="square" rtlCol="0">
            <a:spAutoFit/>
          </a:bodyPr>
          <a:lstStyle/>
          <a:p>
            <a:pPr>
              <a:spcAft>
                <a:spcPts val="600"/>
              </a:spcAft>
            </a:pPr>
            <a:r>
              <a:rPr lang="tr-TR" sz="1200" u="sng">
                <a:latin typeface="Roboto" panose="02000000000000000000" pitchFamily="2" charset="0"/>
                <a:ea typeface="Roboto" panose="02000000000000000000" pitchFamily="2" charset="0"/>
              </a:rPr>
              <a:t>Abbreviations:</a:t>
            </a:r>
          </a:p>
          <a:p>
            <a:r>
              <a:rPr lang="tr-TR" sz="1200">
                <a:latin typeface="Roboto" panose="02000000000000000000" pitchFamily="2" charset="0"/>
                <a:ea typeface="Roboto" panose="02000000000000000000" pitchFamily="2" charset="0"/>
              </a:rPr>
              <a:t>EWT: Expected waiting time</a:t>
            </a:r>
          </a:p>
          <a:p>
            <a:r>
              <a:rPr lang="tr-TR" sz="1200">
                <a:latin typeface="Roboto" panose="02000000000000000000" pitchFamily="2" charset="0"/>
                <a:ea typeface="Roboto" panose="02000000000000000000" pitchFamily="2" charset="0"/>
              </a:rPr>
              <a:t>CWT: </a:t>
            </a:r>
            <a:r>
              <a:rPr lang="en-US" sz="1200">
                <a:latin typeface="Roboto" panose="02000000000000000000" pitchFamily="2" charset="0"/>
                <a:ea typeface="Roboto" panose="02000000000000000000" pitchFamily="2" charset="0"/>
              </a:rPr>
              <a:t>Current Waiting Time</a:t>
            </a:r>
            <a:r>
              <a:rPr lang="tr-TR" sz="1200">
                <a:latin typeface="Roboto" panose="02000000000000000000" pitchFamily="2" charset="0"/>
                <a:ea typeface="Roboto" panose="02000000000000000000" pitchFamily="2" charset="0"/>
              </a:rPr>
              <a:t>s at the charging stations </a:t>
            </a:r>
            <a:r>
              <a:rPr lang="en-US" sz="1200">
                <a:latin typeface="Roboto" panose="02000000000000000000" pitchFamily="2" charset="0"/>
                <a:ea typeface="Roboto" panose="02000000000000000000" pitchFamily="2" charset="0"/>
              </a:rPr>
              <a:t> </a:t>
            </a:r>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TTT: Time needed to arrive a charging station</a:t>
            </a:r>
          </a:p>
          <a:p>
            <a:r>
              <a:rPr lang="tr-TR" sz="1200">
                <a:latin typeface="Roboto" panose="02000000000000000000" pitchFamily="2" charset="0"/>
                <a:ea typeface="Roboto" panose="02000000000000000000" pitchFamily="2" charset="0"/>
              </a:rPr>
              <a:t>1/45: Uniform distribution of an external car arriving</a:t>
            </a:r>
          </a:p>
          <a:p>
            <a:r>
              <a:rPr lang="tr-TR" sz="1200">
                <a:latin typeface="Roboto" panose="02000000000000000000" pitchFamily="2" charset="0"/>
                <a:ea typeface="Roboto" panose="02000000000000000000" pitchFamily="2" charset="0"/>
              </a:rPr>
              <a:t>25: Expected charging time of external cars</a:t>
            </a:r>
          </a:p>
        </p:txBody>
      </p:sp>
      <p:sp>
        <p:nvSpPr>
          <p:cNvPr id="24" name="TextBox 23">
            <a:extLst>
              <a:ext uri="{FF2B5EF4-FFF2-40B4-BE49-F238E27FC236}">
                <a16:creationId xmlns:a16="http://schemas.microsoft.com/office/drawing/2014/main" id="{055D632D-CD48-457C-9B90-E7819EFFA3E5}"/>
              </a:ext>
            </a:extLst>
          </p:cNvPr>
          <p:cNvSpPr txBox="1"/>
          <p:nvPr/>
        </p:nvSpPr>
        <p:spPr>
          <a:xfrm>
            <a:off x="11499" y="899388"/>
            <a:ext cx="7981648" cy="1015663"/>
          </a:xfrm>
          <a:prstGeom prst="rect">
            <a:avLst/>
          </a:prstGeom>
          <a:noFill/>
        </p:spPr>
        <p:txBody>
          <a:bodyPr wrap="square" rtlCol="0">
            <a:spAutoFit/>
          </a:bodyPr>
          <a:lstStyle/>
          <a:p>
            <a:pPr marL="114300" indent="0">
              <a:buNone/>
            </a:pPr>
            <a:r>
              <a:rPr lang="en-US" sz="1200">
                <a:latin typeface="Roboto" panose="02000000000000000000" pitchFamily="2" charset="0"/>
                <a:ea typeface="Roboto" panose="02000000000000000000" pitchFamily="2" charset="0"/>
              </a:rPr>
              <a:t>The best charging station is chosen, and the van starts to go there. It would be shame if another car goes to the charging station before our van! The longer the time passes until the van reaches the station, the more the risk of another car reaching before our van. So, </a:t>
            </a:r>
            <a:r>
              <a:rPr lang="en-US" sz="1200" b="1">
                <a:latin typeface="Roboto" panose="02000000000000000000" pitchFamily="2" charset="0"/>
                <a:ea typeface="Roboto" panose="02000000000000000000" pitchFamily="2" charset="0"/>
              </a:rPr>
              <a:t>the probability of an external car arriving before us </a:t>
            </a:r>
            <a:r>
              <a:rPr lang="en-US" sz="1200">
                <a:latin typeface="Roboto" panose="02000000000000000000" pitchFamily="2" charset="0"/>
                <a:ea typeface="Roboto" panose="02000000000000000000" pitchFamily="2" charset="0"/>
              </a:rPr>
              <a:t>is a crucial factor that needs to be calculated. It is calculated and added in the calculation of EWT. The section explains the corresponding concept and the script.</a:t>
            </a:r>
            <a:endParaRPr lang="tr-TR" sz="1200">
              <a:latin typeface="Roboto" panose="02000000000000000000" pitchFamily="2" charset="0"/>
              <a:ea typeface="Roboto" panose="02000000000000000000" pitchFamily="2" charset="0"/>
            </a:endParaRPr>
          </a:p>
        </p:txBody>
      </p:sp>
      <p:sp>
        <p:nvSpPr>
          <p:cNvPr id="4" name="TextBox 3">
            <a:extLst>
              <a:ext uri="{FF2B5EF4-FFF2-40B4-BE49-F238E27FC236}">
                <a16:creationId xmlns:a16="http://schemas.microsoft.com/office/drawing/2014/main" id="{0DBB83BB-D1E5-4564-B8F5-61A9C8C2E32B}"/>
              </a:ext>
            </a:extLst>
          </p:cNvPr>
          <p:cNvSpPr txBox="1"/>
          <p:nvPr/>
        </p:nvSpPr>
        <p:spPr>
          <a:xfrm>
            <a:off x="8545664" y="832932"/>
            <a:ext cx="1828800" cy="284979"/>
          </a:xfrm>
          <a:prstGeom prst="rect">
            <a:avLst/>
          </a:prstGeom>
          <a:noFill/>
        </p:spPr>
        <p:txBody>
          <a:bodyPr wrap="square" rtlCol="0">
            <a:spAutoFit/>
          </a:bodyPr>
          <a:lstStyle/>
          <a:p>
            <a:r>
              <a:rPr lang="tr-TR" sz="1200" b="1">
                <a:solidFill>
                  <a:srgbClr val="7030A0"/>
                </a:solidFill>
              </a:rPr>
              <a:t>Example for Formula 1</a:t>
            </a:r>
          </a:p>
        </p:txBody>
      </p:sp>
      <p:pic>
        <p:nvPicPr>
          <p:cNvPr id="25" name="Picture 24">
            <a:extLst>
              <a:ext uri="{FF2B5EF4-FFF2-40B4-BE49-F238E27FC236}">
                <a16:creationId xmlns:a16="http://schemas.microsoft.com/office/drawing/2014/main" id="{92A10E37-06D2-4D6C-8F07-147982166C81}"/>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6" name="Slide Number Placeholder 3">
            <a:extLst>
              <a:ext uri="{FF2B5EF4-FFF2-40B4-BE49-F238E27FC236}">
                <a16:creationId xmlns:a16="http://schemas.microsoft.com/office/drawing/2014/main" id="{A0C8745B-FE32-4D25-A57C-42E89669A64B}"/>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11</a:t>
            </a:fld>
            <a:endParaRPr lang="en-US"/>
          </a:p>
        </p:txBody>
      </p:sp>
      <p:sp>
        <p:nvSpPr>
          <p:cNvPr id="28" name="TextBox 27">
            <a:extLst>
              <a:ext uri="{FF2B5EF4-FFF2-40B4-BE49-F238E27FC236}">
                <a16:creationId xmlns:a16="http://schemas.microsoft.com/office/drawing/2014/main" id="{16EA6F90-5C42-4C10-AFF7-2EE4B95319EE}"/>
              </a:ext>
            </a:extLst>
          </p:cNvPr>
          <p:cNvSpPr txBox="1"/>
          <p:nvPr/>
        </p:nvSpPr>
        <p:spPr>
          <a:xfrm>
            <a:off x="10677723" y="89142"/>
            <a:ext cx="1599804" cy="276999"/>
          </a:xfrm>
          <a:prstGeom prst="rect">
            <a:avLst/>
          </a:prstGeom>
          <a:noFill/>
        </p:spPr>
        <p:txBody>
          <a:bodyPr wrap="square" rtlCol="0">
            <a:spAutoFit/>
          </a:bodyPr>
          <a:lstStyle/>
          <a:p>
            <a:pPr marL="114300" indent="0">
              <a:buNone/>
            </a:pPr>
            <a:r>
              <a:rPr lang="en-US" sz="1200" i="1">
                <a:latin typeface="Roboto" panose="02000000000000000000" pitchFamily="2" charset="0"/>
                <a:ea typeface="Roboto" panose="02000000000000000000" pitchFamily="2" charset="0"/>
              </a:rPr>
              <a:t>(Python Script 5.2)</a:t>
            </a:r>
            <a:endParaRPr lang="tr-TR" sz="1200" i="1">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62920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D2D98950-11B4-4C28-A583-89D48115ACC3}"/>
              </a:ext>
            </a:extLst>
          </p:cNvPr>
          <p:cNvPicPr>
            <a:picLocks noChangeAspect="1"/>
          </p:cNvPicPr>
          <p:nvPr/>
        </p:nvPicPr>
        <p:blipFill>
          <a:blip r:embed="rId2"/>
          <a:stretch>
            <a:fillRect/>
          </a:stretch>
        </p:blipFill>
        <p:spPr>
          <a:xfrm>
            <a:off x="296787" y="632522"/>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0" name="Slide Number Placeholder 3">
            <a:extLst>
              <a:ext uri="{FF2B5EF4-FFF2-40B4-BE49-F238E27FC236}">
                <a16:creationId xmlns:a16="http://schemas.microsoft.com/office/drawing/2014/main" id="{BF9BEC5E-E766-4A58-8389-0F7A8DAF6872}"/>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12</a:t>
            </a:fld>
            <a:endParaRPr lang="en-US"/>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77DE608-2379-4338-AB21-5BE6B5396C6A}"/>
                  </a:ext>
                </a:extLst>
              </p:cNvPr>
              <p:cNvSpPr txBox="1">
                <a:spLocks/>
              </p:cNvSpPr>
              <p:nvPr/>
            </p:nvSpPr>
            <p:spPr>
              <a:xfrm>
                <a:off x="389106" y="768486"/>
                <a:ext cx="6838913" cy="58800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0" indent="0">
                  <a:lnSpc>
                    <a:spcPct val="110000"/>
                  </a:lnSpc>
                  <a:spcBef>
                    <a:spcPts val="600"/>
                  </a:spcBef>
                  <a:buFont typeface="Roboto"/>
                  <a:buNone/>
                </a:pPr>
                <a:r>
                  <a:rPr lang="tr-TR" sz="1200" b="1" u="sng" kern="1200">
                    <a:solidFill>
                      <a:srgbClr val="00B0F0"/>
                    </a:solidFill>
                    <a:latin typeface="Roboto" panose="02000000000000000000" pitchFamily="2" charset="0"/>
                    <a:ea typeface="Roboto" panose="02000000000000000000" pitchFamily="2" charset="0"/>
                    <a:cs typeface="+mn-cs"/>
                  </a:rPr>
                  <a:t>Formula 2:</a:t>
                </a:r>
              </a:p>
              <a:p>
                <a:pPr marL="0" indent="0">
                  <a:lnSpc>
                    <a:spcPct val="110000"/>
                  </a:lnSpc>
                  <a:spcBef>
                    <a:spcPts val="600"/>
                  </a:spcBef>
                  <a:buFont typeface="Roboto"/>
                  <a:buNone/>
                </a:pPr>
                <a:r>
                  <a:rPr lang="tr-TR" sz="1200" kern="1200">
                    <a:solidFill>
                      <a:schemeClr val="tx1"/>
                    </a:solidFill>
                    <a:latin typeface="Roboto" panose="02000000000000000000" pitchFamily="2" charset="0"/>
                    <a:ea typeface="Roboto" panose="02000000000000000000" pitchFamily="2" charset="0"/>
                    <a:cs typeface="+mn-cs"/>
                  </a:rPr>
                  <a:t>The following EWT formula will be used under condition 4:</a:t>
                </a:r>
              </a:p>
              <a:p>
                <a:pPr marL="0" indent="0">
                  <a:lnSpc>
                    <a:spcPct val="110000"/>
                  </a:lnSpc>
                  <a:spcBef>
                    <a:spcPts val="1000"/>
                  </a:spcBef>
                  <a:buFont typeface="Roboto"/>
                  <a:buNone/>
                </a:pPr>
                <a:r>
                  <a:rPr lang="tr-TR" sz="1200" b="1" kern="1200">
                    <a:solidFill>
                      <a:schemeClr val="tx1"/>
                    </a:solidFill>
                    <a:latin typeface="Roboto" panose="02000000000000000000" pitchFamily="2" charset="0"/>
                    <a:ea typeface="Roboto" panose="02000000000000000000" pitchFamily="2" charset="0"/>
                    <a:cs typeface="+mn-cs"/>
                  </a:rPr>
                  <a:t>Condition 4</a:t>
                </a:r>
                <a:endParaRPr lang="tr-TR" sz="1200" kern="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1000"/>
                  </a:spcBef>
                  <a:buFont typeface="Roboto"/>
                  <a:buNone/>
                </a:pPr>
                <a:endParaRPr lang="tr-TR" sz="1200" kern="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1000"/>
                  </a:spcBef>
                  <a:buFont typeface="Roboto"/>
                  <a:buNone/>
                </a:pPr>
                <a:endParaRPr lang="tr-TR" sz="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1000"/>
                  </a:spcBef>
                  <a:buFont typeface="Roboto"/>
                  <a:buNone/>
                </a:pPr>
                <a:endParaRPr lang="tr-TR" sz="1200" kern="1200">
                  <a:solidFill>
                    <a:schemeClr val="tx1"/>
                  </a:solidFill>
                  <a:latin typeface="Roboto" panose="02000000000000000000" pitchFamily="2" charset="0"/>
                  <a:ea typeface="Roboto" panose="02000000000000000000" pitchFamily="2" charset="0"/>
                  <a:cs typeface="+mn-cs"/>
                </a:endParaRPr>
              </a:p>
              <a:p>
                <a:pPr marL="0" indent="0">
                  <a:lnSpc>
                    <a:spcPct val="110000"/>
                  </a:lnSpc>
                  <a:spcBef>
                    <a:spcPts val="600"/>
                  </a:spcBef>
                  <a:buNone/>
                </a:pPr>
                <a:r>
                  <a:rPr lang="tr-TR" sz="1350" b="1" kern="1200">
                    <a:solidFill>
                      <a:schemeClr val="tx1"/>
                    </a:solidFill>
                    <a:latin typeface="Roboto" panose="02000000000000000000" pitchFamily="2" charset="0"/>
                    <a:ea typeface="Roboto" panose="02000000000000000000" pitchFamily="2" charset="0"/>
                    <a:cs typeface="+mn-cs"/>
                  </a:rPr>
                  <a:t>EWT= </a:t>
                </a:r>
                <a14:m>
                  <m:oMath xmlns:m="http://schemas.openxmlformats.org/officeDocument/2006/math">
                    <m:f>
                      <m:fPr>
                        <m:ctrlPr>
                          <a:rPr lang="tr-TR" sz="1350" b="1" i="1" dirty="0">
                            <a:solidFill>
                              <a:srgbClr val="00B050"/>
                            </a:solidFill>
                            <a:latin typeface="Cambria Math" panose="02040503050406030204" pitchFamily="18" charset="0"/>
                            <a:ea typeface="Roboto" panose="02000000000000000000" pitchFamily="2" charset="0"/>
                          </a:rPr>
                        </m:ctrlPr>
                      </m:fPr>
                      <m:num>
                        <m:r>
                          <a:rPr lang="tr-TR" sz="1350" b="1" i="1" dirty="0">
                            <a:solidFill>
                              <a:srgbClr val="00B050"/>
                            </a:solidFill>
                            <a:latin typeface="Cambria Math" panose="02040503050406030204" pitchFamily="18" charset="0"/>
                            <a:ea typeface="Roboto" panose="02000000000000000000" pitchFamily="2" charset="0"/>
                          </a:rPr>
                          <m:t>𝑪𝑾𝑻</m:t>
                        </m:r>
                      </m:num>
                      <m:den>
                        <m:r>
                          <a:rPr lang="tr-TR" sz="1350" b="1" i="1" dirty="0">
                            <a:solidFill>
                              <a:srgbClr val="00B050"/>
                            </a:solidFill>
                            <a:latin typeface="Cambria Math" panose="02040503050406030204" pitchFamily="18" charset="0"/>
                            <a:ea typeface="Roboto" panose="02000000000000000000" pitchFamily="2" charset="0"/>
                          </a:rPr>
                          <m:t>𝟒𝟓</m:t>
                        </m:r>
                      </m:den>
                    </m:f>
                    <m:r>
                      <a:rPr lang="tr-TR" sz="1350" b="1" i="1" dirty="0">
                        <a:solidFill>
                          <a:srgbClr val="00B050"/>
                        </a:solidFill>
                        <a:latin typeface="Cambria Math" panose="02040503050406030204" pitchFamily="18" charset="0"/>
                        <a:ea typeface="Roboto" panose="02000000000000000000" pitchFamily="2" charset="0"/>
                      </a:rPr>
                      <m:t> </m:t>
                    </m:r>
                    <m:r>
                      <a:rPr lang="tr-TR" sz="1350" b="1" i="1" kern="1200" dirty="0" smtClean="0">
                        <a:solidFill>
                          <a:srgbClr val="00B050"/>
                        </a:solidFill>
                        <a:latin typeface="Cambria Math" panose="02040503050406030204" pitchFamily="18" charset="0"/>
                        <a:ea typeface="Roboto" panose="02000000000000000000" pitchFamily="2" charset="0"/>
                        <a:cs typeface="+mn-cs"/>
                      </a:rPr>
                      <m:t>∗</m:t>
                    </m:r>
                    <m:d>
                      <m:dPr>
                        <m:ctrlPr>
                          <a:rPr lang="tr-TR" sz="1350" b="1" i="1" kern="1200" dirty="0" smtClean="0">
                            <a:solidFill>
                              <a:srgbClr val="00B050"/>
                            </a:solidFill>
                            <a:latin typeface="Cambria Math" panose="02040503050406030204" pitchFamily="18" charset="0"/>
                            <a:ea typeface="Roboto" panose="02000000000000000000" pitchFamily="2" charset="0"/>
                            <a:cs typeface="+mn-cs"/>
                          </a:rPr>
                        </m:ctrlPr>
                      </m:dPr>
                      <m:e>
                        <m:r>
                          <a:rPr lang="tr-TR" sz="1350" b="1" i="1" kern="1200" dirty="0">
                            <a:solidFill>
                              <a:srgbClr val="00B050"/>
                            </a:solidFill>
                            <a:latin typeface="Cambria Math" panose="02040503050406030204" pitchFamily="18" charset="0"/>
                            <a:ea typeface="Roboto" panose="02000000000000000000" pitchFamily="2" charset="0"/>
                            <a:cs typeface="+mn-cs"/>
                          </a:rPr>
                          <m:t>𝟐𝟓</m:t>
                        </m:r>
                        <m:r>
                          <a:rPr lang="tr-TR" sz="1350" b="1" i="1" kern="1200" dirty="0">
                            <a:solidFill>
                              <a:srgbClr val="00B050"/>
                            </a:solidFill>
                            <a:latin typeface="Cambria Math" panose="02040503050406030204" pitchFamily="18" charset="0"/>
                            <a:ea typeface="Roboto" panose="02000000000000000000" pitchFamily="2" charset="0"/>
                            <a:cs typeface="+mn-cs"/>
                          </a:rPr>
                          <m:t>+</m:t>
                        </m:r>
                        <m:r>
                          <a:rPr lang="tr-TR" sz="1350" b="1" i="1" kern="1200" dirty="0">
                            <a:solidFill>
                              <a:srgbClr val="00B050"/>
                            </a:solidFill>
                            <a:latin typeface="Cambria Math" panose="02040503050406030204" pitchFamily="18" charset="0"/>
                            <a:ea typeface="Roboto" panose="02000000000000000000" pitchFamily="2" charset="0"/>
                            <a:cs typeface="+mn-cs"/>
                          </a:rPr>
                          <m:t>𝑪𝑾𝑻</m:t>
                        </m:r>
                        <m:r>
                          <a:rPr lang="tr-TR" sz="1350" b="1" i="1" kern="1200" dirty="0">
                            <a:solidFill>
                              <a:srgbClr val="00B050"/>
                            </a:solidFill>
                            <a:latin typeface="Cambria Math" panose="02040503050406030204" pitchFamily="18" charset="0"/>
                            <a:ea typeface="Roboto" panose="02000000000000000000" pitchFamily="2" charset="0"/>
                            <a:cs typeface="+mn-cs"/>
                          </a:rPr>
                          <m:t>−</m:t>
                        </m:r>
                        <m:r>
                          <a:rPr lang="tr-TR" sz="1350" b="1" i="1" kern="1200" dirty="0">
                            <a:solidFill>
                              <a:srgbClr val="00B050"/>
                            </a:solidFill>
                            <a:latin typeface="Cambria Math" panose="02040503050406030204" pitchFamily="18" charset="0"/>
                            <a:ea typeface="Roboto" panose="02000000000000000000" pitchFamily="2" charset="0"/>
                            <a:cs typeface="+mn-cs"/>
                          </a:rPr>
                          <m:t>𝑻𝑻𝑻</m:t>
                        </m:r>
                        <m:r>
                          <a:rPr lang="tr-TR" sz="1350" b="1" i="1" kern="1200" dirty="0">
                            <a:solidFill>
                              <a:srgbClr val="00B050"/>
                            </a:solidFill>
                            <a:latin typeface="Cambria Math" panose="02040503050406030204" pitchFamily="18" charset="0"/>
                            <a:ea typeface="Roboto" panose="02000000000000000000" pitchFamily="2" charset="0"/>
                            <a:cs typeface="+mn-cs"/>
                          </a:rPr>
                          <m:t>+</m:t>
                        </m:r>
                        <m:f>
                          <m:fPr>
                            <m:ctrlPr>
                              <a:rPr lang="tr-TR" sz="1350" b="1" i="1" kern="1200" dirty="0">
                                <a:solidFill>
                                  <a:srgbClr val="00B050"/>
                                </a:solidFill>
                                <a:latin typeface="Cambria Math" panose="02040503050406030204" pitchFamily="18" charset="0"/>
                                <a:ea typeface="Roboto" panose="02000000000000000000" pitchFamily="2" charset="0"/>
                                <a:cs typeface="+mn-cs"/>
                              </a:rPr>
                            </m:ctrlPr>
                          </m:fPr>
                          <m:num>
                            <m:r>
                              <a:rPr lang="tr-TR" sz="1350" b="1" i="1" kern="1200" dirty="0">
                                <a:solidFill>
                                  <a:srgbClr val="00B050"/>
                                </a:solidFill>
                                <a:latin typeface="Cambria Math" panose="02040503050406030204" pitchFamily="18" charset="0"/>
                                <a:ea typeface="Roboto" panose="02000000000000000000" pitchFamily="2" charset="0"/>
                                <a:cs typeface="+mn-cs"/>
                              </a:rPr>
                              <m:t>𝑻𝑻𝑻</m:t>
                            </m:r>
                            <m:r>
                              <a:rPr lang="tr-TR" sz="1350" b="1" i="1" kern="1200" dirty="0">
                                <a:solidFill>
                                  <a:srgbClr val="00B050"/>
                                </a:solidFill>
                                <a:latin typeface="Cambria Math" panose="02040503050406030204" pitchFamily="18" charset="0"/>
                                <a:ea typeface="Roboto" panose="02000000000000000000" pitchFamily="2" charset="0"/>
                                <a:cs typeface="+mn-cs"/>
                              </a:rPr>
                              <m:t>− </m:t>
                            </m:r>
                            <m:r>
                              <a:rPr lang="tr-TR" sz="1350" b="1" i="1" kern="1200" dirty="0">
                                <a:solidFill>
                                  <a:srgbClr val="00B050"/>
                                </a:solidFill>
                                <a:latin typeface="Cambria Math" panose="02040503050406030204" pitchFamily="18" charset="0"/>
                                <a:ea typeface="Roboto" panose="02000000000000000000" pitchFamily="2" charset="0"/>
                                <a:cs typeface="+mn-cs"/>
                              </a:rPr>
                              <m:t>𝑪𝑾𝑻</m:t>
                            </m:r>
                          </m:num>
                          <m:den>
                            <m:r>
                              <a:rPr lang="tr-TR" sz="1350" b="1" i="1" kern="1200" dirty="0">
                                <a:solidFill>
                                  <a:srgbClr val="00B050"/>
                                </a:solidFill>
                                <a:latin typeface="Cambria Math" panose="02040503050406030204" pitchFamily="18" charset="0"/>
                                <a:ea typeface="Roboto" panose="02000000000000000000" pitchFamily="2" charset="0"/>
                                <a:cs typeface="+mn-cs"/>
                              </a:rPr>
                              <m:t>𝟒𝟓</m:t>
                            </m:r>
                          </m:den>
                        </m:f>
                        <m:r>
                          <a:rPr lang="tr-TR" sz="1350" b="1" i="1" kern="1200" dirty="0">
                            <a:solidFill>
                              <a:srgbClr val="00B050"/>
                            </a:solidFill>
                            <a:latin typeface="Cambria Math" panose="02040503050406030204" pitchFamily="18" charset="0"/>
                            <a:ea typeface="Roboto" panose="02000000000000000000" pitchFamily="2" charset="0"/>
                            <a:cs typeface="+mn-cs"/>
                          </a:rPr>
                          <m:t>∗</m:t>
                        </m:r>
                        <m:r>
                          <a:rPr lang="tr-TR" sz="1350" b="1" i="1" kern="1200" dirty="0">
                            <a:solidFill>
                              <a:srgbClr val="00B050"/>
                            </a:solidFill>
                            <a:latin typeface="Cambria Math" panose="02040503050406030204" pitchFamily="18" charset="0"/>
                            <a:ea typeface="Roboto" panose="02000000000000000000" pitchFamily="2" charset="0"/>
                            <a:cs typeface="+mn-cs"/>
                          </a:rPr>
                          <m:t>𝟐𝟓</m:t>
                        </m:r>
                      </m:e>
                    </m:d>
                    <m:r>
                      <a:rPr lang="tr-TR" sz="1350" b="1" i="1" kern="1200" dirty="0">
                        <a:solidFill>
                          <a:schemeClr val="tx1"/>
                        </a:solidFill>
                        <a:latin typeface="Cambria Math" panose="02040503050406030204" pitchFamily="18" charset="0"/>
                        <a:ea typeface="Roboto" panose="02000000000000000000" pitchFamily="2" charset="0"/>
                        <a:cs typeface="+mn-cs"/>
                      </a:rPr>
                      <m:t>+</m:t>
                    </m:r>
                    <m:f>
                      <m:fPr>
                        <m:ctrlPr>
                          <a:rPr lang="tr-TR" sz="1350" b="1" i="1" kern="1200" dirty="0">
                            <a:solidFill>
                              <a:srgbClr val="FFC000"/>
                            </a:solidFill>
                            <a:latin typeface="Cambria Math" panose="02040503050406030204" pitchFamily="18" charset="0"/>
                            <a:ea typeface="Roboto" panose="02000000000000000000" pitchFamily="2" charset="0"/>
                            <a:cs typeface="+mn-cs"/>
                          </a:rPr>
                        </m:ctrlPr>
                      </m:fPr>
                      <m:num>
                        <m:r>
                          <a:rPr lang="tr-TR" sz="1350" b="1" i="1" kern="1200" dirty="0">
                            <a:solidFill>
                              <a:srgbClr val="FFC000"/>
                            </a:solidFill>
                            <a:latin typeface="Cambria Math" panose="02040503050406030204" pitchFamily="18" charset="0"/>
                            <a:ea typeface="Roboto" panose="02000000000000000000" pitchFamily="2" charset="0"/>
                            <a:cs typeface="+mn-cs"/>
                          </a:rPr>
                          <m:t>𝟒𝟓</m:t>
                        </m:r>
                        <m:r>
                          <a:rPr lang="tr-TR" sz="1350" b="1" i="1" kern="1200" dirty="0">
                            <a:solidFill>
                              <a:srgbClr val="FFC000"/>
                            </a:solidFill>
                            <a:latin typeface="Cambria Math" panose="02040503050406030204" pitchFamily="18" charset="0"/>
                            <a:ea typeface="Roboto" panose="02000000000000000000" pitchFamily="2" charset="0"/>
                            <a:cs typeface="+mn-cs"/>
                          </a:rPr>
                          <m:t>−</m:t>
                        </m:r>
                        <m:r>
                          <a:rPr lang="tr-TR" sz="1350" b="1" i="1" kern="1200" dirty="0">
                            <a:solidFill>
                              <a:srgbClr val="FFC000"/>
                            </a:solidFill>
                            <a:latin typeface="Cambria Math" panose="02040503050406030204" pitchFamily="18" charset="0"/>
                            <a:ea typeface="Roboto" panose="02000000000000000000" pitchFamily="2" charset="0"/>
                            <a:cs typeface="+mn-cs"/>
                          </a:rPr>
                          <m:t>𝑪𝑾𝑻</m:t>
                        </m:r>
                      </m:num>
                      <m:den>
                        <m:r>
                          <a:rPr lang="tr-TR" sz="1350" b="1" i="1" kern="1200" dirty="0">
                            <a:solidFill>
                              <a:srgbClr val="FFC000"/>
                            </a:solidFill>
                            <a:latin typeface="Cambria Math" panose="02040503050406030204" pitchFamily="18" charset="0"/>
                            <a:ea typeface="Roboto" panose="02000000000000000000" pitchFamily="2" charset="0"/>
                            <a:cs typeface="+mn-cs"/>
                          </a:rPr>
                          <m:t>𝟒𝟓</m:t>
                        </m:r>
                      </m:den>
                    </m:f>
                    <m:r>
                      <a:rPr lang="tr-TR" sz="1350" b="1" i="1" kern="1200" dirty="0">
                        <a:solidFill>
                          <a:srgbClr val="FFC000"/>
                        </a:solidFill>
                        <a:latin typeface="Cambria Math" panose="02040503050406030204" pitchFamily="18" charset="0"/>
                        <a:ea typeface="Roboto" panose="02000000000000000000" pitchFamily="2" charset="0"/>
                        <a:cs typeface="+mn-cs"/>
                      </a:rPr>
                      <m:t>∗</m:t>
                    </m:r>
                    <m:f>
                      <m:fPr>
                        <m:ctrlPr>
                          <a:rPr lang="tr-TR" sz="1350" b="1" i="1" kern="1200" dirty="0">
                            <a:solidFill>
                              <a:srgbClr val="FFC000"/>
                            </a:solidFill>
                            <a:latin typeface="Cambria Math" panose="02040503050406030204" pitchFamily="18" charset="0"/>
                            <a:ea typeface="Roboto" panose="02000000000000000000" pitchFamily="2" charset="0"/>
                            <a:cs typeface="+mn-cs"/>
                          </a:rPr>
                        </m:ctrlPr>
                      </m:fPr>
                      <m:num>
                        <m:r>
                          <a:rPr lang="tr-TR" sz="1350" b="1" i="1" kern="1200" dirty="0">
                            <a:solidFill>
                              <a:srgbClr val="FFC000"/>
                            </a:solidFill>
                            <a:latin typeface="Cambria Math" panose="02040503050406030204" pitchFamily="18" charset="0"/>
                            <a:ea typeface="Roboto" panose="02000000000000000000" pitchFamily="2" charset="0"/>
                            <a:cs typeface="+mn-cs"/>
                          </a:rPr>
                          <m:t>𝑻𝑻𝑻</m:t>
                        </m:r>
                        <m:r>
                          <a:rPr lang="tr-TR" sz="1350" b="1" i="1" kern="1200" dirty="0">
                            <a:solidFill>
                              <a:srgbClr val="FFC000"/>
                            </a:solidFill>
                            <a:latin typeface="Cambria Math" panose="02040503050406030204" pitchFamily="18" charset="0"/>
                            <a:ea typeface="Roboto" panose="02000000000000000000" pitchFamily="2" charset="0"/>
                            <a:cs typeface="+mn-cs"/>
                          </a:rPr>
                          <m:t>−</m:t>
                        </m:r>
                        <m:r>
                          <a:rPr lang="tr-TR" sz="1350" b="1" i="1" kern="1200" dirty="0">
                            <a:solidFill>
                              <a:srgbClr val="FFC000"/>
                            </a:solidFill>
                            <a:latin typeface="Cambria Math" panose="02040503050406030204" pitchFamily="18" charset="0"/>
                            <a:ea typeface="Roboto" panose="02000000000000000000" pitchFamily="2" charset="0"/>
                            <a:cs typeface="+mn-cs"/>
                          </a:rPr>
                          <m:t>𝑪𝑾𝑻</m:t>
                        </m:r>
                      </m:num>
                      <m:den>
                        <m:r>
                          <a:rPr lang="tr-TR" sz="1350" b="1" i="1" kern="1200" dirty="0">
                            <a:solidFill>
                              <a:srgbClr val="FFC000"/>
                            </a:solidFill>
                            <a:latin typeface="Cambria Math" panose="02040503050406030204" pitchFamily="18" charset="0"/>
                            <a:ea typeface="Roboto" panose="02000000000000000000" pitchFamily="2" charset="0"/>
                            <a:cs typeface="+mn-cs"/>
                          </a:rPr>
                          <m:t>𝟒𝟓</m:t>
                        </m:r>
                      </m:den>
                    </m:f>
                    <m:r>
                      <a:rPr lang="tr-TR" sz="1350" b="1" i="1" kern="1200" dirty="0">
                        <a:solidFill>
                          <a:srgbClr val="FFC000"/>
                        </a:solidFill>
                        <a:latin typeface="Cambria Math" panose="02040503050406030204" pitchFamily="18" charset="0"/>
                        <a:ea typeface="Roboto" panose="02000000000000000000" pitchFamily="2" charset="0"/>
                        <a:cs typeface="+mn-cs"/>
                      </a:rPr>
                      <m:t>∗(</m:t>
                    </m:r>
                    <m:r>
                      <a:rPr lang="tr-TR" sz="1350" b="1" i="1" kern="1200" dirty="0">
                        <a:solidFill>
                          <a:srgbClr val="FFC000"/>
                        </a:solidFill>
                        <a:latin typeface="Cambria Math" panose="02040503050406030204" pitchFamily="18" charset="0"/>
                        <a:ea typeface="Roboto" panose="02000000000000000000" pitchFamily="2" charset="0"/>
                        <a:cs typeface="+mn-cs"/>
                      </a:rPr>
                      <m:t>𝟐𝟓</m:t>
                    </m:r>
                    <m:r>
                      <a:rPr lang="tr-TR" sz="1350" b="1" i="1" kern="1200" dirty="0">
                        <a:solidFill>
                          <a:srgbClr val="FFC000"/>
                        </a:solidFill>
                        <a:latin typeface="Cambria Math" panose="02040503050406030204" pitchFamily="18" charset="0"/>
                        <a:ea typeface="Roboto" panose="02000000000000000000" pitchFamily="2" charset="0"/>
                        <a:cs typeface="+mn-cs"/>
                      </a:rPr>
                      <m:t>−</m:t>
                    </m:r>
                    <m:f>
                      <m:fPr>
                        <m:ctrlPr>
                          <a:rPr lang="tr-TR" sz="1350" b="1" i="1" kern="1200" dirty="0">
                            <a:solidFill>
                              <a:srgbClr val="FFC000"/>
                            </a:solidFill>
                            <a:latin typeface="Cambria Math" panose="02040503050406030204" pitchFamily="18" charset="0"/>
                            <a:ea typeface="Roboto" panose="02000000000000000000" pitchFamily="2" charset="0"/>
                            <a:cs typeface="+mn-cs"/>
                          </a:rPr>
                        </m:ctrlPr>
                      </m:fPr>
                      <m:num>
                        <m:r>
                          <a:rPr lang="tr-TR" sz="1350" b="1" i="1" kern="1200" dirty="0">
                            <a:solidFill>
                              <a:srgbClr val="FFC000"/>
                            </a:solidFill>
                            <a:latin typeface="Cambria Math" panose="02040503050406030204" pitchFamily="18" charset="0"/>
                            <a:ea typeface="Roboto" panose="02000000000000000000" pitchFamily="2" charset="0"/>
                            <a:cs typeface="+mn-cs"/>
                          </a:rPr>
                          <m:t>𝑻𝑻𝑻</m:t>
                        </m:r>
                        <m:r>
                          <a:rPr lang="tr-TR" sz="1350" b="1" i="1" kern="1200" dirty="0">
                            <a:solidFill>
                              <a:srgbClr val="FFC000"/>
                            </a:solidFill>
                            <a:latin typeface="Cambria Math" panose="02040503050406030204" pitchFamily="18" charset="0"/>
                            <a:ea typeface="Roboto" panose="02000000000000000000" pitchFamily="2" charset="0"/>
                            <a:cs typeface="+mn-cs"/>
                          </a:rPr>
                          <m:t>−</m:t>
                        </m:r>
                        <m:r>
                          <a:rPr lang="tr-TR" sz="1350" b="1" i="1" kern="1200" dirty="0">
                            <a:solidFill>
                              <a:srgbClr val="FFC000"/>
                            </a:solidFill>
                            <a:latin typeface="Cambria Math" panose="02040503050406030204" pitchFamily="18" charset="0"/>
                            <a:ea typeface="Roboto" panose="02000000000000000000" pitchFamily="2" charset="0"/>
                            <a:cs typeface="+mn-cs"/>
                          </a:rPr>
                          <m:t>𝑪𝑾𝑻</m:t>
                        </m:r>
                      </m:num>
                      <m:den>
                        <m:r>
                          <a:rPr lang="tr-TR" sz="1350" b="1" i="1" kern="1200" dirty="0">
                            <a:solidFill>
                              <a:srgbClr val="FFC000"/>
                            </a:solidFill>
                            <a:latin typeface="Cambria Math" panose="02040503050406030204" pitchFamily="18" charset="0"/>
                            <a:ea typeface="Roboto" panose="02000000000000000000" pitchFamily="2" charset="0"/>
                            <a:cs typeface="+mn-cs"/>
                          </a:rPr>
                          <m:t>𝟐</m:t>
                        </m:r>
                      </m:den>
                    </m:f>
                    <m:r>
                      <a:rPr lang="tr-TR" sz="1350" b="1" i="1" kern="1200" dirty="0">
                        <a:solidFill>
                          <a:srgbClr val="FFC000"/>
                        </a:solidFill>
                        <a:latin typeface="Cambria Math" panose="02040503050406030204" pitchFamily="18" charset="0"/>
                        <a:ea typeface="Roboto" panose="02000000000000000000" pitchFamily="2" charset="0"/>
                        <a:cs typeface="+mn-cs"/>
                      </a:rPr>
                      <m:t>)</m:t>
                    </m:r>
                  </m:oMath>
                </a14:m>
                <a:endParaRPr lang="tr-TR" sz="1350" b="1" kern="1200">
                  <a:solidFill>
                    <a:srgbClr val="FFC000"/>
                  </a:solidFill>
                  <a:latin typeface="Roboto" panose="02000000000000000000" pitchFamily="2" charset="0"/>
                  <a:ea typeface="Roboto" panose="02000000000000000000" pitchFamily="2" charset="0"/>
                  <a:cs typeface="+mn-cs"/>
                </a:endParaRPr>
              </a:p>
              <a:p>
                <a:pPr marL="0" indent="0">
                  <a:lnSpc>
                    <a:spcPct val="110000"/>
                  </a:lnSpc>
                  <a:spcBef>
                    <a:spcPts val="600"/>
                  </a:spcBef>
                  <a:buFont typeface="Roboto"/>
                  <a:buNone/>
                </a:pPr>
                <a:r>
                  <a:rPr lang="tr-TR" sz="1200" b="1" u="sng" kern="1200">
                    <a:solidFill>
                      <a:srgbClr val="00B050"/>
                    </a:solidFill>
                    <a:latin typeface="Roboto" panose="02000000000000000000" pitchFamily="2" charset="0"/>
                    <a:ea typeface="Roboto" panose="02000000000000000000" pitchFamily="2" charset="0"/>
                    <a:cs typeface="+mn-cs"/>
                  </a:rPr>
                  <a:t>Situation A</a:t>
                </a:r>
              </a:p>
              <a:p>
                <a:pPr marL="0" indent="0">
                  <a:lnSpc>
                    <a:spcPct val="110000"/>
                  </a:lnSpc>
                  <a:spcBef>
                    <a:spcPts val="600"/>
                  </a:spcBef>
                  <a:buFont typeface="Roboto"/>
                  <a:buNone/>
                </a:pPr>
                <a:r>
                  <a:rPr lang="tr-TR" sz="1200">
                    <a:solidFill>
                      <a:schemeClr val="tx1"/>
                    </a:solidFill>
                    <a:latin typeface="Roboto" panose="02000000000000000000" pitchFamily="2" charset="0"/>
                    <a:ea typeface="Roboto" panose="02000000000000000000" pitchFamily="2" charset="0"/>
                    <a:cs typeface="+mn-cs"/>
                  </a:rPr>
                  <a:t>External vehicle will arrive in the first CWT minutes (10 minutes in the example). </a:t>
                </a:r>
              </a:p>
              <a:p>
                <a:pPr marL="0" indent="0">
                  <a:lnSpc>
                    <a:spcPct val="110000"/>
                  </a:lnSpc>
                  <a:spcBef>
                    <a:spcPts val="600"/>
                  </a:spcBef>
                  <a:buFont typeface="Roboto"/>
                  <a:buNone/>
                </a:pPr>
                <a:r>
                  <a:rPr lang="tr-TR" sz="1200" b="1">
                    <a:solidFill>
                      <a:srgbClr val="00B050"/>
                    </a:solidFill>
                    <a:latin typeface="Roboto" panose="02000000000000000000" pitchFamily="2" charset="0"/>
                    <a:ea typeface="Roboto" panose="02000000000000000000" pitchFamily="2" charset="0"/>
                    <a:cs typeface="+mn-cs"/>
                  </a:rPr>
                  <a:t>CWT/45: </a:t>
                </a:r>
                <a:r>
                  <a:rPr lang="tr-TR" sz="1200">
                    <a:solidFill>
                      <a:schemeClr val="tx1"/>
                    </a:solidFill>
                    <a:latin typeface="Roboto" panose="02000000000000000000" pitchFamily="2" charset="0"/>
                    <a:ea typeface="Roboto" panose="02000000000000000000" pitchFamily="2" charset="0"/>
                    <a:cs typeface="+mn-cs"/>
                  </a:rPr>
                  <a:t>The probability of an external car arriving in CWT minutes</a:t>
                </a:r>
              </a:p>
              <a:p>
                <a:pPr marL="0" indent="0">
                  <a:lnSpc>
                    <a:spcPct val="110000"/>
                  </a:lnSpc>
                  <a:spcBef>
                    <a:spcPts val="600"/>
                  </a:spcBef>
                  <a:buFont typeface="Roboto"/>
                  <a:buNone/>
                </a:pPr>
                <a:r>
                  <a:rPr lang="tr-TR" sz="1200" b="1">
                    <a:solidFill>
                      <a:srgbClr val="00B050"/>
                    </a:solidFill>
                    <a:latin typeface="Roboto" panose="02000000000000000000" pitchFamily="2" charset="0"/>
                    <a:ea typeface="Roboto" panose="02000000000000000000" pitchFamily="2" charset="0"/>
                    <a:cs typeface="+mn-cs"/>
                  </a:rPr>
                  <a:t>25+CWT-TTT: </a:t>
                </a:r>
                <a:r>
                  <a:rPr lang="tr-TR" sz="1200">
                    <a:solidFill>
                      <a:schemeClr val="tx1"/>
                    </a:solidFill>
                    <a:latin typeface="Roboto" panose="02000000000000000000" pitchFamily="2" charset="0"/>
                    <a:ea typeface="Roboto" panose="02000000000000000000" pitchFamily="2" charset="0"/>
                    <a:cs typeface="+mn-cs"/>
                  </a:rPr>
                  <a:t>These arriving cars will increase the current waiting time by 25, in addition to CWT, but the waiting time will decrease while the van is travelling there ( -TTT)</a:t>
                </a:r>
              </a:p>
              <a:p>
                <a:pPr marL="0" indent="0">
                  <a:lnSpc>
                    <a:spcPct val="110000"/>
                  </a:lnSpc>
                  <a:spcBef>
                    <a:spcPts val="600"/>
                  </a:spcBef>
                  <a:buFont typeface="Roboto"/>
                  <a:buNone/>
                </a:pPr>
                <a:r>
                  <a:rPr lang="tr-TR" sz="1200" b="1" kern="1200">
                    <a:solidFill>
                      <a:srgbClr val="00B050"/>
                    </a:solidFill>
                    <a:latin typeface="Roboto" panose="02000000000000000000" pitchFamily="2" charset="0"/>
                    <a:ea typeface="Roboto" panose="02000000000000000000" pitchFamily="2" charset="0"/>
                    <a:cs typeface="+mn-cs"/>
                  </a:rPr>
                  <a:t>(TTT-CWT)/45: </a:t>
                </a:r>
                <a:r>
                  <a:rPr lang="tr-TR" sz="1200" kern="1200">
                    <a:solidFill>
                      <a:schemeClr val="tx1"/>
                    </a:solidFill>
                    <a:latin typeface="Roboto" panose="02000000000000000000" pitchFamily="2" charset="0"/>
                    <a:ea typeface="Roboto" panose="02000000000000000000" pitchFamily="2" charset="0"/>
                    <a:cs typeface="+mn-cs"/>
                  </a:rPr>
                  <a:t>The probability of an external car arriving between the time interval [CWT,TT]</a:t>
                </a:r>
              </a:p>
              <a:p>
                <a:pPr marL="0" indent="0">
                  <a:lnSpc>
                    <a:spcPct val="110000"/>
                  </a:lnSpc>
                  <a:spcBef>
                    <a:spcPts val="600"/>
                  </a:spcBef>
                  <a:buFont typeface="Roboto"/>
                  <a:buNone/>
                </a:pPr>
                <a:r>
                  <a:rPr lang="tr-TR" sz="1200" b="1" u="sng" kern="1200">
                    <a:solidFill>
                      <a:srgbClr val="FFC000"/>
                    </a:solidFill>
                    <a:latin typeface="Roboto" panose="02000000000000000000" pitchFamily="2" charset="0"/>
                    <a:ea typeface="Roboto" panose="02000000000000000000" pitchFamily="2" charset="0"/>
                    <a:cs typeface="+mn-cs"/>
                  </a:rPr>
                  <a:t>Situation B</a:t>
                </a:r>
              </a:p>
              <a:p>
                <a:pPr marL="0" indent="0">
                  <a:lnSpc>
                    <a:spcPct val="110000"/>
                  </a:lnSpc>
                  <a:spcBef>
                    <a:spcPts val="600"/>
                  </a:spcBef>
                  <a:buFont typeface="Roboto"/>
                  <a:buNone/>
                </a:pPr>
                <a:r>
                  <a:rPr lang="tr-TR" sz="1200">
                    <a:solidFill>
                      <a:schemeClr val="tx1"/>
                    </a:solidFill>
                    <a:latin typeface="Roboto" panose="02000000000000000000" pitchFamily="2" charset="0"/>
                    <a:ea typeface="Roboto" panose="02000000000000000000" pitchFamily="2" charset="0"/>
                    <a:cs typeface="+mn-cs"/>
                  </a:rPr>
                  <a:t>No external cars arrive in first CWT minutes (10 minutes in the example).</a:t>
                </a:r>
              </a:p>
              <a:p>
                <a:pPr marL="0" indent="0">
                  <a:lnSpc>
                    <a:spcPct val="110000"/>
                  </a:lnSpc>
                  <a:spcBef>
                    <a:spcPts val="600"/>
                  </a:spcBef>
                  <a:buFont typeface="Roboto"/>
                  <a:buNone/>
                </a:pPr>
                <a:r>
                  <a:rPr lang="tr-TR" sz="1200" b="1">
                    <a:solidFill>
                      <a:srgbClr val="FFC000"/>
                    </a:solidFill>
                    <a:latin typeface="Roboto" panose="02000000000000000000" pitchFamily="2" charset="0"/>
                    <a:ea typeface="Roboto" panose="02000000000000000000" pitchFamily="2" charset="0"/>
                    <a:cs typeface="+mn-cs"/>
                  </a:rPr>
                  <a:t>(45-CWT)/45: </a:t>
                </a:r>
                <a:r>
                  <a:rPr lang="tr-TR" sz="1200">
                    <a:solidFill>
                      <a:schemeClr val="tx1"/>
                    </a:solidFill>
                    <a:latin typeface="Roboto" panose="02000000000000000000" pitchFamily="2" charset="0"/>
                    <a:ea typeface="Roboto" panose="02000000000000000000" pitchFamily="2" charset="0"/>
                    <a:cs typeface="+mn-cs"/>
                  </a:rPr>
                  <a:t>The probability of no car arriving in first CWT minutes</a:t>
                </a:r>
              </a:p>
              <a:p>
                <a:pPr marL="0" indent="0">
                  <a:lnSpc>
                    <a:spcPct val="110000"/>
                  </a:lnSpc>
                  <a:spcBef>
                    <a:spcPts val="600"/>
                  </a:spcBef>
                  <a:buFont typeface="Roboto"/>
                  <a:buNone/>
                </a:pPr>
                <a:r>
                  <a:rPr lang="tr-TR" sz="1200" b="1">
                    <a:solidFill>
                      <a:srgbClr val="FFC000"/>
                    </a:solidFill>
                    <a:latin typeface="Roboto" panose="02000000000000000000" pitchFamily="2" charset="0"/>
                    <a:ea typeface="Roboto" panose="02000000000000000000" pitchFamily="2" charset="0"/>
                    <a:cs typeface="+mn-cs"/>
                  </a:rPr>
                  <a:t>(TTT-CWT)/45: </a:t>
                </a:r>
                <a:r>
                  <a:rPr lang="tr-TR" sz="1200">
                    <a:solidFill>
                      <a:schemeClr val="tx1"/>
                    </a:solidFill>
                    <a:latin typeface="Roboto" panose="02000000000000000000" pitchFamily="2" charset="0"/>
                    <a:ea typeface="Roboto" panose="02000000000000000000" pitchFamily="2" charset="0"/>
                    <a:cs typeface="+mn-cs"/>
                  </a:rPr>
                  <a:t>The probability of a car arriving in the time interval [CWT,TTT]</a:t>
                </a:r>
              </a:p>
              <a:p>
                <a:pPr marL="0" indent="0">
                  <a:lnSpc>
                    <a:spcPct val="110000"/>
                  </a:lnSpc>
                  <a:spcBef>
                    <a:spcPts val="600"/>
                  </a:spcBef>
                  <a:buFont typeface="Roboto"/>
                  <a:buNone/>
                </a:pPr>
                <a:r>
                  <a:rPr lang="tr-TR" sz="1200" b="1">
                    <a:solidFill>
                      <a:srgbClr val="FFC000"/>
                    </a:solidFill>
                    <a:latin typeface="Roboto" panose="02000000000000000000" pitchFamily="2" charset="0"/>
                    <a:ea typeface="Roboto" panose="02000000000000000000" pitchFamily="2" charset="0"/>
                    <a:cs typeface="+mn-cs"/>
                  </a:rPr>
                  <a:t>(TTT-CWT)/2: </a:t>
                </a:r>
                <a:r>
                  <a:rPr lang="tr-TR" sz="1200">
                    <a:solidFill>
                      <a:schemeClr val="tx1"/>
                    </a:solidFill>
                    <a:latin typeface="Roboto" panose="02000000000000000000" pitchFamily="2" charset="0"/>
                    <a:ea typeface="Roboto" panose="02000000000000000000" pitchFamily="2" charset="0"/>
                    <a:cs typeface="+mn-cs"/>
                  </a:rPr>
                  <a:t>The expected arrival time of the external car will be at the middle of time interval [CWT,TTT]</a:t>
                </a:r>
              </a:p>
              <a:p>
                <a:pPr marL="0" indent="0">
                  <a:lnSpc>
                    <a:spcPct val="110000"/>
                  </a:lnSpc>
                  <a:spcBef>
                    <a:spcPts val="1000"/>
                  </a:spcBef>
                  <a:buFont typeface="Roboto"/>
                  <a:buNone/>
                </a:pPr>
                <a:endParaRPr lang="en-US" sz="1200" kern="1200">
                  <a:solidFill>
                    <a:srgbClr val="FFC000"/>
                  </a:solidFill>
                  <a:latin typeface="Roboto" panose="02000000000000000000" pitchFamily="2" charset="0"/>
                  <a:ea typeface="Roboto" panose="02000000000000000000" pitchFamily="2" charset="0"/>
                  <a:cs typeface="+mn-cs"/>
                </a:endParaRPr>
              </a:p>
            </p:txBody>
          </p:sp>
        </mc:Choice>
        <mc:Fallback xmlns="">
          <p:sp>
            <p:nvSpPr>
              <p:cNvPr id="11" name="Content Placeholder 2">
                <a:extLst>
                  <a:ext uri="{FF2B5EF4-FFF2-40B4-BE49-F238E27FC236}">
                    <a16:creationId xmlns:a16="http://schemas.microsoft.com/office/drawing/2014/main" id="{777DE608-2379-4338-AB21-5BE6B5396C6A}"/>
                  </a:ext>
                </a:extLst>
              </p:cNvPr>
              <p:cNvSpPr txBox="1">
                <a:spLocks noRot="1" noChangeAspect="1" noMove="1" noResize="1" noEditPoints="1" noAdjustHandles="1" noChangeArrowheads="1" noChangeShapeType="1" noTextEdit="1"/>
              </p:cNvSpPr>
              <p:nvPr/>
            </p:nvSpPr>
            <p:spPr>
              <a:xfrm>
                <a:off x="389106" y="768486"/>
                <a:ext cx="6838913" cy="5880044"/>
              </a:xfrm>
              <a:prstGeom prst="rect">
                <a:avLst/>
              </a:prstGeom>
              <a:blipFill>
                <a:blip r:embed="rId4"/>
                <a:stretch>
                  <a:fillRect l="-267"/>
                </a:stretch>
              </a:blipFill>
              <a:ln>
                <a:no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AF126070-BC16-4B32-8229-6B3AE62E0D96}"/>
              </a:ext>
            </a:extLst>
          </p:cNvPr>
          <p:cNvGrpSpPr/>
          <p:nvPr/>
        </p:nvGrpSpPr>
        <p:grpSpPr>
          <a:xfrm>
            <a:off x="639886" y="1785159"/>
            <a:ext cx="5537178" cy="889948"/>
            <a:chOff x="73645" y="1931450"/>
            <a:chExt cx="5390790" cy="979007"/>
          </a:xfrm>
        </p:grpSpPr>
        <p:pic>
          <p:nvPicPr>
            <p:cNvPr id="12" name="Picture 11">
              <a:extLst>
                <a:ext uri="{FF2B5EF4-FFF2-40B4-BE49-F238E27FC236}">
                  <a16:creationId xmlns:a16="http://schemas.microsoft.com/office/drawing/2014/main" id="{55F01EC4-9E4A-42D8-9C4E-B40914EB4B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645" y="1931450"/>
              <a:ext cx="1303133" cy="190517"/>
            </a:xfrm>
            <a:prstGeom prst="rect">
              <a:avLst/>
            </a:prstGeom>
          </p:spPr>
        </p:pic>
        <p:pic>
          <p:nvPicPr>
            <p:cNvPr id="13" name="Picture 12">
              <a:extLst>
                <a:ext uri="{FF2B5EF4-FFF2-40B4-BE49-F238E27FC236}">
                  <a16:creationId xmlns:a16="http://schemas.microsoft.com/office/drawing/2014/main" id="{BEF17B80-8592-4D36-9766-5798DC643C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650" y="2205779"/>
              <a:ext cx="1508891" cy="175275"/>
            </a:xfrm>
            <a:prstGeom prst="rect">
              <a:avLst/>
            </a:prstGeom>
          </p:spPr>
        </p:pic>
        <p:pic>
          <p:nvPicPr>
            <p:cNvPr id="14" name="Picture 13" descr="A picture containing icon&#10;&#10;Description automatically generated">
              <a:extLst>
                <a:ext uri="{FF2B5EF4-FFF2-40B4-BE49-F238E27FC236}">
                  <a16:creationId xmlns:a16="http://schemas.microsoft.com/office/drawing/2014/main" id="{B3CC25D0-F0ED-43B5-B66A-D7FEBB3207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178" y="2453217"/>
              <a:ext cx="5037257" cy="457240"/>
            </a:xfrm>
            <a:prstGeom prst="rect">
              <a:avLst/>
            </a:prstGeom>
          </p:spPr>
        </p:pic>
      </p:grpSp>
      <p:sp>
        <p:nvSpPr>
          <p:cNvPr id="20" name="TextBox 19">
            <a:extLst>
              <a:ext uri="{FF2B5EF4-FFF2-40B4-BE49-F238E27FC236}">
                <a16:creationId xmlns:a16="http://schemas.microsoft.com/office/drawing/2014/main" id="{59F09B15-2F21-439B-AB7E-37E34B343ABC}"/>
              </a:ext>
            </a:extLst>
          </p:cNvPr>
          <p:cNvSpPr txBox="1"/>
          <p:nvPr/>
        </p:nvSpPr>
        <p:spPr>
          <a:xfrm>
            <a:off x="7299781" y="3662430"/>
            <a:ext cx="2061036" cy="817660"/>
          </a:xfrm>
          <a:prstGeom prst="rect">
            <a:avLst/>
          </a:prstGeom>
          <a:noFill/>
        </p:spPr>
        <p:txBody>
          <a:bodyPr wrap="square" rtlCol="0">
            <a:spAutoFit/>
          </a:bodyPr>
          <a:lstStyle/>
          <a:p>
            <a:pPr marL="0" indent="0">
              <a:lnSpc>
                <a:spcPct val="110000"/>
              </a:lnSpc>
              <a:spcBef>
                <a:spcPts val="1000"/>
              </a:spcBef>
              <a:buFont typeface="Roboto"/>
              <a:buNone/>
            </a:pPr>
            <a:r>
              <a:rPr lang="tr-TR" sz="1200" b="1" u="sng" kern="1200">
                <a:solidFill>
                  <a:srgbClr val="D80C55"/>
                </a:solidFill>
                <a:latin typeface="Roboto" panose="02000000000000000000" pitchFamily="2" charset="0"/>
                <a:ea typeface="Roboto" panose="02000000000000000000" pitchFamily="2" charset="0"/>
                <a:cs typeface="+mn-cs"/>
              </a:rPr>
              <a:t>Formula 3:</a:t>
            </a:r>
          </a:p>
          <a:p>
            <a:pPr marL="0" indent="0">
              <a:lnSpc>
                <a:spcPct val="110000"/>
              </a:lnSpc>
              <a:spcBef>
                <a:spcPts val="1000"/>
              </a:spcBef>
              <a:buFont typeface="Roboto"/>
              <a:buNone/>
            </a:pPr>
            <a:r>
              <a:rPr lang="tr-TR" sz="1200">
                <a:latin typeface="Roboto" panose="02000000000000000000" pitchFamily="2" charset="0"/>
                <a:ea typeface="Roboto" panose="02000000000000000000" pitchFamily="2" charset="0"/>
              </a:rPr>
              <a:t>The following EWT formula is used under condition 5</a:t>
            </a:r>
            <a:endParaRPr lang="tr-TR" sz="1200" b="1" u="sng" kern="1200">
              <a:solidFill>
                <a:schemeClr val="tx1"/>
              </a:solidFill>
              <a:latin typeface="Roboto" panose="02000000000000000000" pitchFamily="2" charset="0"/>
              <a:ea typeface="Roboto" panose="02000000000000000000" pitchFamily="2" charset="0"/>
              <a:cs typeface="+mn-cs"/>
            </a:endParaRPr>
          </a:p>
        </p:txBody>
      </p:sp>
      <p:cxnSp>
        <p:nvCxnSpPr>
          <p:cNvPr id="22" name="Straight Connector 21">
            <a:extLst>
              <a:ext uri="{FF2B5EF4-FFF2-40B4-BE49-F238E27FC236}">
                <a16:creationId xmlns:a16="http://schemas.microsoft.com/office/drawing/2014/main" id="{8A75E848-E1A3-45B0-B5AB-127D8A577347}"/>
              </a:ext>
            </a:extLst>
          </p:cNvPr>
          <p:cNvCxnSpPr>
            <a:cxnSpLocks/>
          </p:cNvCxnSpPr>
          <p:nvPr/>
        </p:nvCxnSpPr>
        <p:spPr>
          <a:xfrm>
            <a:off x="7334054" y="3622535"/>
            <a:ext cx="0" cy="32354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6DC540FD-8257-4A39-BFE2-A12CDD918A5F}"/>
              </a:ext>
            </a:extLst>
          </p:cNvPr>
          <p:cNvCxnSpPr>
            <a:cxnSpLocks/>
          </p:cNvCxnSpPr>
          <p:nvPr/>
        </p:nvCxnSpPr>
        <p:spPr>
          <a:xfrm>
            <a:off x="7334054" y="3622535"/>
            <a:ext cx="48511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1" name="Picture 30" descr="Timeline&#10;&#10;Description automatically generated">
            <a:extLst>
              <a:ext uri="{FF2B5EF4-FFF2-40B4-BE49-F238E27FC236}">
                <a16:creationId xmlns:a16="http://schemas.microsoft.com/office/drawing/2014/main" id="{846C88BB-3CE0-4CA9-BE1B-65AB4BBC992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9782" y="1130003"/>
            <a:ext cx="3250858" cy="2024755"/>
          </a:xfrm>
          <a:prstGeom prst="rect">
            <a:avLst/>
          </a:prstGeom>
        </p:spPr>
      </p:pic>
      <p:sp>
        <p:nvSpPr>
          <p:cNvPr id="32" name="TextBox 31">
            <a:extLst>
              <a:ext uri="{FF2B5EF4-FFF2-40B4-BE49-F238E27FC236}">
                <a16:creationId xmlns:a16="http://schemas.microsoft.com/office/drawing/2014/main" id="{D2235B29-6B57-4028-9934-054929687A51}"/>
              </a:ext>
            </a:extLst>
          </p:cNvPr>
          <p:cNvSpPr txBox="1"/>
          <p:nvPr/>
        </p:nvSpPr>
        <p:spPr>
          <a:xfrm>
            <a:off x="9447704" y="3668681"/>
            <a:ext cx="1102936" cy="276999"/>
          </a:xfrm>
          <a:prstGeom prst="rect">
            <a:avLst/>
          </a:prstGeom>
          <a:noFill/>
        </p:spPr>
        <p:txBody>
          <a:bodyPr wrap="square" rtlCol="0">
            <a:spAutoFit/>
          </a:bodyPr>
          <a:lstStyle/>
          <a:p>
            <a:r>
              <a:rPr lang="tr-TR" sz="1200" b="1">
                <a:solidFill>
                  <a:srgbClr val="D80C55"/>
                </a:solidFill>
                <a:latin typeface="Roboto" panose="02000000000000000000" pitchFamily="2" charset="0"/>
                <a:ea typeface="Roboto" panose="02000000000000000000" pitchFamily="2" charset="0"/>
              </a:rPr>
              <a:t>Condition 5</a:t>
            </a:r>
          </a:p>
        </p:txBody>
      </p:sp>
      <p:sp>
        <p:nvSpPr>
          <p:cNvPr id="35" name="TextBox 34">
            <a:extLst>
              <a:ext uri="{FF2B5EF4-FFF2-40B4-BE49-F238E27FC236}">
                <a16:creationId xmlns:a16="http://schemas.microsoft.com/office/drawing/2014/main" id="{D04A576D-D608-4B6F-ADAA-2035D33EF4D2}"/>
              </a:ext>
            </a:extLst>
          </p:cNvPr>
          <p:cNvSpPr txBox="1"/>
          <p:nvPr/>
        </p:nvSpPr>
        <p:spPr>
          <a:xfrm>
            <a:off x="7299781" y="4664405"/>
            <a:ext cx="4275674" cy="1961563"/>
          </a:xfrm>
          <a:prstGeom prst="rect">
            <a:avLst/>
          </a:prstGeom>
          <a:noFill/>
        </p:spPr>
        <p:txBody>
          <a:bodyPr wrap="square" rtlCol="0">
            <a:spAutoFit/>
          </a:bodyPr>
          <a:lstStyle/>
          <a:p>
            <a:pPr marL="0" indent="0">
              <a:lnSpc>
                <a:spcPct val="110000"/>
              </a:lnSpc>
              <a:spcBef>
                <a:spcPts val="1000"/>
              </a:spcBef>
              <a:buFont typeface="Roboto"/>
              <a:buNone/>
            </a:pPr>
            <a:r>
              <a:rPr lang="tr-TR" sz="1200" b="1">
                <a:latin typeface="Roboto" panose="02000000000000000000" pitchFamily="2" charset="0"/>
                <a:ea typeface="Roboto" panose="02000000000000000000" pitchFamily="2" charset="0"/>
              </a:rPr>
              <a:t>EWT= </a:t>
            </a:r>
            <a:r>
              <a:rPr lang="tr-TR" sz="1200">
                <a:latin typeface="Roboto" panose="02000000000000000000" pitchFamily="2" charset="0"/>
                <a:ea typeface="Roboto" panose="02000000000000000000" pitchFamily="2" charset="0"/>
              </a:rPr>
              <a:t>15.46</a:t>
            </a:r>
          </a:p>
          <a:p>
            <a:pPr marL="0" indent="0">
              <a:lnSpc>
                <a:spcPct val="110000"/>
              </a:lnSpc>
              <a:spcBef>
                <a:spcPts val="1000"/>
              </a:spcBef>
              <a:buFont typeface="Roboto"/>
              <a:buNone/>
            </a:pPr>
            <a:r>
              <a:rPr lang="tr-TR" sz="1200">
                <a:latin typeface="Roboto" panose="02000000000000000000" pitchFamily="2" charset="0"/>
                <a:ea typeface="Roboto" panose="02000000000000000000" pitchFamily="2" charset="0"/>
              </a:rPr>
              <a:t>«15.46» is the average waiting time at charging stations, determined by running 1000 simulations specifically for charging stations. This value is used </a:t>
            </a:r>
            <a:r>
              <a:rPr lang="tr-TR" sz="1200" b="1">
                <a:latin typeface="Roboto" panose="02000000000000000000" pitchFamily="2" charset="0"/>
                <a:ea typeface="Roboto" panose="02000000000000000000" pitchFamily="2" charset="0"/>
              </a:rPr>
              <a:t>only when the charging station is very far away from the van</a:t>
            </a:r>
            <a:r>
              <a:rPr lang="tr-TR" sz="1200">
                <a:latin typeface="Roboto" panose="02000000000000000000" pitchFamily="2" charset="0"/>
                <a:ea typeface="Roboto" panose="02000000000000000000" pitchFamily="2" charset="0"/>
              </a:rPr>
              <a:t>, so that short-term calculations cannot be done, and we need an average waiting time to use as a proxy. </a:t>
            </a:r>
          </a:p>
          <a:p>
            <a:pPr marL="0" indent="0">
              <a:lnSpc>
                <a:spcPct val="110000"/>
              </a:lnSpc>
              <a:spcBef>
                <a:spcPts val="1000"/>
              </a:spcBef>
              <a:buFont typeface="Roboto"/>
              <a:buNone/>
            </a:pPr>
            <a:r>
              <a:rPr lang="tr-TR" sz="1200">
                <a:latin typeface="Roboto" panose="02000000000000000000" pitchFamily="2" charset="0"/>
                <a:ea typeface="Roboto" panose="02000000000000000000" pitchFamily="2" charset="0"/>
              </a:rPr>
              <a:t>For example: TTT=100 min , CWT=5 min , </a:t>
            </a:r>
            <a:r>
              <a:rPr lang="tr-TR" sz="1200" b="1">
                <a:latin typeface="Roboto" panose="02000000000000000000" pitchFamily="2" charset="0"/>
                <a:ea typeface="Roboto" panose="02000000000000000000" pitchFamily="2" charset="0"/>
              </a:rPr>
              <a:t>EWT</a:t>
            </a:r>
            <a:r>
              <a:rPr lang="tr-TR" sz="1200">
                <a:latin typeface="Roboto" panose="02000000000000000000" pitchFamily="2" charset="0"/>
                <a:ea typeface="Roboto" panose="02000000000000000000" pitchFamily="2" charset="0"/>
              </a:rPr>
              <a:t>=15.46 min</a:t>
            </a:r>
            <a:endParaRPr lang="tr-TR" sz="1200" kern="1200">
              <a:solidFill>
                <a:schemeClr val="tx1"/>
              </a:solidFill>
              <a:latin typeface="Roboto" panose="02000000000000000000" pitchFamily="2" charset="0"/>
              <a:ea typeface="Roboto" panose="02000000000000000000" pitchFamily="2" charset="0"/>
              <a:cs typeface="+mn-cs"/>
            </a:endParaRPr>
          </a:p>
        </p:txBody>
      </p:sp>
      <p:pic>
        <p:nvPicPr>
          <p:cNvPr id="38" name="Picture 37">
            <a:extLst>
              <a:ext uri="{FF2B5EF4-FFF2-40B4-BE49-F238E27FC236}">
                <a16:creationId xmlns:a16="http://schemas.microsoft.com/office/drawing/2014/main" id="{40CB40B5-BB50-4C2E-BDE5-DE1225508E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554722" y="3945680"/>
            <a:ext cx="1287892" cy="342930"/>
          </a:xfrm>
          <a:prstGeom prst="rect">
            <a:avLst/>
          </a:prstGeom>
        </p:spPr>
      </p:pic>
      <p:pic>
        <p:nvPicPr>
          <p:cNvPr id="4" name="Picture 3">
            <a:extLst>
              <a:ext uri="{FF2B5EF4-FFF2-40B4-BE49-F238E27FC236}">
                <a16:creationId xmlns:a16="http://schemas.microsoft.com/office/drawing/2014/main" id="{092AA1AE-02E4-4230-9D4D-B82A00AF8D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11652" y="4303798"/>
            <a:ext cx="2316681" cy="304826"/>
          </a:xfrm>
          <a:prstGeom prst="rect">
            <a:avLst/>
          </a:prstGeom>
        </p:spPr>
      </p:pic>
      <p:sp>
        <p:nvSpPr>
          <p:cNvPr id="17" name="TextBox 16">
            <a:extLst>
              <a:ext uri="{FF2B5EF4-FFF2-40B4-BE49-F238E27FC236}">
                <a16:creationId xmlns:a16="http://schemas.microsoft.com/office/drawing/2014/main" id="{53B7652E-A523-40EA-A4B5-DB5D2599C660}"/>
              </a:ext>
            </a:extLst>
          </p:cNvPr>
          <p:cNvSpPr txBox="1"/>
          <p:nvPr/>
        </p:nvSpPr>
        <p:spPr>
          <a:xfrm>
            <a:off x="7299781" y="926928"/>
            <a:ext cx="1828800" cy="284979"/>
          </a:xfrm>
          <a:prstGeom prst="rect">
            <a:avLst/>
          </a:prstGeom>
          <a:noFill/>
        </p:spPr>
        <p:txBody>
          <a:bodyPr wrap="square" rtlCol="0">
            <a:spAutoFit/>
          </a:bodyPr>
          <a:lstStyle/>
          <a:p>
            <a:r>
              <a:rPr lang="tr-TR" sz="1200" b="1">
                <a:solidFill>
                  <a:srgbClr val="00B0F0"/>
                </a:solidFill>
              </a:rPr>
              <a:t>Example for Formula 2</a:t>
            </a:r>
          </a:p>
        </p:txBody>
      </p:sp>
      <p:sp>
        <p:nvSpPr>
          <p:cNvPr id="19" name="TextBox 18">
            <a:extLst>
              <a:ext uri="{FF2B5EF4-FFF2-40B4-BE49-F238E27FC236}">
                <a16:creationId xmlns:a16="http://schemas.microsoft.com/office/drawing/2014/main" id="{AACE0AD3-22B2-4671-99AD-2BB9EB7AC907}"/>
              </a:ext>
            </a:extLst>
          </p:cNvPr>
          <p:cNvSpPr txBox="1"/>
          <p:nvPr/>
        </p:nvSpPr>
        <p:spPr>
          <a:xfrm>
            <a:off x="7277156" y="3128435"/>
            <a:ext cx="4851177" cy="461665"/>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EWT</a:t>
            </a:r>
            <a:r>
              <a:rPr lang="tr-TR" sz="1200">
                <a:latin typeface="Roboto" panose="02000000000000000000" pitchFamily="2" charset="0"/>
                <a:ea typeface="Roboto" panose="02000000000000000000" pitchFamily="2" charset="0"/>
              </a:rPr>
              <a:t>= </a:t>
            </a:r>
            <a:r>
              <a:rPr lang="tr-TR" sz="1200" b="1">
                <a:solidFill>
                  <a:srgbClr val="00B050"/>
                </a:solidFill>
                <a:latin typeface="Roboto" panose="02000000000000000000" pitchFamily="2" charset="0"/>
                <a:ea typeface="Roboto" panose="02000000000000000000" pitchFamily="2" charset="0"/>
                <a:sym typeface="Roboto"/>
              </a:rPr>
              <a:t>(10/45)*(25+10-20+(20-10)/45*25) </a:t>
            </a:r>
            <a:r>
              <a:rPr lang="tr-TR" sz="1200">
                <a:latin typeface="Roboto" panose="02000000000000000000" pitchFamily="2" charset="0"/>
                <a:ea typeface="Roboto" panose="02000000000000000000" pitchFamily="2" charset="0"/>
              </a:rPr>
              <a:t>+</a:t>
            </a:r>
          </a:p>
          <a:p>
            <a:r>
              <a:rPr lang="tr-TR" sz="1200" b="1">
                <a:solidFill>
                  <a:srgbClr val="FFC000"/>
                </a:solidFill>
                <a:latin typeface="Roboto" panose="02000000000000000000" pitchFamily="2" charset="0"/>
                <a:ea typeface="Roboto" panose="02000000000000000000" pitchFamily="2" charset="0"/>
                <a:sym typeface="Roboto"/>
              </a:rPr>
              <a:t>(45-10)/45*(20-10)/45* (25-(20-10)/2) </a:t>
            </a:r>
            <a:r>
              <a:rPr lang="tr-TR" sz="1200">
                <a:latin typeface="Roboto" panose="02000000000000000000" pitchFamily="2" charset="0"/>
                <a:ea typeface="Roboto" panose="02000000000000000000" pitchFamily="2" charset="0"/>
              </a:rPr>
              <a:t>= </a:t>
            </a:r>
            <a:r>
              <a:rPr lang="tr-TR" sz="1200" b="1">
                <a:latin typeface="Roboto" panose="02000000000000000000" pitchFamily="2" charset="0"/>
                <a:ea typeface="Roboto" panose="02000000000000000000" pitchFamily="2" charset="0"/>
              </a:rPr>
              <a:t>8.02 minutes</a:t>
            </a:r>
          </a:p>
        </p:txBody>
      </p:sp>
      <p:pic>
        <p:nvPicPr>
          <p:cNvPr id="21" name="Picture 20">
            <a:extLst>
              <a:ext uri="{FF2B5EF4-FFF2-40B4-BE49-F238E27FC236}">
                <a16:creationId xmlns:a16="http://schemas.microsoft.com/office/drawing/2014/main" id="{5884443A-8353-4AFB-BC59-7DA8D548BE94}"/>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4" name="Slide Number Placeholder 3">
            <a:extLst>
              <a:ext uri="{FF2B5EF4-FFF2-40B4-BE49-F238E27FC236}">
                <a16:creationId xmlns:a16="http://schemas.microsoft.com/office/drawing/2014/main" id="{D21C8A9E-CCE0-4330-9B21-161F57EE0194}"/>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12</a:t>
            </a:fld>
            <a:endParaRPr lang="en-US"/>
          </a:p>
        </p:txBody>
      </p:sp>
      <p:sp>
        <p:nvSpPr>
          <p:cNvPr id="26" name="Title 1">
            <a:extLst>
              <a:ext uri="{FF2B5EF4-FFF2-40B4-BE49-F238E27FC236}">
                <a16:creationId xmlns:a16="http://schemas.microsoft.com/office/drawing/2014/main" id="{729DC9FF-3382-48E6-B301-997CF6ECC5D9}"/>
              </a:ext>
            </a:extLst>
          </p:cNvPr>
          <p:cNvSpPr>
            <a:spLocks noGrp="1"/>
          </p:cNvSpPr>
          <p:nvPr>
            <p:ph type="title"/>
          </p:nvPr>
        </p:nvSpPr>
        <p:spPr>
          <a:xfrm>
            <a:off x="236607" y="128421"/>
            <a:ext cx="12056392" cy="798368"/>
          </a:xfrm>
        </p:spPr>
        <p:txBody>
          <a:bodyPr/>
          <a:lstStyle/>
          <a:p>
            <a:pPr>
              <a:lnSpc>
                <a:spcPct val="90000"/>
              </a:lnSpc>
              <a:spcBef>
                <a:spcPct val="0"/>
              </a:spcBef>
            </a:pPr>
            <a:r>
              <a:rPr lang="en-US" kern="1200" dirty="0">
                <a:solidFill>
                  <a:schemeClr val="tx1"/>
                </a:solidFill>
                <a:latin typeface="Roboto" panose="02000000000000000000" pitchFamily="2" charset="0"/>
                <a:ea typeface="Roboto" panose="02000000000000000000" pitchFamily="2" charset="0"/>
                <a:cs typeface="+mj-cs"/>
              </a:rPr>
              <a:t>CHARGING: </a:t>
            </a:r>
            <a:r>
              <a:rPr lang="en-US" sz="2400" kern="1200" dirty="0">
                <a:solidFill>
                  <a:schemeClr val="tx1"/>
                </a:solidFill>
                <a:latin typeface="Roboto" panose="02000000000000000000" pitchFamily="2" charset="0"/>
                <a:ea typeface="Roboto" panose="02000000000000000000" pitchFamily="2" charset="0"/>
                <a:cs typeface="+mj-cs"/>
              </a:rPr>
              <a:t>New Charging Policy:</a:t>
            </a:r>
            <a:r>
              <a:rPr lang="tr-TR" sz="2400" kern="1200" dirty="0">
                <a:solidFill>
                  <a:schemeClr val="tx1"/>
                </a:solidFill>
                <a:latin typeface="Roboto" panose="02000000000000000000" pitchFamily="2" charset="0"/>
                <a:ea typeface="Roboto" panose="02000000000000000000" pitchFamily="2" charset="0"/>
                <a:cs typeface="+mj-cs"/>
              </a:rPr>
              <a:t> Charging Station Selection Probability Calculations</a:t>
            </a:r>
            <a:endParaRPr lang="en-US" i="1" kern="1200" dirty="0">
              <a:solidFill>
                <a:schemeClr val="tx1"/>
              </a:solidFill>
              <a:latin typeface="Roboto" panose="02000000000000000000" pitchFamily="2" charset="0"/>
              <a:ea typeface="Roboto" panose="02000000000000000000" pitchFamily="2" charset="0"/>
              <a:cs typeface="+mj-cs"/>
            </a:endParaRPr>
          </a:p>
        </p:txBody>
      </p:sp>
      <p:sp>
        <p:nvSpPr>
          <p:cNvPr id="27" name="TextBox 26">
            <a:extLst>
              <a:ext uri="{FF2B5EF4-FFF2-40B4-BE49-F238E27FC236}">
                <a16:creationId xmlns:a16="http://schemas.microsoft.com/office/drawing/2014/main" id="{BBEFAA3F-F11D-4D25-A57E-A40239A3CFF6}"/>
              </a:ext>
            </a:extLst>
          </p:cNvPr>
          <p:cNvSpPr txBox="1"/>
          <p:nvPr/>
        </p:nvSpPr>
        <p:spPr>
          <a:xfrm>
            <a:off x="10677723" y="89142"/>
            <a:ext cx="1599804" cy="276999"/>
          </a:xfrm>
          <a:prstGeom prst="rect">
            <a:avLst/>
          </a:prstGeom>
          <a:noFill/>
        </p:spPr>
        <p:txBody>
          <a:bodyPr wrap="square" rtlCol="0">
            <a:spAutoFit/>
          </a:bodyPr>
          <a:lstStyle/>
          <a:p>
            <a:pPr marL="114300" indent="0">
              <a:buNone/>
            </a:pPr>
            <a:r>
              <a:rPr lang="en-US" sz="1200" i="1">
                <a:latin typeface="Roboto" panose="02000000000000000000" pitchFamily="2" charset="0"/>
                <a:ea typeface="Roboto" panose="02000000000000000000" pitchFamily="2" charset="0"/>
              </a:rPr>
              <a:t>(Python Script 5.2)</a:t>
            </a:r>
            <a:endParaRPr lang="tr-TR" sz="1200" i="1">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10601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CB5D0F1D-2F2D-473A-8C15-0880642E9E21}"/>
              </a:ext>
            </a:extLst>
          </p:cNvPr>
          <p:cNvPicPr>
            <a:picLocks noChangeAspect="1"/>
          </p:cNvPicPr>
          <p:nvPr/>
        </p:nvPicPr>
        <p:blipFill>
          <a:blip r:embed="rId2"/>
          <a:stretch>
            <a:fillRect/>
          </a:stretch>
        </p:blipFill>
        <p:spPr>
          <a:xfrm>
            <a:off x="296787" y="632522"/>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13</a:t>
            </a:fld>
            <a:endParaRPr lang="en-US"/>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7" name="Ink 16">
                <a:extLst>
                  <a:ext uri="{FF2B5EF4-FFF2-40B4-BE49-F238E27FC236}">
                    <a16:creationId xmlns:a16="http://schemas.microsoft.com/office/drawing/2014/main" id="{275A04AA-ED4F-4C34-AFE3-9C915AB9A43F}"/>
                  </a:ext>
                </a:extLst>
              </p14:cNvPr>
              <p14:cNvContentPartPr/>
              <p14:nvPr/>
            </p14:nvContentPartPr>
            <p14:xfrm>
              <a:off x="1602353" y="5118198"/>
              <a:ext cx="360" cy="3960"/>
            </p14:xfrm>
          </p:contentPart>
        </mc:Choice>
        <mc:Fallback xmlns="">
          <p:pic>
            <p:nvPicPr>
              <p:cNvPr id="17" name="Ink 16">
                <a:extLst>
                  <a:ext uri="{FF2B5EF4-FFF2-40B4-BE49-F238E27FC236}">
                    <a16:creationId xmlns:a16="http://schemas.microsoft.com/office/drawing/2014/main" id="{275A04AA-ED4F-4C34-AFE3-9C915AB9A43F}"/>
                  </a:ext>
                </a:extLst>
              </p:cNvPr>
              <p:cNvPicPr/>
              <p:nvPr/>
            </p:nvPicPr>
            <p:blipFill>
              <a:blip r:embed="rId5"/>
              <a:stretch>
                <a:fillRect/>
              </a:stretch>
            </p:blipFill>
            <p:spPr>
              <a:xfrm>
                <a:off x="1584353" y="5010198"/>
                <a:ext cx="36000" cy="219600"/>
              </a:xfrm>
              <a:prstGeom prst="rect">
                <a:avLst/>
              </a:prstGeom>
            </p:spPr>
          </p:pic>
        </mc:Fallback>
      </mc:AlternateContent>
      <p:grpSp>
        <p:nvGrpSpPr>
          <p:cNvPr id="31" name="Group 30">
            <a:extLst>
              <a:ext uri="{FF2B5EF4-FFF2-40B4-BE49-F238E27FC236}">
                <a16:creationId xmlns:a16="http://schemas.microsoft.com/office/drawing/2014/main" id="{3C00F4E3-B2AD-4356-9F75-977C3C19EDA6}"/>
              </a:ext>
            </a:extLst>
          </p:cNvPr>
          <p:cNvGrpSpPr/>
          <p:nvPr/>
        </p:nvGrpSpPr>
        <p:grpSpPr>
          <a:xfrm>
            <a:off x="3553193" y="5684118"/>
            <a:ext cx="47880" cy="113400"/>
            <a:chOff x="3553193" y="5684118"/>
            <a:chExt cx="47880" cy="1134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8" name="Ink 27">
                  <a:extLst>
                    <a:ext uri="{FF2B5EF4-FFF2-40B4-BE49-F238E27FC236}">
                      <a16:creationId xmlns:a16="http://schemas.microsoft.com/office/drawing/2014/main" id="{63B0260A-315B-47C4-A966-5F3E961713CB}"/>
                    </a:ext>
                  </a:extLst>
                </p14:cNvPr>
                <p14:cNvContentPartPr/>
                <p14:nvPr/>
              </p14:nvContentPartPr>
              <p14:xfrm>
                <a:off x="3553193" y="5684118"/>
                <a:ext cx="360" cy="3960"/>
              </p14:xfrm>
            </p:contentPart>
          </mc:Choice>
          <mc:Fallback xmlns="">
            <p:pic>
              <p:nvPicPr>
                <p:cNvPr id="28" name="Ink 27">
                  <a:extLst>
                    <a:ext uri="{FF2B5EF4-FFF2-40B4-BE49-F238E27FC236}">
                      <a16:creationId xmlns:a16="http://schemas.microsoft.com/office/drawing/2014/main" id="{63B0260A-315B-47C4-A966-5F3E961713CB}"/>
                    </a:ext>
                  </a:extLst>
                </p:cNvPr>
                <p:cNvPicPr/>
                <p:nvPr/>
              </p:nvPicPr>
              <p:blipFill>
                <a:blip r:embed="rId7"/>
                <a:stretch>
                  <a:fillRect/>
                </a:stretch>
              </p:blipFill>
              <p:spPr>
                <a:xfrm>
                  <a:off x="3535193" y="5576118"/>
                  <a:ext cx="36000" cy="219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9" name="Ink 28">
                  <a:extLst>
                    <a:ext uri="{FF2B5EF4-FFF2-40B4-BE49-F238E27FC236}">
                      <a16:creationId xmlns:a16="http://schemas.microsoft.com/office/drawing/2014/main" id="{EB1598CF-1E5F-4E00-8009-A96091307DE5}"/>
                    </a:ext>
                  </a:extLst>
                </p14:cNvPr>
                <p14:cNvContentPartPr/>
                <p14:nvPr/>
              </p14:nvContentPartPr>
              <p14:xfrm>
                <a:off x="3600713" y="5797158"/>
                <a:ext cx="360" cy="360"/>
              </p14:xfrm>
            </p:contentPart>
          </mc:Choice>
          <mc:Fallback xmlns="">
            <p:pic>
              <p:nvPicPr>
                <p:cNvPr id="29" name="Ink 28">
                  <a:extLst>
                    <a:ext uri="{FF2B5EF4-FFF2-40B4-BE49-F238E27FC236}">
                      <a16:creationId xmlns:a16="http://schemas.microsoft.com/office/drawing/2014/main" id="{EB1598CF-1E5F-4E00-8009-A96091307DE5}"/>
                    </a:ext>
                  </a:extLst>
                </p:cNvPr>
                <p:cNvPicPr/>
                <p:nvPr/>
              </p:nvPicPr>
              <p:blipFill>
                <a:blip r:embed="rId9"/>
                <a:stretch>
                  <a:fillRect/>
                </a:stretch>
              </p:blipFill>
              <p:spPr>
                <a:xfrm>
                  <a:off x="3582713" y="5689158"/>
                  <a:ext cx="36000" cy="216000"/>
                </a:xfrm>
                <a:prstGeom prst="rect">
                  <a:avLst/>
                </a:prstGeom>
              </p:spPr>
            </p:pic>
          </mc:Fallback>
        </mc:AlternateContent>
      </p:grpSp>
      <p:pic>
        <p:nvPicPr>
          <p:cNvPr id="47" name="Picture 46" descr="Graphical user interface&#10;&#10;Description automatically generated">
            <a:extLst>
              <a:ext uri="{FF2B5EF4-FFF2-40B4-BE49-F238E27FC236}">
                <a16:creationId xmlns:a16="http://schemas.microsoft.com/office/drawing/2014/main" id="{D866EE97-5868-41E7-B3F3-1A47B6F0AD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671472" y="845289"/>
            <a:ext cx="3230593" cy="3064750"/>
          </a:xfrm>
          <a:prstGeom prst="rect">
            <a:avLst/>
          </a:prstGeom>
        </p:spPr>
      </p:pic>
      <p:pic>
        <p:nvPicPr>
          <p:cNvPr id="53" name="Picture 52" descr="Text&#10;&#10;Description automatically generated">
            <a:extLst>
              <a:ext uri="{FF2B5EF4-FFF2-40B4-BE49-F238E27FC236}">
                <a16:creationId xmlns:a16="http://schemas.microsoft.com/office/drawing/2014/main" id="{62BAE5C8-B6DE-4B57-8047-71085732FA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146074" y="967221"/>
            <a:ext cx="2882256" cy="564162"/>
          </a:xfrm>
          <a:prstGeom prst="rect">
            <a:avLst/>
          </a:prstGeom>
        </p:spPr>
      </p:pic>
      <mc:AlternateContent xmlns:mc="http://schemas.openxmlformats.org/markup-compatibility/2006" xmlns:p14="http://schemas.microsoft.com/office/powerpoint/2010/main">
        <mc:Choice Requires="p14">
          <p:contentPart p14:bwMode="auto" r:id="rId12">
            <p14:nvContentPartPr>
              <p14:cNvPr id="63" name="Ink 62">
                <a:extLst>
                  <a:ext uri="{FF2B5EF4-FFF2-40B4-BE49-F238E27FC236}">
                    <a16:creationId xmlns:a16="http://schemas.microsoft.com/office/drawing/2014/main" id="{7A0FDFB9-634D-4A2E-87C7-99D40547E671}"/>
                  </a:ext>
                </a:extLst>
              </p14:cNvPr>
              <p14:cNvContentPartPr/>
              <p14:nvPr/>
            </p14:nvContentPartPr>
            <p14:xfrm>
              <a:off x="10350353" y="5910131"/>
              <a:ext cx="360" cy="360"/>
            </p14:xfrm>
          </p:contentPart>
        </mc:Choice>
        <mc:Fallback xmlns="">
          <p:pic>
            <p:nvPicPr>
              <p:cNvPr id="63" name="Ink 62">
                <a:extLst>
                  <a:ext uri="{FF2B5EF4-FFF2-40B4-BE49-F238E27FC236}">
                    <a16:creationId xmlns:a16="http://schemas.microsoft.com/office/drawing/2014/main" id="{7A0FDFB9-634D-4A2E-87C7-99D40547E671}"/>
                  </a:ext>
                </a:extLst>
              </p:cNvPr>
              <p:cNvPicPr/>
              <p:nvPr/>
            </p:nvPicPr>
            <p:blipFill>
              <a:blip r:embed="rId13"/>
              <a:stretch>
                <a:fillRect/>
              </a:stretch>
            </p:blipFill>
            <p:spPr>
              <a:xfrm>
                <a:off x="10341353" y="590113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5" name="Ink 64">
                <a:extLst>
                  <a:ext uri="{FF2B5EF4-FFF2-40B4-BE49-F238E27FC236}">
                    <a16:creationId xmlns:a16="http://schemas.microsoft.com/office/drawing/2014/main" id="{DFD86088-CE65-4048-838C-3286FB3E1944}"/>
                  </a:ext>
                </a:extLst>
              </p14:cNvPr>
              <p14:cNvContentPartPr/>
              <p14:nvPr/>
            </p14:nvContentPartPr>
            <p14:xfrm>
              <a:off x="9860033" y="5957291"/>
              <a:ext cx="360" cy="360"/>
            </p14:xfrm>
          </p:contentPart>
        </mc:Choice>
        <mc:Fallback xmlns="">
          <p:pic>
            <p:nvPicPr>
              <p:cNvPr id="65" name="Ink 64">
                <a:extLst>
                  <a:ext uri="{FF2B5EF4-FFF2-40B4-BE49-F238E27FC236}">
                    <a16:creationId xmlns:a16="http://schemas.microsoft.com/office/drawing/2014/main" id="{DFD86088-CE65-4048-838C-3286FB3E1944}"/>
                  </a:ext>
                </a:extLst>
              </p:cNvPr>
              <p:cNvPicPr/>
              <p:nvPr/>
            </p:nvPicPr>
            <p:blipFill>
              <a:blip r:embed="rId13"/>
              <a:stretch>
                <a:fillRect/>
              </a:stretch>
            </p:blipFill>
            <p:spPr>
              <a:xfrm>
                <a:off x="9851033" y="594829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2" name="Ink 71">
                <a:extLst>
                  <a:ext uri="{FF2B5EF4-FFF2-40B4-BE49-F238E27FC236}">
                    <a16:creationId xmlns:a16="http://schemas.microsoft.com/office/drawing/2014/main" id="{423181B8-8FC8-4AEC-83C8-E694543D1890}"/>
                  </a:ext>
                </a:extLst>
              </p14:cNvPr>
              <p14:cNvContentPartPr/>
              <p14:nvPr/>
            </p14:nvContentPartPr>
            <p14:xfrm>
              <a:off x="6334553" y="3355571"/>
              <a:ext cx="1800" cy="360"/>
            </p14:xfrm>
          </p:contentPart>
        </mc:Choice>
        <mc:Fallback xmlns="">
          <p:pic>
            <p:nvPicPr>
              <p:cNvPr id="72" name="Ink 71">
                <a:extLst>
                  <a:ext uri="{FF2B5EF4-FFF2-40B4-BE49-F238E27FC236}">
                    <a16:creationId xmlns:a16="http://schemas.microsoft.com/office/drawing/2014/main" id="{423181B8-8FC8-4AEC-83C8-E694543D1890}"/>
                  </a:ext>
                </a:extLst>
              </p:cNvPr>
              <p:cNvPicPr/>
              <p:nvPr/>
            </p:nvPicPr>
            <p:blipFill>
              <a:blip r:embed="rId16"/>
              <a:stretch>
                <a:fillRect/>
              </a:stretch>
            </p:blipFill>
            <p:spPr>
              <a:xfrm>
                <a:off x="6325553" y="3346571"/>
                <a:ext cx="19440" cy="18000"/>
              </a:xfrm>
              <a:prstGeom prst="rect">
                <a:avLst/>
              </a:prstGeom>
            </p:spPr>
          </p:pic>
        </mc:Fallback>
      </mc:AlternateContent>
      <p:sp>
        <p:nvSpPr>
          <p:cNvPr id="82" name="TextBox 81">
            <a:extLst>
              <a:ext uri="{FF2B5EF4-FFF2-40B4-BE49-F238E27FC236}">
                <a16:creationId xmlns:a16="http://schemas.microsoft.com/office/drawing/2014/main" id="{FCF60703-C04C-4C80-BA09-A1DFF0D5C2A0}"/>
              </a:ext>
            </a:extLst>
          </p:cNvPr>
          <p:cNvSpPr txBox="1"/>
          <p:nvPr/>
        </p:nvSpPr>
        <p:spPr>
          <a:xfrm>
            <a:off x="197355" y="4131885"/>
            <a:ext cx="6491698" cy="2539157"/>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Charging Station Score = Expected Waiting Time + Extra Travel Time= 1.06667 + 0 = </a:t>
            </a:r>
            <a:r>
              <a:rPr lang="tr-TR" sz="1200">
                <a:solidFill>
                  <a:srgbClr val="FF0000"/>
                </a:solidFill>
                <a:latin typeface="Roboto" panose="02000000000000000000" pitchFamily="2" charset="0"/>
                <a:ea typeface="Roboto" panose="02000000000000000000" pitchFamily="2" charset="0"/>
              </a:rPr>
              <a:t>1.06667</a:t>
            </a:r>
            <a:endParaRPr lang="tr-TR" sz="1200">
              <a:latin typeface="Roboto" panose="02000000000000000000" pitchFamily="2" charset="0"/>
              <a:ea typeface="Roboto" panose="02000000000000000000" pitchFamily="2" charset="0"/>
            </a:endParaRPr>
          </a:p>
          <a:p>
            <a:pPr>
              <a:spcBef>
                <a:spcPts val="600"/>
              </a:spcBef>
            </a:pPr>
            <a:r>
              <a:rPr lang="tr-TR" sz="1200" b="1">
                <a:latin typeface="Roboto" panose="02000000000000000000" pitchFamily="2" charset="0"/>
                <a:ea typeface="Roboto" panose="02000000000000000000" pitchFamily="2" charset="0"/>
              </a:rPr>
              <a:t>Lets check if the calculation is correct:</a:t>
            </a:r>
          </a:p>
          <a:p>
            <a:pPr marL="171450" indent="-171450">
              <a:buFont typeface="Arial" panose="020B0604020202020204" pitchFamily="34" charset="0"/>
              <a:buChar char="•"/>
            </a:pPr>
            <a:r>
              <a:rPr lang="tr-TR" sz="1200" b="1">
                <a:latin typeface="Roboto" panose="02000000000000000000" pitchFamily="2" charset="0"/>
                <a:ea typeface="Roboto" panose="02000000000000000000" pitchFamily="2" charset="0"/>
              </a:rPr>
              <a:t>Extra Travel Time </a:t>
            </a:r>
            <a:r>
              <a:rPr lang="tr-TR" sz="1100" b="1" i="1">
                <a:latin typeface="Roboto" panose="02000000000000000000" pitchFamily="2" charset="0"/>
                <a:ea typeface="Roboto" panose="02000000000000000000" pitchFamily="2" charset="0"/>
              </a:rPr>
              <a:t>(Slide 9 for example)</a:t>
            </a:r>
          </a:p>
          <a:p>
            <a:r>
              <a:rPr lang="tr-TR" sz="1200">
                <a:latin typeface="Roboto" panose="02000000000000000000" pitchFamily="2" charset="0"/>
                <a:ea typeface="Roboto" panose="02000000000000000000" pitchFamily="2" charset="0"/>
              </a:rPr>
              <a:t>Charging station 121 location: (15,20)</a:t>
            </a:r>
            <a:r>
              <a:rPr lang="tr-TR" sz="1200" b="1">
                <a:latin typeface="Roboto" panose="02000000000000000000" pitchFamily="2" charset="0"/>
                <a:ea typeface="Roboto" panose="02000000000000000000" pitchFamily="2" charset="0"/>
              </a:rPr>
              <a:t> </a:t>
            </a:r>
          </a:p>
          <a:p>
            <a:r>
              <a:rPr lang="tr-TR" sz="1200">
                <a:latin typeface="Roboto" panose="02000000000000000000" pitchFamily="2" charset="0"/>
                <a:ea typeface="Roboto" panose="02000000000000000000" pitchFamily="2" charset="0"/>
              </a:rPr>
              <a:t>Vans location: (14,20) </a:t>
            </a:r>
          </a:p>
          <a:p>
            <a:r>
              <a:rPr lang="tr-TR" sz="1200">
                <a:latin typeface="Roboto" panose="02000000000000000000" pitchFamily="2" charset="0"/>
                <a:ea typeface="Roboto" panose="02000000000000000000" pitchFamily="2" charset="0"/>
              </a:rPr>
              <a:t>Next Customer’s location: (18,22)</a:t>
            </a:r>
          </a:p>
          <a:p>
            <a:pPr>
              <a:spcBef>
                <a:spcPts val="600"/>
              </a:spcBef>
            </a:pPr>
            <a:r>
              <a:rPr lang="tr-TR" sz="1200">
                <a:latin typeface="Roboto" panose="02000000000000000000" pitchFamily="2" charset="0"/>
                <a:ea typeface="Roboto" panose="02000000000000000000" pitchFamily="2" charset="0"/>
              </a:rPr>
              <a:t>Due to the charging station being located in between the van’s location and the next customer’s location, the extra travel time will be 0 , which is corrrect.</a:t>
            </a:r>
          </a:p>
          <a:p>
            <a:pPr marL="171450" indent="-171450">
              <a:spcBef>
                <a:spcPts val="600"/>
              </a:spcBef>
              <a:buFont typeface="Arial" panose="020B0604020202020204" pitchFamily="34" charset="0"/>
              <a:buChar char="•"/>
            </a:pPr>
            <a:r>
              <a:rPr lang="tr-TR" sz="1200" b="1">
                <a:latin typeface="Roboto" panose="02000000000000000000" pitchFamily="2" charset="0"/>
                <a:ea typeface="Roboto" panose="02000000000000000000" pitchFamily="2" charset="0"/>
              </a:rPr>
              <a:t>Expected Waiting Time </a:t>
            </a:r>
            <a:r>
              <a:rPr lang="tr-TR" sz="1100" b="1" i="1">
                <a:latin typeface="Roboto" panose="02000000000000000000" pitchFamily="2" charset="0"/>
                <a:ea typeface="Roboto" panose="02000000000000000000" pitchFamily="2" charset="0"/>
              </a:rPr>
              <a:t>(See slide 12 for the formula and an example)</a:t>
            </a:r>
          </a:p>
          <a:p>
            <a:r>
              <a:rPr lang="tr-TR" sz="1200">
                <a:latin typeface="Roboto" panose="02000000000000000000" pitchFamily="2" charset="0"/>
                <a:ea typeface="Roboto" panose="02000000000000000000" pitchFamily="2" charset="0"/>
              </a:rPr>
              <a:t>CWT= 0 </a:t>
            </a:r>
          </a:p>
          <a:p>
            <a:r>
              <a:rPr lang="tr-TR" sz="1200">
                <a:latin typeface="Roboto" panose="02000000000000000000" pitchFamily="2" charset="0"/>
                <a:ea typeface="Roboto" panose="02000000000000000000" pitchFamily="2" charset="0"/>
              </a:rPr>
              <a:t>TTT=((15-14)+(20-20))/(30km/h)= </a:t>
            </a:r>
            <a:r>
              <a:rPr lang="tr-TR" sz="1200" b="1">
                <a:solidFill>
                  <a:srgbClr val="FFC000"/>
                </a:solidFill>
                <a:latin typeface="Roboto" panose="02000000000000000000" pitchFamily="2" charset="0"/>
                <a:ea typeface="Roboto" panose="02000000000000000000" pitchFamily="2" charset="0"/>
                <a:sym typeface="Roboto"/>
              </a:rPr>
              <a:t>2 minutes</a:t>
            </a:r>
          </a:p>
          <a:p>
            <a:r>
              <a:rPr lang="tr-TR" sz="1200">
                <a:latin typeface="Roboto" panose="02000000000000000000" pitchFamily="2" charset="0"/>
                <a:ea typeface="Roboto" panose="02000000000000000000" pitchFamily="2" charset="0"/>
              </a:rPr>
              <a:t>EWT= </a:t>
            </a:r>
            <a:r>
              <a:rPr lang="tr-TR" sz="1200" b="1">
                <a:solidFill>
                  <a:srgbClr val="FFC000"/>
                </a:solidFill>
                <a:latin typeface="Roboto" panose="02000000000000000000" pitchFamily="2" charset="0"/>
                <a:ea typeface="Roboto" panose="02000000000000000000" pitchFamily="2" charset="0"/>
              </a:rPr>
              <a:t>2</a:t>
            </a:r>
            <a:r>
              <a:rPr lang="tr-TR" sz="1200">
                <a:latin typeface="Roboto" panose="02000000000000000000" pitchFamily="2" charset="0"/>
                <a:ea typeface="Roboto" panose="02000000000000000000" pitchFamily="2" charset="0"/>
              </a:rPr>
              <a:t>/45*(25-(</a:t>
            </a:r>
            <a:r>
              <a:rPr lang="tr-TR" sz="1200" b="1">
                <a:solidFill>
                  <a:srgbClr val="FFC000"/>
                </a:solidFill>
                <a:latin typeface="Roboto" panose="02000000000000000000" pitchFamily="2" charset="0"/>
                <a:ea typeface="Roboto" panose="02000000000000000000" pitchFamily="2" charset="0"/>
              </a:rPr>
              <a:t>2</a:t>
            </a:r>
            <a:r>
              <a:rPr lang="tr-TR" sz="1200">
                <a:latin typeface="Roboto" panose="02000000000000000000" pitchFamily="2" charset="0"/>
                <a:ea typeface="Roboto" panose="02000000000000000000" pitchFamily="2" charset="0"/>
              </a:rPr>
              <a:t>-0)/2)=1.06667</a:t>
            </a:r>
          </a:p>
        </p:txBody>
      </p:sp>
      <p:pic>
        <p:nvPicPr>
          <p:cNvPr id="84" name="Picture 83" descr="Table, Excel&#10;&#10;Description automatically generated">
            <a:extLst>
              <a:ext uri="{FF2B5EF4-FFF2-40B4-BE49-F238E27FC236}">
                <a16:creationId xmlns:a16="http://schemas.microsoft.com/office/drawing/2014/main" id="{98C7D0B8-D560-46CD-B78A-B358C32390F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146074" y="2838557"/>
            <a:ext cx="2917140" cy="1080580"/>
          </a:xfrm>
          <a:prstGeom prst="rect">
            <a:avLst/>
          </a:prstGeom>
        </p:spPr>
      </p:pic>
      <p:sp>
        <p:nvSpPr>
          <p:cNvPr id="86" name="TextBox 85">
            <a:extLst>
              <a:ext uri="{FF2B5EF4-FFF2-40B4-BE49-F238E27FC236}">
                <a16:creationId xmlns:a16="http://schemas.microsoft.com/office/drawing/2014/main" id="{1B418F4E-091C-40AF-B153-A77EBAB3FA03}"/>
              </a:ext>
            </a:extLst>
          </p:cNvPr>
          <p:cNvSpPr txBox="1"/>
          <p:nvPr/>
        </p:nvSpPr>
        <p:spPr>
          <a:xfrm>
            <a:off x="6744641" y="4088606"/>
            <a:ext cx="4765960" cy="2416046"/>
          </a:xfrm>
          <a:prstGeom prst="rect">
            <a:avLst/>
          </a:prstGeom>
          <a:noFill/>
        </p:spPr>
        <p:txBody>
          <a:bodyPr wrap="square" rtlCol="0">
            <a:spAutoFit/>
          </a:bodyPr>
          <a:lstStyle/>
          <a:p>
            <a:pPr>
              <a:spcBef>
                <a:spcPts val="600"/>
              </a:spcBef>
            </a:pPr>
            <a:r>
              <a:rPr lang="tr-TR" sz="1600" u="sng">
                <a:latin typeface="Roboto" panose="02000000000000000000" pitchFamily="2" charset="0"/>
                <a:ea typeface="Roboto" panose="02000000000000000000" pitchFamily="2" charset="0"/>
              </a:rPr>
              <a:t>Conclusion</a:t>
            </a:r>
            <a:endParaRPr lang="tr-TR" sz="1200" b="1">
              <a:latin typeface="Roboto" panose="02000000000000000000" pitchFamily="2" charset="0"/>
              <a:ea typeface="Roboto" panose="02000000000000000000" pitchFamily="2" charset="0"/>
            </a:endParaRPr>
          </a:p>
          <a:p>
            <a:pPr>
              <a:spcBef>
                <a:spcPts val="600"/>
              </a:spcBef>
            </a:pPr>
            <a:r>
              <a:rPr lang="tr-TR" sz="1200">
                <a:latin typeface="Roboto" panose="02000000000000000000" pitchFamily="2" charset="0"/>
                <a:ea typeface="Roboto" panose="02000000000000000000" pitchFamily="2" charset="0"/>
              </a:rPr>
              <a:t>The van will go to </a:t>
            </a:r>
            <a:r>
              <a:rPr lang="tr-TR" sz="1200" b="1">
                <a:latin typeface="Roboto" panose="02000000000000000000" pitchFamily="2" charset="0"/>
                <a:ea typeface="Roboto" panose="02000000000000000000" pitchFamily="2" charset="0"/>
              </a:rPr>
              <a:t>Charging Station 121, </a:t>
            </a:r>
            <a:r>
              <a:rPr lang="tr-TR" sz="1200">
                <a:latin typeface="Roboto" panose="02000000000000000000" pitchFamily="2" charset="0"/>
                <a:ea typeface="Roboto" panose="02000000000000000000" pitchFamily="2" charset="0"/>
              </a:rPr>
              <a:t>which has the </a:t>
            </a:r>
            <a:r>
              <a:rPr lang="tr-TR" sz="1200" b="1">
                <a:latin typeface="Roboto" panose="02000000000000000000" pitchFamily="2" charset="0"/>
                <a:ea typeface="Roboto" panose="02000000000000000000" pitchFamily="2" charset="0"/>
              </a:rPr>
              <a:t>lowest</a:t>
            </a:r>
            <a:r>
              <a:rPr lang="tr-TR" sz="1200">
                <a:latin typeface="Roboto" panose="02000000000000000000" pitchFamily="2" charset="0"/>
                <a:ea typeface="Roboto" panose="02000000000000000000" pitchFamily="2" charset="0"/>
              </a:rPr>
              <a:t> charging station score= </a:t>
            </a:r>
            <a:r>
              <a:rPr lang="tr-TR" sz="1200">
                <a:solidFill>
                  <a:srgbClr val="FF0000"/>
                </a:solidFill>
                <a:latin typeface="Roboto" panose="02000000000000000000" pitchFamily="2" charset="0"/>
                <a:ea typeface="Roboto" panose="02000000000000000000" pitchFamily="2" charset="0"/>
              </a:rPr>
              <a:t>1.06667</a:t>
            </a:r>
            <a:endParaRPr lang="tr-TR" sz="1200" b="1">
              <a:solidFill>
                <a:srgbClr val="FF0000"/>
              </a:solidFill>
              <a:latin typeface="Roboto" panose="02000000000000000000" pitchFamily="2" charset="0"/>
              <a:ea typeface="Roboto" panose="02000000000000000000" pitchFamily="2" charset="0"/>
            </a:endParaRPr>
          </a:p>
          <a:p>
            <a:pPr>
              <a:spcBef>
                <a:spcPts val="600"/>
              </a:spcBef>
            </a:pPr>
            <a:r>
              <a:rPr lang="tr-TR" sz="1200">
                <a:latin typeface="Roboto" panose="02000000000000000000" pitchFamily="2" charset="0"/>
                <a:ea typeface="Roboto" panose="02000000000000000000" pitchFamily="2" charset="0"/>
              </a:rPr>
              <a:t>In this way, the advantage will be for the van:</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Travel less extra distance</a:t>
            </a:r>
          </a:p>
          <a:p>
            <a:pPr marL="171450" indent="-171450">
              <a:buFont typeface="Arial" panose="020B0604020202020204" pitchFamily="34" charset="0"/>
              <a:buChar char="•"/>
            </a:pPr>
            <a:r>
              <a:rPr lang="tr-TR" sz="1200">
                <a:latin typeface="Roboto" panose="02000000000000000000" pitchFamily="2" charset="0"/>
                <a:ea typeface="Roboto" panose="02000000000000000000" pitchFamily="2" charset="0"/>
              </a:rPr>
              <a:t>Wait less time in the queue</a:t>
            </a:r>
          </a:p>
          <a:p>
            <a:pPr>
              <a:spcBef>
                <a:spcPts val="600"/>
              </a:spcBef>
            </a:pPr>
            <a:r>
              <a:rPr lang="tr-TR" sz="1200">
                <a:latin typeface="Roboto" panose="02000000000000000000" pitchFamily="2" charset="0"/>
                <a:ea typeface="Roboto" panose="02000000000000000000" pitchFamily="2" charset="0"/>
              </a:rPr>
              <a:t>Even though the stochastic nature of the external cars’ arrival to the charging stations determines the real waiting times, this calculations helps making the best decision the minimize it. The performance of this new policy minimizes the waiting times at the queues, which is demonstrated </a:t>
            </a:r>
            <a:r>
              <a:rPr lang="tr-TR" sz="1200" b="1">
                <a:latin typeface="Roboto" panose="02000000000000000000" pitchFamily="2" charset="0"/>
                <a:ea typeface="Roboto" panose="02000000000000000000" pitchFamily="2" charset="0"/>
              </a:rPr>
              <a:t>statistically in slide 16</a:t>
            </a:r>
            <a:r>
              <a:rPr lang="tr-TR" sz="1200">
                <a:latin typeface="Roboto" panose="02000000000000000000" pitchFamily="2" charset="0"/>
                <a:ea typeface="Roboto" panose="02000000000000000000" pitchFamily="2" charset="0"/>
              </a:rPr>
              <a:t>.</a:t>
            </a:r>
          </a:p>
        </p:txBody>
      </p:sp>
      <p:pic>
        <p:nvPicPr>
          <p:cNvPr id="12" name="Picture 11" descr="A picture containing graphical user interface&#10;&#10;Description automatically generated">
            <a:extLst>
              <a:ext uri="{FF2B5EF4-FFF2-40B4-BE49-F238E27FC236}">
                <a16:creationId xmlns:a16="http://schemas.microsoft.com/office/drawing/2014/main" id="{E3B7518A-16E6-4EEE-B14C-878DC693B0D8}"/>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6787" y="838876"/>
            <a:ext cx="4849390" cy="3080261"/>
          </a:xfrm>
          <a:prstGeom prst="rect">
            <a:avLst/>
          </a:prstGeom>
        </p:spPr>
      </p:pic>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F0C01CDA-B4D2-45FE-9B2E-9D7BAEE31438}"/>
                  </a:ext>
                </a:extLst>
              </p14:cNvPr>
              <p14:cNvContentPartPr/>
              <p14:nvPr/>
            </p14:nvContentPartPr>
            <p14:xfrm>
              <a:off x="2818325" y="2120545"/>
              <a:ext cx="360" cy="360"/>
            </p14:xfrm>
          </p:contentPart>
        </mc:Choice>
        <mc:Fallback xmlns="">
          <p:pic>
            <p:nvPicPr>
              <p:cNvPr id="13" name="Ink 12">
                <a:extLst>
                  <a:ext uri="{FF2B5EF4-FFF2-40B4-BE49-F238E27FC236}">
                    <a16:creationId xmlns:a16="http://schemas.microsoft.com/office/drawing/2014/main" id="{F0C01CDA-B4D2-45FE-9B2E-9D7BAEE31438}"/>
                  </a:ext>
                </a:extLst>
              </p:cNvPr>
              <p:cNvPicPr/>
              <p:nvPr/>
            </p:nvPicPr>
            <p:blipFill>
              <a:blip r:embed="rId20"/>
              <a:stretch>
                <a:fillRect/>
              </a:stretch>
            </p:blipFill>
            <p:spPr>
              <a:xfrm>
                <a:off x="2809325" y="2111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12E51591-D7A0-4BDD-9807-02CAF3FFD283}"/>
                  </a:ext>
                </a:extLst>
              </p14:cNvPr>
              <p14:cNvContentPartPr/>
              <p14:nvPr/>
            </p14:nvContentPartPr>
            <p14:xfrm>
              <a:off x="2950085" y="1913185"/>
              <a:ext cx="360" cy="360"/>
            </p14:xfrm>
          </p:contentPart>
        </mc:Choice>
        <mc:Fallback xmlns="">
          <p:pic>
            <p:nvPicPr>
              <p:cNvPr id="15" name="Ink 14">
                <a:extLst>
                  <a:ext uri="{FF2B5EF4-FFF2-40B4-BE49-F238E27FC236}">
                    <a16:creationId xmlns:a16="http://schemas.microsoft.com/office/drawing/2014/main" id="{12E51591-D7A0-4BDD-9807-02CAF3FFD283}"/>
                  </a:ext>
                </a:extLst>
              </p:cNvPr>
              <p:cNvPicPr/>
              <p:nvPr/>
            </p:nvPicPr>
            <p:blipFill>
              <a:blip r:embed="rId20"/>
              <a:stretch>
                <a:fillRect/>
              </a:stretch>
            </p:blipFill>
            <p:spPr>
              <a:xfrm>
                <a:off x="2941085" y="1904185"/>
                <a:ext cx="18000" cy="18000"/>
              </a:xfrm>
              <a:prstGeom prst="rect">
                <a:avLst/>
              </a:prstGeom>
            </p:spPr>
          </p:pic>
        </mc:Fallback>
      </mc:AlternateContent>
      <p:sp>
        <p:nvSpPr>
          <p:cNvPr id="35" name="Title 1">
            <a:extLst>
              <a:ext uri="{FF2B5EF4-FFF2-40B4-BE49-F238E27FC236}">
                <a16:creationId xmlns:a16="http://schemas.microsoft.com/office/drawing/2014/main" id="{315F0FD2-A781-4799-A6D9-AD8C0A0ACFB0}"/>
              </a:ext>
            </a:extLst>
          </p:cNvPr>
          <p:cNvSpPr txBox="1">
            <a:spLocks/>
          </p:cNvSpPr>
          <p:nvPr/>
        </p:nvSpPr>
        <p:spPr>
          <a:xfrm>
            <a:off x="255663" y="-17947"/>
            <a:ext cx="11368890"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3200" kern="1200">
                <a:solidFill>
                  <a:schemeClr val="tx1"/>
                </a:solidFill>
                <a:latin typeface="Roboto" panose="02000000000000000000" pitchFamily="2" charset="0"/>
                <a:ea typeface="Roboto" panose="02000000000000000000" pitchFamily="2" charset="0"/>
                <a:cs typeface="+mj-cs"/>
              </a:rPr>
              <a:t>CHARGING: </a:t>
            </a:r>
            <a:r>
              <a:rPr lang="tr-TR" kern="1200">
                <a:solidFill>
                  <a:schemeClr val="tx1"/>
                </a:solidFill>
                <a:latin typeface="Roboto" panose="02000000000000000000" pitchFamily="2" charset="0"/>
                <a:ea typeface="Roboto" panose="02000000000000000000" pitchFamily="2" charset="0"/>
                <a:cs typeface="+mj-cs"/>
              </a:rPr>
              <a:t>New </a:t>
            </a:r>
            <a:r>
              <a:rPr lang="en-US" kern="1200">
                <a:solidFill>
                  <a:schemeClr val="tx1"/>
                </a:solidFill>
                <a:latin typeface="Roboto" panose="02000000000000000000" pitchFamily="2" charset="0"/>
                <a:ea typeface="Roboto" panose="02000000000000000000" pitchFamily="2" charset="0"/>
                <a:cs typeface="+mj-cs"/>
              </a:rPr>
              <a:t>Charging Policy</a:t>
            </a:r>
            <a:r>
              <a:rPr lang="tr-TR" kern="1200">
                <a:solidFill>
                  <a:schemeClr val="tx1"/>
                </a:solidFill>
                <a:latin typeface="Roboto" panose="02000000000000000000" pitchFamily="2" charset="0"/>
                <a:ea typeface="Roboto" panose="02000000000000000000" pitchFamily="2" charset="0"/>
                <a:cs typeface="+mj-cs"/>
              </a:rPr>
              <a:t>: Charging Station Selection Output</a:t>
            </a:r>
            <a:endParaRPr lang="en-US" kern="1200">
              <a:solidFill>
                <a:schemeClr val="tx1"/>
              </a:solidFill>
              <a:latin typeface="Roboto" panose="02000000000000000000" pitchFamily="2" charset="0"/>
              <a:ea typeface="Roboto" panose="02000000000000000000" pitchFamily="2" charset="0"/>
              <a:cs typeface="+mj-cs"/>
            </a:endParaRPr>
          </a:p>
        </p:txBody>
      </p:sp>
      <p:pic>
        <p:nvPicPr>
          <p:cNvPr id="21" name="Picture 20">
            <a:extLst>
              <a:ext uri="{FF2B5EF4-FFF2-40B4-BE49-F238E27FC236}">
                <a16:creationId xmlns:a16="http://schemas.microsoft.com/office/drawing/2014/main" id="{1B1C15BE-F12B-4696-9E6C-E6D0C7EF0072}"/>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2" name="Slide Number Placeholder 3">
            <a:extLst>
              <a:ext uri="{FF2B5EF4-FFF2-40B4-BE49-F238E27FC236}">
                <a16:creationId xmlns:a16="http://schemas.microsoft.com/office/drawing/2014/main" id="{9BCE0155-4375-4929-8476-B259919CEF30}"/>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13</a:t>
            </a:fld>
            <a:endParaRPr lang="en-US"/>
          </a:p>
        </p:txBody>
      </p:sp>
      <p:cxnSp>
        <p:nvCxnSpPr>
          <p:cNvPr id="23" name="Straight Connector 22">
            <a:extLst>
              <a:ext uri="{FF2B5EF4-FFF2-40B4-BE49-F238E27FC236}">
                <a16:creationId xmlns:a16="http://schemas.microsoft.com/office/drawing/2014/main" id="{1BA0B003-1C16-4856-87B5-5E0F01486BAA}"/>
              </a:ext>
            </a:extLst>
          </p:cNvPr>
          <p:cNvCxnSpPr>
            <a:cxnSpLocks/>
          </p:cNvCxnSpPr>
          <p:nvPr/>
        </p:nvCxnSpPr>
        <p:spPr>
          <a:xfrm>
            <a:off x="6689053" y="4131885"/>
            <a:ext cx="0" cy="281366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19050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DFDF75E-63AF-4357-BB8F-F6124D43B118}"/>
              </a:ext>
            </a:extLst>
          </p:cNvPr>
          <p:cNvPicPr>
            <a:picLocks noChangeAspect="1"/>
          </p:cNvPicPr>
          <p:nvPr/>
        </p:nvPicPr>
        <p:blipFill>
          <a:blip r:embed="rId3"/>
          <a:stretch>
            <a:fillRect/>
          </a:stretch>
        </p:blipFill>
        <p:spPr>
          <a:xfrm>
            <a:off x="296787" y="632522"/>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4"/>
          <a:stretch>
            <a:fillRect/>
          </a:stretch>
        </p:blipFill>
        <p:spPr>
          <a:xfrm>
            <a:off x="11477625" y="5505451"/>
            <a:ext cx="409575" cy="857250"/>
          </a:xfrm>
          <a:prstGeom prst="rect">
            <a:avLst/>
          </a:prstGeom>
        </p:spPr>
      </p:pic>
      <p:sp>
        <p:nvSpPr>
          <p:cNvPr id="10" name="Slide Number Placeholder 3">
            <a:extLst>
              <a:ext uri="{FF2B5EF4-FFF2-40B4-BE49-F238E27FC236}">
                <a16:creationId xmlns:a16="http://schemas.microsoft.com/office/drawing/2014/main" id="{E5722AE0-92DA-4839-A87A-385C1AD48003}"/>
              </a:ext>
            </a:extLst>
          </p:cNvPr>
          <p:cNvSpPr txBox="1">
            <a:spLocks/>
          </p:cNvSpPr>
          <p:nvPr/>
        </p:nvSpPr>
        <p:spPr>
          <a:xfrm>
            <a:off x="11159029" y="5751196"/>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14</a:t>
            </a:fld>
            <a:endParaRPr lang="en-US"/>
          </a:p>
        </p:txBody>
      </p:sp>
      <p:pic>
        <p:nvPicPr>
          <p:cNvPr id="12" name="Picture 11" descr="Text&#10;&#10;Description automatically generated">
            <a:extLst>
              <a:ext uri="{FF2B5EF4-FFF2-40B4-BE49-F238E27FC236}">
                <a16:creationId xmlns:a16="http://schemas.microsoft.com/office/drawing/2014/main" id="{46490D34-7754-46DA-8139-374DE3D096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7604" y="1008883"/>
            <a:ext cx="5799323" cy="1364098"/>
          </a:xfrm>
          <a:prstGeom prst="rect">
            <a:avLst/>
          </a:prstGeom>
        </p:spPr>
      </p:pic>
      <p:pic>
        <p:nvPicPr>
          <p:cNvPr id="15" name="Picture 14">
            <a:extLst>
              <a:ext uri="{FF2B5EF4-FFF2-40B4-BE49-F238E27FC236}">
                <a16:creationId xmlns:a16="http://schemas.microsoft.com/office/drawing/2014/main" id="{5649D4E4-7C23-46D6-9640-1C033B001C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6839" y="4182598"/>
            <a:ext cx="5799323" cy="144793"/>
          </a:xfrm>
          <a:prstGeom prst="rect">
            <a:avLst/>
          </a:prstGeom>
        </p:spPr>
      </p:pic>
      <p:pic>
        <p:nvPicPr>
          <p:cNvPr id="17" name="Picture 16" descr="Text&#10;&#10;Description automatically generated">
            <a:extLst>
              <a:ext uri="{FF2B5EF4-FFF2-40B4-BE49-F238E27FC236}">
                <a16:creationId xmlns:a16="http://schemas.microsoft.com/office/drawing/2014/main" id="{A5D6CACC-E104-4883-AD2D-774FAFF12E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457" y="2358075"/>
            <a:ext cx="4168501" cy="632515"/>
          </a:xfrm>
          <a:prstGeom prst="rect">
            <a:avLst/>
          </a:prstGeom>
        </p:spPr>
      </p:pic>
      <p:pic>
        <p:nvPicPr>
          <p:cNvPr id="19" name="Picture 18">
            <a:extLst>
              <a:ext uri="{FF2B5EF4-FFF2-40B4-BE49-F238E27FC236}">
                <a16:creationId xmlns:a16="http://schemas.microsoft.com/office/drawing/2014/main" id="{C4C84F6A-C7BA-4814-B6C9-042574EE7A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7650" y="1117406"/>
            <a:ext cx="1097375" cy="312447"/>
          </a:xfrm>
          <a:prstGeom prst="rect">
            <a:avLst/>
          </a:prstGeom>
        </p:spPr>
      </p:pic>
      <p:pic>
        <p:nvPicPr>
          <p:cNvPr id="21" name="Picture 20">
            <a:extLst>
              <a:ext uri="{FF2B5EF4-FFF2-40B4-BE49-F238E27FC236}">
                <a16:creationId xmlns:a16="http://schemas.microsoft.com/office/drawing/2014/main" id="{BD61ED5A-E34F-4EF6-9AE5-DE8C1C0682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60066" y="1186213"/>
            <a:ext cx="2491956" cy="220999"/>
          </a:xfrm>
          <a:prstGeom prst="rect">
            <a:avLst/>
          </a:prstGeom>
        </p:spPr>
      </p:pic>
      <p:sp>
        <p:nvSpPr>
          <p:cNvPr id="22" name="TextBox 21">
            <a:extLst>
              <a:ext uri="{FF2B5EF4-FFF2-40B4-BE49-F238E27FC236}">
                <a16:creationId xmlns:a16="http://schemas.microsoft.com/office/drawing/2014/main" id="{097BAE77-BD44-4355-ACD4-F576335ABE2D}"/>
              </a:ext>
            </a:extLst>
          </p:cNvPr>
          <p:cNvSpPr txBox="1"/>
          <p:nvPr/>
        </p:nvSpPr>
        <p:spPr>
          <a:xfrm>
            <a:off x="5956162" y="3488493"/>
            <a:ext cx="3739888"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8.5</a:t>
            </a:r>
          </a:p>
        </p:txBody>
      </p:sp>
      <p:sp>
        <p:nvSpPr>
          <p:cNvPr id="23" name="TextBox 22">
            <a:extLst>
              <a:ext uri="{FF2B5EF4-FFF2-40B4-BE49-F238E27FC236}">
                <a16:creationId xmlns:a16="http://schemas.microsoft.com/office/drawing/2014/main" id="{DE9A6E4B-CF0E-4B21-809F-8812B66756D6}"/>
              </a:ext>
            </a:extLst>
          </p:cNvPr>
          <p:cNvSpPr txBox="1"/>
          <p:nvPr/>
        </p:nvSpPr>
        <p:spPr>
          <a:xfrm>
            <a:off x="163603" y="1542170"/>
            <a:ext cx="3804372" cy="461665"/>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When the routings are defined, total distances are recorded</a:t>
            </a:r>
          </a:p>
        </p:txBody>
      </p:sp>
      <p:sp>
        <p:nvSpPr>
          <p:cNvPr id="24" name="TextBox 23">
            <a:extLst>
              <a:ext uri="{FF2B5EF4-FFF2-40B4-BE49-F238E27FC236}">
                <a16:creationId xmlns:a16="http://schemas.microsoft.com/office/drawing/2014/main" id="{953B8378-2E18-4F68-8C84-8AC63D6E1794}"/>
              </a:ext>
            </a:extLst>
          </p:cNvPr>
          <p:cNvSpPr txBox="1"/>
          <p:nvPr/>
        </p:nvSpPr>
        <p:spPr>
          <a:xfrm>
            <a:off x="165458" y="3022668"/>
            <a:ext cx="4168500" cy="461665"/>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In the class GreenModel, when the vans are created, total distance data is passed to all the vans.</a:t>
            </a:r>
          </a:p>
        </p:txBody>
      </p:sp>
      <p:sp>
        <p:nvSpPr>
          <p:cNvPr id="25" name="TextBox 24">
            <a:extLst>
              <a:ext uri="{FF2B5EF4-FFF2-40B4-BE49-F238E27FC236}">
                <a16:creationId xmlns:a16="http://schemas.microsoft.com/office/drawing/2014/main" id="{65EC86A6-9A4A-4B05-BBFD-E6992B726863}"/>
              </a:ext>
            </a:extLst>
          </p:cNvPr>
          <p:cNvSpPr txBox="1"/>
          <p:nvPr/>
        </p:nvSpPr>
        <p:spPr>
          <a:xfrm>
            <a:off x="165459" y="2071722"/>
            <a:ext cx="3739888" cy="276999"/>
          </a:xfrm>
          <a:prstGeom prst="rect">
            <a:avLst/>
          </a:prstGeom>
          <a:noFill/>
        </p:spPr>
        <p:txBody>
          <a:bodyPr wrap="square" rtlCol="0">
            <a:spAutoFit/>
          </a:bodyPr>
          <a:lstStyle/>
          <a:p>
            <a:r>
              <a:rPr lang="tr-TR" sz="1200" b="1" err="1">
                <a:latin typeface="Roboto" panose="02000000000000000000" pitchFamily="2" charset="0"/>
                <a:ea typeface="Roboto" panose="02000000000000000000" pitchFamily="2" charset="0"/>
              </a:rPr>
              <a:t>Python</a:t>
            </a:r>
            <a:r>
              <a:rPr lang="tr-TR" sz="1200" b="1">
                <a:latin typeface="Roboto" panose="02000000000000000000" pitchFamily="2" charset="0"/>
                <a:ea typeface="Roboto" panose="02000000000000000000" pitchFamily="2" charset="0"/>
              </a:rPr>
              <a:t> </a:t>
            </a:r>
            <a:r>
              <a:rPr lang="tr-TR" sz="1200" b="1" err="1">
                <a:latin typeface="Roboto" panose="02000000000000000000" pitchFamily="2" charset="0"/>
                <a:ea typeface="Roboto" panose="02000000000000000000" pitchFamily="2" charset="0"/>
              </a:rPr>
              <a:t>Script</a:t>
            </a:r>
            <a:r>
              <a:rPr lang="tr-TR" sz="1200" b="1">
                <a:latin typeface="Roboto" panose="02000000000000000000" pitchFamily="2" charset="0"/>
                <a:ea typeface="Roboto" panose="02000000000000000000" pitchFamily="2" charset="0"/>
              </a:rPr>
              <a:t> </a:t>
            </a:r>
            <a:r>
              <a:rPr lang="tr-TR" sz="1200" b="1" err="1">
                <a:latin typeface="Roboto" panose="02000000000000000000" pitchFamily="2" charset="0"/>
                <a:ea typeface="Roboto" panose="02000000000000000000" pitchFamily="2" charset="0"/>
              </a:rPr>
              <a:t>Section</a:t>
            </a:r>
            <a:r>
              <a:rPr lang="tr-TR" sz="1200" b="1">
                <a:latin typeface="Roboto" panose="02000000000000000000" pitchFamily="2" charset="0"/>
                <a:ea typeface="Roboto" panose="02000000000000000000" pitchFamily="2" charset="0"/>
              </a:rPr>
              <a:t> 10</a:t>
            </a:r>
          </a:p>
        </p:txBody>
      </p:sp>
      <p:pic>
        <p:nvPicPr>
          <p:cNvPr id="27" name="Picture 26">
            <a:extLst>
              <a:ext uri="{FF2B5EF4-FFF2-40B4-BE49-F238E27FC236}">
                <a16:creationId xmlns:a16="http://schemas.microsoft.com/office/drawing/2014/main" id="{BBC3E9FA-96B9-492C-82A6-45F6D5581A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64531" y="3813863"/>
            <a:ext cx="3741744" cy="289585"/>
          </a:xfrm>
          <a:prstGeom prst="rect">
            <a:avLst/>
          </a:prstGeom>
        </p:spPr>
      </p:pic>
      <p:sp>
        <p:nvSpPr>
          <p:cNvPr id="28" name="TextBox 27">
            <a:extLst>
              <a:ext uri="{FF2B5EF4-FFF2-40B4-BE49-F238E27FC236}">
                <a16:creationId xmlns:a16="http://schemas.microsoft.com/office/drawing/2014/main" id="{421A7356-60BF-4C56-AECE-64D7766C5283}"/>
              </a:ext>
            </a:extLst>
          </p:cNvPr>
          <p:cNvSpPr txBox="1"/>
          <p:nvPr/>
        </p:nvSpPr>
        <p:spPr>
          <a:xfrm>
            <a:off x="74992" y="3550355"/>
            <a:ext cx="3739888"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 </a:t>
            </a:r>
          </a:p>
        </p:txBody>
      </p:sp>
      <p:sp>
        <p:nvSpPr>
          <p:cNvPr id="29" name="TextBox 28">
            <a:extLst>
              <a:ext uri="{FF2B5EF4-FFF2-40B4-BE49-F238E27FC236}">
                <a16:creationId xmlns:a16="http://schemas.microsoft.com/office/drawing/2014/main" id="{09BFA308-BFBC-420B-985B-231D1CA6DF79}"/>
              </a:ext>
            </a:extLst>
          </p:cNvPr>
          <p:cNvSpPr txBox="1"/>
          <p:nvPr/>
        </p:nvSpPr>
        <p:spPr>
          <a:xfrm>
            <a:off x="108433" y="4397028"/>
            <a:ext cx="5799323" cy="646331"/>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Self.needed_energy is calculated by using needed_energy function, using the distance, and battery size data specific to each van. This is the </a:t>
            </a:r>
            <a:r>
              <a:rPr lang="tr-TR" sz="1200" b="1">
                <a:latin typeface="Roboto" panose="02000000000000000000" pitchFamily="2" charset="0"/>
                <a:ea typeface="Roboto" panose="02000000000000000000" pitchFamily="2" charset="0"/>
              </a:rPr>
              <a:t>extra energy needed</a:t>
            </a:r>
            <a:r>
              <a:rPr lang="tr-TR" sz="1200">
                <a:latin typeface="Roboto" panose="02000000000000000000" pitchFamily="2" charset="0"/>
                <a:ea typeface="Roboto" panose="02000000000000000000" pitchFamily="2" charset="0"/>
              </a:rPr>
              <a:t>, which is the amount of energy exceeding the battery size of a van</a:t>
            </a:r>
          </a:p>
        </p:txBody>
      </p:sp>
      <p:sp>
        <p:nvSpPr>
          <p:cNvPr id="30" name="TextBox 29">
            <a:extLst>
              <a:ext uri="{FF2B5EF4-FFF2-40B4-BE49-F238E27FC236}">
                <a16:creationId xmlns:a16="http://schemas.microsoft.com/office/drawing/2014/main" id="{3C802304-A8B8-44C9-BFA1-05E8D1FBAB48}"/>
              </a:ext>
            </a:extLst>
          </p:cNvPr>
          <p:cNvSpPr txBox="1"/>
          <p:nvPr/>
        </p:nvSpPr>
        <p:spPr>
          <a:xfrm>
            <a:off x="6031291" y="773983"/>
            <a:ext cx="3739888"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5.6 </a:t>
            </a:r>
          </a:p>
        </p:txBody>
      </p:sp>
      <p:pic>
        <p:nvPicPr>
          <p:cNvPr id="32" name="Picture 31">
            <a:extLst>
              <a:ext uri="{FF2B5EF4-FFF2-40B4-BE49-F238E27FC236}">
                <a16:creationId xmlns:a16="http://schemas.microsoft.com/office/drawing/2014/main" id="{705C41D9-C7DE-4172-A1FB-F7DB9D3D0CF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31291" y="3876007"/>
            <a:ext cx="2682472" cy="320068"/>
          </a:xfrm>
          <a:prstGeom prst="rect">
            <a:avLst/>
          </a:prstGeom>
        </p:spPr>
      </p:pic>
      <p:cxnSp>
        <p:nvCxnSpPr>
          <p:cNvPr id="34" name="Straight Connector 33">
            <a:extLst>
              <a:ext uri="{FF2B5EF4-FFF2-40B4-BE49-F238E27FC236}">
                <a16:creationId xmlns:a16="http://schemas.microsoft.com/office/drawing/2014/main" id="{4A51A436-F581-4D38-8649-61D4A40E602C}"/>
              </a:ext>
            </a:extLst>
          </p:cNvPr>
          <p:cNvCxnSpPr>
            <a:cxnSpLocks/>
          </p:cNvCxnSpPr>
          <p:nvPr/>
        </p:nvCxnSpPr>
        <p:spPr>
          <a:xfrm>
            <a:off x="5988333" y="779221"/>
            <a:ext cx="0" cy="43408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64A74147-D099-47CE-9878-C1188CC980D4}"/>
              </a:ext>
            </a:extLst>
          </p:cNvPr>
          <p:cNvSpPr txBox="1"/>
          <p:nvPr/>
        </p:nvSpPr>
        <p:spPr>
          <a:xfrm>
            <a:off x="132024" y="862285"/>
            <a:ext cx="3739888"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4.2</a:t>
            </a:r>
          </a:p>
        </p:txBody>
      </p:sp>
      <p:sp>
        <p:nvSpPr>
          <p:cNvPr id="42" name="TextBox 41">
            <a:extLst>
              <a:ext uri="{FF2B5EF4-FFF2-40B4-BE49-F238E27FC236}">
                <a16:creationId xmlns:a16="http://schemas.microsoft.com/office/drawing/2014/main" id="{20024B4E-53E7-46E6-A22F-C6B069C15ECC}"/>
              </a:ext>
            </a:extLst>
          </p:cNvPr>
          <p:cNvSpPr txBox="1"/>
          <p:nvPr/>
        </p:nvSpPr>
        <p:spPr>
          <a:xfrm>
            <a:off x="5956162" y="4369649"/>
            <a:ext cx="6053586" cy="461665"/>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In the «check_charge» function of the class Van, the charging size is set to self.needed_energy</a:t>
            </a:r>
          </a:p>
        </p:txBody>
      </p:sp>
      <p:sp>
        <p:nvSpPr>
          <p:cNvPr id="43" name="TextBox 42">
            <a:extLst>
              <a:ext uri="{FF2B5EF4-FFF2-40B4-BE49-F238E27FC236}">
                <a16:creationId xmlns:a16="http://schemas.microsoft.com/office/drawing/2014/main" id="{7F1C16B2-C910-448C-98F9-89F9AB1667FD}"/>
              </a:ext>
            </a:extLst>
          </p:cNvPr>
          <p:cNvSpPr txBox="1"/>
          <p:nvPr/>
        </p:nvSpPr>
        <p:spPr>
          <a:xfrm>
            <a:off x="74992" y="5411969"/>
            <a:ext cx="9794744" cy="1200329"/>
          </a:xfrm>
          <a:prstGeom prst="rect">
            <a:avLst/>
          </a:prstGeom>
          <a:noFill/>
        </p:spPr>
        <p:txBody>
          <a:bodyPr wrap="square" rtlCol="0">
            <a:spAutoFit/>
          </a:bodyPr>
          <a:lstStyle/>
          <a:p>
            <a:r>
              <a:rPr lang="tr-TR" sz="1200" b="1">
                <a:solidFill>
                  <a:srgbClr val="00B050"/>
                </a:solidFill>
                <a:latin typeface="Roboto" panose="02000000000000000000" pitchFamily="2" charset="0"/>
                <a:ea typeface="Roboto" panose="02000000000000000000" pitchFamily="2" charset="0"/>
              </a:rPr>
              <a:t>The Benefits of This New Policy</a:t>
            </a:r>
          </a:p>
          <a:p>
            <a:pPr marL="171450" indent="-171450">
              <a:buFont typeface="Arial" panose="020B0604020202020204" pitchFamily="34" charset="0"/>
              <a:buChar char="•"/>
            </a:pPr>
            <a:r>
              <a:rPr lang="tr-TR" sz="1200" b="1">
                <a:latin typeface="Roboto" panose="02000000000000000000" pitchFamily="2" charset="0"/>
                <a:ea typeface="Roboto" panose="02000000000000000000" pitchFamily="2" charset="0"/>
              </a:rPr>
              <a:t>Minimize the number of visits to charging stations:</a:t>
            </a:r>
            <a:r>
              <a:rPr lang="tr-TR" sz="1200">
                <a:latin typeface="Roboto" panose="02000000000000000000" pitchFamily="2" charset="0"/>
                <a:ea typeface="Roboto" panose="02000000000000000000" pitchFamily="2" charset="0"/>
              </a:rPr>
              <a:t> By measuring the needed energy in advance (depending on the route distance determined at the start of the tour), the van will charge its battery only once with the amount of needed energy. This prevents the van from making multiple visits to charging stations.</a:t>
            </a:r>
          </a:p>
          <a:p>
            <a:pPr marL="171450" indent="-171450">
              <a:buFont typeface="Arial" panose="020B0604020202020204" pitchFamily="34" charset="0"/>
              <a:buChar char="•"/>
            </a:pPr>
            <a:r>
              <a:rPr lang="tr-TR" sz="1200" b="1">
                <a:latin typeface="Roboto" panose="02000000000000000000" pitchFamily="2" charset="0"/>
                <a:ea typeface="Roboto" panose="02000000000000000000" pitchFamily="2" charset="0"/>
              </a:rPr>
              <a:t>Prevent excessive charging time: </a:t>
            </a:r>
            <a:r>
              <a:rPr lang="tr-TR" sz="1200">
                <a:latin typeface="Roboto" panose="02000000000000000000" pitchFamily="2" charset="0"/>
                <a:ea typeface="Roboto" panose="02000000000000000000" pitchFamily="2" charset="0"/>
              </a:rPr>
              <a:t>By measuring the needed energy in advance (depending on the route distance determined at the start of the tour), the van will charge battery more than it needs. In this way, it will save time.</a:t>
            </a:r>
            <a:endParaRPr lang="tr-TR" sz="1200" b="1">
              <a:latin typeface="Roboto" panose="02000000000000000000" pitchFamily="2" charset="0"/>
              <a:ea typeface="Roboto" panose="02000000000000000000" pitchFamily="2" charset="0"/>
            </a:endParaRPr>
          </a:p>
        </p:txBody>
      </p:sp>
      <p:cxnSp>
        <p:nvCxnSpPr>
          <p:cNvPr id="45" name="Straight Connector 44">
            <a:extLst>
              <a:ext uri="{FF2B5EF4-FFF2-40B4-BE49-F238E27FC236}">
                <a16:creationId xmlns:a16="http://schemas.microsoft.com/office/drawing/2014/main" id="{EE9F2E2B-2DB7-46ED-8DA5-946DA57328A1}"/>
              </a:ext>
            </a:extLst>
          </p:cNvPr>
          <p:cNvCxnSpPr>
            <a:cxnSpLocks/>
          </p:cNvCxnSpPr>
          <p:nvPr/>
        </p:nvCxnSpPr>
        <p:spPr>
          <a:xfrm>
            <a:off x="0" y="5080934"/>
            <a:ext cx="12192000" cy="3031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9" name="TextBox 48">
            <a:extLst>
              <a:ext uri="{FF2B5EF4-FFF2-40B4-BE49-F238E27FC236}">
                <a16:creationId xmlns:a16="http://schemas.microsoft.com/office/drawing/2014/main" id="{F1B5EBC5-C23C-4189-B191-4BFB16609762}"/>
              </a:ext>
            </a:extLst>
          </p:cNvPr>
          <p:cNvSpPr txBox="1"/>
          <p:nvPr/>
        </p:nvSpPr>
        <p:spPr>
          <a:xfrm>
            <a:off x="5956304" y="2664886"/>
            <a:ext cx="5945371" cy="646331"/>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The energy is calculated by the formula provided in the base case, and using the distance data coming from the routing. Additionally, safety_enery_level is added, taken into account stochastic speed and its effect on the total energy needed.</a:t>
            </a:r>
          </a:p>
        </p:txBody>
      </p:sp>
      <p:pic>
        <p:nvPicPr>
          <p:cNvPr id="53" name="Picture 52">
            <a:extLst>
              <a:ext uri="{FF2B5EF4-FFF2-40B4-BE49-F238E27FC236}">
                <a16:creationId xmlns:a16="http://schemas.microsoft.com/office/drawing/2014/main" id="{E80AEBBB-7169-4DF0-9428-6846BBE4DF3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77604" y="2449457"/>
            <a:ext cx="1684166" cy="167655"/>
          </a:xfrm>
          <a:prstGeom prst="rect">
            <a:avLst/>
          </a:prstGeom>
        </p:spPr>
      </p:pic>
      <p:pic>
        <p:nvPicPr>
          <p:cNvPr id="55" name="Graphic 54" descr="Shield Tick outline">
            <a:extLst>
              <a:ext uri="{FF2B5EF4-FFF2-40B4-BE49-F238E27FC236}">
                <a16:creationId xmlns:a16="http://schemas.microsoft.com/office/drawing/2014/main" id="{613395C4-0679-4C1F-A4B5-7C369AA61F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57182" y="5486375"/>
            <a:ext cx="914400" cy="914400"/>
          </a:xfrm>
          <a:prstGeom prst="rect">
            <a:avLst/>
          </a:prstGeom>
        </p:spPr>
      </p:pic>
      <p:sp>
        <p:nvSpPr>
          <p:cNvPr id="33" name="Title 1">
            <a:extLst>
              <a:ext uri="{FF2B5EF4-FFF2-40B4-BE49-F238E27FC236}">
                <a16:creationId xmlns:a16="http://schemas.microsoft.com/office/drawing/2014/main" id="{924054F1-C16B-4CEB-9FD7-79695CD563D7}"/>
              </a:ext>
            </a:extLst>
          </p:cNvPr>
          <p:cNvSpPr txBox="1">
            <a:spLocks/>
          </p:cNvSpPr>
          <p:nvPr/>
        </p:nvSpPr>
        <p:spPr>
          <a:xfrm>
            <a:off x="255663" y="-17947"/>
            <a:ext cx="10380573"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3200">
                <a:solidFill>
                  <a:schemeClr val="tx1"/>
                </a:solidFill>
                <a:latin typeface="Roboto" panose="02000000000000000000" pitchFamily="2" charset="0"/>
                <a:ea typeface="Roboto" panose="02000000000000000000" pitchFamily="2" charset="0"/>
                <a:cs typeface="+mj-cs"/>
              </a:rPr>
              <a:t>CHARGING: </a:t>
            </a:r>
            <a:r>
              <a:rPr lang="tr-TR">
                <a:solidFill>
                  <a:schemeClr val="tx1"/>
                </a:solidFill>
                <a:latin typeface="Roboto" panose="02000000000000000000" pitchFamily="2" charset="0"/>
                <a:ea typeface="Roboto" panose="02000000000000000000" pitchFamily="2" charset="0"/>
                <a:cs typeface="+mj-cs"/>
              </a:rPr>
              <a:t>New </a:t>
            </a:r>
            <a:r>
              <a:rPr lang="en-US">
                <a:solidFill>
                  <a:schemeClr val="tx1"/>
                </a:solidFill>
                <a:latin typeface="Roboto" panose="02000000000000000000" pitchFamily="2" charset="0"/>
                <a:ea typeface="Roboto" panose="02000000000000000000" pitchFamily="2" charset="0"/>
                <a:cs typeface="+mj-cs"/>
              </a:rPr>
              <a:t>Charging Policy</a:t>
            </a:r>
            <a:r>
              <a:rPr lang="tr-TR">
                <a:solidFill>
                  <a:schemeClr val="tx1"/>
                </a:solidFill>
                <a:latin typeface="Roboto" panose="02000000000000000000" pitchFamily="2" charset="0"/>
                <a:ea typeface="Roboto" panose="02000000000000000000" pitchFamily="2" charset="0"/>
                <a:cs typeface="+mj-cs"/>
              </a:rPr>
              <a:t>: Charging </a:t>
            </a:r>
            <a:r>
              <a:rPr lang="en-US">
                <a:solidFill>
                  <a:schemeClr val="tx1"/>
                </a:solidFill>
                <a:latin typeface="Roboto" panose="02000000000000000000" pitchFamily="2" charset="0"/>
                <a:ea typeface="Roboto" panose="02000000000000000000" pitchFamily="2" charset="0"/>
                <a:cs typeface="+mj-cs"/>
              </a:rPr>
              <a:t>Amount</a:t>
            </a:r>
          </a:p>
        </p:txBody>
      </p:sp>
      <p:pic>
        <p:nvPicPr>
          <p:cNvPr id="35" name="Picture 34">
            <a:extLst>
              <a:ext uri="{FF2B5EF4-FFF2-40B4-BE49-F238E27FC236}">
                <a16:creationId xmlns:a16="http://schemas.microsoft.com/office/drawing/2014/main" id="{51FF238D-DFC3-4358-A81C-CAFA3534D332}"/>
              </a:ext>
            </a:extLst>
          </p:cNvPr>
          <p:cNvPicPr>
            <a:picLocks noChangeAspect="1"/>
          </p:cNvPicPr>
          <p:nvPr/>
        </p:nvPicPr>
        <p:blipFill>
          <a:blip r:embed="rId4"/>
          <a:stretch>
            <a:fillRect/>
          </a:stretch>
        </p:blipFill>
        <p:spPr>
          <a:xfrm>
            <a:off x="11477625" y="5505451"/>
            <a:ext cx="409575" cy="857250"/>
          </a:xfrm>
          <a:prstGeom prst="rect">
            <a:avLst/>
          </a:prstGeom>
        </p:spPr>
      </p:pic>
      <p:sp>
        <p:nvSpPr>
          <p:cNvPr id="36" name="Slide Number Placeholder 3">
            <a:extLst>
              <a:ext uri="{FF2B5EF4-FFF2-40B4-BE49-F238E27FC236}">
                <a16:creationId xmlns:a16="http://schemas.microsoft.com/office/drawing/2014/main" id="{9D1B1960-F71A-413B-9612-2AD8E00FE0EE}"/>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14</a:t>
            </a:fld>
            <a:endParaRPr lang="en-US"/>
          </a:p>
        </p:txBody>
      </p:sp>
    </p:spTree>
    <p:extLst>
      <p:ext uri="{BB962C8B-B14F-4D97-AF65-F5344CB8AC3E}">
        <p14:creationId xmlns:p14="http://schemas.microsoft.com/office/powerpoint/2010/main" val="178944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A7B970F-0C05-4DAA-B50E-F313F002B01F}"/>
              </a:ext>
            </a:extLst>
          </p:cNvPr>
          <p:cNvPicPr>
            <a:picLocks noChangeAspect="1"/>
          </p:cNvPicPr>
          <p:nvPr/>
        </p:nvPicPr>
        <p:blipFill>
          <a:blip r:embed="rId2"/>
          <a:stretch>
            <a:fillRect/>
          </a:stretch>
        </p:blipFill>
        <p:spPr>
          <a:xfrm>
            <a:off x="296787" y="632522"/>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15</a:t>
            </a:fld>
            <a:endParaRPr lang="en-US"/>
          </a:p>
        </p:txBody>
      </p:sp>
      <p:sp>
        <p:nvSpPr>
          <p:cNvPr id="4" name="TextBox 3">
            <a:extLst>
              <a:ext uri="{FF2B5EF4-FFF2-40B4-BE49-F238E27FC236}">
                <a16:creationId xmlns:a16="http://schemas.microsoft.com/office/drawing/2014/main" id="{639B9560-2F0D-4415-83F0-F567379B56D1}"/>
              </a:ext>
            </a:extLst>
          </p:cNvPr>
          <p:cNvSpPr txBox="1"/>
          <p:nvPr/>
        </p:nvSpPr>
        <p:spPr>
          <a:xfrm>
            <a:off x="144544" y="909843"/>
            <a:ext cx="4474591" cy="461665"/>
          </a:xfrm>
          <a:prstGeom prst="rect">
            <a:avLst/>
          </a:prstGeom>
          <a:noFill/>
        </p:spPr>
        <p:txBody>
          <a:bodyPr wrap="square" rtlCol="0">
            <a:spAutoFit/>
          </a:bodyPr>
          <a:lstStyle/>
          <a:p>
            <a:pPr marL="228600" indent="-228600">
              <a:buAutoNum type="alphaLcParenR"/>
            </a:pPr>
            <a:r>
              <a:rPr lang="tr-TR" sz="1200" b="1">
                <a:latin typeface="Roboto" panose="02000000000000000000" pitchFamily="2" charset="0"/>
                <a:ea typeface="Roboto" panose="02000000000000000000" pitchFamily="2" charset="0"/>
              </a:rPr>
              <a:t>When to start scouting for a convenient charging station?</a:t>
            </a:r>
          </a:p>
          <a:p>
            <a:r>
              <a:rPr lang="tr-TR" sz="1200" b="1" kern="0">
                <a:latin typeface="Roboto" panose="02000000000000000000" pitchFamily="2" charset="0"/>
                <a:ea typeface="Roboto" panose="02000000000000000000" pitchFamily="2" charset="0"/>
              </a:rPr>
              <a:t> 	(Early Charging Policy)</a:t>
            </a:r>
            <a:endParaRPr lang="tr-TR" sz="1200" kern="0"/>
          </a:p>
        </p:txBody>
      </p:sp>
      <p:pic>
        <p:nvPicPr>
          <p:cNvPr id="7" name="Picture 6">
            <a:extLst>
              <a:ext uri="{FF2B5EF4-FFF2-40B4-BE49-F238E27FC236}">
                <a16:creationId xmlns:a16="http://schemas.microsoft.com/office/drawing/2014/main" id="{063EDB94-6149-416C-815C-AAC76A050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166" y="1604977"/>
            <a:ext cx="4435224" cy="190517"/>
          </a:xfrm>
          <a:prstGeom prst="rect">
            <a:avLst/>
          </a:prstGeom>
        </p:spPr>
      </p:pic>
      <p:sp>
        <p:nvSpPr>
          <p:cNvPr id="8" name="TextBox 7">
            <a:extLst>
              <a:ext uri="{FF2B5EF4-FFF2-40B4-BE49-F238E27FC236}">
                <a16:creationId xmlns:a16="http://schemas.microsoft.com/office/drawing/2014/main" id="{1519720E-2F93-4EEF-B25B-46D02CF633E9}"/>
              </a:ext>
            </a:extLst>
          </p:cNvPr>
          <p:cNvSpPr txBox="1"/>
          <p:nvPr/>
        </p:nvSpPr>
        <p:spPr>
          <a:xfrm>
            <a:off x="187500" y="1960573"/>
            <a:ext cx="4748556" cy="2492990"/>
          </a:xfrm>
          <a:prstGeom prst="rect">
            <a:avLst/>
          </a:prstGeom>
          <a:noFill/>
        </p:spPr>
        <p:txBody>
          <a:bodyPr wrap="square" rtlCol="0">
            <a:spAutoFit/>
          </a:bodyPr>
          <a:lstStyle/>
          <a:p>
            <a:r>
              <a:rPr lang="en-US" sz="1200">
                <a:latin typeface="Roboto" panose="02000000000000000000" pitchFamily="2" charset="0"/>
                <a:ea typeface="Roboto" panose="02000000000000000000" pitchFamily="2" charset="0"/>
              </a:rPr>
              <a:t>When there is </a:t>
            </a:r>
            <a:r>
              <a:rPr lang="en-US" sz="1200" b="1">
                <a:latin typeface="Roboto" panose="02000000000000000000" pitchFamily="2" charset="0"/>
                <a:ea typeface="Roboto" panose="02000000000000000000" pitchFamily="2" charset="0"/>
              </a:rPr>
              <a:t>enough space </a:t>
            </a:r>
            <a:r>
              <a:rPr lang="en-US" sz="1200">
                <a:latin typeface="Roboto" panose="02000000000000000000" pitchFamily="2" charset="0"/>
                <a:ea typeface="Roboto" panose="02000000000000000000" pitchFamily="2" charset="0"/>
              </a:rPr>
              <a:t>in the battery to charge extra needed energy, start searching for good alternatives</a:t>
            </a:r>
            <a:r>
              <a:rPr lang="tr-TR" sz="1200">
                <a:latin typeface="Roboto" panose="02000000000000000000" pitchFamily="2" charset="0"/>
                <a:ea typeface="Roboto" panose="02000000000000000000" pitchFamily="2" charset="0"/>
              </a:rPr>
              <a:t>, depending on the </a:t>
            </a:r>
            <a:r>
              <a:rPr lang="tr-TR" sz="1200" b="1">
                <a:latin typeface="Roboto" panose="02000000000000000000" pitchFamily="2" charset="0"/>
                <a:ea typeface="Roboto" panose="02000000000000000000" pitchFamily="2" charset="0"/>
              </a:rPr>
              <a:t>charging_station_score </a:t>
            </a:r>
            <a:r>
              <a:rPr lang="tr-TR" sz="1200">
                <a:latin typeface="Roboto" panose="02000000000000000000" pitchFamily="2" charset="0"/>
                <a:ea typeface="Roboto" panose="02000000000000000000" pitchFamily="2" charset="0"/>
              </a:rPr>
              <a:t>(explained in slide 10)</a:t>
            </a:r>
            <a:endParaRPr lang="en-US" sz="1200" b="1">
              <a:latin typeface="Roboto" panose="02000000000000000000" pitchFamily="2" charset="0"/>
              <a:ea typeface="Roboto" panose="02000000000000000000" pitchFamily="2" charset="0"/>
            </a:endParaRPr>
          </a:p>
          <a:p>
            <a:r>
              <a:rPr lang="en-US" sz="1200">
                <a:latin typeface="Roboto" panose="02000000000000000000" pitchFamily="2" charset="0"/>
                <a:ea typeface="Roboto" panose="02000000000000000000" pitchFamily="2" charset="0"/>
              </a:rPr>
              <a:t>For example:</a:t>
            </a:r>
          </a:p>
          <a:p>
            <a:r>
              <a:rPr lang="en-US" sz="1200">
                <a:latin typeface="Roboto" panose="02000000000000000000" pitchFamily="2" charset="0"/>
                <a:ea typeface="Roboto" panose="02000000000000000000" pitchFamily="2" charset="0"/>
              </a:rPr>
              <a:t>Total travel energy needed= 28 kwh </a:t>
            </a:r>
          </a:p>
          <a:p>
            <a:r>
              <a:rPr lang="en-US" sz="1200">
                <a:latin typeface="Roboto" panose="02000000000000000000" pitchFamily="2" charset="0"/>
                <a:ea typeface="Roboto" panose="02000000000000000000" pitchFamily="2" charset="0"/>
              </a:rPr>
              <a:t>Battery size= 25kwh </a:t>
            </a:r>
          </a:p>
          <a:p>
            <a:r>
              <a:rPr lang="en-US" sz="1200">
                <a:latin typeface="Roboto" panose="02000000000000000000" pitchFamily="2" charset="0"/>
                <a:ea typeface="Roboto" panose="02000000000000000000" pitchFamily="2" charset="0"/>
              </a:rPr>
              <a:t>Extra needed energy= (Total travel energy needed - Battery size) * safety  = </a:t>
            </a:r>
            <a:r>
              <a:rPr lang="tr-TR" sz="1200">
                <a:latin typeface="Roboto" panose="02000000000000000000" pitchFamily="2" charset="0"/>
                <a:ea typeface="Roboto" panose="02000000000000000000" pitchFamily="2" charset="0"/>
              </a:rPr>
              <a:t>(</a:t>
            </a:r>
            <a:r>
              <a:rPr lang="en-US" sz="1200">
                <a:latin typeface="Roboto" panose="02000000000000000000" pitchFamily="2" charset="0"/>
                <a:ea typeface="Roboto" panose="02000000000000000000" pitchFamily="2" charset="0"/>
              </a:rPr>
              <a:t>28-25</a:t>
            </a:r>
            <a:r>
              <a:rPr lang="tr-TR" sz="1200">
                <a:latin typeface="Roboto" panose="02000000000000000000" pitchFamily="2" charset="0"/>
                <a:ea typeface="Roboto" panose="02000000000000000000" pitchFamily="2" charset="0"/>
              </a:rPr>
              <a:t>)*1.15</a:t>
            </a:r>
            <a:r>
              <a:rPr lang="en-US" sz="1200">
                <a:latin typeface="Roboto" panose="02000000000000000000" pitchFamily="2" charset="0"/>
                <a:ea typeface="Roboto" panose="02000000000000000000" pitchFamily="2" charset="0"/>
              </a:rPr>
              <a:t> = 3</a:t>
            </a:r>
            <a:r>
              <a:rPr lang="tr-TR" sz="1200">
                <a:latin typeface="Roboto" panose="02000000000000000000" pitchFamily="2" charset="0"/>
                <a:ea typeface="Roboto" panose="02000000000000000000" pitchFamily="2" charset="0"/>
              </a:rPr>
              <a:t>.45 </a:t>
            </a:r>
            <a:r>
              <a:rPr lang="en-US" sz="1200">
                <a:latin typeface="Roboto" panose="02000000000000000000" pitchFamily="2" charset="0"/>
                <a:ea typeface="Roboto" panose="02000000000000000000" pitchFamily="2" charset="0"/>
              </a:rPr>
              <a:t>kwh</a:t>
            </a:r>
          </a:p>
          <a:p>
            <a:r>
              <a:rPr lang="en-US" sz="1200">
                <a:latin typeface="Roboto" panose="02000000000000000000" pitchFamily="2" charset="0"/>
                <a:ea typeface="Roboto" panose="02000000000000000000" pitchFamily="2" charset="0"/>
              </a:rPr>
              <a:t>When battery level&lt;=battery size-extra energy need=25-3</a:t>
            </a:r>
            <a:r>
              <a:rPr lang="tr-TR" sz="1200">
                <a:latin typeface="Roboto" panose="02000000000000000000" pitchFamily="2" charset="0"/>
                <a:ea typeface="Roboto" panose="02000000000000000000" pitchFamily="2" charset="0"/>
              </a:rPr>
              <a:t>.45</a:t>
            </a:r>
            <a:r>
              <a:rPr lang="en-US" sz="1200">
                <a:latin typeface="Roboto" panose="02000000000000000000" pitchFamily="2" charset="0"/>
                <a:ea typeface="Roboto" panose="02000000000000000000" pitchFamily="2" charset="0"/>
              </a:rPr>
              <a:t>=</a:t>
            </a:r>
            <a:r>
              <a:rPr lang="tr-TR" sz="1200">
                <a:latin typeface="Roboto" panose="02000000000000000000" pitchFamily="2" charset="0"/>
                <a:ea typeface="Roboto" panose="02000000000000000000" pitchFamily="2" charset="0"/>
              </a:rPr>
              <a:t> </a:t>
            </a:r>
            <a:r>
              <a:rPr lang="en-US" sz="1200" b="1">
                <a:latin typeface="Roboto" panose="02000000000000000000" pitchFamily="2" charset="0"/>
                <a:ea typeface="Roboto" panose="02000000000000000000" pitchFamily="2" charset="0"/>
              </a:rPr>
              <a:t>2</a:t>
            </a:r>
            <a:r>
              <a:rPr lang="tr-TR" sz="1200" b="1">
                <a:latin typeface="Roboto" panose="02000000000000000000" pitchFamily="2" charset="0"/>
                <a:ea typeface="Roboto" panose="02000000000000000000" pitchFamily="2" charset="0"/>
              </a:rPr>
              <a:t>1.55</a:t>
            </a:r>
            <a:endParaRPr lang="en-US" sz="1200" b="1">
              <a:latin typeface="Roboto" panose="02000000000000000000" pitchFamily="2" charset="0"/>
              <a:ea typeface="Roboto" panose="02000000000000000000" pitchFamily="2" charset="0"/>
            </a:endParaRPr>
          </a:p>
          <a:p>
            <a:r>
              <a:rPr lang="en-US" sz="1200">
                <a:latin typeface="Roboto" panose="02000000000000000000" pitchFamily="2" charset="0"/>
                <a:ea typeface="Roboto" panose="02000000000000000000" pitchFamily="2" charset="0"/>
              </a:rPr>
              <a:t>So, start searching after the battery level decreases below </a:t>
            </a:r>
            <a:r>
              <a:rPr lang="tr-TR" sz="1200" b="1">
                <a:latin typeface="Roboto" panose="02000000000000000000" pitchFamily="2" charset="0"/>
                <a:ea typeface="Roboto" panose="02000000000000000000" pitchFamily="2" charset="0"/>
              </a:rPr>
              <a:t>21.55 </a:t>
            </a:r>
            <a:r>
              <a:rPr lang="en-US" sz="1200">
                <a:latin typeface="Roboto" panose="02000000000000000000" pitchFamily="2" charset="0"/>
                <a:ea typeface="Roboto" panose="02000000000000000000" pitchFamily="2" charset="0"/>
              </a:rPr>
              <a:t>kwh</a:t>
            </a:r>
            <a:endParaRPr lang="tr-TR" sz="1200">
              <a:latin typeface="Roboto" panose="02000000000000000000" pitchFamily="2" charset="0"/>
              <a:ea typeface="Roboto" panose="02000000000000000000" pitchFamily="2" charset="0"/>
            </a:endParaRPr>
          </a:p>
          <a:p>
            <a:r>
              <a:rPr lang="tr-TR" sz="1200" b="1">
                <a:latin typeface="Roboto" panose="02000000000000000000" pitchFamily="2" charset="0"/>
                <a:ea typeface="Roboto" panose="02000000000000000000" pitchFamily="2" charset="0"/>
              </a:rPr>
              <a:t>NOTE: </a:t>
            </a:r>
            <a:r>
              <a:rPr lang="tr-TR" sz="1200">
                <a:latin typeface="Roboto" panose="02000000000000000000" pitchFamily="2" charset="0"/>
                <a:ea typeface="Roboto" panose="02000000000000000000" pitchFamily="2" charset="0"/>
              </a:rPr>
              <a:t>This policy allows the van to </a:t>
            </a:r>
            <a:r>
              <a:rPr lang="tr-TR" sz="1200" b="1">
                <a:latin typeface="Roboto" panose="02000000000000000000" pitchFamily="2" charset="0"/>
                <a:ea typeface="Roboto" panose="02000000000000000000" pitchFamily="2" charset="0"/>
              </a:rPr>
              <a:t>early charge</a:t>
            </a:r>
            <a:r>
              <a:rPr lang="tr-TR" sz="1200">
                <a:latin typeface="Roboto" panose="02000000000000000000" pitchFamily="2" charset="0"/>
                <a:ea typeface="Roboto" panose="02000000000000000000" pitchFamily="2" charset="0"/>
              </a:rPr>
              <a:t>, so before the battery is at the critical level.</a:t>
            </a:r>
            <a:endParaRPr lang="en-US" sz="1200" b="1">
              <a:latin typeface="Roboto" panose="02000000000000000000" pitchFamily="2" charset="0"/>
              <a:ea typeface="Roboto" panose="02000000000000000000" pitchFamily="2" charset="0"/>
            </a:endParaRPr>
          </a:p>
        </p:txBody>
      </p:sp>
      <p:sp>
        <p:nvSpPr>
          <p:cNvPr id="10" name="TextBox 9">
            <a:extLst>
              <a:ext uri="{FF2B5EF4-FFF2-40B4-BE49-F238E27FC236}">
                <a16:creationId xmlns:a16="http://schemas.microsoft.com/office/drawing/2014/main" id="{5DC72C4D-D82E-4938-AD99-EC6B787BAC7A}"/>
              </a:ext>
            </a:extLst>
          </p:cNvPr>
          <p:cNvSpPr txBox="1"/>
          <p:nvPr/>
        </p:nvSpPr>
        <p:spPr>
          <a:xfrm>
            <a:off x="247650" y="1327978"/>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8.3.1.2</a:t>
            </a:r>
          </a:p>
        </p:txBody>
      </p:sp>
      <p:sp>
        <p:nvSpPr>
          <p:cNvPr id="12" name="TextBox 11">
            <a:extLst>
              <a:ext uri="{FF2B5EF4-FFF2-40B4-BE49-F238E27FC236}">
                <a16:creationId xmlns:a16="http://schemas.microsoft.com/office/drawing/2014/main" id="{6B64F238-D723-44EB-917C-695024A8E465}"/>
              </a:ext>
            </a:extLst>
          </p:cNvPr>
          <p:cNvSpPr txBox="1"/>
          <p:nvPr/>
        </p:nvSpPr>
        <p:spPr>
          <a:xfrm>
            <a:off x="144544" y="4370332"/>
            <a:ext cx="4634846" cy="276999"/>
          </a:xfrm>
          <a:prstGeom prst="rect">
            <a:avLst/>
          </a:prstGeom>
          <a:noFill/>
        </p:spPr>
        <p:txBody>
          <a:bodyPr wrap="square" rtlCol="0">
            <a:spAutoFit/>
          </a:bodyPr>
          <a:lstStyle/>
          <a:p>
            <a:r>
              <a:rPr lang="tr-TR" sz="1200" b="1" kern="0"/>
              <a:t>b) Postponement of the charging station selection decision</a:t>
            </a:r>
          </a:p>
        </p:txBody>
      </p:sp>
      <p:pic>
        <p:nvPicPr>
          <p:cNvPr id="13" name="Picture 12">
            <a:extLst>
              <a:ext uri="{FF2B5EF4-FFF2-40B4-BE49-F238E27FC236}">
                <a16:creationId xmlns:a16="http://schemas.microsoft.com/office/drawing/2014/main" id="{F5AAF8CA-DFBF-4B6E-90F4-20A9B3138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7650" y="4845469"/>
            <a:ext cx="2019475" cy="220999"/>
          </a:xfrm>
          <a:prstGeom prst="rect">
            <a:avLst/>
          </a:prstGeom>
        </p:spPr>
      </p:pic>
      <p:sp>
        <p:nvSpPr>
          <p:cNvPr id="15" name="TextBox 14">
            <a:extLst>
              <a:ext uri="{FF2B5EF4-FFF2-40B4-BE49-F238E27FC236}">
                <a16:creationId xmlns:a16="http://schemas.microsoft.com/office/drawing/2014/main" id="{CC0BB8D9-923C-48FA-B8F7-B5AA135CD983}"/>
              </a:ext>
            </a:extLst>
          </p:cNvPr>
          <p:cNvSpPr txBox="1"/>
          <p:nvPr/>
        </p:nvSpPr>
        <p:spPr>
          <a:xfrm>
            <a:off x="144544" y="5080733"/>
            <a:ext cx="5172173" cy="1569660"/>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After the van starts to calculate charging_station_score of different charging stations, if all the scores are greater than 5 (meaning that there is no good alternative), the van postpones its decision of charging, until «check_charge» function of the class van is run again. </a:t>
            </a:r>
          </a:p>
          <a:p>
            <a:r>
              <a:rPr lang="tr-TR" sz="1200" b="1">
                <a:latin typeface="Roboto" panose="02000000000000000000" pitchFamily="2" charset="0"/>
                <a:ea typeface="Roboto" panose="02000000000000000000" pitchFamily="2" charset="0"/>
              </a:rPr>
              <a:t>NOTE: </a:t>
            </a:r>
            <a:r>
              <a:rPr lang="tr-TR" sz="1200">
                <a:latin typeface="Roboto" panose="02000000000000000000" pitchFamily="2" charset="0"/>
                <a:ea typeface="Roboto" panose="02000000000000000000" pitchFamily="2" charset="0"/>
              </a:rPr>
              <a:t>When the van has very little battery energy left, it will choose the best station even if all the scores are higher than 5. This is explained in section </a:t>
            </a:r>
            <a:r>
              <a:rPr lang="tr-TR" sz="1200" b="1">
                <a:latin typeface="Roboto" panose="02000000000000000000" pitchFamily="2" charset="0"/>
                <a:ea typeface="Roboto" panose="02000000000000000000" pitchFamily="2" charset="0"/>
              </a:rPr>
              <a:t>c) </a:t>
            </a:r>
            <a:r>
              <a:rPr lang="tr-TR" sz="1200">
                <a:latin typeface="Roboto" panose="02000000000000000000" pitchFamily="2" charset="0"/>
                <a:ea typeface="Roboto" panose="02000000000000000000" pitchFamily="2" charset="0"/>
              </a:rPr>
              <a:t>of this slide.</a:t>
            </a:r>
          </a:p>
          <a:p>
            <a:r>
              <a:rPr lang="tr-TR" sz="1200" b="1">
                <a:latin typeface="Roboto" panose="02000000000000000000" pitchFamily="2" charset="0"/>
                <a:ea typeface="Roboto" panose="02000000000000000000" pitchFamily="2" charset="0"/>
              </a:rPr>
              <a:t>NOTE: </a:t>
            </a:r>
            <a:r>
              <a:rPr lang="tr-TR" sz="1200">
                <a:latin typeface="Roboto" panose="02000000000000000000" pitchFamily="2" charset="0"/>
                <a:ea typeface="Roboto" panose="02000000000000000000" pitchFamily="2" charset="0"/>
              </a:rPr>
              <a:t>The threshold of «5» can be changed as a managerial decision.</a:t>
            </a:r>
            <a:endParaRPr lang="en-US" sz="1200" b="1">
              <a:latin typeface="Roboto" panose="02000000000000000000" pitchFamily="2" charset="0"/>
              <a:ea typeface="Roboto" panose="02000000000000000000" pitchFamily="2" charset="0"/>
            </a:endParaRPr>
          </a:p>
        </p:txBody>
      </p:sp>
      <p:sp>
        <p:nvSpPr>
          <p:cNvPr id="16" name="TextBox 15">
            <a:extLst>
              <a:ext uri="{FF2B5EF4-FFF2-40B4-BE49-F238E27FC236}">
                <a16:creationId xmlns:a16="http://schemas.microsoft.com/office/drawing/2014/main" id="{7B6D1AD5-F3AA-4FBB-B0A1-0A3A542D4C9D}"/>
              </a:ext>
            </a:extLst>
          </p:cNvPr>
          <p:cNvSpPr txBox="1"/>
          <p:nvPr/>
        </p:nvSpPr>
        <p:spPr>
          <a:xfrm>
            <a:off x="5201069" y="2291535"/>
            <a:ext cx="4634846" cy="276999"/>
          </a:xfrm>
          <a:prstGeom prst="rect">
            <a:avLst/>
          </a:prstGeom>
          <a:noFill/>
        </p:spPr>
        <p:txBody>
          <a:bodyPr wrap="square" rtlCol="0">
            <a:spAutoFit/>
          </a:bodyPr>
          <a:lstStyle/>
          <a:p>
            <a:r>
              <a:rPr lang="tr-TR" sz="1200" b="1" kern="0"/>
              <a:t>c) When the van reaches the critical battery level</a:t>
            </a:r>
          </a:p>
        </p:txBody>
      </p:sp>
      <p:sp>
        <p:nvSpPr>
          <p:cNvPr id="17" name="TextBox 16">
            <a:extLst>
              <a:ext uri="{FF2B5EF4-FFF2-40B4-BE49-F238E27FC236}">
                <a16:creationId xmlns:a16="http://schemas.microsoft.com/office/drawing/2014/main" id="{CD609713-5690-4467-9F28-9EC3B0D05E8B}"/>
              </a:ext>
            </a:extLst>
          </p:cNvPr>
          <p:cNvSpPr txBox="1"/>
          <p:nvPr/>
        </p:nvSpPr>
        <p:spPr>
          <a:xfrm>
            <a:off x="144544" y="4591331"/>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8.3.1.2</a:t>
            </a:r>
          </a:p>
        </p:txBody>
      </p:sp>
      <p:pic>
        <p:nvPicPr>
          <p:cNvPr id="19" name="Picture 18">
            <a:extLst>
              <a:ext uri="{FF2B5EF4-FFF2-40B4-BE49-F238E27FC236}">
                <a16:creationId xmlns:a16="http://schemas.microsoft.com/office/drawing/2014/main" id="{E66CA98C-253D-4B94-BE0F-5E5A7067AF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16717" y="2655088"/>
            <a:ext cx="6743281" cy="784928"/>
          </a:xfrm>
          <a:prstGeom prst="rect">
            <a:avLst/>
          </a:prstGeom>
        </p:spPr>
      </p:pic>
      <p:sp>
        <p:nvSpPr>
          <p:cNvPr id="20" name="TextBox 19">
            <a:extLst>
              <a:ext uri="{FF2B5EF4-FFF2-40B4-BE49-F238E27FC236}">
                <a16:creationId xmlns:a16="http://schemas.microsoft.com/office/drawing/2014/main" id="{2ECBEA5F-6C52-4EAF-B63B-8A459ACC8B62}"/>
              </a:ext>
            </a:extLst>
          </p:cNvPr>
          <p:cNvSpPr txBox="1"/>
          <p:nvPr/>
        </p:nvSpPr>
        <p:spPr>
          <a:xfrm>
            <a:off x="5201069" y="3470491"/>
            <a:ext cx="6743281" cy="830997"/>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Since our policy lets the van to postpone its decision of charging station selection, we need an additional policy in case of many postponements are done, and the van’s battery level is at the critical level. Therefore, when the van reaches the critical battery level (as in the base case) it will go to a charging station with the lowest charging station score. </a:t>
            </a:r>
            <a:endParaRPr lang="en-US" sz="1200">
              <a:latin typeface="Roboto" panose="02000000000000000000" pitchFamily="2" charset="0"/>
              <a:ea typeface="Roboto" panose="02000000000000000000" pitchFamily="2" charset="0"/>
            </a:endParaRPr>
          </a:p>
        </p:txBody>
      </p:sp>
      <p:sp>
        <p:nvSpPr>
          <p:cNvPr id="21" name="TextBox 20">
            <a:extLst>
              <a:ext uri="{FF2B5EF4-FFF2-40B4-BE49-F238E27FC236}">
                <a16:creationId xmlns:a16="http://schemas.microsoft.com/office/drawing/2014/main" id="{84D3A30D-DEC8-4C49-9097-01DFB8F9BF99}"/>
              </a:ext>
            </a:extLst>
          </p:cNvPr>
          <p:cNvSpPr txBox="1"/>
          <p:nvPr/>
        </p:nvSpPr>
        <p:spPr>
          <a:xfrm>
            <a:off x="5126034" y="4475021"/>
            <a:ext cx="6168246" cy="2123658"/>
          </a:xfrm>
          <a:prstGeom prst="rect">
            <a:avLst/>
          </a:prstGeom>
          <a:noFill/>
        </p:spPr>
        <p:txBody>
          <a:bodyPr wrap="square" rtlCol="0">
            <a:spAutoFit/>
          </a:bodyPr>
          <a:lstStyle/>
          <a:p>
            <a:r>
              <a:rPr lang="tr-TR" sz="1200" b="1">
                <a:solidFill>
                  <a:srgbClr val="00B050"/>
                </a:solidFill>
                <a:latin typeface="Roboto" panose="02000000000000000000" pitchFamily="2" charset="0"/>
                <a:ea typeface="Roboto" panose="02000000000000000000" pitchFamily="2" charset="0"/>
              </a:rPr>
              <a:t>The Benefits of This New Policy</a:t>
            </a:r>
          </a:p>
          <a:p>
            <a:pPr marL="171450" indent="-171450">
              <a:buFont typeface="Arial" panose="020B0604020202020204" pitchFamily="34" charset="0"/>
              <a:buChar char="•"/>
            </a:pPr>
            <a:r>
              <a:rPr lang="tr-TR" sz="1200" b="1">
                <a:latin typeface="Roboto" panose="02000000000000000000" pitchFamily="2" charset="0"/>
                <a:ea typeface="Roboto" panose="02000000000000000000" pitchFamily="2" charset="0"/>
              </a:rPr>
              <a:t>Early Charging Policy: </a:t>
            </a:r>
            <a:r>
              <a:rPr lang="tr-TR" sz="1200">
                <a:latin typeface="Roboto" panose="02000000000000000000" pitchFamily="2" charset="0"/>
                <a:ea typeface="Roboto" panose="02000000000000000000" pitchFamily="2" charset="0"/>
              </a:rPr>
              <a:t>The van will have more chance to minimize the waiting time at the queues. Since it starts searching for good alternatives very early, it will have a bigger chance of finding a charging station with a lower waiting time, which will save time.</a:t>
            </a:r>
          </a:p>
          <a:p>
            <a:pPr marL="171450" indent="-171450">
              <a:buFont typeface="Arial" panose="020B0604020202020204" pitchFamily="34" charset="0"/>
              <a:buChar char="•"/>
            </a:pPr>
            <a:r>
              <a:rPr lang="tr-TR" sz="1200" b="1" kern="0"/>
              <a:t>Postponement of the charging station selection decision: </a:t>
            </a:r>
            <a:r>
              <a:rPr lang="tr-TR" sz="1200" kern="0"/>
              <a:t>Thanks to this policy, the van does not go to a charging station immediately. If there is no good alternative available, it postpones the decision, to find a better opportunity later on. </a:t>
            </a:r>
          </a:p>
          <a:p>
            <a:pPr marL="171450" indent="-171450">
              <a:buFont typeface="Arial" panose="020B0604020202020204" pitchFamily="34" charset="0"/>
              <a:buChar char="•"/>
            </a:pPr>
            <a:r>
              <a:rPr lang="tr-TR" sz="1200" b="1" kern="0"/>
              <a:t>When the van reaches the critical battery level: </a:t>
            </a:r>
            <a:r>
              <a:rPr lang="tr-TR" sz="1200" kern="0"/>
              <a:t>This policy make sures that the van will charge necessary energy if it has very little energy left. If the van postpones its decision making too many times, this policy will be a safety belt.</a:t>
            </a:r>
            <a:endParaRPr lang="tr-TR" sz="1200" b="1">
              <a:solidFill>
                <a:srgbClr val="00B050"/>
              </a:solidFill>
              <a:latin typeface="Roboto" panose="02000000000000000000" pitchFamily="2" charset="0"/>
              <a:ea typeface="Roboto" panose="02000000000000000000" pitchFamily="2" charset="0"/>
            </a:endParaRPr>
          </a:p>
        </p:txBody>
      </p:sp>
      <p:pic>
        <p:nvPicPr>
          <p:cNvPr id="26" name="Picture 25">
            <a:extLst>
              <a:ext uri="{FF2B5EF4-FFF2-40B4-BE49-F238E27FC236}">
                <a16:creationId xmlns:a16="http://schemas.microsoft.com/office/drawing/2014/main" id="{FF093B77-3DB6-4CB3-BC58-E11BD0C186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01069" y="1236130"/>
            <a:ext cx="1219306" cy="198137"/>
          </a:xfrm>
          <a:prstGeom prst="rect">
            <a:avLst/>
          </a:prstGeom>
        </p:spPr>
      </p:pic>
      <p:sp>
        <p:nvSpPr>
          <p:cNvPr id="28" name="TextBox 27">
            <a:extLst>
              <a:ext uri="{FF2B5EF4-FFF2-40B4-BE49-F238E27FC236}">
                <a16:creationId xmlns:a16="http://schemas.microsoft.com/office/drawing/2014/main" id="{ABCD5D91-CA5A-4964-B2CA-DFFB87CDEE9B}"/>
              </a:ext>
            </a:extLst>
          </p:cNvPr>
          <p:cNvSpPr txBox="1"/>
          <p:nvPr/>
        </p:nvSpPr>
        <p:spPr>
          <a:xfrm>
            <a:off x="5126034" y="946692"/>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8.3.1.2</a:t>
            </a:r>
          </a:p>
        </p:txBody>
      </p:sp>
      <p:pic>
        <p:nvPicPr>
          <p:cNvPr id="30" name="Picture 29">
            <a:extLst>
              <a:ext uri="{FF2B5EF4-FFF2-40B4-BE49-F238E27FC236}">
                <a16:creationId xmlns:a16="http://schemas.microsoft.com/office/drawing/2014/main" id="{628CEE62-DB97-41B6-9B13-36B1725588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2551" y="1510156"/>
            <a:ext cx="1935648" cy="129551"/>
          </a:xfrm>
          <a:prstGeom prst="rect">
            <a:avLst/>
          </a:prstGeom>
        </p:spPr>
      </p:pic>
      <p:sp>
        <p:nvSpPr>
          <p:cNvPr id="31" name="TextBox 30">
            <a:extLst>
              <a:ext uri="{FF2B5EF4-FFF2-40B4-BE49-F238E27FC236}">
                <a16:creationId xmlns:a16="http://schemas.microsoft.com/office/drawing/2014/main" id="{73C20C47-A174-43B8-844F-BBC271071037}"/>
              </a:ext>
            </a:extLst>
          </p:cNvPr>
          <p:cNvSpPr txBox="1"/>
          <p:nvPr/>
        </p:nvSpPr>
        <p:spPr>
          <a:xfrm>
            <a:off x="5143919" y="1688942"/>
            <a:ext cx="6743281" cy="461665"/>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self.charged indicates if the van is early charged or not. When early charge is done, this value becomes 1, and no more early charge is done.</a:t>
            </a:r>
            <a:endParaRPr lang="en-US" sz="1200">
              <a:latin typeface="Roboto" panose="02000000000000000000" pitchFamily="2" charset="0"/>
              <a:ea typeface="Roboto" panose="02000000000000000000" pitchFamily="2" charset="0"/>
            </a:endParaRPr>
          </a:p>
        </p:txBody>
      </p:sp>
      <p:sp>
        <p:nvSpPr>
          <p:cNvPr id="23" name="Title 1">
            <a:extLst>
              <a:ext uri="{FF2B5EF4-FFF2-40B4-BE49-F238E27FC236}">
                <a16:creationId xmlns:a16="http://schemas.microsoft.com/office/drawing/2014/main" id="{4F9CF636-D8C9-4174-9A07-CE2B7C6048EF}"/>
              </a:ext>
            </a:extLst>
          </p:cNvPr>
          <p:cNvSpPr txBox="1">
            <a:spLocks/>
          </p:cNvSpPr>
          <p:nvPr/>
        </p:nvSpPr>
        <p:spPr>
          <a:xfrm>
            <a:off x="255663" y="-17947"/>
            <a:ext cx="10380573"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3200">
                <a:solidFill>
                  <a:schemeClr val="tx1"/>
                </a:solidFill>
                <a:latin typeface="Roboto" panose="02000000000000000000" pitchFamily="2" charset="0"/>
                <a:ea typeface="Roboto" panose="02000000000000000000" pitchFamily="2" charset="0"/>
                <a:cs typeface="+mj-cs"/>
              </a:rPr>
              <a:t>CHARGING: </a:t>
            </a:r>
            <a:r>
              <a:rPr lang="tr-TR">
                <a:solidFill>
                  <a:schemeClr val="tx1"/>
                </a:solidFill>
                <a:latin typeface="Roboto" panose="02000000000000000000" pitchFamily="2" charset="0"/>
                <a:ea typeface="Roboto" panose="02000000000000000000" pitchFamily="2" charset="0"/>
                <a:cs typeface="+mj-cs"/>
              </a:rPr>
              <a:t>New </a:t>
            </a:r>
            <a:r>
              <a:rPr lang="en-US">
                <a:solidFill>
                  <a:schemeClr val="tx1"/>
                </a:solidFill>
                <a:latin typeface="Roboto" panose="02000000000000000000" pitchFamily="2" charset="0"/>
                <a:ea typeface="Roboto" panose="02000000000000000000" pitchFamily="2" charset="0"/>
                <a:cs typeface="+mj-cs"/>
              </a:rPr>
              <a:t>Charging Policy</a:t>
            </a:r>
            <a:r>
              <a:rPr lang="tr-TR">
                <a:solidFill>
                  <a:schemeClr val="tx1"/>
                </a:solidFill>
                <a:latin typeface="Roboto" panose="02000000000000000000" pitchFamily="2" charset="0"/>
                <a:ea typeface="Roboto" panose="02000000000000000000" pitchFamily="2" charset="0"/>
                <a:cs typeface="+mj-cs"/>
              </a:rPr>
              <a:t>: </a:t>
            </a:r>
            <a:r>
              <a:rPr lang="en-US">
                <a:solidFill>
                  <a:schemeClr val="tx1"/>
                </a:solidFill>
                <a:latin typeface="Roboto" panose="02000000000000000000" pitchFamily="2" charset="0"/>
                <a:ea typeface="Roboto" panose="02000000000000000000" pitchFamily="2" charset="0"/>
                <a:cs typeface="+mj-cs"/>
              </a:rPr>
              <a:t>When to Charge?</a:t>
            </a:r>
          </a:p>
        </p:txBody>
      </p:sp>
      <p:pic>
        <p:nvPicPr>
          <p:cNvPr id="24" name="Picture 23">
            <a:extLst>
              <a:ext uri="{FF2B5EF4-FFF2-40B4-BE49-F238E27FC236}">
                <a16:creationId xmlns:a16="http://schemas.microsoft.com/office/drawing/2014/main" id="{BA0F4394-CB35-4B37-A365-B9E294E38A34}"/>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5" name="Slide Number Placeholder 3">
            <a:extLst>
              <a:ext uri="{FF2B5EF4-FFF2-40B4-BE49-F238E27FC236}">
                <a16:creationId xmlns:a16="http://schemas.microsoft.com/office/drawing/2014/main" id="{35EC8835-DBF2-4C6A-AE18-041EE8F227DB}"/>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15</a:t>
            </a:fld>
            <a:endParaRPr lang="en-US"/>
          </a:p>
        </p:txBody>
      </p:sp>
      <p:cxnSp>
        <p:nvCxnSpPr>
          <p:cNvPr id="27" name="Straight Connector 26">
            <a:extLst>
              <a:ext uri="{FF2B5EF4-FFF2-40B4-BE49-F238E27FC236}">
                <a16:creationId xmlns:a16="http://schemas.microsoft.com/office/drawing/2014/main" id="{7F0CEDC9-EED5-43BF-845E-BE8BF7151515}"/>
              </a:ext>
            </a:extLst>
          </p:cNvPr>
          <p:cNvCxnSpPr>
            <a:cxnSpLocks/>
          </p:cNvCxnSpPr>
          <p:nvPr/>
        </p:nvCxnSpPr>
        <p:spPr>
          <a:xfrm flipH="1">
            <a:off x="5169197" y="780421"/>
            <a:ext cx="31872" cy="59393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6649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16</a:t>
            </a:fld>
            <a:endParaRPr lang="en-US"/>
          </a:p>
        </p:txBody>
      </p:sp>
      <p:sp>
        <p:nvSpPr>
          <p:cNvPr id="3" name="TextBox 2">
            <a:extLst>
              <a:ext uri="{FF2B5EF4-FFF2-40B4-BE49-F238E27FC236}">
                <a16:creationId xmlns:a16="http://schemas.microsoft.com/office/drawing/2014/main" id="{D4E03AE4-2B27-4667-B3EE-68835751B8A0}"/>
              </a:ext>
            </a:extLst>
          </p:cNvPr>
          <p:cNvSpPr txBox="1"/>
          <p:nvPr/>
        </p:nvSpPr>
        <p:spPr>
          <a:xfrm>
            <a:off x="304799" y="947869"/>
            <a:ext cx="11582397" cy="646331"/>
          </a:xfrm>
          <a:prstGeom prst="rect">
            <a:avLst/>
          </a:prstGeom>
          <a:noFill/>
        </p:spPr>
        <p:txBody>
          <a:bodyPr wrap="square" rtlCol="0">
            <a:spAutoFit/>
          </a:bodyPr>
          <a:lstStyle/>
          <a:p>
            <a:r>
              <a:rPr lang="tr-TR" sz="1200"/>
              <a:t>Having introduced the new charging policy, we should check if it improves the performance of the last mile delivery. Normally, this issue will be explained in detail in </a:t>
            </a:r>
            <a:r>
              <a:rPr lang="tr-TR" sz="1200" b="1"/>
              <a:t>Assignment 2; </a:t>
            </a:r>
            <a:r>
              <a:rPr lang="tr-TR" sz="1200"/>
              <a:t>however, you can see briefly the impact of this new charging policy below, statistically shown by running the simulation N times. Here, </a:t>
            </a:r>
            <a:r>
              <a:rPr lang="tr-TR" sz="1200" b="1"/>
              <a:t>the battery sizes of the vans are decreased to 25 khw, </a:t>
            </a:r>
            <a:r>
              <a:rPr lang="tr-TR" sz="1200"/>
              <a:t>in order to force the vans to go to charging stations, because with 35 kwh batteries the vans do not even need any charging.</a:t>
            </a:r>
            <a:endParaRPr lang="tr-TR" sz="1200" b="1"/>
          </a:p>
        </p:txBody>
      </p:sp>
      <p:pic>
        <p:nvPicPr>
          <p:cNvPr id="12" name="Picture 11">
            <a:extLst>
              <a:ext uri="{FF2B5EF4-FFF2-40B4-BE49-F238E27FC236}">
                <a16:creationId xmlns:a16="http://schemas.microsoft.com/office/drawing/2014/main" id="{BA592407-4391-4E50-84F2-CE1913E943CA}"/>
              </a:ext>
            </a:extLst>
          </p:cNvPr>
          <p:cNvPicPr>
            <a:picLocks noChangeAspect="1"/>
          </p:cNvPicPr>
          <p:nvPr/>
        </p:nvPicPr>
        <p:blipFill>
          <a:blip r:embed="rId4"/>
          <a:stretch>
            <a:fillRect/>
          </a:stretch>
        </p:blipFill>
        <p:spPr>
          <a:xfrm>
            <a:off x="129843" y="2934384"/>
            <a:ext cx="4761905" cy="3149206"/>
          </a:xfrm>
          <a:prstGeom prst="rect">
            <a:avLst/>
          </a:prstGeom>
        </p:spPr>
      </p:pic>
      <p:sp>
        <p:nvSpPr>
          <p:cNvPr id="13" name="TextBox 12">
            <a:extLst>
              <a:ext uri="{FF2B5EF4-FFF2-40B4-BE49-F238E27FC236}">
                <a16:creationId xmlns:a16="http://schemas.microsoft.com/office/drawing/2014/main" id="{4D0B2D45-36C5-47C0-9E56-40F1424F9359}"/>
              </a:ext>
            </a:extLst>
          </p:cNvPr>
          <p:cNvSpPr txBox="1"/>
          <p:nvPr/>
        </p:nvSpPr>
        <p:spPr>
          <a:xfrm>
            <a:off x="177520" y="1746335"/>
            <a:ext cx="5021344" cy="369332"/>
          </a:xfrm>
          <a:prstGeom prst="rect">
            <a:avLst/>
          </a:prstGeom>
          <a:noFill/>
        </p:spPr>
        <p:txBody>
          <a:bodyPr wrap="square" rtlCol="0">
            <a:spAutoFit/>
          </a:bodyPr>
          <a:lstStyle/>
          <a:p>
            <a:r>
              <a:rPr lang="tr-TR" b="1"/>
              <a:t>Base Case Charging Policy Performance</a:t>
            </a:r>
          </a:p>
        </p:txBody>
      </p:sp>
      <p:cxnSp>
        <p:nvCxnSpPr>
          <p:cNvPr id="16" name="Straight Connector 15">
            <a:extLst>
              <a:ext uri="{FF2B5EF4-FFF2-40B4-BE49-F238E27FC236}">
                <a16:creationId xmlns:a16="http://schemas.microsoft.com/office/drawing/2014/main" id="{4B89B43F-F99E-4C4F-90D7-1BEC228707A1}"/>
              </a:ext>
            </a:extLst>
          </p:cNvPr>
          <p:cNvCxnSpPr>
            <a:cxnSpLocks/>
          </p:cNvCxnSpPr>
          <p:nvPr/>
        </p:nvCxnSpPr>
        <p:spPr>
          <a:xfrm>
            <a:off x="5901179" y="1831987"/>
            <a:ext cx="0" cy="502601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1346B0CD-2583-440D-9017-BA9BF5700355}"/>
              </a:ext>
            </a:extLst>
          </p:cNvPr>
          <p:cNvSpPr txBox="1"/>
          <p:nvPr/>
        </p:nvSpPr>
        <p:spPr>
          <a:xfrm>
            <a:off x="6088847" y="1750694"/>
            <a:ext cx="5021344" cy="369332"/>
          </a:xfrm>
          <a:prstGeom prst="rect">
            <a:avLst/>
          </a:prstGeom>
          <a:noFill/>
        </p:spPr>
        <p:txBody>
          <a:bodyPr wrap="square" rtlCol="0">
            <a:spAutoFit/>
          </a:bodyPr>
          <a:lstStyle/>
          <a:p>
            <a:r>
              <a:rPr lang="tr-TR" b="1"/>
              <a:t>New Charging Policy Performance</a:t>
            </a:r>
          </a:p>
        </p:txBody>
      </p:sp>
      <p:sp>
        <p:nvSpPr>
          <p:cNvPr id="18" name="TextBox 17">
            <a:extLst>
              <a:ext uri="{FF2B5EF4-FFF2-40B4-BE49-F238E27FC236}">
                <a16:creationId xmlns:a16="http://schemas.microsoft.com/office/drawing/2014/main" id="{92E161B7-E2E8-4602-A917-9DF25A95EF80}"/>
              </a:ext>
            </a:extLst>
          </p:cNvPr>
          <p:cNvSpPr txBox="1"/>
          <p:nvPr/>
        </p:nvSpPr>
        <p:spPr>
          <a:xfrm>
            <a:off x="64610" y="6014474"/>
            <a:ext cx="5596377" cy="830997"/>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The mean waiting time at the charging station queues is 17 minutes, and more importantly, having a huge variability, occasionally causing unexpectedly huge waiting times at the queues. No doubt that this base policy is not minimizing the waiting time at the queues.</a:t>
            </a:r>
          </a:p>
        </p:txBody>
      </p:sp>
      <p:pic>
        <p:nvPicPr>
          <p:cNvPr id="21" name="Picture 20">
            <a:extLst>
              <a:ext uri="{FF2B5EF4-FFF2-40B4-BE49-F238E27FC236}">
                <a16:creationId xmlns:a16="http://schemas.microsoft.com/office/drawing/2014/main" id="{348CDE16-A57B-422D-8DB7-079C1BCAEBDC}"/>
              </a:ext>
            </a:extLst>
          </p:cNvPr>
          <p:cNvPicPr>
            <a:picLocks noChangeAspect="1"/>
          </p:cNvPicPr>
          <p:nvPr/>
        </p:nvPicPr>
        <p:blipFill>
          <a:blip r:embed="rId5"/>
          <a:stretch>
            <a:fillRect/>
          </a:stretch>
        </p:blipFill>
        <p:spPr>
          <a:xfrm>
            <a:off x="5975819" y="2928034"/>
            <a:ext cx="4761905" cy="3161905"/>
          </a:xfrm>
          <a:prstGeom prst="rect">
            <a:avLst/>
          </a:prstGeom>
        </p:spPr>
      </p:pic>
      <p:pic>
        <p:nvPicPr>
          <p:cNvPr id="26" name="Picture 25" descr="Text&#10;&#10;Description automatically generated">
            <a:extLst>
              <a:ext uri="{FF2B5EF4-FFF2-40B4-BE49-F238E27FC236}">
                <a16:creationId xmlns:a16="http://schemas.microsoft.com/office/drawing/2014/main" id="{C1901678-15D6-4BF4-AECA-FE4C5554E7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8847" y="2168928"/>
            <a:ext cx="5593565" cy="754445"/>
          </a:xfrm>
          <a:prstGeom prst="rect">
            <a:avLst/>
          </a:prstGeom>
        </p:spPr>
      </p:pic>
      <p:pic>
        <p:nvPicPr>
          <p:cNvPr id="28" name="Picture 27" descr="Text&#10;&#10;Description automatically generated">
            <a:extLst>
              <a:ext uri="{FF2B5EF4-FFF2-40B4-BE49-F238E27FC236}">
                <a16:creationId xmlns:a16="http://schemas.microsoft.com/office/drawing/2014/main" id="{ABEAB012-05D3-414D-9B82-DB00A624F4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539" y="2179939"/>
            <a:ext cx="5585944" cy="754445"/>
          </a:xfrm>
          <a:prstGeom prst="rect">
            <a:avLst/>
          </a:prstGeom>
        </p:spPr>
      </p:pic>
      <p:sp>
        <p:nvSpPr>
          <p:cNvPr id="29" name="TextBox 28">
            <a:extLst>
              <a:ext uri="{FF2B5EF4-FFF2-40B4-BE49-F238E27FC236}">
                <a16:creationId xmlns:a16="http://schemas.microsoft.com/office/drawing/2014/main" id="{2E136984-F68C-4A27-8C32-00A9B0AB78CC}"/>
              </a:ext>
            </a:extLst>
          </p:cNvPr>
          <p:cNvSpPr txBox="1"/>
          <p:nvPr/>
        </p:nvSpPr>
        <p:spPr>
          <a:xfrm>
            <a:off x="6160621" y="5934076"/>
            <a:ext cx="4704752" cy="830997"/>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The mean waiting time at the charging station queues decreased from 17 minutes to </a:t>
            </a:r>
            <a:r>
              <a:rPr lang="tr-TR" sz="1200" b="1">
                <a:latin typeface="Roboto" panose="02000000000000000000" pitchFamily="2" charset="0"/>
                <a:ea typeface="Roboto" panose="02000000000000000000" pitchFamily="2" charset="0"/>
              </a:rPr>
              <a:t>only 2 minutes, </a:t>
            </a:r>
            <a:r>
              <a:rPr lang="tr-TR" sz="1200">
                <a:latin typeface="Roboto" panose="02000000000000000000" pitchFamily="2" charset="0"/>
                <a:ea typeface="Roboto" panose="02000000000000000000" pitchFamily="2" charset="0"/>
              </a:rPr>
              <a:t>and also with </a:t>
            </a:r>
            <a:r>
              <a:rPr lang="tr-TR" sz="1200" b="1">
                <a:latin typeface="Roboto" panose="02000000000000000000" pitchFamily="2" charset="0"/>
                <a:ea typeface="Roboto" panose="02000000000000000000" pitchFamily="2" charset="0"/>
              </a:rPr>
              <a:t>very very low variability</a:t>
            </a:r>
            <a:r>
              <a:rPr lang="tr-TR" sz="1200">
                <a:latin typeface="Roboto" panose="02000000000000000000" pitchFamily="2" charset="0"/>
                <a:ea typeface="Roboto" panose="02000000000000000000" pitchFamily="2" charset="0"/>
              </a:rPr>
              <a:t>. This clearly shows the contribution of this new charging policy to last mile delivery performance.</a:t>
            </a:r>
            <a:endParaRPr lang="tr-TR" sz="1200" b="1">
              <a:latin typeface="Roboto" panose="02000000000000000000" pitchFamily="2" charset="0"/>
              <a:ea typeface="Roboto" panose="02000000000000000000" pitchFamily="2" charset="0"/>
            </a:endParaRPr>
          </a:p>
        </p:txBody>
      </p:sp>
      <p:pic>
        <p:nvPicPr>
          <p:cNvPr id="15" name="Picture 14">
            <a:extLst>
              <a:ext uri="{FF2B5EF4-FFF2-40B4-BE49-F238E27FC236}">
                <a16:creationId xmlns:a16="http://schemas.microsoft.com/office/drawing/2014/main" id="{87FDD445-A946-416B-8E08-2EF803ED6D84}"/>
              </a:ext>
            </a:extLst>
          </p:cNvPr>
          <p:cNvPicPr>
            <a:picLocks noChangeAspect="1"/>
          </p:cNvPicPr>
          <p:nvPr/>
        </p:nvPicPr>
        <p:blipFill>
          <a:blip r:embed="rId8"/>
          <a:stretch>
            <a:fillRect/>
          </a:stretch>
        </p:blipFill>
        <p:spPr>
          <a:xfrm>
            <a:off x="296787" y="632522"/>
            <a:ext cx="11639550" cy="342900"/>
          </a:xfrm>
          <a:prstGeom prst="rect">
            <a:avLst/>
          </a:prstGeom>
        </p:spPr>
      </p:pic>
      <p:pic>
        <p:nvPicPr>
          <p:cNvPr id="17" name="Picture 16">
            <a:extLst>
              <a:ext uri="{FF2B5EF4-FFF2-40B4-BE49-F238E27FC236}">
                <a16:creationId xmlns:a16="http://schemas.microsoft.com/office/drawing/2014/main" id="{48737E8F-6BED-410E-901C-8B9C7E99B519}"/>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0" name="Slide Number Placeholder 3">
            <a:extLst>
              <a:ext uri="{FF2B5EF4-FFF2-40B4-BE49-F238E27FC236}">
                <a16:creationId xmlns:a16="http://schemas.microsoft.com/office/drawing/2014/main" id="{8695328A-2DEE-4DF2-BEB0-05942F320A7F}"/>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16</a:t>
            </a:fld>
            <a:endParaRPr lang="en-US"/>
          </a:p>
        </p:txBody>
      </p:sp>
      <p:sp>
        <p:nvSpPr>
          <p:cNvPr id="22" name="Title 1">
            <a:extLst>
              <a:ext uri="{FF2B5EF4-FFF2-40B4-BE49-F238E27FC236}">
                <a16:creationId xmlns:a16="http://schemas.microsoft.com/office/drawing/2014/main" id="{57D47008-B641-4C32-A774-FF85D9542128}"/>
              </a:ext>
            </a:extLst>
          </p:cNvPr>
          <p:cNvSpPr txBox="1">
            <a:spLocks/>
          </p:cNvSpPr>
          <p:nvPr/>
        </p:nvSpPr>
        <p:spPr>
          <a:xfrm>
            <a:off x="262444" y="71254"/>
            <a:ext cx="11426749"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kern="1200">
                <a:solidFill>
                  <a:schemeClr val="tx1"/>
                </a:solidFill>
                <a:latin typeface="Roboto" panose="02000000000000000000" pitchFamily="2" charset="0"/>
                <a:ea typeface="Roboto" panose="02000000000000000000" pitchFamily="2" charset="0"/>
                <a:cs typeface="+mj-cs"/>
              </a:rPr>
              <a:t>CHARGING: </a:t>
            </a:r>
            <a:r>
              <a:rPr lang="tr-TR" sz="2400" kern="1200">
                <a:solidFill>
                  <a:schemeClr val="tx1"/>
                </a:solidFill>
                <a:latin typeface="Roboto" panose="02000000000000000000" pitchFamily="2" charset="0"/>
                <a:ea typeface="Roboto" panose="02000000000000000000" pitchFamily="2" charset="0"/>
                <a:cs typeface="+mj-cs"/>
              </a:rPr>
              <a:t>Base Case Charging Policy vs New Charging Policy</a:t>
            </a:r>
            <a:r>
              <a:rPr lang="en-US" sz="2400" kern="1200">
                <a:solidFill>
                  <a:schemeClr val="tx1"/>
                </a:solidFill>
                <a:latin typeface="Roboto" panose="02000000000000000000" pitchFamily="2" charset="0"/>
                <a:ea typeface="Roboto" panose="02000000000000000000" pitchFamily="2" charset="0"/>
                <a:cs typeface="+mj-cs"/>
              </a:rPr>
              <a:t>:</a:t>
            </a:r>
            <a:r>
              <a:rPr lang="tr-TR" sz="2400" kern="1200">
                <a:solidFill>
                  <a:schemeClr val="tx1"/>
                </a:solidFill>
                <a:latin typeface="Roboto" panose="02000000000000000000" pitchFamily="2" charset="0"/>
                <a:ea typeface="Roboto" panose="02000000000000000000" pitchFamily="2" charset="0"/>
                <a:cs typeface="+mj-cs"/>
              </a:rPr>
              <a:t> Performances </a:t>
            </a:r>
            <a:endParaRPr lang="en-US">
              <a:solidFill>
                <a:schemeClr val="tx1"/>
              </a:solidFill>
              <a:latin typeface="Roboto" panose="02000000000000000000" pitchFamily="2" charset="0"/>
              <a:ea typeface="Roboto" panose="02000000000000000000" pitchFamily="2" charset="0"/>
              <a:cs typeface="+mj-cs"/>
            </a:endParaRPr>
          </a:p>
        </p:txBody>
      </p:sp>
    </p:spTree>
    <p:extLst>
      <p:ext uri="{BB962C8B-B14F-4D97-AF65-F5344CB8AC3E}">
        <p14:creationId xmlns:p14="http://schemas.microsoft.com/office/powerpoint/2010/main" val="1241814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351533" y="96515"/>
            <a:ext cx="10380573" cy="798368"/>
          </a:xfrm>
        </p:spPr>
        <p:txBody>
          <a:bodyPr/>
          <a:lstStyle/>
          <a:p>
            <a:pPr>
              <a:lnSpc>
                <a:spcPct val="90000"/>
              </a:lnSpc>
              <a:spcBef>
                <a:spcPct val="0"/>
              </a:spcBef>
            </a:pPr>
            <a:r>
              <a:rPr lang="en-US" sz="3200" kern="1200">
                <a:solidFill>
                  <a:schemeClr val="tx1"/>
                </a:solidFill>
                <a:latin typeface="Roboto" panose="02000000000000000000" pitchFamily="2" charset="0"/>
                <a:ea typeface="Roboto" panose="02000000000000000000" pitchFamily="2" charset="0"/>
                <a:cs typeface="+mj-cs"/>
              </a:rPr>
              <a:t>BATTERY SIZE</a:t>
            </a:r>
            <a:endParaRPr lang="en-US" sz="2000" kern="1200">
              <a:solidFill>
                <a:schemeClr val="tx1"/>
              </a:solidFill>
              <a:latin typeface="Roboto" panose="02000000000000000000" pitchFamily="2" charset="0"/>
              <a:ea typeface="Roboto" panose="02000000000000000000" pitchFamily="2" charset="0"/>
              <a:cs typeface="+mj-cs"/>
            </a:endParaRPr>
          </a:p>
        </p:txBody>
      </p:sp>
      <p:sp>
        <p:nvSpPr>
          <p:cNvPr id="12" name="Slide Number Placeholder 3">
            <a:extLst>
              <a:ext uri="{FF2B5EF4-FFF2-40B4-BE49-F238E27FC236}">
                <a16:creationId xmlns:a16="http://schemas.microsoft.com/office/drawing/2014/main" id="{A615B993-D1A4-46E5-BC41-C296627FE1BF}"/>
              </a:ext>
            </a:extLst>
          </p:cNvPr>
          <p:cNvSpPr txBox="1">
            <a:spLocks/>
          </p:cNvSpPr>
          <p:nvPr/>
        </p:nvSpPr>
        <p:spPr>
          <a:xfrm>
            <a:off x="11159029" y="5751196"/>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17</a:t>
            </a:fld>
            <a:endParaRPr lang="en-US"/>
          </a:p>
        </p:txBody>
      </p:sp>
      <p:pic>
        <p:nvPicPr>
          <p:cNvPr id="7" name="Picture 6">
            <a:extLst>
              <a:ext uri="{FF2B5EF4-FFF2-40B4-BE49-F238E27FC236}">
                <a16:creationId xmlns:a16="http://schemas.microsoft.com/office/drawing/2014/main" id="{D8D781DE-AA0C-4BB8-B2BB-363430CBC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4272" y="1469907"/>
            <a:ext cx="2202371" cy="137172"/>
          </a:xfrm>
          <a:prstGeom prst="rect">
            <a:avLst/>
          </a:prstGeom>
        </p:spPr>
      </p:pic>
      <p:sp>
        <p:nvSpPr>
          <p:cNvPr id="11" name="TextBox 10">
            <a:extLst>
              <a:ext uri="{FF2B5EF4-FFF2-40B4-BE49-F238E27FC236}">
                <a16:creationId xmlns:a16="http://schemas.microsoft.com/office/drawing/2014/main" id="{F5897034-6186-4036-A183-7A8D4FEF6BBB}"/>
              </a:ext>
            </a:extLst>
          </p:cNvPr>
          <p:cNvSpPr txBox="1"/>
          <p:nvPr/>
        </p:nvSpPr>
        <p:spPr>
          <a:xfrm>
            <a:off x="196334" y="4536880"/>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8.1.1</a:t>
            </a:r>
          </a:p>
        </p:txBody>
      </p:sp>
      <p:sp>
        <p:nvSpPr>
          <p:cNvPr id="14" name="TextBox 13">
            <a:extLst>
              <a:ext uri="{FF2B5EF4-FFF2-40B4-BE49-F238E27FC236}">
                <a16:creationId xmlns:a16="http://schemas.microsoft.com/office/drawing/2014/main" id="{CEA7BFA5-78F3-4B25-90A5-A55A0EC0BAA3}"/>
              </a:ext>
            </a:extLst>
          </p:cNvPr>
          <p:cNvSpPr txBox="1"/>
          <p:nvPr/>
        </p:nvSpPr>
        <p:spPr>
          <a:xfrm>
            <a:off x="189066" y="1073506"/>
            <a:ext cx="3280527" cy="307777"/>
          </a:xfrm>
          <a:prstGeom prst="rect">
            <a:avLst/>
          </a:prstGeom>
          <a:noFill/>
        </p:spPr>
        <p:txBody>
          <a:bodyPr wrap="square" rtlCol="0">
            <a:spAutoFit/>
          </a:bodyPr>
          <a:lstStyle/>
          <a:p>
            <a:r>
              <a:rPr lang="tr-TR" sz="1400" u="sng">
                <a:latin typeface="Roboto" panose="02000000000000000000" pitchFamily="2" charset="0"/>
                <a:ea typeface="Roboto" panose="02000000000000000000" pitchFamily="2" charset="0"/>
              </a:rPr>
              <a:t>Base Case</a:t>
            </a:r>
          </a:p>
        </p:txBody>
      </p:sp>
      <p:pic>
        <p:nvPicPr>
          <p:cNvPr id="21" name="Picture 20">
            <a:extLst>
              <a:ext uri="{FF2B5EF4-FFF2-40B4-BE49-F238E27FC236}">
                <a16:creationId xmlns:a16="http://schemas.microsoft.com/office/drawing/2014/main" id="{19DFE116-7B5B-45F9-8123-A5033265CE7A}"/>
              </a:ext>
            </a:extLst>
          </p:cNvPr>
          <p:cNvPicPr>
            <a:picLocks noChangeAspect="1"/>
          </p:cNvPicPr>
          <p:nvPr/>
        </p:nvPicPr>
        <p:blipFill>
          <a:blip r:embed="rId5"/>
          <a:stretch>
            <a:fillRect/>
          </a:stretch>
        </p:blipFill>
        <p:spPr>
          <a:xfrm>
            <a:off x="296787" y="632522"/>
            <a:ext cx="11639550" cy="342900"/>
          </a:xfrm>
          <a:prstGeom prst="rect">
            <a:avLst/>
          </a:prstGeom>
        </p:spPr>
      </p:pic>
      <p:grpSp>
        <p:nvGrpSpPr>
          <p:cNvPr id="16" name="Group 15">
            <a:extLst>
              <a:ext uri="{FF2B5EF4-FFF2-40B4-BE49-F238E27FC236}">
                <a16:creationId xmlns:a16="http://schemas.microsoft.com/office/drawing/2014/main" id="{8D4D8263-AEF2-41A6-B081-009098290C27}"/>
              </a:ext>
            </a:extLst>
          </p:cNvPr>
          <p:cNvGrpSpPr/>
          <p:nvPr/>
        </p:nvGrpSpPr>
        <p:grpSpPr>
          <a:xfrm>
            <a:off x="3546592" y="-3437"/>
            <a:ext cx="2021257" cy="845318"/>
            <a:chOff x="9377038" y="4507477"/>
            <a:chExt cx="2021257" cy="845318"/>
          </a:xfrm>
        </p:grpSpPr>
        <p:pic>
          <p:nvPicPr>
            <p:cNvPr id="17" name="Graphic 16" descr="Battery charging with solid fill">
              <a:extLst>
                <a:ext uri="{FF2B5EF4-FFF2-40B4-BE49-F238E27FC236}">
                  <a16:creationId xmlns:a16="http://schemas.microsoft.com/office/drawing/2014/main" id="{01EC9736-9DB4-49CA-BDD3-4CE5F8EDEC1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45765" y="4651471"/>
              <a:ext cx="701324" cy="701324"/>
            </a:xfrm>
            <a:prstGeom prst="rect">
              <a:avLst/>
            </a:prstGeom>
          </p:spPr>
        </p:pic>
        <p:pic>
          <p:nvPicPr>
            <p:cNvPr id="18" name="Graphic 17" descr="Battery charging with solid fill">
              <a:extLst>
                <a:ext uri="{FF2B5EF4-FFF2-40B4-BE49-F238E27FC236}">
                  <a16:creationId xmlns:a16="http://schemas.microsoft.com/office/drawing/2014/main" id="{EC7E3651-5672-4162-9D3E-4E4A449620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08916" y="4651471"/>
              <a:ext cx="1189379" cy="701324"/>
            </a:xfrm>
            <a:prstGeom prst="rect">
              <a:avLst/>
            </a:prstGeom>
          </p:spPr>
        </p:pic>
        <p:sp>
          <p:nvSpPr>
            <p:cNvPr id="19" name="TextBox 18">
              <a:extLst>
                <a:ext uri="{FF2B5EF4-FFF2-40B4-BE49-F238E27FC236}">
                  <a16:creationId xmlns:a16="http://schemas.microsoft.com/office/drawing/2014/main" id="{412DC227-BF1D-41CC-9473-DEE43A42F87A}"/>
                </a:ext>
              </a:extLst>
            </p:cNvPr>
            <p:cNvSpPr txBox="1"/>
            <p:nvPr/>
          </p:nvSpPr>
          <p:spPr>
            <a:xfrm>
              <a:off x="9377038" y="4507477"/>
              <a:ext cx="876039" cy="307777"/>
            </a:xfrm>
            <a:prstGeom prst="rect">
              <a:avLst/>
            </a:prstGeom>
            <a:noFill/>
          </p:spPr>
          <p:txBody>
            <a:bodyPr wrap="square" rtlCol="0">
              <a:spAutoFit/>
            </a:bodyPr>
            <a:lstStyle/>
            <a:p>
              <a:r>
                <a:rPr lang="tr-TR" sz="1400" b="1">
                  <a:solidFill>
                    <a:srgbClr val="00B050"/>
                  </a:solidFill>
                </a:rPr>
                <a:t>25 kwh</a:t>
              </a:r>
            </a:p>
          </p:txBody>
        </p:sp>
        <p:sp>
          <p:nvSpPr>
            <p:cNvPr id="20" name="TextBox 19">
              <a:extLst>
                <a:ext uri="{FF2B5EF4-FFF2-40B4-BE49-F238E27FC236}">
                  <a16:creationId xmlns:a16="http://schemas.microsoft.com/office/drawing/2014/main" id="{09972999-F769-466C-B3B3-71F61539AA56}"/>
                </a:ext>
              </a:extLst>
            </p:cNvPr>
            <p:cNvSpPr txBox="1"/>
            <p:nvPr/>
          </p:nvSpPr>
          <p:spPr>
            <a:xfrm>
              <a:off x="10359066" y="4509745"/>
              <a:ext cx="876039" cy="307777"/>
            </a:xfrm>
            <a:prstGeom prst="rect">
              <a:avLst/>
            </a:prstGeom>
            <a:noFill/>
          </p:spPr>
          <p:txBody>
            <a:bodyPr wrap="square" rtlCol="0">
              <a:spAutoFit/>
            </a:bodyPr>
            <a:lstStyle/>
            <a:p>
              <a:r>
                <a:rPr lang="tr-TR" sz="1400" b="1">
                  <a:solidFill>
                    <a:srgbClr val="00B050"/>
                  </a:solidFill>
                </a:rPr>
                <a:t>35 kwh</a:t>
              </a:r>
            </a:p>
          </p:txBody>
        </p:sp>
      </p:grpSp>
      <p:pic>
        <p:nvPicPr>
          <p:cNvPr id="10" name="Picture 9">
            <a:extLst>
              <a:ext uri="{FF2B5EF4-FFF2-40B4-BE49-F238E27FC236}">
                <a16:creationId xmlns:a16="http://schemas.microsoft.com/office/drawing/2014/main" id="{7DFD555D-87E4-4927-A613-787C71F771D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8055" y="1467387"/>
            <a:ext cx="1554615" cy="144793"/>
          </a:xfrm>
          <a:prstGeom prst="rect">
            <a:avLst/>
          </a:prstGeom>
        </p:spPr>
      </p:pic>
      <p:sp>
        <p:nvSpPr>
          <p:cNvPr id="15" name="TextBox 14">
            <a:extLst>
              <a:ext uri="{FF2B5EF4-FFF2-40B4-BE49-F238E27FC236}">
                <a16:creationId xmlns:a16="http://schemas.microsoft.com/office/drawing/2014/main" id="{B6E17CD8-D8F9-43E9-A9B5-65A8DFF7CEDF}"/>
              </a:ext>
            </a:extLst>
          </p:cNvPr>
          <p:cNvSpPr txBox="1"/>
          <p:nvPr/>
        </p:nvSpPr>
        <p:spPr>
          <a:xfrm>
            <a:off x="162407" y="1640897"/>
            <a:ext cx="4374858" cy="1384995"/>
          </a:xfrm>
          <a:prstGeom prst="rect">
            <a:avLst/>
          </a:prstGeom>
          <a:noFill/>
        </p:spPr>
        <p:txBody>
          <a:bodyPr wrap="square" rtlCol="0">
            <a:spAutoFit/>
          </a:bodyPr>
          <a:lstStyle/>
          <a:p>
            <a:r>
              <a:rPr lang="tr-TR" sz="1200"/>
              <a:t>In the base case, the battery size is fixed to 35kwh. However, when using multiple vans, the vans may have different battery sizes. The company may decide using different vans with different battery sizes, due to the fact that the vans with larger batteries may cost more than the vans with smaller batteries.</a:t>
            </a:r>
          </a:p>
          <a:p>
            <a:r>
              <a:rPr lang="tr-TR" sz="1200"/>
              <a:t>Therefore, the code must be adjusted to let the decision makers set different battery sizes for multiple vans.</a:t>
            </a:r>
          </a:p>
        </p:txBody>
      </p:sp>
      <p:sp>
        <p:nvSpPr>
          <p:cNvPr id="22" name="TextBox 21">
            <a:extLst>
              <a:ext uri="{FF2B5EF4-FFF2-40B4-BE49-F238E27FC236}">
                <a16:creationId xmlns:a16="http://schemas.microsoft.com/office/drawing/2014/main" id="{7A04CE42-A4AF-4045-97DE-8B7E7812B675}"/>
              </a:ext>
            </a:extLst>
          </p:cNvPr>
          <p:cNvSpPr txBox="1"/>
          <p:nvPr/>
        </p:nvSpPr>
        <p:spPr>
          <a:xfrm>
            <a:off x="162407" y="3206110"/>
            <a:ext cx="3280527" cy="307777"/>
          </a:xfrm>
          <a:prstGeom prst="rect">
            <a:avLst/>
          </a:prstGeom>
          <a:noFill/>
        </p:spPr>
        <p:txBody>
          <a:bodyPr wrap="square" rtlCol="0">
            <a:spAutoFit/>
          </a:bodyPr>
          <a:lstStyle/>
          <a:p>
            <a:r>
              <a:rPr lang="tr-TR" sz="1400" u="sng">
                <a:latin typeface="Roboto" panose="02000000000000000000" pitchFamily="2" charset="0"/>
                <a:ea typeface="Roboto" panose="02000000000000000000" pitchFamily="2" charset="0"/>
              </a:rPr>
              <a:t>Modified Version</a:t>
            </a:r>
          </a:p>
        </p:txBody>
      </p:sp>
      <p:sp>
        <p:nvSpPr>
          <p:cNvPr id="23" name="TextBox 22">
            <a:extLst>
              <a:ext uri="{FF2B5EF4-FFF2-40B4-BE49-F238E27FC236}">
                <a16:creationId xmlns:a16="http://schemas.microsoft.com/office/drawing/2014/main" id="{ABCB865B-098B-40BA-ACC8-E05C62ACE8D3}"/>
              </a:ext>
            </a:extLst>
          </p:cNvPr>
          <p:cNvSpPr txBox="1"/>
          <p:nvPr/>
        </p:nvSpPr>
        <p:spPr>
          <a:xfrm>
            <a:off x="162407" y="3500731"/>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2.2</a:t>
            </a:r>
          </a:p>
        </p:txBody>
      </p:sp>
      <p:pic>
        <p:nvPicPr>
          <p:cNvPr id="27" name="Picture 26">
            <a:extLst>
              <a:ext uri="{FF2B5EF4-FFF2-40B4-BE49-F238E27FC236}">
                <a16:creationId xmlns:a16="http://schemas.microsoft.com/office/drawing/2014/main" id="{8140B6BD-0307-4120-BCA9-BC03684B30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2568" y="3776491"/>
            <a:ext cx="2293819" cy="160034"/>
          </a:xfrm>
          <a:prstGeom prst="rect">
            <a:avLst/>
          </a:prstGeom>
        </p:spPr>
      </p:pic>
      <p:sp>
        <p:nvSpPr>
          <p:cNvPr id="28" name="TextBox 27">
            <a:extLst>
              <a:ext uri="{FF2B5EF4-FFF2-40B4-BE49-F238E27FC236}">
                <a16:creationId xmlns:a16="http://schemas.microsoft.com/office/drawing/2014/main" id="{B5439370-DB61-4EF6-92EF-DFAA37A003C2}"/>
              </a:ext>
            </a:extLst>
          </p:cNvPr>
          <p:cNvSpPr txBox="1"/>
          <p:nvPr/>
        </p:nvSpPr>
        <p:spPr>
          <a:xfrm>
            <a:off x="188973" y="3972811"/>
            <a:ext cx="4212553" cy="461665"/>
          </a:xfrm>
          <a:prstGeom prst="rect">
            <a:avLst/>
          </a:prstGeom>
          <a:noFill/>
        </p:spPr>
        <p:txBody>
          <a:bodyPr wrap="square" rtlCol="0">
            <a:spAutoFit/>
          </a:bodyPr>
          <a:lstStyle/>
          <a:p>
            <a:r>
              <a:rPr lang="tr-TR" sz="1200"/>
              <a:t>Battery size is now an array, containing different values for different vans.</a:t>
            </a:r>
          </a:p>
        </p:txBody>
      </p:sp>
      <p:pic>
        <p:nvPicPr>
          <p:cNvPr id="33" name="Picture 32">
            <a:extLst>
              <a:ext uri="{FF2B5EF4-FFF2-40B4-BE49-F238E27FC236}">
                <a16:creationId xmlns:a16="http://schemas.microsoft.com/office/drawing/2014/main" id="{86A33970-5EF0-4D55-9B3F-FEAABA0542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6063" y="4853370"/>
            <a:ext cx="4259949" cy="289585"/>
          </a:xfrm>
          <a:prstGeom prst="rect">
            <a:avLst/>
          </a:prstGeom>
        </p:spPr>
      </p:pic>
      <p:sp>
        <p:nvSpPr>
          <p:cNvPr id="34" name="TextBox 33">
            <a:extLst>
              <a:ext uri="{FF2B5EF4-FFF2-40B4-BE49-F238E27FC236}">
                <a16:creationId xmlns:a16="http://schemas.microsoft.com/office/drawing/2014/main" id="{AF5AE5A0-B9BC-442F-AEBE-C68DD510DD80}"/>
              </a:ext>
            </a:extLst>
          </p:cNvPr>
          <p:cNvSpPr txBox="1"/>
          <p:nvPr/>
        </p:nvSpPr>
        <p:spPr>
          <a:xfrm>
            <a:off x="210079" y="5182446"/>
            <a:ext cx="4154234" cy="646331"/>
          </a:xfrm>
          <a:prstGeom prst="rect">
            <a:avLst/>
          </a:prstGeom>
          <a:noFill/>
        </p:spPr>
        <p:txBody>
          <a:bodyPr wrap="square" rtlCol="0">
            <a:spAutoFit/>
          </a:bodyPr>
          <a:lstStyle/>
          <a:p>
            <a:r>
              <a:rPr lang="tr-TR" sz="1200"/>
              <a:t>self.battery_size and self.remaining_energy attributes are adjusted. Int(self.id_van[4:]) is getting the id of the van, since the name of the van is «van_0».</a:t>
            </a:r>
          </a:p>
        </p:txBody>
      </p:sp>
      <p:cxnSp>
        <p:nvCxnSpPr>
          <p:cNvPr id="39" name="Straight Connector 38">
            <a:extLst>
              <a:ext uri="{FF2B5EF4-FFF2-40B4-BE49-F238E27FC236}">
                <a16:creationId xmlns:a16="http://schemas.microsoft.com/office/drawing/2014/main" id="{2436E016-03AA-4D1E-897F-0A117231A086}"/>
              </a:ext>
            </a:extLst>
          </p:cNvPr>
          <p:cNvCxnSpPr>
            <a:cxnSpLocks/>
          </p:cNvCxnSpPr>
          <p:nvPr/>
        </p:nvCxnSpPr>
        <p:spPr>
          <a:xfrm>
            <a:off x="4837521" y="792735"/>
            <a:ext cx="0" cy="606526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E2B5C803-F95A-4CEC-8A97-139DC9C13817}"/>
              </a:ext>
            </a:extLst>
          </p:cNvPr>
          <p:cNvSpPr txBox="1"/>
          <p:nvPr/>
        </p:nvSpPr>
        <p:spPr>
          <a:xfrm>
            <a:off x="5058143" y="991623"/>
            <a:ext cx="5699990" cy="307777"/>
          </a:xfrm>
          <a:prstGeom prst="rect">
            <a:avLst/>
          </a:prstGeom>
          <a:noFill/>
        </p:spPr>
        <p:txBody>
          <a:bodyPr wrap="square" rtlCol="0">
            <a:spAutoFit/>
          </a:bodyPr>
          <a:lstStyle/>
          <a:p>
            <a:r>
              <a:rPr lang="tr-TR" sz="1400" u="sng">
                <a:latin typeface="Roboto" panose="02000000000000000000" pitchFamily="2" charset="0"/>
                <a:ea typeface="Roboto" panose="02000000000000000000" pitchFamily="2" charset="0"/>
              </a:rPr>
              <a:t>Possible Managerial Applications Deriving From Flexible Battery Sizes</a:t>
            </a:r>
          </a:p>
        </p:txBody>
      </p:sp>
      <p:cxnSp>
        <p:nvCxnSpPr>
          <p:cNvPr id="42" name="Straight Connector 41">
            <a:extLst>
              <a:ext uri="{FF2B5EF4-FFF2-40B4-BE49-F238E27FC236}">
                <a16:creationId xmlns:a16="http://schemas.microsoft.com/office/drawing/2014/main" id="{A9E6CCDA-F246-4427-AFEF-96D9A9154009}"/>
              </a:ext>
            </a:extLst>
          </p:cNvPr>
          <p:cNvCxnSpPr>
            <a:cxnSpLocks/>
          </p:cNvCxnSpPr>
          <p:nvPr/>
        </p:nvCxnSpPr>
        <p:spPr>
          <a:xfrm>
            <a:off x="0" y="3101419"/>
            <a:ext cx="483752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9440A66B-165D-4BF4-8E1B-24C67E26D686}"/>
              </a:ext>
            </a:extLst>
          </p:cNvPr>
          <p:cNvSpPr txBox="1"/>
          <p:nvPr/>
        </p:nvSpPr>
        <p:spPr>
          <a:xfrm>
            <a:off x="5058143" y="1354006"/>
            <a:ext cx="6959727" cy="646331"/>
          </a:xfrm>
          <a:prstGeom prst="rect">
            <a:avLst/>
          </a:prstGeom>
          <a:noFill/>
        </p:spPr>
        <p:txBody>
          <a:bodyPr wrap="square" rtlCol="0">
            <a:spAutoFit/>
          </a:bodyPr>
          <a:lstStyle/>
          <a:p>
            <a:r>
              <a:rPr lang="tr-TR" sz="1200"/>
              <a:t>In the </a:t>
            </a:r>
            <a:r>
              <a:rPr lang="tr-TR" sz="1200" b="1"/>
              <a:t>Assigment 2, </a:t>
            </a:r>
            <a:r>
              <a:rPr lang="tr-TR" sz="1200"/>
              <a:t>usage of different battery sizes for different vans will be considered deeply. However, here we would like to briefly mention how important this aspect will be. Below, you can see how the managers can identify an opportunity to save money:</a:t>
            </a:r>
          </a:p>
        </p:txBody>
      </p:sp>
      <p:pic>
        <p:nvPicPr>
          <p:cNvPr id="46" name="Picture 45" descr="Chart, histogram&#10;&#10;Description automatically generated">
            <a:extLst>
              <a:ext uri="{FF2B5EF4-FFF2-40B4-BE49-F238E27FC236}">
                <a16:creationId xmlns:a16="http://schemas.microsoft.com/office/drawing/2014/main" id="{46B86B2D-6896-4BAB-A8B9-9FDFCD8335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15397" y="3025892"/>
            <a:ext cx="2582104" cy="1739334"/>
          </a:xfrm>
          <a:prstGeom prst="rect">
            <a:avLst/>
          </a:prstGeom>
        </p:spPr>
      </p:pic>
      <p:sp>
        <p:nvSpPr>
          <p:cNvPr id="47" name="TextBox 46">
            <a:extLst>
              <a:ext uri="{FF2B5EF4-FFF2-40B4-BE49-F238E27FC236}">
                <a16:creationId xmlns:a16="http://schemas.microsoft.com/office/drawing/2014/main" id="{6AF01417-244B-461B-AEA9-F9ABCC80FBFD}"/>
              </a:ext>
            </a:extLst>
          </p:cNvPr>
          <p:cNvSpPr txBox="1"/>
          <p:nvPr/>
        </p:nvSpPr>
        <p:spPr>
          <a:xfrm>
            <a:off x="5010473" y="2497146"/>
            <a:ext cx="3280527" cy="461665"/>
          </a:xfrm>
          <a:prstGeom prst="rect">
            <a:avLst/>
          </a:prstGeom>
          <a:noFill/>
        </p:spPr>
        <p:txBody>
          <a:bodyPr wrap="square" rtlCol="0">
            <a:spAutoFit/>
          </a:bodyPr>
          <a:lstStyle/>
          <a:p>
            <a:pPr algn="ctr"/>
            <a:r>
              <a:rPr lang="tr-TR" sz="1200" b="1">
                <a:latin typeface="Roboto" panose="02000000000000000000" pitchFamily="2" charset="0"/>
                <a:ea typeface="Roboto" panose="02000000000000000000" pitchFamily="2" charset="0"/>
              </a:rPr>
              <a:t>Max Tour End Time of Multiple Vans</a:t>
            </a:r>
          </a:p>
          <a:p>
            <a:pPr algn="ctr"/>
            <a:r>
              <a:rPr lang="tr-TR" sz="1200" b="1">
                <a:latin typeface="Roboto" panose="02000000000000000000" pitchFamily="2" charset="0"/>
                <a:ea typeface="Roboto" panose="02000000000000000000" pitchFamily="2" charset="0"/>
              </a:rPr>
              <a:t>Battery Sizes:[35,35,35,35]</a:t>
            </a:r>
          </a:p>
        </p:txBody>
      </p:sp>
      <p:sp>
        <p:nvSpPr>
          <p:cNvPr id="48" name="TextBox 47">
            <a:extLst>
              <a:ext uri="{FF2B5EF4-FFF2-40B4-BE49-F238E27FC236}">
                <a16:creationId xmlns:a16="http://schemas.microsoft.com/office/drawing/2014/main" id="{191C8F23-160D-4CDA-A928-C2B3D1E4C931}"/>
              </a:ext>
            </a:extLst>
          </p:cNvPr>
          <p:cNvSpPr txBox="1"/>
          <p:nvPr/>
        </p:nvSpPr>
        <p:spPr>
          <a:xfrm>
            <a:off x="8339125" y="2497146"/>
            <a:ext cx="3280527" cy="461665"/>
          </a:xfrm>
          <a:prstGeom prst="rect">
            <a:avLst/>
          </a:prstGeom>
          <a:noFill/>
        </p:spPr>
        <p:txBody>
          <a:bodyPr wrap="square" rtlCol="0">
            <a:spAutoFit/>
          </a:bodyPr>
          <a:lstStyle/>
          <a:p>
            <a:pPr algn="ctr"/>
            <a:r>
              <a:rPr lang="tr-TR" sz="1200" b="1">
                <a:latin typeface="Roboto" panose="02000000000000000000" pitchFamily="2" charset="0"/>
                <a:ea typeface="Roboto" panose="02000000000000000000" pitchFamily="2" charset="0"/>
              </a:rPr>
              <a:t>Max Tour End Time of Multiple Vans</a:t>
            </a:r>
          </a:p>
          <a:p>
            <a:pPr algn="ctr"/>
            <a:r>
              <a:rPr lang="tr-TR" sz="1200" b="1">
                <a:latin typeface="Roboto" panose="02000000000000000000" pitchFamily="2" charset="0"/>
                <a:ea typeface="Roboto" panose="02000000000000000000" pitchFamily="2" charset="0"/>
              </a:rPr>
              <a:t>Battery Sizes:[30,30,20,20]</a:t>
            </a:r>
          </a:p>
        </p:txBody>
      </p:sp>
      <mc:AlternateContent xmlns:mc="http://schemas.openxmlformats.org/markup-compatibility/2006" xmlns:p14="http://schemas.microsoft.com/office/powerpoint/2010/main">
        <mc:Choice Requires="p14">
          <p:contentPart p14:bwMode="auto" r:id="rId12">
            <p14:nvContentPartPr>
              <p14:cNvPr id="51" name="Ink 50">
                <a:extLst>
                  <a:ext uri="{FF2B5EF4-FFF2-40B4-BE49-F238E27FC236}">
                    <a16:creationId xmlns:a16="http://schemas.microsoft.com/office/drawing/2014/main" id="{5422B018-1487-4029-9852-4390660B88EB}"/>
                  </a:ext>
                </a:extLst>
              </p14:cNvPr>
              <p14:cNvContentPartPr/>
              <p14:nvPr/>
            </p14:nvContentPartPr>
            <p14:xfrm>
              <a:off x="10689473" y="5014652"/>
              <a:ext cx="10080" cy="360"/>
            </p14:xfrm>
          </p:contentPart>
        </mc:Choice>
        <mc:Fallback xmlns="">
          <p:pic>
            <p:nvPicPr>
              <p:cNvPr id="51" name="Ink 50">
                <a:extLst>
                  <a:ext uri="{FF2B5EF4-FFF2-40B4-BE49-F238E27FC236}">
                    <a16:creationId xmlns:a16="http://schemas.microsoft.com/office/drawing/2014/main" id="{5422B018-1487-4029-9852-4390660B88EB}"/>
                  </a:ext>
                </a:extLst>
              </p:cNvPr>
              <p:cNvPicPr/>
              <p:nvPr/>
            </p:nvPicPr>
            <p:blipFill>
              <a:blip r:embed="rId13"/>
              <a:stretch>
                <a:fillRect/>
              </a:stretch>
            </p:blipFill>
            <p:spPr>
              <a:xfrm>
                <a:off x="10680140" y="5005652"/>
                <a:ext cx="28373"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2" name="Ink 61">
                <a:extLst>
                  <a:ext uri="{FF2B5EF4-FFF2-40B4-BE49-F238E27FC236}">
                    <a16:creationId xmlns:a16="http://schemas.microsoft.com/office/drawing/2014/main" id="{37629CE1-7725-415D-A049-7202D7FF18D9}"/>
                  </a:ext>
                </a:extLst>
              </p14:cNvPr>
              <p14:cNvContentPartPr/>
              <p14:nvPr/>
            </p14:nvContentPartPr>
            <p14:xfrm>
              <a:off x="11566433" y="3742052"/>
              <a:ext cx="360" cy="360"/>
            </p14:xfrm>
          </p:contentPart>
        </mc:Choice>
        <mc:Fallback xmlns="">
          <p:pic>
            <p:nvPicPr>
              <p:cNvPr id="62" name="Ink 61">
                <a:extLst>
                  <a:ext uri="{FF2B5EF4-FFF2-40B4-BE49-F238E27FC236}">
                    <a16:creationId xmlns:a16="http://schemas.microsoft.com/office/drawing/2014/main" id="{37629CE1-7725-415D-A049-7202D7FF18D9}"/>
                  </a:ext>
                </a:extLst>
              </p:cNvPr>
              <p:cNvPicPr/>
              <p:nvPr/>
            </p:nvPicPr>
            <p:blipFill>
              <a:blip r:embed="rId15"/>
              <a:stretch>
                <a:fillRect/>
              </a:stretch>
            </p:blipFill>
            <p:spPr>
              <a:xfrm>
                <a:off x="11557433" y="37330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3" name="Ink 62">
                <a:extLst>
                  <a:ext uri="{FF2B5EF4-FFF2-40B4-BE49-F238E27FC236}">
                    <a16:creationId xmlns:a16="http://schemas.microsoft.com/office/drawing/2014/main" id="{345C6F94-A585-4107-ACB7-1E3B1577AD5B}"/>
                  </a:ext>
                </a:extLst>
              </p14:cNvPr>
              <p14:cNvContentPartPr/>
              <p14:nvPr/>
            </p14:nvContentPartPr>
            <p14:xfrm>
              <a:off x="-792007" y="1611572"/>
              <a:ext cx="360" cy="360"/>
            </p14:xfrm>
          </p:contentPart>
        </mc:Choice>
        <mc:Fallback xmlns="">
          <p:pic>
            <p:nvPicPr>
              <p:cNvPr id="63" name="Ink 62">
                <a:extLst>
                  <a:ext uri="{FF2B5EF4-FFF2-40B4-BE49-F238E27FC236}">
                    <a16:creationId xmlns:a16="http://schemas.microsoft.com/office/drawing/2014/main" id="{345C6F94-A585-4107-ACB7-1E3B1577AD5B}"/>
                  </a:ext>
                </a:extLst>
              </p:cNvPr>
              <p:cNvPicPr/>
              <p:nvPr/>
            </p:nvPicPr>
            <p:blipFill>
              <a:blip r:embed="rId15"/>
              <a:stretch>
                <a:fillRect/>
              </a:stretch>
            </p:blipFill>
            <p:spPr>
              <a:xfrm>
                <a:off x="-801007" y="160257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4" name="Ink 63">
                <a:extLst>
                  <a:ext uri="{FF2B5EF4-FFF2-40B4-BE49-F238E27FC236}">
                    <a16:creationId xmlns:a16="http://schemas.microsoft.com/office/drawing/2014/main" id="{5B6D6F20-C224-49C0-AA53-26E209AFD878}"/>
                  </a:ext>
                </a:extLst>
              </p14:cNvPr>
              <p14:cNvContentPartPr/>
              <p14:nvPr/>
            </p14:nvContentPartPr>
            <p14:xfrm>
              <a:off x="-829807" y="1498532"/>
              <a:ext cx="79200" cy="829800"/>
            </p14:xfrm>
          </p:contentPart>
        </mc:Choice>
        <mc:Fallback xmlns="">
          <p:pic>
            <p:nvPicPr>
              <p:cNvPr id="64" name="Ink 63">
                <a:extLst>
                  <a:ext uri="{FF2B5EF4-FFF2-40B4-BE49-F238E27FC236}">
                    <a16:creationId xmlns:a16="http://schemas.microsoft.com/office/drawing/2014/main" id="{5B6D6F20-C224-49C0-AA53-26E209AFD878}"/>
                  </a:ext>
                </a:extLst>
              </p:cNvPr>
              <p:cNvPicPr/>
              <p:nvPr/>
            </p:nvPicPr>
            <p:blipFill>
              <a:blip r:embed="rId18"/>
              <a:stretch>
                <a:fillRect/>
              </a:stretch>
            </p:blipFill>
            <p:spPr>
              <a:xfrm>
                <a:off x="-838766" y="1489528"/>
                <a:ext cx="96760" cy="847448"/>
              </a:xfrm>
              <a:prstGeom prst="rect">
                <a:avLst/>
              </a:prstGeom>
            </p:spPr>
          </p:pic>
        </mc:Fallback>
      </mc:AlternateContent>
      <p:pic>
        <p:nvPicPr>
          <p:cNvPr id="66" name="Picture 65" descr="Chart, histogram&#10;&#10;Description automatically generated">
            <a:extLst>
              <a:ext uri="{FF2B5EF4-FFF2-40B4-BE49-F238E27FC236}">
                <a16:creationId xmlns:a16="http://schemas.microsoft.com/office/drawing/2014/main" id="{B0D2EB60-546E-49C9-9F4D-A023B4409B0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688450" y="2970106"/>
            <a:ext cx="2678891" cy="1893209"/>
          </a:xfrm>
          <a:prstGeom prst="rect">
            <a:avLst/>
          </a:prstGeom>
        </p:spPr>
      </p:pic>
      <p:grpSp>
        <p:nvGrpSpPr>
          <p:cNvPr id="69" name="Group 68">
            <a:extLst>
              <a:ext uri="{FF2B5EF4-FFF2-40B4-BE49-F238E27FC236}">
                <a16:creationId xmlns:a16="http://schemas.microsoft.com/office/drawing/2014/main" id="{EDF68067-14D2-4BE5-99B6-17A7E4C693D0}"/>
              </a:ext>
            </a:extLst>
          </p:cNvPr>
          <p:cNvGrpSpPr/>
          <p:nvPr/>
        </p:nvGrpSpPr>
        <p:grpSpPr>
          <a:xfrm>
            <a:off x="9803513" y="3581852"/>
            <a:ext cx="75600" cy="66600"/>
            <a:chOff x="9803513" y="3581852"/>
            <a:chExt cx="75600" cy="66600"/>
          </a:xfrm>
        </p:grpSpPr>
        <mc:AlternateContent xmlns:mc="http://schemas.openxmlformats.org/markup-compatibility/2006" xmlns:p14="http://schemas.microsoft.com/office/powerpoint/2010/main">
          <mc:Choice Requires="p14">
            <p:contentPart p14:bwMode="auto" r:id="rId20">
              <p14:nvContentPartPr>
                <p14:cNvPr id="67" name="Ink 66">
                  <a:extLst>
                    <a:ext uri="{FF2B5EF4-FFF2-40B4-BE49-F238E27FC236}">
                      <a16:creationId xmlns:a16="http://schemas.microsoft.com/office/drawing/2014/main" id="{15F1CE3D-524D-4D74-998D-8BCF12B8324B}"/>
                    </a:ext>
                  </a:extLst>
                </p14:cNvPr>
                <p14:cNvContentPartPr/>
                <p14:nvPr/>
              </p14:nvContentPartPr>
              <p14:xfrm>
                <a:off x="9803513" y="3581852"/>
                <a:ext cx="360" cy="360"/>
              </p14:xfrm>
            </p:contentPart>
          </mc:Choice>
          <mc:Fallback xmlns="">
            <p:pic>
              <p:nvPicPr>
                <p:cNvPr id="67" name="Ink 66">
                  <a:extLst>
                    <a:ext uri="{FF2B5EF4-FFF2-40B4-BE49-F238E27FC236}">
                      <a16:creationId xmlns:a16="http://schemas.microsoft.com/office/drawing/2014/main" id="{15F1CE3D-524D-4D74-998D-8BCF12B8324B}"/>
                    </a:ext>
                  </a:extLst>
                </p:cNvPr>
                <p:cNvPicPr/>
                <p:nvPr/>
              </p:nvPicPr>
              <p:blipFill>
                <a:blip r:embed="rId15"/>
                <a:stretch>
                  <a:fillRect/>
                </a:stretch>
              </p:blipFill>
              <p:spPr>
                <a:xfrm>
                  <a:off x="9794513" y="357285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Ink 67">
                  <a:extLst>
                    <a:ext uri="{FF2B5EF4-FFF2-40B4-BE49-F238E27FC236}">
                      <a16:creationId xmlns:a16="http://schemas.microsoft.com/office/drawing/2014/main" id="{97F28577-7B21-4C77-91BE-50531B914559}"/>
                    </a:ext>
                  </a:extLst>
                </p14:cNvPr>
                <p14:cNvContentPartPr/>
                <p14:nvPr/>
              </p14:nvContentPartPr>
              <p14:xfrm>
                <a:off x="9877313" y="3648092"/>
                <a:ext cx="1800" cy="360"/>
              </p14:xfrm>
            </p:contentPart>
          </mc:Choice>
          <mc:Fallback xmlns="">
            <p:pic>
              <p:nvPicPr>
                <p:cNvPr id="68" name="Ink 67">
                  <a:extLst>
                    <a:ext uri="{FF2B5EF4-FFF2-40B4-BE49-F238E27FC236}">
                      <a16:creationId xmlns:a16="http://schemas.microsoft.com/office/drawing/2014/main" id="{97F28577-7B21-4C77-91BE-50531B914559}"/>
                    </a:ext>
                  </a:extLst>
                </p:cNvPr>
                <p:cNvPicPr/>
                <p:nvPr/>
              </p:nvPicPr>
              <p:blipFill>
                <a:blip r:embed="rId22"/>
                <a:stretch>
                  <a:fillRect/>
                </a:stretch>
              </p:blipFill>
              <p:spPr>
                <a:xfrm>
                  <a:off x="9869813" y="3639092"/>
                  <a:ext cx="165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70" name="Ink 69">
                <a:extLst>
                  <a:ext uri="{FF2B5EF4-FFF2-40B4-BE49-F238E27FC236}">
                    <a16:creationId xmlns:a16="http://schemas.microsoft.com/office/drawing/2014/main" id="{80C5D00F-E91A-4F67-BA49-0E8B3E3B4AA9}"/>
                  </a:ext>
                </a:extLst>
              </p14:cNvPr>
              <p14:cNvContentPartPr/>
              <p14:nvPr/>
            </p14:nvContentPartPr>
            <p14:xfrm>
              <a:off x="9709193" y="3949412"/>
              <a:ext cx="360" cy="360"/>
            </p14:xfrm>
          </p:contentPart>
        </mc:Choice>
        <mc:Fallback xmlns="">
          <p:pic>
            <p:nvPicPr>
              <p:cNvPr id="70" name="Ink 69">
                <a:extLst>
                  <a:ext uri="{FF2B5EF4-FFF2-40B4-BE49-F238E27FC236}">
                    <a16:creationId xmlns:a16="http://schemas.microsoft.com/office/drawing/2014/main" id="{80C5D00F-E91A-4F67-BA49-0E8B3E3B4AA9}"/>
                  </a:ext>
                </a:extLst>
              </p:cNvPr>
              <p:cNvPicPr/>
              <p:nvPr/>
            </p:nvPicPr>
            <p:blipFill>
              <a:blip r:embed="rId15"/>
              <a:stretch>
                <a:fillRect/>
              </a:stretch>
            </p:blipFill>
            <p:spPr>
              <a:xfrm>
                <a:off x="9700193" y="3940412"/>
                <a:ext cx="18000" cy="18000"/>
              </a:xfrm>
              <a:prstGeom prst="rect">
                <a:avLst/>
              </a:prstGeom>
            </p:spPr>
          </p:pic>
        </mc:Fallback>
      </mc:AlternateContent>
      <p:sp>
        <p:nvSpPr>
          <p:cNvPr id="72" name="TextBox 71">
            <a:extLst>
              <a:ext uri="{FF2B5EF4-FFF2-40B4-BE49-F238E27FC236}">
                <a16:creationId xmlns:a16="http://schemas.microsoft.com/office/drawing/2014/main" id="{DF38C2CB-37A1-410F-B186-D055B74C301F}"/>
              </a:ext>
            </a:extLst>
          </p:cNvPr>
          <p:cNvSpPr txBox="1"/>
          <p:nvPr/>
        </p:nvSpPr>
        <p:spPr>
          <a:xfrm>
            <a:off x="5091768" y="4853370"/>
            <a:ext cx="6356867" cy="1015663"/>
          </a:xfrm>
          <a:prstGeom prst="rect">
            <a:avLst/>
          </a:prstGeom>
          <a:noFill/>
        </p:spPr>
        <p:txBody>
          <a:bodyPr wrap="square" rtlCol="0">
            <a:spAutoFit/>
          </a:bodyPr>
          <a:lstStyle/>
          <a:p>
            <a:r>
              <a:rPr lang="tr-TR" sz="1200"/>
              <a:t>The managers will easily identify that </a:t>
            </a:r>
            <a:r>
              <a:rPr lang="tr-TR" sz="1200" b="1"/>
              <a:t>even with </a:t>
            </a:r>
            <a:r>
              <a:rPr lang="tr-TR" sz="1200"/>
              <a:t>smaller batteries [30,30,20,20] all the vans can complete in 8 hours. This is </a:t>
            </a:r>
            <a:r>
              <a:rPr lang="tr-TR" sz="1200" b="1"/>
              <a:t>an opportunity </a:t>
            </a:r>
            <a:r>
              <a:rPr lang="tr-TR" sz="1200"/>
              <a:t>to rent </a:t>
            </a:r>
            <a:r>
              <a:rPr lang="tr-TR" sz="1200" b="1"/>
              <a:t>cheaper vans </a:t>
            </a:r>
            <a:r>
              <a:rPr lang="tr-TR" sz="1200"/>
              <a:t>with smaller batteries (of course if this is an option for the company). In this way, possible saving opportunites can be identified. A </a:t>
            </a:r>
            <a:r>
              <a:rPr lang="tr-TR" sz="1200" b="1"/>
              <a:t>hypothetical business case </a:t>
            </a:r>
            <a:r>
              <a:rPr lang="tr-TR" sz="1200"/>
              <a:t>will be solved in </a:t>
            </a:r>
            <a:r>
              <a:rPr lang="tr-TR" sz="1200" b="1"/>
              <a:t>Assignment 2 </a:t>
            </a:r>
            <a:r>
              <a:rPr lang="tr-TR" sz="1200"/>
              <a:t>to adress this issue.</a:t>
            </a:r>
            <a:endParaRPr lang="tr-TR" sz="1200" b="1"/>
          </a:p>
        </p:txBody>
      </p:sp>
      <p:pic>
        <p:nvPicPr>
          <p:cNvPr id="75" name="Graphic 74" descr="Euro with solid fill">
            <a:extLst>
              <a:ext uri="{FF2B5EF4-FFF2-40B4-BE49-F238E27FC236}">
                <a16:creationId xmlns:a16="http://schemas.microsoft.com/office/drawing/2014/main" id="{1B6FF6F8-4132-4A10-B0F1-A89538570599}"/>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232109" y="6001247"/>
            <a:ext cx="565288" cy="565288"/>
          </a:xfrm>
          <a:prstGeom prst="rect">
            <a:avLst/>
          </a:prstGeom>
        </p:spPr>
      </p:pic>
      <p:pic>
        <p:nvPicPr>
          <p:cNvPr id="76" name="Graphic 75" descr="Euro with solid fill">
            <a:extLst>
              <a:ext uri="{FF2B5EF4-FFF2-40B4-BE49-F238E27FC236}">
                <a16:creationId xmlns:a16="http://schemas.microsoft.com/office/drawing/2014/main" id="{0F8E2A75-AF51-47AE-BC74-D4EC368E40A2}"/>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8056481" y="6001247"/>
            <a:ext cx="565288" cy="565288"/>
          </a:xfrm>
          <a:prstGeom prst="rect">
            <a:avLst/>
          </a:prstGeom>
        </p:spPr>
      </p:pic>
      <p:pic>
        <p:nvPicPr>
          <p:cNvPr id="77" name="Graphic 76" descr="Euro with solid fill">
            <a:extLst>
              <a:ext uri="{FF2B5EF4-FFF2-40B4-BE49-F238E27FC236}">
                <a16:creationId xmlns:a16="http://schemas.microsoft.com/office/drawing/2014/main" id="{A18E60AA-5903-4E7D-9ED0-E12CCFB859F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0124185" y="6005034"/>
            <a:ext cx="565288" cy="565288"/>
          </a:xfrm>
          <a:prstGeom prst="rect">
            <a:avLst/>
          </a:prstGeom>
        </p:spPr>
      </p:pic>
      <p:pic>
        <p:nvPicPr>
          <p:cNvPr id="43" name="Picture 42">
            <a:extLst>
              <a:ext uri="{FF2B5EF4-FFF2-40B4-BE49-F238E27FC236}">
                <a16:creationId xmlns:a16="http://schemas.microsoft.com/office/drawing/2014/main" id="{4E5D6239-DBF6-41E2-93D1-C33FE313F91A}"/>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44" name="Slide Number Placeholder 3">
            <a:extLst>
              <a:ext uri="{FF2B5EF4-FFF2-40B4-BE49-F238E27FC236}">
                <a16:creationId xmlns:a16="http://schemas.microsoft.com/office/drawing/2014/main" id="{6C96D7A7-1FE3-401A-A78B-524589595525}"/>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17</a:t>
            </a:fld>
            <a:endParaRPr lang="en-US"/>
          </a:p>
        </p:txBody>
      </p:sp>
    </p:spTree>
    <p:extLst>
      <p:ext uri="{BB962C8B-B14F-4D97-AF65-F5344CB8AC3E}">
        <p14:creationId xmlns:p14="http://schemas.microsoft.com/office/powerpoint/2010/main" val="2348869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761799" y="1600200"/>
            <a:ext cx="10381205" cy="4411715"/>
          </a:xfrm>
        </p:spPr>
        <p:txBody>
          <a:bodyPr/>
          <a:lstStyle/>
          <a:p>
            <a:pPr marL="0" indent="0" algn="just">
              <a:lnSpc>
                <a:spcPct val="110000"/>
              </a:lnSpc>
              <a:spcBef>
                <a:spcPts val="1000"/>
              </a:spcBef>
              <a:buNone/>
            </a:pPr>
            <a:endParaRPr lang="en-US" sz="2200" kern="1200">
              <a:solidFill>
                <a:schemeClr val="tx1"/>
              </a:solidFill>
              <a:latin typeface="Arial"/>
              <a:ea typeface="+mn-ea"/>
              <a:cs typeface="Arial"/>
            </a:endParaRPr>
          </a:p>
          <a:p>
            <a:endParaRPr lang="en-US"/>
          </a:p>
        </p:txBody>
      </p:sp>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2"/>
          <a:stretch>
            <a:fillRect/>
          </a:stretch>
        </p:blipFill>
        <p:spPr>
          <a:xfrm>
            <a:off x="11477625" y="5505451"/>
            <a:ext cx="409575" cy="857250"/>
          </a:xfrm>
          <a:prstGeom prst="rect">
            <a:avLst/>
          </a:prstGeom>
        </p:spPr>
      </p:pic>
      <p:sp>
        <p:nvSpPr>
          <p:cNvPr id="12" name="Slide Number Placeholder 3">
            <a:extLst>
              <a:ext uri="{FF2B5EF4-FFF2-40B4-BE49-F238E27FC236}">
                <a16:creationId xmlns:a16="http://schemas.microsoft.com/office/drawing/2014/main" id="{A615B993-D1A4-46E5-BC41-C296627FE1BF}"/>
              </a:ext>
            </a:extLst>
          </p:cNvPr>
          <p:cNvSpPr txBox="1">
            <a:spLocks/>
          </p:cNvSpPr>
          <p:nvPr/>
        </p:nvSpPr>
        <p:spPr>
          <a:xfrm>
            <a:off x="11159029" y="5751196"/>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18</a:t>
            </a:fld>
            <a:endParaRPr lang="en-US"/>
          </a:p>
        </p:txBody>
      </p:sp>
      <p:sp>
        <p:nvSpPr>
          <p:cNvPr id="4" name="Content Placeholder 2">
            <a:extLst>
              <a:ext uri="{FF2B5EF4-FFF2-40B4-BE49-F238E27FC236}">
                <a16:creationId xmlns:a16="http://schemas.microsoft.com/office/drawing/2014/main" id="{84801962-30A6-4127-BB43-C9218275EAAB}"/>
              </a:ext>
            </a:extLst>
          </p:cNvPr>
          <p:cNvSpPr txBox="1">
            <a:spLocks/>
          </p:cNvSpPr>
          <p:nvPr/>
        </p:nvSpPr>
        <p:spPr>
          <a:xfrm>
            <a:off x="372500" y="790903"/>
            <a:ext cx="11321885" cy="17214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0" indent="0" algn="just">
              <a:lnSpc>
                <a:spcPct val="110000"/>
              </a:lnSpc>
              <a:spcBef>
                <a:spcPts val="1000"/>
              </a:spcBef>
              <a:buNone/>
            </a:pPr>
            <a:r>
              <a:rPr lang="en-US" sz="1500">
                <a:solidFill>
                  <a:srgbClr val="000000"/>
                </a:solidFill>
                <a:cs typeface="Arial"/>
              </a:rPr>
              <a:t>As mentioned in the problem each van has a limited capacity of 1.8 ton. This results in the fact that doesn’t matter the length of the routing, the company rents only a single type of van for each mission. It can be assumed that the company is renting these trucks for the problem of the assignment. In this case, this project work offers an optimization for also the renting costs of the vans. This section talks about how to calculate the required capacity for each van. With this information, analysis of the work can be done beforehand, and more suitable vans can be rented beforehand.</a:t>
            </a:r>
          </a:p>
        </p:txBody>
      </p:sp>
      <p:pic>
        <p:nvPicPr>
          <p:cNvPr id="57" name="Picture 56">
            <a:extLst>
              <a:ext uri="{FF2B5EF4-FFF2-40B4-BE49-F238E27FC236}">
                <a16:creationId xmlns:a16="http://schemas.microsoft.com/office/drawing/2014/main" id="{E2BE464D-BC8C-47B3-AA9C-75D99426F0ED}"/>
              </a:ext>
            </a:extLst>
          </p:cNvPr>
          <p:cNvPicPr>
            <a:picLocks noChangeAspect="1"/>
          </p:cNvPicPr>
          <p:nvPr/>
        </p:nvPicPr>
        <p:blipFill>
          <a:blip r:embed="rId3"/>
          <a:stretch>
            <a:fillRect/>
          </a:stretch>
        </p:blipFill>
        <p:spPr>
          <a:xfrm>
            <a:off x="296787" y="632522"/>
            <a:ext cx="11639550" cy="342900"/>
          </a:xfrm>
          <a:prstGeom prst="rect">
            <a:avLst/>
          </a:prstGeom>
        </p:spPr>
      </p:pic>
      <p:grpSp>
        <p:nvGrpSpPr>
          <p:cNvPr id="58" name="Group 57">
            <a:extLst>
              <a:ext uri="{FF2B5EF4-FFF2-40B4-BE49-F238E27FC236}">
                <a16:creationId xmlns:a16="http://schemas.microsoft.com/office/drawing/2014/main" id="{20C5A824-712F-4931-AD41-11334E268019}"/>
              </a:ext>
            </a:extLst>
          </p:cNvPr>
          <p:cNvGrpSpPr/>
          <p:nvPr/>
        </p:nvGrpSpPr>
        <p:grpSpPr>
          <a:xfrm>
            <a:off x="7879752" y="2338597"/>
            <a:ext cx="3652550" cy="605937"/>
            <a:chOff x="6861085" y="812706"/>
            <a:chExt cx="3528055" cy="209465"/>
          </a:xfrm>
        </p:grpSpPr>
        <p:sp>
          <p:nvSpPr>
            <p:cNvPr id="59" name="Rectangle 58">
              <a:extLst>
                <a:ext uri="{FF2B5EF4-FFF2-40B4-BE49-F238E27FC236}">
                  <a16:creationId xmlns:a16="http://schemas.microsoft.com/office/drawing/2014/main" id="{68719BDE-75FC-4702-BC0A-6EA3D2139B49}"/>
                </a:ext>
              </a:extLst>
            </p:cNvPr>
            <p:cNvSpPr/>
            <p:nvPr/>
          </p:nvSpPr>
          <p:spPr>
            <a:xfrm>
              <a:off x="6887181" y="812706"/>
              <a:ext cx="3501959" cy="209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4E4C1B3-7D54-4ACF-B837-D518CBF64F2A}"/>
                </a:ext>
              </a:extLst>
            </p:cNvPr>
            <p:cNvSpPr txBox="1"/>
            <p:nvPr/>
          </p:nvSpPr>
          <p:spPr>
            <a:xfrm>
              <a:off x="6861085" y="828892"/>
              <a:ext cx="3528055" cy="180871"/>
            </a:xfrm>
            <a:prstGeom prst="rect">
              <a:avLst/>
            </a:prstGeom>
            <a:noFill/>
          </p:spPr>
          <p:txBody>
            <a:bodyPr wrap="square" rtlCol="0">
              <a:spAutoFit/>
            </a:bodyPr>
            <a:lstStyle/>
            <a:p>
              <a:pPr algn="ctr"/>
              <a:r>
                <a:rPr lang="en-US" sz="1400" b="1">
                  <a:solidFill>
                    <a:schemeClr val="bg1"/>
                  </a:solidFill>
                  <a:latin typeface="Roboto" panose="02000000000000000000" pitchFamily="2" charset="0"/>
                  <a:ea typeface="Roboto" panose="02000000000000000000" pitchFamily="2" charset="0"/>
                </a:rPr>
                <a:t>Required Capacity = </a:t>
              </a:r>
            </a:p>
            <a:p>
              <a:pPr algn="ctr"/>
              <a:r>
                <a:rPr lang="en-US" sz="1400">
                  <a:solidFill>
                    <a:schemeClr val="bg1"/>
                  </a:solidFill>
                  <a:latin typeface="Roboto" panose="02000000000000000000" pitchFamily="2" charset="0"/>
                  <a:ea typeface="Roboto" panose="02000000000000000000" pitchFamily="2" charset="0"/>
                </a:rPr>
                <a:t>#Customers Visited * Average Order Weight</a:t>
              </a:r>
            </a:p>
          </p:txBody>
        </p:sp>
      </p:grpSp>
      <p:grpSp>
        <p:nvGrpSpPr>
          <p:cNvPr id="62" name="Group 61">
            <a:extLst>
              <a:ext uri="{FF2B5EF4-FFF2-40B4-BE49-F238E27FC236}">
                <a16:creationId xmlns:a16="http://schemas.microsoft.com/office/drawing/2014/main" id="{334493DB-F60E-4EC1-AC82-3DBC5C4365D0}"/>
              </a:ext>
            </a:extLst>
          </p:cNvPr>
          <p:cNvGrpSpPr/>
          <p:nvPr/>
        </p:nvGrpSpPr>
        <p:grpSpPr>
          <a:xfrm>
            <a:off x="2752226" y="2999576"/>
            <a:ext cx="7388162" cy="553998"/>
            <a:chOff x="7182637" y="3164791"/>
            <a:chExt cx="7388162" cy="553998"/>
          </a:xfrm>
        </p:grpSpPr>
        <p:pic>
          <p:nvPicPr>
            <p:cNvPr id="7" name="Immagine 7" descr="Immagine che contiene testo&#10;&#10;Descrizione generata automaticamente">
              <a:extLst>
                <a:ext uri="{FF2B5EF4-FFF2-40B4-BE49-F238E27FC236}">
                  <a16:creationId xmlns:a16="http://schemas.microsoft.com/office/drawing/2014/main" id="{B2B29A4C-D7DC-4CCB-8BE6-034AE0C2752A}"/>
                </a:ext>
              </a:extLst>
            </p:cNvPr>
            <p:cNvPicPr>
              <a:picLocks noChangeAspect="1"/>
            </p:cNvPicPr>
            <p:nvPr/>
          </p:nvPicPr>
          <p:blipFill rotWithShape="1">
            <a:blip r:embed="rId4"/>
            <a:srcRect b="8315"/>
            <a:stretch/>
          </p:blipFill>
          <p:spPr>
            <a:xfrm>
              <a:off x="7182637" y="3208684"/>
              <a:ext cx="3630304" cy="501517"/>
            </a:xfrm>
            <a:prstGeom prst="rect">
              <a:avLst/>
            </a:prstGeom>
          </p:spPr>
        </p:pic>
        <p:sp>
          <p:nvSpPr>
            <p:cNvPr id="61" name="TextBox 60">
              <a:extLst>
                <a:ext uri="{FF2B5EF4-FFF2-40B4-BE49-F238E27FC236}">
                  <a16:creationId xmlns:a16="http://schemas.microsoft.com/office/drawing/2014/main" id="{D75DE4EA-82A4-46CF-9867-7FC38B36A661}"/>
                </a:ext>
              </a:extLst>
            </p:cNvPr>
            <p:cNvSpPr txBox="1"/>
            <p:nvPr/>
          </p:nvSpPr>
          <p:spPr>
            <a:xfrm>
              <a:off x="10822657" y="3164791"/>
              <a:ext cx="3748142" cy="553998"/>
            </a:xfrm>
            <a:prstGeom prst="rect">
              <a:avLst/>
            </a:prstGeom>
            <a:noFill/>
          </p:spPr>
          <p:txBody>
            <a:bodyPr wrap="none" rtlCol="0">
              <a:spAutoFit/>
            </a:bodyPr>
            <a:lstStyle/>
            <a:p>
              <a:r>
                <a:rPr lang="en-US" sz="1000" b="1">
                  <a:latin typeface="Roboto" panose="02000000000000000000" pitchFamily="2" charset="0"/>
                  <a:ea typeface="Roboto" panose="02000000000000000000" pitchFamily="2" charset="0"/>
                </a:rPr>
                <a:t>capacity: </a:t>
              </a:r>
              <a:r>
                <a:rPr lang="en-US" sz="1000">
                  <a:latin typeface="Roboto" panose="02000000000000000000" pitchFamily="2" charset="0"/>
                  <a:ea typeface="Roboto" panose="02000000000000000000" pitchFamily="2" charset="0"/>
                </a:rPr>
                <a:t>an array containing the required capacity of each van</a:t>
              </a:r>
              <a:endParaRPr lang="en-US" sz="1000" b="1">
                <a:latin typeface="Roboto" panose="02000000000000000000" pitchFamily="2" charset="0"/>
                <a:ea typeface="Roboto" panose="02000000000000000000" pitchFamily="2" charset="0"/>
              </a:endParaRPr>
            </a:p>
            <a:p>
              <a:r>
                <a:rPr lang="en-US" sz="1000" b="1">
                  <a:latin typeface="Roboto" panose="02000000000000000000" pitchFamily="2" charset="0"/>
                  <a:ea typeface="Roboto" panose="02000000000000000000" pitchFamily="2" charset="0"/>
                </a:rPr>
                <a:t>average_order  : </a:t>
              </a:r>
              <a:r>
                <a:rPr lang="en-US" sz="1000">
                  <a:latin typeface="Roboto" panose="02000000000000000000" pitchFamily="2" charset="0"/>
                  <a:ea typeface="Roboto" panose="02000000000000000000" pitchFamily="2" charset="0"/>
                </a:rPr>
                <a:t>average order weight</a:t>
              </a:r>
            </a:p>
            <a:p>
              <a:r>
                <a:rPr lang="en-US" sz="1000" b="1">
                  <a:latin typeface="Roboto" panose="02000000000000000000" pitchFamily="2" charset="0"/>
                  <a:ea typeface="Roboto" panose="02000000000000000000" pitchFamily="2" charset="0"/>
                </a:rPr>
                <a:t>len(van_routes): </a:t>
              </a:r>
              <a:r>
                <a:rPr lang="en-US" sz="1000">
                  <a:latin typeface="Roboto" panose="02000000000000000000" pitchFamily="2" charset="0"/>
                  <a:ea typeface="Roboto" panose="02000000000000000000" pitchFamily="2" charset="0"/>
                </a:rPr>
                <a:t>#customers visited in each routing</a:t>
              </a:r>
            </a:p>
          </p:txBody>
        </p:sp>
      </p:grpSp>
      <p:grpSp>
        <p:nvGrpSpPr>
          <p:cNvPr id="54" name="Group 53">
            <a:extLst>
              <a:ext uri="{FF2B5EF4-FFF2-40B4-BE49-F238E27FC236}">
                <a16:creationId xmlns:a16="http://schemas.microsoft.com/office/drawing/2014/main" id="{1443E933-3F85-49C7-9191-821A89DE3B23}"/>
              </a:ext>
            </a:extLst>
          </p:cNvPr>
          <p:cNvGrpSpPr/>
          <p:nvPr/>
        </p:nvGrpSpPr>
        <p:grpSpPr>
          <a:xfrm>
            <a:off x="10749067" y="55416"/>
            <a:ext cx="787874" cy="624779"/>
            <a:chOff x="11272118" y="5493193"/>
            <a:chExt cx="1459810" cy="1142404"/>
          </a:xfrm>
        </p:grpSpPr>
        <p:pic>
          <p:nvPicPr>
            <p:cNvPr id="55" name="Picture 6" descr="Capacity Management X Svg Png Icon Free Download (#406398) -  OnlineWebFonts.COM">
              <a:extLst>
                <a:ext uri="{FF2B5EF4-FFF2-40B4-BE49-F238E27FC236}">
                  <a16:creationId xmlns:a16="http://schemas.microsoft.com/office/drawing/2014/main" id="{9532C5EB-51C0-46EB-8A4A-BB85DC86C1C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834" b="11909"/>
            <a:stretch/>
          </p:blipFill>
          <p:spPr bwMode="auto">
            <a:xfrm>
              <a:off x="11272118" y="5493193"/>
              <a:ext cx="1459810" cy="114240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Turret Truck, Order Picker, Tow Tractor Hire | Linde MH Australia">
              <a:extLst>
                <a:ext uri="{FF2B5EF4-FFF2-40B4-BE49-F238E27FC236}">
                  <a16:creationId xmlns:a16="http://schemas.microsoft.com/office/drawing/2014/main" id="{22959DB3-21F3-4043-87CC-C28A92B51F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2023" y="5633641"/>
              <a:ext cx="483945" cy="548166"/>
            </a:xfrm>
            <a:prstGeom prst="rect">
              <a:avLst/>
            </a:prstGeom>
            <a:noFill/>
            <a:extLst>
              <a:ext uri="{909E8E84-426E-40DD-AFC4-6F175D3DCCD1}">
                <a14:hiddenFill xmlns:a14="http://schemas.microsoft.com/office/drawing/2010/main">
                  <a:solidFill>
                    <a:srgbClr val="FFFFFF"/>
                  </a:solidFill>
                </a14:hiddenFill>
              </a:ext>
            </a:extLst>
          </p:spPr>
        </p:pic>
      </p:grpSp>
      <p:sp>
        <p:nvSpPr>
          <p:cNvPr id="148" name="TextBox 147">
            <a:extLst>
              <a:ext uri="{FF2B5EF4-FFF2-40B4-BE49-F238E27FC236}">
                <a16:creationId xmlns:a16="http://schemas.microsoft.com/office/drawing/2014/main" id="{ABE3B256-74C1-4753-BDC2-9640C14064E4}"/>
              </a:ext>
            </a:extLst>
          </p:cNvPr>
          <p:cNvSpPr txBox="1"/>
          <p:nvPr/>
        </p:nvSpPr>
        <p:spPr>
          <a:xfrm>
            <a:off x="353011" y="3620701"/>
            <a:ext cx="11321885" cy="580480"/>
          </a:xfrm>
          <a:prstGeom prst="rect">
            <a:avLst/>
          </a:prstGeom>
          <a:noFill/>
        </p:spPr>
        <p:txBody>
          <a:bodyPr wrap="square" rtlCol="0">
            <a:spAutoFit/>
          </a:bodyPr>
          <a:lstStyle/>
          <a:p>
            <a:pPr marL="0" marR="0" lvl="0" indent="0" algn="just" defTabSz="914400" rtl="0" eaLnBrk="1" fontAlgn="auto" latinLnBrk="0" hangingPunct="1">
              <a:lnSpc>
                <a:spcPct val="110000"/>
              </a:lnSpc>
              <a:spcBef>
                <a:spcPts val="1000"/>
              </a:spcBef>
              <a:spcAft>
                <a:spcPts val="0"/>
              </a:spcAft>
              <a:buClrTx/>
              <a:buSzTx/>
              <a:buFontTx/>
              <a:buNone/>
              <a:tabLst/>
              <a:defRPr/>
            </a:pPr>
            <a:r>
              <a:rPr kumimoji="0" lang="en-US" sz="1500" b="0" i="0" u="none" strike="noStrike" kern="1200" cap="none" spc="0" normalizeH="0" baseline="0" noProof="0">
                <a:ln>
                  <a:noFill/>
                </a:ln>
                <a:solidFill>
                  <a:srgbClr val="000000"/>
                </a:solidFill>
                <a:effectLst/>
                <a:uLnTx/>
                <a:uFillTx/>
                <a:latin typeface="Arial"/>
                <a:ea typeface="+mn-ea"/>
                <a:cs typeface="Arial"/>
              </a:rPr>
              <a:t>Each van starts their journey with full amount of load which is equal to the required capacity. One package is reduced from the van at each customer location. At the end of the journey, the van comes back to the warehouse with a loading of 0.</a:t>
            </a:r>
          </a:p>
        </p:txBody>
      </p:sp>
      <p:sp>
        <p:nvSpPr>
          <p:cNvPr id="268" name="TextBox 267">
            <a:extLst>
              <a:ext uri="{FF2B5EF4-FFF2-40B4-BE49-F238E27FC236}">
                <a16:creationId xmlns:a16="http://schemas.microsoft.com/office/drawing/2014/main" id="{76F39DC6-D323-4F90-A7AB-29635373A63D}"/>
              </a:ext>
            </a:extLst>
          </p:cNvPr>
          <p:cNvSpPr txBox="1"/>
          <p:nvPr/>
        </p:nvSpPr>
        <p:spPr>
          <a:xfrm>
            <a:off x="339373" y="2381628"/>
            <a:ext cx="7504149" cy="580480"/>
          </a:xfrm>
          <a:prstGeom prst="rect">
            <a:avLst/>
          </a:prstGeom>
          <a:noFill/>
        </p:spPr>
        <p:txBody>
          <a:bodyPr wrap="square" rtlCol="0">
            <a:spAutoFit/>
          </a:bodyPr>
          <a:lstStyle/>
          <a:p>
            <a:pPr marL="0" indent="0">
              <a:lnSpc>
                <a:spcPct val="110000"/>
              </a:lnSpc>
              <a:spcBef>
                <a:spcPts val="1000"/>
              </a:spcBef>
              <a:buNone/>
            </a:pPr>
            <a:r>
              <a:rPr lang="en-US" sz="1500">
                <a:solidFill>
                  <a:srgbClr val="000000"/>
                </a:solidFill>
                <a:cs typeface="Arial"/>
              </a:rPr>
              <a:t>The cost can be optimized by calculating the load requirements of each van.    Capacity requirement of each van is calculated by the following formula and the script:</a:t>
            </a:r>
            <a:endParaRPr lang="en-US" sz="1500">
              <a:solidFill>
                <a:srgbClr val="FF0000"/>
              </a:solidFill>
              <a:cs typeface="Arial"/>
            </a:endParaRPr>
          </a:p>
        </p:txBody>
      </p:sp>
      <p:grpSp>
        <p:nvGrpSpPr>
          <p:cNvPr id="654" name="Group 653">
            <a:extLst>
              <a:ext uri="{FF2B5EF4-FFF2-40B4-BE49-F238E27FC236}">
                <a16:creationId xmlns:a16="http://schemas.microsoft.com/office/drawing/2014/main" id="{00AD85E5-E89D-4D3D-A30F-D593288672C6}"/>
              </a:ext>
            </a:extLst>
          </p:cNvPr>
          <p:cNvGrpSpPr/>
          <p:nvPr/>
        </p:nvGrpSpPr>
        <p:grpSpPr>
          <a:xfrm>
            <a:off x="351882" y="4165797"/>
            <a:ext cx="11213548" cy="2244799"/>
            <a:chOff x="351882" y="4165797"/>
            <a:chExt cx="11213548" cy="2244799"/>
          </a:xfrm>
        </p:grpSpPr>
        <p:grpSp>
          <p:nvGrpSpPr>
            <p:cNvPr id="650" name="Group 649">
              <a:extLst>
                <a:ext uri="{FF2B5EF4-FFF2-40B4-BE49-F238E27FC236}">
                  <a16:creationId xmlns:a16="http://schemas.microsoft.com/office/drawing/2014/main" id="{2A81670D-8E07-4F2A-9213-2252F662891B}"/>
                </a:ext>
              </a:extLst>
            </p:cNvPr>
            <p:cNvGrpSpPr/>
            <p:nvPr/>
          </p:nvGrpSpPr>
          <p:grpSpPr>
            <a:xfrm>
              <a:off x="351882" y="4165797"/>
              <a:ext cx="11213548" cy="1042404"/>
              <a:chOff x="351882" y="4165797"/>
              <a:chExt cx="11213548" cy="1042404"/>
            </a:xfrm>
          </p:grpSpPr>
          <p:grpSp>
            <p:nvGrpSpPr>
              <p:cNvPr id="175" name="Group 174">
                <a:extLst>
                  <a:ext uri="{FF2B5EF4-FFF2-40B4-BE49-F238E27FC236}">
                    <a16:creationId xmlns:a16="http://schemas.microsoft.com/office/drawing/2014/main" id="{05FB7CED-5E6B-4AAE-81AF-5636256BCA08}"/>
                  </a:ext>
                </a:extLst>
              </p:cNvPr>
              <p:cNvGrpSpPr/>
              <p:nvPr/>
            </p:nvGrpSpPr>
            <p:grpSpPr>
              <a:xfrm>
                <a:off x="2966708" y="4186094"/>
                <a:ext cx="1263442" cy="1005022"/>
                <a:chOff x="7497540" y="4222048"/>
                <a:chExt cx="1123399" cy="810167"/>
              </a:xfrm>
            </p:grpSpPr>
            <p:grpSp>
              <p:nvGrpSpPr>
                <p:cNvPr id="69" name="Google Shape;2722;p33">
                  <a:extLst>
                    <a:ext uri="{FF2B5EF4-FFF2-40B4-BE49-F238E27FC236}">
                      <a16:creationId xmlns:a16="http://schemas.microsoft.com/office/drawing/2014/main" id="{934ECD86-97C4-4FFE-B108-FBDA0F90DF93}"/>
                    </a:ext>
                  </a:extLst>
                </p:cNvPr>
                <p:cNvGrpSpPr/>
                <p:nvPr/>
              </p:nvGrpSpPr>
              <p:grpSpPr>
                <a:xfrm>
                  <a:off x="7497540" y="4321244"/>
                  <a:ext cx="295745" cy="710971"/>
                  <a:chOff x="3967274" y="2151925"/>
                  <a:chExt cx="1230438" cy="2991576"/>
                </a:xfrm>
              </p:grpSpPr>
              <p:sp>
                <p:nvSpPr>
                  <p:cNvPr id="70" name="Google Shape;2723;p33">
                    <a:extLst>
                      <a:ext uri="{FF2B5EF4-FFF2-40B4-BE49-F238E27FC236}">
                        <a16:creationId xmlns:a16="http://schemas.microsoft.com/office/drawing/2014/main" id="{E847C11A-CE3C-421A-996A-4B6F2165B678}"/>
                      </a:ext>
                    </a:extLst>
                  </p:cNvPr>
                  <p:cNvSpPr/>
                  <p:nvPr/>
                </p:nvSpPr>
                <p:spPr>
                  <a:xfrm>
                    <a:off x="4538690" y="3072725"/>
                    <a:ext cx="244494" cy="245501"/>
                  </a:xfrm>
                  <a:custGeom>
                    <a:avLst/>
                    <a:gdLst/>
                    <a:ahLst/>
                    <a:cxnLst/>
                    <a:rect l="l" t="t" r="r" b="b"/>
                    <a:pathLst>
                      <a:path w="8007" h="8040" extrusionOk="0">
                        <a:moveTo>
                          <a:pt x="4003" y="1"/>
                        </a:moveTo>
                        <a:cubicBezTo>
                          <a:pt x="1768" y="1"/>
                          <a:pt x="0" y="1802"/>
                          <a:pt x="0" y="4037"/>
                        </a:cubicBezTo>
                        <a:cubicBezTo>
                          <a:pt x="0" y="6239"/>
                          <a:pt x="1768" y="8040"/>
                          <a:pt x="4003" y="8040"/>
                        </a:cubicBezTo>
                        <a:cubicBezTo>
                          <a:pt x="6205" y="8040"/>
                          <a:pt x="8006" y="6239"/>
                          <a:pt x="8006" y="4037"/>
                        </a:cubicBezTo>
                        <a:cubicBezTo>
                          <a:pt x="8006" y="1802"/>
                          <a:pt x="6205" y="1"/>
                          <a:pt x="4003"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1" name="Google Shape;2724;p33">
                    <a:extLst>
                      <a:ext uri="{FF2B5EF4-FFF2-40B4-BE49-F238E27FC236}">
                        <a16:creationId xmlns:a16="http://schemas.microsoft.com/office/drawing/2014/main" id="{E94FDD1A-5ECC-4075-A12E-95EB25BB4170}"/>
                      </a:ext>
                    </a:extLst>
                  </p:cNvPr>
                  <p:cNvSpPr/>
                  <p:nvPr/>
                </p:nvSpPr>
                <p:spPr>
                  <a:xfrm>
                    <a:off x="4605930" y="3147781"/>
                    <a:ext cx="107972" cy="97773"/>
                  </a:xfrm>
                  <a:custGeom>
                    <a:avLst/>
                    <a:gdLst/>
                    <a:ahLst/>
                    <a:cxnLst/>
                    <a:rect l="l" t="t" r="r" b="b"/>
                    <a:pathLst>
                      <a:path w="3536" h="3202" extrusionOk="0">
                        <a:moveTo>
                          <a:pt x="1785" y="1"/>
                        </a:moveTo>
                        <a:cubicBezTo>
                          <a:pt x="1058" y="1"/>
                          <a:pt x="399" y="473"/>
                          <a:pt x="200" y="1212"/>
                        </a:cubicBezTo>
                        <a:cubicBezTo>
                          <a:pt x="0" y="2079"/>
                          <a:pt x="534" y="2947"/>
                          <a:pt x="1401" y="3147"/>
                        </a:cubicBezTo>
                        <a:cubicBezTo>
                          <a:pt x="1534" y="3184"/>
                          <a:pt x="1668" y="3202"/>
                          <a:pt x="1800" y="3202"/>
                        </a:cubicBezTo>
                        <a:cubicBezTo>
                          <a:pt x="2495" y="3202"/>
                          <a:pt x="3139" y="2708"/>
                          <a:pt x="3336" y="1979"/>
                        </a:cubicBezTo>
                        <a:cubicBezTo>
                          <a:pt x="3536" y="1112"/>
                          <a:pt x="3002" y="245"/>
                          <a:pt x="2168" y="45"/>
                        </a:cubicBezTo>
                        <a:cubicBezTo>
                          <a:pt x="2040" y="15"/>
                          <a:pt x="1911" y="1"/>
                          <a:pt x="1785" y="1"/>
                        </a:cubicBezTo>
                        <a:close/>
                      </a:path>
                    </a:pathLst>
                  </a:custGeom>
                  <a:solidFill>
                    <a:srgbClr val="F2F2F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2" name="Google Shape;2725;p33">
                    <a:extLst>
                      <a:ext uri="{FF2B5EF4-FFF2-40B4-BE49-F238E27FC236}">
                        <a16:creationId xmlns:a16="http://schemas.microsoft.com/office/drawing/2014/main" id="{9DF47A68-B16F-4BA2-8AE6-A3300CAF854B}"/>
                      </a:ext>
                    </a:extLst>
                  </p:cNvPr>
                  <p:cNvSpPr/>
                  <p:nvPr/>
                </p:nvSpPr>
                <p:spPr>
                  <a:xfrm>
                    <a:off x="4516277" y="3048297"/>
                    <a:ext cx="291334" cy="113651"/>
                  </a:xfrm>
                  <a:custGeom>
                    <a:avLst/>
                    <a:gdLst/>
                    <a:ahLst/>
                    <a:cxnLst/>
                    <a:rect l="l" t="t" r="r" b="b"/>
                    <a:pathLst>
                      <a:path w="9541" h="3722" extrusionOk="0">
                        <a:moveTo>
                          <a:pt x="4771" y="0"/>
                        </a:moveTo>
                        <a:cubicBezTo>
                          <a:pt x="2869" y="0"/>
                          <a:pt x="1135" y="1034"/>
                          <a:pt x="234" y="2669"/>
                        </a:cubicBezTo>
                        <a:cubicBezTo>
                          <a:pt x="1" y="3036"/>
                          <a:pt x="201" y="3536"/>
                          <a:pt x="601" y="3669"/>
                        </a:cubicBezTo>
                        <a:cubicBezTo>
                          <a:pt x="689" y="3705"/>
                          <a:pt x="779" y="3721"/>
                          <a:pt x="867" y="3721"/>
                        </a:cubicBezTo>
                        <a:cubicBezTo>
                          <a:pt x="1114" y="3721"/>
                          <a:pt x="1345" y="3591"/>
                          <a:pt x="1468" y="3369"/>
                        </a:cubicBezTo>
                        <a:cubicBezTo>
                          <a:pt x="2135" y="2202"/>
                          <a:pt x="3403" y="1435"/>
                          <a:pt x="4771" y="1435"/>
                        </a:cubicBezTo>
                        <a:cubicBezTo>
                          <a:pt x="6172" y="1435"/>
                          <a:pt x="7406" y="2202"/>
                          <a:pt x="8073" y="3369"/>
                        </a:cubicBezTo>
                        <a:cubicBezTo>
                          <a:pt x="8196" y="3591"/>
                          <a:pt x="8428" y="3721"/>
                          <a:pt x="8675" y="3721"/>
                        </a:cubicBezTo>
                        <a:cubicBezTo>
                          <a:pt x="8763" y="3721"/>
                          <a:pt x="8853" y="3705"/>
                          <a:pt x="8940" y="3669"/>
                        </a:cubicBezTo>
                        <a:cubicBezTo>
                          <a:pt x="9374" y="3536"/>
                          <a:pt x="9541" y="3036"/>
                          <a:pt x="9307" y="2669"/>
                        </a:cubicBezTo>
                        <a:cubicBezTo>
                          <a:pt x="8407" y="1068"/>
                          <a:pt x="6672" y="0"/>
                          <a:pt x="4771" y="0"/>
                        </a:cubicBezTo>
                        <a:close/>
                      </a:path>
                    </a:pathLst>
                  </a:custGeom>
                  <a:solidFill>
                    <a:srgbClr val="37BB9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2726;p33">
                    <a:extLst>
                      <a:ext uri="{FF2B5EF4-FFF2-40B4-BE49-F238E27FC236}">
                        <a16:creationId xmlns:a16="http://schemas.microsoft.com/office/drawing/2014/main" id="{D25F6530-708C-44C8-B4FE-CD371B583775}"/>
                      </a:ext>
                    </a:extLst>
                  </p:cNvPr>
                  <p:cNvSpPr/>
                  <p:nvPr/>
                </p:nvSpPr>
                <p:spPr>
                  <a:xfrm>
                    <a:off x="4913517" y="3005516"/>
                    <a:ext cx="55055" cy="97804"/>
                  </a:xfrm>
                  <a:custGeom>
                    <a:avLst/>
                    <a:gdLst/>
                    <a:ahLst/>
                    <a:cxnLst/>
                    <a:rect l="l" t="t" r="r" b="b"/>
                    <a:pathLst>
                      <a:path w="1803" h="3203" extrusionOk="0">
                        <a:moveTo>
                          <a:pt x="902" y="0"/>
                        </a:moveTo>
                        <a:cubicBezTo>
                          <a:pt x="401" y="0"/>
                          <a:pt x="1" y="400"/>
                          <a:pt x="1" y="867"/>
                        </a:cubicBezTo>
                        <a:lnTo>
                          <a:pt x="1" y="2302"/>
                        </a:lnTo>
                        <a:cubicBezTo>
                          <a:pt x="1" y="2802"/>
                          <a:pt x="401" y="3202"/>
                          <a:pt x="902" y="3202"/>
                        </a:cubicBezTo>
                        <a:cubicBezTo>
                          <a:pt x="1402" y="3202"/>
                          <a:pt x="1802" y="2802"/>
                          <a:pt x="1802" y="2302"/>
                        </a:cubicBezTo>
                        <a:lnTo>
                          <a:pt x="1802" y="867"/>
                        </a:lnTo>
                        <a:cubicBezTo>
                          <a:pt x="1802" y="400"/>
                          <a:pt x="1402" y="0"/>
                          <a:pt x="902" y="0"/>
                        </a:cubicBezTo>
                        <a:close/>
                      </a:path>
                    </a:pathLst>
                  </a:custGeom>
                  <a:solidFill>
                    <a:srgbClr val="F16C5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4" name="Google Shape;2727;p33">
                    <a:extLst>
                      <a:ext uri="{FF2B5EF4-FFF2-40B4-BE49-F238E27FC236}">
                        <a16:creationId xmlns:a16="http://schemas.microsoft.com/office/drawing/2014/main" id="{DBF5DFAB-7993-4909-9438-A4C287D03E54}"/>
                      </a:ext>
                    </a:extLst>
                  </p:cNvPr>
                  <p:cNvSpPr/>
                  <p:nvPr/>
                </p:nvSpPr>
                <p:spPr>
                  <a:xfrm>
                    <a:off x="5020484" y="3057457"/>
                    <a:ext cx="63177" cy="221043"/>
                  </a:xfrm>
                  <a:custGeom>
                    <a:avLst/>
                    <a:gdLst/>
                    <a:ahLst/>
                    <a:cxnLst/>
                    <a:rect l="l" t="t" r="r" b="b"/>
                    <a:pathLst>
                      <a:path w="2069" h="7239" extrusionOk="0">
                        <a:moveTo>
                          <a:pt x="0" y="0"/>
                        </a:moveTo>
                        <a:lnTo>
                          <a:pt x="0" y="7239"/>
                        </a:lnTo>
                        <a:lnTo>
                          <a:pt x="2069" y="7239"/>
                        </a:lnTo>
                        <a:lnTo>
                          <a:pt x="2069" y="0"/>
                        </a:lnTo>
                        <a:close/>
                      </a:path>
                    </a:pathLst>
                  </a:custGeom>
                  <a:solidFill>
                    <a:srgbClr val="F2F2F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5" name="Google Shape;2728;p33">
                    <a:extLst>
                      <a:ext uri="{FF2B5EF4-FFF2-40B4-BE49-F238E27FC236}">
                        <a16:creationId xmlns:a16="http://schemas.microsoft.com/office/drawing/2014/main" id="{C2000503-F6CE-415A-B669-AA65D525C0B8}"/>
                      </a:ext>
                    </a:extLst>
                  </p:cNvPr>
                  <p:cNvSpPr/>
                  <p:nvPr/>
                </p:nvSpPr>
                <p:spPr>
                  <a:xfrm>
                    <a:off x="4137358" y="3839717"/>
                    <a:ext cx="921821" cy="1303783"/>
                  </a:xfrm>
                  <a:custGeom>
                    <a:avLst/>
                    <a:gdLst/>
                    <a:ahLst/>
                    <a:cxnLst/>
                    <a:rect l="l" t="t" r="r" b="b"/>
                    <a:pathLst>
                      <a:path w="30189" h="42698" extrusionOk="0">
                        <a:moveTo>
                          <a:pt x="3103" y="1"/>
                        </a:moveTo>
                        <a:cubicBezTo>
                          <a:pt x="3103" y="1"/>
                          <a:pt x="1" y="27120"/>
                          <a:pt x="2469" y="42698"/>
                        </a:cubicBezTo>
                        <a:lnTo>
                          <a:pt x="13043" y="42698"/>
                        </a:lnTo>
                        <a:lnTo>
                          <a:pt x="13544" y="12009"/>
                        </a:lnTo>
                        <a:lnTo>
                          <a:pt x="16980" y="11909"/>
                        </a:lnTo>
                        <a:lnTo>
                          <a:pt x="17280" y="42698"/>
                        </a:lnTo>
                        <a:lnTo>
                          <a:pt x="28121" y="42698"/>
                        </a:lnTo>
                        <a:cubicBezTo>
                          <a:pt x="28121" y="42698"/>
                          <a:pt x="30189" y="13777"/>
                          <a:pt x="27120" y="101"/>
                        </a:cubicBezTo>
                        <a:cubicBezTo>
                          <a:pt x="27120" y="101"/>
                          <a:pt x="18095" y="267"/>
                          <a:pt x="11108" y="267"/>
                        </a:cubicBezTo>
                        <a:cubicBezTo>
                          <a:pt x="6809" y="267"/>
                          <a:pt x="3281" y="204"/>
                          <a:pt x="310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6" name="Google Shape;2729;p33">
                    <a:extLst>
                      <a:ext uri="{FF2B5EF4-FFF2-40B4-BE49-F238E27FC236}">
                        <a16:creationId xmlns:a16="http://schemas.microsoft.com/office/drawing/2014/main" id="{D0B4A139-5BD8-40C0-8CCA-743C77EA4675}"/>
                      </a:ext>
                    </a:extLst>
                  </p:cNvPr>
                  <p:cNvSpPr/>
                  <p:nvPr/>
                </p:nvSpPr>
                <p:spPr>
                  <a:xfrm>
                    <a:off x="3967274" y="2838395"/>
                    <a:ext cx="1230438" cy="1199964"/>
                  </a:xfrm>
                  <a:custGeom>
                    <a:avLst/>
                    <a:gdLst/>
                    <a:ahLst/>
                    <a:cxnLst/>
                    <a:rect l="l" t="t" r="r" b="b"/>
                    <a:pathLst>
                      <a:path w="40296" h="39298" extrusionOk="0">
                        <a:moveTo>
                          <a:pt x="21165" y="1"/>
                        </a:moveTo>
                        <a:cubicBezTo>
                          <a:pt x="20798" y="1"/>
                          <a:pt x="20436" y="22"/>
                          <a:pt x="20081" y="69"/>
                        </a:cubicBezTo>
                        <a:cubicBezTo>
                          <a:pt x="19114" y="169"/>
                          <a:pt x="18146" y="370"/>
                          <a:pt x="17212" y="636"/>
                        </a:cubicBezTo>
                        <a:cubicBezTo>
                          <a:pt x="16946" y="703"/>
                          <a:pt x="16679" y="770"/>
                          <a:pt x="16445" y="870"/>
                        </a:cubicBezTo>
                        <a:cubicBezTo>
                          <a:pt x="16312" y="903"/>
                          <a:pt x="16145" y="937"/>
                          <a:pt x="16012" y="1003"/>
                        </a:cubicBezTo>
                        <a:cubicBezTo>
                          <a:pt x="14711" y="1404"/>
                          <a:pt x="13443" y="1904"/>
                          <a:pt x="12276" y="2438"/>
                        </a:cubicBezTo>
                        <a:cubicBezTo>
                          <a:pt x="11542" y="2738"/>
                          <a:pt x="10808" y="3071"/>
                          <a:pt x="10207" y="3572"/>
                        </a:cubicBezTo>
                        <a:cubicBezTo>
                          <a:pt x="9574" y="4106"/>
                          <a:pt x="9140" y="4806"/>
                          <a:pt x="8773" y="5573"/>
                        </a:cubicBezTo>
                        <a:cubicBezTo>
                          <a:pt x="8473" y="5940"/>
                          <a:pt x="8206" y="6307"/>
                          <a:pt x="7939" y="6674"/>
                        </a:cubicBezTo>
                        <a:cubicBezTo>
                          <a:pt x="4537" y="11511"/>
                          <a:pt x="2335" y="17115"/>
                          <a:pt x="734" y="22852"/>
                        </a:cubicBezTo>
                        <a:cubicBezTo>
                          <a:pt x="367" y="24187"/>
                          <a:pt x="0" y="25554"/>
                          <a:pt x="134" y="26955"/>
                        </a:cubicBezTo>
                        <a:cubicBezTo>
                          <a:pt x="234" y="28356"/>
                          <a:pt x="901" y="29757"/>
                          <a:pt x="2068" y="30391"/>
                        </a:cubicBezTo>
                        <a:cubicBezTo>
                          <a:pt x="2802" y="30791"/>
                          <a:pt x="3669" y="30858"/>
                          <a:pt x="4470" y="30925"/>
                        </a:cubicBezTo>
                        <a:cubicBezTo>
                          <a:pt x="4804" y="30925"/>
                          <a:pt x="5104" y="30958"/>
                          <a:pt x="5404" y="30991"/>
                        </a:cubicBezTo>
                        <a:cubicBezTo>
                          <a:pt x="5337" y="33260"/>
                          <a:pt x="5271" y="35561"/>
                          <a:pt x="5204" y="37863"/>
                        </a:cubicBezTo>
                        <a:cubicBezTo>
                          <a:pt x="8783" y="38516"/>
                          <a:pt x="14508" y="39297"/>
                          <a:pt x="21336" y="39297"/>
                        </a:cubicBezTo>
                        <a:cubicBezTo>
                          <a:pt x="26025" y="39297"/>
                          <a:pt x="31234" y="38929"/>
                          <a:pt x="36626" y="37896"/>
                        </a:cubicBezTo>
                        <a:cubicBezTo>
                          <a:pt x="36393" y="35762"/>
                          <a:pt x="36159" y="33627"/>
                          <a:pt x="35926" y="31492"/>
                        </a:cubicBezTo>
                        <a:cubicBezTo>
                          <a:pt x="35926" y="31292"/>
                          <a:pt x="35892" y="31092"/>
                          <a:pt x="35992" y="30958"/>
                        </a:cubicBezTo>
                        <a:cubicBezTo>
                          <a:pt x="36126" y="30691"/>
                          <a:pt x="37860" y="30291"/>
                          <a:pt x="38127" y="30191"/>
                        </a:cubicBezTo>
                        <a:cubicBezTo>
                          <a:pt x="39195" y="29791"/>
                          <a:pt x="39895" y="28723"/>
                          <a:pt x="40095" y="27589"/>
                        </a:cubicBezTo>
                        <a:cubicBezTo>
                          <a:pt x="40296" y="26488"/>
                          <a:pt x="40129" y="25321"/>
                          <a:pt x="39929" y="24220"/>
                        </a:cubicBezTo>
                        <a:cubicBezTo>
                          <a:pt x="39128" y="19717"/>
                          <a:pt x="38094" y="15247"/>
                          <a:pt x="36960" y="10810"/>
                        </a:cubicBezTo>
                        <a:cubicBezTo>
                          <a:pt x="36393" y="8542"/>
                          <a:pt x="35759" y="6207"/>
                          <a:pt x="34158" y="4472"/>
                        </a:cubicBezTo>
                        <a:cubicBezTo>
                          <a:pt x="32457" y="2638"/>
                          <a:pt x="29921" y="1837"/>
                          <a:pt x="27520" y="1203"/>
                        </a:cubicBezTo>
                        <a:cubicBezTo>
                          <a:pt x="27019" y="1103"/>
                          <a:pt x="26519" y="937"/>
                          <a:pt x="25985" y="803"/>
                        </a:cubicBezTo>
                        <a:cubicBezTo>
                          <a:pt x="25852" y="770"/>
                          <a:pt x="25718" y="736"/>
                          <a:pt x="25585" y="703"/>
                        </a:cubicBezTo>
                        <a:cubicBezTo>
                          <a:pt x="25318" y="636"/>
                          <a:pt x="25051" y="570"/>
                          <a:pt x="24784" y="503"/>
                        </a:cubicBezTo>
                        <a:cubicBezTo>
                          <a:pt x="23587" y="223"/>
                          <a:pt x="22351" y="1"/>
                          <a:pt x="21165"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2730;p33">
                    <a:extLst>
                      <a:ext uri="{FF2B5EF4-FFF2-40B4-BE49-F238E27FC236}">
                        <a16:creationId xmlns:a16="http://schemas.microsoft.com/office/drawing/2014/main" id="{68D37E50-220F-4CD7-8C7C-328ED350A65F}"/>
                      </a:ext>
                    </a:extLst>
                  </p:cNvPr>
                  <p:cNvSpPr/>
                  <p:nvPr/>
                </p:nvSpPr>
                <p:spPr>
                  <a:xfrm>
                    <a:off x="4491848" y="2837937"/>
                    <a:ext cx="232249" cy="162507"/>
                  </a:xfrm>
                  <a:custGeom>
                    <a:avLst/>
                    <a:gdLst/>
                    <a:ahLst/>
                    <a:cxnLst/>
                    <a:rect l="l" t="t" r="r" b="b"/>
                    <a:pathLst>
                      <a:path w="7606" h="5322" extrusionOk="0">
                        <a:moveTo>
                          <a:pt x="3856" y="0"/>
                        </a:moveTo>
                        <a:cubicBezTo>
                          <a:pt x="3534" y="0"/>
                          <a:pt x="3216" y="16"/>
                          <a:pt x="2902" y="51"/>
                        </a:cubicBezTo>
                        <a:cubicBezTo>
                          <a:pt x="1935" y="184"/>
                          <a:pt x="967" y="385"/>
                          <a:pt x="0" y="651"/>
                        </a:cubicBezTo>
                        <a:cubicBezTo>
                          <a:pt x="834" y="1952"/>
                          <a:pt x="2035" y="3253"/>
                          <a:pt x="3036" y="4454"/>
                        </a:cubicBezTo>
                        <a:cubicBezTo>
                          <a:pt x="3169" y="4621"/>
                          <a:pt x="3302" y="4788"/>
                          <a:pt x="3436" y="4954"/>
                        </a:cubicBezTo>
                        <a:cubicBezTo>
                          <a:pt x="3536" y="5088"/>
                          <a:pt x="3669" y="5221"/>
                          <a:pt x="3769" y="5321"/>
                        </a:cubicBezTo>
                        <a:cubicBezTo>
                          <a:pt x="3869" y="5221"/>
                          <a:pt x="3936" y="5088"/>
                          <a:pt x="4036" y="4954"/>
                        </a:cubicBezTo>
                        <a:cubicBezTo>
                          <a:pt x="4170" y="4788"/>
                          <a:pt x="4336" y="4621"/>
                          <a:pt x="4470" y="4454"/>
                        </a:cubicBezTo>
                        <a:cubicBezTo>
                          <a:pt x="5504" y="3120"/>
                          <a:pt x="6538" y="1819"/>
                          <a:pt x="7605" y="518"/>
                        </a:cubicBezTo>
                        <a:cubicBezTo>
                          <a:pt x="6339" y="228"/>
                          <a:pt x="5073" y="0"/>
                          <a:pt x="385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8" name="Google Shape;2731;p33">
                    <a:extLst>
                      <a:ext uri="{FF2B5EF4-FFF2-40B4-BE49-F238E27FC236}">
                        <a16:creationId xmlns:a16="http://schemas.microsoft.com/office/drawing/2014/main" id="{EE6CF055-FB58-4DBE-94F5-F3F224244940}"/>
                      </a:ext>
                    </a:extLst>
                  </p:cNvPr>
                  <p:cNvSpPr/>
                  <p:nvPr/>
                </p:nvSpPr>
                <p:spPr>
                  <a:xfrm>
                    <a:off x="4454137" y="2864930"/>
                    <a:ext cx="142629" cy="188187"/>
                  </a:xfrm>
                  <a:custGeom>
                    <a:avLst/>
                    <a:gdLst/>
                    <a:ahLst/>
                    <a:cxnLst/>
                    <a:rect l="l" t="t" r="r" b="b"/>
                    <a:pathLst>
                      <a:path w="4671" h="6163" extrusionOk="0">
                        <a:moveTo>
                          <a:pt x="501" y="1"/>
                        </a:moveTo>
                        <a:cubicBezTo>
                          <a:pt x="334" y="34"/>
                          <a:pt x="201" y="68"/>
                          <a:pt x="68" y="134"/>
                        </a:cubicBezTo>
                        <a:cubicBezTo>
                          <a:pt x="1" y="935"/>
                          <a:pt x="101" y="1769"/>
                          <a:pt x="134" y="2569"/>
                        </a:cubicBezTo>
                        <a:cubicBezTo>
                          <a:pt x="168" y="3704"/>
                          <a:pt x="234" y="4804"/>
                          <a:pt x="334" y="5938"/>
                        </a:cubicBezTo>
                        <a:cubicBezTo>
                          <a:pt x="355" y="6063"/>
                          <a:pt x="467" y="6162"/>
                          <a:pt x="580" y="6162"/>
                        </a:cubicBezTo>
                        <a:cubicBezTo>
                          <a:pt x="649" y="6162"/>
                          <a:pt x="718" y="6126"/>
                          <a:pt x="768" y="6039"/>
                        </a:cubicBezTo>
                        <a:cubicBezTo>
                          <a:pt x="1468" y="4822"/>
                          <a:pt x="2861" y="4049"/>
                          <a:pt x="4265" y="4049"/>
                        </a:cubicBezTo>
                        <a:cubicBezTo>
                          <a:pt x="4400" y="4049"/>
                          <a:pt x="4536" y="4056"/>
                          <a:pt x="4671" y="4070"/>
                        </a:cubicBezTo>
                        <a:cubicBezTo>
                          <a:pt x="4537" y="3904"/>
                          <a:pt x="4404" y="3737"/>
                          <a:pt x="4271" y="3570"/>
                        </a:cubicBezTo>
                        <a:cubicBezTo>
                          <a:pt x="2903" y="3570"/>
                          <a:pt x="1635" y="4171"/>
                          <a:pt x="768" y="5238"/>
                        </a:cubicBezTo>
                        <a:cubicBezTo>
                          <a:pt x="701" y="4371"/>
                          <a:pt x="635" y="3470"/>
                          <a:pt x="601" y="2569"/>
                        </a:cubicBezTo>
                        <a:cubicBezTo>
                          <a:pt x="568" y="1735"/>
                          <a:pt x="601" y="835"/>
                          <a:pt x="50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9" name="Google Shape;2732;p33">
                    <a:extLst>
                      <a:ext uri="{FF2B5EF4-FFF2-40B4-BE49-F238E27FC236}">
                        <a16:creationId xmlns:a16="http://schemas.microsoft.com/office/drawing/2014/main" id="{1D4FCC5E-32D1-4670-A698-A924C5E992BF}"/>
                      </a:ext>
                    </a:extLst>
                  </p:cNvPr>
                  <p:cNvSpPr/>
                  <p:nvPr/>
                </p:nvSpPr>
                <p:spPr>
                  <a:xfrm>
                    <a:off x="4615091" y="2859862"/>
                    <a:ext cx="147698" cy="193256"/>
                  </a:xfrm>
                  <a:custGeom>
                    <a:avLst/>
                    <a:gdLst/>
                    <a:ahLst/>
                    <a:cxnLst/>
                    <a:rect l="l" t="t" r="r" b="b"/>
                    <a:pathLst>
                      <a:path w="4837" h="6329" extrusionOk="0">
                        <a:moveTo>
                          <a:pt x="4370" y="0"/>
                        </a:moveTo>
                        <a:cubicBezTo>
                          <a:pt x="4270" y="901"/>
                          <a:pt x="4303" y="1835"/>
                          <a:pt x="4237" y="2735"/>
                        </a:cubicBezTo>
                        <a:cubicBezTo>
                          <a:pt x="4203" y="3636"/>
                          <a:pt x="4137" y="4537"/>
                          <a:pt x="4103" y="5404"/>
                        </a:cubicBezTo>
                        <a:cubicBezTo>
                          <a:pt x="3246" y="4356"/>
                          <a:pt x="1995" y="3731"/>
                          <a:pt x="640" y="3731"/>
                        </a:cubicBezTo>
                        <a:cubicBezTo>
                          <a:pt x="571" y="3731"/>
                          <a:pt x="503" y="3733"/>
                          <a:pt x="434" y="3736"/>
                        </a:cubicBezTo>
                        <a:cubicBezTo>
                          <a:pt x="300" y="3903"/>
                          <a:pt x="134" y="4070"/>
                          <a:pt x="0" y="4236"/>
                        </a:cubicBezTo>
                        <a:lnTo>
                          <a:pt x="34" y="4236"/>
                        </a:lnTo>
                        <a:cubicBezTo>
                          <a:pt x="197" y="4216"/>
                          <a:pt x="361" y="4206"/>
                          <a:pt x="525" y="4206"/>
                        </a:cubicBezTo>
                        <a:cubicBezTo>
                          <a:pt x="1960" y="4206"/>
                          <a:pt x="3351" y="4977"/>
                          <a:pt x="4070" y="6205"/>
                        </a:cubicBezTo>
                        <a:cubicBezTo>
                          <a:pt x="4120" y="6292"/>
                          <a:pt x="4194" y="6328"/>
                          <a:pt x="4266" y="6328"/>
                        </a:cubicBezTo>
                        <a:cubicBezTo>
                          <a:pt x="4387" y="6328"/>
                          <a:pt x="4503" y="6229"/>
                          <a:pt x="4503" y="6104"/>
                        </a:cubicBezTo>
                        <a:cubicBezTo>
                          <a:pt x="4604" y="4970"/>
                          <a:pt x="4670" y="3870"/>
                          <a:pt x="4737" y="2735"/>
                        </a:cubicBezTo>
                        <a:cubicBezTo>
                          <a:pt x="4770" y="1901"/>
                          <a:pt x="4837" y="967"/>
                          <a:pt x="4770" y="100"/>
                        </a:cubicBezTo>
                        <a:cubicBezTo>
                          <a:pt x="4637" y="67"/>
                          <a:pt x="4503" y="33"/>
                          <a:pt x="43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0" name="Google Shape;2733;p33">
                    <a:extLst>
                      <a:ext uri="{FF2B5EF4-FFF2-40B4-BE49-F238E27FC236}">
                        <a16:creationId xmlns:a16="http://schemas.microsoft.com/office/drawing/2014/main" id="{D7EFE314-3BBA-4639-AAEE-4D798999072A}"/>
                      </a:ext>
                    </a:extLst>
                  </p:cNvPr>
                  <p:cNvSpPr/>
                  <p:nvPr/>
                </p:nvSpPr>
                <p:spPr>
                  <a:xfrm>
                    <a:off x="4095616" y="2985424"/>
                    <a:ext cx="283182" cy="680198"/>
                  </a:xfrm>
                  <a:custGeom>
                    <a:avLst/>
                    <a:gdLst/>
                    <a:ahLst/>
                    <a:cxnLst/>
                    <a:rect l="l" t="t" r="r" b="b"/>
                    <a:pathLst>
                      <a:path w="9274" h="22276" extrusionOk="0">
                        <a:moveTo>
                          <a:pt x="6242" y="1"/>
                        </a:moveTo>
                        <a:cubicBezTo>
                          <a:pt x="6102" y="1"/>
                          <a:pt x="5978" y="172"/>
                          <a:pt x="6104" y="325"/>
                        </a:cubicBezTo>
                        <a:cubicBezTo>
                          <a:pt x="8840" y="3260"/>
                          <a:pt x="6505" y="7663"/>
                          <a:pt x="5204" y="10699"/>
                        </a:cubicBezTo>
                        <a:cubicBezTo>
                          <a:pt x="3669" y="14268"/>
                          <a:pt x="1935" y="17737"/>
                          <a:pt x="67" y="21139"/>
                        </a:cubicBezTo>
                        <a:cubicBezTo>
                          <a:pt x="0" y="21306"/>
                          <a:pt x="67" y="21573"/>
                          <a:pt x="267" y="21606"/>
                        </a:cubicBezTo>
                        <a:cubicBezTo>
                          <a:pt x="1701" y="21840"/>
                          <a:pt x="3169" y="22073"/>
                          <a:pt x="4603" y="22274"/>
                        </a:cubicBezTo>
                        <a:cubicBezTo>
                          <a:pt x="4615" y="22275"/>
                          <a:pt x="4626" y="22275"/>
                          <a:pt x="4637" y="22275"/>
                        </a:cubicBezTo>
                        <a:cubicBezTo>
                          <a:pt x="5013" y="22275"/>
                          <a:pt x="5159" y="21738"/>
                          <a:pt x="4770" y="21673"/>
                        </a:cubicBezTo>
                        <a:cubicBezTo>
                          <a:pt x="3469" y="21440"/>
                          <a:pt x="2168" y="21240"/>
                          <a:pt x="867" y="21039"/>
                        </a:cubicBezTo>
                        <a:cubicBezTo>
                          <a:pt x="2769" y="17504"/>
                          <a:pt x="4503" y="13868"/>
                          <a:pt x="6038" y="10132"/>
                        </a:cubicBezTo>
                        <a:cubicBezTo>
                          <a:pt x="7272" y="7163"/>
                          <a:pt x="9273" y="2760"/>
                          <a:pt x="6371" y="58"/>
                        </a:cubicBezTo>
                        <a:cubicBezTo>
                          <a:pt x="6331" y="18"/>
                          <a:pt x="6286" y="1"/>
                          <a:pt x="624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1" name="Google Shape;2734;p33">
                    <a:extLst>
                      <a:ext uri="{FF2B5EF4-FFF2-40B4-BE49-F238E27FC236}">
                        <a16:creationId xmlns:a16="http://schemas.microsoft.com/office/drawing/2014/main" id="{682DB10D-2971-4BCC-BD4C-15CCCDA74B03}"/>
                      </a:ext>
                    </a:extLst>
                  </p:cNvPr>
                  <p:cNvSpPr/>
                  <p:nvPr/>
                </p:nvSpPr>
                <p:spPr>
                  <a:xfrm>
                    <a:off x="4596739" y="3005516"/>
                    <a:ext cx="70322" cy="215333"/>
                  </a:xfrm>
                  <a:custGeom>
                    <a:avLst/>
                    <a:gdLst/>
                    <a:ahLst/>
                    <a:cxnLst/>
                    <a:rect l="l" t="t" r="r" b="b"/>
                    <a:pathLst>
                      <a:path w="2303" h="7052" extrusionOk="0">
                        <a:moveTo>
                          <a:pt x="234" y="0"/>
                        </a:moveTo>
                        <a:cubicBezTo>
                          <a:pt x="1" y="334"/>
                          <a:pt x="68" y="801"/>
                          <a:pt x="68" y="1234"/>
                        </a:cubicBezTo>
                        <a:cubicBezTo>
                          <a:pt x="34" y="1835"/>
                          <a:pt x="34" y="2435"/>
                          <a:pt x="34" y="3036"/>
                        </a:cubicBezTo>
                        <a:cubicBezTo>
                          <a:pt x="34" y="4270"/>
                          <a:pt x="34" y="5504"/>
                          <a:pt x="34" y="6705"/>
                        </a:cubicBezTo>
                        <a:cubicBezTo>
                          <a:pt x="34" y="6872"/>
                          <a:pt x="168" y="6938"/>
                          <a:pt x="301" y="6972"/>
                        </a:cubicBezTo>
                        <a:cubicBezTo>
                          <a:pt x="692" y="7021"/>
                          <a:pt x="1100" y="7052"/>
                          <a:pt x="1514" y="7052"/>
                        </a:cubicBezTo>
                        <a:cubicBezTo>
                          <a:pt x="1665" y="7052"/>
                          <a:pt x="1817" y="7047"/>
                          <a:pt x="1969" y="7039"/>
                        </a:cubicBezTo>
                        <a:cubicBezTo>
                          <a:pt x="2292" y="7039"/>
                          <a:pt x="2302" y="6537"/>
                          <a:pt x="1998" y="6537"/>
                        </a:cubicBezTo>
                        <a:cubicBezTo>
                          <a:pt x="1989" y="6537"/>
                          <a:pt x="1979" y="6537"/>
                          <a:pt x="1969" y="6538"/>
                        </a:cubicBezTo>
                        <a:cubicBezTo>
                          <a:pt x="1469" y="6538"/>
                          <a:pt x="1035" y="6538"/>
                          <a:pt x="568" y="6471"/>
                        </a:cubicBezTo>
                        <a:cubicBezTo>
                          <a:pt x="535" y="5337"/>
                          <a:pt x="535" y="4203"/>
                          <a:pt x="535" y="3036"/>
                        </a:cubicBezTo>
                        <a:cubicBezTo>
                          <a:pt x="535" y="2469"/>
                          <a:pt x="535" y="1902"/>
                          <a:pt x="501" y="1334"/>
                        </a:cubicBezTo>
                        <a:cubicBezTo>
                          <a:pt x="501" y="901"/>
                          <a:pt x="568" y="367"/>
                          <a:pt x="301" y="0"/>
                        </a:cubicBezTo>
                        <a:close/>
                      </a:path>
                    </a:pathLst>
                  </a:custGeom>
                  <a:solidFill>
                    <a:srgbClr val="EF882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2" name="Google Shape;2735;p33">
                    <a:extLst>
                      <a:ext uri="{FF2B5EF4-FFF2-40B4-BE49-F238E27FC236}">
                        <a16:creationId xmlns:a16="http://schemas.microsoft.com/office/drawing/2014/main" id="{958D4BFD-7377-4853-8F1E-75080ED3A877}"/>
                      </a:ext>
                    </a:extLst>
                  </p:cNvPr>
                  <p:cNvSpPr/>
                  <p:nvPr/>
                </p:nvSpPr>
                <p:spPr>
                  <a:xfrm>
                    <a:off x="4629351" y="3027929"/>
                    <a:ext cx="48917" cy="44948"/>
                  </a:xfrm>
                  <a:custGeom>
                    <a:avLst/>
                    <a:gdLst/>
                    <a:ahLst/>
                    <a:cxnLst/>
                    <a:rect l="l" t="t" r="r" b="b"/>
                    <a:pathLst>
                      <a:path w="1602" h="1472" extrusionOk="0">
                        <a:moveTo>
                          <a:pt x="634" y="0"/>
                        </a:moveTo>
                        <a:cubicBezTo>
                          <a:pt x="634" y="0"/>
                          <a:pt x="634" y="33"/>
                          <a:pt x="634" y="33"/>
                        </a:cubicBezTo>
                        <a:cubicBezTo>
                          <a:pt x="467" y="67"/>
                          <a:pt x="334" y="133"/>
                          <a:pt x="234" y="300"/>
                        </a:cubicBezTo>
                        <a:cubicBezTo>
                          <a:pt x="34" y="534"/>
                          <a:pt x="0" y="834"/>
                          <a:pt x="167" y="1101"/>
                        </a:cubicBezTo>
                        <a:cubicBezTo>
                          <a:pt x="289" y="1314"/>
                          <a:pt x="523" y="1472"/>
                          <a:pt x="766" y="1472"/>
                        </a:cubicBezTo>
                        <a:cubicBezTo>
                          <a:pt x="788" y="1472"/>
                          <a:pt x="811" y="1471"/>
                          <a:pt x="834" y="1468"/>
                        </a:cubicBezTo>
                        <a:cubicBezTo>
                          <a:pt x="1068" y="1468"/>
                          <a:pt x="1335" y="1334"/>
                          <a:pt x="1468" y="1101"/>
                        </a:cubicBezTo>
                        <a:cubicBezTo>
                          <a:pt x="1601" y="867"/>
                          <a:pt x="1568" y="567"/>
                          <a:pt x="1435" y="367"/>
                        </a:cubicBezTo>
                        <a:cubicBezTo>
                          <a:pt x="1335" y="133"/>
                          <a:pt x="1068" y="0"/>
                          <a:pt x="83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3" name="Google Shape;2736;p33">
                    <a:extLst>
                      <a:ext uri="{FF2B5EF4-FFF2-40B4-BE49-F238E27FC236}">
                        <a16:creationId xmlns:a16="http://schemas.microsoft.com/office/drawing/2014/main" id="{8C6E066B-388D-413E-A58B-A3CAB562B954}"/>
                      </a:ext>
                    </a:extLst>
                  </p:cNvPr>
                  <p:cNvSpPr/>
                  <p:nvPr/>
                </p:nvSpPr>
                <p:spPr>
                  <a:xfrm>
                    <a:off x="4629351" y="3131811"/>
                    <a:ext cx="48917" cy="45864"/>
                  </a:xfrm>
                  <a:custGeom>
                    <a:avLst/>
                    <a:gdLst/>
                    <a:ahLst/>
                    <a:cxnLst/>
                    <a:rect l="l" t="t" r="r" b="b"/>
                    <a:pathLst>
                      <a:path w="1602" h="1502" extrusionOk="0">
                        <a:moveTo>
                          <a:pt x="667" y="0"/>
                        </a:moveTo>
                        <a:cubicBezTo>
                          <a:pt x="667" y="0"/>
                          <a:pt x="667" y="0"/>
                          <a:pt x="634" y="34"/>
                        </a:cubicBezTo>
                        <a:cubicBezTo>
                          <a:pt x="467" y="67"/>
                          <a:pt x="334" y="167"/>
                          <a:pt x="234" y="301"/>
                        </a:cubicBezTo>
                        <a:cubicBezTo>
                          <a:pt x="34" y="534"/>
                          <a:pt x="0" y="834"/>
                          <a:pt x="167" y="1101"/>
                        </a:cubicBezTo>
                        <a:cubicBezTo>
                          <a:pt x="300" y="1335"/>
                          <a:pt x="567" y="1502"/>
                          <a:pt x="834" y="1502"/>
                        </a:cubicBezTo>
                        <a:cubicBezTo>
                          <a:pt x="1068" y="1468"/>
                          <a:pt x="1335" y="1335"/>
                          <a:pt x="1468" y="1101"/>
                        </a:cubicBezTo>
                        <a:cubicBezTo>
                          <a:pt x="1601" y="868"/>
                          <a:pt x="1568" y="568"/>
                          <a:pt x="1435" y="367"/>
                        </a:cubicBezTo>
                        <a:cubicBezTo>
                          <a:pt x="1335" y="134"/>
                          <a:pt x="1068" y="0"/>
                          <a:pt x="83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4" name="Google Shape;2737;p33">
                    <a:extLst>
                      <a:ext uri="{FF2B5EF4-FFF2-40B4-BE49-F238E27FC236}">
                        <a16:creationId xmlns:a16="http://schemas.microsoft.com/office/drawing/2014/main" id="{3A5D0CEF-D1DF-4659-AA97-A8800620AD16}"/>
                      </a:ext>
                    </a:extLst>
                  </p:cNvPr>
                  <p:cNvSpPr/>
                  <p:nvPr/>
                </p:nvSpPr>
                <p:spPr>
                  <a:xfrm>
                    <a:off x="4262647" y="3159324"/>
                    <a:ext cx="632563" cy="518454"/>
                  </a:xfrm>
                  <a:custGeom>
                    <a:avLst/>
                    <a:gdLst/>
                    <a:ahLst/>
                    <a:cxnLst/>
                    <a:rect l="l" t="t" r="r" b="b"/>
                    <a:pathLst>
                      <a:path w="20716" h="16979" extrusionOk="0">
                        <a:moveTo>
                          <a:pt x="1" y="0"/>
                        </a:moveTo>
                        <a:lnTo>
                          <a:pt x="1" y="16979"/>
                        </a:lnTo>
                        <a:lnTo>
                          <a:pt x="20715" y="16979"/>
                        </a:lnTo>
                        <a:lnTo>
                          <a:pt x="20715"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5" name="Google Shape;2738;p33">
                    <a:extLst>
                      <a:ext uri="{FF2B5EF4-FFF2-40B4-BE49-F238E27FC236}">
                        <a16:creationId xmlns:a16="http://schemas.microsoft.com/office/drawing/2014/main" id="{5BC532AC-5CC2-4534-890A-DF1C5CC52C61}"/>
                      </a:ext>
                    </a:extLst>
                  </p:cNvPr>
                  <p:cNvSpPr/>
                  <p:nvPr/>
                </p:nvSpPr>
                <p:spPr>
                  <a:xfrm>
                    <a:off x="4262647" y="3159324"/>
                    <a:ext cx="148736" cy="518454"/>
                  </a:xfrm>
                  <a:custGeom>
                    <a:avLst/>
                    <a:gdLst/>
                    <a:ahLst/>
                    <a:cxnLst/>
                    <a:rect l="l" t="t" r="r" b="b"/>
                    <a:pathLst>
                      <a:path w="4871" h="16979" extrusionOk="0">
                        <a:moveTo>
                          <a:pt x="1" y="0"/>
                        </a:moveTo>
                        <a:lnTo>
                          <a:pt x="1" y="16979"/>
                        </a:lnTo>
                        <a:lnTo>
                          <a:pt x="4871" y="16979"/>
                        </a:lnTo>
                        <a:lnTo>
                          <a:pt x="4871"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2739;p33">
                    <a:extLst>
                      <a:ext uri="{FF2B5EF4-FFF2-40B4-BE49-F238E27FC236}">
                        <a16:creationId xmlns:a16="http://schemas.microsoft.com/office/drawing/2014/main" id="{6B288263-6E81-4733-B600-1E18872DA013}"/>
                      </a:ext>
                    </a:extLst>
                  </p:cNvPr>
                  <p:cNvSpPr/>
                  <p:nvPr/>
                </p:nvSpPr>
                <p:spPr>
                  <a:xfrm>
                    <a:off x="4584525" y="3159324"/>
                    <a:ext cx="113102" cy="218997"/>
                  </a:xfrm>
                  <a:custGeom>
                    <a:avLst/>
                    <a:gdLst/>
                    <a:ahLst/>
                    <a:cxnLst/>
                    <a:rect l="l" t="t" r="r" b="b"/>
                    <a:pathLst>
                      <a:path w="3704" h="7172" extrusionOk="0">
                        <a:moveTo>
                          <a:pt x="1" y="0"/>
                        </a:moveTo>
                        <a:lnTo>
                          <a:pt x="1" y="7172"/>
                        </a:lnTo>
                        <a:lnTo>
                          <a:pt x="3703" y="7172"/>
                        </a:lnTo>
                        <a:lnTo>
                          <a:pt x="3703" y="0"/>
                        </a:lnTo>
                        <a:close/>
                      </a:path>
                    </a:pathLst>
                  </a:custGeom>
                  <a:solidFill>
                    <a:srgbClr val="F2F2F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7" name="Google Shape;2740;p33">
                    <a:extLst>
                      <a:ext uri="{FF2B5EF4-FFF2-40B4-BE49-F238E27FC236}">
                        <a16:creationId xmlns:a16="http://schemas.microsoft.com/office/drawing/2014/main" id="{A495D2C1-B381-4EDB-BF92-07F31AD55963}"/>
                      </a:ext>
                    </a:extLst>
                  </p:cNvPr>
                  <p:cNvSpPr/>
                  <p:nvPr/>
                </p:nvSpPr>
                <p:spPr>
                  <a:xfrm>
                    <a:off x="4478596" y="3435335"/>
                    <a:ext cx="185409" cy="141621"/>
                  </a:xfrm>
                  <a:custGeom>
                    <a:avLst/>
                    <a:gdLst/>
                    <a:ahLst/>
                    <a:cxnLst/>
                    <a:rect l="l" t="t" r="r" b="b"/>
                    <a:pathLst>
                      <a:path w="6072" h="4638" extrusionOk="0">
                        <a:moveTo>
                          <a:pt x="0" y="1"/>
                        </a:moveTo>
                        <a:lnTo>
                          <a:pt x="0" y="4638"/>
                        </a:lnTo>
                        <a:lnTo>
                          <a:pt x="6071" y="4638"/>
                        </a:lnTo>
                        <a:lnTo>
                          <a:pt x="607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8" name="Google Shape;2741;p33">
                    <a:extLst>
                      <a:ext uri="{FF2B5EF4-FFF2-40B4-BE49-F238E27FC236}">
                        <a16:creationId xmlns:a16="http://schemas.microsoft.com/office/drawing/2014/main" id="{01CCBF2F-42DC-4AFC-972F-519D2F650D16}"/>
                      </a:ext>
                    </a:extLst>
                  </p:cNvPr>
                  <p:cNvSpPr/>
                  <p:nvPr/>
                </p:nvSpPr>
                <p:spPr>
                  <a:xfrm>
                    <a:off x="4709813" y="3370172"/>
                    <a:ext cx="113102" cy="85590"/>
                  </a:xfrm>
                  <a:custGeom>
                    <a:avLst/>
                    <a:gdLst/>
                    <a:ahLst/>
                    <a:cxnLst/>
                    <a:rect l="l" t="t" r="r" b="b"/>
                    <a:pathLst>
                      <a:path w="3704" h="2803" extrusionOk="0">
                        <a:moveTo>
                          <a:pt x="0" y="0"/>
                        </a:moveTo>
                        <a:lnTo>
                          <a:pt x="0" y="2802"/>
                        </a:lnTo>
                        <a:lnTo>
                          <a:pt x="3703" y="2802"/>
                        </a:lnTo>
                        <a:lnTo>
                          <a:pt x="370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9" name="Google Shape;2742;p33">
                    <a:extLst>
                      <a:ext uri="{FF2B5EF4-FFF2-40B4-BE49-F238E27FC236}">
                        <a16:creationId xmlns:a16="http://schemas.microsoft.com/office/drawing/2014/main" id="{62D3FEF7-5D81-4200-9284-5686FA452A40}"/>
                      </a:ext>
                    </a:extLst>
                  </p:cNvPr>
                  <p:cNvSpPr/>
                  <p:nvPr/>
                </p:nvSpPr>
                <p:spPr>
                  <a:xfrm>
                    <a:off x="4389981" y="3000417"/>
                    <a:ext cx="461445" cy="161988"/>
                  </a:xfrm>
                  <a:custGeom>
                    <a:avLst/>
                    <a:gdLst/>
                    <a:ahLst/>
                    <a:cxnLst/>
                    <a:rect l="l" t="t" r="r" b="b"/>
                    <a:pathLst>
                      <a:path w="15112" h="5305" extrusionOk="0">
                        <a:moveTo>
                          <a:pt x="0" y="0"/>
                        </a:moveTo>
                        <a:lnTo>
                          <a:pt x="0" y="5304"/>
                        </a:lnTo>
                        <a:lnTo>
                          <a:pt x="15111" y="5304"/>
                        </a:lnTo>
                        <a:lnTo>
                          <a:pt x="15111"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0" name="Google Shape;2743;p33">
                    <a:extLst>
                      <a:ext uri="{FF2B5EF4-FFF2-40B4-BE49-F238E27FC236}">
                        <a16:creationId xmlns:a16="http://schemas.microsoft.com/office/drawing/2014/main" id="{55C8697B-B6BE-4733-ACF3-119EE86238C4}"/>
                      </a:ext>
                    </a:extLst>
                  </p:cNvPr>
                  <p:cNvSpPr/>
                  <p:nvPr/>
                </p:nvSpPr>
                <p:spPr>
                  <a:xfrm>
                    <a:off x="4389981" y="3000417"/>
                    <a:ext cx="109010" cy="161988"/>
                  </a:xfrm>
                  <a:custGeom>
                    <a:avLst/>
                    <a:gdLst/>
                    <a:ahLst/>
                    <a:cxnLst/>
                    <a:rect l="l" t="t" r="r" b="b"/>
                    <a:pathLst>
                      <a:path w="3570" h="5305" extrusionOk="0">
                        <a:moveTo>
                          <a:pt x="0" y="0"/>
                        </a:moveTo>
                        <a:lnTo>
                          <a:pt x="0" y="5304"/>
                        </a:lnTo>
                        <a:lnTo>
                          <a:pt x="3570" y="5304"/>
                        </a:lnTo>
                        <a:lnTo>
                          <a:pt x="3570"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1" name="Google Shape;2744;p33">
                    <a:extLst>
                      <a:ext uri="{FF2B5EF4-FFF2-40B4-BE49-F238E27FC236}">
                        <a16:creationId xmlns:a16="http://schemas.microsoft.com/office/drawing/2014/main" id="{14676547-630D-43FF-A502-4B19445D11CC}"/>
                      </a:ext>
                    </a:extLst>
                  </p:cNvPr>
                  <p:cNvSpPr/>
                  <p:nvPr/>
                </p:nvSpPr>
                <p:spPr>
                  <a:xfrm>
                    <a:off x="4625259" y="3000417"/>
                    <a:ext cx="82536" cy="68276"/>
                  </a:xfrm>
                  <a:custGeom>
                    <a:avLst/>
                    <a:gdLst/>
                    <a:ahLst/>
                    <a:cxnLst/>
                    <a:rect l="l" t="t" r="r" b="b"/>
                    <a:pathLst>
                      <a:path w="2703" h="2236" extrusionOk="0">
                        <a:moveTo>
                          <a:pt x="1" y="0"/>
                        </a:moveTo>
                        <a:lnTo>
                          <a:pt x="1" y="2235"/>
                        </a:lnTo>
                        <a:lnTo>
                          <a:pt x="2703" y="2235"/>
                        </a:lnTo>
                        <a:lnTo>
                          <a:pt x="2703" y="0"/>
                        </a:lnTo>
                        <a:close/>
                      </a:path>
                    </a:pathLst>
                  </a:custGeom>
                  <a:solidFill>
                    <a:srgbClr val="F2F2F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2" name="Google Shape;2745;p33">
                    <a:extLst>
                      <a:ext uri="{FF2B5EF4-FFF2-40B4-BE49-F238E27FC236}">
                        <a16:creationId xmlns:a16="http://schemas.microsoft.com/office/drawing/2014/main" id="{BAAE8344-4C16-4701-AED4-19464743D686}"/>
                      </a:ext>
                    </a:extLst>
                  </p:cNvPr>
                  <p:cNvSpPr/>
                  <p:nvPr/>
                </p:nvSpPr>
                <p:spPr>
                  <a:xfrm>
                    <a:off x="4239226" y="3629419"/>
                    <a:ext cx="247547" cy="154568"/>
                  </a:xfrm>
                  <a:custGeom>
                    <a:avLst/>
                    <a:gdLst/>
                    <a:ahLst/>
                    <a:cxnLst/>
                    <a:rect l="l" t="t" r="r" b="b"/>
                    <a:pathLst>
                      <a:path w="8107" h="5062" extrusionOk="0">
                        <a:moveTo>
                          <a:pt x="4464" y="1"/>
                        </a:moveTo>
                        <a:cubicBezTo>
                          <a:pt x="4066" y="1"/>
                          <a:pt x="3659" y="150"/>
                          <a:pt x="3303" y="316"/>
                        </a:cubicBezTo>
                        <a:cubicBezTo>
                          <a:pt x="2802" y="583"/>
                          <a:pt x="2302" y="917"/>
                          <a:pt x="1735" y="1017"/>
                        </a:cubicBezTo>
                        <a:cubicBezTo>
                          <a:pt x="1580" y="1045"/>
                          <a:pt x="1425" y="1055"/>
                          <a:pt x="1270" y="1055"/>
                        </a:cubicBezTo>
                        <a:cubicBezTo>
                          <a:pt x="1058" y="1055"/>
                          <a:pt x="846" y="1036"/>
                          <a:pt x="634" y="1017"/>
                        </a:cubicBezTo>
                        <a:cubicBezTo>
                          <a:pt x="434" y="983"/>
                          <a:pt x="267" y="983"/>
                          <a:pt x="101" y="950"/>
                        </a:cubicBezTo>
                        <a:cubicBezTo>
                          <a:pt x="101" y="2318"/>
                          <a:pt x="0" y="3685"/>
                          <a:pt x="0" y="5053"/>
                        </a:cubicBezTo>
                        <a:cubicBezTo>
                          <a:pt x="264" y="5059"/>
                          <a:pt x="526" y="5062"/>
                          <a:pt x="788" y="5062"/>
                        </a:cubicBezTo>
                        <a:cubicBezTo>
                          <a:pt x="2051" y="5062"/>
                          <a:pt x="3299" y="4997"/>
                          <a:pt x="4570" y="4886"/>
                        </a:cubicBezTo>
                        <a:cubicBezTo>
                          <a:pt x="4937" y="4820"/>
                          <a:pt x="5338" y="4786"/>
                          <a:pt x="5571" y="4486"/>
                        </a:cubicBezTo>
                        <a:cubicBezTo>
                          <a:pt x="5671" y="4386"/>
                          <a:pt x="5738" y="4253"/>
                          <a:pt x="5838" y="4186"/>
                        </a:cubicBezTo>
                        <a:cubicBezTo>
                          <a:pt x="6038" y="3986"/>
                          <a:pt x="6372" y="3952"/>
                          <a:pt x="6472" y="3685"/>
                        </a:cubicBezTo>
                        <a:cubicBezTo>
                          <a:pt x="6538" y="3519"/>
                          <a:pt x="6472" y="3319"/>
                          <a:pt x="6538" y="3152"/>
                        </a:cubicBezTo>
                        <a:cubicBezTo>
                          <a:pt x="6639" y="2985"/>
                          <a:pt x="6772" y="2918"/>
                          <a:pt x="6939" y="2852"/>
                        </a:cubicBezTo>
                        <a:cubicBezTo>
                          <a:pt x="7506" y="2585"/>
                          <a:pt x="7939" y="2051"/>
                          <a:pt x="8106" y="1450"/>
                        </a:cubicBezTo>
                        <a:lnTo>
                          <a:pt x="8106" y="1450"/>
                        </a:lnTo>
                        <a:cubicBezTo>
                          <a:pt x="6605" y="1484"/>
                          <a:pt x="5071" y="1551"/>
                          <a:pt x="3570" y="1617"/>
                        </a:cubicBezTo>
                        <a:cubicBezTo>
                          <a:pt x="4137" y="1217"/>
                          <a:pt x="4771" y="750"/>
                          <a:pt x="4937" y="83"/>
                        </a:cubicBezTo>
                        <a:cubicBezTo>
                          <a:pt x="4784" y="25"/>
                          <a:pt x="4624" y="1"/>
                          <a:pt x="4464"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3" name="Google Shape;2746;p33">
                    <a:extLst>
                      <a:ext uri="{FF2B5EF4-FFF2-40B4-BE49-F238E27FC236}">
                        <a16:creationId xmlns:a16="http://schemas.microsoft.com/office/drawing/2014/main" id="{F8169132-CBF9-4049-9FF2-BCB44C01A55A}"/>
                      </a:ext>
                    </a:extLst>
                  </p:cNvPr>
                  <p:cNvSpPr/>
                  <p:nvPr/>
                </p:nvSpPr>
                <p:spPr>
                  <a:xfrm>
                    <a:off x="4674147" y="3629419"/>
                    <a:ext cx="247547" cy="154568"/>
                  </a:xfrm>
                  <a:custGeom>
                    <a:avLst/>
                    <a:gdLst/>
                    <a:ahLst/>
                    <a:cxnLst/>
                    <a:rect l="l" t="t" r="r" b="b"/>
                    <a:pathLst>
                      <a:path w="8107" h="5062" extrusionOk="0">
                        <a:moveTo>
                          <a:pt x="3644" y="1"/>
                        </a:moveTo>
                        <a:cubicBezTo>
                          <a:pt x="3483" y="1"/>
                          <a:pt x="3324" y="25"/>
                          <a:pt x="3170" y="83"/>
                        </a:cubicBezTo>
                        <a:cubicBezTo>
                          <a:pt x="3337" y="750"/>
                          <a:pt x="3970" y="1217"/>
                          <a:pt x="4538" y="1617"/>
                        </a:cubicBezTo>
                        <a:cubicBezTo>
                          <a:pt x="3036" y="1551"/>
                          <a:pt x="1502" y="1484"/>
                          <a:pt x="1" y="1450"/>
                        </a:cubicBezTo>
                        <a:lnTo>
                          <a:pt x="1" y="1450"/>
                        </a:lnTo>
                        <a:cubicBezTo>
                          <a:pt x="168" y="2051"/>
                          <a:pt x="601" y="2585"/>
                          <a:pt x="1168" y="2852"/>
                        </a:cubicBezTo>
                        <a:cubicBezTo>
                          <a:pt x="1335" y="2918"/>
                          <a:pt x="1469" y="2985"/>
                          <a:pt x="1569" y="3152"/>
                        </a:cubicBezTo>
                        <a:cubicBezTo>
                          <a:pt x="1635" y="3319"/>
                          <a:pt x="1569" y="3519"/>
                          <a:pt x="1635" y="3685"/>
                        </a:cubicBezTo>
                        <a:cubicBezTo>
                          <a:pt x="1736" y="3952"/>
                          <a:pt x="2069" y="3986"/>
                          <a:pt x="2269" y="4186"/>
                        </a:cubicBezTo>
                        <a:cubicBezTo>
                          <a:pt x="2369" y="4253"/>
                          <a:pt x="2436" y="4386"/>
                          <a:pt x="2536" y="4486"/>
                        </a:cubicBezTo>
                        <a:cubicBezTo>
                          <a:pt x="2770" y="4786"/>
                          <a:pt x="3170" y="4820"/>
                          <a:pt x="3537" y="4886"/>
                        </a:cubicBezTo>
                        <a:cubicBezTo>
                          <a:pt x="4780" y="4997"/>
                          <a:pt x="6047" y="5062"/>
                          <a:pt x="7317" y="5062"/>
                        </a:cubicBezTo>
                        <a:cubicBezTo>
                          <a:pt x="7580" y="5062"/>
                          <a:pt x="7844" y="5059"/>
                          <a:pt x="8107" y="5053"/>
                        </a:cubicBezTo>
                        <a:cubicBezTo>
                          <a:pt x="8107" y="3685"/>
                          <a:pt x="8007" y="2318"/>
                          <a:pt x="8007" y="950"/>
                        </a:cubicBezTo>
                        <a:cubicBezTo>
                          <a:pt x="7840" y="983"/>
                          <a:pt x="7640" y="983"/>
                          <a:pt x="7473" y="1017"/>
                        </a:cubicBezTo>
                        <a:cubicBezTo>
                          <a:pt x="7261" y="1036"/>
                          <a:pt x="7049" y="1055"/>
                          <a:pt x="6837" y="1055"/>
                        </a:cubicBezTo>
                        <a:cubicBezTo>
                          <a:pt x="6682" y="1055"/>
                          <a:pt x="6527" y="1045"/>
                          <a:pt x="6372" y="1017"/>
                        </a:cubicBezTo>
                        <a:cubicBezTo>
                          <a:pt x="5805" y="917"/>
                          <a:pt x="5305" y="583"/>
                          <a:pt x="4804" y="316"/>
                        </a:cubicBezTo>
                        <a:cubicBezTo>
                          <a:pt x="4448" y="150"/>
                          <a:pt x="4041" y="1"/>
                          <a:pt x="3644"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4" name="Google Shape;2747;p33">
                    <a:extLst>
                      <a:ext uri="{FF2B5EF4-FFF2-40B4-BE49-F238E27FC236}">
                        <a16:creationId xmlns:a16="http://schemas.microsoft.com/office/drawing/2014/main" id="{54A9991C-040D-4D95-84C4-FBF622CD9366}"/>
                      </a:ext>
                    </a:extLst>
                  </p:cNvPr>
                  <p:cNvSpPr/>
                  <p:nvPr/>
                </p:nvSpPr>
                <p:spPr>
                  <a:xfrm>
                    <a:off x="4902310" y="2961179"/>
                    <a:ext cx="163026" cy="709053"/>
                  </a:xfrm>
                  <a:custGeom>
                    <a:avLst/>
                    <a:gdLst/>
                    <a:ahLst/>
                    <a:cxnLst/>
                    <a:rect l="l" t="t" r="r" b="b"/>
                    <a:pathLst>
                      <a:path w="5339" h="23221" extrusionOk="0">
                        <a:moveTo>
                          <a:pt x="800" y="0"/>
                        </a:moveTo>
                        <a:cubicBezTo>
                          <a:pt x="719" y="0"/>
                          <a:pt x="632" y="41"/>
                          <a:pt x="601" y="118"/>
                        </a:cubicBezTo>
                        <a:cubicBezTo>
                          <a:pt x="1" y="2053"/>
                          <a:pt x="301" y="4254"/>
                          <a:pt x="668" y="6222"/>
                        </a:cubicBezTo>
                        <a:cubicBezTo>
                          <a:pt x="1068" y="8324"/>
                          <a:pt x="1569" y="10392"/>
                          <a:pt x="2069" y="12493"/>
                        </a:cubicBezTo>
                        <a:cubicBezTo>
                          <a:pt x="2569" y="14528"/>
                          <a:pt x="3003" y="16596"/>
                          <a:pt x="3637" y="18598"/>
                        </a:cubicBezTo>
                        <a:cubicBezTo>
                          <a:pt x="3804" y="19065"/>
                          <a:pt x="3970" y="19532"/>
                          <a:pt x="4171" y="19999"/>
                        </a:cubicBezTo>
                        <a:cubicBezTo>
                          <a:pt x="4271" y="20232"/>
                          <a:pt x="4471" y="20532"/>
                          <a:pt x="4504" y="20766"/>
                        </a:cubicBezTo>
                        <a:cubicBezTo>
                          <a:pt x="4571" y="21133"/>
                          <a:pt x="4204" y="21266"/>
                          <a:pt x="3970" y="21400"/>
                        </a:cubicBezTo>
                        <a:cubicBezTo>
                          <a:pt x="3003" y="21933"/>
                          <a:pt x="1969" y="22334"/>
                          <a:pt x="902" y="22634"/>
                        </a:cubicBezTo>
                        <a:cubicBezTo>
                          <a:pt x="571" y="22724"/>
                          <a:pt x="674" y="23220"/>
                          <a:pt x="965" y="23220"/>
                        </a:cubicBezTo>
                        <a:cubicBezTo>
                          <a:pt x="998" y="23220"/>
                          <a:pt x="1032" y="23214"/>
                          <a:pt x="1068" y="23201"/>
                        </a:cubicBezTo>
                        <a:cubicBezTo>
                          <a:pt x="1869" y="23001"/>
                          <a:pt x="2636" y="22701"/>
                          <a:pt x="3370" y="22367"/>
                        </a:cubicBezTo>
                        <a:cubicBezTo>
                          <a:pt x="3904" y="22100"/>
                          <a:pt x="4771" y="21833"/>
                          <a:pt x="5038" y="21266"/>
                        </a:cubicBezTo>
                        <a:cubicBezTo>
                          <a:pt x="5338" y="20666"/>
                          <a:pt x="4771" y="19932"/>
                          <a:pt x="4538" y="19398"/>
                        </a:cubicBezTo>
                        <a:cubicBezTo>
                          <a:pt x="4237" y="18564"/>
                          <a:pt x="4004" y="17730"/>
                          <a:pt x="3770" y="16897"/>
                        </a:cubicBezTo>
                        <a:cubicBezTo>
                          <a:pt x="2836" y="13361"/>
                          <a:pt x="1969" y="9825"/>
                          <a:pt x="1269" y="6256"/>
                        </a:cubicBezTo>
                        <a:cubicBezTo>
                          <a:pt x="1068" y="5288"/>
                          <a:pt x="902" y="4254"/>
                          <a:pt x="835" y="3253"/>
                        </a:cubicBezTo>
                        <a:cubicBezTo>
                          <a:pt x="768" y="2219"/>
                          <a:pt x="868" y="1219"/>
                          <a:pt x="968" y="185"/>
                        </a:cubicBezTo>
                        <a:cubicBezTo>
                          <a:pt x="986" y="58"/>
                          <a:pt x="897" y="0"/>
                          <a:pt x="8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2748;p33">
                    <a:extLst>
                      <a:ext uri="{FF2B5EF4-FFF2-40B4-BE49-F238E27FC236}">
                        <a16:creationId xmlns:a16="http://schemas.microsoft.com/office/drawing/2014/main" id="{B1C253A3-A474-4811-B464-D600B3B847FF}"/>
                      </a:ext>
                    </a:extLst>
                  </p:cNvPr>
                  <p:cNvSpPr/>
                  <p:nvPr/>
                </p:nvSpPr>
                <p:spPr>
                  <a:xfrm>
                    <a:off x="4526476" y="2699947"/>
                    <a:ext cx="142629" cy="243456"/>
                  </a:xfrm>
                  <a:custGeom>
                    <a:avLst/>
                    <a:gdLst/>
                    <a:ahLst/>
                    <a:cxnLst/>
                    <a:rect l="l" t="t" r="r" b="b"/>
                    <a:pathLst>
                      <a:path w="4671" h="7973" extrusionOk="0">
                        <a:moveTo>
                          <a:pt x="4437" y="0"/>
                        </a:moveTo>
                        <a:lnTo>
                          <a:pt x="534" y="133"/>
                        </a:lnTo>
                        <a:lnTo>
                          <a:pt x="200" y="4503"/>
                        </a:lnTo>
                        <a:lnTo>
                          <a:pt x="100" y="5504"/>
                        </a:lnTo>
                        <a:cubicBezTo>
                          <a:pt x="0" y="6838"/>
                          <a:pt x="1068" y="7972"/>
                          <a:pt x="2435" y="7972"/>
                        </a:cubicBezTo>
                        <a:cubicBezTo>
                          <a:pt x="3669" y="7939"/>
                          <a:pt x="4670" y="6905"/>
                          <a:pt x="4670" y="5671"/>
                        </a:cubicBezTo>
                        <a:cubicBezTo>
                          <a:pt x="4670" y="5637"/>
                          <a:pt x="4670" y="5604"/>
                          <a:pt x="4637" y="5604"/>
                        </a:cubicBezTo>
                        <a:lnTo>
                          <a:pt x="4603" y="4670"/>
                        </a:lnTo>
                        <a:lnTo>
                          <a:pt x="4437"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6" name="Google Shape;2749;p33">
                    <a:extLst>
                      <a:ext uri="{FF2B5EF4-FFF2-40B4-BE49-F238E27FC236}">
                        <a16:creationId xmlns:a16="http://schemas.microsoft.com/office/drawing/2014/main" id="{8CE7D2B3-8746-4967-8DC9-E81F6A2616F9}"/>
                      </a:ext>
                    </a:extLst>
                  </p:cNvPr>
                  <p:cNvSpPr/>
                  <p:nvPr/>
                </p:nvSpPr>
                <p:spPr>
                  <a:xfrm>
                    <a:off x="4532583" y="2699947"/>
                    <a:ext cx="134476" cy="154415"/>
                  </a:xfrm>
                  <a:custGeom>
                    <a:avLst/>
                    <a:gdLst/>
                    <a:ahLst/>
                    <a:cxnLst/>
                    <a:rect l="l" t="t" r="r" b="b"/>
                    <a:pathLst>
                      <a:path w="4404" h="5057" extrusionOk="0">
                        <a:moveTo>
                          <a:pt x="4237" y="0"/>
                        </a:moveTo>
                        <a:lnTo>
                          <a:pt x="334" y="133"/>
                        </a:lnTo>
                        <a:lnTo>
                          <a:pt x="0" y="4503"/>
                        </a:lnTo>
                        <a:cubicBezTo>
                          <a:pt x="34" y="4503"/>
                          <a:pt x="67" y="4503"/>
                          <a:pt x="100" y="4537"/>
                        </a:cubicBezTo>
                        <a:cubicBezTo>
                          <a:pt x="805" y="4880"/>
                          <a:pt x="1607" y="5057"/>
                          <a:pt x="2412" y="5057"/>
                        </a:cubicBezTo>
                        <a:cubicBezTo>
                          <a:pt x="3093" y="5057"/>
                          <a:pt x="3777" y="4930"/>
                          <a:pt x="4403" y="4670"/>
                        </a:cubicBezTo>
                        <a:lnTo>
                          <a:pt x="4237"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7" name="Google Shape;2750;p33">
                    <a:extLst>
                      <a:ext uri="{FF2B5EF4-FFF2-40B4-BE49-F238E27FC236}">
                        <a16:creationId xmlns:a16="http://schemas.microsoft.com/office/drawing/2014/main" id="{E1890E30-E3DD-4AD8-8FD8-F12C22DB5271}"/>
                      </a:ext>
                    </a:extLst>
                  </p:cNvPr>
                  <p:cNvSpPr/>
                  <p:nvPr/>
                </p:nvSpPr>
                <p:spPr>
                  <a:xfrm>
                    <a:off x="4334986" y="2379720"/>
                    <a:ext cx="128339" cy="237929"/>
                  </a:xfrm>
                  <a:custGeom>
                    <a:avLst/>
                    <a:gdLst/>
                    <a:ahLst/>
                    <a:cxnLst/>
                    <a:rect l="l" t="t" r="r" b="b"/>
                    <a:pathLst>
                      <a:path w="4203" h="7792" extrusionOk="0">
                        <a:moveTo>
                          <a:pt x="2520" y="1"/>
                        </a:moveTo>
                        <a:cubicBezTo>
                          <a:pt x="2400" y="1"/>
                          <a:pt x="2271" y="15"/>
                          <a:pt x="2135" y="46"/>
                        </a:cubicBezTo>
                        <a:cubicBezTo>
                          <a:pt x="901" y="313"/>
                          <a:pt x="33" y="1948"/>
                          <a:pt x="0" y="3115"/>
                        </a:cubicBezTo>
                        <a:cubicBezTo>
                          <a:pt x="85" y="3128"/>
                          <a:pt x="171" y="3135"/>
                          <a:pt x="258" y="3135"/>
                        </a:cubicBezTo>
                        <a:cubicBezTo>
                          <a:pt x="613" y="3135"/>
                          <a:pt x="973" y="3023"/>
                          <a:pt x="1268" y="2781"/>
                        </a:cubicBezTo>
                        <a:lnTo>
                          <a:pt x="1268" y="2781"/>
                        </a:lnTo>
                        <a:cubicBezTo>
                          <a:pt x="1067" y="2982"/>
                          <a:pt x="867" y="3248"/>
                          <a:pt x="934" y="3549"/>
                        </a:cubicBezTo>
                        <a:cubicBezTo>
                          <a:pt x="956" y="3751"/>
                          <a:pt x="1160" y="3892"/>
                          <a:pt x="1342" y="3892"/>
                        </a:cubicBezTo>
                        <a:cubicBezTo>
                          <a:pt x="1430" y="3892"/>
                          <a:pt x="1513" y="3859"/>
                          <a:pt x="1568" y="3782"/>
                        </a:cubicBezTo>
                        <a:lnTo>
                          <a:pt x="1568" y="3782"/>
                        </a:lnTo>
                        <a:cubicBezTo>
                          <a:pt x="1401" y="4283"/>
                          <a:pt x="1534" y="4850"/>
                          <a:pt x="1701" y="5350"/>
                        </a:cubicBezTo>
                        <a:cubicBezTo>
                          <a:pt x="1901" y="6017"/>
                          <a:pt x="2202" y="6684"/>
                          <a:pt x="2535" y="7318"/>
                        </a:cubicBezTo>
                        <a:cubicBezTo>
                          <a:pt x="2635" y="7518"/>
                          <a:pt x="2802" y="7752"/>
                          <a:pt x="3036" y="7785"/>
                        </a:cubicBezTo>
                        <a:cubicBezTo>
                          <a:pt x="3063" y="7790"/>
                          <a:pt x="3090" y="7792"/>
                          <a:pt x="3116" y="7792"/>
                        </a:cubicBezTo>
                        <a:cubicBezTo>
                          <a:pt x="3468" y="7792"/>
                          <a:pt x="3676" y="7393"/>
                          <a:pt x="3769" y="7051"/>
                        </a:cubicBezTo>
                        <a:cubicBezTo>
                          <a:pt x="4203" y="5550"/>
                          <a:pt x="4170" y="3982"/>
                          <a:pt x="4136" y="2415"/>
                        </a:cubicBezTo>
                        <a:cubicBezTo>
                          <a:pt x="4106" y="1386"/>
                          <a:pt x="3692" y="1"/>
                          <a:pt x="2520"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8" name="Google Shape;2751;p33">
                    <a:extLst>
                      <a:ext uri="{FF2B5EF4-FFF2-40B4-BE49-F238E27FC236}">
                        <a16:creationId xmlns:a16="http://schemas.microsoft.com/office/drawing/2014/main" id="{17CBDA5E-BCAE-41F1-B175-1C2DD0B543B0}"/>
                      </a:ext>
                    </a:extLst>
                  </p:cNvPr>
                  <p:cNvSpPr/>
                  <p:nvPr/>
                </p:nvSpPr>
                <p:spPr>
                  <a:xfrm>
                    <a:off x="4754639" y="2379720"/>
                    <a:ext cx="128369" cy="237929"/>
                  </a:xfrm>
                  <a:custGeom>
                    <a:avLst/>
                    <a:gdLst/>
                    <a:ahLst/>
                    <a:cxnLst/>
                    <a:rect l="l" t="t" r="r" b="b"/>
                    <a:pathLst>
                      <a:path w="4204" h="7792" extrusionOk="0">
                        <a:moveTo>
                          <a:pt x="1659" y="1"/>
                        </a:moveTo>
                        <a:cubicBezTo>
                          <a:pt x="512" y="1"/>
                          <a:pt x="97" y="1386"/>
                          <a:pt x="67" y="2415"/>
                        </a:cubicBezTo>
                        <a:cubicBezTo>
                          <a:pt x="34" y="3982"/>
                          <a:pt x="0" y="5550"/>
                          <a:pt x="400" y="7051"/>
                        </a:cubicBezTo>
                        <a:cubicBezTo>
                          <a:pt x="525" y="7393"/>
                          <a:pt x="735" y="7792"/>
                          <a:pt x="1087" y="7792"/>
                        </a:cubicBezTo>
                        <a:cubicBezTo>
                          <a:pt x="1113" y="7792"/>
                          <a:pt x="1140" y="7790"/>
                          <a:pt x="1168" y="7785"/>
                        </a:cubicBezTo>
                        <a:cubicBezTo>
                          <a:pt x="1401" y="7752"/>
                          <a:pt x="1535" y="7518"/>
                          <a:pt x="1668" y="7318"/>
                        </a:cubicBezTo>
                        <a:cubicBezTo>
                          <a:pt x="2002" y="6684"/>
                          <a:pt x="2268" y="6017"/>
                          <a:pt x="2502" y="5350"/>
                        </a:cubicBezTo>
                        <a:cubicBezTo>
                          <a:pt x="2669" y="4850"/>
                          <a:pt x="2769" y="4283"/>
                          <a:pt x="2635" y="3782"/>
                        </a:cubicBezTo>
                        <a:lnTo>
                          <a:pt x="2635" y="3782"/>
                        </a:lnTo>
                        <a:cubicBezTo>
                          <a:pt x="2679" y="3859"/>
                          <a:pt x="2755" y="3892"/>
                          <a:pt x="2840" y="3892"/>
                        </a:cubicBezTo>
                        <a:cubicBezTo>
                          <a:pt x="3013" y="3892"/>
                          <a:pt x="3224" y="3751"/>
                          <a:pt x="3269" y="3549"/>
                        </a:cubicBezTo>
                        <a:cubicBezTo>
                          <a:pt x="3336" y="3248"/>
                          <a:pt x="3136" y="2982"/>
                          <a:pt x="2936" y="2781"/>
                        </a:cubicBezTo>
                        <a:lnTo>
                          <a:pt x="2936" y="2781"/>
                        </a:lnTo>
                        <a:cubicBezTo>
                          <a:pt x="3204" y="3023"/>
                          <a:pt x="3558" y="3135"/>
                          <a:pt x="3929" y="3135"/>
                        </a:cubicBezTo>
                        <a:cubicBezTo>
                          <a:pt x="4020" y="3135"/>
                          <a:pt x="4112" y="3128"/>
                          <a:pt x="4203" y="3115"/>
                        </a:cubicBezTo>
                        <a:cubicBezTo>
                          <a:pt x="4170" y="1948"/>
                          <a:pt x="3303" y="313"/>
                          <a:pt x="2035" y="46"/>
                        </a:cubicBezTo>
                        <a:cubicBezTo>
                          <a:pt x="1902" y="15"/>
                          <a:pt x="1776" y="1"/>
                          <a:pt x="1659"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2752;p33">
                    <a:extLst>
                      <a:ext uri="{FF2B5EF4-FFF2-40B4-BE49-F238E27FC236}">
                        <a16:creationId xmlns:a16="http://schemas.microsoft.com/office/drawing/2014/main" id="{EA8B3BF4-C271-4442-8D55-EB2BB527494D}"/>
                      </a:ext>
                    </a:extLst>
                  </p:cNvPr>
                  <p:cNvSpPr/>
                  <p:nvPr/>
                </p:nvSpPr>
                <p:spPr>
                  <a:xfrm>
                    <a:off x="4370621" y="2542994"/>
                    <a:ext cx="92704" cy="131972"/>
                  </a:xfrm>
                  <a:custGeom>
                    <a:avLst/>
                    <a:gdLst/>
                    <a:ahLst/>
                    <a:cxnLst/>
                    <a:rect l="l" t="t" r="r" b="b"/>
                    <a:pathLst>
                      <a:path w="3036" h="4322" extrusionOk="0">
                        <a:moveTo>
                          <a:pt x="1200" y="0"/>
                        </a:moveTo>
                        <a:cubicBezTo>
                          <a:pt x="820" y="0"/>
                          <a:pt x="425" y="257"/>
                          <a:pt x="267" y="603"/>
                        </a:cubicBezTo>
                        <a:cubicBezTo>
                          <a:pt x="1" y="1037"/>
                          <a:pt x="101" y="1571"/>
                          <a:pt x="234" y="2038"/>
                        </a:cubicBezTo>
                        <a:cubicBezTo>
                          <a:pt x="367" y="2571"/>
                          <a:pt x="601" y="3072"/>
                          <a:pt x="901" y="3506"/>
                        </a:cubicBezTo>
                        <a:cubicBezTo>
                          <a:pt x="1068" y="3772"/>
                          <a:pt x="1268" y="4006"/>
                          <a:pt x="1535" y="4173"/>
                        </a:cubicBezTo>
                        <a:cubicBezTo>
                          <a:pt x="1710" y="4270"/>
                          <a:pt x="1907" y="4322"/>
                          <a:pt x="2095" y="4322"/>
                        </a:cubicBezTo>
                        <a:cubicBezTo>
                          <a:pt x="2229" y="4322"/>
                          <a:pt x="2358" y="4295"/>
                          <a:pt x="2469" y="4239"/>
                        </a:cubicBezTo>
                        <a:cubicBezTo>
                          <a:pt x="2803" y="4039"/>
                          <a:pt x="2903" y="3639"/>
                          <a:pt x="2936" y="3272"/>
                        </a:cubicBezTo>
                        <a:cubicBezTo>
                          <a:pt x="3036" y="2338"/>
                          <a:pt x="2869" y="1604"/>
                          <a:pt x="2302" y="837"/>
                        </a:cubicBezTo>
                        <a:cubicBezTo>
                          <a:pt x="2035" y="503"/>
                          <a:pt x="1802" y="36"/>
                          <a:pt x="1268" y="3"/>
                        </a:cubicBezTo>
                        <a:cubicBezTo>
                          <a:pt x="1245" y="1"/>
                          <a:pt x="1223" y="0"/>
                          <a:pt x="120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0" name="Google Shape;2753;p33">
                    <a:extLst>
                      <a:ext uri="{FF2B5EF4-FFF2-40B4-BE49-F238E27FC236}">
                        <a16:creationId xmlns:a16="http://schemas.microsoft.com/office/drawing/2014/main" id="{18485BC0-425D-444E-80A9-35B90980000D}"/>
                      </a:ext>
                    </a:extLst>
                  </p:cNvPr>
                  <p:cNvSpPr/>
                  <p:nvPr/>
                </p:nvSpPr>
                <p:spPr>
                  <a:xfrm>
                    <a:off x="4768900" y="2542994"/>
                    <a:ext cx="92704" cy="131972"/>
                  </a:xfrm>
                  <a:custGeom>
                    <a:avLst/>
                    <a:gdLst/>
                    <a:ahLst/>
                    <a:cxnLst/>
                    <a:rect l="l" t="t" r="r" b="b"/>
                    <a:pathLst>
                      <a:path w="3036" h="4322" extrusionOk="0">
                        <a:moveTo>
                          <a:pt x="1836" y="0"/>
                        </a:moveTo>
                        <a:cubicBezTo>
                          <a:pt x="1814" y="0"/>
                          <a:pt x="1791" y="1"/>
                          <a:pt x="1768" y="3"/>
                        </a:cubicBezTo>
                        <a:cubicBezTo>
                          <a:pt x="1234" y="36"/>
                          <a:pt x="1001" y="503"/>
                          <a:pt x="734" y="837"/>
                        </a:cubicBezTo>
                        <a:cubicBezTo>
                          <a:pt x="167" y="1604"/>
                          <a:pt x="0" y="2338"/>
                          <a:pt x="100" y="3272"/>
                        </a:cubicBezTo>
                        <a:cubicBezTo>
                          <a:pt x="134" y="3639"/>
                          <a:pt x="234" y="4039"/>
                          <a:pt x="567" y="4239"/>
                        </a:cubicBezTo>
                        <a:cubicBezTo>
                          <a:pt x="679" y="4295"/>
                          <a:pt x="807" y="4322"/>
                          <a:pt x="942" y="4322"/>
                        </a:cubicBezTo>
                        <a:cubicBezTo>
                          <a:pt x="1129" y="4322"/>
                          <a:pt x="1326" y="4270"/>
                          <a:pt x="1501" y="4173"/>
                        </a:cubicBezTo>
                        <a:cubicBezTo>
                          <a:pt x="1768" y="4006"/>
                          <a:pt x="1968" y="3772"/>
                          <a:pt x="2135" y="3506"/>
                        </a:cubicBezTo>
                        <a:cubicBezTo>
                          <a:pt x="2435" y="3072"/>
                          <a:pt x="2669" y="2571"/>
                          <a:pt x="2802" y="2038"/>
                        </a:cubicBezTo>
                        <a:cubicBezTo>
                          <a:pt x="2936" y="1571"/>
                          <a:pt x="3036" y="1037"/>
                          <a:pt x="2769" y="603"/>
                        </a:cubicBezTo>
                        <a:cubicBezTo>
                          <a:pt x="2612" y="257"/>
                          <a:pt x="2217" y="0"/>
                          <a:pt x="183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1" name="Google Shape;2754;p33">
                    <a:extLst>
                      <a:ext uri="{FF2B5EF4-FFF2-40B4-BE49-F238E27FC236}">
                        <a16:creationId xmlns:a16="http://schemas.microsoft.com/office/drawing/2014/main" id="{6984EAEA-0671-4A8A-98BF-87B1A41B5FB8}"/>
                      </a:ext>
                    </a:extLst>
                  </p:cNvPr>
                  <p:cNvSpPr/>
                  <p:nvPr/>
                </p:nvSpPr>
                <p:spPr>
                  <a:xfrm>
                    <a:off x="4429708" y="2242982"/>
                    <a:ext cx="366695" cy="577173"/>
                  </a:xfrm>
                  <a:custGeom>
                    <a:avLst/>
                    <a:gdLst/>
                    <a:ahLst/>
                    <a:cxnLst/>
                    <a:rect l="l" t="t" r="r" b="b"/>
                    <a:pathLst>
                      <a:path w="12009" h="18902" extrusionOk="0">
                        <a:moveTo>
                          <a:pt x="6285" y="1"/>
                        </a:moveTo>
                        <a:cubicBezTo>
                          <a:pt x="6087" y="1"/>
                          <a:pt x="5883" y="7"/>
                          <a:pt x="5671" y="21"/>
                        </a:cubicBezTo>
                        <a:cubicBezTo>
                          <a:pt x="5671" y="21"/>
                          <a:pt x="100" y="154"/>
                          <a:pt x="0" y="4758"/>
                        </a:cubicBezTo>
                        <a:cubicBezTo>
                          <a:pt x="0" y="4858"/>
                          <a:pt x="67" y="7960"/>
                          <a:pt x="100" y="10662"/>
                        </a:cubicBezTo>
                        <a:cubicBezTo>
                          <a:pt x="100" y="12730"/>
                          <a:pt x="134" y="14531"/>
                          <a:pt x="134" y="14531"/>
                        </a:cubicBezTo>
                        <a:cubicBezTo>
                          <a:pt x="134" y="14531"/>
                          <a:pt x="1678" y="18902"/>
                          <a:pt x="5778" y="18902"/>
                        </a:cubicBezTo>
                        <a:cubicBezTo>
                          <a:pt x="5809" y="18902"/>
                          <a:pt x="5840" y="18902"/>
                          <a:pt x="5871" y="18901"/>
                        </a:cubicBezTo>
                        <a:cubicBezTo>
                          <a:pt x="5871" y="18901"/>
                          <a:pt x="11408" y="17967"/>
                          <a:pt x="11942" y="14164"/>
                        </a:cubicBezTo>
                        <a:lnTo>
                          <a:pt x="11975" y="10562"/>
                        </a:lnTo>
                        <a:lnTo>
                          <a:pt x="12009" y="4357"/>
                        </a:lnTo>
                        <a:cubicBezTo>
                          <a:pt x="12009" y="4357"/>
                          <a:pt x="11360" y="1"/>
                          <a:pt x="6285"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2" name="Google Shape;2755;p33">
                    <a:extLst>
                      <a:ext uri="{FF2B5EF4-FFF2-40B4-BE49-F238E27FC236}">
                        <a16:creationId xmlns:a16="http://schemas.microsoft.com/office/drawing/2014/main" id="{876DFCDE-2DC8-4627-9163-36FD5D64BE61}"/>
                      </a:ext>
                    </a:extLst>
                  </p:cNvPr>
                  <p:cNvSpPr/>
                  <p:nvPr/>
                </p:nvSpPr>
                <p:spPr>
                  <a:xfrm>
                    <a:off x="4700652" y="2499389"/>
                    <a:ext cx="43818" cy="64276"/>
                  </a:xfrm>
                  <a:custGeom>
                    <a:avLst/>
                    <a:gdLst/>
                    <a:ahLst/>
                    <a:cxnLst/>
                    <a:rect l="l" t="t" r="r" b="b"/>
                    <a:pathLst>
                      <a:path w="1435" h="2105" extrusionOk="0">
                        <a:moveTo>
                          <a:pt x="658" y="1"/>
                        </a:moveTo>
                        <a:cubicBezTo>
                          <a:pt x="467" y="1"/>
                          <a:pt x="282" y="84"/>
                          <a:pt x="200" y="263"/>
                        </a:cubicBezTo>
                        <a:cubicBezTo>
                          <a:pt x="100" y="497"/>
                          <a:pt x="34" y="730"/>
                          <a:pt x="34" y="964"/>
                        </a:cubicBezTo>
                        <a:cubicBezTo>
                          <a:pt x="0" y="1264"/>
                          <a:pt x="100" y="1564"/>
                          <a:pt x="234" y="1798"/>
                        </a:cubicBezTo>
                        <a:cubicBezTo>
                          <a:pt x="321" y="2002"/>
                          <a:pt x="537" y="2104"/>
                          <a:pt x="723" y="2104"/>
                        </a:cubicBezTo>
                        <a:cubicBezTo>
                          <a:pt x="750" y="2104"/>
                          <a:pt x="776" y="2102"/>
                          <a:pt x="801" y="2098"/>
                        </a:cubicBezTo>
                        <a:cubicBezTo>
                          <a:pt x="1034" y="2065"/>
                          <a:pt x="1201" y="1898"/>
                          <a:pt x="1301" y="1664"/>
                        </a:cubicBezTo>
                        <a:cubicBezTo>
                          <a:pt x="1435" y="1197"/>
                          <a:pt x="1368" y="697"/>
                          <a:pt x="1168" y="263"/>
                        </a:cubicBezTo>
                        <a:cubicBezTo>
                          <a:pt x="1065" y="93"/>
                          <a:pt x="858" y="1"/>
                          <a:pt x="658"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2756;p33">
                    <a:extLst>
                      <a:ext uri="{FF2B5EF4-FFF2-40B4-BE49-F238E27FC236}">
                        <a16:creationId xmlns:a16="http://schemas.microsoft.com/office/drawing/2014/main" id="{A028D089-1582-4B46-AB1A-27B66BD98CF4}"/>
                      </a:ext>
                    </a:extLst>
                  </p:cNvPr>
                  <p:cNvSpPr/>
                  <p:nvPr/>
                </p:nvSpPr>
                <p:spPr>
                  <a:xfrm>
                    <a:off x="4693507" y="2459265"/>
                    <a:ext cx="63269" cy="24092"/>
                  </a:xfrm>
                  <a:custGeom>
                    <a:avLst/>
                    <a:gdLst/>
                    <a:ahLst/>
                    <a:cxnLst/>
                    <a:rect l="l" t="t" r="r" b="b"/>
                    <a:pathLst>
                      <a:path w="2072" h="789" extrusionOk="0">
                        <a:moveTo>
                          <a:pt x="1062" y="0"/>
                        </a:moveTo>
                        <a:cubicBezTo>
                          <a:pt x="744" y="0"/>
                          <a:pt x="422" y="81"/>
                          <a:pt x="168" y="277"/>
                        </a:cubicBezTo>
                        <a:cubicBezTo>
                          <a:pt x="1" y="443"/>
                          <a:pt x="134" y="777"/>
                          <a:pt x="368" y="777"/>
                        </a:cubicBezTo>
                        <a:cubicBezTo>
                          <a:pt x="568" y="744"/>
                          <a:pt x="768" y="677"/>
                          <a:pt x="968" y="677"/>
                        </a:cubicBezTo>
                        <a:cubicBezTo>
                          <a:pt x="1168" y="677"/>
                          <a:pt x="1335" y="710"/>
                          <a:pt x="1535" y="777"/>
                        </a:cubicBezTo>
                        <a:cubicBezTo>
                          <a:pt x="1568" y="785"/>
                          <a:pt x="1599" y="788"/>
                          <a:pt x="1629" y="788"/>
                        </a:cubicBezTo>
                        <a:cubicBezTo>
                          <a:pt x="1986" y="788"/>
                          <a:pt x="2072" y="264"/>
                          <a:pt x="1702" y="110"/>
                        </a:cubicBezTo>
                        <a:cubicBezTo>
                          <a:pt x="1509" y="41"/>
                          <a:pt x="1286" y="0"/>
                          <a:pt x="1062" y="0"/>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4" name="Google Shape;2757;p33">
                    <a:extLst>
                      <a:ext uri="{FF2B5EF4-FFF2-40B4-BE49-F238E27FC236}">
                        <a16:creationId xmlns:a16="http://schemas.microsoft.com/office/drawing/2014/main" id="{9789B89E-0A86-49D9-B409-BD8CAAA4887F}"/>
                      </a:ext>
                    </a:extLst>
                  </p:cNvPr>
                  <p:cNvSpPr/>
                  <p:nvPr/>
                </p:nvSpPr>
                <p:spPr>
                  <a:xfrm>
                    <a:off x="4485711" y="2499389"/>
                    <a:ext cx="43848" cy="64276"/>
                  </a:xfrm>
                  <a:custGeom>
                    <a:avLst/>
                    <a:gdLst/>
                    <a:ahLst/>
                    <a:cxnLst/>
                    <a:rect l="l" t="t" r="r" b="b"/>
                    <a:pathLst>
                      <a:path w="1436" h="2105" extrusionOk="0">
                        <a:moveTo>
                          <a:pt x="786" y="1"/>
                        </a:moveTo>
                        <a:cubicBezTo>
                          <a:pt x="586" y="1"/>
                          <a:pt x="387" y="93"/>
                          <a:pt x="301" y="263"/>
                        </a:cubicBezTo>
                        <a:cubicBezTo>
                          <a:pt x="68" y="697"/>
                          <a:pt x="1" y="1197"/>
                          <a:pt x="168" y="1664"/>
                        </a:cubicBezTo>
                        <a:cubicBezTo>
                          <a:pt x="234" y="1898"/>
                          <a:pt x="401" y="2065"/>
                          <a:pt x="635" y="2098"/>
                        </a:cubicBezTo>
                        <a:cubicBezTo>
                          <a:pt x="664" y="2102"/>
                          <a:pt x="693" y="2104"/>
                          <a:pt x="722" y="2104"/>
                        </a:cubicBezTo>
                        <a:cubicBezTo>
                          <a:pt x="925" y="2104"/>
                          <a:pt x="1118" y="2002"/>
                          <a:pt x="1235" y="1798"/>
                        </a:cubicBezTo>
                        <a:cubicBezTo>
                          <a:pt x="1369" y="1564"/>
                          <a:pt x="1435" y="1264"/>
                          <a:pt x="1435" y="964"/>
                        </a:cubicBezTo>
                        <a:cubicBezTo>
                          <a:pt x="1435" y="730"/>
                          <a:pt x="1369" y="497"/>
                          <a:pt x="1268" y="263"/>
                        </a:cubicBezTo>
                        <a:cubicBezTo>
                          <a:pt x="1171" y="84"/>
                          <a:pt x="978" y="1"/>
                          <a:pt x="786"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5" name="Google Shape;2758;p33">
                    <a:extLst>
                      <a:ext uri="{FF2B5EF4-FFF2-40B4-BE49-F238E27FC236}">
                        <a16:creationId xmlns:a16="http://schemas.microsoft.com/office/drawing/2014/main" id="{723889CA-6A37-49F2-B503-4FE4109C4BAA}"/>
                      </a:ext>
                    </a:extLst>
                  </p:cNvPr>
                  <p:cNvSpPr/>
                  <p:nvPr/>
                </p:nvSpPr>
                <p:spPr>
                  <a:xfrm>
                    <a:off x="4473405" y="2459265"/>
                    <a:ext cx="63269" cy="24092"/>
                  </a:xfrm>
                  <a:custGeom>
                    <a:avLst/>
                    <a:gdLst/>
                    <a:ahLst/>
                    <a:cxnLst/>
                    <a:rect l="l" t="t" r="r" b="b"/>
                    <a:pathLst>
                      <a:path w="2072" h="789" extrusionOk="0">
                        <a:moveTo>
                          <a:pt x="1021" y="0"/>
                        </a:moveTo>
                        <a:cubicBezTo>
                          <a:pt x="792" y="0"/>
                          <a:pt x="564" y="41"/>
                          <a:pt x="371" y="110"/>
                        </a:cubicBezTo>
                        <a:cubicBezTo>
                          <a:pt x="1" y="264"/>
                          <a:pt x="115" y="788"/>
                          <a:pt x="476" y="788"/>
                        </a:cubicBezTo>
                        <a:cubicBezTo>
                          <a:pt x="506" y="788"/>
                          <a:pt x="538" y="785"/>
                          <a:pt x="571" y="777"/>
                        </a:cubicBezTo>
                        <a:cubicBezTo>
                          <a:pt x="737" y="710"/>
                          <a:pt x="938" y="677"/>
                          <a:pt x="1138" y="677"/>
                        </a:cubicBezTo>
                        <a:cubicBezTo>
                          <a:pt x="1338" y="677"/>
                          <a:pt x="1505" y="744"/>
                          <a:pt x="1705" y="777"/>
                        </a:cubicBezTo>
                        <a:cubicBezTo>
                          <a:pt x="1938" y="777"/>
                          <a:pt x="2072" y="443"/>
                          <a:pt x="1905" y="277"/>
                        </a:cubicBezTo>
                        <a:cubicBezTo>
                          <a:pt x="1671" y="81"/>
                          <a:pt x="1344" y="0"/>
                          <a:pt x="1021" y="0"/>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6" name="Google Shape;2759;p33">
                    <a:extLst>
                      <a:ext uri="{FF2B5EF4-FFF2-40B4-BE49-F238E27FC236}">
                        <a16:creationId xmlns:a16="http://schemas.microsoft.com/office/drawing/2014/main" id="{F74996DE-26CA-4110-9F84-886B814FE115}"/>
                      </a:ext>
                    </a:extLst>
                  </p:cNvPr>
                  <p:cNvSpPr/>
                  <p:nvPr/>
                </p:nvSpPr>
                <p:spPr>
                  <a:xfrm>
                    <a:off x="4431723" y="2426134"/>
                    <a:ext cx="358573" cy="174294"/>
                  </a:xfrm>
                  <a:custGeom>
                    <a:avLst/>
                    <a:gdLst/>
                    <a:ahLst/>
                    <a:cxnLst/>
                    <a:rect l="l" t="t" r="r" b="b"/>
                    <a:pathLst>
                      <a:path w="11743" h="5708" extrusionOk="0">
                        <a:moveTo>
                          <a:pt x="2703" y="327"/>
                        </a:moveTo>
                        <a:cubicBezTo>
                          <a:pt x="3303" y="327"/>
                          <a:pt x="3870" y="628"/>
                          <a:pt x="4204" y="1161"/>
                        </a:cubicBezTo>
                        <a:cubicBezTo>
                          <a:pt x="4671" y="2029"/>
                          <a:pt x="4671" y="3697"/>
                          <a:pt x="4137" y="4497"/>
                        </a:cubicBezTo>
                        <a:cubicBezTo>
                          <a:pt x="3770" y="5064"/>
                          <a:pt x="3137" y="5298"/>
                          <a:pt x="2536" y="5331"/>
                        </a:cubicBezTo>
                        <a:cubicBezTo>
                          <a:pt x="2500" y="5333"/>
                          <a:pt x="2464" y="5333"/>
                          <a:pt x="2429" y="5333"/>
                        </a:cubicBezTo>
                        <a:cubicBezTo>
                          <a:pt x="1685" y="5333"/>
                          <a:pt x="1158" y="4996"/>
                          <a:pt x="935" y="4264"/>
                        </a:cubicBezTo>
                        <a:cubicBezTo>
                          <a:pt x="601" y="3196"/>
                          <a:pt x="435" y="1728"/>
                          <a:pt x="1335" y="895"/>
                        </a:cubicBezTo>
                        <a:cubicBezTo>
                          <a:pt x="1736" y="594"/>
                          <a:pt x="2169" y="327"/>
                          <a:pt x="2703" y="327"/>
                        </a:cubicBezTo>
                        <a:close/>
                        <a:moveTo>
                          <a:pt x="9541" y="327"/>
                        </a:moveTo>
                        <a:cubicBezTo>
                          <a:pt x="10175" y="327"/>
                          <a:pt x="10742" y="628"/>
                          <a:pt x="11042" y="1161"/>
                        </a:cubicBezTo>
                        <a:cubicBezTo>
                          <a:pt x="11509" y="2029"/>
                          <a:pt x="11509" y="3697"/>
                          <a:pt x="10975" y="4497"/>
                        </a:cubicBezTo>
                        <a:cubicBezTo>
                          <a:pt x="10609" y="5064"/>
                          <a:pt x="9975" y="5298"/>
                          <a:pt x="9374" y="5331"/>
                        </a:cubicBezTo>
                        <a:cubicBezTo>
                          <a:pt x="9338" y="5333"/>
                          <a:pt x="9302" y="5333"/>
                          <a:pt x="9267" y="5333"/>
                        </a:cubicBezTo>
                        <a:cubicBezTo>
                          <a:pt x="8523" y="5333"/>
                          <a:pt x="7996" y="4996"/>
                          <a:pt x="7773" y="4264"/>
                        </a:cubicBezTo>
                        <a:cubicBezTo>
                          <a:pt x="7440" y="3196"/>
                          <a:pt x="7306" y="1728"/>
                          <a:pt x="8173" y="895"/>
                        </a:cubicBezTo>
                        <a:cubicBezTo>
                          <a:pt x="8574" y="594"/>
                          <a:pt x="9007" y="327"/>
                          <a:pt x="9541" y="327"/>
                        </a:cubicBezTo>
                        <a:close/>
                        <a:moveTo>
                          <a:pt x="2714" y="1"/>
                        </a:moveTo>
                        <a:cubicBezTo>
                          <a:pt x="2021" y="1"/>
                          <a:pt x="1320" y="303"/>
                          <a:pt x="902" y="861"/>
                        </a:cubicBezTo>
                        <a:cubicBezTo>
                          <a:pt x="1" y="1829"/>
                          <a:pt x="201" y="3630"/>
                          <a:pt x="701" y="4731"/>
                        </a:cubicBezTo>
                        <a:cubicBezTo>
                          <a:pt x="1027" y="5400"/>
                          <a:pt x="1733" y="5707"/>
                          <a:pt x="2459" y="5707"/>
                        </a:cubicBezTo>
                        <a:cubicBezTo>
                          <a:pt x="3145" y="5707"/>
                          <a:pt x="3849" y="5433"/>
                          <a:pt x="4271" y="4931"/>
                        </a:cubicBezTo>
                        <a:cubicBezTo>
                          <a:pt x="4738" y="4397"/>
                          <a:pt x="4838" y="3596"/>
                          <a:pt x="4871" y="2896"/>
                        </a:cubicBezTo>
                        <a:cubicBezTo>
                          <a:pt x="4871" y="2529"/>
                          <a:pt x="4871" y="2195"/>
                          <a:pt x="4804" y="1829"/>
                        </a:cubicBezTo>
                        <a:cubicBezTo>
                          <a:pt x="5221" y="1745"/>
                          <a:pt x="5613" y="1695"/>
                          <a:pt x="6005" y="1695"/>
                        </a:cubicBezTo>
                        <a:cubicBezTo>
                          <a:pt x="6397" y="1695"/>
                          <a:pt x="6789" y="1745"/>
                          <a:pt x="7206" y="1862"/>
                        </a:cubicBezTo>
                        <a:cubicBezTo>
                          <a:pt x="6973" y="2796"/>
                          <a:pt x="7173" y="3963"/>
                          <a:pt x="7540" y="4731"/>
                        </a:cubicBezTo>
                        <a:cubicBezTo>
                          <a:pt x="7866" y="5400"/>
                          <a:pt x="8562" y="5707"/>
                          <a:pt x="9285" y="5707"/>
                        </a:cubicBezTo>
                        <a:cubicBezTo>
                          <a:pt x="9967" y="5707"/>
                          <a:pt x="10671" y="5433"/>
                          <a:pt x="11109" y="4931"/>
                        </a:cubicBezTo>
                        <a:cubicBezTo>
                          <a:pt x="11576" y="4397"/>
                          <a:pt x="11676" y="3596"/>
                          <a:pt x="11709" y="2896"/>
                        </a:cubicBezTo>
                        <a:cubicBezTo>
                          <a:pt x="11743" y="2162"/>
                          <a:pt x="11676" y="1395"/>
                          <a:pt x="11209" y="794"/>
                        </a:cubicBezTo>
                        <a:cubicBezTo>
                          <a:pt x="10811" y="253"/>
                          <a:pt x="10192" y="1"/>
                          <a:pt x="9564" y="1"/>
                        </a:cubicBezTo>
                        <a:cubicBezTo>
                          <a:pt x="8876" y="1"/>
                          <a:pt x="8176" y="303"/>
                          <a:pt x="7740" y="861"/>
                        </a:cubicBezTo>
                        <a:cubicBezTo>
                          <a:pt x="7540" y="1061"/>
                          <a:pt x="7406" y="1328"/>
                          <a:pt x="7306" y="1595"/>
                        </a:cubicBezTo>
                        <a:cubicBezTo>
                          <a:pt x="6884" y="1437"/>
                          <a:pt x="6441" y="1341"/>
                          <a:pt x="5993" y="1341"/>
                        </a:cubicBezTo>
                        <a:cubicBezTo>
                          <a:pt x="5875" y="1341"/>
                          <a:pt x="5757" y="1348"/>
                          <a:pt x="5638" y="1362"/>
                        </a:cubicBezTo>
                        <a:cubicBezTo>
                          <a:pt x="5371" y="1362"/>
                          <a:pt x="5005" y="1395"/>
                          <a:pt x="4738" y="1595"/>
                        </a:cubicBezTo>
                        <a:cubicBezTo>
                          <a:pt x="4671" y="1295"/>
                          <a:pt x="4571" y="1028"/>
                          <a:pt x="4371" y="794"/>
                        </a:cubicBezTo>
                        <a:cubicBezTo>
                          <a:pt x="3973" y="253"/>
                          <a:pt x="3347" y="1"/>
                          <a:pt x="271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7" name="Google Shape;2760;p33">
                    <a:extLst>
                      <a:ext uri="{FF2B5EF4-FFF2-40B4-BE49-F238E27FC236}">
                        <a16:creationId xmlns:a16="http://schemas.microsoft.com/office/drawing/2014/main" id="{6F5CF158-706D-4FAE-B117-4F73374940C8}"/>
                      </a:ext>
                    </a:extLst>
                  </p:cNvPr>
                  <p:cNvSpPr/>
                  <p:nvPr/>
                </p:nvSpPr>
                <p:spPr>
                  <a:xfrm>
                    <a:off x="4588586" y="2510474"/>
                    <a:ext cx="35390" cy="82048"/>
                  </a:xfrm>
                  <a:custGeom>
                    <a:avLst/>
                    <a:gdLst/>
                    <a:ahLst/>
                    <a:cxnLst/>
                    <a:rect l="l" t="t" r="r" b="b"/>
                    <a:pathLst>
                      <a:path w="1159" h="2687" extrusionOk="0">
                        <a:moveTo>
                          <a:pt x="718" y="1"/>
                        </a:moveTo>
                        <a:cubicBezTo>
                          <a:pt x="660" y="1"/>
                          <a:pt x="601" y="34"/>
                          <a:pt x="601" y="101"/>
                        </a:cubicBezTo>
                        <a:cubicBezTo>
                          <a:pt x="568" y="534"/>
                          <a:pt x="668" y="1101"/>
                          <a:pt x="535" y="1535"/>
                        </a:cubicBezTo>
                        <a:cubicBezTo>
                          <a:pt x="435" y="1768"/>
                          <a:pt x="1" y="2035"/>
                          <a:pt x="1" y="2302"/>
                        </a:cubicBezTo>
                        <a:cubicBezTo>
                          <a:pt x="1" y="2620"/>
                          <a:pt x="377" y="2687"/>
                          <a:pt x="683" y="2687"/>
                        </a:cubicBezTo>
                        <a:cubicBezTo>
                          <a:pt x="795" y="2687"/>
                          <a:pt x="897" y="2678"/>
                          <a:pt x="968" y="2669"/>
                        </a:cubicBezTo>
                        <a:cubicBezTo>
                          <a:pt x="1159" y="2637"/>
                          <a:pt x="1108" y="2333"/>
                          <a:pt x="929" y="2333"/>
                        </a:cubicBezTo>
                        <a:cubicBezTo>
                          <a:pt x="920" y="2333"/>
                          <a:pt x="911" y="2334"/>
                          <a:pt x="902" y="2336"/>
                        </a:cubicBezTo>
                        <a:cubicBezTo>
                          <a:pt x="868" y="2347"/>
                          <a:pt x="798" y="2354"/>
                          <a:pt x="719" y="2354"/>
                        </a:cubicBezTo>
                        <a:cubicBezTo>
                          <a:pt x="561" y="2354"/>
                          <a:pt x="368" y="2324"/>
                          <a:pt x="368" y="2235"/>
                        </a:cubicBezTo>
                        <a:cubicBezTo>
                          <a:pt x="368" y="2202"/>
                          <a:pt x="568" y="2035"/>
                          <a:pt x="601" y="1969"/>
                        </a:cubicBezTo>
                        <a:cubicBezTo>
                          <a:pt x="701" y="1869"/>
                          <a:pt x="768" y="1735"/>
                          <a:pt x="802" y="1602"/>
                        </a:cubicBezTo>
                        <a:cubicBezTo>
                          <a:pt x="935" y="1168"/>
                          <a:pt x="868" y="568"/>
                          <a:pt x="835" y="101"/>
                        </a:cubicBezTo>
                        <a:cubicBezTo>
                          <a:pt x="835" y="34"/>
                          <a:pt x="777" y="1"/>
                          <a:pt x="7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8" name="Google Shape;2761;p33">
                    <a:extLst>
                      <a:ext uri="{FF2B5EF4-FFF2-40B4-BE49-F238E27FC236}">
                        <a16:creationId xmlns:a16="http://schemas.microsoft.com/office/drawing/2014/main" id="{D9F0BED8-4E90-4D07-AF37-AF46B573F0B5}"/>
                      </a:ext>
                    </a:extLst>
                  </p:cNvPr>
                  <p:cNvSpPr/>
                  <p:nvPr/>
                </p:nvSpPr>
                <p:spPr>
                  <a:xfrm>
                    <a:off x="4394042" y="2251074"/>
                    <a:ext cx="358573" cy="203333"/>
                  </a:xfrm>
                  <a:custGeom>
                    <a:avLst/>
                    <a:gdLst/>
                    <a:ahLst/>
                    <a:cxnLst/>
                    <a:rect l="l" t="t" r="r" b="b"/>
                    <a:pathLst>
                      <a:path w="11743" h="6659" extrusionOk="0">
                        <a:moveTo>
                          <a:pt x="7512" y="1"/>
                        </a:moveTo>
                        <a:cubicBezTo>
                          <a:pt x="3962" y="1"/>
                          <a:pt x="509" y="1902"/>
                          <a:pt x="34" y="5727"/>
                        </a:cubicBezTo>
                        <a:cubicBezTo>
                          <a:pt x="1" y="5994"/>
                          <a:pt x="1" y="6294"/>
                          <a:pt x="168" y="6494"/>
                        </a:cubicBezTo>
                        <a:cubicBezTo>
                          <a:pt x="273" y="6612"/>
                          <a:pt x="412" y="6659"/>
                          <a:pt x="564" y="6659"/>
                        </a:cubicBezTo>
                        <a:cubicBezTo>
                          <a:pt x="843" y="6659"/>
                          <a:pt x="1164" y="6500"/>
                          <a:pt x="1402" y="6327"/>
                        </a:cubicBezTo>
                        <a:cubicBezTo>
                          <a:pt x="2436" y="5627"/>
                          <a:pt x="3437" y="4860"/>
                          <a:pt x="4404" y="4059"/>
                        </a:cubicBezTo>
                        <a:lnTo>
                          <a:pt x="4404" y="4059"/>
                        </a:lnTo>
                        <a:cubicBezTo>
                          <a:pt x="4204" y="4459"/>
                          <a:pt x="4070" y="4893"/>
                          <a:pt x="4004" y="5327"/>
                        </a:cubicBezTo>
                        <a:cubicBezTo>
                          <a:pt x="3970" y="5493"/>
                          <a:pt x="3937" y="5694"/>
                          <a:pt x="4037" y="5860"/>
                        </a:cubicBezTo>
                        <a:cubicBezTo>
                          <a:pt x="4134" y="6038"/>
                          <a:pt x="4318" y="6107"/>
                          <a:pt x="4523" y="6107"/>
                        </a:cubicBezTo>
                        <a:cubicBezTo>
                          <a:pt x="4741" y="6107"/>
                          <a:pt x="4982" y="6030"/>
                          <a:pt x="5171" y="5927"/>
                        </a:cubicBezTo>
                        <a:cubicBezTo>
                          <a:pt x="6205" y="5427"/>
                          <a:pt x="7139" y="4793"/>
                          <a:pt x="7973" y="4026"/>
                        </a:cubicBezTo>
                        <a:lnTo>
                          <a:pt x="7973" y="4026"/>
                        </a:lnTo>
                        <a:cubicBezTo>
                          <a:pt x="7840" y="4426"/>
                          <a:pt x="7706" y="4926"/>
                          <a:pt x="8040" y="5227"/>
                        </a:cubicBezTo>
                        <a:cubicBezTo>
                          <a:pt x="8167" y="5353"/>
                          <a:pt x="8322" y="5403"/>
                          <a:pt x="8491" y="5403"/>
                        </a:cubicBezTo>
                        <a:cubicBezTo>
                          <a:pt x="8765" y="5403"/>
                          <a:pt x="9072" y="5271"/>
                          <a:pt x="9341" y="5126"/>
                        </a:cubicBezTo>
                        <a:cubicBezTo>
                          <a:pt x="9941" y="4826"/>
                          <a:pt x="10542" y="4459"/>
                          <a:pt x="10975" y="3959"/>
                        </a:cubicBezTo>
                        <a:cubicBezTo>
                          <a:pt x="11442" y="3459"/>
                          <a:pt x="11742" y="2758"/>
                          <a:pt x="11642" y="2091"/>
                        </a:cubicBezTo>
                        <a:cubicBezTo>
                          <a:pt x="11509" y="1491"/>
                          <a:pt x="11109" y="957"/>
                          <a:pt x="10575" y="657"/>
                        </a:cubicBezTo>
                        <a:cubicBezTo>
                          <a:pt x="10041" y="323"/>
                          <a:pt x="9441" y="190"/>
                          <a:pt x="8840" y="90"/>
                        </a:cubicBezTo>
                        <a:cubicBezTo>
                          <a:pt x="8400" y="30"/>
                          <a:pt x="7955" y="1"/>
                          <a:pt x="7512"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9" name="Google Shape;2762;p33">
                    <a:extLst>
                      <a:ext uri="{FF2B5EF4-FFF2-40B4-BE49-F238E27FC236}">
                        <a16:creationId xmlns:a16="http://schemas.microsoft.com/office/drawing/2014/main" id="{1DDB5D30-7A9B-4824-B4FF-7161B65137EF}"/>
                      </a:ext>
                    </a:extLst>
                  </p:cNvPr>
                  <p:cNvSpPr/>
                  <p:nvPr/>
                </p:nvSpPr>
                <p:spPr>
                  <a:xfrm>
                    <a:off x="4688835" y="2296083"/>
                    <a:ext cx="125926" cy="139362"/>
                  </a:xfrm>
                  <a:custGeom>
                    <a:avLst/>
                    <a:gdLst/>
                    <a:ahLst/>
                    <a:cxnLst/>
                    <a:rect l="l" t="t" r="r" b="b"/>
                    <a:pathLst>
                      <a:path w="4124" h="4564" extrusionOk="0">
                        <a:moveTo>
                          <a:pt x="1333" y="1"/>
                        </a:moveTo>
                        <a:cubicBezTo>
                          <a:pt x="625" y="1"/>
                          <a:pt x="0" y="409"/>
                          <a:pt x="120" y="1251"/>
                        </a:cubicBezTo>
                        <a:cubicBezTo>
                          <a:pt x="254" y="2352"/>
                          <a:pt x="1088" y="3686"/>
                          <a:pt x="2022" y="4253"/>
                        </a:cubicBezTo>
                        <a:cubicBezTo>
                          <a:pt x="2314" y="4441"/>
                          <a:pt x="2659" y="4563"/>
                          <a:pt x="2982" y="4563"/>
                        </a:cubicBezTo>
                        <a:cubicBezTo>
                          <a:pt x="3175" y="4563"/>
                          <a:pt x="3361" y="4520"/>
                          <a:pt x="3523" y="4420"/>
                        </a:cubicBezTo>
                        <a:cubicBezTo>
                          <a:pt x="3990" y="4119"/>
                          <a:pt x="4123" y="3486"/>
                          <a:pt x="4057" y="2919"/>
                        </a:cubicBezTo>
                        <a:cubicBezTo>
                          <a:pt x="3956" y="1784"/>
                          <a:pt x="3189" y="684"/>
                          <a:pt x="2155" y="183"/>
                        </a:cubicBezTo>
                        <a:cubicBezTo>
                          <a:pt x="1894" y="62"/>
                          <a:pt x="1608" y="1"/>
                          <a:pt x="1333"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0" name="Google Shape;2763;p33">
                    <a:extLst>
                      <a:ext uri="{FF2B5EF4-FFF2-40B4-BE49-F238E27FC236}">
                        <a16:creationId xmlns:a16="http://schemas.microsoft.com/office/drawing/2014/main" id="{E595AA68-D172-48F5-AF0D-9E7A8940E19B}"/>
                      </a:ext>
                    </a:extLst>
                  </p:cNvPr>
                  <p:cNvSpPr/>
                  <p:nvPr/>
                </p:nvSpPr>
                <p:spPr>
                  <a:xfrm>
                    <a:off x="4372667" y="2151925"/>
                    <a:ext cx="466514" cy="246540"/>
                  </a:xfrm>
                  <a:custGeom>
                    <a:avLst/>
                    <a:gdLst/>
                    <a:ahLst/>
                    <a:cxnLst/>
                    <a:rect l="l" t="t" r="r" b="b"/>
                    <a:pathLst>
                      <a:path w="15278" h="8074" extrusionOk="0">
                        <a:moveTo>
                          <a:pt x="7639" y="1"/>
                        </a:moveTo>
                        <a:cubicBezTo>
                          <a:pt x="6305" y="134"/>
                          <a:pt x="5004" y="568"/>
                          <a:pt x="3903" y="1068"/>
                        </a:cubicBezTo>
                        <a:cubicBezTo>
                          <a:pt x="2335" y="1802"/>
                          <a:pt x="1201" y="2636"/>
                          <a:pt x="1201" y="2636"/>
                        </a:cubicBezTo>
                        <a:cubicBezTo>
                          <a:pt x="67" y="5571"/>
                          <a:pt x="0" y="7373"/>
                          <a:pt x="34" y="7906"/>
                        </a:cubicBezTo>
                        <a:cubicBezTo>
                          <a:pt x="34" y="8007"/>
                          <a:pt x="34" y="8040"/>
                          <a:pt x="34" y="8040"/>
                        </a:cubicBezTo>
                        <a:lnTo>
                          <a:pt x="534" y="8073"/>
                        </a:lnTo>
                        <a:cubicBezTo>
                          <a:pt x="801" y="7506"/>
                          <a:pt x="1268" y="6972"/>
                          <a:pt x="1435" y="6772"/>
                        </a:cubicBezTo>
                        <a:cubicBezTo>
                          <a:pt x="1701" y="6539"/>
                          <a:pt x="2002" y="6339"/>
                          <a:pt x="2302" y="6172"/>
                        </a:cubicBezTo>
                        <a:cubicBezTo>
                          <a:pt x="2602" y="6005"/>
                          <a:pt x="2936" y="5838"/>
                          <a:pt x="3269" y="5705"/>
                        </a:cubicBezTo>
                        <a:cubicBezTo>
                          <a:pt x="4437" y="5238"/>
                          <a:pt x="5738" y="5004"/>
                          <a:pt x="7005" y="4904"/>
                        </a:cubicBezTo>
                        <a:cubicBezTo>
                          <a:pt x="7294" y="4863"/>
                          <a:pt x="7583" y="4835"/>
                          <a:pt x="7871" y="4835"/>
                        </a:cubicBezTo>
                        <a:cubicBezTo>
                          <a:pt x="8050" y="4835"/>
                          <a:pt x="8228" y="4845"/>
                          <a:pt x="8406" y="4871"/>
                        </a:cubicBezTo>
                        <a:cubicBezTo>
                          <a:pt x="9007" y="4938"/>
                          <a:pt x="9574" y="5104"/>
                          <a:pt x="10141" y="5305"/>
                        </a:cubicBezTo>
                        <a:cubicBezTo>
                          <a:pt x="10708" y="5505"/>
                          <a:pt x="11308" y="5705"/>
                          <a:pt x="11875" y="5938"/>
                        </a:cubicBezTo>
                        <a:cubicBezTo>
                          <a:pt x="12042" y="6005"/>
                          <a:pt x="12176" y="6038"/>
                          <a:pt x="12309" y="6105"/>
                        </a:cubicBezTo>
                        <a:cubicBezTo>
                          <a:pt x="12576" y="6205"/>
                          <a:pt x="12843" y="6339"/>
                          <a:pt x="13110" y="6505"/>
                        </a:cubicBezTo>
                        <a:cubicBezTo>
                          <a:pt x="13443" y="6772"/>
                          <a:pt x="13710" y="7173"/>
                          <a:pt x="13944" y="7540"/>
                        </a:cubicBezTo>
                        <a:cubicBezTo>
                          <a:pt x="14044" y="7706"/>
                          <a:pt x="14177" y="7873"/>
                          <a:pt x="14244" y="8073"/>
                        </a:cubicBezTo>
                        <a:lnTo>
                          <a:pt x="15244" y="8040"/>
                        </a:lnTo>
                        <a:cubicBezTo>
                          <a:pt x="15244" y="8040"/>
                          <a:pt x="15244" y="8007"/>
                          <a:pt x="15278" y="7906"/>
                        </a:cubicBezTo>
                        <a:cubicBezTo>
                          <a:pt x="15278" y="7373"/>
                          <a:pt x="15244" y="5571"/>
                          <a:pt x="14077" y="2669"/>
                        </a:cubicBezTo>
                        <a:cubicBezTo>
                          <a:pt x="14077" y="2669"/>
                          <a:pt x="12943" y="1769"/>
                          <a:pt x="11275" y="1035"/>
                        </a:cubicBezTo>
                        <a:cubicBezTo>
                          <a:pt x="10208" y="535"/>
                          <a:pt x="8940" y="101"/>
                          <a:pt x="7639"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1" name="Google Shape;2764;p33">
                    <a:extLst>
                      <a:ext uri="{FF2B5EF4-FFF2-40B4-BE49-F238E27FC236}">
                        <a16:creationId xmlns:a16="http://schemas.microsoft.com/office/drawing/2014/main" id="{5348D9AE-08C6-4EA8-A472-36A410207416}"/>
                      </a:ext>
                    </a:extLst>
                  </p:cNvPr>
                  <p:cNvSpPr/>
                  <p:nvPr/>
                </p:nvSpPr>
                <p:spPr>
                  <a:xfrm>
                    <a:off x="4372667" y="2184537"/>
                    <a:ext cx="120216" cy="213928"/>
                  </a:xfrm>
                  <a:custGeom>
                    <a:avLst/>
                    <a:gdLst/>
                    <a:ahLst/>
                    <a:cxnLst/>
                    <a:rect l="l" t="t" r="r" b="b"/>
                    <a:pathLst>
                      <a:path w="3937" h="7006" extrusionOk="0">
                        <a:moveTo>
                          <a:pt x="3936" y="0"/>
                        </a:moveTo>
                        <a:lnTo>
                          <a:pt x="3936" y="0"/>
                        </a:lnTo>
                        <a:cubicBezTo>
                          <a:pt x="2335" y="734"/>
                          <a:pt x="1234" y="1568"/>
                          <a:pt x="1234" y="1568"/>
                        </a:cubicBezTo>
                        <a:cubicBezTo>
                          <a:pt x="67" y="4503"/>
                          <a:pt x="0" y="6305"/>
                          <a:pt x="34" y="6838"/>
                        </a:cubicBezTo>
                        <a:cubicBezTo>
                          <a:pt x="34" y="6939"/>
                          <a:pt x="34" y="6972"/>
                          <a:pt x="34" y="6972"/>
                        </a:cubicBezTo>
                        <a:lnTo>
                          <a:pt x="534" y="7005"/>
                        </a:lnTo>
                        <a:cubicBezTo>
                          <a:pt x="801" y="6438"/>
                          <a:pt x="1268" y="5904"/>
                          <a:pt x="1435" y="5704"/>
                        </a:cubicBezTo>
                        <a:cubicBezTo>
                          <a:pt x="1701" y="5471"/>
                          <a:pt x="2002" y="5271"/>
                          <a:pt x="2302" y="5104"/>
                        </a:cubicBezTo>
                        <a:cubicBezTo>
                          <a:pt x="2602" y="4937"/>
                          <a:pt x="2936" y="4770"/>
                          <a:pt x="3269" y="4637"/>
                        </a:cubicBezTo>
                        <a:cubicBezTo>
                          <a:pt x="3469" y="3102"/>
                          <a:pt x="3736" y="1568"/>
                          <a:pt x="393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2" name="Google Shape;2765;p33">
                    <a:extLst>
                      <a:ext uri="{FF2B5EF4-FFF2-40B4-BE49-F238E27FC236}">
                        <a16:creationId xmlns:a16="http://schemas.microsoft.com/office/drawing/2014/main" id="{2FB89103-E232-47B2-B2F8-F043F32209FE}"/>
                      </a:ext>
                    </a:extLst>
                  </p:cNvPr>
                  <p:cNvSpPr/>
                  <p:nvPr/>
                </p:nvSpPr>
                <p:spPr>
                  <a:xfrm>
                    <a:off x="4716928" y="2183499"/>
                    <a:ext cx="122262" cy="214966"/>
                  </a:xfrm>
                  <a:custGeom>
                    <a:avLst/>
                    <a:gdLst/>
                    <a:ahLst/>
                    <a:cxnLst/>
                    <a:rect l="l" t="t" r="r" b="b"/>
                    <a:pathLst>
                      <a:path w="4004" h="7040" extrusionOk="0">
                        <a:moveTo>
                          <a:pt x="1" y="1"/>
                        </a:moveTo>
                        <a:lnTo>
                          <a:pt x="601" y="4904"/>
                        </a:lnTo>
                        <a:cubicBezTo>
                          <a:pt x="768" y="4971"/>
                          <a:pt x="902" y="5004"/>
                          <a:pt x="1035" y="5071"/>
                        </a:cubicBezTo>
                        <a:cubicBezTo>
                          <a:pt x="1302" y="5171"/>
                          <a:pt x="1569" y="5305"/>
                          <a:pt x="1836" y="5471"/>
                        </a:cubicBezTo>
                        <a:cubicBezTo>
                          <a:pt x="2169" y="5738"/>
                          <a:pt x="2436" y="6139"/>
                          <a:pt x="2670" y="6506"/>
                        </a:cubicBezTo>
                        <a:cubicBezTo>
                          <a:pt x="2770" y="6672"/>
                          <a:pt x="2903" y="6839"/>
                          <a:pt x="2970" y="7039"/>
                        </a:cubicBezTo>
                        <a:lnTo>
                          <a:pt x="3970" y="7006"/>
                        </a:lnTo>
                        <a:cubicBezTo>
                          <a:pt x="3970" y="7006"/>
                          <a:pt x="3970" y="6973"/>
                          <a:pt x="4004" y="6872"/>
                        </a:cubicBezTo>
                        <a:cubicBezTo>
                          <a:pt x="4004" y="6339"/>
                          <a:pt x="3970" y="4537"/>
                          <a:pt x="2803" y="1602"/>
                        </a:cubicBezTo>
                        <a:cubicBezTo>
                          <a:pt x="2803" y="1602"/>
                          <a:pt x="1669" y="735"/>
                          <a:pt x="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3" name="Google Shape;2766;p33">
                    <a:extLst>
                      <a:ext uri="{FF2B5EF4-FFF2-40B4-BE49-F238E27FC236}">
                        <a16:creationId xmlns:a16="http://schemas.microsoft.com/office/drawing/2014/main" id="{FA586CF9-6772-49C2-9485-F34DCC43C79D}"/>
                      </a:ext>
                    </a:extLst>
                  </p:cNvPr>
                  <p:cNvSpPr/>
                  <p:nvPr/>
                </p:nvSpPr>
                <p:spPr>
                  <a:xfrm>
                    <a:off x="4373675" y="2281304"/>
                    <a:ext cx="465506" cy="137530"/>
                  </a:xfrm>
                  <a:custGeom>
                    <a:avLst/>
                    <a:gdLst/>
                    <a:ahLst/>
                    <a:cxnLst/>
                    <a:rect l="l" t="t" r="r" b="b"/>
                    <a:pathLst>
                      <a:path w="15245" h="4504" extrusionOk="0">
                        <a:moveTo>
                          <a:pt x="7606" y="0"/>
                        </a:moveTo>
                        <a:cubicBezTo>
                          <a:pt x="3670" y="0"/>
                          <a:pt x="501" y="1568"/>
                          <a:pt x="1" y="3669"/>
                        </a:cubicBezTo>
                        <a:cubicBezTo>
                          <a:pt x="1" y="3669"/>
                          <a:pt x="1" y="3736"/>
                          <a:pt x="1" y="3803"/>
                        </a:cubicBezTo>
                        <a:cubicBezTo>
                          <a:pt x="1" y="4170"/>
                          <a:pt x="301" y="4470"/>
                          <a:pt x="701" y="4503"/>
                        </a:cubicBezTo>
                        <a:cubicBezTo>
                          <a:pt x="968" y="4503"/>
                          <a:pt x="1235" y="4337"/>
                          <a:pt x="1335" y="4070"/>
                        </a:cubicBezTo>
                        <a:cubicBezTo>
                          <a:pt x="1635" y="3436"/>
                          <a:pt x="2135" y="2602"/>
                          <a:pt x="2869" y="2235"/>
                        </a:cubicBezTo>
                        <a:cubicBezTo>
                          <a:pt x="4137" y="1601"/>
                          <a:pt x="5805" y="1234"/>
                          <a:pt x="7606" y="1234"/>
                        </a:cubicBezTo>
                        <a:cubicBezTo>
                          <a:pt x="9407" y="1234"/>
                          <a:pt x="11109" y="1601"/>
                          <a:pt x="12376" y="2235"/>
                        </a:cubicBezTo>
                        <a:cubicBezTo>
                          <a:pt x="13077" y="2602"/>
                          <a:pt x="13610" y="3436"/>
                          <a:pt x="13877" y="4070"/>
                        </a:cubicBezTo>
                        <a:cubicBezTo>
                          <a:pt x="14011" y="4337"/>
                          <a:pt x="14244" y="4503"/>
                          <a:pt x="14544" y="4503"/>
                        </a:cubicBezTo>
                        <a:cubicBezTo>
                          <a:pt x="14911" y="4470"/>
                          <a:pt x="15211" y="4170"/>
                          <a:pt x="15245" y="3803"/>
                        </a:cubicBezTo>
                        <a:cubicBezTo>
                          <a:pt x="15245" y="3736"/>
                          <a:pt x="15245" y="3669"/>
                          <a:pt x="15245" y="3669"/>
                        </a:cubicBezTo>
                        <a:cubicBezTo>
                          <a:pt x="14744" y="1568"/>
                          <a:pt x="11576" y="0"/>
                          <a:pt x="760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4" name="Google Shape;2767;p33">
                    <a:extLst>
                      <a:ext uri="{FF2B5EF4-FFF2-40B4-BE49-F238E27FC236}">
                        <a16:creationId xmlns:a16="http://schemas.microsoft.com/office/drawing/2014/main" id="{D9E06F6F-F6BF-4543-A39F-35A01BC1DE72}"/>
                      </a:ext>
                    </a:extLst>
                  </p:cNvPr>
                  <p:cNvSpPr/>
                  <p:nvPr/>
                </p:nvSpPr>
                <p:spPr>
                  <a:xfrm>
                    <a:off x="4411845" y="2534902"/>
                    <a:ext cx="33466" cy="44978"/>
                  </a:xfrm>
                  <a:custGeom>
                    <a:avLst/>
                    <a:gdLst/>
                    <a:ahLst/>
                    <a:cxnLst/>
                    <a:rect l="l" t="t" r="r" b="b"/>
                    <a:pathLst>
                      <a:path w="1096" h="1473" extrusionOk="0">
                        <a:moveTo>
                          <a:pt x="216" y="0"/>
                        </a:moveTo>
                        <a:cubicBezTo>
                          <a:pt x="105" y="0"/>
                          <a:pt x="1" y="108"/>
                          <a:pt x="52" y="235"/>
                        </a:cubicBezTo>
                        <a:cubicBezTo>
                          <a:pt x="118" y="435"/>
                          <a:pt x="252" y="602"/>
                          <a:pt x="352" y="802"/>
                        </a:cubicBezTo>
                        <a:cubicBezTo>
                          <a:pt x="452" y="968"/>
                          <a:pt x="519" y="1202"/>
                          <a:pt x="652" y="1369"/>
                        </a:cubicBezTo>
                        <a:cubicBezTo>
                          <a:pt x="699" y="1440"/>
                          <a:pt x="772" y="1473"/>
                          <a:pt x="842" y="1473"/>
                        </a:cubicBezTo>
                        <a:cubicBezTo>
                          <a:pt x="972" y="1473"/>
                          <a:pt x="1095" y="1363"/>
                          <a:pt x="1052" y="1169"/>
                        </a:cubicBezTo>
                        <a:cubicBezTo>
                          <a:pt x="1019" y="968"/>
                          <a:pt x="885" y="735"/>
                          <a:pt x="752" y="535"/>
                        </a:cubicBezTo>
                        <a:cubicBezTo>
                          <a:pt x="619" y="335"/>
                          <a:pt x="519" y="135"/>
                          <a:pt x="318" y="34"/>
                        </a:cubicBezTo>
                        <a:cubicBezTo>
                          <a:pt x="287" y="11"/>
                          <a:pt x="251" y="0"/>
                          <a:pt x="21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5" name="Google Shape;2768;p33">
                    <a:extLst>
                      <a:ext uri="{FF2B5EF4-FFF2-40B4-BE49-F238E27FC236}">
                        <a16:creationId xmlns:a16="http://schemas.microsoft.com/office/drawing/2014/main" id="{6BF3294E-6DE4-42CE-8D8D-C63CE3D3C860}"/>
                      </a:ext>
                    </a:extLst>
                  </p:cNvPr>
                  <p:cNvSpPr/>
                  <p:nvPr/>
                </p:nvSpPr>
                <p:spPr>
                  <a:xfrm>
                    <a:off x="4778060" y="2539605"/>
                    <a:ext cx="29283" cy="50993"/>
                  </a:xfrm>
                  <a:custGeom>
                    <a:avLst/>
                    <a:gdLst/>
                    <a:ahLst/>
                    <a:cxnLst/>
                    <a:rect l="l" t="t" r="r" b="b"/>
                    <a:pathLst>
                      <a:path w="959" h="1670" extrusionOk="0">
                        <a:moveTo>
                          <a:pt x="844" y="1"/>
                        </a:moveTo>
                        <a:cubicBezTo>
                          <a:pt x="826" y="1"/>
                          <a:pt x="810" y="5"/>
                          <a:pt x="801" y="14"/>
                        </a:cubicBezTo>
                        <a:cubicBezTo>
                          <a:pt x="567" y="214"/>
                          <a:pt x="434" y="448"/>
                          <a:pt x="334" y="714"/>
                        </a:cubicBezTo>
                        <a:cubicBezTo>
                          <a:pt x="201" y="948"/>
                          <a:pt x="34" y="1181"/>
                          <a:pt x="0" y="1448"/>
                        </a:cubicBezTo>
                        <a:cubicBezTo>
                          <a:pt x="0" y="1567"/>
                          <a:pt x="137" y="1670"/>
                          <a:pt x="251" y="1670"/>
                        </a:cubicBezTo>
                        <a:cubicBezTo>
                          <a:pt x="297" y="1670"/>
                          <a:pt x="339" y="1653"/>
                          <a:pt x="367" y="1615"/>
                        </a:cubicBezTo>
                        <a:cubicBezTo>
                          <a:pt x="534" y="1382"/>
                          <a:pt x="601" y="1115"/>
                          <a:pt x="701" y="881"/>
                        </a:cubicBezTo>
                        <a:cubicBezTo>
                          <a:pt x="801" y="614"/>
                          <a:pt x="934" y="347"/>
                          <a:pt x="934" y="81"/>
                        </a:cubicBezTo>
                        <a:cubicBezTo>
                          <a:pt x="959" y="32"/>
                          <a:pt x="894" y="1"/>
                          <a:pt x="84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6" name="Google Shape;2769;p33">
                    <a:extLst>
                      <a:ext uri="{FF2B5EF4-FFF2-40B4-BE49-F238E27FC236}">
                        <a16:creationId xmlns:a16="http://schemas.microsoft.com/office/drawing/2014/main" id="{D28926B3-FE7A-4B50-B94B-0CFBD7D04420}"/>
                      </a:ext>
                    </a:extLst>
                  </p:cNvPr>
                  <p:cNvSpPr/>
                  <p:nvPr/>
                </p:nvSpPr>
                <p:spPr>
                  <a:xfrm>
                    <a:off x="4432762" y="2565468"/>
                    <a:ext cx="362634" cy="254692"/>
                  </a:xfrm>
                  <a:custGeom>
                    <a:avLst/>
                    <a:gdLst/>
                    <a:ahLst/>
                    <a:cxnLst/>
                    <a:rect l="l" t="t" r="r" b="b"/>
                    <a:pathLst>
                      <a:path w="11876" h="8341" extrusionOk="0">
                        <a:moveTo>
                          <a:pt x="11875" y="1"/>
                        </a:moveTo>
                        <a:cubicBezTo>
                          <a:pt x="10721" y="158"/>
                          <a:pt x="8684" y="205"/>
                          <a:pt x="6601" y="205"/>
                        </a:cubicBezTo>
                        <a:cubicBezTo>
                          <a:pt x="3809" y="205"/>
                          <a:pt x="936" y="120"/>
                          <a:pt x="0" y="101"/>
                        </a:cubicBezTo>
                        <a:cubicBezTo>
                          <a:pt x="0" y="401"/>
                          <a:pt x="0" y="701"/>
                          <a:pt x="0" y="968"/>
                        </a:cubicBezTo>
                        <a:cubicBezTo>
                          <a:pt x="34" y="2636"/>
                          <a:pt x="34" y="3970"/>
                          <a:pt x="34" y="3970"/>
                        </a:cubicBezTo>
                        <a:cubicBezTo>
                          <a:pt x="34" y="3970"/>
                          <a:pt x="1578" y="8341"/>
                          <a:pt x="5678" y="8341"/>
                        </a:cubicBezTo>
                        <a:cubicBezTo>
                          <a:pt x="5709" y="8341"/>
                          <a:pt x="5740" y="8341"/>
                          <a:pt x="5771" y="8340"/>
                        </a:cubicBezTo>
                        <a:cubicBezTo>
                          <a:pt x="5771" y="8340"/>
                          <a:pt x="11308" y="7406"/>
                          <a:pt x="11842" y="3603"/>
                        </a:cubicBezTo>
                        <a:lnTo>
                          <a:pt x="11875" y="801"/>
                        </a:lnTo>
                        <a:lnTo>
                          <a:pt x="11875"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7" name="Google Shape;2770;p33">
                    <a:extLst>
                      <a:ext uri="{FF2B5EF4-FFF2-40B4-BE49-F238E27FC236}">
                        <a16:creationId xmlns:a16="http://schemas.microsoft.com/office/drawing/2014/main" id="{FF2B4050-B51B-46FD-B190-44C14E064548}"/>
                      </a:ext>
                    </a:extLst>
                  </p:cNvPr>
                  <p:cNvSpPr/>
                  <p:nvPr/>
                </p:nvSpPr>
                <p:spPr>
                  <a:xfrm>
                    <a:off x="4432762" y="2565468"/>
                    <a:ext cx="362634" cy="39634"/>
                  </a:xfrm>
                  <a:custGeom>
                    <a:avLst/>
                    <a:gdLst/>
                    <a:ahLst/>
                    <a:cxnLst/>
                    <a:rect l="l" t="t" r="r" b="b"/>
                    <a:pathLst>
                      <a:path w="11876" h="1298" extrusionOk="0">
                        <a:moveTo>
                          <a:pt x="11875" y="1"/>
                        </a:moveTo>
                        <a:cubicBezTo>
                          <a:pt x="10721" y="158"/>
                          <a:pt x="8684" y="205"/>
                          <a:pt x="6601" y="205"/>
                        </a:cubicBezTo>
                        <a:cubicBezTo>
                          <a:pt x="3809" y="205"/>
                          <a:pt x="936" y="120"/>
                          <a:pt x="0" y="101"/>
                        </a:cubicBezTo>
                        <a:cubicBezTo>
                          <a:pt x="0" y="401"/>
                          <a:pt x="0" y="701"/>
                          <a:pt x="0" y="968"/>
                        </a:cubicBezTo>
                        <a:cubicBezTo>
                          <a:pt x="1107" y="1065"/>
                          <a:pt x="3863" y="1298"/>
                          <a:pt x="6605" y="1298"/>
                        </a:cubicBezTo>
                        <a:cubicBezTo>
                          <a:pt x="8575" y="1298"/>
                          <a:pt x="10537" y="1178"/>
                          <a:pt x="11875" y="801"/>
                        </a:cubicBezTo>
                        <a:lnTo>
                          <a:pt x="11875" y="1"/>
                        </a:lnTo>
                        <a:close/>
                      </a:path>
                    </a:pathLst>
                  </a:custGeom>
                  <a:solidFill>
                    <a:srgbClr val="86E2C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 name="Google Shape;2771;p33">
                    <a:extLst>
                      <a:ext uri="{FF2B5EF4-FFF2-40B4-BE49-F238E27FC236}">
                        <a16:creationId xmlns:a16="http://schemas.microsoft.com/office/drawing/2014/main" id="{299B4CFC-31F6-47A5-AF9E-CABFFA95610F}"/>
                      </a:ext>
                    </a:extLst>
                  </p:cNvPr>
                  <p:cNvSpPr/>
                  <p:nvPr/>
                </p:nvSpPr>
                <p:spPr>
                  <a:xfrm>
                    <a:off x="4464336" y="2632585"/>
                    <a:ext cx="289991" cy="38932"/>
                  </a:xfrm>
                  <a:custGeom>
                    <a:avLst/>
                    <a:gdLst/>
                    <a:ahLst/>
                    <a:cxnLst/>
                    <a:rect l="l" t="t" r="r" b="b"/>
                    <a:pathLst>
                      <a:path w="9497" h="1275" extrusionOk="0">
                        <a:moveTo>
                          <a:pt x="4901" y="1"/>
                        </a:moveTo>
                        <a:cubicBezTo>
                          <a:pt x="4847" y="1"/>
                          <a:pt x="4792" y="2"/>
                          <a:pt x="4737" y="4"/>
                        </a:cubicBezTo>
                        <a:cubicBezTo>
                          <a:pt x="3970" y="4"/>
                          <a:pt x="3236" y="138"/>
                          <a:pt x="2469" y="205"/>
                        </a:cubicBezTo>
                        <a:cubicBezTo>
                          <a:pt x="1702" y="271"/>
                          <a:pt x="901" y="338"/>
                          <a:pt x="134" y="505"/>
                        </a:cubicBezTo>
                        <a:cubicBezTo>
                          <a:pt x="0" y="538"/>
                          <a:pt x="34" y="705"/>
                          <a:pt x="167" y="705"/>
                        </a:cubicBezTo>
                        <a:cubicBezTo>
                          <a:pt x="312" y="712"/>
                          <a:pt x="458" y="715"/>
                          <a:pt x="604" y="715"/>
                        </a:cubicBezTo>
                        <a:cubicBezTo>
                          <a:pt x="1932" y="715"/>
                          <a:pt x="3284" y="465"/>
                          <a:pt x="4637" y="405"/>
                        </a:cubicBezTo>
                        <a:cubicBezTo>
                          <a:pt x="4694" y="402"/>
                          <a:pt x="4752" y="401"/>
                          <a:pt x="4809" y="401"/>
                        </a:cubicBezTo>
                        <a:cubicBezTo>
                          <a:pt x="5519" y="401"/>
                          <a:pt x="6226" y="584"/>
                          <a:pt x="6905" y="738"/>
                        </a:cubicBezTo>
                        <a:cubicBezTo>
                          <a:pt x="7673" y="905"/>
                          <a:pt x="8440" y="1105"/>
                          <a:pt x="9174" y="1272"/>
                        </a:cubicBezTo>
                        <a:cubicBezTo>
                          <a:pt x="9185" y="1274"/>
                          <a:pt x="9196" y="1274"/>
                          <a:pt x="9206" y="1274"/>
                        </a:cubicBezTo>
                        <a:cubicBezTo>
                          <a:pt x="9416" y="1274"/>
                          <a:pt x="9496" y="970"/>
                          <a:pt x="9274" y="938"/>
                        </a:cubicBezTo>
                        <a:cubicBezTo>
                          <a:pt x="8506" y="738"/>
                          <a:pt x="7706" y="538"/>
                          <a:pt x="6905" y="338"/>
                        </a:cubicBezTo>
                        <a:cubicBezTo>
                          <a:pt x="6257" y="184"/>
                          <a:pt x="5580" y="1"/>
                          <a:pt x="490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9" name="Google Shape;2772;p33">
                    <a:extLst>
                      <a:ext uri="{FF2B5EF4-FFF2-40B4-BE49-F238E27FC236}">
                        <a16:creationId xmlns:a16="http://schemas.microsoft.com/office/drawing/2014/main" id="{B7C5EAE0-3BA7-40A3-9588-4E52DB657F1D}"/>
                      </a:ext>
                    </a:extLst>
                  </p:cNvPr>
                  <p:cNvSpPr/>
                  <p:nvPr/>
                </p:nvSpPr>
                <p:spPr>
                  <a:xfrm>
                    <a:off x="4477588" y="2706939"/>
                    <a:ext cx="248311" cy="38932"/>
                  </a:xfrm>
                  <a:custGeom>
                    <a:avLst/>
                    <a:gdLst/>
                    <a:ahLst/>
                    <a:cxnLst/>
                    <a:rect l="l" t="t" r="r" b="b"/>
                    <a:pathLst>
                      <a:path w="8132" h="1275" extrusionOk="0">
                        <a:moveTo>
                          <a:pt x="4211" y="1"/>
                        </a:moveTo>
                        <a:cubicBezTo>
                          <a:pt x="4164" y="1"/>
                          <a:pt x="4117" y="2"/>
                          <a:pt x="4070" y="5"/>
                        </a:cubicBezTo>
                        <a:cubicBezTo>
                          <a:pt x="3402" y="5"/>
                          <a:pt x="2769" y="105"/>
                          <a:pt x="2135" y="205"/>
                        </a:cubicBezTo>
                        <a:cubicBezTo>
                          <a:pt x="1468" y="271"/>
                          <a:pt x="767" y="338"/>
                          <a:pt x="133" y="505"/>
                        </a:cubicBezTo>
                        <a:cubicBezTo>
                          <a:pt x="0" y="538"/>
                          <a:pt x="33" y="705"/>
                          <a:pt x="133" y="705"/>
                        </a:cubicBezTo>
                        <a:cubicBezTo>
                          <a:pt x="262" y="712"/>
                          <a:pt x="391" y="715"/>
                          <a:pt x="519" y="715"/>
                        </a:cubicBezTo>
                        <a:cubicBezTo>
                          <a:pt x="1685" y="715"/>
                          <a:pt x="2827" y="465"/>
                          <a:pt x="3970" y="405"/>
                        </a:cubicBezTo>
                        <a:cubicBezTo>
                          <a:pt x="4019" y="402"/>
                          <a:pt x="4069" y="401"/>
                          <a:pt x="4118" y="401"/>
                        </a:cubicBezTo>
                        <a:cubicBezTo>
                          <a:pt x="4731" y="401"/>
                          <a:pt x="5320" y="584"/>
                          <a:pt x="5938" y="738"/>
                        </a:cubicBezTo>
                        <a:cubicBezTo>
                          <a:pt x="6571" y="905"/>
                          <a:pt x="7239" y="1105"/>
                          <a:pt x="7872" y="1272"/>
                        </a:cubicBezTo>
                        <a:cubicBezTo>
                          <a:pt x="7882" y="1274"/>
                          <a:pt x="7891" y="1274"/>
                          <a:pt x="7900" y="1274"/>
                        </a:cubicBezTo>
                        <a:cubicBezTo>
                          <a:pt x="8078" y="1274"/>
                          <a:pt x="8131" y="969"/>
                          <a:pt x="7972" y="905"/>
                        </a:cubicBezTo>
                        <a:cubicBezTo>
                          <a:pt x="7272" y="738"/>
                          <a:pt x="6605" y="538"/>
                          <a:pt x="5938" y="338"/>
                        </a:cubicBezTo>
                        <a:cubicBezTo>
                          <a:pt x="5351" y="184"/>
                          <a:pt x="4793" y="1"/>
                          <a:pt x="421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150" name="Google Shape;1305;p26">
                  <a:extLst>
                    <a:ext uri="{FF2B5EF4-FFF2-40B4-BE49-F238E27FC236}">
                      <a16:creationId xmlns:a16="http://schemas.microsoft.com/office/drawing/2014/main" id="{87E2B730-6820-4519-9AFF-CC63FE7B8B35}"/>
                    </a:ext>
                  </a:extLst>
                </p:cNvPr>
                <p:cNvGrpSpPr/>
                <p:nvPr/>
              </p:nvGrpSpPr>
              <p:grpSpPr>
                <a:xfrm>
                  <a:off x="7802977" y="4222048"/>
                  <a:ext cx="817962" cy="810167"/>
                  <a:chOff x="5159825" y="4941975"/>
                  <a:chExt cx="2448450" cy="2256650"/>
                </a:xfrm>
              </p:grpSpPr>
              <p:sp>
                <p:nvSpPr>
                  <p:cNvPr id="151" name="Google Shape;1306;p26">
                    <a:extLst>
                      <a:ext uri="{FF2B5EF4-FFF2-40B4-BE49-F238E27FC236}">
                        <a16:creationId xmlns:a16="http://schemas.microsoft.com/office/drawing/2014/main" id="{43864FDB-2D5C-4F52-8EE7-65F4AED61407}"/>
                      </a:ext>
                    </a:extLst>
                  </p:cNvPr>
                  <p:cNvSpPr/>
                  <p:nvPr/>
                </p:nvSpPr>
                <p:spPr>
                  <a:xfrm>
                    <a:off x="6840200" y="5208825"/>
                    <a:ext cx="326925" cy="445350"/>
                  </a:xfrm>
                  <a:custGeom>
                    <a:avLst/>
                    <a:gdLst/>
                    <a:ahLst/>
                    <a:cxnLst/>
                    <a:rect l="l" t="t" r="r" b="b"/>
                    <a:pathLst>
                      <a:path w="13077" h="17814" extrusionOk="0">
                        <a:moveTo>
                          <a:pt x="0" y="1"/>
                        </a:moveTo>
                        <a:lnTo>
                          <a:pt x="0" y="17814"/>
                        </a:lnTo>
                        <a:lnTo>
                          <a:pt x="13076" y="17814"/>
                        </a:lnTo>
                        <a:lnTo>
                          <a:pt x="13076" y="1"/>
                        </a:ln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152" name="Google Shape;1307;p26">
                    <a:extLst>
                      <a:ext uri="{FF2B5EF4-FFF2-40B4-BE49-F238E27FC236}">
                        <a16:creationId xmlns:a16="http://schemas.microsoft.com/office/drawing/2014/main" id="{B305A0F5-08D7-4067-A45E-DC71BD7DBCB6}"/>
                      </a:ext>
                    </a:extLst>
                  </p:cNvPr>
                  <p:cNvSpPr/>
                  <p:nvPr/>
                </p:nvSpPr>
                <p:spPr>
                  <a:xfrm>
                    <a:off x="6817675" y="5073750"/>
                    <a:ext cx="372800" cy="135100"/>
                  </a:xfrm>
                  <a:custGeom>
                    <a:avLst/>
                    <a:gdLst/>
                    <a:ahLst/>
                    <a:cxnLst/>
                    <a:rect l="l" t="t" r="r" b="b"/>
                    <a:pathLst>
                      <a:path w="14912" h="5404" extrusionOk="0">
                        <a:moveTo>
                          <a:pt x="1" y="0"/>
                        </a:moveTo>
                        <a:lnTo>
                          <a:pt x="1" y="5404"/>
                        </a:lnTo>
                        <a:lnTo>
                          <a:pt x="14911" y="5404"/>
                        </a:lnTo>
                        <a:lnTo>
                          <a:pt x="14911" y="0"/>
                        </a:lnTo>
                        <a:close/>
                      </a:path>
                    </a:pathLst>
                  </a:custGeom>
                  <a:solidFill>
                    <a:srgbClr val="187F5F"/>
                  </a:solidFill>
                  <a:ln>
                    <a:noFill/>
                  </a:ln>
                </p:spPr>
                <p:txBody>
                  <a:bodyPr spcFirstLastPara="1" wrap="square" lIns="121900" tIns="121900" rIns="121900" bIns="121900" anchor="ctr" anchorCtr="0">
                    <a:noAutofit/>
                  </a:bodyPr>
                  <a:lstStyle/>
                  <a:p>
                    <a:endParaRPr sz="2400"/>
                  </a:p>
                </p:txBody>
              </p:sp>
              <p:sp>
                <p:nvSpPr>
                  <p:cNvPr id="153" name="Google Shape;1308;p26">
                    <a:extLst>
                      <a:ext uri="{FF2B5EF4-FFF2-40B4-BE49-F238E27FC236}">
                        <a16:creationId xmlns:a16="http://schemas.microsoft.com/office/drawing/2014/main" id="{1E4C04C3-F4DE-423C-AE94-CE6194121B9D}"/>
                      </a:ext>
                    </a:extLst>
                  </p:cNvPr>
                  <p:cNvSpPr/>
                  <p:nvPr/>
                </p:nvSpPr>
                <p:spPr>
                  <a:xfrm>
                    <a:off x="5247400" y="5016200"/>
                    <a:ext cx="2273300" cy="960700"/>
                  </a:xfrm>
                  <a:custGeom>
                    <a:avLst/>
                    <a:gdLst/>
                    <a:ahLst/>
                    <a:cxnLst/>
                    <a:rect l="l" t="t" r="r" b="b"/>
                    <a:pathLst>
                      <a:path w="90932" h="38428" extrusionOk="0">
                        <a:moveTo>
                          <a:pt x="45466" y="0"/>
                        </a:moveTo>
                        <a:lnTo>
                          <a:pt x="0" y="38428"/>
                        </a:lnTo>
                        <a:lnTo>
                          <a:pt x="6872" y="38428"/>
                        </a:lnTo>
                        <a:lnTo>
                          <a:pt x="45466" y="5504"/>
                        </a:lnTo>
                        <a:lnTo>
                          <a:pt x="84060" y="38428"/>
                        </a:lnTo>
                        <a:lnTo>
                          <a:pt x="90932" y="38428"/>
                        </a:lnTo>
                        <a:lnTo>
                          <a:pt x="45466" y="0"/>
                        </a:ln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154" name="Google Shape;1309;p26">
                    <a:extLst>
                      <a:ext uri="{FF2B5EF4-FFF2-40B4-BE49-F238E27FC236}">
                        <a16:creationId xmlns:a16="http://schemas.microsoft.com/office/drawing/2014/main" id="{0B7EA2D7-BF17-4685-9C89-EF6CC8C8F8B2}"/>
                      </a:ext>
                    </a:extLst>
                  </p:cNvPr>
                  <p:cNvSpPr/>
                  <p:nvPr/>
                </p:nvSpPr>
                <p:spPr>
                  <a:xfrm>
                    <a:off x="5404175" y="5137950"/>
                    <a:ext cx="1959750" cy="1995625"/>
                  </a:xfrm>
                  <a:custGeom>
                    <a:avLst/>
                    <a:gdLst/>
                    <a:ahLst/>
                    <a:cxnLst/>
                    <a:rect l="l" t="t" r="r" b="b"/>
                    <a:pathLst>
                      <a:path w="78390" h="79825" extrusionOk="0">
                        <a:moveTo>
                          <a:pt x="39195" y="1"/>
                        </a:moveTo>
                        <a:lnTo>
                          <a:pt x="0" y="32090"/>
                        </a:lnTo>
                        <a:lnTo>
                          <a:pt x="0" y="79824"/>
                        </a:lnTo>
                        <a:lnTo>
                          <a:pt x="78390" y="79824"/>
                        </a:lnTo>
                        <a:lnTo>
                          <a:pt x="78390" y="32090"/>
                        </a:lnTo>
                        <a:lnTo>
                          <a:pt x="39195" y="1"/>
                        </a:ln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155" name="Google Shape;1310;p26">
                    <a:extLst>
                      <a:ext uri="{FF2B5EF4-FFF2-40B4-BE49-F238E27FC236}">
                        <a16:creationId xmlns:a16="http://schemas.microsoft.com/office/drawing/2014/main" id="{E45CEF17-B4C8-45C6-A7DC-8A9D73AA637B}"/>
                      </a:ext>
                    </a:extLst>
                  </p:cNvPr>
                  <p:cNvSpPr/>
                  <p:nvPr/>
                </p:nvSpPr>
                <p:spPr>
                  <a:xfrm>
                    <a:off x="5328275" y="7091025"/>
                    <a:ext cx="2111550" cy="107600"/>
                  </a:xfrm>
                  <a:custGeom>
                    <a:avLst/>
                    <a:gdLst/>
                    <a:ahLst/>
                    <a:cxnLst/>
                    <a:rect l="l" t="t" r="r" b="b"/>
                    <a:pathLst>
                      <a:path w="84462" h="4304" extrusionOk="0">
                        <a:moveTo>
                          <a:pt x="568" y="0"/>
                        </a:moveTo>
                        <a:cubicBezTo>
                          <a:pt x="234" y="0"/>
                          <a:pt x="1" y="267"/>
                          <a:pt x="1" y="601"/>
                        </a:cubicBezTo>
                        <a:lnTo>
                          <a:pt x="1" y="3703"/>
                        </a:lnTo>
                        <a:cubicBezTo>
                          <a:pt x="1" y="4036"/>
                          <a:pt x="234" y="4303"/>
                          <a:pt x="568" y="4303"/>
                        </a:cubicBezTo>
                        <a:lnTo>
                          <a:pt x="83894" y="4303"/>
                        </a:lnTo>
                        <a:cubicBezTo>
                          <a:pt x="84228" y="4303"/>
                          <a:pt x="84461" y="4036"/>
                          <a:pt x="84461" y="3703"/>
                        </a:cubicBezTo>
                        <a:lnTo>
                          <a:pt x="84461" y="601"/>
                        </a:lnTo>
                        <a:cubicBezTo>
                          <a:pt x="84461" y="267"/>
                          <a:pt x="84228" y="0"/>
                          <a:pt x="83894" y="0"/>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156" name="Google Shape;1311;p26">
                    <a:extLst>
                      <a:ext uri="{FF2B5EF4-FFF2-40B4-BE49-F238E27FC236}">
                        <a16:creationId xmlns:a16="http://schemas.microsoft.com/office/drawing/2014/main" id="{4C1E1162-7060-444A-8C69-75A5196BFF5D}"/>
                      </a:ext>
                    </a:extLst>
                  </p:cNvPr>
                  <p:cNvSpPr/>
                  <p:nvPr/>
                </p:nvSpPr>
                <p:spPr>
                  <a:xfrm>
                    <a:off x="5982925" y="6188700"/>
                    <a:ext cx="370275" cy="590450"/>
                  </a:xfrm>
                  <a:custGeom>
                    <a:avLst/>
                    <a:gdLst/>
                    <a:ahLst/>
                    <a:cxnLst/>
                    <a:rect l="l" t="t" r="r" b="b"/>
                    <a:pathLst>
                      <a:path w="14811" h="23618" extrusionOk="0">
                        <a:moveTo>
                          <a:pt x="634" y="1"/>
                        </a:moveTo>
                        <a:cubicBezTo>
                          <a:pt x="300" y="1"/>
                          <a:pt x="0" y="267"/>
                          <a:pt x="0" y="601"/>
                        </a:cubicBezTo>
                        <a:lnTo>
                          <a:pt x="0" y="23017"/>
                        </a:lnTo>
                        <a:cubicBezTo>
                          <a:pt x="0" y="23351"/>
                          <a:pt x="300" y="23618"/>
                          <a:pt x="634" y="23618"/>
                        </a:cubicBezTo>
                        <a:lnTo>
                          <a:pt x="14177" y="23618"/>
                        </a:lnTo>
                        <a:cubicBezTo>
                          <a:pt x="14544" y="23618"/>
                          <a:pt x="14811" y="23351"/>
                          <a:pt x="14811" y="23017"/>
                        </a:cubicBezTo>
                        <a:lnTo>
                          <a:pt x="14811" y="601"/>
                        </a:lnTo>
                        <a:cubicBezTo>
                          <a:pt x="14811" y="267"/>
                          <a:pt x="14544" y="1"/>
                          <a:pt x="14177" y="1"/>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157" name="Google Shape;1312;p26">
                    <a:extLst>
                      <a:ext uri="{FF2B5EF4-FFF2-40B4-BE49-F238E27FC236}">
                        <a16:creationId xmlns:a16="http://schemas.microsoft.com/office/drawing/2014/main" id="{72F015C8-0193-40D8-BB6C-448A3C1A0AB7}"/>
                      </a:ext>
                    </a:extLst>
                  </p:cNvPr>
                  <p:cNvSpPr/>
                  <p:nvPr/>
                </p:nvSpPr>
                <p:spPr>
                  <a:xfrm>
                    <a:off x="6015450" y="6228725"/>
                    <a:ext cx="306075" cy="527900"/>
                  </a:xfrm>
                  <a:custGeom>
                    <a:avLst/>
                    <a:gdLst/>
                    <a:ahLst/>
                    <a:cxnLst/>
                    <a:rect l="l" t="t" r="r" b="b"/>
                    <a:pathLst>
                      <a:path w="12243" h="21116" extrusionOk="0">
                        <a:moveTo>
                          <a:pt x="534" y="1"/>
                        </a:moveTo>
                        <a:cubicBezTo>
                          <a:pt x="234" y="1"/>
                          <a:pt x="0" y="234"/>
                          <a:pt x="0" y="534"/>
                        </a:cubicBezTo>
                        <a:lnTo>
                          <a:pt x="0" y="20582"/>
                        </a:lnTo>
                        <a:cubicBezTo>
                          <a:pt x="0" y="20882"/>
                          <a:pt x="234" y="21116"/>
                          <a:pt x="534" y="21116"/>
                        </a:cubicBezTo>
                        <a:lnTo>
                          <a:pt x="11675" y="21116"/>
                        </a:lnTo>
                        <a:cubicBezTo>
                          <a:pt x="11975" y="21116"/>
                          <a:pt x="12242" y="20882"/>
                          <a:pt x="12242" y="20582"/>
                        </a:cubicBezTo>
                        <a:lnTo>
                          <a:pt x="12242" y="534"/>
                        </a:lnTo>
                        <a:cubicBezTo>
                          <a:pt x="12242" y="234"/>
                          <a:pt x="11975" y="1"/>
                          <a:pt x="1167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58" name="Google Shape;1313;p26">
                    <a:extLst>
                      <a:ext uri="{FF2B5EF4-FFF2-40B4-BE49-F238E27FC236}">
                        <a16:creationId xmlns:a16="http://schemas.microsoft.com/office/drawing/2014/main" id="{E222033F-306E-4BB9-A003-5B6FF68B63DD}"/>
                      </a:ext>
                    </a:extLst>
                  </p:cNvPr>
                  <p:cNvSpPr/>
                  <p:nvPr/>
                </p:nvSpPr>
                <p:spPr>
                  <a:xfrm>
                    <a:off x="6015450" y="6242000"/>
                    <a:ext cx="306075" cy="514625"/>
                  </a:xfrm>
                  <a:custGeom>
                    <a:avLst/>
                    <a:gdLst/>
                    <a:ahLst/>
                    <a:cxnLst/>
                    <a:rect l="l" t="t" r="r" b="b"/>
                    <a:pathLst>
                      <a:path w="12243" h="20585" extrusionOk="0">
                        <a:moveTo>
                          <a:pt x="12240" y="0"/>
                        </a:moveTo>
                        <a:cubicBezTo>
                          <a:pt x="12064" y="0"/>
                          <a:pt x="0" y="20051"/>
                          <a:pt x="0" y="20051"/>
                        </a:cubicBezTo>
                        <a:cubicBezTo>
                          <a:pt x="0" y="20351"/>
                          <a:pt x="234" y="20585"/>
                          <a:pt x="534" y="20585"/>
                        </a:cubicBezTo>
                        <a:lnTo>
                          <a:pt x="11675" y="20585"/>
                        </a:lnTo>
                        <a:cubicBezTo>
                          <a:pt x="11975" y="20585"/>
                          <a:pt x="12242" y="20351"/>
                          <a:pt x="12242" y="20051"/>
                        </a:cubicBezTo>
                        <a:lnTo>
                          <a:pt x="12242" y="3"/>
                        </a:lnTo>
                        <a:cubicBezTo>
                          <a:pt x="12242" y="1"/>
                          <a:pt x="12242" y="0"/>
                          <a:pt x="1224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 name="Google Shape;1314;p26">
                    <a:extLst>
                      <a:ext uri="{FF2B5EF4-FFF2-40B4-BE49-F238E27FC236}">
                        <a16:creationId xmlns:a16="http://schemas.microsoft.com/office/drawing/2014/main" id="{32309FCA-96B5-4162-BDC3-52359461C9C1}"/>
                      </a:ext>
                    </a:extLst>
                  </p:cNvPr>
                  <p:cNvSpPr/>
                  <p:nvPr/>
                </p:nvSpPr>
                <p:spPr>
                  <a:xfrm>
                    <a:off x="5636000" y="6188700"/>
                    <a:ext cx="369450" cy="590450"/>
                  </a:xfrm>
                  <a:custGeom>
                    <a:avLst/>
                    <a:gdLst/>
                    <a:ahLst/>
                    <a:cxnLst/>
                    <a:rect l="l" t="t" r="r" b="b"/>
                    <a:pathLst>
                      <a:path w="14778" h="23618" extrusionOk="0">
                        <a:moveTo>
                          <a:pt x="601" y="1"/>
                        </a:moveTo>
                        <a:cubicBezTo>
                          <a:pt x="267" y="1"/>
                          <a:pt x="1" y="267"/>
                          <a:pt x="1" y="601"/>
                        </a:cubicBezTo>
                        <a:lnTo>
                          <a:pt x="1" y="23017"/>
                        </a:lnTo>
                        <a:cubicBezTo>
                          <a:pt x="1" y="23351"/>
                          <a:pt x="267" y="23618"/>
                          <a:pt x="601" y="23618"/>
                        </a:cubicBezTo>
                        <a:lnTo>
                          <a:pt x="14177" y="23618"/>
                        </a:lnTo>
                        <a:cubicBezTo>
                          <a:pt x="14511" y="23618"/>
                          <a:pt x="14778" y="23351"/>
                          <a:pt x="14778" y="23017"/>
                        </a:cubicBezTo>
                        <a:lnTo>
                          <a:pt x="14778" y="601"/>
                        </a:lnTo>
                        <a:cubicBezTo>
                          <a:pt x="14778" y="267"/>
                          <a:pt x="14511" y="1"/>
                          <a:pt x="14177" y="1"/>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160" name="Google Shape;1315;p26">
                    <a:extLst>
                      <a:ext uri="{FF2B5EF4-FFF2-40B4-BE49-F238E27FC236}">
                        <a16:creationId xmlns:a16="http://schemas.microsoft.com/office/drawing/2014/main" id="{18F560AE-E49F-421D-A019-160E6B6C0924}"/>
                      </a:ext>
                    </a:extLst>
                  </p:cNvPr>
                  <p:cNvSpPr/>
                  <p:nvPr/>
                </p:nvSpPr>
                <p:spPr>
                  <a:xfrm>
                    <a:off x="5667700" y="6228725"/>
                    <a:ext cx="306075" cy="527900"/>
                  </a:xfrm>
                  <a:custGeom>
                    <a:avLst/>
                    <a:gdLst/>
                    <a:ahLst/>
                    <a:cxnLst/>
                    <a:rect l="l" t="t" r="r" b="b"/>
                    <a:pathLst>
                      <a:path w="12243" h="21116" extrusionOk="0">
                        <a:moveTo>
                          <a:pt x="534" y="1"/>
                        </a:moveTo>
                        <a:cubicBezTo>
                          <a:pt x="234" y="1"/>
                          <a:pt x="0" y="234"/>
                          <a:pt x="0" y="534"/>
                        </a:cubicBezTo>
                        <a:lnTo>
                          <a:pt x="0" y="20582"/>
                        </a:lnTo>
                        <a:cubicBezTo>
                          <a:pt x="0" y="20882"/>
                          <a:pt x="234" y="21116"/>
                          <a:pt x="534" y="21116"/>
                        </a:cubicBezTo>
                        <a:lnTo>
                          <a:pt x="11709" y="21116"/>
                        </a:lnTo>
                        <a:cubicBezTo>
                          <a:pt x="12009" y="21116"/>
                          <a:pt x="12242" y="20882"/>
                          <a:pt x="12242" y="20582"/>
                        </a:cubicBezTo>
                        <a:lnTo>
                          <a:pt x="12242" y="534"/>
                        </a:lnTo>
                        <a:cubicBezTo>
                          <a:pt x="12242" y="234"/>
                          <a:pt x="12009" y="1"/>
                          <a:pt x="1170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1" name="Google Shape;1316;p26">
                    <a:extLst>
                      <a:ext uri="{FF2B5EF4-FFF2-40B4-BE49-F238E27FC236}">
                        <a16:creationId xmlns:a16="http://schemas.microsoft.com/office/drawing/2014/main" id="{7EA8C8C8-8DD8-4058-9452-482BE09891C4}"/>
                      </a:ext>
                    </a:extLst>
                  </p:cNvPr>
                  <p:cNvSpPr/>
                  <p:nvPr/>
                </p:nvSpPr>
                <p:spPr>
                  <a:xfrm>
                    <a:off x="5667700" y="6242000"/>
                    <a:ext cx="306075" cy="514625"/>
                  </a:xfrm>
                  <a:custGeom>
                    <a:avLst/>
                    <a:gdLst/>
                    <a:ahLst/>
                    <a:cxnLst/>
                    <a:rect l="l" t="t" r="r" b="b"/>
                    <a:pathLst>
                      <a:path w="12243" h="20585" extrusionOk="0">
                        <a:moveTo>
                          <a:pt x="12240" y="0"/>
                        </a:moveTo>
                        <a:cubicBezTo>
                          <a:pt x="12064" y="0"/>
                          <a:pt x="0" y="20051"/>
                          <a:pt x="0" y="20051"/>
                        </a:cubicBezTo>
                        <a:cubicBezTo>
                          <a:pt x="0" y="20351"/>
                          <a:pt x="234" y="20585"/>
                          <a:pt x="534" y="20585"/>
                        </a:cubicBezTo>
                        <a:lnTo>
                          <a:pt x="11675" y="20585"/>
                        </a:lnTo>
                        <a:cubicBezTo>
                          <a:pt x="12009" y="20585"/>
                          <a:pt x="12242" y="20351"/>
                          <a:pt x="12242" y="20051"/>
                        </a:cubicBezTo>
                        <a:lnTo>
                          <a:pt x="12242" y="3"/>
                        </a:lnTo>
                        <a:cubicBezTo>
                          <a:pt x="12242" y="1"/>
                          <a:pt x="12242" y="0"/>
                          <a:pt x="1224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2" name="Google Shape;1317;p26">
                    <a:extLst>
                      <a:ext uri="{FF2B5EF4-FFF2-40B4-BE49-F238E27FC236}">
                        <a16:creationId xmlns:a16="http://schemas.microsoft.com/office/drawing/2014/main" id="{8CB88083-B845-42BF-AA3D-C59F1AFEE17F}"/>
                      </a:ext>
                    </a:extLst>
                  </p:cNvPr>
                  <p:cNvSpPr/>
                  <p:nvPr/>
                </p:nvSpPr>
                <p:spPr>
                  <a:xfrm>
                    <a:off x="5589300" y="6738250"/>
                    <a:ext cx="810600" cy="117625"/>
                  </a:xfrm>
                  <a:custGeom>
                    <a:avLst/>
                    <a:gdLst/>
                    <a:ahLst/>
                    <a:cxnLst/>
                    <a:rect l="l" t="t" r="r" b="b"/>
                    <a:pathLst>
                      <a:path w="32424" h="4705" extrusionOk="0">
                        <a:moveTo>
                          <a:pt x="568" y="1"/>
                        </a:moveTo>
                        <a:cubicBezTo>
                          <a:pt x="267" y="1"/>
                          <a:pt x="1" y="234"/>
                          <a:pt x="1" y="568"/>
                        </a:cubicBezTo>
                        <a:lnTo>
                          <a:pt x="1" y="4104"/>
                        </a:lnTo>
                        <a:cubicBezTo>
                          <a:pt x="1" y="4438"/>
                          <a:pt x="267" y="4704"/>
                          <a:pt x="568" y="4704"/>
                        </a:cubicBezTo>
                        <a:lnTo>
                          <a:pt x="31823" y="4704"/>
                        </a:lnTo>
                        <a:cubicBezTo>
                          <a:pt x="32157" y="4704"/>
                          <a:pt x="32424" y="4438"/>
                          <a:pt x="32424" y="4104"/>
                        </a:cubicBezTo>
                        <a:lnTo>
                          <a:pt x="32424" y="568"/>
                        </a:lnTo>
                        <a:cubicBezTo>
                          <a:pt x="32424" y="234"/>
                          <a:pt x="32157" y="1"/>
                          <a:pt x="31823"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163" name="Google Shape;1318;p26">
                    <a:extLst>
                      <a:ext uri="{FF2B5EF4-FFF2-40B4-BE49-F238E27FC236}">
                        <a16:creationId xmlns:a16="http://schemas.microsoft.com/office/drawing/2014/main" id="{700A41D8-BB7B-4AD6-8852-8A3CAE1C9F48}"/>
                      </a:ext>
                    </a:extLst>
                  </p:cNvPr>
                  <p:cNvSpPr/>
                  <p:nvPr/>
                </p:nvSpPr>
                <p:spPr>
                  <a:xfrm>
                    <a:off x="5159825" y="4941975"/>
                    <a:ext cx="2448450" cy="1034925"/>
                  </a:xfrm>
                  <a:custGeom>
                    <a:avLst/>
                    <a:gdLst/>
                    <a:ahLst/>
                    <a:cxnLst/>
                    <a:rect l="l" t="t" r="r" b="b"/>
                    <a:pathLst>
                      <a:path w="97938" h="41397" extrusionOk="0">
                        <a:moveTo>
                          <a:pt x="48969" y="1"/>
                        </a:moveTo>
                        <a:lnTo>
                          <a:pt x="1" y="41397"/>
                        </a:lnTo>
                        <a:lnTo>
                          <a:pt x="5605" y="41397"/>
                        </a:lnTo>
                        <a:lnTo>
                          <a:pt x="48969" y="5505"/>
                        </a:lnTo>
                        <a:lnTo>
                          <a:pt x="92333" y="41397"/>
                        </a:lnTo>
                        <a:lnTo>
                          <a:pt x="97937" y="41397"/>
                        </a:lnTo>
                        <a:lnTo>
                          <a:pt x="48969" y="1"/>
                        </a:lnTo>
                        <a:close/>
                      </a:path>
                    </a:pathLst>
                  </a:custGeom>
                  <a:solidFill>
                    <a:srgbClr val="72D3B5"/>
                  </a:solidFill>
                  <a:ln>
                    <a:noFill/>
                  </a:ln>
                </p:spPr>
                <p:txBody>
                  <a:bodyPr spcFirstLastPara="1" wrap="square" lIns="121900" tIns="121900" rIns="121900" bIns="121900" anchor="ctr" anchorCtr="0">
                    <a:noAutofit/>
                  </a:bodyPr>
                  <a:lstStyle/>
                  <a:p>
                    <a:endParaRPr sz="2400"/>
                  </a:p>
                </p:txBody>
              </p:sp>
              <p:sp>
                <p:nvSpPr>
                  <p:cNvPr id="164" name="Google Shape;1319;p26">
                    <a:extLst>
                      <a:ext uri="{FF2B5EF4-FFF2-40B4-BE49-F238E27FC236}">
                        <a16:creationId xmlns:a16="http://schemas.microsoft.com/office/drawing/2014/main" id="{D27C22D2-6BAF-4712-8592-5FB2173DC3DB}"/>
                      </a:ext>
                    </a:extLst>
                  </p:cNvPr>
                  <p:cNvSpPr/>
                  <p:nvPr/>
                </p:nvSpPr>
                <p:spPr>
                  <a:xfrm>
                    <a:off x="6660900" y="6119475"/>
                    <a:ext cx="502050" cy="1079150"/>
                  </a:xfrm>
                  <a:custGeom>
                    <a:avLst/>
                    <a:gdLst/>
                    <a:ahLst/>
                    <a:cxnLst/>
                    <a:rect l="l" t="t" r="r" b="b"/>
                    <a:pathLst>
                      <a:path w="20082" h="43166" extrusionOk="0">
                        <a:moveTo>
                          <a:pt x="601" y="1"/>
                        </a:moveTo>
                        <a:cubicBezTo>
                          <a:pt x="267" y="1"/>
                          <a:pt x="1" y="268"/>
                          <a:pt x="1" y="568"/>
                        </a:cubicBezTo>
                        <a:lnTo>
                          <a:pt x="1" y="42565"/>
                        </a:lnTo>
                        <a:cubicBezTo>
                          <a:pt x="1" y="42898"/>
                          <a:pt x="267" y="43165"/>
                          <a:pt x="601" y="43165"/>
                        </a:cubicBezTo>
                        <a:lnTo>
                          <a:pt x="19514" y="43165"/>
                        </a:lnTo>
                        <a:cubicBezTo>
                          <a:pt x="19815" y="43165"/>
                          <a:pt x="20082" y="42898"/>
                          <a:pt x="20082" y="42565"/>
                        </a:cubicBezTo>
                        <a:lnTo>
                          <a:pt x="20082" y="568"/>
                        </a:lnTo>
                        <a:cubicBezTo>
                          <a:pt x="20082" y="268"/>
                          <a:pt x="19815" y="1"/>
                          <a:pt x="19514" y="1"/>
                        </a:cubicBezTo>
                        <a:close/>
                      </a:path>
                    </a:pathLst>
                  </a:custGeom>
                  <a:solidFill>
                    <a:srgbClr val="187F5F"/>
                  </a:solidFill>
                  <a:ln>
                    <a:noFill/>
                  </a:ln>
                </p:spPr>
                <p:txBody>
                  <a:bodyPr spcFirstLastPara="1" wrap="square" lIns="121900" tIns="121900" rIns="121900" bIns="121900" anchor="ctr" anchorCtr="0">
                    <a:noAutofit/>
                  </a:bodyPr>
                  <a:lstStyle/>
                  <a:p>
                    <a:endParaRPr sz="2400"/>
                  </a:p>
                </p:txBody>
              </p:sp>
              <p:sp>
                <p:nvSpPr>
                  <p:cNvPr id="165" name="Google Shape;1320;p26">
                    <a:extLst>
                      <a:ext uri="{FF2B5EF4-FFF2-40B4-BE49-F238E27FC236}">
                        <a16:creationId xmlns:a16="http://schemas.microsoft.com/office/drawing/2014/main" id="{74B73A19-B875-4BD9-A734-905BBBE0F181}"/>
                      </a:ext>
                    </a:extLst>
                  </p:cNvPr>
                  <p:cNvSpPr/>
                  <p:nvPr/>
                </p:nvSpPr>
                <p:spPr>
                  <a:xfrm>
                    <a:off x="6706775" y="6160350"/>
                    <a:ext cx="410300" cy="340275"/>
                  </a:xfrm>
                  <a:custGeom>
                    <a:avLst/>
                    <a:gdLst/>
                    <a:ahLst/>
                    <a:cxnLst/>
                    <a:rect l="l" t="t" r="r" b="b"/>
                    <a:pathLst>
                      <a:path w="16412" h="13611" extrusionOk="0">
                        <a:moveTo>
                          <a:pt x="0" y="0"/>
                        </a:moveTo>
                        <a:lnTo>
                          <a:pt x="0" y="13610"/>
                        </a:lnTo>
                        <a:lnTo>
                          <a:pt x="16412" y="13610"/>
                        </a:lnTo>
                        <a:lnTo>
                          <a:pt x="16412" y="0"/>
                        </a:ln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166" name="Google Shape;1321;p26">
                    <a:extLst>
                      <a:ext uri="{FF2B5EF4-FFF2-40B4-BE49-F238E27FC236}">
                        <a16:creationId xmlns:a16="http://schemas.microsoft.com/office/drawing/2014/main" id="{7F82D72D-0CA1-40FF-8110-DB3029918261}"/>
                      </a:ext>
                    </a:extLst>
                  </p:cNvPr>
                  <p:cNvSpPr/>
                  <p:nvPr/>
                </p:nvSpPr>
                <p:spPr>
                  <a:xfrm>
                    <a:off x="6724275" y="6180375"/>
                    <a:ext cx="376125" cy="301050"/>
                  </a:xfrm>
                  <a:custGeom>
                    <a:avLst/>
                    <a:gdLst/>
                    <a:ahLst/>
                    <a:cxnLst/>
                    <a:rect l="l" t="t" r="r" b="b"/>
                    <a:pathLst>
                      <a:path w="15045" h="12042" extrusionOk="0">
                        <a:moveTo>
                          <a:pt x="1" y="0"/>
                        </a:moveTo>
                        <a:lnTo>
                          <a:pt x="1" y="12042"/>
                        </a:lnTo>
                        <a:lnTo>
                          <a:pt x="15045" y="12042"/>
                        </a:lnTo>
                        <a:lnTo>
                          <a:pt x="15045"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67" name="Google Shape;1322;p26">
                    <a:extLst>
                      <a:ext uri="{FF2B5EF4-FFF2-40B4-BE49-F238E27FC236}">
                        <a16:creationId xmlns:a16="http://schemas.microsoft.com/office/drawing/2014/main" id="{D5D2900A-6728-4976-AEBE-F692C3186ABE}"/>
                      </a:ext>
                    </a:extLst>
                  </p:cNvPr>
                  <p:cNvSpPr/>
                  <p:nvPr/>
                </p:nvSpPr>
                <p:spPr>
                  <a:xfrm>
                    <a:off x="6724275" y="6180375"/>
                    <a:ext cx="376125" cy="301050"/>
                  </a:xfrm>
                  <a:custGeom>
                    <a:avLst/>
                    <a:gdLst/>
                    <a:ahLst/>
                    <a:cxnLst/>
                    <a:rect l="l" t="t" r="r" b="b"/>
                    <a:pathLst>
                      <a:path w="15045" h="12042" extrusionOk="0">
                        <a:moveTo>
                          <a:pt x="15045" y="0"/>
                        </a:moveTo>
                        <a:lnTo>
                          <a:pt x="1" y="12042"/>
                        </a:lnTo>
                        <a:lnTo>
                          <a:pt x="15045" y="12042"/>
                        </a:lnTo>
                        <a:lnTo>
                          <a:pt x="1504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8" name="Google Shape;1323;p26">
                    <a:extLst>
                      <a:ext uri="{FF2B5EF4-FFF2-40B4-BE49-F238E27FC236}">
                        <a16:creationId xmlns:a16="http://schemas.microsoft.com/office/drawing/2014/main" id="{4D55F8C2-31CB-48D7-A22E-BF1BA12BE274}"/>
                      </a:ext>
                    </a:extLst>
                  </p:cNvPr>
                  <p:cNvSpPr/>
                  <p:nvPr/>
                </p:nvSpPr>
                <p:spPr>
                  <a:xfrm>
                    <a:off x="7043675" y="6625675"/>
                    <a:ext cx="65900" cy="65900"/>
                  </a:xfrm>
                  <a:custGeom>
                    <a:avLst/>
                    <a:gdLst/>
                    <a:ahLst/>
                    <a:cxnLst/>
                    <a:rect l="l" t="t" r="r" b="b"/>
                    <a:pathLst>
                      <a:path w="2636" h="2636" extrusionOk="0">
                        <a:moveTo>
                          <a:pt x="1301" y="1"/>
                        </a:moveTo>
                        <a:cubicBezTo>
                          <a:pt x="568" y="1"/>
                          <a:pt x="0" y="601"/>
                          <a:pt x="0" y="1335"/>
                        </a:cubicBezTo>
                        <a:cubicBezTo>
                          <a:pt x="0" y="2069"/>
                          <a:pt x="568" y="2636"/>
                          <a:pt x="1301" y="2636"/>
                        </a:cubicBezTo>
                        <a:cubicBezTo>
                          <a:pt x="2035" y="2636"/>
                          <a:pt x="2636" y="2069"/>
                          <a:pt x="2636" y="1335"/>
                        </a:cubicBezTo>
                        <a:cubicBezTo>
                          <a:pt x="2636" y="601"/>
                          <a:pt x="2035" y="1"/>
                          <a:pt x="1301" y="1"/>
                        </a:cubicBez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169" name="Google Shape;1324;p26">
                    <a:extLst>
                      <a:ext uri="{FF2B5EF4-FFF2-40B4-BE49-F238E27FC236}">
                        <a16:creationId xmlns:a16="http://schemas.microsoft.com/office/drawing/2014/main" id="{2BF8B51A-3FDF-4A82-9C9A-FAB0A5E203F5}"/>
                      </a:ext>
                    </a:extLst>
                  </p:cNvPr>
                  <p:cNvSpPr/>
                  <p:nvPr/>
                </p:nvSpPr>
                <p:spPr>
                  <a:xfrm>
                    <a:off x="6635875" y="7069325"/>
                    <a:ext cx="552925" cy="43400"/>
                  </a:xfrm>
                  <a:custGeom>
                    <a:avLst/>
                    <a:gdLst/>
                    <a:ahLst/>
                    <a:cxnLst/>
                    <a:rect l="l" t="t" r="r" b="b"/>
                    <a:pathLst>
                      <a:path w="22117" h="1736" extrusionOk="0">
                        <a:moveTo>
                          <a:pt x="601" y="1"/>
                        </a:moveTo>
                        <a:cubicBezTo>
                          <a:pt x="268" y="1"/>
                          <a:pt x="1" y="234"/>
                          <a:pt x="1" y="501"/>
                        </a:cubicBezTo>
                        <a:lnTo>
                          <a:pt x="1" y="1735"/>
                        </a:lnTo>
                        <a:lnTo>
                          <a:pt x="22117" y="1735"/>
                        </a:lnTo>
                        <a:lnTo>
                          <a:pt x="22117" y="501"/>
                        </a:lnTo>
                        <a:cubicBezTo>
                          <a:pt x="22117" y="234"/>
                          <a:pt x="21850" y="1"/>
                          <a:pt x="21516" y="1"/>
                        </a:cubicBez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170" name="Google Shape;1325;p26">
                    <a:extLst>
                      <a:ext uri="{FF2B5EF4-FFF2-40B4-BE49-F238E27FC236}">
                        <a16:creationId xmlns:a16="http://schemas.microsoft.com/office/drawing/2014/main" id="{8CC3EA72-86CC-479C-8E26-1D95809B5137}"/>
                      </a:ext>
                    </a:extLst>
                  </p:cNvPr>
                  <p:cNvSpPr/>
                  <p:nvPr/>
                </p:nvSpPr>
                <p:spPr>
                  <a:xfrm>
                    <a:off x="6600850" y="7112700"/>
                    <a:ext cx="622150" cy="42550"/>
                  </a:xfrm>
                  <a:custGeom>
                    <a:avLst/>
                    <a:gdLst/>
                    <a:ahLst/>
                    <a:cxnLst/>
                    <a:rect l="l" t="t" r="r" b="b"/>
                    <a:pathLst>
                      <a:path w="24886" h="1702" extrusionOk="0">
                        <a:moveTo>
                          <a:pt x="668" y="0"/>
                        </a:moveTo>
                        <a:cubicBezTo>
                          <a:pt x="301" y="0"/>
                          <a:pt x="1" y="201"/>
                          <a:pt x="1" y="467"/>
                        </a:cubicBezTo>
                        <a:lnTo>
                          <a:pt x="1" y="1702"/>
                        </a:lnTo>
                        <a:lnTo>
                          <a:pt x="24885" y="1702"/>
                        </a:lnTo>
                        <a:lnTo>
                          <a:pt x="24885" y="467"/>
                        </a:lnTo>
                        <a:cubicBezTo>
                          <a:pt x="24885" y="201"/>
                          <a:pt x="24618" y="0"/>
                          <a:pt x="24251" y="0"/>
                        </a:cubicBez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171" name="Google Shape;1326;p26">
                    <a:extLst>
                      <a:ext uri="{FF2B5EF4-FFF2-40B4-BE49-F238E27FC236}">
                        <a16:creationId xmlns:a16="http://schemas.microsoft.com/office/drawing/2014/main" id="{25C2F311-6657-4DBA-87D3-88FAD4156DE3}"/>
                      </a:ext>
                    </a:extLst>
                  </p:cNvPr>
                  <p:cNvSpPr/>
                  <p:nvPr/>
                </p:nvSpPr>
                <p:spPr>
                  <a:xfrm>
                    <a:off x="6568325" y="7155225"/>
                    <a:ext cx="687200" cy="43400"/>
                  </a:xfrm>
                  <a:custGeom>
                    <a:avLst/>
                    <a:gdLst/>
                    <a:ahLst/>
                    <a:cxnLst/>
                    <a:rect l="l" t="t" r="r" b="b"/>
                    <a:pathLst>
                      <a:path w="27488" h="1736" extrusionOk="0">
                        <a:moveTo>
                          <a:pt x="735" y="1"/>
                        </a:moveTo>
                        <a:cubicBezTo>
                          <a:pt x="334" y="1"/>
                          <a:pt x="1" y="234"/>
                          <a:pt x="1" y="501"/>
                        </a:cubicBezTo>
                        <a:lnTo>
                          <a:pt x="1" y="1735"/>
                        </a:lnTo>
                        <a:lnTo>
                          <a:pt x="27487" y="1735"/>
                        </a:lnTo>
                        <a:lnTo>
                          <a:pt x="27487" y="501"/>
                        </a:lnTo>
                        <a:cubicBezTo>
                          <a:pt x="27487" y="234"/>
                          <a:pt x="27154" y="1"/>
                          <a:pt x="26753" y="1"/>
                        </a:cubicBez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172" name="Google Shape;1327;p26">
                    <a:extLst>
                      <a:ext uri="{FF2B5EF4-FFF2-40B4-BE49-F238E27FC236}">
                        <a16:creationId xmlns:a16="http://schemas.microsoft.com/office/drawing/2014/main" id="{BAD8D573-E6D3-4A3E-8CB4-58FB85E8D6BA}"/>
                      </a:ext>
                    </a:extLst>
                  </p:cNvPr>
                  <p:cNvSpPr/>
                  <p:nvPr/>
                </p:nvSpPr>
                <p:spPr>
                  <a:xfrm>
                    <a:off x="6160540" y="5508870"/>
                    <a:ext cx="447000" cy="395266"/>
                  </a:xfrm>
                  <a:custGeom>
                    <a:avLst/>
                    <a:gdLst/>
                    <a:ahLst/>
                    <a:cxnLst/>
                    <a:rect l="l" t="t" r="r" b="b"/>
                    <a:pathLst>
                      <a:path w="17880" h="17847" extrusionOk="0">
                        <a:moveTo>
                          <a:pt x="8940" y="0"/>
                        </a:moveTo>
                        <a:cubicBezTo>
                          <a:pt x="4003" y="0"/>
                          <a:pt x="0" y="4003"/>
                          <a:pt x="0" y="8907"/>
                        </a:cubicBezTo>
                        <a:cubicBezTo>
                          <a:pt x="0" y="13843"/>
                          <a:pt x="4003" y="17846"/>
                          <a:pt x="8940" y="17846"/>
                        </a:cubicBezTo>
                        <a:cubicBezTo>
                          <a:pt x="13877" y="17846"/>
                          <a:pt x="17880" y="13843"/>
                          <a:pt x="17880" y="8907"/>
                        </a:cubicBezTo>
                        <a:cubicBezTo>
                          <a:pt x="17880" y="4003"/>
                          <a:pt x="13877" y="0"/>
                          <a:pt x="8940" y="0"/>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173" name="Google Shape;1328;p26">
                    <a:extLst>
                      <a:ext uri="{FF2B5EF4-FFF2-40B4-BE49-F238E27FC236}">
                        <a16:creationId xmlns:a16="http://schemas.microsoft.com/office/drawing/2014/main" id="{5ECEAB35-EF09-4F4A-9643-E9632F73BDB9}"/>
                      </a:ext>
                    </a:extLst>
                  </p:cNvPr>
                  <p:cNvSpPr/>
                  <p:nvPr/>
                </p:nvSpPr>
                <p:spPr>
                  <a:xfrm>
                    <a:off x="6175541" y="5538594"/>
                    <a:ext cx="416150" cy="335800"/>
                  </a:xfrm>
                  <a:custGeom>
                    <a:avLst/>
                    <a:gdLst/>
                    <a:ahLst/>
                    <a:cxnLst/>
                    <a:rect l="l" t="t" r="r" b="b"/>
                    <a:pathLst>
                      <a:path w="16646" h="15162" extrusionOk="0">
                        <a:moveTo>
                          <a:pt x="8340" y="1"/>
                        </a:moveTo>
                        <a:cubicBezTo>
                          <a:pt x="6397" y="1"/>
                          <a:pt x="4454" y="743"/>
                          <a:pt x="2969" y="2227"/>
                        </a:cubicBezTo>
                        <a:cubicBezTo>
                          <a:pt x="1" y="5196"/>
                          <a:pt x="1" y="10000"/>
                          <a:pt x="2969" y="12935"/>
                        </a:cubicBezTo>
                        <a:cubicBezTo>
                          <a:pt x="4454" y="14420"/>
                          <a:pt x="6397" y="15162"/>
                          <a:pt x="8340" y="15162"/>
                        </a:cubicBezTo>
                        <a:cubicBezTo>
                          <a:pt x="10283" y="15162"/>
                          <a:pt x="12226" y="14420"/>
                          <a:pt x="13710" y="12935"/>
                        </a:cubicBezTo>
                        <a:cubicBezTo>
                          <a:pt x="16646" y="9966"/>
                          <a:pt x="16646" y="5163"/>
                          <a:pt x="13710" y="2227"/>
                        </a:cubicBezTo>
                        <a:cubicBezTo>
                          <a:pt x="12226" y="743"/>
                          <a:pt x="10283" y="1"/>
                          <a:pt x="8340" y="1"/>
                        </a:cubicBezTo>
                        <a:close/>
                      </a:path>
                    </a:pathLst>
                  </a:custGeom>
                  <a:solidFill>
                    <a:srgbClr val="F79937"/>
                  </a:solidFill>
                  <a:ln>
                    <a:noFill/>
                  </a:ln>
                </p:spPr>
                <p:txBody>
                  <a:bodyPr spcFirstLastPara="1" wrap="square" lIns="121900" tIns="121900" rIns="121900" bIns="121900" anchor="ctr" anchorCtr="0">
                    <a:noAutofit/>
                  </a:bodyPr>
                  <a:lstStyle/>
                  <a:p>
                    <a:endParaRPr sz="2400"/>
                  </a:p>
                </p:txBody>
              </p:sp>
              <p:sp>
                <p:nvSpPr>
                  <p:cNvPr id="174" name="Google Shape;1329;p26">
                    <a:extLst>
                      <a:ext uri="{FF2B5EF4-FFF2-40B4-BE49-F238E27FC236}">
                        <a16:creationId xmlns:a16="http://schemas.microsoft.com/office/drawing/2014/main" id="{30CA8320-DE1A-4401-810B-6A3E09D55749}"/>
                      </a:ext>
                    </a:extLst>
                  </p:cNvPr>
                  <p:cNvSpPr/>
                  <p:nvPr/>
                </p:nvSpPr>
                <p:spPr>
                  <a:xfrm>
                    <a:off x="6249769" y="5587919"/>
                    <a:ext cx="341925" cy="286478"/>
                  </a:xfrm>
                  <a:custGeom>
                    <a:avLst/>
                    <a:gdLst/>
                    <a:ahLst/>
                    <a:cxnLst/>
                    <a:rect l="l" t="t" r="r" b="b"/>
                    <a:pathLst>
                      <a:path w="13677" h="12935" extrusionOk="0">
                        <a:moveTo>
                          <a:pt x="10741" y="0"/>
                        </a:moveTo>
                        <a:lnTo>
                          <a:pt x="0" y="10708"/>
                        </a:lnTo>
                        <a:cubicBezTo>
                          <a:pt x="1485" y="12193"/>
                          <a:pt x="3428" y="12935"/>
                          <a:pt x="5371" y="12935"/>
                        </a:cubicBezTo>
                        <a:cubicBezTo>
                          <a:pt x="7314" y="12935"/>
                          <a:pt x="9257" y="12193"/>
                          <a:pt x="10741" y="10708"/>
                        </a:cubicBezTo>
                        <a:cubicBezTo>
                          <a:pt x="13677" y="7739"/>
                          <a:pt x="13677" y="2969"/>
                          <a:pt x="10741" y="0"/>
                        </a:cubicBezTo>
                        <a:close/>
                      </a:path>
                    </a:pathLst>
                  </a:custGeom>
                  <a:solidFill>
                    <a:srgbClr val="F79937"/>
                  </a:solidFill>
                  <a:ln>
                    <a:noFill/>
                  </a:ln>
                </p:spPr>
                <p:txBody>
                  <a:bodyPr spcFirstLastPara="1" wrap="square" lIns="121900" tIns="121900" rIns="121900" bIns="121900" anchor="ctr" anchorCtr="0">
                    <a:noAutofit/>
                  </a:bodyPr>
                  <a:lstStyle/>
                  <a:p>
                    <a:endParaRPr sz="2400"/>
                  </a:p>
                </p:txBody>
              </p:sp>
            </p:grpSp>
          </p:grpSp>
          <p:grpSp>
            <p:nvGrpSpPr>
              <p:cNvPr id="647" name="Group 646">
                <a:extLst>
                  <a:ext uri="{FF2B5EF4-FFF2-40B4-BE49-F238E27FC236}">
                    <a16:creationId xmlns:a16="http://schemas.microsoft.com/office/drawing/2014/main" id="{FD485022-02D4-448B-B1E0-C7EFCC10A2FC}"/>
                  </a:ext>
                </a:extLst>
              </p:cNvPr>
              <p:cNvGrpSpPr/>
              <p:nvPr/>
            </p:nvGrpSpPr>
            <p:grpSpPr>
              <a:xfrm>
                <a:off x="351882" y="4450470"/>
                <a:ext cx="1890278" cy="757731"/>
                <a:chOff x="458335" y="4422222"/>
                <a:chExt cx="1890278" cy="757731"/>
              </a:xfrm>
            </p:grpSpPr>
            <p:grpSp>
              <p:nvGrpSpPr>
                <p:cNvPr id="646" name="Group 645">
                  <a:extLst>
                    <a:ext uri="{FF2B5EF4-FFF2-40B4-BE49-F238E27FC236}">
                      <a16:creationId xmlns:a16="http://schemas.microsoft.com/office/drawing/2014/main" id="{FCD74E1B-B528-4EFA-9A0C-C6676862481E}"/>
                    </a:ext>
                  </a:extLst>
                </p:cNvPr>
                <p:cNvGrpSpPr/>
                <p:nvPr/>
              </p:nvGrpSpPr>
              <p:grpSpPr>
                <a:xfrm>
                  <a:off x="1127750" y="4422222"/>
                  <a:ext cx="1220863" cy="757731"/>
                  <a:chOff x="1127750" y="4422222"/>
                  <a:chExt cx="1220863" cy="757731"/>
                </a:xfrm>
              </p:grpSpPr>
              <p:grpSp>
                <p:nvGrpSpPr>
                  <p:cNvPr id="133" name="Google Shape;2882;p34">
                    <a:extLst>
                      <a:ext uri="{FF2B5EF4-FFF2-40B4-BE49-F238E27FC236}">
                        <a16:creationId xmlns:a16="http://schemas.microsoft.com/office/drawing/2014/main" id="{ADAE2BDE-5037-438F-A35E-6B06997D78E1}"/>
                      </a:ext>
                    </a:extLst>
                  </p:cNvPr>
                  <p:cNvGrpSpPr/>
                  <p:nvPr/>
                </p:nvGrpSpPr>
                <p:grpSpPr>
                  <a:xfrm>
                    <a:off x="1127750" y="4422222"/>
                    <a:ext cx="1220863" cy="757731"/>
                    <a:chOff x="5242075" y="4924750"/>
                    <a:chExt cx="2887075" cy="1624525"/>
                  </a:xfrm>
                </p:grpSpPr>
                <p:sp>
                  <p:nvSpPr>
                    <p:cNvPr id="134" name="Google Shape;2883;p34">
                      <a:extLst>
                        <a:ext uri="{FF2B5EF4-FFF2-40B4-BE49-F238E27FC236}">
                          <a16:creationId xmlns:a16="http://schemas.microsoft.com/office/drawing/2014/main" id="{6626D173-6EFB-4B2F-849A-C65E2BE6A648}"/>
                        </a:ext>
                      </a:extLst>
                    </p:cNvPr>
                    <p:cNvSpPr/>
                    <p:nvPr/>
                  </p:nvSpPr>
                  <p:spPr>
                    <a:xfrm>
                      <a:off x="5356325" y="4924750"/>
                      <a:ext cx="1795475" cy="1215450"/>
                    </a:xfrm>
                    <a:custGeom>
                      <a:avLst/>
                      <a:gdLst/>
                      <a:ahLst/>
                      <a:cxnLst/>
                      <a:rect l="l" t="t" r="r" b="b"/>
                      <a:pathLst>
                        <a:path w="71819" h="48618" extrusionOk="0">
                          <a:moveTo>
                            <a:pt x="2269" y="0"/>
                          </a:moveTo>
                          <a:cubicBezTo>
                            <a:pt x="1001" y="0"/>
                            <a:pt x="0" y="1034"/>
                            <a:pt x="0" y="2302"/>
                          </a:cubicBezTo>
                          <a:lnTo>
                            <a:pt x="0" y="45700"/>
                          </a:lnTo>
                          <a:cubicBezTo>
                            <a:pt x="0" y="46967"/>
                            <a:pt x="1001" y="47968"/>
                            <a:pt x="2269" y="47968"/>
                          </a:cubicBezTo>
                          <a:lnTo>
                            <a:pt x="69550" y="47968"/>
                          </a:lnTo>
                          <a:cubicBezTo>
                            <a:pt x="70400" y="47968"/>
                            <a:pt x="71156" y="48617"/>
                            <a:pt x="71543" y="48617"/>
                          </a:cubicBezTo>
                          <a:cubicBezTo>
                            <a:pt x="71718" y="48617"/>
                            <a:pt x="71818" y="48485"/>
                            <a:pt x="71818" y="48101"/>
                          </a:cubicBezTo>
                          <a:lnTo>
                            <a:pt x="71818" y="2302"/>
                          </a:lnTo>
                          <a:cubicBezTo>
                            <a:pt x="71818" y="1034"/>
                            <a:pt x="70784" y="0"/>
                            <a:pt x="6955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884;p34">
                      <a:extLst>
                        <a:ext uri="{FF2B5EF4-FFF2-40B4-BE49-F238E27FC236}">
                          <a16:creationId xmlns:a16="http://schemas.microsoft.com/office/drawing/2014/main" id="{0D915043-9030-45A2-8D89-4BE12CA188F2}"/>
                        </a:ext>
                      </a:extLst>
                    </p:cNvPr>
                    <p:cNvSpPr/>
                    <p:nvPr/>
                  </p:nvSpPr>
                  <p:spPr>
                    <a:xfrm>
                      <a:off x="7141680" y="5146575"/>
                      <a:ext cx="871475" cy="1009200"/>
                    </a:xfrm>
                    <a:custGeom>
                      <a:avLst/>
                      <a:gdLst/>
                      <a:ahLst/>
                      <a:cxnLst/>
                      <a:rect l="l" t="t" r="r" b="b"/>
                      <a:pathLst>
                        <a:path w="34859" h="40368" extrusionOk="0">
                          <a:moveTo>
                            <a:pt x="2269" y="0"/>
                          </a:moveTo>
                          <a:cubicBezTo>
                            <a:pt x="1034" y="0"/>
                            <a:pt x="0" y="1034"/>
                            <a:pt x="0" y="2269"/>
                          </a:cubicBezTo>
                          <a:lnTo>
                            <a:pt x="0" y="39729"/>
                          </a:lnTo>
                          <a:cubicBezTo>
                            <a:pt x="0" y="40220"/>
                            <a:pt x="164" y="40368"/>
                            <a:pt x="439" y="40368"/>
                          </a:cubicBezTo>
                          <a:cubicBezTo>
                            <a:pt x="855" y="40368"/>
                            <a:pt x="1525" y="40029"/>
                            <a:pt x="2269" y="40029"/>
                          </a:cubicBezTo>
                          <a:lnTo>
                            <a:pt x="32590" y="40296"/>
                          </a:lnTo>
                          <a:cubicBezTo>
                            <a:pt x="32610" y="40296"/>
                            <a:pt x="32629" y="40297"/>
                            <a:pt x="32648" y="40297"/>
                          </a:cubicBezTo>
                          <a:cubicBezTo>
                            <a:pt x="33857" y="40297"/>
                            <a:pt x="34859" y="39276"/>
                            <a:pt x="34859" y="38061"/>
                          </a:cubicBezTo>
                          <a:lnTo>
                            <a:pt x="34859" y="25018"/>
                          </a:lnTo>
                          <a:cubicBezTo>
                            <a:pt x="34859" y="23751"/>
                            <a:pt x="34225" y="21949"/>
                            <a:pt x="33458" y="20949"/>
                          </a:cubicBezTo>
                          <a:lnTo>
                            <a:pt x="24451" y="1802"/>
                          </a:lnTo>
                          <a:cubicBezTo>
                            <a:pt x="23684" y="801"/>
                            <a:pt x="22016" y="0"/>
                            <a:pt x="20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885;p34">
                      <a:extLst>
                        <a:ext uri="{FF2B5EF4-FFF2-40B4-BE49-F238E27FC236}">
                          <a16:creationId xmlns:a16="http://schemas.microsoft.com/office/drawing/2014/main" id="{87ADD596-563D-4E53-8FA0-B358F9824CAB}"/>
                        </a:ext>
                      </a:extLst>
                    </p:cNvPr>
                    <p:cNvSpPr/>
                    <p:nvPr/>
                  </p:nvSpPr>
                  <p:spPr>
                    <a:xfrm>
                      <a:off x="5242075" y="6073075"/>
                      <a:ext cx="2887075" cy="206825"/>
                    </a:xfrm>
                    <a:custGeom>
                      <a:avLst/>
                      <a:gdLst/>
                      <a:ahLst/>
                      <a:cxnLst/>
                      <a:rect l="l" t="t" r="r" b="b"/>
                      <a:pathLst>
                        <a:path w="115483" h="8273" extrusionOk="0">
                          <a:moveTo>
                            <a:pt x="2302" y="0"/>
                          </a:moveTo>
                          <a:cubicBezTo>
                            <a:pt x="1034" y="0"/>
                            <a:pt x="0" y="1034"/>
                            <a:pt x="0" y="2268"/>
                          </a:cubicBezTo>
                          <a:lnTo>
                            <a:pt x="0" y="5971"/>
                          </a:lnTo>
                          <a:cubicBezTo>
                            <a:pt x="0" y="7239"/>
                            <a:pt x="1034" y="8273"/>
                            <a:pt x="2302" y="8273"/>
                          </a:cubicBezTo>
                          <a:lnTo>
                            <a:pt x="113215" y="8273"/>
                          </a:lnTo>
                          <a:cubicBezTo>
                            <a:pt x="114482" y="8273"/>
                            <a:pt x="115483" y="7239"/>
                            <a:pt x="115483" y="5971"/>
                          </a:cubicBezTo>
                          <a:lnTo>
                            <a:pt x="115483" y="2268"/>
                          </a:lnTo>
                          <a:cubicBezTo>
                            <a:pt x="115483" y="1001"/>
                            <a:pt x="114482" y="0"/>
                            <a:pt x="113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86;p34">
                      <a:extLst>
                        <a:ext uri="{FF2B5EF4-FFF2-40B4-BE49-F238E27FC236}">
                          <a16:creationId xmlns:a16="http://schemas.microsoft.com/office/drawing/2014/main" id="{66385D44-3F96-4FD4-9198-399C002223AA}"/>
                        </a:ext>
                      </a:extLst>
                    </p:cNvPr>
                    <p:cNvSpPr/>
                    <p:nvPr/>
                  </p:nvSpPr>
                  <p:spPr>
                    <a:xfrm>
                      <a:off x="5524775" y="5114050"/>
                      <a:ext cx="1456900" cy="104275"/>
                    </a:xfrm>
                    <a:custGeom>
                      <a:avLst/>
                      <a:gdLst/>
                      <a:ahLst/>
                      <a:cxnLst/>
                      <a:rect l="l" t="t" r="r" b="b"/>
                      <a:pathLst>
                        <a:path w="58276" h="4171" extrusionOk="0">
                          <a:moveTo>
                            <a:pt x="1168" y="0"/>
                          </a:moveTo>
                          <a:cubicBezTo>
                            <a:pt x="534" y="0"/>
                            <a:pt x="0" y="501"/>
                            <a:pt x="0" y="1135"/>
                          </a:cubicBezTo>
                          <a:lnTo>
                            <a:pt x="0" y="3003"/>
                          </a:lnTo>
                          <a:cubicBezTo>
                            <a:pt x="0" y="3636"/>
                            <a:pt x="534" y="4170"/>
                            <a:pt x="1168" y="4170"/>
                          </a:cubicBezTo>
                          <a:lnTo>
                            <a:pt x="57108" y="4170"/>
                          </a:lnTo>
                          <a:cubicBezTo>
                            <a:pt x="57742" y="4170"/>
                            <a:pt x="58275" y="3636"/>
                            <a:pt x="58275" y="3003"/>
                          </a:cubicBezTo>
                          <a:lnTo>
                            <a:pt x="58275" y="1135"/>
                          </a:lnTo>
                          <a:cubicBezTo>
                            <a:pt x="58275" y="501"/>
                            <a:pt x="57742" y="0"/>
                            <a:pt x="57108"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87;p34">
                      <a:extLst>
                        <a:ext uri="{FF2B5EF4-FFF2-40B4-BE49-F238E27FC236}">
                          <a16:creationId xmlns:a16="http://schemas.microsoft.com/office/drawing/2014/main" id="{D25AD466-F262-4F90-8AA5-19953F3451FB}"/>
                        </a:ext>
                      </a:extLst>
                    </p:cNvPr>
                    <p:cNvSpPr/>
                    <p:nvPr/>
                  </p:nvSpPr>
                  <p:spPr>
                    <a:xfrm>
                      <a:off x="5524775" y="5343375"/>
                      <a:ext cx="1456900" cy="104275"/>
                    </a:xfrm>
                    <a:custGeom>
                      <a:avLst/>
                      <a:gdLst/>
                      <a:ahLst/>
                      <a:cxnLst/>
                      <a:rect l="l" t="t" r="r" b="b"/>
                      <a:pathLst>
                        <a:path w="58276" h="4171" extrusionOk="0">
                          <a:moveTo>
                            <a:pt x="1168" y="1"/>
                          </a:moveTo>
                          <a:cubicBezTo>
                            <a:pt x="534" y="1"/>
                            <a:pt x="0" y="501"/>
                            <a:pt x="0" y="1135"/>
                          </a:cubicBezTo>
                          <a:lnTo>
                            <a:pt x="0" y="3003"/>
                          </a:lnTo>
                          <a:cubicBezTo>
                            <a:pt x="0" y="3637"/>
                            <a:pt x="534" y="4170"/>
                            <a:pt x="1168" y="4170"/>
                          </a:cubicBezTo>
                          <a:lnTo>
                            <a:pt x="57108" y="4170"/>
                          </a:lnTo>
                          <a:cubicBezTo>
                            <a:pt x="57742" y="4170"/>
                            <a:pt x="58275" y="3637"/>
                            <a:pt x="58275" y="3003"/>
                          </a:cubicBezTo>
                          <a:lnTo>
                            <a:pt x="58275" y="1135"/>
                          </a:lnTo>
                          <a:cubicBezTo>
                            <a:pt x="58275" y="501"/>
                            <a:pt x="57742" y="1"/>
                            <a:pt x="57108" y="1"/>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88;p34">
                      <a:extLst>
                        <a:ext uri="{FF2B5EF4-FFF2-40B4-BE49-F238E27FC236}">
                          <a16:creationId xmlns:a16="http://schemas.microsoft.com/office/drawing/2014/main" id="{AD28CE30-1F7C-47E9-867B-927860A96260}"/>
                        </a:ext>
                      </a:extLst>
                    </p:cNvPr>
                    <p:cNvSpPr/>
                    <p:nvPr/>
                  </p:nvSpPr>
                  <p:spPr>
                    <a:xfrm>
                      <a:off x="5524775" y="5571050"/>
                      <a:ext cx="1456900" cy="104250"/>
                    </a:xfrm>
                    <a:custGeom>
                      <a:avLst/>
                      <a:gdLst/>
                      <a:ahLst/>
                      <a:cxnLst/>
                      <a:rect l="l" t="t" r="r" b="b"/>
                      <a:pathLst>
                        <a:path w="58276" h="4170" extrusionOk="0">
                          <a:moveTo>
                            <a:pt x="1168" y="0"/>
                          </a:moveTo>
                          <a:cubicBezTo>
                            <a:pt x="534" y="0"/>
                            <a:pt x="0" y="534"/>
                            <a:pt x="0" y="1168"/>
                          </a:cubicBezTo>
                          <a:lnTo>
                            <a:pt x="0" y="3036"/>
                          </a:lnTo>
                          <a:cubicBezTo>
                            <a:pt x="0" y="3669"/>
                            <a:pt x="534" y="4170"/>
                            <a:pt x="1168" y="4170"/>
                          </a:cubicBezTo>
                          <a:lnTo>
                            <a:pt x="57108" y="4170"/>
                          </a:lnTo>
                          <a:cubicBezTo>
                            <a:pt x="57742" y="4170"/>
                            <a:pt x="58275" y="3669"/>
                            <a:pt x="58275" y="3036"/>
                          </a:cubicBezTo>
                          <a:lnTo>
                            <a:pt x="58275" y="1168"/>
                          </a:lnTo>
                          <a:cubicBezTo>
                            <a:pt x="58275" y="534"/>
                            <a:pt x="57742" y="0"/>
                            <a:pt x="57108"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89;p34">
                      <a:extLst>
                        <a:ext uri="{FF2B5EF4-FFF2-40B4-BE49-F238E27FC236}">
                          <a16:creationId xmlns:a16="http://schemas.microsoft.com/office/drawing/2014/main" id="{B82E5FD5-2157-4437-AB96-2A5C1C3B8B35}"/>
                        </a:ext>
                      </a:extLst>
                    </p:cNvPr>
                    <p:cNvSpPr/>
                    <p:nvPr/>
                  </p:nvSpPr>
                  <p:spPr>
                    <a:xfrm>
                      <a:off x="7227650" y="5249150"/>
                      <a:ext cx="624650" cy="423650"/>
                    </a:xfrm>
                    <a:custGeom>
                      <a:avLst/>
                      <a:gdLst/>
                      <a:ahLst/>
                      <a:cxnLst/>
                      <a:rect l="l" t="t" r="r" b="b"/>
                      <a:pathLst>
                        <a:path w="24986" h="16946" extrusionOk="0">
                          <a:moveTo>
                            <a:pt x="2269" y="0"/>
                          </a:moveTo>
                          <a:cubicBezTo>
                            <a:pt x="1035" y="0"/>
                            <a:pt x="1" y="1001"/>
                            <a:pt x="1" y="2269"/>
                          </a:cubicBezTo>
                          <a:lnTo>
                            <a:pt x="1" y="14677"/>
                          </a:lnTo>
                          <a:cubicBezTo>
                            <a:pt x="1" y="15912"/>
                            <a:pt x="1035" y="16946"/>
                            <a:pt x="2269" y="16946"/>
                          </a:cubicBezTo>
                          <a:lnTo>
                            <a:pt x="23117" y="16946"/>
                          </a:lnTo>
                          <a:cubicBezTo>
                            <a:pt x="24385" y="16946"/>
                            <a:pt x="24985" y="15978"/>
                            <a:pt x="24485" y="14844"/>
                          </a:cubicBezTo>
                          <a:lnTo>
                            <a:pt x="18981" y="2068"/>
                          </a:lnTo>
                          <a:cubicBezTo>
                            <a:pt x="18481" y="934"/>
                            <a:pt x="17046" y="0"/>
                            <a:pt x="157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90;p34">
                      <a:extLst>
                        <a:ext uri="{FF2B5EF4-FFF2-40B4-BE49-F238E27FC236}">
                          <a16:creationId xmlns:a16="http://schemas.microsoft.com/office/drawing/2014/main" id="{7283EAF6-F212-492F-9507-357446F02A72}"/>
                        </a:ext>
                      </a:extLst>
                    </p:cNvPr>
                    <p:cNvSpPr/>
                    <p:nvPr/>
                  </p:nvSpPr>
                  <p:spPr>
                    <a:xfrm>
                      <a:off x="7198475" y="5996350"/>
                      <a:ext cx="542900" cy="542900"/>
                    </a:xfrm>
                    <a:custGeom>
                      <a:avLst/>
                      <a:gdLst/>
                      <a:ahLst/>
                      <a:cxnLst/>
                      <a:rect l="l" t="t" r="r" b="b"/>
                      <a:pathLst>
                        <a:path w="21716" h="21716" extrusionOk="0">
                          <a:moveTo>
                            <a:pt x="10841" y="6438"/>
                          </a:moveTo>
                          <a:cubicBezTo>
                            <a:pt x="13310" y="6438"/>
                            <a:pt x="15278" y="8440"/>
                            <a:pt x="15278" y="10875"/>
                          </a:cubicBezTo>
                          <a:cubicBezTo>
                            <a:pt x="15278" y="13310"/>
                            <a:pt x="13310" y="15278"/>
                            <a:pt x="10841" y="15278"/>
                          </a:cubicBezTo>
                          <a:cubicBezTo>
                            <a:pt x="8406" y="15278"/>
                            <a:pt x="6438" y="13310"/>
                            <a:pt x="6438" y="10875"/>
                          </a:cubicBezTo>
                          <a:cubicBezTo>
                            <a:pt x="6438" y="8440"/>
                            <a:pt x="8406" y="6438"/>
                            <a:pt x="10841" y="6438"/>
                          </a:cubicBezTo>
                          <a:close/>
                          <a:moveTo>
                            <a:pt x="10875" y="0"/>
                          </a:moveTo>
                          <a:cubicBezTo>
                            <a:pt x="4870" y="0"/>
                            <a:pt x="0" y="4870"/>
                            <a:pt x="0" y="10875"/>
                          </a:cubicBezTo>
                          <a:cubicBezTo>
                            <a:pt x="0" y="16879"/>
                            <a:pt x="4870" y="21716"/>
                            <a:pt x="10875" y="21716"/>
                          </a:cubicBezTo>
                          <a:cubicBezTo>
                            <a:pt x="16846" y="21716"/>
                            <a:pt x="21716" y="16879"/>
                            <a:pt x="21716" y="10875"/>
                          </a:cubicBezTo>
                          <a:cubicBezTo>
                            <a:pt x="21716" y="4870"/>
                            <a:pt x="16846" y="0"/>
                            <a:pt x="1087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91;p34">
                      <a:extLst>
                        <a:ext uri="{FF2B5EF4-FFF2-40B4-BE49-F238E27FC236}">
                          <a16:creationId xmlns:a16="http://schemas.microsoft.com/office/drawing/2014/main" id="{8EC6D2CD-815F-46BC-BE16-E2137CA5EF40}"/>
                        </a:ext>
                      </a:extLst>
                    </p:cNvPr>
                    <p:cNvSpPr/>
                    <p:nvPr/>
                  </p:nvSpPr>
                  <p:spPr>
                    <a:xfrm>
                      <a:off x="5541450" y="6006350"/>
                      <a:ext cx="542925" cy="542925"/>
                    </a:xfrm>
                    <a:custGeom>
                      <a:avLst/>
                      <a:gdLst/>
                      <a:ahLst/>
                      <a:cxnLst/>
                      <a:rect l="l" t="t" r="r" b="b"/>
                      <a:pathLst>
                        <a:path w="21717" h="21717" extrusionOk="0">
                          <a:moveTo>
                            <a:pt x="10875" y="6439"/>
                          </a:moveTo>
                          <a:cubicBezTo>
                            <a:pt x="13310" y="6439"/>
                            <a:pt x="15278" y="8407"/>
                            <a:pt x="15278" y="10875"/>
                          </a:cubicBezTo>
                          <a:cubicBezTo>
                            <a:pt x="15278" y="13310"/>
                            <a:pt x="13310" y="15278"/>
                            <a:pt x="10875" y="15278"/>
                          </a:cubicBezTo>
                          <a:cubicBezTo>
                            <a:pt x="8407" y="15278"/>
                            <a:pt x="6439" y="13310"/>
                            <a:pt x="6439" y="10875"/>
                          </a:cubicBezTo>
                          <a:cubicBezTo>
                            <a:pt x="6439" y="8407"/>
                            <a:pt x="8407" y="6439"/>
                            <a:pt x="10875" y="6439"/>
                          </a:cubicBezTo>
                          <a:close/>
                          <a:moveTo>
                            <a:pt x="10875" y="1"/>
                          </a:moveTo>
                          <a:cubicBezTo>
                            <a:pt x="4871" y="1"/>
                            <a:pt x="1" y="4871"/>
                            <a:pt x="1" y="10875"/>
                          </a:cubicBezTo>
                          <a:cubicBezTo>
                            <a:pt x="1" y="16846"/>
                            <a:pt x="4871" y="21716"/>
                            <a:pt x="10875" y="21716"/>
                          </a:cubicBezTo>
                          <a:cubicBezTo>
                            <a:pt x="16846" y="21716"/>
                            <a:pt x="21716" y="16846"/>
                            <a:pt x="21716" y="10875"/>
                          </a:cubicBezTo>
                          <a:cubicBezTo>
                            <a:pt x="21716" y="4871"/>
                            <a:pt x="16846" y="1"/>
                            <a:pt x="1087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92;p34">
                      <a:extLst>
                        <a:ext uri="{FF2B5EF4-FFF2-40B4-BE49-F238E27FC236}">
                          <a16:creationId xmlns:a16="http://schemas.microsoft.com/office/drawing/2014/main" id="{8AFFCFF7-970E-4DC2-B587-FE4087D7C90C}"/>
                        </a:ext>
                      </a:extLst>
                    </p:cNvPr>
                    <p:cNvSpPr/>
                    <p:nvPr/>
                  </p:nvSpPr>
                  <p:spPr>
                    <a:xfrm>
                      <a:off x="7359425" y="6157300"/>
                      <a:ext cx="221000" cy="221000"/>
                    </a:xfrm>
                    <a:custGeom>
                      <a:avLst/>
                      <a:gdLst/>
                      <a:ahLst/>
                      <a:cxnLst/>
                      <a:rect l="l" t="t" r="r" b="b"/>
                      <a:pathLst>
                        <a:path w="8840" h="8840" extrusionOk="0">
                          <a:moveTo>
                            <a:pt x="4437" y="0"/>
                          </a:moveTo>
                          <a:cubicBezTo>
                            <a:pt x="1968" y="0"/>
                            <a:pt x="0" y="1968"/>
                            <a:pt x="0" y="4437"/>
                          </a:cubicBezTo>
                          <a:cubicBezTo>
                            <a:pt x="0" y="6872"/>
                            <a:pt x="1968" y="8840"/>
                            <a:pt x="4437" y="8840"/>
                          </a:cubicBezTo>
                          <a:cubicBezTo>
                            <a:pt x="6872" y="8840"/>
                            <a:pt x="8840" y="6872"/>
                            <a:pt x="8840" y="4437"/>
                          </a:cubicBezTo>
                          <a:cubicBezTo>
                            <a:pt x="8840" y="1968"/>
                            <a:pt x="6872" y="0"/>
                            <a:pt x="443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93;p34">
                      <a:extLst>
                        <a:ext uri="{FF2B5EF4-FFF2-40B4-BE49-F238E27FC236}">
                          <a16:creationId xmlns:a16="http://schemas.microsoft.com/office/drawing/2014/main" id="{C0FECD4C-9338-40D5-94A3-E2030B0121DB}"/>
                        </a:ext>
                      </a:extLst>
                    </p:cNvPr>
                    <p:cNvSpPr/>
                    <p:nvPr/>
                  </p:nvSpPr>
                  <p:spPr>
                    <a:xfrm>
                      <a:off x="5702400" y="6167300"/>
                      <a:ext cx="221025" cy="221025"/>
                    </a:xfrm>
                    <a:custGeom>
                      <a:avLst/>
                      <a:gdLst/>
                      <a:ahLst/>
                      <a:cxnLst/>
                      <a:rect l="l" t="t" r="r" b="b"/>
                      <a:pathLst>
                        <a:path w="8841" h="8841" extrusionOk="0">
                          <a:moveTo>
                            <a:pt x="4437" y="1"/>
                          </a:moveTo>
                          <a:cubicBezTo>
                            <a:pt x="1969" y="1"/>
                            <a:pt x="1" y="1969"/>
                            <a:pt x="1" y="4437"/>
                          </a:cubicBezTo>
                          <a:cubicBezTo>
                            <a:pt x="1" y="6872"/>
                            <a:pt x="1969" y="8840"/>
                            <a:pt x="4437" y="8840"/>
                          </a:cubicBezTo>
                          <a:cubicBezTo>
                            <a:pt x="6872" y="8840"/>
                            <a:pt x="8840" y="6872"/>
                            <a:pt x="8840" y="4437"/>
                          </a:cubicBezTo>
                          <a:cubicBezTo>
                            <a:pt x="8840" y="1969"/>
                            <a:pt x="6872" y="1"/>
                            <a:pt x="443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94;p34">
                      <a:extLst>
                        <a:ext uri="{FF2B5EF4-FFF2-40B4-BE49-F238E27FC236}">
                          <a16:creationId xmlns:a16="http://schemas.microsoft.com/office/drawing/2014/main" id="{A620C58C-E44A-4812-BA01-AF1A53008F6F}"/>
                        </a:ext>
                      </a:extLst>
                    </p:cNvPr>
                    <p:cNvSpPr/>
                    <p:nvPr/>
                  </p:nvSpPr>
                  <p:spPr>
                    <a:xfrm>
                      <a:off x="7261850" y="5782850"/>
                      <a:ext cx="150950" cy="40900"/>
                    </a:xfrm>
                    <a:custGeom>
                      <a:avLst/>
                      <a:gdLst/>
                      <a:ahLst/>
                      <a:cxnLst/>
                      <a:rect l="l" t="t" r="r" b="b"/>
                      <a:pathLst>
                        <a:path w="6038" h="1636" extrusionOk="0">
                          <a:moveTo>
                            <a:pt x="801" y="1"/>
                          </a:moveTo>
                          <a:cubicBezTo>
                            <a:pt x="367" y="1"/>
                            <a:pt x="0" y="368"/>
                            <a:pt x="0" y="835"/>
                          </a:cubicBezTo>
                          <a:cubicBezTo>
                            <a:pt x="0" y="1268"/>
                            <a:pt x="367" y="1635"/>
                            <a:pt x="801" y="1635"/>
                          </a:cubicBezTo>
                          <a:lnTo>
                            <a:pt x="5238" y="1635"/>
                          </a:lnTo>
                          <a:cubicBezTo>
                            <a:pt x="5671" y="1635"/>
                            <a:pt x="6038" y="1268"/>
                            <a:pt x="6038" y="835"/>
                          </a:cubicBezTo>
                          <a:cubicBezTo>
                            <a:pt x="6038" y="368"/>
                            <a:pt x="5671" y="1"/>
                            <a:pt x="5238" y="1"/>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95;p34">
                      <a:extLst>
                        <a:ext uri="{FF2B5EF4-FFF2-40B4-BE49-F238E27FC236}">
                          <a16:creationId xmlns:a16="http://schemas.microsoft.com/office/drawing/2014/main" id="{8C61E806-A2A7-49BF-A2F4-4C24D2E9DF49}"/>
                        </a:ext>
                      </a:extLst>
                    </p:cNvPr>
                    <p:cNvSpPr/>
                    <p:nvPr/>
                  </p:nvSpPr>
                  <p:spPr>
                    <a:xfrm>
                      <a:off x="8013130" y="5827900"/>
                      <a:ext cx="36725" cy="189325"/>
                    </a:xfrm>
                    <a:custGeom>
                      <a:avLst/>
                      <a:gdLst/>
                      <a:ahLst/>
                      <a:cxnLst/>
                      <a:rect l="l" t="t" r="r" b="b"/>
                      <a:pathLst>
                        <a:path w="1469" h="7573" extrusionOk="0">
                          <a:moveTo>
                            <a:pt x="1" y="0"/>
                          </a:moveTo>
                          <a:lnTo>
                            <a:pt x="1" y="7572"/>
                          </a:lnTo>
                          <a:cubicBezTo>
                            <a:pt x="801" y="7572"/>
                            <a:pt x="1468" y="6071"/>
                            <a:pt x="1468" y="4237"/>
                          </a:cubicBezTo>
                          <a:lnTo>
                            <a:pt x="1468" y="3302"/>
                          </a:lnTo>
                          <a:cubicBezTo>
                            <a:pt x="1468" y="1468"/>
                            <a:pt x="834" y="0"/>
                            <a:pt x="1" y="0"/>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2795;p33">
                    <a:extLst>
                      <a:ext uri="{FF2B5EF4-FFF2-40B4-BE49-F238E27FC236}">
                        <a16:creationId xmlns:a16="http://schemas.microsoft.com/office/drawing/2014/main" id="{FF6C6F0F-13DB-43CD-A800-9AB8B6368FA1}"/>
                      </a:ext>
                    </a:extLst>
                  </p:cNvPr>
                  <p:cNvGrpSpPr/>
                  <p:nvPr/>
                </p:nvGrpSpPr>
                <p:grpSpPr>
                  <a:xfrm>
                    <a:off x="1270205" y="4516799"/>
                    <a:ext cx="621751" cy="411348"/>
                    <a:chOff x="457199" y="3164510"/>
                    <a:chExt cx="1347520" cy="931489"/>
                  </a:xfrm>
                </p:grpSpPr>
                <p:sp>
                  <p:nvSpPr>
                    <p:cNvPr id="121" name="Google Shape;2796;p33">
                      <a:extLst>
                        <a:ext uri="{FF2B5EF4-FFF2-40B4-BE49-F238E27FC236}">
                          <a16:creationId xmlns:a16="http://schemas.microsoft.com/office/drawing/2014/main" id="{D2256641-D77B-4B76-8755-714D2E5F87D7}"/>
                        </a:ext>
                      </a:extLst>
                    </p:cNvPr>
                    <p:cNvSpPr/>
                    <p:nvPr/>
                  </p:nvSpPr>
                  <p:spPr>
                    <a:xfrm>
                      <a:off x="1163723" y="3569125"/>
                      <a:ext cx="640996" cy="526874"/>
                    </a:xfrm>
                    <a:custGeom>
                      <a:avLst/>
                      <a:gdLst/>
                      <a:ahLst/>
                      <a:cxnLst/>
                      <a:rect l="l" t="t" r="r" b="b"/>
                      <a:pathLst>
                        <a:path w="8807" h="7239" extrusionOk="0">
                          <a:moveTo>
                            <a:pt x="0" y="0"/>
                          </a:moveTo>
                          <a:lnTo>
                            <a:pt x="0" y="7239"/>
                          </a:lnTo>
                          <a:lnTo>
                            <a:pt x="8807" y="7239"/>
                          </a:lnTo>
                          <a:lnTo>
                            <a:pt x="8807"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2" name="Google Shape;2797;p33">
                      <a:extLst>
                        <a:ext uri="{FF2B5EF4-FFF2-40B4-BE49-F238E27FC236}">
                          <a16:creationId xmlns:a16="http://schemas.microsoft.com/office/drawing/2014/main" id="{A9BD096F-DF86-4338-92EA-5402298D2CC0}"/>
                        </a:ext>
                      </a:extLst>
                    </p:cNvPr>
                    <p:cNvSpPr/>
                    <p:nvPr/>
                  </p:nvSpPr>
                  <p:spPr>
                    <a:xfrm>
                      <a:off x="1163724" y="3569126"/>
                      <a:ext cx="150587" cy="526873"/>
                    </a:xfrm>
                    <a:custGeom>
                      <a:avLst/>
                      <a:gdLst/>
                      <a:ahLst/>
                      <a:cxnLst/>
                      <a:rect l="l" t="t" r="r" b="b"/>
                      <a:pathLst>
                        <a:path w="2069" h="7239" extrusionOk="0">
                          <a:moveTo>
                            <a:pt x="0" y="0"/>
                          </a:moveTo>
                          <a:lnTo>
                            <a:pt x="0" y="7239"/>
                          </a:lnTo>
                          <a:lnTo>
                            <a:pt x="2068" y="7239"/>
                          </a:lnTo>
                          <a:lnTo>
                            <a:pt x="2068"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3" name="Google Shape;2798;p33">
                      <a:extLst>
                        <a:ext uri="{FF2B5EF4-FFF2-40B4-BE49-F238E27FC236}">
                          <a16:creationId xmlns:a16="http://schemas.microsoft.com/office/drawing/2014/main" id="{5AEBCECC-E2E5-4E6E-9211-ED0CC571A42D}"/>
                        </a:ext>
                      </a:extLst>
                    </p:cNvPr>
                    <p:cNvSpPr/>
                    <p:nvPr/>
                  </p:nvSpPr>
                  <p:spPr>
                    <a:xfrm>
                      <a:off x="1382225" y="3850730"/>
                      <a:ext cx="189453" cy="143309"/>
                    </a:xfrm>
                    <a:custGeom>
                      <a:avLst/>
                      <a:gdLst/>
                      <a:ahLst/>
                      <a:cxnLst/>
                      <a:rect l="l" t="t" r="r" b="b"/>
                      <a:pathLst>
                        <a:path w="2603" h="1969" extrusionOk="0">
                          <a:moveTo>
                            <a:pt x="0" y="1"/>
                          </a:moveTo>
                          <a:lnTo>
                            <a:pt x="0" y="1969"/>
                          </a:lnTo>
                          <a:lnTo>
                            <a:pt x="2602" y="1969"/>
                          </a:lnTo>
                          <a:lnTo>
                            <a:pt x="2602"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4" name="Google Shape;2799;p33">
                      <a:extLst>
                        <a:ext uri="{FF2B5EF4-FFF2-40B4-BE49-F238E27FC236}">
                          <a16:creationId xmlns:a16="http://schemas.microsoft.com/office/drawing/2014/main" id="{8F8B854F-1E2E-44CA-9620-B4E132FEA399}"/>
                        </a:ext>
                      </a:extLst>
                    </p:cNvPr>
                    <p:cNvSpPr/>
                    <p:nvPr/>
                  </p:nvSpPr>
                  <p:spPr>
                    <a:xfrm>
                      <a:off x="1617758" y="3706549"/>
                      <a:ext cx="114123" cy="87485"/>
                    </a:xfrm>
                    <a:custGeom>
                      <a:avLst/>
                      <a:gdLst/>
                      <a:ahLst/>
                      <a:cxnLst/>
                      <a:rect l="l" t="t" r="r" b="b"/>
                      <a:pathLst>
                        <a:path w="1568" h="1202" extrusionOk="0">
                          <a:moveTo>
                            <a:pt x="0" y="1"/>
                          </a:moveTo>
                          <a:lnTo>
                            <a:pt x="0" y="1202"/>
                          </a:lnTo>
                          <a:lnTo>
                            <a:pt x="1568" y="1202"/>
                          </a:lnTo>
                          <a:lnTo>
                            <a:pt x="156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8" name="Google Shape;2803;p33">
                      <a:extLst>
                        <a:ext uri="{FF2B5EF4-FFF2-40B4-BE49-F238E27FC236}">
                          <a16:creationId xmlns:a16="http://schemas.microsoft.com/office/drawing/2014/main" id="{E843E070-E166-46EE-BDF3-0C659072ECCD}"/>
                        </a:ext>
                      </a:extLst>
                    </p:cNvPr>
                    <p:cNvSpPr/>
                    <p:nvPr/>
                  </p:nvSpPr>
                  <p:spPr>
                    <a:xfrm>
                      <a:off x="1231705" y="3164510"/>
                      <a:ext cx="114196" cy="87485"/>
                    </a:xfrm>
                    <a:custGeom>
                      <a:avLst/>
                      <a:gdLst/>
                      <a:ahLst/>
                      <a:cxnLst/>
                      <a:rect l="l" t="t" r="r" b="b"/>
                      <a:pathLst>
                        <a:path w="1569" h="1202" extrusionOk="0">
                          <a:moveTo>
                            <a:pt x="0" y="1"/>
                          </a:moveTo>
                          <a:lnTo>
                            <a:pt x="0" y="1202"/>
                          </a:lnTo>
                          <a:lnTo>
                            <a:pt x="1568" y="1202"/>
                          </a:lnTo>
                          <a:lnTo>
                            <a:pt x="156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29" name="Google Shape;2804;p33">
                      <a:extLst>
                        <a:ext uri="{FF2B5EF4-FFF2-40B4-BE49-F238E27FC236}">
                          <a16:creationId xmlns:a16="http://schemas.microsoft.com/office/drawing/2014/main" id="{DC35C63F-89EF-4A31-9967-A5E0BDE9B576}"/>
                        </a:ext>
                      </a:extLst>
                    </p:cNvPr>
                    <p:cNvSpPr/>
                    <p:nvPr/>
                  </p:nvSpPr>
                  <p:spPr>
                    <a:xfrm>
                      <a:off x="457199" y="3569126"/>
                      <a:ext cx="640995" cy="526873"/>
                    </a:xfrm>
                    <a:custGeom>
                      <a:avLst/>
                      <a:gdLst/>
                      <a:ahLst/>
                      <a:cxnLst/>
                      <a:rect l="l" t="t" r="r" b="b"/>
                      <a:pathLst>
                        <a:path w="8807" h="7239" extrusionOk="0">
                          <a:moveTo>
                            <a:pt x="0" y="0"/>
                          </a:moveTo>
                          <a:lnTo>
                            <a:pt x="0" y="7239"/>
                          </a:lnTo>
                          <a:lnTo>
                            <a:pt x="8807" y="7239"/>
                          </a:lnTo>
                          <a:lnTo>
                            <a:pt x="8807"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0" name="Google Shape;2805;p33">
                      <a:extLst>
                        <a:ext uri="{FF2B5EF4-FFF2-40B4-BE49-F238E27FC236}">
                          <a16:creationId xmlns:a16="http://schemas.microsoft.com/office/drawing/2014/main" id="{585E8C6B-C421-4792-B696-08190858AEFD}"/>
                        </a:ext>
                      </a:extLst>
                    </p:cNvPr>
                    <p:cNvSpPr/>
                    <p:nvPr/>
                  </p:nvSpPr>
                  <p:spPr>
                    <a:xfrm>
                      <a:off x="675700" y="3850730"/>
                      <a:ext cx="189453" cy="143309"/>
                    </a:xfrm>
                    <a:custGeom>
                      <a:avLst/>
                      <a:gdLst/>
                      <a:ahLst/>
                      <a:cxnLst/>
                      <a:rect l="l" t="t" r="r" b="b"/>
                      <a:pathLst>
                        <a:path w="2603" h="1969" extrusionOk="0">
                          <a:moveTo>
                            <a:pt x="1" y="1"/>
                          </a:moveTo>
                          <a:lnTo>
                            <a:pt x="1" y="1969"/>
                          </a:lnTo>
                          <a:lnTo>
                            <a:pt x="2602" y="1969"/>
                          </a:lnTo>
                          <a:lnTo>
                            <a:pt x="2602"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1" name="Google Shape;2806;p33">
                      <a:extLst>
                        <a:ext uri="{FF2B5EF4-FFF2-40B4-BE49-F238E27FC236}">
                          <a16:creationId xmlns:a16="http://schemas.microsoft.com/office/drawing/2014/main" id="{F67726C5-F523-4C7D-A104-E6CBE611D100}"/>
                        </a:ext>
                      </a:extLst>
                    </p:cNvPr>
                    <p:cNvSpPr/>
                    <p:nvPr/>
                  </p:nvSpPr>
                  <p:spPr>
                    <a:xfrm>
                      <a:off x="911233" y="3706549"/>
                      <a:ext cx="114123" cy="87485"/>
                    </a:xfrm>
                    <a:custGeom>
                      <a:avLst/>
                      <a:gdLst/>
                      <a:ahLst/>
                      <a:cxnLst/>
                      <a:rect l="l" t="t" r="r" b="b"/>
                      <a:pathLst>
                        <a:path w="1568" h="1202" extrusionOk="0">
                          <a:moveTo>
                            <a:pt x="0" y="1"/>
                          </a:moveTo>
                          <a:lnTo>
                            <a:pt x="0" y="1202"/>
                          </a:lnTo>
                          <a:lnTo>
                            <a:pt x="1568" y="1202"/>
                          </a:lnTo>
                          <a:lnTo>
                            <a:pt x="156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32" name="Google Shape;2807;p33">
                      <a:extLst>
                        <a:ext uri="{FF2B5EF4-FFF2-40B4-BE49-F238E27FC236}">
                          <a16:creationId xmlns:a16="http://schemas.microsoft.com/office/drawing/2014/main" id="{E187FC53-3CD3-4C3B-B7D5-3AF63B0462F3}"/>
                        </a:ext>
                      </a:extLst>
                    </p:cNvPr>
                    <p:cNvSpPr/>
                    <p:nvPr/>
                  </p:nvSpPr>
                  <p:spPr>
                    <a:xfrm>
                      <a:off x="458649" y="3569126"/>
                      <a:ext cx="150587" cy="526873"/>
                    </a:xfrm>
                    <a:custGeom>
                      <a:avLst/>
                      <a:gdLst/>
                      <a:ahLst/>
                      <a:cxnLst/>
                      <a:rect l="l" t="t" r="r" b="b"/>
                      <a:pathLst>
                        <a:path w="2069" h="7239" extrusionOk="0">
                          <a:moveTo>
                            <a:pt x="0" y="0"/>
                          </a:moveTo>
                          <a:lnTo>
                            <a:pt x="0" y="7239"/>
                          </a:lnTo>
                          <a:lnTo>
                            <a:pt x="2068" y="7239"/>
                          </a:lnTo>
                          <a:lnTo>
                            <a:pt x="2068"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grpSp>
              <p:nvGrpSpPr>
                <p:cNvPr id="204" name="Google Shape;4181;p38">
                  <a:extLst>
                    <a:ext uri="{FF2B5EF4-FFF2-40B4-BE49-F238E27FC236}">
                      <a16:creationId xmlns:a16="http://schemas.microsoft.com/office/drawing/2014/main" id="{E1078356-E080-4E00-B6E2-5E9ACB7AFF71}"/>
                    </a:ext>
                  </a:extLst>
                </p:cNvPr>
                <p:cNvGrpSpPr/>
                <p:nvPr/>
              </p:nvGrpSpPr>
              <p:grpSpPr>
                <a:xfrm>
                  <a:off x="458335" y="4430894"/>
                  <a:ext cx="597845" cy="712343"/>
                  <a:chOff x="3248218" y="2071533"/>
                  <a:chExt cx="559262" cy="604138"/>
                </a:xfrm>
              </p:grpSpPr>
              <p:sp>
                <p:nvSpPr>
                  <p:cNvPr id="205" name="Google Shape;4182;p38">
                    <a:extLst>
                      <a:ext uri="{FF2B5EF4-FFF2-40B4-BE49-F238E27FC236}">
                        <a16:creationId xmlns:a16="http://schemas.microsoft.com/office/drawing/2014/main" id="{CA36A087-D9C8-475D-B2BA-57F9F0D63B7F}"/>
                      </a:ext>
                    </a:extLst>
                  </p:cNvPr>
                  <p:cNvSpPr/>
                  <p:nvPr/>
                </p:nvSpPr>
                <p:spPr>
                  <a:xfrm>
                    <a:off x="3732656" y="2333987"/>
                    <a:ext cx="42133" cy="270428"/>
                  </a:xfrm>
                  <a:custGeom>
                    <a:avLst/>
                    <a:gdLst/>
                    <a:ahLst/>
                    <a:cxnLst/>
                    <a:rect l="l" t="t" r="r" b="b"/>
                    <a:pathLst>
                      <a:path w="5504" h="35327" extrusionOk="0">
                        <a:moveTo>
                          <a:pt x="0" y="1"/>
                        </a:moveTo>
                        <a:lnTo>
                          <a:pt x="0" y="35326"/>
                        </a:lnTo>
                        <a:lnTo>
                          <a:pt x="5504" y="35326"/>
                        </a:lnTo>
                        <a:lnTo>
                          <a:pt x="5504" y="2636"/>
                        </a:lnTo>
                        <a:cubicBezTo>
                          <a:pt x="5504" y="1202"/>
                          <a:pt x="4337" y="1"/>
                          <a:pt x="2902" y="1"/>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4183;p38">
                    <a:extLst>
                      <a:ext uri="{FF2B5EF4-FFF2-40B4-BE49-F238E27FC236}">
                        <a16:creationId xmlns:a16="http://schemas.microsoft.com/office/drawing/2014/main" id="{8608FF2D-9BF3-423E-8151-CA9B50801AD6}"/>
                      </a:ext>
                    </a:extLst>
                  </p:cNvPr>
                  <p:cNvSpPr/>
                  <p:nvPr/>
                </p:nvSpPr>
                <p:spPr>
                  <a:xfrm>
                    <a:off x="3280907" y="2333987"/>
                    <a:ext cx="36262" cy="260722"/>
                  </a:xfrm>
                  <a:custGeom>
                    <a:avLst/>
                    <a:gdLst/>
                    <a:ahLst/>
                    <a:cxnLst/>
                    <a:rect l="l" t="t" r="r" b="b"/>
                    <a:pathLst>
                      <a:path w="4737" h="34059" extrusionOk="0">
                        <a:moveTo>
                          <a:pt x="2636" y="1"/>
                        </a:moveTo>
                        <a:cubicBezTo>
                          <a:pt x="1168" y="1"/>
                          <a:pt x="0" y="1202"/>
                          <a:pt x="0" y="2636"/>
                        </a:cubicBezTo>
                        <a:lnTo>
                          <a:pt x="0" y="34059"/>
                        </a:lnTo>
                        <a:lnTo>
                          <a:pt x="4737" y="34059"/>
                        </a:lnTo>
                        <a:lnTo>
                          <a:pt x="4737" y="1"/>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4184;p38">
                    <a:extLst>
                      <a:ext uri="{FF2B5EF4-FFF2-40B4-BE49-F238E27FC236}">
                        <a16:creationId xmlns:a16="http://schemas.microsoft.com/office/drawing/2014/main" id="{CA9DD30A-DB25-4632-932D-1FD902774EC7}"/>
                      </a:ext>
                    </a:extLst>
                  </p:cNvPr>
                  <p:cNvSpPr/>
                  <p:nvPr/>
                </p:nvSpPr>
                <p:spPr>
                  <a:xfrm>
                    <a:off x="3311040" y="2090626"/>
                    <a:ext cx="433587" cy="501770"/>
                  </a:xfrm>
                  <a:custGeom>
                    <a:avLst/>
                    <a:gdLst/>
                    <a:ahLst/>
                    <a:cxnLst/>
                    <a:rect l="l" t="t" r="r" b="b"/>
                    <a:pathLst>
                      <a:path w="56641" h="65548" extrusionOk="0">
                        <a:moveTo>
                          <a:pt x="28321" y="0"/>
                        </a:moveTo>
                        <a:lnTo>
                          <a:pt x="0" y="22283"/>
                        </a:lnTo>
                        <a:lnTo>
                          <a:pt x="0" y="65547"/>
                        </a:lnTo>
                        <a:lnTo>
                          <a:pt x="56641" y="65547"/>
                        </a:lnTo>
                        <a:lnTo>
                          <a:pt x="56641" y="22283"/>
                        </a:lnTo>
                        <a:lnTo>
                          <a:pt x="28321"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4185;p38">
                    <a:extLst>
                      <a:ext uri="{FF2B5EF4-FFF2-40B4-BE49-F238E27FC236}">
                        <a16:creationId xmlns:a16="http://schemas.microsoft.com/office/drawing/2014/main" id="{E3081F42-9811-4461-A0D1-1F6C127ADC7B}"/>
                      </a:ext>
                    </a:extLst>
                  </p:cNvPr>
                  <p:cNvSpPr/>
                  <p:nvPr/>
                </p:nvSpPr>
                <p:spPr>
                  <a:xfrm>
                    <a:off x="3311040" y="2090626"/>
                    <a:ext cx="433587" cy="501770"/>
                  </a:xfrm>
                  <a:custGeom>
                    <a:avLst/>
                    <a:gdLst/>
                    <a:ahLst/>
                    <a:cxnLst/>
                    <a:rect l="l" t="t" r="r" b="b"/>
                    <a:pathLst>
                      <a:path w="56641" h="65548" extrusionOk="0">
                        <a:moveTo>
                          <a:pt x="28321" y="0"/>
                        </a:moveTo>
                        <a:lnTo>
                          <a:pt x="27754" y="434"/>
                        </a:lnTo>
                        <a:lnTo>
                          <a:pt x="0" y="22283"/>
                        </a:lnTo>
                        <a:lnTo>
                          <a:pt x="0" y="28321"/>
                        </a:lnTo>
                        <a:lnTo>
                          <a:pt x="27453" y="6705"/>
                        </a:lnTo>
                        <a:cubicBezTo>
                          <a:pt x="27704" y="6505"/>
                          <a:pt x="28012" y="6405"/>
                          <a:pt x="28321" y="6405"/>
                        </a:cubicBezTo>
                        <a:cubicBezTo>
                          <a:pt x="28629" y="6405"/>
                          <a:pt x="28938" y="6505"/>
                          <a:pt x="29188" y="6705"/>
                        </a:cubicBezTo>
                        <a:lnTo>
                          <a:pt x="52538" y="25085"/>
                        </a:lnTo>
                        <a:cubicBezTo>
                          <a:pt x="53605" y="25919"/>
                          <a:pt x="54239" y="27220"/>
                          <a:pt x="54239" y="28587"/>
                        </a:cubicBezTo>
                        <a:lnTo>
                          <a:pt x="54239" y="65547"/>
                        </a:lnTo>
                        <a:lnTo>
                          <a:pt x="56641" y="65547"/>
                        </a:lnTo>
                        <a:lnTo>
                          <a:pt x="56641" y="28287"/>
                        </a:lnTo>
                        <a:lnTo>
                          <a:pt x="56641" y="22250"/>
                        </a:lnTo>
                        <a:lnTo>
                          <a:pt x="28888" y="434"/>
                        </a:lnTo>
                        <a:lnTo>
                          <a:pt x="283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4186;p38">
                    <a:extLst>
                      <a:ext uri="{FF2B5EF4-FFF2-40B4-BE49-F238E27FC236}">
                        <a16:creationId xmlns:a16="http://schemas.microsoft.com/office/drawing/2014/main" id="{F4F27D41-CA2D-40BD-AE83-9656D8E3DB4C}"/>
                      </a:ext>
                    </a:extLst>
                  </p:cNvPr>
                  <p:cNvSpPr/>
                  <p:nvPr/>
                </p:nvSpPr>
                <p:spPr>
                  <a:xfrm>
                    <a:off x="3273757" y="2071533"/>
                    <a:ext cx="508147" cy="221145"/>
                  </a:xfrm>
                  <a:custGeom>
                    <a:avLst/>
                    <a:gdLst/>
                    <a:ahLst/>
                    <a:cxnLst/>
                    <a:rect l="l" t="t" r="r" b="b"/>
                    <a:pathLst>
                      <a:path w="66381" h="28889" extrusionOk="0">
                        <a:moveTo>
                          <a:pt x="33191" y="1"/>
                        </a:moveTo>
                        <a:cubicBezTo>
                          <a:pt x="32649" y="1"/>
                          <a:pt x="32107" y="176"/>
                          <a:pt x="31656" y="526"/>
                        </a:cubicBezTo>
                        <a:lnTo>
                          <a:pt x="1268" y="24443"/>
                        </a:lnTo>
                        <a:cubicBezTo>
                          <a:pt x="167" y="25277"/>
                          <a:pt x="0" y="26845"/>
                          <a:pt x="834" y="27946"/>
                        </a:cubicBezTo>
                        <a:cubicBezTo>
                          <a:pt x="1335" y="28562"/>
                          <a:pt x="2068" y="28889"/>
                          <a:pt x="2804" y="28889"/>
                        </a:cubicBezTo>
                        <a:cubicBezTo>
                          <a:pt x="3344" y="28889"/>
                          <a:pt x="3885" y="28713"/>
                          <a:pt x="4337" y="28346"/>
                        </a:cubicBezTo>
                        <a:lnTo>
                          <a:pt x="33091" y="5730"/>
                        </a:lnTo>
                        <a:cubicBezTo>
                          <a:pt x="33124" y="5713"/>
                          <a:pt x="33157" y="5705"/>
                          <a:pt x="33191" y="5705"/>
                        </a:cubicBezTo>
                        <a:cubicBezTo>
                          <a:pt x="33224" y="5705"/>
                          <a:pt x="33257" y="5713"/>
                          <a:pt x="33291" y="5730"/>
                        </a:cubicBezTo>
                        <a:lnTo>
                          <a:pt x="62045" y="28346"/>
                        </a:lnTo>
                        <a:cubicBezTo>
                          <a:pt x="62512" y="28713"/>
                          <a:pt x="63045" y="28880"/>
                          <a:pt x="63579" y="28880"/>
                        </a:cubicBezTo>
                        <a:cubicBezTo>
                          <a:pt x="64313" y="28880"/>
                          <a:pt x="65047" y="28546"/>
                          <a:pt x="65547" y="27946"/>
                        </a:cubicBezTo>
                        <a:cubicBezTo>
                          <a:pt x="66381" y="26845"/>
                          <a:pt x="66214" y="25277"/>
                          <a:pt x="65113" y="24443"/>
                        </a:cubicBezTo>
                        <a:lnTo>
                          <a:pt x="34725" y="526"/>
                        </a:lnTo>
                        <a:cubicBezTo>
                          <a:pt x="34275" y="176"/>
                          <a:pt x="33733" y="1"/>
                          <a:pt x="33191"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4187;p38">
                    <a:extLst>
                      <a:ext uri="{FF2B5EF4-FFF2-40B4-BE49-F238E27FC236}">
                        <a16:creationId xmlns:a16="http://schemas.microsoft.com/office/drawing/2014/main" id="{2138F4F8-B490-4A47-9AE8-65AD2E753866}"/>
                      </a:ext>
                    </a:extLst>
                  </p:cNvPr>
                  <p:cNvSpPr/>
                  <p:nvPr/>
                </p:nvSpPr>
                <p:spPr>
                  <a:xfrm>
                    <a:off x="3515589" y="2071533"/>
                    <a:ext cx="266593" cy="221076"/>
                  </a:xfrm>
                  <a:custGeom>
                    <a:avLst/>
                    <a:gdLst/>
                    <a:ahLst/>
                    <a:cxnLst/>
                    <a:rect l="l" t="t" r="r" b="b"/>
                    <a:pathLst>
                      <a:path w="34826" h="28880" extrusionOk="0">
                        <a:moveTo>
                          <a:pt x="1602" y="1"/>
                        </a:moveTo>
                        <a:cubicBezTo>
                          <a:pt x="1060" y="1"/>
                          <a:pt x="518" y="176"/>
                          <a:pt x="67" y="526"/>
                        </a:cubicBezTo>
                        <a:lnTo>
                          <a:pt x="1" y="593"/>
                        </a:lnTo>
                        <a:lnTo>
                          <a:pt x="30322" y="24443"/>
                        </a:lnTo>
                        <a:cubicBezTo>
                          <a:pt x="31390" y="25277"/>
                          <a:pt x="31590" y="26845"/>
                          <a:pt x="30722" y="27946"/>
                        </a:cubicBezTo>
                        <a:cubicBezTo>
                          <a:pt x="30622" y="28079"/>
                          <a:pt x="30489" y="28179"/>
                          <a:pt x="30389" y="28279"/>
                        </a:cubicBezTo>
                        <a:lnTo>
                          <a:pt x="30456" y="28346"/>
                        </a:lnTo>
                        <a:cubicBezTo>
                          <a:pt x="30923" y="28713"/>
                          <a:pt x="31456" y="28880"/>
                          <a:pt x="31990" y="28880"/>
                        </a:cubicBezTo>
                        <a:cubicBezTo>
                          <a:pt x="32724" y="28880"/>
                          <a:pt x="33458" y="28546"/>
                          <a:pt x="33958" y="27946"/>
                        </a:cubicBezTo>
                        <a:cubicBezTo>
                          <a:pt x="34825" y="26845"/>
                          <a:pt x="34625" y="25277"/>
                          <a:pt x="33558" y="24443"/>
                        </a:cubicBezTo>
                        <a:lnTo>
                          <a:pt x="3136" y="526"/>
                        </a:lnTo>
                        <a:cubicBezTo>
                          <a:pt x="2686" y="176"/>
                          <a:pt x="2144" y="1"/>
                          <a:pt x="1602"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4188;p38">
                    <a:extLst>
                      <a:ext uri="{FF2B5EF4-FFF2-40B4-BE49-F238E27FC236}">
                        <a16:creationId xmlns:a16="http://schemas.microsoft.com/office/drawing/2014/main" id="{F9FDF5A6-9464-455C-8BC7-510978194103}"/>
                      </a:ext>
                    </a:extLst>
                  </p:cNvPr>
                  <p:cNvSpPr/>
                  <p:nvPr/>
                </p:nvSpPr>
                <p:spPr>
                  <a:xfrm>
                    <a:off x="3248218" y="2592423"/>
                    <a:ext cx="559221" cy="83248"/>
                  </a:xfrm>
                  <a:custGeom>
                    <a:avLst/>
                    <a:gdLst/>
                    <a:ahLst/>
                    <a:cxnLst/>
                    <a:rect l="l" t="t" r="r" b="b"/>
                    <a:pathLst>
                      <a:path w="73053" h="10875" extrusionOk="0">
                        <a:moveTo>
                          <a:pt x="835" y="0"/>
                        </a:moveTo>
                        <a:cubicBezTo>
                          <a:pt x="368" y="0"/>
                          <a:pt x="1" y="367"/>
                          <a:pt x="1" y="834"/>
                        </a:cubicBezTo>
                        <a:lnTo>
                          <a:pt x="1" y="10007"/>
                        </a:lnTo>
                        <a:cubicBezTo>
                          <a:pt x="1" y="10474"/>
                          <a:pt x="368" y="10875"/>
                          <a:pt x="835" y="10875"/>
                        </a:cubicBezTo>
                        <a:lnTo>
                          <a:pt x="72219" y="10875"/>
                        </a:lnTo>
                        <a:cubicBezTo>
                          <a:pt x="72686" y="10875"/>
                          <a:pt x="73053" y="10474"/>
                          <a:pt x="73053" y="10007"/>
                        </a:cubicBezTo>
                        <a:lnTo>
                          <a:pt x="73053" y="834"/>
                        </a:lnTo>
                        <a:cubicBezTo>
                          <a:pt x="73053" y="367"/>
                          <a:pt x="72686" y="0"/>
                          <a:pt x="72219"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4189;p38">
                    <a:extLst>
                      <a:ext uri="{FF2B5EF4-FFF2-40B4-BE49-F238E27FC236}">
                        <a16:creationId xmlns:a16="http://schemas.microsoft.com/office/drawing/2014/main" id="{77832A5F-5727-4BD9-A871-A97F202DA15D}"/>
                      </a:ext>
                    </a:extLst>
                  </p:cNvPr>
                  <p:cNvSpPr/>
                  <p:nvPr/>
                </p:nvSpPr>
                <p:spPr>
                  <a:xfrm>
                    <a:off x="3786536" y="2592423"/>
                    <a:ext cx="20944" cy="83248"/>
                  </a:xfrm>
                  <a:custGeom>
                    <a:avLst/>
                    <a:gdLst/>
                    <a:ahLst/>
                    <a:cxnLst/>
                    <a:rect l="l" t="t" r="r" b="b"/>
                    <a:pathLst>
                      <a:path w="2736" h="10875" extrusionOk="0">
                        <a:moveTo>
                          <a:pt x="0" y="0"/>
                        </a:moveTo>
                        <a:lnTo>
                          <a:pt x="0" y="10875"/>
                        </a:lnTo>
                        <a:lnTo>
                          <a:pt x="1902" y="10875"/>
                        </a:lnTo>
                        <a:cubicBezTo>
                          <a:pt x="2369" y="10875"/>
                          <a:pt x="2736" y="10474"/>
                          <a:pt x="2736" y="10007"/>
                        </a:cubicBezTo>
                        <a:lnTo>
                          <a:pt x="2736" y="834"/>
                        </a:lnTo>
                        <a:cubicBezTo>
                          <a:pt x="2736" y="367"/>
                          <a:pt x="2369" y="0"/>
                          <a:pt x="1902"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4190;p38">
                    <a:extLst>
                      <a:ext uri="{FF2B5EF4-FFF2-40B4-BE49-F238E27FC236}">
                        <a16:creationId xmlns:a16="http://schemas.microsoft.com/office/drawing/2014/main" id="{3A781EEE-3F20-45B1-97A6-BC4DF324AFA9}"/>
                      </a:ext>
                    </a:extLst>
                  </p:cNvPr>
                  <p:cNvSpPr/>
                  <p:nvPr/>
                </p:nvSpPr>
                <p:spPr>
                  <a:xfrm>
                    <a:off x="3364920" y="2312031"/>
                    <a:ext cx="325835" cy="280380"/>
                  </a:xfrm>
                  <a:custGeom>
                    <a:avLst/>
                    <a:gdLst/>
                    <a:ahLst/>
                    <a:cxnLst/>
                    <a:rect l="l" t="t" r="r" b="b"/>
                    <a:pathLst>
                      <a:path w="42565" h="36627" extrusionOk="0">
                        <a:moveTo>
                          <a:pt x="1635" y="0"/>
                        </a:moveTo>
                        <a:cubicBezTo>
                          <a:pt x="735" y="0"/>
                          <a:pt x="1" y="734"/>
                          <a:pt x="1" y="1635"/>
                        </a:cubicBezTo>
                        <a:lnTo>
                          <a:pt x="1" y="36626"/>
                        </a:lnTo>
                        <a:lnTo>
                          <a:pt x="42565" y="36626"/>
                        </a:lnTo>
                        <a:lnTo>
                          <a:pt x="42565" y="1635"/>
                        </a:lnTo>
                        <a:cubicBezTo>
                          <a:pt x="42565" y="734"/>
                          <a:pt x="41831" y="0"/>
                          <a:pt x="4093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4191;p38">
                    <a:extLst>
                      <a:ext uri="{FF2B5EF4-FFF2-40B4-BE49-F238E27FC236}">
                        <a16:creationId xmlns:a16="http://schemas.microsoft.com/office/drawing/2014/main" id="{A7DBA9EF-7555-458E-BDAE-EA12147521CD}"/>
                      </a:ext>
                    </a:extLst>
                  </p:cNvPr>
                  <p:cNvSpPr/>
                  <p:nvPr/>
                </p:nvSpPr>
                <p:spPr>
                  <a:xfrm>
                    <a:off x="3656039" y="2312031"/>
                    <a:ext cx="34738" cy="280380"/>
                  </a:xfrm>
                  <a:custGeom>
                    <a:avLst/>
                    <a:gdLst/>
                    <a:ahLst/>
                    <a:cxnLst/>
                    <a:rect l="l" t="t" r="r" b="b"/>
                    <a:pathLst>
                      <a:path w="4538" h="36627" extrusionOk="0">
                        <a:moveTo>
                          <a:pt x="1" y="0"/>
                        </a:moveTo>
                        <a:cubicBezTo>
                          <a:pt x="902" y="0"/>
                          <a:pt x="1635" y="734"/>
                          <a:pt x="1635" y="1635"/>
                        </a:cubicBezTo>
                        <a:lnTo>
                          <a:pt x="1635" y="36626"/>
                        </a:lnTo>
                        <a:lnTo>
                          <a:pt x="4538" y="36626"/>
                        </a:lnTo>
                        <a:lnTo>
                          <a:pt x="4538" y="1635"/>
                        </a:lnTo>
                        <a:cubicBezTo>
                          <a:pt x="4538" y="734"/>
                          <a:pt x="3804" y="0"/>
                          <a:pt x="290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4192;p38">
                    <a:extLst>
                      <a:ext uri="{FF2B5EF4-FFF2-40B4-BE49-F238E27FC236}">
                        <a16:creationId xmlns:a16="http://schemas.microsoft.com/office/drawing/2014/main" id="{4EB5EB5E-9AF1-4213-B2EE-314C02AB97D4}"/>
                      </a:ext>
                    </a:extLst>
                  </p:cNvPr>
                  <p:cNvSpPr/>
                  <p:nvPr/>
                </p:nvSpPr>
                <p:spPr>
                  <a:xfrm>
                    <a:off x="3612119" y="2513770"/>
                    <a:ext cx="78655" cy="78655"/>
                  </a:xfrm>
                  <a:custGeom>
                    <a:avLst/>
                    <a:gdLst/>
                    <a:ahLst/>
                    <a:cxnLst/>
                    <a:rect l="l" t="t" r="r" b="b"/>
                    <a:pathLst>
                      <a:path w="10275" h="10275" extrusionOk="0">
                        <a:moveTo>
                          <a:pt x="1" y="0"/>
                        </a:moveTo>
                        <a:lnTo>
                          <a:pt x="1" y="10274"/>
                        </a:lnTo>
                        <a:lnTo>
                          <a:pt x="10275" y="10274"/>
                        </a:lnTo>
                        <a:lnTo>
                          <a:pt x="10275" y="0"/>
                        </a:ln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4193;p38">
                    <a:extLst>
                      <a:ext uri="{FF2B5EF4-FFF2-40B4-BE49-F238E27FC236}">
                        <a16:creationId xmlns:a16="http://schemas.microsoft.com/office/drawing/2014/main" id="{210E7D58-7BC9-4BA8-863C-B02006F10FE6}"/>
                      </a:ext>
                    </a:extLst>
                  </p:cNvPr>
                  <p:cNvSpPr/>
                  <p:nvPr/>
                </p:nvSpPr>
                <p:spPr>
                  <a:xfrm>
                    <a:off x="3672131" y="2513770"/>
                    <a:ext cx="18648" cy="78655"/>
                  </a:xfrm>
                  <a:custGeom>
                    <a:avLst/>
                    <a:gdLst/>
                    <a:ahLst/>
                    <a:cxnLst/>
                    <a:rect l="l" t="t" r="r" b="b"/>
                    <a:pathLst>
                      <a:path w="2436" h="10275" extrusionOk="0">
                        <a:moveTo>
                          <a:pt x="0" y="0"/>
                        </a:moveTo>
                        <a:lnTo>
                          <a:pt x="0" y="10274"/>
                        </a:lnTo>
                        <a:lnTo>
                          <a:pt x="2436" y="10274"/>
                        </a:lnTo>
                        <a:lnTo>
                          <a:pt x="2436" y="0"/>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4194;p38">
                    <a:extLst>
                      <a:ext uri="{FF2B5EF4-FFF2-40B4-BE49-F238E27FC236}">
                        <a16:creationId xmlns:a16="http://schemas.microsoft.com/office/drawing/2014/main" id="{0C4DA708-1E60-4826-A69E-E83137578082}"/>
                      </a:ext>
                    </a:extLst>
                  </p:cNvPr>
                  <p:cNvSpPr/>
                  <p:nvPr/>
                </p:nvSpPr>
                <p:spPr>
                  <a:xfrm>
                    <a:off x="3533718" y="2513770"/>
                    <a:ext cx="78403" cy="78655"/>
                  </a:xfrm>
                  <a:custGeom>
                    <a:avLst/>
                    <a:gdLst/>
                    <a:ahLst/>
                    <a:cxnLst/>
                    <a:rect l="l" t="t" r="r" b="b"/>
                    <a:pathLst>
                      <a:path w="10242" h="10275" extrusionOk="0">
                        <a:moveTo>
                          <a:pt x="1" y="0"/>
                        </a:moveTo>
                        <a:lnTo>
                          <a:pt x="1" y="10274"/>
                        </a:lnTo>
                        <a:lnTo>
                          <a:pt x="10242" y="10274"/>
                        </a:lnTo>
                        <a:lnTo>
                          <a:pt x="10242" y="0"/>
                        </a:ln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4195;p38">
                    <a:extLst>
                      <a:ext uri="{FF2B5EF4-FFF2-40B4-BE49-F238E27FC236}">
                        <a16:creationId xmlns:a16="http://schemas.microsoft.com/office/drawing/2014/main" id="{FEA6005D-6D34-419E-9ECE-8AA42E3EEE02}"/>
                      </a:ext>
                    </a:extLst>
                  </p:cNvPr>
                  <p:cNvSpPr/>
                  <p:nvPr/>
                </p:nvSpPr>
                <p:spPr>
                  <a:xfrm>
                    <a:off x="3593730" y="2513770"/>
                    <a:ext cx="18395" cy="78655"/>
                  </a:xfrm>
                  <a:custGeom>
                    <a:avLst/>
                    <a:gdLst/>
                    <a:ahLst/>
                    <a:cxnLst/>
                    <a:rect l="l" t="t" r="r" b="b"/>
                    <a:pathLst>
                      <a:path w="2403" h="10275" extrusionOk="0">
                        <a:moveTo>
                          <a:pt x="1" y="0"/>
                        </a:moveTo>
                        <a:lnTo>
                          <a:pt x="1" y="10274"/>
                        </a:lnTo>
                        <a:lnTo>
                          <a:pt x="2403" y="10274"/>
                        </a:lnTo>
                        <a:lnTo>
                          <a:pt x="2403" y="0"/>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4196;p38">
                    <a:extLst>
                      <a:ext uri="{FF2B5EF4-FFF2-40B4-BE49-F238E27FC236}">
                        <a16:creationId xmlns:a16="http://schemas.microsoft.com/office/drawing/2014/main" id="{3EE9EE1B-F43D-4A54-8C80-835A441F2460}"/>
                      </a:ext>
                    </a:extLst>
                  </p:cNvPr>
                  <p:cNvSpPr/>
                  <p:nvPr/>
                </p:nvSpPr>
                <p:spPr>
                  <a:xfrm>
                    <a:off x="3563858" y="2513770"/>
                    <a:ext cx="18135" cy="23753"/>
                  </a:xfrm>
                  <a:custGeom>
                    <a:avLst/>
                    <a:gdLst/>
                    <a:ahLst/>
                    <a:cxnLst/>
                    <a:rect l="l" t="t" r="r" b="b"/>
                    <a:pathLst>
                      <a:path w="2369" h="3103" extrusionOk="0">
                        <a:moveTo>
                          <a:pt x="0" y="0"/>
                        </a:moveTo>
                        <a:lnTo>
                          <a:pt x="0" y="1902"/>
                        </a:lnTo>
                        <a:cubicBezTo>
                          <a:pt x="0" y="2569"/>
                          <a:pt x="534" y="3102"/>
                          <a:pt x="1201" y="3102"/>
                        </a:cubicBezTo>
                        <a:cubicBezTo>
                          <a:pt x="1835" y="3102"/>
                          <a:pt x="2368" y="2569"/>
                          <a:pt x="2368" y="1902"/>
                        </a:cubicBezTo>
                        <a:lnTo>
                          <a:pt x="2368"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4197;p38">
                    <a:extLst>
                      <a:ext uri="{FF2B5EF4-FFF2-40B4-BE49-F238E27FC236}">
                        <a16:creationId xmlns:a16="http://schemas.microsoft.com/office/drawing/2014/main" id="{80689DDD-4063-4311-BA66-F4422BBE7AFB}"/>
                      </a:ext>
                    </a:extLst>
                  </p:cNvPr>
                  <p:cNvSpPr/>
                  <p:nvPr/>
                </p:nvSpPr>
                <p:spPr>
                  <a:xfrm>
                    <a:off x="3573045" y="2435370"/>
                    <a:ext cx="78403" cy="78403"/>
                  </a:xfrm>
                  <a:custGeom>
                    <a:avLst/>
                    <a:gdLst/>
                    <a:ahLst/>
                    <a:cxnLst/>
                    <a:rect l="l" t="t" r="r" b="b"/>
                    <a:pathLst>
                      <a:path w="10242" h="10242" extrusionOk="0">
                        <a:moveTo>
                          <a:pt x="1" y="1"/>
                        </a:moveTo>
                        <a:lnTo>
                          <a:pt x="1" y="10241"/>
                        </a:lnTo>
                        <a:lnTo>
                          <a:pt x="10242" y="10241"/>
                        </a:lnTo>
                        <a:lnTo>
                          <a:pt x="10242" y="167"/>
                        </a:lnTo>
                        <a:cubicBezTo>
                          <a:pt x="10242" y="67"/>
                          <a:pt x="10141" y="1"/>
                          <a:pt x="10075" y="1"/>
                        </a:cubicBez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4198;p38">
                    <a:extLst>
                      <a:ext uri="{FF2B5EF4-FFF2-40B4-BE49-F238E27FC236}">
                        <a16:creationId xmlns:a16="http://schemas.microsoft.com/office/drawing/2014/main" id="{A945CB28-4307-4D08-88B6-F0BA270DF6FD}"/>
                      </a:ext>
                    </a:extLst>
                  </p:cNvPr>
                  <p:cNvSpPr/>
                  <p:nvPr/>
                </p:nvSpPr>
                <p:spPr>
                  <a:xfrm>
                    <a:off x="3633057" y="2435370"/>
                    <a:ext cx="18395" cy="78403"/>
                  </a:xfrm>
                  <a:custGeom>
                    <a:avLst/>
                    <a:gdLst/>
                    <a:ahLst/>
                    <a:cxnLst/>
                    <a:rect l="l" t="t" r="r" b="b"/>
                    <a:pathLst>
                      <a:path w="2403" h="10242" extrusionOk="0">
                        <a:moveTo>
                          <a:pt x="1" y="1"/>
                        </a:moveTo>
                        <a:lnTo>
                          <a:pt x="1" y="10241"/>
                        </a:lnTo>
                        <a:lnTo>
                          <a:pt x="2403" y="10241"/>
                        </a:lnTo>
                        <a:lnTo>
                          <a:pt x="2403" y="167"/>
                        </a:lnTo>
                        <a:cubicBezTo>
                          <a:pt x="2403" y="67"/>
                          <a:pt x="2336" y="1"/>
                          <a:pt x="2236" y="1"/>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4199;p38">
                    <a:extLst>
                      <a:ext uri="{FF2B5EF4-FFF2-40B4-BE49-F238E27FC236}">
                        <a16:creationId xmlns:a16="http://schemas.microsoft.com/office/drawing/2014/main" id="{FAB094B0-882A-471E-A5B0-B845397316E4}"/>
                      </a:ext>
                    </a:extLst>
                  </p:cNvPr>
                  <p:cNvSpPr/>
                  <p:nvPr/>
                </p:nvSpPr>
                <p:spPr>
                  <a:xfrm>
                    <a:off x="3603185" y="2435370"/>
                    <a:ext cx="18135" cy="23753"/>
                  </a:xfrm>
                  <a:custGeom>
                    <a:avLst/>
                    <a:gdLst/>
                    <a:ahLst/>
                    <a:cxnLst/>
                    <a:rect l="l" t="t" r="r" b="b"/>
                    <a:pathLst>
                      <a:path w="2369" h="3103" extrusionOk="0">
                        <a:moveTo>
                          <a:pt x="0" y="1"/>
                        </a:moveTo>
                        <a:lnTo>
                          <a:pt x="0" y="1902"/>
                        </a:lnTo>
                        <a:cubicBezTo>
                          <a:pt x="0" y="2569"/>
                          <a:pt x="534" y="3103"/>
                          <a:pt x="1168" y="3103"/>
                        </a:cubicBezTo>
                        <a:cubicBezTo>
                          <a:pt x="1835" y="3103"/>
                          <a:pt x="2368" y="2569"/>
                          <a:pt x="2368" y="1902"/>
                        </a:cubicBezTo>
                        <a:lnTo>
                          <a:pt x="2368"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4200;p38">
                    <a:extLst>
                      <a:ext uri="{FF2B5EF4-FFF2-40B4-BE49-F238E27FC236}">
                        <a16:creationId xmlns:a16="http://schemas.microsoft.com/office/drawing/2014/main" id="{EF16B73A-EF30-447B-B2C8-45862A85F58F}"/>
                      </a:ext>
                    </a:extLst>
                  </p:cNvPr>
                  <p:cNvSpPr/>
                  <p:nvPr/>
                </p:nvSpPr>
                <p:spPr>
                  <a:xfrm>
                    <a:off x="3494391" y="2435370"/>
                    <a:ext cx="78655" cy="78403"/>
                  </a:xfrm>
                  <a:custGeom>
                    <a:avLst/>
                    <a:gdLst/>
                    <a:ahLst/>
                    <a:cxnLst/>
                    <a:rect l="l" t="t" r="r" b="b"/>
                    <a:pathLst>
                      <a:path w="10275" h="10242" extrusionOk="0">
                        <a:moveTo>
                          <a:pt x="201" y="1"/>
                        </a:moveTo>
                        <a:cubicBezTo>
                          <a:pt x="101" y="1"/>
                          <a:pt x="1" y="67"/>
                          <a:pt x="1" y="167"/>
                        </a:cubicBezTo>
                        <a:lnTo>
                          <a:pt x="1" y="10241"/>
                        </a:lnTo>
                        <a:lnTo>
                          <a:pt x="10275" y="10241"/>
                        </a:lnTo>
                        <a:lnTo>
                          <a:pt x="10275" y="1"/>
                        </a:ln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4201;p38">
                    <a:extLst>
                      <a:ext uri="{FF2B5EF4-FFF2-40B4-BE49-F238E27FC236}">
                        <a16:creationId xmlns:a16="http://schemas.microsoft.com/office/drawing/2014/main" id="{24F80FF3-0D95-48D8-B282-9A1463A2D498}"/>
                      </a:ext>
                    </a:extLst>
                  </p:cNvPr>
                  <p:cNvSpPr/>
                  <p:nvPr/>
                </p:nvSpPr>
                <p:spPr>
                  <a:xfrm>
                    <a:off x="3554403" y="2435370"/>
                    <a:ext cx="18648" cy="78403"/>
                  </a:xfrm>
                  <a:custGeom>
                    <a:avLst/>
                    <a:gdLst/>
                    <a:ahLst/>
                    <a:cxnLst/>
                    <a:rect l="l" t="t" r="r" b="b"/>
                    <a:pathLst>
                      <a:path w="2436" h="10242" extrusionOk="0">
                        <a:moveTo>
                          <a:pt x="1" y="1"/>
                        </a:moveTo>
                        <a:lnTo>
                          <a:pt x="1" y="10241"/>
                        </a:lnTo>
                        <a:lnTo>
                          <a:pt x="2436" y="10241"/>
                        </a:lnTo>
                        <a:lnTo>
                          <a:pt x="2436" y="1"/>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4202;p38">
                    <a:extLst>
                      <a:ext uri="{FF2B5EF4-FFF2-40B4-BE49-F238E27FC236}">
                        <a16:creationId xmlns:a16="http://schemas.microsoft.com/office/drawing/2014/main" id="{9392095F-E20C-434F-B479-504B0A18CA02}"/>
                      </a:ext>
                    </a:extLst>
                  </p:cNvPr>
                  <p:cNvSpPr/>
                  <p:nvPr/>
                </p:nvSpPr>
                <p:spPr>
                  <a:xfrm>
                    <a:off x="3524531" y="2435370"/>
                    <a:ext cx="18387" cy="23753"/>
                  </a:xfrm>
                  <a:custGeom>
                    <a:avLst/>
                    <a:gdLst/>
                    <a:ahLst/>
                    <a:cxnLst/>
                    <a:rect l="l" t="t" r="r" b="b"/>
                    <a:pathLst>
                      <a:path w="2402" h="3103" extrusionOk="0">
                        <a:moveTo>
                          <a:pt x="0" y="1"/>
                        </a:moveTo>
                        <a:lnTo>
                          <a:pt x="0" y="1902"/>
                        </a:lnTo>
                        <a:cubicBezTo>
                          <a:pt x="0" y="2569"/>
                          <a:pt x="534" y="3103"/>
                          <a:pt x="1201" y="3103"/>
                        </a:cubicBezTo>
                        <a:cubicBezTo>
                          <a:pt x="1868" y="3103"/>
                          <a:pt x="2402" y="2569"/>
                          <a:pt x="2402" y="1902"/>
                        </a:cubicBezTo>
                        <a:lnTo>
                          <a:pt x="2402"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4203;p38">
                    <a:extLst>
                      <a:ext uri="{FF2B5EF4-FFF2-40B4-BE49-F238E27FC236}">
                        <a16:creationId xmlns:a16="http://schemas.microsoft.com/office/drawing/2014/main" id="{F2603AB9-579A-4F5E-8B0C-73050F97243D}"/>
                      </a:ext>
                    </a:extLst>
                  </p:cNvPr>
                  <p:cNvSpPr/>
                  <p:nvPr/>
                </p:nvSpPr>
                <p:spPr>
                  <a:xfrm>
                    <a:off x="3455325" y="2513770"/>
                    <a:ext cx="78395" cy="78655"/>
                  </a:xfrm>
                  <a:custGeom>
                    <a:avLst/>
                    <a:gdLst/>
                    <a:ahLst/>
                    <a:cxnLst/>
                    <a:rect l="l" t="t" r="r" b="b"/>
                    <a:pathLst>
                      <a:path w="10241" h="10275" extrusionOk="0">
                        <a:moveTo>
                          <a:pt x="167" y="0"/>
                        </a:moveTo>
                        <a:cubicBezTo>
                          <a:pt x="67" y="0"/>
                          <a:pt x="0" y="100"/>
                          <a:pt x="0" y="200"/>
                        </a:cubicBezTo>
                        <a:lnTo>
                          <a:pt x="0" y="10274"/>
                        </a:lnTo>
                        <a:lnTo>
                          <a:pt x="10241" y="10274"/>
                        </a:lnTo>
                        <a:lnTo>
                          <a:pt x="10241" y="0"/>
                        </a:ln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4204;p38">
                    <a:extLst>
                      <a:ext uri="{FF2B5EF4-FFF2-40B4-BE49-F238E27FC236}">
                        <a16:creationId xmlns:a16="http://schemas.microsoft.com/office/drawing/2014/main" id="{B409757A-AEA3-4F45-B223-77FA548D208D}"/>
                      </a:ext>
                    </a:extLst>
                  </p:cNvPr>
                  <p:cNvSpPr/>
                  <p:nvPr/>
                </p:nvSpPr>
                <p:spPr>
                  <a:xfrm>
                    <a:off x="3515337" y="2513770"/>
                    <a:ext cx="18387" cy="78655"/>
                  </a:xfrm>
                  <a:custGeom>
                    <a:avLst/>
                    <a:gdLst/>
                    <a:ahLst/>
                    <a:cxnLst/>
                    <a:rect l="l" t="t" r="r" b="b"/>
                    <a:pathLst>
                      <a:path w="2402" h="10275" extrusionOk="0">
                        <a:moveTo>
                          <a:pt x="0" y="0"/>
                        </a:moveTo>
                        <a:lnTo>
                          <a:pt x="0" y="10274"/>
                        </a:lnTo>
                        <a:lnTo>
                          <a:pt x="2402" y="10274"/>
                        </a:lnTo>
                        <a:lnTo>
                          <a:pt x="2402" y="0"/>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4205;p38">
                    <a:extLst>
                      <a:ext uri="{FF2B5EF4-FFF2-40B4-BE49-F238E27FC236}">
                        <a16:creationId xmlns:a16="http://schemas.microsoft.com/office/drawing/2014/main" id="{5285028B-ED9C-4A5D-82E3-828249576F3B}"/>
                      </a:ext>
                    </a:extLst>
                  </p:cNvPr>
                  <p:cNvSpPr/>
                  <p:nvPr/>
                </p:nvSpPr>
                <p:spPr>
                  <a:xfrm>
                    <a:off x="3485457" y="2513770"/>
                    <a:ext cx="18135" cy="23753"/>
                  </a:xfrm>
                  <a:custGeom>
                    <a:avLst/>
                    <a:gdLst/>
                    <a:ahLst/>
                    <a:cxnLst/>
                    <a:rect l="l" t="t" r="r" b="b"/>
                    <a:pathLst>
                      <a:path w="2369" h="3103" extrusionOk="0">
                        <a:moveTo>
                          <a:pt x="0" y="0"/>
                        </a:moveTo>
                        <a:lnTo>
                          <a:pt x="0" y="1902"/>
                        </a:lnTo>
                        <a:cubicBezTo>
                          <a:pt x="0" y="2569"/>
                          <a:pt x="534" y="3102"/>
                          <a:pt x="1168" y="3102"/>
                        </a:cubicBezTo>
                        <a:cubicBezTo>
                          <a:pt x="1835" y="3102"/>
                          <a:pt x="2369" y="2569"/>
                          <a:pt x="2369" y="1902"/>
                        </a:cubicBezTo>
                        <a:lnTo>
                          <a:pt x="2369"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4206;p38">
                    <a:extLst>
                      <a:ext uri="{FF2B5EF4-FFF2-40B4-BE49-F238E27FC236}">
                        <a16:creationId xmlns:a16="http://schemas.microsoft.com/office/drawing/2014/main" id="{E64DE4DF-8CBB-43B2-8557-5B5204AE913D}"/>
                      </a:ext>
                    </a:extLst>
                  </p:cNvPr>
                  <p:cNvSpPr/>
                  <p:nvPr/>
                </p:nvSpPr>
                <p:spPr>
                  <a:xfrm>
                    <a:off x="3518652" y="2312031"/>
                    <a:ext cx="18395" cy="38558"/>
                  </a:xfrm>
                  <a:custGeom>
                    <a:avLst/>
                    <a:gdLst/>
                    <a:ahLst/>
                    <a:cxnLst/>
                    <a:rect l="l" t="t" r="r" b="b"/>
                    <a:pathLst>
                      <a:path w="2403" h="5037" extrusionOk="0">
                        <a:moveTo>
                          <a:pt x="1" y="0"/>
                        </a:moveTo>
                        <a:lnTo>
                          <a:pt x="1" y="3836"/>
                        </a:lnTo>
                        <a:cubicBezTo>
                          <a:pt x="1" y="4503"/>
                          <a:pt x="535" y="5037"/>
                          <a:pt x="1202" y="5037"/>
                        </a:cubicBezTo>
                        <a:cubicBezTo>
                          <a:pt x="1869" y="5037"/>
                          <a:pt x="2403" y="4503"/>
                          <a:pt x="2403" y="3836"/>
                        </a:cubicBezTo>
                        <a:lnTo>
                          <a:pt x="2403"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4207;p38">
                    <a:extLst>
                      <a:ext uri="{FF2B5EF4-FFF2-40B4-BE49-F238E27FC236}">
                        <a16:creationId xmlns:a16="http://schemas.microsoft.com/office/drawing/2014/main" id="{1499C309-F2CC-478B-97DB-3330C9A22668}"/>
                      </a:ext>
                    </a:extLst>
                  </p:cNvPr>
                  <p:cNvSpPr/>
                  <p:nvPr/>
                </p:nvSpPr>
                <p:spPr>
                  <a:xfrm>
                    <a:off x="3501802" y="2332204"/>
                    <a:ext cx="52092" cy="18387"/>
                  </a:xfrm>
                  <a:custGeom>
                    <a:avLst/>
                    <a:gdLst/>
                    <a:ahLst/>
                    <a:cxnLst/>
                    <a:rect l="l" t="t" r="r" b="b"/>
                    <a:pathLst>
                      <a:path w="6805" h="2402" extrusionOk="0">
                        <a:moveTo>
                          <a:pt x="1168" y="0"/>
                        </a:moveTo>
                        <a:cubicBezTo>
                          <a:pt x="534" y="0"/>
                          <a:pt x="0" y="534"/>
                          <a:pt x="0" y="1201"/>
                        </a:cubicBezTo>
                        <a:cubicBezTo>
                          <a:pt x="0" y="1868"/>
                          <a:pt x="534" y="2402"/>
                          <a:pt x="1168" y="2402"/>
                        </a:cubicBezTo>
                        <a:lnTo>
                          <a:pt x="5638" y="2402"/>
                        </a:lnTo>
                        <a:cubicBezTo>
                          <a:pt x="6271" y="2402"/>
                          <a:pt x="6805" y="1868"/>
                          <a:pt x="6805" y="1201"/>
                        </a:cubicBezTo>
                        <a:cubicBezTo>
                          <a:pt x="6805" y="534"/>
                          <a:pt x="6271" y="0"/>
                          <a:pt x="563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4208;p38">
                    <a:extLst>
                      <a:ext uri="{FF2B5EF4-FFF2-40B4-BE49-F238E27FC236}">
                        <a16:creationId xmlns:a16="http://schemas.microsoft.com/office/drawing/2014/main" id="{8E36A568-6514-46D5-82BB-5464F3174579}"/>
                      </a:ext>
                    </a:extLst>
                  </p:cNvPr>
                  <p:cNvSpPr/>
                  <p:nvPr/>
                </p:nvSpPr>
                <p:spPr>
                  <a:xfrm>
                    <a:off x="3388675" y="2625112"/>
                    <a:ext cx="278336" cy="18135"/>
                  </a:xfrm>
                  <a:custGeom>
                    <a:avLst/>
                    <a:gdLst/>
                    <a:ahLst/>
                    <a:cxnLst/>
                    <a:rect l="l" t="t" r="r" b="b"/>
                    <a:pathLst>
                      <a:path w="36360" h="2369" extrusionOk="0">
                        <a:moveTo>
                          <a:pt x="1201" y="0"/>
                        </a:moveTo>
                        <a:cubicBezTo>
                          <a:pt x="534" y="0"/>
                          <a:pt x="0" y="534"/>
                          <a:pt x="0" y="1201"/>
                        </a:cubicBezTo>
                        <a:cubicBezTo>
                          <a:pt x="0" y="1835"/>
                          <a:pt x="534" y="2368"/>
                          <a:pt x="1201" y="2368"/>
                        </a:cubicBezTo>
                        <a:lnTo>
                          <a:pt x="35158" y="2368"/>
                        </a:lnTo>
                        <a:cubicBezTo>
                          <a:pt x="35826" y="2368"/>
                          <a:pt x="36359" y="1835"/>
                          <a:pt x="36359" y="1201"/>
                        </a:cubicBezTo>
                        <a:cubicBezTo>
                          <a:pt x="36359" y="534"/>
                          <a:pt x="35826" y="0"/>
                          <a:pt x="35158" y="0"/>
                        </a:cubicBezTo>
                        <a:close/>
                      </a:path>
                    </a:pathLst>
                  </a:custGeom>
                  <a:solidFill>
                    <a:srgbClr val="27A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4209;p38">
                    <a:extLst>
                      <a:ext uri="{FF2B5EF4-FFF2-40B4-BE49-F238E27FC236}">
                        <a16:creationId xmlns:a16="http://schemas.microsoft.com/office/drawing/2014/main" id="{3CE07C15-AD83-49FF-B01B-DFC4D2FBC936}"/>
                      </a:ext>
                    </a:extLst>
                  </p:cNvPr>
                  <p:cNvSpPr/>
                  <p:nvPr/>
                </p:nvSpPr>
                <p:spPr>
                  <a:xfrm>
                    <a:off x="3642251" y="2513770"/>
                    <a:ext cx="18395" cy="23753"/>
                  </a:xfrm>
                  <a:custGeom>
                    <a:avLst/>
                    <a:gdLst/>
                    <a:ahLst/>
                    <a:cxnLst/>
                    <a:rect l="l" t="t" r="r" b="b"/>
                    <a:pathLst>
                      <a:path w="2403" h="3103" extrusionOk="0">
                        <a:moveTo>
                          <a:pt x="1" y="0"/>
                        </a:moveTo>
                        <a:lnTo>
                          <a:pt x="1" y="1902"/>
                        </a:lnTo>
                        <a:cubicBezTo>
                          <a:pt x="1" y="2569"/>
                          <a:pt x="534" y="3102"/>
                          <a:pt x="1202" y="3102"/>
                        </a:cubicBezTo>
                        <a:cubicBezTo>
                          <a:pt x="1869" y="3102"/>
                          <a:pt x="2402" y="2569"/>
                          <a:pt x="2402" y="1902"/>
                        </a:cubicBezTo>
                        <a:lnTo>
                          <a:pt x="2402"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7" name="Google Shape;2882;p34">
                <a:extLst>
                  <a:ext uri="{FF2B5EF4-FFF2-40B4-BE49-F238E27FC236}">
                    <a16:creationId xmlns:a16="http://schemas.microsoft.com/office/drawing/2014/main" id="{92A50BD8-EF9D-4166-A9B7-342A0071C280}"/>
                  </a:ext>
                </a:extLst>
              </p:cNvPr>
              <p:cNvGrpSpPr/>
              <p:nvPr/>
            </p:nvGrpSpPr>
            <p:grpSpPr>
              <a:xfrm>
                <a:off x="9056537" y="4414854"/>
                <a:ext cx="1220864" cy="757731"/>
                <a:chOff x="5242075" y="4924750"/>
                <a:chExt cx="2887075" cy="1624525"/>
              </a:xfrm>
            </p:grpSpPr>
            <p:sp>
              <p:nvSpPr>
                <p:cNvPr id="191" name="Google Shape;2883;p34">
                  <a:extLst>
                    <a:ext uri="{FF2B5EF4-FFF2-40B4-BE49-F238E27FC236}">
                      <a16:creationId xmlns:a16="http://schemas.microsoft.com/office/drawing/2014/main" id="{4E2A89B7-AADD-495C-B831-D2C845B10EBA}"/>
                    </a:ext>
                  </a:extLst>
                </p:cNvPr>
                <p:cNvSpPr/>
                <p:nvPr/>
              </p:nvSpPr>
              <p:spPr>
                <a:xfrm>
                  <a:off x="5356325" y="4924750"/>
                  <a:ext cx="1795475" cy="1215450"/>
                </a:xfrm>
                <a:custGeom>
                  <a:avLst/>
                  <a:gdLst/>
                  <a:ahLst/>
                  <a:cxnLst/>
                  <a:rect l="l" t="t" r="r" b="b"/>
                  <a:pathLst>
                    <a:path w="71819" h="48618" extrusionOk="0">
                      <a:moveTo>
                        <a:pt x="2269" y="0"/>
                      </a:moveTo>
                      <a:cubicBezTo>
                        <a:pt x="1001" y="0"/>
                        <a:pt x="0" y="1034"/>
                        <a:pt x="0" y="2302"/>
                      </a:cubicBezTo>
                      <a:lnTo>
                        <a:pt x="0" y="45700"/>
                      </a:lnTo>
                      <a:cubicBezTo>
                        <a:pt x="0" y="46967"/>
                        <a:pt x="1001" y="47968"/>
                        <a:pt x="2269" y="47968"/>
                      </a:cubicBezTo>
                      <a:lnTo>
                        <a:pt x="69550" y="47968"/>
                      </a:lnTo>
                      <a:cubicBezTo>
                        <a:pt x="70400" y="47968"/>
                        <a:pt x="71156" y="48617"/>
                        <a:pt x="71543" y="48617"/>
                      </a:cubicBezTo>
                      <a:cubicBezTo>
                        <a:pt x="71718" y="48617"/>
                        <a:pt x="71818" y="48485"/>
                        <a:pt x="71818" y="48101"/>
                      </a:cubicBezTo>
                      <a:lnTo>
                        <a:pt x="71818" y="2302"/>
                      </a:lnTo>
                      <a:cubicBezTo>
                        <a:pt x="71818" y="1034"/>
                        <a:pt x="70784" y="0"/>
                        <a:pt x="6955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884;p34">
                  <a:extLst>
                    <a:ext uri="{FF2B5EF4-FFF2-40B4-BE49-F238E27FC236}">
                      <a16:creationId xmlns:a16="http://schemas.microsoft.com/office/drawing/2014/main" id="{20F438BA-3B7C-44BB-A7CF-F498E5A04D07}"/>
                    </a:ext>
                  </a:extLst>
                </p:cNvPr>
                <p:cNvSpPr/>
                <p:nvPr/>
              </p:nvSpPr>
              <p:spPr>
                <a:xfrm>
                  <a:off x="7141680" y="5146575"/>
                  <a:ext cx="871475" cy="1009200"/>
                </a:xfrm>
                <a:custGeom>
                  <a:avLst/>
                  <a:gdLst/>
                  <a:ahLst/>
                  <a:cxnLst/>
                  <a:rect l="l" t="t" r="r" b="b"/>
                  <a:pathLst>
                    <a:path w="34859" h="40368" extrusionOk="0">
                      <a:moveTo>
                        <a:pt x="2269" y="0"/>
                      </a:moveTo>
                      <a:cubicBezTo>
                        <a:pt x="1034" y="0"/>
                        <a:pt x="0" y="1034"/>
                        <a:pt x="0" y="2269"/>
                      </a:cubicBezTo>
                      <a:lnTo>
                        <a:pt x="0" y="39729"/>
                      </a:lnTo>
                      <a:cubicBezTo>
                        <a:pt x="0" y="40220"/>
                        <a:pt x="164" y="40368"/>
                        <a:pt x="439" y="40368"/>
                      </a:cubicBezTo>
                      <a:cubicBezTo>
                        <a:pt x="855" y="40368"/>
                        <a:pt x="1525" y="40029"/>
                        <a:pt x="2269" y="40029"/>
                      </a:cubicBezTo>
                      <a:lnTo>
                        <a:pt x="32590" y="40296"/>
                      </a:lnTo>
                      <a:cubicBezTo>
                        <a:pt x="32610" y="40296"/>
                        <a:pt x="32629" y="40297"/>
                        <a:pt x="32648" y="40297"/>
                      </a:cubicBezTo>
                      <a:cubicBezTo>
                        <a:pt x="33857" y="40297"/>
                        <a:pt x="34859" y="39276"/>
                        <a:pt x="34859" y="38061"/>
                      </a:cubicBezTo>
                      <a:lnTo>
                        <a:pt x="34859" y="25018"/>
                      </a:lnTo>
                      <a:cubicBezTo>
                        <a:pt x="34859" y="23751"/>
                        <a:pt x="34225" y="21949"/>
                        <a:pt x="33458" y="20949"/>
                      </a:cubicBezTo>
                      <a:lnTo>
                        <a:pt x="24451" y="1802"/>
                      </a:lnTo>
                      <a:cubicBezTo>
                        <a:pt x="23684" y="801"/>
                        <a:pt x="22016" y="0"/>
                        <a:pt x="20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885;p34">
                  <a:extLst>
                    <a:ext uri="{FF2B5EF4-FFF2-40B4-BE49-F238E27FC236}">
                      <a16:creationId xmlns:a16="http://schemas.microsoft.com/office/drawing/2014/main" id="{8044D84E-8BCC-425B-B3DC-7E2E3E973C3C}"/>
                    </a:ext>
                  </a:extLst>
                </p:cNvPr>
                <p:cNvSpPr/>
                <p:nvPr/>
              </p:nvSpPr>
              <p:spPr>
                <a:xfrm>
                  <a:off x="5242075" y="6073075"/>
                  <a:ext cx="2887075" cy="206825"/>
                </a:xfrm>
                <a:custGeom>
                  <a:avLst/>
                  <a:gdLst/>
                  <a:ahLst/>
                  <a:cxnLst/>
                  <a:rect l="l" t="t" r="r" b="b"/>
                  <a:pathLst>
                    <a:path w="115483" h="8273" extrusionOk="0">
                      <a:moveTo>
                        <a:pt x="2302" y="0"/>
                      </a:moveTo>
                      <a:cubicBezTo>
                        <a:pt x="1034" y="0"/>
                        <a:pt x="0" y="1034"/>
                        <a:pt x="0" y="2268"/>
                      </a:cubicBezTo>
                      <a:lnTo>
                        <a:pt x="0" y="5971"/>
                      </a:lnTo>
                      <a:cubicBezTo>
                        <a:pt x="0" y="7239"/>
                        <a:pt x="1034" y="8273"/>
                        <a:pt x="2302" y="8273"/>
                      </a:cubicBezTo>
                      <a:lnTo>
                        <a:pt x="113215" y="8273"/>
                      </a:lnTo>
                      <a:cubicBezTo>
                        <a:pt x="114482" y="8273"/>
                        <a:pt x="115483" y="7239"/>
                        <a:pt x="115483" y="5971"/>
                      </a:cubicBezTo>
                      <a:lnTo>
                        <a:pt x="115483" y="2268"/>
                      </a:lnTo>
                      <a:cubicBezTo>
                        <a:pt x="115483" y="1001"/>
                        <a:pt x="114482" y="0"/>
                        <a:pt x="113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886;p34">
                  <a:extLst>
                    <a:ext uri="{FF2B5EF4-FFF2-40B4-BE49-F238E27FC236}">
                      <a16:creationId xmlns:a16="http://schemas.microsoft.com/office/drawing/2014/main" id="{4309DED8-5D4D-4E28-B0F5-F98E3B63BB04}"/>
                    </a:ext>
                  </a:extLst>
                </p:cNvPr>
                <p:cNvSpPr/>
                <p:nvPr/>
              </p:nvSpPr>
              <p:spPr>
                <a:xfrm>
                  <a:off x="5524775" y="5114050"/>
                  <a:ext cx="1456900" cy="104275"/>
                </a:xfrm>
                <a:custGeom>
                  <a:avLst/>
                  <a:gdLst/>
                  <a:ahLst/>
                  <a:cxnLst/>
                  <a:rect l="l" t="t" r="r" b="b"/>
                  <a:pathLst>
                    <a:path w="58276" h="4171" extrusionOk="0">
                      <a:moveTo>
                        <a:pt x="1168" y="0"/>
                      </a:moveTo>
                      <a:cubicBezTo>
                        <a:pt x="534" y="0"/>
                        <a:pt x="0" y="501"/>
                        <a:pt x="0" y="1135"/>
                      </a:cubicBezTo>
                      <a:lnTo>
                        <a:pt x="0" y="3003"/>
                      </a:lnTo>
                      <a:cubicBezTo>
                        <a:pt x="0" y="3636"/>
                        <a:pt x="534" y="4170"/>
                        <a:pt x="1168" y="4170"/>
                      </a:cubicBezTo>
                      <a:lnTo>
                        <a:pt x="57108" y="4170"/>
                      </a:lnTo>
                      <a:cubicBezTo>
                        <a:pt x="57742" y="4170"/>
                        <a:pt x="58275" y="3636"/>
                        <a:pt x="58275" y="3003"/>
                      </a:cubicBezTo>
                      <a:lnTo>
                        <a:pt x="58275" y="1135"/>
                      </a:lnTo>
                      <a:cubicBezTo>
                        <a:pt x="58275" y="501"/>
                        <a:pt x="57742" y="0"/>
                        <a:pt x="57108"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887;p34">
                  <a:extLst>
                    <a:ext uri="{FF2B5EF4-FFF2-40B4-BE49-F238E27FC236}">
                      <a16:creationId xmlns:a16="http://schemas.microsoft.com/office/drawing/2014/main" id="{6AE0D8EC-1531-4924-858E-E100C6F58045}"/>
                    </a:ext>
                  </a:extLst>
                </p:cNvPr>
                <p:cNvSpPr/>
                <p:nvPr/>
              </p:nvSpPr>
              <p:spPr>
                <a:xfrm>
                  <a:off x="5524775" y="5343375"/>
                  <a:ext cx="1456900" cy="104275"/>
                </a:xfrm>
                <a:custGeom>
                  <a:avLst/>
                  <a:gdLst/>
                  <a:ahLst/>
                  <a:cxnLst/>
                  <a:rect l="l" t="t" r="r" b="b"/>
                  <a:pathLst>
                    <a:path w="58276" h="4171" extrusionOk="0">
                      <a:moveTo>
                        <a:pt x="1168" y="1"/>
                      </a:moveTo>
                      <a:cubicBezTo>
                        <a:pt x="534" y="1"/>
                        <a:pt x="0" y="501"/>
                        <a:pt x="0" y="1135"/>
                      </a:cubicBezTo>
                      <a:lnTo>
                        <a:pt x="0" y="3003"/>
                      </a:lnTo>
                      <a:cubicBezTo>
                        <a:pt x="0" y="3637"/>
                        <a:pt x="534" y="4170"/>
                        <a:pt x="1168" y="4170"/>
                      </a:cubicBezTo>
                      <a:lnTo>
                        <a:pt x="57108" y="4170"/>
                      </a:lnTo>
                      <a:cubicBezTo>
                        <a:pt x="57742" y="4170"/>
                        <a:pt x="58275" y="3637"/>
                        <a:pt x="58275" y="3003"/>
                      </a:cubicBezTo>
                      <a:lnTo>
                        <a:pt x="58275" y="1135"/>
                      </a:lnTo>
                      <a:cubicBezTo>
                        <a:pt x="58275" y="501"/>
                        <a:pt x="57742" y="1"/>
                        <a:pt x="57108" y="1"/>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888;p34">
                  <a:extLst>
                    <a:ext uri="{FF2B5EF4-FFF2-40B4-BE49-F238E27FC236}">
                      <a16:creationId xmlns:a16="http://schemas.microsoft.com/office/drawing/2014/main" id="{814D22E3-68F4-45E5-BCA1-7C8C84A80852}"/>
                    </a:ext>
                  </a:extLst>
                </p:cNvPr>
                <p:cNvSpPr/>
                <p:nvPr/>
              </p:nvSpPr>
              <p:spPr>
                <a:xfrm>
                  <a:off x="5524775" y="5571050"/>
                  <a:ext cx="1456900" cy="104250"/>
                </a:xfrm>
                <a:custGeom>
                  <a:avLst/>
                  <a:gdLst/>
                  <a:ahLst/>
                  <a:cxnLst/>
                  <a:rect l="l" t="t" r="r" b="b"/>
                  <a:pathLst>
                    <a:path w="58276" h="4170" extrusionOk="0">
                      <a:moveTo>
                        <a:pt x="1168" y="0"/>
                      </a:moveTo>
                      <a:cubicBezTo>
                        <a:pt x="534" y="0"/>
                        <a:pt x="0" y="534"/>
                        <a:pt x="0" y="1168"/>
                      </a:cubicBezTo>
                      <a:lnTo>
                        <a:pt x="0" y="3036"/>
                      </a:lnTo>
                      <a:cubicBezTo>
                        <a:pt x="0" y="3669"/>
                        <a:pt x="534" y="4170"/>
                        <a:pt x="1168" y="4170"/>
                      </a:cubicBezTo>
                      <a:lnTo>
                        <a:pt x="57108" y="4170"/>
                      </a:lnTo>
                      <a:cubicBezTo>
                        <a:pt x="57742" y="4170"/>
                        <a:pt x="58275" y="3669"/>
                        <a:pt x="58275" y="3036"/>
                      </a:cubicBezTo>
                      <a:lnTo>
                        <a:pt x="58275" y="1168"/>
                      </a:lnTo>
                      <a:cubicBezTo>
                        <a:pt x="58275" y="534"/>
                        <a:pt x="57742" y="0"/>
                        <a:pt x="57108"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889;p34">
                  <a:extLst>
                    <a:ext uri="{FF2B5EF4-FFF2-40B4-BE49-F238E27FC236}">
                      <a16:creationId xmlns:a16="http://schemas.microsoft.com/office/drawing/2014/main" id="{8D0B497C-79CB-4B08-9D7C-0FBD1596ECB4}"/>
                    </a:ext>
                  </a:extLst>
                </p:cNvPr>
                <p:cNvSpPr/>
                <p:nvPr/>
              </p:nvSpPr>
              <p:spPr>
                <a:xfrm>
                  <a:off x="7227650" y="5249150"/>
                  <a:ext cx="624650" cy="423650"/>
                </a:xfrm>
                <a:custGeom>
                  <a:avLst/>
                  <a:gdLst/>
                  <a:ahLst/>
                  <a:cxnLst/>
                  <a:rect l="l" t="t" r="r" b="b"/>
                  <a:pathLst>
                    <a:path w="24986" h="16946" extrusionOk="0">
                      <a:moveTo>
                        <a:pt x="2269" y="0"/>
                      </a:moveTo>
                      <a:cubicBezTo>
                        <a:pt x="1035" y="0"/>
                        <a:pt x="1" y="1001"/>
                        <a:pt x="1" y="2269"/>
                      </a:cubicBezTo>
                      <a:lnTo>
                        <a:pt x="1" y="14677"/>
                      </a:lnTo>
                      <a:cubicBezTo>
                        <a:pt x="1" y="15912"/>
                        <a:pt x="1035" y="16946"/>
                        <a:pt x="2269" y="16946"/>
                      </a:cubicBezTo>
                      <a:lnTo>
                        <a:pt x="23117" y="16946"/>
                      </a:lnTo>
                      <a:cubicBezTo>
                        <a:pt x="24385" y="16946"/>
                        <a:pt x="24985" y="15978"/>
                        <a:pt x="24485" y="14844"/>
                      </a:cubicBezTo>
                      <a:lnTo>
                        <a:pt x="18981" y="2068"/>
                      </a:lnTo>
                      <a:cubicBezTo>
                        <a:pt x="18481" y="934"/>
                        <a:pt x="17046" y="0"/>
                        <a:pt x="157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890;p34">
                  <a:extLst>
                    <a:ext uri="{FF2B5EF4-FFF2-40B4-BE49-F238E27FC236}">
                      <a16:creationId xmlns:a16="http://schemas.microsoft.com/office/drawing/2014/main" id="{5F17639D-AA12-4D1F-AA3F-DB45828EEC1D}"/>
                    </a:ext>
                  </a:extLst>
                </p:cNvPr>
                <p:cNvSpPr/>
                <p:nvPr/>
              </p:nvSpPr>
              <p:spPr>
                <a:xfrm>
                  <a:off x="7198475" y="5996350"/>
                  <a:ext cx="542900" cy="542900"/>
                </a:xfrm>
                <a:custGeom>
                  <a:avLst/>
                  <a:gdLst/>
                  <a:ahLst/>
                  <a:cxnLst/>
                  <a:rect l="l" t="t" r="r" b="b"/>
                  <a:pathLst>
                    <a:path w="21716" h="21716" extrusionOk="0">
                      <a:moveTo>
                        <a:pt x="10841" y="6438"/>
                      </a:moveTo>
                      <a:cubicBezTo>
                        <a:pt x="13310" y="6438"/>
                        <a:pt x="15278" y="8440"/>
                        <a:pt x="15278" y="10875"/>
                      </a:cubicBezTo>
                      <a:cubicBezTo>
                        <a:pt x="15278" y="13310"/>
                        <a:pt x="13310" y="15278"/>
                        <a:pt x="10841" y="15278"/>
                      </a:cubicBezTo>
                      <a:cubicBezTo>
                        <a:pt x="8406" y="15278"/>
                        <a:pt x="6438" y="13310"/>
                        <a:pt x="6438" y="10875"/>
                      </a:cubicBezTo>
                      <a:cubicBezTo>
                        <a:pt x="6438" y="8440"/>
                        <a:pt x="8406" y="6438"/>
                        <a:pt x="10841" y="6438"/>
                      </a:cubicBezTo>
                      <a:close/>
                      <a:moveTo>
                        <a:pt x="10875" y="0"/>
                      </a:moveTo>
                      <a:cubicBezTo>
                        <a:pt x="4870" y="0"/>
                        <a:pt x="0" y="4870"/>
                        <a:pt x="0" y="10875"/>
                      </a:cubicBezTo>
                      <a:cubicBezTo>
                        <a:pt x="0" y="16879"/>
                        <a:pt x="4870" y="21716"/>
                        <a:pt x="10875" y="21716"/>
                      </a:cubicBezTo>
                      <a:cubicBezTo>
                        <a:pt x="16846" y="21716"/>
                        <a:pt x="21716" y="16879"/>
                        <a:pt x="21716" y="10875"/>
                      </a:cubicBezTo>
                      <a:cubicBezTo>
                        <a:pt x="21716" y="4870"/>
                        <a:pt x="16846" y="0"/>
                        <a:pt x="1087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891;p34">
                  <a:extLst>
                    <a:ext uri="{FF2B5EF4-FFF2-40B4-BE49-F238E27FC236}">
                      <a16:creationId xmlns:a16="http://schemas.microsoft.com/office/drawing/2014/main" id="{6403B394-D340-4A25-B391-CC384E7AA5F7}"/>
                    </a:ext>
                  </a:extLst>
                </p:cNvPr>
                <p:cNvSpPr/>
                <p:nvPr/>
              </p:nvSpPr>
              <p:spPr>
                <a:xfrm>
                  <a:off x="5541450" y="6006350"/>
                  <a:ext cx="542925" cy="542925"/>
                </a:xfrm>
                <a:custGeom>
                  <a:avLst/>
                  <a:gdLst/>
                  <a:ahLst/>
                  <a:cxnLst/>
                  <a:rect l="l" t="t" r="r" b="b"/>
                  <a:pathLst>
                    <a:path w="21717" h="21717" extrusionOk="0">
                      <a:moveTo>
                        <a:pt x="10875" y="6439"/>
                      </a:moveTo>
                      <a:cubicBezTo>
                        <a:pt x="13310" y="6439"/>
                        <a:pt x="15278" y="8407"/>
                        <a:pt x="15278" y="10875"/>
                      </a:cubicBezTo>
                      <a:cubicBezTo>
                        <a:pt x="15278" y="13310"/>
                        <a:pt x="13310" y="15278"/>
                        <a:pt x="10875" y="15278"/>
                      </a:cubicBezTo>
                      <a:cubicBezTo>
                        <a:pt x="8407" y="15278"/>
                        <a:pt x="6439" y="13310"/>
                        <a:pt x="6439" y="10875"/>
                      </a:cubicBezTo>
                      <a:cubicBezTo>
                        <a:pt x="6439" y="8407"/>
                        <a:pt x="8407" y="6439"/>
                        <a:pt x="10875" y="6439"/>
                      </a:cubicBezTo>
                      <a:close/>
                      <a:moveTo>
                        <a:pt x="10875" y="1"/>
                      </a:moveTo>
                      <a:cubicBezTo>
                        <a:pt x="4871" y="1"/>
                        <a:pt x="1" y="4871"/>
                        <a:pt x="1" y="10875"/>
                      </a:cubicBezTo>
                      <a:cubicBezTo>
                        <a:pt x="1" y="16846"/>
                        <a:pt x="4871" y="21716"/>
                        <a:pt x="10875" y="21716"/>
                      </a:cubicBezTo>
                      <a:cubicBezTo>
                        <a:pt x="16846" y="21716"/>
                        <a:pt x="21716" y="16846"/>
                        <a:pt x="21716" y="10875"/>
                      </a:cubicBezTo>
                      <a:cubicBezTo>
                        <a:pt x="21716" y="4871"/>
                        <a:pt x="16846" y="1"/>
                        <a:pt x="1087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892;p34">
                  <a:extLst>
                    <a:ext uri="{FF2B5EF4-FFF2-40B4-BE49-F238E27FC236}">
                      <a16:creationId xmlns:a16="http://schemas.microsoft.com/office/drawing/2014/main" id="{BCB7F004-BA9C-4572-AB20-A72D931AC63E}"/>
                    </a:ext>
                  </a:extLst>
                </p:cNvPr>
                <p:cNvSpPr/>
                <p:nvPr/>
              </p:nvSpPr>
              <p:spPr>
                <a:xfrm>
                  <a:off x="7359425" y="6157300"/>
                  <a:ext cx="221000" cy="221000"/>
                </a:xfrm>
                <a:custGeom>
                  <a:avLst/>
                  <a:gdLst/>
                  <a:ahLst/>
                  <a:cxnLst/>
                  <a:rect l="l" t="t" r="r" b="b"/>
                  <a:pathLst>
                    <a:path w="8840" h="8840" extrusionOk="0">
                      <a:moveTo>
                        <a:pt x="4437" y="0"/>
                      </a:moveTo>
                      <a:cubicBezTo>
                        <a:pt x="1968" y="0"/>
                        <a:pt x="0" y="1968"/>
                        <a:pt x="0" y="4437"/>
                      </a:cubicBezTo>
                      <a:cubicBezTo>
                        <a:pt x="0" y="6872"/>
                        <a:pt x="1968" y="8840"/>
                        <a:pt x="4437" y="8840"/>
                      </a:cubicBezTo>
                      <a:cubicBezTo>
                        <a:pt x="6872" y="8840"/>
                        <a:pt x="8840" y="6872"/>
                        <a:pt x="8840" y="4437"/>
                      </a:cubicBezTo>
                      <a:cubicBezTo>
                        <a:pt x="8840" y="1968"/>
                        <a:pt x="6872" y="0"/>
                        <a:pt x="443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893;p34">
                  <a:extLst>
                    <a:ext uri="{FF2B5EF4-FFF2-40B4-BE49-F238E27FC236}">
                      <a16:creationId xmlns:a16="http://schemas.microsoft.com/office/drawing/2014/main" id="{1C34FBFE-86AF-44AC-BBEA-4327EA2C79BF}"/>
                    </a:ext>
                  </a:extLst>
                </p:cNvPr>
                <p:cNvSpPr/>
                <p:nvPr/>
              </p:nvSpPr>
              <p:spPr>
                <a:xfrm>
                  <a:off x="5702400" y="6167300"/>
                  <a:ext cx="221025" cy="221025"/>
                </a:xfrm>
                <a:custGeom>
                  <a:avLst/>
                  <a:gdLst/>
                  <a:ahLst/>
                  <a:cxnLst/>
                  <a:rect l="l" t="t" r="r" b="b"/>
                  <a:pathLst>
                    <a:path w="8841" h="8841" extrusionOk="0">
                      <a:moveTo>
                        <a:pt x="4437" y="1"/>
                      </a:moveTo>
                      <a:cubicBezTo>
                        <a:pt x="1969" y="1"/>
                        <a:pt x="1" y="1969"/>
                        <a:pt x="1" y="4437"/>
                      </a:cubicBezTo>
                      <a:cubicBezTo>
                        <a:pt x="1" y="6872"/>
                        <a:pt x="1969" y="8840"/>
                        <a:pt x="4437" y="8840"/>
                      </a:cubicBezTo>
                      <a:cubicBezTo>
                        <a:pt x="6872" y="8840"/>
                        <a:pt x="8840" y="6872"/>
                        <a:pt x="8840" y="4437"/>
                      </a:cubicBezTo>
                      <a:cubicBezTo>
                        <a:pt x="8840" y="1969"/>
                        <a:pt x="6872" y="1"/>
                        <a:pt x="443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894;p34">
                  <a:extLst>
                    <a:ext uri="{FF2B5EF4-FFF2-40B4-BE49-F238E27FC236}">
                      <a16:creationId xmlns:a16="http://schemas.microsoft.com/office/drawing/2014/main" id="{AA707630-1C97-4A77-A7FF-2F6467D75B4A}"/>
                    </a:ext>
                  </a:extLst>
                </p:cNvPr>
                <p:cNvSpPr/>
                <p:nvPr/>
              </p:nvSpPr>
              <p:spPr>
                <a:xfrm>
                  <a:off x="7261850" y="5782850"/>
                  <a:ext cx="150950" cy="40900"/>
                </a:xfrm>
                <a:custGeom>
                  <a:avLst/>
                  <a:gdLst/>
                  <a:ahLst/>
                  <a:cxnLst/>
                  <a:rect l="l" t="t" r="r" b="b"/>
                  <a:pathLst>
                    <a:path w="6038" h="1636" extrusionOk="0">
                      <a:moveTo>
                        <a:pt x="801" y="1"/>
                      </a:moveTo>
                      <a:cubicBezTo>
                        <a:pt x="367" y="1"/>
                        <a:pt x="0" y="368"/>
                        <a:pt x="0" y="835"/>
                      </a:cubicBezTo>
                      <a:cubicBezTo>
                        <a:pt x="0" y="1268"/>
                        <a:pt x="367" y="1635"/>
                        <a:pt x="801" y="1635"/>
                      </a:cubicBezTo>
                      <a:lnTo>
                        <a:pt x="5238" y="1635"/>
                      </a:lnTo>
                      <a:cubicBezTo>
                        <a:pt x="5671" y="1635"/>
                        <a:pt x="6038" y="1268"/>
                        <a:pt x="6038" y="835"/>
                      </a:cubicBezTo>
                      <a:cubicBezTo>
                        <a:pt x="6038" y="368"/>
                        <a:pt x="5671" y="1"/>
                        <a:pt x="5238" y="1"/>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895;p34">
                  <a:extLst>
                    <a:ext uri="{FF2B5EF4-FFF2-40B4-BE49-F238E27FC236}">
                      <a16:creationId xmlns:a16="http://schemas.microsoft.com/office/drawing/2014/main" id="{7CE52D6A-E22A-47E7-8C1F-6423EF7E5D1D}"/>
                    </a:ext>
                  </a:extLst>
                </p:cNvPr>
                <p:cNvSpPr/>
                <p:nvPr/>
              </p:nvSpPr>
              <p:spPr>
                <a:xfrm>
                  <a:off x="8013130" y="5827900"/>
                  <a:ext cx="36725" cy="189325"/>
                </a:xfrm>
                <a:custGeom>
                  <a:avLst/>
                  <a:gdLst/>
                  <a:ahLst/>
                  <a:cxnLst/>
                  <a:rect l="l" t="t" r="r" b="b"/>
                  <a:pathLst>
                    <a:path w="1469" h="7573" extrusionOk="0">
                      <a:moveTo>
                        <a:pt x="1" y="0"/>
                      </a:moveTo>
                      <a:lnTo>
                        <a:pt x="1" y="7572"/>
                      </a:lnTo>
                      <a:cubicBezTo>
                        <a:pt x="801" y="7572"/>
                        <a:pt x="1468" y="6071"/>
                        <a:pt x="1468" y="4237"/>
                      </a:cubicBezTo>
                      <a:lnTo>
                        <a:pt x="1468" y="3302"/>
                      </a:lnTo>
                      <a:cubicBezTo>
                        <a:pt x="1468" y="1468"/>
                        <a:pt x="834" y="0"/>
                        <a:pt x="1" y="0"/>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4181;p38">
                <a:extLst>
                  <a:ext uri="{FF2B5EF4-FFF2-40B4-BE49-F238E27FC236}">
                    <a16:creationId xmlns:a16="http://schemas.microsoft.com/office/drawing/2014/main" id="{471EAE4F-D38B-4488-B730-516B273CD4AA}"/>
                  </a:ext>
                </a:extLst>
              </p:cNvPr>
              <p:cNvGrpSpPr/>
              <p:nvPr/>
            </p:nvGrpSpPr>
            <p:grpSpPr>
              <a:xfrm>
                <a:off x="10967585" y="4427933"/>
                <a:ext cx="597845" cy="712343"/>
                <a:chOff x="3248218" y="2071533"/>
                <a:chExt cx="559262" cy="604138"/>
              </a:xfrm>
            </p:grpSpPr>
            <p:sp>
              <p:nvSpPr>
                <p:cNvPr id="234" name="Google Shape;4182;p38">
                  <a:extLst>
                    <a:ext uri="{FF2B5EF4-FFF2-40B4-BE49-F238E27FC236}">
                      <a16:creationId xmlns:a16="http://schemas.microsoft.com/office/drawing/2014/main" id="{D9D56DE2-5761-436C-8A37-5807C7E42576}"/>
                    </a:ext>
                  </a:extLst>
                </p:cNvPr>
                <p:cNvSpPr/>
                <p:nvPr/>
              </p:nvSpPr>
              <p:spPr>
                <a:xfrm>
                  <a:off x="3732656" y="2333987"/>
                  <a:ext cx="42133" cy="270428"/>
                </a:xfrm>
                <a:custGeom>
                  <a:avLst/>
                  <a:gdLst/>
                  <a:ahLst/>
                  <a:cxnLst/>
                  <a:rect l="l" t="t" r="r" b="b"/>
                  <a:pathLst>
                    <a:path w="5504" h="35327" extrusionOk="0">
                      <a:moveTo>
                        <a:pt x="0" y="1"/>
                      </a:moveTo>
                      <a:lnTo>
                        <a:pt x="0" y="35326"/>
                      </a:lnTo>
                      <a:lnTo>
                        <a:pt x="5504" y="35326"/>
                      </a:lnTo>
                      <a:lnTo>
                        <a:pt x="5504" y="2636"/>
                      </a:lnTo>
                      <a:cubicBezTo>
                        <a:pt x="5504" y="1202"/>
                        <a:pt x="4337" y="1"/>
                        <a:pt x="2902" y="1"/>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4183;p38">
                  <a:extLst>
                    <a:ext uri="{FF2B5EF4-FFF2-40B4-BE49-F238E27FC236}">
                      <a16:creationId xmlns:a16="http://schemas.microsoft.com/office/drawing/2014/main" id="{FD93DF02-8C6F-419B-A2FF-018180AEF210}"/>
                    </a:ext>
                  </a:extLst>
                </p:cNvPr>
                <p:cNvSpPr/>
                <p:nvPr/>
              </p:nvSpPr>
              <p:spPr>
                <a:xfrm>
                  <a:off x="3280907" y="2333987"/>
                  <a:ext cx="36262" cy="260722"/>
                </a:xfrm>
                <a:custGeom>
                  <a:avLst/>
                  <a:gdLst/>
                  <a:ahLst/>
                  <a:cxnLst/>
                  <a:rect l="l" t="t" r="r" b="b"/>
                  <a:pathLst>
                    <a:path w="4737" h="34059" extrusionOk="0">
                      <a:moveTo>
                        <a:pt x="2636" y="1"/>
                      </a:moveTo>
                      <a:cubicBezTo>
                        <a:pt x="1168" y="1"/>
                        <a:pt x="0" y="1202"/>
                        <a:pt x="0" y="2636"/>
                      </a:cubicBezTo>
                      <a:lnTo>
                        <a:pt x="0" y="34059"/>
                      </a:lnTo>
                      <a:lnTo>
                        <a:pt x="4737" y="34059"/>
                      </a:lnTo>
                      <a:lnTo>
                        <a:pt x="4737" y="1"/>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4184;p38">
                  <a:extLst>
                    <a:ext uri="{FF2B5EF4-FFF2-40B4-BE49-F238E27FC236}">
                      <a16:creationId xmlns:a16="http://schemas.microsoft.com/office/drawing/2014/main" id="{24E2284B-E74D-4586-AA6B-A0B5661CEACC}"/>
                    </a:ext>
                  </a:extLst>
                </p:cNvPr>
                <p:cNvSpPr/>
                <p:nvPr/>
              </p:nvSpPr>
              <p:spPr>
                <a:xfrm>
                  <a:off x="3311041" y="2090626"/>
                  <a:ext cx="433587" cy="501770"/>
                </a:xfrm>
                <a:custGeom>
                  <a:avLst/>
                  <a:gdLst/>
                  <a:ahLst/>
                  <a:cxnLst/>
                  <a:rect l="l" t="t" r="r" b="b"/>
                  <a:pathLst>
                    <a:path w="56641" h="65548" extrusionOk="0">
                      <a:moveTo>
                        <a:pt x="28321" y="0"/>
                      </a:moveTo>
                      <a:lnTo>
                        <a:pt x="0" y="22283"/>
                      </a:lnTo>
                      <a:lnTo>
                        <a:pt x="0" y="65547"/>
                      </a:lnTo>
                      <a:lnTo>
                        <a:pt x="56641" y="65547"/>
                      </a:lnTo>
                      <a:lnTo>
                        <a:pt x="56641" y="22283"/>
                      </a:lnTo>
                      <a:lnTo>
                        <a:pt x="28321"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4185;p38">
                  <a:extLst>
                    <a:ext uri="{FF2B5EF4-FFF2-40B4-BE49-F238E27FC236}">
                      <a16:creationId xmlns:a16="http://schemas.microsoft.com/office/drawing/2014/main" id="{914EAE19-989A-4750-8DD4-E5B81FFEAEA1}"/>
                    </a:ext>
                  </a:extLst>
                </p:cNvPr>
                <p:cNvSpPr/>
                <p:nvPr/>
              </p:nvSpPr>
              <p:spPr>
                <a:xfrm>
                  <a:off x="3311040" y="2090626"/>
                  <a:ext cx="433587" cy="501770"/>
                </a:xfrm>
                <a:custGeom>
                  <a:avLst/>
                  <a:gdLst/>
                  <a:ahLst/>
                  <a:cxnLst/>
                  <a:rect l="l" t="t" r="r" b="b"/>
                  <a:pathLst>
                    <a:path w="56641" h="65548" extrusionOk="0">
                      <a:moveTo>
                        <a:pt x="28321" y="0"/>
                      </a:moveTo>
                      <a:lnTo>
                        <a:pt x="27754" y="434"/>
                      </a:lnTo>
                      <a:lnTo>
                        <a:pt x="0" y="22283"/>
                      </a:lnTo>
                      <a:lnTo>
                        <a:pt x="0" y="28321"/>
                      </a:lnTo>
                      <a:lnTo>
                        <a:pt x="27453" y="6705"/>
                      </a:lnTo>
                      <a:cubicBezTo>
                        <a:pt x="27704" y="6505"/>
                        <a:pt x="28012" y="6405"/>
                        <a:pt x="28321" y="6405"/>
                      </a:cubicBezTo>
                      <a:cubicBezTo>
                        <a:pt x="28629" y="6405"/>
                        <a:pt x="28938" y="6505"/>
                        <a:pt x="29188" y="6705"/>
                      </a:cubicBezTo>
                      <a:lnTo>
                        <a:pt x="52538" y="25085"/>
                      </a:lnTo>
                      <a:cubicBezTo>
                        <a:pt x="53605" y="25919"/>
                        <a:pt x="54239" y="27220"/>
                        <a:pt x="54239" y="28587"/>
                      </a:cubicBezTo>
                      <a:lnTo>
                        <a:pt x="54239" y="65547"/>
                      </a:lnTo>
                      <a:lnTo>
                        <a:pt x="56641" y="65547"/>
                      </a:lnTo>
                      <a:lnTo>
                        <a:pt x="56641" y="28287"/>
                      </a:lnTo>
                      <a:lnTo>
                        <a:pt x="56641" y="22250"/>
                      </a:lnTo>
                      <a:lnTo>
                        <a:pt x="28888" y="434"/>
                      </a:lnTo>
                      <a:lnTo>
                        <a:pt x="283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4186;p38">
                  <a:extLst>
                    <a:ext uri="{FF2B5EF4-FFF2-40B4-BE49-F238E27FC236}">
                      <a16:creationId xmlns:a16="http://schemas.microsoft.com/office/drawing/2014/main" id="{33954CF5-1FE4-4D45-ABD1-629B2239103A}"/>
                    </a:ext>
                  </a:extLst>
                </p:cNvPr>
                <p:cNvSpPr/>
                <p:nvPr/>
              </p:nvSpPr>
              <p:spPr>
                <a:xfrm>
                  <a:off x="3273757" y="2071533"/>
                  <a:ext cx="508147" cy="221145"/>
                </a:xfrm>
                <a:custGeom>
                  <a:avLst/>
                  <a:gdLst/>
                  <a:ahLst/>
                  <a:cxnLst/>
                  <a:rect l="l" t="t" r="r" b="b"/>
                  <a:pathLst>
                    <a:path w="66381" h="28889" extrusionOk="0">
                      <a:moveTo>
                        <a:pt x="33191" y="1"/>
                      </a:moveTo>
                      <a:cubicBezTo>
                        <a:pt x="32649" y="1"/>
                        <a:pt x="32107" y="176"/>
                        <a:pt x="31656" y="526"/>
                      </a:cubicBezTo>
                      <a:lnTo>
                        <a:pt x="1268" y="24443"/>
                      </a:lnTo>
                      <a:cubicBezTo>
                        <a:pt x="167" y="25277"/>
                        <a:pt x="0" y="26845"/>
                        <a:pt x="834" y="27946"/>
                      </a:cubicBezTo>
                      <a:cubicBezTo>
                        <a:pt x="1335" y="28562"/>
                        <a:pt x="2068" y="28889"/>
                        <a:pt x="2804" y="28889"/>
                      </a:cubicBezTo>
                      <a:cubicBezTo>
                        <a:pt x="3344" y="28889"/>
                        <a:pt x="3885" y="28713"/>
                        <a:pt x="4337" y="28346"/>
                      </a:cubicBezTo>
                      <a:lnTo>
                        <a:pt x="33091" y="5730"/>
                      </a:lnTo>
                      <a:cubicBezTo>
                        <a:pt x="33124" y="5713"/>
                        <a:pt x="33157" y="5705"/>
                        <a:pt x="33191" y="5705"/>
                      </a:cubicBezTo>
                      <a:cubicBezTo>
                        <a:pt x="33224" y="5705"/>
                        <a:pt x="33257" y="5713"/>
                        <a:pt x="33291" y="5730"/>
                      </a:cubicBezTo>
                      <a:lnTo>
                        <a:pt x="62045" y="28346"/>
                      </a:lnTo>
                      <a:cubicBezTo>
                        <a:pt x="62512" y="28713"/>
                        <a:pt x="63045" y="28880"/>
                        <a:pt x="63579" y="28880"/>
                      </a:cubicBezTo>
                      <a:cubicBezTo>
                        <a:pt x="64313" y="28880"/>
                        <a:pt x="65047" y="28546"/>
                        <a:pt x="65547" y="27946"/>
                      </a:cubicBezTo>
                      <a:cubicBezTo>
                        <a:pt x="66381" y="26845"/>
                        <a:pt x="66214" y="25277"/>
                        <a:pt x="65113" y="24443"/>
                      </a:cubicBezTo>
                      <a:lnTo>
                        <a:pt x="34725" y="526"/>
                      </a:lnTo>
                      <a:cubicBezTo>
                        <a:pt x="34275" y="176"/>
                        <a:pt x="33733" y="1"/>
                        <a:pt x="33191"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4187;p38">
                  <a:extLst>
                    <a:ext uri="{FF2B5EF4-FFF2-40B4-BE49-F238E27FC236}">
                      <a16:creationId xmlns:a16="http://schemas.microsoft.com/office/drawing/2014/main" id="{BFE4D398-10F2-4EEE-ABDD-6A8A8D84AE97}"/>
                    </a:ext>
                  </a:extLst>
                </p:cNvPr>
                <p:cNvSpPr/>
                <p:nvPr/>
              </p:nvSpPr>
              <p:spPr>
                <a:xfrm>
                  <a:off x="3515589" y="2071533"/>
                  <a:ext cx="266593" cy="221076"/>
                </a:xfrm>
                <a:custGeom>
                  <a:avLst/>
                  <a:gdLst/>
                  <a:ahLst/>
                  <a:cxnLst/>
                  <a:rect l="l" t="t" r="r" b="b"/>
                  <a:pathLst>
                    <a:path w="34826" h="28880" extrusionOk="0">
                      <a:moveTo>
                        <a:pt x="1602" y="1"/>
                      </a:moveTo>
                      <a:cubicBezTo>
                        <a:pt x="1060" y="1"/>
                        <a:pt x="518" y="176"/>
                        <a:pt x="67" y="526"/>
                      </a:cubicBezTo>
                      <a:lnTo>
                        <a:pt x="1" y="593"/>
                      </a:lnTo>
                      <a:lnTo>
                        <a:pt x="30322" y="24443"/>
                      </a:lnTo>
                      <a:cubicBezTo>
                        <a:pt x="31390" y="25277"/>
                        <a:pt x="31590" y="26845"/>
                        <a:pt x="30722" y="27946"/>
                      </a:cubicBezTo>
                      <a:cubicBezTo>
                        <a:pt x="30622" y="28079"/>
                        <a:pt x="30489" y="28179"/>
                        <a:pt x="30389" y="28279"/>
                      </a:cubicBezTo>
                      <a:lnTo>
                        <a:pt x="30456" y="28346"/>
                      </a:lnTo>
                      <a:cubicBezTo>
                        <a:pt x="30923" y="28713"/>
                        <a:pt x="31456" y="28880"/>
                        <a:pt x="31990" y="28880"/>
                      </a:cubicBezTo>
                      <a:cubicBezTo>
                        <a:pt x="32724" y="28880"/>
                        <a:pt x="33458" y="28546"/>
                        <a:pt x="33958" y="27946"/>
                      </a:cubicBezTo>
                      <a:cubicBezTo>
                        <a:pt x="34825" y="26845"/>
                        <a:pt x="34625" y="25277"/>
                        <a:pt x="33558" y="24443"/>
                      </a:cubicBezTo>
                      <a:lnTo>
                        <a:pt x="3136" y="526"/>
                      </a:lnTo>
                      <a:cubicBezTo>
                        <a:pt x="2686" y="176"/>
                        <a:pt x="2144" y="1"/>
                        <a:pt x="1602"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4188;p38">
                  <a:extLst>
                    <a:ext uri="{FF2B5EF4-FFF2-40B4-BE49-F238E27FC236}">
                      <a16:creationId xmlns:a16="http://schemas.microsoft.com/office/drawing/2014/main" id="{4F96309C-337F-427D-9D0C-FACCE9E17EBD}"/>
                    </a:ext>
                  </a:extLst>
                </p:cNvPr>
                <p:cNvSpPr/>
                <p:nvPr/>
              </p:nvSpPr>
              <p:spPr>
                <a:xfrm>
                  <a:off x="3248218" y="2592423"/>
                  <a:ext cx="559221" cy="83248"/>
                </a:xfrm>
                <a:custGeom>
                  <a:avLst/>
                  <a:gdLst/>
                  <a:ahLst/>
                  <a:cxnLst/>
                  <a:rect l="l" t="t" r="r" b="b"/>
                  <a:pathLst>
                    <a:path w="73053" h="10875" extrusionOk="0">
                      <a:moveTo>
                        <a:pt x="835" y="0"/>
                      </a:moveTo>
                      <a:cubicBezTo>
                        <a:pt x="368" y="0"/>
                        <a:pt x="1" y="367"/>
                        <a:pt x="1" y="834"/>
                      </a:cubicBezTo>
                      <a:lnTo>
                        <a:pt x="1" y="10007"/>
                      </a:lnTo>
                      <a:cubicBezTo>
                        <a:pt x="1" y="10474"/>
                        <a:pt x="368" y="10875"/>
                        <a:pt x="835" y="10875"/>
                      </a:cubicBezTo>
                      <a:lnTo>
                        <a:pt x="72219" y="10875"/>
                      </a:lnTo>
                      <a:cubicBezTo>
                        <a:pt x="72686" y="10875"/>
                        <a:pt x="73053" y="10474"/>
                        <a:pt x="73053" y="10007"/>
                      </a:cubicBezTo>
                      <a:lnTo>
                        <a:pt x="73053" y="834"/>
                      </a:lnTo>
                      <a:cubicBezTo>
                        <a:pt x="73053" y="367"/>
                        <a:pt x="72686" y="0"/>
                        <a:pt x="72219"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4189;p38">
                  <a:extLst>
                    <a:ext uri="{FF2B5EF4-FFF2-40B4-BE49-F238E27FC236}">
                      <a16:creationId xmlns:a16="http://schemas.microsoft.com/office/drawing/2014/main" id="{D16B284C-C628-4570-8F8F-8B3FFA3E534D}"/>
                    </a:ext>
                  </a:extLst>
                </p:cNvPr>
                <p:cNvSpPr/>
                <p:nvPr/>
              </p:nvSpPr>
              <p:spPr>
                <a:xfrm>
                  <a:off x="3786536" y="2592423"/>
                  <a:ext cx="20944" cy="83248"/>
                </a:xfrm>
                <a:custGeom>
                  <a:avLst/>
                  <a:gdLst/>
                  <a:ahLst/>
                  <a:cxnLst/>
                  <a:rect l="l" t="t" r="r" b="b"/>
                  <a:pathLst>
                    <a:path w="2736" h="10875" extrusionOk="0">
                      <a:moveTo>
                        <a:pt x="0" y="0"/>
                      </a:moveTo>
                      <a:lnTo>
                        <a:pt x="0" y="10875"/>
                      </a:lnTo>
                      <a:lnTo>
                        <a:pt x="1902" y="10875"/>
                      </a:lnTo>
                      <a:cubicBezTo>
                        <a:pt x="2369" y="10875"/>
                        <a:pt x="2736" y="10474"/>
                        <a:pt x="2736" y="10007"/>
                      </a:cubicBezTo>
                      <a:lnTo>
                        <a:pt x="2736" y="834"/>
                      </a:lnTo>
                      <a:cubicBezTo>
                        <a:pt x="2736" y="367"/>
                        <a:pt x="2369" y="0"/>
                        <a:pt x="1902"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4190;p38">
                  <a:extLst>
                    <a:ext uri="{FF2B5EF4-FFF2-40B4-BE49-F238E27FC236}">
                      <a16:creationId xmlns:a16="http://schemas.microsoft.com/office/drawing/2014/main" id="{E0C7D1A7-6B7B-4338-BFF3-DBD94548B5F1}"/>
                    </a:ext>
                  </a:extLst>
                </p:cNvPr>
                <p:cNvSpPr/>
                <p:nvPr/>
              </p:nvSpPr>
              <p:spPr>
                <a:xfrm>
                  <a:off x="3364920" y="2312031"/>
                  <a:ext cx="325835" cy="280380"/>
                </a:xfrm>
                <a:custGeom>
                  <a:avLst/>
                  <a:gdLst/>
                  <a:ahLst/>
                  <a:cxnLst/>
                  <a:rect l="l" t="t" r="r" b="b"/>
                  <a:pathLst>
                    <a:path w="42565" h="36627" extrusionOk="0">
                      <a:moveTo>
                        <a:pt x="1635" y="0"/>
                      </a:moveTo>
                      <a:cubicBezTo>
                        <a:pt x="735" y="0"/>
                        <a:pt x="1" y="734"/>
                        <a:pt x="1" y="1635"/>
                      </a:cubicBezTo>
                      <a:lnTo>
                        <a:pt x="1" y="36626"/>
                      </a:lnTo>
                      <a:lnTo>
                        <a:pt x="42565" y="36626"/>
                      </a:lnTo>
                      <a:lnTo>
                        <a:pt x="42565" y="1635"/>
                      </a:lnTo>
                      <a:cubicBezTo>
                        <a:pt x="42565" y="734"/>
                        <a:pt x="41831" y="0"/>
                        <a:pt x="4093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4191;p38">
                  <a:extLst>
                    <a:ext uri="{FF2B5EF4-FFF2-40B4-BE49-F238E27FC236}">
                      <a16:creationId xmlns:a16="http://schemas.microsoft.com/office/drawing/2014/main" id="{D0A1A1CA-9B8E-4D3F-BAC4-CB7838D64477}"/>
                    </a:ext>
                  </a:extLst>
                </p:cNvPr>
                <p:cNvSpPr/>
                <p:nvPr/>
              </p:nvSpPr>
              <p:spPr>
                <a:xfrm>
                  <a:off x="3656039" y="2312031"/>
                  <a:ext cx="34738" cy="280380"/>
                </a:xfrm>
                <a:custGeom>
                  <a:avLst/>
                  <a:gdLst/>
                  <a:ahLst/>
                  <a:cxnLst/>
                  <a:rect l="l" t="t" r="r" b="b"/>
                  <a:pathLst>
                    <a:path w="4538" h="36627" extrusionOk="0">
                      <a:moveTo>
                        <a:pt x="1" y="0"/>
                      </a:moveTo>
                      <a:cubicBezTo>
                        <a:pt x="902" y="0"/>
                        <a:pt x="1635" y="734"/>
                        <a:pt x="1635" y="1635"/>
                      </a:cubicBezTo>
                      <a:lnTo>
                        <a:pt x="1635" y="36626"/>
                      </a:lnTo>
                      <a:lnTo>
                        <a:pt x="4538" y="36626"/>
                      </a:lnTo>
                      <a:lnTo>
                        <a:pt x="4538" y="1635"/>
                      </a:lnTo>
                      <a:cubicBezTo>
                        <a:pt x="4538" y="734"/>
                        <a:pt x="3804" y="0"/>
                        <a:pt x="2903"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4192;p38">
                  <a:extLst>
                    <a:ext uri="{FF2B5EF4-FFF2-40B4-BE49-F238E27FC236}">
                      <a16:creationId xmlns:a16="http://schemas.microsoft.com/office/drawing/2014/main" id="{05B4A30A-AA2D-4677-91CF-34B687595C5C}"/>
                    </a:ext>
                  </a:extLst>
                </p:cNvPr>
                <p:cNvSpPr/>
                <p:nvPr/>
              </p:nvSpPr>
              <p:spPr>
                <a:xfrm>
                  <a:off x="3612119" y="2513770"/>
                  <a:ext cx="78655" cy="78655"/>
                </a:xfrm>
                <a:custGeom>
                  <a:avLst/>
                  <a:gdLst/>
                  <a:ahLst/>
                  <a:cxnLst/>
                  <a:rect l="l" t="t" r="r" b="b"/>
                  <a:pathLst>
                    <a:path w="10275" h="10275" extrusionOk="0">
                      <a:moveTo>
                        <a:pt x="1" y="0"/>
                      </a:moveTo>
                      <a:lnTo>
                        <a:pt x="1" y="10274"/>
                      </a:lnTo>
                      <a:lnTo>
                        <a:pt x="10275" y="10274"/>
                      </a:lnTo>
                      <a:lnTo>
                        <a:pt x="10275" y="0"/>
                      </a:ln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4193;p38">
                  <a:extLst>
                    <a:ext uri="{FF2B5EF4-FFF2-40B4-BE49-F238E27FC236}">
                      <a16:creationId xmlns:a16="http://schemas.microsoft.com/office/drawing/2014/main" id="{FD7BFC61-0F15-4A13-A24A-C7C0471F2655}"/>
                    </a:ext>
                  </a:extLst>
                </p:cNvPr>
                <p:cNvSpPr/>
                <p:nvPr/>
              </p:nvSpPr>
              <p:spPr>
                <a:xfrm>
                  <a:off x="3672131" y="2513770"/>
                  <a:ext cx="18648" cy="78655"/>
                </a:xfrm>
                <a:custGeom>
                  <a:avLst/>
                  <a:gdLst/>
                  <a:ahLst/>
                  <a:cxnLst/>
                  <a:rect l="l" t="t" r="r" b="b"/>
                  <a:pathLst>
                    <a:path w="2436" h="10275" extrusionOk="0">
                      <a:moveTo>
                        <a:pt x="0" y="0"/>
                      </a:moveTo>
                      <a:lnTo>
                        <a:pt x="0" y="10274"/>
                      </a:lnTo>
                      <a:lnTo>
                        <a:pt x="2436" y="10274"/>
                      </a:lnTo>
                      <a:lnTo>
                        <a:pt x="2436" y="0"/>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4194;p38">
                  <a:extLst>
                    <a:ext uri="{FF2B5EF4-FFF2-40B4-BE49-F238E27FC236}">
                      <a16:creationId xmlns:a16="http://schemas.microsoft.com/office/drawing/2014/main" id="{C5897D05-741B-4D8E-9861-C42EFC15BD66}"/>
                    </a:ext>
                  </a:extLst>
                </p:cNvPr>
                <p:cNvSpPr/>
                <p:nvPr/>
              </p:nvSpPr>
              <p:spPr>
                <a:xfrm>
                  <a:off x="3533718" y="2513770"/>
                  <a:ext cx="78403" cy="78655"/>
                </a:xfrm>
                <a:custGeom>
                  <a:avLst/>
                  <a:gdLst/>
                  <a:ahLst/>
                  <a:cxnLst/>
                  <a:rect l="l" t="t" r="r" b="b"/>
                  <a:pathLst>
                    <a:path w="10242" h="10275" extrusionOk="0">
                      <a:moveTo>
                        <a:pt x="1" y="0"/>
                      </a:moveTo>
                      <a:lnTo>
                        <a:pt x="1" y="10274"/>
                      </a:lnTo>
                      <a:lnTo>
                        <a:pt x="10242" y="10274"/>
                      </a:lnTo>
                      <a:lnTo>
                        <a:pt x="10242" y="0"/>
                      </a:ln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4195;p38">
                  <a:extLst>
                    <a:ext uri="{FF2B5EF4-FFF2-40B4-BE49-F238E27FC236}">
                      <a16:creationId xmlns:a16="http://schemas.microsoft.com/office/drawing/2014/main" id="{20D43D0F-647B-414E-8EEE-F1EAF26DE1F8}"/>
                    </a:ext>
                  </a:extLst>
                </p:cNvPr>
                <p:cNvSpPr/>
                <p:nvPr/>
              </p:nvSpPr>
              <p:spPr>
                <a:xfrm>
                  <a:off x="3593730" y="2513770"/>
                  <a:ext cx="18395" cy="78655"/>
                </a:xfrm>
                <a:custGeom>
                  <a:avLst/>
                  <a:gdLst/>
                  <a:ahLst/>
                  <a:cxnLst/>
                  <a:rect l="l" t="t" r="r" b="b"/>
                  <a:pathLst>
                    <a:path w="2403" h="10275" extrusionOk="0">
                      <a:moveTo>
                        <a:pt x="1" y="0"/>
                      </a:moveTo>
                      <a:lnTo>
                        <a:pt x="1" y="10274"/>
                      </a:lnTo>
                      <a:lnTo>
                        <a:pt x="2403" y="10274"/>
                      </a:lnTo>
                      <a:lnTo>
                        <a:pt x="2403" y="0"/>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4196;p38">
                  <a:extLst>
                    <a:ext uri="{FF2B5EF4-FFF2-40B4-BE49-F238E27FC236}">
                      <a16:creationId xmlns:a16="http://schemas.microsoft.com/office/drawing/2014/main" id="{8CBB92CC-1FA0-4B3E-A648-41B519858286}"/>
                    </a:ext>
                  </a:extLst>
                </p:cNvPr>
                <p:cNvSpPr/>
                <p:nvPr/>
              </p:nvSpPr>
              <p:spPr>
                <a:xfrm>
                  <a:off x="3563858" y="2513770"/>
                  <a:ext cx="18135" cy="23753"/>
                </a:xfrm>
                <a:custGeom>
                  <a:avLst/>
                  <a:gdLst/>
                  <a:ahLst/>
                  <a:cxnLst/>
                  <a:rect l="l" t="t" r="r" b="b"/>
                  <a:pathLst>
                    <a:path w="2369" h="3103" extrusionOk="0">
                      <a:moveTo>
                        <a:pt x="0" y="0"/>
                      </a:moveTo>
                      <a:lnTo>
                        <a:pt x="0" y="1902"/>
                      </a:lnTo>
                      <a:cubicBezTo>
                        <a:pt x="0" y="2569"/>
                        <a:pt x="534" y="3102"/>
                        <a:pt x="1201" y="3102"/>
                      </a:cubicBezTo>
                      <a:cubicBezTo>
                        <a:pt x="1835" y="3102"/>
                        <a:pt x="2368" y="2569"/>
                        <a:pt x="2368" y="1902"/>
                      </a:cubicBezTo>
                      <a:lnTo>
                        <a:pt x="2368"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4197;p38">
                  <a:extLst>
                    <a:ext uri="{FF2B5EF4-FFF2-40B4-BE49-F238E27FC236}">
                      <a16:creationId xmlns:a16="http://schemas.microsoft.com/office/drawing/2014/main" id="{F12B9A93-E7D7-4E68-92FF-B70C81E26A29}"/>
                    </a:ext>
                  </a:extLst>
                </p:cNvPr>
                <p:cNvSpPr/>
                <p:nvPr/>
              </p:nvSpPr>
              <p:spPr>
                <a:xfrm>
                  <a:off x="3573045" y="2435370"/>
                  <a:ext cx="78403" cy="78403"/>
                </a:xfrm>
                <a:custGeom>
                  <a:avLst/>
                  <a:gdLst/>
                  <a:ahLst/>
                  <a:cxnLst/>
                  <a:rect l="l" t="t" r="r" b="b"/>
                  <a:pathLst>
                    <a:path w="10242" h="10242" extrusionOk="0">
                      <a:moveTo>
                        <a:pt x="1" y="1"/>
                      </a:moveTo>
                      <a:lnTo>
                        <a:pt x="1" y="10241"/>
                      </a:lnTo>
                      <a:lnTo>
                        <a:pt x="10242" y="10241"/>
                      </a:lnTo>
                      <a:lnTo>
                        <a:pt x="10242" y="167"/>
                      </a:lnTo>
                      <a:cubicBezTo>
                        <a:pt x="10242" y="67"/>
                        <a:pt x="10141" y="1"/>
                        <a:pt x="10075" y="1"/>
                      </a:cubicBez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4198;p38">
                  <a:extLst>
                    <a:ext uri="{FF2B5EF4-FFF2-40B4-BE49-F238E27FC236}">
                      <a16:creationId xmlns:a16="http://schemas.microsoft.com/office/drawing/2014/main" id="{B272ACE9-1EC2-4532-8F06-9C47C9752F51}"/>
                    </a:ext>
                  </a:extLst>
                </p:cNvPr>
                <p:cNvSpPr/>
                <p:nvPr/>
              </p:nvSpPr>
              <p:spPr>
                <a:xfrm>
                  <a:off x="3633057" y="2435370"/>
                  <a:ext cx="18395" cy="78403"/>
                </a:xfrm>
                <a:custGeom>
                  <a:avLst/>
                  <a:gdLst/>
                  <a:ahLst/>
                  <a:cxnLst/>
                  <a:rect l="l" t="t" r="r" b="b"/>
                  <a:pathLst>
                    <a:path w="2403" h="10242" extrusionOk="0">
                      <a:moveTo>
                        <a:pt x="1" y="1"/>
                      </a:moveTo>
                      <a:lnTo>
                        <a:pt x="1" y="10241"/>
                      </a:lnTo>
                      <a:lnTo>
                        <a:pt x="2403" y="10241"/>
                      </a:lnTo>
                      <a:lnTo>
                        <a:pt x="2403" y="167"/>
                      </a:lnTo>
                      <a:cubicBezTo>
                        <a:pt x="2403" y="67"/>
                        <a:pt x="2336" y="1"/>
                        <a:pt x="2236" y="1"/>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4199;p38">
                  <a:extLst>
                    <a:ext uri="{FF2B5EF4-FFF2-40B4-BE49-F238E27FC236}">
                      <a16:creationId xmlns:a16="http://schemas.microsoft.com/office/drawing/2014/main" id="{BEFC4825-3035-41C9-AAD9-829FF0052DB8}"/>
                    </a:ext>
                  </a:extLst>
                </p:cNvPr>
                <p:cNvSpPr/>
                <p:nvPr/>
              </p:nvSpPr>
              <p:spPr>
                <a:xfrm>
                  <a:off x="3603185" y="2435370"/>
                  <a:ext cx="18135" cy="23753"/>
                </a:xfrm>
                <a:custGeom>
                  <a:avLst/>
                  <a:gdLst/>
                  <a:ahLst/>
                  <a:cxnLst/>
                  <a:rect l="l" t="t" r="r" b="b"/>
                  <a:pathLst>
                    <a:path w="2369" h="3103" extrusionOk="0">
                      <a:moveTo>
                        <a:pt x="0" y="1"/>
                      </a:moveTo>
                      <a:lnTo>
                        <a:pt x="0" y="1902"/>
                      </a:lnTo>
                      <a:cubicBezTo>
                        <a:pt x="0" y="2569"/>
                        <a:pt x="534" y="3103"/>
                        <a:pt x="1168" y="3103"/>
                      </a:cubicBezTo>
                      <a:cubicBezTo>
                        <a:pt x="1835" y="3103"/>
                        <a:pt x="2368" y="2569"/>
                        <a:pt x="2368" y="1902"/>
                      </a:cubicBezTo>
                      <a:lnTo>
                        <a:pt x="2368"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4200;p38">
                  <a:extLst>
                    <a:ext uri="{FF2B5EF4-FFF2-40B4-BE49-F238E27FC236}">
                      <a16:creationId xmlns:a16="http://schemas.microsoft.com/office/drawing/2014/main" id="{5DB5E181-A9ED-4BDD-9394-451930C6B457}"/>
                    </a:ext>
                  </a:extLst>
                </p:cNvPr>
                <p:cNvSpPr/>
                <p:nvPr/>
              </p:nvSpPr>
              <p:spPr>
                <a:xfrm>
                  <a:off x="3494391" y="2435370"/>
                  <a:ext cx="78655" cy="78403"/>
                </a:xfrm>
                <a:custGeom>
                  <a:avLst/>
                  <a:gdLst/>
                  <a:ahLst/>
                  <a:cxnLst/>
                  <a:rect l="l" t="t" r="r" b="b"/>
                  <a:pathLst>
                    <a:path w="10275" h="10242" extrusionOk="0">
                      <a:moveTo>
                        <a:pt x="201" y="1"/>
                      </a:moveTo>
                      <a:cubicBezTo>
                        <a:pt x="101" y="1"/>
                        <a:pt x="1" y="67"/>
                        <a:pt x="1" y="167"/>
                      </a:cubicBezTo>
                      <a:lnTo>
                        <a:pt x="1" y="10241"/>
                      </a:lnTo>
                      <a:lnTo>
                        <a:pt x="10275" y="10241"/>
                      </a:lnTo>
                      <a:lnTo>
                        <a:pt x="10275" y="1"/>
                      </a:ln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4201;p38">
                  <a:extLst>
                    <a:ext uri="{FF2B5EF4-FFF2-40B4-BE49-F238E27FC236}">
                      <a16:creationId xmlns:a16="http://schemas.microsoft.com/office/drawing/2014/main" id="{9A9FA84F-814A-43FA-A53A-F8CBDBA76227}"/>
                    </a:ext>
                  </a:extLst>
                </p:cNvPr>
                <p:cNvSpPr/>
                <p:nvPr/>
              </p:nvSpPr>
              <p:spPr>
                <a:xfrm>
                  <a:off x="3554403" y="2435370"/>
                  <a:ext cx="18648" cy="78403"/>
                </a:xfrm>
                <a:custGeom>
                  <a:avLst/>
                  <a:gdLst/>
                  <a:ahLst/>
                  <a:cxnLst/>
                  <a:rect l="l" t="t" r="r" b="b"/>
                  <a:pathLst>
                    <a:path w="2436" h="10242" extrusionOk="0">
                      <a:moveTo>
                        <a:pt x="1" y="1"/>
                      </a:moveTo>
                      <a:lnTo>
                        <a:pt x="1" y="10241"/>
                      </a:lnTo>
                      <a:lnTo>
                        <a:pt x="2436" y="10241"/>
                      </a:lnTo>
                      <a:lnTo>
                        <a:pt x="2436" y="1"/>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4202;p38">
                  <a:extLst>
                    <a:ext uri="{FF2B5EF4-FFF2-40B4-BE49-F238E27FC236}">
                      <a16:creationId xmlns:a16="http://schemas.microsoft.com/office/drawing/2014/main" id="{C5803ED2-0A2A-47C8-8028-E2A8D1821B23}"/>
                    </a:ext>
                  </a:extLst>
                </p:cNvPr>
                <p:cNvSpPr/>
                <p:nvPr/>
              </p:nvSpPr>
              <p:spPr>
                <a:xfrm>
                  <a:off x="3524531" y="2435370"/>
                  <a:ext cx="18387" cy="23753"/>
                </a:xfrm>
                <a:custGeom>
                  <a:avLst/>
                  <a:gdLst/>
                  <a:ahLst/>
                  <a:cxnLst/>
                  <a:rect l="l" t="t" r="r" b="b"/>
                  <a:pathLst>
                    <a:path w="2402" h="3103" extrusionOk="0">
                      <a:moveTo>
                        <a:pt x="0" y="1"/>
                      </a:moveTo>
                      <a:lnTo>
                        <a:pt x="0" y="1902"/>
                      </a:lnTo>
                      <a:cubicBezTo>
                        <a:pt x="0" y="2569"/>
                        <a:pt x="534" y="3103"/>
                        <a:pt x="1201" y="3103"/>
                      </a:cubicBezTo>
                      <a:cubicBezTo>
                        <a:pt x="1868" y="3103"/>
                        <a:pt x="2402" y="2569"/>
                        <a:pt x="2402" y="1902"/>
                      </a:cubicBezTo>
                      <a:lnTo>
                        <a:pt x="2402"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4203;p38">
                  <a:extLst>
                    <a:ext uri="{FF2B5EF4-FFF2-40B4-BE49-F238E27FC236}">
                      <a16:creationId xmlns:a16="http://schemas.microsoft.com/office/drawing/2014/main" id="{96100235-5DE8-4773-B4ED-B3CBB980B6B5}"/>
                    </a:ext>
                  </a:extLst>
                </p:cNvPr>
                <p:cNvSpPr/>
                <p:nvPr/>
              </p:nvSpPr>
              <p:spPr>
                <a:xfrm>
                  <a:off x="3455325" y="2513770"/>
                  <a:ext cx="78395" cy="78655"/>
                </a:xfrm>
                <a:custGeom>
                  <a:avLst/>
                  <a:gdLst/>
                  <a:ahLst/>
                  <a:cxnLst/>
                  <a:rect l="l" t="t" r="r" b="b"/>
                  <a:pathLst>
                    <a:path w="10241" h="10275" extrusionOk="0">
                      <a:moveTo>
                        <a:pt x="167" y="0"/>
                      </a:moveTo>
                      <a:cubicBezTo>
                        <a:pt x="67" y="0"/>
                        <a:pt x="0" y="100"/>
                        <a:pt x="0" y="200"/>
                      </a:cubicBezTo>
                      <a:lnTo>
                        <a:pt x="0" y="10274"/>
                      </a:lnTo>
                      <a:lnTo>
                        <a:pt x="10241" y="10274"/>
                      </a:lnTo>
                      <a:lnTo>
                        <a:pt x="10241" y="0"/>
                      </a:ln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4204;p38">
                  <a:extLst>
                    <a:ext uri="{FF2B5EF4-FFF2-40B4-BE49-F238E27FC236}">
                      <a16:creationId xmlns:a16="http://schemas.microsoft.com/office/drawing/2014/main" id="{CA61E648-BB6D-4D49-A572-9B9021C6FB19}"/>
                    </a:ext>
                  </a:extLst>
                </p:cNvPr>
                <p:cNvSpPr/>
                <p:nvPr/>
              </p:nvSpPr>
              <p:spPr>
                <a:xfrm>
                  <a:off x="3515337" y="2513770"/>
                  <a:ext cx="18387" cy="78655"/>
                </a:xfrm>
                <a:custGeom>
                  <a:avLst/>
                  <a:gdLst/>
                  <a:ahLst/>
                  <a:cxnLst/>
                  <a:rect l="l" t="t" r="r" b="b"/>
                  <a:pathLst>
                    <a:path w="2402" h="10275" extrusionOk="0">
                      <a:moveTo>
                        <a:pt x="0" y="0"/>
                      </a:moveTo>
                      <a:lnTo>
                        <a:pt x="0" y="10274"/>
                      </a:lnTo>
                      <a:lnTo>
                        <a:pt x="2402" y="10274"/>
                      </a:lnTo>
                      <a:lnTo>
                        <a:pt x="2402" y="0"/>
                      </a:ln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4205;p38">
                  <a:extLst>
                    <a:ext uri="{FF2B5EF4-FFF2-40B4-BE49-F238E27FC236}">
                      <a16:creationId xmlns:a16="http://schemas.microsoft.com/office/drawing/2014/main" id="{0A5D6A56-2142-4C43-BF0D-44C8F1D4BBF8}"/>
                    </a:ext>
                  </a:extLst>
                </p:cNvPr>
                <p:cNvSpPr/>
                <p:nvPr/>
              </p:nvSpPr>
              <p:spPr>
                <a:xfrm>
                  <a:off x="3485457" y="2513770"/>
                  <a:ext cx="18135" cy="23753"/>
                </a:xfrm>
                <a:custGeom>
                  <a:avLst/>
                  <a:gdLst/>
                  <a:ahLst/>
                  <a:cxnLst/>
                  <a:rect l="l" t="t" r="r" b="b"/>
                  <a:pathLst>
                    <a:path w="2369" h="3103" extrusionOk="0">
                      <a:moveTo>
                        <a:pt x="0" y="0"/>
                      </a:moveTo>
                      <a:lnTo>
                        <a:pt x="0" y="1902"/>
                      </a:lnTo>
                      <a:cubicBezTo>
                        <a:pt x="0" y="2569"/>
                        <a:pt x="534" y="3102"/>
                        <a:pt x="1168" y="3102"/>
                      </a:cubicBezTo>
                      <a:cubicBezTo>
                        <a:pt x="1835" y="3102"/>
                        <a:pt x="2369" y="2569"/>
                        <a:pt x="2369" y="1902"/>
                      </a:cubicBezTo>
                      <a:lnTo>
                        <a:pt x="2369"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4206;p38">
                  <a:extLst>
                    <a:ext uri="{FF2B5EF4-FFF2-40B4-BE49-F238E27FC236}">
                      <a16:creationId xmlns:a16="http://schemas.microsoft.com/office/drawing/2014/main" id="{A3943F2E-E31B-492B-AC14-5B4908395317}"/>
                    </a:ext>
                  </a:extLst>
                </p:cNvPr>
                <p:cNvSpPr/>
                <p:nvPr/>
              </p:nvSpPr>
              <p:spPr>
                <a:xfrm>
                  <a:off x="3518652" y="2312031"/>
                  <a:ext cx="18395" cy="38558"/>
                </a:xfrm>
                <a:custGeom>
                  <a:avLst/>
                  <a:gdLst/>
                  <a:ahLst/>
                  <a:cxnLst/>
                  <a:rect l="l" t="t" r="r" b="b"/>
                  <a:pathLst>
                    <a:path w="2403" h="5037" extrusionOk="0">
                      <a:moveTo>
                        <a:pt x="1" y="0"/>
                      </a:moveTo>
                      <a:lnTo>
                        <a:pt x="1" y="3836"/>
                      </a:lnTo>
                      <a:cubicBezTo>
                        <a:pt x="1" y="4503"/>
                        <a:pt x="535" y="5037"/>
                        <a:pt x="1202" y="5037"/>
                      </a:cubicBezTo>
                      <a:cubicBezTo>
                        <a:pt x="1869" y="5037"/>
                        <a:pt x="2403" y="4503"/>
                        <a:pt x="2403" y="3836"/>
                      </a:cubicBezTo>
                      <a:lnTo>
                        <a:pt x="2403"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4207;p38">
                  <a:extLst>
                    <a:ext uri="{FF2B5EF4-FFF2-40B4-BE49-F238E27FC236}">
                      <a16:creationId xmlns:a16="http://schemas.microsoft.com/office/drawing/2014/main" id="{EE554CAC-11C9-4851-9139-191840D5327B}"/>
                    </a:ext>
                  </a:extLst>
                </p:cNvPr>
                <p:cNvSpPr/>
                <p:nvPr/>
              </p:nvSpPr>
              <p:spPr>
                <a:xfrm>
                  <a:off x="3501802" y="2332204"/>
                  <a:ext cx="52092" cy="18387"/>
                </a:xfrm>
                <a:custGeom>
                  <a:avLst/>
                  <a:gdLst/>
                  <a:ahLst/>
                  <a:cxnLst/>
                  <a:rect l="l" t="t" r="r" b="b"/>
                  <a:pathLst>
                    <a:path w="6805" h="2402" extrusionOk="0">
                      <a:moveTo>
                        <a:pt x="1168" y="0"/>
                      </a:moveTo>
                      <a:cubicBezTo>
                        <a:pt x="534" y="0"/>
                        <a:pt x="0" y="534"/>
                        <a:pt x="0" y="1201"/>
                      </a:cubicBezTo>
                      <a:cubicBezTo>
                        <a:pt x="0" y="1868"/>
                        <a:pt x="534" y="2402"/>
                        <a:pt x="1168" y="2402"/>
                      </a:cubicBezTo>
                      <a:lnTo>
                        <a:pt x="5638" y="2402"/>
                      </a:lnTo>
                      <a:cubicBezTo>
                        <a:pt x="6271" y="2402"/>
                        <a:pt x="6805" y="1868"/>
                        <a:pt x="6805" y="1201"/>
                      </a:cubicBezTo>
                      <a:cubicBezTo>
                        <a:pt x="6805" y="534"/>
                        <a:pt x="6271" y="0"/>
                        <a:pt x="563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4208;p38">
                  <a:extLst>
                    <a:ext uri="{FF2B5EF4-FFF2-40B4-BE49-F238E27FC236}">
                      <a16:creationId xmlns:a16="http://schemas.microsoft.com/office/drawing/2014/main" id="{5FF5DFF9-1DB0-47D5-BB27-C40020266B5A}"/>
                    </a:ext>
                  </a:extLst>
                </p:cNvPr>
                <p:cNvSpPr/>
                <p:nvPr/>
              </p:nvSpPr>
              <p:spPr>
                <a:xfrm>
                  <a:off x="3388675" y="2625112"/>
                  <a:ext cx="278336" cy="18135"/>
                </a:xfrm>
                <a:custGeom>
                  <a:avLst/>
                  <a:gdLst/>
                  <a:ahLst/>
                  <a:cxnLst/>
                  <a:rect l="l" t="t" r="r" b="b"/>
                  <a:pathLst>
                    <a:path w="36360" h="2369" extrusionOk="0">
                      <a:moveTo>
                        <a:pt x="1201" y="0"/>
                      </a:moveTo>
                      <a:cubicBezTo>
                        <a:pt x="534" y="0"/>
                        <a:pt x="0" y="534"/>
                        <a:pt x="0" y="1201"/>
                      </a:cubicBezTo>
                      <a:cubicBezTo>
                        <a:pt x="0" y="1835"/>
                        <a:pt x="534" y="2368"/>
                        <a:pt x="1201" y="2368"/>
                      </a:cubicBezTo>
                      <a:lnTo>
                        <a:pt x="35158" y="2368"/>
                      </a:lnTo>
                      <a:cubicBezTo>
                        <a:pt x="35826" y="2368"/>
                        <a:pt x="36359" y="1835"/>
                        <a:pt x="36359" y="1201"/>
                      </a:cubicBezTo>
                      <a:cubicBezTo>
                        <a:pt x="36359" y="534"/>
                        <a:pt x="35826" y="0"/>
                        <a:pt x="35158" y="0"/>
                      </a:cubicBezTo>
                      <a:close/>
                    </a:path>
                  </a:pathLst>
                </a:custGeom>
                <a:solidFill>
                  <a:srgbClr val="27A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4209;p38">
                  <a:extLst>
                    <a:ext uri="{FF2B5EF4-FFF2-40B4-BE49-F238E27FC236}">
                      <a16:creationId xmlns:a16="http://schemas.microsoft.com/office/drawing/2014/main" id="{47AF508E-F537-4D6E-9191-3C343F0E3F78}"/>
                    </a:ext>
                  </a:extLst>
                </p:cNvPr>
                <p:cNvSpPr/>
                <p:nvPr/>
              </p:nvSpPr>
              <p:spPr>
                <a:xfrm>
                  <a:off x="3642251" y="2513770"/>
                  <a:ext cx="18395" cy="23753"/>
                </a:xfrm>
                <a:custGeom>
                  <a:avLst/>
                  <a:gdLst/>
                  <a:ahLst/>
                  <a:cxnLst/>
                  <a:rect l="l" t="t" r="r" b="b"/>
                  <a:pathLst>
                    <a:path w="2403" h="3103" extrusionOk="0">
                      <a:moveTo>
                        <a:pt x="1" y="0"/>
                      </a:moveTo>
                      <a:lnTo>
                        <a:pt x="1" y="1902"/>
                      </a:lnTo>
                      <a:cubicBezTo>
                        <a:pt x="1" y="2569"/>
                        <a:pt x="534" y="3102"/>
                        <a:pt x="1202" y="3102"/>
                      </a:cubicBezTo>
                      <a:cubicBezTo>
                        <a:pt x="1869" y="3102"/>
                        <a:pt x="2402" y="2569"/>
                        <a:pt x="2402" y="1902"/>
                      </a:cubicBezTo>
                      <a:lnTo>
                        <a:pt x="2402" y="0"/>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Freccia a destra 52">
                <a:extLst>
                  <a:ext uri="{FF2B5EF4-FFF2-40B4-BE49-F238E27FC236}">
                    <a16:creationId xmlns:a16="http://schemas.microsoft.com/office/drawing/2014/main" id="{6DC89A22-011F-429E-9FC2-263D4F9648F4}"/>
                  </a:ext>
                </a:extLst>
              </p:cNvPr>
              <p:cNvSpPr/>
              <p:nvPr/>
            </p:nvSpPr>
            <p:spPr>
              <a:xfrm>
                <a:off x="2399209" y="4608392"/>
                <a:ext cx="428640" cy="28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a:p>
            </p:txBody>
          </p:sp>
          <p:sp>
            <p:nvSpPr>
              <p:cNvPr id="263" name="Freccia a destra 52">
                <a:extLst>
                  <a:ext uri="{FF2B5EF4-FFF2-40B4-BE49-F238E27FC236}">
                    <a16:creationId xmlns:a16="http://schemas.microsoft.com/office/drawing/2014/main" id="{A5EBA6D3-FBEB-408C-9D82-60931BD4FE2D}"/>
                  </a:ext>
                </a:extLst>
              </p:cNvPr>
              <p:cNvSpPr/>
              <p:nvPr/>
            </p:nvSpPr>
            <p:spPr>
              <a:xfrm>
                <a:off x="4366645" y="4631568"/>
                <a:ext cx="428640" cy="28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a:p>
            </p:txBody>
          </p:sp>
          <p:grpSp>
            <p:nvGrpSpPr>
              <p:cNvPr id="547" name="Group 546">
                <a:extLst>
                  <a:ext uri="{FF2B5EF4-FFF2-40B4-BE49-F238E27FC236}">
                    <a16:creationId xmlns:a16="http://schemas.microsoft.com/office/drawing/2014/main" id="{2B52C54B-E3FD-41FD-A0BF-7E4C3751F3B8}"/>
                  </a:ext>
                </a:extLst>
              </p:cNvPr>
              <p:cNvGrpSpPr/>
              <p:nvPr/>
            </p:nvGrpSpPr>
            <p:grpSpPr>
              <a:xfrm>
                <a:off x="7119546" y="4165797"/>
                <a:ext cx="1263442" cy="1005022"/>
                <a:chOff x="7497540" y="4222048"/>
                <a:chExt cx="1123399" cy="810167"/>
              </a:xfrm>
            </p:grpSpPr>
            <p:grpSp>
              <p:nvGrpSpPr>
                <p:cNvPr id="548" name="Google Shape;2722;p33">
                  <a:extLst>
                    <a:ext uri="{FF2B5EF4-FFF2-40B4-BE49-F238E27FC236}">
                      <a16:creationId xmlns:a16="http://schemas.microsoft.com/office/drawing/2014/main" id="{F1430961-E1DA-4DC3-89D5-DED3046DA249}"/>
                    </a:ext>
                  </a:extLst>
                </p:cNvPr>
                <p:cNvGrpSpPr/>
                <p:nvPr/>
              </p:nvGrpSpPr>
              <p:grpSpPr>
                <a:xfrm>
                  <a:off x="7497540" y="4321244"/>
                  <a:ext cx="295745" cy="710971"/>
                  <a:chOff x="3967274" y="2151925"/>
                  <a:chExt cx="1230438" cy="2991576"/>
                </a:xfrm>
              </p:grpSpPr>
              <p:sp>
                <p:nvSpPr>
                  <p:cNvPr id="574" name="Google Shape;2723;p33">
                    <a:extLst>
                      <a:ext uri="{FF2B5EF4-FFF2-40B4-BE49-F238E27FC236}">
                        <a16:creationId xmlns:a16="http://schemas.microsoft.com/office/drawing/2014/main" id="{641B7052-EE0F-45B3-B4FC-D08FBBCD02E2}"/>
                      </a:ext>
                    </a:extLst>
                  </p:cNvPr>
                  <p:cNvSpPr/>
                  <p:nvPr/>
                </p:nvSpPr>
                <p:spPr>
                  <a:xfrm>
                    <a:off x="4538690" y="3072725"/>
                    <a:ext cx="244494" cy="245501"/>
                  </a:xfrm>
                  <a:custGeom>
                    <a:avLst/>
                    <a:gdLst/>
                    <a:ahLst/>
                    <a:cxnLst/>
                    <a:rect l="l" t="t" r="r" b="b"/>
                    <a:pathLst>
                      <a:path w="8007" h="8040" extrusionOk="0">
                        <a:moveTo>
                          <a:pt x="4003" y="1"/>
                        </a:moveTo>
                        <a:cubicBezTo>
                          <a:pt x="1768" y="1"/>
                          <a:pt x="0" y="1802"/>
                          <a:pt x="0" y="4037"/>
                        </a:cubicBezTo>
                        <a:cubicBezTo>
                          <a:pt x="0" y="6239"/>
                          <a:pt x="1768" y="8040"/>
                          <a:pt x="4003" y="8040"/>
                        </a:cubicBezTo>
                        <a:cubicBezTo>
                          <a:pt x="6205" y="8040"/>
                          <a:pt x="8006" y="6239"/>
                          <a:pt x="8006" y="4037"/>
                        </a:cubicBezTo>
                        <a:cubicBezTo>
                          <a:pt x="8006" y="1802"/>
                          <a:pt x="6205" y="1"/>
                          <a:pt x="4003"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5" name="Google Shape;2724;p33">
                    <a:extLst>
                      <a:ext uri="{FF2B5EF4-FFF2-40B4-BE49-F238E27FC236}">
                        <a16:creationId xmlns:a16="http://schemas.microsoft.com/office/drawing/2014/main" id="{CEA3A135-3694-4C73-BA0F-54CDC2625C22}"/>
                      </a:ext>
                    </a:extLst>
                  </p:cNvPr>
                  <p:cNvSpPr/>
                  <p:nvPr/>
                </p:nvSpPr>
                <p:spPr>
                  <a:xfrm>
                    <a:off x="4605930" y="3147781"/>
                    <a:ext cx="107972" cy="97773"/>
                  </a:xfrm>
                  <a:custGeom>
                    <a:avLst/>
                    <a:gdLst/>
                    <a:ahLst/>
                    <a:cxnLst/>
                    <a:rect l="l" t="t" r="r" b="b"/>
                    <a:pathLst>
                      <a:path w="3536" h="3202" extrusionOk="0">
                        <a:moveTo>
                          <a:pt x="1785" y="1"/>
                        </a:moveTo>
                        <a:cubicBezTo>
                          <a:pt x="1058" y="1"/>
                          <a:pt x="399" y="473"/>
                          <a:pt x="200" y="1212"/>
                        </a:cubicBezTo>
                        <a:cubicBezTo>
                          <a:pt x="0" y="2079"/>
                          <a:pt x="534" y="2947"/>
                          <a:pt x="1401" y="3147"/>
                        </a:cubicBezTo>
                        <a:cubicBezTo>
                          <a:pt x="1534" y="3184"/>
                          <a:pt x="1668" y="3202"/>
                          <a:pt x="1800" y="3202"/>
                        </a:cubicBezTo>
                        <a:cubicBezTo>
                          <a:pt x="2495" y="3202"/>
                          <a:pt x="3139" y="2708"/>
                          <a:pt x="3336" y="1979"/>
                        </a:cubicBezTo>
                        <a:cubicBezTo>
                          <a:pt x="3536" y="1112"/>
                          <a:pt x="3002" y="245"/>
                          <a:pt x="2168" y="45"/>
                        </a:cubicBezTo>
                        <a:cubicBezTo>
                          <a:pt x="2040" y="15"/>
                          <a:pt x="1911" y="1"/>
                          <a:pt x="1785" y="1"/>
                        </a:cubicBezTo>
                        <a:close/>
                      </a:path>
                    </a:pathLst>
                  </a:custGeom>
                  <a:solidFill>
                    <a:srgbClr val="F2F2F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6" name="Google Shape;2725;p33">
                    <a:extLst>
                      <a:ext uri="{FF2B5EF4-FFF2-40B4-BE49-F238E27FC236}">
                        <a16:creationId xmlns:a16="http://schemas.microsoft.com/office/drawing/2014/main" id="{4605B699-3720-465D-906F-2BE43EC58291}"/>
                      </a:ext>
                    </a:extLst>
                  </p:cNvPr>
                  <p:cNvSpPr/>
                  <p:nvPr/>
                </p:nvSpPr>
                <p:spPr>
                  <a:xfrm>
                    <a:off x="4516277" y="3048297"/>
                    <a:ext cx="291334" cy="113651"/>
                  </a:xfrm>
                  <a:custGeom>
                    <a:avLst/>
                    <a:gdLst/>
                    <a:ahLst/>
                    <a:cxnLst/>
                    <a:rect l="l" t="t" r="r" b="b"/>
                    <a:pathLst>
                      <a:path w="9541" h="3722" extrusionOk="0">
                        <a:moveTo>
                          <a:pt x="4771" y="0"/>
                        </a:moveTo>
                        <a:cubicBezTo>
                          <a:pt x="2869" y="0"/>
                          <a:pt x="1135" y="1034"/>
                          <a:pt x="234" y="2669"/>
                        </a:cubicBezTo>
                        <a:cubicBezTo>
                          <a:pt x="1" y="3036"/>
                          <a:pt x="201" y="3536"/>
                          <a:pt x="601" y="3669"/>
                        </a:cubicBezTo>
                        <a:cubicBezTo>
                          <a:pt x="689" y="3705"/>
                          <a:pt x="779" y="3721"/>
                          <a:pt x="867" y="3721"/>
                        </a:cubicBezTo>
                        <a:cubicBezTo>
                          <a:pt x="1114" y="3721"/>
                          <a:pt x="1345" y="3591"/>
                          <a:pt x="1468" y="3369"/>
                        </a:cubicBezTo>
                        <a:cubicBezTo>
                          <a:pt x="2135" y="2202"/>
                          <a:pt x="3403" y="1435"/>
                          <a:pt x="4771" y="1435"/>
                        </a:cubicBezTo>
                        <a:cubicBezTo>
                          <a:pt x="6172" y="1435"/>
                          <a:pt x="7406" y="2202"/>
                          <a:pt x="8073" y="3369"/>
                        </a:cubicBezTo>
                        <a:cubicBezTo>
                          <a:pt x="8196" y="3591"/>
                          <a:pt x="8428" y="3721"/>
                          <a:pt x="8675" y="3721"/>
                        </a:cubicBezTo>
                        <a:cubicBezTo>
                          <a:pt x="8763" y="3721"/>
                          <a:pt x="8853" y="3705"/>
                          <a:pt x="8940" y="3669"/>
                        </a:cubicBezTo>
                        <a:cubicBezTo>
                          <a:pt x="9374" y="3536"/>
                          <a:pt x="9541" y="3036"/>
                          <a:pt x="9307" y="2669"/>
                        </a:cubicBezTo>
                        <a:cubicBezTo>
                          <a:pt x="8407" y="1068"/>
                          <a:pt x="6672" y="0"/>
                          <a:pt x="4771" y="0"/>
                        </a:cubicBezTo>
                        <a:close/>
                      </a:path>
                    </a:pathLst>
                  </a:custGeom>
                  <a:solidFill>
                    <a:srgbClr val="37BB9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7" name="Google Shape;2726;p33">
                    <a:extLst>
                      <a:ext uri="{FF2B5EF4-FFF2-40B4-BE49-F238E27FC236}">
                        <a16:creationId xmlns:a16="http://schemas.microsoft.com/office/drawing/2014/main" id="{3A637701-A700-4375-82EF-BF8A04705FB8}"/>
                      </a:ext>
                    </a:extLst>
                  </p:cNvPr>
                  <p:cNvSpPr/>
                  <p:nvPr/>
                </p:nvSpPr>
                <p:spPr>
                  <a:xfrm>
                    <a:off x="4913517" y="3005516"/>
                    <a:ext cx="55055" cy="97804"/>
                  </a:xfrm>
                  <a:custGeom>
                    <a:avLst/>
                    <a:gdLst/>
                    <a:ahLst/>
                    <a:cxnLst/>
                    <a:rect l="l" t="t" r="r" b="b"/>
                    <a:pathLst>
                      <a:path w="1803" h="3203" extrusionOk="0">
                        <a:moveTo>
                          <a:pt x="902" y="0"/>
                        </a:moveTo>
                        <a:cubicBezTo>
                          <a:pt x="401" y="0"/>
                          <a:pt x="1" y="400"/>
                          <a:pt x="1" y="867"/>
                        </a:cubicBezTo>
                        <a:lnTo>
                          <a:pt x="1" y="2302"/>
                        </a:lnTo>
                        <a:cubicBezTo>
                          <a:pt x="1" y="2802"/>
                          <a:pt x="401" y="3202"/>
                          <a:pt x="902" y="3202"/>
                        </a:cubicBezTo>
                        <a:cubicBezTo>
                          <a:pt x="1402" y="3202"/>
                          <a:pt x="1802" y="2802"/>
                          <a:pt x="1802" y="2302"/>
                        </a:cubicBezTo>
                        <a:lnTo>
                          <a:pt x="1802" y="867"/>
                        </a:lnTo>
                        <a:cubicBezTo>
                          <a:pt x="1802" y="400"/>
                          <a:pt x="1402" y="0"/>
                          <a:pt x="902" y="0"/>
                        </a:cubicBezTo>
                        <a:close/>
                      </a:path>
                    </a:pathLst>
                  </a:custGeom>
                  <a:solidFill>
                    <a:srgbClr val="F16C5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8" name="Google Shape;2727;p33">
                    <a:extLst>
                      <a:ext uri="{FF2B5EF4-FFF2-40B4-BE49-F238E27FC236}">
                        <a16:creationId xmlns:a16="http://schemas.microsoft.com/office/drawing/2014/main" id="{2462F01E-2A6D-4C40-8A09-83E123CA5D16}"/>
                      </a:ext>
                    </a:extLst>
                  </p:cNvPr>
                  <p:cNvSpPr/>
                  <p:nvPr/>
                </p:nvSpPr>
                <p:spPr>
                  <a:xfrm>
                    <a:off x="5020484" y="3057457"/>
                    <a:ext cx="63177" cy="221043"/>
                  </a:xfrm>
                  <a:custGeom>
                    <a:avLst/>
                    <a:gdLst/>
                    <a:ahLst/>
                    <a:cxnLst/>
                    <a:rect l="l" t="t" r="r" b="b"/>
                    <a:pathLst>
                      <a:path w="2069" h="7239" extrusionOk="0">
                        <a:moveTo>
                          <a:pt x="0" y="0"/>
                        </a:moveTo>
                        <a:lnTo>
                          <a:pt x="0" y="7239"/>
                        </a:lnTo>
                        <a:lnTo>
                          <a:pt x="2069" y="7239"/>
                        </a:lnTo>
                        <a:lnTo>
                          <a:pt x="2069" y="0"/>
                        </a:lnTo>
                        <a:close/>
                      </a:path>
                    </a:pathLst>
                  </a:custGeom>
                  <a:solidFill>
                    <a:srgbClr val="F2F2F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9" name="Google Shape;2728;p33">
                    <a:extLst>
                      <a:ext uri="{FF2B5EF4-FFF2-40B4-BE49-F238E27FC236}">
                        <a16:creationId xmlns:a16="http://schemas.microsoft.com/office/drawing/2014/main" id="{E4A685A6-045A-4370-AC12-7E8025D5457D}"/>
                      </a:ext>
                    </a:extLst>
                  </p:cNvPr>
                  <p:cNvSpPr/>
                  <p:nvPr/>
                </p:nvSpPr>
                <p:spPr>
                  <a:xfrm>
                    <a:off x="4137358" y="3839717"/>
                    <a:ext cx="921821" cy="1303783"/>
                  </a:xfrm>
                  <a:custGeom>
                    <a:avLst/>
                    <a:gdLst/>
                    <a:ahLst/>
                    <a:cxnLst/>
                    <a:rect l="l" t="t" r="r" b="b"/>
                    <a:pathLst>
                      <a:path w="30189" h="42698" extrusionOk="0">
                        <a:moveTo>
                          <a:pt x="3103" y="1"/>
                        </a:moveTo>
                        <a:cubicBezTo>
                          <a:pt x="3103" y="1"/>
                          <a:pt x="1" y="27120"/>
                          <a:pt x="2469" y="42698"/>
                        </a:cubicBezTo>
                        <a:lnTo>
                          <a:pt x="13043" y="42698"/>
                        </a:lnTo>
                        <a:lnTo>
                          <a:pt x="13544" y="12009"/>
                        </a:lnTo>
                        <a:lnTo>
                          <a:pt x="16980" y="11909"/>
                        </a:lnTo>
                        <a:lnTo>
                          <a:pt x="17280" y="42698"/>
                        </a:lnTo>
                        <a:lnTo>
                          <a:pt x="28121" y="42698"/>
                        </a:lnTo>
                        <a:cubicBezTo>
                          <a:pt x="28121" y="42698"/>
                          <a:pt x="30189" y="13777"/>
                          <a:pt x="27120" y="101"/>
                        </a:cubicBezTo>
                        <a:cubicBezTo>
                          <a:pt x="27120" y="101"/>
                          <a:pt x="18095" y="267"/>
                          <a:pt x="11108" y="267"/>
                        </a:cubicBezTo>
                        <a:cubicBezTo>
                          <a:pt x="6809" y="267"/>
                          <a:pt x="3281" y="204"/>
                          <a:pt x="3103"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0" name="Google Shape;2729;p33">
                    <a:extLst>
                      <a:ext uri="{FF2B5EF4-FFF2-40B4-BE49-F238E27FC236}">
                        <a16:creationId xmlns:a16="http://schemas.microsoft.com/office/drawing/2014/main" id="{8EE66672-C775-415C-8A60-3496BFDEFF72}"/>
                      </a:ext>
                    </a:extLst>
                  </p:cNvPr>
                  <p:cNvSpPr/>
                  <p:nvPr/>
                </p:nvSpPr>
                <p:spPr>
                  <a:xfrm>
                    <a:off x="3967274" y="2838395"/>
                    <a:ext cx="1230438" cy="1199964"/>
                  </a:xfrm>
                  <a:custGeom>
                    <a:avLst/>
                    <a:gdLst/>
                    <a:ahLst/>
                    <a:cxnLst/>
                    <a:rect l="l" t="t" r="r" b="b"/>
                    <a:pathLst>
                      <a:path w="40296" h="39298" extrusionOk="0">
                        <a:moveTo>
                          <a:pt x="21165" y="1"/>
                        </a:moveTo>
                        <a:cubicBezTo>
                          <a:pt x="20798" y="1"/>
                          <a:pt x="20436" y="22"/>
                          <a:pt x="20081" y="69"/>
                        </a:cubicBezTo>
                        <a:cubicBezTo>
                          <a:pt x="19114" y="169"/>
                          <a:pt x="18146" y="370"/>
                          <a:pt x="17212" y="636"/>
                        </a:cubicBezTo>
                        <a:cubicBezTo>
                          <a:pt x="16946" y="703"/>
                          <a:pt x="16679" y="770"/>
                          <a:pt x="16445" y="870"/>
                        </a:cubicBezTo>
                        <a:cubicBezTo>
                          <a:pt x="16312" y="903"/>
                          <a:pt x="16145" y="937"/>
                          <a:pt x="16012" y="1003"/>
                        </a:cubicBezTo>
                        <a:cubicBezTo>
                          <a:pt x="14711" y="1404"/>
                          <a:pt x="13443" y="1904"/>
                          <a:pt x="12276" y="2438"/>
                        </a:cubicBezTo>
                        <a:cubicBezTo>
                          <a:pt x="11542" y="2738"/>
                          <a:pt x="10808" y="3071"/>
                          <a:pt x="10207" y="3572"/>
                        </a:cubicBezTo>
                        <a:cubicBezTo>
                          <a:pt x="9574" y="4106"/>
                          <a:pt x="9140" y="4806"/>
                          <a:pt x="8773" y="5573"/>
                        </a:cubicBezTo>
                        <a:cubicBezTo>
                          <a:pt x="8473" y="5940"/>
                          <a:pt x="8206" y="6307"/>
                          <a:pt x="7939" y="6674"/>
                        </a:cubicBezTo>
                        <a:cubicBezTo>
                          <a:pt x="4537" y="11511"/>
                          <a:pt x="2335" y="17115"/>
                          <a:pt x="734" y="22852"/>
                        </a:cubicBezTo>
                        <a:cubicBezTo>
                          <a:pt x="367" y="24187"/>
                          <a:pt x="0" y="25554"/>
                          <a:pt x="134" y="26955"/>
                        </a:cubicBezTo>
                        <a:cubicBezTo>
                          <a:pt x="234" y="28356"/>
                          <a:pt x="901" y="29757"/>
                          <a:pt x="2068" y="30391"/>
                        </a:cubicBezTo>
                        <a:cubicBezTo>
                          <a:pt x="2802" y="30791"/>
                          <a:pt x="3669" y="30858"/>
                          <a:pt x="4470" y="30925"/>
                        </a:cubicBezTo>
                        <a:cubicBezTo>
                          <a:pt x="4804" y="30925"/>
                          <a:pt x="5104" y="30958"/>
                          <a:pt x="5404" y="30991"/>
                        </a:cubicBezTo>
                        <a:cubicBezTo>
                          <a:pt x="5337" y="33260"/>
                          <a:pt x="5271" y="35561"/>
                          <a:pt x="5204" y="37863"/>
                        </a:cubicBezTo>
                        <a:cubicBezTo>
                          <a:pt x="8783" y="38516"/>
                          <a:pt x="14508" y="39297"/>
                          <a:pt x="21336" y="39297"/>
                        </a:cubicBezTo>
                        <a:cubicBezTo>
                          <a:pt x="26025" y="39297"/>
                          <a:pt x="31234" y="38929"/>
                          <a:pt x="36626" y="37896"/>
                        </a:cubicBezTo>
                        <a:cubicBezTo>
                          <a:pt x="36393" y="35762"/>
                          <a:pt x="36159" y="33627"/>
                          <a:pt x="35926" y="31492"/>
                        </a:cubicBezTo>
                        <a:cubicBezTo>
                          <a:pt x="35926" y="31292"/>
                          <a:pt x="35892" y="31092"/>
                          <a:pt x="35992" y="30958"/>
                        </a:cubicBezTo>
                        <a:cubicBezTo>
                          <a:pt x="36126" y="30691"/>
                          <a:pt x="37860" y="30291"/>
                          <a:pt x="38127" y="30191"/>
                        </a:cubicBezTo>
                        <a:cubicBezTo>
                          <a:pt x="39195" y="29791"/>
                          <a:pt x="39895" y="28723"/>
                          <a:pt x="40095" y="27589"/>
                        </a:cubicBezTo>
                        <a:cubicBezTo>
                          <a:pt x="40296" y="26488"/>
                          <a:pt x="40129" y="25321"/>
                          <a:pt x="39929" y="24220"/>
                        </a:cubicBezTo>
                        <a:cubicBezTo>
                          <a:pt x="39128" y="19717"/>
                          <a:pt x="38094" y="15247"/>
                          <a:pt x="36960" y="10810"/>
                        </a:cubicBezTo>
                        <a:cubicBezTo>
                          <a:pt x="36393" y="8542"/>
                          <a:pt x="35759" y="6207"/>
                          <a:pt x="34158" y="4472"/>
                        </a:cubicBezTo>
                        <a:cubicBezTo>
                          <a:pt x="32457" y="2638"/>
                          <a:pt x="29921" y="1837"/>
                          <a:pt x="27520" y="1203"/>
                        </a:cubicBezTo>
                        <a:cubicBezTo>
                          <a:pt x="27019" y="1103"/>
                          <a:pt x="26519" y="937"/>
                          <a:pt x="25985" y="803"/>
                        </a:cubicBezTo>
                        <a:cubicBezTo>
                          <a:pt x="25852" y="770"/>
                          <a:pt x="25718" y="736"/>
                          <a:pt x="25585" y="703"/>
                        </a:cubicBezTo>
                        <a:cubicBezTo>
                          <a:pt x="25318" y="636"/>
                          <a:pt x="25051" y="570"/>
                          <a:pt x="24784" y="503"/>
                        </a:cubicBezTo>
                        <a:cubicBezTo>
                          <a:pt x="23587" y="223"/>
                          <a:pt x="22351" y="1"/>
                          <a:pt x="21165"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1" name="Google Shape;2730;p33">
                    <a:extLst>
                      <a:ext uri="{FF2B5EF4-FFF2-40B4-BE49-F238E27FC236}">
                        <a16:creationId xmlns:a16="http://schemas.microsoft.com/office/drawing/2014/main" id="{02A64472-ED93-40DE-9EE6-66E1628CD71B}"/>
                      </a:ext>
                    </a:extLst>
                  </p:cNvPr>
                  <p:cNvSpPr/>
                  <p:nvPr/>
                </p:nvSpPr>
                <p:spPr>
                  <a:xfrm>
                    <a:off x="4491848" y="2837937"/>
                    <a:ext cx="232249" cy="162507"/>
                  </a:xfrm>
                  <a:custGeom>
                    <a:avLst/>
                    <a:gdLst/>
                    <a:ahLst/>
                    <a:cxnLst/>
                    <a:rect l="l" t="t" r="r" b="b"/>
                    <a:pathLst>
                      <a:path w="7606" h="5322" extrusionOk="0">
                        <a:moveTo>
                          <a:pt x="3856" y="0"/>
                        </a:moveTo>
                        <a:cubicBezTo>
                          <a:pt x="3534" y="0"/>
                          <a:pt x="3216" y="16"/>
                          <a:pt x="2902" y="51"/>
                        </a:cubicBezTo>
                        <a:cubicBezTo>
                          <a:pt x="1935" y="184"/>
                          <a:pt x="967" y="385"/>
                          <a:pt x="0" y="651"/>
                        </a:cubicBezTo>
                        <a:cubicBezTo>
                          <a:pt x="834" y="1952"/>
                          <a:pt x="2035" y="3253"/>
                          <a:pt x="3036" y="4454"/>
                        </a:cubicBezTo>
                        <a:cubicBezTo>
                          <a:pt x="3169" y="4621"/>
                          <a:pt x="3302" y="4788"/>
                          <a:pt x="3436" y="4954"/>
                        </a:cubicBezTo>
                        <a:cubicBezTo>
                          <a:pt x="3536" y="5088"/>
                          <a:pt x="3669" y="5221"/>
                          <a:pt x="3769" y="5321"/>
                        </a:cubicBezTo>
                        <a:cubicBezTo>
                          <a:pt x="3869" y="5221"/>
                          <a:pt x="3936" y="5088"/>
                          <a:pt x="4036" y="4954"/>
                        </a:cubicBezTo>
                        <a:cubicBezTo>
                          <a:pt x="4170" y="4788"/>
                          <a:pt x="4336" y="4621"/>
                          <a:pt x="4470" y="4454"/>
                        </a:cubicBezTo>
                        <a:cubicBezTo>
                          <a:pt x="5504" y="3120"/>
                          <a:pt x="6538" y="1819"/>
                          <a:pt x="7605" y="518"/>
                        </a:cubicBezTo>
                        <a:cubicBezTo>
                          <a:pt x="6339" y="228"/>
                          <a:pt x="5073" y="0"/>
                          <a:pt x="385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2" name="Google Shape;2731;p33">
                    <a:extLst>
                      <a:ext uri="{FF2B5EF4-FFF2-40B4-BE49-F238E27FC236}">
                        <a16:creationId xmlns:a16="http://schemas.microsoft.com/office/drawing/2014/main" id="{E152F49F-5A93-4257-816A-7BDECC008B81}"/>
                      </a:ext>
                    </a:extLst>
                  </p:cNvPr>
                  <p:cNvSpPr/>
                  <p:nvPr/>
                </p:nvSpPr>
                <p:spPr>
                  <a:xfrm>
                    <a:off x="4454137" y="2864930"/>
                    <a:ext cx="142629" cy="188187"/>
                  </a:xfrm>
                  <a:custGeom>
                    <a:avLst/>
                    <a:gdLst/>
                    <a:ahLst/>
                    <a:cxnLst/>
                    <a:rect l="l" t="t" r="r" b="b"/>
                    <a:pathLst>
                      <a:path w="4671" h="6163" extrusionOk="0">
                        <a:moveTo>
                          <a:pt x="501" y="1"/>
                        </a:moveTo>
                        <a:cubicBezTo>
                          <a:pt x="334" y="34"/>
                          <a:pt x="201" y="68"/>
                          <a:pt x="68" y="134"/>
                        </a:cubicBezTo>
                        <a:cubicBezTo>
                          <a:pt x="1" y="935"/>
                          <a:pt x="101" y="1769"/>
                          <a:pt x="134" y="2569"/>
                        </a:cubicBezTo>
                        <a:cubicBezTo>
                          <a:pt x="168" y="3704"/>
                          <a:pt x="234" y="4804"/>
                          <a:pt x="334" y="5938"/>
                        </a:cubicBezTo>
                        <a:cubicBezTo>
                          <a:pt x="355" y="6063"/>
                          <a:pt x="467" y="6162"/>
                          <a:pt x="580" y="6162"/>
                        </a:cubicBezTo>
                        <a:cubicBezTo>
                          <a:pt x="649" y="6162"/>
                          <a:pt x="718" y="6126"/>
                          <a:pt x="768" y="6039"/>
                        </a:cubicBezTo>
                        <a:cubicBezTo>
                          <a:pt x="1468" y="4822"/>
                          <a:pt x="2861" y="4049"/>
                          <a:pt x="4265" y="4049"/>
                        </a:cubicBezTo>
                        <a:cubicBezTo>
                          <a:pt x="4400" y="4049"/>
                          <a:pt x="4536" y="4056"/>
                          <a:pt x="4671" y="4070"/>
                        </a:cubicBezTo>
                        <a:cubicBezTo>
                          <a:pt x="4537" y="3904"/>
                          <a:pt x="4404" y="3737"/>
                          <a:pt x="4271" y="3570"/>
                        </a:cubicBezTo>
                        <a:cubicBezTo>
                          <a:pt x="2903" y="3570"/>
                          <a:pt x="1635" y="4171"/>
                          <a:pt x="768" y="5238"/>
                        </a:cubicBezTo>
                        <a:cubicBezTo>
                          <a:pt x="701" y="4371"/>
                          <a:pt x="635" y="3470"/>
                          <a:pt x="601" y="2569"/>
                        </a:cubicBezTo>
                        <a:cubicBezTo>
                          <a:pt x="568" y="1735"/>
                          <a:pt x="601" y="835"/>
                          <a:pt x="50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3" name="Google Shape;2732;p33">
                    <a:extLst>
                      <a:ext uri="{FF2B5EF4-FFF2-40B4-BE49-F238E27FC236}">
                        <a16:creationId xmlns:a16="http://schemas.microsoft.com/office/drawing/2014/main" id="{7FE67607-F203-42AE-B167-55198F215877}"/>
                      </a:ext>
                    </a:extLst>
                  </p:cNvPr>
                  <p:cNvSpPr/>
                  <p:nvPr/>
                </p:nvSpPr>
                <p:spPr>
                  <a:xfrm>
                    <a:off x="4615091" y="2859862"/>
                    <a:ext cx="147698" cy="193256"/>
                  </a:xfrm>
                  <a:custGeom>
                    <a:avLst/>
                    <a:gdLst/>
                    <a:ahLst/>
                    <a:cxnLst/>
                    <a:rect l="l" t="t" r="r" b="b"/>
                    <a:pathLst>
                      <a:path w="4837" h="6329" extrusionOk="0">
                        <a:moveTo>
                          <a:pt x="4370" y="0"/>
                        </a:moveTo>
                        <a:cubicBezTo>
                          <a:pt x="4270" y="901"/>
                          <a:pt x="4303" y="1835"/>
                          <a:pt x="4237" y="2735"/>
                        </a:cubicBezTo>
                        <a:cubicBezTo>
                          <a:pt x="4203" y="3636"/>
                          <a:pt x="4137" y="4537"/>
                          <a:pt x="4103" y="5404"/>
                        </a:cubicBezTo>
                        <a:cubicBezTo>
                          <a:pt x="3246" y="4356"/>
                          <a:pt x="1995" y="3731"/>
                          <a:pt x="640" y="3731"/>
                        </a:cubicBezTo>
                        <a:cubicBezTo>
                          <a:pt x="571" y="3731"/>
                          <a:pt x="503" y="3733"/>
                          <a:pt x="434" y="3736"/>
                        </a:cubicBezTo>
                        <a:cubicBezTo>
                          <a:pt x="300" y="3903"/>
                          <a:pt x="134" y="4070"/>
                          <a:pt x="0" y="4236"/>
                        </a:cubicBezTo>
                        <a:lnTo>
                          <a:pt x="34" y="4236"/>
                        </a:lnTo>
                        <a:cubicBezTo>
                          <a:pt x="197" y="4216"/>
                          <a:pt x="361" y="4206"/>
                          <a:pt x="525" y="4206"/>
                        </a:cubicBezTo>
                        <a:cubicBezTo>
                          <a:pt x="1960" y="4206"/>
                          <a:pt x="3351" y="4977"/>
                          <a:pt x="4070" y="6205"/>
                        </a:cubicBezTo>
                        <a:cubicBezTo>
                          <a:pt x="4120" y="6292"/>
                          <a:pt x="4194" y="6328"/>
                          <a:pt x="4266" y="6328"/>
                        </a:cubicBezTo>
                        <a:cubicBezTo>
                          <a:pt x="4387" y="6328"/>
                          <a:pt x="4503" y="6229"/>
                          <a:pt x="4503" y="6104"/>
                        </a:cubicBezTo>
                        <a:cubicBezTo>
                          <a:pt x="4604" y="4970"/>
                          <a:pt x="4670" y="3870"/>
                          <a:pt x="4737" y="2735"/>
                        </a:cubicBezTo>
                        <a:cubicBezTo>
                          <a:pt x="4770" y="1901"/>
                          <a:pt x="4837" y="967"/>
                          <a:pt x="4770" y="100"/>
                        </a:cubicBezTo>
                        <a:cubicBezTo>
                          <a:pt x="4637" y="67"/>
                          <a:pt x="4503" y="33"/>
                          <a:pt x="437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4" name="Google Shape;2733;p33">
                    <a:extLst>
                      <a:ext uri="{FF2B5EF4-FFF2-40B4-BE49-F238E27FC236}">
                        <a16:creationId xmlns:a16="http://schemas.microsoft.com/office/drawing/2014/main" id="{5CEEA3C6-46E8-4DA3-A98A-A066428022CE}"/>
                      </a:ext>
                    </a:extLst>
                  </p:cNvPr>
                  <p:cNvSpPr/>
                  <p:nvPr/>
                </p:nvSpPr>
                <p:spPr>
                  <a:xfrm>
                    <a:off x="4095616" y="2985424"/>
                    <a:ext cx="283182" cy="680198"/>
                  </a:xfrm>
                  <a:custGeom>
                    <a:avLst/>
                    <a:gdLst/>
                    <a:ahLst/>
                    <a:cxnLst/>
                    <a:rect l="l" t="t" r="r" b="b"/>
                    <a:pathLst>
                      <a:path w="9274" h="22276" extrusionOk="0">
                        <a:moveTo>
                          <a:pt x="6242" y="1"/>
                        </a:moveTo>
                        <a:cubicBezTo>
                          <a:pt x="6102" y="1"/>
                          <a:pt x="5978" y="172"/>
                          <a:pt x="6104" y="325"/>
                        </a:cubicBezTo>
                        <a:cubicBezTo>
                          <a:pt x="8840" y="3260"/>
                          <a:pt x="6505" y="7663"/>
                          <a:pt x="5204" y="10699"/>
                        </a:cubicBezTo>
                        <a:cubicBezTo>
                          <a:pt x="3669" y="14268"/>
                          <a:pt x="1935" y="17737"/>
                          <a:pt x="67" y="21139"/>
                        </a:cubicBezTo>
                        <a:cubicBezTo>
                          <a:pt x="0" y="21306"/>
                          <a:pt x="67" y="21573"/>
                          <a:pt x="267" y="21606"/>
                        </a:cubicBezTo>
                        <a:cubicBezTo>
                          <a:pt x="1701" y="21840"/>
                          <a:pt x="3169" y="22073"/>
                          <a:pt x="4603" y="22274"/>
                        </a:cubicBezTo>
                        <a:cubicBezTo>
                          <a:pt x="4615" y="22275"/>
                          <a:pt x="4626" y="22275"/>
                          <a:pt x="4637" y="22275"/>
                        </a:cubicBezTo>
                        <a:cubicBezTo>
                          <a:pt x="5013" y="22275"/>
                          <a:pt x="5159" y="21738"/>
                          <a:pt x="4770" y="21673"/>
                        </a:cubicBezTo>
                        <a:cubicBezTo>
                          <a:pt x="3469" y="21440"/>
                          <a:pt x="2168" y="21240"/>
                          <a:pt x="867" y="21039"/>
                        </a:cubicBezTo>
                        <a:cubicBezTo>
                          <a:pt x="2769" y="17504"/>
                          <a:pt x="4503" y="13868"/>
                          <a:pt x="6038" y="10132"/>
                        </a:cubicBezTo>
                        <a:cubicBezTo>
                          <a:pt x="7272" y="7163"/>
                          <a:pt x="9273" y="2760"/>
                          <a:pt x="6371" y="58"/>
                        </a:cubicBezTo>
                        <a:cubicBezTo>
                          <a:pt x="6331" y="18"/>
                          <a:pt x="6286" y="1"/>
                          <a:pt x="6242"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5" name="Google Shape;2734;p33">
                    <a:extLst>
                      <a:ext uri="{FF2B5EF4-FFF2-40B4-BE49-F238E27FC236}">
                        <a16:creationId xmlns:a16="http://schemas.microsoft.com/office/drawing/2014/main" id="{D4FC6D64-301B-4A20-B5B8-9180D2AD82B5}"/>
                      </a:ext>
                    </a:extLst>
                  </p:cNvPr>
                  <p:cNvSpPr/>
                  <p:nvPr/>
                </p:nvSpPr>
                <p:spPr>
                  <a:xfrm>
                    <a:off x="4596739" y="3005516"/>
                    <a:ext cx="70322" cy="215333"/>
                  </a:xfrm>
                  <a:custGeom>
                    <a:avLst/>
                    <a:gdLst/>
                    <a:ahLst/>
                    <a:cxnLst/>
                    <a:rect l="l" t="t" r="r" b="b"/>
                    <a:pathLst>
                      <a:path w="2303" h="7052" extrusionOk="0">
                        <a:moveTo>
                          <a:pt x="234" y="0"/>
                        </a:moveTo>
                        <a:cubicBezTo>
                          <a:pt x="1" y="334"/>
                          <a:pt x="68" y="801"/>
                          <a:pt x="68" y="1234"/>
                        </a:cubicBezTo>
                        <a:cubicBezTo>
                          <a:pt x="34" y="1835"/>
                          <a:pt x="34" y="2435"/>
                          <a:pt x="34" y="3036"/>
                        </a:cubicBezTo>
                        <a:cubicBezTo>
                          <a:pt x="34" y="4270"/>
                          <a:pt x="34" y="5504"/>
                          <a:pt x="34" y="6705"/>
                        </a:cubicBezTo>
                        <a:cubicBezTo>
                          <a:pt x="34" y="6872"/>
                          <a:pt x="168" y="6938"/>
                          <a:pt x="301" y="6972"/>
                        </a:cubicBezTo>
                        <a:cubicBezTo>
                          <a:pt x="692" y="7021"/>
                          <a:pt x="1100" y="7052"/>
                          <a:pt x="1514" y="7052"/>
                        </a:cubicBezTo>
                        <a:cubicBezTo>
                          <a:pt x="1665" y="7052"/>
                          <a:pt x="1817" y="7047"/>
                          <a:pt x="1969" y="7039"/>
                        </a:cubicBezTo>
                        <a:cubicBezTo>
                          <a:pt x="2292" y="7039"/>
                          <a:pt x="2302" y="6537"/>
                          <a:pt x="1998" y="6537"/>
                        </a:cubicBezTo>
                        <a:cubicBezTo>
                          <a:pt x="1989" y="6537"/>
                          <a:pt x="1979" y="6537"/>
                          <a:pt x="1969" y="6538"/>
                        </a:cubicBezTo>
                        <a:cubicBezTo>
                          <a:pt x="1469" y="6538"/>
                          <a:pt x="1035" y="6538"/>
                          <a:pt x="568" y="6471"/>
                        </a:cubicBezTo>
                        <a:cubicBezTo>
                          <a:pt x="535" y="5337"/>
                          <a:pt x="535" y="4203"/>
                          <a:pt x="535" y="3036"/>
                        </a:cubicBezTo>
                        <a:cubicBezTo>
                          <a:pt x="535" y="2469"/>
                          <a:pt x="535" y="1902"/>
                          <a:pt x="501" y="1334"/>
                        </a:cubicBezTo>
                        <a:cubicBezTo>
                          <a:pt x="501" y="901"/>
                          <a:pt x="568" y="367"/>
                          <a:pt x="301" y="0"/>
                        </a:cubicBezTo>
                        <a:close/>
                      </a:path>
                    </a:pathLst>
                  </a:custGeom>
                  <a:solidFill>
                    <a:srgbClr val="EF882B"/>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6" name="Google Shape;2735;p33">
                    <a:extLst>
                      <a:ext uri="{FF2B5EF4-FFF2-40B4-BE49-F238E27FC236}">
                        <a16:creationId xmlns:a16="http://schemas.microsoft.com/office/drawing/2014/main" id="{1517028C-B70F-46F2-ABF5-888CDF307BF2}"/>
                      </a:ext>
                    </a:extLst>
                  </p:cNvPr>
                  <p:cNvSpPr/>
                  <p:nvPr/>
                </p:nvSpPr>
                <p:spPr>
                  <a:xfrm>
                    <a:off x="4629351" y="3027929"/>
                    <a:ext cx="48917" cy="44948"/>
                  </a:xfrm>
                  <a:custGeom>
                    <a:avLst/>
                    <a:gdLst/>
                    <a:ahLst/>
                    <a:cxnLst/>
                    <a:rect l="l" t="t" r="r" b="b"/>
                    <a:pathLst>
                      <a:path w="1602" h="1472" extrusionOk="0">
                        <a:moveTo>
                          <a:pt x="634" y="0"/>
                        </a:moveTo>
                        <a:cubicBezTo>
                          <a:pt x="634" y="0"/>
                          <a:pt x="634" y="33"/>
                          <a:pt x="634" y="33"/>
                        </a:cubicBezTo>
                        <a:cubicBezTo>
                          <a:pt x="467" y="67"/>
                          <a:pt x="334" y="133"/>
                          <a:pt x="234" y="300"/>
                        </a:cubicBezTo>
                        <a:cubicBezTo>
                          <a:pt x="34" y="534"/>
                          <a:pt x="0" y="834"/>
                          <a:pt x="167" y="1101"/>
                        </a:cubicBezTo>
                        <a:cubicBezTo>
                          <a:pt x="289" y="1314"/>
                          <a:pt x="523" y="1472"/>
                          <a:pt x="766" y="1472"/>
                        </a:cubicBezTo>
                        <a:cubicBezTo>
                          <a:pt x="788" y="1472"/>
                          <a:pt x="811" y="1471"/>
                          <a:pt x="834" y="1468"/>
                        </a:cubicBezTo>
                        <a:cubicBezTo>
                          <a:pt x="1068" y="1468"/>
                          <a:pt x="1335" y="1334"/>
                          <a:pt x="1468" y="1101"/>
                        </a:cubicBezTo>
                        <a:cubicBezTo>
                          <a:pt x="1601" y="867"/>
                          <a:pt x="1568" y="567"/>
                          <a:pt x="1435" y="367"/>
                        </a:cubicBezTo>
                        <a:cubicBezTo>
                          <a:pt x="1335" y="133"/>
                          <a:pt x="1068" y="0"/>
                          <a:pt x="83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7" name="Google Shape;2736;p33">
                    <a:extLst>
                      <a:ext uri="{FF2B5EF4-FFF2-40B4-BE49-F238E27FC236}">
                        <a16:creationId xmlns:a16="http://schemas.microsoft.com/office/drawing/2014/main" id="{5458644F-93D5-4700-AD56-490EE18D9F1E}"/>
                      </a:ext>
                    </a:extLst>
                  </p:cNvPr>
                  <p:cNvSpPr/>
                  <p:nvPr/>
                </p:nvSpPr>
                <p:spPr>
                  <a:xfrm>
                    <a:off x="4629351" y="3131811"/>
                    <a:ext cx="48917" cy="45864"/>
                  </a:xfrm>
                  <a:custGeom>
                    <a:avLst/>
                    <a:gdLst/>
                    <a:ahLst/>
                    <a:cxnLst/>
                    <a:rect l="l" t="t" r="r" b="b"/>
                    <a:pathLst>
                      <a:path w="1602" h="1502" extrusionOk="0">
                        <a:moveTo>
                          <a:pt x="667" y="0"/>
                        </a:moveTo>
                        <a:cubicBezTo>
                          <a:pt x="667" y="0"/>
                          <a:pt x="667" y="0"/>
                          <a:pt x="634" y="34"/>
                        </a:cubicBezTo>
                        <a:cubicBezTo>
                          <a:pt x="467" y="67"/>
                          <a:pt x="334" y="167"/>
                          <a:pt x="234" y="301"/>
                        </a:cubicBezTo>
                        <a:cubicBezTo>
                          <a:pt x="34" y="534"/>
                          <a:pt x="0" y="834"/>
                          <a:pt x="167" y="1101"/>
                        </a:cubicBezTo>
                        <a:cubicBezTo>
                          <a:pt x="300" y="1335"/>
                          <a:pt x="567" y="1502"/>
                          <a:pt x="834" y="1502"/>
                        </a:cubicBezTo>
                        <a:cubicBezTo>
                          <a:pt x="1068" y="1468"/>
                          <a:pt x="1335" y="1335"/>
                          <a:pt x="1468" y="1101"/>
                        </a:cubicBezTo>
                        <a:cubicBezTo>
                          <a:pt x="1601" y="868"/>
                          <a:pt x="1568" y="568"/>
                          <a:pt x="1435" y="367"/>
                        </a:cubicBezTo>
                        <a:cubicBezTo>
                          <a:pt x="1335" y="134"/>
                          <a:pt x="1068" y="0"/>
                          <a:pt x="834"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8" name="Google Shape;2737;p33">
                    <a:extLst>
                      <a:ext uri="{FF2B5EF4-FFF2-40B4-BE49-F238E27FC236}">
                        <a16:creationId xmlns:a16="http://schemas.microsoft.com/office/drawing/2014/main" id="{D158A920-E451-4C2F-AF28-8862E99B4562}"/>
                      </a:ext>
                    </a:extLst>
                  </p:cNvPr>
                  <p:cNvSpPr/>
                  <p:nvPr/>
                </p:nvSpPr>
                <p:spPr>
                  <a:xfrm>
                    <a:off x="4262647" y="3159324"/>
                    <a:ext cx="632563" cy="518454"/>
                  </a:xfrm>
                  <a:custGeom>
                    <a:avLst/>
                    <a:gdLst/>
                    <a:ahLst/>
                    <a:cxnLst/>
                    <a:rect l="l" t="t" r="r" b="b"/>
                    <a:pathLst>
                      <a:path w="20716" h="16979" extrusionOk="0">
                        <a:moveTo>
                          <a:pt x="1" y="0"/>
                        </a:moveTo>
                        <a:lnTo>
                          <a:pt x="1" y="16979"/>
                        </a:lnTo>
                        <a:lnTo>
                          <a:pt x="20715" y="16979"/>
                        </a:lnTo>
                        <a:lnTo>
                          <a:pt x="20715" y="0"/>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89" name="Google Shape;2738;p33">
                    <a:extLst>
                      <a:ext uri="{FF2B5EF4-FFF2-40B4-BE49-F238E27FC236}">
                        <a16:creationId xmlns:a16="http://schemas.microsoft.com/office/drawing/2014/main" id="{B1D27693-6B81-47B8-8F0B-AB69D01C9711}"/>
                      </a:ext>
                    </a:extLst>
                  </p:cNvPr>
                  <p:cNvSpPr/>
                  <p:nvPr/>
                </p:nvSpPr>
                <p:spPr>
                  <a:xfrm>
                    <a:off x="4262647" y="3159324"/>
                    <a:ext cx="148736" cy="518454"/>
                  </a:xfrm>
                  <a:custGeom>
                    <a:avLst/>
                    <a:gdLst/>
                    <a:ahLst/>
                    <a:cxnLst/>
                    <a:rect l="l" t="t" r="r" b="b"/>
                    <a:pathLst>
                      <a:path w="4871" h="16979" extrusionOk="0">
                        <a:moveTo>
                          <a:pt x="1" y="0"/>
                        </a:moveTo>
                        <a:lnTo>
                          <a:pt x="1" y="16979"/>
                        </a:lnTo>
                        <a:lnTo>
                          <a:pt x="4871" y="16979"/>
                        </a:lnTo>
                        <a:lnTo>
                          <a:pt x="4871"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0" name="Google Shape;2739;p33">
                    <a:extLst>
                      <a:ext uri="{FF2B5EF4-FFF2-40B4-BE49-F238E27FC236}">
                        <a16:creationId xmlns:a16="http://schemas.microsoft.com/office/drawing/2014/main" id="{459FABBF-4C58-4F7A-B4C4-0AC918CC28B2}"/>
                      </a:ext>
                    </a:extLst>
                  </p:cNvPr>
                  <p:cNvSpPr/>
                  <p:nvPr/>
                </p:nvSpPr>
                <p:spPr>
                  <a:xfrm>
                    <a:off x="4584525" y="3159324"/>
                    <a:ext cx="113102" cy="218997"/>
                  </a:xfrm>
                  <a:custGeom>
                    <a:avLst/>
                    <a:gdLst/>
                    <a:ahLst/>
                    <a:cxnLst/>
                    <a:rect l="l" t="t" r="r" b="b"/>
                    <a:pathLst>
                      <a:path w="3704" h="7172" extrusionOk="0">
                        <a:moveTo>
                          <a:pt x="1" y="0"/>
                        </a:moveTo>
                        <a:lnTo>
                          <a:pt x="1" y="7172"/>
                        </a:lnTo>
                        <a:lnTo>
                          <a:pt x="3703" y="7172"/>
                        </a:lnTo>
                        <a:lnTo>
                          <a:pt x="3703" y="0"/>
                        </a:lnTo>
                        <a:close/>
                      </a:path>
                    </a:pathLst>
                  </a:custGeom>
                  <a:solidFill>
                    <a:srgbClr val="F2F2F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1" name="Google Shape;2740;p33">
                    <a:extLst>
                      <a:ext uri="{FF2B5EF4-FFF2-40B4-BE49-F238E27FC236}">
                        <a16:creationId xmlns:a16="http://schemas.microsoft.com/office/drawing/2014/main" id="{4A3CB5E7-37C9-4F9D-8281-D01F4047114A}"/>
                      </a:ext>
                    </a:extLst>
                  </p:cNvPr>
                  <p:cNvSpPr/>
                  <p:nvPr/>
                </p:nvSpPr>
                <p:spPr>
                  <a:xfrm>
                    <a:off x="4478596" y="3435335"/>
                    <a:ext cx="185409" cy="141621"/>
                  </a:xfrm>
                  <a:custGeom>
                    <a:avLst/>
                    <a:gdLst/>
                    <a:ahLst/>
                    <a:cxnLst/>
                    <a:rect l="l" t="t" r="r" b="b"/>
                    <a:pathLst>
                      <a:path w="6072" h="4638" extrusionOk="0">
                        <a:moveTo>
                          <a:pt x="0" y="1"/>
                        </a:moveTo>
                        <a:lnTo>
                          <a:pt x="0" y="4638"/>
                        </a:lnTo>
                        <a:lnTo>
                          <a:pt x="6071" y="4638"/>
                        </a:lnTo>
                        <a:lnTo>
                          <a:pt x="6071" y="1"/>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2" name="Google Shape;2741;p33">
                    <a:extLst>
                      <a:ext uri="{FF2B5EF4-FFF2-40B4-BE49-F238E27FC236}">
                        <a16:creationId xmlns:a16="http://schemas.microsoft.com/office/drawing/2014/main" id="{D324B597-2141-4026-8314-8BBDF79EC0E5}"/>
                      </a:ext>
                    </a:extLst>
                  </p:cNvPr>
                  <p:cNvSpPr/>
                  <p:nvPr/>
                </p:nvSpPr>
                <p:spPr>
                  <a:xfrm>
                    <a:off x="4709813" y="3370172"/>
                    <a:ext cx="113102" cy="85590"/>
                  </a:xfrm>
                  <a:custGeom>
                    <a:avLst/>
                    <a:gdLst/>
                    <a:ahLst/>
                    <a:cxnLst/>
                    <a:rect l="l" t="t" r="r" b="b"/>
                    <a:pathLst>
                      <a:path w="3704" h="2803" extrusionOk="0">
                        <a:moveTo>
                          <a:pt x="0" y="0"/>
                        </a:moveTo>
                        <a:lnTo>
                          <a:pt x="0" y="2802"/>
                        </a:lnTo>
                        <a:lnTo>
                          <a:pt x="3703" y="2802"/>
                        </a:lnTo>
                        <a:lnTo>
                          <a:pt x="3703" y="0"/>
                        </a:ln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3" name="Google Shape;2742;p33">
                    <a:extLst>
                      <a:ext uri="{FF2B5EF4-FFF2-40B4-BE49-F238E27FC236}">
                        <a16:creationId xmlns:a16="http://schemas.microsoft.com/office/drawing/2014/main" id="{7C626CFC-CAF4-43B8-85AC-E229C7A4C8EA}"/>
                      </a:ext>
                    </a:extLst>
                  </p:cNvPr>
                  <p:cNvSpPr/>
                  <p:nvPr/>
                </p:nvSpPr>
                <p:spPr>
                  <a:xfrm>
                    <a:off x="4389981" y="3000417"/>
                    <a:ext cx="461445" cy="161988"/>
                  </a:xfrm>
                  <a:custGeom>
                    <a:avLst/>
                    <a:gdLst/>
                    <a:ahLst/>
                    <a:cxnLst/>
                    <a:rect l="l" t="t" r="r" b="b"/>
                    <a:pathLst>
                      <a:path w="15112" h="5305" extrusionOk="0">
                        <a:moveTo>
                          <a:pt x="0" y="0"/>
                        </a:moveTo>
                        <a:lnTo>
                          <a:pt x="0" y="5304"/>
                        </a:lnTo>
                        <a:lnTo>
                          <a:pt x="15111" y="5304"/>
                        </a:lnTo>
                        <a:lnTo>
                          <a:pt x="15111" y="0"/>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4" name="Google Shape;2743;p33">
                    <a:extLst>
                      <a:ext uri="{FF2B5EF4-FFF2-40B4-BE49-F238E27FC236}">
                        <a16:creationId xmlns:a16="http://schemas.microsoft.com/office/drawing/2014/main" id="{3C6EBB56-02B5-4DE7-88D0-7EC2E2BA13AE}"/>
                      </a:ext>
                    </a:extLst>
                  </p:cNvPr>
                  <p:cNvSpPr/>
                  <p:nvPr/>
                </p:nvSpPr>
                <p:spPr>
                  <a:xfrm>
                    <a:off x="4389981" y="3000417"/>
                    <a:ext cx="109010" cy="161988"/>
                  </a:xfrm>
                  <a:custGeom>
                    <a:avLst/>
                    <a:gdLst/>
                    <a:ahLst/>
                    <a:cxnLst/>
                    <a:rect l="l" t="t" r="r" b="b"/>
                    <a:pathLst>
                      <a:path w="3570" h="5305" extrusionOk="0">
                        <a:moveTo>
                          <a:pt x="0" y="0"/>
                        </a:moveTo>
                        <a:lnTo>
                          <a:pt x="0" y="5304"/>
                        </a:lnTo>
                        <a:lnTo>
                          <a:pt x="3570" y="5304"/>
                        </a:lnTo>
                        <a:lnTo>
                          <a:pt x="3570"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5" name="Google Shape;2744;p33">
                    <a:extLst>
                      <a:ext uri="{FF2B5EF4-FFF2-40B4-BE49-F238E27FC236}">
                        <a16:creationId xmlns:a16="http://schemas.microsoft.com/office/drawing/2014/main" id="{E768EAAB-95CD-49F3-90B7-224248172464}"/>
                      </a:ext>
                    </a:extLst>
                  </p:cNvPr>
                  <p:cNvSpPr/>
                  <p:nvPr/>
                </p:nvSpPr>
                <p:spPr>
                  <a:xfrm>
                    <a:off x="4625259" y="3000417"/>
                    <a:ext cx="82536" cy="68276"/>
                  </a:xfrm>
                  <a:custGeom>
                    <a:avLst/>
                    <a:gdLst/>
                    <a:ahLst/>
                    <a:cxnLst/>
                    <a:rect l="l" t="t" r="r" b="b"/>
                    <a:pathLst>
                      <a:path w="2703" h="2236" extrusionOk="0">
                        <a:moveTo>
                          <a:pt x="1" y="0"/>
                        </a:moveTo>
                        <a:lnTo>
                          <a:pt x="1" y="2235"/>
                        </a:lnTo>
                        <a:lnTo>
                          <a:pt x="2703" y="2235"/>
                        </a:lnTo>
                        <a:lnTo>
                          <a:pt x="2703" y="0"/>
                        </a:lnTo>
                        <a:close/>
                      </a:path>
                    </a:pathLst>
                  </a:custGeom>
                  <a:solidFill>
                    <a:srgbClr val="F2F2F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6" name="Google Shape;2745;p33">
                    <a:extLst>
                      <a:ext uri="{FF2B5EF4-FFF2-40B4-BE49-F238E27FC236}">
                        <a16:creationId xmlns:a16="http://schemas.microsoft.com/office/drawing/2014/main" id="{35F37AAE-9102-4FC5-BB81-6C6040F93442}"/>
                      </a:ext>
                    </a:extLst>
                  </p:cNvPr>
                  <p:cNvSpPr/>
                  <p:nvPr/>
                </p:nvSpPr>
                <p:spPr>
                  <a:xfrm>
                    <a:off x="4239226" y="3629419"/>
                    <a:ext cx="247547" cy="154568"/>
                  </a:xfrm>
                  <a:custGeom>
                    <a:avLst/>
                    <a:gdLst/>
                    <a:ahLst/>
                    <a:cxnLst/>
                    <a:rect l="l" t="t" r="r" b="b"/>
                    <a:pathLst>
                      <a:path w="8107" h="5062" extrusionOk="0">
                        <a:moveTo>
                          <a:pt x="4464" y="1"/>
                        </a:moveTo>
                        <a:cubicBezTo>
                          <a:pt x="4066" y="1"/>
                          <a:pt x="3659" y="150"/>
                          <a:pt x="3303" y="316"/>
                        </a:cubicBezTo>
                        <a:cubicBezTo>
                          <a:pt x="2802" y="583"/>
                          <a:pt x="2302" y="917"/>
                          <a:pt x="1735" y="1017"/>
                        </a:cubicBezTo>
                        <a:cubicBezTo>
                          <a:pt x="1580" y="1045"/>
                          <a:pt x="1425" y="1055"/>
                          <a:pt x="1270" y="1055"/>
                        </a:cubicBezTo>
                        <a:cubicBezTo>
                          <a:pt x="1058" y="1055"/>
                          <a:pt x="846" y="1036"/>
                          <a:pt x="634" y="1017"/>
                        </a:cubicBezTo>
                        <a:cubicBezTo>
                          <a:pt x="434" y="983"/>
                          <a:pt x="267" y="983"/>
                          <a:pt x="101" y="950"/>
                        </a:cubicBezTo>
                        <a:cubicBezTo>
                          <a:pt x="101" y="2318"/>
                          <a:pt x="0" y="3685"/>
                          <a:pt x="0" y="5053"/>
                        </a:cubicBezTo>
                        <a:cubicBezTo>
                          <a:pt x="264" y="5059"/>
                          <a:pt x="526" y="5062"/>
                          <a:pt x="788" y="5062"/>
                        </a:cubicBezTo>
                        <a:cubicBezTo>
                          <a:pt x="2051" y="5062"/>
                          <a:pt x="3299" y="4997"/>
                          <a:pt x="4570" y="4886"/>
                        </a:cubicBezTo>
                        <a:cubicBezTo>
                          <a:pt x="4937" y="4820"/>
                          <a:pt x="5338" y="4786"/>
                          <a:pt x="5571" y="4486"/>
                        </a:cubicBezTo>
                        <a:cubicBezTo>
                          <a:pt x="5671" y="4386"/>
                          <a:pt x="5738" y="4253"/>
                          <a:pt x="5838" y="4186"/>
                        </a:cubicBezTo>
                        <a:cubicBezTo>
                          <a:pt x="6038" y="3986"/>
                          <a:pt x="6372" y="3952"/>
                          <a:pt x="6472" y="3685"/>
                        </a:cubicBezTo>
                        <a:cubicBezTo>
                          <a:pt x="6538" y="3519"/>
                          <a:pt x="6472" y="3319"/>
                          <a:pt x="6538" y="3152"/>
                        </a:cubicBezTo>
                        <a:cubicBezTo>
                          <a:pt x="6639" y="2985"/>
                          <a:pt x="6772" y="2918"/>
                          <a:pt x="6939" y="2852"/>
                        </a:cubicBezTo>
                        <a:cubicBezTo>
                          <a:pt x="7506" y="2585"/>
                          <a:pt x="7939" y="2051"/>
                          <a:pt x="8106" y="1450"/>
                        </a:cubicBezTo>
                        <a:lnTo>
                          <a:pt x="8106" y="1450"/>
                        </a:lnTo>
                        <a:cubicBezTo>
                          <a:pt x="6605" y="1484"/>
                          <a:pt x="5071" y="1551"/>
                          <a:pt x="3570" y="1617"/>
                        </a:cubicBezTo>
                        <a:cubicBezTo>
                          <a:pt x="4137" y="1217"/>
                          <a:pt x="4771" y="750"/>
                          <a:pt x="4937" y="83"/>
                        </a:cubicBezTo>
                        <a:cubicBezTo>
                          <a:pt x="4784" y="25"/>
                          <a:pt x="4624" y="1"/>
                          <a:pt x="4464"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7" name="Google Shape;2746;p33">
                    <a:extLst>
                      <a:ext uri="{FF2B5EF4-FFF2-40B4-BE49-F238E27FC236}">
                        <a16:creationId xmlns:a16="http://schemas.microsoft.com/office/drawing/2014/main" id="{B84DE279-D425-460A-90D5-BE083420AEF5}"/>
                      </a:ext>
                    </a:extLst>
                  </p:cNvPr>
                  <p:cNvSpPr/>
                  <p:nvPr/>
                </p:nvSpPr>
                <p:spPr>
                  <a:xfrm>
                    <a:off x="4674147" y="3629419"/>
                    <a:ext cx="247547" cy="154568"/>
                  </a:xfrm>
                  <a:custGeom>
                    <a:avLst/>
                    <a:gdLst/>
                    <a:ahLst/>
                    <a:cxnLst/>
                    <a:rect l="l" t="t" r="r" b="b"/>
                    <a:pathLst>
                      <a:path w="8107" h="5062" extrusionOk="0">
                        <a:moveTo>
                          <a:pt x="3644" y="1"/>
                        </a:moveTo>
                        <a:cubicBezTo>
                          <a:pt x="3483" y="1"/>
                          <a:pt x="3324" y="25"/>
                          <a:pt x="3170" y="83"/>
                        </a:cubicBezTo>
                        <a:cubicBezTo>
                          <a:pt x="3337" y="750"/>
                          <a:pt x="3970" y="1217"/>
                          <a:pt x="4538" y="1617"/>
                        </a:cubicBezTo>
                        <a:cubicBezTo>
                          <a:pt x="3036" y="1551"/>
                          <a:pt x="1502" y="1484"/>
                          <a:pt x="1" y="1450"/>
                        </a:cubicBezTo>
                        <a:lnTo>
                          <a:pt x="1" y="1450"/>
                        </a:lnTo>
                        <a:cubicBezTo>
                          <a:pt x="168" y="2051"/>
                          <a:pt x="601" y="2585"/>
                          <a:pt x="1168" y="2852"/>
                        </a:cubicBezTo>
                        <a:cubicBezTo>
                          <a:pt x="1335" y="2918"/>
                          <a:pt x="1469" y="2985"/>
                          <a:pt x="1569" y="3152"/>
                        </a:cubicBezTo>
                        <a:cubicBezTo>
                          <a:pt x="1635" y="3319"/>
                          <a:pt x="1569" y="3519"/>
                          <a:pt x="1635" y="3685"/>
                        </a:cubicBezTo>
                        <a:cubicBezTo>
                          <a:pt x="1736" y="3952"/>
                          <a:pt x="2069" y="3986"/>
                          <a:pt x="2269" y="4186"/>
                        </a:cubicBezTo>
                        <a:cubicBezTo>
                          <a:pt x="2369" y="4253"/>
                          <a:pt x="2436" y="4386"/>
                          <a:pt x="2536" y="4486"/>
                        </a:cubicBezTo>
                        <a:cubicBezTo>
                          <a:pt x="2770" y="4786"/>
                          <a:pt x="3170" y="4820"/>
                          <a:pt x="3537" y="4886"/>
                        </a:cubicBezTo>
                        <a:cubicBezTo>
                          <a:pt x="4780" y="4997"/>
                          <a:pt x="6047" y="5062"/>
                          <a:pt x="7317" y="5062"/>
                        </a:cubicBezTo>
                        <a:cubicBezTo>
                          <a:pt x="7580" y="5062"/>
                          <a:pt x="7844" y="5059"/>
                          <a:pt x="8107" y="5053"/>
                        </a:cubicBezTo>
                        <a:cubicBezTo>
                          <a:pt x="8107" y="3685"/>
                          <a:pt x="8007" y="2318"/>
                          <a:pt x="8007" y="950"/>
                        </a:cubicBezTo>
                        <a:cubicBezTo>
                          <a:pt x="7840" y="983"/>
                          <a:pt x="7640" y="983"/>
                          <a:pt x="7473" y="1017"/>
                        </a:cubicBezTo>
                        <a:cubicBezTo>
                          <a:pt x="7261" y="1036"/>
                          <a:pt x="7049" y="1055"/>
                          <a:pt x="6837" y="1055"/>
                        </a:cubicBezTo>
                        <a:cubicBezTo>
                          <a:pt x="6682" y="1055"/>
                          <a:pt x="6527" y="1045"/>
                          <a:pt x="6372" y="1017"/>
                        </a:cubicBezTo>
                        <a:cubicBezTo>
                          <a:pt x="5805" y="917"/>
                          <a:pt x="5305" y="583"/>
                          <a:pt x="4804" y="316"/>
                        </a:cubicBezTo>
                        <a:cubicBezTo>
                          <a:pt x="4448" y="150"/>
                          <a:pt x="4041" y="1"/>
                          <a:pt x="3644"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8" name="Google Shape;2747;p33">
                    <a:extLst>
                      <a:ext uri="{FF2B5EF4-FFF2-40B4-BE49-F238E27FC236}">
                        <a16:creationId xmlns:a16="http://schemas.microsoft.com/office/drawing/2014/main" id="{C8619BC6-58B4-4971-B795-75CCE8AD5D2B}"/>
                      </a:ext>
                    </a:extLst>
                  </p:cNvPr>
                  <p:cNvSpPr/>
                  <p:nvPr/>
                </p:nvSpPr>
                <p:spPr>
                  <a:xfrm>
                    <a:off x="4902310" y="2961179"/>
                    <a:ext cx="163026" cy="709053"/>
                  </a:xfrm>
                  <a:custGeom>
                    <a:avLst/>
                    <a:gdLst/>
                    <a:ahLst/>
                    <a:cxnLst/>
                    <a:rect l="l" t="t" r="r" b="b"/>
                    <a:pathLst>
                      <a:path w="5339" h="23221" extrusionOk="0">
                        <a:moveTo>
                          <a:pt x="800" y="0"/>
                        </a:moveTo>
                        <a:cubicBezTo>
                          <a:pt x="719" y="0"/>
                          <a:pt x="632" y="41"/>
                          <a:pt x="601" y="118"/>
                        </a:cubicBezTo>
                        <a:cubicBezTo>
                          <a:pt x="1" y="2053"/>
                          <a:pt x="301" y="4254"/>
                          <a:pt x="668" y="6222"/>
                        </a:cubicBezTo>
                        <a:cubicBezTo>
                          <a:pt x="1068" y="8324"/>
                          <a:pt x="1569" y="10392"/>
                          <a:pt x="2069" y="12493"/>
                        </a:cubicBezTo>
                        <a:cubicBezTo>
                          <a:pt x="2569" y="14528"/>
                          <a:pt x="3003" y="16596"/>
                          <a:pt x="3637" y="18598"/>
                        </a:cubicBezTo>
                        <a:cubicBezTo>
                          <a:pt x="3804" y="19065"/>
                          <a:pt x="3970" y="19532"/>
                          <a:pt x="4171" y="19999"/>
                        </a:cubicBezTo>
                        <a:cubicBezTo>
                          <a:pt x="4271" y="20232"/>
                          <a:pt x="4471" y="20532"/>
                          <a:pt x="4504" y="20766"/>
                        </a:cubicBezTo>
                        <a:cubicBezTo>
                          <a:pt x="4571" y="21133"/>
                          <a:pt x="4204" y="21266"/>
                          <a:pt x="3970" y="21400"/>
                        </a:cubicBezTo>
                        <a:cubicBezTo>
                          <a:pt x="3003" y="21933"/>
                          <a:pt x="1969" y="22334"/>
                          <a:pt x="902" y="22634"/>
                        </a:cubicBezTo>
                        <a:cubicBezTo>
                          <a:pt x="571" y="22724"/>
                          <a:pt x="674" y="23220"/>
                          <a:pt x="965" y="23220"/>
                        </a:cubicBezTo>
                        <a:cubicBezTo>
                          <a:pt x="998" y="23220"/>
                          <a:pt x="1032" y="23214"/>
                          <a:pt x="1068" y="23201"/>
                        </a:cubicBezTo>
                        <a:cubicBezTo>
                          <a:pt x="1869" y="23001"/>
                          <a:pt x="2636" y="22701"/>
                          <a:pt x="3370" y="22367"/>
                        </a:cubicBezTo>
                        <a:cubicBezTo>
                          <a:pt x="3904" y="22100"/>
                          <a:pt x="4771" y="21833"/>
                          <a:pt x="5038" y="21266"/>
                        </a:cubicBezTo>
                        <a:cubicBezTo>
                          <a:pt x="5338" y="20666"/>
                          <a:pt x="4771" y="19932"/>
                          <a:pt x="4538" y="19398"/>
                        </a:cubicBezTo>
                        <a:cubicBezTo>
                          <a:pt x="4237" y="18564"/>
                          <a:pt x="4004" y="17730"/>
                          <a:pt x="3770" y="16897"/>
                        </a:cubicBezTo>
                        <a:cubicBezTo>
                          <a:pt x="2836" y="13361"/>
                          <a:pt x="1969" y="9825"/>
                          <a:pt x="1269" y="6256"/>
                        </a:cubicBezTo>
                        <a:cubicBezTo>
                          <a:pt x="1068" y="5288"/>
                          <a:pt x="902" y="4254"/>
                          <a:pt x="835" y="3253"/>
                        </a:cubicBezTo>
                        <a:cubicBezTo>
                          <a:pt x="768" y="2219"/>
                          <a:pt x="868" y="1219"/>
                          <a:pt x="968" y="185"/>
                        </a:cubicBezTo>
                        <a:cubicBezTo>
                          <a:pt x="986" y="58"/>
                          <a:pt x="897" y="0"/>
                          <a:pt x="800"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99" name="Google Shape;2748;p33">
                    <a:extLst>
                      <a:ext uri="{FF2B5EF4-FFF2-40B4-BE49-F238E27FC236}">
                        <a16:creationId xmlns:a16="http://schemas.microsoft.com/office/drawing/2014/main" id="{3D76E81E-46B8-4220-A139-2AE80C11C2DB}"/>
                      </a:ext>
                    </a:extLst>
                  </p:cNvPr>
                  <p:cNvSpPr/>
                  <p:nvPr/>
                </p:nvSpPr>
                <p:spPr>
                  <a:xfrm>
                    <a:off x="4526476" y="2699947"/>
                    <a:ext cx="142629" cy="243456"/>
                  </a:xfrm>
                  <a:custGeom>
                    <a:avLst/>
                    <a:gdLst/>
                    <a:ahLst/>
                    <a:cxnLst/>
                    <a:rect l="l" t="t" r="r" b="b"/>
                    <a:pathLst>
                      <a:path w="4671" h="7973" extrusionOk="0">
                        <a:moveTo>
                          <a:pt x="4437" y="0"/>
                        </a:moveTo>
                        <a:lnTo>
                          <a:pt x="534" y="133"/>
                        </a:lnTo>
                        <a:lnTo>
                          <a:pt x="200" y="4503"/>
                        </a:lnTo>
                        <a:lnTo>
                          <a:pt x="100" y="5504"/>
                        </a:lnTo>
                        <a:cubicBezTo>
                          <a:pt x="0" y="6838"/>
                          <a:pt x="1068" y="7972"/>
                          <a:pt x="2435" y="7972"/>
                        </a:cubicBezTo>
                        <a:cubicBezTo>
                          <a:pt x="3669" y="7939"/>
                          <a:pt x="4670" y="6905"/>
                          <a:pt x="4670" y="5671"/>
                        </a:cubicBezTo>
                        <a:cubicBezTo>
                          <a:pt x="4670" y="5637"/>
                          <a:pt x="4670" y="5604"/>
                          <a:pt x="4637" y="5604"/>
                        </a:cubicBezTo>
                        <a:lnTo>
                          <a:pt x="4603" y="4670"/>
                        </a:lnTo>
                        <a:lnTo>
                          <a:pt x="4437"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0" name="Google Shape;2749;p33">
                    <a:extLst>
                      <a:ext uri="{FF2B5EF4-FFF2-40B4-BE49-F238E27FC236}">
                        <a16:creationId xmlns:a16="http://schemas.microsoft.com/office/drawing/2014/main" id="{4E5CA8CA-1582-4B9D-AB4A-BA5F71FCA2FD}"/>
                      </a:ext>
                    </a:extLst>
                  </p:cNvPr>
                  <p:cNvSpPr/>
                  <p:nvPr/>
                </p:nvSpPr>
                <p:spPr>
                  <a:xfrm>
                    <a:off x="4532583" y="2699947"/>
                    <a:ext cx="134476" cy="154415"/>
                  </a:xfrm>
                  <a:custGeom>
                    <a:avLst/>
                    <a:gdLst/>
                    <a:ahLst/>
                    <a:cxnLst/>
                    <a:rect l="l" t="t" r="r" b="b"/>
                    <a:pathLst>
                      <a:path w="4404" h="5057" extrusionOk="0">
                        <a:moveTo>
                          <a:pt x="4237" y="0"/>
                        </a:moveTo>
                        <a:lnTo>
                          <a:pt x="334" y="133"/>
                        </a:lnTo>
                        <a:lnTo>
                          <a:pt x="0" y="4503"/>
                        </a:lnTo>
                        <a:cubicBezTo>
                          <a:pt x="34" y="4503"/>
                          <a:pt x="67" y="4503"/>
                          <a:pt x="100" y="4537"/>
                        </a:cubicBezTo>
                        <a:cubicBezTo>
                          <a:pt x="805" y="4880"/>
                          <a:pt x="1607" y="5057"/>
                          <a:pt x="2412" y="5057"/>
                        </a:cubicBezTo>
                        <a:cubicBezTo>
                          <a:pt x="3093" y="5057"/>
                          <a:pt x="3777" y="4930"/>
                          <a:pt x="4403" y="4670"/>
                        </a:cubicBezTo>
                        <a:lnTo>
                          <a:pt x="4237"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1" name="Google Shape;2750;p33">
                    <a:extLst>
                      <a:ext uri="{FF2B5EF4-FFF2-40B4-BE49-F238E27FC236}">
                        <a16:creationId xmlns:a16="http://schemas.microsoft.com/office/drawing/2014/main" id="{B2E11207-5A57-4D8B-B7AA-20E4A2B5E49D}"/>
                      </a:ext>
                    </a:extLst>
                  </p:cNvPr>
                  <p:cNvSpPr/>
                  <p:nvPr/>
                </p:nvSpPr>
                <p:spPr>
                  <a:xfrm>
                    <a:off x="4334986" y="2379720"/>
                    <a:ext cx="128339" cy="237929"/>
                  </a:xfrm>
                  <a:custGeom>
                    <a:avLst/>
                    <a:gdLst/>
                    <a:ahLst/>
                    <a:cxnLst/>
                    <a:rect l="l" t="t" r="r" b="b"/>
                    <a:pathLst>
                      <a:path w="4203" h="7792" extrusionOk="0">
                        <a:moveTo>
                          <a:pt x="2520" y="1"/>
                        </a:moveTo>
                        <a:cubicBezTo>
                          <a:pt x="2400" y="1"/>
                          <a:pt x="2271" y="15"/>
                          <a:pt x="2135" y="46"/>
                        </a:cubicBezTo>
                        <a:cubicBezTo>
                          <a:pt x="901" y="313"/>
                          <a:pt x="33" y="1948"/>
                          <a:pt x="0" y="3115"/>
                        </a:cubicBezTo>
                        <a:cubicBezTo>
                          <a:pt x="85" y="3128"/>
                          <a:pt x="171" y="3135"/>
                          <a:pt x="258" y="3135"/>
                        </a:cubicBezTo>
                        <a:cubicBezTo>
                          <a:pt x="613" y="3135"/>
                          <a:pt x="973" y="3023"/>
                          <a:pt x="1268" y="2781"/>
                        </a:cubicBezTo>
                        <a:lnTo>
                          <a:pt x="1268" y="2781"/>
                        </a:lnTo>
                        <a:cubicBezTo>
                          <a:pt x="1067" y="2982"/>
                          <a:pt x="867" y="3248"/>
                          <a:pt x="934" y="3549"/>
                        </a:cubicBezTo>
                        <a:cubicBezTo>
                          <a:pt x="956" y="3751"/>
                          <a:pt x="1160" y="3892"/>
                          <a:pt x="1342" y="3892"/>
                        </a:cubicBezTo>
                        <a:cubicBezTo>
                          <a:pt x="1430" y="3892"/>
                          <a:pt x="1513" y="3859"/>
                          <a:pt x="1568" y="3782"/>
                        </a:cubicBezTo>
                        <a:lnTo>
                          <a:pt x="1568" y="3782"/>
                        </a:lnTo>
                        <a:cubicBezTo>
                          <a:pt x="1401" y="4283"/>
                          <a:pt x="1534" y="4850"/>
                          <a:pt x="1701" y="5350"/>
                        </a:cubicBezTo>
                        <a:cubicBezTo>
                          <a:pt x="1901" y="6017"/>
                          <a:pt x="2202" y="6684"/>
                          <a:pt x="2535" y="7318"/>
                        </a:cubicBezTo>
                        <a:cubicBezTo>
                          <a:pt x="2635" y="7518"/>
                          <a:pt x="2802" y="7752"/>
                          <a:pt x="3036" y="7785"/>
                        </a:cubicBezTo>
                        <a:cubicBezTo>
                          <a:pt x="3063" y="7790"/>
                          <a:pt x="3090" y="7792"/>
                          <a:pt x="3116" y="7792"/>
                        </a:cubicBezTo>
                        <a:cubicBezTo>
                          <a:pt x="3468" y="7792"/>
                          <a:pt x="3676" y="7393"/>
                          <a:pt x="3769" y="7051"/>
                        </a:cubicBezTo>
                        <a:cubicBezTo>
                          <a:pt x="4203" y="5550"/>
                          <a:pt x="4170" y="3982"/>
                          <a:pt x="4136" y="2415"/>
                        </a:cubicBezTo>
                        <a:cubicBezTo>
                          <a:pt x="4106" y="1386"/>
                          <a:pt x="3692" y="1"/>
                          <a:pt x="2520"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2" name="Google Shape;2751;p33">
                    <a:extLst>
                      <a:ext uri="{FF2B5EF4-FFF2-40B4-BE49-F238E27FC236}">
                        <a16:creationId xmlns:a16="http://schemas.microsoft.com/office/drawing/2014/main" id="{9B18E355-CD3F-49CF-8D7D-B2125C52C526}"/>
                      </a:ext>
                    </a:extLst>
                  </p:cNvPr>
                  <p:cNvSpPr/>
                  <p:nvPr/>
                </p:nvSpPr>
                <p:spPr>
                  <a:xfrm>
                    <a:off x="4754639" y="2379720"/>
                    <a:ext cx="128369" cy="237929"/>
                  </a:xfrm>
                  <a:custGeom>
                    <a:avLst/>
                    <a:gdLst/>
                    <a:ahLst/>
                    <a:cxnLst/>
                    <a:rect l="l" t="t" r="r" b="b"/>
                    <a:pathLst>
                      <a:path w="4204" h="7792" extrusionOk="0">
                        <a:moveTo>
                          <a:pt x="1659" y="1"/>
                        </a:moveTo>
                        <a:cubicBezTo>
                          <a:pt x="512" y="1"/>
                          <a:pt x="97" y="1386"/>
                          <a:pt x="67" y="2415"/>
                        </a:cubicBezTo>
                        <a:cubicBezTo>
                          <a:pt x="34" y="3982"/>
                          <a:pt x="0" y="5550"/>
                          <a:pt x="400" y="7051"/>
                        </a:cubicBezTo>
                        <a:cubicBezTo>
                          <a:pt x="525" y="7393"/>
                          <a:pt x="735" y="7792"/>
                          <a:pt x="1087" y="7792"/>
                        </a:cubicBezTo>
                        <a:cubicBezTo>
                          <a:pt x="1113" y="7792"/>
                          <a:pt x="1140" y="7790"/>
                          <a:pt x="1168" y="7785"/>
                        </a:cubicBezTo>
                        <a:cubicBezTo>
                          <a:pt x="1401" y="7752"/>
                          <a:pt x="1535" y="7518"/>
                          <a:pt x="1668" y="7318"/>
                        </a:cubicBezTo>
                        <a:cubicBezTo>
                          <a:pt x="2002" y="6684"/>
                          <a:pt x="2268" y="6017"/>
                          <a:pt x="2502" y="5350"/>
                        </a:cubicBezTo>
                        <a:cubicBezTo>
                          <a:pt x="2669" y="4850"/>
                          <a:pt x="2769" y="4283"/>
                          <a:pt x="2635" y="3782"/>
                        </a:cubicBezTo>
                        <a:lnTo>
                          <a:pt x="2635" y="3782"/>
                        </a:lnTo>
                        <a:cubicBezTo>
                          <a:pt x="2679" y="3859"/>
                          <a:pt x="2755" y="3892"/>
                          <a:pt x="2840" y="3892"/>
                        </a:cubicBezTo>
                        <a:cubicBezTo>
                          <a:pt x="3013" y="3892"/>
                          <a:pt x="3224" y="3751"/>
                          <a:pt x="3269" y="3549"/>
                        </a:cubicBezTo>
                        <a:cubicBezTo>
                          <a:pt x="3336" y="3248"/>
                          <a:pt x="3136" y="2982"/>
                          <a:pt x="2936" y="2781"/>
                        </a:cubicBezTo>
                        <a:lnTo>
                          <a:pt x="2936" y="2781"/>
                        </a:lnTo>
                        <a:cubicBezTo>
                          <a:pt x="3204" y="3023"/>
                          <a:pt x="3558" y="3135"/>
                          <a:pt x="3929" y="3135"/>
                        </a:cubicBezTo>
                        <a:cubicBezTo>
                          <a:pt x="4020" y="3135"/>
                          <a:pt x="4112" y="3128"/>
                          <a:pt x="4203" y="3115"/>
                        </a:cubicBezTo>
                        <a:cubicBezTo>
                          <a:pt x="4170" y="1948"/>
                          <a:pt x="3303" y="313"/>
                          <a:pt x="2035" y="46"/>
                        </a:cubicBezTo>
                        <a:cubicBezTo>
                          <a:pt x="1902" y="15"/>
                          <a:pt x="1776" y="1"/>
                          <a:pt x="1659"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3" name="Google Shape;2752;p33">
                    <a:extLst>
                      <a:ext uri="{FF2B5EF4-FFF2-40B4-BE49-F238E27FC236}">
                        <a16:creationId xmlns:a16="http://schemas.microsoft.com/office/drawing/2014/main" id="{F4393C81-BFC1-4367-8C51-DF928BB1924E}"/>
                      </a:ext>
                    </a:extLst>
                  </p:cNvPr>
                  <p:cNvSpPr/>
                  <p:nvPr/>
                </p:nvSpPr>
                <p:spPr>
                  <a:xfrm>
                    <a:off x="4370621" y="2542994"/>
                    <a:ext cx="92704" cy="131972"/>
                  </a:xfrm>
                  <a:custGeom>
                    <a:avLst/>
                    <a:gdLst/>
                    <a:ahLst/>
                    <a:cxnLst/>
                    <a:rect l="l" t="t" r="r" b="b"/>
                    <a:pathLst>
                      <a:path w="3036" h="4322" extrusionOk="0">
                        <a:moveTo>
                          <a:pt x="1200" y="0"/>
                        </a:moveTo>
                        <a:cubicBezTo>
                          <a:pt x="820" y="0"/>
                          <a:pt x="425" y="257"/>
                          <a:pt x="267" y="603"/>
                        </a:cubicBezTo>
                        <a:cubicBezTo>
                          <a:pt x="1" y="1037"/>
                          <a:pt x="101" y="1571"/>
                          <a:pt x="234" y="2038"/>
                        </a:cubicBezTo>
                        <a:cubicBezTo>
                          <a:pt x="367" y="2571"/>
                          <a:pt x="601" y="3072"/>
                          <a:pt x="901" y="3506"/>
                        </a:cubicBezTo>
                        <a:cubicBezTo>
                          <a:pt x="1068" y="3772"/>
                          <a:pt x="1268" y="4006"/>
                          <a:pt x="1535" y="4173"/>
                        </a:cubicBezTo>
                        <a:cubicBezTo>
                          <a:pt x="1710" y="4270"/>
                          <a:pt x="1907" y="4322"/>
                          <a:pt x="2095" y="4322"/>
                        </a:cubicBezTo>
                        <a:cubicBezTo>
                          <a:pt x="2229" y="4322"/>
                          <a:pt x="2358" y="4295"/>
                          <a:pt x="2469" y="4239"/>
                        </a:cubicBezTo>
                        <a:cubicBezTo>
                          <a:pt x="2803" y="4039"/>
                          <a:pt x="2903" y="3639"/>
                          <a:pt x="2936" y="3272"/>
                        </a:cubicBezTo>
                        <a:cubicBezTo>
                          <a:pt x="3036" y="2338"/>
                          <a:pt x="2869" y="1604"/>
                          <a:pt x="2302" y="837"/>
                        </a:cubicBezTo>
                        <a:cubicBezTo>
                          <a:pt x="2035" y="503"/>
                          <a:pt x="1802" y="36"/>
                          <a:pt x="1268" y="3"/>
                        </a:cubicBezTo>
                        <a:cubicBezTo>
                          <a:pt x="1245" y="1"/>
                          <a:pt x="1223" y="0"/>
                          <a:pt x="1200"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4" name="Google Shape;2753;p33">
                    <a:extLst>
                      <a:ext uri="{FF2B5EF4-FFF2-40B4-BE49-F238E27FC236}">
                        <a16:creationId xmlns:a16="http://schemas.microsoft.com/office/drawing/2014/main" id="{2B2AC9A2-5619-49AB-9314-B9D873771826}"/>
                      </a:ext>
                    </a:extLst>
                  </p:cNvPr>
                  <p:cNvSpPr/>
                  <p:nvPr/>
                </p:nvSpPr>
                <p:spPr>
                  <a:xfrm>
                    <a:off x="4768900" y="2542994"/>
                    <a:ext cx="92704" cy="131972"/>
                  </a:xfrm>
                  <a:custGeom>
                    <a:avLst/>
                    <a:gdLst/>
                    <a:ahLst/>
                    <a:cxnLst/>
                    <a:rect l="l" t="t" r="r" b="b"/>
                    <a:pathLst>
                      <a:path w="3036" h="4322" extrusionOk="0">
                        <a:moveTo>
                          <a:pt x="1836" y="0"/>
                        </a:moveTo>
                        <a:cubicBezTo>
                          <a:pt x="1814" y="0"/>
                          <a:pt x="1791" y="1"/>
                          <a:pt x="1768" y="3"/>
                        </a:cubicBezTo>
                        <a:cubicBezTo>
                          <a:pt x="1234" y="36"/>
                          <a:pt x="1001" y="503"/>
                          <a:pt x="734" y="837"/>
                        </a:cubicBezTo>
                        <a:cubicBezTo>
                          <a:pt x="167" y="1604"/>
                          <a:pt x="0" y="2338"/>
                          <a:pt x="100" y="3272"/>
                        </a:cubicBezTo>
                        <a:cubicBezTo>
                          <a:pt x="134" y="3639"/>
                          <a:pt x="234" y="4039"/>
                          <a:pt x="567" y="4239"/>
                        </a:cubicBezTo>
                        <a:cubicBezTo>
                          <a:pt x="679" y="4295"/>
                          <a:pt x="807" y="4322"/>
                          <a:pt x="942" y="4322"/>
                        </a:cubicBezTo>
                        <a:cubicBezTo>
                          <a:pt x="1129" y="4322"/>
                          <a:pt x="1326" y="4270"/>
                          <a:pt x="1501" y="4173"/>
                        </a:cubicBezTo>
                        <a:cubicBezTo>
                          <a:pt x="1768" y="4006"/>
                          <a:pt x="1968" y="3772"/>
                          <a:pt x="2135" y="3506"/>
                        </a:cubicBezTo>
                        <a:cubicBezTo>
                          <a:pt x="2435" y="3072"/>
                          <a:pt x="2669" y="2571"/>
                          <a:pt x="2802" y="2038"/>
                        </a:cubicBezTo>
                        <a:cubicBezTo>
                          <a:pt x="2936" y="1571"/>
                          <a:pt x="3036" y="1037"/>
                          <a:pt x="2769" y="603"/>
                        </a:cubicBezTo>
                        <a:cubicBezTo>
                          <a:pt x="2612" y="257"/>
                          <a:pt x="2217" y="0"/>
                          <a:pt x="1836" y="0"/>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5" name="Google Shape;2754;p33">
                    <a:extLst>
                      <a:ext uri="{FF2B5EF4-FFF2-40B4-BE49-F238E27FC236}">
                        <a16:creationId xmlns:a16="http://schemas.microsoft.com/office/drawing/2014/main" id="{5F81D411-EDC3-4BBE-A464-5E35680FEEC5}"/>
                      </a:ext>
                    </a:extLst>
                  </p:cNvPr>
                  <p:cNvSpPr/>
                  <p:nvPr/>
                </p:nvSpPr>
                <p:spPr>
                  <a:xfrm>
                    <a:off x="4429708" y="2242982"/>
                    <a:ext cx="366695" cy="577173"/>
                  </a:xfrm>
                  <a:custGeom>
                    <a:avLst/>
                    <a:gdLst/>
                    <a:ahLst/>
                    <a:cxnLst/>
                    <a:rect l="l" t="t" r="r" b="b"/>
                    <a:pathLst>
                      <a:path w="12009" h="18902" extrusionOk="0">
                        <a:moveTo>
                          <a:pt x="6285" y="1"/>
                        </a:moveTo>
                        <a:cubicBezTo>
                          <a:pt x="6087" y="1"/>
                          <a:pt x="5883" y="7"/>
                          <a:pt x="5671" y="21"/>
                        </a:cubicBezTo>
                        <a:cubicBezTo>
                          <a:pt x="5671" y="21"/>
                          <a:pt x="100" y="154"/>
                          <a:pt x="0" y="4758"/>
                        </a:cubicBezTo>
                        <a:cubicBezTo>
                          <a:pt x="0" y="4858"/>
                          <a:pt x="67" y="7960"/>
                          <a:pt x="100" y="10662"/>
                        </a:cubicBezTo>
                        <a:cubicBezTo>
                          <a:pt x="100" y="12730"/>
                          <a:pt x="134" y="14531"/>
                          <a:pt x="134" y="14531"/>
                        </a:cubicBezTo>
                        <a:cubicBezTo>
                          <a:pt x="134" y="14531"/>
                          <a:pt x="1678" y="18902"/>
                          <a:pt x="5778" y="18902"/>
                        </a:cubicBezTo>
                        <a:cubicBezTo>
                          <a:pt x="5809" y="18902"/>
                          <a:pt x="5840" y="18902"/>
                          <a:pt x="5871" y="18901"/>
                        </a:cubicBezTo>
                        <a:cubicBezTo>
                          <a:pt x="5871" y="18901"/>
                          <a:pt x="11408" y="17967"/>
                          <a:pt x="11942" y="14164"/>
                        </a:cubicBezTo>
                        <a:lnTo>
                          <a:pt x="11975" y="10562"/>
                        </a:lnTo>
                        <a:lnTo>
                          <a:pt x="12009" y="4357"/>
                        </a:lnTo>
                        <a:cubicBezTo>
                          <a:pt x="12009" y="4357"/>
                          <a:pt x="11360" y="1"/>
                          <a:pt x="6285" y="1"/>
                        </a:cubicBez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6" name="Google Shape;2755;p33">
                    <a:extLst>
                      <a:ext uri="{FF2B5EF4-FFF2-40B4-BE49-F238E27FC236}">
                        <a16:creationId xmlns:a16="http://schemas.microsoft.com/office/drawing/2014/main" id="{D195C4FF-75E8-4CC3-AF0B-B01B27359D85}"/>
                      </a:ext>
                    </a:extLst>
                  </p:cNvPr>
                  <p:cNvSpPr/>
                  <p:nvPr/>
                </p:nvSpPr>
                <p:spPr>
                  <a:xfrm>
                    <a:off x="4700652" y="2499389"/>
                    <a:ext cx="43818" cy="64276"/>
                  </a:xfrm>
                  <a:custGeom>
                    <a:avLst/>
                    <a:gdLst/>
                    <a:ahLst/>
                    <a:cxnLst/>
                    <a:rect l="l" t="t" r="r" b="b"/>
                    <a:pathLst>
                      <a:path w="1435" h="2105" extrusionOk="0">
                        <a:moveTo>
                          <a:pt x="658" y="1"/>
                        </a:moveTo>
                        <a:cubicBezTo>
                          <a:pt x="467" y="1"/>
                          <a:pt x="282" y="84"/>
                          <a:pt x="200" y="263"/>
                        </a:cubicBezTo>
                        <a:cubicBezTo>
                          <a:pt x="100" y="497"/>
                          <a:pt x="34" y="730"/>
                          <a:pt x="34" y="964"/>
                        </a:cubicBezTo>
                        <a:cubicBezTo>
                          <a:pt x="0" y="1264"/>
                          <a:pt x="100" y="1564"/>
                          <a:pt x="234" y="1798"/>
                        </a:cubicBezTo>
                        <a:cubicBezTo>
                          <a:pt x="321" y="2002"/>
                          <a:pt x="537" y="2104"/>
                          <a:pt x="723" y="2104"/>
                        </a:cubicBezTo>
                        <a:cubicBezTo>
                          <a:pt x="750" y="2104"/>
                          <a:pt x="776" y="2102"/>
                          <a:pt x="801" y="2098"/>
                        </a:cubicBezTo>
                        <a:cubicBezTo>
                          <a:pt x="1034" y="2065"/>
                          <a:pt x="1201" y="1898"/>
                          <a:pt x="1301" y="1664"/>
                        </a:cubicBezTo>
                        <a:cubicBezTo>
                          <a:pt x="1435" y="1197"/>
                          <a:pt x="1368" y="697"/>
                          <a:pt x="1168" y="263"/>
                        </a:cubicBezTo>
                        <a:cubicBezTo>
                          <a:pt x="1065" y="93"/>
                          <a:pt x="858" y="1"/>
                          <a:pt x="658"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7" name="Google Shape;2756;p33">
                    <a:extLst>
                      <a:ext uri="{FF2B5EF4-FFF2-40B4-BE49-F238E27FC236}">
                        <a16:creationId xmlns:a16="http://schemas.microsoft.com/office/drawing/2014/main" id="{A81965FF-C028-4F0D-A38A-A6844B75290F}"/>
                      </a:ext>
                    </a:extLst>
                  </p:cNvPr>
                  <p:cNvSpPr/>
                  <p:nvPr/>
                </p:nvSpPr>
                <p:spPr>
                  <a:xfrm>
                    <a:off x="4693507" y="2459265"/>
                    <a:ext cx="63269" cy="24092"/>
                  </a:xfrm>
                  <a:custGeom>
                    <a:avLst/>
                    <a:gdLst/>
                    <a:ahLst/>
                    <a:cxnLst/>
                    <a:rect l="l" t="t" r="r" b="b"/>
                    <a:pathLst>
                      <a:path w="2072" h="789" extrusionOk="0">
                        <a:moveTo>
                          <a:pt x="1062" y="0"/>
                        </a:moveTo>
                        <a:cubicBezTo>
                          <a:pt x="744" y="0"/>
                          <a:pt x="422" y="81"/>
                          <a:pt x="168" y="277"/>
                        </a:cubicBezTo>
                        <a:cubicBezTo>
                          <a:pt x="1" y="443"/>
                          <a:pt x="134" y="777"/>
                          <a:pt x="368" y="777"/>
                        </a:cubicBezTo>
                        <a:cubicBezTo>
                          <a:pt x="568" y="744"/>
                          <a:pt x="768" y="677"/>
                          <a:pt x="968" y="677"/>
                        </a:cubicBezTo>
                        <a:cubicBezTo>
                          <a:pt x="1168" y="677"/>
                          <a:pt x="1335" y="710"/>
                          <a:pt x="1535" y="777"/>
                        </a:cubicBezTo>
                        <a:cubicBezTo>
                          <a:pt x="1568" y="785"/>
                          <a:pt x="1599" y="788"/>
                          <a:pt x="1629" y="788"/>
                        </a:cubicBezTo>
                        <a:cubicBezTo>
                          <a:pt x="1986" y="788"/>
                          <a:pt x="2072" y="264"/>
                          <a:pt x="1702" y="110"/>
                        </a:cubicBezTo>
                        <a:cubicBezTo>
                          <a:pt x="1509" y="41"/>
                          <a:pt x="1286" y="0"/>
                          <a:pt x="1062" y="0"/>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8" name="Google Shape;2757;p33">
                    <a:extLst>
                      <a:ext uri="{FF2B5EF4-FFF2-40B4-BE49-F238E27FC236}">
                        <a16:creationId xmlns:a16="http://schemas.microsoft.com/office/drawing/2014/main" id="{CC14BCDF-6D66-43ED-93A6-0247C7F20907}"/>
                      </a:ext>
                    </a:extLst>
                  </p:cNvPr>
                  <p:cNvSpPr/>
                  <p:nvPr/>
                </p:nvSpPr>
                <p:spPr>
                  <a:xfrm>
                    <a:off x="4485711" y="2499389"/>
                    <a:ext cx="43848" cy="64276"/>
                  </a:xfrm>
                  <a:custGeom>
                    <a:avLst/>
                    <a:gdLst/>
                    <a:ahLst/>
                    <a:cxnLst/>
                    <a:rect l="l" t="t" r="r" b="b"/>
                    <a:pathLst>
                      <a:path w="1436" h="2105" extrusionOk="0">
                        <a:moveTo>
                          <a:pt x="786" y="1"/>
                        </a:moveTo>
                        <a:cubicBezTo>
                          <a:pt x="586" y="1"/>
                          <a:pt x="387" y="93"/>
                          <a:pt x="301" y="263"/>
                        </a:cubicBezTo>
                        <a:cubicBezTo>
                          <a:pt x="68" y="697"/>
                          <a:pt x="1" y="1197"/>
                          <a:pt x="168" y="1664"/>
                        </a:cubicBezTo>
                        <a:cubicBezTo>
                          <a:pt x="234" y="1898"/>
                          <a:pt x="401" y="2065"/>
                          <a:pt x="635" y="2098"/>
                        </a:cubicBezTo>
                        <a:cubicBezTo>
                          <a:pt x="664" y="2102"/>
                          <a:pt x="693" y="2104"/>
                          <a:pt x="722" y="2104"/>
                        </a:cubicBezTo>
                        <a:cubicBezTo>
                          <a:pt x="925" y="2104"/>
                          <a:pt x="1118" y="2002"/>
                          <a:pt x="1235" y="1798"/>
                        </a:cubicBezTo>
                        <a:cubicBezTo>
                          <a:pt x="1369" y="1564"/>
                          <a:pt x="1435" y="1264"/>
                          <a:pt x="1435" y="964"/>
                        </a:cubicBezTo>
                        <a:cubicBezTo>
                          <a:pt x="1435" y="730"/>
                          <a:pt x="1369" y="497"/>
                          <a:pt x="1268" y="263"/>
                        </a:cubicBezTo>
                        <a:cubicBezTo>
                          <a:pt x="1171" y="84"/>
                          <a:pt x="978" y="1"/>
                          <a:pt x="786"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09" name="Google Shape;2758;p33">
                    <a:extLst>
                      <a:ext uri="{FF2B5EF4-FFF2-40B4-BE49-F238E27FC236}">
                        <a16:creationId xmlns:a16="http://schemas.microsoft.com/office/drawing/2014/main" id="{B4B27795-C66D-4395-AC1A-845321F5995C}"/>
                      </a:ext>
                    </a:extLst>
                  </p:cNvPr>
                  <p:cNvSpPr/>
                  <p:nvPr/>
                </p:nvSpPr>
                <p:spPr>
                  <a:xfrm>
                    <a:off x="4473405" y="2459265"/>
                    <a:ext cx="63269" cy="24092"/>
                  </a:xfrm>
                  <a:custGeom>
                    <a:avLst/>
                    <a:gdLst/>
                    <a:ahLst/>
                    <a:cxnLst/>
                    <a:rect l="l" t="t" r="r" b="b"/>
                    <a:pathLst>
                      <a:path w="2072" h="789" extrusionOk="0">
                        <a:moveTo>
                          <a:pt x="1021" y="0"/>
                        </a:moveTo>
                        <a:cubicBezTo>
                          <a:pt x="792" y="0"/>
                          <a:pt x="564" y="41"/>
                          <a:pt x="371" y="110"/>
                        </a:cubicBezTo>
                        <a:cubicBezTo>
                          <a:pt x="1" y="264"/>
                          <a:pt x="115" y="788"/>
                          <a:pt x="476" y="788"/>
                        </a:cubicBezTo>
                        <a:cubicBezTo>
                          <a:pt x="506" y="788"/>
                          <a:pt x="538" y="785"/>
                          <a:pt x="571" y="777"/>
                        </a:cubicBezTo>
                        <a:cubicBezTo>
                          <a:pt x="737" y="710"/>
                          <a:pt x="938" y="677"/>
                          <a:pt x="1138" y="677"/>
                        </a:cubicBezTo>
                        <a:cubicBezTo>
                          <a:pt x="1338" y="677"/>
                          <a:pt x="1505" y="744"/>
                          <a:pt x="1705" y="777"/>
                        </a:cubicBezTo>
                        <a:cubicBezTo>
                          <a:pt x="1938" y="777"/>
                          <a:pt x="2072" y="443"/>
                          <a:pt x="1905" y="277"/>
                        </a:cubicBezTo>
                        <a:cubicBezTo>
                          <a:pt x="1671" y="81"/>
                          <a:pt x="1344" y="0"/>
                          <a:pt x="1021" y="0"/>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0" name="Google Shape;2759;p33">
                    <a:extLst>
                      <a:ext uri="{FF2B5EF4-FFF2-40B4-BE49-F238E27FC236}">
                        <a16:creationId xmlns:a16="http://schemas.microsoft.com/office/drawing/2014/main" id="{28814AFF-8A4B-4D3C-96E9-FDB73B2F14F9}"/>
                      </a:ext>
                    </a:extLst>
                  </p:cNvPr>
                  <p:cNvSpPr/>
                  <p:nvPr/>
                </p:nvSpPr>
                <p:spPr>
                  <a:xfrm>
                    <a:off x="4431723" y="2426134"/>
                    <a:ext cx="358573" cy="174294"/>
                  </a:xfrm>
                  <a:custGeom>
                    <a:avLst/>
                    <a:gdLst/>
                    <a:ahLst/>
                    <a:cxnLst/>
                    <a:rect l="l" t="t" r="r" b="b"/>
                    <a:pathLst>
                      <a:path w="11743" h="5708" extrusionOk="0">
                        <a:moveTo>
                          <a:pt x="2703" y="327"/>
                        </a:moveTo>
                        <a:cubicBezTo>
                          <a:pt x="3303" y="327"/>
                          <a:pt x="3870" y="628"/>
                          <a:pt x="4204" y="1161"/>
                        </a:cubicBezTo>
                        <a:cubicBezTo>
                          <a:pt x="4671" y="2029"/>
                          <a:pt x="4671" y="3697"/>
                          <a:pt x="4137" y="4497"/>
                        </a:cubicBezTo>
                        <a:cubicBezTo>
                          <a:pt x="3770" y="5064"/>
                          <a:pt x="3137" y="5298"/>
                          <a:pt x="2536" y="5331"/>
                        </a:cubicBezTo>
                        <a:cubicBezTo>
                          <a:pt x="2500" y="5333"/>
                          <a:pt x="2464" y="5333"/>
                          <a:pt x="2429" y="5333"/>
                        </a:cubicBezTo>
                        <a:cubicBezTo>
                          <a:pt x="1685" y="5333"/>
                          <a:pt x="1158" y="4996"/>
                          <a:pt x="935" y="4264"/>
                        </a:cubicBezTo>
                        <a:cubicBezTo>
                          <a:pt x="601" y="3196"/>
                          <a:pt x="435" y="1728"/>
                          <a:pt x="1335" y="895"/>
                        </a:cubicBezTo>
                        <a:cubicBezTo>
                          <a:pt x="1736" y="594"/>
                          <a:pt x="2169" y="327"/>
                          <a:pt x="2703" y="327"/>
                        </a:cubicBezTo>
                        <a:close/>
                        <a:moveTo>
                          <a:pt x="9541" y="327"/>
                        </a:moveTo>
                        <a:cubicBezTo>
                          <a:pt x="10175" y="327"/>
                          <a:pt x="10742" y="628"/>
                          <a:pt x="11042" y="1161"/>
                        </a:cubicBezTo>
                        <a:cubicBezTo>
                          <a:pt x="11509" y="2029"/>
                          <a:pt x="11509" y="3697"/>
                          <a:pt x="10975" y="4497"/>
                        </a:cubicBezTo>
                        <a:cubicBezTo>
                          <a:pt x="10609" y="5064"/>
                          <a:pt x="9975" y="5298"/>
                          <a:pt x="9374" y="5331"/>
                        </a:cubicBezTo>
                        <a:cubicBezTo>
                          <a:pt x="9338" y="5333"/>
                          <a:pt x="9302" y="5333"/>
                          <a:pt x="9267" y="5333"/>
                        </a:cubicBezTo>
                        <a:cubicBezTo>
                          <a:pt x="8523" y="5333"/>
                          <a:pt x="7996" y="4996"/>
                          <a:pt x="7773" y="4264"/>
                        </a:cubicBezTo>
                        <a:cubicBezTo>
                          <a:pt x="7440" y="3196"/>
                          <a:pt x="7306" y="1728"/>
                          <a:pt x="8173" y="895"/>
                        </a:cubicBezTo>
                        <a:cubicBezTo>
                          <a:pt x="8574" y="594"/>
                          <a:pt x="9007" y="327"/>
                          <a:pt x="9541" y="327"/>
                        </a:cubicBezTo>
                        <a:close/>
                        <a:moveTo>
                          <a:pt x="2714" y="1"/>
                        </a:moveTo>
                        <a:cubicBezTo>
                          <a:pt x="2021" y="1"/>
                          <a:pt x="1320" y="303"/>
                          <a:pt x="902" y="861"/>
                        </a:cubicBezTo>
                        <a:cubicBezTo>
                          <a:pt x="1" y="1829"/>
                          <a:pt x="201" y="3630"/>
                          <a:pt x="701" y="4731"/>
                        </a:cubicBezTo>
                        <a:cubicBezTo>
                          <a:pt x="1027" y="5400"/>
                          <a:pt x="1733" y="5707"/>
                          <a:pt x="2459" y="5707"/>
                        </a:cubicBezTo>
                        <a:cubicBezTo>
                          <a:pt x="3145" y="5707"/>
                          <a:pt x="3849" y="5433"/>
                          <a:pt x="4271" y="4931"/>
                        </a:cubicBezTo>
                        <a:cubicBezTo>
                          <a:pt x="4738" y="4397"/>
                          <a:pt x="4838" y="3596"/>
                          <a:pt x="4871" y="2896"/>
                        </a:cubicBezTo>
                        <a:cubicBezTo>
                          <a:pt x="4871" y="2529"/>
                          <a:pt x="4871" y="2195"/>
                          <a:pt x="4804" y="1829"/>
                        </a:cubicBezTo>
                        <a:cubicBezTo>
                          <a:pt x="5221" y="1745"/>
                          <a:pt x="5613" y="1695"/>
                          <a:pt x="6005" y="1695"/>
                        </a:cubicBezTo>
                        <a:cubicBezTo>
                          <a:pt x="6397" y="1695"/>
                          <a:pt x="6789" y="1745"/>
                          <a:pt x="7206" y="1862"/>
                        </a:cubicBezTo>
                        <a:cubicBezTo>
                          <a:pt x="6973" y="2796"/>
                          <a:pt x="7173" y="3963"/>
                          <a:pt x="7540" y="4731"/>
                        </a:cubicBezTo>
                        <a:cubicBezTo>
                          <a:pt x="7866" y="5400"/>
                          <a:pt x="8562" y="5707"/>
                          <a:pt x="9285" y="5707"/>
                        </a:cubicBezTo>
                        <a:cubicBezTo>
                          <a:pt x="9967" y="5707"/>
                          <a:pt x="10671" y="5433"/>
                          <a:pt x="11109" y="4931"/>
                        </a:cubicBezTo>
                        <a:cubicBezTo>
                          <a:pt x="11576" y="4397"/>
                          <a:pt x="11676" y="3596"/>
                          <a:pt x="11709" y="2896"/>
                        </a:cubicBezTo>
                        <a:cubicBezTo>
                          <a:pt x="11743" y="2162"/>
                          <a:pt x="11676" y="1395"/>
                          <a:pt x="11209" y="794"/>
                        </a:cubicBezTo>
                        <a:cubicBezTo>
                          <a:pt x="10811" y="253"/>
                          <a:pt x="10192" y="1"/>
                          <a:pt x="9564" y="1"/>
                        </a:cubicBezTo>
                        <a:cubicBezTo>
                          <a:pt x="8876" y="1"/>
                          <a:pt x="8176" y="303"/>
                          <a:pt x="7740" y="861"/>
                        </a:cubicBezTo>
                        <a:cubicBezTo>
                          <a:pt x="7540" y="1061"/>
                          <a:pt x="7406" y="1328"/>
                          <a:pt x="7306" y="1595"/>
                        </a:cubicBezTo>
                        <a:cubicBezTo>
                          <a:pt x="6884" y="1437"/>
                          <a:pt x="6441" y="1341"/>
                          <a:pt x="5993" y="1341"/>
                        </a:cubicBezTo>
                        <a:cubicBezTo>
                          <a:pt x="5875" y="1341"/>
                          <a:pt x="5757" y="1348"/>
                          <a:pt x="5638" y="1362"/>
                        </a:cubicBezTo>
                        <a:cubicBezTo>
                          <a:pt x="5371" y="1362"/>
                          <a:pt x="5005" y="1395"/>
                          <a:pt x="4738" y="1595"/>
                        </a:cubicBezTo>
                        <a:cubicBezTo>
                          <a:pt x="4671" y="1295"/>
                          <a:pt x="4571" y="1028"/>
                          <a:pt x="4371" y="794"/>
                        </a:cubicBezTo>
                        <a:cubicBezTo>
                          <a:pt x="3973" y="253"/>
                          <a:pt x="3347" y="1"/>
                          <a:pt x="271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1" name="Google Shape;2760;p33">
                    <a:extLst>
                      <a:ext uri="{FF2B5EF4-FFF2-40B4-BE49-F238E27FC236}">
                        <a16:creationId xmlns:a16="http://schemas.microsoft.com/office/drawing/2014/main" id="{92C28D94-8A67-427B-9DEA-E62E935CEA28}"/>
                      </a:ext>
                    </a:extLst>
                  </p:cNvPr>
                  <p:cNvSpPr/>
                  <p:nvPr/>
                </p:nvSpPr>
                <p:spPr>
                  <a:xfrm>
                    <a:off x="4588586" y="2510474"/>
                    <a:ext cx="35390" cy="82048"/>
                  </a:xfrm>
                  <a:custGeom>
                    <a:avLst/>
                    <a:gdLst/>
                    <a:ahLst/>
                    <a:cxnLst/>
                    <a:rect l="l" t="t" r="r" b="b"/>
                    <a:pathLst>
                      <a:path w="1159" h="2687" extrusionOk="0">
                        <a:moveTo>
                          <a:pt x="718" y="1"/>
                        </a:moveTo>
                        <a:cubicBezTo>
                          <a:pt x="660" y="1"/>
                          <a:pt x="601" y="34"/>
                          <a:pt x="601" y="101"/>
                        </a:cubicBezTo>
                        <a:cubicBezTo>
                          <a:pt x="568" y="534"/>
                          <a:pt x="668" y="1101"/>
                          <a:pt x="535" y="1535"/>
                        </a:cubicBezTo>
                        <a:cubicBezTo>
                          <a:pt x="435" y="1768"/>
                          <a:pt x="1" y="2035"/>
                          <a:pt x="1" y="2302"/>
                        </a:cubicBezTo>
                        <a:cubicBezTo>
                          <a:pt x="1" y="2620"/>
                          <a:pt x="377" y="2687"/>
                          <a:pt x="683" y="2687"/>
                        </a:cubicBezTo>
                        <a:cubicBezTo>
                          <a:pt x="795" y="2687"/>
                          <a:pt x="897" y="2678"/>
                          <a:pt x="968" y="2669"/>
                        </a:cubicBezTo>
                        <a:cubicBezTo>
                          <a:pt x="1159" y="2637"/>
                          <a:pt x="1108" y="2333"/>
                          <a:pt x="929" y="2333"/>
                        </a:cubicBezTo>
                        <a:cubicBezTo>
                          <a:pt x="920" y="2333"/>
                          <a:pt x="911" y="2334"/>
                          <a:pt x="902" y="2336"/>
                        </a:cubicBezTo>
                        <a:cubicBezTo>
                          <a:pt x="868" y="2347"/>
                          <a:pt x="798" y="2354"/>
                          <a:pt x="719" y="2354"/>
                        </a:cubicBezTo>
                        <a:cubicBezTo>
                          <a:pt x="561" y="2354"/>
                          <a:pt x="368" y="2324"/>
                          <a:pt x="368" y="2235"/>
                        </a:cubicBezTo>
                        <a:cubicBezTo>
                          <a:pt x="368" y="2202"/>
                          <a:pt x="568" y="2035"/>
                          <a:pt x="601" y="1969"/>
                        </a:cubicBezTo>
                        <a:cubicBezTo>
                          <a:pt x="701" y="1869"/>
                          <a:pt x="768" y="1735"/>
                          <a:pt x="802" y="1602"/>
                        </a:cubicBezTo>
                        <a:cubicBezTo>
                          <a:pt x="935" y="1168"/>
                          <a:pt x="868" y="568"/>
                          <a:pt x="835" y="101"/>
                        </a:cubicBezTo>
                        <a:cubicBezTo>
                          <a:pt x="835" y="34"/>
                          <a:pt x="777" y="1"/>
                          <a:pt x="718" y="1"/>
                        </a:cubicBez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2" name="Google Shape;2761;p33">
                    <a:extLst>
                      <a:ext uri="{FF2B5EF4-FFF2-40B4-BE49-F238E27FC236}">
                        <a16:creationId xmlns:a16="http://schemas.microsoft.com/office/drawing/2014/main" id="{FA47971C-9715-4D73-A922-7A977630F8E7}"/>
                      </a:ext>
                    </a:extLst>
                  </p:cNvPr>
                  <p:cNvSpPr/>
                  <p:nvPr/>
                </p:nvSpPr>
                <p:spPr>
                  <a:xfrm>
                    <a:off x="4394042" y="2251074"/>
                    <a:ext cx="358573" cy="203333"/>
                  </a:xfrm>
                  <a:custGeom>
                    <a:avLst/>
                    <a:gdLst/>
                    <a:ahLst/>
                    <a:cxnLst/>
                    <a:rect l="l" t="t" r="r" b="b"/>
                    <a:pathLst>
                      <a:path w="11743" h="6659" extrusionOk="0">
                        <a:moveTo>
                          <a:pt x="7512" y="1"/>
                        </a:moveTo>
                        <a:cubicBezTo>
                          <a:pt x="3962" y="1"/>
                          <a:pt x="509" y="1902"/>
                          <a:pt x="34" y="5727"/>
                        </a:cubicBezTo>
                        <a:cubicBezTo>
                          <a:pt x="1" y="5994"/>
                          <a:pt x="1" y="6294"/>
                          <a:pt x="168" y="6494"/>
                        </a:cubicBezTo>
                        <a:cubicBezTo>
                          <a:pt x="273" y="6612"/>
                          <a:pt x="412" y="6659"/>
                          <a:pt x="564" y="6659"/>
                        </a:cubicBezTo>
                        <a:cubicBezTo>
                          <a:pt x="843" y="6659"/>
                          <a:pt x="1164" y="6500"/>
                          <a:pt x="1402" y="6327"/>
                        </a:cubicBezTo>
                        <a:cubicBezTo>
                          <a:pt x="2436" y="5627"/>
                          <a:pt x="3437" y="4860"/>
                          <a:pt x="4404" y="4059"/>
                        </a:cubicBezTo>
                        <a:lnTo>
                          <a:pt x="4404" y="4059"/>
                        </a:lnTo>
                        <a:cubicBezTo>
                          <a:pt x="4204" y="4459"/>
                          <a:pt x="4070" y="4893"/>
                          <a:pt x="4004" y="5327"/>
                        </a:cubicBezTo>
                        <a:cubicBezTo>
                          <a:pt x="3970" y="5493"/>
                          <a:pt x="3937" y="5694"/>
                          <a:pt x="4037" y="5860"/>
                        </a:cubicBezTo>
                        <a:cubicBezTo>
                          <a:pt x="4134" y="6038"/>
                          <a:pt x="4318" y="6107"/>
                          <a:pt x="4523" y="6107"/>
                        </a:cubicBezTo>
                        <a:cubicBezTo>
                          <a:pt x="4741" y="6107"/>
                          <a:pt x="4982" y="6030"/>
                          <a:pt x="5171" y="5927"/>
                        </a:cubicBezTo>
                        <a:cubicBezTo>
                          <a:pt x="6205" y="5427"/>
                          <a:pt x="7139" y="4793"/>
                          <a:pt x="7973" y="4026"/>
                        </a:cubicBezTo>
                        <a:lnTo>
                          <a:pt x="7973" y="4026"/>
                        </a:lnTo>
                        <a:cubicBezTo>
                          <a:pt x="7840" y="4426"/>
                          <a:pt x="7706" y="4926"/>
                          <a:pt x="8040" y="5227"/>
                        </a:cubicBezTo>
                        <a:cubicBezTo>
                          <a:pt x="8167" y="5353"/>
                          <a:pt x="8322" y="5403"/>
                          <a:pt x="8491" y="5403"/>
                        </a:cubicBezTo>
                        <a:cubicBezTo>
                          <a:pt x="8765" y="5403"/>
                          <a:pt x="9072" y="5271"/>
                          <a:pt x="9341" y="5126"/>
                        </a:cubicBezTo>
                        <a:cubicBezTo>
                          <a:pt x="9941" y="4826"/>
                          <a:pt x="10542" y="4459"/>
                          <a:pt x="10975" y="3959"/>
                        </a:cubicBezTo>
                        <a:cubicBezTo>
                          <a:pt x="11442" y="3459"/>
                          <a:pt x="11742" y="2758"/>
                          <a:pt x="11642" y="2091"/>
                        </a:cubicBezTo>
                        <a:cubicBezTo>
                          <a:pt x="11509" y="1491"/>
                          <a:pt x="11109" y="957"/>
                          <a:pt x="10575" y="657"/>
                        </a:cubicBezTo>
                        <a:cubicBezTo>
                          <a:pt x="10041" y="323"/>
                          <a:pt x="9441" y="190"/>
                          <a:pt x="8840" y="90"/>
                        </a:cubicBezTo>
                        <a:cubicBezTo>
                          <a:pt x="8400" y="30"/>
                          <a:pt x="7955" y="1"/>
                          <a:pt x="7512"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3" name="Google Shape;2762;p33">
                    <a:extLst>
                      <a:ext uri="{FF2B5EF4-FFF2-40B4-BE49-F238E27FC236}">
                        <a16:creationId xmlns:a16="http://schemas.microsoft.com/office/drawing/2014/main" id="{36671077-39FA-497A-B115-D477F5237F11}"/>
                      </a:ext>
                    </a:extLst>
                  </p:cNvPr>
                  <p:cNvSpPr/>
                  <p:nvPr/>
                </p:nvSpPr>
                <p:spPr>
                  <a:xfrm>
                    <a:off x="4688835" y="2296083"/>
                    <a:ext cx="125926" cy="139362"/>
                  </a:xfrm>
                  <a:custGeom>
                    <a:avLst/>
                    <a:gdLst/>
                    <a:ahLst/>
                    <a:cxnLst/>
                    <a:rect l="l" t="t" r="r" b="b"/>
                    <a:pathLst>
                      <a:path w="4124" h="4564" extrusionOk="0">
                        <a:moveTo>
                          <a:pt x="1333" y="1"/>
                        </a:moveTo>
                        <a:cubicBezTo>
                          <a:pt x="625" y="1"/>
                          <a:pt x="0" y="409"/>
                          <a:pt x="120" y="1251"/>
                        </a:cubicBezTo>
                        <a:cubicBezTo>
                          <a:pt x="254" y="2352"/>
                          <a:pt x="1088" y="3686"/>
                          <a:pt x="2022" y="4253"/>
                        </a:cubicBezTo>
                        <a:cubicBezTo>
                          <a:pt x="2314" y="4441"/>
                          <a:pt x="2659" y="4563"/>
                          <a:pt x="2982" y="4563"/>
                        </a:cubicBezTo>
                        <a:cubicBezTo>
                          <a:pt x="3175" y="4563"/>
                          <a:pt x="3361" y="4520"/>
                          <a:pt x="3523" y="4420"/>
                        </a:cubicBezTo>
                        <a:cubicBezTo>
                          <a:pt x="3990" y="4119"/>
                          <a:pt x="4123" y="3486"/>
                          <a:pt x="4057" y="2919"/>
                        </a:cubicBezTo>
                        <a:cubicBezTo>
                          <a:pt x="3956" y="1784"/>
                          <a:pt x="3189" y="684"/>
                          <a:pt x="2155" y="183"/>
                        </a:cubicBezTo>
                        <a:cubicBezTo>
                          <a:pt x="1894" y="62"/>
                          <a:pt x="1608" y="1"/>
                          <a:pt x="1333" y="1"/>
                        </a:cubicBezTo>
                        <a:close/>
                      </a:path>
                    </a:pathLst>
                  </a:custGeom>
                  <a:solidFill>
                    <a:srgbClr val="282F39"/>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4" name="Google Shape;2763;p33">
                    <a:extLst>
                      <a:ext uri="{FF2B5EF4-FFF2-40B4-BE49-F238E27FC236}">
                        <a16:creationId xmlns:a16="http://schemas.microsoft.com/office/drawing/2014/main" id="{10D055B4-2678-426B-BB37-B7768F90ADF3}"/>
                      </a:ext>
                    </a:extLst>
                  </p:cNvPr>
                  <p:cNvSpPr/>
                  <p:nvPr/>
                </p:nvSpPr>
                <p:spPr>
                  <a:xfrm>
                    <a:off x="4372667" y="2151925"/>
                    <a:ext cx="466514" cy="246540"/>
                  </a:xfrm>
                  <a:custGeom>
                    <a:avLst/>
                    <a:gdLst/>
                    <a:ahLst/>
                    <a:cxnLst/>
                    <a:rect l="l" t="t" r="r" b="b"/>
                    <a:pathLst>
                      <a:path w="15278" h="8074" extrusionOk="0">
                        <a:moveTo>
                          <a:pt x="7639" y="1"/>
                        </a:moveTo>
                        <a:cubicBezTo>
                          <a:pt x="6305" y="134"/>
                          <a:pt x="5004" y="568"/>
                          <a:pt x="3903" y="1068"/>
                        </a:cubicBezTo>
                        <a:cubicBezTo>
                          <a:pt x="2335" y="1802"/>
                          <a:pt x="1201" y="2636"/>
                          <a:pt x="1201" y="2636"/>
                        </a:cubicBezTo>
                        <a:cubicBezTo>
                          <a:pt x="67" y="5571"/>
                          <a:pt x="0" y="7373"/>
                          <a:pt x="34" y="7906"/>
                        </a:cubicBezTo>
                        <a:cubicBezTo>
                          <a:pt x="34" y="8007"/>
                          <a:pt x="34" y="8040"/>
                          <a:pt x="34" y="8040"/>
                        </a:cubicBezTo>
                        <a:lnTo>
                          <a:pt x="534" y="8073"/>
                        </a:lnTo>
                        <a:cubicBezTo>
                          <a:pt x="801" y="7506"/>
                          <a:pt x="1268" y="6972"/>
                          <a:pt x="1435" y="6772"/>
                        </a:cubicBezTo>
                        <a:cubicBezTo>
                          <a:pt x="1701" y="6539"/>
                          <a:pt x="2002" y="6339"/>
                          <a:pt x="2302" y="6172"/>
                        </a:cubicBezTo>
                        <a:cubicBezTo>
                          <a:pt x="2602" y="6005"/>
                          <a:pt x="2936" y="5838"/>
                          <a:pt x="3269" y="5705"/>
                        </a:cubicBezTo>
                        <a:cubicBezTo>
                          <a:pt x="4437" y="5238"/>
                          <a:pt x="5738" y="5004"/>
                          <a:pt x="7005" y="4904"/>
                        </a:cubicBezTo>
                        <a:cubicBezTo>
                          <a:pt x="7294" y="4863"/>
                          <a:pt x="7583" y="4835"/>
                          <a:pt x="7871" y="4835"/>
                        </a:cubicBezTo>
                        <a:cubicBezTo>
                          <a:pt x="8050" y="4835"/>
                          <a:pt x="8228" y="4845"/>
                          <a:pt x="8406" y="4871"/>
                        </a:cubicBezTo>
                        <a:cubicBezTo>
                          <a:pt x="9007" y="4938"/>
                          <a:pt x="9574" y="5104"/>
                          <a:pt x="10141" y="5305"/>
                        </a:cubicBezTo>
                        <a:cubicBezTo>
                          <a:pt x="10708" y="5505"/>
                          <a:pt x="11308" y="5705"/>
                          <a:pt x="11875" y="5938"/>
                        </a:cubicBezTo>
                        <a:cubicBezTo>
                          <a:pt x="12042" y="6005"/>
                          <a:pt x="12176" y="6038"/>
                          <a:pt x="12309" y="6105"/>
                        </a:cubicBezTo>
                        <a:cubicBezTo>
                          <a:pt x="12576" y="6205"/>
                          <a:pt x="12843" y="6339"/>
                          <a:pt x="13110" y="6505"/>
                        </a:cubicBezTo>
                        <a:cubicBezTo>
                          <a:pt x="13443" y="6772"/>
                          <a:pt x="13710" y="7173"/>
                          <a:pt x="13944" y="7540"/>
                        </a:cubicBezTo>
                        <a:cubicBezTo>
                          <a:pt x="14044" y="7706"/>
                          <a:pt x="14177" y="7873"/>
                          <a:pt x="14244" y="8073"/>
                        </a:cubicBezTo>
                        <a:lnTo>
                          <a:pt x="15244" y="8040"/>
                        </a:lnTo>
                        <a:cubicBezTo>
                          <a:pt x="15244" y="8040"/>
                          <a:pt x="15244" y="8007"/>
                          <a:pt x="15278" y="7906"/>
                        </a:cubicBezTo>
                        <a:cubicBezTo>
                          <a:pt x="15278" y="7373"/>
                          <a:pt x="15244" y="5571"/>
                          <a:pt x="14077" y="2669"/>
                        </a:cubicBezTo>
                        <a:cubicBezTo>
                          <a:pt x="14077" y="2669"/>
                          <a:pt x="12943" y="1769"/>
                          <a:pt x="11275" y="1035"/>
                        </a:cubicBezTo>
                        <a:cubicBezTo>
                          <a:pt x="10208" y="535"/>
                          <a:pt x="8940" y="101"/>
                          <a:pt x="7639" y="1"/>
                        </a:cubicBezTo>
                        <a:close/>
                      </a:path>
                    </a:pathLst>
                  </a:custGeom>
                  <a:solidFill>
                    <a:schemeClr val="accent6"/>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5" name="Google Shape;2764;p33">
                    <a:extLst>
                      <a:ext uri="{FF2B5EF4-FFF2-40B4-BE49-F238E27FC236}">
                        <a16:creationId xmlns:a16="http://schemas.microsoft.com/office/drawing/2014/main" id="{76845258-906A-49F1-A0C5-F5455194153A}"/>
                      </a:ext>
                    </a:extLst>
                  </p:cNvPr>
                  <p:cNvSpPr/>
                  <p:nvPr/>
                </p:nvSpPr>
                <p:spPr>
                  <a:xfrm>
                    <a:off x="4372667" y="2184537"/>
                    <a:ext cx="120216" cy="213928"/>
                  </a:xfrm>
                  <a:custGeom>
                    <a:avLst/>
                    <a:gdLst/>
                    <a:ahLst/>
                    <a:cxnLst/>
                    <a:rect l="l" t="t" r="r" b="b"/>
                    <a:pathLst>
                      <a:path w="3937" h="7006" extrusionOk="0">
                        <a:moveTo>
                          <a:pt x="3936" y="0"/>
                        </a:moveTo>
                        <a:lnTo>
                          <a:pt x="3936" y="0"/>
                        </a:lnTo>
                        <a:cubicBezTo>
                          <a:pt x="2335" y="734"/>
                          <a:pt x="1234" y="1568"/>
                          <a:pt x="1234" y="1568"/>
                        </a:cubicBezTo>
                        <a:cubicBezTo>
                          <a:pt x="67" y="4503"/>
                          <a:pt x="0" y="6305"/>
                          <a:pt x="34" y="6838"/>
                        </a:cubicBezTo>
                        <a:cubicBezTo>
                          <a:pt x="34" y="6939"/>
                          <a:pt x="34" y="6972"/>
                          <a:pt x="34" y="6972"/>
                        </a:cubicBezTo>
                        <a:lnTo>
                          <a:pt x="534" y="7005"/>
                        </a:lnTo>
                        <a:cubicBezTo>
                          <a:pt x="801" y="6438"/>
                          <a:pt x="1268" y="5904"/>
                          <a:pt x="1435" y="5704"/>
                        </a:cubicBezTo>
                        <a:cubicBezTo>
                          <a:pt x="1701" y="5471"/>
                          <a:pt x="2002" y="5271"/>
                          <a:pt x="2302" y="5104"/>
                        </a:cubicBezTo>
                        <a:cubicBezTo>
                          <a:pt x="2602" y="4937"/>
                          <a:pt x="2936" y="4770"/>
                          <a:pt x="3269" y="4637"/>
                        </a:cubicBezTo>
                        <a:cubicBezTo>
                          <a:pt x="3469" y="3102"/>
                          <a:pt x="3736" y="1568"/>
                          <a:pt x="393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6" name="Google Shape;2765;p33">
                    <a:extLst>
                      <a:ext uri="{FF2B5EF4-FFF2-40B4-BE49-F238E27FC236}">
                        <a16:creationId xmlns:a16="http://schemas.microsoft.com/office/drawing/2014/main" id="{68D9B1CE-D0E0-4046-88E4-C75F86C90555}"/>
                      </a:ext>
                    </a:extLst>
                  </p:cNvPr>
                  <p:cNvSpPr/>
                  <p:nvPr/>
                </p:nvSpPr>
                <p:spPr>
                  <a:xfrm>
                    <a:off x="4716928" y="2183499"/>
                    <a:ext cx="122262" cy="214966"/>
                  </a:xfrm>
                  <a:custGeom>
                    <a:avLst/>
                    <a:gdLst/>
                    <a:ahLst/>
                    <a:cxnLst/>
                    <a:rect l="l" t="t" r="r" b="b"/>
                    <a:pathLst>
                      <a:path w="4004" h="7040" extrusionOk="0">
                        <a:moveTo>
                          <a:pt x="1" y="1"/>
                        </a:moveTo>
                        <a:lnTo>
                          <a:pt x="601" y="4904"/>
                        </a:lnTo>
                        <a:cubicBezTo>
                          <a:pt x="768" y="4971"/>
                          <a:pt x="902" y="5004"/>
                          <a:pt x="1035" y="5071"/>
                        </a:cubicBezTo>
                        <a:cubicBezTo>
                          <a:pt x="1302" y="5171"/>
                          <a:pt x="1569" y="5305"/>
                          <a:pt x="1836" y="5471"/>
                        </a:cubicBezTo>
                        <a:cubicBezTo>
                          <a:pt x="2169" y="5738"/>
                          <a:pt x="2436" y="6139"/>
                          <a:pt x="2670" y="6506"/>
                        </a:cubicBezTo>
                        <a:cubicBezTo>
                          <a:pt x="2770" y="6672"/>
                          <a:pt x="2903" y="6839"/>
                          <a:pt x="2970" y="7039"/>
                        </a:cubicBezTo>
                        <a:lnTo>
                          <a:pt x="3970" y="7006"/>
                        </a:lnTo>
                        <a:cubicBezTo>
                          <a:pt x="3970" y="7006"/>
                          <a:pt x="3970" y="6973"/>
                          <a:pt x="4004" y="6872"/>
                        </a:cubicBezTo>
                        <a:cubicBezTo>
                          <a:pt x="4004" y="6339"/>
                          <a:pt x="3970" y="4537"/>
                          <a:pt x="2803" y="1602"/>
                        </a:cubicBezTo>
                        <a:cubicBezTo>
                          <a:pt x="2803" y="1602"/>
                          <a:pt x="1669" y="735"/>
                          <a:pt x="1" y="1"/>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7" name="Google Shape;2766;p33">
                    <a:extLst>
                      <a:ext uri="{FF2B5EF4-FFF2-40B4-BE49-F238E27FC236}">
                        <a16:creationId xmlns:a16="http://schemas.microsoft.com/office/drawing/2014/main" id="{A8125E7D-FAF2-4589-A7CA-CFC367A348D5}"/>
                      </a:ext>
                    </a:extLst>
                  </p:cNvPr>
                  <p:cNvSpPr/>
                  <p:nvPr/>
                </p:nvSpPr>
                <p:spPr>
                  <a:xfrm>
                    <a:off x="4373675" y="2281304"/>
                    <a:ext cx="465506" cy="137530"/>
                  </a:xfrm>
                  <a:custGeom>
                    <a:avLst/>
                    <a:gdLst/>
                    <a:ahLst/>
                    <a:cxnLst/>
                    <a:rect l="l" t="t" r="r" b="b"/>
                    <a:pathLst>
                      <a:path w="15245" h="4504" extrusionOk="0">
                        <a:moveTo>
                          <a:pt x="7606" y="0"/>
                        </a:moveTo>
                        <a:cubicBezTo>
                          <a:pt x="3670" y="0"/>
                          <a:pt x="501" y="1568"/>
                          <a:pt x="1" y="3669"/>
                        </a:cubicBezTo>
                        <a:cubicBezTo>
                          <a:pt x="1" y="3669"/>
                          <a:pt x="1" y="3736"/>
                          <a:pt x="1" y="3803"/>
                        </a:cubicBezTo>
                        <a:cubicBezTo>
                          <a:pt x="1" y="4170"/>
                          <a:pt x="301" y="4470"/>
                          <a:pt x="701" y="4503"/>
                        </a:cubicBezTo>
                        <a:cubicBezTo>
                          <a:pt x="968" y="4503"/>
                          <a:pt x="1235" y="4337"/>
                          <a:pt x="1335" y="4070"/>
                        </a:cubicBezTo>
                        <a:cubicBezTo>
                          <a:pt x="1635" y="3436"/>
                          <a:pt x="2135" y="2602"/>
                          <a:pt x="2869" y="2235"/>
                        </a:cubicBezTo>
                        <a:cubicBezTo>
                          <a:pt x="4137" y="1601"/>
                          <a:pt x="5805" y="1234"/>
                          <a:pt x="7606" y="1234"/>
                        </a:cubicBezTo>
                        <a:cubicBezTo>
                          <a:pt x="9407" y="1234"/>
                          <a:pt x="11109" y="1601"/>
                          <a:pt x="12376" y="2235"/>
                        </a:cubicBezTo>
                        <a:cubicBezTo>
                          <a:pt x="13077" y="2602"/>
                          <a:pt x="13610" y="3436"/>
                          <a:pt x="13877" y="4070"/>
                        </a:cubicBezTo>
                        <a:cubicBezTo>
                          <a:pt x="14011" y="4337"/>
                          <a:pt x="14244" y="4503"/>
                          <a:pt x="14544" y="4503"/>
                        </a:cubicBezTo>
                        <a:cubicBezTo>
                          <a:pt x="14911" y="4470"/>
                          <a:pt x="15211" y="4170"/>
                          <a:pt x="15245" y="3803"/>
                        </a:cubicBezTo>
                        <a:cubicBezTo>
                          <a:pt x="15245" y="3736"/>
                          <a:pt x="15245" y="3669"/>
                          <a:pt x="15245" y="3669"/>
                        </a:cubicBezTo>
                        <a:cubicBezTo>
                          <a:pt x="14744" y="1568"/>
                          <a:pt x="11576" y="0"/>
                          <a:pt x="7606" y="0"/>
                        </a:cubicBezTo>
                        <a:close/>
                      </a:path>
                    </a:pathLst>
                  </a:custGeom>
                  <a:solidFill>
                    <a:schemeClr val="dk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8" name="Google Shape;2767;p33">
                    <a:extLst>
                      <a:ext uri="{FF2B5EF4-FFF2-40B4-BE49-F238E27FC236}">
                        <a16:creationId xmlns:a16="http://schemas.microsoft.com/office/drawing/2014/main" id="{1E6A1F21-84A4-4681-BE3F-4104D7902820}"/>
                      </a:ext>
                    </a:extLst>
                  </p:cNvPr>
                  <p:cNvSpPr/>
                  <p:nvPr/>
                </p:nvSpPr>
                <p:spPr>
                  <a:xfrm>
                    <a:off x="4411845" y="2534902"/>
                    <a:ext cx="33466" cy="44978"/>
                  </a:xfrm>
                  <a:custGeom>
                    <a:avLst/>
                    <a:gdLst/>
                    <a:ahLst/>
                    <a:cxnLst/>
                    <a:rect l="l" t="t" r="r" b="b"/>
                    <a:pathLst>
                      <a:path w="1096" h="1473" extrusionOk="0">
                        <a:moveTo>
                          <a:pt x="216" y="0"/>
                        </a:moveTo>
                        <a:cubicBezTo>
                          <a:pt x="105" y="0"/>
                          <a:pt x="1" y="108"/>
                          <a:pt x="52" y="235"/>
                        </a:cubicBezTo>
                        <a:cubicBezTo>
                          <a:pt x="118" y="435"/>
                          <a:pt x="252" y="602"/>
                          <a:pt x="352" y="802"/>
                        </a:cubicBezTo>
                        <a:cubicBezTo>
                          <a:pt x="452" y="968"/>
                          <a:pt x="519" y="1202"/>
                          <a:pt x="652" y="1369"/>
                        </a:cubicBezTo>
                        <a:cubicBezTo>
                          <a:pt x="699" y="1440"/>
                          <a:pt x="772" y="1473"/>
                          <a:pt x="842" y="1473"/>
                        </a:cubicBezTo>
                        <a:cubicBezTo>
                          <a:pt x="972" y="1473"/>
                          <a:pt x="1095" y="1363"/>
                          <a:pt x="1052" y="1169"/>
                        </a:cubicBezTo>
                        <a:cubicBezTo>
                          <a:pt x="1019" y="968"/>
                          <a:pt x="885" y="735"/>
                          <a:pt x="752" y="535"/>
                        </a:cubicBezTo>
                        <a:cubicBezTo>
                          <a:pt x="619" y="335"/>
                          <a:pt x="519" y="135"/>
                          <a:pt x="318" y="34"/>
                        </a:cubicBezTo>
                        <a:cubicBezTo>
                          <a:pt x="287" y="11"/>
                          <a:pt x="251" y="0"/>
                          <a:pt x="216" y="0"/>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19" name="Google Shape;2768;p33">
                    <a:extLst>
                      <a:ext uri="{FF2B5EF4-FFF2-40B4-BE49-F238E27FC236}">
                        <a16:creationId xmlns:a16="http://schemas.microsoft.com/office/drawing/2014/main" id="{D7C79620-22E2-424A-B781-F05AB6734573}"/>
                      </a:ext>
                    </a:extLst>
                  </p:cNvPr>
                  <p:cNvSpPr/>
                  <p:nvPr/>
                </p:nvSpPr>
                <p:spPr>
                  <a:xfrm>
                    <a:off x="4778060" y="2539605"/>
                    <a:ext cx="29283" cy="50993"/>
                  </a:xfrm>
                  <a:custGeom>
                    <a:avLst/>
                    <a:gdLst/>
                    <a:ahLst/>
                    <a:cxnLst/>
                    <a:rect l="l" t="t" r="r" b="b"/>
                    <a:pathLst>
                      <a:path w="959" h="1670" extrusionOk="0">
                        <a:moveTo>
                          <a:pt x="844" y="1"/>
                        </a:moveTo>
                        <a:cubicBezTo>
                          <a:pt x="826" y="1"/>
                          <a:pt x="810" y="5"/>
                          <a:pt x="801" y="14"/>
                        </a:cubicBezTo>
                        <a:cubicBezTo>
                          <a:pt x="567" y="214"/>
                          <a:pt x="434" y="448"/>
                          <a:pt x="334" y="714"/>
                        </a:cubicBezTo>
                        <a:cubicBezTo>
                          <a:pt x="201" y="948"/>
                          <a:pt x="34" y="1181"/>
                          <a:pt x="0" y="1448"/>
                        </a:cubicBezTo>
                        <a:cubicBezTo>
                          <a:pt x="0" y="1567"/>
                          <a:pt x="137" y="1670"/>
                          <a:pt x="251" y="1670"/>
                        </a:cubicBezTo>
                        <a:cubicBezTo>
                          <a:pt x="297" y="1670"/>
                          <a:pt x="339" y="1653"/>
                          <a:pt x="367" y="1615"/>
                        </a:cubicBezTo>
                        <a:cubicBezTo>
                          <a:pt x="534" y="1382"/>
                          <a:pt x="601" y="1115"/>
                          <a:pt x="701" y="881"/>
                        </a:cubicBezTo>
                        <a:cubicBezTo>
                          <a:pt x="801" y="614"/>
                          <a:pt x="934" y="347"/>
                          <a:pt x="934" y="81"/>
                        </a:cubicBezTo>
                        <a:cubicBezTo>
                          <a:pt x="959" y="32"/>
                          <a:pt x="894" y="1"/>
                          <a:pt x="844" y="1"/>
                        </a:cubicBezTo>
                        <a:close/>
                      </a:path>
                    </a:pathLst>
                  </a:custGeom>
                  <a:solidFill>
                    <a:srgbClr val="FFFFFF"/>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0" name="Google Shape;2769;p33">
                    <a:extLst>
                      <a:ext uri="{FF2B5EF4-FFF2-40B4-BE49-F238E27FC236}">
                        <a16:creationId xmlns:a16="http://schemas.microsoft.com/office/drawing/2014/main" id="{0861BC72-BFD6-4B41-A61C-86C0602884D4}"/>
                      </a:ext>
                    </a:extLst>
                  </p:cNvPr>
                  <p:cNvSpPr/>
                  <p:nvPr/>
                </p:nvSpPr>
                <p:spPr>
                  <a:xfrm>
                    <a:off x="4432762" y="2565468"/>
                    <a:ext cx="362634" cy="254692"/>
                  </a:xfrm>
                  <a:custGeom>
                    <a:avLst/>
                    <a:gdLst/>
                    <a:ahLst/>
                    <a:cxnLst/>
                    <a:rect l="l" t="t" r="r" b="b"/>
                    <a:pathLst>
                      <a:path w="11876" h="8341" extrusionOk="0">
                        <a:moveTo>
                          <a:pt x="11875" y="1"/>
                        </a:moveTo>
                        <a:cubicBezTo>
                          <a:pt x="10721" y="158"/>
                          <a:pt x="8684" y="205"/>
                          <a:pt x="6601" y="205"/>
                        </a:cubicBezTo>
                        <a:cubicBezTo>
                          <a:pt x="3809" y="205"/>
                          <a:pt x="936" y="120"/>
                          <a:pt x="0" y="101"/>
                        </a:cubicBezTo>
                        <a:cubicBezTo>
                          <a:pt x="0" y="401"/>
                          <a:pt x="0" y="701"/>
                          <a:pt x="0" y="968"/>
                        </a:cubicBezTo>
                        <a:cubicBezTo>
                          <a:pt x="34" y="2636"/>
                          <a:pt x="34" y="3970"/>
                          <a:pt x="34" y="3970"/>
                        </a:cubicBezTo>
                        <a:cubicBezTo>
                          <a:pt x="34" y="3970"/>
                          <a:pt x="1578" y="8341"/>
                          <a:pt x="5678" y="8341"/>
                        </a:cubicBezTo>
                        <a:cubicBezTo>
                          <a:pt x="5709" y="8341"/>
                          <a:pt x="5740" y="8341"/>
                          <a:pt x="5771" y="8340"/>
                        </a:cubicBezTo>
                        <a:cubicBezTo>
                          <a:pt x="5771" y="8340"/>
                          <a:pt x="11308" y="7406"/>
                          <a:pt x="11842" y="3603"/>
                        </a:cubicBezTo>
                        <a:lnTo>
                          <a:pt x="11875" y="801"/>
                        </a:lnTo>
                        <a:lnTo>
                          <a:pt x="11875"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1" name="Google Shape;2770;p33">
                    <a:extLst>
                      <a:ext uri="{FF2B5EF4-FFF2-40B4-BE49-F238E27FC236}">
                        <a16:creationId xmlns:a16="http://schemas.microsoft.com/office/drawing/2014/main" id="{D7FBC73D-2DA5-4881-B712-13CDBD0C3B4A}"/>
                      </a:ext>
                    </a:extLst>
                  </p:cNvPr>
                  <p:cNvSpPr/>
                  <p:nvPr/>
                </p:nvSpPr>
                <p:spPr>
                  <a:xfrm>
                    <a:off x="4432762" y="2565468"/>
                    <a:ext cx="362634" cy="39634"/>
                  </a:xfrm>
                  <a:custGeom>
                    <a:avLst/>
                    <a:gdLst/>
                    <a:ahLst/>
                    <a:cxnLst/>
                    <a:rect l="l" t="t" r="r" b="b"/>
                    <a:pathLst>
                      <a:path w="11876" h="1298" extrusionOk="0">
                        <a:moveTo>
                          <a:pt x="11875" y="1"/>
                        </a:moveTo>
                        <a:cubicBezTo>
                          <a:pt x="10721" y="158"/>
                          <a:pt x="8684" y="205"/>
                          <a:pt x="6601" y="205"/>
                        </a:cubicBezTo>
                        <a:cubicBezTo>
                          <a:pt x="3809" y="205"/>
                          <a:pt x="936" y="120"/>
                          <a:pt x="0" y="101"/>
                        </a:cubicBezTo>
                        <a:cubicBezTo>
                          <a:pt x="0" y="401"/>
                          <a:pt x="0" y="701"/>
                          <a:pt x="0" y="968"/>
                        </a:cubicBezTo>
                        <a:cubicBezTo>
                          <a:pt x="1107" y="1065"/>
                          <a:pt x="3863" y="1298"/>
                          <a:pt x="6605" y="1298"/>
                        </a:cubicBezTo>
                        <a:cubicBezTo>
                          <a:pt x="8575" y="1298"/>
                          <a:pt x="10537" y="1178"/>
                          <a:pt x="11875" y="801"/>
                        </a:cubicBezTo>
                        <a:lnTo>
                          <a:pt x="11875" y="1"/>
                        </a:lnTo>
                        <a:close/>
                      </a:path>
                    </a:pathLst>
                  </a:custGeom>
                  <a:solidFill>
                    <a:srgbClr val="86E2C7"/>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2" name="Google Shape;2771;p33">
                    <a:extLst>
                      <a:ext uri="{FF2B5EF4-FFF2-40B4-BE49-F238E27FC236}">
                        <a16:creationId xmlns:a16="http://schemas.microsoft.com/office/drawing/2014/main" id="{C1B18BE0-EB7E-4548-8E3D-D431054313CC}"/>
                      </a:ext>
                    </a:extLst>
                  </p:cNvPr>
                  <p:cNvSpPr/>
                  <p:nvPr/>
                </p:nvSpPr>
                <p:spPr>
                  <a:xfrm>
                    <a:off x="4464336" y="2632585"/>
                    <a:ext cx="289991" cy="38932"/>
                  </a:xfrm>
                  <a:custGeom>
                    <a:avLst/>
                    <a:gdLst/>
                    <a:ahLst/>
                    <a:cxnLst/>
                    <a:rect l="l" t="t" r="r" b="b"/>
                    <a:pathLst>
                      <a:path w="9497" h="1275" extrusionOk="0">
                        <a:moveTo>
                          <a:pt x="4901" y="1"/>
                        </a:moveTo>
                        <a:cubicBezTo>
                          <a:pt x="4847" y="1"/>
                          <a:pt x="4792" y="2"/>
                          <a:pt x="4737" y="4"/>
                        </a:cubicBezTo>
                        <a:cubicBezTo>
                          <a:pt x="3970" y="4"/>
                          <a:pt x="3236" y="138"/>
                          <a:pt x="2469" y="205"/>
                        </a:cubicBezTo>
                        <a:cubicBezTo>
                          <a:pt x="1702" y="271"/>
                          <a:pt x="901" y="338"/>
                          <a:pt x="134" y="505"/>
                        </a:cubicBezTo>
                        <a:cubicBezTo>
                          <a:pt x="0" y="538"/>
                          <a:pt x="34" y="705"/>
                          <a:pt x="167" y="705"/>
                        </a:cubicBezTo>
                        <a:cubicBezTo>
                          <a:pt x="312" y="712"/>
                          <a:pt x="458" y="715"/>
                          <a:pt x="604" y="715"/>
                        </a:cubicBezTo>
                        <a:cubicBezTo>
                          <a:pt x="1932" y="715"/>
                          <a:pt x="3284" y="465"/>
                          <a:pt x="4637" y="405"/>
                        </a:cubicBezTo>
                        <a:cubicBezTo>
                          <a:pt x="4694" y="402"/>
                          <a:pt x="4752" y="401"/>
                          <a:pt x="4809" y="401"/>
                        </a:cubicBezTo>
                        <a:cubicBezTo>
                          <a:pt x="5519" y="401"/>
                          <a:pt x="6226" y="584"/>
                          <a:pt x="6905" y="738"/>
                        </a:cubicBezTo>
                        <a:cubicBezTo>
                          <a:pt x="7673" y="905"/>
                          <a:pt x="8440" y="1105"/>
                          <a:pt x="9174" y="1272"/>
                        </a:cubicBezTo>
                        <a:cubicBezTo>
                          <a:pt x="9185" y="1274"/>
                          <a:pt x="9196" y="1274"/>
                          <a:pt x="9206" y="1274"/>
                        </a:cubicBezTo>
                        <a:cubicBezTo>
                          <a:pt x="9416" y="1274"/>
                          <a:pt x="9496" y="970"/>
                          <a:pt x="9274" y="938"/>
                        </a:cubicBezTo>
                        <a:cubicBezTo>
                          <a:pt x="8506" y="738"/>
                          <a:pt x="7706" y="538"/>
                          <a:pt x="6905" y="338"/>
                        </a:cubicBezTo>
                        <a:cubicBezTo>
                          <a:pt x="6257" y="184"/>
                          <a:pt x="5580" y="1"/>
                          <a:pt x="490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23" name="Google Shape;2772;p33">
                    <a:extLst>
                      <a:ext uri="{FF2B5EF4-FFF2-40B4-BE49-F238E27FC236}">
                        <a16:creationId xmlns:a16="http://schemas.microsoft.com/office/drawing/2014/main" id="{C9446BD0-2718-451D-B854-EEFD70873676}"/>
                      </a:ext>
                    </a:extLst>
                  </p:cNvPr>
                  <p:cNvSpPr/>
                  <p:nvPr/>
                </p:nvSpPr>
                <p:spPr>
                  <a:xfrm>
                    <a:off x="4477588" y="2706939"/>
                    <a:ext cx="248311" cy="38932"/>
                  </a:xfrm>
                  <a:custGeom>
                    <a:avLst/>
                    <a:gdLst/>
                    <a:ahLst/>
                    <a:cxnLst/>
                    <a:rect l="l" t="t" r="r" b="b"/>
                    <a:pathLst>
                      <a:path w="8132" h="1275" extrusionOk="0">
                        <a:moveTo>
                          <a:pt x="4211" y="1"/>
                        </a:moveTo>
                        <a:cubicBezTo>
                          <a:pt x="4164" y="1"/>
                          <a:pt x="4117" y="2"/>
                          <a:pt x="4070" y="5"/>
                        </a:cubicBezTo>
                        <a:cubicBezTo>
                          <a:pt x="3402" y="5"/>
                          <a:pt x="2769" y="105"/>
                          <a:pt x="2135" y="205"/>
                        </a:cubicBezTo>
                        <a:cubicBezTo>
                          <a:pt x="1468" y="271"/>
                          <a:pt x="767" y="338"/>
                          <a:pt x="133" y="505"/>
                        </a:cubicBezTo>
                        <a:cubicBezTo>
                          <a:pt x="0" y="538"/>
                          <a:pt x="33" y="705"/>
                          <a:pt x="133" y="705"/>
                        </a:cubicBezTo>
                        <a:cubicBezTo>
                          <a:pt x="262" y="712"/>
                          <a:pt x="391" y="715"/>
                          <a:pt x="519" y="715"/>
                        </a:cubicBezTo>
                        <a:cubicBezTo>
                          <a:pt x="1685" y="715"/>
                          <a:pt x="2827" y="465"/>
                          <a:pt x="3970" y="405"/>
                        </a:cubicBezTo>
                        <a:cubicBezTo>
                          <a:pt x="4019" y="402"/>
                          <a:pt x="4069" y="401"/>
                          <a:pt x="4118" y="401"/>
                        </a:cubicBezTo>
                        <a:cubicBezTo>
                          <a:pt x="4731" y="401"/>
                          <a:pt x="5320" y="584"/>
                          <a:pt x="5938" y="738"/>
                        </a:cubicBezTo>
                        <a:cubicBezTo>
                          <a:pt x="6571" y="905"/>
                          <a:pt x="7239" y="1105"/>
                          <a:pt x="7872" y="1272"/>
                        </a:cubicBezTo>
                        <a:cubicBezTo>
                          <a:pt x="7882" y="1274"/>
                          <a:pt x="7891" y="1274"/>
                          <a:pt x="7900" y="1274"/>
                        </a:cubicBezTo>
                        <a:cubicBezTo>
                          <a:pt x="8078" y="1274"/>
                          <a:pt x="8131" y="969"/>
                          <a:pt x="7972" y="905"/>
                        </a:cubicBezTo>
                        <a:cubicBezTo>
                          <a:pt x="7272" y="738"/>
                          <a:pt x="6605" y="538"/>
                          <a:pt x="5938" y="338"/>
                        </a:cubicBezTo>
                        <a:cubicBezTo>
                          <a:pt x="5351" y="184"/>
                          <a:pt x="4793" y="1"/>
                          <a:pt x="4211" y="1"/>
                        </a:cubicBezTo>
                        <a:close/>
                      </a:path>
                    </a:pathLst>
                  </a:custGeom>
                  <a:solidFill>
                    <a:schemeClr val="accent3"/>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nvGrpSpPr>
                <p:cNvPr id="549" name="Google Shape;1305;p26">
                  <a:extLst>
                    <a:ext uri="{FF2B5EF4-FFF2-40B4-BE49-F238E27FC236}">
                      <a16:creationId xmlns:a16="http://schemas.microsoft.com/office/drawing/2014/main" id="{3BC28B03-D6A1-42B0-8C11-8FE20986A6C6}"/>
                    </a:ext>
                  </a:extLst>
                </p:cNvPr>
                <p:cNvGrpSpPr/>
                <p:nvPr/>
              </p:nvGrpSpPr>
              <p:grpSpPr>
                <a:xfrm>
                  <a:off x="7802977" y="4222048"/>
                  <a:ext cx="817962" cy="810167"/>
                  <a:chOff x="5159825" y="4941975"/>
                  <a:chExt cx="2448450" cy="2256650"/>
                </a:xfrm>
              </p:grpSpPr>
              <p:sp>
                <p:nvSpPr>
                  <p:cNvPr id="550" name="Google Shape;1306;p26">
                    <a:extLst>
                      <a:ext uri="{FF2B5EF4-FFF2-40B4-BE49-F238E27FC236}">
                        <a16:creationId xmlns:a16="http://schemas.microsoft.com/office/drawing/2014/main" id="{0D88F30F-CCEA-443A-AE1B-A28429514E28}"/>
                      </a:ext>
                    </a:extLst>
                  </p:cNvPr>
                  <p:cNvSpPr/>
                  <p:nvPr/>
                </p:nvSpPr>
                <p:spPr>
                  <a:xfrm>
                    <a:off x="6840200" y="5208825"/>
                    <a:ext cx="326925" cy="445350"/>
                  </a:xfrm>
                  <a:custGeom>
                    <a:avLst/>
                    <a:gdLst/>
                    <a:ahLst/>
                    <a:cxnLst/>
                    <a:rect l="l" t="t" r="r" b="b"/>
                    <a:pathLst>
                      <a:path w="13077" h="17814" extrusionOk="0">
                        <a:moveTo>
                          <a:pt x="0" y="1"/>
                        </a:moveTo>
                        <a:lnTo>
                          <a:pt x="0" y="17814"/>
                        </a:lnTo>
                        <a:lnTo>
                          <a:pt x="13076" y="17814"/>
                        </a:lnTo>
                        <a:lnTo>
                          <a:pt x="13076" y="1"/>
                        </a:ln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551" name="Google Shape;1307;p26">
                    <a:extLst>
                      <a:ext uri="{FF2B5EF4-FFF2-40B4-BE49-F238E27FC236}">
                        <a16:creationId xmlns:a16="http://schemas.microsoft.com/office/drawing/2014/main" id="{0DB6FF61-BD46-4299-9C25-E6854835D9DC}"/>
                      </a:ext>
                    </a:extLst>
                  </p:cNvPr>
                  <p:cNvSpPr/>
                  <p:nvPr/>
                </p:nvSpPr>
                <p:spPr>
                  <a:xfrm>
                    <a:off x="6817675" y="5073750"/>
                    <a:ext cx="372800" cy="135100"/>
                  </a:xfrm>
                  <a:custGeom>
                    <a:avLst/>
                    <a:gdLst/>
                    <a:ahLst/>
                    <a:cxnLst/>
                    <a:rect l="l" t="t" r="r" b="b"/>
                    <a:pathLst>
                      <a:path w="14912" h="5404" extrusionOk="0">
                        <a:moveTo>
                          <a:pt x="1" y="0"/>
                        </a:moveTo>
                        <a:lnTo>
                          <a:pt x="1" y="5404"/>
                        </a:lnTo>
                        <a:lnTo>
                          <a:pt x="14911" y="5404"/>
                        </a:lnTo>
                        <a:lnTo>
                          <a:pt x="14911" y="0"/>
                        </a:lnTo>
                        <a:close/>
                      </a:path>
                    </a:pathLst>
                  </a:custGeom>
                  <a:solidFill>
                    <a:srgbClr val="187F5F"/>
                  </a:solidFill>
                  <a:ln>
                    <a:noFill/>
                  </a:ln>
                </p:spPr>
                <p:txBody>
                  <a:bodyPr spcFirstLastPara="1" wrap="square" lIns="121900" tIns="121900" rIns="121900" bIns="121900" anchor="ctr" anchorCtr="0">
                    <a:noAutofit/>
                  </a:bodyPr>
                  <a:lstStyle/>
                  <a:p>
                    <a:endParaRPr sz="2400"/>
                  </a:p>
                </p:txBody>
              </p:sp>
              <p:sp>
                <p:nvSpPr>
                  <p:cNvPr id="552" name="Google Shape;1308;p26">
                    <a:extLst>
                      <a:ext uri="{FF2B5EF4-FFF2-40B4-BE49-F238E27FC236}">
                        <a16:creationId xmlns:a16="http://schemas.microsoft.com/office/drawing/2014/main" id="{47C8AE03-885C-4492-8722-A86150499F43}"/>
                      </a:ext>
                    </a:extLst>
                  </p:cNvPr>
                  <p:cNvSpPr/>
                  <p:nvPr/>
                </p:nvSpPr>
                <p:spPr>
                  <a:xfrm>
                    <a:off x="5247400" y="5016200"/>
                    <a:ext cx="2273300" cy="960700"/>
                  </a:xfrm>
                  <a:custGeom>
                    <a:avLst/>
                    <a:gdLst/>
                    <a:ahLst/>
                    <a:cxnLst/>
                    <a:rect l="l" t="t" r="r" b="b"/>
                    <a:pathLst>
                      <a:path w="90932" h="38428" extrusionOk="0">
                        <a:moveTo>
                          <a:pt x="45466" y="0"/>
                        </a:moveTo>
                        <a:lnTo>
                          <a:pt x="0" y="38428"/>
                        </a:lnTo>
                        <a:lnTo>
                          <a:pt x="6872" y="38428"/>
                        </a:lnTo>
                        <a:lnTo>
                          <a:pt x="45466" y="5504"/>
                        </a:lnTo>
                        <a:lnTo>
                          <a:pt x="84060" y="38428"/>
                        </a:lnTo>
                        <a:lnTo>
                          <a:pt x="90932" y="38428"/>
                        </a:lnTo>
                        <a:lnTo>
                          <a:pt x="45466" y="0"/>
                        </a:ln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553" name="Google Shape;1309;p26">
                    <a:extLst>
                      <a:ext uri="{FF2B5EF4-FFF2-40B4-BE49-F238E27FC236}">
                        <a16:creationId xmlns:a16="http://schemas.microsoft.com/office/drawing/2014/main" id="{D82967CB-88FB-4DBF-B5D4-1EDD6E7C794C}"/>
                      </a:ext>
                    </a:extLst>
                  </p:cNvPr>
                  <p:cNvSpPr/>
                  <p:nvPr/>
                </p:nvSpPr>
                <p:spPr>
                  <a:xfrm>
                    <a:off x="5404175" y="5137950"/>
                    <a:ext cx="1959750" cy="1995625"/>
                  </a:xfrm>
                  <a:custGeom>
                    <a:avLst/>
                    <a:gdLst/>
                    <a:ahLst/>
                    <a:cxnLst/>
                    <a:rect l="l" t="t" r="r" b="b"/>
                    <a:pathLst>
                      <a:path w="78390" h="79825" extrusionOk="0">
                        <a:moveTo>
                          <a:pt x="39195" y="1"/>
                        </a:moveTo>
                        <a:lnTo>
                          <a:pt x="0" y="32090"/>
                        </a:lnTo>
                        <a:lnTo>
                          <a:pt x="0" y="79824"/>
                        </a:lnTo>
                        <a:lnTo>
                          <a:pt x="78390" y="79824"/>
                        </a:lnTo>
                        <a:lnTo>
                          <a:pt x="78390" y="32090"/>
                        </a:lnTo>
                        <a:lnTo>
                          <a:pt x="39195" y="1"/>
                        </a:ln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554" name="Google Shape;1310;p26">
                    <a:extLst>
                      <a:ext uri="{FF2B5EF4-FFF2-40B4-BE49-F238E27FC236}">
                        <a16:creationId xmlns:a16="http://schemas.microsoft.com/office/drawing/2014/main" id="{E07E59A1-F6DB-464A-9235-DB65B6C4969C}"/>
                      </a:ext>
                    </a:extLst>
                  </p:cNvPr>
                  <p:cNvSpPr/>
                  <p:nvPr/>
                </p:nvSpPr>
                <p:spPr>
                  <a:xfrm>
                    <a:off x="5328275" y="7091025"/>
                    <a:ext cx="2111550" cy="107600"/>
                  </a:xfrm>
                  <a:custGeom>
                    <a:avLst/>
                    <a:gdLst/>
                    <a:ahLst/>
                    <a:cxnLst/>
                    <a:rect l="l" t="t" r="r" b="b"/>
                    <a:pathLst>
                      <a:path w="84462" h="4304" extrusionOk="0">
                        <a:moveTo>
                          <a:pt x="568" y="0"/>
                        </a:moveTo>
                        <a:cubicBezTo>
                          <a:pt x="234" y="0"/>
                          <a:pt x="1" y="267"/>
                          <a:pt x="1" y="601"/>
                        </a:cubicBezTo>
                        <a:lnTo>
                          <a:pt x="1" y="3703"/>
                        </a:lnTo>
                        <a:cubicBezTo>
                          <a:pt x="1" y="4036"/>
                          <a:pt x="234" y="4303"/>
                          <a:pt x="568" y="4303"/>
                        </a:cubicBezTo>
                        <a:lnTo>
                          <a:pt x="83894" y="4303"/>
                        </a:lnTo>
                        <a:cubicBezTo>
                          <a:pt x="84228" y="4303"/>
                          <a:pt x="84461" y="4036"/>
                          <a:pt x="84461" y="3703"/>
                        </a:cubicBezTo>
                        <a:lnTo>
                          <a:pt x="84461" y="601"/>
                        </a:lnTo>
                        <a:cubicBezTo>
                          <a:pt x="84461" y="267"/>
                          <a:pt x="84228" y="0"/>
                          <a:pt x="83894" y="0"/>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555" name="Google Shape;1311;p26">
                    <a:extLst>
                      <a:ext uri="{FF2B5EF4-FFF2-40B4-BE49-F238E27FC236}">
                        <a16:creationId xmlns:a16="http://schemas.microsoft.com/office/drawing/2014/main" id="{A75D4319-9B10-4CD5-8096-9D62C8A3EAB9}"/>
                      </a:ext>
                    </a:extLst>
                  </p:cNvPr>
                  <p:cNvSpPr/>
                  <p:nvPr/>
                </p:nvSpPr>
                <p:spPr>
                  <a:xfrm>
                    <a:off x="5982925" y="6188700"/>
                    <a:ext cx="370275" cy="590450"/>
                  </a:xfrm>
                  <a:custGeom>
                    <a:avLst/>
                    <a:gdLst/>
                    <a:ahLst/>
                    <a:cxnLst/>
                    <a:rect l="l" t="t" r="r" b="b"/>
                    <a:pathLst>
                      <a:path w="14811" h="23618" extrusionOk="0">
                        <a:moveTo>
                          <a:pt x="634" y="1"/>
                        </a:moveTo>
                        <a:cubicBezTo>
                          <a:pt x="300" y="1"/>
                          <a:pt x="0" y="267"/>
                          <a:pt x="0" y="601"/>
                        </a:cubicBezTo>
                        <a:lnTo>
                          <a:pt x="0" y="23017"/>
                        </a:lnTo>
                        <a:cubicBezTo>
                          <a:pt x="0" y="23351"/>
                          <a:pt x="300" y="23618"/>
                          <a:pt x="634" y="23618"/>
                        </a:cubicBezTo>
                        <a:lnTo>
                          <a:pt x="14177" y="23618"/>
                        </a:lnTo>
                        <a:cubicBezTo>
                          <a:pt x="14544" y="23618"/>
                          <a:pt x="14811" y="23351"/>
                          <a:pt x="14811" y="23017"/>
                        </a:cubicBezTo>
                        <a:lnTo>
                          <a:pt x="14811" y="601"/>
                        </a:lnTo>
                        <a:cubicBezTo>
                          <a:pt x="14811" y="267"/>
                          <a:pt x="14544" y="1"/>
                          <a:pt x="14177" y="1"/>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556" name="Google Shape;1312;p26">
                    <a:extLst>
                      <a:ext uri="{FF2B5EF4-FFF2-40B4-BE49-F238E27FC236}">
                        <a16:creationId xmlns:a16="http://schemas.microsoft.com/office/drawing/2014/main" id="{53C4F207-4D2B-4C75-B19E-0433CFA6FE26}"/>
                      </a:ext>
                    </a:extLst>
                  </p:cNvPr>
                  <p:cNvSpPr/>
                  <p:nvPr/>
                </p:nvSpPr>
                <p:spPr>
                  <a:xfrm>
                    <a:off x="6015450" y="6228725"/>
                    <a:ext cx="306075" cy="527900"/>
                  </a:xfrm>
                  <a:custGeom>
                    <a:avLst/>
                    <a:gdLst/>
                    <a:ahLst/>
                    <a:cxnLst/>
                    <a:rect l="l" t="t" r="r" b="b"/>
                    <a:pathLst>
                      <a:path w="12243" h="21116" extrusionOk="0">
                        <a:moveTo>
                          <a:pt x="534" y="1"/>
                        </a:moveTo>
                        <a:cubicBezTo>
                          <a:pt x="234" y="1"/>
                          <a:pt x="0" y="234"/>
                          <a:pt x="0" y="534"/>
                        </a:cubicBezTo>
                        <a:lnTo>
                          <a:pt x="0" y="20582"/>
                        </a:lnTo>
                        <a:cubicBezTo>
                          <a:pt x="0" y="20882"/>
                          <a:pt x="234" y="21116"/>
                          <a:pt x="534" y="21116"/>
                        </a:cubicBezTo>
                        <a:lnTo>
                          <a:pt x="11675" y="21116"/>
                        </a:lnTo>
                        <a:cubicBezTo>
                          <a:pt x="11975" y="21116"/>
                          <a:pt x="12242" y="20882"/>
                          <a:pt x="12242" y="20582"/>
                        </a:cubicBezTo>
                        <a:lnTo>
                          <a:pt x="12242" y="534"/>
                        </a:lnTo>
                        <a:cubicBezTo>
                          <a:pt x="12242" y="234"/>
                          <a:pt x="11975" y="1"/>
                          <a:pt x="1167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57" name="Google Shape;1313;p26">
                    <a:extLst>
                      <a:ext uri="{FF2B5EF4-FFF2-40B4-BE49-F238E27FC236}">
                        <a16:creationId xmlns:a16="http://schemas.microsoft.com/office/drawing/2014/main" id="{44C0D604-97EA-4F37-A250-0415A31C7B5C}"/>
                      </a:ext>
                    </a:extLst>
                  </p:cNvPr>
                  <p:cNvSpPr/>
                  <p:nvPr/>
                </p:nvSpPr>
                <p:spPr>
                  <a:xfrm>
                    <a:off x="6015450" y="6242000"/>
                    <a:ext cx="306075" cy="514625"/>
                  </a:xfrm>
                  <a:custGeom>
                    <a:avLst/>
                    <a:gdLst/>
                    <a:ahLst/>
                    <a:cxnLst/>
                    <a:rect l="l" t="t" r="r" b="b"/>
                    <a:pathLst>
                      <a:path w="12243" h="20585" extrusionOk="0">
                        <a:moveTo>
                          <a:pt x="12240" y="0"/>
                        </a:moveTo>
                        <a:cubicBezTo>
                          <a:pt x="12064" y="0"/>
                          <a:pt x="0" y="20051"/>
                          <a:pt x="0" y="20051"/>
                        </a:cubicBezTo>
                        <a:cubicBezTo>
                          <a:pt x="0" y="20351"/>
                          <a:pt x="234" y="20585"/>
                          <a:pt x="534" y="20585"/>
                        </a:cubicBezTo>
                        <a:lnTo>
                          <a:pt x="11675" y="20585"/>
                        </a:lnTo>
                        <a:cubicBezTo>
                          <a:pt x="11975" y="20585"/>
                          <a:pt x="12242" y="20351"/>
                          <a:pt x="12242" y="20051"/>
                        </a:cubicBezTo>
                        <a:lnTo>
                          <a:pt x="12242" y="3"/>
                        </a:lnTo>
                        <a:cubicBezTo>
                          <a:pt x="12242" y="1"/>
                          <a:pt x="12242" y="0"/>
                          <a:pt x="1224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58" name="Google Shape;1314;p26">
                    <a:extLst>
                      <a:ext uri="{FF2B5EF4-FFF2-40B4-BE49-F238E27FC236}">
                        <a16:creationId xmlns:a16="http://schemas.microsoft.com/office/drawing/2014/main" id="{422F8EEA-C0C7-4A62-8E7E-EF5A36FD24F2}"/>
                      </a:ext>
                    </a:extLst>
                  </p:cNvPr>
                  <p:cNvSpPr/>
                  <p:nvPr/>
                </p:nvSpPr>
                <p:spPr>
                  <a:xfrm>
                    <a:off x="5636000" y="6188700"/>
                    <a:ext cx="369450" cy="590450"/>
                  </a:xfrm>
                  <a:custGeom>
                    <a:avLst/>
                    <a:gdLst/>
                    <a:ahLst/>
                    <a:cxnLst/>
                    <a:rect l="l" t="t" r="r" b="b"/>
                    <a:pathLst>
                      <a:path w="14778" h="23618" extrusionOk="0">
                        <a:moveTo>
                          <a:pt x="601" y="1"/>
                        </a:moveTo>
                        <a:cubicBezTo>
                          <a:pt x="267" y="1"/>
                          <a:pt x="1" y="267"/>
                          <a:pt x="1" y="601"/>
                        </a:cubicBezTo>
                        <a:lnTo>
                          <a:pt x="1" y="23017"/>
                        </a:lnTo>
                        <a:cubicBezTo>
                          <a:pt x="1" y="23351"/>
                          <a:pt x="267" y="23618"/>
                          <a:pt x="601" y="23618"/>
                        </a:cubicBezTo>
                        <a:lnTo>
                          <a:pt x="14177" y="23618"/>
                        </a:lnTo>
                        <a:cubicBezTo>
                          <a:pt x="14511" y="23618"/>
                          <a:pt x="14778" y="23351"/>
                          <a:pt x="14778" y="23017"/>
                        </a:cubicBezTo>
                        <a:lnTo>
                          <a:pt x="14778" y="601"/>
                        </a:lnTo>
                        <a:cubicBezTo>
                          <a:pt x="14778" y="267"/>
                          <a:pt x="14511" y="1"/>
                          <a:pt x="14177" y="1"/>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559" name="Google Shape;1315;p26">
                    <a:extLst>
                      <a:ext uri="{FF2B5EF4-FFF2-40B4-BE49-F238E27FC236}">
                        <a16:creationId xmlns:a16="http://schemas.microsoft.com/office/drawing/2014/main" id="{69820819-FCC1-4CDA-8C1A-C3776F77526A}"/>
                      </a:ext>
                    </a:extLst>
                  </p:cNvPr>
                  <p:cNvSpPr/>
                  <p:nvPr/>
                </p:nvSpPr>
                <p:spPr>
                  <a:xfrm>
                    <a:off x="5667700" y="6228725"/>
                    <a:ext cx="306075" cy="527900"/>
                  </a:xfrm>
                  <a:custGeom>
                    <a:avLst/>
                    <a:gdLst/>
                    <a:ahLst/>
                    <a:cxnLst/>
                    <a:rect l="l" t="t" r="r" b="b"/>
                    <a:pathLst>
                      <a:path w="12243" h="21116" extrusionOk="0">
                        <a:moveTo>
                          <a:pt x="534" y="1"/>
                        </a:moveTo>
                        <a:cubicBezTo>
                          <a:pt x="234" y="1"/>
                          <a:pt x="0" y="234"/>
                          <a:pt x="0" y="534"/>
                        </a:cubicBezTo>
                        <a:lnTo>
                          <a:pt x="0" y="20582"/>
                        </a:lnTo>
                        <a:cubicBezTo>
                          <a:pt x="0" y="20882"/>
                          <a:pt x="234" y="21116"/>
                          <a:pt x="534" y="21116"/>
                        </a:cubicBezTo>
                        <a:lnTo>
                          <a:pt x="11709" y="21116"/>
                        </a:lnTo>
                        <a:cubicBezTo>
                          <a:pt x="12009" y="21116"/>
                          <a:pt x="12242" y="20882"/>
                          <a:pt x="12242" y="20582"/>
                        </a:cubicBezTo>
                        <a:lnTo>
                          <a:pt x="12242" y="534"/>
                        </a:lnTo>
                        <a:cubicBezTo>
                          <a:pt x="12242" y="234"/>
                          <a:pt x="12009" y="1"/>
                          <a:pt x="1170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0" name="Google Shape;1316;p26">
                    <a:extLst>
                      <a:ext uri="{FF2B5EF4-FFF2-40B4-BE49-F238E27FC236}">
                        <a16:creationId xmlns:a16="http://schemas.microsoft.com/office/drawing/2014/main" id="{14271442-E327-4AAB-AAFA-007C5035BACE}"/>
                      </a:ext>
                    </a:extLst>
                  </p:cNvPr>
                  <p:cNvSpPr/>
                  <p:nvPr/>
                </p:nvSpPr>
                <p:spPr>
                  <a:xfrm>
                    <a:off x="5667700" y="6242000"/>
                    <a:ext cx="306075" cy="514625"/>
                  </a:xfrm>
                  <a:custGeom>
                    <a:avLst/>
                    <a:gdLst/>
                    <a:ahLst/>
                    <a:cxnLst/>
                    <a:rect l="l" t="t" r="r" b="b"/>
                    <a:pathLst>
                      <a:path w="12243" h="20585" extrusionOk="0">
                        <a:moveTo>
                          <a:pt x="12240" y="0"/>
                        </a:moveTo>
                        <a:cubicBezTo>
                          <a:pt x="12064" y="0"/>
                          <a:pt x="0" y="20051"/>
                          <a:pt x="0" y="20051"/>
                        </a:cubicBezTo>
                        <a:cubicBezTo>
                          <a:pt x="0" y="20351"/>
                          <a:pt x="234" y="20585"/>
                          <a:pt x="534" y="20585"/>
                        </a:cubicBezTo>
                        <a:lnTo>
                          <a:pt x="11675" y="20585"/>
                        </a:lnTo>
                        <a:cubicBezTo>
                          <a:pt x="12009" y="20585"/>
                          <a:pt x="12242" y="20351"/>
                          <a:pt x="12242" y="20051"/>
                        </a:cubicBezTo>
                        <a:lnTo>
                          <a:pt x="12242" y="3"/>
                        </a:lnTo>
                        <a:cubicBezTo>
                          <a:pt x="12242" y="1"/>
                          <a:pt x="12242" y="0"/>
                          <a:pt x="1224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61" name="Google Shape;1317;p26">
                    <a:extLst>
                      <a:ext uri="{FF2B5EF4-FFF2-40B4-BE49-F238E27FC236}">
                        <a16:creationId xmlns:a16="http://schemas.microsoft.com/office/drawing/2014/main" id="{569B5C03-2F06-47CC-B168-7C57C6CADDEC}"/>
                      </a:ext>
                    </a:extLst>
                  </p:cNvPr>
                  <p:cNvSpPr/>
                  <p:nvPr/>
                </p:nvSpPr>
                <p:spPr>
                  <a:xfrm>
                    <a:off x="5589300" y="6738250"/>
                    <a:ext cx="810600" cy="117625"/>
                  </a:xfrm>
                  <a:custGeom>
                    <a:avLst/>
                    <a:gdLst/>
                    <a:ahLst/>
                    <a:cxnLst/>
                    <a:rect l="l" t="t" r="r" b="b"/>
                    <a:pathLst>
                      <a:path w="32424" h="4705" extrusionOk="0">
                        <a:moveTo>
                          <a:pt x="568" y="1"/>
                        </a:moveTo>
                        <a:cubicBezTo>
                          <a:pt x="267" y="1"/>
                          <a:pt x="1" y="234"/>
                          <a:pt x="1" y="568"/>
                        </a:cubicBezTo>
                        <a:lnTo>
                          <a:pt x="1" y="4104"/>
                        </a:lnTo>
                        <a:cubicBezTo>
                          <a:pt x="1" y="4438"/>
                          <a:pt x="267" y="4704"/>
                          <a:pt x="568" y="4704"/>
                        </a:cubicBezTo>
                        <a:lnTo>
                          <a:pt x="31823" y="4704"/>
                        </a:lnTo>
                        <a:cubicBezTo>
                          <a:pt x="32157" y="4704"/>
                          <a:pt x="32424" y="4438"/>
                          <a:pt x="32424" y="4104"/>
                        </a:cubicBezTo>
                        <a:lnTo>
                          <a:pt x="32424" y="568"/>
                        </a:lnTo>
                        <a:cubicBezTo>
                          <a:pt x="32424" y="234"/>
                          <a:pt x="32157" y="1"/>
                          <a:pt x="31823"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562" name="Google Shape;1318;p26">
                    <a:extLst>
                      <a:ext uri="{FF2B5EF4-FFF2-40B4-BE49-F238E27FC236}">
                        <a16:creationId xmlns:a16="http://schemas.microsoft.com/office/drawing/2014/main" id="{25C84BF2-4C51-4182-BCF1-ACA3A6E22AD4}"/>
                      </a:ext>
                    </a:extLst>
                  </p:cNvPr>
                  <p:cNvSpPr/>
                  <p:nvPr/>
                </p:nvSpPr>
                <p:spPr>
                  <a:xfrm>
                    <a:off x="5159825" y="4941975"/>
                    <a:ext cx="2448450" cy="1034925"/>
                  </a:xfrm>
                  <a:custGeom>
                    <a:avLst/>
                    <a:gdLst/>
                    <a:ahLst/>
                    <a:cxnLst/>
                    <a:rect l="l" t="t" r="r" b="b"/>
                    <a:pathLst>
                      <a:path w="97938" h="41397" extrusionOk="0">
                        <a:moveTo>
                          <a:pt x="48969" y="1"/>
                        </a:moveTo>
                        <a:lnTo>
                          <a:pt x="1" y="41397"/>
                        </a:lnTo>
                        <a:lnTo>
                          <a:pt x="5605" y="41397"/>
                        </a:lnTo>
                        <a:lnTo>
                          <a:pt x="48969" y="5505"/>
                        </a:lnTo>
                        <a:lnTo>
                          <a:pt x="92333" y="41397"/>
                        </a:lnTo>
                        <a:lnTo>
                          <a:pt x="97937" y="41397"/>
                        </a:lnTo>
                        <a:lnTo>
                          <a:pt x="48969" y="1"/>
                        </a:lnTo>
                        <a:close/>
                      </a:path>
                    </a:pathLst>
                  </a:custGeom>
                  <a:solidFill>
                    <a:srgbClr val="72D3B5"/>
                  </a:solidFill>
                  <a:ln>
                    <a:noFill/>
                  </a:ln>
                </p:spPr>
                <p:txBody>
                  <a:bodyPr spcFirstLastPara="1" wrap="square" lIns="121900" tIns="121900" rIns="121900" bIns="121900" anchor="ctr" anchorCtr="0">
                    <a:noAutofit/>
                  </a:bodyPr>
                  <a:lstStyle/>
                  <a:p>
                    <a:endParaRPr sz="2400"/>
                  </a:p>
                </p:txBody>
              </p:sp>
              <p:sp>
                <p:nvSpPr>
                  <p:cNvPr id="563" name="Google Shape;1319;p26">
                    <a:extLst>
                      <a:ext uri="{FF2B5EF4-FFF2-40B4-BE49-F238E27FC236}">
                        <a16:creationId xmlns:a16="http://schemas.microsoft.com/office/drawing/2014/main" id="{FDDBFA44-5064-4A9E-99B5-0783DF238CDF}"/>
                      </a:ext>
                    </a:extLst>
                  </p:cNvPr>
                  <p:cNvSpPr/>
                  <p:nvPr/>
                </p:nvSpPr>
                <p:spPr>
                  <a:xfrm>
                    <a:off x="6660900" y="6119475"/>
                    <a:ext cx="502050" cy="1079150"/>
                  </a:xfrm>
                  <a:custGeom>
                    <a:avLst/>
                    <a:gdLst/>
                    <a:ahLst/>
                    <a:cxnLst/>
                    <a:rect l="l" t="t" r="r" b="b"/>
                    <a:pathLst>
                      <a:path w="20082" h="43166" extrusionOk="0">
                        <a:moveTo>
                          <a:pt x="601" y="1"/>
                        </a:moveTo>
                        <a:cubicBezTo>
                          <a:pt x="267" y="1"/>
                          <a:pt x="1" y="268"/>
                          <a:pt x="1" y="568"/>
                        </a:cubicBezTo>
                        <a:lnTo>
                          <a:pt x="1" y="42565"/>
                        </a:lnTo>
                        <a:cubicBezTo>
                          <a:pt x="1" y="42898"/>
                          <a:pt x="267" y="43165"/>
                          <a:pt x="601" y="43165"/>
                        </a:cubicBezTo>
                        <a:lnTo>
                          <a:pt x="19514" y="43165"/>
                        </a:lnTo>
                        <a:cubicBezTo>
                          <a:pt x="19815" y="43165"/>
                          <a:pt x="20082" y="42898"/>
                          <a:pt x="20082" y="42565"/>
                        </a:cubicBezTo>
                        <a:lnTo>
                          <a:pt x="20082" y="568"/>
                        </a:lnTo>
                        <a:cubicBezTo>
                          <a:pt x="20082" y="268"/>
                          <a:pt x="19815" y="1"/>
                          <a:pt x="19514" y="1"/>
                        </a:cubicBezTo>
                        <a:close/>
                      </a:path>
                    </a:pathLst>
                  </a:custGeom>
                  <a:solidFill>
                    <a:srgbClr val="187F5F"/>
                  </a:solidFill>
                  <a:ln>
                    <a:noFill/>
                  </a:ln>
                </p:spPr>
                <p:txBody>
                  <a:bodyPr spcFirstLastPara="1" wrap="square" lIns="121900" tIns="121900" rIns="121900" bIns="121900" anchor="ctr" anchorCtr="0">
                    <a:noAutofit/>
                  </a:bodyPr>
                  <a:lstStyle/>
                  <a:p>
                    <a:endParaRPr sz="2400"/>
                  </a:p>
                </p:txBody>
              </p:sp>
              <p:sp>
                <p:nvSpPr>
                  <p:cNvPr id="564" name="Google Shape;1320;p26">
                    <a:extLst>
                      <a:ext uri="{FF2B5EF4-FFF2-40B4-BE49-F238E27FC236}">
                        <a16:creationId xmlns:a16="http://schemas.microsoft.com/office/drawing/2014/main" id="{518DA730-61E9-444A-AD09-3E58FB9E2F33}"/>
                      </a:ext>
                    </a:extLst>
                  </p:cNvPr>
                  <p:cNvSpPr/>
                  <p:nvPr/>
                </p:nvSpPr>
                <p:spPr>
                  <a:xfrm>
                    <a:off x="6706775" y="6160350"/>
                    <a:ext cx="410300" cy="340275"/>
                  </a:xfrm>
                  <a:custGeom>
                    <a:avLst/>
                    <a:gdLst/>
                    <a:ahLst/>
                    <a:cxnLst/>
                    <a:rect l="l" t="t" r="r" b="b"/>
                    <a:pathLst>
                      <a:path w="16412" h="13611" extrusionOk="0">
                        <a:moveTo>
                          <a:pt x="0" y="0"/>
                        </a:moveTo>
                        <a:lnTo>
                          <a:pt x="0" y="13610"/>
                        </a:lnTo>
                        <a:lnTo>
                          <a:pt x="16412" y="13610"/>
                        </a:lnTo>
                        <a:lnTo>
                          <a:pt x="16412" y="0"/>
                        </a:ln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565" name="Google Shape;1321;p26">
                    <a:extLst>
                      <a:ext uri="{FF2B5EF4-FFF2-40B4-BE49-F238E27FC236}">
                        <a16:creationId xmlns:a16="http://schemas.microsoft.com/office/drawing/2014/main" id="{F5D4978B-AE89-49B3-BC96-D11437A601C8}"/>
                      </a:ext>
                    </a:extLst>
                  </p:cNvPr>
                  <p:cNvSpPr/>
                  <p:nvPr/>
                </p:nvSpPr>
                <p:spPr>
                  <a:xfrm>
                    <a:off x="6724275" y="6180375"/>
                    <a:ext cx="376125" cy="301050"/>
                  </a:xfrm>
                  <a:custGeom>
                    <a:avLst/>
                    <a:gdLst/>
                    <a:ahLst/>
                    <a:cxnLst/>
                    <a:rect l="l" t="t" r="r" b="b"/>
                    <a:pathLst>
                      <a:path w="15045" h="12042" extrusionOk="0">
                        <a:moveTo>
                          <a:pt x="1" y="0"/>
                        </a:moveTo>
                        <a:lnTo>
                          <a:pt x="1" y="12042"/>
                        </a:lnTo>
                        <a:lnTo>
                          <a:pt x="15045" y="12042"/>
                        </a:lnTo>
                        <a:lnTo>
                          <a:pt x="15045"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66" name="Google Shape;1322;p26">
                    <a:extLst>
                      <a:ext uri="{FF2B5EF4-FFF2-40B4-BE49-F238E27FC236}">
                        <a16:creationId xmlns:a16="http://schemas.microsoft.com/office/drawing/2014/main" id="{2498AC11-F396-4D39-88E1-CCEF55F5F694}"/>
                      </a:ext>
                    </a:extLst>
                  </p:cNvPr>
                  <p:cNvSpPr/>
                  <p:nvPr/>
                </p:nvSpPr>
                <p:spPr>
                  <a:xfrm>
                    <a:off x="6724275" y="6180375"/>
                    <a:ext cx="376125" cy="301050"/>
                  </a:xfrm>
                  <a:custGeom>
                    <a:avLst/>
                    <a:gdLst/>
                    <a:ahLst/>
                    <a:cxnLst/>
                    <a:rect l="l" t="t" r="r" b="b"/>
                    <a:pathLst>
                      <a:path w="15045" h="12042" extrusionOk="0">
                        <a:moveTo>
                          <a:pt x="15045" y="0"/>
                        </a:moveTo>
                        <a:lnTo>
                          <a:pt x="1" y="12042"/>
                        </a:lnTo>
                        <a:lnTo>
                          <a:pt x="15045" y="12042"/>
                        </a:lnTo>
                        <a:lnTo>
                          <a:pt x="15045"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567" name="Google Shape;1323;p26">
                    <a:extLst>
                      <a:ext uri="{FF2B5EF4-FFF2-40B4-BE49-F238E27FC236}">
                        <a16:creationId xmlns:a16="http://schemas.microsoft.com/office/drawing/2014/main" id="{6EF4CB5B-446C-4DCF-8461-6F68A3820834}"/>
                      </a:ext>
                    </a:extLst>
                  </p:cNvPr>
                  <p:cNvSpPr/>
                  <p:nvPr/>
                </p:nvSpPr>
                <p:spPr>
                  <a:xfrm>
                    <a:off x="7043675" y="6625675"/>
                    <a:ext cx="65900" cy="65900"/>
                  </a:xfrm>
                  <a:custGeom>
                    <a:avLst/>
                    <a:gdLst/>
                    <a:ahLst/>
                    <a:cxnLst/>
                    <a:rect l="l" t="t" r="r" b="b"/>
                    <a:pathLst>
                      <a:path w="2636" h="2636" extrusionOk="0">
                        <a:moveTo>
                          <a:pt x="1301" y="1"/>
                        </a:moveTo>
                        <a:cubicBezTo>
                          <a:pt x="568" y="1"/>
                          <a:pt x="0" y="601"/>
                          <a:pt x="0" y="1335"/>
                        </a:cubicBezTo>
                        <a:cubicBezTo>
                          <a:pt x="0" y="2069"/>
                          <a:pt x="568" y="2636"/>
                          <a:pt x="1301" y="2636"/>
                        </a:cubicBezTo>
                        <a:cubicBezTo>
                          <a:pt x="2035" y="2636"/>
                          <a:pt x="2636" y="2069"/>
                          <a:pt x="2636" y="1335"/>
                        </a:cubicBezTo>
                        <a:cubicBezTo>
                          <a:pt x="2636" y="601"/>
                          <a:pt x="2035" y="1"/>
                          <a:pt x="1301" y="1"/>
                        </a:cubicBez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568" name="Google Shape;1324;p26">
                    <a:extLst>
                      <a:ext uri="{FF2B5EF4-FFF2-40B4-BE49-F238E27FC236}">
                        <a16:creationId xmlns:a16="http://schemas.microsoft.com/office/drawing/2014/main" id="{A5222E13-3A92-4D23-A887-D5F4459BA8D8}"/>
                      </a:ext>
                    </a:extLst>
                  </p:cNvPr>
                  <p:cNvSpPr/>
                  <p:nvPr/>
                </p:nvSpPr>
                <p:spPr>
                  <a:xfrm>
                    <a:off x="6635875" y="7069325"/>
                    <a:ext cx="552925" cy="43400"/>
                  </a:xfrm>
                  <a:custGeom>
                    <a:avLst/>
                    <a:gdLst/>
                    <a:ahLst/>
                    <a:cxnLst/>
                    <a:rect l="l" t="t" r="r" b="b"/>
                    <a:pathLst>
                      <a:path w="22117" h="1736" extrusionOk="0">
                        <a:moveTo>
                          <a:pt x="601" y="1"/>
                        </a:moveTo>
                        <a:cubicBezTo>
                          <a:pt x="268" y="1"/>
                          <a:pt x="1" y="234"/>
                          <a:pt x="1" y="501"/>
                        </a:cubicBezTo>
                        <a:lnTo>
                          <a:pt x="1" y="1735"/>
                        </a:lnTo>
                        <a:lnTo>
                          <a:pt x="22117" y="1735"/>
                        </a:lnTo>
                        <a:lnTo>
                          <a:pt x="22117" y="501"/>
                        </a:lnTo>
                        <a:cubicBezTo>
                          <a:pt x="22117" y="234"/>
                          <a:pt x="21850" y="1"/>
                          <a:pt x="21516" y="1"/>
                        </a:cubicBez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569" name="Google Shape;1325;p26">
                    <a:extLst>
                      <a:ext uri="{FF2B5EF4-FFF2-40B4-BE49-F238E27FC236}">
                        <a16:creationId xmlns:a16="http://schemas.microsoft.com/office/drawing/2014/main" id="{4A2CB172-5F74-44F9-B7A8-6A92EAF92585}"/>
                      </a:ext>
                    </a:extLst>
                  </p:cNvPr>
                  <p:cNvSpPr/>
                  <p:nvPr/>
                </p:nvSpPr>
                <p:spPr>
                  <a:xfrm>
                    <a:off x="6600850" y="7112700"/>
                    <a:ext cx="622150" cy="42550"/>
                  </a:xfrm>
                  <a:custGeom>
                    <a:avLst/>
                    <a:gdLst/>
                    <a:ahLst/>
                    <a:cxnLst/>
                    <a:rect l="l" t="t" r="r" b="b"/>
                    <a:pathLst>
                      <a:path w="24886" h="1702" extrusionOk="0">
                        <a:moveTo>
                          <a:pt x="668" y="0"/>
                        </a:moveTo>
                        <a:cubicBezTo>
                          <a:pt x="301" y="0"/>
                          <a:pt x="1" y="201"/>
                          <a:pt x="1" y="467"/>
                        </a:cubicBezTo>
                        <a:lnTo>
                          <a:pt x="1" y="1702"/>
                        </a:lnTo>
                        <a:lnTo>
                          <a:pt x="24885" y="1702"/>
                        </a:lnTo>
                        <a:lnTo>
                          <a:pt x="24885" y="467"/>
                        </a:lnTo>
                        <a:cubicBezTo>
                          <a:pt x="24885" y="201"/>
                          <a:pt x="24618" y="0"/>
                          <a:pt x="24251" y="0"/>
                        </a:cubicBez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570" name="Google Shape;1326;p26">
                    <a:extLst>
                      <a:ext uri="{FF2B5EF4-FFF2-40B4-BE49-F238E27FC236}">
                        <a16:creationId xmlns:a16="http://schemas.microsoft.com/office/drawing/2014/main" id="{26C47D53-4994-4741-9944-FAFCD69C1FB3}"/>
                      </a:ext>
                    </a:extLst>
                  </p:cNvPr>
                  <p:cNvSpPr/>
                  <p:nvPr/>
                </p:nvSpPr>
                <p:spPr>
                  <a:xfrm>
                    <a:off x="6568325" y="7155225"/>
                    <a:ext cx="687200" cy="43400"/>
                  </a:xfrm>
                  <a:custGeom>
                    <a:avLst/>
                    <a:gdLst/>
                    <a:ahLst/>
                    <a:cxnLst/>
                    <a:rect l="l" t="t" r="r" b="b"/>
                    <a:pathLst>
                      <a:path w="27488" h="1736" extrusionOk="0">
                        <a:moveTo>
                          <a:pt x="735" y="1"/>
                        </a:moveTo>
                        <a:cubicBezTo>
                          <a:pt x="334" y="1"/>
                          <a:pt x="1" y="234"/>
                          <a:pt x="1" y="501"/>
                        </a:cubicBezTo>
                        <a:lnTo>
                          <a:pt x="1" y="1735"/>
                        </a:lnTo>
                        <a:lnTo>
                          <a:pt x="27487" y="1735"/>
                        </a:lnTo>
                        <a:lnTo>
                          <a:pt x="27487" y="501"/>
                        </a:lnTo>
                        <a:cubicBezTo>
                          <a:pt x="27487" y="234"/>
                          <a:pt x="27154" y="1"/>
                          <a:pt x="26753" y="1"/>
                        </a:cubicBezTo>
                        <a:close/>
                      </a:path>
                    </a:pathLst>
                  </a:custGeom>
                  <a:solidFill>
                    <a:srgbClr val="F9C15F"/>
                  </a:solidFill>
                  <a:ln>
                    <a:noFill/>
                  </a:ln>
                </p:spPr>
                <p:txBody>
                  <a:bodyPr spcFirstLastPara="1" wrap="square" lIns="121900" tIns="121900" rIns="121900" bIns="121900" anchor="ctr" anchorCtr="0">
                    <a:noAutofit/>
                  </a:bodyPr>
                  <a:lstStyle/>
                  <a:p>
                    <a:endParaRPr sz="2400"/>
                  </a:p>
                </p:txBody>
              </p:sp>
              <p:sp>
                <p:nvSpPr>
                  <p:cNvPr id="571" name="Google Shape;1327;p26">
                    <a:extLst>
                      <a:ext uri="{FF2B5EF4-FFF2-40B4-BE49-F238E27FC236}">
                        <a16:creationId xmlns:a16="http://schemas.microsoft.com/office/drawing/2014/main" id="{1C7829D6-DB40-4529-B963-CCF107EE8297}"/>
                      </a:ext>
                    </a:extLst>
                  </p:cNvPr>
                  <p:cNvSpPr/>
                  <p:nvPr/>
                </p:nvSpPr>
                <p:spPr>
                  <a:xfrm>
                    <a:off x="6160540" y="5508870"/>
                    <a:ext cx="447000" cy="395266"/>
                  </a:xfrm>
                  <a:custGeom>
                    <a:avLst/>
                    <a:gdLst/>
                    <a:ahLst/>
                    <a:cxnLst/>
                    <a:rect l="l" t="t" r="r" b="b"/>
                    <a:pathLst>
                      <a:path w="17880" h="17847" extrusionOk="0">
                        <a:moveTo>
                          <a:pt x="8940" y="0"/>
                        </a:moveTo>
                        <a:cubicBezTo>
                          <a:pt x="4003" y="0"/>
                          <a:pt x="0" y="4003"/>
                          <a:pt x="0" y="8907"/>
                        </a:cubicBezTo>
                        <a:cubicBezTo>
                          <a:pt x="0" y="13843"/>
                          <a:pt x="4003" y="17846"/>
                          <a:pt x="8940" y="17846"/>
                        </a:cubicBezTo>
                        <a:cubicBezTo>
                          <a:pt x="13877" y="17846"/>
                          <a:pt x="17880" y="13843"/>
                          <a:pt x="17880" y="8907"/>
                        </a:cubicBezTo>
                        <a:cubicBezTo>
                          <a:pt x="17880" y="4003"/>
                          <a:pt x="13877" y="0"/>
                          <a:pt x="8940" y="0"/>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572" name="Google Shape;1328;p26">
                    <a:extLst>
                      <a:ext uri="{FF2B5EF4-FFF2-40B4-BE49-F238E27FC236}">
                        <a16:creationId xmlns:a16="http://schemas.microsoft.com/office/drawing/2014/main" id="{07559D97-ECCF-4337-8449-E0B9CE2746BF}"/>
                      </a:ext>
                    </a:extLst>
                  </p:cNvPr>
                  <p:cNvSpPr/>
                  <p:nvPr/>
                </p:nvSpPr>
                <p:spPr>
                  <a:xfrm>
                    <a:off x="6175541" y="5538594"/>
                    <a:ext cx="416150" cy="335800"/>
                  </a:xfrm>
                  <a:custGeom>
                    <a:avLst/>
                    <a:gdLst/>
                    <a:ahLst/>
                    <a:cxnLst/>
                    <a:rect l="l" t="t" r="r" b="b"/>
                    <a:pathLst>
                      <a:path w="16646" h="15162" extrusionOk="0">
                        <a:moveTo>
                          <a:pt x="8340" y="1"/>
                        </a:moveTo>
                        <a:cubicBezTo>
                          <a:pt x="6397" y="1"/>
                          <a:pt x="4454" y="743"/>
                          <a:pt x="2969" y="2227"/>
                        </a:cubicBezTo>
                        <a:cubicBezTo>
                          <a:pt x="1" y="5196"/>
                          <a:pt x="1" y="10000"/>
                          <a:pt x="2969" y="12935"/>
                        </a:cubicBezTo>
                        <a:cubicBezTo>
                          <a:pt x="4454" y="14420"/>
                          <a:pt x="6397" y="15162"/>
                          <a:pt x="8340" y="15162"/>
                        </a:cubicBezTo>
                        <a:cubicBezTo>
                          <a:pt x="10283" y="15162"/>
                          <a:pt x="12226" y="14420"/>
                          <a:pt x="13710" y="12935"/>
                        </a:cubicBezTo>
                        <a:cubicBezTo>
                          <a:pt x="16646" y="9966"/>
                          <a:pt x="16646" y="5163"/>
                          <a:pt x="13710" y="2227"/>
                        </a:cubicBezTo>
                        <a:cubicBezTo>
                          <a:pt x="12226" y="743"/>
                          <a:pt x="10283" y="1"/>
                          <a:pt x="8340" y="1"/>
                        </a:cubicBezTo>
                        <a:close/>
                      </a:path>
                    </a:pathLst>
                  </a:custGeom>
                  <a:solidFill>
                    <a:srgbClr val="F79937"/>
                  </a:solidFill>
                  <a:ln>
                    <a:noFill/>
                  </a:ln>
                </p:spPr>
                <p:txBody>
                  <a:bodyPr spcFirstLastPara="1" wrap="square" lIns="121900" tIns="121900" rIns="121900" bIns="121900" anchor="ctr" anchorCtr="0">
                    <a:noAutofit/>
                  </a:bodyPr>
                  <a:lstStyle/>
                  <a:p>
                    <a:endParaRPr sz="2400"/>
                  </a:p>
                </p:txBody>
              </p:sp>
              <p:sp>
                <p:nvSpPr>
                  <p:cNvPr id="573" name="Google Shape;1329;p26">
                    <a:extLst>
                      <a:ext uri="{FF2B5EF4-FFF2-40B4-BE49-F238E27FC236}">
                        <a16:creationId xmlns:a16="http://schemas.microsoft.com/office/drawing/2014/main" id="{EEC6498D-E8DA-4BAA-B907-46E475B60639}"/>
                      </a:ext>
                    </a:extLst>
                  </p:cNvPr>
                  <p:cNvSpPr/>
                  <p:nvPr/>
                </p:nvSpPr>
                <p:spPr>
                  <a:xfrm>
                    <a:off x="6249769" y="5587919"/>
                    <a:ext cx="341925" cy="286478"/>
                  </a:xfrm>
                  <a:custGeom>
                    <a:avLst/>
                    <a:gdLst/>
                    <a:ahLst/>
                    <a:cxnLst/>
                    <a:rect l="l" t="t" r="r" b="b"/>
                    <a:pathLst>
                      <a:path w="13677" h="12935" extrusionOk="0">
                        <a:moveTo>
                          <a:pt x="10741" y="0"/>
                        </a:moveTo>
                        <a:lnTo>
                          <a:pt x="0" y="10708"/>
                        </a:lnTo>
                        <a:cubicBezTo>
                          <a:pt x="1485" y="12193"/>
                          <a:pt x="3428" y="12935"/>
                          <a:pt x="5371" y="12935"/>
                        </a:cubicBezTo>
                        <a:cubicBezTo>
                          <a:pt x="7314" y="12935"/>
                          <a:pt x="9257" y="12193"/>
                          <a:pt x="10741" y="10708"/>
                        </a:cubicBezTo>
                        <a:cubicBezTo>
                          <a:pt x="13677" y="7739"/>
                          <a:pt x="13677" y="2969"/>
                          <a:pt x="10741" y="0"/>
                        </a:cubicBezTo>
                        <a:close/>
                      </a:path>
                    </a:pathLst>
                  </a:custGeom>
                  <a:solidFill>
                    <a:srgbClr val="F79937"/>
                  </a:solidFill>
                  <a:ln>
                    <a:noFill/>
                  </a:ln>
                </p:spPr>
                <p:txBody>
                  <a:bodyPr spcFirstLastPara="1" wrap="square" lIns="121900" tIns="121900" rIns="121900" bIns="121900" anchor="ctr" anchorCtr="0">
                    <a:noAutofit/>
                  </a:bodyPr>
                  <a:lstStyle/>
                  <a:p>
                    <a:endParaRPr sz="2400"/>
                  </a:p>
                </p:txBody>
              </p:sp>
            </p:grpSp>
          </p:grpSp>
          <p:sp>
            <p:nvSpPr>
              <p:cNvPr id="624" name="Freccia a destra 52">
                <a:extLst>
                  <a:ext uri="{FF2B5EF4-FFF2-40B4-BE49-F238E27FC236}">
                    <a16:creationId xmlns:a16="http://schemas.microsoft.com/office/drawing/2014/main" id="{938FF8D2-781F-4446-809A-D891CB59ABD4}"/>
                  </a:ext>
                </a:extLst>
              </p:cNvPr>
              <p:cNvSpPr/>
              <p:nvPr/>
            </p:nvSpPr>
            <p:spPr>
              <a:xfrm>
                <a:off x="6459790" y="4606217"/>
                <a:ext cx="428640" cy="28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a:p>
            </p:txBody>
          </p:sp>
          <p:sp>
            <p:nvSpPr>
              <p:cNvPr id="625" name="Freccia a destra 52">
                <a:extLst>
                  <a:ext uri="{FF2B5EF4-FFF2-40B4-BE49-F238E27FC236}">
                    <a16:creationId xmlns:a16="http://schemas.microsoft.com/office/drawing/2014/main" id="{EBED3D31-374D-4CE9-9391-D456BC46AB1F}"/>
                  </a:ext>
                </a:extLst>
              </p:cNvPr>
              <p:cNvSpPr/>
              <p:nvPr/>
            </p:nvSpPr>
            <p:spPr>
              <a:xfrm>
                <a:off x="8553961" y="4583176"/>
                <a:ext cx="428640" cy="28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a:p>
            </p:txBody>
          </p:sp>
          <p:grpSp>
            <p:nvGrpSpPr>
              <p:cNvPr id="648" name="Group 647">
                <a:extLst>
                  <a:ext uri="{FF2B5EF4-FFF2-40B4-BE49-F238E27FC236}">
                    <a16:creationId xmlns:a16="http://schemas.microsoft.com/office/drawing/2014/main" id="{DD8C2388-7F40-4142-AA72-524CBF7CB247}"/>
                  </a:ext>
                </a:extLst>
              </p:cNvPr>
              <p:cNvGrpSpPr/>
              <p:nvPr/>
            </p:nvGrpSpPr>
            <p:grpSpPr>
              <a:xfrm>
                <a:off x="5021391" y="4427872"/>
                <a:ext cx="1220864" cy="757731"/>
                <a:chOff x="5402517" y="4440290"/>
                <a:chExt cx="1220864" cy="757731"/>
              </a:xfrm>
            </p:grpSpPr>
            <p:grpSp>
              <p:nvGrpSpPr>
                <p:cNvPr id="453" name="Google Shape;2882;p34">
                  <a:extLst>
                    <a:ext uri="{FF2B5EF4-FFF2-40B4-BE49-F238E27FC236}">
                      <a16:creationId xmlns:a16="http://schemas.microsoft.com/office/drawing/2014/main" id="{854AF077-DCE4-4C1A-8C8C-E1A49BBFE54E}"/>
                    </a:ext>
                  </a:extLst>
                </p:cNvPr>
                <p:cNvGrpSpPr/>
                <p:nvPr/>
              </p:nvGrpSpPr>
              <p:grpSpPr>
                <a:xfrm>
                  <a:off x="5402517" y="4440290"/>
                  <a:ext cx="1220864" cy="757731"/>
                  <a:chOff x="5242075" y="4924750"/>
                  <a:chExt cx="2887075" cy="1624525"/>
                </a:xfrm>
              </p:grpSpPr>
              <p:sp>
                <p:nvSpPr>
                  <p:cNvPr id="454" name="Google Shape;2883;p34">
                    <a:extLst>
                      <a:ext uri="{FF2B5EF4-FFF2-40B4-BE49-F238E27FC236}">
                        <a16:creationId xmlns:a16="http://schemas.microsoft.com/office/drawing/2014/main" id="{A0CBA031-7493-494D-B08B-9D0F9612E8C6}"/>
                      </a:ext>
                    </a:extLst>
                  </p:cNvPr>
                  <p:cNvSpPr/>
                  <p:nvPr/>
                </p:nvSpPr>
                <p:spPr>
                  <a:xfrm>
                    <a:off x="5356325" y="4924750"/>
                    <a:ext cx="1795475" cy="1215450"/>
                  </a:xfrm>
                  <a:custGeom>
                    <a:avLst/>
                    <a:gdLst/>
                    <a:ahLst/>
                    <a:cxnLst/>
                    <a:rect l="l" t="t" r="r" b="b"/>
                    <a:pathLst>
                      <a:path w="71819" h="48618" extrusionOk="0">
                        <a:moveTo>
                          <a:pt x="2269" y="0"/>
                        </a:moveTo>
                        <a:cubicBezTo>
                          <a:pt x="1001" y="0"/>
                          <a:pt x="0" y="1034"/>
                          <a:pt x="0" y="2302"/>
                        </a:cubicBezTo>
                        <a:lnTo>
                          <a:pt x="0" y="45700"/>
                        </a:lnTo>
                        <a:cubicBezTo>
                          <a:pt x="0" y="46967"/>
                          <a:pt x="1001" y="47968"/>
                          <a:pt x="2269" y="47968"/>
                        </a:cubicBezTo>
                        <a:lnTo>
                          <a:pt x="69550" y="47968"/>
                        </a:lnTo>
                        <a:cubicBezTo>
                          <a:pt x="70400" y="47968"/>
                          <a:pt x="71156" y="48617"/>
                          <a:pt x="71543" y="48617"/>
                        </a:cubicBezTo>
                        <a:cubicBezTo>
                          <a:pt x="71718" y="48617"/>
                          <a:pt x="71818" y="48485"/>
                          <a:pt x="71818" y="48101"/>
                        </a:cubicBezTo>
                        <a:lnTo>
                          <a:pt x="71818" y="2302"/>
                        </a:lnTo>
                        <a:cubicBezTo>
                          <a:pt x="71818" y="1034"/>
                          <a:pt x="70784" y="0"/>
                          <a:pt x="6955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884;p34">
                    <a:extLst>
                      <a:ext uri="{FF2B5EF4-FFF2-40B4-BE49-F238E27FC236}">
                        <a16:creationId xmlns:a16="http://schemas.microsoft.com/office/drawing/2014/main" id="{F22283CA-5EE2-4DD2-9C01-040584D8C55A}"/>
                      </a:ext>
                    </a:extLst>
                  </p:cNvPr>
                  <p:cNvSpPr/>
                  <p:nvPr/>
                </p:nvSpPr>
                <p:spPr>
                  <a:xfrm>
                    <a:off x="7141680" y="5146575"/>
                    <a:ext cx="871475" cy="1009200"/>
                  </a:xfrm>
                  <a:custGeom>
                    <a:avLst/>
                    <a:gdLst/>
                    <a:ahLst/>
                    <a:cxnLst/>
                    <a:rect l="l" t="t" r="r" b="b"/>
                    <a:pathLst>
                      <a:path w="34859" h="40368" extrusionOk="0">
                        <a:moveTo>
                          <a:pt x="2269" y="0"/>
                        </a:moveTo>
                        <a:cubicBezTo>
                          <a:pt x="1034" y="0"/>
                          <a:pt x="0" y="1034"/>
                          <a:pt x="0" y="2269"/>
                        </a:cubicBezTo>
                        <a:lnTo>
                          <a:pt x="0" y="39729"/>
                        </a:lnTo>
                        <a:cubicBezTo>
                          <a:pt x="0" y="40220"/>
                          <a:pt x="164" y="40368"/>
                          <a:pt x="439" y="40368"/>
                        </a:cubicBezTo>
                        <a:cubicBezTo>
                          <a:pt x="855" y="40368"/>
                          <a:pt x="1525" y="40029"/>
                          <a:pt x="2269" y="40029"/>
                        </a:cubicBezTo>
                        <a:lnTo>
                          <a:pt x="32590" y="40296"/>
                        </a:lnTo>
                        <a:cubicBezTo>
                          <a:pt x="32610" y="40296"/>
                          <a:pt x="32629" y="40297"/>
                          <a:pt x="32648" y="40297"/>
                        </a:cubicBezTo>
                        <a:cubicBezTo>
                          <a:pt x="33857" y="40297"/>
                          <a:pt x="34859" y="39276"/>
                          <a:pt x="34859" y="38061"/>
                        </a:cubicBezTo>
                        <a:lnTo>
                          <a:pt x="34859" y="25018"/>
                        </a:lnTo>
                        <a:cubicBezTo>
                          <a:pt x="34859" y="23751"/>
                          <a:pt x="34225" y="21949"/>
                          <a:pt x="33458" y="20949"/>
                        </a:cubicBezTo>
                        <a:lnTo>
                          <a:pt x="24451" y="1802"/>
                        </a:lnTo>
                        <a:cubicBezTo>
                          <a:pt x="23684" y="801"/>
                          <a:pt x="22016" y="0"/>
                          <a:pt x="20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885;p34">
                    <a:extLst>
                      <a:ext uri="{FF2B5EF4-FFF2-40B4-BE49-F238E27FC236}">
                        <a16:creationId xmlns:a16="http://schemas.microsoft.com/office/drawing/2014/main" id="{AF540047-02F3-4427-90EC-571A587123E5}"/>
                      </a:ext>
                    </a:extLst>
                  </p:cNvPr>
                  <p:cNvSpPr/>
                  <p:nvPr/>
                </p:nvSpPr>
                <p:spPr>
                  <a:xfrm>
                    <a:off x="5242075" y="6073075"/>
                    <a:ext cx="2887075" cy="206825"/>
                  </a:xfrm>
                  <a:custGeom>
                    <a:avLst/>
                    <a:gdLst/>
                    <a:ahLst/>
                    <a:cxnLst/>
                    <a:rect l="l" t="t" r="r" b="b"/>
                    <a:pathLst>
                      <a:path w="115483" h="8273" extrusionOk="0">
                        <a:moveTo>
                          <a:pt x="2302" y="0"/>
                        </a:moveTo>
                        <a:cubicBezTo>
                          <a:pt x="1034" y="0"/>
                          <a:pt x="0" y="1034"/>
                          <a:pt x="0" y="2268"/>
                        </a:cubicBezTo>
                        <a:lnTo>
                          <a:pt x="0" y="5971"/>
                        </a:lnTo>
                        <a:cubicBezTo>
                          <a:pt x="0" y="7239"/>
                          <a:pt x="1034" y="8273"/>
                          <a:pt x="2302" y="8273"/>
                        </a:cubicBezTo>
                        <a:lnTo>
                          <a:pt x="113215" y="8273"/>
                        </a:lnTo>
                        <a:cubicBezTo>
                          <a:pt x="114482" y="8273"/>
                          <a:pt x="115483" y="7239"/>
                          <a:pt x="115483" y="5971"/>
                        </a:cubicBezTo>
                        <a:lnTo>
                          <a:pt x="115483" y="2268"/>
                        </a:lnTo>
                        <a:cubicBezTo>
                          <a:pt x="115483" y="1001"/>
                          <a:pt x="114482" y="0"/>
                          <a:pt x="113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886;p34">
                    <a:extLst>
                      <a:ext uri="{FF2B5EF4-FFF2-40B4-BE49-F238E27FC236}">
                        <a16:creationId xmlns:a16="http://schemas.microsoft.com/office/drawing/2014/main" id="{69237805-22AF-4A74-9C81-6E33BFE641BB}"/>
                      </a:ext>
                    </a:extLst>
                  </p:cNvPr>
                  <p:cNvSpPr/>
                  <p:nvPr/>
                </p:nvSpPr>
                <p:spPr>
                  <a:xfrm>
                    <a:off x="5524775" y="5114050"/>
                    <a:ext cx="1456900" cy="104275"/>
                  </a:xfrm>
                  <a:custGeom>
                    <a:avLst/>
                    <a:gdLst/>
                    <a:ahLst/>
                    <a:cxnLst/>
                    <a:rect l="l" t="t" r="r" b="b"/>
                    <a:pathLst>
                      <a:path w="58276" h="4171" extrusionOk="0">
                        <a:moveTo>
                          <a:pt x="1168" y="0"/>
                        </a:moveTo>
                        <a:cubicBezTo>
                          <a:pt x="534" y="0"/>
                          <a:pt x="0" y="501"/>
                          <a:pt x="0" y="1135"/>
                        </a:cubicBezTo>
                        <a:lnTo>
                          <a:pt x="0" y="3003"/>
                        </a:lnTo>
                        <a:cubicBezTo>
                          <a:pt x="0" y="3636"/>
                          <a:pt x="534" y="4170"/>
                          <a:pt x="1168" y="4170"/>
                        </a:cubicBezTo>
                        <a:lnTo>
                          <a:pt x="57108" y="4170"/>
                        </a:lnTo>
                        <a:cubicBezTo>
                          <a:pt x="57742" y="4170"/>
                          <a:pt x="58275" y="3636"/>
                          <a:pt x="58275" y="3003"/>
                        </a:cubicBezTo>
                        <a:lnTo>
                          <a:pt x="58275" y="1135"/>
                        </a:lnTo>
                        <a:cubicBezTo>
                          <a:pt x="58275" y="501"/>
                          <a:pt x="57742" y="0"/>
                          <a:pt x="57108"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887;p34">
                    <a:extLst>
                      <a:ext uri="{FF2B5EF4-FFF2-40B4-BE49-F238E27FC236}">
                        <a16:creationId xmlns:a16="http://schemas.microsoft.com/office/drawing/2014/main" id="{C0F8D7E8-8FA3-44F1-8932-96CEE4089D78}"/>
                      </a:ext>
                    </a:extLst>
                  </p:cNvPr>
                  <p:cNvSpPr/>
                  <p:nvPr/>
                </p:nvSpPr>
                <p:spPr>
                  <a:xfrm>
                    <a:off x="5524775" y="5343375"/>
                    <a:ext cx="1456900" cy="104275"/>
                  </a:xfrm>
                  <a:custGeom>
                    <a:avLst/>
                    <a:gdLst/>
                    <a:ahLst/>
                    <a:cxnLst/>
                    <a:rect l="l" t="t" r="r" b="b"/>
                    <a:pathLst>
                      <a:path w="58276" h="4171" extrusionOk="0">
                        <a:moveTo>
                          <a:pt x="1168" y="1"/>
                        </a:moveTo>
                        <a:cubicBezTo>
                          <a:pt x="534" y="1"/>
                          <a:pt x="0" y="501"/>
                          <a:pt x="0" y="1135"/>
                        </a:cubicBezTo>
                        <a:lnTo>
                          <a:pt x="0" y="3003"/>
                        </a:lnTo>
                        <a:cubicBezTo>
                          <a:pt x="0" y="3637"/>
                          <a:pt x="534" y="4170"/>
                          <a:pt x="1168" y="4170"/>
                        </a:cubicBezTo>
                        <a:lnTo>
                          <a:pt x="57108" y="4170"/>
                        </a:lnTo>
                        <a:cubicBezTo>
                          <a:pt x="57742" y="4170"/>
                          <a:pt x="58275" y="3637"/>
                          <a:pt x="58275" y="3003"/>
                        </a:cubicBezTo>
                        <a:lnTo>
                          <a:pt x="58275" y="1135"/>
                        </a:lnTo>
                        <a:cubicBezTo>
                          <a:pt x="58275" y="501"/>
                          <a:pt x="57742" y="1"/>
                          <a:pt x="57108" y="1"/>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888;p34">
                    <a:extLst>
                      <a:ext uri="{FF2B5EF4-FFF2-40B4-BE49-F238E27FC236}">
                        <a16:creationId xmlns:a16="http://schemas.microsoft.com/office/drawing/2014/main" id="{A61C29BF-CC82-419B-9DC9-CE7623F0C790}"/>
                      </a:ext>
                    </a:extLst>
                  </p:cNvPr>
                  <p:cNvSpPr/>
                  <p:nvPr/>
                </p:nvSpPr>
                <p:spPr>
                  <a:xfrm>
                    <a:off x="5524775" y="5571050"/>
                    <a:ext cx="1456900" cy="104250"/>
                  </a:xfrm>
                  <a:custGeom>
                    <a:avLst/>
                    <a:gdLst/>
                    <a:ahLst/>
                    <a:cxnLst/>
                    <a:rect l="l" t="t" r="r" b="b"/>
                    <a:pathLst>
                      <a:path w="58276" h="4170" extrusionOk="0">
                        <a:moveTo>
                          <a:pt x="1168" y="0"/>
                        </a:moveTo>
                        <a:cubicBezTo>
                          <a:pt x="534" y="0"/>
                          <a:pt x="0" y="534"/>
                          <a:pt x="0" y="1168"/>
                        </a:cubicBezTo>
                        <a:lnTo>
                          <a:pt x="0" y="3036"/>
                        </a:lnTo>
                        <a:cubicBezTo>
                          <a:pt x="0" y="3669"/>
                          <a:pt x="534" y="4170"/>
                          <a:pt x="1168" y="4170"/>
                        </a:cubicBezTo>
                        <a:lnTo>
                          <a:pt x="57108" y="4170"/>
                        </a:lnTo>
                        <a:cubicBezTo>
                          <a:pt x="57742" y="4170"/>
                          <a:pt x="58275" y="3669"/>
                          <a:pt x="58275" y="3036"/>
                        </a:cubicBezTo>
                        <a:lnTo>
                          <a:pt x="58275" y="1168"/>
                        </a:lnTo>
                        <a:cubicBezTo>
                          <a:pt x="58275" y="534"/>
                          <a:pt x="57742" y="0"/>
                          <a:pt x="57108" y="0"/>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889;p34">
                    <a:extLst>
                      <a:ext uri="{FF2B5EF4-FFF2-40B4-BE49-F238E27FC236}">
                        <a16:creationId xmlns:a16="http://schemas.microsoft.com/office/drawing/2014/main" id="{74F11AD8-B647-4BA7-B004-93854163BA84}"/>
                      </a:ext>
                    </a:extLst>
                  </p:cNvPr>
                  <p:cNvSpPr/>
                  <p:nvPr/>
                </p:nvSpPr>
                <p:spPr>
                  <a:xfrm>
                    <a:off x="7227650" y="5249150"/>
                    <a:ext cx="624650" cy="423650"/>
                  </a:xfrm>
                  <a:custGeom>
                    <a:avLst/>
                    <a:gdLst/>
                    <a:ahLst/>
                    <a:cxnLst/>
                    <a:rect l="l" t="t" r="r" b="b"/>
                    <a:pathLst>
                      <a:path w="24986" h="16946" extrusionOk="0">
                        <a:moveTo>
                          <a:pt x="2269" y="0"/>
                        </a:moveTo>
                        <a:cubicBezTo>
                          <a:pt x="1035" y="0"/>
                          <a:pt x="1" y="1001"/>
                          <a:pt x="1" y="2269"/>
                        </a:cubicBezTo>
                        <a:lnTo>
                          <a:pt x="1" y="14677"/>
                        </a:lnTo>
                        <a:cubicBezTo>
                          <a:pt x="1" y="15912"/>
                          <a:pt x="1035" y="16946"/>
                          <a:pt x="2269" y="16946"/>
                        </a:cubicBezTo>
                        <a:lnTo>
                          <a:pt x="23117" y="16946"/>
                        </a:lnTo>
                        <a:cubicBezTo>
                          <a:pt x="24385" y="16946"/>
                          <a:pt x="24985" y="15978"/>
                          <a:pt x="24485" y="14844"/>
                        </a:cubicBezTo>
                        <a:lnTo>
                          <a:pt x="18981" y="2068"/>
                        </a:lnTo>
                        <a:cubicBezTo>
                          <a:pt x="18481" y="934"/>
                          <a:pt x="17046" y="0"/>
                          <a:pt x="157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890;p34">
                    <a:extLst>
                      <a:ext uri="{FF2B5EF4-FFF2-40B4-BE49-F238E27FC236}">
                        <a16:creationId xmlns:a16="http://schemas.microsoft.com/office/drawing/2014/main" id="{DEB563DF-73E1-4B6E-A7E7-323CADB44B93}"/>
                      </a:ext>
                    </a:extLst>
                  </p:cNvPr>
                  <p:cNvSpPr/>
                  <p:nvPr/>
                </p:nvSpPr>
                <p:spPr>
                  <a:xfrm>
                    <a:off x="7198475" y="5996350"/>
                    <a:ext cx="542900" cy="542900"/>
                  </a:xfrm>
                  <a:custGeom>
                    <a:avLst/>
                    <a:gdLst/>
                    <a:ahLst/>
                    <a:cxnLst/>
                    <a:rect l="l" t="t" r="r" b="b"/>
                    <a:pathLst>
                      <a:path w="21716" h="21716" extrusionOk="0">
                        <a:moveTo>
                          <a:pt x="10841" y="6438"/>
                        </a:moveTo>
                        <a:cubicBezTo>
                          <a:pt x="13310" y="6438"/>
                          <a:pt x="15278" y="8440"/>
                          <a:pt x="15278" y="10875"/>
                        </a:cubicBezTo>
                        <a:cubicBezTo>
                          <a:pt x="15278" y="13310"/>
                          <a:pt x="13310" y="15278"/>
                          <a:pt x="10841" y="15278"/>
                        </a:cubicBezTo>
                        <a:cubicBezTo>
                          <a:pt x="8406" y="15278"/>
                          <a:pt x="6438" y="13310"/>
                          <a:pt x="6438" y="10875"/>
                        </a:cubicBezTo>
                        <a:cubicBezTo>
                          <a:pt x="6438" y="8440"/>
                          <a:pt x="8406" y="6438"/>
                          <a:pt x="10841" y="6438"/>
                        </a:cubicBezTo>
                        <a:close/>
                        <a:moveTo>
                          <a:pt x="10875" y="0"/>
                        </a:moveTo>
                        <a:cubicBezTo>
                          <a:pt x="4870" y="0"/>
                          <a:pt x="0" y="4870"/>
                          <a:pt x="0" y="10875"/>
                        </a:cubicBezTo>
                        <a:cubicBezTo>
                          <a:pt x="0" y="16879"/>
                          <a:pt x="4870" y="21716"/>
                          <a:pt x="10875" y="21716"/>
                        </a:cubicBezTo>
                        <a:cubicBezTo>
                          <a:pt x="16846" y="21716"/>
                          <a:pt x="21716" y="16879"/>
                          <a:pt x="21716" y="10875"/>
                        </a:cubicBezTo>
                        <a:cubicBezTo>
                          <a:pt x="21716" y="4870"/>
                          <a:pt x="16846" y="0"/>
                          <a:pt x="1087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891;p34">
                    <a:extLst>
                      <a:ext uri="{FF2B5EF4-FFF2-40B4-BE49-F238E27FC236}">
                        <a16:creationId xmlns:a16="http://schemas.microsoft.com/office/drawing/2014/main" id="{18CF8F24-4093-4F04-8FD9-2EFC83C9A78F}"/>
                      </a:ext>
                    </a:extLst>
                  </p:cNvPr>
                  <p:cNvSpPr/>
                  <p:nvPr/>
                </p:nvSpPr>
                <p:spPr>
                  <a:xfrm>
                    <a:off x="5541450" y="6006350"/>
                    <a:ext cx="542925" cy="542925"/>
                  </a:xfrm>
                  <a:custGeom>
                    <a:avLst/>
                    <a:gdLst/>
                    <a:ahLst/>
                    <a:cxnLst/>
                    <a:rect l="l" t="t" r="r" b="b"/>
                    <a:pathLst>
                      <a:path w="21717" h="21717" extrusionOk="0">
                        <a:moveTo>
                          <a:pt x="10875" y="6439"/>
                        </a:moveTo>
                        <a:cubicBezTo>
                          <a:pt x="13310" y="6439"/>
                          <a:pt x="15278" y="8407"/>
                          <a:pt x="15278" y="10875"/>
                        </a:cubicBezTo>
                        <a:cubicBezTo>
                          <a:pt x="15278" y="13310"/>
                          <a:pt x="13310" y="15278"/>
                          <a:pt x="10875" y="15278"/>
                        </a:cubicBezTo>
                        <a:cubicBezTo>
                          <a:pt x="8407" y="15278"/>
                          <a:pt x="6439" y="13310"/>
                          <a:pt x="6439" y="10875"/>
                        </a:cubicBezTo>
                        <a:cubicBezTo>
                          <a:pt x="6439" y="8407"/>
                          <a:pt x="8407" y="6439"/>
                          <a:pt x="10875" y="6439"/>
                        </a:cubicBezTo>
                        <a:close/>
                        <a:moveTo>
                          <a:pt x="10875" y="1"/>
                        </a:moveTo>
                        <a:cubicBezTo>
                          <a:pt x="4871" y="1"/>
                          <a:pt x="1" y="4871"/>
                          <a:pt x="1" y="10875"/>
                        </a:cubicBezTo>
                        <a:cubicBezTo>
                          <a:pt x="1" y="16846"/>
                          <a:pt x="4871" y="21716"/>
                          <a:pt x="10875" y="21716"/>
                        </a:cubicBezTo>
                        <a:cubicBezTo>
                          <a:pt x="16846" y="21716"/>
                          <a:pt x="21716" y="16846"/>
                          <a:pt x="21716" y="10875"/>
                        </a:cubicBezTo>
                        <a:cubicBezTo>
                          <a:pt x="21716" y="4871"/>
                          <a:pt x="16846" y="1"/>
                          <a:pt x="1087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892;p34">
                    <a:extLst>
                      <a:ext uri="{FF2B5EF4-FFF2-40B4-BE49-F238E27FC236}">
                        <a16:creationId xmlns:a16="http://schemas.microsoft.com/office/drawing/2014/main" id="{A8748353-649A-45BF-B05B-2891C1BB341B}"/>
                      </a:ext>
                    </a:extLst>
                  </p:cNvPr>
                  <p:cNvSpPr/>
                  <p:nvPr/>
                </p:nvSpPr>
                <p:spPr>
                  <a:xfrm>
                    <a:off x="7359425" y="6157300"/>
                    <a:ext cx="221000" cy="221000"/>
                  </a:xfrm>
                  <a:custGeom>
                    <a:avLst/>
                    <a:gdLst/>
                    <a:ahLst/>
                    <a:cxnLst/>
                    <a:rect l="l" t="t" r="r" b="b"/>
                    <a:pathLst>
                      <a:path w="8840" h="8840" extrusionOk="0">
                        <a:moveTo>
                          <a:pt x="4437" y="0"/>
                        </a:moveTo>
                        <a:cubicBezTo>
                          <a:pt x="1968" y="0"/>
                          <a:pt x="0" y="1968"/>
                          <a:pt x="0" y="4437"/>
                        </a:cubicBezTo>
                        <a:cubicBezTo>
                          <a:pt x="0" y="6872"/>
                          <a:pt x="1968" y="8840"/>
                          <a:pt x="4437" y="8840"/>
                        </a:cubicBezTo>
                        <a:cubicBezTo>
                          <a:pt x="6872" y="8840"/>
                          <a:pt x="8840" y="6872"/>
                          <a:pt x="8840" y="4437"/>
                        </a:cubicBezTo>
                        <a:cubicBezTo>
                          <a:pt x="8840" y="1968"/>
                          <a:pt x="6872" y="0"/>
                          <a:pt x="4437"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893;p34">
                    <a:extLst>
                      <a:ext uri="{FF2B5EF4-FFF2-40B4-BE49-F238E27FC236}">
                        <a16:creationId xmlns:a16="http://schemas.microsoft.com/office/drawing/2014/main" id="{42FD9D05-8914-44A5-A63D-9EA119B05471}"/>
                      </a:ext>
                    </a:extLst>
                  </p:cNvPr>
                  <p:cNvSpPr/>
                  <p:nvPr/>
                </p:nvSpPr>
                <p:spPr>
                  <a:xfrm>
                    <a:off x="5702400" y="6167300"/>
                    <a:ext cx="221025" cy="221025"/>
                  </a:xfrm>
                  <a:custGeom>
                    <a:avLst/>
                    <a:gdLst/>
                    <a:ahLst/>
                    <a:cxnLst/>
                    <a:rect l="l" t="t" r="r" b="b"/>
                    <a:pathLst>
                      <a:path w="8841" h="8841" extrusionOk="0">
                        <a:moveTo>
                          <a:pt x="4437" y="1"/>
                        </a:moveTo>
                        <a:cubicBezTo>
                          <a:pt x="1969" y="1"/>
                          <a:pt x="1" y="1969"/>
                          <a:pt x="1" y="4437"/>
                        </a:cubicBezTo>
                        <a:cubicBezTo>
                          <a:pt x="1" y="6872"/>
                          <a:pt x="1969" y="8840"/>
                          <a:pt x="4437" y="8840"/>
                        </a:cubicBezTo>
                        <a:cubicBezTo>
                          <a:pt x="6872" y="8840"/>
                          <a:pt x="8840" y="6872"/>
                          <a:pt x="8840" y="4437"/>
                        </a:cubicBezTo>
                        <a:cubicBezTo>
                          <a:pt x="8840" y="1969"/>
                          <a:pt x="6872" y="1"/>
                          <a:pt x="443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894;p34">
                    <a:extLst>
                      <a:ext uri="{FF2B5EF4-FFF2-40B4-BE49-F238E27FC236}">
                        <a16:creationId xmlns:a16="http://schemas.microsoft.com/office/drawing/2014/main" id="{1BD310E1-10E8-4D9A-BD42-60BFB7F9F3D1}"/>
                      </a:ext>
                    </a:extLst>
                  </p:cNvPr>
                  <p:cNvSpPr/>
                  <p:nvPr/>
                </p:nvSpPr>
                <p:spPr>
                  <a:xfrm>
                    <a:off x="7261850" y="5782850"/>
                    <a:ext cx="150950" cy="40900"/>
                  </a:xfrm>
                  <a:custGeom>
                    <a:avLst/>
                    <a:gdLst/>
                    <a:ahLst/>
                    <a:cxnLst/>
                    <a:rect l="l" t="t" r="r" b="b"/>
                    <a:pathLst>
                      <a:path w="6038" h="1636" extrusionOk="0">
                        <a:moveTo>
                          <a:pt x="801" y="1"/>
                        </a:moveTo>
                        <a:cubicBezTo>
                          <a:pt x="367" y="1"/>
                          <a:pt x="0" y="368"/>
                          <a:pt x="0" y="835"/>
                        </a:cubicBezTo>
                        <a:cubicBezTo>
                          <a:pt x="0" y="1268"/>
                          <a:pt x="367" y="1635"/>
                          <a:pt x="801" y="1635"/>
                        </a:cubicBezTo>
                        <a:lnTo>
                          <a:pt x="5238" y="1635"/>
                        </a:lnTo>
                        <a:cubicBezTo>
                          <a:pt x="5671" y="1635"/>
                          <a:pt x="6038" y="1268"/>
                          <a:pt x="6038" y="835"/>
                        </a:cubicBezTo>
                        <a:cubicBezTo>
                          <a:pt x="6038" y="368"/>
                          <a:pt x="5671" y="1"/>
                          <a:pt x="5238" y="1"/>
                        </a:cubicBezTo>
                        <a:close/>
                      </a:path>
                    </a:pathLst>
                  </a:custGeom>
                  <a:solidFill>
                    <a:srgbClr val="187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895;p34">
                    <a:extLst>
                      <a:ext uri="{FF2B5EF4-FFF2-40B4-BE49-F238E27FC236}">
                        <a16:creationId xmlns:a16="http://schemas.microsoft.com/office/drawing/2014/main" id="{769288BD-2AF7-4006-B0EB-F29D0A26A372}"/>
                      </a:ext>
                    </a:extLst>
                  </p:cNvPr>
                  <p:cNvSpPr/>
                  <p:nvPr/>
                </p:nvSpPr>
                <p:spPr>
                  <a:xfrm>
                    <a:off x="8013130" y="5827900"/>
                    <a:ext cx="36725" cy="189325"/>
                  </a:xfrm>
                  <a:custGeom>
                    <a:avLst/>
                    <a:gdLst/>
                    <a:ahLst/>
                    <a:cxnLst/>
                    <a:rect l="l" t="t" r="r" b="b"/>
                    <a:pathLst>
                      <a:path w="1469" h="7573" extrusionOk="0">
                        <a:moveTo>
                          <a:pt x="1" y="0"/>
                        </a:moveTo>
                        <a:lnTo>
                          <a:pt x="1" y="7572"/>
                        </a:lnTo>
                        <a:cubicBezTo>
                          <a:pt x="801" y="7572"/>
                          <a:pt x="1468" y="6071"/>
                          <a:pt x="1468" y="4237"/>
                        </a:cubicBezTo>
                        <a:lnTo>
                          <a:pt x="1468" y="3302"/>
                        </a:lnTo>
                        <a:cubicBezTo>
                          <a:pt x="1468" y="1468"/>
                          <a:pt x="834" y="0"/>
                          <a:pt x="1" y="0"/>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6" name="Google Shape;2795;p33">
                  <a:extLst>
                    <a:ext uri="{FF2B5EF4-FFF2-40B4-BE49-F238E27FC236}">
                      <a16:creationId xmlns:a16="http://schemas.microsoft.com/office/drawing/2014/main" id="{9C4F1CF5-BFD6-411D-8414-C7850C9E0FBC}"/>
                    </a:ext>
                  </a:extLst>
                </p:cNvPr>
                <p:cNvGrpSpPr/>
                <p:nvPr/>
              </p:nvGrpSpPr>
              <p:grpSpPr>
                <a:xfrm>
                  <a:off x="5712711" y="4532247"/>
                  <a:ext cx="588143" cy="411348"/>
                  <a:chOff x="457199" y="3164510"/>
                  <a:chExt cx="1274682" cy="931489"/>
                </a:xfrm>
              </p:grpSpPr>
              <p:sp>
                <p:nvSpPr>
                  <p:cNvPr id="630" name="Google Shape;2799;p33">
                    <a:extLst>
                      <a:ext uri="{FF2B5EF4-FFF2-40B4-BE49-F238E27FC236}">
                        <a16:creationId xmlns:a16="http://schemas.microsoft.com/office/drawing/2014/main" id="{87E9E4D2-41DD-42E3-924D-D121CA251A4B}"/>
                      </a:ext>
                    </a:extLst>
                  </p:cNvPr>
                  <p:cNvSpPr/>
                  <p:nvPr/>
                </p:nvSpPr>
                <p:spPr>
                  <a:xfrm>
                    <a:off x="1617758" y="3706549"/>
                    <a:ext cx="114123" cy="87485"/>
                  </a:xfrm>
                  <a:custGeom>
                    <a:avLst/>
                    <a:gdLst/>
                    <a:ahLst/>
                    <a:cxnLst/>
                    <a:rect l="l" t="t" r="r" b="b"/>
                    <a:pathLst>
                      <a:path w="1568" h="1202" extrusionOk="0">
                        <a:moveTo>
                          <a:pt x="0" y="1"/>
                        </a:moveTo>
                        <a:lnTo>
                          <a:pt x="0" y="1202"/>
                        </a:lnTo>
                        <a:lnTo>
                          <a:pt x="1568" y="1202"/>
                        </a:lnTo>
                        <a:lnTo>
                          <a:pt x="156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1" name="Google Shape;2803;p33">
                    <a:extLst>
                      <a:ext uri="{FF2B5EF4-FFF2-40B4-BE49-F238E27FC236}">
                        <a16:creationId xmlns:a16="http://schemas.microsoft.com/office/drawing/2014/main" id="{BE96F0DE-702D-415E-8EE8-15858A6594B7}"/>
                      </a:ext>
                    </a:extLst>
                  </p:cNvPr>
                  <p:cNvSpPr/>
                  <p:nvPr/>
                </p:nvSpPr>
                <p:spPr>
                  <a:xfrm>
                    <a:off x="1231705" y="3164510"/>
                    <a:ext cx="114196" cy="87485"/>
                  </a:xfrm>
                  <a:custGeom>
                    <a:avLst/>
                    <a:gdLst/>
                    <a:ahLst/>
                    <a:cxnLst/>
                    <a:rect l="l" t="t" r="r" b="b"/>
                    <a:pathLst>
                      <a:path w="1569" h="1202" extrusionOk="0">
                        <a:moveTo>
                          <a:pt x="0" y="1"/>
                        </a:moveTo>
                        <a:lnTo>
                          <a:pt x="0" y="1202"/>
                        </a:lnTo>
                        <a:lnTo>
                          <a:pt x="1568" y="1202"/>
                        </a:lnTo>
                        <a:lnTo>
                          <a:pt x="156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2" name="Google Shape;2804;p33">
                    <a:extLst>
                      <a:ext uri="{FF2B5EF4-FFF2-40B4-BE49-F238E27FC236}">
                        <a16:creationId xmlns:a16="http://schemas.microsoft.com/office/drawing/2014/main" id="{BEF2935A-AABC-43A9-990F-7B3710899E39}"/>
                      </a:ext>
                    </a:extLst>
                  </p:cNvPr>
                  <p:cNvSpPr/>
                  <p:nvPr/>
                </p:nvSpPr>
                <p:spPr>
                  <a:xfrm>
                    <a:off x="457199" y="3569126"/>
                    <a:ext cx="640995" cy="526873"/>
                  </a:xfrm>
                  <a:custGeom>
                    <a:avLst/>
                    <a:gdLst/>
                    <a:ahLst/>
                    <a:cxnLst/>
                    <a:rect l="l" t="t" r="r" b="b"/>
                    <a:pathLst>
                      <a:path w="8807" h="7239" extrusionOk="0">
                        <a:moveTo>
                          <a:pt x="0" y="0"/>
                        </a:moveTo>
                        <a:lnTo>
                          <a:pt x="0" y="7239"/>
                        </a:lnTo>
                        <a:lnTo>
                          <a:pt x="8807" y="7239"/>
                        </a:lnTo>
                        <a:lnTo>
                          <a:pt x="8807" y="0"/>
                        </a:lnTo>
                        <a:close/>
                      </a:path>
                    </a:pathLst>
                  </a:custGeom>
                  <a:solidFill>
                    <a:schemeClr val="accent4"/>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3" name="Google Shape;2805;p33">
                    <a:extLst>
                      <a:ext uri="{FF2B5EF4-FFF2-40B4-BE49-F238E27FC236}">
                        <a16:creationId xmlns:a16="http://schemas.microsoft.com/office/drawing/2014/main" id="{18CD50B5-49DD-465F-911C-74FA138EE75C}"/>
                      </a:ext>
                    </a:extLst>
                  </p:cNvPr>
                  <p:cNvSpPr/>
                  <p:nvPr/>
                </p:nvSpPr>
                <p:spPr>
                  <a:xfrm>
                    <a:off x="675700" y="3850730"/>
                    <a:ext cx="189453" cy="143309"/>
                  </a:xfrm>
                  <a:custGeom>
                    <a:avLst/>
                    <a:gdLst/>
                    <a:ahLst/>
                    <a:cxnLst/>
                    <a:rect l="l" t="t" r="r" b="b"/>
                    <a:pathLst>
                      <a:path w="2603" h="1969" extrusionOk="0">
                        <a:moveTo>
                          <a:pt x="1" y="1"/>
                        </a:moveTo>
                        <a:lnTo>
                          <a:pt x="1" y="1969"/>
                        </a:lnTo>
                        <a:lnTo>
                          <a:pt x="2602" y="1969"/>
                        </a:lnTo>
                        <a:lnTo>
                          <a:pt x="2602" y="1"/>
                        </a:lnTo>
                        <a:close/>
                      </a:path>
                    </a:pathLst>
                  </a:custGeom>
                  <a:solidFill>
                    <a:schemeClr val="accent2"/>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4" name="Google Shape;2806;p33">
                    <a:extLst>
                      <a:ext uri="{FF2B5EF4-FFF2-40B4-BE49-F238E27FC236}">
                        <a16:creationId xmlns:a16="http://schemas.microsoft.com/office/drawing/2014/main" id="{3258BB90-24BE-41B7-B6B8-6184FB5EECC1}"/>
                      </a:ext>
                    </a:extLst>
                  </p:cNvPr>
                  <p:cNvSpPr/>
                  <p:nvPr/>
                </p:nvSpPr>
                <p:spPr>
                  <a:xfrm>
                    <a:off x="911233" y="3706549"/>
                    <a:ext cx="114123" cy="87485"/>
                  </a:xfrm>
                  <a:custGeom>
                    <a:avLst/>
                    <a:gdLst/>
                    <a:ahLst/>
                    <a:cxnLst/>
                    <a:rect l="l" t="t" r="r" b="b"/>
                    <a:pathLst>
                      <a:path w="1568" h="1202" extrusionOk="0">
                        <a:moveTo>
                          <a:pt x="0" y="1"/>
                        </a:moveTo>
                        <a:lnTo>
                          <a:pt x="0" y="1202"/>
                        </a:lnTo>
                        <a:lnTo>
                          <a:pt x="1568" y="1202"/>
                        </a:lnTo>
                        <a:lnTo>
                          <a:pt x="1568" y="1"/>
                        </a:lnTo>
                        <a:close/>
                      </a:path>
                    </a:pathLst>
                  </a:custGeom>
                  <a:solidFill>
                    <a:schemeClr val="accent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35" name="Google Shape;2807;p33">
                    <a:extLst>
                      <a:ext uri="{FF2B5EF4-FFF2-40B4-BE49-F238E27FC236}">
                        <a16:creationId xmlns:a16="http://schemas.microsoft.com/office/drawing/2014/main" id="{13C07B37-BAF1-4493-B135-59691A5B7184}"/>
                      </a:ext>
                    </a:extLst>
                  </p:cNvPr>
                  <p:cNvSpPr/>
                  <p:nvPr/>
                </p:nvSpPr>
                <p:spPr>
                  <a:xfrm>
                    <a:off x="458649" y="3569126"/>
                    <a:ext cx="150587" cy="526873"/>
                  </a:xfrm>
                  <a:custGeom>
                    <a:avLst/>
                    <a:gdLst/>
                    <a:ahLst/>
                    <a:cxnLst/>
                    <a:rect l="l" t="t" r="r" b="b"/>
                    <a:pathLst>
                      <a:path w="2069" h="7239" extrusionOk="0">
                        <a:moveTo>
                          <a:pt x="0" y="0"/>
                        </a:moveTo>
                        <a:lnTo>
                          <a:pt x="0" y="7239"/>
                        </a:lnTo>
                        <a:lnTo>
                          <a:pt x="2068" y="7239"/>
                        </a:lnTo>
                        <a:lnTo>
                          <a:pt x="2068" y="0"/>
                        </a:lnTo>
                        <a:close/>
                      </a:path>
                    </a:pathLst>
                  </a:custGeom>
                  <a:solidFill>
                    <a:schemeClr val="accent5"/>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grpSp>
          </p:grpSp>
          <p:sp>
            <p:nvSpPr>
              <p:cNvPr id="649" name="Freccia a destra 52">
                <a:extLst>
                  <a:ext uri="{FF2B5EF4-FFF2-40B4-BE49-F238E27FC236}">
                    <a16:creationId xmlns:a16="http://schemas.microsoft.com/office/drawing/2014/main" id="{EC627CDD-7C07-4EFA-B977-BA5585868714}"/>
                  </a:ext>
                </a:extLst>
              </p:cNvPr>
              <p:cNvSpPr/>
              <p:nvPr/>
            </p:nvSpPr>
            <p:spPr>
              <a:xfrm>
                <a:off x="10389791" y="4564862"/>
                <a:ext cx="428640" cy="287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it-IT"/>
              </a:p>
            </p:txBody>
          </p:sp>
        </p:grpSp>
        <p:grpSp>
          <p:nvGrpSpPr>
            <p:cNvPr id="653" name="Group 652">
              <a:extLst>
                <a:ext uri="{FF2B5EF4-FFF2-40B4-BE49-F238E27FC236}">
                  <a16:creationId xmlns:a16="http://schemas.microsoft.com/office/drawing/2014/main" id="{443DCEB7-67A9-4552-BCDD-D2A542856883}"/>
                </a:ext>
              </a:extLst>
            </p:cNvPr>
            <p:cNvGrpSpPr/>
            <p:nvPr/>
          </p:nvGrpSpPr>
          <p:grpSpPr>
            <a:xfrm>
              <a:off x="2157740" y="5378067"/>
              <a:ext cx="7378849" cy="1032529"/>
              <a:chOff x="2157740" y="5378067"/>
              <a:chExt cx="7378849" cy="1032529"/>
            </a:xfrm>
          </p:grpSpPr>
          <p:grpSp>
            <p:nvGrpSpPr>
              <p:cNvPr id="5" name="Group 4">
                <a:extLst>
                  <a:ext uri="{FF2B5EF4-FFF2-40B4-BE49-F238E27FC236}">
                    <a16:creationId xmlns:a16="http://schemas.microsoft.com/office/drawing/2014/main" id="{F4F704AC-F206-4D51-A652-E0E1FC9C90FB}"/>
                  </a:ext>
                </a:extLst>
              </p:cNvPr>
              <p:cNvGrpSpPr/>
              <p:nvPr/>
            </p:nvGrpSpPr>
            <p:grpSpPr>
              <a:xfrm>
                <a:off x="2157740" y="5378067"/>
                <a:ext cx="7378849" cy="1032529"/>
                <a:chOff x="1600636" y="3549341"/>
                <a:chExt cx="9229604" cy="1402122"/>
              </a:xfrm>
            </p:grpSpPr>
            <p:pic>
              <p:nvPicPr>
                <p:cNvPr id="8" name="Immagine 9" descr="Immagine che contiene testo&#10;&#10;Descrizione generata automaticamente">
                  <a:extLst>
                    <a:ext uri="{FF2B5EF4-FFF2-40B4-BE49-F238E27FC236}">
                      <a16:creationId xmlns:a16="http://schemas.microsoft.com/office/drawing/2014/main" id="{BA6ABCEE-8764-44BB-8B22-F8EF6BAF6B8D}"/>
                    </a:ext>
                  </a:extLst>
                </p:cNvPr>
                <p:cNvPicPr>
                  <a:picLocks noChangeAspect="1"/>
                </p:cNvPicPr>
                <p:nvPr/>
              </p:nvPicPr>
              <p:blipFill>
                <a:blip r:embed="rId7"/>
                <a:stretch>
                  <a:fillRect/>
                </a:stretch>
              </p:blipFill>
              <p:spPr>
                <a:xfrm>
                  <a:off x="1600636" y="3549341"/>
                  <a:ext cx="3880218" cy="1388607"/>
                </a:xfrm>
                <a:prstGeom prst="rect">
                  <a:avLst/>
                </a:prstGeom>
              </p:spPr>
            </p:pic>
            <p:pic>
              <p:nvPicPr>
                <p:cNvPr id="10" name="Immagine 41" descr="Immagine che contiene testo&#10;&#10;Descrizione generata automaticamente">
                  <a:extLst>
                    <a:ext uri="{FF2B5EF4-FFF2-40B4-BE49-F238E27FC236}">
                      <a16:creationId xmlns:a16="http://schemas.microsoft.com/office/drawing/2014/main" id="{B13B2B63-687B-4B8F-B270-B00EC2242537}"/>
                    </a:ext>
                  </a:extLst>
                </p:cNvPr>
                <p:cNvPicPr>
                  <a:picLocks noChangeAspect="1"/>
                </p:cNvPicPr>
                <p:nvPr/>
              </p:nvPicPr>
              <p:blipFill>
                <a:blip r:embed="rId8"/>
                <a:stretch>
                  <a:fillRect/>
                </a:stretch>
              </p:blipFill>
              <p:spPr>
                <a:xfrm>
                  <a:off x="6966884" y="3562856"/>
                  <a:ext cx="3863356" cy="1388607"/>
                </a:xfrm>
                <a:prstGeom prst="rect">
                  <a:avLst/>
                </a:prstGeom>
              </p:spPr>
            </p:pic>
          </p:grpSp>
          <p:sp>
            <p:nvSpPr>
              <p:cNvPr id="651" name="Rectangle 650">
                <a:extLst>
                  <a:ext uri="{FF2B5EF4-FFF2-40B4-BE49-F238E27FC236}">
                    <a16:creationId xmlns:a16="http://schemas.microsoft.com/office/drawing/2014/main" id="{D33E8450-0C5F-45B7-82AF-9637237FC0AB}"/>
                  </a:ext>
                </a:extLst>
              </p:cNvPr>
              <p:cNvSpPr/>
              <p:nvPr/>
            </p:nvSpPr>
            <p:spPr>
              <a:xfrm>
                <a:off x="2157740" y="6186791"/>
                <a:ext cx="2745000" cy="213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Rectangle 651">
                <a:extLst>
                  <a:ext uri="{FF2B5EF4-FFF2-40B4-BE49-F238E27FC236}">
                    <a16:creationId xmlns:a16="http://schemas.microsoft.com/office/drawing/2014/main" id="{A921570F-E00D-4B1F-8184-6E5CF13CE99B}"/>
                  </a:ext>
                </a:extLst>
              </p:cNvPr>
              <p:cNvSpPr/>
              <p:nvPr/>
            </p:nvSpPr>
            <p:spPr>
              <a:xfrm>
                <a:off x="6450161" y="6192966"/>
                <a:ext cx="2745000" cy="2138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06" name="Picture 305">
            <a:extLst>
              <a:ext uri="{FF2B5EF4-FFF2-40B4-BE49-F238E27FC236}">
                <a16:creationId xmlns:a16="http://schemas.microsoft.com/office/drawing/2014/main" id="{85C06CED-41A3-4D61-AD69-4FFB3A29E13E}"/>
              </a:ext>
            </a:extLst>
          </p:cNvPr>
          <p:cNvPicPr>
            <a:picLocks noChangeAspect="1"/>
          </p:cNvPicPr>
          <p:nvPr/>
        </p:nvPicPr>
        <p:blipFill>
          <a:blip r:embed="rId2"/>
          <a:stretch>
            <a:fillRect/>
          </a:stretch>
        </p:blipFill>
        <p:spPr>
          <a:xfrm>
            <a:off x="11477625" y="5505451"/>
            <a:ext cx="409575" cy="857250"/>
          </a:xfrm>
          <a:prstGeom prst="rect">
            <a:avLst/>
          </a:prstGeom>
        </p:spPr>
      </p:pic>
      <p:sp>
        <p:nvSpPr>
          <p:cNvPr id="307" name="Slide Number Placeholder 3">
            <a:extLst>
              <a:ext uri="{FF2B5EF4-FFF2-40B4-BE49-F238E27FC236}">
                <a16:creationId xmlns:a16="http://schemas.microsoft.com/office/drawing/2014/main" id="{0BEC1F6E-7668-4F03-9598-C009F05CBC0C}"/>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18</a:t>
            </a:fld>
            <a:endParaRPr lang="en-US"/>
          </a:p>
        </p:txBody>
      </p:sp>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354047" y="114120"/>
            <a:ext cx="10380573" cy="798368"/>
          </a:xfrm>
        </p:spPr>
        <p:txBody>
          <a:bodyPr/>
          <a:lstStyle/>
          <a:p>
            <a:pPr>
              <a:lnSpc>
                <a:spcPct val="90000"/>
              </a:lnSpc>
              <a:spcBef>
                <a:spcPct val="0"/>
              </a:spcBef>
            </a:pPr>
            <a:r>
              <a:rPr lang="en-US" sz="3200" kern="1200">
                <a:solidFill>
                  <a:schemeClr val="tx1"/>
                </a:solidFill>
                <a:latin typeface="Roboto" panose="02000000000000000000" pitchFamily="2" charset="0"/>
                <a:ea typeface="Roboto" panose="02000000000000000000" pitchFamily="2" charset="0"/>
                <a:cs typeface="+mj-cs"/>
              </a:rPr>
              <a:t>CAPACITY OF THE VANS</a:t>
            </a:r>
          </a:p>
        </p:txBody>
      </p:sp>
    </p:spTree>
    <p:extLst>
      <p:ext uri="{BB962C8B-B14F-4D97-AF65-F5344CB8AC3E}">
        <p14:creationId xmlns:p14="http://schemas.microsoft.com/office/powerpoint/2010/main" val="3987989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6D86496F-648D-466B-8936-61ED206E3B38}"/>
              </a:ext>
            </a:extLst>
          </p:cNvPr>
          <p:cNvPicPr>
            <a:picLocks noChangeAspect="1"/>
          </p:cNvPicPr>
          <p:nvPr/>
        </p:nvPicPr>
        <p:blipFill>
          <a:blip r:embed="rId2"/>
          <a:stretch>
            <a:fillRect/>
          </a:stretch>
        </p:blipFill>
        <p:spPr>
          <a:xfrm>
            <a:off x="296787" y="632522"/>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1" name="Slide Number Placeholder 3">
            <a:extLst>
              <a:ext uri="{FF2B5EF4-FFF2-40B4-BE49-F238E27FC236}">
                <a16:creationId xmlns:a16="http://schemas.microsoft.com/office/drawing/2014/main" id="{E0AFE11C-793E-42A7-9244-77172306320F}"/>
              </a:ext>
            </a:extLst>
          </p:cNvPr>
          <p:cNvSpPr txBox="1">
            <a:spLocks/>
          </p:cNvSpPr>
          <p:nvPr/>
        </p:nvSpPr>
        <p:spPr>
          <a:xfrm>
            <a:off x="11159029" y="5751196"/>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19</a:t>
            </a:fld>
            <a:endParaRPr lang="en-US"/>
          </a:p>
        </p:txBody>
      </p:sp>
      <p:pic>
        <p:nvPicPr>
          <p:cNvPr id="8" name="Picture 7" descr="Text&#10;&#10;Description automatically generated">
            <a:extLst>
              <a:ext uri="{FF2B5EF4-FFF2-40B4-BE49-F238E27FC236}">
                <a16:creationId xmlns:a16="http://schemas.microsoft.com/office/drawing/2014/main" id="{46294D25-8C7C-40E7-9DA1-9E9F9A7730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26" y="1830921"/>
            <a:ext cx="4054191" cy="723963"/>
          </a:xfrm>
          <a:prstGeom prst="rect">
            <a:avLst/>
          </a:prstGeom>
        </p:spPr>
      </p:pic>
      <p:pic>
        <p:nvPicPr>
          <p:cNvPr id="12" name="Picture 11">
            <a:extLst>
              <a:ext uri="{FF2B5EF4-FFF2-40B4-BE49-F238E27FC236}">
                <a16:creationId xmlns:a16="http://schemas.microsoft.com/office/drawing/2014/main" id="{945DF7E5-1CC4-4AC7-AC6A-80EF59D152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391" y="1133143"/>
            <a:ext cx="929721" cy="152413"/>
          </a:xfrm>
          <a:prstGeom prst="rect">
            <a:avLst/>
          </a:prstGeom>
        </p:spPr>
      </p:pic>
      <p:pic>
        <p:nvPicPr>
          <p:cNvPr id="18" name="Picture 17" descr="Text&#10;&#10;Description automatically generated">
            <a:extLst>
              <a:ext uri="{FF2B5EF4-FFF2-40B4-BE49-F238E27FC236}">
                <a16:creationId xmlns:a16="http://schemas.microsoft.com/office/drawing/2014/main" id="{EEAAEB6E-D9A9-4045-965B-635E569AAA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7224" y="1209349"/>
            <a:ext cx="4922947" cy="769687"/>
          </a:xfrm>
          <a:prstGeom prst="rect">
            <a:avLst/>
          </a:prstGeom>
        </p:spPr>
      </p:pic>
      <p:pic>
        <p:nvPicPr>
          <p:cNvPr id="20" name="Picture 19">
            <a:extLst>
              <a:ext uri="{FF2B5EF4-FFF2-40B4-BE49-F238E27FC236}">
                <a16:creationId xmlns:a16="http://schemas.microsoft.com/office/drawing/2014/main" id="{6C03CE9A-0735-48F6-8983-C4232BC99B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7224" y="2055460"/>
            <a:ext cx="2263336" cy="342930"/>
          </a:xfrm>
          <a:prstGeom prst="rect">
            <a:avLst/>
          </a:prstGeom>
        </p:spPr>
      </p:pic>
      <p:sp>
        <p:nvSpPr>
          <p:cNvPr id="21" name="TextBox 20">
            <a:extLst>
              <a:ext uri="{FF2B5EF4-FFF2-40B4-BE49-F238E27FC236}">
                <a16:creationId xmlns:a16="http://schemas.microsoft.com/office/drawing/2014/main" id="{7C39D5F7-35EC-448A-9248-87A3FB3112E2}"/>
              </a:ext>
            </a:extLst>
          </p:cNvPr>
          <p:cNvSpPr txBox="1"/>
          <p:nvPr/>
        </p:nvSpPr>
        <p:spPr>
          <a:xfrm>
            <a:off x="433087" y="839775"/>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8.1.2</a:t>
            </a:r>
          </a:p>
        </p:txBody>
      </p:sp>
      <p:sp>
        <p:nvSpPr>
          <p:cNvPr id="22" name="TextBox 21">
            <a:extLst>
              <a:ext uri="{FF2B5EF4-FFF2-40B4-BE49-F238E27FC236}">
                <a16:creationId xmlns:a16="http://schemas.microsoft.com/office/drawing/2014/main" id="{EE065141-ABBB-43B7-BED9-F42676156660}"/>
              </a:ext>
            </a:extLst>
          </p:cNvPr>
          <p:cNvSpPr txBox="1"/>
          <p:nvPr/>
        </p:nvSpPr>
        <p:spPr>
          <a:xfrm>
            <a:off x="433087" y="1285376"/>
            <a:ext cx="2875721" cy="276999"/>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The self.speed starts from the value 0</a:t>
            </a:r>
            <a:endParaRPr lang="en-US" sz="1200">
              <a:latin typeface="Roboto" panose="02000000000000000000" pitchFamily="2" charset="0"/>
              <a:ea typeface="Roboto" panose="02000000000000000000" pitchFamily="2" charset="0"/>
            </a:endParaRPr>
          </a:p>
        </p:txBody>
      </p:sp>
      <p:sp>
        <p:nvSpPr>
          <p:cNvPr id="23" name="TextBox 22">
            <a:extLst>
              <a:ext uri="{FF2B5EF4-FFF2-40B4-BE49-F238E27FC236}">
                <a16:creationId xmlns:a16="http://schemas.microsoft.com/office/drawing/2014/main" id="{1C1F0977-F8C9-440F-9F1E-2B0D3027DA46}"/>
              </a:ext>
            </a:extLst>
          </p:cNvPr>
          <p:cNvSpPr txBox="1"/>
          <p:nvPr/>
        </p:nvSpPr>
        <p:spPr>
          <a:xfrm>
            <a:off x="333897" y="3151611"/>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8.3</a:t>
            </a:r>
          </a:p>
        </p:txBody>
      </p:sp>
      <p:sp>
        <p:nvSpPr>
          <p:cNvPr id="24" name="TextBox 23">
            <a:extLst>
              <a:ext uri="{FF2B5EF4-FFF2-40B4-BE49-F238E27FC236}">
                <a16:creationId xmlns:a16="http://schemas.microsoft.com/office/drawing/2014/main" id="{F9554E02-35B3-4349-BBB6-4D4AF440ACEE}"/>
              </a:ext>
            </a:extLst>
          </p:cNvPr>
          <p:cNvSpPr txBox="1"/>
          <p:nvPr/>
        </p:nvSpPr>
        <p:spPr>
          <a:xfrm>
            <a:off x="333897" y="2572184"/>
            <a:ext cx="4072498" cy="646331"/>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In the «check_charge» function, the speed is updated stochastically, each time the «check_charge» function is executed.</a:t>
            </a:r>
            <a:endParaRPr lang="en-US" sz="1200">
              <a:latin typeface="Roboto" panose="02000000000000000000" pitchFamily="2" charset="0"/>
              <a:ea typeface="Roboto" panose="02000000000000000000" pitchFamily="2" charset="0"/>
            </a:endParaRPr>
          </a:p>
        </p:txBody>
      </p:sp>
      <p:sp>
        <p:nvSpPr>
          <p:cNvPr id="25" name="TextBox 24">
            <a:extLst>
              <a:ext uri="{FF2B5EF4-FFF2-40B4-BE49-F238E27FC236}">
                <a16:creationId xmlns:a16="http://schemas.microsoft.com/office/drawing/2014/main" id="{318F4F9F-5B7C-4CF5-9AA1-DC75FBBA539E}"/>
              </a:ext>
            </a:extLst>
          </p:cNvPr>
          <p:cNvSpPr txBox="1"/>
          <p:nvPr/>
        </p:nvSpPr>
        <p:spPr>
          <a:xfrm>
            <a:off x="433086" y="1537430"/>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8.3</a:t>
            </a:r>
          </a:p>
        </p:txBody>
      </p:sp>
      <p:sp>
        <p:nvSpPr>
          <p:cNvPr id="3" name="TextBox 2">
            <a:extLst>
              <a:ext uri="{FF2B5EF4-FFF2-40B4-BE49-F238E27FC236}">
                <a16:creationId xmlns:a16="http://schemas.microsoft.com/office/drawing/2014/main" id="{FA3A86E9-3D7A-47C9-B89C-23452BC47FD3}"/>
              </a:ext>
            </a:extLst>
          </p:cNvPr>
          <p:cNvSpPr txBox="1"/>
          <p:nvPr/>
        </p:nvSpPr>
        <p:spPr>
          <a:xfrm>
            <a:off x="343305" y="4017104"/>
            <a:ext cx="4686706" cy="1015663"/>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The script allows the user to decide whether to use stochastic speed or not (stochastic_speed=1 means stochastic speed is used) also allowing the user to change the parameters of the stochastic speed (avg_speed and the standard deviation of the speed</a:t>
            </a:r>
          </a:p>
        </p:txBody>
      </p:sp>
      <p:pic>
        <p:nvPicPr>
          <p:cNvPr id="10" name="Picture 9" descr="Text&#10;&#10;Description automatically generated">
            <a:extLst>
              <a:ext uri="{FF2B5EF4-FFF2-40B4-BE49-F238E27FC236}">
                <a16:creationId xmlns:a16="http://schemas.microsoft.com/office/drawing/2014/main" id="{6A0DE208-E379-4D08-B996-CC84011D5D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087" y="3518231"/>
            <a:ext cx="3688400" cy="419136"/>
          </a:xfrm>
          <a:prstGeom prst="rect">
            <a:avLst/>
          </a:prstGeom>
        </p:spPr>
      </p:pic>
      <p:pic>
        <p:nvPicPr>
          <p:cNvPr id="15" name="Picture 14">
            <a:extLst>
              <a:ext uri="{FF2B5EF4-FFF2-40B4-BE49-F238E27FC236}">
                <a16:creationId xmlns:a16="http://schemas.microsoft.com/office/drawing/2014/main" id="{60D6971C-75E0-43F2-9A6F-6E7C3BB0D1F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800" y="5900895"/>
            <a:ext cx="4397121" cy="182896"/>
          </a:xfrm>
          <a:prstGeom prst="rect">
            <a:avLst/>
          </a:prstGeom>
        </p:spPr>
      </p:pic>
      <p:pic>
        <p:nvPicPr>
          <p:cNvPr id="29" name="Picture 28" descr="A screenshot of a computer&#10;&#10;Description automatically generated with low confidence">
            <a:extLst>
              <a:ext uri="{FF2B5EF4-FFF2-40B4-BE49-F238E27FC236}">
                <a16:creationId xmlns:a16="http://schemas.microsoft.com/office/drawing/2014/main" id="{44D454EB-5736-44A6-9F23-59F093A6E0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4800" y="5388831"/>
            <a:ext cx="3680779" cy="464860"/>
          </a:xfrm>
          <a:prstGeom prst="rect">
            <a:avLst/>
          </a:prstGeom>
        </p:spPr>
      </p:pic>
      <p:sp>
        <p:nvSpPr>
          <p:cNvPr id="30" name="TextBox 29">
            <a:extLst>
              <a:ext uri="{FF2B5EF4-FFF2-40B4-BE49-F238E27FC236}">
                <a16:creationId xmlns:a16="http://schemas.microsoft.com/office/drawing/2014/main" id="{A4AC87B4-C2D7-4DAB-9752-CFA2DC7A617E}"/>
              </a:ext>
            </a:extLst>
          </p:cNvPr>
          <p:cNvSpPr txBox="1"/>
          <p:nvPr/>
        </p:nvSpPr>
        <p:spPr>
          <a:xfrm>
            <a:off x="5519121" y="846204"/>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8.4</a:t>
            </a:r>
          </a:p>
        </p:txBody>
      </p:sp>
      <p:sp>
        <p:nvSpPr>
          <p:cNvPr id="31" name="TextBox 30">
            <a:extLst>
              <a:ext uri="{FF2B5EF4-FFF2-40B4-BE49-F238E27FC236}">
                <a16:creationId xmlns:a16="http://schemas.microsoft.com/office/drawing/2014/main" id="{16E8FE5A-14EF-4061-9174-4A4E86CF8D13}"/>
              </a:ext>
            </a:extLst>
          </p:cNvPr>
          <p:cNvSpPr txBox="1"/>
          <p:nvPr/>
        </p:nvSpPr>
        <p:spPr>
          <a:xfrm>
            <a:off x="304800" y="6282234"/>
            <a:ext cx="4101595" cy="461665"/>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self.speed attribute is used to compute energy and time in the move function.</a:t>
            </a:r>
          </a:p>
        </p:txBody>
      </p:sp>
      <p:sp>
        <p:nvSpPr>
          <p:cNvPr id="32" name="TextBox 31">
            <a:extLst>
              <a:ext uri="{FF2B5EF4-FFF2-40B4-BE49-F238E27FC236}">
                <a16:creationId xmlns:a16="http://schemas.microsoft.com/office/drawing/2014/main" id="{28F29410-BDBD-4783-9152-6B2F779C1624}"/>
              </a:ext>
            </a:extLst>
          </p:cNvPr>
          <p:cNvSpPr txBox="1"/>
          <p:nvPr/>
        </p:nvSpPr>
        <p:spPr>
          <a:xfrm>
            <a:off x="281947" y="5128030"/>
            <a:ext cx="328052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8.4</a:t>
            </a:r>
          </a:p>
        </p:txBody>
      </p:sp>
      <p:pic>
        <p:nvPicPr>
          <p:cNvPr id="34" name="Graphic 33" descr="Normal Distribution outline">
            <a:extLst>
              <a:ext uri="{FF2B5EF4-FFF2-40B4-BE49-F238E27FC236}">
                <a16:creationId xmlns:a16="http://schemas.microsoft.com/office/drawing/2014/main" id="{7169F2B7-9263-49A8-B8EA-02543AF126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49250" y="100559"/>
            <a:ext cx="595969" cy="595969"/>
          </a:xfrm>
          <a:prstGeom prst="rect">
            <a:avLst/>
          </a:prstGeom>
        </p:spPr>
      </p:pic>
      <p:pic>
        <p:nvPicPr>
          <p:cNvPr id="36" name="Graphic 35" descr="Delivery with solid fill">
            <a:extLst>
              <a:ext uri="{FF2B5EF4-FFF2-40B4-BE49-F238E27FC236}">
                <a16:creationId xmlns:a16="http://schemas.microsoft.com/office/drawing/2014/main" id="{FAE808B5-50C0-479C-8EF4-B68F3B2142B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406395" y="-10299"/>
            <a:ext cx="850074" cy="850074"/>
          </a:xfrm>
          <a:prstGeom prst="rect">
            <a:avLst/>
          </a:prstGeom>
        </p:spPr>
      </p:pic>
      <p:sp>
        <p:nvSpPr>
          <p:cNvPr id="37" name="TextBox 36">
            <a:extLst>
              <a:ext uri="{FF2B5EF4-FFF2-40B4-BE49-F238E27FC236}">
                <a16:creationId xmlns:a16="http://schemas.microsoft.com/office/drawing/2014/main" id="{A03B57DA-AC2A-4210-A458-6C5726068817}"/>
              </a:ext>
            </a:extLst>
          </p:cNvPr>
          <p:cNvSpPr txBox="1"/>
          <p:nvPr/>
        </p:nvSpPr>
        <p:spPr>
          <a:xfrm>
            <a:off x="5519121" y="2474814"/>
            <a:ext cx="5519667" cy="646331"/>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2 already existing functions, compute_time and compute_energy, are modified to include speed as an input, being able to compute time and energy consumed depending on the stochastic speed.</a:t>
            </a:r>
          </a:p>
        </p:txBody>
      </p:sp>
      <p:sp>
        <p:nvSpPr>
          <p:cNvPr id="38" name="TextBox 37">
            <a:extLst>
              <a:ext uri="{FF2B5EF4-FFF2-40B4-BE49-F238E27FC236}">
                <a16:creationId xmlns:a16="http://schemas.microsoft.com/office/drawing/2014/main" id="{C6355C8A-6941-4EEA-B5A5-9A4AEEDFF006}"/>
              </a:ext>
            </a:extLst>
          </p:cNvPr>
          <p:cNvSpPr txBox="1"/>
          <p:nvPr/>
        </p:nvSpPr>
        <p:spPr>
          <a:xfrm>
            <a:off x="5519121" y="3260958"/>
            <a:ext cx="5041050" cy="276999"/>
          </a:xfrm>
          <a:prstGeom prst="rect">
            <a:avLst/>
          </a:prstGeom>
          <a:noFill/>
        </p:spPr>
        <p:txBody>
          <a:bodyPr wrap="square" rtlCol="0">
            <a:spAutoFit/>
          </a:bodyPr>
          <a:lstStyle/>
          <a:p>
            <a:r>
              <a:rPr lang="tr-TR" sz="1200" b="1" u="sng">
                <a:latin typeface="Roboto" panose="02000000000000000000" pitchFamily="2" charset="0"/>
                <a:ea typeface="Roboto" panose="02000000000000000000" pitchFamily="2" charset="0"/>
              </a:rPr>
              <a:t>The Impact of the Stochastic Speed on  the System Performance</a:t>
            </a:r>
          </a:p>
        </p:txBody>
      </p:sp>
      <p:sp>
        <p:nvSpPr>
          <p:cNvPr id="39" name="TextBox 38">
            <a:extLst>
              <a:ext uri="{FF2B5EF4-FFF2-40B4-BE49-F238E27FC236}">
                <a16:creationId xmlns:a16="http://schemas.microsoft.com/office/drawing/2014/main" id="{0139CE40-1030-4F7A-BE79-E56752CE0209}"/>
              </a:ext>
            </a:extLst>
          </p:cNvPr>
          <p:cNvSpPr txBox="1"/>
          <p:nvPr/>
        </p:nvSpPr>
        <p:spPr>
          <a:xfrm>
            <a:off x="5446589" y="3565506"/>
            <a:ext cx="5519667" cy="2492990"/>
          </a:xfrm>
          <a:prstGeom prst="rect">
            <a:avLst/>
          </a:prstGeom>
          <a:noFill/>
        </p:spPr>
        <p:txBody>
          <a:bodyPr wrap="square" rtlCol="0">
            <a:spAutoFit/>
          </a:bodyPr>
          <a:lstStyle/>
          <a:p>
            <a:pPr marL="171450" indent="-171450">
              <a:buFont typeface="Arial" panose="020B0604020202020204" pitchFamily="34" charset="0"/>
              <a:buChar char="•"/>
            </a:pPr>
            <a:r>
              <a:rPr lang="tr-TR" sz="1200" b="1">
                <a:latin typeface="Roboto" panose="02000000000000000000" pitchFamily="2" charset="0"/>
                <a:ea typeface="Roboto" panose="02000000000000000000" pitchFamily="2" charset="0"/>
              </a:rPr>
              <a:t>Stochastic travelling time: </a:t>
            </a:r>
            <a:r>
              <a:rPr lang="tr-TR" sz="1200">
                <a:latin typeface="Roboto" panose="02000000000000000000" pitchFamily="2" charset="0"/>
                <a:ea typeface="Roboto" panose="02000000000000000000" pitchFamily="2" charset="0"/>
              </a:rPr>
              <a:t>The travelling time varies depending on the stochastic speed, making it harder to predict the tour end time of the vans. This stochasticity may force the company to increase the number of vans, in order to cope with unexpectly slow average speed. This actually represents the real world situation more realistically, in which the speed may vary according to traffic situation in that given city.</a:t>
            </a:r>
          </a:p>
          <a:p>
            <a:pPr marL="171450" indent="-171450">
              <a:buFont typeface="Arial" panose="020B0604020202020204" pitchFamily="34" charset="0"/>
              <a:buChar char="•"/>
            </a:pPr>
            <a:endParaRPr lang="tr-TR" sz="1200">
              <a:latin typeface="Roboto" panose="02000000000000000000" pitchFamily="2" charset="0"/>
              <a:ea typeface="Roboto" panose="02000000000000000000" pitchFamily="2" charset="0"/>
            </a:endParaRPr>
          </a:p>
          <a:p>
            <a:pPr marL="171450" indent="-171450">
              <a:buFont typeface="Arial" panose="020B0604020202020204" pitchFamily="34" charset="0"/>
              <a:buChar char="•"/>
            </a:pPr>
            <a:endParaRPr lang="tr-TR" sz="1200">
              <a:latin typeface="Roboto" panose="02000000000000000000" pitchFamily="2" charset="0"/>
              <a:ea typeface="Roboto" panose="02000000000000000000" pitchFamily="2" charset="0"/>
            </a:endParaRPr>
          </a:p>
          <a:p>
            <a:pPr marL="171450" indent="-171450">
              <a:buFont typeface="Arial" panose="020B0604020202020204" pitchFamily="34" charset="0"/>
              <a:buChar char="•"/>
            </a:pPr>
            <a:r>
              <a:rPr lang="tr-TR" sz="1200" b="1">
                <a:latin typeface="Roboto" panose="02000000000000000000" pitchFamily="2" charset="0"/>
                <a:ea typeface="Roboto" panose="02000000000000000000" pitchFamily="2" charset="0"/>
              </a:rPr>
              <a:t>Stochastic energy consumption: </a:t>
            </a:r>
            <a:r>
              <a:rPr lang="tr-TR" sz="1200">
                <a:latin typeface="Roboto" panose="02000000000000000000" pitchFamily="2" charset="0"/>
                <a:ea typeface="Roboto" panose="02000000000000000000" pitchFamily="2" charset="0"/>
              </a:rPr>
              <a:t>As the speed of the vans are used as an input to calculate the energy used, the stochasticity of the speed also effects the energy consumption. This may effect the energy needed to complete a tour, which may force the company to have vans with bigger batteries as a safety factor.</a:t>
            </a:r>
            <a:endParaRPr lang="tr-TR" sz="1200" b="1">
              <a:latin typeface="Roboto" panose="02000000000000000000" pitchFamily="2" charset="0"/>
              <a:ea typeface="Roboto" panose="02000000000000000000" pitchFamily="2" charset="0"/>
            </a:endParaRPr>
          </a:p>
        </p:txBody>
      </p:sp>
      <p:pic>
        <p:nvPicPr>
          <p:cNvPr id="41" name="Picture 40">
            <a:extLst>
              <a:ext uri="{FF2B5EF4-FFF2-40B4-BE49-F238E27FC236}">
                <a16:creationId xmlns:a16="http://schemas.microsoft.com/office/drawing/2014/main" id="{D008825F-519B-46B3-90AD-D7A9850B808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718677" y="4738955"/>
            <a:ext cx="2347163" cy="312447"/>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368443" y="29474"/>
            <a:ext cx="10380573" cy="798368"/>
          </a:xfrm>
        </p:spPr>
        <p:txBody>
          <a:bodyPr/>
          <a:lstStyle/>
          <a:p>
            <a:pPr>
              <a:lnSpc>
                <a:spcPct val="90000"/>
              </a:lnSpc>
              <a:spcBef>
                <a:spcPct val="0"/>
              </a:spcBef>
            </a:pPr>
            <a:r>
              <a:rPr lang="en-US" sz="3200" kern="1200">
                <a:solidFill>
                  <a:schemeClr val="tx1"/>
                </a:solidFill>
                <a:latin typeface="Roboto" panose="02000000000000000000" pitchFamily="2" charset="0"/>
                <a:ea typeface="Roboto" panose="02000000000000000000" pitchFamily="2" charset="0"/>
                <a:cs typeface="+mj-cs"/>
              </a:rPr>
              <a:t>STOCHASTIC SPEED</a:t>
            </a:r>
          </a:p>
        </p:txBody>
      </p:sp>
      <p:pic>
        <p:nvPicPr>
          <p:cNvPr id="28" name="Picture 27">
            <a:extLst>
              <a:ext uri="{FF2B5EF4-FFF2-40B4-BE49-F238E27FC236}">
                <a16:creationId xmlns:a16="http://schemas.microsoft.com/office/drawing/2014/main" id="{68880322-949E-4341-9870-2BADA6855B4D}"/>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33" name="Slide Number Placeholder 3">
            <a:extLst>
              <a:ext uri="{FF2B5EF4-FFF2-40B4-BE49-F238E27FC236}">
                <a16:creationId xmlns:a16="http://schemas.microsoft.com/office/drawing/2014/main" id="{A1DB49BB-89D2-418C-9FE1-FF7BC894333E}"/>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19</a:t>
            </a:fld>
            <a:endParaRPr lang="en-US"/>
          </a:p>
        </p:txBody>
      </p:sp>
    </p:spTree>
    <p:extLst>
      <p:ext uri="{BB962C8B-B14F-4D97-AF65-F5344CB8AC3E}">
        <p14:creationId xmlns:p14="http://schemas.microsoft.com/office/powerpoint/2010/main" val="2606389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385798" y="735901"/>
            <a:ext cx="10402976" cy="5732993"/>
          </a:xfrm>
        </p:spPr>
        <p:txBody>
          <a:bodyPr/>
          <a:lstStyle/>
          <a:p>
            <a:pPr marL="342900">
              <a:lnSpc>
                <a:spcPct val="110000"/>
              </a:lnSpc>
              <a:spcBef>
                <a:spcPts val="600"/>
              </a:spcBef>
              <a:buSzPct val="90000"/>
              <a:buFont typeface="+mj-lt"/>
              <a:buAutoNum type="arabicPeriod"/>
            </a:pPr>
            <a:r>
              <a:rPr lang="en-US" sz="1600" kern="1200" dirty="0">
                <a:solidFill>
                  <a:schemeClr val="tx1"/>
                </a:solidFill>
                <a:latin typeface="Roboto" panose="02000000000000000000" pitchFamily="2" charset="0"/>
                <a:ea typeface="Roboto" panose="02000000000000000000" pitchFamily="2" charset="0"/>
                <a:cs typeface="+mn-cs"/>
              </a:rPr>
              <a:t>Weaknesses of the Base Case</a:t>
            </a:r>
            <a:endParaRPr lang="en-US" sz="1600" kern="1200" dirty="0">
              <a:solidFill>
                <a:schemeClr val="tx1"/>
              </a:solidFill>
              <a:latin typeface="Roboto" panose="02000000000000000000" pitchFamily="2" charset="0"/>
              <a:ea typeface="Roboto" panose="02000000000000000000" pitchFamily="2" charset="0"/>
              <a:cs typeface="Arial"/>
            </a:endParaRPr>
          </a:p>
          <a:p>
            <a:pPr marL="342900">
              <a:lnSpc>
                <a:spcPct val="110000"/>
              </a:lnSpc>
              <a:spcBef>
                <a:spcPts val="600"/>
              </a:spcBef>
              <a:buSzPct val="90000"/>
              <a:buFont typeface="+mj-lt"/>
              <a:buAutoNum type="arabicPeriod"/>
            </a:pPr>
            <a:r>
              <a:rPr lang="en-US" sz="1600" kern="1200" dirty="0">
                <a:solidFill>
                  <a:schemeClr val="tx1"/>
                </a:solidFill>
                <a:latin typeface="Roboto" panose="02000000000000000000" pitchFamily="2" charset="0"/>
                <a:ea typeface="Roboto" panose="02000000000000000000" pitchFamily="2" charset="0"/>
                <a:cs typeface="+mn-cs"/>
              </a:rPr>
              <a:t>Routing</a:t>
            </a:r>
          </a:p>
          <a:p>
            <a:pPr marL="342900">
              <a:lnSpc>
                <a:spcPct val="110000"/>
              </a:lnSpc>
              <a:spcBef>
                <a:spcPts val="600"/>
              </a:spcBef>
              <a:buSzPct val="90000"/>
              <a:buFont typeface="+mj-lt"/>
              <a:buAutoNum type="arabicPeriod"/>
            </a:pPr>
            <a:r>
              <a:rPr lang="en-US" sz="1600" kern="1200" dirty="0">
                <a:solidFill>
                  <a:schemeClr val="tx1"/>
                </a:solidFill>
                <a:latin typeface="Roboto" panose="02000000000000000000" pitchFamily="2" charset="0"/>
                <a:ea typeface="Roboto" panose="02000000000000000000" pitchFamily="2" charset="0"/>
                <a:cs typeface="+mn-cs"/>
              </a:rPr>
              <a:t>Charging</a:t>
            </a:r>
            <a:endParaRPr lang="en-US" sz="1600" dirty="0">
              <a:solidFill>
                <a:schemeClr val="tx1"/>
              </a:solidFill>
              <a:latin typeface="Roboto" panose="02000000000000000000" pitchFamily="2" charset="0"/>
              <a:ea typeface="Roboto" panose="02000000000000000000" pitchFamily="2" charset="0"/>
            </a:endParaRPr>
          </a:p>
          <a:p>
            <a:pPr marL="939800" lvl="1" indent="-457200">
              <a:lnSpc>
                <a:spcPct val="110000"/>
              </a:lnSpc>
              <a:spcBef>
                <a:spcPts val="600"/>
              </a:spcBef>
              <a:buSzPct val="90000"/>
              <a:buFont typeface="+mj-lt"/>
              <a:buAutoNum type="alphaLcParenR"/>
            </a:pPr>
            <a:r>
              <a:rPr lang="tr-TR" sz="1600" kern="1200" dirty="0">
                <a:solidFill>
                  <a:schemeClr val="tx1"/>
                </a:solidFill>
                <a:latin typeface="Roboto" panose="02000000000000000000" pitchFamily="2" charset="0"/>
                <a:ea typeface="Roboto" panose="02000000000000000000" pitchFamily="2" charset="0"/>
                <a:cs typeface="+mn-cs"/>
              </a:rPr>
              <a:t>Base Charging Policy vs New </a:t>
            </a:r>
            <a:r>
              <a:rPr lang="en-US" sz="1600" kern="1200" dirty="0">
                <a:solidFill>
                  <a:schemeClr val="tx1"/>
                </a:solidFill>
                <a:latin typeface="Roboto" panose="02000000000000000000" pitchFamily="2" charset="0"/>
                <a:ea typeface="Roboto" panose="02000000000000000000" pitchFamily="2" charset="0"/>
                <a:cs typeface="+mn-cs"/>
              </a:rPr>
              <a:t>Charging Policy</a:t>
            </a:r>
            <a:endParaRPr lang="en-US" sz="1600" dirty="0">
              <a:solidFill>
                <a:schemeClr val="tx1"/>
              </a:solidFill>
              <a:latin typeface="Roboto" panose="02000000000000000000" pitchFamily="2" charset="0"/>
              <a:ea typeface="Roboto" panose="02000000000000000000" pitchFamily="2" charset="0"/>
              <a:cs typeface="+mn-cs"/>
            </a:endParaRPr>
          </a:p>
          <a:p>
            <a:pPr marL="939800" lvl="1" indent="-457200">
              <a:lnSpc>
                <a:spcPct val="110000"/>
              </a:lnSpc>
              <a:spcBef>
                <a:spcPts val="600"/>
              </a:spcBef>
              <a:buSzPct val="90000"/>
              <a:buFont typeface="+mj-lt"/>
              <a:buAutoNum type="alphaLcParenR"/>
            </a:pPr>
            <a:r>
              <a:rPr lang="tr-TR" sz="1600" kern="1200" dirty="0">
                <a:solidFill>
                  <a:schemeClr val="tx1"/>
                </a:solidFill>
                <a:latin typeface="Roboto" panose="02000000000000000000" pitchFamily="2" charset="0"/>
                <a:ea typeface="Roboto" panose="02000000000000000000" pitchFamily="2" charset="0"/>
                <a:cs typeface="+mn-cs"/>
              </a:rPr>
              <a:t>New </a:t>
            </a:r>
            <a:r>
              <a:rPr lang="en-US" sz="1600" kern="1200" dirty="0">
                <a:solidFill>
                  <a:schemeClr val="tx1"/>
                </a:solidFill>
                <a:latin typeface="Roboto" panose="02000000000000000000" pitchFamily="2" charset="0"/>
                <a:ea typeface="Roboto" panose="02000000000000000000" pitchFamily="2" charset="0"/>
                <a:cs typeface="+mn-cs"/>
              </a:rPr>
              <a:t>Charging Policy </a:t>
            </a:r>
            <a:endParaRPr lang="en-US" sz="1600" dirty="0">
              <a:solidFill>
                <a:schemeClr val="tx1"/>
              </a:solidFill>
              <a:latin typeface="Roboto" panose="02000000000000000000" pitchFamily="2" charset="0"/>
              <a:ea typeface="Roboto" panose="02000000000000000000" pitchFamily="2" charset="0"/>
              <a:cs typeface="+mn-cs"/>
            </a:endParaRPr>
          </a:p>
          <a:p>
            <a:pPr marL="1397000" lvl="2" indent="-457200">
              <a:lnSpc>
                <a:spcPct val="110000"/>
              </a:lnSpc>
              <a:spcBef>
                <a:spcPts val="600"/>
              </a:spcBef>
              <a:buSzPct val="90000"/>
              <a:buFont typeface="+mj-lt"/>
              <a:buAutoNum type="romanLcPeriod"/>
            </a:pPr>
            <a:r>
              <a:rPr lang="en-US" sz="1600" kern="1200" dirty="0">
                <a:solidFill>
                  <a:schemeClr val="tx1"/>
                </a:solidFill>
                <a:latin typeface="Roboto" panose="02000000000000000000" pitchFamily="2" charset="0"/>
                <a:ea typeface="Roboto" panose="02000000000000000000" pitchFamily="2" charset="0"/>
                <a:cs typeface="+mn-cs"/>
              </a:rPr>
              <a:t>Charging Station Selection</a:t>
            </a:r>
          </a:p>
          <a:p>
            <a:pPr marL="1397000" lvl="2" indent="-457200">
              <a:lnSpc>
                <a:spcPct val="110000"/>
              </a:lnSpc>
              <a:spcBef>
                <a:spcPts val="600"/>
              </a:spcBef>
              <a:buSzPct val="90000"/>
              <a:buFont typeface="+mj-lt"/>
              <a:buAutoNum type="romanLcPeriod"/>
            </a:pPr>
            <a:r>
              <a:rPr lang="tr-TR" sz="1600" kern="1200" dirty="0">
                <a:solidFill>
                  <a:schemeClr val="tx1"/>
                </a:solidFill>
                <a:latin typeface="Roboto" panose="02000000000000000000" pitchFamily="2" charset="0"/>
                <a:ea typeface="Roboto" panose="02000000000000000000" pitchFamily="2" charset="0"/>
                <a:cs typeface="+mj-cs"/>
              </a:rPr>
              <a:t>Charging Station Selection Probability Calculations</a:t>
            </a:r>
            <a:endParaRPr lang="en-US" sz="1600" kern="1200" dirty="0">
              <a:solidFill>
                <a:schemeClr val="tx1"/>
              </a:solidFill>
              <a:latin typeface="Roboto" panose="02000000000000000000" pitchFamily="2" charset="0"/>
              <a:ea typeface="Roboto" panose="02000000000000000000" pitchFamily="2" charset="0"/>
              <a:cs typeface="+mj-cs"/>
            </a:endParaRPr>
          </a:p>
          <a:p>
            <a:pPr marL="1397000" lvl="2" indent="-457200">
              <a:lnSpc>
                <a:spcPct val="110000"/>
              </a:lnSpc>
              <a:spcBef>
                <a:spcPts val="600"/>
              </a:spcBef>
              <a:buSzPct val="90000"/>
              <a:buFont typeface="+mj-lt"/>
              <a:buAutoNum type="romanLcPeriod"/>
            </a:pPr>
            <a:r>
              <a:rPr lang="tr-TR" sz="1600" kern="1200" dirty="0">
                <a:solidFill>
                  <a:schemeClr val="tx1"/>
                </a:solidFill>
                <a:latin typeface="Roboto" panose="02000000000000000000" pitchFamily="2" charset="0"/>
                <a:ea typeface="Roboto" panose="02000000000000000000" pitchFamily="2" charset="0"/>
                <a:cs typeface="+mj-cs"/>
              </a:rPr>
              <a:t>Charging Station Selection Output</a:t>
            </a:r>
            <a:endParaRPr lang="en-US" sz="1600" dirty="0">
              <a:solidFill>
                <a:schemeClr val="tx1"/>
              </a:solidFill>
              <a:latin typeface="Roboto" panose="02000000000000000000" pitchFamily="2" charset="0"/>
              <a:ea typeface="Roboto" panose="02000000000000000000" pitchFamily="2" charset="0"/>
            </a:endParaRPr>
          </a:p>
          <a:p>
            <a:pPr marL="1397000" lvl="2" indent="-457200">
              <a:lnSpc>
                <a:spcPct val="110000"/>
              </a:lnSpc>
              <a:spcBef>
                <a:spcPts val="600"/>
              </a:spcBef>
              <a:buSzPct val="90000"/>
              <a:buFont typeface="+mj-lt"/>
              <a:buAutoNum type="romanLcPeriod"/>
            </a:pPr>
            <a:r>
              <a:rPr lang="en-US" sz="1600" kern="1200" dirty="0">
                <a:solidFill>
                  <a:schemeClr val="tx1"/>
                </a:solidFill>
                <a:latin typeface="Roboto" panose="02000000000000000000" pitchFamily="2" charset="0"/>
                <a:ea typeface="Roboto" panose="02000000000000000000" pitchFamily="2" charset="0"/>
                <a:cs typeface="+mn-cs"/>
              </a:rPr>
              <a:t>Charging Amount</a:t>
            </a:r>
            <a:endParaRPr lang="en-US" sz="1600" dirty="0">
              <a:solidFill>
                <a:schemeClr val="tx1"/>
              </a:solidFill>
              <a:latin typeface="Roboto" panose="02000000000000000000" pitchFamily="2" charset="0"/>
              <a:ea typeface="Roboto" panose="02000000000000000000" pitchFamily="2" charset="0"/>
            </a:endParaRPr>
          </a:p>
          <a:p>
            <a:pPr marL="1397000" lvl="2" indent="-457200">
              <a:lnSpc>
                <a:spcPct val="110000"/>
              </a:lnSpc>
              <a:spcBef>
                <a:spcPts val="600"/>
              </a:spcBef>
              <a:buSzPct val="90000"/>
              <a:buFont typeface="+mj-lt"/>
              <a:buAutoNum type="romanLcPeriod"/>
            </a:pPr>
            <a:r>
              <a:rPr lang="en-US" sz="1600" kern="1200" dirty="0">
                <a:solidFill>
                  <a:schemeClr val="tx1"/>
                </a:solidFill>
                <a:latin typeface="Roboto" panose="02000000000000000000" pitchFamily="2" charset="0"/>
                <a:ea typeface="Roboto" panose="02000000000000000000" pitchFamily="2" charset="0"/>
                <a:cs typeface="+mn-cs"/>
              </a:rPr>
              <a:t>When to Charge?</a:t>
            </a:r>
            <a:endParaRPr lang="en-US" sz="1600" dirty="0">
              <a:solidFill>
                <a:schemeClr val="tx1"/>
              </a:solidFill>
              <a:latin typeface="Roboto" panose="02000000000000000000" pitchFamily="2" charset="0"/>
              <a:ea typeface="Roboto" panose="02000000000000000000" pitchFamily="2" charset="0"/>
            </a:endParaRPr>
          </a:p>
          <a:p>
            <a:pPr marL="939800" lvl="1" indent="-457200">
              <a:lnSpc>
                <a:spcPct val="110000"/>
              </a:lnSpc>
              <a:spcBef>
                <a:spcPts val="600"/>
              </a:spcBef>
              <a:buSzPct val="90000"/>
              <a:buFont typeface="+mj-lt"/>
              <a:buAutoNum type="alphaLcParenR"/>
            </a:pPr>
            <a:r>
              <a:rPr lang="en-US" sz="1600" kern="1200" dirty="0">
                <a:solidFill>
                  <a:schemeClr val="tx1"/>
                </a:solidFill>
                <a:latin typeface="Roboto" panose="02000000000000000000" pitchFamily="2" charset="0"/>
                <a:ea typeface="Roboto" panose="02000000000000000000" pitchFamily="2" charset="0"/>
                <a:cs typeface="+mn-cs"/>
              </a:rPr>
              <a:t>Base Case Charging Policy vs New Charging Policy Performances</a:t>
            </a:r>
            <a:endParaRPr lang="en-US" sz="1600" dirty="0">
              <a:solidFill>
                <a:schemeClr val="tx1"/>
              </a:solidFill>
              <a:latin typeface="Roboto" panose="02000000000000000000" pitchFamily="2" charset="0"/>
              <a:ea typeface="Roboto" panose="02000000000000000000" pitchFamily="2" charset="0"/>
              <a:cs typeface="+mn-cs"/>
            </a:endParaRPr>
          </a:p>
          <a:p>
            <a:pPr marL="342900">
              <a:lnSpc>
                <a:spcPct val="110000"/>
              </a:lnSpc>
              <a:spcBef>
                <a:spcPts val="600"/>
              </a:spcBef>
              <a:buSzPct val="90000"/>
              <a:buFont typeface="+mj-lt"/>
              <a:buAutoNum type="arabicPeriod"/>
            </a:pPr>
            <a:r>
              <a:rPr lang="en-US" sz="1600" kern="1200" dirty="0">
                <a:solidFill>
                  <a:schemeClr val="tx1"/>
                </a:solidFill>
                <a:latin typeface="Roboto" panose="02000000000000000000" pitchFamily="2" charset="0"/>
                <a:ea typeface="Roboto" panose="02000000000000000000" pitchFamily="2" charset="0"/>
                <a:cs typeface="+mn-cs"/>
              </a:rPr>
              <a:t>Battery Size</a:t>
            </a:r>
          </a:p>
          <a:p>
            <a:pPr marL="342900">
              <a:lnSpc>
                <a:spcPct val="110000"/>
              </a:lnSpc>
              <a:spcBef>
                <a:spcPts val="600"/>
              </a:spcBef>
              <a:buSzPct val="90000"/>
              <a:buFont typeface="+mj-lt"/>
              <a:buAutoNum type="arabicPeriod"/>
            </a:pPr>
            <a:r>
              <a:rPr lang="en-US" sz="1600" kern="1200" dirty="0">
                <a:solidFill>
                  <a:schemeClr val="tx1"/>
                </a:solidFill>
                <a:latin typeface="Roboto" panose="02000000000000000000" pitchFamily="2" charset="0"/>
                <a:ea typeface="Roboto" panose="02000000000000000000" pitchFamily="2" charset="0"/>
                <a:cs typeface="+mn-cs"/>
              </a:rPr>
              <a:t>Capacity of the Vans</a:t>
            </a:r>
            <a:endParaRPr lang="en-US" sz="1600" dirty="0">
              <a:solidFill>
                <a:schemeClr val="tx1"/>
              </a:solidFill>
              <a:latin typeface="Roboto" panose="02000000000000000000" pitchFamily="2" charset="0"/>
              <a:ea typeface="Roboto" panose="02000000000000000000" pitchFamily="2" charset="0"/>
            </a:endParaRPr>
          </a:p>
          <a:p>
            <a:pPr marL="342900">
              <a:lnSpc>
                <a:spcPct val="110000"/>
              </a:lnSpc>
              <a:spcBef>
                <a:spcPts val="600"/>
              </a:spcBef>
              <a:buSzPct val="90000"/>
              <a:buFont typeface="+mj-lt"/>
              <a:buAutoNum type="arabicPeriod"/>
            </a:pPr>
            <a:r>
              <a:rPr lang="en-US" sz="1600" kern="1200" dirty="0">
                <a:solidFill>
                  <a:schemeClr val="tx1"/>
                </a:solidFill>
                <a:latin typeface="Roboto" panose="02000000000000000000" pitchFamily="2" charset="0"/>
                <a:ea typeface="Roboto" panose="02000000000000000000" pitchFamily="2" charset="0"/>
                <a:cs typeface="+mn-cs"/>
              </a:rPr>
              <a:t>Stochastic Speed</a:t>
            </a:r>
          </a:p>
          <a:p>
            <a:pPr marL="342900">
              <a:lnSpc>
                <a:spcPct val="110000"/>
              </a:lnSpc>
              <a:spcBef>
                <a:spcPts val="600"/>
              </a:spcBef>
              <a:buSzPct val="90000"/>
              <a:buFont typeface="+mj-lt"/>
              <a:buAutoNum type="arabicPeriod"/>
            </a:pPr>
            <a:r>
              <a:rPr lang="en-US" sz="1600" kern="1200" dirty="0">
                <a:solidFill>
                  <a:schemeClr val="tx1"/>
                </a:solidFill>
                <a:latin typeface="Roboto" panose="02000000000000000000" pitchFamily="2" charset="0"/>
                <a:ea typeface="Roboto" panose="02000000000000000000" pitchFamily="2" charset="0"/>
                <a:cs typeface="+mn-cs"/>
              </a:rPr>
              <a:t>The Number of Vans Needed</a:t>
            </a:r>
            <a:endParaRPr lang="en-US" sz="1600" dirty="0">
              <a:solidFill>
                <a:schemeClr val="tx1"/>
              </a:solidFill>
              <a:latin typeface="Roboto" panose="02000000000000000000" pitchFamily="2" charset="0"/>
              <a:ea typeface="Roboto" panose="02000000000000000000" pitchFamily="2" charset="0"/>
            </a:endParaRPr>
          </a:p>
          <a:p>
            <a:pPr marL="342900">
              <a:lnSpc>
                <a:spcPct val="110000"/>
              </a:lnSpc>
              <a:spcBef>
                <a:spcPts val="600"/>
              </a:spcBef>
              <a:buSzPct val="90000"/>
              <a:buFont typeface="+mj-lt"/>
              <a:buAutoNum type="arabicPeriod"/>
            </a:pPr>
            <a:r>
              <a:rPr lang="en-US" sz="1600" kern="1200" dirty="0">
                <a:solidFill>
                  <a:schemeClr val="tx1"/>
                </a:solidFill>
                <a:latin typeface="Roboto" panose="02000000000000000000" pitchFamily="2" charset="0"/>
                <a:ea typeface="Roboto" panose="02000000000000000000" pitchFamily="2" charset="0"/>
                <a:cs typeface="Arial"/>
              </a:rPr>
              <a:t>Conclusion</a:t>
            </a:r>
            <a:endParaRPr lang="en-US" sz="1600" dirty="0">
              <a:latin typeface="Roboto" panose="02000000000000000000" pitchFamily="2" charset="0"/>
              <a:ea typeface="Roboto" panose="02000000000000000000" pitchFamily="2" charset="0"/>
            </a:endParaRPr>
          </a:p>
        </p:txBody>
      </p:sp>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232233" y="547438"/>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2</a:t>
            </a:fld>
            <a:endParaRPr lang="en-US"/>
          </a:p>
        </p:txBody>
      </p:sp>
      <p:sp>
        <p:nvSpPr>
          <p:cNvPr id="10" name="Title 1">
            <a:extLst>
              <a:ext uri="{FF2B5EF4-FFF2-40B4-BE49-F238E27FC236}">
                <a16:creationId xmlns:a16="http://schemas.microsoft.com/office/drawing/2014/main" id="{FB9C0D4B-0EDD-429C-A9FA-0C915422D29B}"/>
              </a:ext>
            </a:extLst>
          </p:cNvPr>
          <p:cNvSpPr>
            <a:spLocks noGrp="1"/>
          </p:cNvSpPr>
          <p:nvPr>
            <p:ph type="title"/>
          </p:nvPr>
        </p:nvSpPr>
        <p:spPr>
          <a:xfrm>
            <a:off x="351961" y="33294"/>
            <a:ext cx="6651954" cy="798368"/>
          </a:xfrm>
        </p:spPr>
        <p:txBody>
          <a:bodyPr/>
          <a:lstStyle/>
          <a:p>
            <a:pPr>
              <a:lnSpc>
                <a:spcPct val="90000"/>
              </a:lnSpc>
              <a:spcBef>
                <a:spcPct val="0"/>
              </a:spcBef>
            </a:pPr>
            <a:r>
              <a:rPr lang="en-US" sz="3200" kern="1200" dirty="0">
                <a:solidFill>
                  <a:schemeClr val="tx1"/>
                </a:solidFill>
                <a:latin typeface="Roboto" panose="02000000000000000000" pitchFamily="2" charset="0"/>
                <a:ea typeface="Roboto" panose="02000000000000000000" pitchFamily="2" charset="0"/>
                <a:cs typeface="+mj-cs"/>
              </a:rPr>
              <a:t>TABLE OF CONTENTS</a:t>
            </a:r>
          </a:p>
        </p:txBody>
      </p:sp>
    </p:spTree>
    <p:extLst>
      <p:ext uri="{BB962C8B-B14F-4D97-AF65-F5344CB8AC3E}">
        <p14:creationId xmlns:p14="http://schemas.microsoft.com/office/powerpoint/2010/main" val="3743679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42862" y="455468"/>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20</a:t>
            </a:fld>
            <a:endParaRPr lang="en-US"/>
          </a:p>
        </p:txBody>
      </p:sp>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232233" y="0"/>
            <a:ext cx="10380573" cy="798368"/>
          </a:xfrm>
        </p:spPr>
        <p:txBody>
          <a:bodyPr/>
          <a:lstStyle/>
          <a:p>
            <a:pPr>
              <a:lnSpc>
                <a:spcPct val="90000"/>
              </a:lnSpc>
              <a:spcBef>
                <a:spcPct val="0"/>
              </a:spcBef>
            </a:pPr>
            <a:r>
              <a:rPr lang="en-US" sz="2400" kern="1200">
                <a:solidFill>
                  <a:schemeClr val="tx1"/>
                </a:solidFill>
                <a:latin typeface="Roboto" panose="02000000000000000000" pitchFamily="2" charset="0"/>
                <a:ea typeface="Roboto" panose="02000000000000000000" pitchFamily="2" charset="0"/>
                <a:cs typeface="+mj-cs"/>
              </a:rPr>
              <a:t>THE NUMBER OF VANS NEEDED</a:t>
            </a:r>
          </a:p>
        </p:txBody>
      </p:sp>
      <p:pic>
        <p:nvPicPr>
          <p:cNvPr id="4" name="Picture 3">
            <a:extLst>
              <a:ext uri="{FF2B5EF4-FFF2-40B4-BE49-F238E27FC236}">
                <a16:creationId xmlns:a16="http://schemas.microsoft.com/office/drawing/2014/main" id="{9DF3890C-4987-4D57-A1E3-E4F559CF7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54" y="4703132"/>
            <a:ext cx="3810330" cy="327688"/>
          </a:xfrm>
          <a:prstGeom prst="rect">
            <a:avLst/>
          </a:prstGeom>
        </p:spPr>
      </p:pic>
      <p:pic>
        <p:nvPicPr>
          <p:cNvPr id="8" name="Picture 7">
            <a:extLst>
              <a:ext uri="{FF2B5EF4-FFF2-40B4-BE49-F238E27FC236}">
                <a16:creationId xmlns:a16="http://schemas.microsoft.com/office/drawing/2014/main" id="{FF68A92E-1A99-45D9-A36B-0F1E1D522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501" y="4111913"/>
            <a:ext cx="1402202" cy="327688"/>
          </a:xfrm>
          <a:prstGeom prst="rect">
            <a:avLst/>
          </a:prstGeom>
        </p:spPr>
      </p:pic>
      <p:sp>
        <p:nvSpPr>
          <p:cNvPr id="11" name="TextBox 10">
            <a:extLst>
              <a:ext uri="{FF2B5EF4-FFF2-40B4-BE49-F238E27FC236}">
                <a16:creationId xmlns:a16="http://schemas.microsoft.com/office/drawing/2014/main" id="{5A782515-6167-455C-BA56-01EC97FE2481}"/>
              </a:ext>
            </a:extLst>
          </p:cNvPr>
          <p:cNvSpPr txBox="1"/>
          <p:nvPr/>
        </p:nvSpPr>
        <p:spPr>
          <a:xfrm>
            <a:off x="36597" y="3850954"/>
            <a:ext cx="227529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7.3</a:t>
            </a:r>
          </a:p>
        </p:txBody>
      </p:sp>
      <p:sp>
        <p:nvSpPr>
          <p:cNvPr id="12" name="TextBox 11">
            <a:extLst>
              <a:ext uri="{FF2B5EF4-FFF2-40B4-BE49-F238E27FC236}">
                <a16:creationId xmlns:a16="http://schemas.microsoft.com/office/drawing/2014/main" id="{304DC0EA-61DB-4C57-9C92-50B8C5BE581F}"/>
              </a:ext>
            </a:extLst>
          </p:cNvPr>
          <p:cNvSpPr txBox="1"/>
          <p:nvPr/>
        </p:nvSpPr>
        <p:spPr>
          <a:xfrm>
            <a:off x="36597" y="4439805"/>
            <a:ext cx="227529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8.4</a:t>
            </a:r>
          </a:p>
        </p:txBody>
      </p:sp>
      <p:pic>
        <p:nvPicPr>
          <p:cNvPr id="13" name="Picture 12">
            <a:extLst>
              <a:ext uri="{FF2B5EF4-FFF2-40B4-BE49-F238E27FC236}">
                <a16:creationId xmlns:a16="http://schemas.microsoft.com/office/drawing/2014/main" id="{A3DA9AE4-4974-4D61-AA32-20AD2E37C9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54" y="5299198"/>
            <a:ext cx="2309060" cy="320068"/>
          </a:xfrm>
          <a:prstGeom prst="rect">
            <a:avLst/>
          </a:prstGeom>
        </p:spPr>
      </p:pic>
      <p:sp>
        <p:nvSpPr>
          <p:cNvPr id="15" name="TextBox 14">
            <a:extLst>
              <a:ext uri="{FF2B5EF4-FFF2-40B4-BE49-F238E27FC236}">
                <a16:creationId xmlns:a16="http://schemas.microsoft.com/office/drawing/2014/main" id="{E103D410-70F8-43BA-B95B-5C7E55C99F3E}"/>
              </a:ext>
            </a:extLst>
          </p:cNvPr>
          <p:cNvSpPr txBox="1"/>
          <p:nvPr/>
        </p:nvSpPr>
        <p:spPr>
          <a:xfrm>
            <a:off x="11192" y="5045021"/>
            <a:ext cx="227529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8.4</a:t>
            </a:r>
          </a:p>
        </p:txBody>
      </p:sp>
      <p:sp>
        <p:nvSpPr>
          <p:cNvPr id="16" name="TextBox 15">
            <a:extLst>
              <a:ext uri="{FF2B5EF4-FFF2-40B4-BE49-F238E27FC236}">
                <a16:creationId xmlns:a16="http://schemas.microsoft.com/office/drawing/2014/main" id="{7DFCC7DB-24E7-478D-9D22-3CDEF0064359}"/>
              </a:ext>
            </a:extLst>
          </p:cNvPr>
          <p:cNvSpPr txBox="1"/>
          <p:nvPr/>
        </p:nvSpPr>
        <p:spPr>
          <a:xfrm>
            <a:off x="4002179" y="1585470"/>
            <a:ext cx="3252248" cy="646331"/>
          </a:xfrm>
          <a:prstGeom prst="rect">
            <a:avLst/>
          </a:prstGeom>
          <a:noFill/>
        </p:spPr>
        <p:txBody>
          <a:bodyPr wrap="square" lIns="91440" tIns="45720" rIns="91440" bIns="45720" rtlCol="0" anchor="t">
            <a:spAutoFit/>
          </a:bodyPr>
          <a:lstStyle/>
          <a:p>
            <a:r>
              <a:rPr lang="tr-TR" sz="1200" b="1">
                <a:latin typeface="Roboto" panose="02000000000000000000" pitchFamily="2" charset="0"/>
                <a:ea typeface="Roboto" panose="02000000000000000000" pitchFamily="2" charset="0"/>
              </a:rPr>
              <a:t>Step 2: Calculating Statistics</a:t>
            </a:r>
          </a:p>
          <a:p>
            <a:r>
              <a:rPr lang="tr-TR" sz="1200">
                <a:latin typeface="Roboto" panose="02000000000000000000" pitchFamily="2" charset="0"/>
                <a:ea typeface="Roboto" panose="02000000000000000000" pitchFamily="2" charset="0"/>
              </a:rPr>
              <a:t>The statistics of </a:t>
            </a:r>
            <a:r>
              <a:rPr lang="tr-TR" sz="1200" b="1">
                <a:latin typeface="Roboto" panose="02000000000000000000" pitchFamily="2" charset="0"/>
                <a:ea typeface="Roboto" panose="02000000000000000000" pitchFamily="2" charset="0"/>
              </a:rPr>
              <a:t>max tour end times </a:t>
            </a:r>
            <a:r>
              <a:rPr lang="tr-TR" sz="1200">
                <a:latin typeface="Roboto" panose="02000000000000000000" pitchFamily="2" charset="0"/>
                <a:ea typeface="Roboto" panose="02000000000000000000" pitchFamily="2" charset="0"/>
              </a:rPr>
              <a:t>are calculated. </a:t>
            </a:r>
          </a:p>
        </p:txBody>
      </p:sp>
      <p:sp>
        <p:nvSpPr>
          <p:cNvPr id="19" name="TextBox 18">
            <a:extLst>
              <a:ext uri="{FF2B5EF4-FFF2-40B4-BE49-F238E27FC236}">
                <a16:creationId xmlns:a16="http://schemas.microsoft.com/office/drawing/2014/main" id="{8FA778A2-AC7B-4E43-BF74-D1368919E716}"/>
              </a:ext>
            </a:extLst>
          </p:cNvPr>
          <p:cNvSpPr txBox="1"/>
          <p:nvPr/>
        </p:nvSpPr>
        <p:spPr>
          <a:xfrm>
            <a:off x="42862" y="1043865"/>
            <a:ext cx="11145922" cy="276999"/>
          </a:xfrm>
          <a:prstGeom prst="rect">
            <a:avLst/>
          </a:prstGeom>
          <a:noFill/>
        </p:spPr>
        <p:txBody>
          <a:bodyPr wrap="square" rtlCol="0">
            <a:spAutoFit/>
          </a:bodyPr>
          <a:lstStyle/>
          <a:p>
            <a:r>
              <a:rPr lang="tr-TR" sz="1200" b="1">
                <a:latin typeface="Roboto"/>
                <a:ea typeface="Roboto"/>
              </a:rPr>
              <a:t>Objective Function: </a:t>
            </a:r>
            <a:r>
              <a:rPr lang="tr-TR" sz="1200">
                <a:latin typeface="Roboto"/>
                <a:ea typeface="Roboto"/>
              </a:rPr>
              <a:t>Minimize the number of vans 			</a:t>
            </a:r>
            <a:r>
              <a:rPr lang="tr-TR" sz="1200" b="1">
                <a:latin typeface="Roboto"/>
                <a:ea typeface="Roboto"/>
              </a:rPr>
              <a:t>Constraint: </a:t>
            </a:r>
            <a:r>
              <a:rPr lang="tr-TR" sz="1200">
                <a:latin typeface="Roboto"/>
                <a:ea typeface="Roboto"/>
              </a:rPr>
              <a:t>All vans must complete the tour in 8 hours</a:t>
            </a:r>
          </a:p>
        </p:txBody>
      </p:sp>
      <p:cxnSp>
        <p:nvCxnSpPr>
          <p:cNvPr id="20" name="Straight Connector 19">
            <a:extLst>
              <a:ext uri="{FF2B5EF4-FFF2-40B4-BE49-F238E27FC236}">
                <a16:creationId xmlns:a16="http://schemas.microsoft.com/office/drawing/2014/main" id="{37A59724-982A-48CA-BC69-83D0F561CB91}"/>
              </a:ext>
            </a:extLst>
          </p:cNvPr>
          <p:cNvCxnSpPr>
            <a:cxnSpLocks/>
          </p:cNvCxnSpPr>
          <p:nvPr/>
        </p:nvCxnSpPr>
        <p:spPr>
          <a:xfrm>
            <a:off x="21431" y="1585470"/>
            <a:ext cx="1214913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31229BF3-1FE4-4A97-BD23-A4B7A5EDA5B6}"/>
              </a:ext>
            </a:extLst>
          </p:cNvPr>
          <p:cNvCxnSpPr>
            <a:cxnSpLocks/>
          </p:cNvCxnSpPr>
          <p:nvPr/>
        </p:nvCxnSpPr>
        <p:spPr>
          <a:xfrm>
            <a:off x="3978110" y="1585470"/>
            <a:ext cx="0" cy="52725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D84D1A54-A82A-4CBD-BDED-AAF440E53951}"/>
              </a:ext>
            </a:extLst>
          </p:cNvPr>
          <p:cNvCxnSpPr>
            <a:cxnSpLocks/>
          </p:cNvCxnSpPr>
          <p:nvPr/>
        </p:nvCxnSpPr>
        <p:spPr>
          <a:xfrm>
            <a:off x="0" y="1043865"/>
            <a:ext cx="1214913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27BB9960-01D5-43CE-ADB9-14A139F5A075}"/>
              </a:ext>
            </a:extLst>
          </p:cNvPr>
          <p:cNvSpPr txBox="1"/>
          <p:nvPr/>
        </p:nvSpPr>
        <p:spPr>
          <a:xfrm>
            <a:off x="42862" y="638110"/>
            <a:ext cx="11145922" cy="461665"/>
          </a:xfrm>
          <a:prstGeom prst="rect">
            <a:avLst/>
          </a:prstGeom>
          <a:noFill/>
        </p:spPr>
        <p:txBody>
          <a:bodyPr wrap="square" rtlCol="0">
            <a:spAutoFit/>
          </a:bodyPr>
          <a:lstStyle/>
          <a:p>
            <a:r>
              <a:rPr lang="tr-TR" sz="1200" b="1">
                <a:latin typeface="Roboto"/>
                <a:ea typeface="Roboto"/>
              </a:rPr>
              <a:t>NOTE: </a:t>
            </a:r>
            <a:r>
              <a:rPr lang="tr-TR" sz="1200">
                <a:latin typeface="Roboto"/>
                <a:ea typeface="Roboto"/>
              </a:rPr>
              <a:t>This part will be deeply explained in the </a:t>
            </a:r>
            <a:r>
              <a:rPr lang="tr-TR" sz="1200" b="1">
                <a:latin typeface="Roboto"/>
                <a:ea typeface="Roboto"/>
              </a:rPr>
              <a:t>Assignment 2; </a:t>
            </a:r>
            <a:r>
              <a:rPr lang="tr-TR" sz="1200">
                <a:latin typeface="Roboto"/>
                <a:ea typeface="Roboto"/>
              </a:rPr>
              <a:t>however, here we are briefly introducing you the procedure according to which the right number of vans can be decided., since it is also required in the Assignment 1. </a:t>
            </a:r>
            <a:endParaRPr lang="tr-TR" sz="1200" b="1">
              <a:latin typeface="Roboto"/>
              <a:ea typeface="Roboto"/>
            </a:endParaRPr>
          </a:p>
        </p:txBody>
      </p:sp>
      <p:sp>
        <p:nvSpPr>
          <p:cNvPr id="31" name="TextBox 30">
            <a:extLst>
              <a:ext uri="{FF2B5EF4-FFF2-40B4-BE49-F238E27FC236}">
                <a16:creationId xmlns:a16="http://schemas.microsoft.com/office/drawing/2014/main" id="{D77E7E64-CEF9-459B-9AAE-8E1879C2E471}"/>
              </a:ext>
            </a:extLst>
          </p:cNvPr>
          <p:cNvSpPr txBox="1"/>
          <p:nvPr/>
        </p:nvSpPr>
        <p:spPr>
          <a:xfrm>
            <a:off x="42862" y="1299216"/>
            <a:ext cx="11639550" cy="276999"/>
          </a:xfrm>
          <a:prstGeom prst="rect">
            <a:avLst/>
          </a:prstGeom>
          <a:noFill/>
        </p:spPr>
        <p:txBody>
          <a:bodyPr wrap="square" rtlCol="0">
            <a:spAutoFit/>
          </a:bodyPr>
          <a:lstStyle/>
          <a:p>
            <a:r>
              <a:rPr lang="tr-TR" sz="1200" b="1">
                <a:latin typeface="Roboto"/>
                <a:ea typeface="Roboto"/>
              </a:rPr>
              <a:t>***Case 1***</a:t>
            </a:r>
            <a:r>
              <a:rPr lang="en-US" sz="1200" b="1">
                <a:latin typeface="Roboto"/>
                <a:ea typeface="Roboto"/>
              </a:rPr>
              <a:t> </a:t>
            </a:r>
            <a:r>
              <a:rPr lang="tr-TR" sz="1200" b="1">
                <a:latin typeface="Roboto"/>
                <a:ea typeface="Roboto"/>
              </a:rPr>
              <a:t>	Number of vans: </a:t>
            </a:r>
            <a:r>
              <a:rPr lang="tr-TR" sz="1200">
                <a:latin typeface="Roboto"/>
                <a:ea typeface="Roboto"/>
              </a:rPr>
              <a:t>3 </a:t>
            </a:r>
            <a:r>
              <a:rPr lang="tr-TR" sz="1200" b="1">
                <a:latin typeface="Roboto"/>
                <a:ea typeface="Roboto"/>
              </a:rPr>
              <a:t>	Battery Size: </a:t>
            </a:r>
            <a:r>
              <a:rPr lang="tr-TR" sz="1200">
                <a:latin typeface="Roboto"/>
                <a:ea typeface="Roboto"/>
              </a:rPr>
              <a:t>35 k</a:t>
            </a:r>
            <a:r>
              <a:rPr lang="en-US" sz="1200">
                <a:latin typeface="Roboto"/>
                <a:ea typeface="Roboto"/>
              </a:rPr>
              <a:t>W</a:t>
            </a:r>
            <a:r>
              <a:rPr lang="tr-TR" sz="1200">
                <a:latin typeface="Roboto"/>
                <a:ea typeface="Roboto"/>
              </a:rPr>
              <a:t>h for all vans   	</a:t>
            </a:r>
            <a:r>
              <a:rPr lang="tr-TR" sz="1200" b="1">
                <a:latin typeface="Roboto"/>
                <a:ea typeface="Roboto"/>
              </a:rPr>
              <a:t>Charging Policy: </a:t>
            </a:r>
            <a:r>
              <a:rPr lang="tr-TR" sz="1200">
                <a:latin typeface="Roboto"/>
                <a:ea typeface="Roboto"/>
              </a:rPr>
              <a:t>The new charging policy 	</a:t>
            </a:r>
            <a:r>
              <a:rPr lang="tr-TR" sz="1200" b="1">
                <a:latin typeface="Roboto"/>
                <a:ea typeface="Roboto"/>
              </a:rPr>
              <a:t>Speed: </a:t>
            </a:r>
            <a:r>
              <a:rPr lang="tr-TR" sz="1200">
                <a:latin typeface="Roboto"/>
                <a:ea typeface="Roboto"/>
              </a:rPr>
              <a:t>Stochastic</a:t>
            </a:r>
          </a:p>
        </p:txBody>
      </p:sp>
      <mc:AlternateContent xmlns:mc="http://schemas.openxmlformats.org/markup-compatibility/2006" xmlns:p14="http://schemas.microsoft.com/office/powerpoint/2010/main">
        <mc:Choice Requires="p14">
          <p:contentPart p14:bwMode="auto" r:id="rId7">
            <p14:nvContentPartPr>
              <p14:cNvPr id="40" name="Ink 39">
                <a:extLst>
                  <a:ext uri="{FF2B5EF4-FFF2-40B4-BE49-F238E27FC236}">
                    <a16:creationId xmlns:a16="http://schemas.microsoft.com/office/drawing/2014/main" id="{6F7D804A-FBB4-49D6-AED2-F66610AF6C98}"/>
                  </a:ext>
                </a:extLst>
              </p14:cNvPr>
              <p14:cNvContentPartPr/>
              <p14:nvPr/>
            </p14:nvContentPartPr>
            <p14:xfrm>
              <a:off x="6787073" y="5429372"/>
              <a:ext cx="360" cy="360"/>
            </p14:xfrm>
          </p:contentPart>
        </mc:Choice>
        <mc:Fallback xmlns="">
          <p:pic>
            <p:nvPicPr>
              <p:cNvPr id="40" name="Ink 39">
                <a:extLst>
                  <a:ext uri="{FF2B5EF4-FFF2-40B4-BE49-F238E27FC236}">
                    <a16:creationId xmlns:a16="http://schemas.microsoft.com/office/drawing/2014/main" id="{6F7D804A-FBB4-49D6-AED2-F66610AF6C98}"/>
                  </a:ext>
                </a:extLst>
              </p:cNvPr>
              <p:cNvPicPr/>
              <p:nvPr/>
            </p:nvPicPr>
            <p:blipFill>
              <a:blip r:embed="rId8"/>
              <a:stretch>
                <a:fillRect/>
              </a:stretch>
            </p:blipFill>
            <p:spPr>
              <a:xfrm>
                <a:off x="6778073" y="5420372"/>
                <a:ext cx="18000" cy="18000"/>
              </a:xfrm>
              <a:prstGeom prst="rect">
                <a:avLst/>
              </a:prstGeom>
            </p:spPr>
          </p:pic>
        </mc:Fallback>
      </mc:AlternateContent>
      <p:sp>
        <p:nvSpPr>
          <p:cNvPr id="45" name="TextBox 44">
            <a:extLst>
              <a:ext uri="{FF2B5EF4-FFF2-40B4-BE49-F238E27FC236}">
                <a16:creationId xmlns:a16="http://schemas.microsoft.com/office/drawing/2014/main" id="{20A0686D-30A7-40CA-8C23-A9C13C989AD3}"/>
              </a:ext>
            </a:extLst>
          </p:cNvPr>
          <p:cNvSpPr txBox="1"/>
          <p:nvPr/>
        </p:nvSpPr>
        <p:spPr>
          <a:xfrm>
            <a:off x="3968986" y="5155070"/>
            <a:ext cx="3252248" cy="646331"/>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Assuming a normal distribution and making calculations, in 0.999 of the cases 3 vans are </a:t>
            </a:r>
            <a:r>
              <a:rPr lang="tr-TR" sz="1200" b="1">
                <a:latin typeface="Roboto" panose="02000000000000000000" pitchFamily="2" charset="0"/>
                <a:ea typeface="Roboto" panose="02000000000000000000" pitchFamily="2" charset="0"/>
              </a:rPr>
              <a:t>not enough </a:t>
            </a:r>
            <a:r>
              <a:rPr lang="tr-TR" sz="1200">
                <a:latin typeface="Roboto" panose="02000000000000000000" pitchFamily="2" charset="0"/>
                <a:ea typeface="Roboto" panose="02000000000000000000" pitchFamily="2" charset="0"/>
              </a:rPr>
              <a:t>to satisfy 8 hours constraint</a:t>
            </a:r>
          </a:p>
        </p:txBody>
      </p:sp>
      <p:sp>
        <p:nvSpPr>
          <p:cNvPr id="46" name="TextBox 45">
            <a:extLst>
              <a:ext uri="{FF2B5EF4-FFF2-40B4-BE49-F238E27FC236}">
                <a16:creationId xmlns:a16="http://schemas.microsoft.com/office/drawing/2014/main" id="{3FE6E2E5-EB3F-4E19-88C6-667F87014B87}"/>
              </a:ext>
            </a:extLst>
          </p:cNvPr>
          <p:cNvSpPr txBox="1"/>
          <p:nvPr/>
        </p:nvSpPr>
        <p:spPr>
          <a:xfrm>
            <a:off x="3956114" y="5818457"/>
            <a:ext cx="3252248" cy="276999"/>
          </a:xfrm>
          <a:prstGeom prst="rect">
            <a:avLst/>
          </a:prstGeom>
          <a:noFill/>
        </p:spPr>
        <p:txBody>
          <a:bodyPr wrap="square" lIns="91440" tIns="45720" rIns="91440" bIns="45720" rtlCol="0" anchor="t">
            <a:spAutoFit/>
          </a:bodyPr>
          <a:lstStyle/>
          <a:p>
            <a:r>
              <a:rPr lang="tr-TR" sz="1200" b="1">
                <a:latin typeface="Roboto" panose="02000000000000000000" pitchFamily="2" charset="0"/>
                <a:ea typeface="Roboto" panose="02000000000000000000" pitchFamily="2" charset="0"/>
              </a:rPr>
              <a:t>Step 3: Decide Number of Vans</a:t>
            </a:r>
          </a:p>
        </p:txBody>
      </p:sp>
      <p:cxnSp>
        <p:nvCxnSpPr>
          <p:cNvPr id="47" name="Straight Connector 46">
            <a:extLst>
              <a:ext uri="{FF2B5EF4-FFF2-40B4-BE49-F238E27FC236}">
                <a16:creationId xmlns:a16="http://schemas.microsoft.com/office/drawing/2014/main" id="{AF54EF4B-5751-4687-97F5-5C84B8602D5B}"/>
              </a:ext>
            </a:extLst>
          </p:cNvPr>
          <p:cNvCxnSpPr>
            <a:cxnSpLocks/>
          </p:cNvCxnSpPr>
          <p:nvPr/>
        </p:nvCxnSpPr>
        <p:spPr>
          <a:xfrm>
            <a:off x="7835244" y="1603615"/>
            <a:ext cx="0" cy="52725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9" name="TextBox 48">
            <a:extLst>
              <a:ext uri="{FF2B5EF4-FFF2-40B4-BE49-F238E27FC236}">
                <a16:creationId xmlns:a16="http://schemas.microsoft.com/office/drawing/2014/main" id="{5DD0A7AD-992F-4874-A4EE-BBE81F24EA96}"/>
              </a:ext>
            </a:extLst>
          </p:cNvPr>
          <p:cNvSpPr txBox="1"/>
          <p:nvPr/>
        </p:nvSpPr>
        <p:spPr>
          <a:xfrm>
            <a:off x="7881294" y="1631636"/>
            <a:ext cx="4005906" cy="276999"/>
          </a:xfrm>
          <a:prstGeom prst="rect">
            <a:avLst/>
          </a:prstGeom>
          <a:noFill/>
        </p:spPr>
        <p:txBody>
          <a:bodyPr wrap="square" lIns="91440" tIns="45720" rIns="91440" bIns="45720" rtlCol="0" anchor="t">
            <a:spAutoFit/>
          </a:bodyPr>
          <a:lstStyle/>
          <a:p>
            <a:r>
              <a:rPr lang="tr-TR" sz="1200" b="1">
                <a:latin typeface="Roboto" panose="02000000000000000000" pitchFamily="2" charset="0"/>
                <a:ea typeface="Roboto" panose="02000000000000000000" pitchFamily="2" charset="0"/>
              </a:rPr>
              <a:t>Step 4: Try Different Alternatives</a:t>
            </a:r>
          </a:p>
        </p:txBody>
      </p:sp>
      <p:sp>
        <p:nvSpPr>
          <p:cNvPr id="50" name="TextBox 49">
            <a:extLst>
              <a:ext uri="{FF2B5EF4-FFF2-40B4-BE49-F238E27FC236}">
                <a16:creationId xmlns:a16="http://schemas.microsoft.com/office/drawing/2014/main" id="{97155A60-4EC6-4582-89A4-A8FF04DCD4EE}"/>
              </a:ext>
            </a:extLst>
          </p:cNvPr>
          <p:cNvSpPr txBox="1"/>
          <p:nvPr/>
        </p:nvSpPr>
        <p:spPr>
          <a:xfrm>
            <a:off x="3956114" y="6055859"/>
            <a:ext cx="3252248" cy="830997"/>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The decision maker will decide if the probability of exceeding 8 hours is acceptable or not. In this case, </a:t>
            </a:r>
            <a:r>
              <a:rPr lang="tr-TR" sz="1200" b="1">
                <a:latin typeface="Roboto" panose="02000000000000000000" pitchFamily="2" charset="0"/>
                <a:ea typeface="Roboto" panose="02000000000000000000" pitchFamily="2" charset="0"/>
              </a:rPr>
              <a:t>3 vans are not enough </a:t>
            </a:r>
            <a:r>
              <a:rPr lang="tr-TR" sz="1200">
                <a:latin typeface="Roboto" panose="02000000000000000000" pitchFamily="2" charset="0"/>
                <a:ea typeface="Roboto" panose="02000000000000000000" pitchFamily="2" charset="0"/>
              </a:rPr>
              <a:t>to satisfy this 8 hours constraint.</a:t>
            </a:r>
          </a:p>
        </p:txBody>
      </p:sp>
      <p:cxnSp>
        <p:nvCxnSpPr>
          <p:cNvPr id="51" name="Straight Connector 50">
            <a:extLst>
              <a:ext uri="{FF2B5EF4-FFF2-40B4-BE49-F238E27FC236}">
                <a16:creationId xmlns:a16="http://schemas.microsoft.com/office/drawing/2014/main" id="{99828A93-115C-45F9-93E6-7B8B7C73DB6C}"/>
              </a:ext>
            </a:extLst>
          </p:cNvPr>
          <p:cNvCxnSpPr>
            <a:cxnSpLocks/>
          </p:cNvCxnSpPr>
          <p:nvPr/>
        </p:nvCxnSpPr>
        <p:spPr>
          <a:xfrm>
            <a:off x="3978110" y="5801401"/>
            <a:ext cx="385378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7" name="Arrow: Down 56">
            <a:extLst>
              <a:ext uri="{FF2B5EF4-FFF2-40B4-BE49-F238E27FC236}">
                <a16:creationId xmlns:a16="http://schemas.microsoft.com/office/drawing/2014/main" id="{F7E0A4CE-F67F-40D1-BF0E-B814191E3766}"/>
              </a:ext>
            </a:extLst>
          </p:cNvPr>
          <p:cNvSpPr/>
          <p:nvPr/>
        </p:nvSpPr>
        <p:spPr>
          <a:xfrm>
            <a:off x="9077411" y="2435330"/>
            <a:ext cx="373344" cy="632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TextBox 64">
            <a:extLst>
              <a:ext uri="{FF2B5EF4-FFF2-40B4-BE49-F238E27FC236}">
                <a16:creationId xmlns:a16="http://schemas.microsoft.com/office/drawing/2014/main" id="{19CED737-66A4-401F-A0F7-9B536FB27905}"/>
              </a:ext>
            </a:extLst>
          </p:cNvPr>
          <p:cNvSpPr txBox="1"/>
          <p:nvPr/>
        </p:nvSpPr>
        <p:spPr>
          <a:xfrm>
            <a:off x="11192" y="5609173"/>
            <a:ext cx="227529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The Output</a:t>
            </a:r>
          </a:p>
        </p:txBody>
      </p:sp>
      <p:sp>
        <p:nvSpPr>
          <p:cNvPr id="38" name="TextBox 37">
            <a:extLst>
              <a:ext uri="{FF2B5EF4-FFF2-40B4-BE49-F238E27FC236}">
                <a16:creationId xmlns:a16="http://schemas.microsoft.com/office/drawing/2014/main" id="{9EC76B5E-91DA-4816-AD11-E54753B556A3}"/>
              </a:ext>
            </a:extLst>
          </p:cNvPr>
          <p:cNvSpPr txBox="1"/>
          <p:nvPr/>
        </p:nvSpPr>
        <p:spPr>
          <a:xfrm>
            <a:off x="7831897" y="1863430"/>
            <a:ext cx="3823939" cy="461665"/>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Since 3 vans are not enough to satisfy 8 hours constraint, a different setting must be tried.</a:t>
            </a:r>
          </a:p>
        </p:txBody>
      </p:sp>
      <p:pic>
        <p:nvPicPr>
          <p:cNvPr id="17" name="Picture 16" descr="Text&#10;&#10;Description automatically generated">
            <a:extLst>
              <a:ext uri="{FF2B5EF4-FFF2-40B4-BE49-F238E27FC236}">
                <a16:creationId xmlns:a16="http://schemas.microsoft.com/office/drawing/2014/main" id="{F2D07210-4756-4010-99AB-2D0F53BD0E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04883" y="2553953"/>
            <a:ext cx="3200677" cy="830652"/>
          </a:xfrm>
          <a:prstGeom prst="rect">
            <a:avLst/>
          </a:prstGeom>
        </p:spPr>
      </p:pic>
      <p:pic>
        <p:nvPicPr>
          <p:cNvPr id="24" name="Picture 23">
            <a:extLst>
              <a:ext uri="{FF2B5EF4-FFF2-40B4-BE49-F238E27FC236}">
                <a16:creationId xmlns:a16="http://schemas.microsoft.com/office/drawing/2014/main" id="{2F45050C-C214-4A58-A714-532F498D19D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04883" y="2214468"/>
            <a:ext cx="1958510" cy="297206"/>
          </a:xfrm>
          <a:prstGeom prst="rect">
            <a:avLst/>
          </a:prstGeom>
        </p:spPr>
      </p:pic>
      <p:pic>
        <p:nvPicPr>
          <p:cNvPr id="26" name="Picture 25">
            <a:extLst>
              <a:ext uri="{FF2B5EF4-FFF2-40B4-BE49-F238E27FC236}">
                <a16:creationId xmlns:a16="http://schemas.microsoft.com/office/drawing/2014/main" id="{AC207B26-A372-4861-A6B6-D90E85AAAAA5}"/>
              </a:ext>
            </a:extLst>
          </p:cNvPr>
          <p:cNvPicPr>
            <a:picLocks noChangeAspect="1"/>
          </p:cNvPicPr>
          <p:nvPr/>
        </p:nvPicPr>
        <p:blipFill>
          <a:blip r:embed="rId11"/>
          <a:stretch>
            <a:fillRect/>
          </a:stretch>
        </p:blipFill>
        <p:spPr>
          <a:xfrm>
            <a:off x="4278930" y="3411292"/>
            <a:ext cx="2508140" cy="1690268"/>
          </a:xfrm>
          <a:prstGeom prst="rect">
            <a:avLst/>
          </a:prstGeom>
        </p:spPr>
      </p:pic>
      <p:sp>
        <p:nvSpPr>
          <p:cNvPr id="52" name="TextBox 51">
            <a:extLst>
              <a:ext uri="{FF2B5EF4-FFF2-40B4-BE49-F238E27FC236}">
                <a16:creationId xmlns:a16="http://schemas.microsoft.com/office/drawing/2014/main" id="{E647E5C4-865E-4585-BEED-AEF5F78DF3E1}"/>
              </a:ext>
            </a:extLst>
          </p:cNvPr>
          <p:cNvSpPr txBox="1"/>
          <p:nvPr/>
        </p:nvSpPr>
        <p:spPr>
          <a:xfrm>
            <a:off x="26329" y="1627446"/>
            <a:ext cx="3877855" cy="2308324"/>
          </a:xfrm>
          <a:prstGeom prst="rect">
            <a:avLst/>
          </a:prstGeom>
          <a:noFill/>
        </p:spPr>
        <p:txBody>
          <a:bodyPr wrap="square" lIns="91440" tIns="45720" rIns="91440" bIns="45720" rtlCol="0" anchor="t">
            <a:spAutoFit/>
          </a:bodyPr>
          <a:lstStyle/>
          <a:p>
            <a:r>
              <a:rPr lang="tr-TR" sz="1200" b="1">
                <a:latin typeface="Roboto"/>
                <a:ea typeface="Roboto"/>
              </a:rPr>
              <a:t>Step 1: Data Collection</a:t>
            </a:r>
          </a:p>
          <a:p>
            <a:r>
              <a:rPr lang="tr-TR" sz="1200">
                <a:latin typeface="Roboto"/>
                <a:ea typeface="Roboto"/>
              </a:rPr>
              <a:t>The first step is to </a:t>
            </a:r>
            <a:r>
              <a:rPr lang="tr-TR" sz="1200" b="1">
                <a:latin typeface="Roboto"/>
                <a:ea typeface="Roboto"/>
              </a:rPr>
              <a:t>collect the data </a:t>
            </a:r>
            <a:r>
              <a:rPr lang="tr-TR" sz="1200">
                <a:latin typeface="Roboto"/>
                <a:ea typeface="Roboto"/>
              </a:rPr>
              <a:t>of </a:t>
            </a:r>
            <a:r>
              <a:rPr lang="tr-TR" sz="1200" b="1">
                <a:latin typeface="Roboto"/>
                <a:ea typeface="Roboto"/>
              </a:rPr>
              <a:t>the maximum of the tour end times </a:t>
            </a:r>
            <a:r>
              <a:rPr lang="tr-TR" sz="1200">
                <a:latin typeface="Roboto"/>
                <a:ea typeface="Roboto"/>
              </a:rPr>
              <a:t>by running multiple simulations:</a:t>
            </a:r>
          </a:p>
          <a:p>
            <a:r>
              <a:rPr lang="tr-TR" sz="1200" u="sng">
                <a:latin typeface="Roboto"/>
                <a:ea typeface="Roboto"/>
              </a:rPr>
              <a:t>Tour End Times of a run:</a:t>
            </a:r>
          </a:p>
          <a:p>
            <a:r>
              <a:rPr lang="tr-TR" sz="1200">
                <a:latin typeface="Roboto"/>
                <a:ea typeface="Roboto"/>
              </a:rPr>
              <a:t>Van_0: </a:t>
            </a:r>
            <a:r>
              <a:rPr lang="tr-TR" sz="1200" b="1">
                <a:latin typeface="Roboto"/>
                <a:ea typeface="Roboto"/>
              </a:rPr>
              <a:t>574</a:t>
            </a:r>
          </a:p>
          <a:p>
            <a:r>
              <a:rPr lang="tr-TR" sz="1200">
                <a:latin typeface="Roboto"/>
                <a:ea typeface="Roboto"/>
              </a:rPr>
              <a:t>Van_0: 552</a:t>
            </a:r>
          </a:p>
          <a:p>
            <a:r>
              <a:rPr lang="tr-TR" sz="1200">
                <a:latin typeface="Roboto"/>
                <a:ea typeface="Roboto"/>
              </a:rPr>
              <a:t>Van_0: 439</a:t>
            </a:r>
          </a:p>
          <a:p>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The recorded value will be </a:t>
            </a:r>
            <a:r>
              <a:rPr lang="tr-TR" sz="1200" b="1">
                <a:latin typeface="Roboto" panose="02000000000000000000" pitchFamily="2" charset="0"/>
                <a:ea typeface="Roboto" panose="02000000000000000000" pitchFamily="2" charset="0"/>
              </a:rPr>
              <a:t>574 minutes, </a:t>
            </a:r>
            <a:r>
              <a:rPr lang="tr-TR" sz="1200">
                <a:latin typeface="Roboto" panose="02000000000000000000" pitchFamily="2" charset="0"/>
                <a:ea typeface="Roboto" panose="02000000000000000000" pitchFamily="2" charset="0"/>
              </a:rPr>
              <a:t>which is the highest of the all tour end times. Because, our main goal is to have all our vans complete the tour in 8 hours, not the average van.</a:t>
            </a:r>
            <a:endParaRPr lang="tr-TR" sz="1200" b="1">
              <a:latin typeface="Roboto" panose="02000000000000000000" pitchFamily="2" charset="0"/>
              <a:ea typeface="Roboto" panose="02000000000000000000" pitchFamily="2" charset="0"/>
            </a:endParaRPr>
          </a:p>
        </p:txBody>
      </p:sp>
      <p:sp>
        <p:nvSpPr>
          <p:cNvPr id="53" name="TextBox 52">
            <a:extLst>
              <a:ext uri="{FF2B5EF4-FFF2-40B4-BE49-F238E27FC236}">
                <a16:creationId xmlns:a16="http://schemas.microsoft.com/office/drawing/2014/main" id="{87F75E57-755E-422B-AC63-81B99C67E43A}"/>
              </a:ext>
            </a:extLst>
          </p:cNvPr>
          <p:cNvSpPr txBox="1"/>
          <p:nvPr/>
        </p:nvSpPr>
        <p:spPr>
          <a:xfrm>
            <a:off x="7881294" y="3313964"/>
            <a:ext cx="3823939" cy="276999"/>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In the next slide, 4 vans will be evaluated.</a:t>
            </a:r>
          </a:p>
        </p:txBody>
      </p:sp>
      <p:cxnSp>
        <p:nvCxnSpPr>
          <p:cNvPr id="54" name="Straight Connector 53">
            <a:extLst>
              <a:ext uri="{FF2B5EF4-FFF2-40B4-BE49-F238E27FC236}">
                <a16:creationId xmlns:a16="http://schemas.microsoft.com/office/drawing/2014/main" id="{B7285358-4280-4FA9-A05D-9975E19C630E}"/>
              </a:ext>
            </a:extLst>
          </p:cNvPr>
          <p:cNvCxnSpPr>
            <a:cxnSpLocks/>
          </p:cNvCxnSpPr>
          <p:nvPr/>
        </p:nvCxnSpPr>
        <p:spPr>
          <a:xfrm>
            <a:off x="7868439" y="3875842"/>
            <a:ext cx="4317055"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8" name="Picture 57" descr="Text&#10;&#10;Description automatically generated">
            <a:extLst>
              <a:ext uri="{FF2B5EF4-FFF2-40B4-BE49-F238E27FC236}">
                <a16:creationId xmlns:a16="http://schemas.microsoft.com/office/drawing/2014/main" id="{5C2BB1DF-3208-42A4-9C51-26DD7220107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854" y="5873443"/>
            <a:ext cx="2758679" cy="914479"/>
          </a:xfrm>
          <a:prstGeom prst="rect">
            <a:avLst/>
          </a:prstGeom>
        </p:spPr>
      </p:pic>
      <p:pic>
        <p:nvPicPr>
          <p:cNvPr id="32" name="Graphic 31" descr="Truck with solid fill">
            <a:extLst>
              <a:ext uri="{FF2B5EF4-FFF2-40B4-BE49-F238E27FC236}">
                <a16:creationId xmlns:a16="http://schemas.microsoft.com/office/drawing/2014/main" id="{388508B1-30C6-49CD-B550-04D25C31F4D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91264" y="4920825"/>
            <a:ext cx="756746" cy="756746"/>
          </a:xfrm>
          <a:prstGeom prst="rect">
            <a:avLst/>
          </a:prstGeom>
        </p:spPr>
      </p:pic>
      <p:pic>
        <p:nvPicPr>
          <p:cNvPr id="63" name="Graphic 62" descr="Truck with solid fill">
            <a:extLst>
              <a:ext uri="{FF2B5EF4-FFF2-40B4-BE49-F238E27FC236}">
                <a16:creationId xmlns:a16="http://schemas.microsoft.com/office/drawing/2014/main" id="{28A80F5E-9496-4188-B309-94EBCCF799D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388607" y="4920825"/>
            <a:ext cx="756746" cy="756746"/>
          </a:xfrm>
          <a:prstGeom prst="rect">
            <a:avLst/>
          </a:prstGeom>
        </p:spPr>
      </p:pic>
      <p:pic>
        <p:nvPicPr>
          <p:cNvPr id="66" name="Graphic 65" descr="Truck with solid fill">
            <a:extLst>
              <a:ext uri="{FF2B5EF4-FFF2-40B4-BE49-F238E27FC236}">
                <a16:creationId xmlns:a16="http://schemas.microsoft.com/office/drawing/2014/main" id="{03CEC2C1-24B0-4691-A032-B3351337909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585950" y="4900046"/>
            <a:ext cx="756746" cy="756746"/>
          </a:xfrm>
          <a:prstGeom prst="rect">
            <a:avLst/>
          </a:prstGeom>
        </p:spPr>
      </p:pic>
      <p:sp>
        <p:nvSpPr>
          <p:cNvPr id="34" name="TextBox 33">
            <a:extLst>
              <a:ext uri="{FF2B5EF4-FFF2-40B4-BE49-F238E27FC236}">
                <a16:creationId xmlns:a16="http://schemas.microsoft.com/office/drawing/2014/main" id="{E1F2674B-8934-42E4-8D19-FEEBBF276F30}"/>
              </a:ext>
            </a:extLst>
          </p:cNvPr>
          <p:cNvSpPr txBox="1"/>
          <p:nvPr/>
        </p:nvSpPr>
        <p:spPr>
          <a:xfrm>
            <a:off x="8011269" y="4122111"/>
            <a:ext cx="4001543" cy="830997"/>
          </a:xfrm>
          <a:prstGeom prst="rect">
            <a:avLst/>
          </a:prstGeom>
          <a:noFill/>
        </p:spPr>
        <p:txBody>
          <a:bodyPr wrap="square" rtlCol="0">
            <a:spAutoFit/>
          </a:bodyPr>
          <a:lstStyle/>
          <a:p>
            <a:r>
              <a:rPr lang="tr-TR" sz="1200" b="1"/>
              <a:t>Case 1 Conclusion:</a:t>
            </a:r>
          </a:p>
          <a:p>
            <a:endParaRPr lang="tr-TR" sz="1200" b="1"/>
          </a:p>
          <a:p>
            <a:r>
              <a:rPr lang="tr-TR" sz="1200" b="1"/>
              <a:t>3</a:t>
            </a:r>
            <a:r>
              <a:rPr lang="tr-TR" sz="1200"/>
              <a:t> </a:t>
            </a:r>
            <a:r>
              <a:rPr lang="tr-TR" sz="1200" b="1"/>
              <a:t>vans</a:t>
            </a:r>
            <a:r>
              <a:rPr lang="tr-TR" sz="1200"/>
              <a:t> are </a:t>
            </a:r>
            <a:r>
              <a:rPr lang="tr-TR" sz="1200" b="1"/>
              <a:t>not</a:t>
            </a:r>
            <a:r>
              <a:rPr lang="tr-TR" sz="1200"/>
              <a:t> </a:t>
            </a:r>
            <a:r>
              <a:rPr lang="tr-TR" sz="1200" b="1"/>
              <a:t>enough</a:t>
            </a:r>
            <a:r>
              <a:rPr lang="tr-TR" sz="1200"/>
              <a:t> to satisfy 8 hours constraint</a:t>
            </a:r>
          </a:p>
          <a:p>
            <a:r>
              <a:rPr lang="tr-TR" sz="1200" b="1"/>
              <a:t>4 vans </a:t>
            </a:r>
            <a:r>
              <a:rPr lang="tr-TR" sz="1200"/>
              <a:t>will </a:t>
            </a:r>
            <a:r>
              <a:rPr lang="tr-TR" sz="1200" b="1"/>
              <a:t>be tried </a:t>
            </a:r>
            <a:r>
              <a:rPr lang="tr-TR" sz="1200"/>
              <a:t>in the following slide</a:t>
            </a:r>
            <a:endParaRPr lang="tr-TR" sz="1200" b="1"/>
          </a:p>
        </p:txBody>
      </p:sp>
      <p:pic>
        <p:nvPicPr>
          <p:cNvPr id="41" name="Picture 40">
            <a:extLst>
              <a:ext uri="{FF2B5EF4-FFF2-40B4-BE49-F238E27FC236}">
                <a16:creationId xmlns:a16="http://schemas.microsoft.com/office/drawing/2014/main" id="{47A54866-BAE8-4865-AC2E-A1184685781A}"/>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42" name="Slide Number Placeholder 3">
            <a:extLst>
              <a:ext uri="{FF2B5EF4-FFF2-40B4-BE49-F238E27FC236}">
                <a16:creationId xmlns:a16="http://schemas.microsoft.com/office/drawing/2014/main" id="{8477A34C-3AA8-4944-9790-F59FCEAF3223}"/>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20</a:t>
            </a:fld>
            <a:endParaRPr lang="en-US"/>
          </a:p>
        </p:txBody>
      </p:sp>
    </p:spTree>
    <p:extLst>
      <p:ext uri="{BB962C8B-B14F-4D97-AF65-F5344CB8AC3E}">
        <p14:creationId xmlns:p14="http://schemas.microsoft.com/office/powerpoint/2010/main" val="4234341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FA1625-CA98-4CD3-960F-C57A5A6E0E17}"/>
              </a:ext>
            </a:extLst>
          </p:cNvPr>
          <p:cNvPicPr>
            <a:picLocks noChangeAspect="1"/>
          </p:cNvPicPr>
          <p:nvPr/>
        </p:nvPicPr>
        <p:blipFill>
          <a:blip r:embed="rId2"/>
          <a:stretch>
            <a:fillRect/>
          </a:stretch>
        </p:blipFill>
        <p:spPr>
          <a:xfrm>
            <a:off x="42862" y="455468"/>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59584BFE-7A16-4365-9564-FBD1CE2623FC}"/>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21</a:t>
            </a:fld>
            <a:endParaRPr lang="en-US"/>
          </a:p>
        </p:txBody>
      </p:sp>
      <p:pic>
        <p:nvPicPr>
          <p:cNvPr id="4" name="Picture 3">
            <a:extLst>
              <a:ext uri="{FF2B5EF4-FFF2-40B4-BE49-F238E27FC236}">
                <a16:creationId xmlns:a16="http://schemas.microsoft.com/office/drawing/2014/main" id="{9DF3890C-4987-4D57-A1E3-E4F559CF7B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54" y="4703132"/>
            <a:ext cx="3810330" cy="327688"/>
          </a:xfrm>
          <a:prstGeom prst="rect">
            <a:avLst/>
          </a:prstGeom>
        </p:spPr>
      </p:pic>
      <p:pic>
        <p:nvPicPr>
          <p:cNvPr id="8" name="Picture 7">
            <a:extLst>
              <a:ext uri="{FF2B5EF4-FFF2-40B4-BE49-F238E27FC236}">
                <a16:creationId xmlns:a16="http://schemas.microsoft.com/office/drawing/2014/main" id="{FF68A92E-1A99-45D9-A36B-0F1E1D5226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501" y="4111913"/>
            <a:ext cx="1402202" cy="327688"/>
          </a:xfrm>
          <a:prstGeom prst="rect">
            <a:avLst/>
          </a:prstGeom>
        </p:spPr>
      </p:pic>
      <p:sp>
        <p:nvSpPr>
          <p:cNvPr id="11" name="TextBox 10">
            <a:extLst>
              <a:ext uri="{FF2B5EF4-FFF2-40B4-BE49-F238E27FC236}">
                <a16:creationId xmlns:a16="http://schemas.microsoft.com/office/drawing/2014/main" id="{5A782515-6167-455C-BA56-01EC97FE2481}"/>
              </a:ext>
            </a:extLst>
          </p:cNvPr>
          <p:cNvSpPr txBox="1"/>
          <p:nvPr/>
        </p:nvSpPr>
        <p:spPr>
          <a:xfrm>
            <a:off x="36597" y="3850954"/>
            <a:ext cx="227529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7.3</a:t>
            </a:r>
          </a:p>
        </p:txBody>
      </p:sp>
      <p:sp>
        <p:nvSpPr>
          <p:cNvPr id="12" name="TextBox 11">
            <a:extLst>
              <a:ext uri="{FF2B5EF4-FFF2-40B4-BE49-F238E27FC236}">
                <a16:creationId xmlns:a16="http://schemas.microsoft.com/office/drawing/2014/main" id="{304DC0EA-61DB-4C57-9C92-50B8C5BE581F}"/>
              </a:ext>
            </a:extLst>
          </p:cNvPr>
          <p:cNvSpPr txBox="1"/>
          <p:nvPr/>
        </p:nvSpPr>
        <p:spPr>
          <a:xfrm>
            <a:off x="36597" y="4439805"/>
            <a:ext cx="227529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8.4</a:t>
            </a:r>
          </a:p>
        </p:txBody>
      </p:sp>
      <p:pic>
        <p:nvPicPr>
          <p:cNvPr id="13" name="Picture 12">
            <a:extLst>
              <a:ext uri="{FF2B5EF4-FFF2-40B4-BE49-F238E27FC236}">
                <a16:creationId xmlns:a16="http://schemas.microsoft.com/office/drawing/2014/main" id="{A3DA9AE4-4974-4D61-AA32-20AD2E37C9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54" y="5299198"/>
            <a:ext cx="2309060" cy="320068"/>
          </a:xfrm>
          <a:prstGeom prst="rect">
            <a:avLst/>
          </a:prstGeom>
        </p:spPr>
      </p:pic>
      <p:sp>
        <p:nvSpPr>
          <p:cNvPr id="15" name="TextBox 14">
            <a:extLst>
              <a:ext uri="{FF2B5EF4-FFF2-40B4-BE49-F238E27FC236}">
                <a16:creationId xmlns:a16="http://schemas.microsoft.com/office/drawing/2014/main" id="{E103D410-70F8-43BA-B95B-5C7E55C99F3E}"/>
              </a:ext>
            </a:extLst>
          </p:cNvPr>
          <p:cNvSpPr txBox="1"/>
          <p:nvPr/>
        </p:nvSpPr>
        <p:spPr>
          <a:xfrm>
            <a:off x="11192" y="5045021"/>
            <a:ext cx="227529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Python Script Section 8.4</a:t>
            </a:r>
          </a:p>
        </p:txBody>
      </p:sp>
      <p:sp>
        <p:nvSpPr>
          <p:cNvPr id="16" name="TextBox 15">
            <a:extLst>
              <a:ext uri="{FF2B5EF4-FFF2-40B4-BE49-F238E27FC236}">
                <a16:creationId xmlns:a16="http://schemas.microsoft.com/office/drawing/2014/main" id="{7DFCC7DB-24E7-478D-9D22-3CDEF0064359}"/>
              </a:ext>
            </a:extLst>
          </p:cNvPr>
          <p:cNvSpPr txBox="1"/>
          <p:nvPr/>
        </p:nvSpPr>
        <p:spPr>
          <a:xfrm>
            <a:off x="4002179" y="1585470"/>
            <a:ext cx="3252248" cy="646331"/>
          </a:xfrm>
          <a:prstGeom prst="rect">
            <a:avLst/>
          </a:prstGeom>
          <a:noFill/>
        </p:spPr>
        <p:txBody>
          <a:bodyPr wrap="square" lIns="91440" tIns="45720" rIns="91440" bIns="45720" rtlCol="0" anchor="t">
            <a:spAutoFit/>
          </a:bodyPr>
          <a:lstStyle/>
          <a:p>
            <a:r>
              <a:rPr lang="tr-TR" sz="1200" b="1">
                <a:latin typeface="Roboto" panose="02000000000000000000" pitchFamily="2" charset="0"/>
                <a:ea typeface="Roboto" panose="02000000000000000000" pitchFamily="2" charset="0"/>
              </a:rPr>
              <a:t>Step 2: Calculating Statistics</a:t>
            </a:r>
          </a:p>
          <a:p>
            <a:r>
              <a:rPr lang="tr-TR" sz="1200">
                <a:latin typeface="Roboto" panose="02000000000000000000" pitchFamily="2" charset="0"/>
                <a:ea typeface="Roboto" panose="02000000000000000000" pitchFamily="2" charset="0"/>
              </a:rPr>
              <a:t>The statistics of </a:t>
            </a:r>
            <a:r>
              <a:rPr lang="tr-TR" sz="1200" b="1">
                <a:latin typeface="Roboto" panose="02000000000000000000" pitchFamily="2" charset="0"/>
                <a:ea typeface="Roboto" panose="02000000000000000000" pitchFamily="2" charset="0"/>
              </a:rPr>
              <a:t>max tour end times </a:t>
            </a:r>
            <a:r>
              <a:rPr lang="tr-TR" sz="1200">
                <a:latin typeface="Roboto" panose="02000000000000000000" pitchFamily="2" charset="0"/>
                <a:ea typeface="Roboto" panose="02000000000000000000" pitchFamily="2" charset="0"/>
              </a:rPr>
              <a:t>are calculated. </a:t>
            </a:r>
          </a:p>
        </p:txBody>
      </p:sp>
      <p:sp>
        <p:nvSpPr>
          <p:cNvPr id="19" name="TextBox 18">
            <a:extLst>
              <a:ext uri="{FF2B5EF4-FFF2-40B4-BE49-F238E27FC236}">
                <a16:creationId xmlns:a16="http://schemas.microsoft.com/office/drawing/2014/main" id="{8FA778A2-AC7B-4E43-BF74-D1368919E716}"/>
              </a:ext>
            </a:extLst>
          </p:cNvPr>
          <p:cNvSpPr txBox="1"/>
          <p:nvPr/>
        </p:nvSpPr>
        <p:spPr>
          <a:xfrm>
            <a:off x="42862" y="1043865"/>
            <a:ext cx="11145922" cy="276999"/>
          </a:xfrm>
          <a:prstGeom prst="rect">
            <a:avLst/>
          </a:prstGeom>
          <a:noFill/>
        </p:spPr>
        <p:txBody>
          <a:bodyPr wrap="square" rtlCol="0">
            <a:spAutoFit/>
          </a:bodyPr>
          <a:lstStyle/>
          <a:p>
            <a:r>
              <a:rPr lang="tr-TR" sz="1200" b="1">
                <a:latin typeface="Roboto"/>
                <a:ea typeface="Roboto"/>
              </a:rPr>
              <a:t>Objective Function: </a:t>
            </a:r>
            <a:r>
              <a:rPr lang="tr-TR" sz="1200">
                <a:latin typeface="Roboto"/>
                <a:ea typeface="Roboto"/>
              </a:rPr>
              <a:t>Minimize the number of vans 			</a:t>
            </a:r>
            <a:r>
              <a:rPr lang="tr-TR" sz="1200" b="1">
                <a:latin typeface="Roboto"/>
                <a:ea typeface="Roboto"/>
              </a:rPr>
              <a:t>Constraint: </a:t>
            </a:r>
            <a:r>
              <a:rPr lang="tr-TR" sz="1200">
                <a:latin typeface="Roboto"/>
                <a:ea typeface="Roboto"/>
              </a:rPr>
              <a:t>All vans must complete the tour in 8 hours</a:t>
            </a:r>
          </a:p>
        </p:txBody>
      </p:sp>
      <p:cxnSp>
        <p:nvCxnSpPr>
          <p:cNvPr id="20" name="Straight Connector 19">
            <a:extLst>
              <a:ext uri="{FF2B5EF4-FFF2-40B4-BE49-F238E27FC236}">
                <a16:creationId xmlns:a16="http://schemas.microsoft.com/office/drawing/2014/main" id="{37A59724-982A-48CA-BC69-83D0F561CB91}"/>
              </a:ext>
            </a:extLst>
          </p:cNvPr>
          <p:cNvCxnSpPr>
            <a:cxnSpLocks/>
          </p:cNvCxnSpPr>
          <p:nvPr/>
        </p:nvCxnSpPr>
        <p:spPr>
          <a:xfrm>
            <a:off x="21431" y="1585470"/>
            <a:ext cx="1214913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31229BF3-1FE4-4A97-BD23-A4B7A5EDA5B6}"/>
              </a:ext>
            </a:extLst>
          </p:cNvPr>
          <p:cNvCxnSpPr>
            <a:cxnSpLocks/>
          </p:cNvCxnSpPr>
          <p:nvPr/>
        </p:nvCxnSpPr>
        <p:spPr>
          <a:xfrm>
            <a:off x="3978110" y="1585470"/>
            <a:ext cx="0" cy="52725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D84D1A54-A82A-4CBD-BDED-AAF440E53951}"/>
              </a:ext>
            </a:extLst>
          </p:cNvPr>
          <p:cNvCxnSpPr>
            <a:cxnSpLocks/>
          </p:cNvCxnSpPr>
          <p:nvPr/>
        </p:nvCxnSpPr>
        <p:spPr>
          <a:xfrm>
            <a:off x="0" y="1029254"/>
            <a:ext cx="12149138"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TextBox 27">
            <a:extLst>
              <a:ext uri="{FF2B5EF4-FFF2-40B4-BE49-F238E27FC236}">
                <a16:creationId xmlns:a16="http://schemas.microsoft.com/office/drawing/2014/main" id="{27BB9960-01D5-43CE-ADB9-14A139F5A075}"/>
              </a:ext>
            </a:extLst>
          </p:cNvPr>
          <p:cNvSpPr txBox="1"/>
          <p:nvPr/>
        </p:nvSpPr>
        <p:spPr>
          <a:xfrm>
            <a:off x="42862" y="638110"/>
            <a:ext cx="11145922" cy="461665"/>
          </a:xfrm>
          <a:prstGeom prst="rect">
            <a:avLst/>
          </a:prstGeom>
          <a:noFill/>
        </p:spPr>
        <p:txBody>
          <a:bodyPr wrap="square" rtlCol="0">
            <a:spAutoFit/>
          </a:bodyPr>
          <a:lstStyle/>
          <a:p>
            <a:r>
              <a:rPr lang="tr-TR" sz="1200" b="1">
                <a:latin typeface="Roboto"/>
                <a:ea typeface="Roboto"/>
              </a:rPr>
              <a:t>NOTE: </a:t>
            </a:r>
            <a:r>
              <a:rPr lang="tr-TR" sz="1200">
                <a:latin typeface="Roboto"/>
                <a:ea typeface="Roboto"/>
              </a:rPr>
              <a:t>This part will be deeply explained in the </a:t>
            </a:r>
            <a:r>
              <a:rPr lang="tr-TR" sz="1200" b="1">
                <a:latin typeface="Roboto"/>
                <a:ea typeface="Roboto"/>
              </a:rPr>
              <a:t>Assignment 2; </a:t>
            </a:r>
            <a:r>
              <a:rPr lang="tr-TR" sz="1200">
                <a:latin typeface="Roboto"/>
                <a:ea typeface="Roboto"/>
              </a:rPr>
              <a:t>however, here we are briefly introducing you the procedure according to which the right number of vans can be decided., since it is also required in the Assignment 1. </a:t>
            </a:r>
            <a:endParaRPr lang="tr-TR" sz="1200" b="1">
              <a:latin typeface="Roboto"/>
              <a:ea typeface="Roboto"/>
            </a:endParaRPr>
          </a:p>
        </p:txBody>
      </p:sp>
      <p:sp>
        <p:nvSpPr>
          <p:cNvPr id="31" name="TextBox 30">
            <a:extLst>
              <a:ext uri="{FF2B5EF4-FFF2-40B4-BE49-F238E27FC236}">
                <a16:creationId xmlns:a16="http://schemas.microsoft.com/office/drawing/2014/main" id="{D77E7E64-CEF9-459B-9AAE-8E1879C2E471}"/>
              </a:ext>
            </a:extLst>
          </p:cNvPr>
          <p:cNvSpPr txBox="1"/>
          <p:nvPr/>
        </p:nvSpPr>
        <p:spPr>
          <a:xfrm>
            <a:off x="42862" y="1299216"/>
            <a:ext cx="11639550" cy="276999"/>
          </a:xfrm>
          <a:prstGeom prst="rect">
            <a:avLst/>
          </a:prstGeom>
          <a:noFill/>
        </p:spPr>
        <p:txBody>
          <a:bodyPr wrap="square" rtlCol="0">
            <a:spAutoFit/>
          </a:bodyPr>
          <a:lstStyle/>
          <a:p>
            <a:r>
              <a:rPr lang="tr-TR" sz="1200" b="1">
                <a:latin typeface="Roboto"/>
                <a:ea typeface="Roboto"/>
              </a:rPr>
              <a:t>***Case 2***		Number of vans: </a:t>
            </a:r>
            <a:r>
              <a:rPr lang="tr-TR" sz="1200">
                <a:latin typeface="Roboto"/>
                <a:ea typeface="Roboto"/>
              </a:rPr>
              <a:t>4 </a:t>
            </a:r>
            <a:r>
              <a:rPr lang="tr-TR" sz="1200" b="1">
                <a:latin typeface="Roboto"/>
                <a:ea typeface="Roboto"/>
              </a:rPr>
              <a:t>	Battery Size: </a:t>
            </a:r>
            <a:r>
              <a:rPr lang="tr-TR" sz="1200">
                <a:latin typeface="Roboto"/>
                <a:ea typeface="Roboto"/>
              </a:rPr>
              <a:t>35 k</a:t>
            </a:r>
            <a:r>
              <a:rPr lang="en-US" sz="1200">
                <a:latin typeface="Roboto"/>
                <a:ea typeface="Roboto"/>
              </a:rPr>
              <a:t>W</a:t>
            </a:r>
            <a:r>
              <a:rPr lang="tr-TR" sz="1200">
                <a:latin typeface="Roboto"/>
                <a:ea typeface="Roboto"/>
              </a:rPr>
              <a:t>h for all vans   	</a:t>
            </a:r>
            <a:r>
              <a:rPr lang="tr-TR" sz="1200" b="1">
                <a:latin typeface="Roboto"/>
                <a:ea typeface="Roboto"/>
              </a:rPr>
              <a:t>Charging Policy: </a:t>
            </a:r>
            <a:r>
              <a:rPr lang="tr-TR" sz="1200">
                <a:latin typeface="Roboto"/>
                <a:ea typeface="Roboto"/>
              </a:rPr>
              <a:t>The new charging policy 	</a:t>
            </a:r>
            <a:r>
              <a:rPr lang="tr-TR" sz="1200" b="1">
                <a:latin typeface="Roboto"/>
                <a:ea typeface="Roboto"/>
              </a:rPr>
              <a:t>Speed: </a:t>
            </a:r>
            <a:r>
              <a:rPr lang="tr-TR" sz="1200">
                <a:latin typeface="Roboto"/>
                <a:ea typeface="Roboto"/>
              </a:rPr>
              <a:t>Stochastic</a:t>
            </a:r>
          </a:p>
        </p:txBody>
      </p:sp>
      <p:pic>
        <p:nvPicPr>
          <p:cNvPr id="33" name="Picture 32" descr="Text&#10;&#10;Description automatically generated">
            <a:extLst>
              <a:ext uri="{FF2B5EF4-FFF2-40B4-BE49-F238E27FC236}">
                <a16:creationId xmlns:a16="http://schemas.microsoft.com/office/drawing/2014/main" id="{A69D6B3E-C04D-48B6-94F9-D1084B27253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25777" y="2529972"/>
            <a:ext cx="3330229" cy="830652"/>
          </a:xfrm>
          <a:prstGeom prst="rect">
            <a:avLst/>
          </a:prstGeom>
        </p:spPr>
      </p:pic>
      <p:pic>
        <p:nvPicPr>
          <p:cNvPr id="35" name="Picture 34">
            <a:extLst>
              <a:ext uri="{FF2B5EF4-FFF2-40B4-BE49-F238E27FC236}">
                <a16:creationId xmlns:a16="http://schemas.microsoft.com/office/drawing/2014/main" id="{C11F0CDA-A128-489A-9A67-E5B49BF06A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4592" y="2191729"/>
            <a:ext cx="1943268" cy="297206"/>
          </a:xfrm>
          <a:prstGeom prst="rect">
            <a:avLst/>
          </a:prstGeom>
        </p:spPr>
      </p:pic>
      <mc:AlternateContent xmlns:mc="http://schemas.openxmlformats.org/markup-compatibility/2006" xmlns:p14="http://schemas.microsoft.com/office/powerpoint/2010/main">
        <mc:Choice Requires="p14">
          <p:contentPart p14:bwMode="auto" r:id="rId9">
            <p14:nvContentPartPr>
              <p14:cNvPr id="40" name="Ink 39">
                <a:extLst>
                  <a:ext uri="{FF2B5EF4-FFF2-40B4-BE49-F238E27FC236}">
                    <a16:creationId xmlns:a16="http://schemas.microsoft.com/office/drawing/2014/main" id="{6F7D804A-FBB4-49D6-AED2-F66610AF6C98}"/>
                  </a:ext>
                </a:extLst>
              </p14:cNvPr>
              <p14:cNvContentPartPr/>
              <p14:nvPr/>
            </p14:nvContentPartPr>
            <p14:xfrm>
              <a:off x="6787073" y="5429372"/>
              <a:ext cx="360" cy="360"/>
            </p14:xfrm>
          </p:contentPart>
        </mc:Choice>
        <mc:Fallback xmlns="">
          <p:pic>
            <p:nvPicPr>
              <p:cNvPr id="40" name="Ink 39">
                <a:extLst>
                  <a:ext uri="{FF2B5EF4-FFF2-40B4-BE49-F238E27FC236}">
                    <a16:creationId xmlns:a16="http://schemas.microsoft.com/office/drawing/2014/main" id="{6F7D804A-FBB4-49D6-AED2-F66610AF6C98}"/>
                  </a:ext>
                </a:extLst>
              </p:cNvPr>
              <p:cNvPicPr/>
              <p:nvPr/>
            </p:nvPicPr>
            <p:blipFill>
              <a:blip r:embed="rId10"/>
              <a:stretch>
                <a:fillRect/>
              </a:stretch>
            </p:blipFill>
            <p:spPr>
              <a:xfrm>
                <a:off x="6778073" y="5420372"/>
                <a:ext cx="18000" cy="18000"/>
              </a:xfrm>
              <a:prstGeom prst="rect">
                <a:avLst/>
              </a:prstGeom>
            </p:spPr>
          </p:pic>
        </mc:Fallback>
      </mc:AlternateContent>
      <p:pic>
        <p:nvPicPr>
          <p:cNvPr id="44" name="Picture 43" descr="Chart, histogram&#10;&#10;Description automatically generated">
            <a:extLst>
              <a:ext uri="{FF2B5EF4-FFF2-40B4-BE49-F238E27FC236}">
                <a16:creationId xmlns:a16="http://schemas.microsoft.com/office/drawing/2014/main" id="{F34F3A4B-6D51-43F9-BC45-3B24CDC6840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58660" y="3401661"/>
            <a:ext cx="2582104" cy="1739334"/>
          </a:xfrm>
          <a:prstGeom prst="rect">
            <a:avLst/>
          </a:prstGeom>
        </p:spPr>
      </p:pic>
      <p:sp>
        <p:nvSpPr>
          <p:cNvPr id="45" name="TextBox 44">
            <a:extLst>
              <a:ext uri="{FF2B5EF4-FFF2-40B4-BE49-F238E27FC236}">
                <a16:creationId xmlns:a16="http://schemas.microsoft.com/office/drawing/2014/main" id="{20A0686D-30A7-40CA-8C23-A9C13C989AD3}"/>
              </a:ext>
            </a:extLst>
          </p:cNvPr>
          <p:cNvSpPr txBox="1"/>
          <p:nvPr/>
        </p:nvSpPr>
        <p:spPr>
          <a:xfrm>
            <a:off x="3968986" y="5155070"/>
            <a:ext cx="3252248" cy="646331"/>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Assuming a normal distribution and making calculations, in 0.995 of the cases 4 vans are enough to satisfy 8 hours constraint</a:t>
            </a:r>
          </a:p>
        </p:txBody>
      </p:sp>
      <p:sp>
        <p:nvSpPr>
          <p:cNvPr id="46" name="TextBox 45">
            <a:extLst>
              <a:ext uri="{FF2B5EF4-FFF2-40B4-BE49-F238E27FC236}">
                <a16:creationId xmlns:a16="http://schemas.microsoft.com/office/drawing/2014/main" id="{3FE6E2E5-EB3F-4E19-88C6-667F87014B87}"/>
              </a:ext>
            </a:extLst>
          </p:cNvPr>
          <p:cNvSpPr txBox="1"/>
          <p:nvPr/>
        </p:nvSpPr>
        <p:spPr>
          <a:xfrm>
            <a:off x="3956114" y="5818457"/>
            <a:ext cx="3252248" cy="276999"/>
          </a:xfrm>
          <a:prstGeom prst="rect">
            <a:avLst/>
          </a:prstGeom>
          <a:noFill/>
        </p:spPr>
        <p:txBody>
          <a:bodyPr wrap="square" lIns="91440" tIns="45720" rIns="91440" bIns="45720" rtlCol="0" anchor="t">
            <a:spAutoFit/>
          </a:bodyPr>
          <a:lstStyle/>
          <a:p>
            <a:r>
              <a:rPr lang="tr-TR" sz="1200" b="1">
                <a:latin typeface="Roboto" panose="02000000000000000000" pitchFamily="2" charset="0"/>
                <a:ea typeface="Roboto" panose="02000000000000000000" pitchFamily="2" charset="0"/>
              </a:rPr>
              <a:t>Step 3: Decide Number of Vans</a:t>
            </a:r>
          </a:p>
        </p:txBody>
      </p:sp>
      <p:cxnSp>
        <p:nvCxnSpPr>
          <p:cNvPr id="47" name="Straight Connector 46">
            <a:extLst>
              <a:ext uri="{FF2B5EF4-FFF2-40B4-BE49-F238E27FC236}">
                <a16:creationId xmlns:a16="http://schemas.microsoft.com/office/drawing/2014/main" id="{AF54EF4B-5751-4687-97F5-5C84B8602D5B}"/>
              </a:ext>
            </a:extLst>
          </p:cNvPr>
          <p:cNvCxnSpPr>
            <a:cxnSpLocks/>
          </p:cNvCxnSpPr>
          <p:nvPr/>
        </p:nvCxnSpPr>
        <p:spPr>
          <a:xfrm>
            <a:off x="7835244" y="1603615"/>
            <a:ext cx="0" cy="527253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2290538F-39F5-43CA-BDE0-17A2B144B435}"/>
              </a:ext>
            </a:extLst>
          </p:cNvPr>
          <p:cNvSpPr txBox="1"/>
          <p:nvPr/>
        </p:nvSpPr>
        <p:spPr>
          <a:xfrm>
            <a:off x="7831897" y="1904278"/>
            <a:ext cx="3823939" cy="1015663"/>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With the given battery sizes (35 kwh for all vans), 4 vans are easily satisfying the 8 hours constraint. In this case, the </a:t>
            </a:r>
            <a:r>
              <a:rPr lang="tr-TR" sz="1200" b="1">
                <a:latin typeface="Roboto" panose="02000000000000000000" pitchFamily="2" charset="0"/>
                <a:ea typeface="Roboto" panose="02000000000000000000" pitchFamily="2" charset="0"/>
              </a:rPr>
              <a:t>battery sizes were so large </a:t>
            </a:r>
            <a:r>
              <a:rPr lang="tr-TR" sz="1200">
                <a:latin typeface="Roboto" panose="02000000000000000000" pitchFamily="2" charset="0"/>
                <a:ea typeface="Roboto" panose="02000000000000000000" pitchFamily="2" charset="0"/>
              </a:rPr>
              <a:t>for the vans that they </a:t>
            </a:r>
            <a:r>
              <a:rPr lang="tr-TR" sz="1200" b="1">
                <a:latin typeface="Roboto" panose="02000000000000000000" pitchFamily="2" charset="0"/>
                <a:ea typeface="Roboto" panose="02000000000000000000" pitchFamily="2" charset="0"/>
              </a:rPr>
              <a:t>did not </a:t>
            </a:r>
            <a:r>
              <a:rPr lang="tr-TR" sz="1200">
                <a:latin typeface="Roboto" panose="02000000000000000000" pitchFamily="2" charset="0"/>
                <a:ea typeface="Roboto" panose="02000000000000000000" pitchFamily="2" charset="0"/>
              </a:rPr>
              <a:t>even need to </a:t>
            </a:r>
            <a:r>
              <a:rPr lang="tr-TR" sz="1200" b="1">
                <a:latin typeface="Roboto" panose="02000000000000000000" pitchFamily="2" charset="0"/>
                <a:ea typeface="Roboto" panose="02000000000000000000" pitchFamily="2" charset="0"/>
              </a:rPr>
              <a:t>go any charging stations.</a:t>
            </a:r>
            <a:r>
              <a:rPr lang="tr-TR" sz="1200">
                <a:latin typeface="Roboto" panose="02000000000000000000" pitchFamily="2" charset="0"/>
                <a:ea typeface="Roboto" panose="02000000000000000000" pitchFamily="2" charset="0"/>
              </a:rPr>
              <a:t> </a:t>
            </a:r>
          </a:p>
        </p:txBody>
      </p:sp>
      <p:sp>
        <p:nvSpPr>
          <p:cNvPr id="49" name="TextBox 48">
            <a:extLst>
              <a:ext uri="{FF2B5EF4-FFF2-40B4-BE49-F238E27FC236}">
                <a16:creationId xmlns:a16="http://schemas.microsoft.com/office/drawing/2014/main" id="{5DD0A7AD-992F-4874-A4EE-BBE81F24EA96}"/>
              </a:ext>
            </a:extLst>
          </p:cNvPr>
          <p:cNvSpPr txBox="1"/>
          <p:nvPr/>
        </p:nvSpPr>
        <p:spPr>
          <a:xfrm>
            <a:off x="7881294" y="1631636"/>
            <a:ext cx="4005906" cy="276999"/>
          </a:xfrm>
          <a:prstGeom prst="rect">
            <a:avLst/>
          </a:prstGeom>
          <a:noFill/>
        </p:spPr>
        <p:txBody>
          <a:bodyPr wrap="square" lIns="91440" tIns="45720" rIns="91440" bIns="45720" rtlCol="0" anchor="t">
            <a:spAutoFit/>
          </a:bodyPr>
          <a:lstStyle/>
          <a:p>
            <a:r>
              <a:rPr lang="tr-TR" sz="1200" b="1">
                <a:latin typeface="Roboto" panose="02000000000000000000" pitchFamily="2" charset="0"/>
                <a:ea typeface="Roboto" panose="02000000000000000000" pitchFamily="2" charset="0"/>
              </a:rPr>
              <a:t>Step 4: Try Different Alternatives</a:t>
            </a:r>
          </a:p>
        </p:txBody>
      </p:sp>
      <p:sp>
        <p:nvSpPr>
          <p:cNvPr id="50" name="TextBox 49">
            <a:extLst>
              <a:ext uri="{FF2B5EF4-FFF2-40B4-BE49-F238E27FC236}">
                <a16:creationId xmlns:a16="http://schemas.microsoft.com/office/drawing/2014/main" id="{97155A60-4EC6-4582-89A4-A8FF04DCD4EE}"/>
              </a:ext>
            </a:extLst>
          </p:cNvPr>
          <p:cNvSpPr txBox="1"/>
          <p:nvPr/>
        </p:nvSpPr>
        <p:spPr>
          <a:xfrm>
            <a:off x="3956114" y="6055859"/>
            <a:ext cx="3252248" cy="830997"/>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The decision maker will decide if the probability of exceeding 8 hours is acceptable or not. In this case, </a:t>
            </a:r>
            <a:r>
              <a:rPr lang="tr-TR" sz="1200" b="1">
                <a:latin typeface="Roboto" panose="02000000000000000000" pitchFamily="2" charset="0"/>
                <a:ea typeface="Roboto" panose="02000000000000000000" pitchFamily="2" charset="0"/>
              </a:rPr>
              <a:t>4 vans </a:t>
            </a:r>
            <a:r>
              <a:rPr lang="tr-TR" sz="1200">
                <a:latin typeface="Roboto" panose="02000000000000000000" pitchFamily="2" charset="0"/>
                <a:ea typeface="Roboto" panose="02000000000000000000" pitchFamily="2" charset="0"/>
              </a:rPr>
              <a:t>are </a:t>
            </a:r>
            <a:r>
              <a:rPr lang="tr-TR" sz="1200" b="1">
                <a:latin typeface="Roboto" panose="02000000000000000000" pitchFamily="2" charset="0"/>
                <a:ea typeface="Roboto" panose="02000000000000000000" pitchFamily="2" charset="0"/>
              </a:rPr>
              <a:t>perfectly enough </a:t>
            </a:r>
            <a:r>
              <a:rPr lang="tr-TR" sz="1200">
                <a:latin typeface="Roboto" panose="02000000000000000000" pitchFamily="2" charset="0"/>
                <a:ea typeface="Roboto" panose="02000000000000000000" pitchFamily="2" charset="0"/>
              </a:rPr>
              <a:t>to satisfy it.</a:t>
            </a:r>
          </a:p>
        </p:txBody>
      </p:sp>
      <p:cxnSp>
        <p:nvCxnSpPr>
          <p:cNvPr id="51" name="Straight Connector 50">
            <a:extLst>
              <a:ext uri="{FF2B5EF4-FFF2-40B4-BE49-F238E27FC236}">
                <a16:creationId xmlns:a16="http://schemas.microsoft.com/office/drawing/2014/main" id="{99828A93-115C-45F9-93E6-7B8B7C73DB6C}"/>
              </a:ext>
            </a:extLst>
          </p:cNvPr>
          <p:cNvCxnSpPr>
            <a:cxnSpLocks/>
          </p:cNvCxnSpPr>
          <p:nvPr/>
        </p:nvCxnSpPr>
        <p:spPr>
          <a:xfrm>
            <a:off x="3978110" y="5801401"/>
            <a:ext cx="3853787"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5" name="Picture 54">
            <a:extLst>
              <a:ext uri="{FF2B5EF4-FFF2-40B4-BE49-F238E27FC236}">
                <a16:creationId xmlns:a16="http://schemas.microsoft.com/office/drawing/2014/main" id="{84E7E4FC-8F42-4885-9D5F-10E26081FB8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81294" y="2917584"/>
            <a:ext cx="3856054" cy="350550"/>
          </a:xfrm>
          <a:prstGeom prst="rect">
            <a:avLst/>
          </a:prstGeom>
        </p:spPr>
      </p:pic>
      <p:sp>
        <p:nvSpPr>
          <p:cNvPr id="56" name="TextBox 55">
            <a:extLst>
              <a:ext uri="{FF2B5EF4-FFF2-40B4-BE49-F238E27FC236}">
                <a16:creationId xmlns:a16="http://schemas.microsoft.com/office/drawing/2014/main" id="{CDA73B12-24CD-41EC-83B6-3F7C114B8130}"/>
              </a:ext>
            </a:extLst>
          </p:cNvPr>
          <p:cNvSpPr txBox="1"/>
          <p:nvPr/>
        </p:nvSpPr>
        <p:spPr>
          <a:xfrm>
            <a:off x="7831898" y="3335606"/>
            <a:ext cx="3254024" cy="830997"/>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Here, the managers can start thinking:</a:t>
            </a:r>
          </a:p>
          <a:p>
            <a:r>
              <a:rPr lang="tr-TR" sz="1200">
                <a:latin typeface="Roboto" panose="02000000000000000000" pitchFamily="2" charset="0"/>
                <a:ea typeface="Roboto" panose="02000000000000000000" pitchFamily="2" charset="0"/>
              </a:rPr>
              <a:t>«What if we use vans with </a:t>
            </a:r>
            <a:r>
              <a:rPr lang="tr-TR" sz="1200" b="1">
                <a:solidFill>
                  <a:srgbClr val="00B050"/>
                </a:solidFill>
                <a:latin typeface="Roboto" panose="02000000000000000000" pitchFamily="2" charset="0"/>
                <a:ea typeface="Roboto" panose="02000000000000000000" pitchFamily="2" charset="0"/>
              </a:rPr>
              <a:t>smaller</a:t>
            </a:r>
            <a:r>
              <a:rPr lang="tr-TR" sz="1200">
                <a:latin typeface="Roboto" panose="02000000000000000000" pitchFamily="2" charset="0"/>
                <a:ea typeface="Roboto" panose="02000000000000000000" pitchFamily="2" charset="0"/>
              </a:rPr>
              <a:t> batteries, which are </a:t>
            </a:r>
            <a:r>
              <a:rPr lang="tr-TR" sz="1200" b="1">
                <a:solidFill>
                  <a:srgbClr val="00B050"/>
                </a:solidFill>
                <a:latin typeface="Roboto" panose="02000000000000000000" pitchFamily="2" charset="0"/>
                <a:ea typeface="Roboto" panose="02000000000000000000" pitchFamily="2" charset="0"/>
              </a:rPr>
              <a:t>cheaper</a:t>
            </a:r>
            <a:r>
              <a:rPr lang="tr-TR" sz="1200">
                <a:latin typeface="Roboto" panose="02000000000000000000" pitchFamily="2" charset="0"/>
                <a:ea typeface="Roboto" panose="02000000000000000000" pitchFamily="2" charset="0"/>
              </a:rPr>
              <a:t>, and still can satisfy 8 hours constraint?</a:t>
            </a:r>
          </a:p>
        </p:txBody>
      </p:sp>
      <p:sp>
        <p:nvSpPr>
          <p:cNvPr id="57" name="Arrow: Down 56">
            <a:extLst>
              <a:ext uri="{FF2B5EF4-FFF2-40B4-BE49-F238E27FC236}">
                <a16:creationId xmlns:a16="http://schemas.microsoft.com/office/drawing/2014/main" id="{F7E0A4CE-F67F-40D1-BF0E-B814191E3766}"/>
              </a:ext>
            </a:extLst>
          </p:cNvPr>
          <p:cNvSpPr/>
          <p:nvPr/>
        </p:nvSpPr>
        <p:spPr>
          <a:xfrm>
            <a:off x="9110022" y="4157426"/>
            <a:ext cx="373344" cy="632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59" name="Graphic 58" descr="Person with idea with solid fill">
            <a:extLst>
              <a:ext uri="{FF2B5EF4-FFF2-40B4-BE49-F238E27FC236}">
                <a16:creationId xmlns:a16="http://schemas.microsoft.com/office/drawing/2014/main" id="{9925E8EE-966A-4AB8-9AE8-F39BAFDF538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931944" y="3284885"/>
            <a:ext cx="780860" cy="780860"/>
          </a:xfrm>
          <a:prstGeom prst="rect">
            <a:avLst/>
          </a:prstGeom>
        </p:spPr>
      </p:pic>
      <p:sp>
        <p:nvSpPr>
          <p:cNvPr id="62" name="TextBox 61">
            <a:extLst>
              <a:ext uri="{FF2B5EF4-FFF2-40B4-BE49-F238E27FC236}">
                <a16:creationId xmlns:a16="http://schemas.microsoft.com/office/drawing/2014/main" id="{D4F29616-AC98-4056-86FF-21F61ECDD165}"/>
              </a:ext>
            </a:extLst>
          </p:cNvPr>
          <p:cNvSpPr txBox="1"/>
          <p:nvPr/>
        </p:nvSpPr>
        <p:spPr>
          <a:xfrm>
            <a:off x="7838591" y="4844639"/>
            <a:ext cx="3565108" cy="1938992"/>
          </a:xfrm>
          <a:prstGeom prst="rect">
            <a:avLst/>
          </a:prstGeom>
          <a:noFill/>
        </p:spPr>
        <p:txBody>
          <a:bodyPr wrap="square" lIns="91440" tIns="45720" rIns="91440" bIns="45720" rtlCol="0" anchor="t">
            <a:spAutoFit/>
          </a:bodyPr>
          <a:lstStyle/>
          <a:p>
            <a:r>
              <a:rPr lang="tr-TR" sz="1200">
                <a:latin typeface="Roboto" panose="02000000000000000000" pitchFamily="2" charset="0"/>
                <a:ea typeface="Roboto" panose="02000000000000000000" pitchFamily="2" charset="0"/>
              </a:rPr>
              <a:t>In the </a:t>
            </a:r>
            <a:r>
              <a:rPr lang="tr-TR" sz="1200" b="1">
                <a:latin typeface="Roboto" panose="02000000000000000000" pitchFamily="2" charset="0"/>
                <a:ea typeface="Roboto" panose="02000000000000000000" pitchFamily="2" charset="0"/>
              </a:rPr>
              <a:t>Assignment 2, </a:t>
            </a:r>
            <a:r>
              <a:rPr lang="tr-TR" sz="1200">
                <a:latin typeface="Roboto" panose="02000000000000000000" pitchFamily="2" charset="0"/>
                <a:ea typeface="Roboto" panose="02000000000000000000" pitchFamily="2" charset="0"/>
              </a:rPr>
              <a:t>we</a:t>
            </a:r>
            <a:r>
              <a:rPr lang="tr-TR" sz="1200" b="1">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will solve a </a:t>
            </a:r>
            <a:r>
              <a:rPr lang="tr-TR" sz="1200" b="1">
                <a:latin typeface="Roboto" panose="02000000000000000000" pitchFamily="2" charset="0"/>
                <a:ea typeface="Roboto" panose="02000000000000000000" pitchFamily="2" charset="0"/>
              </a:rPr>
              <a:t>hypothetical business case</a:t>
            </a:r>
            <a:r>
              <a:rPr lang="tr-TR" sz="1200">
                <a:latin typeface="Roboto" panose="02000000000000000000" pitchFamily="2" charset="0"/>
                <a:ea typeface="Roboto" panose="02000000000000000000" pitchFamily="2" charset="0"/>
              </a:rPr>
              <a:t>, in which the managers will try to decide the battery sizes of the vans, which satisfies 8 hours tour time constraint, and also minimizing the daily cost of the fleet of the vans.</a:t>
            </a:r>
          </a:p>
          <a:p>
            <a:endParaRPr lang="tr-TR" sz="1200">
              <a:latin typeface="Roboto" panose="02000000000000000000" pitchFamily="2" charset="0"/>
              <a:ea typeface="Roboto" panose="02000000000000000000" pitchFamily="2" charset="0"/>
            </a:endParaRPr>
          </a:p>
          <a:p>
            <a:r>
              <a:rPr lang="tr-TR" sz="1200" b="1">
                <a:latin typeface="Roboto" panose="02000000000000000000" pitchFamily="2" charset="0"/>
                <a:ea typeface="Roboto" panose="02000000000000000000" pitchFamily="2" charset="0"/>
              </a:rPr>
              <a:t>NOTE: </a:t>
            </a:r>
            <a:r>
              <a:rPr lang="tr-TR" sz="1200">
                <a:latin typeface="Roboto" panose="02000000000000000000" pitchFamily="2" charset="0"/>
                <a:ea typeface="Roboto" panose="02000000000000000000" pitchFamily="2" charset="0"/>
              </a:rPr>
              <a:t>The main contribution of our new charging policy will be seen in the Assignment 2. Here, due to 35kwh is a very large battery for the given routing, the vans do not need any charging at all.</a:t>
            </a:r>
            <a:endParaRPr lang="tr-TR" sz="1200" b="1">
              <a:latin typeface="Roboto" panose="02000000000000000000" pitchFamily="2" charset="0"/>
              <a:ea typeface="Roboto" panose="02000000000000000000" pitchFamily="2" charset="0"/>
            </a:endParaRPr>
          </a:p>
        </p:txBody>
      </p:sp>
      <p:sp>
        <p:nvSpPr>
          <p:cNvPr id="65" name="TextBox 64">
            <a:extLst>
              <a:ext uri="{FF2B5EF4-FFF2-40B4-BE49-F238E27FC236}">
                <a16:creationId xmlns:a16="http://schemas.microsoft.com/office/drawing/2014/main" id="{19CED737-66A4-401F-A0F7-9B536FB27905}"/>
              </a:ext>
            </a:extLst>
          </p:cNvPr>
          <p:cNvSpPr txBox="1"/>
          <p:nvPr/>
        </p:nvSpPr>
        <p:spPr>
          <a:xfrm>
            <a:off x="11192" y="5609173"/>
            <a:ext cx="2275297" cy="276999"/>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The Output</a:t>
            </a:r>
          </a:p>
        </p:txBody>
      </p:sp>
      <p:sp>
        <p:nvSpPr>
          <p:cNvPr id="41" name="TextBox 40">
            <a:extLst>
              <a:ext uri="{FF2B5EF4-FFF2-40B4-BE49-F238E27FC236}">
                <a16:creationId xmlns:a16="http://schemas.microsoft.com/office/drawing/2014/main" id="{EDF93CDE-7A0E-48A7-B364-1EA2F45666E8}"/>
              </a:ext>
            </a:extLst>
          </p:cNvPr>
          <p:cNvSpPr txBox="1"/>
          <p:nvPr/>
        </p:nvSpPr>
        <p:spPr>
          <a:xfrm>
            <a:off x="11192" y="1615978"/>
            <a:ext cx="3877855" cy="1938992"/>
          </a:xfrm>
          <a:prstGeom prst="rect">
            <a:avLst/>
          </a:prstGeom>
          <a:noFill/>
        </p:spPr>
        <p:txBody>
          <a:bodyPr wrap="square" lIns="91440" tIns="45720" rIns="91440" bIns="45720" rtlCol="0" anchor="t">
            <a:spAutoFit/>
          </a:bodyPr>
          <a:lstStyle/>
          <a:p>
            <a:r>
              <a:rPr lang="tr-TR" sz="1200" b="1">
                <a:latin typeface="Roboto"/>
                <a:ea typeface="Roboto"/>
              </a:rPr>
              <a:t>Step 1: Data Collection</a:t>
            </a:r>
          </a:p>
          <a:p>
            <a:r>
              <a:rPr lang="tr-TR" sz="1200">
                <a:latin typeface="Roboto"/>
                <a:ea typeface="Roboto"/>
              </a:rPr>
              <a:t>The first step is to </a:t>
            </a:r>
            <a:r>
              <a:rPr lang="tr-TR" sz="1200" b="1">
                <a:latin typeface="Roboto"/>
                <a:ea typeface="Roboto"/>
              </a:rPr>
              <a:t>collect the data </a:t>
            </a:r>
            <a:r>
              <a:rPr lang="tr-TR" sz="1200">
                <a:latin typeface="Roboto"/>
                <a:ea typeface="Roboto"/>
              </a:rPr>
              <a:t>of </a:t>
            </a:r>
            <a:r>
              <a:rPr lang="tr-TR" sz="1200" b="1">
                <a:latin typeface="Roboto"/>
                <a:ea typeface="Roboto"/>
              </a:rPr>
              <a:t>the maximum of the tour end times </a:t>
            </a:r>
            <a:r>
              <a:rPr lang="tr-TR" sz="1200">
                <a:latin typeface="Roboto"/>
                <a:ea typeface="Roboto"/>
              </a:rPr>
              <a:t>by running multiple simulations:</a:t>
            </a:r>
          </a:p>
          <a:p>
            <a:r>
              <a:rPr lang="tr-TR" sz="1200" u="sng">
                <a:latin typeface="Roboto"/>
                <a:ea typeface="Roboto"/>
              </a:rPr>
              <a:t>Tour End Times of a run:</a:t>
            </a:r>
          </a:p>
          <a:p>
            <a:r>
              <a:rPr lang="tr-TR" sz="1200">
                <a:latin typeface="Roboto"/>
                <a:ea typeface="Roboto"/>
              </a:rPr>
              <a:t>Van_0: </a:t>
            </a:r>
            <a:r>
              <a:rPr lang="tr-TR" sz="1200" b="1">
                <a:latin typeface="Roboto"/>
                <a:ea typeface="Roboto"/>
              </a:rPr>
              <a:t>452</a:t>
            </a:r>
          </a:p>
          <a:p>
            <a:r>
              <a:rPr lang="tr-TR" sz="1200">
                <a:latin typeface="Roboto"/>
                <a:ea typeface="Roboto"/>
              </a:rPr>
              <a:t>Van_0: 428</a:t>
            </a:r>
          </a:p>
          <a:p>
            <a:r>
              <a:rPr lang="tr-TR" sz="1200">
                <a:latin typeface="Roboto"/>
                <a:ea typeface="Roboto"/>
              </a:rPr>
              <a:t>Van_0: 426</a:t>
            </a:r>
          </a:p>
          <a:p>
            <a:r>
              <a:rPr lang="tr-TR" sz="1200">
                <a:latin typeface="Roboto"/>
                <a:ea typeface="Roboto"/>
              </a:rPr>
              <a:t>Van_0: 391</a:t>
            </a:r>
          </a:p>
          <a:p>
            <a:endParaRPr lang="tr-TR" sz="1200">
              <a:latin typeface="Roboto" panose="02000000000000000000" pitchFamily="2" charset="0"/>
              <a:ea typeface="Roboto" panose="02000000000000000000" pitchFamily="2" charset="0"/>
            </a:endParaRPr>
          </a:p>
          <a:p>
            <a:r>
              <a:rPr lang="tr-TR" sz="1200">
                <a:latin typeface="Roboto" panose="02000000000000000000" pitchFamily="2" charset="0"/>
                <a:ea typeface="Roboto" panose="02000000000000000000" pitchFamily="2" charset="0"/>
              </a:rPr>
              <a:t>The recorded value will be </a:t>
            </a:r>
            <a:r>
              <a:rPr lang="tr-TR" sz="1200" b="1">
                <a:latin typeface="Roboto" panose="02000000000000000000" pitchFamily="2" charset="0"/>
                <a:ea typeface="Roboto" panose="02000000000000000000" pitchFamily="2" charset="0"/>
              </a:rPr>
              <a:t>452 minutes.</a:t>
            </a:r>
          </a:p>
        </p:txBody>
      </p:sp>
      <p:pic>
        <p:nvPicPr>
          <p:cNvPr id="42" name="Picture 41" descr="Text&#10;&#10;Description automatically generated">
            <a:extLst>
              <a:ext uri="{FF2B5EF4-FFF2-40B4-BE49-F238E27FC236}">
                <a16:creationId xmlns:a16="http://schemas.microsoft.com/office/drawing/2014/main" id="{0B3FBD70-B7E2-40E9-8C11-5F9C995DD7B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3854" y="5863320"/>
            <a:ext cx="2834886" cy="944962"/>
          </a:xfrm>
          <a:prstGeom prst="rect">
            <a:avLst/>
          </a:prstGeom>
        </p:spPr>
      </p:pic>
      <p:pic>
        <p:nvPicPr>
          <p:cNvPr id="38" name="Picture 37">
            <a:extLst>
              <a:ext uri="{FF2B5EF4-FFF2-40B4-BE49-F238E27FC236}">
                <a16:creationId xmlns:a16="http://schemas.microsoft.com/office/drawing/2014/main" id="{46FC3F1B-4B5E-4130-A58D-450A7C219BBF}"/>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39" name="Slide Number Placeholder 3">
            <a:extLst>
              <a:ext uri="{FF2B5EF4-FFF2-40B4-BE49-F238E27FC236}">
                <a16:creationId xmlns:a16="http://schemas.microsoft.com/office/drawing/2014/main" id="{807B8A90-C0FC-449E-837C-F3E1D964A1C2}"/>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21</a:t>
            </a:fld>
            <a:endParaRPr lang="en-US"/>
          </a:p>
        </p:txBody>
      </p:sp>
      <p:sp>
        <p:nvSpPr>
          <p:cNvPr id="43" name="Title 1">
            <a:extLst>
              <a:ext uri="{FF2B5EF4-FFF2-40B4-BE49-F238E27FC236}">
                <a16:creationId xmlns:a16="http://schemas.microsoft.com/office/drawing/2014/main" id="{8E696F83-A204-4585-884C-DD91B23372A5}"/>
              </a:ext>
            </a:extLst>
          </p:cNvPr>
          <p:cNvSpPr>
            <a:spLocks noGrp="1"/>
          </p:cNvSpPr>
          <p:nvPr>
            <p:ph type="title"/>
          </p:nvPr>
        </p:nvSpPr>
        <p:spPr>
          <a:xfrm>
            <a:off x="232233" y="0"/>
            <a:ext cx="10380573" cy="798368"/>
          </a:xfrm>
        </p:spPr>
        <p:txBody>
          <a:bodyPr/>
          <a:lstStyle/>
          <a:p>
            <a:pPr>
              <a:lnSpc>
                <a:spcPct val="90000"/>
              </a:lnSpc>
              <a:spcBef>
                <a:spcPct val="0"/>
              </a:spcBef>
            </a:pPr>
            <a:r>
              <a:rPr lang="en-US" sz="2400" kern="1200">
                <a:solidFill>
                  <a:schemeClr val="tx1"/>
                </a:solidFill>
                <a:latin typeface="Roboto" panose="02000000000000000000" pitchFamily="2" charset="0"/>
                <a:ea typeface="Roboto" panose="02000000000000000000" pitchFamily="2" charset="0"/>
                <a:cs typeface="+mj-cs"/>
              </a:rPr>
              <a:t>THE NUMBER OF VANS NEEDED</a:t>
            </a:r>
          </a:p>
        </p:txBody>
      </p:sp>
    </p:spTree>
    <p:extLst>
      <p:ext uri="{BB962C8B-B14F-4D97-AF65-F5344CB8AC3E}">
        <p14:creationId xmlns:p14="http://schemas.microsoft.com/office/powerpoint/2010/main" val="329928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9AF1F7C-954A-475A-94CB-7A8C4C65C3D9}"/>
              </a:ext>
            </a:extLst>
          </p:cNvPr>
          <p:cNvPicPr>
            <a:picLocks noChangeAspect="1"/>
          </p:cNvPicPr>
          <p:nvPr/>
        </p:nvPicPr>
        <p:blipFill>
          <a:blip r:embed="rId2"/>
          <a:stretch>
            <a:fillRect/>
          </a:stretch>
        </p:blipFill>
        <p:spPr>
          <a:xfrm>
            <a:off x="247650" y="581222"/>
            <a:ext cx="11639550" cy="342900"/>
          </a:xfrm>
          <a:prstGeom prst="rect">
            <a:avLst/>
          </a:prstGeom>
        </p:spPr>
      </p:pic>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2" name="Title 1">
            <a:extLst>
              <a:ext uri="{FF2B5EF4-FFF2-40B4-BE49-F238E27FC236}">
                <a16:creationId xmlns:a16="http://schemas.microsoft.com/office/drawing/2014/main" id="{CB739216-1BAC-4EB0-ADFF-726F6AA77042}"/>
              </a:ext>
            </a:extLst>
          </p:cNvPr>
          <p:cNvSpPr>
            <a:spLocks noGrp="1"/>
          </p:cNvSpPr>
          <p:nvPr>
            <p:ph type="title"/>
          </p:nvPr>
        </p:nvSpPr>
        <p:spPr>
          <a:xfrm>
            <a:off x="359978" y="73277"/>
            <a:ext cx="10380573" cy="798368"/>
          </a:xfrm>
        </p:spPr>
        <p:txBody>
          <a:bodyPr/>
          <a:lstStyle/>
          <a:p>
            <a:pPr>
              <a:lnSpc>
                <a:spcPct val="90000"/>
              </a:lnSpc>
              <a:spcBef>
                <a:spcPct val="0"/>
              </a:spcBef>
            </a:pPr>
            <a:r>
              <a:rPr lang="en-US" sz="3200" kern="1200">
                <a:solidFill>
                  <a:schemeClr val="tx1"/>
                </a:solidFill>
                <a:latin typeface="Roboto" panose="02000000000000000000" pitchFamily="2" charset="0"/>
                <a:ea typeface="Roboto" panose="02000000000000000000" pitchFamily="2" charset="0"/>
                <a:cs typeface="+mj-cs"/>
              </a:rPr>
              <a:t>CONCLUSION</a:t>
            </a:r>
          </a:p>
        </p:txBody>
      </p:sp>
      <p:sp>
        <p:nvSpPr>
          <p:cNvPr id="11" name="Slide Number Placeholder 3">
            <a:extLst>
              <a:ext uri="{FF2B5EF4-FFF2-40B4-BE49-F238E27FC236}">
                <a16:creationId xmlns:a16="http://schemas.microsoft.com/office/drawing/2014/main" id="{E0AFE11C-793E-42A7-9244-77172306320F}"/>
              </a:ext>
            </a:extLst>
          </p:cNvPr>
          <p:cNvSpPr txBox="1">
            <a:spLocks/>
          </p:cNvSpPr>
          <p:nvPr/>
        </p:nvSpPr>
        <p:spPr>
          <a:xfrm>
            <a:off x="11159029" y="5751196"/>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22</a:t>
            </a:fld>
            <a:endParaRPr lang="en-US"/>
          </a:p>
        </p:txBody>
      </p:sp>
      <p:sp>
        <p:nvSpPr>
          <p:cNvPr id="22" name="TextBox 21">
            <a:extLst>
              <a:ext uri="{FF2B5EF4-FFF2-40B4-BE49-F238E27FC236}">
                <a16:creationId xmlns:a16="http://schemas.microsoft.com/office/drawing/2014/main" id="{A6F61E16-6F52-4F3B-91B9-A29FFC1B94EC}"/>
              </a:ext>
            </a:extLst>
          </p:cNvPr>
          <p:cNvSpPr txBox="1"/>
          <p:nvPr/>
        </p:nvSpPr>
        <p:spPr>
          <a:xfrm>
            <a:off x="359978" y="2096953"/>
            <a:ext cx="9520556" cy="584775"/>
          </a:xfrm>
          <a:prstGeom prst="rect">
            <a:avLst/>
          </a:prstGeom>
          <a:noFill/>
        </p:spPr>
        <p:txBody>
          <a:bodyPr wrap="square" lIns="91440" tIns="45720" rIns="91440" bIns="45720" rtlCol="0" anchor="t">
            <a:spAutoFit/>
          </a:bodyPr>
          <a:lstStyle/>
          <a:p>
            <a:pPr algn="just"/>
            <a:r>
              <a:rPr lang="en-US" sz="1600">
                <a:latin typeface="Roboto" panose="02000000000000000000" pitchFamily="2" charset="0"/>
                <a:ea typeface="Roboto" panose="02000000000000000000" pitchFamily="2" charset="0"/>
                <a:cs typeface="Arial"/>
              </a:rPr>
              <a:t>Yet, the given constraints might limit to reach the best results. In this sense, there are some issues that can be improved in the managerial part:</a:t>
            </a:r>
            <a:endParaRPr lang="en-US" sz="1600">
              <a:latin typeface="Roboto" panose="02000000000000000000" pitchFamily="2" charset="0"/>
              <a:ea typeface="Roboto" panose="02000000000000000000" pitchFamily="2" charset="0"/>
              <a:cs typeface="+mn-lt"/>
            </a:endParaRP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5FAB942F-8661-48CE-BDFE-F03FD18D0141}"/>
                  </a:ext>
                </a:extLst>
              </p14:cNvPr>
              <p14:cNvContentPartPr/>
              <p14:nvPr/>
            </p14:nvContentPartPr>
            <p14:xfrm>
              <a:off x="8967499" y="6076805"/>
              <a:ext cx="9720" cy="360"/>
            </p14:xfrm>
          </p:contentPart>
        </mc:Choice>
        <mc:Fallback xmlns="">
          <p:pic>
            <p:nvPicPr>
              <p:cNvPr id="25" name="Ink 24">
                <a:extLst>
                  <a:ext uri="{FF2B5EF4-FFF2-40B4-BE49-F238E27FC236}">
                    <a16:creationId xmlns:a16="http://schemas.microsoft.com/office/drawing/2014/main" id="{5FAB942F-8661-48CE-BDFE-F03FD18D0141}"/>
                  </a:ext>
                </a:extLst>
              </p:cNvPr>
              <p:cNvPicPr/>
              <p:nvPr/>
            </p:nvPicPr>
            <p:blipFill>
              <a:blip r:embed="rId5"/>
              <a:stretch>
                <a:fillRect/>
              </a:stretch>
            </p:blipFill>
            <p:spPr>
              <a:xfrm>
                <a:off x="8958820" y="6067805"/>
                <a:ext cx="26730" cy="18000"/>
              </a:xfrm>
              <a:prstGeom prst="rect">
                <a:avLst/>
              </a:prstGeom>
            </p:spPr>
          </p:pic>
        </mc:Fallback>
      </mc:AlternateContent>
      <p:sp>
        <p:nvSpPr>
          <p:cNvPr id="6" name="CasellaDiTesto 5">
            <a:extLst>
              <a:ext uri="{FF2B5EF4-FFF2-40B4-BE49-F238E27FC236}">
                <a16:creationId xmlns:a16="http://schemas.microsoft.com/office/drawing/2014/main" id="{4FDF47DE-722A-431C-A619-94822DFA8CCC}"/>
              </a:ext>
            </a:extLst>
          </p:cNvPr>
          <p:cNvSpPr txBox="1"/>
          <p:nvPr/>
        </p:nvSpPr>
        <p:spPr>
          <a:xfrm>
            <a:off x="814989" y="2691445"/>
            <a:ext cx="1050487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1600">
                <a:latin typeface="Roboto" panose="02000000000000000000" pitchFamily="2" charset="0"/>
                <a:ea typeface="Roboto" panose="02000000000000000000" pitchFamily="2" charset="0"/>
                <a:cs typeface="Arial"/>
              </a:rPr>
              <a:t>The first aspect is that the company might need to rent a fleet of identical vans with a </a:t>
            </a:r>
            <a:r>
              <a:rPr lang="en-US" sz="1600" b="1">
                <a:latin typeface="Roboto" panose="02000000000000000000" pitchFamily="2" charset="0"/>
                <a:ea typeface="Roboto" panose="02000000000000000000" pitchFamily="2" charset="0"/>
                <a:cs typeface="Arial"/>
              </a:rPr>
              <a:t>battery size of 35kWh</a:t>
            </a:r>
            <a:r>
              <a:rPr lang="en-US" sz="1600">
                <a:latin typeface="Roboto" panose="02000000000000000000" pitchFamily="2" charset="0"/>
                <a:ea typeface="Roboto" panose="02000000000000000000" pitchFamily="2" charset="0"/>
                <a:cs typeface="Arial"/>
              </a:rPr>
              <a:t>. In this case, the constraint for a van selection will be the van with the longest routing. This might be more costly than necessary. A possible solution to reduce the cost is to customize the battery size of each van. In other words, </a:t>
            </a:r>
            <a:r>
              <a:rPr lang="en-US" sz="1600" i="1">
                <a:latin typeface="Roboto" panose="02000000000000000000" pitchFamily="2" charset="0"/>
                <a:ea typeface="Roboto" panose="02000000000000000000" pitchFamily="2" charset="0"/>
                <a:cs typeface="Arial"/>
              </a:rPr>
              <a:t>renting different types of vans</a:t>
            </a:r>
            <a:r>
              <a:rPr lang="en-US" sz="1600">
                <a:latin typeface="Roboto" panose="02000000000000000000" pitchFamily="2" charset="0"/>
                <a:ea typeface="Roboto" panose="02000000000000000000" pitchFamily="2" charset="0"/>
                <a:cs typeface="Arial"/>
              </a:rPr>
              <a:t>. The following figure represents that it is possible to reach a solution with the same number of vans in the given time limit with vans having different (and less than the base case) battery sizes.</a:t>
            </a:r>
            <a:r>
              <a:rPr lang="tr-TR" sz="1600">
                <a:latin typeface="Roboto" panose="02000000000000000000" pitchFamily="2" charset="0"/>
                <a:ea typeface="Roboto" panose="02000000000000000000" pitchFamily="2" charset="0"/>
                <a:cs typeface="Arial"/>
              </a:rPr>
              <a:t>This issue will be deepened in the </a:t>
            </a:r>
            <a:r>
              <a:rPr lang="tr-TR" sz="1600" b="1">
                <a:latin typeface="Roboto" panose="02000000000000000000" pitchFamily="2" charset="0"/>
                <a:ea typeface="Roboto" panose="02000000000000000000" pitchFamily="2" charset="0"/>
                <a:cs typeface="Arial"/>
              </a:rPr>
              <a:t>Assignment 2 </a:t>
            </a:r>
            <a:r>
              <a:rPr lang="tr-TR" sz="1600">
                <a:latin typeface="Roboto" panose="02000000000000000000" pitchFamily="2" charset="0"/>
                <a:ea typeface="Roboto" panose="02000000000000000000" pitchFamily="2" charset="0"/>
                <a:cs typeface="Arial"/>
              </a:rPr>
              <a:t>by solving an hypothetical business case.</a:t>
            </a:r>
            <a:endParaRPr lang="it-IT" sz="1600">
              <a:cs typeface="Arial"/>
            </a:endParaRPr>
          </a:p>
        </p:txBody>
      </p:sp>
      <p:sp>
        <p:nvSpPr>
          <p:cNvPr id="7" name="CasellaDiTesto 6">
            <a:extLst>
              <a:ext uri="{FF2B5EF4-FFF2-40B4-BE49-F238E27FC236}">
                <a16:creationId xmlns:a16="http://schemas.microsoft.com/office/drawing/2014/main" id="{271FD5A4-1B59-4FE9-86A8-39006CAA7AC4}"/>
              </a:ext>
            </a:extLst>
          </p:cNvPr>
          <p:cNvSpPr txBox="1"/>
          <p:nvPr/>
        </p:nvSpPr>
        <p:spPr>
          <a:xfrm>
            <a:off x="708806" y="5285483"/>
            <a:ext cx="1045022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1600">
                <a:latin typeface="Roboto" panose="02000000000000000000" pitchFamily="2" charset="0"/>
                <a:ea typeface="Roboto" panose="02000000000000000000" pitchFamily="2" charset="0"/>
                <a:cs typeface="Arial"/>
              </a:rPr>
              <a:t>The second aspect to consider is the </a:t>
            </a:r>
            <a:r>
              <a:rPr lang="en-US" sz="1600" b="1">
                <a:latin typeface="Roboto" panose="02000000000000000000" pitchFamily="2" charset="0"/>
                <a:ea typeface="Roboto" panose="02000000000000000000" pitchFamily="2" charset="0"/>
                <a:cs typeface="Arial"/>
              </a:rPr>
              <a:t>total time</a:t>
            </a:r>
            <a:r>
              <a:rPr lang="en-US" sz="1600">
                <a:latin typeface="Roboto" panose="02000000000000000000" pitchFamily="2" charset="0"/>
                <a:ea typeface="Roboto" panose="02000000000000000000" pitchFamily="2" charset="0"/>
                <a:cs typeface="Arial"/>
              </a:rPr>
              <a:t> assigned for each routing. Some vans come back to the warehouse a bit earlier then the other ones. This creates a discrete amount of unused capacity of these vans. This can be solved by allowing some </a:t>
            </a:r>
            <a:r>
              <a:rPr lang="en-US" sz="1600" i="1">
                <a:latin typeface="Roboto" panose="02000000000000000000" pitchFamily="2" charset="0"/>
                <a:ea typeface="Roboto" panose="02000000000000000000" pitchFamily="2" charset="0"/>
                <a:cs typeface="Arial"/>
              </a:rPr>
              <a:t>flexibilities</a:t>
            </a:r>
            <a:r>
              <a:rPr lang="en-US" sz="1600">
                <a:latin typeface="Roboto" panose="02000000000000000000" pitchFamily="2" charset="0"/>
                <a:ea typeface="Roboto" panose="02000000000000000000" pitchFamily="2" charset="0"/>
                <a:cs typeface="Arial"/>
              </a:rPr>
              <a:t> in time-wise on each route or by </a:t>
            </a:r>
            <a:r>
              <a:rPr lang="en-US" sz="1600" i="1">
                <a:latin typeface="Roboto" panose="02000000000000000000" pitchFamily="2" charset="0"/>
                <a:ea typeface="Roboto" panose="02000000000000000000" pitchFamily="2" charset="0"/>
                <a:cs typeface="Arial"/>
              </a:rPr>
              <a:t>utilizing</a:t>
            </a:r>
            <a:r>
              <a:rPr lang="en-US" sz="1600">
                <a:latin typeface="Roboto" panose="02000000000000000000" pitchFamily="2" charset="0"/>
                <a:ea typeface="Roboto" panose="02000000000000000000" pitchFamily="2" charset="0"/>
                <a:cs typeface="Arial"/>
              </a:rPr>
              <a:t> these vans for other works in those unused time-slots.</a:t>
            </a:r>
            <a:endParaRPr lang="it-IT">
              <a:cs typeface="Arial"/>
            </a:endParaRPr>
          </a:p>
        </p:txBody>
      </p:sp>
      <p:sp>
        <p:nvSpPr>
          <p:cNvPr id="14" name="TextBox 13">
            <a:extLst>
              <a:ext uri="{FF2B5EF4-FFF2-40B4-BE49-F238E27FC236}">
                <a16:creationId xmlns:a16="http://schemas.microsoft.com/office/drawing/2014/main" id="{B5A6A1C1-7E19-43D1-AE7E-7D610F8C6FA2}"/>
              </a:ext>
            </a:extLst>
          </p:cNvPr>
          <p:cNvSpPr txBox="1"/>
          <p:nvPr/>
        </p:nvSpPr>
        <p:spPr>
          <a:xfrm>
            <a:off x="359978" y="873837"/>
            <a:ext cx="9669239" cy="1077218"/>
          </a:xfrm>
          <a:prstGeom prst="rect">
            <a:avLst/>
          </a:prstGeom>
          <a:noFill/>
        </p:spPr>
        <p:txBody>
          <a:bodyPr wrap="square" lIns="91440" tIns="45720" rIns="91440" bIns="45720" rtlCol="0" anchor="t">
            <a:spAutoFit/>
          </a:bodyPr>
          <a:lstStyle/>
          <a:p>
            <a:pPr algn="just"/>
            <a:r>
              <a:rPr lang="en-US" sz="1600">
                <a:latin typeface="Roboto" panose="02000000000000000000" pitchFamily="2" charset="0"/>
                <a:ea typeface="Roboto" panose="02000000000000000000" pitchFamily="2" charset="0"/>
                <a:cs typeface="Arial"/>
              </a:rPr>
              <a:t>In this project work, the weakness of the given Last Mile Delivery Problem are analyzed, and possible solution methods are generated for the most important weaknesses. In the end, the problem is solved with the given constraints and the </a:t>
            </a:r>
            <a:r>
              <a:rPr lang="tr-TR" sz="1600">
                <a:latin typeface="Roboto" panose="02000000000000000000" pitchFamily="2" charset="0"/>
                <a:ea typeface="Roboto" panose="02000000000000000000" pitchFamily="2" charset="0"/>
                <a:cs typeface="Arial"/>
              </a:rPr>
              <a:t>8 hours constraint is satisfied with </a:t>
            </a:r>
            <a:r>
              <a:rPr lang="en-US" sz="1600" b="1">
                <a:latin typeface="Roboto" panose="02000000000000000000" pitchFamily="2" charset="0"/>
                <a:ea typeface="Roboto" panose="02000000000000000000" pitchFamily="2" charset="0"/>
                <a:cs typeface="Arial"/>
              </a:rPr>
              <a:t>four vans </a:t>
            </a:r>
            <a:r>
              <a:rPr lang="en-US" sz="1600">
                <a:latin typeface="Roboto" panose="02000000000000000000" pitchFamily="2" charset="0"/>
                <a:ea typeface="Roboto" panose="02000000000000000000" pitchFamily="2" charset="0"/>
                <a:cs typeface="Arial"/>
              </a:rPr>
              <a:t>with a very high confidence interval.</a:t>
            </a:r>
            <a:endParaRPr lang="en-US" sz="1600">
              <a:latin typeface="Roboto" panose="02000000000000000000" pitchFamily="2" charset="0"/>
              <a:ea typeface="Roboto" panose="02000000000000000000" pitchFamily="2" charset="0"/>
              <a:cs typeface="+mn-lt"/>
            </a:endParaRPr>
          </a:p>
        </p:txBody>
      </p:sp>
      <p:grpSp>
        <p:nvGrpSpPr>
          <p:cNvPr id="18" name="Group 17">
            <a:extLst>
              <a:ext uri="{FF2B5EF4-FFF2-40B4-BE49-F238E27FC236}">
                <a16:creationId xmlns:a16="http://schemas.microsoft.com/office/drawing/2014/main" id="{7CB04737-5A3E-4284-A8B3-2C231BC6E066}"/>
              </a:ext>
            </a:extLst>
          </p:cNvPr>
          <p:cNvGrpSpPr/>
          <p:nvPr/>
        </p:nvGrpSpPr>
        <p:grpSpPr>
          <a:xfrm>
            <a:off x="2382397" y="4209086"/>
            <a:ext cx="7932447" cy="935922"/>
            <a:chOff x="2727722" y="3979221"/>
            <a:chExt cx="7932447" cy="935922"/>
          </a:xfrm>
        </p:grpSpPr>
        <p:grpSp>
          <p:nvGrpSpPr>
            <p:cNvPr id="5" name="Group 4">
              <a:extLst>
                <a:ext uri="{FF2B5EF4-FFF2-40B4-BE49-F238E27FC236}">
                  <a16:creationId xmlns:a16="http://schemas.microsoft.com/office/drawing/2014/main" id="{4079E20B-BF30-4F09-AED8-FC51D3792459}"/>
                </a:ext>
              </a:extLst>
            </p:cNvPr>
            <p:cNvGrpSpPr/>
            <p:nvPr/>
          </p:nvGrpSpPr>
          <p:grpSpPr>
            <a:xfrm>
              <a:off x="2727722" y="3979221"/>
              <a:ext cx="7932447" cy="935922"/>
              <a:chOff x="2221884" y="5767589"/>
              <a:chExt cx="7932447" cy="935922"/>
            </a:xfrm>
          </p:grpSpPr>
          <p:pic>
            <p:nvPicPr>
              <p:cNvPr id="4" name="Immagine 7">
                <a:extLst>
                  <a:ext uri="{FF2B5EF4-FFF2-40B4-BE49-F238E27FC236}">
                    <a16:creationId xmlns:a16="http://schemas.microsoft.com/office/drawing/2014/main" id="{969A79AB-0637-48A5-96DC-D6D631E89D27}"/>
                  </a:ext>
                </a:extLst>
              </p:cNvPr>
              <p:cNvPicPr>
                <a:picLocks noChangeAspect="1"/>
              </p:cNvPicPr>
              <p:nvPr/>
            </p:nvPicPr>
            <p:blipFill>
              <a:blip r:embed="rId6"/>
              <a:stretch>
                <a:fillRect/>
              </a:stretch>
            </p:blipFill>
            <p:spPr>
              <a:xfrm>
                <a:off x="2221884" y="5767589"/>
                <a:ext cx="2743200" cy="868101"/>
              </a:xfrm>
              <a:prstGeom prst="rect">
                <a:avLst/>
              </a:prstGeom>
            </p:spPr>
          </p:pic>
          <p:sp>
            <p:nvSpPr>
              <p:cNvPr id="8" name="Freccia a destra 7">
                <a:extLst>
                  <a:ext uri="{FF2B5EF4-FFF2-40B4-BE49-F238E27FC236}">
                    <a16:creationId xmlns:a16="http://schemas.microsoft.com/office/drawing/2014/main" id="{7E7AC87C-D5E5-4E50-864E-9E1A59D4DAB7}"/>
                  </a:ext>
                </a:extLst>
              </p:cNvPr>
              <p:cNvSpPr/>
              <p:nvPr/>
            </p:nvSpPr>
            <p:spPr>
              <a:xfrm>
                <a:off x="5367886" y="6036122"/>
                <a:ext cx="589243" cy="358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11" descr="Immagine che contiene testo&#10;&#10;Descrizione generata automaticamente">
                <a:extLst>
                  <a:ext uri="{FF2B5EF4-FFF2-40B4-BE49-F238E27FC236}">
                    <a16:creationId xmlns:a16="http://schemas.microsoft.com/office/drawing/2014/main" id="{A419491B-7B0A-42D0-8ADE-90DDBC2C7259}"/>
                  </a:ext>
                </a:extLst>
              </p:cNvPr>
              <p:cNvPicPr>
                <a:picLocks noChangeAspect="1"/>
              </p:cNvPicPr>
              <p:nvPr/>
            </p:nvPicPr>
            <p:blipFill>
              <a:blip r:embed="rId7"/>
              <a:stretch>
                <a:fillRect/>
              </a:stretch>
            </p:blipFill>
            <p:spPr>
              <a:xfrm>
                <a:off x="6251072" y="5767589"/>
                <a:ext cx="3903259" cy="935922"/>
              </a:xfrm>
              <a:prstGeom prst="rect">
                <a:avLst/>
              </a:prstGeom>
            </p:spPr>
          </p:pic>
        </p:grpSp>
        <p:sp>
          <p:nvSpPr>
            <p:cNvPr id="12" name="Rectangle 11">
              <a:extLst>
                <a:ext uri="{FF2B5EF4-FFF2-40B4-BE49-F238E27FC236}">
                  <a16:creationId xmlns:a16="http://schemas.microsoft.com/office/drawing/2014/main" id="{AFA308B9-2B59-4E49-9F8D-5E368D638F24}"/>
                </a:ext>
              </a:extLst>
            </p:cNvPr>
            <p:cNvSpPr/>
            <p:nvPr/>
          </p:nvSpPr>
          <p:spPr>
            <a:xfrm>
              <a:off x="2727722" y="4579947"/>
              <a:ext cx="2743200" cy="2673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64BF49-684C-4CEB-A2FF-8EF45BDF1C96}"/>
                </a:ext>
              </a:extLst>
            </p:cNvPr>
            <p:cNvSpPr/>
            <p:nvPr/>
          </p:nvSpPr>
          <p:spPr>
            <a:xfrm>
              <a:off x="6756910" y="4605972"/>
              <a:ext cx="1501872" cy="3091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Google Shape;7249;p85">
            <a:extLst>
              <a:ext uri="{FF2B5EF4-FFF2-40B4-BE49-F238E27FC236}">
                <a16:creationId xmlns:a16="http://schemas.microsoft.com/office/drawing/2014/main" id="{9A5692F9-2851-454D-9ADD-A24CB4F6B031}"/>
              </a:ext>
            </a:extLst>
          </p:cNvPr>
          <p:cNvSpPr/>
          <p:nvPr/>
        </p:nvSpPr>
        <p:spPr>
          <a:xfrm>
            <a:off x="10082489" y="895988"/>
            <a:ext cx="542252" cy="687660"/>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rgbClr val="92D050"/>
          </a:solidFill>
          <a:ln>
            <a:solidFill>
              <a:schemeClr val="tx1"/>
            </a:solidFill>
          </a:ln>
        </p:spPr>
        <p:txBody>
          <a:bodyPr spcFirstLastPara="1" wrap="square" lIns="121900" tIns="121900" rIns="121900" bIns="121900" anchor="ctr" anchorCtr="0">
            <a:noAutofit/>
          </a:bodyPr>
          <a:lstStyle/>
          <a:p>
            <a:endParaRPr sz="2400"/>
          </a:p>
        </p:txBody>
      </p:sp>
      <p:grpSp>
        <p:nvGrpSpPr>
          <p:cNvPr id="24" name="Google Shape;7536;p86">
            <a:extLst>
              <a:ext uri="{FF2B5EF4-FFF2-40B4-BE49-F238E27FC236}">
                <a16:creationId xmlns:a16="http://schemas.microsoft.com/office/drawing/2014/main" id="{2589CCD5-3130-4AFA-930A-C0907E3014D9}"/>
              </a:ext>
            </a:extLst>
          </p:cNvPr>
          <p:cNvGrpSpPr/>
          <p:nvPr/>
        </p:nvGrpSpPr>
        <p:grpSpPr>
          <a:xfrm>
            <a:off x="3010705" y="93125"/>
            <a:ext cx="530164" cy="527715"/>
            <a:chOff x="-60988625" y="3740800"/>
            <a:chExt cx="316650" cy="310350"/>
          </a:xfrm>
          <a:solidFill>
            <a:srgbClr val="92D050"/>
          </a:solidFill>
        </p:grpSpPr>
        <p:sp>
          <p:nvSpPr>
            <p:cNvPr id="26" name="Google Shape;7537;p86">
              <a:extLst>
                <a:ext uri="{FF2B5EF4-FFF2-40B4-BE49-F238E27FC236}">
                  <a16:creationId xmlns:a16="http://schemas.microsoft.com/office/drawing/2014/main" id="{D38EAB88-0F03-4315-86B9-A8C055B540A1}"/>
                </a:ext>
              </a:extLst>
            </p:cNvPr>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27" name="Google Shape;7538;p86">
              <a:extLst>
                <a:ext uri="{FF2B5EF4-FFF2-40B4-BE49-F238E27FC236}">
                  <a16:creationId xmlns:a16="http://schemas.microsoft.com/office/drawing/2014/main" id="{8B01EC75-C083-4154-BA0B-6D9878C1D5B6}"/>
                </a:ext>
              </a:extLst>
            </p:cNvPr>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28" name="Google Shape;7539;p86">
              <a:extLst>
                <a:ext uri="{FF2B5EF4-FFF2-40B4-BE49-F238E27FC236}">
                  <a16:creationId xmlns:a16="http://schemas.microsoft.com/office/drawing/2014/main" id="{28AAC0C8-1DCA-4487-A07F-D3D85D401FDC}"/>
                </a:ext>
              </a:extLst>
            </p:cNvPr>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grpSp>
      <p:grpSp>
        <p:nvGrpSpPr>
          <p:cNvPr id="29" name="Google Shape;7665;p86">
            <a:extLst>
              <a:ext uri="{FF2B5EF4-FFF2-40B4-BE49-F238E27FC236}">
                <a16:creationId xmlns:a16="http://schemas.microsoft.com/office/drawing/2014/main" id="{DE605F85-BD7F-49BC-AAD6-5673C49ACA16}"/>
              </a:ext>
            </a:extLst>
          </p:cNvPr>
          <p:cNvGrpSpPr/>
          <p:nvPr/>
        </p:nvGrpSpPr>
        <p:grpSpPr>
          <a:xfrm>
            <a:off x="9989132" y="1908002"/>
            <a:ext cx="728965" cy="721707"/>
            <a:chOff x="581525" y="3254850"/>
            <a:chExt cx="297750" cy="294575"/>
          </a:xfrm>
        </p:grpSpPr>
        <p:sp>
          <p:nvSpPr>
            <p:cNvPr id="30" name="Google Shape;7666;p86">
              <a:extLst>
                <a:ext uri="{FF2B5EF4-FFF2-40B4-BE49-F238E27FC236}">
                  <a16:creationId xmlns:a16="http://schemas.microsoft.com/office/drawing/2014/main" id="{F4785AA3-49A1-4219-8565-9FC90217192B}"/>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rgbClr val="5F7D95"/>
            </a:solidFill>
            <a:ln>
              <a:solidFill>
                <a:schemeClr val="tx1"/>
              </a:solidFill>
            </a:ln>
          </p:spPr>
          <p:txBody>
            <a:bodyPr spcFirstLastPara="1" wrap="square" lIns="121900" tIns="121900" rIns="121900" bIns="121900" anchor="ctr" anchorCtr="0">
              <a:noAutofit/>
            </a:bodyPr>
            <a:lstStyle/>
            <a:p>
              <a:endParaRPr sz="2400"/>
            </a:p>
          </p:txBody>
        </p:sp>
        <p:sp>
          <p:nvSpPr>
            <p:cNvPr id="31" name="Google Shape;7667;p86">
              <a:extLst>
                <a:ext uri="{FF2B5EF4-FFF2-40B4-BE49-F238E27FC236}">
                  <a16:creationId xmlns:a16="http://schemas.microsoft.com/office/drawing/2014/main" id="{67B50DAC-60BF-4D08-8CD8-92ACD6A2B905}"/>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rgbClr val="5F7D95"/>
            </a:solidFill>
            <a:ln>
              <a:solidFill>
                <a:schemeClr val="tx1"/>
              </a:solidFill>
            </a:ln>
          </p:spPr>
          <p:txBody>
            <a:bodyPr spcFirstLastPara="1" wrap="square" lIns="121900" tIns="121900" rIns="121900" bIns="121900" anchor="ctr" anchorCtr="0">
              <a:noAutofit/>
            </a:bodyPr>
            <a:lstStyle/>
            <a:p>
              <a:endParaRPr sz="2400"/>
            </a:p>
          </p:txBody>
        </p:sp>
        <p:sp>
          <p:nvSpPr>
            <p:cNvPr id="32" name="Google Shape;7668;p86">
              <a:extLst>
                <a:ext uri="{FF2B5EF4-FFF2-40B4-BE49-F238E27FC236}">
                  <a16:creationId xmlns:a16="http://schemas.microsoft.com/office/drawing/2014/main" id="{2AF19E1B-64AB-49E0-B926-A03B1E6C31D0}"/>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rgbClr val="5F7D95"/>
            </a:solidFill>
            <a:ln>
              <a:solidFill>
                <a:schemeClr val="tx1"/>
              </a:solidFill>
            </a:ln>
          </p:spPr>
          <p:txBody>
            <a:bodyPr spcFirstLastPara="1" wrap="square" lIns="121900" tIns="121900" rIns="121900" bIns="121900" anchor="ctr" anchorCtr="0">
              <a:noAutofit/>
            </a:bodyPr>
            <a:lstStyle/>
            <a:p>
              <a:endParaRPr sz="2400"/>
            </a:p>
          </p:txBody>
        </p:sp>
      </p:grpSp>
      <p:sp>
        <p:nvSpPr>
          <p:cNvPr id="33" name="Google Shape;7264;p85">
            <a:extLst>
              <a:ext uri="{FF2B5EF4-FFF2-40B4-BE49-F238E27FC236}">
                <a16:creationId xmlns:a16="http://schemas.microsoft.com/office/drawing/2014/main" id="{37583C3E-71FB-4E27-B1B0-96308DFBF94F}"/>
              </a:ext>
            </a:extLst>
          </p:cNvPr>
          <p:cNvSpPr/>
          <p:nvPr/>
        </p:nvSpPr>
        <p:spPr>
          <a:xfrm>
            <a:off x="247650" y="5437796"/>
            <a:ext cx="461156" cy="701324"/>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accent1">
              <a:lumMod val="60000"/>
              <a:lumOff val="40000"/>
            </a:schemeClr>
          </a:solidFill>
          <a:ln>
            <a:solidFill>
              <a:schemeClr val="accent1">
                <a:lumMod val="75000"/>
              </a:schemeClr>
            </a:solidFill>
          </a:ln>
        </p:spPr>
        <p:txBody>
          <a:bodyPr spcFirstLastPara="1" wrap="square" lIns="121900" tIns="121900" rIns="121900" bIns="121900" anchor="ctr" anchorCtr="0">
            <a:noAutofit/>
          </a:bodyPr>
          <a:lstStyle/>
          <a:p>
            <a:endParaRPr sz="2400"/>
          </a:p>
        </p:txBody>
      </p:sp>
      <p:pic>
        <p:nvPicPr>
          <p:cNvPr id="34" name="Graphic 33" descr="Battery charging with solid fill">
            <a:extLst>
              <a:ext uri="{FF2B5EF4-FFF2-40B4-BE49-F238E27FC236}">
                <a16:creationId xmlns:a16="http://schemas.microsoft.com/office/drawing/2014/main" id="{1DAA2600-565E-442A-8EB1-FC32B81496A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6200000">
            <a:off x="104888" y="3031987"/>
            <a:ext cx="830997" cy="858724"/>
          </a:xfrm>
          <a:prstGeom prst="rect">
            <a:avLst/>
          </a:prstGeom>
        </p:spPr>
      </p:pic>
      <p:pic>
        <p:nvPicPr>
          <p:cNvPr id="37" name="Picture 36">
            <a:extLst>
              <a:ext uri="{FF2B5EF4-FFF2-40B4-BE49-F238E27FC236}">
                <a16:creationId xmlns:a16="http://schemas.microsoft.com/office/drawing/2014/main" id="{7C7232F0-E9D8-4B51-987A-F74380C3344F}"/>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38" name="Slide Number Placeholder 3">
            <a:extLst>
              <a:ext uri="{FF2B5EF4-FFF2-40B4-BE49-F238E27FC236}">
                <a16:creationId xmlns:a16="http://schemas.microsoft.com/office/drawing/2014/main" id="{FC6D01B7-0F59-4CA7-AC37-2A8A31B550CC}"/>
              </a:ext>
            </a:extLst>
          </p:cNvPr>
          <p:cNvSpPr txBox="1">
            <a:spLocks/>
          </p:cNvSpPr>
          <p:nvPr/>
        </p:nvSpPr>
        <p:spPr>
          <a:xfrm>
            <a:off x="11128146" y="5753677"/>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22</a:t>
            </a:fld>
            <a:endParaRPr lang="en-US"/>
          </a:p>
        </p:txBody>
      </p:sp>
    </p:spTree>
    <p:extLst>
      <p:ext uri="{BB962C8B-B14F-4D97-AF65-F5344CB8AC3E}">
        <p14:creationId xmlns:p14="http://schemas.microsoft.com/office/powerpoint/2010/main" val="57958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71408" y="1326258"/>
            <a:ext cx="6328783" cy="1052604"/>
          </a:xfrm>
        </p:spPr>
        <p:txBody>
          <a:bodyPr/>
          <a:lstStyle/>
          <a:p>
            <a:pPr marL="0" indent="0">
              <a:lnSpc>
                <a:spcPct val="110000"/>
              </a:lnSpc>
              <a:spcBef>
                <a:spcPts val="1000"/>
              </a:spcBef>
              <a:buNone/>
            </a:pPr>
            <a:r>
              <a:rPr lang="en-US" sz="1200" b="1" kern="1200">
                <a:solidFill>
                  <a:schemeClr val="tx1"/>
                </a:solidFill>
                <a:latin typeface="Roboto" panose="02000000000000000000" pitchFamily="2" charset="0"/>
                <a:ea typeface="Roboto" panose="02000000000000000000" pitchFamily="2" charset="0"/>
                <a:cs typeface="+mn-cs"/>
              </a:rPr>
              <a:t>Routing Policy: </a:t>
            </a:r>
            <a:r>
              <a:rPr lang="en-US" sz="1200" kern="1200">
                <a:solidFill>
                  <a:schemeClr val="tx1"/>
                </a:solidFill>
                <a:latin typeface="Roboto" panose="02000000000000000000" pitchFamily="2" charset="0"/>
                <a:ea typeface="Roboto" panose="02000000000000000000" pitchFamily="2" charset="0"/>
                <a:cs typeface="+mn-cs"/>
              </a:rPr>
              <a:t>There is no routing</a:t>
            </a:r>
            <a:r>
              <a:rPr lang="tr-TR" sz="1200" kern="1200">
                <a:solidFill>
                  <a:schemeClr val="tx1"/>
                </a:solidFill>
                <a:latin typeface="Roboto" panose="02000000000000000000" pitchFamily="2" charset="0"/>
                <a:ea typeface="Roboto" panose="02000000000000000000" pitchFamily="2" charset="0"/>
                <a:cs typeface="+mn-cs"/>
              </a:rPr>
              <a:t> in the base case</a:t>
            </a:r>
            <a:r>
              <a:rPr lang="en-US" sz="1200" kern="1200">
                <a:solidFill>
                  <a:schemeClr val="tx1"/>
                </a:solidFill>
                <a:latin typeface="Roboto" panose="02000000000000000000" pitchFamily="2" charset="0"/>
                <a:ea typeface="Roboto" panose="02000000000000000000" pitchFamily="2" charset="0"/>
                <a:cs typeface="+mn-cs"/>
              </a:rPr>
              <a:t>. Van just </a:t>
            </a:r>
            <a:r>
              <a:rPr lang="tr-TR" sz="1200" kern="1200">
                <a:solidFill>
                  <a:schemeClr val="tx1"/>
                </a:solidFill>
                <a:latin typeface="Roboto" panose="02000000000000000000" pitchFamily="2" charset="0"/>
                <a:ea typeface="Roboto" panose="02000000000000000000" pitchFamily="2" charset="0"/>
                <a:cs typeface="+mn-cs"/>
              </a:rPr>
              <a:t>follows </a:t>
            </a:r>
            <a:r>
              <a:rPr lang="en-US" sz="1200" kern="1200">
                <a:solidFill>
                  <a:schemeClr val="tx1"/>
                </a:solidFill>
                <a:latin typeface="Roboto" panose="02000000000000000000" pitchFamily="2" charset="0"/>
                <a:ea typeface="Roboto" panose="02000000000000000000" pitchFamily="2" charset="0"/>
                <a:cs typeface="+mn-cs"/>
              </a:rPr>
              <a:t>the </a:t>
            </a:r>
            <a:r>
              <a:rPr lang="tr-TR" sz="1200" kern="1200">
                <a:solidFill>
                  <a:schemeClr val="tx1"/>
                </a:solidFill>
                <a:latin typeface="Roboto" panose="02000000000000000000" pitchFamily="2" charset="0"/>
                <a:ea typeface="Roboto" panose="02000000000000000000" pitchFamily="2" charset="0"/>
                <a:cs typeface="+mn-cs"/>
              </a:rPr>
              <a:t>order of </a:t>
            </a:r>
            <a:r>
              <a:rPr lang="en-US" sz="1200" kern="1200">
                <a:solidFill>
                  <a:schemeClr val="tx1"/>
                </a:solidFill>
                <a:latin typeface="Roboto" panose="02000000000000000000" pitchFamily="2" charset="0"/>
                <a:ea typeface="Roboto" panose="02000000000000000000" pitchFamily="2" charset="0"/>
                <a:cs typeface="+mn-cs"/>
              </a:rPr>
              <a:t>customer index. Also, it is not possible to get routings for multiple vans. For optimizing the number of vans to deliver to each customer in the required timeslot, this project work offers a routing policy. </a:t>
            </a:r>
            <a:r>
              <a:rPr lang="tr-TR" sz="1200" kern="1200">
                <a:solidFill>
                  <a:schemeClr val="tx1"/>
                </a:solidFill>
                <a:latin typeface="Roboto" panose="02000000000000000000" pitchFamily="2" charset="0"/>
                <a:ea typeface="Roboto" panose="02000000000000000000" pitchFamily="2" charset="0"/>
                <a:cs typeface="+mn-cs"/>
              </a:rPr>
              <a:t>The improved version </a:t>
            </a:r>
            <a:r>
              <a:rPr lang="en-US" sz="1200" kern="1200">
                <a:solidFill>
                  <a:schemeClr val="tx1"/>
                </a:solidFill>
                <a:latin typeface="Roboto" panose="02000000000000000000" pitchFamily="2" charset="0"/>
                <a:ea typeface="Roboto" panose="02000000000000000000" pitchFamily="2" charset="0"/>
                <a:cs typeface="+mn-cs"/>
              </a:rPr>
              <a:t>will be explained in</a:t>
            </a:r>
            <a:r>
              <a:rPr lang="tr-TR" sz="1200" kern="1200">
                <a:solidFill>
                  <a:schemeClr val="tx1"/>
                </a:solidFill>
                <a:latin typeface="Roboto" panose="02000000000000000000" pitchFamily="2" charset="0"/>
                <a:ea typeface="Roboto" panose="02000000000000000000" pitchFamily="2" charset="0"/>
                <a:cs typeface="+mn-cs"/>
              </a:rPr>
              <a:t> </a:t>
            </a:r>
            <a:r>
              <a:rPr lang="tr-TR" sz="1200" b="1" kern="1200">
                <a:solidFill>
                  <a:schemeClr val="tx1"/>
                </a:solidFill>
                <a:latin typeface="Roboto" panose="02000000000000000000" pitchFamily="2" charset="0"/>
                <a:ea typeface="Roboto" panose="02000000000000000000" pitchFamily="2" charset="0"/>
                <a:cs typeface="+mn-cs"/>
              </a:rPr>
              <a:t>slides [5:7].</a:t>
            </a:r>
            <a:endParaRPr lang="en-US" sz="1200" b="1" kern="1200">
              <a:solidFill>
                <a:schemeClr val="tx1"/>
              </a:solidFill>
              <a:latin typeface="Roboto" panose="02000000000000000000" pitchFamily="2" charset="0"/>
              <a:ea typeface="Roboto" panose="02000000000000000000" pitchFamily="2" charset="0"/>
              <a:cs typeface="Arial"/>
            </a:endParaRPr>
          </a:p>
        </p:txBody>
      </p:sp>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2"/>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36C7E173-F520-45C8-860A-3B400AC2F043}"/>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3</a:t>
            </a:fld>
            <a:endParaRPr lang="en-US"/>
          </a:p>
        </p:txBody>
      </p:sp>
      <p:pic>
        <p:nvPicPr>
          <p:cNvPr id="15" name="Picture 14">
            <a:extLst>
              <a:ext uri="{FF2B5EF4-FFF2-40B4-BE49-F238E27FC236}">
                <a16:creationId xmlns:a16="http://schemas.microsoft.com/office/drawing/2014/main" id="{B907D7F3-DA45-4708-A5DE-F9FF3A4FCD85}"/>
              </a:ext>
            </a:extLst>
          </p:cNvPr>
          <p:cNvPicPr>
            <a:picLocks noChangeAspect="1"/>
          </p:cNvPicPr>
          <p:nvPr/>
        </p:nvPicPr>
        <p:blipFill>
          <a:blip r:embed="rId3"/>
          <a:stretch>
            <a:fillRect/>
          </a:stretch>
        </p:blipFill>
        <p:spPr>
          <a:xfrm>
            <a:off x="296787" y="632522"/>
            <a:ext cx="11639550" cy="342900"/>
          </a:xfrm>
          <a:prstGeom prst="rect">
            <a:avLst/>
          </a:prstGeom>
        </p:spPr>
      </p:pic>
      <p:sp>
        <p:nvSpPr>
          <p:cNvPr id="16" name="TextBox 15">
            <a:extLst>
              <a:ext uri="{FF2B5EF4-FFF2-40B4-BE49-F238E27FC236}">
                <a16:creationId xmlns:a16="http://schemas.microsoft.com/office/drawing/2014/main" id="{FE820D95-8D60-4742-889A-F8E681E4ECB9}"/>
              </a:ext>
            </a:extLst>
          </p:cNvPr>
          <p:cNvSpPr txBox="1"/>
          <p:nvPr/>
        </p:nvSpPr>
        <p:spPr>
          <a:xfrm>
            <a:off x="69631" y="922961"/>
            <a:ext cx="11109960" cy="338554"/>
          </a:xfrm>
          <a:prstGeom prst="rect">
            <a:avLst/>
          </a:prstGeom>
          <a:noFill/>
        </p:spPr>
        <p:txBody>
          <a:bodyPr wrap="square" rtlCol="0">
            <a:spAutoFit/>
          </a:bodyPr>
          <a:lstStyle/>
          <a:p>
            <a:r>
              <a:rPr lang="en-US" sz="1600">
                <a:latin typeface="Roboto" panose="02000000000000000000" pitchFamily="2" charset="0"/>
                <a:ea typeface="Roboto" panose="02000000000000000000" pitchFamily="2" charset="0"/>
              </a:rPr>
              <a:t>The following points are the </a:t>
            </a:r>
            <a:r>
              <a:rPr lang="en-US" sz="1600" b="1" i="1">
                <a:solidFill>
                  <a:srgbClr val="FF0000"/>
                </a:solidFill>
                <a:latin typeface="Roboto" panose="02000000000000000000" pitchFamily="2" charset="0"/>
                <a:ea typeface="Roboto" panose="02000000000000000000" pitchFamily="2" charset="0"/>
              </a:rPr>
              <a:t>major weaknesses </a:t>
            </a:r>
            <a:r>
              <a:rPr lang="en-US" sz="1600">
                <a:latin typeface="Roboto" panose="02000000000000000000" pitchFamily="2" charset="0"/>
                <a:ea typeface="Roboto" panose="02000000000000000000" pitchFamily="2" charset="0"/>
              </a:rPr>
              <a:t>of the base case. They are </a:t>
            </a:r>
            <a:r>
              <a:rPr lang="en-US" sz="1600" b="1" i="1">
                <a:solidFill>
                  <a:srgbClr val="00B050"/>
                </a:solidFill>
                <a:latin typeface="Roboto" panose="02000000000000000000" pitchFamily="2" charset="0"/>
                <a:ea typeface="Roboto" panose="02000000000000000000" pitchFamily="2" charset="0"/>
              </a:rPr>
              <a:t>improved </a:t>
            </a:r>
            <a:r>
              <a:rPr lang="en-US" sz="1600" i="1">
                <a:latin typeface="Roboto" panose="02000000000000000000" pitchFamily="2" charset="0"/>
                <a:ea typeface="Roboto" panose="02000000000000000000" pitchFamily="2" charset="0"/>
              </a:rPr>
              <a:t>in the project work.</a:t>
            </a:r>
          </a:p>
        </p:txBody>
      </p:sp>
      <p:sp>
        <p:nvSpPr>
          <p:cNvPr id="44" name="TextBox 43">
            <a:extLst>
              <a:ext uri="{FF2B5EF4-FFF2-40B4-BE49-F238E27FC236}">
                <a16:creationId xmlns:a16="http://schemas.microsoft.com/office/drawing/2014/main" id="{E8E55F1B-A6BE-453C-A59E-BD1C76A261B2}"/>
              </a:ext>
            </a:extLst>
          </p:cNvPr>
          <p:cNvSpPr txBox="1"/>
          <p:nvPr/>
        </p:nvSpPr>
        <p:spPr>
          <a:xfrm>
            <a:off x="70251" y="5411327"/>
            <a:ext cx="9078226" cy="1200329"/>
          </a:xfrm>
          <a:prstGeom prst="rect">
            <a:avLst/>
          </a:prstGeom>
          <a:noFill/>
        </p:spPr>
        <p:txBody>
          <a:bodyPr wrap="square" rtlCol="0">
            <a:spAutoFit/>
          </a:bodyPr>
          <a:lstStyle/>
          <a:p>
            <a:r>
              <a:rPr lang="en-US" sz="1200" b="1" kern="1200">
                <a:solidFill>
                  <a:schemeClr val="tx1"/>
                </a:solidFill>
                <a:latin typeface="Roboto" panose="02000000000000000000" pitchFamily="2" charset="0"/>
                <a:ea typeface="Roboto" panose="02000000000000000000" pitchFamily="2" charset="0"/>
              </a:rPr>
              <a:t>Weight Capacity of the Vans and Weight of the Loads: </a:t>
            </a:r>
            <a:r>
              <a:rPr lang="en-US" sz="1200" kern="1200">
                <a:solidFill>
                  <a:schemeClr val="tx1"/>
                </a:solidFill>
                <a:latin typeface="Roboto" panose="02000000000000000000" pitchFamily="2" charset="0"/>
                <a:ea typeface="Roboto" panose="02000000000000000000" pitchFamily="2" charset="0"/>
              </a:rPr>
              <a:t>Both</a:t>
            </a:r>
            <a:r>
              <a:rPr lang="tr-TR" sz="1200" kern="1200">
                <a:solidFill>
                  <a:schemeClr val="tx1"/>
                </a:solidFill>
                <a:latin typeface="Roboto" panose="02000000000000000000" pitchFamily="2" charset="0"/>
                <a:ea typeface="Roboto" panose="02000000000000000000" pitchFamily="2" charset="0"/>
              </a:rPr>
              <a:t> may affect the customer allocation to the vans</a:t>
            </a:r>
            <a:r>
              <a:rPr lang="en-US" sz="1200" kern="1200">
                <a:solidFill>
                  <a:schemeClr val="tx1"/>
                </a:solidFill>
                <a:latin typeface="Roboto" panose="02000000000000000000" pitchFamily="2" charset="0"/>
                <a:ea typeface="Roboto" panose="02000000000000000000" pitchFamily="2" charset="0"/>
              </a:rPr>
              <a:t> and the energy consumed at any moment.</a:t>
            </a:r>
            <a:r>
              <a:rPr lang="tr-TR" sz="1200" kern="1200">
                <a:solidFill>
                  <a:schemeClr val="tx1"/>
                </a:solidFill>
                <a:latin typeface="Roboto" panose="02000000000000000000" pitchFamily="2" charset="0"/>
                <a:ea typeface="Roboto" panose="02000000000000000000" pitchFamily="2" charset="0"/>
              </a:rPr>
              <a:t> </a:t>
            </a:r>
            <a:r>
              <a:rPr lang="en-US" sz="1200" kern="1200">
                <a:solidFill>
                  <a:schemeClr val="tx1"/>
                </a:solidFill>
                <a:latin typeface="Roboto" panose="02000000000000000000" pitchFamily="2" charset="0"/>
                <a:ea typeface="Roboto" panose="02000000000000000000" pitchFamily="2" charset="0"/>
              </a:rPr>
              <a:t>Customer allocation might be affected because of the maximum number of orders carried in a van. With a domino effect, they might affect the tour time and even the number of vans required. I</a:t>
            </a:r>
            <a:r>
              <a:rPr lang="tr-TR" sz="1200" kern="1200">
                <a:solidFill>
                  <a:schemeClr val="tx1"/>
                </a:solidFill>
                <a:latin typeface="Roboto" panose="02000000000000000000" pitchFamily="2" charset="0"/>
                <a:ea typeface="Roboto" panose="02000000000000000000" pitchFamily="2" charset="0"/>
              </a:rPr>
              <a:t>n the description of the assignment</a:t>
            </a:r>
            <a:r>
              <a:rPr lang="en-US" sz="1200" kern="1200">
                <a:solidFill>
                  <a:schemeClr val="tx1"/>
                </a:solidFill>
                <a:latin typeface="Roboto" panose="02000000000000000000" pitchFamily="2" charset="0"/>
                <a:ea typeface="Roboto" panose="02000000000000000000" pitchFamily="2" charset="0"/>
              </a:rPr>
              <a:t>, a</a:t>
            </a:r>
            <a:r>
              <a:rPr lang="tr-TR" sz="1200" kern="1200">
                <a:solidFill>
                  <a:schemeClr val="tx1"/>
                </a:solidFill>
                <a:latin typeface="Roboto" panose="02000000000000000000" pitchFamily="2" charset="0"/>
                <a:ea typeface="Roboto" panose="02000000000000000000" pitchFamily="2" charset="0"/>
              </a:rPr>
              <a:t>verage order weight is given but </a:t>
            </a:r>
            <a:r>
              <a:rPr lang="en-US" sz="1200" kern="1200">
                <a:solidFill>
                  <a:schemeClr val="tx1"/>
                </a:solidFill>
                <a:latin typeface="Roboto" panose="02000000000000000000" pitchFamily="2" charset="0"/>
                <a:ea typeface="Roboto" panose="02000000000000000000" pitchFamily="2" charset="0"/>
              </a:rPr>
              <a:t>not implemented in the base case</a:t>
            </a:r>
            <a:r>
              <a:rPr lang="tr-TR" sz="1200" kern="1200">
                <a:solidFill>
                  <a:schemeClr val="tx1"/>
                </a:solidFill>
                <a:latin typeface="Roboto" panose="02000000000000000000" pitchFamily="2" charset="0"/>
                <a:ea typeface="Roboto" panose="02000000000000000000" pitchFamily="2" charset="0"/>
              </a:rPr>
              <a:t>.</a:t>
            </a:r>
            <a:r>
              <a:rPr lang="en-US" sz="1200" kern="1200">
                <a:solidFill>
                  <a:schemeClr val="tx1"/>
                </a:solidFill>
                <a:latin typeface="Roboto" panose="02000000000000000000" pitchFamily="2" charset="0"/>
                <a:ea typeface="Roboto" panose="02000000000000000000" pitchFamily="2" charset="0"/>
              </a:rPr>
              <a:t> Yet, in the solution the weight capacity of the vans and average weight of the loads are implemented. This way, routings and energy usage values will be more accurate. Furthermore, the solution can even be improved by adding stochasticity to the average order weight. </a:t>
            </a:r>
            <a:r>
              <a:rPr lang="tr-TR" sz="1200" kern="1200">
                <a:solidFill>
                  <a:schemeClr val="tx1"/>
                </a:solidFill>
                <a:latin typeface="Roboto" panose="02000000000000000000" pitchFamily="2" charset="0"/>
                <a:ea typeface="Roboto" panose="02000000000000000000" pitchFamily="2" charset="0"/>
              </a:rPr>
              <a:t>The improved version will be explained in </a:t>
            </a:r>
            <a:r>
              <a:rPr lang="tr-TR" sz="1200" b="1" kern="1200">
                <a:solidFill>
                  <a:schemeClr val="tx1"/>
                </a:solidFill>
                <a:latin typeface="Roboto" panose="02000000000000000000" pitchFamily="2" charset="0"/>
                <a:ea typeface="Roboto" panose="02000000000000000000" pitchFamily="2" charset="0"/>
              </a:rPr>
              <a:t>slide 18</a:t>
            </a:r>
            <a:r>
              <a:rPr lang="tr-TR" sz="1200" kern="1200">
                <a:solidFill>
                  <a:schemeClr val="tx1"/>
                </a:solidFill>
                <a:latin typeface="Roboto" panose="02000000000000000000" pitchFamily="2" charset="0"/>
                <a:ea typeface="Roboto" panose="02000000000000000000" pitchFamily="2" charset="0"/>
              </a:rPr>
              <a:t>.</a:t>
            </a:r>
          </a:p>
        </p:txBody>
      </p:sp>
      <p:grpSp>
        <p:nvGrpSpPr>
          <p:cNvPr id="26" name="Group 25">
            <a:extLst>
              <a:ext uri="{FF2B5EF4-FFF2-40B4-BE49-F238E27FC236}">
                <a16:creationId xmlns:a16="http://schemas.microsoft.com/office/drawing/2014/main" id="{DB219BB2-78CF-4B89-8A68-FC6DF52C6270}"/>
              </a:ext>
            </a:extLst>
          </p:cNvPr>
          <p:cNvGrpSpPr/>
          <p:nvPr/>
        </p:nvGrpSpPr>
        <p:grpSpPr>
          <a:xfrm>
            <a:off x="9500313" y="5359382"/>
            <a:ext cx="1459810" cy="1459810"/>
            <a:chOff x="9527355" y="5374989"/>
            <a:chExt cx="1459810" cy="1459810"/>
          </a:xfrm>
        </p:grpSpPr>
        <p:pic>
          <p:nvPicPr>
            <p:cNvPr id="63" name="Picture 6" descr="Capacity Management X Svg Png Icon Free Download (#406398) -  OnlineWebFonts.COM">
              <a:extLst>
                <a:ext uri="{FF2B5EF4-FFF2-40B4-BE49-F238E27FC236}">
                  <a16:creationId xmlns:a16="http://schemas.microsoft.com/office/drawing/2014/main" id="{9BA5E3C4-6812-4C72-9412-8F29025BE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355" y="5374989"/>
              <a:ext cx="1459810" cy="145981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Turret Truck, Order Picker, Tow Tractor Hire | Linde MH Australia">
              <a:extLst>
                <a:ext uri="{FF2B5EF4-FFF2-40B4-BE49-F238E27FC236}">
                  <a16:creationId xmlns:a16="http://schemas.microsoft.com/office/drawing/2014/main" id="{E7B40A4D-BC0C-41B2-9D3E-CD57AB3801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51918" y="5659993"/>
              <a:ext cx="483945" cy="54816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BECBDD56-08C4-4930-A190-D1C1515FBFED}"/>
              </a:ext>
            </a:extLst>
          </p:cNvPr>
          <p:cNvSpPr txBox="1"/>
          <p:nvPr/>
        </p:nvSpPr>
        <p:spPr>
          <a:xfrm>
            <a:off x="58587" y="4380241"/>
            <a:ext cx="9002351" cy="1015663"/>
          </a:xfrm>
          <a:prstGeom prst="rect">
            <a:avLst/>
          </a:prstGeom>
          <a:noFill/>
        </p:spPr>
        <p:txBody>
          <a:bodyPr wrap="square" rtlCol="0">
            <a:spAutoFit/>
          </a:bodyPr>
          <a:lstStyle/>
          <a:p>
            <a:r>
              <a:rPr lang="en-US" sz="1200" b="1" kern="1200">
                <a:solidFill>
                  <a:schemeClr val="tx1"/>
                </a:solidFill>
                <a:latin typeface="Roboto" panose="02000000000000000000" pitchFamily="2" charset="0"/>
                <a:ea typeface="Roboto" panose="02000000000000000000" pitchFamily="2" charset="0"/>
              </a:rPr>
              <a:t>Battery Size: </a:t>
            </a:r>
            <a:r>
              <a:rPr lang="tr-TR" sz="1200" kern="1200">
                <a:solidFill>
                  <a:schemeClr val="tx1"/>
                </a:solidFill>
                <a:latin typeface="Roboto" panose="02000000000000000000" pitchFamily="2" charset="0"/>
                <a:ea typeface="Roboto" panose="02000000000000000000" pitchFamily="2" charset="0"/>
              </a:rPr>
              <a:t>In the base case, </a:t>
            </a:r>
            <a:r>
              <a:rPr lang="tr-TR" sz="1200">
                <a:latin typeface="Roboto" panose="02000000000000000000" pitchFamily="2" charset="0"/>
                <a:ea typeface="Roboto" panose="02000000000000000000" pitchFamily="2" charset="0"/>
              </a:rPr>
              <a:t>t</a:t>
            </a:r>
            <a:r>
              <a:rPr lang="en-US" sz="1200" kern="1200">
                <a:solidFill>
                  <a:schemeClr val="tx1"/>
                </a:solidFill>
                <a:latin typeface="Roboto" panose="02000000000000000000" pitchFamily="2" charset="0"/>
                <a:ea typeface="Roboto" panose="02000000000000000000" pitchFamily="2" charset="0"/>
              </a:rPr>
              <a:t>he same battery size </a:t>
            </a:r>
            <a:r>
              <a:rPr lang="tr-TR" sz="1200" kern="1200">
                <a:solidFill>
                  <a:schemeClr val="tx1"/>
                </a:solidFill>
                <a:latin typeface="Roboto" panose="02000000000000000000" pitchFamily="2" charset="0"/>
                <a:ea typeface="Roboto" panose="02000000000000000000" pitchFamily="2" charset="0"/>
              </a:rPr>
              <a:t>is assumed to be fixed for all the vans</a:t>
            </a:r>
            <a:r>
              <a:rPr lang="en-US" sz="1200" kern="1200">
                <a:solidFill>
                  <a:schemeClr val="tx1"/>
                </a:solidFill>
                <a:latin typeface="Roboto" panose="02000000000000000000" pitchFamily="2" charset="0"/>
                <a:ea typeface="Roboto" panose="02000000000000000000" pitchFamily="2" charset="0"/>
              </a:rPr>
              <a:t>. According to the routings, the required battery size for each van might differ. Thanks to a further calculation of the required battery sizes, the company can be more flexible in renting trucks. For example, a company can rent a more expensive truck (with a bigger battery) for the routing of 126 km while a less expensive truck (with a smaller battery) is sufficient for a routing of 96km.</a:t>
            </a:r>
            <a:r>
              <a:rPr lang="tr-TR" sz="1200" kern="1200">
                <a:solidFill>
                  <a:schemeClr val="tx1"/>
                </a:solidFill>
                <a:latin typeface="Roboto" panose="02000000000000000000" pitchFamily="2" charset="0"/>
                <a:ea typeface="Roboto" panose="02000000000000000000" pitchFamily="2" charset="0"/>
              </a:rPr>
              <a:t> This can be a possible saving for the company. The improved version will be explained in </a:t>
            </a:r>
            <a:r>
              <a:rPr lang="tr-TR" sz="1200" b="1" kern="1200">
                <a:solidFill>
                  <a:schemeClr val="tx1"/>
                </a:solidFill>
                <a:latin typeface="Roboto" panose="02000000000000000000" pitchFamily="2" charset="0"/>
                <a:ea typeface="Roboto" panose="02000000000000000000" pitchFamily="2" charset="0"/>
              </a:rPr>
              <a:t>slide 17</a:t>
            </a:r>
            <a:r>
              <a:rPr lang="tr-TR" sz="1200" kern="1200">
                <a:solidFill>
                  <a:schemeClr val="tx1"/>
                </a:solidFill>
                <a:latin typeface="Roboto" panose="02000000000000000000" pitchFamily="2" charset="0"/>
                <a:ea typeface="Roboto" panose="02000000000000000000" pitchFamily="2" charset="0"/>
              </a:rPr>
              <a:t>.</a:t>
            </a:r>
          </a:p>
        </p:txBody>
      </p:sp>
      <p:grpSp>
        <p:nvGrpSpPr>
          <p:cNvPr id="18" name="Group 17">
            <a:extLst>
              <a:ext uri="{FF2B5EF4-FFF2-40B4-BE49-F238E27FC236}">
                <a16:creationId xmlns:a16="http://schemas.microsoft.com/office/drawing/2014/main" id="{466C1EA2-23DE-49A2-95B1-E3810EA80EB3}"/>
              </a:ext>
            </a:extLst>
          </p:cNvPr>
          <p:cNvGrpSpPr/>
          <p:nvPr/>
        </p:nvGrpSpPr>
        <p:grpSpPr>
          <a:xfrm>
            <a:off x="9301700" y="4481892"/>
            <a:ext cx="2021257" cy="845318"/>
            <a:chOff x="9377038" y="4507477"/>
            <a:chExt cx="2021257" cy="845318"/>
          </a:xfrm>
        </p:grpSpPr>
        <p:pic>
          <p:nvPicPr>
            <p:cNvPr id="7" name="Graphic 6" descr="Battery charging with solid fill">
              <a:extLst>
                <a:ext uri="{FF2B5EF4-FFF2-40B4-BE49-F238E27FC236}">
                  <a16:creationId xmlns:a16="http://schemas.microsoft.com/office/drawing/2014/main" id="{EF19E96F-7BA4-43E0-A51C-E73EE38959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45765" y="4651471"/>
              <a:ext cx="701324" cy="701324"/>
            </a:xfrm>
            <a:prstGeom prst="rect">
              <a:avLst/>
            </a:prstGeom>
          </p:spPr>
        </p:pic>
        <p:pic>
          <p:nvPicPr>
            <p:cNvPr id="51" name="Graphic 50" descr="Battery charging with solid fill">
              <a:extLst>
                <a:ext uri="{FF2B5EF4-FFF2-40B4-BE49-F238E27FC236}">
                  <a16:creationId xmlns:a16="http://schemas.microsoft.com/office/drawing/2014/main" id="{48E73D6D-2E93-4890-8D23-308298852B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08916" y="4651471"/>
              <a:ext cx="1189379" cy="701324"/>
            </a:xfrm>
            <a:prstGeom prst="rect">
              <a:avLst/>
            </a:prstGeom>
          </p:spPr>
        </p:pic>
        <p:sp>
          <p:nvSpPr>
            <p:cNvPr id="10" name="TextBox 9">
              <a:extLst>
                <a:ext uri="{FF2B5EF4-FFF2-40B4-BE49-F238E27FC236}">
                  <a16:creationId xmlns:a16="http://schemas.microsoft.com/office/drawing/2014/main" id="{C4CCA912-DBE1-4738-A9C1-252ED0332EAD}"/>
                </a:ext>
              </a:extLst>
            </p:cNvPr>
            <p:cNvSpPr txBox="1"/>
            <p:nvPr/>
          </p:nvSpPr>
          <p:spPr>
            <a:xfrm>
              <a:off x="9377038" y="4507477"/>
              <a:ext cx="876039" cy="307777"/>
            </a:xfrm>
            <a:prstGeom prst="rect">
              <a:avLst/>
            </a:prstGeom>
            <a:noFill/>
          </p:spPr>
          <p:txBody>
            <a:bodyPr wrap="square" rtlCol="0">
              <a:spAutoFit/>
            </a:bodyPr>
            <a:lstStyle/>
            <a:p>
              <a:r>
                <a:rPr lang="tr-TR" sz="1400" b="1">
                  <a:solidFill>
                    <a:srgbClr val="00B050"/>
                  </a:solidFill>
                </a:rPr>
                <a:t>25 kwh</a:t>
              </a:r>
            </a:p>
          </p:txBody>
        </p:sp>
        <p:sp>
          <p:nvSpPr>
            <p:cNvPr id="54" name="TextBox 53">
              <a:extLst>
                <a:ext uri="{FF2B5EF4-FFF2-40B4-BE49-F238E27FC236}">
                  <a16:creationId xmlns:a16="http://schemas.microsoft.com/office/drawing/2014/main" id="{B86FC30F-6F79-41B3-8D30-0AE16127BEB2}"/>
                </a:ext>
              </a:extLst>
            </p:cNvPr>
            <p:cNvSpPr txBox="1"/>
            <p:nvPr/>
          </p:nvSpPr>
          <p:spPr>
            <a:xfrm>
              <a:off x="10359066" y="4509745"/>
              <a:ext cx="876039" cy="307777"/>
            </a:xfrm>
            <a:prstGeom prst="rect">
              <a:avLst/>
            </a:prstGeom>
            <a:noFill/>
          </p:spPr>
          <p:txBody>
            <a:bodyPr wrap="square" rtlCol="0">
              <a:spAutoFit/>
            </a:bodyPr>
            <a:lstStyle/>
            <a:p>
              <a:r>
                <a:rPr lang="tr-TR" sz="1400" b="1">
                  <a:solidFill>
                    <a:srgbClr val="00B050"/>
                  </a:solidFill>
                </a:rPr>
                <a:t>35 kwh</a:t>
              </a:r>
            </a:p>
          </p:txBody>
        </p:sp>
      </p:grpSp>
      <p:sp>
        <p:nvSpPr>
          <p:cNvPr id="29" name="TextBox 28">
            <a:extLst>
              <a:ext uri="{FF2B5EF4-FFF2-40B4-BE49-F238E27FC236}">
                <a16:creationId xmlns:a16="http://schemas.microsoft.com/office/drawing/2014/main" id="{1CC9803F-1FE3-46C9-B74C-5135D1981BDF}"/>
              </a:ext>
            </a:extLst>
          </p:cNvPr>
          <p:cNvSpPr txBox="1"/>
          <p:nvPr/>
        </p:nvSpPr>
        <p:spPr>
          <a:xfrm>
            <a:off x="63024" y="3812890"/>
            <a:ext cx="8944855" cy="461665"/>
          </a:xfrm>
          <a:prstGeom prst="rect">
            <a:avLst/>
          </a:prstGeom>
          <a:noFill/>
        </p:spPr>
        <p:txBody>
          <a:bodyPr wrap="square" rtlCol="0">
            <a:spAutoFit/>
          </a:bodyPr>
          <a:lstStyle/>
          <a:p>
            <a:r>
              <a:rPr lang="en-US" sz="1200" b="1" kern="1200">
                <a:solidFill>
                  <a:schemeClr val="tx1"/>
                </a:solidFill>
                <a:latin typeface="Roboto" panose="02000000000000000000" pitchFamily="2" charset="0"/>
                <a:ea typeface="Roboto" panose="02000000000000000000" pitchFamily="2" charset="0"/>
              </a:rPr>
              <a:t>Speed of Vans: </a:t>
            </a:r>
            <a:r>
              <a:rPr lang="en-US" sz="1200" kern="1200">
                <a:solidFill>
                  <a:schemeClr val="tx1"/>
                </a:solidFill>
                <a:latin typeface="Roboto" panose="02000000000000000000" pitchFamily="2" charset="0"/>
                <a:ea typeface="Roboto" panose="02000000000000000000" pitchFamily="2" charset="0"/>
              </a:rPr>
              <a:t>To take an average</a:t>
            </a:r>
            <a:r>
              <a:rPr lang="tr-TR" sz="1200" kern="1200">
                <a:solidFill>
                  <a:schemeClr val="tx1"/>
                </a:solidFill>
                <a:latin typeface="Roboto" panose="02000000000000000000" pitchFamily="2" charset="0"/>
                <a:ea typeface="Roboto" panose="02000000000000000000" pitchFamily="2" charset="0"/>
              </a:rPr>
              <a:t> deterministic</a:t>
            </a:r>
            <a:r>
              <a:rPr lang="en-US" sz="1200" kern="1200">
                <a:solidFill>
                  <a:schemeClr val="tx1"/>
                </a:solidFill>
                <a:latin typeface="Roboto" panose="02000000000000000000" pitchFamily="2" charset="0"/>
                <a:ea typeface="Roboto" panose="02000000000000000000" pitchFamily="2" charset="0"/>
              </a:rPr>
              <a:t> speed is not sufficient to simulate the real-life problem. In order to make it more realistic, the speed can be converted to a </a:t>
            </a:r>
            <a:r>
              <a:rPr lang="en-US" sz="1200" b="1" kern="1200">
                <a:solidFill>
                  <a:schemeClr val="tx1"/>
                </a:solidFill>
                <a:latin typeface="Roboto" panose="02000000000000000000" pitchFamily="2" charset="0"/>
                <a:ea typeface="Roboto" panose="02000000000000000000" pitchFamily="2" charset="0"/>
              </a:rPr>
              <a:t>stochastic speed</a:t>
            </a:r>
            <a:r>
              <a:rPr lang="en-US" sz="1200" kern="1200">
                <a:solidFill>
                  <a:schemeClr val="tx1"/>
                </a:solidFill>
                <a:latin typeface="Roboto" panose="02000000000000000000" pitchFamily="2" charset="0"/>
                <a:ea typeface="Roboto" panose="02000000000000000000" pitchFamily="2" charset="0"/>
              </a:rPr>
              <a:t>.</a:t>
            </a:r>
            <a:r>
              <a:rPr lang="tr-TR" sz="1200" kern="1200">
                <a:solidFill>
                  <a:schemeClr val="tx1"/>
                </a:solidFill>
                <a:latin typeface="Roboto" panose="02000000000000000000" pitchFamily="2" charset="0"/>
                <a:ea typeface="Roboto" panose="02000000000000000000" pitchFamily="2" charset="0"/>
              </a:rPr>
              <a:t>  The improved version will be explained in </a:t>
            </a:r>
            <a:r>
              <a:rPr lang="tr-TR" sz="1200" b="1" kern="1200">
                <a:solidFill>
                  <a:schemeClr val="tx1"/>
                </a:solidFill>
                <a:latin typeface="Roboto" panose="02000000000000000000" pitchFamily="2" charset="0"/>
                <a:ea typeface="Roboto" panose="02000000000000000000" pitchFamily="2" charset="0"/>
              </a:rPr>
              <a:t>slide 19</a:t>
            </a:r>
            <a:r>
              <a:rPr lang="tr-TR" sz="1200" kern="1200">
                <a:solidFill>
                  <a:schemeClr val="tx1"/>
                </a:solidFill>
                <a:latin typeface="Roboto" panose="02000000000000000000" pitchFamily="2" charset="0"/>
                <a:ea typeface="Roboto" panose="02000000000000000000" pitchFamily="2" charset="0"/>
              </a:rPr>
              <a:t>.</a:t>
            </a:r>
          </a:p>
        </p:txBody>
      </p:sp>
      <p:grpSp>
        <p:nvGrpSpPr>
          <p:cNvPr id="17" name="Group 16">
            <a:extLst>
              <a:ext uri="{FF2B5EF4-FFF2-40B4-BE49-F238E27FC236}">
                <a16:creationId xmlns:a16="http://schemas.microsoft.com/office/drawing/2014/main" id="{D88B9BFD-2AAF-40CA-BBDD-613D4C1C1EB7}"/>
              </a:ext>
            </a:extLst>
          </p:cNvPr>
          <p:cNvGrpSpPr/>
          <p:nvPr/>
        </p:nvGrpSpPr>
        <p:grpSpPr>
          <a:xfrm>
            <a:off x="9527355" y="3315175"/>
            <a:ext cx="2076037" cy="1068463"/>
            <a:chOff x="9595059" y="3366211"/>
            <a:chExt cx="2076037" cy="1068463"/>
          </a:xfrm>
        </p:grpSpPr>
        <p:grpSp>
          <p:nvGrpSpPr>
            <p:cNvPr id="13" name="Group 12">
              <a:extLst>
                <a:ext uri="{FF2B5EF4-FFF2-40B4-BE49-F238E27FC236}">
                  <a16:creationId xmlns:a16="http://schemas.microsoft.com/office/drawing/2014/main" id="{9D3DA651-C7D0-4648-A426-20D89376B6BD}"/>
                </a:ext>
              </a:extLst>
            </p:cNvPr>
            <p:cNvGrpSpPr/>
            <p:nvPr/>
          </p:nvGrpSpPr>
          <p:grpSpPr>
            <a:xfrm>
              <a:off x="9595059" y="3366211"/>
              <a:ext cx="2076037" cy="1068463"/>
              <a:chOff x="9595059" y="3366211"/>
              <a:chExt cx="2076037" cy="1068463"/>
            </a:xfrm>
          </p:grpSpPr>
          <p:pic>
            <p:nvPicPr>
              <p:cNvPr id="25" name="Picture 24" descr="A picture containing text&#10;&#10;Description automatically generated">
                <a:extLst>
                  <a:ext uri="{FF2B5EF4-FFF2-40B4-BE49-F238E27FC236}">
                    <a16:creationId xmlns:a16="http://schemas.microsoft.com/office/drawing/2014/main" id="{914FB75D-072F-4C51-8C06-77DB6B9D88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17190" y="3654931"/>
                <a:ext cx="1013548" cy="777307"/>
              </a:xfrm>
              <a:prstGeom prst="rect">
                <a:avLst/>
              </a:prstGeom>
            </p:spPr>
          </p:pic>
          <p:pic>
            <p:nvPicPr>
              <p:cNvPr id="2052" name="Picture 4" descr="Traffic Signal Icon stock vector. Illustration of roads - 33577">
                <a:extLst>
                  <a:ext uri="{FF2B5EF4-FFF2-40B4-BE49-F238E27FC236}">
                    <a16:creationId xmlns:a16="http://schemas.microsoft.com/office/drawing/2014/main" id="{796BCB45-E4AA-4B61-BDF5-B8FED5170B3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95059" y="3763890"/>
                <a:ext cx="269072" cy="670784"/>
              </a:xfrm>
              <a:prstGeom prst="rect">
                <a:avLst/>
              </a:prstGeom>
              <a:noFill/>
              <a:extLst>
                <a:ext uri="{909E8E84-426E-40DD-AFC4-6F175D3DCCD1}">
                  <a14:hiddenFill xmlns:a14="http://schemas.microsoft.com/office/drawing/2010/main">
                    <a:solidFill>
                      <a:srgbClr val="FFFFFF"/>
                    </a:solidFill>
                  </a14:hiddenFill>
                </a:ext>
              </a:extLst>
            </p:spPr>
          </p:pic>
          <p:pic>
            <p:nvPicPr>
              <p:cNvPr id="64" name="Graphic 63" descr="Thought bubble outline">
                <a:extLst>
                  <a:ext uri="{FF2B5EF4-FFF2-40B4-BE49-F238E27FC236}">
                    <a16:creationId xmlns:a16="http://schemas.microsoft.com/office/drawing/2014/main" id="{C7CD8BFE-3B64-4CEE-8CCC-52D60DD841C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789383" y="3366211"/>
                <a:ext cx="881713" cy="881713"/>
              </a:xfrm>
              <a:prstGeom prst="rect">
                <a:avLst/>
              </a:prstGeom>
            </p:spPr>
          </p:pic>
        </p:grpSp>
        <p:pic>
          <p:nvPicPr>
            <p:cNvPr id="31" name="Graphic 30" descr="Sad face outline with solid fill">
              <a:extLst>
                <a:ext uri="{FF2B5EF4-FFF2-40B4-BE49-F238E27FC236}">
                  <a16:creationId xmlns:a16="http://schemas.microsoft.com/office/drawing/2014/main" id="{13DC5DE9-E8A2-4186-B8C0-E3AE0DBCC4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76398" y="3539465"/>
              <a:ext cx="304346" cy="304346"/>
            </a:xfrm>
            <a:prstGeom prst="rect">
              <a:avLst/>
            </a:prstGeom>
          </p:spPr>
        </p:pic>
      </p:grpSp>
      <p:sp>
        <p:nvSpPr>
          <p:cNvPr id="32" name="TextBox 31">
            <a:extLst>
              <a:ext uri="{FF2B5EF4-FFF2-40B4-BE49-F238E27FC236}">
                <a16:creationId xmlns:a16="http://schemas.microsoft.com/office/drawing/2014/main" id="{288CD030-EFFD-46C0-AFF3-5B48E32A664F}"/>
              </a:ext>
            </a:extLst>
          </p:cNvPr>
          <p:cNvSpPr txBox="1"/>
          <p:nvPr/>
        </p:nvSpPr>
        <p:spPr>
          <a:xfrm>
            <a:off x="63024" y="2711729"/>
            <a:ext cx="6239017" cy="830997"/>
          </a:xfrm>
          <a:prstGeom prst="rect">
            <a:avLst/>
          </a:prstGeom>
          <a:noFill/>
        </p:spPr>
        <p:txBody>
          <a:bodyPr wrap="square" rtlCol="0">
            <a:spAutoFit/>
          </a:bodyPr>
          <a:lstStyle/>
          <a:p>
            <a:r>
              <a:rPr lang="en-US" sz="1200" b="1" kern="1200">
                <a:solidFill>
                  <a:schemeClr val="tx1"/>
                </a:solidFill>
                <a:latin typeface="Roboto" panose="02000000000000000000" pitchFamily="2" charset="0"/>
                <a:ea typeface="Roboto" panose="02000000000000000000" pitchFamily="2" charset="0"/>
              </a:rPr>
              <a:t>Charging Policy: </a:t>
            </a:r>
            <a:r>
              <a:rPr lang="tr-TR" sz="1200" kern="1200">
                <a:solidFill>
                  <a:schemeClr val="tx1"/>
                </a:solidFill>
                <a:latin typeface="Roboto" panose="02000000000000000000" pitchFamily="2" charset="0"/>
                <a:ea typeface="Roboto" panose="02000000000000000000" pitchFamily="2" charset="0"/>
              </a:rPr>
              <a:t>In the </a:t>
            </a:r>
            <a:r>
              <a:rPr lang="en-US" sz="1200" kern="1200">
                <a:solidFill>
                  <a:schemeClr val="tx1"/>
                </a:solidFill>
                <a:latin typeface="Roboto" panose="02000000000000000000" pitchFamily="2" charset="0"/>
                <a:ea typeface="Roboto" panose="02000000000000000000" pitchFamily="2" charset="0"/>
              </a:rPr>
              <a:t>b</a:t>
            </a:r>
            <a:r>
              <a:rPr lang="tr-TR" sz="1200" kern="1200">
                <a:solidFill>
                  <a:schemeClr val="tx1"/>
                </a:solidFill>
                <a:latin typeface="Roboto" panose="02000000000000000000" pitchFamily="2" charset="0"/>
                <a:ea typeface="Roboto" panose="02000000000000000000" pitchFamily="2" charset="0"/>
              </a:rPr>
              <a:t>ase </a:t>
            </a:r>
            <a:r>
              <a:rPr lang="en-US" sz="1200" kern="1200">
                <a:solidFill>
                  <a:schemeClr val="tx1"/>
                </a:solidFill>
                <a:latin typeface="Roboto" panose="02000000000000000000" pitchFamily="2" charset="0"/>
                <a:ea typeface="Roboto" panose="02000000000000000000" pitchFamily="2" charset="0"/>
              </a:rPr>
              <a:t>c</a:t>
            </a:r>
            <a:r>
              <a:rPr lang="tr-TR" sz="1200" kern="1200">
                <a:solidFill>
                  <a:schemeClr val="tx1"/>
                </a:solidFill>
                <a:latin typeface="Roboto" panose="02000000000000000000" pitchFamily="2" charset="0"/>
                <a:ea typeface="Roboto" panose="02000000000000000000" pitchFamily="2" charset="0"/>
              </a:rPr>
              <a:t>ase, w</a:t>
            </a:r>
            <a:r>
              <a:rPr lang="en-US" sz="1200" kern="1200">
                <a:solidFill>
                  <a:schemeClr val="tx1"/>
                </a:solidFill>
                <a:latin typeface="Roboto" panose="02000000000000000000" pitchFamily="2" charset="0"/>
                <a:ea typeface="Roboto" panose="02000000000000000000" pitchFamily="2" charset="0"/>
              </a:rPr>
              <a:t>hen charging is required, van goes to the closest charging station. This is not so desirable because the waiting time at </a:t>
            </a:r>
            <a:r>
              <a:rPr lang="tr-TR" sz="1200" kern="1200">
                <a:solidFill>
                  <a:schemeClr val="tx1"/>
                </a:solidFill>
                <a:latin typeface="Roboto" panose="02000000000000000000" pitchFamily="2" charset="0"/>
                <a:ea typeface="Roboto" panose="02000000000000000000" pitchFamily="2" charset="0"/>
              </a:rPr>
              <a:t>the </a:t>
            </a:r>
            <a:r>
              <a:rPr lang="en-US" sz="1200" kern="1200">
                <a:solidFill>
                  <a:schemeClr val="tx1"/>
                </a:solidFill>
                <a:latin typeface="Roboto" panose="02000000000000000000" pitchFamily="2" charset="0"/>
                <a:ea typeface="Roboto" panose="02000000000000000000" pitchFamily="2" charset="0"/>
              </a:rPr>
              <a:t>closing charging station might be </a:t>
            </a:r>
            <a:r>
              <a:rPr lang="tr-TR" sz="1200">
                <a:latin typeface="Roboto" panose="02000000000000000000" pitchFamily="2" charset="0"/>
                <a:ea typeface="Roboto" panose="02000000000000000000" pitchFamily="2" charset="0"/>
              </a:rPr>
              <a:t>very </a:t>
            </a:r>
            <a:r>
              <a:rPr lang="en-US" sz="1200" kern="1200">
                <a:solidFill>
                  <a:schemeClr val="tx1"/>
                </a:solidFill>
                <a:latin typeface="Roboto" panose="02000000000000000000" pitchFamily="2" charset="0"/>
                <a:ea typeface="Roboto" panose="02000000000000000000" pitchFamily="2" charset="0"/>
              </a:rPr>
              <a:t>high. We provided a new charging policy</a:t>
            </a:r>
            <a:r>
              <a:rPr lang="tr-TR" sz="1200" kern="1200">
                <a:solidFill>
                  <a:schemeClr val="tx1"/>
                </a:solidFill>
                <a:latin typeface="Roboto" panose="02000000000000000000" pitchFamily="2" charset="0"/>
                <a:ea typeface="Roboto" panose="02000000000000000000" pitchFamily="2" charset="0"/>
              </a:rPr>
              <a:t>, choosing the most convenient charging station. The improved version will be explained in </a:t>
            </a:r>
            <a:r>
              <a:rPr lang="tr-TR" sz="1200" b="1" kern="1200">
                <a:solidFill>
                  <a:schemeClr val="tx1"/>
                </a:solidFill>
                <a:latin typeface="Roboto" panose="02000000000000000000" pitchFamily="2" charset="0"/>
                <a:ea typeface="Roboto" panose="02000000000000000000" pitchFamily="2" charset="0"/>
              </a:rPr>
              <a:t>slides [8:16]</a:t>
            </a:r>
            <a:endParaRPr lang="en-US" sz="1200" kern="1200">
              <a:solidFill>
                <a:schemeClr val="tx1"/>
              </a:solidFill>
              <a:latin typeface="Roboto" panose="02000000000000000000" pitchFamily="2" charset="0"/>
              <a:ea typeface="Roboto" panose="02000000000000000000" pitchFamily="2" charset="0"/>
              <a:cs typeface="Arial"/>
            </a:endParaRPr>
          </a:p>
        </p:txBody>
      </p:sp>
      <p:pic>
        <p:nvPicPr>
          <p:cNvPr id="82" name="Graphic 81" descr="Sad face outline with solid fill">
            <a:extLst>
              <a:ext uri="{FF2B5EF4-FFF2-40B4-BE49-F238E27FC236}">
                <a16:creationId xmlns:a16="http://schemas.microsoft.com/office/drawing/2014/main" id="{D8B828DF-2896-45C8-AE00-ACB21249A3A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694431" y="38808"/>
            <a:ext cx="628526" cy="628526"/>
          </a:xfrm>
          <a:prstGeom prst="rect">
            <a:avLst/>
          </a:prstGeom>
        </p:spPr>
      </p:pic>
      <p:pic>
        <p:nvPicPr>
          <p:cNvPr id="67" name="Graphic 66" descr="Thumbs Down with solid fill">
            <a:extLst>
              <a:ext uri="{FF2B5EF4-FFF2-40B4-BE49-F238E27FC236}">
                <a16:creationId xmlns:a16="http://schemas.microsoft.com/office/drawing/2014/main" id="{5D49F470-4E64-4553-87DD-350AD83556A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961191" y="0"/>
            <a:ext cx="765159" cy="765159"/>
          </a:xfrm>
          <a:prstGeom prst="rect">
            <a:avLst/>
          </a:prstGeom>
        </p:spPr>
      </p:pic>
      <p:grpSp>
        <p:nvGrpSpPr>
          <p:cNvPr id="11" name="Group 10">
            <a:extLst>
              <a:ext uri="{FF2B5EF4-FFF2-40B4-BE49-F238E27FC236}">
                <a16:creationId xmlns:a16="http://schemas.microsoft.com/office/drawing/2014/main" id="{7E466535-6088-419D-9D59-8F6442EC0486}"/>
              </a:ext>
            </a:extLst>
          </p:cNvPr>
          <p:cNvGrpSpPr/>
          <p:nvPr/>
        </p:nvGrpSpPr>
        <p:grpSpPr>
          <a:xfrm>
            <a:off x="6368103" y="2629341"/>
            <a:ext cx="4396894" cy="928087"/>
            <a:chOff x="6368103" y="2629341"/>
            <a:chExt cx="4396894" cy="928087"/>
          </a:xfrm>
        </p:grpSpPr>
        <p:pic>
          <p:nvPicPr>
            <p:cNvPr id="41" name="Graphic 40" descr="Truck with solid fill">
              <a:extLst>
                <a:ext uri="{FF2B5EF4-FFF2-40B4-BE49-F238E27FC236}">
                  <a16:creationId xmlns:a16="http://schemas.microsoft.com/office/drawing/2014/main" id="{7C135AC2-2952-4D16-A5D2-F828EF3F68F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605154" y="2909884"/>
              <a:ext cx="615109" cy="615109"/>
            </a:xfrm>
            <a:prstGeom prst="rect">
              <a:avLst/>
            </a:prstGeom>
          </p:spPr>
        </p:pic>
        <p:pic>
          <p:nvPicPr>
            <p:cNvPr id="45" name="Graphic 44" descr="Car with solid fill">
              <a:extLst>
                <a:ext uri="{FF2B5EF4-FFF2-40B4-BE49-F238E27FC236}">
                  <a16:creationId xmlns:a16="http://schemas.microsoft.com/office/drawing/2014/main" id="{177D5817-4AD0-45A4-928A-7339C3C7DB4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425169" y="2861749"/>
              <a:ext cx="695679" cy="695679"/>
            </a:xfrm>
            <a:prstGeom prst="rect">
              <a:avLst/>
            </a:prstGeom>
          </p:spPr>
        </p:pic>
        <p:pic>
          <p:nvPicPr>
            <p:cNvPr id="70" name="Graphic 69" descr="Car with solid fill">
              <a:extLst>
                <a:ext uri="{FF2B5EF4-FFF2-40B4-BE49-F238E27FC236}">
                  <a16:creationId xmlns:a16="http://schemas.microsoft.com/office/drawing/2014/main" id="{71A9F0CF-939F-4774-BD98-67C7127FE78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116213" y="2859153"/>
              <a:ext cx="695679" cy="695679"/>
            </a:xfrm>
            <a:prstGeom prst="rect">
              <a:avLst/>
            </a:prstGeom>
          </p:spPr>
        </p:pic>
        <p:pic>
          <p:nvPicPr>
            <p:cNvPr id="71" name="Graphic 70" descr="Car with solid fill">
              <a:extLst>
                <a:ext uri="{FF2B5EF4-FFF2-40B4-BE49-F238E27FC236}">
                  <a16:creationId xmlns:a16="http://schemas.microsoft.com/office/drawing/2014/main" id="{AC835DE8-96A4-46A2-A537-813AD582B77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288411" y="2861749"/>
              <a:ext cx="695679" cy="695679"/>
            </a:xfrm>
            <a:prstGeom prst="rect">
              <a:avLst/>
            </a:prstGeom>
          </p:spPr>
        </p:pic>
        <p:pic>
          <p:nvPicPr>
            <p:cNvPr id="72" name="Picture 71" descr="Icon&#10;&#10;Description automatically generated">
              <a:extLst>
                <a:ext uri="{FF2B5EF4-FFF2-40B4-BE49-F238E27FC236}">
                  <a16:creationId xmlns:a16="http://schemas.microsoft.com/office/drawing/2014/main" id="{45AE527F-E53A-42A9-9289-6737706FD9B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0111394" y="2845313"/>
              <a:ext cx="495343" cy="548688"/>
            </a:xfrm>
            <a:prstGeom prst="rect">
              <a:avLst/>
            </a:prstGeom>
          </p:spPr>
        </p:pic>
        <p:pic>
          <p:nvPicPr>
            <p:cNvPr id="65" name="Picture 64" descr="Icon&#10;&#10;Description automatically generated">
              <a:extLst>
                <a:ext uri="{FF2B5EF4-FFF2-40B4-BE49-F238E27FC236}">
                  <a16:creationId xmlns:a16="http://schemas.microsoft.com/office/drawing/2014/main" id="{24157184-5219-4428-82C2-DE2A11218E0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982842" y="2629341"/>
              <a:ext cx="519540" cy="402744"/>
            </a:xfrm>
            <a:prstGeom prst="rect">
              <a:avLst/>
            </a:prstGeom>
          </p:spPr>
        </p:pic>
        <p:cxnSp>
          <p:nvCxnSpPr>
            <p:cNvPr id="8" name="Straight Connector 7">
              <a:extLst>
                <a:ext uri="{FF2B5EF4-FFF2-40B4-BE49-F238E27FC236}">
                  <a16:creationId xmlns:a16="http://schemas.microsoft.com/office/drawing/2014/main" id="{9E2C9ACD-2B4A-4FC6-9A1D-3CD01973C5CC}"/>
                </a:ext>
              </a:extLst>
            </p:cNvPr>
            <p:cNvCxnSpPr/>
            <p:nvPr/>
          </p:nvCxnSpPr>
          <p:spPr>
            <a:xfrm>
              <a:off x="6368103" y="3391048"/>
              <a:ext cx="4396894" cy="0"/>
            </a:xfrm>
            <a:prstGeom prst="line">
              <a:avLst/>
            </a:prstGeom>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5158693D-3B5A-4923-8355-05FDC112D333}"/>
              </a:ext>
            </a:extLst>
          </p:cNvPr>
          <p:cNvGrpSpPr/>
          <p:nvPr/>
        </p:nvGrpSpPr>
        <p:grpSpPr>
          <a:xfrm>
            <a:off x="6898348" y="1157173"/>
            <a:ext cx="4079999" cy="1354103"/>
            <a:chOff x="7271693" y="1040991"/>
            <a:chExt cx="4079999" cy="1354103"/>
          </a:xfrm>
        </p:grpSpPr>
        <p:pic>
          <p:nvPicPr>
            <p:cNvPr id="12" name="Picture 11">
              <a:extLst>
                <a:ext uri="{FF2B5EF4-FFF2-40B4-BE49-F238E27FC236}">
                  <a16:creationId xmlns:a16="http://schemas.microsoft.com/office/drawing/2014/main" id="{AEC91B9D-5C47-44C5-A3BF-F0D29D10A2FE}"/>
                </a:ext>
              </a:extLst>
            </p:cNvPr>
            <p:cNvPicPr>
              <a:picLocks noChangeAspect="1"/>
            </p:cNvPicPr>
            <p:nvPr/>
          </p:nvPicPr>
          <p:blipFill>
            <a:blip r:embed="rId24"/>
            <a:stretch>
              <a:fillRect/>
            </a:stretch>
          </p:blipFill>
          <p:spPr>
            <a:xfrm>
              <a:off x="9209937" y="1136922"/>
              <a:ext cx="2141755" cy="1258172"/>
            </a:xfrm>
            <a:prstGeom prst="rect">
              <a:avLst/>
            </a:prstGeom>
          </p:spPr>
        </p:pic>
        <p:grpSp>
          <p:nvGrpSpPr>
            <p:cNvPr id="46" name="Google Shape;1223;p26">
              <a:extLst>
                <a:ext uri="{FF2B5EF4-FFF2-40B4-BE49-F238E27FC236}">
                  <a16:creationId xmlns:a16="http://schemas.microsoft.com/office/drawing/2014/main" id="{A770E365-93D3-487B-A8E5-BB351F14917E}"/>
                </a:ext>
              </a:extLst>
            </p:cNvPr>
            <p:cNvGrpSpPr/>
            <p:nvPr/>
          </p:nvGrpSpPr>
          <p:grpSpPr>
            <a:xfrm>
              <a:off x="7271693" y="1807407"/>
              <a:ext cx="747120" cy="485038"/>
              <a:chOff x="3059175" y="1773875"/>
              <a:chExt cx="3217300" cy="2057325"/>
            </a:xfrm>
          </p:grpSpPr>
          <p:sp>
            <p:nvSpPr>
              <p:cNvPr id="47" name="Google Shape;1224;p26">
                <a:extLst>
                  <a:ext uri="{FF2B5EF4-FFF2-40B4-BE49-F238E27FC236}">
                    <a16:creationId xmlns:a16="http://schemas.microsoft.com/office/drawing/2014/main" id="{39EBD055-28EC-457D-8FF2-E16D9432BDAD}"/>
                  </a:ext>
                </a:extLst>
              </p:cNvPr>
              <p:cNvSpPr/>
              <p:nvPr/>
            </p:nvSpPr>
            <p:spPr>
              <a:xfrm>
                <a:off x="3133375" y="3676900"/>
                <a:ext cx="3093900" cy="154300"/>
              </a:xfrm>
              <a:custGeom>
                <a:avLst/>
                <a:gdLst/>
                <a:ahLst/>
                <a:cxnLst/>
                <a:rect l="l" t="t" r="r" b="b"/>
                <a:pathLst>
                  <a:path w="123756" h="6172" extrusionOk="0">
                    <a:moveTo>
                      <a:pt x="61878" y="1"/>
                    </a:moveTo>
                    <a:cubicBezTo>
                      <a:pt x="27687" y="1"/>
                      <a:pt x="1" y="1402"/>
                      <a:pt x="1" y="3103"/>
                    </a:cubicBezTo>
                    <a:cubicBezTo>
                      <a:pt x="1" y="4804"/>
                      <a:pt x="27687" y="6172"/>
                      <a:pt x="61878" y="6172"/>
                    </a:cubicBezTo>
                    <a:cubicBezTo>
                      <a:pt x="96069" y="6172"/>
                      <a:pt x="123756" y="4804"/>
                      <a:pt x="123756" y="3103"/>
                    </a:cubicBezTo>
                    <a:cubicBezTo>
                      <a:pt x="123756" y="1402"/>
                      <a:pt x="96069" y="1"/>
                      <a:pt x="61878" y="1"/>
                    </a:cubicBezTo>
                    <a:close/>
                  </a:path>
                </a:pathLst>
              </a:custGeom>
              <a:solidFill>
                <a:srgbClr val="595959"/>
              </a:solidFill>
              <a:ln>
                <a:noFill/>
              </a:ln>
            </p:spPr>
            <p:txBody>
              <a:bodyPr spcFirstLastPara="1" wrap="square" lIns="121900" tIns="121900" rIns="121900" bIns="121900" anchor="ctr" anchorCtr="0">
                <a:noAutofit/>
              </a:bodyPr>
              <a:lstStyle/>
              <a:p>
                <a:endParaRPr sz="2400"/>
              </a:p>
            </p:txBody>
          </p:sp>
          <p:sp>
            <p:nvSpPr>
              <p:cNvPr id="48" name="Google Shape;1225;p26">
                <a:extLst>
                  <a:ext uri="{FF2B5EF4-FFF2-40B4-BE49-F238E27FC236}">
                    <a16:creationId xmlns:a16="http://schemas.microsoft.com/office/drawing/2014/main" id="{CF2F80C5-DC86-42B7-99B6-7ECC466C46AD}"/>
                  </a:ext>
                </a:extLst>
              </p:cNvPr>
              <p:cNvSpPr/>
              <p:nvPr/>
            </p:nvSpPr>
            <p:spPr>
              <a:xfrm>
                <a:off x="4849600" y="1868950"/>
                <a:ext cx="1360175" cy="1581975"/>
              </a:xfrm>
              <a:custGeom>
                <a:avLst/>
                <a:gdLst/>
                <a:ahLst/>
                <a:cxnLst/>
                <a:rect l="l" t="t" r="r" b="b"/>
                <a:pathLst>
                  <a:path w="54407" h="63279" extrusionOk="0">
                    <a:moveTo>
                      <a:pt x="1" y="0"/>
                    </a:moveTo>
                    <a:lnTo>
                      <a:pt x="1" y="58042"/>
                    </a:lnTo>
                    <a:cubicBezTo>
                      <a:pt x="1" y="60911"/>
                      <a:pt x="2369" y="63279"/>
                      <a:pt x="5238" y="63279"/>
                    </a:cubicBezTo>
                    <a:lnTo>
                      <a:pt x="49203" y="63279"/>
                    </a:lnTo>
                    <a:cubicBezTo>
                      <a:pt x="52071" y="63279"/>
                      <a:pt x="54406" y="60911"/>
                      <a:pt x="54406" y="58042"/>
                    </a:cubicBezTo>
                    <a:lnTo>
                      <a:pt x="54406" y="26319"/>
                    </a:lnTo>
                    <a:cubicBezTo>
                      <a:pt x="54406" y="26219"/>
                      <a:pt x="54406" y="26119"/>
                      <a:pt x="54406" y="26019"/>
                    </a:cubicBezTo>
                    <a:lnTo>
                      <a:pt x="49836" y="26019"/>
                    </a:lnTo>
                    <a:lnTo>
                      <a:pt x="32858" y="4470"/>
                    </a:lnTo>
                    <a:cubicBezTo>
                      <a:pt x="33024" y="4470"/>
                      <a:pt x="33124" y="4537"/>
                      <a:pt x="38862" y="4637"/>
                    </a:cubicBezTo>
                    <a:lnTo>
                      <a:pt x="53639" y="23651"/>
                    </a:lnTo>
                    <a:cubicBezTo>
                      <a:pt x="53539" y="23517"/>
                      <a:pt x="53472" y="23417"/>
                      <a:pt x="53372" y="23284"/>
                    </a:cubicBezTo>
                    <a:lnTo>
                      <a:pt x="36760" y="1902"/>
                    </a:lnTo>
                    <a:cubicBezTo>
                      <a:pt x="35826" y="701"/>
                      <a:pt x="34392" y="0"/>
                      <a:pt x="32858" y="0"/>
                    </a:cubicBezTo>
                    <a:close/>
                  </a:path>
                </a:pathLst>
              </a:custGeom>
              <a:solidFill>
                <a:srgbClr val="F79937"/>
              </a:solidFill>
              <a:ln>
                <a:noFill/>
              </a:ln>
            </p:spPr>
            <p:txBody>
              <a:bodyPr spcFirstLastPara="1" wrap="square" lIns="121900" tIns="121900" rIns="121900" bIns="121900" anchor="ctr" anchorCtr="0">
                <a:noAutofit/>
              </a:bodyPr>
              <a:lstStyle/>
              <a:p>
                <a:endParaRPr sz="2400"/>
              </a:p>
            </p:txBody>
          </p:sp>
          <p:sp>
            <p:nvSpPr>
              <p:cNvPr id="49" name="Google Shape;1226;p26">
                <a:extLst>
                  <a:ext uri="{FF2B5EF4-FFF2-40B4-BE49-F238E27FC236}">
                    <a16:creationId xmlns:a16="http://schemas.microsoft.com/office/drawing/2014/main" id="{668B7976-0EB1-47E5-82FD-EE884736EB6E}"/>
                  </a:ext>
                </a:extLst>
              </p:cNvPr>
              <p:cNvSpPr/>
              <p:nvPr/>
            </p:nvSpPr>
            <p:spPr>
              <a:xfrm>
                <a:off x="4850450" y="1868950"/>
                <a:ext cx="969875" cy="114275"/>
              </a:xfrm>
              <a:custGeom>
                <a:avLst/>
                <a:gdLst/>
                <a:ahLst/>
                <a:cxnLst/>
                <a:rect l="l" t="t" r="r" b="b"/>
                <a:pathLst>
                  <a:path w="38795" h="4571" extrusionOk="0">
                    <a:moveTo>
                      <a:pt x="32890" y="4537"/>
                    </a:moveTo>
                    <a:lnTo>
                      <a:pt x="32924" y="4570"/>
                    </a:lnTo>
                    <a:lnTo>
                      <a:pt x="32924" y="4537"/>
                    </a:lnTo>
                    <a:close/>
                    <a:moveTo>
                      <a:pt x="0" y="0"/>
                    </a:moveTo>
                    <a:lnTo>
                      <a:pt x="0" y="4537"/>
                    </a:lnTo>
                    <a:lnTo>
                      <a:pt x="32890" y="4537"/>
                    </a:lnTo>
                    <a:lnTo>
                      <a:pt x="32824" y="4470"/>
                    </a:lnTo>
                    <a:cubicBezTo>
                      <a:pt x="32924" y="4470"/>
                      <a:pt x="33024" y="4503"/>
                      <a:pt x="35225" y="4570"/>
                    </a:cubicBezTo>
                    <a:lnTo>
                      <a:pt x="38795" y="4570"/>
                    </a:lnTo>
                    <a:lnTo>
                      <a:pt x="36726" y="1902"/>
                    </a:lnTo>
                    <a:cubicBezTo>
                      <a:pt x="35792" y="701"/>
                      <a:pt x="34358" y="0"/>
                      <a:pt x="32824" y="0"/>
                    </a:cubicBezTo>
                    <a:close/>
                  </a:path>
                </a:pathLst>
              </a:custGeom>
              <a:solidFill>
                <a:srgbClr val="DB7726"/>
              </a:solidFill>
              <a:ln>
                <a:noFill/>
              </a:ln>
            </p:spPr>
            <p:txBody>
              <a:bodyPr spcFirstLastPara="1" wrap="square" lIns="121900" tIns="121900" rIns="121900" bIns="121900" anchor="ctr" anchorCtr="0">
                <a:noAutofit/>
              </a:bodyPr>
              <a:lstStyle/>
              <a:p>
                <a:endParaRPr sz="2400"/>
              </a:p>
            </p:txBody>
          </p:sp>
          <p:sp>
            <p:nvSpPr>
              <p:cNvPr id="50" name="Google Shape;1227;p26">
                <a:extLst>
                  <a:ext uri="{FF2B5EF4-FFF2-40B4-BE49-F238E27FC236}">
                    <a16:creationId xmlns:a16="http://schemas.microsoft.com/office/drawing/2014/main" id="{E37767EA-350D-4EA4-B760-9B2A6E6843E0}"/>
                  </a:ext>
                </a:extLst>
              </p:cNvPr>
              <p:cNvSpPr/>
              <p:nvPr/>
            </p:nvSpPr>
            <p:spPr>
              <a:xfrm>
                <a:off x="4849600" y="1868950"/>
                <a:ext cx="1360175" cy="1581975"/>
              </a:xfrm>
              <a:custGeom>
                <a:avLst/>
                <a:gdLst/>
                <a:ahLst/>
                <a:cxnLst/>
                <a:rect l="l" t="t" r="r" b="b"/>
                <a:pathLst>
                  <a:path w="54407" h="63279" extrusionOk="0">
                    <a:moveTo>
                      <a:pt x="1" y="0"/>
                    </a:moveTo>
                    <a:lnTo>
                      <a:pt x="1" y="58042"/>
                    </a:lnTo>
                    <a:cubicBezTo>
                      <a:pt x="1" y="60911"/>
                      <a:pt x="2369" y="63279"/>
                      <a:pt x="5238" y="63279"/>
                    </a:cubicBezTo>
                    <a:lnTo>
                      <a:pt x="49203" y="63279"/>
                    </a:lnTo>
                    <a:cubicBezTo>
                      <a:pt x="52071" y="63279"/>
                      <a:pt x="54406" y="60911"/>
                      <a:pt x="54406" y="58042"/>
                    </a:cubicBezTo>
                    <a:lnTo>
                      <a:pt x="54406" y="50536"/>
                    </a:lnTo>
                    <a:lnTo>
                      <a:pt x="42198" y="50536"/>
                    </a:lnTo>
                    <a:cubicBezTo>
                      <a:pt x="42198" y="50536"/>
                      <a:pt x="37694" y="42931"/>
                      <a:pt x="28688" y="42931"/>
                    </a:cubicBezTo>
                    <a:lnTo>
                      <a:pt x="2136" y="42931"/>
                    </a:lnTo>
                    <a:lnTo>
                      <a:pt x="1" y="0"/>
                    </a:lnTo>
                    <a:close/>
                  </a:path>
                </a:pathLst>
              </a:custGeom>
              <a:solidFill>
                <a:srgbClr val="DB7726"/>
              </a:solidFill>
              <a:ln>
                <a:noFill/>
              </a:ln>
            </p:spPr>
            <p:txBody>
              <a:bodyPr spcFirstLastPara="1" wrap="square" lIns="121900" tIns="121900" rIns="121900" bIns="121900" anchor="ctr" anchorCtr="0">
                <a:noAutofit/>
              </a:bodyPr>
              <a:lstStyle/>
              <a:p>
                <a:endParaRPr sz="2400"/>
              </a:p>
            </p:txBody>
          </p:sp>
          <p:sp>
            <p:nvSpPr>
              <p:cNvPr id="52" name="Google Shape;1228;p26">
                <a:extLst>
                  <a:ext uri="{FF2B5EF4-FFF2-40B4-BE49-F238E27FC236}">
                    <a16:creationId xmlns:a16="http://schemas.microsoft.com/office/drawing/2014/main" id="{A1C07F0D-A04F-480F-A943-5E2D8EF289D9}"/>
                  </a:ext>
                </a:extLst>
              </p:cNvPr>
              <p:cNvSpPr/>
              <p:nvPr/>
            </p:nvSpPr>
            <p:spPr>
              <a:xfrm>
                <a:off x="4962200" y="1980700"/>
                <a:ext cx="572075" cy="538725"/>
              </a:xfrm>
              <a:custGeom>
                <a:avLst/>
                <a:gdLst/>
                <a:ahLst/>
                <a:cxnLst/>
                <a:rect l="l" t="t" r="r" b="b"/>
                <a:pathLst>
                  <a:path w="22883" h="21549" extrusionOk="0">
                    <a:moveTo>
                      <a:pt x="0" y="0"/>
                    </a:moveTo>
                    <a:lnTo>
                      <a:pt x="0" y="21549"/>
                    </a:lnTo>
                    <a:lnTo>
                      <a:pt x="22883" y="21549"/>
                    </a:lnTo>
                    <a:lnTo>
                      <a:pt x="22883"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3" name="Google Shape;1229;p26">
                <a:extLst>
                  <a:ext uri="{FF2B5EF4-FFF2-40B4-BE49-F238E27FC236}">
                    <a16:creationId xmlns:a16="http://schemas.microsoft.com/office/drawing/2014/main" id="{D30D1E91-5881-4299-A135-A09C3B8B3296}"/>
                  </a:ext>
                </a:extLst>
              </p:cNvPr>
              <p:cNvSpPr/>
              <p:nvPr/>
            </p:nvSpPr>
            <p:spPr>
              <a:xfrm>
                <a:off x="5179850" y="1980700"/>
                <a:ext cx="289400" cy="538725"/>
              </a:xfrm>
              <a:custGeom>
                <a:avLst/>
                <a:gdLst/>
                <a:ahLst/>
                <a:cxnLst/>
                <a:rect l="l" t="t" r="r" b="b"/>
                <a:pathLst>
                  <a:path w="11576" h="21549" extrusionOk="0">
                    <a:moveTo>
                      <a:pt x="9707" y="0"/>
                    </a:moveTo>
                    <a:lnTo>
                      <a:pt x="0" y="21549"/>
                    </a:lnTo>
                    <a:lnTo>
                      <a:pt x="1868" y="21549"/>
                    </a:lnTo>
                    <a:lnTo>
                      <a:pt x="11575"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5" name="Google Shape;1230;p26">
                <a:extLst>
                  <a:ext uri="{FF2B5EF4-FFF2-40B4-BE49-F238E27FC236}">
                    <a16:creationId xmlns:a16="http://schemas.microsoft.com/office/drawing/2014/main" id="{2C3D81D3-9A1C-4616-8EB6-743C2C7A84D5}"/>
                  </a:ext>
                </a:extLst>
              </p:cNvPr>
              <p:cNvSpPr/>
              <p:nvPr/>
            </p:nvSpPr>
            <p:spPr>
              <a:xfrm>
                <a:off x="5043075" y="1980700"/>
                <a:ext cx="353625" cy="538725"/>
              </a:xfrm>
              <a:custGeom>
                <a:avLst/>
                <a:gdLst/>
                <a:ahLst/>
                <a:cxnLst/>
                <a:rect l="l" t="t" r="r" b="b"/>
                <a:pathLst>
                  <a:path w="14145" h="21549" extrusionOk="0">
                    <a:moveTo>
                      <a:pt x="9708" y="0"/>
                    </a:moveTo>
                    <a:lnTo>
                      <a:pt x="1" y="21549"/>
                    </a:lnTo>
                    <a:lnTo>
                      <a:pt x="4437" y="21549"/>
                    </a:lnTo>
                    <a:lnTo>
                      <a:pt x="1414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6" name="Google Shape;1231;p26">
                <a:extLst>
                  <a:ext uri="{FF2B5EF4-FFF2-40B4-BE49-F238E27FC236}">
                    <a16:creationId xmlns:a16="http://schemas.microsoft.com/office/drawing/2014/main" id="{E188C6A2-7E6E-4444-B0E4-D23C26F204D0}"/>
                  </a:ext>
                </a:extLst>
              </p:cNvPr>
              <p:cNvSpPr/>
              <p:nvPr/>
            </p:nvSpPr>
            <p:spPr>
              <a:xfrm>
                <a:off x="5626000" y="1980700"/>
                <a:ext cx="583775" cy="538725"/>
              </a:xfrm>
              <a:custGeom>
                <a:avLst/>
                <a:gdLst/>
                <a:ahLst/>
                <a:cxnLst/>
                <a:rect l="l" t="t" r="r" b="b"/>
                <a:pathLst>
                  <a:path w="23351" h="21549" extrusionOk="0">
                    <a:moveTo>
                      <a:pt x="0" y="0"/>
                    </a:moveTo>
                    <a:lnTo>
                      <a:pt x="0" y="21549"/>
                    </a:lnTo>
                    <a:lnTo>
                      <a:pt x="23350" y="21549"/>
                    </a:lnTo>
                    <a:cubicBezTo>
                      <a:pt x="23317" y="20715"/>
                      <a:pt x="23050" y="19881"/>
                      <a:pt x="22583" y="19181"/>
                    </a:cubicBezTo>
                    <a:lnTo>
                      <a:pt x="7806" y="167"/>
                    </a:lnTo>
                    <a:cubicBezTo>
                      <a:pt x="2102" y="67"/>
                      <a:pt x="1968" y="0"/>
                      <a:pt x="1802"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57" name="Google Shape;1232;p26">
                <a:extLst>
                  <a:ext uri="{FF2B5EF4-FFF2-40B4-BE49-F238E27FC236}">
                    <a16:creationId xmlns:a16="http://schemas.microsoft.com/office/drawing/2014/main" id="{16C0335C-DAFA-46A0-B720-D708EEE6D726}"/>
                  </a:ext>
                </a:extLst>
              </p:cNvPr>
              <p:cNvSpPr/>
              <p:nvPr/>
            </p:nvSpPr>
            <p:spPr>
              <a:xfrm>
                <a:off x="5826975" y="2185825"/>
                <a:ext cx="180150" cy="333600"/>
              </a:xfrm>
              <a:custGeom>
                <a:avLst/>
                <a:gdLst/>
                <a:ahLst/>
                <a:cxnLst/>
                <a:rect l="l" t="t" r="r" b="b"/>
                <a:pathLst>
                  <a:path w="7206" h="13344" extrusionOk="0">
                    <a:moveTo>
                      <a:pt x="6038" y="1"/>
                    </a:moveTo>
                    <a:lnTo>
                      <a:pt x="0" y="13344"/>
                    </a:lnTo>
                    <a:lnTo>
                      <a:pt x="1868" y="13344"/>
                    </a:lnTo>
                    <a:lnTo>
                      <a:pt x="7206" y="1535"/>
                    </a:lnTo>
                    <a:lnTo>
                      <a:pt x="6038"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8" name="Google Shape;1233;p26">
                <a:extLst>
                  <a:ext uri="{FF2B5EF4-FFF2-40B4-BE49-F238E27FC236}">
                    <a16:creationId xmlns:a16="http://schemas.microsoft.com/office/drawing/2014/main" id="{74E480CA-88D6-4C76-9E42-ED41DE9936B7}"/>
                  </a:ext>
                </a:extLst>
              </p:cNvPr>
              <p:cNvSpPr/>
              <p:nvPr/>
            </p:nvSpPr>
            <p:spPr>
              <a:xfrm>
                <a:off x="5690200" y="2074925"/>
                <a:ext cx="271050" cy="444500"/>
              </a:xfrm>
              <a:custGeom>
                <a:avLst/>
                <a:gdLst/>
                <a:ahLst/>
                <a:cxnLst/>
                <a:rect l="l" t="t" r="r" b="b"/>
                <a:pathLst>
                  <a:path w="10842" h="17780" extrusionOk="0">
                    <a:moveTo>
                      <a:pt x="8040" y="0"/>
                    </a:moveTo>
                    <a:lnTo>
                      <a:pt x="1" y="17780"/>
                    </a:lnTo>
                    <a:lnTo>
                      <a:pt x="4437" y="17780"/>
                    </a:lnTo>
                    <a:lnTo>
                      <a:pt x="10842" y="3570"/>
                    </a:lnTo>
                    <a:lnTo>
                      <a:pt x="8040"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59" name="Google Shape;1234;p26">
                <a:extLst>
                  <a:ext uri="{FF2B5EF4-FFF2-40B4-BE49-F238E27FC236}">
                    <a16:creationId xmlns:a16="http://schemas.microsoft.com/office/drawing/2014/main" id="{36354008-0465-404E-8CA1-42FF589874C3}"/>
                  </a:ext>
                </a:extLst>
              </p:cNvPr>
              <p:cNvSpPr/>
              <p:nvPr/>
            </p:nvSpPr>
            <p:spPr>
              <a:xfrm>
                <a:off x="4850450" y="3179050"/>
                <a:ext cx="1390175" cy="271875"/>
              </a:xfrm>
              <a:custGeom>
                <a:avLst/>
                <a:gdLst/>
                <a:ahLst/>
                <a:cxnLst/>
                <a:rect l="l" t="t" r="r" b="b"/>
                <a:pathLst>
                  <a:path w="55607" h="10875" extrusionOk="0">
                    <a:moveTo>
                      <a:pt x="1134" y="0"/>
                    </a:moveTo>
                    <a:cubicBezTo>
                      <a:pt x="501" y="0"/>
                      <a:pt x="0" y="501"/>
                      <a:pt x="0" y="1135"/>
                    </a:cubicBezTo>
                    <a:lnTo>
                      <a:pt x="0" y="9741"/>
                    </a:lnTo>
                    <a:cubicBezTo>
                      <a:pt x="0" y="10375"/>
                      <a:pt x="501" y="10875"/>
                      <a:pt x="1134" y="10875"/>
                    </a:cubicBezTo>
                    <a:lnTo>
                      <a:pt x="54472" y="10875"/>
                    </a:lnTo>
                    <a:cubicBezTo>
                      <a:pt x="55106" y="10875"/>
                      <a:pt x="55607" y="10375"/>
                      <a:pt x="55607" y="9741"/>
                    </a:cubicBezTo>
                    <a:lnTo>
                      <a:pt x="55607" y="1135"/>
                    </a:lnTo>
                    <a:cubicBezTo>
                      <a:pt x="55607" y="501"/>
                      <a:pt x="55106" y="0"/>
                      <a:pt x="54472"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60" name="Google Shape;1235;p26">
                <a:extLst>
                  <a:ext uri="{FF2B5EF4-FFF2-40B4-BE49-F238E27FC236}">
                    <a16:creationId xmlns:a16="http://schemas.microsoft.com/office/drawing/2014/main" id="{DA256851-D5B3-405E-882A-1BECA9C863F6}"/>
                  </a:ext>
                </a:extLst>
              </p:cNvPr>
              <p:cNvSpPr/>
              <p:nvPr/>
            </p:nvSpPr>
            <p:spPr>
              <a:xfrm>
                <a:off x="4849600" y="3179050"/>
                <a:ext cx="1391025" cy="271875"/>
              </a:xfrm>
              <a:custGeom>
                <a:avLst/>
                <a:gdLst/>
                <a:ahLst/>
                <a:cxnLst/>
                <a:rect l="l" t="t" r="r" b="b"/>
                <a:pathLst>
                  <a:path w="55641" h="10875" extrusionOk="0">
                    <a:moveTo>
                      <a:pt x="1535" y="0"/>
                    </a:moveTo>
                    <a:cubicBezTo>
                      <a:pt x="701" y="0"/>
                      <a:pt x="1" y="701"/>
                      <a:pt x="1" y="1535"/>
                    </a:cubicBezTo>
                    <a:lnTo>
                      <a:pt x="1" y="9340"/>
                    </a:lnTo>
                    <a:cubicBezTo>
                      <a:pt x="1" y="10174"/>
                      <a:pt x="701" y="10875"/>
                      <a:pt x="1535" y="10875"/>
                    </a:cubicBezTo>
                    <a:lnTo>
                      <a:pt x="54106" y="10875"/>
                    </a:lnTo>
                    <a:cubicBezTo>
                      <a:pt x="54940" y="10875"/>
                      <a:pt x="55641" y="10174"/>
                      <a:pt x="55641" y="9340"/>
                    </a:cubicBezTo>
                    <a:lnTo>
                      <a:pt x="55641" y="8907"/>
                    </a:lnTo>
                    <a:lnTo>
                      <a:pt x="45500" y="8907"/>
                    </a:lnTo>
                    <a:cubicBezTo>
                      <a:pt x="45500" y="8907"/>
                      <a:pt x="45667" y="4003"/>
                      <a:pt x="42731"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62" name="Google Shape;1236;p26">
                <a:extLst>
                  <a:ext uri="{FF2B5EF4-FFF2-40B4-BE49-F238E27FC236}">
                    <a16:creationId xmlns:a16="http://schemas.microsoft.com/office/drawing/2014/main" id="{177FCED1-EB85-4480-B4E8-9D9149FDCBB2}"/>
                  </a:ext>
                </a:extLst>
              </p:cNvPr>
              <p:cNvSpPr/>
              <p:nvPr/>
            </p:nvSpPr>
            <p:spPr>
              <a:xfrm>
                <a:off x="3127550" y="3048125"/>
                <a:ext cx="2383375" cy="401975"/>
              </a:xfrm>
              <a:custGeom>
                <a:avLst/>
                <a:gdLst/>
                <a:ahLst/>
                <a:cxnLst/>
                <a:rect l="l" t="t" r="r" b="b"/>
                <a:pathLst>
                  <a:path w="95335" h="16079" extrusionOk="0">
                    <a:moveTo>
                      <a:pt x="0" y="0"/>
                    </a:moveTo>
                    <a:lnTo>
                      <a:pt x="0" y="16079"/>
                    </a:lnTo>
                    <a:lnTo>
                      <a:pt x="95335" y="16079"/>
                    </a:lnTo>
                    <a:lnTo>
                      <a:pt x="95335" y="0"/>
                    </a:lnTo>
                    <a:close/>
                  </a:path>
                </a:pathLst>
              </a:custGeom>
              <a:solidFill>
                <a:srgbClr val="F79937"/>
              </a:solidFill>
              <a:ln>
                <a:noFill/>
              </a:ln>
            </p:spPr>
            <p:txBody>
              <a:bodyPr spcFirstLastPara="1" wrap="square" lIns="121900" tIns="121900" rIns="121900" bIns="121900" anchor="ctr" anchorCtr="0">
                <a:noAutofit/>
              </a:bodyPr>
              <a:lstStyle/>
              <a:p>
                <a:endParaRPr sz="2400"/>
              </a:p>
            </p:txBody>
          </p:sp>
          <p:sp>
            <p:nvSpPr>
              <p:cNvPr id="66" name="Google Shape;1237;p26">
                <a:extLst>
                  <a:ext uri="{FF2B5EF4-FFF2-40B4-BE49-F238E27FC236}">
                    <a16:creationId xmlns:a16="http://schemas.microsoft.com/office/drawing/2014/main" id="{3F68F015-3225-4C60-9AB4-5AF904A4FAE8}"/>
                  </a:ext>
                </a:extLst>
              </p:cNvPr>
              <p:cNvSpPr/>
              <p:nvPr/>
            </p:nvSpPr>
            <p:spPr>
              <a:xfrm>
                <a:off x="3127550" y="3048125"/>
                <a:ext cx="2383375" cy="401975"/>
              </a:xfrm>
              <a:custGeom>
                <a:avLst/>
                <a:gdLst/>
                <a:ahLst/>
                <a:cxnLst/>
                <a:rect l="l" t="t" r="r" b="b"/>
                <a:pathLst>
                  <a:path w="95335" h="16079" extrusionOk="0">
                    <a:moveTo>
                      <a:pt x="0" y="0"/>
                    </a:moveTo>
                    <a:lnTo>
                      <a:pt x="0" y="4270"/>
                    </a:lnTo>
                    <a:lnTo>
                      <a:pt x="79290" y="4270"/>
                    </a:lnTo>
                    <a:cubicBezTo>
                      <a:pt x="79290" y="4270"/>
                      <a:pt x="75521" y="7739"/>
                      <a:pt x="75521" y="16079"/>
                    </a:cubicBezTo>
                    <a:lnTo>
                      <a:pt x="95335" y="16079"/>
                    </a:lnTo>
                    <a:lnTo>
                      <a:pt x="95335" y="0"/>
                    </a:lnTo>
                    <a:close/>
                  </a:path>
                </a:pathLst>
              </a:custGeom>
              <a:solidFill>
                <a:srgbClr val="DB7726"/>
              </a:solidFill>
              <a:ln>
                <a:noFill/>
              </a:ln>
            </p:spPr>
            <p:txBody>
              <a:bodyPr spcFirstLastPara="1" wrap="square" lIns="121900" tIns="121900" rIns="121900" bIns="121900" anchor="ctr" anchorCtr="0">
                <a:noAutofit/>
              </a:bodyPr>
              <a:lstStyle/>
              <a:p>
                <a:endParaRPr sz="2400"/>
              </a:p>
            </p:txBody>
          </p:sp>
          <p:sp>
            <p:nvSpPr>
              <p:cNvPr id="68" name="Google Shape;1238;p26">
                <a:extLst>
                  <a:ext uri="{FF2B5EF4-FFF2-40B4-BE49-F238E27FC236}">
                    <a16:creationId xmlns:a16="http://schemas.microsoft.com/office/drawing/2014/main" id="{526DB253-A2DC-4C6F-A67C-53449AD3B6B0}"/>
                  </a:ext>
                </a:extLst>
              </p:cNvPr>
              <p:cNvSpPr/>
              <p:nvPr/>
            </p:nvSpPr>
            <p:spPr>
              <a:xfrm>
                <a:off x="3059175" y="3003925"/>
                <a:ext cx="2470950" cy="89250"/>
              </a:xfrm>
              <a:custGeom>
                <a:avLst/>
                <a:gdLst/>
                <a:ahLst/>
                <a:cxnLst/>
                <a:rect l="l" t="t" r="r" b="b"/>
                <a:pathLst>
                  <a:path w="98838" h="3570" extrusionOk="0">
                    <a:moveTo>
                      <a:pt x="0" y="0"/>
                    </a:moveTo>
                    <a:lnTo>
                      <a:pt x="0" y="3570"/>
                    </a:lnTo>
                    <a:lnTo>
                      <a:pt x="88563" y="3570"/>
                    </a:lnTo>
                    <a:lnTo>
                      <a:pt x="98837"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69" name="Google Shape;1239;p26">
                <a:extLst>
                  <a:ext uri="{FF2B5EF4-FFF2-40B4-BE49-F238E27FC236}">
                    <a16:creationId xmlns:a16="http://schemas.microsoft.com/office/drawing/2014/main" id="{29161828-61D9-4799-986C-531D36C27014}"/>
                  </a:ext>
                </a:extLst>
              </p:cNvPr>
              <p:cNvSpPr/>
              <p:nvPr/>
            </p:nvSpPr>
            <p:spPr>
              <a:xfrm>
                <a:off x="3059175" y="3063975"/>
                <a:ext cx="2297475" cy="29200"/>
              </a:xfrm>
              <a:custGeom>
                <a:avLst/>
                <a:gdLst/>
                <a:ahLst/>
                <a:cxnLst/>
                <a:rect l="l" t="t" r="r" b="b"/>
                <a:pathLst>
                  <a:path w="91899" h="1168" extrusionOk="0">
                    <a:moveTo>
                      <a:pt x="0" y="0"/>
                    </a:moveTo>
                    <a:lnTo>
                      <a:pt x="0" y="1168"/>
                    </a:lnTo>
                    <a:lnTo>
                      <a:pt x="88563" y="1168"/>
                    </a:lnTo>
                    <a:lnTo>
                      <a:pt x="91899"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73" name="Google Shape;1240;p26">
                <a:extLst>
                  <a:ext uri="{FF2B5EF4-FFF2-40B4-BE49-F238E27FC236}">
                    <a16:creationId xmlns:a16="http://schemas.microsoft.com/office/drawing/2014/main" id="{FBE28C55-1149-404D-9D08-DD0DEFAADCC1}"/>
                  </a:ext>
                </a:extLst>
              </p:cNvPr>
              <p:cNvSpPr/>
              <p:nvPr/>
            </p:nvSpPr>
            <p:spPr>
              <a:xfrm>
                <a:off x="3283500" y="1773875"/>
                <a:ext cx="1423525" cy="1230075"/>
              </a:xfrm>
              <a:custGeom>
                <a:avLst/>
                <a:gdLst/>
                <a:ahLst/>
                <a:cxnLst/>
                <a:rect l="l" t="t" r="r" b="b"/>
                <a:pathLst>
                  <a:path w="56941" h="49203" extrusionOk="0">
                    <a:moveTo>
                      <a:pt x="0" y="1"/>
                    </a:moveTo>
                    <a:lnTo>
                      <a:pt x="0" y="49202"/>
                    </a:lnTo>
                    <a:lnTo>
                      <a:pt x="56941" y="49202"/>
                    </a:lnTo>
                    <a:lnTo>
                      <a:pt x="56941"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4" name="Google Shape;1241;p26">
                <a:extLst>
                  <a:ext uri="{FF2B5EF4-FFF2-40B4-BE49-F238E27FC236}">
                    <a16:creationId xmlns:a16="http://schemas.microsoft.com/office/drawing/2014/main" id="{E22BCD4E-B11D-4153-9283-CF6DC33662F9}"/>
                  </a:ext>
                </a:extLst>
              </p:cNvPr>
              <p:cNvSpPr/>
              <p:nvPr/>
            </p:nvSpPr>
            <p:spPr>
              <a:xfrm>
                <a:off x="3283500" y="1773875"/>
                <a:ext cx="1423525" cy="1230075"/>
              </a:xfrm>
              <a:custGeom>
                <a:avLst/>
                <a:gdLst/>
                <a:ahLst/>
                <a:cxnLst/>
                <a:rect l="l" t="t" r="r" b="b"/>
                <a:pathLst>
                  <a:path w="56941" h="49203" extrusionOk="0">
                    <a:moveTo>
                      <a:pt x="56941" y="1"/>
                    </a:moveTo>
                    <a:lnTo>
                      <a:pt x="52671" y="46634"/>
                    </a:lnTo>
                    <a:lnTo>
                      <a:pt x="0" y="49202"/>
                    </a:lnTo>
                    <a:lnTo>
                      <a:pt x="56941" y="49202"/>
                    </a:lnTo>
                    <a:lnTo>
                      <a:pt x="5694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75" name="Google Shape;1242;p26">
                <a:extLst>
                  <a:ext uri="{FF2B5EF4-FFF2-40B4-BE49-F238E27FC236}">
                    <a16:creationId xmlns:a16="http://schemas.microsoft.com/office/drawing/2014/main" id="{B83A3D0C-0142-4321-A3A9-EF9ACED32475}"/>
                  </a:ext>
                </a:extLst>
              </p:cNvPr>
              <p:cNvSpPr/>
              <p:nvPr/>
            </p:nvSpPr>
            <p:spPr>
              <a:xfrm>
                <a:off x="3465275" y="3129000"/>
                <a:ext cx="642150" cy="642150"/>
              </a:xfrm>
              <a:custGeom>
                <a:avLst/>
                <a:gdLst/>
                <a:ahLst/>
                <a:cxnLst/>
                <a:rect l="l" t="t" r="r" b="b"/>
                <a:pathLst>
                  <a:path w="25686" h="25686" extrusionOk="0">
                    <a:moveTo>
                      <a:pt x="12477" y="1"/>
                    </a:moveTo>
                    <a:cubicBezTo>
                      <a:pt x="12376" y="1"/>
                      <a:pt x="12276" y="101"/>
                      <a:pt x="12276" y="234"/>
                    </a:cubicBezTo>
                    <a:lnTo>
                      <a:pt x="12276" y="401"/>
                    </a:lnTo>
                    <a:cubicBezTo>
                      <a:pt x="11909" y="401"/>
                      <a:pt x="11576" y="435"/>
                      <a:pt x="11242" y="468"/>
                    </a:cubicBezTo>
                    <a:lnTo>
                      <a:pt x="11209" y="335"/>
                    </a:lnTo>
                    <a:cubicBezTo>
                      <a:pt x="11209" y="224"/>
                      <a:pt x="11117" y="159"/>
                      <a:pt x="11010" y="159"/>
                    </a:cubicBezTo>
                    <a:cubicBezTo>
                      <a:pt x="10988" y="159"/>
                      <a:pt x="10965" y="162"/>
                      <a:pt x="10942" y="168"/>
                    </a:cubicBezTo>
                    <a:lnTo>
                      <a:pt x="10275" y="268"/>
                    </a:lnTo>
                    <a:cubicBezTo>
                      <a:pt x="10142" y="301"/>
                      <a:pt x="10075" y="401"/>
                      <a:pt x="10075" y="535"/>
                    </a:cubicBezTo>
                    <a:lnTo>
                      <a:pt x="10108" y="668"/>
                    </a:lnTo>
                    <a:cubicBezTo>
                      <a:pt x="9775" y="735"/>
                      <a:pt x="9441" y="835"/>
                      <a:pt x="9107" y="935"/>
                    </a:cubicBezTo>
                    <a:lnTo>
                      <a:pt x="9074" y="802"/>
                    </a:lnTo>
                    <a:cubicBezTo>
                      <a:pt x="9047" y="719"/>
                      <a:pt x="8929" y="659"/>
                      <a:pt x="8832" y="659"/>
                    </a:cubicBezTo>
                    <a:cubicBezTo>
                      <a:pt x="8811" y="659"/>
                      <a:pt x="8792" y="662"/>
                      <a:pt x="8774" y="668"/>
                    </a:cubicBezTo>
                    <a:lnTo>
                      <a:pt x="8107" y="902"/>
                    </a:lnTo>
                    <a:cubicBezTo>
                      <a:pt x="8007" y="935"/>
                      <a:pt x="7940" y="1068"/>
                      <a:pt x="7973" y="1202"/>
                    </a:cubicBezTo>
                    <a:lnTo>
                      <a:pt x="8040" y="1335"/>
                    </a:lnTo>
                    <a:cubicBezTo>
                      <a:pt x="7706" y="1469"/>
                      <a:pt x="7406" y="1602"/>
                      <a:pt x="7106" y="1769"/>
                    </a:cubicBezTo>
                    <a:lnTo>
                      <a:pt x="7039" y="1635"/>
                    </a:lnTo>
                    <a:cubicBezTo>
                      <a:pt x="6996" y="1571"/>
                      <a:pt x="6911" y="1534"/>
                      <a:pt x="6830" y="1534"/>
                    </a:cubicBezTo>
                    <a:cubicBezTo>
                      <a:pt x="6785" y="1534"/>
                      <a:pt x="6741" y="1545"/>
                      <a:pt x="6706" y="1569"/>
                    </a:cubicBezTo>
                    <a:lnTo>
                      <a:pt x="6105" y="1902"/>
                    </a:lnTo>
                    <a:cubicBezTo>
                      <a:pt x="6005" y="1969"/>
                      <a:pt x="5972" y="2102"/>
                      <a:pt x="6039" y="2203"/>
                    </a:cubicBezTo>
                    <a:lnTo>
                      <a:pt x="6105" y="2336"/>
                    </a:lnTo>
                    <a:cubicBezTo>
                      <a:pt x="5805" y="2536"/>
                      <a:pt x="5538" y="2736"/>
                      <a:pt x="5271" y="2936"/>
                    </a:cubicBezTo>
                    <a:lnTo>
                      <a:pt x="5171" y="2836"/>
                    </a:lnTo>
                    <a:cubicBezTo>
                      <a:pt x="5113" y="2778"/>
                      <a:pt x="5044" y="2743"/>
                      <a:pt x="4976" y="2743"/>
                    </a:cubicBezTo>
                    <a:cubicBezTo>
                      <a:pt x="4927" y="2743"/>
                      <a:pt x="4880" y="2761"/>
                      <a:pt x="4838" y="2803"/>
                    </a:cubicBezTo>
                    <a:lnTo>
                      <a:pt x="4304" y="3237"/>
                    </a:lnTo>
                    <a:cubicBezTo>
                      <a:pt x="4204" y="3303"/>
                      <a:pt x="4204" y="3470"/>
                      <a:pt x="4271" y="3570"/>
                    </a:cubicBezTo>
                    <a:lnTo>
                      <a:pt x="4371" y="3670"/>
                    </a:lnTo>
                    <a:cubicBezTo>
                      <a:pt x="4137" y="3904"/>
                      <a:pt x="3870" y="4137"/>
                      <a:pt x="3637" y="4404"/>
                    </a:cubicBezTo>
                    <a:lnTo>
                      <a:pt x="3537" y="4304"/>
                    </a:lnTo>
                    <a:cubicBezTo>
                      <a:pt x="3492" y="4274"/>
                      <a:pt x="3440" y="4258"/>
                      <a:pt x="3388" y="4258"/>
                    </a:cubicBezTo>
                    <a:cubicBezTo>
                      <a:pt x="3324" y="4258"/>
                      <a:pt x="3258" y="4282"/>
                      <a:pt x="3203" y="4337"/>
                    </a:cubicBezTo>
                    <a:lnTo>
                      <a:pt x="2770" y="4871"/>
                    </a:lnTo>
                    <a:cubicBezTo>
                      <a:pt x="2703" y="4971"/>
                      <a:pt x="2703" y="5105"/>
                      <a:pt x="2803" y="5171"/>
                    </a:cubicBezTo>
                    <a:lnTo>
                      <a:pt x="2903" y="5271"/>
                    </a:lnTo>
                    <a:cubicBezTo>
                      <a:pt x="2703" y="5538"/>
                      <a:pt x="2503" y="5839"/>
                      <a:pt x="2303" y="6139"/>
                    </a:cubicBezTo>
                    <a:lnTo>
                      <a:pt x="2203" y="6039"/>
                    </a:lnTo>
                    <a:cubicBezTo>
                      <a:pt x="2177" y="6030"/>
                      <a:pt x="2148" y="6026"/>
                      <a:pt x="2118" y="6026"/>
                    </a:cubicBezTo>
                    <a:cubicBezTo>
                      <a:pt x="2025" y="6026"/>
                      <a:pt x="1919" y="6064"/>
                      <a:pt x="1869" y="6139"/>
                    </a:cubicBezTo>
                    <a:lnTo>
                      <a:pt x="1535" y="6739"/>
                    </a:lnTo>
                    <a:cubicBezTo>
                      <a:pt x="1469" y="6839"/>
                      <a:pt x="1535" y="6973"/>
                      <a:pt x="1635" y="7039"/>
                    </a:cubicBezTo>
                    <a:lnTo>
                      <a:pt x="1736" y="7106"/>
                    </a:lnTo>
                    <a:cubicBezTo>
                      <a:pt x="1602" y="7406"/>
                      <a:pt x="1435" y="7740"/>
                      <a:pt x="1302" y="8040"/>
                    </a:cubicBezTo>
                    <a:lnTo>
                      <a:pt x="1168" y="8007"/>
                    </a:lnTo>
                    <a:cubicBezTo>
                      <a:pt x="1145" y="7999"/>
                      <a:pt x="1119" y="7995"/>
                      <a:pt x="1094" y="7995"/>
                    </a:cubicBezTo>
                    <a:cubicBezTo>
                      <a:pt x="1011" y="7995"/>
                      <a:pt x="927" y="8038"/>
                      <a:pt x="902" y="8140"/>
                    </a:cubicBezTo>
                    <a:lnTo>
                      <a:pt x="668" y="8774"/>
                    </a:lnTo>
                    <a:cubicBezTo>
                      <a:pt x="601" y="8907"/>
                      <a:pt x="668" y="9041"/>
                      <a:pt x="802" y="9074"/>
                    </a:cubicBezTo>
                    <a:lnTo>
                      <a:pt x="902" y="9141"/>
                    </a:lnTo>
                    <a:cubicBezTo>
                      <a:pt x="802" y="9441"/>
                      <a:pt x="735" y="9775"/>
                      <a:pt x="668" y="10142"/>
                    </a:cubicBezTo>
                    <a:lnTo>
                      <a:pt x="501" y="10108"/>
                    </a:lnTo>
                    <a:cubicBezTo>
                      <a:pt x="488" y="10104"/>
                      <a:pt x="474" y="10102"/>
                      <a:pt x="460" y="10102"/>
                    </a:cubicBezTo>
                    <a:cubicBezTo>
                      <a:pt x="367" y="10102"/>
                      <a:pt x="263" y="10188"/>
                      <a:pt x="234" y="10275"/>
                    </a:cubicBezTo>
                    <a:lnTo>
                      <a:pt x="134" y="10976"/>
                    </a:lnTo>
                    <a:cubicBezTo>
                      <a:pt x="101" y="11076"/>
                      <a:pt x="201" y="11209"/>
                      <a:pt x="301" y="11242"/>
                    </a:cubicBezTo>
                    <a:lnTo>
                      <a:pt x="468" y="11242"/>
                    </a:lnTo>
                    <a:cubicBezTo>
                      <a:pt x="401" y="11609"/>
                      <a:pt x="368" y="11943"/>
                      <a:pt x="368" y="12276"/>
                    </a:cubicBezTo>
                    <a:lnTo>
                      <a:pt x="234" y="12276"/>
                    </a:lnTo>
                    <a:cubicBezTo>
                      <a:pt x="101" y="12276"/>
                      <a:pt x="1" y="12377"/>
                      <a:pt x="1" y="12510"/>
                    </a:cubicBezTo>
                    <a:lnTo>
                      <a:pt x="1" y="13210"/>
                    </a:lnTo>
                    <a:cubicBezTo>
                      <a:pt x="1" y="13311"/>
                      <a:pt x="101" y="13444"/>
                      <a:pt x="234" y="13444"/>
                    </a:cubicBezTo>
                    <a:lnTo>
                      <a:pt x="368" y="13444"/>
                    </a:lnTo>
                    <a:cubicBezTo>
                      <a:pt x="368" y="13778"/>
                      <a:pt x="401" y="14111"/>
                      <a:pt x="468" y="14445"/>
                    </a:cubicBezTo>
                    <a:lnTo>
                      <a:pt x="301" y="14478"/>
                    </a:lnTo>
                    <a:cubicBezTo>
                      <a:pt x="201" y="14511"/>
                      <a:pt x="101" y="14611"/>
                      <a:pt x="134" y="14745"/>
                    </a:cubicBezTo>
                    <a:lnTo>
                      <a:pt x="234" y="15412"/>
                    </a:lnTo>
                    <a:cubicBezTo>
                      <a:pt x="263" y="15528"/>
                      <a:pt x="368" y="15619"/>
                      <a:pt x="460" y="15619"/>
                    </a:cubicBezTo>
                    <a:cubicBezTo>
                      <a:pt x="474" y="15619"/>
                      <a:pt x="488" y="15617"/>
                      <a:pt x="501" y="15612"/>
                    </a:cubicBezTo>
                    <a:lnTo>
                      <a:pt x="668" y="15579"/>
                    </a:lnTo>
                    <a:cubicBezTo>
                      <a:pt x="735" y="15912"/>
                      <a:pt x="802" y="16246"/>
                      <a:pt x="902" y="16580"/>
                    </a:cubicBezTo>
                    <a:lnTo>
                      <a:pt x="802" y="16613"/>
                    </a:lnTo>
                    <a:cubicBezTo>
                      <a:pt x="668" y="16680"/>
                      <a:pt x="601" y="16813"/>
                      <a:pt x="668" y="16913"/>
                    </a:cubicBezTo>
                    <a:lnTo>
                      <a:pt x="902" y="17580"/>
                    </a:lnTo>
                    <a:cubicBezTo>
                      <a:pt x="929" y="17663"/>
                      <a:pt x="1024" y="17722"/>
                      <a:pt x="1113" y="17722"/>
                    </a:cubicBezTo>
                    <a:cubicBezTo>
                      <a:pt x="1132" y="17722"/>
                      <a:pt x="1151" y="17720"/>
                      <a:pt x="1168" y="17714"/>
                    </a:cubicBezTo>
                    <a:lnTo>
                      <a:pt x="1302" y="17647"/>
                    </a:lnTo>
                    <a:cubicBezTo>
                      <a:pt x="1435" y="17981"/>
                      <a:pt x="1602" y="18281"/>
                      <a:pt x="1736" y="18581"/>
                    </a:cubicBezTo>
                    <a:lnTo>
                      <a:pt x="1635" y="18648"/>
                    </a:lnTo>
                    <a:cubicBezTo>
                      <a:pt x="1535" y="18714"/>
                      <a:pt x="1469" y="18848"/>
                      <a:pt x="1535" y="18981"/>
                    </a:cubicBezTo>
                    <a:lnTo>
                      <a:pt x="1869" y="19582"/>
                    </a:lnTo>
                    <a:cubicBezTo>
                      <a:pt x="1912" y="19646"/>
                      <a:pt x="1997" y="19683"/>
                      <a:pt x="2078" y="19683"/>
                    </a:cubicBezTo>
                    <a:cubicBezTo>
                      <a:pt x="2123" y="19683"/>
                      <a:pt x="2167" y="19672"/>
                      <a:pt x="2203" y="19648"/>
                    </a:cubicBezTo>
                    <a:lnTo>
                      <a:pt x="2303" y="19582"/>
                    </a:lnTo>
                    <a:cubicBezTo>
                      <a:pt x="2503" y="19882"/>
                      <a:pt x="2703" y="20149"/>
                      <a:pt x="2903" y="20416"/>
                    </a:cubicBezTo>
                    <a:lnTo>
                      <a:pt x="2803" y="20516"/>
                    </a:lnTo>
                    <a:cubicBezTo>
                      <a:pt x="2703" y="20582"/>
                      <a:pt x="2703" y="20749"/>
                      <a:pt x="2770" y="20849"/>
                    </a:cubicBezTo>
                    <a:lnTo>
                      <a:pt x="3203" y="21383"/>
                    </a:lnTo>
                    <a:cubicBezTo>
                      <a:pt x="3258" y="21420"/>
                      <a:pt x="3323" y="21446"/>
                      <a:pt x="3387" y="21446"/>
                    </a:cubicBezTo>
                    <a:cubicBezTo>
                      <a:pt x="3440" y="21446"/>
                      <a:pt x="3492" y="21428"/>
                      <a:pt x="3537" y="21383"/>
                    </a:cubicBezTo>
                    <a:lnTo>
                      <a:pt x="3637" y="21316"/>
                    </a:lnTo>
                    <a:cubicBezTo>
                      <a:pt x="3870" y="21550"/>
                      <a:pt x="4137" y="21817"/>
                      <a:pt x="4371" y="22050"/>
                    </a:cubicBezTo>
                    <a:lnTo>
                      <a:pt x="4271" y="22150"/>
                    </a:lnTo>
                    <a:cubicBezTo>
                      <a:pt x="4204" y="22250"/>
                      <a:pt x="4204" y="22384"/>
                      <a:pt x="4304" y="22450"/>
                    </a:cubicBezTo>
                    <a:lnTo>
                      <a:pt x="4838" y="22917"/>
                    </a:lnTo>
                    <a:cubicBezTo>
                      <a:pt x="4883" y="22947"/>
                      <a:pt x="4934" y="22964"/>
                      <a:pt x="4987" y="22964"/>
                    </a:cubicBezTo>
                    <a:cubicBezTo>
                      <a:pt x="5051" y="22964"/>
                      <a:pt x="5116" y="22939"/>
                      <a:pt x="5171" y="22884"/>
                    </a:cubicBezTo>
                    <a:lnTo>
                      <a:pt x="5271" y="22784"/>
                    </a:lnTo>
                    <a:cubicBezTo>
                      <a:pt x="5538" y="22984"/>
                      <a:pt x="5805" y="23184"/>
                      <a:pt x="6105" y="23351"/>
                    </a:cubicBezTo>
                    <a:lnTo>
                      <a:pt x="6039" y="23484"/>
                    </a:lnTo>
                    <a:cubicBezTo>
                      <a:pt x="5972" y="23585"/>
                      <a:pt x="6005" y="23718"/>
                      <a:pt x="6105" y="23785"/>
                    </a:cubicBezTo>
                    <a:lnTo>
                      <a:pt x="6706" y="24152"/>
                    </a:lnTo>
                    <a:cubicBezTo>
                      <a:pt x="6731" y="24160"/>
                      <a:pt x="6760" y="24164"/>
                      <a:pt x="6791" y="24164"/>
                    </a:cubicBezTo>
                    <a:cubicBezTo>
                      <a:pt x="6883" y="24164"/>
                      <a:pt x="6989" y="24127"/>
                      <a:pt x="7039" y="24052"/>
                    </a:cubicBezTo>
                    <a:lnTo>
                      <a:pt x="7106" y="23918"/>
                    </a:lnTo>
                    <a:cubicBezTo>
                      <a:pt x="7406" y="24085"/>
                      <a:pt x="7706" y="24252"/>
                      <a:pt x="8040" y="24385"/>
                    </a:cubicBezTo>
                    <a:lnTo>
                      <a:pt x="7973" y="24485"/>
                    </a:lnTo>
                    <a:cubicBezTo>
                      <a:pt x="7940" y="24619"/>
                      <a:pt x="8007" y="24752"/>
                      <a:pt x="8107" y="24785"/>
                    </a:cubicBezTo>
                    <a:lnTo>
                      <a:pt x="8774" y="25019"/>
                    </a:lnTo>
                    <a:cubicBezTo>
                      <a:pt x="8801" y="25037"/>
                      <a:pt x="8830" y="25045"/>
                      <a:pt x="8860" y="25045"/>
                    </a:cubicBezTo>
                    <a:cubicBezTo>
                      <a:pt x="8941" y="25045"/>
                      <a:pt x="9025" y="24983"/>
                      <a:pt x="9074" y="24885"/>
                    </a:cubicBezTo>
                    <a:lnTo>
                      <a:pt x="9107" y="24752"/>
                    </a:lnTo>
                    <a:cubicBezTo>
                      <a:pt x="9441" y="24852"/>
                      <a:pt x="9775" y="24952"/>
                      <a:pt x="10108" y="25019"/>
                    </a:cubicBezTo>
                    <a:lnTo>
                      <a:pt x="10075" y="25152"/>
                    </a:lnTo>
                    <a:cubicBezTo>
                      <a:pt x="10075" y="25286"/>
                      <a:pt x="10142" y="25419"/>
                      <a:pt x="10275" y="25419"/>
                    </a:cubicBezTo>
                    <a:lnTo>
                      <a:pt x="10942" y="25553"/>
                    </a:lnTo>
                    <a:cubicBezTo>
                      <a:pt x="10960" y="25557"/>
                      <a:pt x="10977" y="25559"/>
                      <a:pt x="10993" y="25559"/>
                    </a:cubicBezTo>
                    <a:cubicBezTo>
                      <a:pt x="11101" y="25559"/>
                      <a:pt x="11180" y="25468"/>
                      <a:pt x="11209" y="25352"/>
                    </a:cubicBezTo>
                    <a:lnTo>
                      <a:pt x="11242" y="25219"/>
                    </a:lnTo>
                    <a:cubicBezTo>
                      <a:pt x="11576" y="25252"/>
                      <a:pt x="11909" y="25286"/>
                      <a:pt x="12276" y="25319"/>
                    </a:cubicBezTo>
                    <a:lnTo>
                      <a:pt x="12276" y="25453"/>
                    </a:lnTo>
                    <a:cubicBezTo>
                      <a:pt x="12276" y="25586"/>
                      <a:pt x="12376" y="25686"/>
                      <a:pt x="12477" y="25686"/>
                    </a:cubicBezTo>
                    <a:lnTo>
                      <a:pt x="13177" y="25686"/>
                    </a:lnTo>
                    <a:cubicBezTo>
                      <a:pt x="13310" y="25686"/>
                      <a:pt x="13411" y="25586"/>
                      <a:pt x="13411" y="25453"/>
                    </a:cubicBezTo>
                    <a:lnTo>
                      <a:pt x="13411" y="25319"/>
                    </a:lnTo>
                    <a:cubicBezTo>
                      <a:pt x="13744" y="25286"/>
                      <a:pt x="14111" y="25286"/>
                      <a:pt x="14445" y="25219"/>
                    </a:cubicBezTo>
                    <a:lnTo>
                      <a:pt x="14445" y="25352"/>
                    </a:lnTo>
                    <a:cubicBezTo>
                      <a:pt x="14474" y="25468"/>
                      <a:pt x="14578" y="25559"/>
                      <a:pt x="14671" y="25559"/>
                    </a:cubicBezTo>
                    <a:cubicBezTo>
                      <a:pt x="14685" y="25559"/>
                      <a:pt x="14698" y="25557"/>
                      <a:pt x="14711" y="25553"/>
                    </a:cubicBezTo>
                    <a:lnTo>
                      <a:pt x="15412" y="25419"/>
                    </a:lnTo>
                    <a:cubicBezTo>
                      <a:pt x="15512" y="25419"/>
                      <a:pt x="15612" y="25286"/>
                      <a:pt x="15579" y="25152"/>
                    </a:cubicBezTo>
                    <a:lnTo>
                      <a:pt x="15579" y="25019"/>
                    </a:lnTo>
                    <a:cubicBezTo>
                      <a:pt x="15912" y="24952"/>
                      <a:pt x="16246" y="24852"/>
                      <a:pt x="16546" y="24752"/>
                    </a:cubicBezTo>
                    <a:lnTo>
                      <a:pt x="16613" y="24885"/>
                    </a:lnTo>
                    <a:cubicBezTo>
                      <a:pt x="16637" y="24983"/>
                      <a:pt x="16715" y="25045"/>
                      <a:pt x="16808" y="25045"/>
                    </a:cubicBezTo>
                    <a:cubicBezTo>
                      <a:pt x="16842" y="25045"/>
                      <a:pt x="16877" y="25037"/>
                      <a:pt x="16913" y="25019"/>
                    </a:cubicBezTo>
                    <a:lnTo>
                      <a:pt x="17547" y="24785"/>
                    </a:lnTo>
                    <a:cubicBezTo>
                      <a:pt x="17680" y="24752"/>
                      <a:pt x="17714" y="24619"/>
                      <a:pt x="17680" y="24485"/>
                    </a:cubicBezTo>
                    <a:lnTo>
                      <a:pt x="17647" y="24385"/>
                    </a:lnTo>
                    <a:cubicBezTo>
                      <a:pt x="17947" y="24252"/>
                      <a:pt x="18281" y="24085"/>
                      <a:pt x="18581" y="23918"/>
                    </a:cubicBezTo>
                    <a:lnTo>
                      <a:pt x="18648" y="24052"/>
                    </a:lnTo>
                    <a:cubicBezTo>
                      <a:pt x="18698" y="24127"/>
                      <a:pt x="18785" y="24164"/>
                      <a:pt x="18868" y="24164"/>
                    </a:cubicBezTo>
                    <a:cubicBezTo>
                      <a:pt x="18896" y="24164"/>
                      <a:pt x="18923" y="24160"/>
                      <a:pt x="18948" y="24152"/>
                    </a:cubicBezTo>
                    <a:lnTo>
                      <a:pt x="19548" y="23785"/>
                    </a:lnTo>
                    <a:cubicBezTo>
                      <a:pt x="19648" y="23718"/>
                      <a:pt x="19682" y="23585"/>
                      <a:pt x="19648" y="23484"/>
                    </a:cubicBezTo>
                    <a:lnTo>
                      <a:pt x="19548" y="23351"/>
                    </a:lnTo>
                    <a:cubicBezTo>
                      <a:pt x="19848" y="23184"/>
                      <a:pt x="20149" y="22984"/>
                      <a:pt x="20416" y="22784"/>
                    </a:cubicBezTo>
                    <a:lnTo>
                      <a:pt x="20516" y="22884"/>
                    </a:lnTo>
                    <a:cubicBezTo>
                      <a:pt x="20552" y="22939"/>
                      <a:pt x="20609" y="22964"/>
                      <a:pt x="20670" y="22964"/>
                    </a:cubicBezTo>
                    <a:cubicBezTo>
                      <a:pt x="20719" y="22964"/>
                      <a:pt x="20771" y="22947"/>
                      <a:pt x="20816" y="22917"/>
                    </a:cubicBezTo>
                    <a:lnTo>
                      <a:pt x="21350" y="22450"/>
                    </a:lnTo>
                    <a:cubicBezTo>
                      <a:pt x="21450" y="22384"/>
                      <a:pt x="21450" y="22250"/>
                      <a:pt x="21383" y="22150"/>
                    </a:cubicBezTo>
                    <a:lnTo>
                      <a:pt x="21283" y="22050"/>
                    </a:lnTo>
                    <a:cubicBezTo>
                      <a:pt x="21550" y="21817"/>
                      <a:pt x="21783" y="21550"/>
                      <a:pt x="22017" y="21316"/>
                    </a:cubicBezTo>
                    <a:lnTo>
                      <a:pt x="22117" y="21383"/>
                    </a:lnTo>
                    <a:cubicBezTo>
                      <a:pt x="22162" y="21428"/>
                      <a:pt x="22221" y="21446"/>
                      <a:pt x="22278" y="21446"/>
                    </a:cubicBezTo>
                    <a:cubicBezTo>
                      <a:pt x="22347" y="21446"/>
                      <a:pt x="22414" y="21420"/>
                      <a:pt x="22450" y="21383"/>
                    </a:cubicBezTo>
                    <a:lnTo>
                      <a:pt x="22884" y="20849"/>
                    </a:lnTo>
                    <a:cubicBezTo>
                      <a:pt x="22984" y="20749"/>
                      <a:pt x="22951" y="20616"/>
                      <a:pt x="22851" y="20516"/>
                    </a:cubicBezTo>
                    <a:lnTo>
                      <a:pt x="22751" y="20416"/>
                    </a:lnTo>
                    <a:cubicBezTo>
                      <a:pt x="22951" y="20149"/>
                      <a:pt x="23151" y="19882"/>
                      <a:pt x="23351" y="19582"/>
                    </a:cubicBezTo>
                    <a:lnTo>
                      <a:pt x="23484" y="19648"/>
                    </a:lnTo>
                    <a:cubicBezTo>
                      <a:pt x="23520" y="19672"/>
                      <a:pt x="23559" y="19683"/>
                      <a:pt x="23599" y="19683"/>
                    </a:cubicBezTo>
                    <a:cubicBezTo>
                      <a:pt x="23671" y="19683"/>
                      <a:pt x="23742" y="19646"/>
                      <a:pt x="23785" y="19582"/>
                    </a:cubicBezTo>
                    <a:lnTo>
                      <a:pt x="24118" y="18981"/>
                    </a:lnTo>
                    <a:cubicBezTo>
                      <a:pt x="24185" y="18848"/>
                      <a:pt x="24152" y="18714"/>
                      <a:pt x="24051" y="18648"/>
                    </a:cubicBezTo>
                    <a:lnTo>
                      <a:pt x="23918" y="18581"/>
                    </a:lnTo>
                    <a:cubicBezTo>
                      <a:pt x="24085" y="18281"/>
                      <a:pt x="24218" y="17981"/>
                      <a:pt x="24352" y="17647"/>
                    </a:cubicBezTo>
                    <a:lnTo>
                      <a:pt x="24485" y="17714"/>
                    </a:lnTo>
                    <a:cubicBezTo>
                      <a:pt x="24503" y="17720"/>
                      <a:pt x="24522" y="17722"/>
                      <a:pt x="24541" y="17722"/>
                    </a:cubicBezTo>
                    <a:cubicBezTo>
                      <a:pt x="24630" y="17722"/>
                      <a:pt x="24730" y="17663"/>
                      <a:pt x="24785" y="17580"/>
                    </a:cubicBezTo>
                    <a:lnTo>
                      <a:pt x="25019" y="16913"/>
                    </a:lnTo>
                    <a:cubicBezTo>
                      <a:pt x="25052" y="16813"/>
                      <a:pt x="24985" y="16680"/>
                      <a:pt x="24885" y="16613"/>
                    </a:cubicBezTo>
                    <a:lnTo>
                      <a:pt x="24752" y="16580"/>
                    </a:lnTo>
                    <a:cubicBezTo>
                      <a:pt x="24852" y="16246"/>
                      <a:pt x="24952" y="15912"/>
                      <a:pt x="25019" y="15579"/>
                    </a:cubicBezTo>
                    <a:lnTo>
                      <a:pt x="25152" y="15612"/>
                    </a:lnTo>
                    <a:cubicBezTo>
                      <a:pt x="25170" y="15617"/>
                      <a:pt x="25187" y="15619"/>
                      <a:pt x="25203" y="15619"/>
                    </a:cubicBezTo>
                    <a:cubicBezTo>
                      <a:pt x="25311" y="15619"/>
                      <a:pt x="25390" y="15528"/>
                      <a:pt x="25419" y="15412"/>
                    </a:cubicBezTo>
                    <a:lnTo>
                      <a:pt x="25553" y="14745"/>
                    </a:lnTo>
                    <a:cubicBezTo>
                      <a:pt x="25553" y="14611"/>
                      <a:pt x="25486" y="14511"/>
                      <a:pt x="25352" y="14478"/>
                    </a:cubicBezTo>
                    <a:lnTo>
                      <a:pt x="25219" y="14445"/>
                    </a:lnTo>
                    <a:cubicBezTo>
                      <a:pt x="25252" y="14111"/>
                      <a:pt x="25286" y="13778"/>
                      <a:pt x="25319" y="13444"/>
                    </a:cubicBezTo>
                    <a:lnTo>
                      <a:pt x="25452" y="13444"/>
                    </a:lnTo>
                    <a:cubicBezTo>
                      <a:pt x="25553" y="13444"/>
                      <a:pt x="25686" y="13311"/>
                      <a:pt x="25686" y="13210"/>
                    </a:cubicBezTo>
                    <a:lnTo>
                      <a:pt x="25686" y="12510"/>
                    </a:lnTo>
                    <a:cubicBezTo>
                      <a:pt x="25686" y="12377"/>
                      <a:pt x="25553" y="12276"/>
                      <a:pt x="25452" y="12276"/>
                    </a:cubicBezTo>
                    <a:lnTo>
                      <a:pt x="25319" y="12276"/>
                    </a:lnTo>
                    <a:cubicBezTo>
                      <a:pt x="25286" y="11943"/>
                      <a:pt x="25252" y="11609"/>
                      <a:pt x="25219" y="11242"/>
                    </a:cubicBezTo>
                    <a:lnTo>
                      <a:pt x="25352" y="11242"/>
                    </a:lnTo>
                    <a:cubicBezTo>
                      <a:pt x="25486" y="11209"/>
                      <a:pt x="25553" y="11076"/>
                      <a:pt x="25553" y="10976"/>
                    </a:cubicBezTo>
                    <a:lnTo>
                      <a:pt x="25419" y="10275"/>
                    </a:lnTo>
                    <a:cubicBezTo>
                      <a:pt x="25390" y="10188"/>
                      <a:pt x="25311" y="10102"/>
                      <a:pt x="25204" y="10102"/>
                    </a:cubicBezTo>
                    <a:cubicBezTo>
                      <a:pt x="25187" y="10102"/>
                      <a:pt x="25170" y="10104"/>
                      <a:pt x="25152" y="10108"/>
                    </a:cubicBezTo>
                    <a:lnTo>
                      <a:pt x="25019" y="10142"/>
                    </a:lnTo>
                    <a:cubicBezTo>
                      <a:pt x="24952" y="9775"/>
                      <a:pt x="24852" y="9441"/>
                      <a:pt x="24752" y="9141"/>
                    </a:cubicBezTo>
                    <a:lnTo>
                      <a:pt x="24885" y="9074"/>
                    </a:lnTo>
                    <a:cubicBezTo>
                      <a:pt x="24985" y="9041"/>
                      <a:pt x="25052" y="8907"/>
                      <a:pt x="25019" y="8774"/>
                    </a:cubicBezTo>
                    <a:lnTo>
                      <a:pt x="24785" y="8140"/>
                    </a:lnTo>
                    <a:cubicBezTo>
                      <a:pt x="24758" y="8058"/>
                      <a:pt x="24663" y="7998"/>
                      <a:pt x="24555" y="7998"/>
                    </a:cubicBezTo>
                    <a:cubicBezTo>
                      <a:pt x="24532" y="7998"/>
                      <a:pt x="24509" y="8001"/>
                      <a:pt x="24485" y="8007"/>
                    </a:cubicBezTo>
                    <a:lnTo>
                      <a:pt x="24352" y="8040"/>
                    </a:lnTo>
                    <a:cubicBezTo>
                      <a:pt x="24218" y="7740"/>
                      <a:pt x="24085" y="7406"/>
                      <a:pt x="23918" y="7106"/>
                    </a:cubicBezTo>
                    <a:lnTo>
                      <a:pt x="24051" y="7039"/>
                    </a:lnTo>
                    <a:cubicBezTo>
                      <a:pt x="24152" y="6973"/>
                      <a:pt x="24185" y="6839"/>
                      <a:pt x="24118" y="6739"/>
                    </a:cubicBezTo>
                    <a:lnTo>
                      <a:pt x="23785" y="6139"/>
                    </a:lnTo>
                    <a:cubicBezTo>
                      <a:pt x="23735" y="6064"/>
                      <a:pt x="23647" y="6026"/>
                      <a:pt x="23564" y="6026"/>
                    </a:cubicBezTo>
                    <a:cubicBezTo>
                      <a:pt x="23536" y="6026"/>
                      <a:pt x="23509" y="6030"/>
                      <a:pt x="23484" y="6039"/>
                    </a:cubicBezTo>
                    <a:lnTo>
                      <a:pt x="23351" y="6139"/>
                    </a:lnTo>
                    <a:cubicBezTo>
                      <a:pt x="23151" y="5839"/>
                      <a:pt x="22951" y="5538"/>
                      <a:pt x="22751" y="5271"/>
                    </a:cubicBezTo>
                    <a:lnTo>
                      <a:pt x="22851" y="5171"/>
                    </a:lnTo>
                    <a:cubicBezTo>
                      <a:pt x="22951" y="5105"/>
                      <a:pt x="22984" y="4971"/>
                      <a:pt x="22884" y="4871"/>
                    </a:cubicBezTo>
                    <a:lnTo>
                      <a:pt x="22450" y="4337"/>
                    </a:lnTo>
                    <a:cubicBezTo>
                      <a:pt x="22414" y="4282"/>
                      <a:pt x="22347" y="4258"/>
                      <a:pt x="22277" y="4258"/>
                    </a:cubicBezTo>
                    <a:cubicBezTo>
                      <a:pt x="22220" y="4258"/>
                      <a:pt x="22162" y="4274"/>
                      <a:pt x="22117" y="4304"/>
                    </a:cubicBezTo>
                    <a:lnTo>
                      <a:pt x="22017" y="4404"/>
                    </a:lnTo>
                    <a:cubicBezTo>
                      <a:pt x="21783" y="4137"/>
                      <a:pt x="21550" y="3904"/>
                      <a:pt x="21283" y="3670"/>
                    </a:cubicBezTo>
                    <a:lnTo>
                      <a:pt x="21383" y="3570"/>
                    </a:lnTo>
                    <a:cubicBezTo>
                      <a:pt x="21450" y="3470"/>
                      <a:pt x="21450" y="3303"/>
                      <a:pt x="21350" y="3237"/>
                    </a:cubicBezTo>
                    <a:lnTo>
                      <a:pt x="20816" y="2803"/>
                    </a:lnTo>
                    <a:cubicBezTo>
                      <a:pt x="20774" y="2761"/>
                      <a:pt x="20726" y="2743"/>
                      <a:pt x="20680" y="2743"/>
                    </a:cubicBezTo>
                    <a:cubicBezTo>
                      <a:pt x="20616" y="2743"/>
                      <a:pt x="20554" y="2778"/>
                      <a:pt x="20516" y="2836"/>
                    </a:cubicBezTo>
                    <a:lnTo>
                      <a:pt x="20416" y="2936"/>
                    </a:lnTo>
                    <a:cubicBezTo>
                      <a:pt x="20149" y="2736"/>
                      <a:pt x="19848" y="2536"/>
                      <a:pt x="19548" y="2336"/>
                    </a:cubicBezTo>
                    <a:lnTo>
                      <a:pt x="19648" y="2203"/>
                    </a:lnTo>
                    <a:cubicBezTo>
                      <a:pt x="19682" y="2102"/>
                      <a:pt x="19648" y="1969"/>
                      <a:pt x="19548" y="1902"/>
                    </a:cubicBezTo>
                    <a:lnTo>
                      <a:pt x="18948" y="1569"/>
                    </a:lnTo>
                    <a:cubicBezTo>
                      <a:pt x="18912" y="1545"/>
                      <a:pt x="18873" y="1534"/>
                      <a:pt x="18833" y="1534"/>
                    </a:cubicBezTo>
                    <a:cubicBezTo>
                      <a:pt x="18762" y="1534"/>
                      <a:pt x="18691" y="1571"/>
                      <a:pt x="18648" y="1635"/>
                    </a:cubicBezTo>
                    <a:lnTo>
                      <a:pt x="18581" y="1769"/>
                    </a:lnTo>
                    <a:cubicBezTo>
                      <a:pt x="18281" y="1602"/>
                      <a:pt x="17947" y="1469"/>
                      <a:pt x="17647" y="1335"/>
                    </a:cubicBezTo>
                    <a:lnTo>
                      <a:pt x="17680" y="1202"/>
                    </a:lnTo>
                    <a:cubicBezTo>
                      <a:pt x="17714" y="1068"/>
                      <a:pt x="17680" y="935"/>
                      <a:pt x="17547" y="902"/>
                    </a:cubicBezTo>
                    <a:lnTo>
                      <a:pt x="16913" y="668"/>
                    </a:lnTo>
                    <a:cubicBezTo>
                      <a:pt x="16889" y="662"/>
                      <a:pt x="16866" y="659"/>
                      <a:pt x="16843" y="659"/>
                    </a:cubicBezTo>
                    <a:cubicBezTo>
                      <a:pt x="16735" y="659"/>
                      <a:pt x="16640" y="719"/>
                      <a:pt x="16613" y="802"/>
                    </a:cubicBezTo>
                    <a:lnTo>
                      <a:pt x="16546" y="935"/>
                    </a:lnTo>
                    <a:cubicBezTo>
                      <a:pt x="16246" y="835"/>
                      <a:pt x="15912" y="768"/>
                      <a:pt x="15579" y="668"/>
                    </a:cubicBezTo>
                    <a:lnTo>
                      <a:pt x="15579" y="535"/>
                    </a:lnTo>
                    <a:cubicBezTo>
                      <a:pt x="15612" y="401"/>
                      <a:pt x="15512" y="301"/>
                      <a:pt x="15412" y="268"/>
                    </a:cubicBezTo>
                    <a:lnTo>
                      <a:pt x="14711" y="168"/>
                    </a:lnTo>
                    <a:cubicBezTo>
                      <a:pt x="14694" y="162"/>
                      <a:pt x="14676" y="159"/>
                      <a:pt x="14658" y="159"/>
                    </a:cubicBezTo>
                    <a:cubicBezTo>
                      <a:pt x="14569" y="159"/>
                      <a:pt x="14472" y="224"/>
                      <a:pt x="14445" y="335"/>
                    </a:cubicBezTo>
                    <a:lnTo>
                      <a:pt x="14445" y="468"/>
                    </a:lnTo>
                    <a:cubicBezTo>
                      <a:pt x="14111" y="435"/>
                      <a:pt x="13744" y="401"/>
                      <a:pt x="13411" y="401"/>
                    </a:cubicBezTo>
                    <a:lnTo>
                      <a:pt x="13411" y="234"/>
                    </a:lnTo>
                    <a:cubicBezTo>
                      <a:pt x="13411" y="101"/>
                      <a:pt x="13310" y="1"/>
                      <a:pt x="13177" y="1"/>
                    </a:cubicBezTo>
                    <a:close/>
                  </a:path>
                </a:pathLst>
              </a:custGeom>
              <a:solidFill>
                <a:srgbClr val="1A1A1A"/>
              </a:solidFill>
              <a:ln>
                <a:noFill/>
              </a:ln>
            </p:spPr>
            <p:txBody>
              <a:bodyPr spcFirstLastPara="1" wrap="square" lIns="121900" tIns="121900" rIns="121900" bIns="121900" anchor="ctr" anchorCtr="0">
                <a:noAutofit/>
              </a:bodyPr>
              <a:lstStyle/>
              <a:p>
                <a:endParaRPr sz="2400"/>
              </a:p>
            </p:txBody>
          </p:sp>
          <p:sp>
            <p:nvSpPr>
              <p:cNvPr id="76" name="Google Shape;1243;p26">
                <a:extLst>
                  <a:ext uri="{FF2B5EF4-FFF2-40B4-BE49-F238E27FC236}">
                    <a16:creationId xmlns:a16="http://schemas.microsoft.com/office/drawing/2014/main" id="{5D778EA1-B58A-408A-B74E-5396A130EBCE}"/>
                  </a:ext>
                </a:extLst>
              </p:cNvPr>
              <p:cNvSpPr/>
              <p:nvPr/>
            </p:nvSpPr>
            <p:spPr>
              <a:xfrm>
                <a:off x="3577875" y="3241600"/>
                <a:ext cx="416975" cy="417825"/>
              </a:xfrm>
              <a:custGeom>
                <a:avLst/>
                <a:gdLst/>
                <a:ahLst/>
                <a:cxnLst/>
                <a:rect l="l" t="t" r="r" b="b"/>
                <a:pathLst>
                  <a:path w="16679" h="16713" extrusionOk="0">
                    <a:moveTo>
                      <a:pt x="8339" y="0"/>
                    </a:moveTo>
                    <a:cubicBezTo>
                      <a:pt x="3736" y="0"/>
                      <a:pt x="0" y="3736"/>
                      <a:pt x="0" y="8340"/>
                    </a:cubicBezTo>
                    <a:cubicBezTo>
                      <a:pt x="0" y="12976"/>
                      <a:pt x="3736" y="16712"/>
                      <a:pt x="8339" y="16712"/>
                    </a:cubicBezTo>
                    <a:cubicBezTo>
                      <a:pt x="12943" y="16712"/>
                      <a:pt x="16679" y="12976"/>
                      <a:pt x="16679" y="8340"/>
                    </a:cubicBezTo>
                    <a:cubicBezTo>
                      <a:pt x="16679" y="3736"/>
                      <a:pt x="12943" y="0"/>
                      <a:pt x="8339"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77" name="Google Shape;1244;p26">
                <a:extLst>
                  <a:ext uri="{FF2B5EF4-FFF2-40B4-BE49-F238E27FC236}">
                    <a16:creationId xmlns:a16="http://schemas.microsoft.com/office/drawing/2014/main" id="{4919F422-5696-4B08-B4FC-FCBE4ED92C71}"/>
                  </a:ext>
                </a:extLst>
              </p:cNvPr>
              <p:cNvSpPr/>
              <p:nvPr/>
            </p:nvSpPr>
            <p:spPr>
              <a:xfrm>
                <a:off x="3580375" y="3241600"/>
                <a:ext cx="411975" cy="175150"/>
              </a:xfrm>
              <a:custGeom>
                <a:avLst/>
                <a:gdLst/>
                <a:ahLst/>
                <a:cxnLst/>
                <a:rect l="l" t="t" r="r" b="b"/>
                <a:pathLst>
                  <a:path w="16479" h="7006" extrusionOk="0">
                    <a:moveTo>
                      <a:pt x="8239" y="0"/>
                    </a:moveTo>
                    <a:cubicBezTo>
                      <a:pt x="4103" y="0"/>
                      <a:pt x="667" y="3002"/>
                      <a:pt x="0" y="6972"/>
                    </a:cubicBezTo>
                    <a:cubicBezTo>
                      <a:pt x="2035" y="4670"/>
                      <a:pt x="4970" y="3169"/>
                      <a:pt x="8239" y="3169"/>
                    </a:cubicBezTo>
                    <a:cubicBezTo>
                      <a:pt x="11475" y="3169"/>
                      <a:pt x="14444" y="4670"/>
                      <a:pt x="16479" y="7005"/>
                    </a:cubicBezTo>
                    <a:cubicBezTo>
                      <a:pt x="15812" y="3036"/>
                      <a:pt x="12376" y="0"/>
                      <a:pt x="8239"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8" name="Google Shape;1245;p26">
                <a:extLst>
                  <a:ext uri="{FF2B5EF4-FFF2-40B4-BE49-F238E27FC236}">
                    <a16:creationId xmlns:a16="http://schemas.microsoft.com/office/drawing/2014/main" id="{27FC3F96-D5D8-4084-8EAD-B2C566760A5E}"/>
                  </a:ext>
                </a:extLst>
              </p:cNvPr>
              <p:cNvSpPr/>
              <p:nvPr/>
            </p:nvSpPr>
            <p:spPr>
              <a:xfrm>
                <a:off x="3692950" y="3357500"/>
                <a:ext cx="186825" cy="186000"/>
              </a:xfrm>
              <a:custGeom>
                <a:avLst/>
                <a:gdLst/>
                <a:ahLst/>
                <a:cxnLst/>
                <a:rect l="l" t="t" r="r" b="b"/>
                <a:pathLst>
                  <a:path w="7473" h="7440" extrusionOk="0">
                    <a:moveTo>
                      <a:pt x="3736" y="1"/>
                    </a:moveTo>
                    <a:cubicBezTo>
                      <a:pt x="1668" y="1"/>
                      <a:pt x="0" y="1669"/>
                      <a:pt x="0" y="3704"/>
                    </a:cubicBezTo>
                    <a:cubicBezTo>
                      <a:pt x="0" y="5772"/>
                      <a:pt x="1668" y="7440"/>
                      <a:pt x="3736" y="7440"/>
                    </a:cubicBezTo>
                    <a:cubicBezTo>
                      <a:pt x="5805" y="7440"/>
                      <a:pt x="7472" y="5772"/>
                      <a:pt x="7472" y="3704"/>
                    </a:cubicBezTo>
                    <a:cubicBezTo>
                      <a:pt x="7472" y="1669"/>
                      <a:pt x="5805" y="1"/>
                      <a:pt x="373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9" name="Google Shape;1246;p26">
                <a:extLst>
                  <a:ext uri="{FF2B5EF4-FFF2-40B4-BE49-F238E27FC236}">
                    <a16:creationId xmlns:a16="http://schemas.microsoft.com/office/drawing/2014/main" id="{BFEEF112-7975-4970-ADE3-61D17751CBE6}"/>
                  </a:ext>
                </a:extLst>
              </p:cNvPr>
              <p:cNvSpPr/>
              <p:nvPr/>
            </p:nvSpPr>
            <p:spPr>
              <a:xfrm>
                <a:off x="3693775" y="3454250"/>
                <a:ext cx="185175" cy="89250"/>
              </a:xfrm>
              <a:custGeom>
                <a:avLst/>
                <a:gdLst/>
                <a:ahLst/>
                <a:cxnLst/>
                <a:rect l="l" t="t" r="r" b="b"/>
                <a:pathLst>
                  <a:path w="7407" h="3570" extrusionOk="0">
                    <a:moveTo>
                      <a:pt x="7406" y="0"/>
                    </a:moveTo>
                    <a:lnTo>
                      <a:pt x="7406" y="0"/>
                    </a:lnTo>
                    <a:cubicBezTo>
                      <a:pt x="6672" y="1068"/>
                      <a:pt x="5438" y="1868"/>
                      <a:pt x="3703" y="1868"/>
                    </a:cubicBezTo>
                    <a:cubicBezTo>
                      <a:pt x="1969" y="1868"/>
                      <a:pt x="735" y="1101"/>
                      <a:pt x="1" y="34"/>
                    </a:cubicBezTo>
                    <a:lnTo>
                      <a:pt x="1" y="34"/>
                    </a:lnTo>
                    <a:cubicBezTo>
                      <a:pt x="68" y="2002"/>
                      <a:pt x="1702" y="3570"/>
                      <a:pt x="3703" y="3570"/>
                    </a:cubicBezTo>
                    <a:cubicBezTo>
                      <a:pt x="5705" y="3570"/>
                      <a:pt x="7339" y="1968"/>
                      <a:pt x="7406"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80" name="Google Shape;1247;p26">
                <a:extLst>
                  <a:ext uri="{FF2B5EF4-FFF2-40B4-BE49-F238E27FC236}">
                    <a16:creationId xmlns:a16="http://schemas.microsoft.com/office/drawing/2014/main" id="{5D81E41A-15DB-4297-819A-C88305B13504}"/>
                  </a:ext>
                </a:extLst>
              </p:cNvPr>
              <p:cNvSpPr/>
              <p:nvPr/>
            </p:nvSpPr>
            <p:spPr>
              <a:xfrm>
                <a:off x="3080850" y="3120675"/>
                <a:ext cx="86750" cy="121775"/>
              </a:xfrm>
              <a:custGeom>
                <a:avLst/>
                <a:gdLst/>
                <a:ahLst/>
                <a:cxnLst/>
                <a:rect l="l" t="t" r="r" b="b"/>
                <a:pathLst>
                  <a:path w="3470" h="4871" extrusionOk="0">
                    <a:moveTo>
                      <a:pt x="1335" y="0"/>
                    </a:moveTo>
                    <a:cubicBezTo>
                      <a:pt x="0" y="0"/>
                      <a:pt x="1201" y="1101"/>
                      <a:pt x="1201" y="2435"/>
                    </a:cubicBezTo>
                    <a:cubicBezTo>
                      <a:pt x="1201" y="3803"/>
                      <a:pt x="0" y="4871"/>
                      <a:pt x="1335" y="4871"/>
                    </a:cubicBezTo>
                    <a:cubicBezTo>
                      <a:pt x="2702" y="4871"/>
                      <a:pt x="3469" y="3803"/>
                      <a:pt x="3469" y="2435"/>
                    </a:cubicBezTo>
                    <a:cubicBezTo>
                      <a:pt x="3469" y="1101"/>
                      <a:pt x="2702" y="0"/>
                      <a:pt x="1335" y="0"/>
                    </a:cubicBezTo>
                    <a:close/>
                  </a:path>
                </a:pathLst>
              </a:custGeom>
              <a:solidFill>
                <a:srgbClr val="72D3B5"/>
              </a:solidFill>
              <a:ln>
                <a:noFill/>
              </a:ln>
            </p:spPr>
            <p:txBody>
              <a:bodyPr spcFirstLastPara="1" wrap="square" lIns="121900" tIns="121900" rIns="121900" bIns="121900" anchor="ctr" anchorCtr="0">
                <a:noAutofit/>
              </a:bodyPr>
              <a:lstStyle/>
              <a:p>
                <a:endParaRPr sz="2400"/>
              </a:p>
            </p:txBody>
          </p:sp>
          <p:sp>
            <p:nvSpPr>
              <p:cNvPr id="81" name="Google Shape;1248;p26">
                <a:extLst>
                  <a:ext uri="{FF2B5EF4-FFF2-40B4-BE49-F238E27FC236}">
                    <a16:creationId xmlns:a16="http://schemas.microsoft.com/office/drawing/2014/main" id="{E8AEEAEA-A4AE-4B0A-9D29-FB4717B7E737}"/>
                  </a:ext>
                </a:extLst>
              </p:cNvPr>
              <p:cNvSpPr/>
              <p:nvPr/>
            </p:nvSpPr>
            <p:spPr>
              <a:xfrm>
                <a:off x="3095850" y="3193225"/>
                <a:ext cx="70925" cy="49225"/>
              </a:xfrm>
              <a:custGeom>
                <a:avLst/>
                <a:gdLst/>
                <a:ahLst/>
                <a:cxnLst/>
                <a:rect l="l" t="t" r="r" b="b"/>
                <a:pathLst>
                  <a:path w="2837" h="1969" extrusionOk="0">
                    <a:moveTo>
                      <a:pt x="2836" y="0"/>
                    </a:moveTo>
                    <a:lnTo>
                      <a:pt x="2836" y="0"/>
                    </a:lnTo>
                    <a:cubicBezTo>
                      <a:pt x="2202" y="601"/>
                      <a:pt x="1302" y="1035"/>
                      <a:pt x="201" y="1135"/>
                    </a:cubicBezTo>
                    <a:cubicBezTo>
                      <a:pt x="34" y="1668"/>
                      <a:pt x="1" y="1969"/>
                      <a:pt x="735" y="1969"/>
                    </a:cubicBezTo>
                    <a:cubicBezTo>
                      <a:pt x="1935" y="1969"/>
                      <a:pt x="2703" y="1135"/>
                      <a:pt x="2836" y="0"/>
                    </a:cubicBezTo>
                    <a:close/>
                  </a:path>
                </a:pathLst>
              </a:custGeom>
              <a:solidFill>
                <a:srgbClr val="72D3B5"/>
              </a:solidFill>
              <a:ln>
                <a:noFill/>
              </a:ln>
            </p:spPr>
            <p:txBody>
              <a:bodyPr spcFirstLastPara="1" wrap="square" lIns="121900" tIns="121900" rIns="121900" bIns="121900" anchor="ctr" anchorCtr="0">
                <a:noAutofit/>
              </a:bodyPr>
              <a:lstStyle/>
              <a:p>
                <a:endParaRPr sz="2400"/>
              </a:p>
            </p:txBody>
          </p:sp>
          <p:sp>
            <p:nvSpPr>
              <p:cNvPr id="83" name="Google Shape;1249;p26">
                <a:extLst>
                  <a:ext uri="{FF2B5EF4-FFF2-40B4-BE49-F238E27FC236}">
                    <a16:creationId xmlns:a16="http://schemas.microsoft.com/office/drawing/2014/main" id="{98EA10DE-18A4-4F5B-A97A-1215AF327648}"/>
                  </a:ext>
                </a:extLst>
              </p:cNvPr>
              <p:cNvSpPr/>
              <p:nvPr/>
            </p:nvSpPr>
            <p:spPr>
              <a:xfrm>
                <a:off x="3082525" y="3121500"/>
                <a:ext cx="49225" cy="120125"/>
              </a:xfrm>
              <a:custGeom>
                <a:avLst/>
                <a:gdLst/>
                <a:ahLst/>
                <a:cxnLst/>
                <a:rect l="l" t="t" r="r" b="b"/>
                <a:pathLst>
                  <a:path w="1969" h="4805" extrusionOk="0">
                    <a:moveTo>
                      <a:pt x="1024" y="0"/>
                    </a:moveTo>
                    <a:cubicBezTo>
                      <a:pt x="1016" y="0"/>
                      <a:pt x="1009" y="0"/>
                      <a:pt x="1001" y="1"/>
                    </a:cubicBezTo>
                    <a:cubicBezTo>
                      <a:pt x="467" y="1"/>
                      <a:pt x="0" y="1068"/>
                      <a:pt x="0" y="2402"/>
                    </a:cubicBezTo>
                    <a:cubicBezTo>
                      <a:pt x="0" y="3737"/>
                      <a:pt x="467" y="4804"/>
                      <a:pt x="1001" y="4804"/>
                    </a:cubicBezTo>
                    <a:cubicBezTo>
                      <a:pt x="1534" y="4804"/>
                      <a:pt x="1968" y="3737"/>
                      <a:pt x="1968" y="2402"/>
                    </a:cubicBezTo>
                    <a:cubicBezTo>
                      <a:pt x="1968" y="1088"/>
                      <a:pt x="1547" y="0"/>
                      <a:pt x="1024" y="0"/>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84" name="Google Shape;1250;p26">
                <a:extLst>
                  <a:ext uri="{FF2B5EF4-FFF2-40B4-BE49-F238E27FC236}">
                    <a16:creationId xmlns:a16="http://schemas.microsoft.com/office/drawing/2014/main" id="{1380FB6F-A158-42C7-97FE-1F53530870A2}"/>
                  </a:ext>
                </a:extLst>
              </p:cNvPr>
              <p:cNvSpPr/>
              <p:nvPr/>
            </p:nvSpPr>
            <p:spPr>
              <a:xfrm>
                <a:off x="3089175" y="3174875"/>
                <a:ext cx="42575" cy="66750"/>
              </a:xfrm>
              <a:custGeom>
                <a:avLst/>
                <a:gdLst/>
                <a:ahLst/>
                <a:cxnLst/>
                <a:rect l="l" t="t" r="r" b="b"/>
                <a:pathLst>
                  <a:path w="1703" h="2670" extrusionOk="0">
                    <a:moveTo>
                      <a:pt x="1702" y="1"/>
                    </a:moveTo>
                    <a:cubicBezTo>
                      <a:pt x="1469" y="835"/>
                      <a:pt x="902" y="1568"/>
                      <a:pt x="1" y="1869"/>
                    </a:cubicBezTo>
                    <a:cubicBezTo>
                      <a:pt x="168" y="2369"/>
                      <a:pt x="435" y="2669"/>
                      <a:pt x="735" y="2669"/>
                    </a:cubicBezTo>
                    <a:cubicBezTo>
                      <a:pt x="1268" y="2669"/>
                      <a:pt x="1702" y="1602"/>
                      <a:pt x="1702" y="267"/>
                    </a:cubicBezTo>
                    <a:cubicBezTo>
                      <a:pt x="1702" y="167"/>
                      <a:pt x="1702" y="101"/>
                      <a:pt x="1702"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85" name="Google Shape;1251;p26">
                <a:extLst>
                  <a:ext uri="{FF2B5EF4-FFF2-40B4-BE49-F238E27FC236}">
                    <a16:creationId xmlns:a16="http://schemas.microsoft.com/office/drawing/2014/main" id="{45FFA282-FDF5-4BBC-B198-D5EF56271488}"/>
                  </a:ext>
                </a:extLst>
              </p:cNvPr>
              <p:cNvSpPr/>
              <p:nvPr/>
            </p:nvSpPr>
            <p:spPr>
              <a:xfrm>
                <a:off x="6117175" y="2939700"/>
                <a:ext cx="159300" cy="222700"/>
              </a:xfrm>
              <a:custGeom>
                <a:avLst/>
                <a:gdLst/>
                <a:ahLst/>
                <a:cxnLst/>
                <a:rect l="l" t="t" r="r" b="b"/>
                <a:pathLst>
                  <a:path w="6372" h="8908" extrusionOk="0">
                    <a:moveTo>
                      <a:pt x="3903" y="1"/>
                    </a:moveTo>
                    <a:cubicBezTo>
                      <a:pt x="1435" y="1"/>
                      <a:pt x="1" y="2002"/>
                      <a:pt x="1" y="4471"/>
                    </a:cubicBezTo>
                    <a:cubicBezTo>
                      <a:pt x="1" y="6906"/>
                      <a:pt x="1435" y="8907"/>
                      <a:pt x="3903" y="8907"/>
                    </a:cubicBezTo>
                    <a:cubicBezTo>
                      <a:pt x="6372" y="8907"/>
                      <a:pt x="4137" y="6906"/>
                      <a:pt x="4137" y="4471"/>
                    </a:cubicBezTo>
                    <a:cubicBezTo>
                      <a:pt x="4137" y="2002"/>
                      <a:pt x="6339" y="1"/>
                      <a:pt x="3903" y="1"/>
                    </a:cubicBezTo>
                    <a:close/>
                  </a:path>
                </a:pathLst>
              </a:custGeom>
              <a:solidFill>
                <a:srgbClr val="1A1A1A"/>
              </a:solidFill>
              <a:ln>
                <a:noFill/>
              </a:ln>
            </p:spPr>
            <p:txBody>
              <a:bodyPr spcFirstLastPara="1" wrap="square" lIns="121900" tIns="121900" rIns="121900" bIns="121900" anchor="ctr" anchorCtr="0">
                <a:noAutofit/>
              </a:bodyPr>
              <a:lstStyle/>
              <a:p>
                <a:endParaRPr sz="2400"/>
              </a:p>
            </p:txBody>
          </p:sp>
          <p:sp>
            <p:nvSpPr>
              <p:cNvPr id="86" name="Google Shape;1252;p26">
                <a:extLst>
                  <a:ext uri="{FF2B5EF4-FFF2-40B4-BE49-F238E27FC236}">
                    <a16:creationId xmlns:a16="http://schemas.microsoft.com/office/drawing/2014/main" id="{9086AAED-BA16-408B-A7C6-213819FB98C5}"/>
                  </a:ext>
                </a:extLst>
              </p:cNvPr>
              <p:cNvSpPr/>
              <p:nvPr/>
            </p:nvSpPr>
            <p:spPr>
              <a:xfrm>
                <a:off x="6183050" y="2941375"/>
                <a:ext cx="89275" cy="221025"/>
              </a:xfrm>
              <a:custGeom>
                <a:avLst/>
                <a:gdLst/>
                <a:ahLst/>
                <a:cxnLst/>
                <a:rect l="l" t="t" r="r" b="b"/>
                <a:pathLst>
                  <a:path w="3571" h="8841" extrusionOk="0">
                    <a:moveTo>
                      <a:pt x="1769" y="1"/>
                    </a:moveTo>
                    <a:cubicBezTo>
                      <a:pt x="801" y="1"/>
                      <a:pt x="1" y="2002"/>
                      <a:pt x="1" y="4437"/>
                    </a:cubicBezTo>
                    <a:cubicBezTo>
                      <a:pt x="1" y="6872"/>
                      <a:pt x="801" y="8840"/>
                      <a:pt x="1769" y="8840"/>
                    </a:cubicBezTo>
                    <a:cubicBezTo>
                      <a:pt x="2770" y="8840"/>
                      <a:pt x="3570" y="6872"/>
                      <a:pt x="3570" y="4437"/>
                    </a:cubicBezTo>
                    <a:cubicBezTo>
                      <a:pt x="3570" y="2002"/>
                      <a:pt x="2770" y="1"/>
                      <a:pt x="1769"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87" name="Google Shape;1253;p26">
                <a:extLst>
                  <a:ext uri="{FF2B5EF4-FFF2-40B4-BE49-F238E27FC236}">
                    <a16:creationId xmlns:a16="http://schemas.microsoft.com/office/drawing/2014/main" id="{D5187EE7-DBC5-4F39-A2B8-43F1E1705B46}"/>
                  </a:ext>
                </a:extLst>
              </p:cNvPr>
              <p:cNvSpPr/>
              <p:nvPr/>
            </p:nvSpPr>
            <p:spPr>
              <a:xfrm>
                <a:off x="6183050" y="3023925"/>
                <a:ext cx="81750" cy="138475"/>
              </a:xfrm>
              <a:custGeom>
                <a:avLst/>
                <a:gdLst/>
                <a:ahLst/>
                <a:cxnLst/>
                <a:rect l="l" t="t" r="r" b="b"/>
                <a:pathLst>
                  <a:path w="3270" h="5539" extrusionOk="0">
                    <a:moveTo>
                      <a:pt x="68" y="1"/>
                    </a:moveTo>
                    <a:cubicBezTo>
                      <a:pt x="34" y="368"/>
                      <a:pt x="1" y="735"/>
                      <a:pt x="1" y="1135"/>
                    </a:cubicBezTo>
                    <a:cubicBezTo>
                      <a:pt x="1" y="3570"/>
                      <a:pt x="801" y="5538"/>
                      <a:pt x="1769" y="5538"/>
                    </a:cubicBezTo>
                    <a:cubicBezTo>
                      <a:pt x="2403" y="5538"/>
                      <a:pt x="2936" y="4804"/>
                      <a:pt x="3270" y="3637"/>
                    </a:cubicBezTo>
                    <a:cubicBezTo>
                      <a:pt x="1202" y="3403"/>
                      <a:pt x="134" y="1736"/>
                      <a:pt x="68" y="1"/>
                    </a:cubicBezTo>
                    <a:close/>
                  </a:path>
                </a:pathLst>
              </a:custGeom>
              <a:solidFill>
                <a:srgbClr val="27A080"/>
              </a:solidFill>
              <a:ln>
                <a:noFill/>
              </a:ln>
            </p:spPr>
            <p:txBody>
              <a:bodyPr spcFirstLastPara="1" wrap="square" lIns="121900" tIns="121900" rIns="121900" bIns="121900" anchor="ctr" anchorCtr="0">
                <a:noAutofit/>
              </a:bodyPr>
              <a:lstStyle/>
              <a:p>
                <a:endParaRPr sz="2400"/>
              </a:p>
            </p:txBody>
          </p:sp>
          <p:sp>
            <p:nvSpPr>
              <p:cNvPr id="88" name="Google Shape;1255;p26">
                <a:extLst>
                  <a:ext uri="{FF2B5EF4-FFF2-40B4-BE49-F238E27FC236}">
                    <a16:creationId xmlns:a16="http://schemas.microsoft.com/office/drawing/2014/main" id="{A641355B-145A-4460-914C-F438188ED2DD}"/>
                  </a:ext>
                </a:extLst>
              </p:cNvPr>
              <p:cNvSpPr/>
              <p:nvPr/>
            </p:nvSpPr>
            <p:spPr>
              <a:xfrm>
                <a:off x="3842225" y="1773875"/>
                <a:ext cx="305250" cy="283550"/>
              </a:xfrm>
              <a:custGeom>
                <a:avLst/>
                <a:gdLst/>
                <a:ahLst/>
                <a:cxnLst/>
                <a:rect l="l" t="t" r="r" b="b"/>
                <a:pathLst>
                  <a:path w="12210" h="11342" extrusionOk="0">
                    <a:moveTo>
                      <a:pt x="0" y="1"/>
                    </a:moveTo>
                    <a:lnTo>
                      <a:pt x="0" y="11342"/>
                    </a:lnTo>
                    <a:lnTo>
                      <a:pt x="12209" y="11342"/>
                    </a:lnTo>
                    <a:lnTo>
                      <a:pt x="12209"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9" name="Google Shape;1256;p26">
                <a:extLst>
                  <a:ext uri="{FF2B5EF4-FFF2-40B4-BE49-F238E27FC236}">
                    <a16:creationId xmlns:a16="http://schemas.microsoft.com/office/drawing/2014/main" id="{A14177FB-FAA4-46C3-95CE-B8F2E103943B}"/>
                  </a:ext>
                </a:extLst>
              </p:cNvPr>
              <p:cNvSpPr/>
              <p:nvPr/>
            </p:nvSpPr>
            <p:spPr>
              <a:xfrm>
                <a:off x="5064750" y="3003925"/>
                <a:ext cx="893175" cy="447000"/>
              </a:xfrm>
              <a:custGeom>
                <a:avLst/>
                <a:gdLst/>
                <a:ahLst/>
                <a:cxnLst/>
                <a:rect l="l" t="t" r="r" b="b"/>
                <a:pathLst>
                  <a:path w="35727" h="17880" extrusionOk="0">
                    <a:moveTo>
                      <a:pt x="17847" y="0"/>
                    </a:moveTo>
                    <a:cubicBezTo>
                      <a:pt x="8007" y="0"/>
                      <a:pt x="1" y="7973"/>
                      <a:pt x="1" y="17847"/>
                    </a:cubicBezTo>
                    <a:lnTo>
                      <a:pt x="1" y="17880"/>
                    </a:lnTo>
                    <a:lnTo>
                      <a:pt x="35726" y="17880"/>
                    </a:lnTo>
                    <a:lnTo>
                      <a:pt x="35726" y="17847"/>
                    </a:lnTo>
                    <a:cubicBezTo>
                      <a:pt x="35726" y="7973"/>
                      <a:pt x="27721" y="0"/>
                      <a:pt x="1784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0" name="Google Shape;1257;p26">
                <a:extLst>
                  <a:ext uri="{FF2B5EF4-FFF2-40B4-BE49-F238E27FC236}">
                    <a16:creationId xmlns:a16="http://schemas.microsoft.com/office/drawing/2014/main" id="{69BD5475-275C-4D5B-910C-CAB8621F0AAA}"/>
                  </a:ext>
                </a:extLst>
              </p:cNvPr>
              <p:cNvSpPr/>
              <p:nvPr/>
            </p:nvSpPr>
            <p:spPr>
              <a:xfrm>
                <a:off x="5143150" y="3082300"/>
                <a:ext cx="736375" cy="368625"/>
              </a:xfrm>
              <a:custGeom>
                <a:avLst/>
                <a:gdLst/>
                <a:ahLst/>
                <a:cxnLst/>
                <a:rect l="l" t="t" r="r" b="b"/>
                <a:pathLst>
                  <a:path w="29455" h="14745" extrusionOk="0">
                    <a:moveTo>
                      <a:pt x="14711" y="1"/>
                    </a:moveTo>
                    <a:cubicBezTo>
                      <a:pt x="6572" y="1"/>
                      <a:pt x="1" y="6572"/>
                      <a:pt x="1" y="14712"/>
                    </a:cubicBezTo>
                    <a:lnTo>
                      <a:pt x="1" y="14745"/>
                    </a:lnTo>
                    <a:lnTo>
                      <a:pt x="29455" y="14745"/>
                    </a:lnTo>
                    <a:lnTo>
                      <a:pt x="29455" y="14712"/>
                    </a:lnTo>
                    <a:cubicBezTo>
                      <a:pt x="29455" y="6572"/>
                      <a:pt x="22850" y="1"/>
                      <a:pt x="14711" y="1"/>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91" name="Google Shape;1258;p26">
                <a:extLst>
                  <a:ext uri="{FF2B5EF4-FFF2-40B4-BE49-F238E27FC236}">
                    <a16:creationId xmlns:a16="http://schemas.microsoft.com/office/drawing/2014/main" id="{B7528D24-7F40-4C10-A6DB-014F1BA2F22D}"/>
                  </a:ext>
                </a:extLst>
              </p:cNvPr>
              <p:cNvSpPr/>
              <p:nvPr/>
            </p:nvSpPr>
            <p:spPr>
              <a:xfrm>
                <a:off x="5189850" y="3129000"/>
                <a:ext cx="642150" cy="642150"/>
              </a:xfrm>
              <a:custGeom>
                <a:avLst/>
                <a:gdLst/>
                <a:ahLst/>
                <a:cxnLst/>
                <a:rect l="l" t="t" r="r" b="b"/>
                <a:pathLst>
                  <a:path w="25686" h="25686" extrusionOk="0">
                    <a:moveTo>
                      <a:pt x="12509" y="1"/>
                    </a:moveTo>
                    <a:cubicBezTo>
                      <a:pt x="12376" y="1"/>
                      <a:pt x="12276" y="101"/>
                      <a:pt x="12276" y="234"/>
                    </a:cubicBezTo>
                    <a:lnTo>
                      <a:pt x="12276" y="401"/>
                    </a:lnTo>
                    <a:cubicBezTo>
                      <a:pt x="11909" y="401"/>
                      <a:pt x="11575" y="435"/>
                      <a:pt x="11242" y="468"/>
                    </a:cubicBezTo>
                    <a:lnTo>
                      <a:pt x="11209" y="335"/>
                    </a:lnTo>
                    <a:cubicBezTo>
                      <a:pt x="11209" y="224"/>
                      <a:pt x="11117" y="159"/>
                      <a:pt x="11010" y="159"/>
                    </a:cubicBezTo>
                    <a:cubicBezTo>
                      <a:pt x="10987" y="159"/>
                      <a:pt x="10965" y="162"/>
                      <a:pt x="10942" y="168"/>
                    </a:cubicBezTo>
                    <a:lnTo>
                      <a:pt x="10275" y="268"/>
                    </a:lnTo>
                    <a:cubicBezTo>
                      <a:pt x="10141" y="301"/>
                      <a:pt x="10074" y="401"/>
                      <a:pt x="10074" y="535"/>
                    </a:cubicBezTo>
                    <a:lnTo>
                      <a:pt x="10108" y="668"/>
                    </a:lnTo>
                    <a:cubicBezTo>
                      <a:pt x="9774" y="735"/>
                      <a:pt x="9441" y="835"/>
                      <a:pt x="9107" y="935"/>
                    </a:cubicBezTo>
                    <a:lnTo>
                      <a:pt x="9074" y="802"/>
                    </a:lnTo>
                    <a:cubicBezTo>
                      <a:pt x="9046" y="719"/>
                      <a:pt x="8951" y="659"/>
                      <a:pt x="8844" y="659"/>
                    </a:cubicBezTo>
                    <a:cubicBezTo>
                      <a:pt x="8821" y="659"/>
                      <a:pt x="8797" y="662"/>
                      <a:pt x="8773" y="668"/>
                    </a:cubicBezTo>
                    <a:lnTo>
                      <a:pt x="8140" y="902"/>
                    </a:lnTo>
                    <a:cubicBezTo>
                      <a:pt x="8006" y="935"/>
                      <a:pt x="7940" y="1068"/>
                      <a:pt x="7973" y="1202"/>
                    </a:cubicBezTo>
                    <a:lnTo>
                      <a:pt x="8040" y="1335"/>
                    </a:lnTo>
                    <a:cubicBezTo>
                      <a:pt x="7706" y="1469"/>
                      <a:pt x="7406" y="1602"/>
                      <a:pt x="7106" y="1769"/>
                    </a:cubicBezTo>
                    <a:lnTo>
                      <a:pt x="7039" y="1635"/>
                    </a:lnTo>
                    <a:cubicBezTo>
                      <a:pt x="6996" y="1571"/>
                      <a:pt x="6925" y="1534"/>
                      <a:pt x="6844" y="1534"/>
                    </a:cubicBezTo>
                    <a:cubicBezTo>
                      <a:pt x="6800" y="1534"/>
                      <a:pt x="6753" y="1545"/>
                      <a:pt x="6705" y="1569"/>
                    </a:cubicBezTo>
                    <a:lnTo>
                      <a:pt x="6138" y="1902"/>
                    </a:lnTo>
                    <a:cubicBezTo>
                      <a:pt x="6005" y="1969"/>
                      <a:pt x="5971" y="2102"/>
                      <a:pt x="6038" y="2203"/>
                    </a:cubicBezTo>
                    <a:lnTo>
                      <a:pt x="6105" y="2336"/>
                    </a:lnTo>
                    <a:cubicBezTo>
                      <a:pt x="5805" y="2536"/>
                      <a:pt x="5538" y="2736"/>
                      <a:pt x="5271" y="2936"/>
                    </a:cubicBezTo>
                    <a:lnTo>
                      <a:pt x="5171" y="2836"/>
                    </a:lnTo>
                    <a:cubicBezTo>
                      <a:pt x="5132" y="2778"/>
                      <a:pt x="5060" y="2743"/>
                      <a:pt x="4986" y="2743"/>
                    </a:cubicBezTo>
                    <a:cubicBezTo>
                      <a:pt x="4933" y="2743"/>
                      <a:pt x="4879" y="2761"/>
                      <a:pt x="4837" y="2803"/>
                    </a:cubicBezTo>
                    <a:lnTo>
                      <a:pt x="4337" y="3237"/>
                    </a:lnTo>
                    <a:cubicBezTo>
                      <a:pt x="4237" y="3303"/>
                      <a:pt x="4204" y="3470"/>
                      <a:pt x="4304" y="3570"/>
                    </a:cubicBezTo>
                    <a:lnTo>
                      <a:pt x="4370" y="3670"/>
                    </a:lnTo>
                    <a:cubicBezTo>
                      <a:pt x="4137" y="3904"/>
                      <a:pt x="3903" y="4137"/>
                      <a:pt x="3670" y="4404"/>
                    </a:cubicBezTo>
                    <a:lnTo>
                      <a:pt x="3536" y="4304"/>
                    </a:lnTo>
                    <a:cubicBezTo>
                      <a:pt x="3491" y="4274"/>
                      <a:pt x="3440" y="4258"/>
                      <a:pt x="3390" y="4258"/>
                    </a:cubicBezTo>
                    <a:cubicBezTo>
                      <a:pt x="3330" y="4258"/>
                      <a:pt x="3273" y="4282"/>
                      <a:pt x="3236" y="4337"/>
                    </a:cubicBezTo>
                    <a:lnTo>
                      <a:pt x="2769" y="4871"/>
                    </a:lnTo>
                    <a:cubicBezTo>
                      <a:pt x="2702" y="4971"/>
                      <a:pt x="2702" y="5105"/>
                      <a:pt x="2803" y="5171"/>
                    </a:cubicBezTo>
                    <a:lnTo>
                      <a:pt x="2936" y="5271"/>
                    </a:lnTo>
                    <a:cubicBezTo>
                      <a:pt x="2702" y="5538"/>
                      <a:pt x="2502" y="5839"/>
                      <a:pt x="2336" y="6139"/>
                    </a:cubicBezTo>
                    <a:lnTo>
                      <a:pt x="2202" y="6039"/>
                    </a:lnTo>
                    <a:cubicBezTo>
                      <a:pt x="2177" y="6030"/>
                      <a:pt x="2150" y="6026"/>
                      <a:pt x="2122" y="6026"/>
                    </a:cubicBezTo>
                    <a:cubicBezTo>
                      <a:pt x="2039" y="6026"/>
                      <a:pt x="1952" y="6064"/>
                      <a:pt x="1902" y="6139"/>
                    </a:cubicBezTo>
                    <a:lnTo>
                      <a:pt x="1568" y="6739"/>
                    </a:lnTo>
                    <a:cubicBezTo>
                      <a:pt x="1502" y="6839"/>
                      <a:pt x="1535" y="6973"/>
                      <a:pt x="1635" y="7039"/>
                    </a:cubicBezTo>
                    <a:lnTo>
                      <a:pt x="1768" y="7106"/>
                    </a:lnTo>
                    <a:cubicBezTo>
                      <a:pt x="1602" y="7406"/>
                      <a:pt x="1468" y="7740"/>
                      <a:pt x="1335" y="8040"/>
                    </a:cubicBezTo>
                    <a:lnTo>
                      <a:pt x="1201" y="8007"/>
                    </a:lnTo>
                    <a:cubicBezTo>
                      <a:pt x="1170" y="7999"/>
                      <a:pt x="1138" y="7995"/>
                      <a:pt x="1108" y="7995"/>
                    </a:cubicBezTo>
                    <a:cubicBezTo>
                      <a:pt x="1011" y="7995"/>
                      <a:pt x="927" y="8038"/>
                      <a:pt x="901" y="8140"/>
                    </a:cubicBezTo>
                    <a:lnTo>
                      <a:pt x="668" y="8774"/>
                    </a:lnTo>
                    <a:cubicBezTo>
                      <a:pt x="634" y="8907"/>
                      <a:pt x="668" y="9041"/>
                      <a:pt x="801" y="9074"/>
                    </a:cubicBezTo>
                    <a:lnTo>
                      <a:pt x="935" y="9141"/>
                    </a:lnTo>
                    <a:cubicBezTo>
                      <a:pt x="834" y="9441"/>
                      <a:pt x="734" y="9775"/>
                      <a:pt x="668" y="10142"/>
                    </a:cubicBezTo>
                    <a:lnTo>
                      <a:pt x="534" y="10108"/>
                    </a:lnTo>
                    <a:cubicBezTo>
                      <a:pt x="516" y="10104"/>
                      <a:pt x="498" y="10102"/>
                      <a:pt x="481" y="10102"/>
                    </a:cubicBezTo>
                    <a:cubicBezTo>
                      <a:pt x="367" y="10102"/>
                      <a:pt x="267" y="10188"/>
                      <a:pt x="267" y="10275"/>
                    </a:cubicBezTo>
                    <a:lnTo>
                      <a:pt x="134" y="10976"/>
                    </a:lnTo>
                    <a:cubicBezTo>
                      <a:pt x="101" y="11076"/>
                      <a:pt x="201" y="11209"/>
                      <a:pt x="334" y="11242"/>
                    </a:cubicBezTo>
                    <a:lnTo>
                      <a:pt x="468" y="11242"/>
                    </a:lnTo>
                    <a:cubicBezTo>
                      <a:pt x="434" y="11609"/>
                      <a:pt x="401" y="11943"/>
                      <a:pt x="367" y="12276"/>
                    </a:cubicBezTo>
                    <a:lnTo>
                      <a:pt x="234" y="12276"/>
                    </a:lnTo>
                    <a:cubicBezTo>
                      <a:pt x="101" y="12276"/>
                      <a:pt x="1" y="12377"/>
                      <a:pt x="1" y="12510"/>
                    </a:cubicBezTo>
                    <a:lnTo>
                      <a:pt x="1" y="13210"/>
                    </a:lnTo>
                    <a:cubicBezTo>
                      <a:pt x="1" y="13311"/>
                      <a:pt x="101" y="13444"/>
                      <a:pt x="234" y="13444"/>
                    </a:cubicBezTo>
                    <a:lnTo>
                      <a:pt x="367" y="13444"/>
                    </a:lnTo>
                    <a:cubicBezTo>
                      <a:pt x="401" y="13778"/>
                      <a:pt x="401" y="14111"/>
                      <a:pt x="468" y="14445"/>
                    </a:cubicBezTo>
                    <a:lnTo>
                      <a:pt x="334" y="14478"/>
                    </a:lnTo>
                    <a:cubicBezTo>
                      <a:pt x="201" y="14511"/>
                      <a:pt x="101" y="14611"/>
                      <a:pt x="134" y="14745"/>
                    </a:cubicBezTo>
                    <a:lnTo>
                      <a:pt x="267" y="15412"/>
                    </a:lnTo>
                    <a:cubicBezTo>
                      <a:pt x="267" y="15528"/>
                      <a:pt x="368" y="15619"/>
                      <a:pt x="482" y="15619"/>
                    </a:cubicBezTo>
                    <a:cubicBezTo>
                      <a:pt x="499" y="15619"/>
                      <a:pt x="517" y="15617"/>
                      <a:pt x="534" y="15612"/>
                    </a:cubicBezTo>
                    <a:lnTo>
                      <a:pt x="668" y="15579"/>
                    </a:lnTo>
                    <a:cubicBezTo>
                      <a:pt x="734" y="15912"/>
                      <a:pt x="834" y="16246"/>
                      <a:pt x="935" y="16580"/>
                    </a:cubicBezTo>
                    <a:lnTo>
                      <a:pt x="801" y="16613"/>
                    </a:lnTo>
                    <a:cubicBezTo>
                      <a:pt x="668" y="16680"/>
                      <a:pt x="634" y="16813"/>
                      <a:pt x="668" y="16913"/>
                    </a:cubicBezTo>
                    <a:lnTo>
                      <a:pt x="901" y="17580"/>
                    </a:lnTo>
                    <a:cubicBezTo>
                      <a:pt x="929" y="17663"/>
                      <a:pt x="1024" y="17722"/>
                      <a:pt x="1131" y="17722"/>
                    </a:cubicBezTo>
                    <a:cubicBezTo>
                      <a:pt x="1154" y="17722"/>
                      <a:pt x="1178" y="17720"/>
                      <a:pt x="1201" y="17714"/>
                    </a:cubicBezTo>
                    <a:lnTo>
                      <a:pt x="1335" y="17647"/>
                    </a:lnTo>
                    <a:cubicBezTo>
                      <a:pt x="1468" y="17981"/>
                      <a:pt x="1602" y="18281"/>
                      <a:pt x="1768" y="18581"/>
                    </a:cubicBezTo>
                    <a:lnTo>
                      <a:pt x="1635" y="18648"/>
                    </a:lnTo>
                    <a:cubicBezTo>
                      <a:pt x="1535" y="18714"/>
                      <a:pt x="1502" y="18848"/>
                      <a:pt x="1568" y="18981"/>
                    </a:cubicBezTo>
                    <a:lnTo>
                      <a:pt x="1902" y="19582"/>
                    </a:lnTo>
                    <a:cubicBezTo>
                      <a:pt x="1945" y="19646"/>
                      <a:pt x="2016" y="19683"/>
                      <a:pt x="2088" y="19683"/>
                    </a:cubicBezTo>
                    <a:cubicBezTo>
                      <a:pt x="2127" y="19683"/>
                      <a:pt x="2167" y="19672"/>
                      <a:pt x="2202" y="19648"/>
                    </a:cubicBezTo>
                    <a:lnTo>
                      <a:pt x="2336" y="19582"/>
                    </a:lnTo>
                    <a:cubicBezTo>
                      <a:pt x="2502" y="19882"/>
                      <a:pt x="2702" y="20149"/>
                      <a:pt x="2936" y="20416"/>
                    </a:cubicBezTo>
                    <a:lnTo>
                      <a:pt x="2803" y="20516"/>
                    </a:lnTo>
                    <a:cubicBezTo>
                      <a:pt x="2702" y="20582"/>
                      <a:pt x="2702" y="20749"/>
                      <a:pt x="2769" y="20849"/>
                    </a:cubicBezTo>
                    <a:lnTo>
                      <a:pt x="3236" y="21383"/>
                    </a:lnTo>
                    <a:cubicBezTo>
                      <a:pt x="3273" y="21420"/>
                      <a:pt x="3329" y="21446"/>
                      <a:pt x="3390" y="21446"/>
                    </a:cubicBezTo>
                    <a:cubicBezTo>
                      <a:pt x="3439" y="21446"/>
                      <a:pt x="3491" y="21428"/>
                      <a:pt x="3536" y="21383"/>
                    </a:cubicBezTo>
                    <a:lnTo>
                      <a:pt x="3670" y="21316"/>
                    </a:lnTo>
                    <a:cubicBezTo>
                      <a:pt x="3903" y="21550"/>
                      <a:pt x="4137" y="21817"/>
                      <a:pt x="4370" y="22050"/>
                    </a:cubicBezTo>
                    <a:lnTo>
                      <a:pt x="4304" y="22150"/>
                    </a:lnTo>
                    <a:cubicBezTo>
                      <a:pt x="4204" y="22250"/>
                      <a:pt x="4237" y="22384"/>
                      <a:pt x="4337" y="22450"/>
                    </a:cubicBezTo>
                    <a:lnTo>
                      <a:pt x="4837" y="22917"/>
                    </a:lnTo>
                    <a:cubicBezTo>
                      <a:pt x="4882" y="22947"/>
                      <a:pt x="4941" y="22964"/>
                      <a:pt x="4998" y="22964"/>
                    </a:cubicBezTo>
                    <a:cubicBezTo>
                      <a:pt x="5067" y="22964"/>
                      <a:pt x="5134" y="22939"/>
                      <a:pt x="5171" y="22884"/>
                    </a:cubicBezTo>
                    <a:lnTo>
                      <a:pt x="5271" y="22784"/>
                    </a:lnTo>
                    <a:cubicBezTo>
                      <a:pt x="5538" y="22984"/>
                      <a:pt x="5805" y="23184"/>
                      <a:pt x="6105" y="23351"/>
                    </a:cubicBezTo>
                    <a:lnTo>
                      <a:pt x="6038" y="23484"/>
                    </a:lnTo>
                    <a:cubicBezTo>
                      <a:pt x="5971" y="23585"/>
                      <a:pt x="6005" y="23718"/>
                      <a:pt x="6138" y="23785"/>
                    </a:cubicBezTo>
                    <a:lnTo>
                      <a:pt x="6705" y="24152"/>
                    </a:lnTo>
                    <a:cubicBezTo>
                      <a:pt x="6739" y="24160"/>
                      <a:pt x="6772" y="24164"/>
                      <a:pt x="6804" y="24164"/>
                    </a:cubicBezTo>
                    <a:cubicBezTo>
                      <a:pt x="6901" y="24164"/>
                      <a:pt x="6989" y="24127"/>
                      <a:pt x="7039" y="24052"/>
                    </a:cubicBezTo>
                    <a:lnTo>
                      <a:pt x="7106" y="23918"/>
                    </a:lnTo>
                    <a:cubicBezTo>
                      <a:pt x="7406" y="24085"/>
                      <a:pt x="7706" y="24252"/>
                      <a:pt x="8040" y="24385"/>
                    </a:cubicBezTo>
                    <a:lnTo>
                      <a:pt x="7973" y="24485"/>
                    </a:lnTo>
                    <a:cubicBezTo>
                      <a:pt x="7940" y="24619"/>
                      <a:pt x="8006" y="24752"/>
                      <a:pt x="8140" y="24785"/>
                    </a:cubicBezTo>
                    <a:lnTo>
                      <a:pt x="8773" y="25019"/>
                    </a:lnTo>
                    <a:cubicBezTo>
                      <a:pt x="8800" y="25037"/>
                      <a:pt x="8829" y="25045"/>
                      <a:pt x="8859" y="25045"/>
                    </a:cubicBezTo>
                    <a:cubicBezTo>
                      <a:pt x="8940" y="25045"/>
                      <a:pt x="9025" y="24983"/>
                      <a:pt x="9074" y="24885"/>
                    </a:cubicBezTo>
                    <a:lnTo>
                      <a:pt x="9107" y="24752"/>
                    </a:lnTo>
                    <a:cubicBezTo>
                      <a:pt x="9441" y="24852"/>
                      <a:pt x="9774" y="24952"/>
                      <a:pt x="10108" y="25019"/>
                    </a:cubicBezTo>
                    <a:lnTo>
                      <a:pt x="10074" y="25152"/>
                    </a:lnTo>
                    <a:cubicBezTo>
                      <a:pt x="10074" y="25286"/>
                      <a:pt x="10141" y="25419"/>
                      <a:pt x="10275" y="25419"/>
                    </a:cubicBezTo>
                    <a:lnTo>
                      <a:pt x="10942" y="25553"/>
                    </a:lnTo>
                    <a:cubicBezTo>
                      <a:pt x="10959" y="25557"/>
                      <a:pt x="10976" y="25559"/>
                      <a:pt x="10993" y="25559"/>
                    </a:cubicBezTo>
                    <a:cubicBezTo>
                      <a:pt x="11100" y="25559"/>
                      <a:pt x="11180" y="25468"/>
                      <a:pt x="11209" y="25352"/>
                    </a:cubicBezTo>
                    <a:lnTo>
                      <a:pt x="11242" y="25219"/>
                    </a:lnTo>
                    <a:cubicBezTo>
                      <a:pt x="11575" y="25252"/>
                      <a:pt x="11909" y="25286"/>
                      <a:pt x="12276" y="25319"/>
                    </a:cubicBezTo>
                    <a:lnTo>
                      <a:pt x="12276" y="25453"/>
                    </a:lnTo>
                    <a:cubicBezTo>
                      <a:pt x="12276" y="25586"/>
                      <a:pt x="12376" y="25686"/>
                      <a:pt x="12509" y="25686"/>
                    </a:cubicBezTo>
                    <a:lnTo>
                      <a:pt x="13177" y="25686"/>
                    </a:lnTo>
                    <a:cubicBezTo>
                      <a:pt x="13310" y="25686"/>
                      <a:pt x="13410" y="25586"/>
                      <a:pt x="13410" y="25453"/>
                    </a:cubicBezTo>
                    <a:lnTo>
                      <a:pt x="13410" y="25319"/>
                    </a:lnTo>
                    <a:cubicBezTo>
                      <a:pt x="13744" y="25286"/>
                      <a:pt x="14111" y="25286"/>
                      <a:pt x="14444" y="25219"/>
                    </a:cubicBezTo>
                    <a:lnTo>
                      <a:pt x="14478" y="25352"/>
                    </a:lnTo>
                    <a:cubicBezTo>
                      <a:pt x="14478" y="25468"/>
                      <a:pt x="14578" y="25559"/>
                      <a:pt x="14692" y="25559"/>
                    </a:cubicBezTo>
                    <a:cubicBezTo>
                      <a:pt x="14709" y="25559"/>
                      <a:pt x="14727" y="25557"/>
                      <a:pt x="14744" y="25553"/>
                    </a:cubicBezTo>
                    <a:lnTo>
                      <a:pt x="15412" y="25419"/>
                    </a:lnTo>
                    <a:cubicBezTo>
                      <a:pt x="15545" y="25419"/>
                      <a:pt x="15612" y="25286"/>
                      <a:pt x="15612" y="25152"/>
                    </a:cubicBezTo>
                    <a:lnTo>
                      <a:pt x="15578" y="25019"/>
                    </a:lnTo>
                    <a:cubicBezTo>
                      <a:pt x="15912" y="24952"/>
                      <a:pt x="16245" y="24852"/>
                      <a:pt x="16579" y="24752"/>
                    </a:cubicBezTo>
                    <a:lnTo>
                      <a:pt x="16612" y="24885"/>
                    </a:lnTo>
                    <a:cubicBezTo>
                      <a:pt x="16637" y="24983"/>
                      <a:pt x="16715" y="25045"/>
                      <a:pt x="16807" y="25045"/>
                    </a:cubicBezTo>
                    <a:cubicBezTo>
                      <a:pt x="16841" y="25045"/>
                      <a:pt x="16877" y="25037"/>
                      <a:pt x="16913" y="25019"/>
                    </a:cubicBezTo>
                    <a:lnTo>
                      <a:pt x="17546" y="24785"/>
                    </a:lnTo>
                    <a:cubicBezTo>
                      <a:pt x="17680" y="24752"/>
                      <a:pt x="17747" y="24619"/>
                      <a:pt x="17680" y="24485"/>
                    </a:cubicBezTo>
                    <a:lnTo>
                      <a:pt x="17646" y="24385"/>
                    </a:lnTo>
                    <a:cubicBezTo>
                      <a:pt x="17980" y="24252"/>
                      <a:pt x="18280" y="24085"/>
                      <a:pt x="18580" y="23918"/>
                    </a:cubicBezTo>
                    <a:lnTo>
                      <a:pt x="18647" y="24052"/>
                    </a:lnTo>
                    <a:cubicBezTo>
                      <a:pt x="18697" y="24127"/>
                      <a:pt x="18785" y="24164"/>
                      <a:pt x="18882" y="24164"/>
                    </a:cubicBezTo>
                    <a:cubicBezTo>
                      <a:pt x="18914" y="24164"/>
                      <a:pt x="18947" y="24160"/>
                      <a:pt x="18981" y="24152"/>
                    </a:cubicBezTo>
                    <a:lnTo>
                      <a:pt x="19548" y="23785"/>
                    </a:lnTo>
                    <a:cubicBezTo>
                      <a:pt x="19681" y="23718"/>
                      <a:pt x="19715" y="23585"/>
                      <a:pt x="19648" y="23484"/>
                    </a:cubicBezTo>
                    <a:lnTo>
                      <a:pt x="19581" y="23351"/>
                    </a:lnTo>
                    <a:cubicBezTo>
                      <a:pt x="19848" y="23184"/>
                      <a:pt x="20148" y="22984"/>
                      <a:pt x="20415" y="22784"/>
                    </a:cubicBezTo>
                    <a:lnTo>
                      <a:pt x="20515" y="22884"/>
                    </a:lnTo>
                    <a:cubicBezTo>
                      <a:pt x="20552" y="22939"/>
                      <a:pt x="20619" y="22964"/>
                      <a:pt x="20689" y="22964"/>
                    </a:cubicBezTo>
                    <a:cubicBezTo>
                      <a:pt x="20745" y="22964"/>
                      <a:pt x="20804" y="22947"/>
                      <a:pt x="20849" y="22917"/>
                    </a:cubicBezTo>
                    <a:lnTo>
                      <a:pt x="21349" y="22450"/>
                    </a:lnTo>
                    <a:cubicBezTo>
                      <a:pt x="21449" y="22384"/>
                      <a:pt x="21483" y="22250"/>
                      <a:pt x="21382" y="22150"/>
                    </a:cubicBezTo>
                    <a:lnTo>
                      <a:pt x="21316" y="22050"/>
                    </a:lnTo>
                    <a:cubicBezTo>
                      <a:pt x="21549" y="21817"/>
                      <a:pt x="21783" y="21550"/>
                      <a:pt x="22016" y="21316"/>
                    </a:cubicBezTo>
                    <a:lnTo>
                      <a:pt x="22150" y="21383"/>
                    </a:lnTo>
                    <a:cubicBezTo>
                      <a:pt x="22195" y="21428"/>
                      <a:pt x="22247" y="21446"/>
                      <a:pt x="22299" y="21446"/>
                    </a:cubicBezTo>
                    <a:cubicBezTo>
                      <a:pt x="22363" y="21446"/>
                      <a:pt x="22428" y="21420"/>
                      <a:pt x="22483" y="21383"/>
                    </a:cubicBezTo>
                    <a:lnTo>
                      <a:pt x="22917" y="20849"/>
                    </a:lnTo>
                    <a:cubicBezTo>
                      <a:pt x="22984" y="20749"/>
                      <a:pt x="22984" y="20616"/>
                      <a:pt x="22884" y="20516"/>
                    </a:cubicBezTo>
                    <a:lnTo>
                      <a:pt x="22783" y="20416"/>
                    </a:lnTo>
                    <a:cubicBezTo>
                      <a:pt x="22984" y="20149"/>
                      <a:pt x="23184" y="19882"/>
                      <a:pt x="23351" y="19582"/>
                    </a:cubicBezTo>
                    <a:lnTo>
                      <a:pt x="23484" y="19648"/>
                    </a:lnTo>
                    <a:cubicBezTo>
                      <a:pt x="23519" y="19672"/>
                      <a:pt x="23559" y="19683"/>
                      <a:pt x="23598" y="19683"/>
                    </a:cubicBezTo>
                    <a:cubicBezTo>
                      <a:pt x="23670" y="19683"/>
                      <a:pt x="23741" y="19646"/>
                      <a:pt x="23784" y="19582"/>
                    </a:cubicBezTo>
                    <a:lnTo>
                      <a:pt x="24151" y="18981"/>
                    </a:lnTo>
                    <a:cubicBezTo>
                      <a:pt x="24184" y="18848"/>
                      <a:pt x="24151" y="18714"/>
                      <a:pt x="24051" y="18648"/>
                    </a:cubicBezTo>
                    <a:lnTo>
                      <a:pt x="23951" y="18581"/>
                    </a:lnTo>
                    <a:cubicBezTo>
                      <a:pt x="24084" y="18281"/>
                      <a:pt x="24251" y="17981"/>
                      <a:pt x="24385" y="17647"/>
                    </a:cubicBezTo>
                    <a:lnTo>
                      <a:pt x="24518" y="17714"/>
                    </a:lnTo>
                    <a:cubicBezTo>
                      <a:pt x="24536" y="17720"/>
                      <a:pt x="24555" y="17722"/>
                      <a:pt x="24574" y="17722"/>
                    </a:cubicBezTo>
                    <a:cubicBezTo>
                      <a:pt x="24662" y="17722"/>
                      <a:pt x="24757" y="17663"/>
                      <a:pt x="24785" y="17580"/>
                    </a:cubicBezTo>
                    <a:lnTo>
                      <a:pt x="25018" y="16913"/>
                    </a:lnTo>
                    <a:cubicBezTo>
                      <a:pt x="25052" y="16813"/>
                      <a:pt x="25018" y="16680"/>
                      <a:pt x="24885" y="16613"/>
                    </a:cubicBezTo>
                    <a:lnTo>
                      <a:pt x="24752" y="16580"/>
                    </a:lnTo>
                    <a:cubicBezTo>
                      <a:pt x="24852" y="16246"/>
                      <a:pt x="24952" y="15912"/>
                      <a:pt x="25018" y="15579"/>
                    </a:cubicBezTo>
                    <a:lnTo>
                      <a:pt x="25152" y="15612"/>
                    </a:lnTo>
                    <a:cubicBezTo>
                      <a:pt x="25169" y="15617"/>
                      <a:pt x="25187" y="15619"/>
                      <a:pt x="25204" y="15619"/>
                    </a:cubicBezTo>
                    <a:cubicBezTo>
                      <a:pt x="25318" y="15619"/>
                      <a:pt x="25419" y="15528"/>
                      <a:pt x="25419" y="15412"/>
                    </a:cubicBezTo>
                    <a:lnTo>
                      <a:pt x="25552" y="14745"/>
                    </a:lnTo>
                    <a:cubicBezTo>
                      <a:pt x="25585" y="14611"/>
                      <a:pt x="25485" y="14511"/>
                      <a:pt x="25352" y="14478"/>
                    </a:cubicBezTo>
                    <a:lnTo>
                      <a:pt x="25219" y="14445"/>
                    </a:lnTo>
                    <a:cubicBezTo>
                      <a:pt x="25252" y="14111"/>
                      <a:pt x="25285" y="13778"/>
                      <a:pt x="25319" y="13444"/>
                    </a:cubicBezTo>
                    <a:lnTo>
                      <a:pt x="25452" y="13444"/>
                    </a:lnTo>
                    <a:cubicBezTo>
                      <a:pt x="25585" y="13444"/>
                      <a:pt x="25686" y="13311"/>
                      <a:pt x="25686" y="13210"/>
                    </a:cubicBezTo>
                    <a:lnTo>
                      <a:pt x="25686" y="12510"/>
                    </a:lnTo>
                    <a:cubicBezTo>
                      <a:pt x="25686" y="12377"/>
                      <a:pt x="25585" y="12276"/>
                      <a:pt x="25452" y="12276"/>
                    </a:cubicBezTo>
                    <a:lnTo>
                      <a:pt x="25319" y="12276"/>
                    </a:lnTo>
                    <a:cubicBezTo>
                      <a:pt x="25285" y="11943"/>
                      <a:pt x="25252" y="11609"/>
                      <a:pt x="25219" y="11242"/>
                    </a:cubicBezTo>
                    <a:lnTo>
                      <a:pt x="25352" y="11242"/>
                    </a:lnTo>
                    <a:cubicBezTo>
                      <a:pt x="25485" y="11209"/>
                      <a:pt x="25585" y="11076"/>
                      <a:pt x="25552" y="10976"/>
                    </a:cubicBezTo>
                    <a:lnTo>
                      <a:pt x="25419" y="10275"/>
                    </a:lnTo>
                    <a:cubicBezTo>
                      <a:pt x="25419" y="10188"/>
                      <a:pt x="25319" y="10102"/>
                      <a:pt x="25205" y="10102"/>
                    </a:cubicBezTo>
                    <a:cubicBezTo>
                      <a:pt x="25188" y="10102"/>
                      <a:pt x="25170" y="10104"/>
                      <a:pt x="25152" y="10108"/>
                    </a:cubicBezTo>
                    <a:lnTo>
                      <a:pt x="25018" y="10142"/>
                    </a:lnTo>
                    <a:cubicBezTo>
                      <a:pt x="24952" y="9775"/>
                      <a:pt x="24852" y="9441"/>
                      <a:pt x="24752" y="9141"/>
                    </a:cubicBezTo>
                    <a:lnTo>
                      <a:pt x="24885" y="9074"/>
                    </a:lnTo>
                    <a:cubicBezTo>
                      <a:pt x="25018" y="9041"/>
                      <a:pt x="25052" y="8907"/>
                      <a:pt x="25018" y="8774"/>
                    </a:cubicBezTo>
                    <a:lnTo>
                      <a:pt x="24785" y="8140"/>
                    </a:lnTo>
                    <a:cubicBezTo>
                      <a:pt x="24757" y="8058"/>
                      <a:pt x="24662" y="7998"/>
                      <a:pt x="24574" y="7998"/>
                    </a:cubicBezTo>
                    <a:cubicBezTo>
                      <a:pt x="24555" y="7998"/>
                      <a:pt x="24536" y="8001"/>
                      <a:pt x="24518" y="8007"/>
                    </a:cubicBezTo>
                    <a:lnTo>
                      <a:pt x="24385" y="8040"/>
                    </a:lnTo>
                    <a:cubicBezTo>
                      <a:pt x="24251" y="7740"/>
                      <a:pt x="24084" y="7406"/>
                      <a:pt x="23951" y="7106"/>
                    </a:cubicBezTo>
                    <a:lnTo>
                      <a:pt x="24051" y="7039"/>
                    </a:lnTo>
                    <a:cubicBezTo>
                      <a:pt x="24151" y="6973"/>
                      <a:pt x="24184" y="6839"/>
                      <a:pt x="24151" y="6739"/>
                    </a:cubicBezTo>
                    <a:lnTo>
                      <a:pt x="23784" y="6139"/>
                    </a:lnTo>
                    <a:cubicBezTo>
                      <a:pt x="23734" y="6064"/>
                      <a:pt x="23647" y="6026"/>
                      <a:pt x="23564" y="6026"/>
                    </a:cubicBezTo>
                    <a:cubicBezTo>
                      <a:pt x="23536" y="6026"/>
                      <a:pt x="23509" y="6030"/>
                      <a:pt x="23484" y="6039"/>
                    </a:cubicBezTo>
                    <a:lnTo>
                      <a:pt x="23351" y="6139"/>
                    </a:lnTo>
                    <a:cubicBezTo>
                      <a:pt x="23184" y="5839"/>
                      <a:pt x="22984" y="5538"/>
                      <a:pt x="22783" y="5271"/>
                    </a:cubicBezTo>
                    <a:lnTo>
                      <a:pt x="22884" y="5171"/>
                    </a:lnTo>
                    <a:cubicBezTo>
                      <a:pt x="22984" y="5105"/>
                      <a:pt x="22984" y="4971"/>
                      <a:pt x="22917" y="4871"/>
                    </a:cubicBezTo>
                    <a:lnTo>
                      <a:pt x="22483" y="4337"/>
                    </a:lnTo>
                    <a:cubicBezTo>
                      <a:pt x="22428" y="4282"/>
                      <a:pt x="22363" y="4258"/>
                      <a:pt x="22299" y="4258"/>
                    </a:cubicBezTo>
                    <a:cubicBezTo>
                      <a:pt x="22246" y="4258"/>
                      <a:pt x="22195" y="4274"/>
                      <a:pt x="22150" y="4304"/>
                    </a:cubicBezTo>
                    <a:lnTo>
                      <a:pt x="22016" y="4404"/>
                    </a:lnTo>
                    <a:cubicBezTo>
                      <a:pt x="21783" y="4137"/>
                      <a:pt x="21549" y="3904"/>
                      <a:pt x="21316" y="3670"/>
                    </a:cubicBezTo>
                    <a:lnTo>
                      <a:pt x="21382" y="3570"/>
                    </a:lnTo>
                    <a:cubicBezTo>
                      <a:pt x="21483" y="3470"/>
                      <a:pt x="21449" y="3303"/>
                      <a:pt x="21349" y="3237"/>
                    </a:cubicBezTo>
                    <a:lnTo>
                      <a:pt x="20849" y="2803"/>
                    </a:lnTo>
                    <a:cubicBezTo>
                      <a:pt x="20807" y="2761"/>
                      <a:pt x="20753" y="2743"/>
                      <a:pt x="20700" y="2743"/>
                    </a:cubicBezTo>
                    <a:cubicBezTo>
                      <a:pt x="20627" y="2743"/>
                      <a:pt x="20554" y="2778"/>
                      <a:pt x="20515" y="2836"/>
                    </a:cubicBezTo>
                    <a:lnTo>
                      <a:pt x="20415" y="2936"/>
                    </a:lnTo>
                    <a:cubicBezTo>
                      <a:pt x="20148" y="2736"/>
                      <a:pt x="19881" y="2536"/>
                      <a:pt x="19581" y="2336"/>
                    </a:cubicBezTo>
                    <a:lnTo>
                      <a:pt x="19648" y="2203"/>
                    </a:lnTo>
                    <a:cubicBezTo>
                      <a:pt x="19715" y="2102"/>
                      <a:pt x="19681" y="1969"/>
                      <a:pt x="19548" y="1902"/>
                    </a:cubicBezTo>
                    <a:lnTo>
                      <a:pt x="18981" y="1569"/>
                    </a:lnTo>
                    <a:cubicBezTo>
                      <a:pt x="18933" y="1545"/>
                      <a:pt x="18886" y="1534"/>
                      <a:pt x="18842" y="1534"/>
                    </a:cubicBezTo>
                    <a:cubicBezTo>
                      <a:pt x="18761" y="1534"/>
                      <a:pt x="18690" y="1571"/>
                      <a:pt x="18647" y="1635"/>
                    </a:cubicBezTo>
                    <a:lnTo>
                      <a:pt x="18580" y="1769"/>
                    </a:lnTo>
                    <a:cubicBezTo>
                      <a:pt x="18280" y="1602"/>
                      <a:pt x="17980" y="1469"/>
                      <a:pt x="17646" y="1335"/>
                    </a:cubicBezTo>
                    <a:lnTo>
                      <a:pt x="17680" y="1202"/>
                    </a:lnTo>
                    <a:cubicBezTo>
                      <a:pt x="17747" y="1068"/>
                      <a:pt x="17680" y="935"/>
                      <a:pt x="17546" y="902"/>
                    </a:cubicBezTo>
                    <a:lnTo>
                      <a:pt x="16913" y="668"/>
                    </a:lnTo>
                    <a:cubicBezTo>
                      <a:pt x="16889" y="662"/>
                      <a:pt x="16865" y="659"/>
                      <a:pt x="16842" y="659"/>
                    </a:cubicBezTo>
                    <a:cubicBezTo>
                      <a:pt x="16735" y="659"/>
                      <a:pt x="16640" y="719"/>
                      <a:pt x="16612" y="802"/>
                    </a:cubicBezTo>
                    <a:lnTo>
                      <a:pt x="16579" y="935"/>
                    </a:lnTo>
                    <a:cubicBezTo>
                      <a:pt x="16245" y="835"/>
                      <a:pt x="15912" y="768"/>
                      <a:pt x="15578" y="668"/>
                    </a:cubicBezTo>
                    <a:lnTo>
                      <a:pt x="15612" y="535"/>
                    </a:lnTo>
                    <a:cubicBezTo>
                      <a:pt x="15612" y="401"/>
                      <a:pt x="15545" y="301"/>
                      <a:pt x="15412" y="268"/>
                    </a:cubicBezTo>
                    <a:lnTo>
                      <a:pt x="14744" y="168"/>
                    </a:lnTo>
                    <a:cubicBezTo>
                      <a:pt x="14721" y="162"/>
                      <a:pt x="14699" y="159"/>
                      <a:pt x="14676" y="159"/>
                    </a:cubicBezTo>
                    <a:cubicBezTo>
                      <a:pt x="14569" y="159"/>
                      <a:pt x="14478" y="224"/>
                      <a:pt x="14478" y="335"/>
                    </a:cubicBezTo>
                    <a:lnTo>
                      <a:pt x="14444" y="468"/>
                    </a:lnTo>
                    <a:cubicBezTo>
                      <a:pt x="14111" y="435"/>
                      <a:pt x="13777" y="401"/>
                      <a:pt x="13410" y="401"/>
                    </a:cubicBezTo>
                    <a:lnTo>
                      <a:pt x="13410" y="234"/>
                    </a:lnTo>
                    <a:cubicBezTo>
                      <a:pt x="13410" y="101"/>
                      <a:pt x="13310" y="1"/>
                      <a:pt x="13177" y="1"/>
                    </a:cubicBezTo>
                    <a:close/>
                  </a:path>
                </a:pathLst>
              </a:custGeom>
              <a:solidFill>
                <a:srgbClr val="1A1A1A"/>
              </a:solidFill>
              <a:ln>
                <a:noFill/>
              </a:ln>
            </p:spPr>
            <p:txBody>
              <a:bodyPr spcFirstLastPara="1" wrap="square" lIns="121900" tIns="121900" rIns="121900" bIns="121900" anchor="ctr" anchorCtr="0">
                <a:noAutofit/>
              </a:bodyPr>
              <a:lstStyle/>
              <a:p>
                <a:endParaRPr sz="2400"/>
              </a:p>
            </p:txBody>
          </p:sp>
          <p:sp>
            <p:nvSpPr>
              <p:cNvPr id="92" name="Google Shape;1259;p26">
                <a:extLst>
                  <a:ext uri="{FF2B5EF4-FFF2-40B4-BE49-F238E27FC236}">
                    <a16:creationId xmlns:a16="http://schemas.microsoft.com/office/drawing/2014/main" id="{F5E89354-7605-479B-8DDE-702F3375462D}"/>
                  </a:ext>
                </a:extLst>
              </p:cNvPr>
              <p:cNvSpPr/>
              <p:nvPr/>
            </p:nvSpPr>
            <p:spPr>
              <a:xfrm>
                <a:off x="5280750" y="3240875"/>
                <a:ext cx="459525" cy="417600"/>
              </a:xfrm>
              <a:custGeom>
                <a:avLst/>
                <a:gdLst/>
                <a:ahLst/>
                <a:cxnLst/>
                <a:rect l="l" t="t" r="r" b="b"/>
                <a:pathLst>
                  <a:path w="18381" h="16704" extrusionOk="0">
                    <a:moveTo>
                      <a:pt x="9195" y="1"/>
                    </a:moveTo>
                    <a:cubicBezTo>
                      <a:pt x="5406" y="1"/>
                      <a:pt x="1981" y="2583"/>
                      <a:pt x="1068" y="6434"/>
                    </a:cubicBezTo>
                    <a:cubicBezTo>
                      <a:pt x="0" y="10904"/>
                      <a:pt x="2769" y="15407"/>
                      <a:pt x="7272" y="16474"/>
                    </a:cubicBezTo>
                    <a:cubicBezTo>
                      <a:pt x="7920" y="16629"/>
                      <a:pt x="8569" y="16703"/>
                      <a:pt x="9208" y="16703"/>
                    </a:cubicBezTo>
                    <a:cubicBezTo>
                      <a:pt x="12976" y="16703"/>
                      <a:pt x="16400" y="14125"/>
                      <a:pt x="17313" y="10303"/>
                    </a:cubicBezTo>
                    <a:cubicBezTo>
                      <a:pt x="18380" y="5800"/>
                      <a:pt x="15612" y="1297"/>
                      <a:pt x="11142" y="229"/>
                    </a:cubicBezTo>
                    <a:cubicBezTo>
                      <a:pt x="10489" y="75"/>
                      <a:pt x="9837" y="1"/>
                      <a:pt x="9195" y="1"/>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93" name="Google Shape;1260;p26">
                <a:extLst>
                  <a:ext uri="{FF2B5EF4-FFF2-40B4-BE49-F238E27FC236}">
                    <a16:creationId xmlns:a16="http://schemas.microsoft.com/office/drawing/2014/main" id="{7E591735-8B8D-4459-B75E-3C0F9C27BCF3}"/>
                  </a:ext>
                </a:extLst>
              </p:cNvPr>
              <p:cNvSpPr/>
              <p:nvPr/>
            </p:nvSpPr>
            <p:spPr>
              <a:xfrm>
                <a:off x="5304100" y="3241600"/>
                <a:ext cx="413650" cy="182650"/>
              </a:xfrm>
              <a:custGeom>
                <a:avLst/>
                <a:gdLst/>
                <a:ahLst/>
                <a:cxnLst/>
                <a:rect l="l" t="t" r="r" b="b"/>
                <a:pathLst>
                  <a:path w="16546" h="7306" extrusionOk="0">
                    <a:moveTo>
                      <a:pt x="8273" y="0"/>
                    </a:moveTo>
                    <a:cubicBezTo>
                      <a:pt x="4037" y="0"/>
                      <a:pt x="501" y="3203"/>
                      <a:pt x="0" y="7305"/>
                    </a:cubicBezTo>
                    <a:cubicBezTo>
                      <a:pt x="2035" y="4937"/>
                      <a:pt x="5037" y="3403"/>
                      <a:pt x="8340" y="3403"/>
                    </a:cubicBezTo>
                    <a:cubicBezTo>
                      <a:pt x="11575" y="3403"/>
                      <a:pt x="14511" y="4870"/>
                      <a:pt x="16546" y="7172"/>
                    </a:cubicBezTo>
                    <a:cubicBezTo>
                      <a:pt x="15979" y="3102"/>
                      <a:pt x="12476" y="0"/>
                      <a:pt x="827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4" name="Google Shape;1261;p26">
                <a:extLst>
                  <a:ext uri="{FF2B5EF4-FFF2-40B4-BE49-F238E27FC236}">
                    <a16:creationId xmlns:a16="http://schemas.microsoft.com/office/drawing/2014/main" id="{12B1F665-1D9A-465C-B1DE-DDAA9C32A9C7}"/>
                  </a:ext>
                </a:extLst>
              </p:cNvPr>
              <p:cNvSpPr/>
              <p:nvPr/>
            </p:nvSpPr>
            <p:spPr>
              <a:xfrm>
                <a:off x="5418350" y="3357500"/>
                <a:ext cx="185975" cy="186000"/>
              </a:xfrm>
              <a:custGeom>
                <a:avLst/>
                <a:gdLst/>
                <a:ahLst/>
                <a:cxnLst/>
                <a:rect l="l" t="t" r="r" b="b"/>
                <a:pathLst>
                  <a:path w="7439" h="7440" extrusionOk="0">
                    <a:moveTo>
                      <a:pt x="3703" y="1"/>
                    </a:moveTo>
                    <a:cubicBezTo>
                      <a:pt x="1668" y="1"/>
                      <a:pt x="0" y="1669"/>
                      <a:pt x="0" y="3704"/>
                    </a:cubicBezTo>
                    <a:cubicBezTo>
                      <a:pt x="0" y="5772"/>
                      <a:pt x="1668" y="7440"/>
                      <a:pt x="3703" y="7440"/>
                    </a:cubicBezTo>
                    <a:cubicBezTo>
                      <a:pt x="5771" y="7440"/>
                      <a:pt x="7439" y="5772"/>
                      <a:pt x="7439" y="3704"/>
                    </a:cubicBezTo>
                    <a:cubicBezTo>
                      <a:pt x="7439" y="1669"/>
                      <a:pt x="5771" y="1"/>
                      <a:pt x="370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5" name="Google Shape;1262;p26">
                <a:extLst>
                  <a:ext uri="{FF2B5EF4-FFF2-40B4-BE49-F238E27FC236}">
                    <a16:creationId xmlns:a16="http://schemas.microsoft.com/office/drawing/2014/main" id="{490768B0-A2CF-444C-BA14-BD20C23D1F65}"/>
                  </a:ext>
                </a:extLst>
              </p:cNvPr>
              <p:cNvSpPr/>
              <p:nvPr/>
            </p:nvSpPr>
            <p:spPr>
              <a:xfrm>
                <a:off x="5418350" y="3451750"/>
                <a:ext cx="185975" cy="91750"/>
              </a:xfrm>
              <a:custGeom>
                <a:avLst/>
                <a:gdLst/>
                <a:ahLst/>
                <a:cxnLst/>
                <a:rect l="l" t="t" r="r" b="b"/>
                <a:pathLst>
                  <a:path w="7439" h="3670" extrusionOk="0">
                    <a:moveTo>
                      <a:pt x="7439" y="0"/>
                    </a:moveTo>
                    <a:lnTo>
                      <a:pt x="7439" y="0"/>
                    </a:lnTo>
                    <a:cubicBezTo>
                      <a:pt x="6705" y="1134"/>
                      <a:pt x="5438" y="1968"/>
                      <a:pt x="3670" y="1968"/>
                    </a:cubicBezTo>
                    <a:cubicBezTo>
                      <a:pt x="1968" y="1968"/>
                      <a:pt x="768" y="1234"/>
                      <a:pt x="0" y="167"/>
                    </a:cubicBezTo>
                    <a:lnTo>
                      <a:pt x="0" y="167"/>
                    </a:lnTo>
                    <a:cubicBezTo>
                      <a:pt x="134" y="2135"/>
                      <a:pt x="1735" y="3670"/>
                      <a:pt x="3703" y="3670"/>
                    </a:cubicBezTo>
                    <a:cubicBezTo>
                      <a:pt x="5738" y="3670"/>
                      <a:pt x="7406" y="2035"/>
                      <a:pt x="7439"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96" name="Google Shape;1263;p26">
                <a:extLst>
                  <a:ext uri="{FF2B5EF4-FFF2-40B4-BE49-F238E27FC236}">
                    <a16:creationId xmlns:a16="http://schemas.microsoft.com/office/drawing/2014/main" id="{1AD11822-8808-42B4-A607-09C662D9CB58}"/>
                  </a:ext>
                </a:extLst>
              </p:cNvPr>
              <p:cNvSpPr/>
              <p:nvPr/>
            </p:nvSpPr>
            <p:spPr>
              <a:xfrm>
                <a:off x="5385000" y="2622825"/>
                <a:ext cx="145125" cy="47550"/>
              </a:xfrm>
              <a:custGeom>
                <a:avLst/>
                <a:gdLst/>
                <a:ahLst/>
                <a:cxnLst/>
                <a:rect l="l" t="t" r="r" b="b"/>
                <a:pathLst>
                  <a:path w="5805" h="1902" extrusionOk="0">
                    <a:moveTo>
                      <a:pt x="500" y="0"/>
                    </a:moveTo>
                    <a:cubicBezTo>
                      <a:pt x="234" y="0"/>
                      <a:pt x="0" y="200"/>
                      <a:pt x="0" y="467"/>
                    </a:cubicBezTo>
                    <a:lnTo>
                      <a:pt x="0" y="1435"/>
                    </a:lnTo>
                    <a:cubicBezTo>
                      <a:pt x="0" y="1701"/>
                      <a:pt x="234" y="1902"/>
                      <a:pt x="500" y="1902"/>
                    </a:cubicBezTo>
                    <a:lnTo>
                      <a:pt x="5304" y="1902"/>
                    </a:lnTo>
                    <a:cubicBezTo>
                      <a:pt x="5604" y="1902"/>
                      <a:pt x="5804" y="1701"/>
                      <a:pt x="5804" y="1435"/>
                    </a:cubicBezTo>
                    <a:lnTo>
                      <a:pt x="5804" y="467"/>
                    </a:lnTo>
                    <a:cubicBezTo>
                      <a:pt x="5804" y="200"/>
                      <a:pt x="5604" y="0"/>
                      <a:pt x="5304" y="0"/>
                    </a:cubicBezTo>
                    <a:close/>
                  </a:path>
                </a:pathLst>
              </a:custGeom>
              <a:solidFill>
                <a:srgbClr val="1D1D1B"/>
              </a:solidFill>
              <a:ln>
                <a:noFill/>
              </a:ln>
            </p:spPr>
            <p:txBody>
              <a:bodyPr spcFirstLastPara="1" wrap="square" lIns="121900" tIns="121900" rIns="121900" bIns="121900" anchor="ctr" anchorCtr="0">
                <a:noAutofit/>
              </a:bodyPr>
              <a:lstStyle/>
              <a:p>
                <a:endParaRPr sz="2400"/>
              </a:p>
            </p:txBody>
          </p:sp>
          <p:sp>
            <p:nvSpPr>
              <p:cNvPr id="97" name="Google Shape;1264;p26">
                <a:extLst>
                  <a:ext uri="{FF2B5EF4-FFF2-40B4-BE49-F238E27FC236}">
                    <a16:creationId xmlns:a16="http://schemas.microsoft.com/office/drawing/2014/main" id="{57EDB395-079D-4F0A-9F66-D312C87588E7}"/>
                  </a:ext>
                </a:extLst>
              </p:cNvPr>
              <p:cNvSpPr/>
              <p:nvPr/>
            </p:nvSpPr>
            <p:spPr>
              <a:xfrm>
                <a:off x="5385000" y="2653675"/>
                <a:ext cx="145125" cy="17525"/>
              </a:xfrm>
              <a:custGeom>
                <a:avLst/>
                <a:gdLst/>
                <a:ahLst/>
                <a:cxnLst/>
                <a:rect l="l" t="t" r="r" b="b"/>
                <a:pathLst>
                  <a:path w="5805" h="701" extrusionOk="0">
                    <a:moveTo>
                      <a:pt x="0" y="0"/>
                    </a:moveTo>
                    <a:lnTo>
                      <a:pt x="0" y="34"/>
                    </a:lnTo>
                    <a:cubicBezTo>
                      <a:pt x="0" y="401"/>
                      <a:pt x="300" y="701"/>
                      <a:pt x="667" y="701"/>
                    </a:cubicBezTo>
                    <a:lnTo>
                      <a:pt x="5137" y="701"/>
                    </a:lnTo>
                    <a:cubicBezTo>
                      <a:pt x="5504" y="701"/>
                      <a:pt x="5804" y="401"/>
                      <a:pt x="5804" y="34"/>
                    </a:cubicBezTo>
                    <a:lnTo>
                      <a:pt x="5804" y="0"/>
                    </a:lnTo>
                    <a:close/>
                  </a:path>
                </a:pathLst>
              </a:custGeom>
              <a:solidFill>
                <a:srgbClr val="1D1D1B"/>
              </a:solidFill>
              <a:ln>
                <a:noFill/>
              </a:ln>
            </p:spPr>
            <p:txBody>
              <a:bodyPr spcFirstLastPara="1" wrap="square" lIns="121900" tIns="121900" rIns="121900" bIns="121900" anchor="ctr" anchorCtr="0">
                <a:noAutofit/>
              </a:bodyPr>
              <a:lstStyle/>
              <a:p>
                <a:endParaRPr sz="2400"/>
              </a:p>
            </p:txBody>
          </p:sp>
        </p:grpSp>
        <p:grpSp>
          <p:nvGrpSpPr>
            <p:cNvPr id="36" name="Group 35">
              <a:extLst>
                <a:ext uri="{FF2B5EF4-FFF2-40B4-BE49-F238E27FC236}">
                  <a16:creationId xmlns:a16="http://schemas.microsoft.com/office/drawing/2014/main" id="{7C42D0BA-1F99-4DB8-9787-A49C1E5D67DB}"/>
                </a:ext>
              </a:extLst>
            </p:cNvPr>
            <p:cNvGrpSpPr/>
            <p:nvPr/>
          </p:nvGrpSpPr>
          <p:grpSpPr>
            <a:xfrm>
              <a:off x="7887910" y="1040991"/>
              <a:ext cx="1314666" cy="1314666"/>
              <a:chOff x="7887910" y="1040991"/>
              <a:chExt cx="1314666" cy="1314666"/>
            </a:xfrm>
          </p:grpSpPr>
          <p:pic>
            <p:nvPicPr>
              <p:cNvPr id="98" name="Graphic 97" descr="Thought bubble outline">
                <a:extLst>
                  <a:ext uri="{FF2B5EF4-FFF2-40B4-BE49-F238E27FC236}">
                    <a16:creationId xmlns:a16="http://schemas.microsoft.com/office/drawing/2014/main" id="{7087E3D2-1447-4F94-96CD-BE36066269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87910" y="1040991"/>
                <a:ext cx="1314666" cy="1314666"/>
              </a:xfrm>
              <a:prstGeom prst="rect">
                <a:avLst/>
              </a:prstGeom>
            </p:spPr>
          </p:pic>
          <p:pic>
            <p:nvPicPr>
              <p:cNvPr id="28" name="Picture 27" descr="Shape&#10;&#10;Description automatically generated with low confidence">
                <a:extLst>
                  <a:ext uri="{FF2B5EF4-FFF2-40B4-BE49-F238E27FC236}">
                    <a16:creationId xmlns:a16="http://schemas.microsoft.com/office/drawing/2014/main" id="{B6A7185E-B20B-4726-B445-73CC60E2F05B}"/>
                  </a:ext>
                </a:extLst>
              </p:cNvPr>
              <p:cNvPicPr>
                <a:picLocks noChangeAspect="1"/>
              </p:cNvPicPr>
              <p:nvPr/>
            </p:nvPicPr>
            <p:blipFill rotWithShape="1">
              <a:blip r:embed="rId25">
                <a:extLst>
                  <a:ext uri="{28A0092B-C50C-407E-A947-70E740481C1C}">
                    <a14:useLocalDpi xmlns:a14="http://schemas.microsoft.com/office/drawing/2010/main" val="0"/>
                  </a:ext>
                </a:extLst>
              </a:blip>
              <a:srcRect b="17515"/>
              <a:stretch/>
            </p:blipFill>
            <p:spPr>
              <a:xfrm>
                <a:off x="8239883" y="1305654"/>
                <a:ext cx="610719" cy="503754"/>
              </a:xfrm>
              <a:prstGeom prst="rect">
                <a:avLst/>
              </a:prstGeom>
            </p:spPr>
          </p:pic>
        </p:grpSp>
      </p:grpSp>
      <p:sp>
        <p:nvSpPr>
          <p:cNvPr id="99" name="Title 1">
            <a:extLst>
              <a:ext uri="{FF2B5EF4-FFF2-40B4-BE49-F238E27FC236}">
                <a16:creationId xmlns:a16="http://schemas.microsoft.com/office/drawing/2014/main" id="{C4D52299-796D-4D1B-AFC2-3406CBFA4E9B}"/>
              </a:ext>
            </a:extLst>
          </p:cNvPr>
          <p:cNvSpPr>
            <a:spLocks noGrp="1"/>
          </p:cNvSpPr>
          <p:nvPr>
            <p:ph type="title"/>
          </p:nvPr>
        </p:nvSpPr>
        <p:spPr>
          <a:xfrm>
            <a:off x="351961" y="33294"/>
            <a:ext cx="6651954" cy="798368"/>
          </a:xfrm>
        </p:spPr>
        <p:txBody>
          <a:bodyPr/>
          <a:lstStyle/>
          <a:p>
            <a:pPr>
              <a:lnSpc>
                <a:spcPct val="90000"/>
              </a:lnSpc>
              <a:spcBef>
                <a:spcPct val="0"/>
              </a:spcBef>
            </a:pPr>
            <a:r>
              <a:rPr lang="en-US" sz="3200" kern="1200" dirty="0">
                <a:solidFill>
                  <a:schemeClr val="tx1"/>
                </a:solidFill>
                <a:latin typeface="Roboto" panose="02000000000000000000" pitchFamily="2" charset="0"/>
                <a:ea typeface="Roboto" panose="02000000000000000000" pitchFamily="2" charset="0"/>
                <a:cs typeface="+mj-cs"/>
              </a:rPr>
              <a:t>WEAKNESSES OF THE BASE CASE</a:t>
            </a:r>
          </a:p>
        </p:txBody>
      </p:sp>
    </p:spTree>
    <p:extLst>
      <p:ext uri="{BB962C8B-B14F-4D97-AF65-F5344CB8AC3E}">
        <p14:creationId xmlns:p14="http://schemas.microsoft.com/office/powerpoint/2010/main" val="792446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2"/>
          <a:stretch>
            <a:fillRect/>
          </a:stretch>
        </p:blipFill>
        <p:spPr>
          <a:xfrm>
            <a:off x="11477625" y="5505451"/>
            <a:ext cx="409575" cy="857250"/>
          </a:xfrm>
          <a:prstGeom prst="rect">
            <a:avLst/>
          </a:prstGeom>
        </p:spPr>
      </p:pic>
      <p:sp>
        <p:nvSpPr>
          <p:cNvPr id="14" name="Slide Number Placeholder 3">
            <a:extLst>
              <a:ext uri="{FF2B5EF4-FFF2-40B4-BE49-F238E27FC236}">
                <a16:creationId xmlns:a16="http://schemas.microsoft.com/office/drawing/2014/main" id="{36C7E173-F520-45C8-860A-3B400AC2F043}"/>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4</a:t>
            </a:fld>
            <a:endParaRPr lang="en-US"/>
          </a:p>
        </p:txBody>
      </p:sp>
      <p:sp>
        <p:nvSpPr>
          <p:cNvPr id="16" name="TextBox 15">
            <a:extLst>
              <a:ext uri="{FF2B5EF4-FFF2-40B4-BE49-F238E27FC236}">
                <a16:creationId xmlns:a16="http://schemas.microsoft.com/office/drawing/2014/main" id="{FE820D95-8D60-4742-889A-F8E681E4ECB9}"/>
              </a:ext>
            </a:extLst>
          </p:cNvPr>
          <p:cNvSpPr txBox="1"/>
          <p:nvPr/>
        </p:nvSpPr>
        <p:spPr>
          <a:xfrm>
            <a:off x="296787" y="929955"/>
            <a:ext cx="11180838" cy="830997"/>
          </a:xfrm>
          <a:prstGeom prst="rect">
            <a:avLst/>
          </a:prstGeom>
          <a:noFill/>
        </p:spPr>
        <p:txBody>
          <a:bodyPr wrap="square" rtlCol="0">
            <a:spAutoFit/>
          </a:bodyPr>
          <a:lstStyle/>
          <a:p>
            <a:r>
              <a:rPr lang="en-US" sz="1600">
                <a:latin typeface="Roboto" panose="02000000000000000000" pitchFamily="2" charset="0"/>
                <a:ea typeface="Roboto" panose="02000000000000000000" pitchFamily="2" charset="0"/>
              </a:rPr>
              <a:t>The following points are the </a:t>
            </a:r>
            <a:r>
              <a:rPr lang="en-US" sz="1600" b="1" i="1">
                <a:solidFill>
                  <a:srgbClr val="FF0000"/>
                </a:solidFill>
                <a:latin typeface="Roboto" panose="02000000000000000000" pitchFamily="2" charset="0"/>
                <a:ea typeface="Roboto" panose="02000000000000000000" pitchFamily="2" charset="0"/>
              </a:rPr>
              <a:t>minor weaknesses </a:t>
            </a:r>
            <a:r>
              <a:rPr lang="en-US" sz="1600">
                <a:latin typeface="Roboto" panose="02000000000000000000" pitchFamily="2" charset="0"/>
                <a:ea typeface="Roboto" panose="02000000000000000000" pitchFamily="2" charset="0"/>
              </a:rPr>
              <a:t>of the base case</a:t>
            </a:r>
            <a:r>
              <a:rPr lang="tr-TR" sz="1600">
                <a:latin typeface="Roboto" panose="02000000000000000000" pitchFamily="2" charset="0"/>
                <a:ea typeface="Roboto" panose="02000000000000000000" pitchFamily="2" charset="0"/>
              </a:rPr>
              <a:t>. They are </a:t>
            </a:r>
            <a:r>
              <a:rPr lang="tr-TR" sz="1600" b="1">
                <a:solidFill>
                  <a:schemeClr val="bg1">
                    <a:lumMod val="65000"/>
                  </a:schemeClr>
                </a:solidFill>
                <a:latin typeface="Roboto" panose="02000000000000000000" pitchFamily="2" charset="0"/>
                <a:ea typeface="Roboto" panose="02000000000000000000" pitchFamily="2" charset="0"/>
              </a:rPr>
              <a:t>not implemented </a:t>
            </a:r>
            <a:r>
              <a:rPr lang="tr-TR" sz="1600">
                <a:latin typeface="Roboto" panose="02000000000000000000" pitchFamily="2" charset="0"/>
                <a:ea typeface="Roboto" panose="02000000000000000000" pitchFamily="2" charset="0"/>
              </a:rPr>
              <a:t>in the new version of the model. In fact, neglecting these aspects is logical, considering the scope of the project, and the fact that implementing them will not bring a major gain. However, they are worth being kept in mind.</a:t>
            </a:r>
            <a:endParaRPr lang="en-US" sz="1600" b="1" i="1">
              <a:solidFill>
                <a:schemeClr val="bg1">
                  <a:lumMod val="65000"/>
                </a:schemeClr>
              </a:solidFill>
              <a:latin typeface="Roboto" panose="02000000000000000000" pitchFamily="2" charset="0"/>
              <a:ea typeface="Roboto" panose="02000000000000000000" pitchFamily="2" charset="0"/>
            </a:endParaRPr>
          </a:p>
        </p:txBody>
      </p:sp>
      <p:sp>
        <p:nvSpPr>
          <p:cNvPr id="22" name="TextBox 21">
            <a:extLst>
              <a:ext uri="{FF2B5EF4-FFF2-40B4-BE49-F238E27FC236}">
                <a16:creationId xmlns:a16="http://schemas.microsoft.com/office/drawing/2014/main" id="{D525D3D0-3E27-4F12-8327-CB60FCEF8A94}"/>
              </a:ext>
            </a:extLst>
          </p:cNvPr>
          <p:cNvSpPr txBox="1"/>
          <p:nvPr/>
        </p:nvSpPr>
        <p:spPr>
          <a:xfrm>
            <a:off x="1360562" y="3619322"/>
            <a:ext cx="6479931" cy="830997"/>
          </a:xfrm>
          <a:prstGeom prst="rect">
            <a:avLst/>
          </a:prstGeom>
          <a:noFill/>
        </p:spPr>
        <p:txBody>
          <a:bodyPr wrap="square" rtlCol="0">
            <a:spAutoFit/>
          </a:bodyPr>
          <a:lstStyle/>
          <a:p>
            <a:r>
              <a:rPr lang="tr-TR" sz="1200" b="1">
                <a:latin typeface="Roboto" panose="02000000000000000000" pitchFamily="2" charset="0"/>
                <a:ea typeface="Roboto" panose="02000000000000000000" pitchFamily="2" charset="0"/>
              </a:rPr>
              <a:t>«</a:t>
            </a:r>
            <a:r>
              <a:rPr lang="tr-TR" sz="1200" b="1" kern="1200">
                <a:solidFill>
                  <a:schemeClr val="tx1"/>
                </a:solidFill>
                <a:latin typeface="Roboto" panose="02000000000000000000" pitchFamily="2" charset="0"/>
                <a:ea typeface="Roboto" panose="02000000000000000000" pitchFamily="2" charset="0"/>
              </a:rPr>
              <a:t>Customers» can be another agent</a:t>
            </a:r>
            <a:r>
              <a:rPr lang="en-US" sz="1200" b="1" kern="1200">
                <a:solidFill>
                  <a:schemeClr val="tx1"/>
                </a:solidFill>
                <a:latin typeface="Roboto" panose="02000000000000000000" pitchFamily="2" charset="0"/>
                <a:ea typeface="Roboto" panose="02000000000000000000" pitchFamily="2" charset="0"/>
              </a:rPr>
              <a:t>: </a:t>
            </a:r>
            <a:r>
              <a:rPr lang="en-US" sz="1200" kern="1200">
                <a:solidFill>
                  <a:schemeClr val="tx1"/>
                </a:solidFill>
                <a:latin typeface="Roboto" panose="02000000000000000000" pitchFamily="2" charset="0"/>
                <a:ea typeface="Roboto" panose="02000000000000000000" pitchFamily="2" charset="0"/>
              </a:rPr>
              <a:t>They might have</a:t>
            </a:r>
            <a:r>
              <a:rPr lang="tr-TR" sz="1200" kern="1200">
                <a:solidFill>
                  <a:schemeClr val="tx1"/>
                </a:solidFill>
                <a:latin typeface="Roboto" panose="02000000000000000000" pitchFamily="2" charset="0"/>
                <a:ea typeface="Roboto" panose="02000000000000000000" pitchFamily="2" charset="0"/>
              </a:rPr>
              <a:t> behaviours depending on</a:t>
            </a:r>
            <a:r>
              <a:rPr lang="en-US" sz="1200" kern="1200">
                <a:solidFill>
                  <a:schemeClr val="tx1"/>
                </a:solidFill>
                <a:latin typeface="Roboto" panose="02000000000000000000" pitchFamily="2" charset="0"/>
                <a:ea typeface="Roboto" panose="02000000000000000000" pitchFamily="2" charset="0"/>
              </a:rPr>
              <a:t> the </a:t>
            </a:r>
            <a:r>
              <a:rPr lang="tr-TR" sz="1200" kern="1200">
                <a:solidFill>
                  <a:schemeClr val="tx1"/>
                </a:solidFill>
                <a:latin typeface="Roboto" panose="02000000000000000000" pitchFamily="2" charset="0"/>
                <a:ea typeface="Roboto" panose="02000000000000000000" pitchFamily="2" charset="0"/>
              </a:rPr>
              <a:t>arrival time</a:t>
            </a:r>
            <a:r>
              <a:rPr lang="en-US" sz="1200" kern="1200">
                <a:solidFill>
                  <a:schemeClr val="tx1"/>
                </a:solidFill>
                <a:latin typeface="Roboto" panose="02000000000000000000" pitchFamily="2" charset="0"/>
                <a:ea typeface="Roboto" panose="02000000000000000000" pitchFamily="2" charset="0"/>
              </a:rPr>
              <a:t> of vans. For example, t</a:t>
            </a:r>
            <a:r>
              <a:rPr lang="tr-TR" sz="1200" kern="1200">
                <a:solidFill>
                  <a:schemeClr val="tx1"/>
                </a:solidFill>
                <a:latin typeface="Roboto" panose="02000000000000000000" pitchFamily="2" charset="0"/>
                <a:ea typeface="Roboto" panose="02000000000000000000" pitchFamily="2" charset="0"/>
              </a:rPr>
              <a:t>hey may have a desired delivery time</a:t>
            </a:r>
            <a:r>
              <a:rPr lang="en-US" sz="1200" kern="1200">
                <a:solidFill>
                  <a:schemeClr val="tx1"/>
                </a:solidFill>
                <a:latin typeface="Roboto" panose="02000000000000000000" pitchFamily="2" charset="0"/>
                <a:ea typeface="Roboto" panose="02000000000000000000" pitchFamily="2" charset="0"/>
              </a:rPr>
              <a:t> </a:t>
            </a:r>
            <a:r>
              <a:rPr lang="tr-TR" sz="1200" kern="1200">
                <a:solidFill>
                  <a:schemeClr val="tx1"/>
                </a:solidFill>
                <a:latin typeface="Roboto" panose="02000000000000000000" pitchFamily="2" charset="0"/>
                <a:ea typeface="Roboto" panose="02000000000000000000" pitchFamily="2" charset="0"/>
              </a:rPr>
              <a:t>and they may cancel the order</a:t>
            </a:r>
            <a:r>
              <a:rPr lang="en-US" sz="1200" kern="1200">
                <a:solidFill>
                  <a:schemeClr val="tx1"/>
                </a:solidFill>
                <a:latin typeface="Roboto" panose="02000000000000000000" pitchFamily="2" charset="0"/>
                <a:ea typeface="Roboto" panose="02000000000000000000" pitchFamily="2" charset="0"/>
              </a:rPr>
              <a:t> </a:t>
            </a:r>
            <a:r>
              <a:rPr lang="tr-TR" sz="1200" kern="1200">
                <a:solidFill>
                  <a:schemeClr val="tx1"/>
                </a:solidFill>
                <a:latin typeface="Roboto" panose="02000000000000000000" pitchFamily="2" charset="0"/>
                <a:ea typeface="Roboto" panose="02000000000000000000" pitchFamily="2" charset="0"/>
              </a:rPr>
              <a:t>if </a:t>
            </a:r>
            <a:r>
              <a:rPr lang="en-US" sz="1200" kern="1200">
                <a:solidFill>
                  <a:schemeClr val="tx1"/>
                </a:solidFill>
                <a:latin typeface="Roboto" panose="02000000000000000000" pitchFamily="2" charset="0"/>
                <a:ea typeface="Roboto" panose="02000000000000000000" pitchFamily="2" charset="0"/>
              </a:rPr>
              <a:t>the van is</a:t>
            </a:r>
            <a:r>
              <a:rPr lang="tr-TR" sz="1200" kern="1200">
                <a:solidFill>
                  <a:schemeClr val="tx1"/>
                </a:solidFill>
                <a:latin typeface="Roboto" panose="02000000000000000000" pitchFamily="2" charset="0"/>
                <a:ea typeface="Roboto" panose="02000000000000000000" pitchFamily="2" charset="0"/>
              </a:rPr>
              <a:t> late</a:t>
            </a:r>
            <a:r>
              <a:rPr lang="en-US" sz="1200" kern="1200">
                <a:solidFill>
                  <a:schemeClr val="tx1"/>
                </a:solidFill>
                <a:latin typeface="Roboto" panose="02000000000000000000" pitchFamily="2" charset="0"/>
                <a:ea typeface="Roboto" panose="02000000000000000000" pitchFamily="2" charset="0"/>
              </a:rPr>
              <a:t>. </a:t>
            </a:r>
            <a:r>
              <a:rPr lang="tr-TR" sz="1200" kern="1200">
                <a:solidFill>
                  <a:schemeClr val="tx1"/>
                </a:solidFill>
                <a:latin typeface="Roboto" panose="02000000000000000000" pitchFamily="2" charset="0"/>
                <a:ea typeface="Roboto" panose="02000000000000000000" pitchFamily="2" charset="0"/>
              </a:rPr>
              <a:t>This can represent the real</a:t>
            </a:r>
            <a:r>
              <a:rPr lang="en-US" sz="1200" kern="1200">
                <a:solidFill>
                  <a:schemeClr val="tx1"/>
                </a:solidFill>
                <a:latin typeface="Roboto" panose="02000000000000000000" pitchFamily="2" charset="0"/>
                <a:ea typeface="Roboto" panose="02000000000000000000" pitchFamily="2" charset="0"/>
              </a:rPr>
              <a:t>-</a:t>
            </a:r>
            <a:r>
              <a:rPr lang="tr-TR" sz="1200" kern="1200">
                <a:solidFill>
                  <a:schemeClr val="tx1"/>
                </a:solidFill>
                <a:latin typeface="Roboto" panose="02000000000000000000" pitchFamily="2" charset="0"/>
                <a:ea typeface="Roboto" panose="02000000000000000000" pitchFamily="2" charset="0"/>
              </a:rPr>
              <a:t>world situation better. This idea is </a:t>
            </a:r>
            <a:r>
              <a:rPr lang="tr-TR" sz="1200" b="1" kern="1200">
                <a:solidFill>
                  <a:schemeClr val="bg1">
                    <a:lumMod val="50000"/>
                  </a:schemeClr>
                </a:solidFill>
                <a:latin typeface="Roboto" panose="02000000000000000000" pitchFamily="2" charset="0"/>
                <a:ea typeface="Roboto" panose="02000000000000000000" pitchFamily="2" charset="0"/>
              </a:rPr>
              <a:t>not implemented </a:t>
            </a:r>
            <a:r>
              <a:rPr lang="tr-TR" sz="1200" kern="1200">
                <a:solidFill>
                  <a:schemeClr val="tx1"/>
                </a:solidFill>
                <a:latin typeface="Roboto" panose="02000000000000000000" pitchFamily="2" charset="0"/>
                <a:ea typeface="Roboto" panose="02000000000000000000" pitchFamily="2" charset="0"/>
              </a:rPr>
              <a:t>in our model.</a:t>
            </a:r>
          </a:p>
        </p:txBody>
      </p:sp>
      <p:grpSp>
        <p:nvGrpSpPr>
          <p:cNvPr id="4" name="Group 3">
            <a:extLst>
              <a:ext uri="{FF2B5EF4-FFF2-40B4-BE49-F238E27FC236}">
                <a16:creationId xmlns:a16="http://schemas.microsoft.com/office/drawing/2014/main" id="{7AF8B9AC-FFA7-4C64-A691-AB3CDB235228}"/>
              </a:ext>
            </a:extLst>
          </p:cNvPr>
          <p:cNvGrpSpPr/>
          <p:nvPr/>
        </p:nvGrpSpPr>
        <p:grpSpPr>
          <a:xfrm>
            <a:off x="8375211" y="1717958"/>
            <a:ext cx="1459810" cy="1459810"/>
            <a:chOff x="8991970" y="1738781"/>
            <a:chExt cx="1459810" cy="1459810"/>
          </a:xfrm>
        </p:grpSpPr>
        <p:pic>
          <p:nvPicPr>
            <p:cNvPr id="38" name="Picture 6" descr="Capacity Management X Svg Png Icon Free Download (#406398) -  OnlineWebFonts.COM">
              <a:extLst>
                <a:ext uri="{FF2B5EF4-FFF2-40B4-BE49-F238E27FC236}">
                  <a16:creationId xmlns:a16="http://schemas.microsoft.com/office/drawing/2014/main" id="{823529F8-3377-4ED7-B168-EE4F1441C1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970" y="1738781"/>
              <a:ext cx="1459810" cy="145981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Klavyede Metreküp İşareti Nasıl Yapılır? » Teknobeyin">
              <a:extLst>
                <a:ext uri="{FF2B5EF4-FFF2-40B4-BE49-F238E27FC236}">
                  <a16:creationId xmlns:a16="http://schemas.microsoft.com/office/drawing/2014/main" id="{4FDA05F0-67E3-41B0-A7B5-52B7E9D825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0080" y="2017901"/>
              <a:ext cx="697925" cy="508365"/>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0B1ACBDD-E587-4D6B-951E-5312A329F802}"/>
              </a:ext>
            </a:extLst>
          </p:cNvPr>
          <p:cNvSpPr txBox="1"/>
          <p:nvPr/>
        </p:nvSpPr>
        <p:spPr>
          <a:xfrm>
            <a:off x="1401954" y="4811890"/>
            <a:ext cx="6548026" cy="1384995"/>
          </a:xfrm>
          <a:prstGeom prst="rect">
            <a:avLst/>
          </a:prstGeom>
          <a:noFill/>
        </p:spPr>
        <p:txBody>
          <a:bodyPr wrap="square" rtlCol="0">
            <a:spAutoFit/>
          </a:bodyPr>
          <a:lstStyle/>
          <a:p>
            <a:r>
              <a:rPr lang="en-US" sz="1200" b="1" kern="1200">
                <a:solidFill>
                  <a:schemeClr val="tx1"/>
                </a:solidFill>
                <a:latin typeface="Roboto" panose="02000000000000000000" pitchFamily="2" charset="0"/>
                <a:ea typeface="Roboto" panose="02000000000000000000" pitchFamily="2" charset="0"/>
              </a:rPr>
              <a:t>E</a:t>
            </a:r>
            <a:r>
              <a:rPr lang="tr-TR" sz="1200" b="1" kern="1200">
                <a:solidFill>
                  <a:schemeClr val="tx1"/>
                </a:solidFill>
                <a:latin typeface="Roboto" panose="02000000000000000000" pitchFamily="2" charset="0"/>
                <a:ea typeface="Roboto" panose="02000000000000000000" pitchFamily="2" charset="0"/>
              </a:rPr>
              <a:t>xternal arrivals of the cars to the charging stations with 1/45 uniform distribution </a:t>
            </a:r>
            <a:r>
              <a:rPr lang="en-US" sz="1200" kern="1200">
                <a:solidFill>
                  <a:schemeClr val="tx1"/>
                </a:solidFill>
                <a:latin typeface="Roboto" panose="02000000000000000000" pitchFamily="2" charset="0"/>
                <a:ea typeface="Roboto" panose="02000000000000000000" pitchFamily="2" charset="0"/>
              </a:rPr>
              <a:t>The arrival frequency of</a:t>
            </a:r>
            <a:r>
              <a:rPr lang="tr-TR" sz="1200" kern="1200">
                <a:solidFill>
                  <a:schemeClr val="tx1"/>
                </a:solidFill>
                <a:latin typeface="Roboto" panose="02000000000000000000" pitchFamily="2" charset="0"/>
                <a:ea typeface="Roboto" panose="02000000000000000000" pitchFamily="2" charset="0"/>
              </a:rPr>
              <a:t> </a:t>
            </a:r>
            <a:r>
              <a:rPr lang="en-US" sz="1200" kern="1200">
                <a:solidFill>
                  <a:schemeClr val="tx1"/>
                </a:solidFill>
                <a:latin typeface="Roboto" panose="02000000000000000000" pitchFamily="2" charset="0"/>
                <a:ea typeface="Roboto" panose="02000000000000000000" pitchFamily="2" charset="0"/>
              </a:rPr>
              <a:t>external cars</a:t>
            </a:r>
            <a:r>
              <a:rPr lang="tr-TR" sz="1200" kern="1200">
                <a:solidFill>
                  <a:schemeClr val="tx1"/>
                </a:solidFill>
                <a:latin typeface="Roboto" panose="02000000000000000000" pitchFamily="2" charset="0"/>
                <a:ea typeface="Roboto" panose="02000000000000000000" pitchFamily="2" charset="0"/>
              </a:rPr>
              <a:t> is a “fixed” probability</a:t>
            </a:r>
            <a:r>
              <a:rPr lang="en-US" sz="1200" kern="1200">
                <a:solidFill>
                  <a:schemeClr val="tx1"/>
                </a:solidFill>
                <a:latin typeface="Roboto" panose="02000000000000000000" pitchFamily="2" charset="0"/>
                <a:ea typeface="Roboto" panose="02000000000000000000" pitchFamily="2" charset="0"/>
              </a:rPr>
              <a:t> in the base case</a:t>
            </a:r>
            <a:r>
              <a:rPr lang="tr-TR" sz="1200" kern="1200">
                <a:solidFill>
                  <a:schemeClr val="tx1"/>
                </a:solidFill>
                <a:latin typeface="Roboto" panose="02000000000000000000" pitchFamily="2" charset="0"/>
                <a:ea typeface="Roboto" panose="02000000000000000000" pitchFamily="2" charset="0"/>
              </a:rPr>
              <a:t>. </a:t>
            </a:r>
            <a:r>
              <a:rPr lang="en-US" sz="1200" kern="1200">
                <a:solidFill>
                  <a:schemeClr val="tx1"/>
                </a:solidFill>
                <a:latin typeface="Roboto" panose="02000000000000000000" pitchFamily="2" charset="0"/>
                <a:ea typeface="Roboto" panose="02000000000000000000" pitchFamily="2" charset="0"/>
              </a:rPr>
              <a:t>In a real world where </a:t>
            </a:r>
            <a:r>
              <a:rPr lang="tr-TR" sz="1200" kern="1200">
                <a:solidFill>
                  <a:schemeClr val="tx1"/>
                </a:solidFill>
                <a:latin typeface="Roboto" panose="02000000000000000000" pitchFamily="2" charset="0"/>
                <a:ea typeface="Roboto" panose="02000000000000000000" pitchFamily="2" charset="0"/>
              </a:rPr>
              <a:t>the agents</a:t>
            </a:r>
            <a:r>
              <a:rPr lang="en-US" sz="1200" kern="1200">
                <a:solidFill>
                  <a:schemeClr val="tx1"/>
                </a:solidFill>
                <a:latin typeface="Roboto" panose="02000000000000000000" pitchFamily="2" charset="0"/>
                <a:ea typeface="Roboto" panose="02000000000000000000" pitchFamily="2" charset="0"/>
              </a:rPr>
              <a:t> </a:t>
            </a:r>
            <a:r>
              <a:rPr lang="tr-TR" sz="1200" kern="1200">
                <a:solidFill>
                  <a:schemeClr val="tx1"/>
                </a:solidFill>
                <a:latin typeface="Roboto" panose="02000000000000000000" pitchFamily="2" charset="0"/>
                <a:ea typeface="Roboto" panose="02000000000000000000" pitchFamily="2" charset="0"/>
              </a:rPr>
              <a:t>make</a:t>
            </a:r>
            <a:r>
              <a:rPr lang="en-US" sz="1200" kern="1200">
                <a:solidFill>
                  <a:schemeClr val="tx1"/>
                </a:solidFill>
                <a:latin typeface="Roboto" panose="02000000000000000000" pitchFamily="2" charset="0"/>
                <a:ea typeface="Roboto" panose="02000000000000000000" pitchFamily="2" charset="0"/>
              </a:rPr>
              <a:t> rational</a:t>
            </a:r>
            <a:r>
              <a:rPr lang="tr-TR" sz="1200" kern="1200">
                <a:solidFill>
                  <a:schemeClr val="tx1"/>
                </a:solidFill>
                <a:latin typeface="Roboto" panose="02000000000000000000" pitchFamily="2" charset="0"/>
                <a:ea typeface="Roboto" panose="02000000000000000000" pitchFamily="2" charset="0"/>
              </a:rPr>
              <a:t> decisions, </a:t>
            </a:r>
            <a:r>
              <a:rPr lang="en-US" sz="1200" kern="1200">
                <a:solidFill>
                  <a:schemeClr val="tx1"/>
                </a:solidFill>
                <a:latin typeface="Roboto" panose="02000000000000000000" pitchFamily="2" charset="0"/>
                <a:ea typeface="Roboto" panose="02000000000000000000" pitchFamily="2" charset="0"/>
              </a:rPr>
              <a:t>a charging</a:t>
            </a:r>
            <a:r>
              <a:rPr lang="tr-TR" sz="1200" kern="1200">
                <a:solidFill>
                  <a:schemeClr val="tx1"/>
                </a:solidFill>
                <a:latin typeface="Roboto" panose="02000000000000000000" pitchFamily="2" charset="0"/>
                <a:ea typeface="Roboto" panose="02000000000000000000" pitchFamily="2" charset="0"/>
              </a:rPr>
              <a:t> station </a:t>
            </a:r>
            <a:r>
              <a:rPr lang="en-US" sz="1200" kern="1200">
                <a:solidFill>
                  <a:schemeClr val="tx1"/>
                </a:solidFill>
                <a:latin typeface="Roboto" panose="02000000000000000000" pitchFamily="2" charset="0"/>
                <a:ea typeface="Roboto" panose="02000000000000000000" pitchFamily="2" charset="0"/>
              </a:rPr>
              <a:t>with a short</a:t>
            </a:r>
            <a:r>
              <a:rPr lang="tr-TR" sz="1200" kern="1200">
                <a:solidFill>
                  <a:schemeClr val="tx1"/>
                </a:solidFill>
                <a:latin typeface="Roboto" panose="02000000000000000000" pitchFamily="2" charset="0"/>
                <a:ea typeface="Roboto" panose="02000000000000000000" pitchFamily="2" charset="0"/>
              </a:rPr>
              <a:t> queue has a higher probability of being occupied by other cars such as with 1/30 uniform distribution. Modelling other cars also as agents who can observe the current waiting times of the charging stations and make decisions accordingly could represent the real</a:t>
            </a:r>
            <a:r>
              <a:rPr lang="en-US" sz="1200" kern="1200">
                <a:solidFill>
                  <a:schemeClr val="tx1"/>
                </a:solidFill>
                <a:latin typeface="Roboto" panose="02000000000000000000" pitchFamily="2" charset="0"/>
                <a:ea typeface="Roboto" panose="02000000000000000000" pitchFamily="2" charset="0"/>
              </a:rPr>
              <a:t>-</a:t>
            </a:r>
            <a:r>
              <a:rPr lang="tr-TR" sz="1200" kern="1200">
                <a:solidFill>
                  <a:schemeClr val="tx1"/>
                </a:solidFill>
                <a:latin typeface="Roboto" panose="02000000000000000000" pitchFamily="2" charset="0"/>
                <a:ea typeface="Roboto" panose="02000000000000000000" pitchFamily="2" charset="0"/>
              </a:rPr>
              <a:t>world situation better. This idea is </a:t>
            </a:r>
            <a:r>
              <a:rPr lang="tr-TR" sz="1200" b="1" kern="1200">
                <a:solidFill>
                  <a:schemeClr val="bg1">
                    <a:lumMod val="50000"/>
                  </a:schemeClr>
                </a:solidFill>
                <a:latin typeface="Roboto" panose="02000000000000000000" pitchFamily="2" charset="0"/>
                <a:ea typeface="Roboto" panose="02000000000000000000" pitchFamily="2" charset="0"/>
              </a:rPr>
              <a:t>not implemented </a:t>
            </a:r>
            <a:r>
              <a:rPr lang="tr-TR" sz="1200" kern="1200">
                <a:solidFill>
                  <a:schemeClr val="tx1"/>
                </a:solidFill>
                <a:latin typeface="Roboto" panose="02000000000000000000" pitchFamily="2" charset="0"/>
                <a:ea typeface="Roboto" panose="02000000000000000000" pitchFamily="2" charset="0"/>
              </a:rPr>
              <a:t>in our model.</a:t>
            </a:r>
            <a:endParaRPr lang="en-US" sz="1200" kern="1200">
              <a:solidFill>
                <a:schemeClr val="tx1"/>
              </a:solidFill>
              <a:latin typeface="Roboto" panose="02000000000000000000" pitchFamily="2" charset="0"/>
              <a:ea typeface="Roboto" panose="02000000000000000000" pitchFamily="2" charset="0"/>
            </a:endParaRPr>
          </a:p>
        </p:txBody>
      </p:sp>
      <p:sp>
        <p:nvSpPr>
          <p:cNvPr id="30" name="TextBox 29">
            <a:extLst>
              <a:ext uri="{FF2B5EF4-FFF2-40B4-BE49-F238E27FC236}">
                <a16:creationId xmlns:a16="http://schemas.microsoft.com/office/drawing/2014/main" id="{F93992E6-6629-4C7B-94E5-970270099866}"/>
              </a:ext>
            </a:extLst>
          </p:cNvPr>
          <p:cNvSpPr txBox="1"/>
          <p:nvPr/>
        </p:nvSpPr>
        <p:spPr>
          <a:xfrm>
            <a:off x="1360562" y="2052949"/>
            <a:ext cx="6548025" cy="1200329"/>
          </a:xfrm>
          <a:prstGeom prst="rect">
            <a:avLst/>
          </a:prstGeom>
          <a:noFill/>
        </p:spPr>
        <p:txBody>
          <a:bodyPr wrap="square" rtlCol="0">
            <a:spAutoFit/>
          </a:bodyPr>
          <a:lstStyle/>
          <a:p>
            <a:r>
              <a:rPr lang="en-US" sz="1200" b="1" kern="1200">
                <a:solidFill>
                  <a:schemeClr val="tx1"/>
                </a:solidFill>
                <a:latin typeface="Roboto" panose="02000000000000000000" pitchFamily="2" charset="0"/>
                <a:ea typeface="Roboto" panose="02000000000000000000" pitchFamily="2" charset="0"/>
              </a:rPr>
              <a:t>Space </a:t>
            </a:r>
            <a:r>
              <a:rPr lang="tr-TR" sz="1200" b="1" kern="1200">
                <a:solidFill>
                  <a:schemeClr val="tx1"/>
                </a:solidFill>
                <a:latin typeface="Roboto" panose="02000000000000000000" pitchFamily="2" charset="0"/>
                <a:ea typeface="Roboto" panose="02000000000000000000" pitchFamily="2" charset="0"/>
              </a:rPr>
              <a:t>c</a:t>
            </a:r>
            <a:r>
              <a:rPr lang="en-US" sz="1200" b="1" kern="1200" err="1">
                <a:solidFill>
                  <a:schemeClr val="tx1"/>
                </a:solidFill>
                <a:latin typeface="Roboto" panose="02000000000000000000" pitchFamily="2" charset="0"/>
                <a:ea typeface="Roboto" panose="02000000000000000000" pitchFamily="2" charset="0"/>
              </a:rPr>
              <a:t>apacity</a:t>
            </a:r>
            <a:r>
              <a:rPr lang="en-US" sz="1200" b="1" kern="1200">
                <a:solidFill>
                  <a:schemeClr val="tx1"/>
                </a:solidFill>
                <a:latin typeface="Roboto" panose="02000000000000000000" pitchFamily="2" charset="0"/>
                <a:ea typeface="Roboto" panose="02000000000000000000" pitchFamily="2" charset="0"/>
              </a:rPr>
              <a:t> of the </a:t>
            </a:r>
            <a:r>
              <a:rPr lang="tr-TR" sz="1200" b="1" kern="1200">
                <a:solidFill>
                  <a:schemeClr val="tx1"/>
                </a:solidFill>
                <a:latin typeface="Roboto" panose="02000000000000000000" pitchFamily="2" charset="0"/>
                <a:ea typeface="Roboto" panose="02000000000000000000" pitchFamily="2" charset="0"/>
              </a:rPr>
              <a:t>v</a:t>
            </a:r>
            <a:r>
              <a:rPr lang="en-US" sz="1200" b="1" kern="1200" err="1">
                <a:solidFill>
                  <a:schemeClr val="tx1"/>
                </a:solidFill>
                <a:latin typeface="Roboto" panose="02000000000000000000" pitchFamily="2" charset="0"/>
                <a:ea typeface="Roboto" panose="02000000000000000000" pitchFamily="2" charset="0"/>
              </a:rPr>
              <a:t>ans</a:t>
            </a:r>
            <a:r>
              <a:rPr lang="en-US" sz="1200" b="1" kern="1200">
                <a:solidFill>
                  <a:schemeClr val="tx1"/>
                </a:solidFill>
                <a:latin typeface="Roboto" panose="02000000000000000000" pitchFamily="2" charset="0"/>
                <a:ea typeface="Roboto" panose="02000000000000000000" pitchFamily="2" charset="0"/>
              </a:rPr>
              <a:t>: </a:t>
            </a:r>
            <a:r>
              <a:rPr lang="en-US" sz="1200" kern="1200">
                <a:solidFill>
                  <a:schemeClr val="tx1"/>
                </a:solidFill>
                <a:latin typeface="Roboto" panose="02000000000000000000" pitchFamily="2" charset="0"/>
                <a:ea typeface="Roboto" panose="02000000000000000000" pitchFamily="2" charset="0"/>
              </a:rPr>
              <a:t>A</a:t>
            </a:r>
            <a:r>
              <a:rPr lang="tr-TR" sz="1200" kern="1200">
                <a:solidFill>
                  <a:schemeClr val="tx1"/>
                </a:solidFill>
                <a:latin typeface="Roboto" panose="02000000000000000000" pitchFamily="2" charset="0"/>
                <a:ea typeface="Roboto" panose="02000000000000000000" pitchFamily="2" charset="0"/>
              </a:rPr>
              <a:t>verage order volume</a:t>
            </a:r>
            <a:r>
              <a:rPr lang="en-US" sz="1200" kern="1200">
                <a:solidFill>
                  <a:schemeClr val="tx1"/>
                </a:solidFill>
                <a:latin typeface="Roboto" panose="02000000000000000000" pitchFamily="2" charset="0"/>
                <a:ea typeface="Roboto" panose="02000000000000000000" pitchFamily="2" charset="0"/>
              </a:rPr>
              <a:t> can affect the customer allocation to each van because of the limitations of the number of orders carried by a van. It was</a:t>
            </a:r>
            <a:r>
              <a:rPr lang="tr-TR" sz="1200" kern="1200">
                <a:solidFill>
                  <a:schemeClr val="tx1"/>
                </a:solidFill>
                <a:latin typeface="Roboto" panose="02000000000000000000" pitchFamily="2" charset="0"/>
                <a:ea typeface="Roboto" panose="02000000000000000000" pitchFamily="2" charset="0"/>
              </a:rPr>
              <a:t> not given as a parameter</a:t>
            </a:r>
            <a:r>
              <a:rPr lang="en-US" sz="1200" kern="1200">
                <a:solidFill>
                  <a:schemeClr val="tx1"/>
                </a:solidFill>
                <a:latin typeface="Roboto" panose="02000000000000000000" pitchFamily="2" charset="0"/>
                <a:ea typeface="Roboto" panose="02000000000000000000" pitchFamily="2" charset="0"/>
              </a:rPr>
              <a:t> in the description of the assignment. If it is given, it can also be</a:t>
            </a:r>
            <a:r>
              <a:rPr lang="tr-TR" sz="1200" kern="1200">
                <a:solidFill>
                  <a:schemeClr val="tx1"/>
                </a:solidFill>
                <a:latin typeface="Roboto" panose="02000000000000000000" pitchFamily="2" charset="0"/>
                <a:ea typeface="Roboto" panose="02000000000000000000" pitchFamily="2" charset="0"/>
              </a:rPr>
              <a:t> implemented. This can be implemented by generating the orders as an attribute of the agent “customer” by defining their weight and their volume at the start of the simulation</a:t>
            </a:r>
            <a:r>
              <a:rPr lang="en-US" sz="1200" kern="1200">
                <a:solidFill>
                  <a:schemeClr val="tx1"/>
                </a:solidFill>
                <a:latin typeface="Roboto" panose="02000000000000000000" pitchFamily="2" charset="0"/>
                <a:ea typeface="Roboto" panose="02000000000000000000" pitchFamily="2" charset="0"/>
              </a:rPr>
              <a:t> </a:t>
            </a:r>
            <a:r>
              <a:rPr lang="tr-TR" sz="1200" kern="1200">
                <a:solidFill>
                  <a:schemeClr val="tx1"/>
                </a:solidFill>
                <a:latin typeface="Roboto" panose="02000000000000000000" pitchFamily="2" charset="0"/>
                <a:ea typeface="Roboto" panose="02000000000000000000" pitchFamily="2" charset="0"/>
              </a:rPr>
              <a:t>and defining the customer allocation and routing according to it. This idea is </a:t>
            </a:r>
            <a:r>
              <a:rPr lang="tr-TR" sz="1200" b="1" kern="1200">
                <a:solidFill>
                  <a:schemeClr val="bg1">
                    <a:lumMod val="50000"/>
                  </a:schemeClr>
                </a:solidFill>
                <a:latin typeface="Roboto" panose="02000000000000000000" pitchFamily="2" charset="0"/>
                <a:ea typeface="Roboto" panose="02000000000000000000" pitchFamily="2" charset="0"/>
              </a:rPr>
              <a:t>not implemented </a:t>
            </a:r>
            <a:r>
              <a:rPr lang="tr-TR" sz="1200" kern="1200">
                <a:solidFill>
                  <a:schemeClr val="tx1"/>
                </a:solidFill>
                <a:latin typeface="Roboto" panose="02000000000000000000" pitchFamily="2" charset="0"/>
                <a:ea typeface="Roboto" panose="02000000000000000000" pitchFamily="2" charset="0"/>
              </a:rPr>
              <a:t>in our model.</a:t>
            </a:r>
            <a:endParaRPr lang="en-US" sz="1200" kern="1200">
              <a:solidFill>
                <a:schemeClr val="tx1"/>
              </a:solidFill>
              <a:latin typeface="Roboto" panose="02000000000000000000" pitchFamily="2" charset="0"/>
              <a:ea typeface="Roboto" panose="02000000000000000000" pitchFamily="2" charset="0"/>
            </a:endParaRPr>
          </a:p>
        </p:txBody>
      </p:sp>
      <p:grpSp>
        <p:nvGrpSpPr>
          <p:cNvPr id="11" name="Group 10">
            <a:extLst>
              <a:ext uri="{FF2B5EF4-FFF2-40B4-BE49-F238E27FC236}">
                <a16:creationId xmlns:a16="http://schemas.microsoft.com/office/drawing/2014/main" id="{69810405-FF31-4AE1-9685-6CC71A5A5F03}"/>
              </a:ext>
            </a:extLst>
          </p:cNvPr>
          <p:cNvGrpSpPr/>
          <p:nvPr/>
        </p:nvGrpSpPr>
        <p:grpSpPr>
          <a:xfrm>
            <a:off x="8140877" y="2886122"/>
            <a:ext cx="2293902" cy="1557233"/>
            <a:chOff x="8695805" y="3289692"/>
            <a:chExt cx="2293902" cy="1557233"/>
          </a:xfrm>
        </p:grpSpPr>
        <p:grpSp>
          <p:nvGrpSpPr>
            <p:cNvPr id="6" name="Group 5">
              <a:extLst>
                <a:ext uri="{FF2B5EF4-FFF2-40B4-BE49-F238E27FC236}">
                  <a16:creationId xmlns:a16="http://schemas.microsoft.com/office/drawing/2014/main" id="{7A91A56A-EE67-43AA-8FAC-34A2A9223FAF}"/>
                </a:ext>
              </a:extLst>
            </p:cNvPr>
            <p:cNvGrpSpPr/>
            <p:nvPr/>
          </p:nvGrpSpPr>
          <p:grpSpPr>
            <a:xfrm>
              <a:off x="8862025" y="3289692"/>
              <a:ext cx="2127682" cy="1557233"/>
              <a:chOff x="9544068" y="3088082"/>
              <a:chExt cx="2322616" cy="1740210"/>
            </a:xfrm>
          </p:grpSpPr>
          <p:pic>
            <p:nvPicPr>
              <p:cNvPr id="21" name="Graphic 20" descr="Man with solid fill">
                <a:extLst>
                  <a:ext uri="{FF2B5EF4-FFF2-40B4-BE49-F238E27FC236}">
                    <a16:creationId xmlns:a16="http://schemas.microsoft.com/office/drawing/2014/main" id="{564F874E-4F21-4781-880F-9D2102AAAA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29951" y="3894801"/>
                <a:ext cx="914400" cy="914400"/>
              </a:xfrm>
              <a:prstGeom prst="rect">
                <a:avLst/>
              </a:prstGeom>
            </p:spPr>
          </p:pic>
          <p:pic>
            <p:nvPicPr>
              <p:cNvPr id="24" name="Picture 23" descr="A picture containing text&#10;&#10;Description automatically generated">
                <a:extLst>
                  <a:ext uri="{FF2B5EF4-FFF2-40B4-BE49-F238E27FC236}">
                    <a16:creationId xmlns:a16="http://schemas.microsoft.com/office/drawing/2014/main" id="{F7B66A0D-1E3F-4F64-BD23-CEEBAB5A9F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44068" y="3875709"/>
                <a:ext cx="541067" cy="952583"/>
              </a:xfrm>
              <a:prstGeom prst="rect">
                <a:avLst/>
              </a:prstGeom>
            </p:spPr>
          </p:pic>
          <p:grpSp>
            <p:nvGrpSpPr>
              <p:cNvPr id="5" name="Group 4">
                <a:extLst>
                  <a:ext uri="{FF2B5EF4-FFF2-40B4-BE49-F238E27FC236}">
                    <a16:creationId xmlns:a16="http://schemas.microsoft.com/office/drawing/2014/main" id="{6C1BDDED-81F1-44DB-BD51-176716FB9857}"/>
                  </a:ext>
                </a:extLst>
              </p:cNvPr>
              <p:cNvGrpSpPr/>
              <p:nvPr/>
            </p:nvGrpSpPr>
            <p:grpSpPr>
              <a:xfrm>
                <a:off x="10688192" y="3088082"/>
                <a:ext cx="1178492" cy="1178492"/>
                <a:chOff x="10688192" y="3088082"/>
                <a:chExt cx="1178492" cy="1178492"/>
              </a:xfrm>
            </p:grpSpPr>
            <p:pic>
              <p:nvPicPr>
                <p:cNvPr id="28" name="Graphic 27" descr="Thought bubble outline">
                  <a:extLst>
                    <a:ext uri="{FF2B5EF4-FFF2-40B4-BE49-F238E27FC236}">
                      <a16:creationId xmlns:a16="http://schemas.microsoft.com/office/drawing/2014/main" id="{054635DA-5712-4AAC-B0B1-694BA3EE93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88192" y="3088082"/>
                  <a:ext cx="1178492" cy="1178492"/>
                </a:xfrm>
                <a:prstGeom prst="rect">
                  <a:avLst/>
                </a:prstGeom>
              </p:spPr>
            </p:pic>
            <p:pic>
              <p:nvPicPr>
                <p:cNvPr id="26" name="Graphic 25" descr="Hourglass Finished with solid fill">
                  <a:extLst>
                    <a:ext uri="{FF2B5EF4-FFF2-40B4-BE49-F238E27FC236}">
                      <a16:creationId xmlns:a16="http://schemas.microsoft.com/office/drawing/2014/main" id="{702DF006-8DA2-4818-BEAA-66493771C27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055496" y="3307002"/>
                  <a:ext cx="447943" cy="447942"/>
                </a:xfrm>
                <a:prstGeom prst="rect">
                  <a:avLst/>
                </a:prstGeom>
              </p:spPr>
            </p:pic>
          </p:grpSp>
        </p:grpSp>
        <p:cxnSp>
          <p:nvCxnSpPr>
            <p:cNvPr id="31" name="Straight Connector 30">
              <a:extLst>
                <a:ext uri="{FF2B5EF4-FFF2-40B4-BE49-F238E27FC236}">
                  <a16:creationId xmlns:a16="http://schemas.microsoft.com/office/drawing/2014/main" id="{C57FEE45-79A8-4827-9159-BBB90ADDB27C}"/>
                </a:ext>
              </a:extLst>
            </p:cNvPr>
            <p:cNvCxnSpPr>
              <a:cxnSpLocks/>
            </p:cNvCxnSpPr>
            <p:nvPr/>
          </p:nvCxnSpPr>
          <p:spPr>
            <a:xfrm>
              <a:off x="8695805" y="4812758"/>
              <a:ext cx="1632198" cy="0"/>
            </a:xfrm>
            <a:prstGeom prst="line">
              <a:avLst/>
            </a:prstGeom>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D0A3BB9E-8923-48D3-8EE1-AA101A0D1F71}"/>
              </a:ext>
            </a:extLst>
          </p:cNvPr>
          <p:cNvGrpSpPr/>
          <p:nvPr/>
        </p:nvGrpSpPr>
        <p:grpSpPr>
          <a:xfrm>
            <a:off x="7771633" y="4610604"/>
            <a:ext cx="2848028" cy="1823335"/>
            <a:chOff x="8570068" y="5075230"/>
            <a:chExt cx="2848028" cy="1823335"/>
          </a:xfrm>
        </p:grpSpPr>
        <p:pic>
          <p:nvPicPr>
            <p:cNvPr id="7" name="Picture 6" descr="Icon&#10;&#10;Description automatically generated">
              <a:extLst>
                <a:ext uri="{FF2B5EF4-FFF2-40B4-BE49-F238E27FC236}">
                  <a16:creationId xmlns:a16="http://schemas.microsoft.com/office/drawing/2014/main" id="{E85A7C62-F97D-4486-BCAF-B77FC90503F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637343" y="6203016"/>
              <a:ext cx="495343" cy="548688"/>
            </a:xfrm>
            <a:prstGeom prst="rect">
              <a:avLst/>
            </a:prstGeom>
            <a:solidFill>
              <a:srgbClr val="92D050"/>
            </a:solidFill>
          </p:spPr>
        </p:pic>
        <p:pic>
          <p:nvPicPr>
            <p:cNvPr id="12" name="Graphic 11" descr="Car with solid fill">
              <a:extLst>
                <a:ext uri="{FF2B5EF4-FFF2-40B4-BE49-F238E27FC236}">
                  <a16:creationId xmlns:a16="http://schemas.microsoft.com/office/drawing/2014/main" id="{0859403F-9376-40A8-B5B0-4A2AC491ED6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733831" y="6262895"/>
              <a:ext cx="635670" cy="635670"/>
            </a:xfrm>
            <a:prstGeom prst="rect">
              <a:avLst/>
            </a:prstGeom>
          </p:spPr>
        </p:pic>
        <p:sp>
          <p:nvSpPr>
            <p:cNvPr id="18" name="TextBox 17">
              <a:extLst>
                <a:ext uri="{FF2B5EF4-FFF2-40B4-BE49-F238E27FC236}">
                  <a16:creationId xmlns:a16="http://schemas.microsoft.com/office/drawing/2014/main" id="{B1AADBB9-EB7E-4A4C-8661-254D12C72726}"/>
                </a:ext>
              </a:extLst>
            </p:cNvPr>
            <p:cNvSpPr txBox="1"/>
            <p:nvPr/>
          </p:nvSpPr>
          <p:spPr>
            <a:xfrm>
              <a:off x="10430750" y="5940544"/>
              <a:ext cx="987346" cy="276999"/>
            </a:xfrm>
            <a:prstGeom prst="rect">
              <a:avLst/>
            </a:prstGeom>
            <a:noFill/>
          </p:spPr>
          <p:txBody>
            <a:bodyPr wrap="square" rtlCol="0">
              <a:spAutoFit/>
            </a:bodyPr>
            <a:lstStyle/>
            <a:p>
              <a:r>
                <a:rPr lang="tr-TR" sz="1200" b="1"/>
                <a:t>Queue=0</a:t>
              </a:r>
            </a:p>
          </p:txBody>
        </p:sp>
        <p:grpSp>
          <p:nvGrpSpPr>
            <p:cNvPr id="19" name="Group 18">
              <a:extLst>
                <a:ext uri="{FF2B5EF4-FFF2-40B4-BE49-F238E27FC236}">
                  <a16:creationId xmlns:a16="http://schemas.microsoft.com/office/drawing/2014/main" id="{C1D5406F-3BED-4B94-B401-18C894B1F409}"/>
                </a:ext>
              </a:extLst>
            </p:cNvPr>
            <p:cNvGrpSpPr/>
            <p:nvPr/>
          </p:nvGrpSpPr>
          <p:grpSpPr>
            <a:xfrm>
              <a:off x="9145057" y="5075230"/>
              <a:ext cx="1646132" cy="1646132"/>
              <a:chOff x="9145057" y="5075230"/>
              <a:chExt cx="1646132" cy="1646132"/>
            </a:xfrm>
          </p:grpSpPr>
          <p:pic>
            <p:nvPicPr>
              <p:cNvPr id="17" name="Graphic 16" descr="Thought bubble outline">
                <a:extLst>
                  <a:ext uri="{FF2B5EF4-FFF2-40B4-BE49-F238E27FC236}">
                    <a16:creationId xmlns:a16="http://schemas.microsoft.com/office/drawing/2014/main" id="{0A949B2A-3E41-4B14-82F3-D2FCCE1FC62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45057" y="5075230"/>
                <a:ext cx="1646132" cy="1646132"/>
              </a:xfrm>
              <a:prstGeom prst="rect">
                <a:avLst/>
              </a:prstGeom>
            </p:spPr>
          </p:pic>
          <p:sp>
            <p:nvSpPr>
              <p:cNvPr id="27" name="TextBox 26">
                <a:extLst>
                  <a:ext uri="{FF2B5EF4-FFF2-40B4-BE49-F238E27FC236}">
                    <a16:creationId xmlns:a16="http://schemas.microsoft.com/office/drawing/2014/main" id="{F7A4CCEF-30AA-452A-B1D8-3B3EAE0F486B}"/>
                  </a:ext>
                </a:extLst>
              </p:cNvPr>
              <p:cNvSpPr txBox="1"/>
              <p:nvPr/>
            </p:nvSpPr>
            <p:spPr>
              <a:xfrm>
                <a:off x="9496609" y="5367680"/>
                <a:ext cx="987346" cy="646331"/>
              </a:xfrm>
              <a:prstGeom prst="rect">
                <a:avLst/>
              </a:prstGeom>
              <a:noFill/>
            </p:spPr>
            <p:txBody>
              <a:bodyPr wrap="square" rtlCol="0">
                <a:spAutoFit/>
              </a:bodyPr>
              <a:lstStyle/>
              <a:p>
                <a:pPr algn="ctr"/>
                <a:r>
                  <a:rPr lang="tr-TR" sz="1200" b="1">
                    <a:solidFill>
                      <a:srgbClr val="FFC000"/>
                    </a:solidFill>
                  </a:rPr>
                  <a:t>Free charging station !</a:t>
                </a:r>
              </a:p>
            </p:txBody>
          </p:sp>
        </p:grpSp>
        <p:cxnSp>
          <p:nvCxnSpPr>
            <p:cNvPr id="33" name="Straight Connector 32">
              <a:extLst>
                <a:ext uri="{FF2B5EF4-FFF2-40B4-BE49-F238E27FC236}">
                  <a16:creationId xmlns:a16="http://schemas.microsoft.com/office/drawing/2014/main" id="{7080BD6B-197D-4AD0-ACA6-D72175D3BA99}"/>
                </a:ext>
              </a:extLst>
            </p:cNvPr>
            <p:cNvCxnSpPr>
              <a:cxnSpLocks/>
            </p:cNvCxnSpPr>
            <p:nvPr/>
          </p:nvCxnSpPr>
          <p:spPr>
            <a:xfrm>
              <a:off x="8570068" y="6746028"/>
              <a:ext cx="2796111" cy="0"/>
            </a:xfrm>
            <a:prstGeom prst="line">
              <a:avLst/>
            </a:prstGeom>
          </p:spPr>
          <p:style>
            <a:lnRef idx="1">
              <a:schemeClr val="dk1"/>
            </a:lnRef>
            <a:fillRef idx="0">
              <a:schemeClr val="dk1"/>
            </a:fillRef>
            <a:effectRef idx="0">
              <a:schemeClr val="dk1"/>
            </a:effectRef>
            <a:fontRef idx="minor">
              <a:schemeClr val="tx1"/>
            </a:fontRef>
          </p:style>
        </p:cxnSp>
      </p:grpSp>
      <p:sp>
        <p:nvSpPr>
          <p:cNvPr id="34" name="Title 1">
            <a:extLst>
              <a:ext uri="{FF2B5EF4-FFF2-40B4-BE49-F238E27FC236}">
                <a16:creationId xmlns:a16="http://schemas.microsoft.com/office/drawing/2014/main" id="{B9C8BA0A-C3B1-40EF-B973-96C4D16A7FF9}"/>
              </a:ext>
            </a:extLst>
          </p:cNvPr>
          <p:cNvSpPr>
            <a:spLocks noGrp="1"/>
          </p:cNvSpPr>
          <p:nvPr>
            <p:ph type="title"/>
          </p:nvPr>
        </p:nvSpPr>
        <p:spPr>
          <a:xfrm>
            <a:off x="351961" y="33294"/>
            <a:ext cx="6651954" cy="798368"/>
          </a:xfrm>
        </p:spPr>
        <p:txBody>
          <a:bodyPr/>
          <a:lstStyle/>
          <a:p>
            <a:pPr>
              <a:lnSpc>
                <a:spcPct val="90000"/>
              </a:lnSpc>
              <a:spcBef>
                <a:spcPct val="0"/>
              </a:spcBef>
            </a:pPr>
            <a:r>
              <a:rPr lang="en-US" sz="3200" kern="1200">
                <a:solidFill>
                  <a:schemeClr val="tx1"/>
                </a:solidFill>
                <a:latin typeface="Roboto" panose="02000000000000000000" pitchFamily="2" charset="0"/>
                <a:ea typeface="Roboto" panose="02000000000000000000" pitchFamily="2" charset="0"/>
                <a:cs typeface="+mj-cs"/>
              </a:rPr>
              <a:t>WEAKNESSES OF THE BASE CASE</a:t>
            </a:r>
          </a:p>
        </p:txBody>
      </p:sp>
      <p:pic>
        <p:nvPicPr>
          <p:cNvPr id="35" name="Picture 34">
            <a:extLst>
              <a:ext uri="{FF2B5EF4-FFF2-40B4-BE49-F238E27FC236}">
                <a16:creationId xmlns:a16="http://schemas.microsoft.com/office/drawing/2014/main" id="{601896B8-DABB-4A29-A7E3-3BC653C10DDF}"/>
              </a:ext>
            </a:extLst>
          </p:cNvPr>
          <p:cNvPicPr>
            <a:picLocks noChangeAspect="1"/>
          </p:cNvPicPr>
          <p:nvPr/>
        </p:nvPicPr>
        <p:blipFill>
          <a:blip r:embed="rId16"/>
          <a:stretch>
            <a:fillRect/>
          </a:stretch>
        </p:blipFill>
        <p:spPr>
          <a:xfrm>
            <a:off x="296787" y="632522"/>
            <a:ext cx="11639550" cy="342900"/>
          </a:xfrm>
          <a:prstGeom prst="rect">
            <a:avLst/>
          </a:prstGeom>
        </p:spPr>
      </p:pic>
      <p:pic>
        <p:nvPicPr>
          <p:cNvPr id="32" name="Graphic 31" descr="Sad face outline with solid fill">
            <a:extLst>
              <a:ext uri="{FF2B5EF4-FFF2-40B4-BE49-F238E27FC236}">
                <a16:creationId xmlns:a16="http://schemas.microsoft.com/office/drawing/2014/main" id="{012382A2-8B41-45FF-9BB7-ED6E115841C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694431" y="38808"/>
            <a:ext cx="628526" cy="628526"/>
          </a:xfrm>
          <a:prstGeom prst="rect">
            <a:avLst/>
          </a:prstGeom>
        </p:spPr>
      </p:pic>
      <p:pic>
        <p:nvPicPr>
          <p:cNvPr id="36" name="Graphic 35" descr="Thumbs Down with solid fill">
            <a:extLst>
              <a:ext uri="{FF2B5EF4-FFF2-40B4-BE49-F238E27FC236}">
                <a16:creationId xmlns:a16="http://schemas.microsoft.com/office/drawing/2014/main" id="{044FE020-0EA8-410F-8018-816357ABEF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961191" y="0"/>
            <a:ext cx="765159" cy="765159"/>
          </a:xfrm>
          <a:prstGeom prst="rect">
            <a:avLst/>
          </a:prstGeom>
        </p:spPr>
      </p:pic>
    </p:spTree>
    <p:extLst>
      <p:ext uri="{BB962C8B-B14F-4D97-AF65-F5344CB8AC3E}">
        <p14:creationId xmlns:p14="http://schemas.microsoft.com/office/powerpoint/2010/main" val="62081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FE52785-29A0-49E2-92AA-844C63D3D823}"/>
              </a:ext>
            </a:extLst>
          </p:cNvPr>
          <p:cNvSpPr txBox="1"/>
          <p:nvPr/>
        </p:nvSpPr>
        <p:spPr>
          <a:xfrm>
            <a:off x="0" y="6488668"/>
            <a:ext cx="8180832" cy="276999"/>
          </a:xfrm>
          <a:prstGeom prst="rect">
            <a:avLst/>
          </a:prstGeom>
          <a:noFill/>
        </p:spPr>
        <p:txBody>
          <a:bodyPr wrap="square" rtlCol="0">
            <a:spAutoFit/>
          </a:bodyPr>
          <a:lstStyle/>
          <a:p>
            <a:r>
              <a:rPr lang="en-US" sz="1200">
                <a:latin typeface="Roboto" panose="02000000000000000000" pitchFamily="2" charset="0"/>
                <a:ea typeface="Roboto" panose="02000000000000000000" pitchFamily="2" charset="0"/>
              </a:rPr>
              <a:t>Reference: https://developers.google.com/optimization/routing/vrp?hl=tr</a:t>
            </a:r>
          </a:p>
        </p:txBody>
      </p:sp>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2"/>
          <a:stretch>
            <a:fillRect/>
          </a:stretch>
        </p:blipFill>
        <p:spPr>
          <a:xfrm>
            <a:off x="11477625" y="5505451"/>
            <a:ext cx="409575" cy="857250"/>
          </a:xfrm>
          <a:prstGeom prst="rect">
            <a:avLst/>
          </a:prstGeom>
        </p:spPr>
      </p:pic>
      <p:sp>
        <p:nvSpPr>
          <p:cNvPr id="11" name="Slide Number Placeholder 3">
            <a:extLst>
              <a:ext uri="{FF2B5EF4-FFF2-40B4-BE49-F238E27FC236}">
                <a16:creationId xmlns:a16="http://schemas.microsoft.com/office/drawing/2014/main" id="{14EE9520-2C91-4851-8397-A7BF1BCFB837}"/>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5</a:t>
            </a:fld>
            <a:endParaRPr lang="en-US"/>
          </a:p>
        </p:txBody>
      </p:sp>
      <p:sp>
        <p:nvSpPr>
          <p:cNvPr id="17" name="TextBox 16">
            <a:extLst>
              <a:ext uri="{FF2B5EF4-FFF2-40B4-BE49-F238E27FC236}">
                <a16:creationId xmlns:a16="http://schemas.microsoft.com/office/drawing/2014/main" id="{59F8F2B0-74E9-4949-899B-C8F982712DE7}"/>
              </a:ext>
            </a:extLst>
          </p:cNvPr>
          <p:cNvSpPr txBox="1"/>
          <p:nvPr/>
        </p:nvSpPr>
        <p:spPr>
          <a:xfrm>
            <a:off x="272801" y="4122135"/>
            <a:ext cx="11055807" cy="2275879"/>
          </a:xfrm>
          <a:prstGeom prst="rect">
            <a:avLst/>
          </a:prstGeom>
          <a:noFill/>
        </p:spPr>
        <p:txBody>
          <a:bodyPr wrap="square" lIns="91440" tIns="45720" rIns="91440" bIns="45720" rtlCol="0" anchor="t">
            <a:spAutoFit/>
          </a:bodyPr>
          <a:lstStyle/>
          <a:p>
            <a:pPr algn="just">
              <a:lnSpc>
                <a:spcPct val="110000"/>
              </a:lnSpc>
              <a:spcBef>
                <a:spcPts val="1000"/>
              </a:spcBef>
              <a:buClr>
                <a:schemeClr val="dk1"/>
              </a:buClr>
              <a:buSzPts val="1800"/>
            </a:pPr>
            <a:r>
              <a:rPr lang="en-US" sz="1300">
                <a:latin typeface="Roboto" panose="02000000000000000000" pitchFamily="2" charset="0"/>
                <a:ea typeface="Roboto" panose="02000000000000000000" pitchFamily="2" charset="0"/>
                <a:cs typeface="Arial"/>
                <a:sym typeface="Roboto"/>
              </a:rPr>
              <a:t>To determine this optimal routing for each van</a:t>
            </a:r>
            <a:r>
              <a:rPr lang="en-US" sz="1300" i="1">
                <a:latin typeface="Roboto" panose="02000000000000000000" pitchFamily="2" charset="0"/>
                <a:ea typeface="Roboto" panose="02000000000000000000" pitchFamily="2" charset="0"/>
                <a:cs typeface="Arial"/>
                <a:sym typeface="Roboto"/>
              </a:rPr>
              <a:t>, “</a:t>
            </a:r>
            <a:r>
              <a:rPr lang="en-US" sz="1300" i="1" err="1">
                <a:latin typeface="Roboto" panose="02000000000000000000" pitchFamily="2" charset="0"/>
                <a:ea typeface="Roboto" panose="02000000000000000000" pitchFamily="2" charset="0"/>
                <a:cs typeface="Arial"/>
                <a:sym typeface="Roboto"/>
              </a:rPr>
              <a:t>ortools.constraint_solver</a:t>
            </a:r>
            <a:r>
              <a:rPr lang="en-US" sz="1300" i="1">
                <a:latin typeface="Roboto" panose="02000000000000000000" pitchFamily="2" charset="0"/>
                <a:ea typeface="Roboto" panose="02000000000000000000" pitchFamily="2" charset="0"/>
                <a:cs typeface="Arial"/>
                <a:sym typeface="Roboto"/>
              </a:rPr>
              <a:t>” </a:t>
            </a:r>
            <a:r>
              <a:rPr lang="en-US" sz="1300">
                <a:latin typeface="Roboto" panose="02000000000000000000" pitchFamily="2" charset="0"/>
                <a:ea typeface="Roboto" panose="02000000000000000000" pitchFamily="2" charset="0"/>
                <a:cs typeface="Arial"/>
                <a:sym typeface="Roboto"/>
              </a:rPr>
              <a:t>library is used. This library was used since it consists of some interesting tools to solve the multiple travelling salesman problem. From this library, “</a:t>
            </a:r>
            <a:r>
              <a:rPr lang="en-US" sz="1300" i="1">
                <a:latin typeface="Roboto" panose="02000000000000000000" pitchFamily="2" charset="0"/>
                <a:ea typeface="Roboto" panose="02000000000000000000" pitchFamily="2" charset="0"/>
                <a:cs typeface="Arial"/>
                <a:sym typeface="Roboto"/>
              </a:rPr>
              <a:t>routing_enums_pb2” </a:t>
            </a:r>
            <a:r>
              <a:rPr lang="en-US" sz="1300">
                <a:latin typeface="Roboto" panose="02000000000000000000" pitchFamily="2" charset="0"/>
                <a:ea typeface="Roboto" panose="02000000000000000000" pitchFamily="2" charset="0"/>
                <a:cs typeface="Arial"/>
                <a:sym typeface="Roboto"/>
              </a:rPr>
              <a:t>and ”</a:t>
            </a:r>
            <a:r>
              <a:rPr lang="en-US" sz="1300" i="1" err="1">
                <a:latin typeface="Roboto" panose="02000000000000000000" pitchFamily="2" charset="0"/>
                <a:ea typeface="Roboto" panose="02000000000000000000" pitchFamily="2" charset="0"/>
                <a:cs typeface="Arial"/>
                <a:sym typeface="Roboto"/>
              </a:rPr>
              <a:t>pywrapcp</a:t>
            </a:r>
            <a:r>
              <a:rPr lang="en-US" sz="1300" i="1">
                <a:latin typeface="Roboto" panose="02000000000000000000" pitchFamily="2" charset="0"/>
                <a:ea typeface="Roboto" panose="02000000000000000000" pitchFamily="2" charset="0"/>
                <a:cs typeface="Arial"/>
                <a:sym typeface="Roboto"/>
              </a:rPr>
              <a:t>”</a:t>
            </a:r>
            <a:r>
              <a:rPr lang="en-US" sz="1300">
                <a:latin typeface="Roboto" panose="02000000000000000000" pitchFamily="2" charset="0"/>
                <a:ea typeface="Roboto" panose="02000000000000000000" pitchFamily="2" charset="0"/>
                <a:cs typeface="Arial"/>
                <a:sym typeface="Roboto"/>
              </a:rPr>
              <a:t> were imported since they are the elements responsible to import the constraints programming solver. Once imported, these two elements are responsible for finding the best solution of the routing problem. Running the simulation for an increasing number of vans is possible to see that for the solver the best solution correspond to the routing computed with 4 Vans, which has the minimum longest route of 126 km. According to the solver this is the best solution possible because also increasing the number of the vans the minimum longest route will be the same or even higher and so if the number of Van increases for the solver the solution will remain the same and so one or more vans will remain at the warehouse and just 4 will move. Of course the routing obtained in this way has some important limitations because it does the computation just in function of the distance and so it does not take into consideration the charging of the van or the fact that the velocity may be stochastic. For these reason we have to verify that this is effectively a good routing for our problem, by running multiple simulations.</a:t>
            </a:r>
            <a:endParaRPr lang="en-US" sz="1300">
              <a:latin typeface="Roboto" panose="02000000000000000000" pitchFamily="2" charset="0"/>
              <a:ea typeface="Roboto" panose="02000000000000000000" pitchFamily="2" charset="0"/>
              <a:cs typeface="Arial"/>
            </a:endParaRPr>
          </a:p>
        </p:txBody>
      </p:sp>
      <p:grpSp>
        <p:nvGrpSpPr>
          <p:cNvPr id="20" name="Group 19">
            <a:extLst>
              <a:ext uri="{FF2B5EF4-FFF2-40B4-BE49-F238E27FC236}">
                <a16:creationId xmlns:a16="http://schemas.microsoft.com/office/drawing/2014/main" id="{B0463662-9174-4487-BC18-8AF8125DC5D2}"/>
              </a:ext>
            </a:extLst>
          </p:cNvPr>
          <p:cNvGrpSpPr/>
          <p:nvPr/>
        </p:nvGrpSpPr>
        <p:grpSpPr>
          <a:xfrm>
            <a:off x="7960193" y="1167313"/>
            <a:ext cx="3986784" cy="2965826"/>
            <a:chOff x="8239835" y="1531182"/>
            <a:chExt cx="3675940" cy="2476103"/>
          </a:xfrm>
        </p:grpSpPr>
        <p:grpSp>
          <p:nvGrpSpPr>
            <p:cNvPr id="14" name="Group 13">
              <a:extLst>
                <a:ext uri="{FF2B5EF4-FFF2-40B4-BE49-F238E27FC236}">
                  <a16:creationId xmlns:a16="http://schemas.microsoft.com/office/drawing/2014/main" id="{25A18680-E636-431D-9C78-84DD7F33DFA7}"/>
                </a:ext>
              </a:extLst>
            </p:cNvPr>
            <p:cNvGrpSpPr/>
            <p:nvPr/>
          </p:nvGrpSpPr>
          <p:grpSpPr>
            <a:xfrm>
              <a:off x="8239835" y="1531182"/>
              <a:ext cx="3675940" cy="2476103"/>
              <a:chOff x="2450593" y="1294264"/>
              <a:chExt cx="8333526" cy="4988000"/>
            </a:xfrm>
          </p:grpSpPr>
          <p:pic>
            <p:nvPicPr>
              <p:cNvPr id="15" name="Picture 14">
                <a:extLst>
                  <a:ext uri="{FF2B5EF4-FFF2-40B4-BE49-F238E27FC236}">
                    <a16:creationId xmlns:a16="http://schemas.microsoft.com/office/drawing/2014/main" id="{09DA1E72-2F7A-4921-AA15-9DBCFA841FBD}"/>
                  </a:ext>
                </a:extLst>
              </p:cNvPr>
              <p:cNvPicPr>
                <a:picLocks noChangeAspect="1"/>
              </p:cNvPicPr>
              <p:nvPr/>
            </p:nvPicPr>
            <p:blipFill rotWithShape="1">
              <a:blip r:embed="rId3"/>
              <a:srcRect r="9731"/>
              <a:stretch/>
            </p:blipFill>
            <p:spPr>
              <a:xfrm>
                <a:off x="2450593" y="1294264"/>
                <a:ext cx="8333526" cy="4988000"/>
              </a:xfrm>
              <a:prstGeom prst="rect">
                <a:avLst/>
              </a:prstGeom>
            </p:spPr>
          </p:pic>
          <p:sp>
            <p:nvSpPr>
              <p:cNvPr id="16" name="Rectangle 15">
                <a:extLst>
                  <a:ext uri="{FF2B5EF4-FFF2-40B4-BE49-F238E27FC236}">
                    <a16:creationId xmlns:a16="http://schemas.microsoft.com/office/drawing/2014/main" id="{73E3BBCD-7AE3-4992-BB76-14679E2E087E}"/>
                  </a:ext>
                </a:extLst>
              </p:cNvPr>
              <p:cNvSpPr/>
              <p:nvPr/>
            </p:nvSpPr>
            <p:spPr>
              <a:xfrm>
                <a:off x="9808836" y="1387247"/>
                <a:ext cx="975283" cy="313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8EF35270-8EDB-4D47-8DFD-168ED87D94B7}"/>
                </a:ext>
              </a:extLst>
            </p:cNvPr>
            <p:cNvSpPr/>
            <p:nvPr/>
          </p:nvSpPr>
          <p:spPr>
            <a:xfrm>
              <a:off x="11477625" y="2102126"/>
              <a:ext cx="430200" cy="155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2B84F86-1497-44A1-8F45-71254A94497E}"/>
                </a:ext>
              </a:extLst>
            </p:cNvPr>
            <p:cNvSpPr/>
            <p:nvPr/>
          </p:nvSpPr>
          <p:spPr>
            <a:xfrm>
              <a:off x="11474475" y="1727585"/>
              <a:ext cx="45719" cy="3745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253646" y="1167313"/>
            <a:ext cx="7847877" cy="2805904"/>
          </a:xfrm>
        </p:spPr>
        <p:txBody>
          <a:bodyPr/>
          <a:lstStyle/>
          <a:p>
            <a:pPr marL="0" indent="0">
              <a:lnSpc>
                <a:spcPct val="110000"/>
              </a:lnSpc>
              <a:spcBef>
                <a:spcPts val="1000"/>
              </a:spcBef>
              <a:buNone/>
            </a:pPr>
            <a:r>
              <a:rPr lang="en-US" sz="1300" kern="1200">
                <a:solidFill>
                  <a:schemeClr val="tx1"/>
                </a:solidFill>
                <a:latin typeface="Roboto" panose="02000000000000000000" pitchFamily="2" charset="0"/>
                <a:ea typeface="Roboto" panose="02000000000000000000" pitchFamily="2" charset="0"/>
                <a:cs typeface="Arial"/>
              </a:rPr>
              <a:t>The routing issue was considered as a “multiple travelling salesman problem”. Two major approaches were followed during solution:</a:t>
            </a:r>
          </a:p>
          <a:p>
            <a:pPr marL="285750" indent="-285750">
              <a:lnSpc>
                <a:spcPct val="110000"/>
              </a:lnSpc>
              <a:spcBef>
                <a:spcPts val="1000"/>
              </a:spcBef>
            </a:pPr>
            <a:r>
              <a:rPr lang="en-US" sz="1300" b="1" kern="1200">
                <a:solidFill>
                  <a:schemeClr val="tx1"/>
                </a:solidFill>
                <a:latin typeface="Roboto" panose="02000000000000000000" pitchFamily="2" charset="0"/>
                <a:ea typeface="Roboto" panose="02000000000000000000" pitchFamily="2" charset="0"/>
                <a:cs typeface="Arial"/>
              </a:rPr>
              <a:t>Optimal routes for each van: </a:t>
            </a:r>
            <a:r>
              <a:rPr lang="en-US" sz="1300" kern="1200">
                <a:solidFill>
                  <a:schemeClr val="tx1"/>
                </a:solidFill>
                <a:latin typeface="Roboto" panose="02000000000000000000" pitchFamily="2" charset="0"/>
                <a:ea typeface="Roboto" panose="02000000000000000000" pitchFamily="2" charset="0"/>
                <a:cs typeface="Arial"/>
              </a:rPr>
              <a:t>The total distance travelled by each van is minimized. This approach needs to be combined with the following approach to improve the solution from one van to multiple vans case.</a:t>
            </a:r>
          </a:p>
          <a:p>
            <a:pPr marL="285750" indent="-285750">
              <a:lnSpc>
                <a:spcPct val="110000"/>
              </a:lnSpc>
              <a:spcBef>
                <a:spcPts val="1000"/>
              </a:spcBef>
            </a:pPr>
            <a:r>
              <a:rPr lang="en-US" sz="1300" b="1" kern="1200">
                <a:solidFill>
                  <a:schemeClr val="tx1"/>
                </a:solidFill>
                <a:latin typeface="Roboto" panose="02000000000000000000" pitchFamily="2" charset="0"/>
                <a:ea typeface="Roboto" panose="02000000000000000000" pitchFamily="2" charset="0"/>
                <a:cs typeface="Arial"/>
              </a:rPr>
              <a:t>Minimum longest distance travelled amongst vans: </a:t>
            </a:r>
            <a:r>
              <a:rPr lang="en-US" sz="1300" kern="1200">
                <a:solidFill>
                  <a:schemeClr val="tx1"/>
                </a:solidFill>
                <a:latin typeface="Roboto" panose="02000000000000000000" pitchFamily="2" charset="0"/>
                <a:ea typeface="Roboto" panose="02000000000000000000" pitchFamily="2" charset="0"/>
                <a:cs typeface="Arial"/>
              </a:rPr>
              <a:t>The total distance travelled by the van which travelled the most needs to be minimized in order to have a final picture where all the vans can travel similar distances. This will help the optimization of the routing</a:t>
            </a:r>
            <a:r>
              <a:rPr lang="tr-TR" sz="1300" kern="1200">
                <a:solidFill>
                  <a:schemeClr val="tx1"/>
                </a:solidFill>
                <a:latin typeface="Roboto" panose="02000000000000000000" pitchFamily="2" charset="0"/>
                <a:ea typeface="Roboto" panose="02000000000000000000" pitchFamily="2" charset="0"/>
                <a:cs typeface="Arial"/>
              </a:rPr>
              <a:t>, by balancing the route distance travelled by each van</a:t>
            </a:r>
            <a:r>
              <a:rPr lang="en-US" sz="1300" kern="1200">
                <a:solidFill>
                  <a:schemeClr val="tx1"/>
                </a:solidFill>
                <a:latin typeface="Roboto" panose="02000000000000000000" pitchFamily="2" charset="0"/>
                <a:ea typeface="Roboto" panose="02000000000000000000" pitchFamily="2" charset="0"/>
                <a:cs typeface="Arial"/>
              </a:rPr>
              <a:t>. </a:t>
            </a:r>
          </a:p>
          <a:p>
            <a:pPr marL="0" indent="0">
              <a:lnSpc>
                <a:spcPct val="110000"/>
              </a:lnSpc>
              <a:spcBef>
                <a:spcPts val="1000"/>
              </a:spcBef>
              <a:buNone/>
            </a:pPr>
            <a:r>
              <a:rPr lang="en-US" sz="1300" kern="1200">
                <a:solidFill>
                  <a:schemeClr val="tx1"/>
                </a:solidFill>
                <a:latin typeface="Roboto" panose="02000000000000000000" pitchFamily="2" charset="0"/>
                <a:ea typeface="Roboto" panose="02000000000000000000" pitchFamily="2" charset="0"/>
                <a:cs typeface="Arial"/>
              </a:rPr>
              <a:t>The figure on the right represents the visualization of the routing of the optimal case.</a:t>
            </a:r>
          </a:p>
        </p:txBody>
      </p:sp>
      <p:grpSp>
        <p:nvGrpSpPr>
          <p:cNvPr id="21" name="Group 20">
            <a:extLst>
              <a:ext uri="{FF2B5EF4-FFF2-40B4-BE49-F238E27FC236}">
                <a16:creationId xmlns:a16="http://schemas.microsoft.com/office/drawing/2014/main" id="{22B4BBA8-E946-4637-B629-AE30231FC8BF}"/>
              </a:ext>
            </a:extLst>
          </p:cNvPr>
          <p:cNvGrpSpPr/>
          <p:nvPr/>
        </p:nvGrpSpPr>
        <p:grpSpPr>
          <a:xfrm>
            <a:off x="2878892" y="163462"/>
            <a:ext cx="6896704" cy="517565"/>
            <a:chOff x="2778491" y="292241"/>
            <a:chExt cx="8505205" cy="877076"/>
          </a:xfrm>
        </p:grpSpPr>
        <p:grpSp>
          <p:nvGrpSpPr>
            <p:cNvPr id="22" name="Google Shape;6512;p83">
              <a:extLst>
                <a:ext uri="{FF2B5EF4-FFF2-40B4-BE49-F238E27FC236}">
                  <a16:creationId xmlns:a16="http://schemas.microsoft.com/office/drawing/2014/main" id="{32381CB3-AC69-4B80-ABE1-8E123175635E}"/>
                </a:ext>
              </a:extLst>
            </p:cNvPr>
            <p:cNvGrpSpPr/>
            <p:nvPr/>
          </p:nvGrpSpPr>
          <p:grpSpPr>
            <a:xfrm>
              <a:off x="2778491" y="334387"/>
              <a:ext cx="8505205" cy="834930"/>
              <a:chOff x="5161200" y="2060033"/>
              <a:chExt cx="2620491" cy="718941"/>
            </a:xfrm>
          </p:grpSpPr>
          <p:sp>
            <p:nvSpPr>
              <p:cNvPr id="59" name="Google Shape;6513;p83">
                <a:extLst>
                  <a:ext uri="{FF2B5EF4-FFF2-40B4-BE49-F238E27FC236}">
                    <a16:creationId xmlns:a16="http://schemas.microsoft.com/office/drawing/2014/main" id="{228C08F0-1702-4836-8BDC-0F574C1F3FE3}"/>
                  </a:ext>
                </a:extLst>
              </p:cNvPr>
              <p:cNvSpPr/>
              <p:nvPr/>
            </p:nvSpPr>
            <p:spPr>
              <a:xfrm>
                <a:off x="5216414" y="2060033"/>
                <a:ext cx="2565277"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sp>
          <p:cxnSp>
            <p:nvCxnSpPr>
              <p:cNvPr id="62" name="Google Shape;6516;p83">
                <a:extLst>
                  <a:ext uri="{FF2B5EF4-FFF2-40B4-BE49-F238E27FC236}">
                    <a16:creationId xmlns:a16="http://schemas.microsoft.com/office/drawing/2014/main" id="{8947AF9E-2F05-41D7-A6FE-BDD316254B35}"/>
                  </a:ext>
                </a:extLst>
              </p:cNvPr>
              <p:cNvCxnSpPr/>
              <p:nvPr/>
            </p:nvCxnSpPr>
            <p:spPr>
              <a:xfrm>
                <a:off x="5161200" y="2778974"/>
                <a:ext cx="1539300" cy="0"/>
              </a:xfrm>
              <a:prstGeom prst="straightConnector1">
                <a:avLst/>
              </a:prstGeom>
              <a:noFill/>
              <a:ln w="9525" cap="flat" cmpd="sng">
                <a:solidFill>
                  <a:srgbClr val="E3E9ED"/>
                </a:solidFill>
                <a:prstDash val="solid"/>
                <a:round/>
                <a:headEnd type="none" w="med" len="med"/>
                <a:tailEnd type="none" w="med" len="med"/>
              </a:ln>
            </p:spPr>
          </p:cxnSp>
        </p:grpSp>
        <p:grpSp>
          <p:nvGrpSpPr>
            <p:cNvPr id="23" name="Google Shape;4129;p38">
              <a:extLst>
                <a:ext uri="{FF2B5EF4-FFF2-40B4-BE49-F238E27FC236}">
                  <a16:creationId xmlns:a16="http://schemas.microsoft.com/office/drawing/2014/main" id="{B8E1C784-014E-4E3A-8CE5-252736F1A359}"/>
                </a:ext>
              </a:extLst>
            </p:cNvPr>
            <p:cNvGrpSpPr/>
            <p:nvPr/>
          </p:nvGrpSpPr>
          <p:grpSpPr>
            <a:xfrm>
              <a:off x="3516092" y="292241"/>
              <a:ext cx="574287" cy="509727"/>
              <a:chOff x="5307770" y="2886097"/>
              <a:chExt cx="604199" cy="536270"/>
            </a:xfrm>
          </p:grpSpPr>
          <p:sp>
            <p:nvSpPr>
              <p:cNvPr id="24" name="Google Shape;4130;p38">
                <a:extLst>
                  <a:ext uri="{FF2B5EF4-FFF2-40B4-BE49-F238E27FC236}">
                    <a16:creationId xmlns:a16="http://schemas.microsoft.com/office/drawing/2014/main" id="{5452EFB6-FD1C-4C2D-98D3-E75AEFEA85CC}"/>
                  </a:ext>
                </a:extLst>
              </p:cNvPr>
              <p:cNvSpPr/>
              <p:nvPr/>
            </p:nvSpPr>
            <p:spPr>
              <a:xfrm>
                <a:off x="5376716" y="3339113"/>
                <a:ext cx="54136" cy="53378"/>
              </a:xfrm>
              <a:custGeom>
                <a:avLst/>
                <a:gdLst/>
                <a:ahLst/>
                <a:cxnLst/>
                <a:rect l="l" t="t" r="r" b="b"/>
                <a:pathLst>
                  <a:path w="7072" h="6973" extrusionOk="0">
                    <a:moveTo>
                      <a:pt x="5938" y="1"/>
                    </a:moveTo>
                    <a:cubicBezTo>
                      <a:pt x="5304" y="1"/>
                      <a:pt x="4771" y="534"/>
                      <a:pt x="4771" y="1168"/>
                    </a:cubicBezTo>
                    <a:lnTo>
                      <a:pt x="4771" y="4671"/>
                    </a:lnTo>
                    <a:lnTo>
                      <a:pt x="1168" y="4671"/>
                    </a:lnTo>
                    <a:cubicBezTo>
                      <a:pt x="534" y="4671"/>
                      <a:pt x="0" y="5171"/>
                      <a:pt x="0" y="5805"/>
                    </a:cubicBezTo>
                    <a:cubicBezTo>
                      <a:pt x="0" y="6439"/>
                      <a:pt x="534" y="6972"/>
                      <a:pt x="1168" y="6972"/>
                    </a:cubicBezTo>
                    <a:lnTo>
                      <a:pt x="5938" y="6972"/>
                    </a:lnTo>
                    <a:cubicBezTo>
                      <a:pt x="6572" y="6972"/>
                      <a:pt x="7072" y="6439"/>
                      <a:pt x="7072" y="5805"/>
                    </a:cubicBezTo>
                    <a:lnTo>
                      <a:pt x="7072" y="1168"/>
                    </a:lnTo>
                    <a:cubicBezTo>
                      <a:pt x="7072" y="534"/>
                      <a:pt x="6572" y="1"/>
                      <a:pt x="593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31;p38">
                <a:extLst>
                  <a:ext uri="{FF2B5EF4-FFF2-40B4-BE49-F238E27FC236}">
                    <a16:creationId xmlns:a16="http://schemas.microsoft.com/office/drawing/2014/main" id="{F10B6751-7143-4D50-B33B-2D292C0853A9}"/>
                  </a:ext>
                </a:extLst>
              </p:cNvPr>
              <p:cNvSpPr/>
              <p:nvPr/>
            </p:nvSpPr>
            <p:spPr>
              <a:xfrm>
                <a:off x="5331518" y="3124605"/>
                <a:ext cx="70480" cy="17882"/>
              </a:xfrm>
              <a:custGeom>
                <a:avLst/>
                <a:gdLst/>
                <a:ahLst/>
                <a:cxnLst/>
                <a:rect l="l" t="t" r="r" b="b"/>
                <a:pathLst>
                  <a:path w="9207" h="2336" extrusionOk="0">
                    <a:moveTo>
                      <a:pt x="1168" y="1"/>
                    </a:moveTo>
                    <a:cubicBezTo>
                      <a:pt x="501" y="1"/>
                      <a:pt x="0" y="534"/>
                      <a:pt x="0" y="1168"/>
                    </a:cubicBezTo>
                    <a:cubicBezTo>
                      <a:pt x="0" y="1802"/>
                      <a:pt x="501" y="2336"/>
                      <a:pt x="1168" y="2336"/>
                    </a:cubicBezTo>
                    <a:lnTo>
                      <a:pt x="8073" y="2336"/>
                    </a:lnTo>
                    <a:cubicBezTo>
                      <a:pt x="8706" y="2336"/>
                      <a:pt x="9207" y="1802"/>
                      <a:pt x="9207" y="1168"/>
                    </a:cubicBezTo>
                    <a:cubicBezTo>
                      <a:pt x="9207" y="534"/>
                      <a:pt x="8706" y="1"/>
                      <a:pt x="8073"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32;p38">
                <a:extLst>
                  <a:ext uri="{FF2B5EF4-FFF2-40B4-BE49-F238E27FC236}">
                    <a16:creationId xmlns:a16="http://schemas.microsoft.com/office/drawing/2014/main" id="{E12A459C-8B3A-4F54-9C3D-2C6F31ABA0BC}"/>
                  </a:ext>
                </a:extLst>
              </p:cNvPr>
              <p:cNvSpPr/>
              <p:nvPr/>
            </p:nvSpPr>
            <p:spPr>
              <a:xfrm>
                <a:off x="5705378" y="2886097"/>
                <a:ext cx="114396" cy="61286"/>
              </a:xfrm>
              <a:custGeom>
                <a:avLst/>
                <a:gdLst/>
                <a:ahLst/>
                <a:cxnLst/>
                <a:rect l="l" t="t" r="r" b="b"/>
                <a:pathLst>
                  <a:path w="14944" h="8006" extrusionOk="0">
                    <a:moveTo>
                      <a:pt x="1434" y="0"/>
                    </a:moveTo>
                    <a:cubicBezTo>
                      <a:pt x="634" y="0"/>
                      <a:pt x="0" y="634"/>
                      <a:pt x="0" y="1401"/>
                    </a:cubicBezTo>
                    <a:lnTo>
                      <a:pt x="0" y="8006"/>
                    </a:lnTo>
                    <a:lnTo>
                      <a:pt x="14944" y="8006"/>
                    </a:lnTo>
                    <a:lnTo>
                      <a:pt x="14944" y="1401"/>
                    </a:lnTo>
                    <a:cubicBezTo>
                      <a:pt x="14944" y="634"/>
                      <a:pt x="14310" y="0"/>
                      <a:pt x="13510" y="0"/>
                    </a:cubicBez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33;p38">
                <a:extLst>
                  <a:ext uri="{FF2B5EF4-FFF2-40B4-BE49-F238E27FC236}">
                    <a16:creationId xmlns:a16="http://schemas.microsoft.com/office/drawing/2014/main" id="{4CFC568E-5CC4-46FD-BCB5-67B9655E92D5}"/>
                  </a:ext>
                </a:extLst>
              </p:cNvPr>
              <p:cNvSpPr/>
              <p:nvPr/>
            </p:nvSpPr>
            <p:spPr>
              <a:xfrm>
                <a:off x="5784032" y="2886097"/>
                <a:ext cx="35749" cy="61286"/>
              </a:xfrm>
              <a:custGeom>
                <a:avLst/>
                <a:gdLst/>
                <a:ahLst/>
                <a:cxnLst/>
                <a:rect l="l" t="t" r="r" b="b"/>
                <a:pathLst>
                  <a:path w="4670" h="8006" extrusionOk="0">
                    <a:moveTo>
                      <a:pt x="0" y="0"/>
                    </a:moveTo>
                    <a:cubicBezTo>
                      <a:pt x="767" y="0"/>
                      <a:pt x="1401" y="634"/>
                      <a:pt x="1401" y="1401"/>
                    </a:cubicBezTo>
                    <a:lnTo>
                      <a:pt x="1401" y="8006"/>
                    </a:lnTo>
                    <a:lnTo>
                      <a:pt x="4670" y="8006"/>
                    </a:lnTo>
                    <a:lnTo>
                      <a:pt x="4670" y="1401"/>
                    </a:lnTo>
                    <a:cubicBezTo>
                      <a:pt x="4670" y="634"/>
                      <a:pt x="4036" y="0"/>
                      <a:pt x="3236" y="0"/>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34;p38">
                <a:extLst>
                  <a:ext uri="{FF2B5EF4-FFF2-40B4-BE49-F238E27FC236}">
                    <a16:creationId xmlns:a16="http://schemas.microsoft.com/office/drawing/2014/main" id="{DED1760F-0F29-4021-B41C-4C9A6053FC56}"/>
                  </a:ext>
                </a:extLst>
              </p:cNvPr>
              <p:cNvSpPr/>
              <p:nvPr/>
            </p:nvSpPr>
            <p:spPr>
              <a:xfrm>
                <a:off x="5621871" y="2920309"/>
                <a:ext cx="281145" cy="281153"/>
              </a:xfrm>
              <a:custGeom>
                <a:avLst/>
                <a:gdLst/>
                <a:ahLst/>
                <a:cxnLst/>
                <a:rect l="l" t="t" r="r" b="b"/>
                <a:pathLst>
                  <a:path w="36727" h="36728" extrusionOk="0">
                    <a:moveTo>
                      <a:pt x="18380" y="1"/>
                    </a:moveTo>
                    <a:cubicBezTo>
                      <a:pt x="8240" y="1"/>
                      <a:pt x="0" y="8207"/>
                      <a:pt x="0" y="18347"/>
                    </a:cubicBezTo>
                    <a:cubicBezTo>
                      <a:pt x="0" y="28488"/>
                      <a:pt x="8240" y="36727"/>
                      <a:pt x="18380" y="36727"/>
                    </a:cubicBezTo>
                    <a:cubicBezTo>
                      <a:pt x="28521" y="36727"/>
                      <a:pt x="36727" y="28488"/>
                      <a:pt x="36727" y="18347"/>
                    </a:cubicBezTo>
                    <a:cubicBezTo>
                      <a:pt x="36727" y="8207"/>
                      <a:pt x="28521" y="1"/>
                      <a:pt x="18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35;p38">
                <a:extLst>
                  <a:ext uri="{FF2B5EF4-FFF2-40B4-BE49-F238E27FC236}">
                    <a16:creationId xmlns:a16="http://schemas.microsoft.com/office/drawing/2014/main" id="{FB8B2843-D6B6-4CE7-8006-BD3BC8683C78}"/>
                  </a:ext>
                </a:extLst>
              </p:cNvPr>
              <p:cNvSpPr/>
              <p:nvPr/>
            </p:nvSpPr>
            <p:spPr>
              <a:xfrm>
                <a:off x="5747767" y="2920309"/>
                <a:ext cx="155259" cy="280893"/>
              </a:xfrm>
              <a:custGeom>
                <a:avLst/>
                <a:gdLst/>
                <a:ahLst/>
                <a:cxnLst/>
                <a:rect l="l" t="t" r="r" b="b"/>
                <a:pathLst>
                  <a:path w="20282" h="36694" extrusionOk="0">
                    <a:moveTo>
                      <a:pt x="1935" y="1"/>
                    </a:moveTo>
                    <a:cubicBezTo>
                      <a:pt x="1268" y="1"/>
                      <a:pt x="634" y="34"/>
                      <a:pt x="0" y="101"/>
                    </a:cubicBezTo>
                    <a:cubicBezTo>
                      <a:pt x="9207" y="1068"/>
                      <a:pt x="16412" y="8874"/>
                      <a:pt x="16412" y="18347"/>
                    </a:cubicBezTo>
                    <a:cubicBezTo>
                      <a:pt x="16412" y="27854"/>
                      <a:pt x="9240" y="35626"/>
                      <a:pt x="0" y="36594"/>
                    </a:cubicBezTo>
                    <a:cubicBezTo>
                      <a:pt x="634" y="36661"/>
                      <a:pt x="1268" y="36694"/>
                      <a:pt x="1935" y="36694"/>
                    </a:cubicBezTo>
                    <a:cubicBezTo>
                      <a:pt x="12076" y="36694"/>
                      <a:pt x="20282" y="28488"/>
                      <a:pt x="20282" y="18347"/>
                    </a:cubicBezTo>
                    <a:cubicBezTo>
                      <a:pt x="20282" y="8207"/>
                      <a:pt x="12076" y="1"/>
                      <a:pt x="1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36;p38">
                <a:extLst>
                  <a:ext uri="{FF2B5EF4-FFF2-40B4-BE49-F238E27FC236}">
                    <a16:creationId xmlns:a16="http://schemas.microsoft.com/office/drawing/2014/main" id="{B5A8AF64-4EE9-48B9-AE90-7F4D6324388C}"/>
                  </a:ext>
                </a:extLst>
              </p:cNvPr>
              <p:cNvSpPr/>
              <p:nvPr/>
            </p:nvSpPr>
            <p:spPr>
              <a:xfrm>
                <a:off x="5753639" y="2943804"/>
                <a:ext cx="17882" cy="29633"/>
              </a:xfrm>
              <a:custGeom>
                <a:avLst/>
                <a:gdLst/>
                <a:ahLst/>
                <a:cxnLst/>
                <a:rect l="l" t="t" r="r" b="b"/>
                <a:pathLst>
                  <a:path w="2336" h="3871" extrusionOk="0">
                    <a:moveTo>
                      <a:pt x="1168" y="1"/>
                    </a:moveTo>
                    <a:cubicBezTo>
                      <a:pt x="534" y="1"/>
                      <a:pt x="1" y="535"/>
                      <a:pt x="1" y="1168"/>
                    </a:cubicBezTo>
                    <a:lnTo>
                      <a:pt x="1" y="2703"/>
                    </a:lnTo>
                    <a:cubicBezTo>
                      <a:pt x="1" y="3337"/>
                      <a:pt x="534" y="3870"/>
                      <a:pt x="1168" y="3870"/>
                    </a:cubicBezTo>
                    <a:cubicBezTo>
                      <a:pt x="1802" y="3870"/>
                      <a:pt x="2336" y="3337"/>
                      <a:pt x="2336" y="2703"/>
                    </a:cubicBezTo>
                    <a:lnTo>
                      <a:pt x="2336" y="1168"/>
                    </a:lnTo>
                    <a:cubicBezTo>
                      <a:pt x="2336" y="535"/>
                      <a:pt x="1802" y="1"/>
                      <a:pt x="116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37;p38">
                <a:extLst>
                  <a:ext uri="{FF2B5EF4-FFF2-40B4-BE49-F238E27FC236}">
                    <a16:creationId xmlns:a16="http://schemas.microsoft.com/office/drawing/2014/main" id="{28DE4FA6-563D-4049-AF9A-B01385DA57A3}"/>
                  </a:ext>
                </a:extLst>
              </p:cNvPr>
              <p:cNvSpPr/>
              <p:nvPr/>
            </p:nvSpPr>
            <p:spPr>
              <a:xfrm>
                <a:off x="5849916" y="3052084"/>
                <a:ext cx="29625" cy="17622"/>
              </a:xfrm>
              <a:custGeom>
                <a:avLst/>
                <a:gdLst/>
                <a:ahLst/>
                <a:cxnLst/>
                <a:rect l="l" t="t" r="r" b="b"/>
                <a:pathLst>
                  <a:path w="3870" h="2302" extrusionOk="0">
                    <a:moveTo>
                      <a:pt x="1168" y="0"/>
                    </a:moveTo>
                    <a:cubicBezTo>
                      <a:pt x="534" y="0"/>
                      <a:pt x="0" y="501"/>
                      <a:pt x="0" y="1134"/>
                    </a:cubicBezTo>
                    <a:cubicBezTo>
                      <a:pt x="0" y="1768"/>
                      <a:pt x="534" y="2302"/>
                      <a:pt x="1168" y="2302"/>
                    </a:cubicBezTo>
                    <a:lnTo>
                      <a:pt x="2736" y="2302"/>
                    </a:lnTo>
                    <a:cubicBezTo>
                      <a:pt x="3369" y="2302"/>
                      <a:pt x="3870" y="1768"/>
                      <a:pt x="3870" y="1134"/>
                    </a:cubicBezTo>
                    <a:cubicBezTo>
                      <a:pt x="3870" y="501"/>
                      <a:pt x="3369" y="0"/>
                      <a:pt x="2736"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38;p38">
                <a:extLst>
                  <a:ext uri="{FF2B5EF4-FFF2-40B4-BE49-F238E27FC236}">
                    <a16:creationId xmlns:a16="http://schemas.microsoft.com/office/drawing/2014/main" id="{D8F86440-805C-4D6A-B5D2-91D97B6B2232}"/>
                  </a:ext>
                </a:extLst>
              </p:cNvPr>
              <p:cNvSpPr/>
              <p:nvPr/>
            </p:nvSpPr>
            <p:spPr>
              <a:xfrm>
                <a:off x="5645619" y="3052084"/>
                <a:ext cx="29625" cy="17622"/>
              </a:xfrm>
              <a:custGeom>
                <a:avLst/>
                <a:gdLst/>
                <a:ahLst/>
                <a:cxnLst/>
                <a:rect l="l" t="t" r="r" b="b"/>
                <a:pathLst>
                  <a:path w="3870" h="2302" extrusionOk="0">
                    <a:moveTo>
                      <a:pt x="1135" y="0"/>
                    </a:moveTo>
                    <a:cubicBezTo>
                      <a:pt x="501" y="0"/>
                      <a:pt x="1" y="501"/>
                      <a:pt x="1" y="1134"/>
                    </a:cubicBezTo>
                    <a:cubicBezTo>
                      <a:pt x="1" y="1768"/>
                      <a:pt x="501" y="2302"/>
                      <a:pt x="1135" y="2302"/>
                    </a:cubicBezTo>
                    <a:lnTo>
                      <a:pt x="2702" y="2302"/>
                    </a:lnTo>
                    <a:cubicBezTo>
                      <a:pt x="3336" y="2302"/>
                      <a:pt x="3870" y="1768"/>
                      <a:pt x="3870" y="1134"/>
                    </a:cubicBezTo>
                    <a:cubicBezTo>
                      <a:pt x="3870" y="501"/>
                      <a:pt x="3336" y="0"/>
                      <a:pt x="2702"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39;p38">
                <a:extLst>
                  <a:ext uri="{FF2B5EF4-FFF2-40B4-BE49-F238E27FC236}">
                    <a16:creationId xmlns:a16="http://schemas.microsoft.com/office/drawing/2014/main" id="{D1318DA4-ECF7-4B1B-9138-9028E998B8C0}"/>
                  </a:ext>
                </a:extLst>
              </p:cNvPr>
              <p:cNvSpPr/>
              <p:nvPr/>
            </p:nvSpPr>
            <p:spPr>
              <a:xfrm>
                <a:off x="5381569" y="3113880"/>
                <a:ext cx="521428" cy="245909"/>
              </a:xfrm>
              <a:custGeom>
                <a:avLst/>
                <a:gdLst/>
                <a:ahLst/>
                <a:cxnLst/>
                <a:rect l="l" t="t" r="r" b="b"/>
                <a:pathLst>
                  <a:path w="68116" h="32124" extrusionOk="0">
                    <a:moveTo>
                      <a:pt x="1635" y="1"/>
                    </a:moveTo>
                    <a:cubicBezTo>
                      <a:pt x="734" y="1"/>
                      <a:pt x="0" y="735"/>
                      <a:pt x="0" y="1635"/>
                    </a:cubicBezTo>
                    <a:lnTo>
                      <a:pt x="0" y="31090"/>
                    </a:lnTo>
                    <a:cubicBezTo>
                      <a:pt x="0" y="31657"/>
                      <a:pt x="467" y="32124"/>
                      <a:pt x="1034" y="32124"/>
                    </a:cubicBezTo>
                    <a:lnTo>
                      <a:pt x="66081" y="32124"/>
                    </a:lnTo>
                    <a:cubicBezTo>
                      <a:pt x="67215" y="32124"/>
                      <a:pt x="68116" y="31190"/>
                      <a:pt x="68116" y="30056"/>
                    </a:cubicBezTo>
                    <a:lnTo>
                      <a:pt x="68116" y="20315"/>
                    </a:lnTo>
                    <a:cubicBezTo>
                      <a:pt x="68116" y="19581"/>
                      <a:pt x="67849" y="18848"/>
                      <a:pt x="67348" y="18314"/>
                    </a:cubicBezTo>
                    <a:lnTo>
                      <a:pt x="65280" y="16046"/>
                    </a:lnTo>
                    <a:lnTo>
                      <a:pt x="50336" y="12009"/>
                    </a:lnTo>
                    <a:cubicBezTo>
                      <a:pt x="49702" y="12009"/>
                      <a:pt x="49169" y="11476"/>
                      <a:pt x="49169" y="10842"/>
                    </a:cubicBezTo>
                    <a:lnTo>
                      <a:pt x="42898" y="1"/>
                    </a:lnTo>
                    <a:close/>
                  </a:path>
                </a:pathLst>
              </a:custGeom>
              <a:solidFill>
                <a:srgbClr val="27A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40;p38">
                <a:extLst>
                  <a:ext uri="{FF2B5EF4-FFF2-40B4-BE49-F238E27FC236}">
                    <a16:creationId xmlns:a16="http://schemas.microsoft.com/office/drawing/2014/main" id="{07055CFF-5AB8-4D82-A2FB-6F87B1805CAD}"/>
                  </a:ext>
                </a:extLst>
              </p:cNvPr>
              <p:cNvSpPr/>
              <p:nvPr/>
            </p:nvSpPr>
            <p:spPr>
              <a:xfrm>
                <a:off x="5846846" y="3227518"/>
                <a:ext cx="56188" cy="132278"/>
              </a:xfrm>
              <a:custGeom>
                <a:avLst/>
                <a:gdLst/>
                <a:ahLst/>
                <a:cxnLst/>
                <a:rect l="l" t="t" r="r" b="b"/>
                <a:pathLst>
                  <a:path w="7340" h="17280" extrusionOk="0">
                    <a:moveTo>
                      <a:pt x="1" y="1"/>
                    </a:moveTo>
                    <a:lnTo>
                      <a:pt x="3170" y="3470"/>
                    </a:lnTo>
                    <a:cubicBezTo>
                      <a:pt x="3670" y="4004"/>
                      <a:pt x="3937" y="4737"/>
                      <a:pt x="3937" y="5471"/>
                    </a:cubicBezTo>
                    <a:lnTo>
                      <a:pt x="3937" y="15212"/>
                    </a:lnTo>
                    <a:cubicBezTo>
                      <a:pt x="3937" y="16346"/>
                      <a:pt x="3036" y="17280"/>
                      <a:pt x="1902" y="17280"/>
                    </a:cubicBezTo>
                    <a:lnTo>
                      <a:pt x="5271" y="17280"/>
                    </a:lnTo>
                    <a:cubicBezTo>
                      <a:pt x="6439" y="17280"/>
                      <a:pt x="7340" y="16346"/>
                      <a:pt x="7340" y="15212"/>
                    </a:cubicBezTo>
                    <a:lnTo>
                      <a:pt x="7340" y="5471"/>
                    </a:lnTo>
                    <a:cubicBezTo>
                      <a:pt x="7340" y="4737"/>
                      <a:pt x="7073" y="4004"/>
                      <a:pt x="6572" y="3470"/>
                    </a:cubicBezTo>
                    <a:lnTo>
                      <a:pt x="4504" y="1202"/>
                    </a:lnTo>
                    <a:lnTo>
                      <a:pt x="1"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41;p38">
                <a:extLst>
                  <a:ext uri="{FF2B5EF4-FFF2-40B4-BE49-F238E27FC236}">
                    <a16:creationId xmlns:a16="http://schemas.microsoft.com/office/drawing/2014/main" id="{26B87E40-D761-42B8-9369-03AAD08C1806}"/>
                  </a:ext>
                </a:extLst>
              </p:cNvPr>
              <p:cNvSpPr/>
              <p:nvPr/>
            </p:nvSpPr>
            <p:spPr>
              <a:xfrm>
                <a:off x="5709971" y="3113880"/>
                <a:ext cx="171342" cy="122832"/>
              </a:xfrm>
              <a:custGeom>
                <a:avLst/>
                <a:gdLst/>
                <a:ahLst/>
                <a:cxnLst/>
                <a:rect l="l" t="t" r="r" b="b"/>
                <a:pathLst>
                  <a:path w="22383" h="16046" extrusionOk="0">
                    <a:moveTo>
                      <a:pt x="1" y="1"/>
                    </a:moveTo>
                    <a:lnTo>
                      <a:pt x="1" y="14878"/>
                    </a:lnTo>
                    <a:cubicBezTo>
                      <a:pt x="1" y="15545"/>
                      <a:pt x="534" y="16046"/>
                      <a:pt x="1168" y="16046"/>
                    </a:cubicBezTo>
                    <a:lnTo>
                      <a:pt x="22383" y="16046"/>
                    </a:lnTo>
                    <a:lnTo>
                      <a:pt x="8607" y="968"/>
                    </a:lnTo>
                    <a:cubicBezTo>
                      <a:pt x="8040" y="334"/>
                      <a:pt x="7239" y="1"/>
                      <a:pt x="6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42;p38">
                <a:extLst>
                  <a:ext uri="{FF2B5EF4-FFF2-40B4-BE49-F238E27FC236}">
                    <a16:creationId xmlns:a16="http://schemas.microsoft.com/office/drawing/2014/main" id="{AD5258F3-EC26-4486-B4BA-E551C0E1A45F}"/>
                  </a:ext>
                </a:extLst>
              </p:cNvPr>
              <p:cNvSpPr/>
              <p:nvPr/>
            </p:nvSpPr>
            <p:spPr>
              <a:xfrm>
                <a:off x="5732953" y="3113880"/>
                <a:ext cx="148362" cy="122832"/>
              </a:xfrm>
              <a:custGeom>
                <a:avLst/>
                <a:gdLst/>
                <a:ahLst/>
                <a:cxnLst/>
                <a:rect l="l" t="t" r="r" b="b"/>
                <a:pathLst>
                  <a:path w="19381" h="16046" extrusionOk="0">
                    <a:moveTo>
                      <a:pt x="1" y="1"/>
                    </a:moveTo>
                    <a:cubicBezTo>
                      <a:pt x="835" y="1"/>
                      <a:pt x="1635" y="334"/>
                      <a:pt x="2202" y="968"/>
                    </a:cubicBezTo>
                    <a:lnTo>
                      <a:pt x="16012" y="16046"/>
                    </a:lnTo>
                    <a:lnTo>
                      <a:pt x="19381" y="16046"/>
                    </a:lnTo>
                    <a:lnTo>
                      <a:pt x="5605" y="968"/>
                    </a:lnTo>
                    <a:cubicBezTo>
                      <a:pt x="5038" y="334"/>
                      <a:pt x="4237" y="1"/>
                      <a:pt x="3403"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43;p38">
                <a:extLst>
                  <a:ext uri="{FF2B5EF4-FFF2-40B4-BE49-F238E27FC236}">
                    <a16:creationId xmlns:a16="http://schemas.microsoft.com/office/drawing/2014/main" id="{EF05B4D8-BF02-438B-94BA-1A87F103A8DD}"/>
                  </a:ext>
                </a:extLst>
              </p:cNvPr>
              <p:cNvSpPr/>
              <p:nvPr/>
            </p:nvSpPr>
            <p:spPr>
              <a:xfrm>
                <a:off x="5372628" y="3309746"/>
                <a:ext cx="539302" cy="17629"/>
              </a:xfrm>
              <a:custGeom>
                <a:avLst/>
                <a:gdLst/>
                <a:ahLst/>
                <a:cxnLst/>
                <a:rect l="l" t="t" r="r" b="b"/>
                <a:pathLst>
                  <a:path w="70451" h="2303" extrusionOk="0">
                    <a:moveTo>
                      <a:pt x="1168" y="1"/>
                    </a:moveTo>
                    <a:cubicBezTo>
                      <a:pt x="534" y="1"/>
                      <a:pt x="1" y="534"/>
                      <a:pt x="1" y="1168"/>
                    </a:cubicBezTo>
                    <a:cubicBezTo>
                      <a:pt x="1" y="1802"/>
                      <a:pt x="534" y="2302"/>
                      <a:pt x="1168" y="2302"/>
                    </a:cubicBezTo>
                    <a:lnTo>
                      <a:pt x="69284" y="2302"/>
                    </a:lnTo>
                    <a:cubicBezTo>
                      <a:pt x="69917" y="2302"/>
                      <a:pt x="70451" y="1802"/>
                      <a:pt x="70451" y="1168"/>
                    </a:cubicBezTo>
                    <a:cubicBezTo>
                      <a:pt x="70451" y="534"/>
                      <a:pt x="69917" y="1"/>
                      <a:pt x="6928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44;p38">
                <a:extLst>
                  <a:ext uri="{FF2B5EF4-FFF2-40B4-BE49-F238E27FC236}">
                    <a16:creationId xmlns:a16="http://schemas.microsoft.com/office/drawing/2014/main" id="{397E23A2-909D-473E-A621-A135065C050D}"/>
                  </a:ext>
                </a:extLst>
              </p:cNvPr>
              <p:cNvSpPr/>
              <p:nvPr/>
            </p:nvSpPr>
            <p:spPr>
              <a:xfrm>
                <a:off x="5878517" y="3279101"/>
                <a:ext cx="33452" cy="17629"/>
              </a:xfrm>
              <a:custGeom>
                <a:avLst/>
                <a:gdLst/>
                <a:ahLst/>
                <a:cxnLst/>
                <a:rect l="l" t="t" r="r" b="b"/>
                <a:pathLst>
                  <a:path w="4370" h="2303" extrusionOk="0">
                    <a:moveTo>
                      <a:pt x="1168" y="1"/>
                    </a:moveTo>
                    <a:cubicBezTo>
                      <a:pt x="534" y="1"/>
                      <a:pt x="0" y="501"/>
                      <a:pt x="0" y="1135"/>
                    </a:cubicBezTo>
                    <a:cubicBezTo>
                      <a:pt x="0" y="1769"/>
                      <a:pt x="534" y="2302"/>
                      <a:pt x="1168" y="2302"/>
                    </a:cubicBezTo>
                    <a:lnTo>
                      <a:pt x="3203" y="2302"/>
                    </a:lnTo>
                    <a:cubicBezTo>
                      <a:pt x="3836" y="2302"/>
                      <a:pt x="4370" y="1769"/>
                      <a:pt x="4370" y="1135"/>
                    </a:cubicBezTo>
                    <a:cubicBezTo>
                      <a:pt x="4370" y="501"/>
                      <a:pt x="3836" y="1"/>
                      <a:pt x="320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45;p38">
                <a:extLst>
                  <a:ext uri="{FF2B5EF4-FFF2-40B4-BE49-F238E27FC236}">
                    <a16:creationId xmlns:a16="http://schemas.microsoft.com/office/drawing/2014/main" id="{39083A31-C2AD-454C-B1CE-ADED2DA8722F}"/>
                  </a:ext>
                </a:extLst>
              </p:cNvPr>
              <p:cNvSpPr/>
              <p:nvPr/>
            </p:nvSpPr>
            <p:spPr>
              <a:xfrm>
                <a:off x="5742148" y="3303875"/>
                <a:ext cx="118492" cy="118492"/>
              </a:xfrm>
              <a:custGeom>
                <a:avLst/>
                <a:gdLst/>
                <a:ahLst/>
                <a:cxnLst/>
                <a:rect l="l" t="t" r="r" b="b"/>
                <a:pathLst>
                  <a:path w="15479" h="15479" extrusionOk="0">
                    <a:moveTo>
                      <a:pt x="7739" y="0"/>
                    </a:moveTo>
                    <a:cubicBezTo>
                      <a:pt x="3470" y="0"/>
                      <a:pt x="1" y="3470"/>
                      <a:pt x="1" y="7739"/>
                    </a:cubicBezTo>
                    <a:cubicBezTo>
                      <a:pt x="1" y="12009"/>
                      <a:pt x="3470" y="15478"/>
                      <a:pt x="7739" y="15478"/>
                    </a:cubicBezTo>
                    <a:cubicBezTo>
                      <a:pt x="12009" y="15478"/>
                      <a:pt x="15478" y="12009"/>
                      <a:pt x="15478" y="7739"/>
                    </a:cubicBezTo>
                    <a:cubicBezTo>
                      <a:pt x="15478" y="3470"/>
                      <a:pt x="12009" y="0"/>
                      <a:pt x="77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46;p38">
                <a:extLst>
                  <a:ext uri="{FF2B5EF4-FFF2-40B4-BE49-F238E27FC236}">
                    <a16:creationId xmlns:a16="http://schemas.microsoft.com/office/drawing/2014/main" id="{B05958E9-FE1F-4A25-A27A-FF3A977D87CB}"/>
                  </a:ext>
                </a:extLst>
              </p:cNvPr>
              <p:cNvSpPr/>
              <p:nvPr/>
            </p:nvSpPr>
            <p:spPr>
              <a:xfrm>
                <a:off x="5791435" y="3303875"/>
                <a:ext cx="69209" cy="118492"/>
              </a:xfrm>
              <a:custGeom>
                <a:avLst/>
                <a:gdLst/>
                <a:ahLst/>
                <a:cxnLst/>
                <a:rect l="l" t="t" r="r" b="b"/>
                <a:pathLst>
                  <a:path w="9041" h="15479" extrusionOk="0">
                    <a:moveTo>
                      <a:pt x="1301" y="0"/>
                    </a:moveTo>
                    <a:cubicBezTo>
                      <a:pt x="868" y="0"/>
                      <a:pt x="434" y="67"/>
                      <a:pt x="0" y="134"/>
                    </a:cubicBezTo>
                    <a:cubicBezTo>
                      <a:pt x="3670" y="734"/>
                      <a:pt x="6472" y="3903"/>
                      <a:pt x="6472" y="7739"/>
                    </a:cubicBezTo>
                    <a:cubicBezTo>
                      <a:pt x="6472" y="11575"/>
                      <a:pt x="3670" y="14744"/>
                      <a:pt x="0" y="15345"/>
                    </a:cubicBezTo>
                    <a:cubicBezTo>
                      <a:pt x="434" y="15445"/>
                      <a:pt x="868" y="15478"/>
                      <a:pt x="1301" y="15478"/>
                    </a:cubicBezTo>
                    <a:cubicBezTo>
                      <a:pt x="5571" y="15478"/>
                      <a:pt x="9040" y="12009"/>
                      <a:pt x="9040" y="7739"/>
                    </a:cubicBezTo>
                    <a:cubicBezTo>
                      <a:pt x="9040" y="3470"/>
                      <a:pt x="5571" y="0"/>
                      <a:pt x="130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47;p38">
                <a:extLst>
                  <a:ext uri="{FF2B5EF4-FFF2-40B4-BE49-F238E27FC236}">
                    <a16:creationId xmlns:a16="http://schemas.microsoft.com/office/drawing/2014/main" id="{4EBF01D9-3CB1-4604-9BF9-6550E4E0B2D7}"/>
                  </a:ext>
                </a:extLst>
              </p:cNvPr>
              <p:cNvSpPr/>
              <p:nvPr/>
            </p:nvSpPr>
            <p:spPr>
              <a:xfrm>
                <a:off x="5781727" y="3343454"/>
                <a:ext cx="39331" cy="39331"/>
              </a:xfrm>
              <a:custGeom>
                <a:avLst/>
                <a:gdLst/>
                <a:ahLst/>
                <a:cxnLst/>
                <a:rect l="l" t="t" r="r" b="b"/>
                <a:pathLst>
                  <a:path w="5138" h="5138" extrusionOk="0">
                    <a:moveTo>
                      <a:pt x="2569" y="1"/>
                    </a:moveTo>
                    <a:cubicBezTo>
                      <a:pt x="1135" y="1"/>
                      <a:pt x="1" y="1135"/>
                      <a:pt x="1" y="2569"/>
                    </a:cubicBezTo>
                    <a:cubicBezTo>
                      <a:pt x="1" y="4004"/>
                      <a:pt x="1135" y="5138"/>
                      <a:pt x="2569" y="5138"/>
                    </a:cubicBezTo>
                    <a:cubicBezTo>
                      <a:pt x="3970" y="5138"/>
                      <a:pt x="5138" y="4004"/>
                      <a:pt x="5138" y="2569"/>
                    </a:cubicBezTo>
                    <a:cubicBezTo>
                      <a:pt x="5138" y="1135"/>
                      <a:pt x="3970"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48;p38">
                <a:extLst>
                  <a:ext uri="{FF2B5EF4-FFF2-40B4-BE49-F238E27FC236}">
                    <a16:creationId xmlns:a16="http://schemas.microsoft.com/office/drawing/2014/main" id="{663FDBFE-7EE5-49F6-8AF1-FB3ADABCB98E}"/>
                  </a:ext>
                </a:extLst>
              </p:cNvPr>
              <p:cNvSpPr/>
              <p:nvPr/>
            </p:nvSpPr>
            <p:spPr>
              <a:xfrm>
                <a:off x="5793479" y="3343454"/>
                <a:ext cx="27581" cy="39331"/>
              </a:xfrm>
              <a:custGeom>
                <a:avLst/>
                <a:gdLst/>
                <a:ahLst/>
                <a:cxnLst/>
                <a:rect l="l" t="t" r="r" b="b"/>
                <a:pathLst>
                  <a:path w="3603" h="5138" extrusionOk="0">
                    <a:moveTo>
                      <a:pt x="1034" y="1"/>
                    </a:moveTo>
                    <a:cubicBezTo>
                      <a:pt x="667" y="1"/>
                      <a:pt x="301" y="101"/>
                      <a:pt x="0" y="234"/>
                    </a:cubicBezTo>
                    <a:cubicBezTo>
                      <a:pt x="868" y="635"/>
                      <a:pt x="1501" y="1535"/>
                      <a:pt x="1501" y="2569"/>
                    </a:cubicBezTo>
                    <a:cubicBezTo>
                      <a:pt x="1501" y="3603"/>
                      <a:pt x="868" y="4504"/>
                      <a:pt x="0" y="4904"/>
                    </a:cubicBezTo>
                    <a:cubicBezTo>
                      <a:pt x="301" y="5071"/>
                      <a:pt x="667" y="5138"/>
                      <a:pt x="1034" y="5138"/>
                    </a:cubicBezTo>
                    <a:cubicBezTo>
                      <a:pt x="2435" y="5138"/>
                      <a:pt x="3603" y="4004"/>
                      <a:pt x="3603" y="2569"/>
                    </a:cubicBezTo>
                    <a:cubicBezTo>
                      <a:pt x="3603" y="1168"/>
                      <a:pt x="2435"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49;p38">
                <a:extLst>
                  <a:ext uri="{FF2B5EF4-FFF2-40B4-BE49-F238E27FC236}">
                    <a16:creationId xmlns:a16="http://schemas.microsoft.com/office/drawing/2014/main" id="{6C7E44B9-6485-408E-9B51-F4D2094D22B6}"/>
                  </a:ext>
                </a:extLst>
              </p:cNvPr>
              <p:cNvSpPr/>
              <p:nvPr/>
            </p:nvSpPr>
            <p:spPr>
              <a:xfrm>
                <a:off x="5447706" y="3303875"/>
                <a:ext cx="118231" cy="118492"/>
              </a:xfrm>
              <a:custGeom>
                <a:avLst/>
                <a:gdLst/>
                <a:ahLst/>
                <a:cxnLst/>
                <a:rect l="l" t="t" r="r" b="b"/>
                <a:pathLst>
                  <a:path w="15445" h="15479" extrusionOk="0">
                    <a:moveTo>
                      <a:pt x="7706" y="0"/>
                    </a:moveTo>
                    <a:cubicBezTo>
                      <a:pt x="3437" y="0"/>
                      <a:pt x="1" y="3470"/>
                      <a:pt x="1" y="7739"/>
                    </a:cubicBezTo>
                    <a:cubicBezTo>
                      <a:pt x="1" y="12009"/>
                      <a:pt x="3437" y="15478"/>
                      <a:pt x="7706" y="15478"/>
                    </a:cubicBezTo>
                    <a:cubicBezTo>
                      <a:pt x="11976" y="15478"/>
                      <a:pt x="15445" y="12009"/>
                      <a:pt x="15445" y="7739"/>
                    </a:cubicBezTo>
                    <a:cubicBezTo>
                      <a:pt x="15445" y="3470"/>
                      <a:pt x="11976" y="0"/>
                      <a:pt x="77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50;p38">
                <a:extLst>
                  <a:ext uri="{FF2B5EF4-FFF2-40B4-BE49-F238E27FC236}">
                    <a16:creationId xmlns:a16="http://schemas.microsoft.com/office/drawing/2014/main" id="{E1836205-556D-4EBF-9F9C-1153CB4C2C9C}"/>
                  </a:ext>
                </a:extLst>
              </p:cNvPr>
              <p:cNvSpPr/>
              <p:nvPr/>
            </p:nvSpPr>
            <p:spPr>
              <a:xfrm>
                <a:off x="5496993" y="3303875"/>
                <a:ext cx="68949" cy="118492"/>
              </a:xfrm>
              <a:custGeom>
                <a:avLst/>
                <a:gdLst/>
                <a:ahLst/>
                <a:cxnLst/>
                <a:rect l="l" t="t" r="r" b="b"/>
                <a:pathLst>
                  <a:path w="9007" h="15479" extrusionOk="0">
                    <a:moveTo>
                      <a:pt x="1268" y="0"/>
                    </a:moveTo>
                    <a:cubicBezTo>
                      <a:pt x="835" y="0"/>
                      <a:pt x="401" y="67"/>
                      <a:pt x="1" y="134"/>
                    </a:cubicBezTo>
                    <a:cubicBezTo>
                      <a:pt x="3637" y="734"/>
                      <a:pt x="6439" y="3903"/>
                      <a:pt x="6439" y="7739"/>
                    </a:cubicBezTo>
                    <a:cubicBezTo>
                      <a:pt x="6439" y="11575"/>
                      <a:pt x="3637" y="14744"/>
                      <a:pt x="1" y="15345"/>
                    </a:cubicBezTo>
                    <a:cubicBezTo>
                      <a:pt x="401" y="15445"/>
                      <a:pt x="835" y="15478"/>
                      <a:pt x="1268" y="15478"/>
                    </a:cubicBezTo>
                    <a:cubicBezTo>
                      <a:pt x="5538" y="15478"/>
                      <a:pt x="9007" y="12009"/>
                      <a:pt x="9007" y="7739"/>
                    </a:cubicBezTo>
                    <a:cubicBezTo>
                      <a:pt x="9007" y="3470"/>
                      <a:pt x="5538" y="0"/>
                      <a:pt x="126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51;p38">
                <a:extLst>
                  <a:ext uri="{FF2B5EF4-FFF2-40B4-BE49-F238E27FC236}">
                    <a16:creationId xmlns:a16="http://schemas.microsoft.com/office/drawing/2014/main" id="{9DC17371-9217-4E06-9967-4A7FE2B7A111}"/>
                  </a:ext>
                </a:extLst>
              </p:cNvPr>
              <p:cNvSpPr/>
              <p:nvPr/>
            </p:nvSpPr>
            <p:spPr>
              <a:xfrm>
                <a:off x="5487033" y="3343454"/>
                <a:ext cx="39331" cy="39331"/>
              </a:xfrm>
              <a:custGeom>
                <a:avLst/>
                <a:gdLst/>
                <a:ahLst/>
                <a:cxnLst/>
                <a:rect l="l" t="t" r="r" b="b"/>
                <a:pathLst>
                  <a:path w="5138" h="5138" extrusionOk="0">
                    <a:moveTo>
                      <a:pt x="2569" y="1"/>
                    </a:moveTo>
                    <a:cubicBezTo>
                      <a:pt x="1168" y="1"/>
                      <a:pt x="1" y="1135"/>
                      <a:pt x="1" y="2569"/>
                    </a:cubicBezTo>
                    <a:cubicBezTo>
                      <a:pt x="1" y="4004"/>
                      <a:pt x="1168" y="5138"/>
                      <a:pt x="2569" y="5138"/>
                    </a:cubicBezTo>
                    <a:cubicBezTo>
                      <a:pt x="4004" y="5138"/>
                      <a:pt x="5138" y="4004"/>
                      <a:pt x="5138" y="2569"/>
                    </a:cubicBezTo>
                    <a:cubicBezTo>
                      <a:pt x="5138" y="1135"/>
                      <a:pt x="4004"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52;p38">
                <a:extLst>
                  <a:ext uri="{FF2B5EF4-FFF2-40B4-BE49-F238E27FC236}">
                    <a16:creationId xmlns:a16="http://schemas.microsoft.com/office/drawing/2014/main" id="{E2EA00FA-2CBD-4671-B7AD-0092D6C10F01}"/>
                  </a:ext>
                </a:extLst>
              </p:cNvPr>
              <p:cNvSpPr/>
              <p:nvPr/>
            </p:nvSpPr>
            <p:spPr>
              <a:xfrm>
                <a:off x="5498784" y="3343454"/>
                <a:ext cx="27581" cy="39331"/>
              </a:xfrm>
              <a:custGeom>
                <a:avLst/>
                <a:gdLst/>
                <a:ahLst/>
                <a:cxnLst/>
                <a:rect l="l" t="t" r="r" b="b"/>
                <a:pathLst>
                  <a:path w="3603" h="5138" extrusionOk="0">
                    <a:moveTo>
                      <a:pt x="1034" y="1"/>
                    </a:moveTo>
                    <a:cubicBezTo>
                      <a:pt x="667" y="1"/>
                      <a:pt x="300" y="101"/>
                      <a:pt x="0" y="234"/>
                    </a:cubicBezTo>
                    <a:cubicBezTo>
                      <a:pt x="901" y="635"/>
                      <a:pt x="1501" y="1535"/>
                      <a:pt x="1501" y="2569"/>
                    </a:cubicBezTo>
                    <a:cubicBezTo>
                      <a:pt x="1501" y="3603"/>
                      <a:pt x="901" y="4504"/>
                      <a:pt x="0" y="4904"/>
                    </a:cubicBezTo>
                    <a:cubicBezTo>
                      <a:pt x="334" y="5071"/>
                      <a:pt x="667" y="5138"/>
                      <a:pt x="1034" y="5138"/>
                    </a:cubicBezTo>
                    <a:cubicBezTo>
                      <a:pt x="2469" y="5138"/>
                      <a:pt x="3603" y="4004"/>
                      <a:pt x="3603" y="2569"/>
                    </a:cubicBezTo>
                    <a:cubicBezTo>
                      <a:pt x="3603" y="1168"/>
                      <a:pt x="246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53;p38">
                <a:extLst>
                  <a:ext uri="{FF2B5EF4-FFF2-40B4-BE49-F238E27FC236}">
                    <a16:creationId xmlns:a16="http://schemas.microsoft.com/office/drawing/2014/main" id="{C2C1FF58-394F-4DDF-B914-CE1CAB08B06D}"/>
                  </a:ext>
                </a:extLst>
              </p:cNvPr>
              <p:cNvSpPr/>
              <p:nvPr/>
            </p:nvSpPr>
            <p:spPr>
              <a:xfrm>
                <a:off x="5645366" y="3104946"/>
                <a:ext cx="17622" cy="263784"/>
              </a:xfrm>
              <a:custGeom>
                <a:avLst/>
                <a:gdLst/>
                <a:ahLst/>
                <a:cxnLst/>
                <a:rect l="l" t="t" r="r" b="b"/>
                <a:pathLst>
                  <a:path w="2302" h="34459" extrusionOk="0">
                    <a:moveTo>
                      <a:pt x="1134" y="0"/>
                    </a:moveTo>
                    <a:cubicBezTo>
                      <a:pt x="501" y="0"/>
                      <a:pt x="0" y="501"/>
                      <a:pt x="0" y="1168"/>
                    </a:cubicBezTo>
                    <a:lnTo>
                      <a:pt x="0" y="33291"/>
                    </a:lnTo>
                    <a:cubicBezTo>
                      <a:pt x="0" y="33925"/>
                      <a:pt x="501" y="34458"/>
                      <a:pt x="1134" y="34458"/>
                    </a:cubicBezTo>
                    <a:cubicBezTo>
                      <a:pt x="1768" y="34458"/>
                      <a:pt x="2302" y="33925"/>
                      <a:pt x="2302" y="33291"/>
                    </a:cubicBezTo>
                    <a:lnTo>
                      <a:pt x="2302" y="1168"/>
                    </a:lnTo>
                    <a:cubicBezTo>
                      <a:pt x="2302" y="501"/>
                      <a:pt x="1768" y="0"/>
                      <a:pt x="1134"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54;p38">
                <a:extLst>
                  <a:ext uri="{FF2B5EF4-FFF2-40B4-BE49-F238E27FC236}">
                    <a16:creationId xmlns:a16="http://schemas.microsoft.com/office/drawing/2014/main" id="{4A6BFC12-42AC-4D12-BB5F-2C6D997C5A75}"/>
                  </a:ext>
                </a:extLst>
              </p:cNvPr>
              <p:cNvSpPr/>
              <p:nvPr/>
            </p:nvSpPr>
            <p:spPr>
              <a:xfrm>
                <a:off x="5482179" y="3153175"/>
                <a:ext cx="85039" cy="110860"/>
              </a:xfrm>
              <a:custGeom>
                <a:avLst/>
                <a:gdLst/>
                <a:ahLst/>
                <a:cxnLst/>
                <a:rect l="l" t="t" r="r" b="b"/>
                <a:pathLst>
                  <a:path w="11109" h="14482" extrusionOk="0">
                    <a:moveTo>
                      <a:pt x="3178" y="0"/>
                    </a:moveTo>
                    <a:cubicBezTo>
                      <a:pt x="2335" y="0"/>
                      <a:pt x="1498" y="326"/>
                      <a:pt x="868" y="972"/>
                    </a:cubicBezTo>
                    <a:lnTo>
                      <a:pt x="68" y="1773"/>
                    </a:lnTo>
                    <a:cubicBezTo>
                      <a:pt x="1" y="1839"/>
                      <a:pt x="1" y="1973"/>
                      <a:pt x="101" y="2040"/>
                    </a:cubicBezTo>
                    <a:lnTo>
                      <a:pt x="5305" y="7110"/>
                    </a:lnTo>
                    <a:cubicBezTo>
                      <a:pt x="5338" y="7143"/>
                      <a:pt x="5371" y="7210"/>
                      <a:pt x="5371" y="7243"/>
                    </a:cubicBezTo>
                    <a:cubicBezTo>
                      <a:pt x="5371" y="7277"/>
                      <a:pt x="5338" y="7343"/>
                      <a:pt x="5305" y="7377"/>
                    </a:cubicBezTo>
                    <a:lnTo>
                      <a:pt x="101" y="12447"/>
                    </a:lnTo>
                    <a:cubicBezTo>
                      <a:pt x="1" y="12514"/>
                      <a:pt x="1" y="12647"/>
                      <a:pt x="68" y="12714"/>
                    </a:cubicBezTo>
                    <a:lnTo>
                      <a:pt x="868" y="13514"/>
                    </a:lnTo>
                    <a:cubicBezTo>
                      <a:pt x="1493" y="14157"/>
                      <a:pt x="2324" y="14482"/>
                      <a:pt x="3161" y="14482"/>
                    </a:cubicBezTo>
                    <a:cubicBezTo>
                      <a:pt x="3976" y="14482"/>
                      <a:pt x="4796" y="14173"/>
                      <a:pt x="5438" y="13548"/>
                    </a:cubicBezTo>
                    <a:lnTo>
                      <a:pt x="10242" y="8844"/>
                    </a:lnTo>
                    <a:cubicBezTo>
                      <a:pt x="10875" y="8244"/>
                      <a:pt x="11109" y="7310"/>
                      <a:pt x="10809" y="6443"/>
                    </a:cubicBezTo>
                    <a:cubicBezTo>
                      <a:pt x="10675" y="6142"/>
                      <a:pt x="10475" y="5842"/>
                      <a:pt x="10242" y="5609"/>
                    </a:cubicBezTo>
                    <a:lnTo>
                      <a:pt x="5438" y="905"/>
                    </a:lnTo>
                    <a:cubicBezTo>
                      <a:pt x="4801" y="301"/>
                      <a:pt x="3987" y="0"/>
                      <a:pt x="317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55;p38">
                <a:extLst>
                  <a:ext uri="{FF2B5EF4-FFF2-40B4-BE49-F238E27FC236}">
                    <a16:creationId xmlns:a16="http://schemas.microsoft.com/office/drawing/2014/main" id="{A2C570A5-98E0-4D07-BBDE-862B709EDEFA}"/>
                  </a:ext>
                </a:extLst>
              </p:cNvPr>
              <p:cNvSpPr/>
              <p:nvPr/>
            </p:nvSpPr>
            <p:spPr>
              <a:xfrm>
                <a:off x="5753639" y="2987984"/>
                <a:ext cx="47760" cy="81717"/>
              </a:xfrm>
              <a:custGeom>
                <a:avLst/>
                <a:gdLst/>
                <a:ahLst/>
                <a:cxnLst/>
                <a:rect l="l" t="t" r="r" b="b"/>
                <a:pathLst>
                  <a:path w="6239" h="10675" extrusionOk="0">
                    <a:moveTo>
                      <a:pt x="1168" y="1"/>
                    </a:moveTo>
                    <a:cubicBezTo>
                      <a:pt x="534" y="1"/>
                      <a:pt x="1" y="534"/>
                      <a:pt x="1" y="1168"/>
                    </a:cubicBezTo>
                    <a:lnTo>
                      <a:pt x="1" y="9507"/>
                    </a:lnTo>
                    <a:cubicBezTo>
                      <a:pt x="1" y="10141"/>
                      <a:pt x="534" y="10675"/>
                      <a:pt x="1168" y="10675"/>
                    </a:cubicBezTo>
                    <a:lnTo>
                      <a:pt x="5104" y="10675"/>
                    </a:lnTo>
                    <a:cubicBezTo>
                      <a:pt x="5738" y="10675"/>
                      <a:pt x="6238" y="10141"/>
                      <a:pt x="6238" y="9507"/>
                    </a:cubicBezTo>
                    <a:cubicBezTo>
                      <a:pt x="6238" y="8874"/>
                      <a:pt x="5738" y="8373"/>
                      <a:pt x="5104" y="8373"/>
                    </a:cubicBezTo>
                    <a:lnTo>
                      <a:pt x="2336" y="8373"/>
                    </a:lnTo>
                    <a:lnTo>
                      <a:pt x="2336" y="1168"/>
                    </a:lnTo>
                    <a:cubicBezTo>
                      <a:pt x="2336" y="534"/>
                      <a:pt x="1802"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56;p38">
                <a:extLst>
                  <a:ext uri="{FF2B5EF4-FFF2-40B4-BE49-F238E27FC236}">
                    <a16:creationId xmlns:a16="http://schemas.microsoft.com/office/drawing/2014/main" id="{CE86EEF8-2F05-442A-AC6B-1763872760E8}"/>
                  </a:ext>
                </a:extLst>
              </p:cNvPr>
              <p:cNvSpPr/>
              <p:nvPr/>
            </p:nvSpPr>
            <p:spPr>
              <a:xfrm>
                <a:off x="5450263" y="2967559"/>
                <a:ext cx="170063" cy="17622"/>
              </a:xfrm>
              <a:custGeom>
                <a:avLst/>
                <a:gdLst/>
                <a:ahLst/>
                <a:cxnLst/>
                <a:rect l="l" t="t" r="r" b="b"/>
                <a:pathLst>
                  <a:path w="22216" h="2302" extrusionOk="0">
                    <a:moveTo>
                      <a:pt x="1134" y="0"/>
                    </a:moveTo>
                    <a:cubicBezTo>
                      <a:pt x="501" y="0"/>
                      <a:pt x="0" y="500"/>
                      <a:pt x="0" y="1168"/>
                    </a:cubicBezTo>
                    <a:cubicBezTo>
                      <a:pt x="0" y="1801"/>
                      <a:pt x="501" y="2302"/>
                      <a:pt x="1134" y="2302"/>
                    </a:cubicBezTo>
                    <a:lnTo>
                      <a:pt x="21049" y="2302"/>
                    </a:lnTo>
                    <a:cubicBezTo>
                      <a:pt x="21682" y="2302"/>
                      <a:pt x="22216" y="1801"/>
                      <a:pt x="22216" y="1168"/>
                    </a:cubicBezTo>
                    <a:cubicBezTo>
                      <a:pt x="22216" y="500"/>
                      <a:pt x="21682" y="0"/>
                      <a:pt x="21049"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57;p38">
                <a:extLst>
                  <a:ext uri="{FF2B5EF4-FFF2-40B4-BE49-F238E27FC236}">
                    <a16:creationId xmlns:a16="http://schemas.microsoft.com/office/drawing/2014/main" id="{F9E3B9EF-C2F7-4C12-9472-DBF537C8EC2E}"/>
                  </a:ext>
                </a:extLst>
              </p:cNvPr>
              <p:cNvSpPr/>
              <p:nvPr/>
            </p:nvSpPr>
            <p:spPr>
              <a:xfrm>
                <a:off x="5413233" y="3013263"/>
                <a:ext cx="175943" cy="17629"/>
              </a:xfrm>
              <a:custGeom>
                <a:avLst/>
                <a:gdLst/>
                <a:ahLst/>
                <a:cxnLst/>
                <a:rect l="l" t="t" r="r" b="b"/>
                <a:pathLst>
                  <a:path w="22984" h="2303" extrusionOk="0">
                    <a:moveTo>
                      <a:pt x="1168" y="1"/>
                    </a:moveTo>
                    <a:cubicBezTo>
                      <a:pt x="534" y="1"/>
                      <a:pt x="1" y="501"/>
                      <a:pt x="1" y="1168"/>
                    </a:cubicBezTo>
                    <a:cubicBezTo>
                      <a:pt x="1" y="1802"/>
                      <a:pt x="534" y="2303"/>
                      <a:pt x="1168" y="2303"/>
                    </a:cubicBezTo>
                    <a:lnTo>
                      <a:pt x="21816" y="2303"/>
                    </a:lnTo>
                    <a:cubicBezTo>
                      <a:pt x="22450" y="2303"/>
                      <a:pt x="22984" y="1802"/>
                      <a:pt x="22984" y="1168"/>
                    </a:cubicBezTo>
                    <a:cubicBezTo>
                      <a:pt x="22984" y="501"/>
                      <a:pt x="22450" y="1"/>
                      <a:pt x="21816"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58;p38">
                <a:extLst>
                  <a:ext uri="{FF2B5EF4-FFF2-40B4-BE49-F238E27FC236}">
                    <a16:creationId xmlns:a16="http://schemas.microsoft.com/office/drawing/2014/main" id="{15CC61B6-CC25-48D7-8FD3-CF09700F0AE5}"/>
                  </a:ext>
                </a:extLst>
              </p:cNvPr>
              <p:cNvSpPr/>
              <p:nvPr/>
            </p:nvSpPr>
            <p:spPr>
              <a:xfrm>
                <a:off x="5503891" y="3054128"/>
                <a:ext cx="96269" cy="17622"/>
              </a:xfrm>
              <a:custGeom>
                <a:avLst/>
                <a:gdLst/>
                <a:ahLst/>
                <a:cxnLst/>
                <a:rect l="l" t="t" r="r" b="b"/>
                <a:pathLst>
                  <a:path w="12576" h="2302" extrusionOk="0">
                    <a:moveTo>
                      <a:pt x="1134" y="0"/>
                    </a:moveTo>
                    <a:cubicBezTo>
                      <a:pt x="501" y="0"/>
                      <a:pt x="0" y="500"/>
                      <a:pt x="0" y="1134"/>
                    </a:cubicBezTo>
                    <a:cubicBezTo>
                      <a:pt x="0" y="1768"/>
                      <a:pt x="501" y="2302"/>
                      <a:pt x="1134" y="2302"/>
                    </a:cubicBezTo>
                    <a:lnTo>
                      <a:pt x="11408" y="2302"/>
                    </a:lnTo>
                    <a:cubicBezTo>
                      <a:pt x="12042" y="2302"/>
                      <a:pt x="12576" y="1768"/>
                      <a:pt x="12576" y="1134"/>
                    </a:cubicBezTo>
                    <a:cubicBezTo>
                      <a:pt x="12576" y="500"/>
                      <a:pt x="12042" y="0"/>
                      <a:pt x="1140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59;p38">
                <a:extLst>
                  <a:ext uri="{FF2B5EF4-FFF2-40B4-BE49-F238E27FC236}">
                    <a16:creationId xmlns:a16="http://schemas.microsoft.com/office/drawing/2014/main" id="{AD33982B-F837-480F-9CB9-415A6F75FA7B}"/>
                  </a:ext>
                </a:extLst>
              </p:cNvPr>
              <p:cNvSpPr/>
              <p:nvPr/>
            </p:nvSpPr>
            <p:spPr>
              <a:xfrm>
                <a:off x="5429065" y="3054128"/>
                <a:ext cx="56953" cy="17622"/>
              </a:xfrm>
              <a:custGeom>
                <a:avLst/>
                <a:gdLst/>
                <a:ahLst/>
                <a:cxnLst/>
                <a:rect l="l" t="t" r="r" b="b"/>
                <a:pathLst>
                  <a:path w="7440" h="2302" extrusionOk="0">
                    <a:moveTo>
                      <a:pt x="1168" y="0"/>
                    </a:moveTo>
                    <a:cubicBezTo>
                      <a:pt x="534" y="0"/>
                      <a:pt x="1" y="500"/>
                      <a:pt x="1" y="1134"/>
                    </a:cubicBezTo>
                    <a:cubicBezTo>
                      <a:pt x="1" y="1768"/>
                      <a:pt x="534" y="2302"/>
                      <a:pt x="1168" y="2302"/>
                    </a:cubicBezTo>
                    <a:lnTo>
                      <a:pt x="6305" y="2302"/>
                    </a:lnTo>
                    <a:cubicBezTo>
                      <a:pt x="6939" y="2302"/>
                      <a:pt x="7439" y="1768"/>
                      <a:pt x="7439" y="1134"/>
                    </a:cubicBezTo>
                    <a:cubicBezTo>
                      <a:pt x="7439" y="500"/>
                      <a:pt x="6939" y="0"/>
                      <a:pt x="6305"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60;p38">
                <a:extLst>
                  <a:ext uri="{FF2B5EF4-FFF2-40B4-BE49-F238E27FC236}">
                    <a16:creationId xmlns:a16="http://schemas.microsoft.com/office/drawing/2014/main" id="{CD3AE38F-4987-4CC9-8259-1F32665A4BD6}"/>
                  </a:ext>
                </a:extLst>
              </p:cNvPr>
              <p:cNvSpPr/>
              <p:nvPr/>
            </p:nvSpPr>
            <p:spPr>
              <a:xfrm>
                <a:off x="5307770" y="3175935"/>
                <a:ext cx="50309" cy="17629"/>
              </a:xfrm>
              <a:custGeom>
                <a:avLst/>
                <a:gdLst/>
                <a:ahLst/>
                <a:cxnLst/>
                <a:rect l="l" t="t" r="r" b="b"/>
                <a:pathLst>
                  <a:path w="6572" h="2303" extrusionOk="0">
                    <a:moveTo>
                      <a:pt x="1168" y="1"/>
                    </a:moveTo>
                    <a:cubicBezTo>
                      <a:pt x="534" y="1"/>
                      <a:pt x="0" y="501"/>
                      <a:pt x="0" y="1135"/>
                    </a:cubicBezTo>
                    <a:cubicBezTo>
                      <a:pt x="0" y="1768"/>
                      <a:pt x="534" y="2302"/>
                      <a:pt x="1168" y="2302"/>
                    </a:cubicBezTo>
                    <a:lnTo>
                      <a:pt x="5404" y="2302"/>
                    </a:lnTo>
                    <a:cubicBezTo>
                      <a:pt x="6038" y="2302"/>
                      <a:pt x="6571" y="1768"/>
                      <a:pt x="6571" y="1135"/>
                    </a:cubicBezTo>
                    <a:cubicBezTo>
                      <a:pt x="6571" y="501"/>
                      <a:pt x="6038" y="1"/>
                      <a:pt x="540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61;p38">
                <a:extLst>
                  <a:ext uri="{FF2B5EF4-FFF2-40B4-BE49-F238E27FC236}">
                    <a16:creationId xmlns:a16="http://schemas.microsoft.com/office/drawing/2014/main" id="{55180BED-523D-4DF6-9203-361FF819F93C}"/>
                  </a:ext>
                </a:extLst>
              </p:cNvPr>
              <p:cNvSpPr/>
              <p:nvPr/>
            </p:nvSpPr>
            <p:spPr>
              <a:xfrm>
                <a:off x="5307770" y="3228031"/>
                <a:ext cx="129722" cy="17629"/>
              </a:xfrm>
              <a:custGeom>
                <a:avLst/>
                <a:gdLst/>
                <a:ahLst/>
                <a:cxnLst/>
                <a:rect l="l" t="t" r="r" b="b"/>
                <a:pathLst>
                  <a:path w="16946" h="2303" extrusionOk="0">
                    <a:moveTo>
                      <a:pt x="1168" y="0"/>
                    </a:moveTo>
                    <a:cubicBezTo>
                      <a:pt x="534" y="0"/>
                      <a:pt x="0" y="501"/>
                      <a:pt x="0" y="1135"/>
                    </a:cubicBezTo>
                    <a:cubicBezTo>
                      <a:pt x="0" y="1768"/>
                      <a:pt x="534" y="2302"/>
                      <a:pt x="1168" y="2302"/>
                    </a:cubicBezTo>
                    <a:lnTo>
                      <a:pt x="15778" y="2302"/>
                    </a:lnTo>
                    <a:cubicBezTo>
                      <a:pt x="16445" y="2302"/>
                      <a:pt x="16945" y="1768"/>
                      <a:pt x="16945" y="1135"/>
                    </a:cubicBezTo>
                    <a:cubicBezTo>
                      <a:pt x="16945" y="501"/>
                      <a:pt x="16445" y="0"/>
                      <a:pt x="1577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62;p38">
                <a:extLst>
                  <a:ext uri="{FF2B5EF4-FFF2-40B4-BE49-F238E27FC236}">
                    <a16:creationId xmlns:a16="http://schemas.microsoft.com/office/drawing/2014/main" id="{13AF29ED-18C5-4239-8A98-D7315F8F5B91}"/>
                  </a:ext>
                </a:extLst>
              </p:cNvPr>
              <p:cNvSpPr/>
              <p:nvPr/>
            </p:nvSpPr>
            <p:spPr>
              <a:xfrm>
                <a:off x="5307770" y="3271446"/>
                <a:ext cx="41368" cy="17882"/>
              </a:xfrm>
              <a:custGeom>
                <a:avLst/>
                <a:gdLst/>
                <a:ahLst/>
                <a:cxnLst/>
                <a:rect l="l" t="t" r="r" b="b"/>
                <a:pathLst>
                  <a:path w="5404" h="2336" extrusionOk="0">
                    <a:moveTo>
                      <a:pt x="1168" y="0"/>
                    </a:moveTo>
                    <a:cubicBezTo>
                      <a:pt x="534" y="0"/>
                      <a:pt x="0" y="534"/>
                      <a:pt x="0" y="1168"/>
                    </a:cubicBezTo>
                    <a:cubicBezTo>
                      <a:pt x="0" y="1801"/>
                      <a:pt x="534" y="2335"/>
                      <a:pt x="1168" y="2335"/>
                    </a:cubicBezTo>
                    <a:lnTo>
                      <a:pt x="4270" y="2335"/>
                    </a:lnTo>
                    <a:cubicBezTo>
                      <a:pt x="4904" y="2335"/>
                      <a:pt x="5404" y="1801"/>
                      <a:pt x="5404" y="1168"/>
                    </a:cubicBezTo>
                    <a:cubicBezTo>
                      <a:pt x="5404" y="534"/>
                      <a:pt x="4904" y="0"/>
                      <a:pt x="427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63;p38">
                <a:extLst>
                  <a:ext uri="{FF2B5EF4-FFF2-40B4-BE49-F238E27FC236}">
                    <a16:creationId xmlns:a16="http://schemas.microsoft.com/office/drawing/2014/main" id="{0F79C6D8-6A88-44C8-9D5C-FD3A035EE292}"/>
                  </a:ext>
                </a:extLst>
              </p:cNvPr>
              <p:cNvSpPr/>
              <p:nvPr/>
            </p:nvSpPr>
            <p:spPr>
              <a:xfrm>
                <a:off x="5404039" y="3196621"/>
                <a:ext cx="49291" cy="17629"/>
              </a:xfrm>
              <a:custGeom>
                <a:avLst/>
                <a:gdLst/>
                <a:ahLst/>
                <a:cxnLst/>
                <a:rect l="l" t="t" r="r" b="b"/>
                <a:pathLst>
                  <a:path w="6439" h="2303" extrusionOk="0">
                    <a:moveTo>
                      <a:pt x="1135" y="0"/>
                    </a:moveTo>
                    <a:cubicBezTo>
                      <a:pt x="501" y="0"/>
                      <a:pt x="1" y="501"/>
                      <a:pt x="1" y="1135"/>
                    </a:cubicBezTo>
                    <a:cubicBezTo>
                      <a:pt x="1" y="1802"/>
                      <a:pt x="501" y="2302"/>
                      <a:pt x="1135" y="2302"/>
                    </a:cubicBezTo>
                    <a:lnTo>
                      <a:pt x="5271" y="2302"/>
                    </a:lnTo>
                    <a:cubicBezTo>
                      <a:pt x="5905" y="2302"/>
                      <a:pt x="6439" y="1802"/>
                      <a:pt x="6439" y="1135"/>
                    </a:cubicBezTo>
                    <a:cubicBezTo>
                      <a:pt x="6439" y="501"/>
                      <a:pt x="5905" y="0"/>
                      <a:pt x="5271"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64;p38">
                <a:extLst>
                  <a:ext uri="{FF2B5EF4-FFF2-40B4-BE49-F238E27FC236}">
                    <a16:creationId xmlns:a16="http://schemas.microsoft.com/office/drawing/2014/main" id="{C662C100-68EF-4F1F-99DE-E4388CDE174F}"/>
                  </a:ext>
                </a:extLst>
              </p:cNvPr>
              <p:cNvSpPr/>
              <p:nvPr/>
            </p:nvSpPr>
            <p:spPr>
              <a:xfrm>
                <a:off x="5363947" y="3271446"/>
                <a:ext cx="73549" cy="17882"/>
              </a:xfrm>
              <a:custGeom>
                <a:avLst/>
                <a:gdLst/>
                <a:ahLst/>
                <a:cxnLst/>
                <a:rect l="l" t="t" r="r" b="b"/>
                <a:pathLst>
                  <a:path w="9608" h="2336" extrusionOk="0">
                    <a:moveTo>
                      <a:pt x="1135" y="0"/>
                    </a:moveTo>
                    <a:cubicBezTo>
                      <a:pt x="501" y="0"/>
                      <a:pt x="1" y="534"/>
                      <a:pt x="1" y="1168"/>
                    </a:cubicBezTo>
                    <a:cubicBezTo>
                      <a:pt x="1" y="1801"/>
                      <a:pt x="501" y="2335"/>
                      <a:pt x="1135" y="2335"/>
                    </a:cubicBezTo>
                    <a:lnTo>
                      <a:pt x="8440" y="2335"/>
                    </a:lnTo>
                    <a:cubicBezTo>
                      <a:pt x="9107" y="2335"/>
                      <a:pt x="9607" y="1801"/>
                      <a:pt x="9607" y="1168"/>
                    </a:cubicBezTo>
                    <a:cubicBezTo>
                      <a:pt x="9607" y="534"/>
                      <a:pt x="9107" y="0"/>
                      <a:pt x="844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64" name="Picture 63">
            <a:extLst>
              <a:ext uri="{FF2B5EF4-FFF2-40B4-BE49-F238E27FC236}">
                <a16:creationId xmlns:a16="http://schemas.microsoft.com/office/drawing/2014/main" id="{E41D75C7-C049-4F9B-A5FA-EC7075B816E6}"/>
              </a:ext>
            </a:extLst>
          </p:cNvPr>
          <p:cNvPicPr>
            <a:picLocks noChangeAspect="1"/>
          </p:cNvPicPr>
          <p:nvPr/>
        </p:nvPicPr>
        <p:blipFill>
          <a:blip r:embed="rId4"/>
          <a:stretch>
            <a:fillRect/>
          </a:stretch>
        </p:blipFill>
        <p:spPr>
          <a:xfrm>
            <a:off x="296787" y="632522"/>
            <a:ext cx="11639550" cy="342900"/>
          </a:xfrm>
          <a:prstGeom prst="rect">
            <a:avLst/>
          </a:prstGeom>
        </p:spPr>
      </p:pic>
      <p:sp>
        <p:nvSpPr>
          <p:cNvPr id="60" name="Title 1">
            <a:extLst>
              <a:ext uri="{FF2B5EF4-FFF2-40B4-BE49-F238E27FC236}">
                <a16:creationId xmlns:a16="http://schemas.microsoft.com/office/drawing/2014/main" id="{C79B03C3-8D67-4DB0-9594-BF8D34993697}"/>
              </a:ext>
            </a:extLst>
          </p:cNvPr>
          <p:cNvSpPr txBox="1">
            <a:spLocks/>
          </p:cNvSpPr>
          <p:nvPr/>
        </p:nvSpPr>
        <p:spPr>
          <a:xfrm>
            <a:off x="351961" y="33294"/>
            <a:ext cx="5767676"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3200" kern="1200">
                <a:solidFill>
                  <a:schemeClr val="tx1"/>
                </a:solidFill>
                <a:latin typeface="Roboto" panose="02000000000000000000" pitchFamily="2" charset="0"/>
                <a:ea typeface="Roboto" panose="02000000000000000000" pitchFamily="2" charset="0"/>
                <a:cs typeface="+mj-cs"/>
              </a:rPr>
              <a:t>ROUTING</a:t>
            </a:r>
          </a:p>
        </p:txBody>
      </p:sp>
    </p:spTree>
    <p:extLst>
      <p:ext uri="{BB962C8B-B14F-4D97-AF65-F5344CB8AC3E}">
        <p14:creationId xmlns:p14="http://schemas.microsoft.com/office/powerpoint/2010/main" val="1375029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2"/>
          <a:stretch>
            <a:fillRect/>
          </a:stretch>
        </p:blipFill>
        <p:spPr>
          <a:xfrm>
            <a:off x="11477625" y="5505451"/>
            <a:ext cx="409575" cy="857250"/>
          </a:xfrm>
          <a:prstGeom prst="rect">
            <a:avLst/>
          </a:prstGeom>
        </p:spPr>
      </p:pic>
      <p:sp>
        <p:nvSpPr>
          <p:cNvPr id="11" name="Slide Number Placeholder 3">
            <a:extLst>
              <a:ext uri="{FF2B5EF4-FFF2-40B4-BE49-F238E27FC236}">
                <a16:creationId xmlns:a16="http://schemas.microsoft.com/office/drawing/2014/main" id="{14EE9520-2C91-4851-8397-A7BF1BCFB837}"/>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6</a:t>
            </a:fld>
            <a:endParaRPr lang="en-US"/>
          </a:p>
        </p:txBody>
      </p:sp>
      <p:pic>
        <p:nvPicPr>
          <p:cNvPr id="6" name="Picture 5">
            <a:extLst>
              <a:ext uri="{FF2B5EF4-FFF2-40B4-BE49-F238E27FC236}">
                <a16:creationId xmlns:a16="http://schemas.microsoft.com/office/drawing/2014/main" id="{A8013BD6-C6FC-41A3-BE0E-3454BB9E335C}"/>
              </a:ext>
            </a:extLst>
          </p:cNvPr>
          <p:cNvPicPr>
            <a:picLocks noChangeAspect="1"/>
          </p:cNvPicPr>
          <p:nvPr/>
        </p:nvPicPr>
        <p:blipFill>
          <a:blip r:embed="rId3"/>
          <a:stretch>
            <a:fillRect/>
          </a:stretch>
        </p:blipFill>
        <p:spPr>
          <a:xfrm>
            <a:off x="8609219" y="1931632"/>
            <a:ext cx="3441192" cy="658096"/>
          </a:xfrm>
          <a:prstGeom prst="rect">
            <a:avLst/>
          </a:prstGeom>
        </p:spPr>
      </p:pic>
      <p:pic>
        <p:nvPicPr>
          <p:cNvPr id="13" name="Picture 12">
            <a:extLst>
              <a:ext uri="{FF2B5EF4-FFF2-40B4-BE49-F238E27FC236}">
                <a16:creationId xmlns:a16="http://schemas.microsoft.com/office/drawing/2014/main" id="{748B7F26-D2DE-4D25-BBE9-11CD5B631AA7}"/>
              </a:ext>
            </a:extLst>
          </p:cNvPr>
          <p:cNvPicPr>
            <a:picLocks noChangeAspect="1"/>
          </p:cNvPicPr>
          <p:nvPr/>
        </p:nvPicPr>
        <p:blipFill rotWithShape="1">
          <a:blip r:embed="rId4"/>
          <a:srcRect b="58613"/>
          <a:stretch/>
        </p:blipFill>
        <p:spPr>
          <a:xfrm>
            <a:off x="8609219" y="2753959"/>
            <a:ext cx="3441090" cy="512368"/>
          </a:xfrm>
          <a:prstGeom prst="rect">
            <a:avLst/>
          </a:prstGeom>
        </p:spPr>
      </p:pic>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276225" y="1109275"/>
            <a:ext cx="8337423" cy="5359639"/>
          </a:xfrm>
        </p:spPr>
        <p:txBody>
          <a:bodyPr/>
          <a:lstStyle/>
          <a:p>
            <a:pPr marL="0" indent="0">
              <a:lnSpc>
                <a:spcPct val="110000"/>
              </a:lnSpc>
              <a:spcBef>
                <a:spcPts val="1000"/>
              </a:spcBef>
              <a:buNone/>
            </a:pPr>
            <a:r>
              <a:rPr lang="en-US" sz="1400" kern="1200">
                <a:solidFill>
                  <a:schemeClr val="tx1"/>
                </a:solidFill>
                <a:latin typeface="Roboto" panose="02000000000000000000" pitchFamily="2" charset="0"/>
                <a:ea typeface="Roboto" panose="02000000000000000000" pitchFamily="2" charset="0"/>
                <a:cs typeface="+mn-cs"/>
              </a:rPr>
              <a:t>The solution is reached by defining the following functions.</a:t>
            </a:r>
          </a:p>
          <a:p>
            <a:pPr marL="342900">
              <a:lnSpc>
                <a:spcPct val="100000"/>
              </a:lnSpc>
              <a:spcBef>
                <a:spcPts val="1000"/>
              </a:spcBef>
            </a:pPr>
            <a:r>
              <a:rPr lang="tr-TR" sz="1400" b="1" kern="1200">
                <a:solidFill>
                  <a:schemeClr val="tx1"/>
                </a:solidFill>
                <a:latin typeface="Roboto" panose="02000000000000000000" pitchFamily="2" charset="0"/>
                <a:ea typeface="Roboto" panose="02000000000000000000" pitchFamily="2" charset="0"/>
                <a:cs typeface="+mn-cs"/>
              </a:rPr>
              <a:t>Main (Python Script Section 4.4)</a:t>
            </a:r>
            <a:r>
              <a:rPr lang="en-US" sz="1400" b="1" kern="1200">
                <a:solidFill>
                  <a:schemeClr val="tx1"/>
                </a:solidFill>
                <a:latin typeface="Roboto" panose="02000000000000000000" pitchFamily="2" charset="0"/>
                <a:ea typeface="Roboto" panose="02000000000000000000" pitchFamily="2" charset="0"/>
                <a:cs typeface="+mn-cs"/>
              </a:rPr>
              <a:t>: </a:t>
            </a:r>
            <a:endParaRPr lang="en-US" sz="1400" b="1" kern="1200">
              <a:solidFill>
                <a:schemeClr val="tx1"/>
              </a:solidFill>
              <a:latin typeface="Roboto" panose="02000000000000000000" pitchFamily="2" charset="0"/>
              <a:ea typeface="Roboto" panose="02000000000000000000" pitchFamily="2" charset="0"/>
              <a:cs typeface="Arial"/>
            </a:endParaRPr>
          </a:p>
          <a:p>
            <a:pPr marL="0" indent="0">
              <a:lnSpc>
                <a:spcPct val="100000"/>
              </a:lnSpc>
              <a:spcBef>
                <a:spcPts val="1000"/>
              </a:spcBef>
              <a:buNone/>
            </a:pPr>
            <a:r>
              <a:rPr lang="en-US" sz="1400" kern="1200">
                <a:solidFill>
                  <a:schemeClr val="tx1"/>
                </a:solidFill>
                <a:latin typeface="Roboto" panose="02000000000000000000" pitchFamily="2" charset="0"/>
                <a:ea typeface="Roboto" panose="02000000000000000000" pitchFamily="2" charset="0"/>
                <a:cs typeface="+mn-cs"/>
              </a:rPr>
              <a:t>The main function is used to control the routing solution. It starts by taking data which is created by the function </a:t>
            </a:r>
            <a:r>
              <a:rPr lang="en-US" sz="1400" i="1" kern="1200">
                <a:solidFill>
                  <a:schemeClr val="tx1"/>
                </a:solidFill>
                <a:latin typeface="Roboto" panose="02000000000000000000" pitchFamily="2" charset="0"/>
                <a:ea typeface="Roboto" panose="02000000000000000000" pitchFamily="2" charset="0"/>
                <a:cs typeface="+mn-cs"/>
              </a:rPr>
              <a:t>“create data model”</a:t>
            </a:r>
            <a:r>
              <a:rPr lang="en-US" sz="1400" kern="1200">
                <a:solidFill>
                  <a:schemeClr val="tx1"/>
                </a:solidFill>
                <a:latin typeface="Roboto" panose="02000000000000000000" pitchFamily="2" charset="0"/>
                <a:ea typeface="Roboto" panose="02000000000000000000" pitchFamily="2" charset="0"/>
                <a:cs typeface="+mn-cs"/>
              </a:rPr>
              <a:t> and define two variables </a:t>
            </a:r>
            <a:r>
              <a:rPr lang="en-US" sz="1400" i="1" kern="1200">
                <a:solidFill>
                  <a:schemeClr val="tx1"/>
                </a:solidFill>
                <a:latin typeface="Roboto" panose="02000000000000000000" pitchFamily="2" charset="0"/>
                <a:ea typeface="Roboto" panose="02000000000000000000" pitchFamily="2" charset="0"/>
                <a:cs typeface="+mn-cs"/>
              </a:rPr>
              <a:t>“manager”</a:t>
            </a:r>
            <a:r>
              <a:rPr lang="en-US" sz="1400" kern="1200">
                <a:solidFill>
                  <a:schemeClr val="tx1"/>
                </a:solidFill>
                <a:latin typeface="Roboto" panose="02000000000000000000" pitchFamily="2" charset="0"/>
                <a:ea typeface="Roboto" panose="02000000000000000000" pitchFamily="2" charset="0"/>
                <a:cs typeface="+mn-cs"/>
              </a:rPr>
              <a:t> and </a:t>
            </a:r>
            <a:r>
              <a:rPr lang="en-US" sz="1400" i="1" kern="1200">
                <a:solidFill>
                  <a:schemeClr val="tx1"/>
                </a:solidFill>
                <a:latin typeface="Roboto" panose="02000000000000000000" pitchFamily="2" charset="0"/>
                <a:ea typeface="Roboto" panose="02000000000000000000" pitchFamily="2" charset="0"/>
                <a:cs typeface="+mn-cs"/>
              </a:rPr>
              <a:t>“routing“ </a:t>
            </a:r>
            <a:r>
              <a:rPr lang="en-US" sz="1400" kern="1200">
                <a:solidFill>
                  <a:schemeClr val="tx1"/>
                </a:solidFill>
                <a:latin typeface="Roboto" panose="02000000000000000000" pitchFamily="2" charset="0"/>
                <a:ea typeface="Roboto" panose="02000000000000000000" pitchFamily="2" charset="0"/>
                <a:cs typeface="+mn-cs"/>
              </a:rPr>
              <a:t>to simplify the variable index usage. </a:t>
            </a:r>
            <a:endParaRPr lang="en-US" sz="1400" kern="1200">
              <a:solidFill>
                <a:schemeClr val="tx1"/>
              </a:solidFill>
              <a:latin typeface="Roboto" panose="02000000000000000000" pitchFamily="2" charset="0"/>
              <a:ea typeface="Roboto" panose="02000000000000000000" pitchFamily="2" charset="0"/>
              <a:cs typeface="Arial"/>
            </a:endParaRPr>
          </a:p>
          <a:p>
            <a:pPr marL="0" indent="0">
              <a:lnSpc>
                <a:spcPct val="100000"/>
              </a:lnSpc>
              <a:spcBef>
                <a:spcPts val="1000"/>
              </a:spcBef>
              <a:buNone/>
            </a:pPr>
            <a:r>
              <a:rPr lang="en-US" sz="1400" kern="1200">
                <a:solidFill>
                  <a:schemeClr val="tx1"/>
                </a:solidFill>
                <a:latin typeface="Roboto" panose="02000000000000000000" pitchFamily="2" charset="0"/>
                <a:ea typeface="Roboto" panose="02000000000000000000" pitchFamily="2" charset="0"/>
                <a:cs typeface="+mn-cs"/>
              </a:rPr>
              <a:t>Then, it is necessary to define the distances between each customer location to use in the decision process for the optimal routings. For that, a </a:t>
            </a:r>
            <a:r>
              <a:rPr lang="en-US" sz="1400" b="1" i="1" kern="1200">
                <a:solidFill>
                  <a:schemeClr val="tx1"/>
                </a:solidFill>
                <a:latin typeface="Roboto" panose="02000000000000000000" pitchFamily="2" charset="0"/>
                <a:ea typeface="Roboto" panose="02000000000000000000" pitchFamily="2" charset="0"/>
                <a:cs typeface="+mn-cs"/>
              </a:rPr>
              <a:t>“distance callback” </a:t>
            </a:r>
            <a:r>
              <a:rPr lang="en-US" sz="1400" kern="1200">
                <a:solidFill>
                  <a:schemeClr val="tx1"/>
                </a:solidFill>
                <a:latin typeface="Roboto" panose="02000000000000000000" pitchFamily="2" charset="0"/>
                <a:ea typeface="Roboto" panose="02000000000000000000" pitchFamily="2" charset="0"/>
                <a:cs typeface="+mn-cs"/>
              </a:rPr>
              <a:t>function is defined.</a:t>
            </a:r>
            <a:endParaRPr lang="en-US" sz="1400" kern="1200">
              <a:solidFill>
                <a:schemeClr val="tx1"/>
              </a:solidFill>
              <a:latin typeface="Roboto" panose="02000000000000000000" pitchFamily="2" charset="0"/>
              <a:ea typeface="Roboto" panose="02000000000000000000" pitchFamily="2" charset="0"/>
              <a:cs typeface="Arial"/>
            </a:endParaRPr>
          </a:p>
          <a:p>
            <a:pPr marL="0" indent="0">
              <a:lnSpc>
                <a:spcPct val="100000"/>
              </a:lnSpc>
              <a:spcBef>
                <a:spcPts val="1000"/>
              </a:spcBef>
              <a:buNone/>
            </a:pPr>
            <a:r>
              <a:rPr lang="en-US" sz="1400" kern="1200">
                <a:solidFill>
                  <a:schemeClr val="tx1"/>
                </a:solidFill>
                <a:latin typeface="Roboto" panose="02000000000000000000" pitchFamily="2" charset="0"/>
                <a:ea typeface="Roboto" panose="02000000000000000000" pitchFamily="2" charset="0"/>
                <a:cs typeface="+mn-cs"/>
              </a:rPr>
              <a:t>In this part, there is also the </a:t>
            </a:r>
            <a:r>
              <a:rPr lang="en-US" sz="1400" i="1" kern="1200">
                <a:solidFill>
                  <a:schemeClr val="tx1"/>
                </a:solidFill>
                <a:latin typeface="Roboto" panose="02000000000000000000" pitchFamily="2" charset="0"/>
                <a:ea typeface="Roboto" panose="02000000000000000000" pitchFamily="2" charset="0"/>
                <a:cs typeface="+mn-cs"/>
              </a:rPr>
              <a:t>“arc costs” </a:t>
            </a:r>
            <a:r>
              <a:rPr lang="en-US" sz="1400" kern="1200">
                <a:solidFill>
                  <a:schemeClr val="tx1"/>
                </a:solidFill>
                <a:latin typeface="Roboto" panose="02000000000000000000" pitchFamily="2" charset="0"/>
                <a:ea typeface="Roboto" panose="02000000000000000000" pitchFamily="2" charset="0"/>
                <a:cs typeface="+mn-cs"/>
              </a:rPr>
              <a:t>which define the cost of travel to be the distances of the arcs. In this way, the best routing can be defined by first creating a </a:t>
            </a:r>
            <a:r>
              <a:rPr lang="en-US" sz="1400" i="1" kern="1200">
                <a:solidFill>
                  <a:schemeClr val="tx1"/>
                </a:solidFill>
                <a:latin typeface="Roboto" panose="02000000000000000000" pitchFamily="2" charset="0"/>
                <a:ea typeface="Roboto" panose="02000000000000000000" pitchFamily="2" charset="0"/>
                <a:cs typeface="+mn-cs"/>
              </a:rPr>
              <a:t>“distance dimension” </a:t>
            </a:r>
            <a:r>
              <a:rPr lang="en-US" sz="1400" kern="1200">
                <a:solidFill>
                  <a:schemeClr val="tx1"/>
                </a:solidFill>
                <a:latin typeface="Roboto" panose="02000000000000000000" pitchFamily="2" charset="0"/>
                <a:ea typeface="Roboto" panose="02000000000000000000" pitchFamily="2" charset="0"/>
                <a:cs typeface="+mn-cs"/>
              </a:rPr>
              <a:t>which computes the cumulative distance traveled by each vehicle along its route. Then, a cost proportional to the maximum of the total distances along each route is set. In this part, a large coefficient (200) is chosen for the global span of the routes, which is the maximum of the distances of the routes. This makes the global span the predominant factor in objective function, so the program minimizes the length of the longest route.  </a:t>
            </a:r>
            <a:endParaRPr lang="en-US" sz="1400" kern="1200">
              <a:solidFill>
                <a:schemeClr val="tx1"/>
              </a:solidFill>
              <a:latin typeface="Roboto" panose="02000000000000000000" pitchFamily="2" charset="0"/>
              <a:ea typeface="Roboto" panose="02000000000000000000" pitchFamily="2" charset="0"/>
              <a:cs typeface="Arial"/>
            </a:endParaRPr>
          </a:p>
          <a:p>
            <a:pPr marL="0" indent="0">
              <a:lnSpc>
                <a:spcPct val="100000"/>
              </a:lnSpc>
              <a:spcBef>
                <a:spcPts val="1000"/>
              </a:spcBef>
              <a:buNone/>
            </a:pPr>
            <a:r>
              <a:rPr lang="en-US" sz="1400" kern="1200">
                <a:solidFill>
                  <a:schemeClr val="tx1"/>
                </a:solidFill>
                <a:latin typeface="Roboto" panose="02000000000000000000" pitchFamily="2" charset="0"/>
                <a:ea typeface="Roboto" panose="02000000000000000000" pitchFamily="2" charset="0"/>
                <a:cs typeface="+mn-cs"/>
              </a:rPr>
              <a:t>Lastly before the solution, we have the </a:t>
            </a:r>
            <a:r>
              <a:rPr lang="en-US" sz="1400" b="1" i="1" kern="1200">
                <a:solidFill>
                  <a:schemeClr val="tx1"/>
                </a:solidFill>
                <a:latin typeface="Roboto" panose="02000000000000000000" pitchFamily="2" charset="0"/>
                <a:ea typeface="Roboto" panose="02000000000000000000" pitchFamily="2" charset="0"/>
                <a:cs typeface="+mn-cs"/>
              </a:rPr>
              <a:t>“search parameters” </a:t>
            </a:r>
            <a:r>
              <a:rPr lang="en-US" sz="1400" kern="1200">
                <a:solidFill>
                  <a:schemeClr val="tx1"/>
                </a:solidFill>
                <a:latin typeface="Roboto" panose="02000000000000000000" pitchFamily="2" charset="0"/>
                <a:ea typeface="Roboto" panose="02000000000000000000" pitchFamily="2" charset="0"/>
                <a:cs typeface="+mn-cs"/>
              </a:rPr>
              <a:t>in which the solver define the default search parameters from which we can define a</a:t>
            </a:r>
            <a:r>
              <a:rPr lang="en-US" sz="1400" kern="1200">
                <a:solidFill>
                  <a:schemeClr val="tx1"/>
                </a:solidFill>
                <a:latin typeface="Roboto" panose="02000000000000000000" pitchFamily="2" charset="0"/>
                <a:ea typeface="Roboto" panose="02000000000000000000" pitchFamily="2" charset="0"/>
                <a:cs typeface="Arial"/>
              </a:rPr>
              <a:t> </a:t>
            </a:r>
            <a:r>
              <a:rPr lang="en-US" sz="1400" kern="1200">
                <a:latin typeface="Roboto" panose="02000000000000000000" pitchFamily="2" charset="0"/>
                <a:ea typeface="Roboto" panose="02000000000000000000" pitchFamily="2" charset="0"/>
                <a:cs typeface="+mn-cs"/>
              </a:rPr>
              <a:t>heuristic method for finding the first solution</a:t>
            </a:r>
            <a:r>
              <a:rPr lang="en-US" sz="1400" kern="1200">
                <a:solidFill>
                  <a:schemeClr val="tx1"/>
                </a:solidFill>
                <a:latin typeface="Roboto" panose="02000000000000000000" pitchFamily="2" charset="0"/>
                <a:ea typeface="Roboto" panose="02000000000000000000" pitchFamily="2" charset="0"/>
                <a:cs typeface="+mn-cs"/>
              </a:rPr>
              <a:t> of the problem through ”path cheapest arc” which creates an initial route for the solver by repeatedly adding edges with the least weight that doesn't lead to a previously visited node (other than the depot). </a:t>
            </a:r>
            <a:endParaRPr lang="en-US" sz="1400" kern="1200">
              <a:solidFill>
                <a:schemeClr val="tx1"/>
              </a:solidFill>
              <a:latin typeface="Roboto" panose="02000000000000000000" pitchFamily="2" charset="0"/>
              <a:ea typeface="Roboto" panose="02000000000000000000" pitchFamily="2" charset="0"/>
              <a:cs typeface="Arial"/>
            </a:endParaRPr>
          </a:p>
          <a:p>
            <a:pPr marL="0" indent="0">
              <a:lnSpc>
                <a:spcPct val="100000"/>
              </a:lnSpc>
              <a:spcBef>
                <a:spcPts val="1000"/>
              </a:spcBef>
              <a:buNone/>
            </a:pPr>
            <a:r>
              <a:rPr lang="en-US" sz="1400" kern="1200">
                <a:solidFill>
                  <a:schemeClr val="tx1"/>
                </a:solidFill>
                <a:latin typeface="Roboto" panose="02000000000000000000" pitchFamily="2" charset="0"/>
                <a:ea typeface="Roboto" panose="02000000000000000000" pitchFamily="2" charset="0"/>
                <a:cs typeface="+mn-cs"/>
              </a:rPr>
              <a:t>Once this initial routing is defined, it is possible to call the solver in order to return the solution and displays the optimal route</a:t>
            </a:r>
            <a:endParaRPr lang="en-US" sz="1400" kern="1200">
              <a:solidFill>
                <a:schemeClr val="tx1"/>
              </a:solidFill>
              <a:latin typeface="Roboto" panose="02000000000000000000" pitchFamily="2" charset="0"/>
              <a:ea typeface="Roboto" panose="02000000000000000000" pitchFamily="2" charset="0"/>
              <a:cs typeface="Arial"/>
            </a:endParaRPr>
          </a:p>
        </p:txBody>
      </p:sp>
      <p:pic>
        <p:nvPicPr>
          <p:cNvPr id="15" name="Picture 14">
            <a:extLst>
              <a:ext uri="{FF2B5EF4-FFF2-40B4-BE49-F238E27FC236}">
                <a16:creationId xmlns:a16="http://schemas.microsoft.com/office/drawing/2014/main" id="{E24AD79A-E15E-468D-A774-A9BA853B4096}"/>
              </a:ext>
            </a:extLst>
          </p:cNvPr>
          <p:cNvPicPr>
            <a:picLocks noChangeAspect="1"/>
          </p:cNvPicPr>
          <p:nvPr/>
        </p:nvPicPr>
        <p:blipFill>
          <a:blip r:embed="rId5"/>
          <a:stretch>
            <a:fillRect/>
          </a:stretch>
        </p:blipFill>
        <p:spPr>
          <a:xfrm>
            <a:off x="8609220" y="3458288"/>
            <a:ext cx="2868406" cy="1286528"/>
          </a:xfrm>
          <a:prstGeom prst="rect">
            <a:avLst/>
          </a:prstGeom>
        </p:spPr>
      </p:pic>
      <p:pic>
        <p:nvPicPr>
          <p:cNvPr id="17" name="Picture 16">
            <a:extLst>
              <a:ext uri="{FF2B5EF4-FFF2-40B4-BE49-F238E27FC236}">
                <a16:creationId xmlns:a16="http://schemas.microsoft.com/office/drawing/2014/main" id="{E26ED268-307F-45B1-A71F-CB395A1C54C8}"/>
              </a:ext>
            </a:extLst>
          </p:cNvPr>
          <p:cNvPicPr>
            <a:picLocks noChangeAspect="1"/>
          </p:cNvPicPr>
          <p:nvPr/>
        </p:nvPicPr>
        <p:blipFill>
          <a:blip r:embed="rId6"/>
          <a:stretch>
            <a:fillRect/>
          </a:stretch>
        </p:blipFill>
        <p:spPr>
          <a:xfrm>
            <a:off x="8609220" y="4997029"/>
            <a:ext cx="2868406" cy="969531"/>
          </a:xfrm>
          <a:prstGeom prst="rect">
            <a:avLst/>
          </a:prstGeom>
        </p:spPr>
      </p:pic>
      <p:sp>
        <p:nvSpPr>
          <p:cNvPr id="18" name="TextBox 17">
            <a:extLst>
              <a:ext uri="{FF2B5EF4-FFF2-40B4-BE49-F238E27FC236}">
                <a16:creationId xmlns:a16="http://schemas.microsoft.com/office/drawing/2014/main" id="{8D64CF65-F492-4262-963F-73E15923DF26}"/>
              </a:ext>
            </a:extLst>
          </p:cNvPr>
          <p:cNvSpPr txBox="1"/>
          <p:nvPr/>
        </p:nvSpPr>
        <p:spPr>
          <a:xfrm>
            <a:off x="0" y="6488668"/>
            <a:ext cx="8180832" cy="276999"/>
          </a:xfrm>
          <a:prstGeom prst="rect">
            <a:avLst/>
          </a:prstGeom>
          <a:noFill/>
        </p:spPr>
        <p:txBody>
          <a:bodyPr wrap="square" rtlCol="0">
            <a:spAutoFit/>
          </a:bodyPr>
          <a:lstStyle/>
          <a:p>
            <a:r>
              <a:rPr lang="en-US" sz="1200">
                <a:latin typeface="Roboto" panose="02000000000000000000" pitchFamily="2" charset="0"/>
                <a:ea typeface="Roboto" panose="02000000000000000000" pitchFamily="2" charset="0"/>
              </a:rPr>
              <a:t>Reference: https://developers.google.com/optimization/routing/vrp?hl=tr</a:t>
            </a:r>
          </a:p>
        </p:txBody>
      </p:sp>
      <p:grpSp>
        <p:nvGrpSpPr>
          <p:cNvPr id="63" name="Group 62">
            <a:extLst>
              <a:ext uri="{FF2B5EF4-FFF2-40B4-BE49-F238E27FC236}">
                <a16:creationId xmlns:a16="http://schemas.microsoft.com/office/drawing/2014/main" id="{580E26D6-A79D-4F97-88ED-13CCF2D1BA6C}"/>
              </a:ext>
            </a:extLst>
          </p:cNvPr>
          <p:cNvGrpSpPr/>
          <p:nvPr/>
        </p:nvGrpSpPr>
        <p:grpSpPr>
          <a:xfrm>
            <a:off x="2878892" y="163462"/>
            <a:ext cx="6896704" cy="517565"/>
            <a:chOff x="2778491" y="292241"/>
            <a:chExt cx="8505205" cy="877077"/>
          </a:xfrm>
        </p:grpSpPr>
        <p:grpSp>
          <p:nvGrpSpPr>
            <p:cNvPr id="64" name="Google Shape;6512;p83">
              <a:extLst>
                <a:ext uri="{FF2B5EF4-FFF2-40B4-BE49-F238E27FC236}">
                  <a16:creationId xmlns:a16="http://schemas.microsoft.com/office/drawing/2014/main" id="{17C9FABC-E20E-4331-844F-F4F58B29049D}"/>
                </a:ext>
              </a:extLst>
            </p:cNvPr>
            <p:cNvGrpSpPr/>
            <p:nvPr/>
          </p:nvGrpSpPr>
          <p:grpSpPr>
            <a:xfrm>
              <a:off x="2778491" y="334386"/>
              <a:ext cx="8505205" cy="834932"/>
              <a:chOff x="5161200" y="2060033"/>
              <a:chExt cx="2620491" cy="718943"/>
            </a:xfrm>
          </p:grpSpPr>
          <p:sp>
            <p:nvSpPr>
              <p:cNvPr id="101" name="Google Shape;6513;p83">
                <a:extLst>
                  <a:ext uri="{FF2B5EF4-FFF2-40B4-BE49-F238E27FC236}">
                    <a16:creationId xmlns:a16="http://schemas.microsoft.com/office/drawing/2014/main" id="{8E7963FE-840F-41DF-966C-AA55DFE3799D}"/>
                  </a:ext>
                </a:extLst>
              </p:cNvPr>
              <p:cNvSpPr/>
              <p:nvPr/>
            </p:nvSpPr>
            <p:spPr>
              <a:xfrm>
                <a:off x="5216414" y="2060033"/>
                <a:ext cx="2565277"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sp>
          <p:cxnSp>
            <p:nvCxnSpPr>
              <p:cNvPr id="104" name="Google Shape;6516;p83">
                <a:extLst>
                  <a:ext uri="{FF2B5EF4-FFF2-40B4-BE49-F238E27FC236}">
                    <a16:creationId xmlns:a16="http://schemas.microsoft.com/office/drawing/2014/main" id="{1F8F6905-FEC2-4384-8178-E00CE1A4901F}"/>
                  </a:ext>
                </a:extLst>
              </p:cNvPr>
              <p:cNvCxnSpPr/>
              <p:nvPr/>
            </p:nvCxnSpPr>
            <p:spPr>
              <a:xfrm>
                <a:off x="5161200" y="2778976"/>
                <a:ext cx="1539300" cy="0"/>
              </a:xfrm>
              <a:prstGeom prst="straightConnector1">
                <a:avLst/>
              </a:prstGeom>
              <a:noFill/>
              <a:ln w="9525" cap="flat" cmpd="sng">
                <a:solidFill>
                  <a:srgbClr val="E3E9ED"/>
                </a:solidFill>
                <a:prstDash val="solid"/>
                <a:round/>
                <a:headEnd type="none" w="med" len="med"/>
                <a:tailEnd type="none" w="med" len="med"/>
              </a:ln>
            </p:spPr>
          </p:cxnSp>
        </p:grpSp>
        <p:grpSp>
          <p:nvGrpSpPr>
            <p:cNvPr id="65" name="Google Shape;4129;p38">
              <a:extLst>
                <a:ext uri="{FF2B5EF4-FFF2-40B4-BE49-F238E27FC236}">
                  <a16:creationId xmlns:a16="http://schemas.microsoft.com/office/drawing/2014/main" id="{3E45DB9B-F6E1-4E26-B0C0-DD206D7873C3}"/>
                </a:ext>
              </a:extLst>
            </p:cNvPr>
            <p:cNvGrpSpPr/>
            <p:nvPr/>
          </p:nvGrpSpPr>
          <p:grpSpPr>
            <a:xfrm>
              <a:off x="3516092" y="292241"/>
              <a:ext cx="574287" cy="509727"/>
              <a:chOff x="5307770" y="2886097"/>
              <a:chExt cx="604199" cy="536270"/>
            </a:xfrm>
          </p:grpSpPr>
          <p:sp>
            <p:nvSpPr>
              <p:cNvPr id="66" name="Google Shape;4130;p38">
                <a:extLst>
                  <a:ext uri="{FF2B5EF4-FFF2-40B4-BE49-F238E27FC236}">
                    <a16:creationId xmlns:a16="http://schemas.microsoft.com/office/drawing/2014/main" id="{DA5B8DE0-072D-41FA-9176-277900F4C9C6}"/>
                  </a:ext>
                </a:extLst>
              </p:cNvPr>
              <p:cNvSpPr/>
              <p:nvPr/>
            </p:nvSpPr>
            <p:spPr>
              <a:xfrm>
                <a:off x="5376716" y="3339113"/>
                <a:ext cx="54136" cy="53378"/>
              </a:xfrm>
              <a:custGeom>
                <a:avLst/>
                <a:gdLst/>
                <a:ahLst/>
                <a:cxnLst/>
                <a:rect l="l" t="t" r="r" b="b"/>
                <a:pathLst>
                  <a:path w="7072" h="6973" extrusionOk="0">
                    <a:moveTo>
                      <a:pt x="5938" y="1"/>
                    </a:moveTo>
                    <a:cubicBezTo>
                      <a:pt x="5304" y="1"/>
                      <a:pt x="4771" y="534"/>
                      <a:pt x="4771" y="1168"/>
                    </a:cubicBezTo>
                    <a:lnTo>
                      <a:pt x="4771" y="4671"/>
                    </a:lnTo>
                    <a:lnTo>
                      <a:pt x="1168" y="4671"/>
                    </a:lnTo>
                    <a:cubicBezTo>
                      <a:pt x="534" y="4671"/>
                      <a:pt x="0" y="5171"/>
                      <a:pt x="0" y="5805"/>
                    </a:cubicBezTo>
                    <a:cubicBezTo>
                      <a:pt x="0" y="6439"/>
                      <a:pt x="534" y="6972"/>
                      <a:pt x="1168" y="6972"/>
                    </a:cubicBezTo>
                    <a:lnTo>
                      <a:pt x="5938" y="6972"/>
                    </a:lnTo>
                    <a:cubicBezTo>
                      <a:pt x="6572" y="6972"/>
                      <a:pt x="7072" y="6439"/>
                      <a:pt x="7072" y="5805"/>
                    </a:cubicBezTo>
                    <a:lnTo>
                      <a:pt x="7072" y="1168"/>
                    </a:lnTo>
                    <a:cubicBezTo>
                      <a:pt x="7072" y="534"/>
                      <a:pt x="6572" y="1"/>
                      <a:pt x="593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31;p38">
                <a:extLst>
                  <a:ext uri="{FF2B5EF4-FFF2-40B4-BE49-F238E27FC236}">
                    <a16:creationId xmlns:a16="http://schemas.microsoft.com/office/drawing/2014/main" id="{96F33CAB-01B6-4D5D-BAB5-3A94791F863E}"/>
                  </a:ext>
                </a:extLst>
              </p:cNvPr>
              <p:cNvSpPr/>
              <p:nvPr/>
            </p:nvSpPr>
            <p:spPr>
              <a:xfrm>
                <a:off x="5331518" y="3124605"/>
                <a:ext cx="70480" cy="17882"/>
              </a:xfrm>
              <a:custGeom>
                <a:avLst/>
                <a:gdLst/>
                <a:ahLst/>
                <a:cxnLst/>
                <a:rect l="l" t="t" r="r" b="b"/>
                <a:pathLst>
                  <a:path w="9207" h="2336" extrusionOk="0">
                    <a:moveTo>
                      <a:pt x="1168" y="1"/>
                    </a:moveTo>
                    <a:cubicBezTo>
                      <a:pt x="501" y="1"/>
                      <a:pt x="0" y="534"/>
                      <a:pt x="0" y="1168"/>
                    </a:cubicBezTo>
                    <a:cubicBezTo>
                      <a:pt x="0" y="1802"/>
                      <a:pt x="501" y="2336"/>
                      <a:pt x="1168" y="2336"/>
                    </a:cubicBezTo>
                    <a:lnTo>
                      <a:pt x="8073" y="2336"/>
                    </a:lnTo>
                    <a:cubicBezTo>
                      <a:pt x="8706" y="2336"/>
                      <a:pt x="9207" y="1802"/>
                      <a:pt x="9207" y="1168"/>
                    </a:cubicBezTo>
                    <a:cubicBezTo>
                      <a:pt x="9207" y="534"/>
                      <a:pt x="8706" y="1"/>
                      <a:pt x="8073"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32;p38">
                <a:extLst>
                  <a:ext uri="{FF2B5EF4-FFF2-40B4-BE49-F238E27FC236}">
                    <a16:creationId xmlns:a16="http://schemas.microsoft.com/office/drawing/2014/main" id="{E8FED8E9-3D23-4ACE-AA8F-59FC0A9CC184}"/>
                  </a:ext>
                </a:extLst>
              </p:cNvPr>
              <p:cNvSpPr/>
              <p:nvPr/>
            </p:nvSpPr>
            <p:spPr>
              <a:xfrm>
                <a:off x="5705378" y="2886097"/>
                <a:ext cx="114396" cy="61286"/>
              </a:xfrm>
              <a:custGeom>
                <a:avLst/>
                <a:gdLst/>
                <a:ahLst/>
                <a:cxnLst/>
                <a:rect l="l" t="t" r="r" b="b"/>
                <a:pathLst>
                  <a:path w="14944" h="8006" extrusionOk="0">
                    <a:moveTo>
                      <a:pt x="1434" y="0"/>
                    </a:moveTo>
                    <a:cubicBezTo>
                      <a:pt x="634" y="0"/>
                      <a:pt x="0" y="634"/>
                      <a:pt x="0" y="1401"/>
                    </a:cubicBezTo>
                    <a:lnTo>
                      <a:pt x="0" y="8006"/>
                    </a:lnTo>
                    <a:lnTo>
                      <a:pt x="14944" y="8006"/>
                    </a:lnTo>
                    <a:lnTo>
                      <a:pt x="14944" y="1401"/>
                    </a:lnTo>
                    <a:cubicBezTo>
                      <a:pt x="14944" y="634"/>
                      <a:pt x="14310" y="0"/>
                      <a:pt x="13510" y="0"/>
                    </a:cubicBez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33;p38">
                <a:extLst>
                  <a:ext uri="{FF2B5EF4-FFF2-40B4-BE49-F238E27FC236}">
                    <a16:creationId xmlns:a16="http://schemas.microsoft.com/office/drawing/2014/main" id="{033DC044-D277-4197-82BC-D318CBC2BB74}"/>
                  </a:ext>
                </a:extLst>
              </p:cNvPr>
              <p:cNvSpPr/>
              <p:nvPr/>
            </p:nvSpPr>
            <p:spPr>
              <a:xfrm>
                <a:off x="5784032" y="2886097"/>
                <a:ext cx="35749" cy="61286"/>
              </a:xfrm>
              <a:custGeom>
                <a:avLst/>
                <a:gdLst/>
                <a:ahLst/>
                <a:cxnLst/>
                <a:rect l="l" t="t" r="r" b="b"/>
                <a:pathLst>
                  <a:path w="4670" h="8006" extrusionOk="0">
                    <a:moveTo>
                      <a:pt x="0" y="0"/>
                    </a:moveTo>
                    <a:cubicBezTo>
                      <a:pt x="767" y="0"/>
                      <a:pt x="1401" y="634"/>
                      <a:pt x="1401" y="1401"/>
                    </a:cubicBezTo>
                    <a:lnTo>
                      <a:pt x="1401" y="8006"/>
                    </a:lnTo>
                    <a:lnTo>
                      <a:pt x="4670" y="8006"/>
                    </a:lnTo>
                    <a:lnTo>
                      <a:pt x="4670" y="1401"/>
                    </a:lnTo>
                    <a:cubicBezTo>
                      <a:pt x="4670" y="634"/>
                      <a:pt x="4036" y="0"/>
                      <a:pt x="3236" y="0"/>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34;p38">
                <a:extLst>
                  <a:ext uri="{FF2B5EF4-FFF2-40B4-BE49-F238E27FC236}">
                    <a16:creationId xmlns:a16="http://schemas.microsoft.com/office/drawing/2014/main" id="{348941A7-948A-472B-8276-5F9A6D947230}"/>
                  </a:ext>
                </a:extLst>
              </p:cNvPr>
              <p:cNvSpPr/>
              <p:nvPr/>
            </p:nvSpPr>
            <p:spPr>
              <a:xfrm>
                <a:off x="5621871" y="2920309"/>
                <a:ext cx="281145" cy="281153"/>
              </a:xfrm>
              <a:custGeom>
                <a:avLst/>
                <a:gdLst/>
                <a:ahLst/>
                <a:cxnLst/>
                <a:rect l="l" t="t" r="r" b="b"/>
                <a:pathLst>
                  <a:path w="36727" h="36728" extrusionOk="0">
                    <a:moveTo>
                      <a:pt x="18380" y="1"/>
                    </a:moveTo>
                    <a:cubicBezTo>
                      <a:pt x="8240" y="1"/>
                      <a:pt x="0" y="8207"/>
                      <a:pt x="0" y="18347"/>
                    </a:cubicBezTo>
                    <a:cubicBezTo>
                      <a:pt x="0" y="28488"/>
                      <a:pt x="8240" y="36727"/>
                      <a:pt x="18380" y="36727"/>
                    </a:cubicBezTo>
                    <a:cubicBezTo>
                      <a:pt x="28521" y="36727"/>
                      <a:pt x="36727" y="28488"/>
                      <a:pt x="36727" y="18347"/>
                    </a:cubicBezTo>
                    <a:cubicBezTo>
                      <a:pt x="36727" y="8207"/>
                      <a:pt x="28521" y="1"/>
                      <a:pt x="18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35;p38">
                <a:extLst>
                  <a:ext uri="{FF2B5EF4-FFF2-40B4-BE49-F238E27FC236}">
                    <a16:creationId xmlns:a16="http://schemas.microsoft.com/office/drawing/2014/main" id="{EBA9E9D8-6A54-4F88-AED1-357CCEC042EF}"/>
                  </a:ext>
                </a:extLst>
              </p:cNvPr>
              <p:cNvSpPr/>
              <p:nvPr/>
            </p:nvSpPr>
            <p:spPr>
              <a:xfrm>
                <a:off x="5747767" y="2920309"/>
                <a:ext cx="155259" cy="280893"/>
              </a:xfrm>
              <a:custGeom>
                <a:avLst/>
                <a:gdLst/>
                <a:ahLst/>
                <a:cxnLst/>
                <a:rect l="l" t="t" r="r" b="b"/>
                <a:pathLst>
                  <a:path w="20282" h="36694" extrusionOk="0">
                    <a:moveTo>
                      <a:pt x="1935" y="1"/>
                    </a:moveTo>
                    <a:cubicBezTo>
                      <a:pt x="1268" y="1"/>
                      <a:pt x="634" y="34"/>
                      <a:pt x="0" y="101"/>
                    </a:cubicBezTo>
                    <a:cubicBezTo>
                      <a:pt x="9207" y="1068"/>
                      <a:pt x="16412" y="8874"/>
                      <a:pt x="16412" y="18347"/>
                    </a:cubicBezTo>
                    <a:cubicBezTo>
                      <a:pt x="16412" y="27854"/>
                      <a:pt x="9240" y="35626"/>
                      <a:pt x="0" y="36594"/>
                    </a:cubicBezTo>
                    <a:cubicBezTo>
                      <a:pt x="634" y="36661"/>
                      <a:pt x="1268" y="36694"/>
                      <a:pt x="1935" y="36694"/>
                    </a:cubicBezTo>
                    <a:cubicBezTo>
                      <a:pt x="12076" y="36694"/>
                      <a:pt x="20282" y="28488"/>
                      <a:pt x="20282" y="18347"/>
                    </a:cubicBezTo>
                    <a:cubicBezTo>
                      <a:pt x="20282" y="8207"/>
                      <a:pt x="12076" y="1"/>
                      <a:pt x="1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36;p38">
                <a:extLst>
                  <a:ext uri="{FF2B5EF4-FFF2-40B4-BE49-F238E27FC236}">
                    <a16:creationId xmlns:a16="http://schemas.microsoft.com/office/drawing/2014/main" id="{2DD8B8C6-8A1B-4351-985B-9A353C7EC2A9}"/>
                  </a:ext>
                </a:extLst>
              </p:cNvPr>
              <p:cNvSpPr/>
              <p:nvPr/>
            </p:nvSpPr>
            <p:spPr>
              <a:xfrm>
                <a:off x="5753639" y="2943804"/>
                <a:ext cx="17882" cy="29633"/>
              </a:xfrm>
              <a:custGeom>
                <a:avLst/>
                <a:gdLst/>
                <a:ahLst/>
                <a:cxnLst/>
                <a:rect l="l" t="t" r="r" b="b"/>
                <a:pathLst>
                  <a:path w="2336" h="3871" extrusionOk="0">
                    <a:moveTo>
                      <a:pt x="1168" y="1"/>
                    </a:moveTo>
                    <a:cubicBezTo>
                      <a:pt x="534" y="1"/>
                      <a:pt x="1" y="535"/>
                      <a:pt x="1" y="1168"/>
                    </a:cubicBezTo>
                    <a:lnTo>
                      <a:pt x="1" y="2703"/>
                    </a:lnTo>
                    <a:cubicBezTo>
                      <a:pt x="1" y="3337"/>
                      <a:pt x="534" y="3870"/>
                      <a:pt x="1168" y="3870"/>
                    </a:cubicBezTo>
                    <a:cubicBezTo>
                      <a:pt x="1802" y="3870"/>
                      <a:pt x="2336" y="3337"/>
                      <a:pt x="2336" y="2703"/>
                    </a:cubicBezTo>
                    <a:lnTo>
                      <a:pt x="2336" y="1168"/>
                    </a:lnTo>
                    <a:cubicBezTo>
                      <a:pt x="2336" y="535"/>
                      <a:pt x="1802" y="1"/>
                      <a:pt x="116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37;p38">
                <a:extLst>
                  <a:ext uri="{FF2B5EF4-FFF2-40B4-BE49-F238E27FC236}">
                    <a16:creationId xmlns:a16="http://schemas.microsoft.com/office/drawing/2014/main" id="{AA54DB6B-B8B9-4848-B006-AB65E2389D24}"/>
                  </a:ext>
                </a:extLst>
              </p:cNvPr>
              <p:cNvSpPr/>
              <p:nvPr/>
            </p:nvSpPr>
            <p:spPr>
              <a:xfrm>
                <a:off x="5849916" y="3052084"/>
                <a:ext cx="29625" cy="17622"/>
              </a:xfrm>
              <a:custGeom>
                <a:avLst/>
                <a:gdLst/>
                <a:ahLst/>
                <a:cxnLst/>
                <a:rect l="l" t="t" r="r" b="b"/>
                <a:pathLst>
                  <a:path w="3870" h="2302" extrusionOk="0">
                    <a:moveTo>
                      <a:pt x="1168" y="0"/>
                    </a:moveTo>
                    <a:cubicBezTo>
                      <a:pt x="534" y="0"/>
                      <a:pt x="0" y="501"/>
                      <a:pt x="0" y="1134"/>
                    </a:cubicBezTo>
                    <a:cubicBezTo>
                      <a:pt x="0" y="1768"/>
                      <a:pt x="534" y="2302"/>
                      <a:pt x="1168" y="2302"/>
                    </a:cubicBezTo>
                    <a:lnTo>
                      <a:pt x="2736" y="2302"/>
                    </a:lnTo>
                    <a:cubicBezTo>
                      <a:pt x="3369" y="2302"/>
                      <a:pt x="3870" y="1768"/>
                      <a:pt x="3870" y="1134"/>
                    </a:cubicBezTo>
                    <a:cubicBezTo>
                      <a:pt x="3870" y="501"/>
                      <a:pt x="3369" y="0"/>
                      <a:pt x="2736"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38;p38">
                <a:extLst>
                  <a:ext uri="{FF2B5EF4-FFF2-40B4-BE49-F238E27FC236}">
                    <a16:creationId xmlns:a16="http://schemas.microsoft.com/office/drawing/2014/main" id="{E1D97DEA-84FA-4443-9B50-032A9F289DDD}"/>
                  </a:ext>
                </a:extLst>
              </p:cNvPr>
              <p:cNvSpPr/>
              <p:nvPr/>
            </p:nvSpPr>
            <p:spPr>
              <a:xfrm>
                <a:off x="5645619" y="3052084"/>
                <a:ext cx="29625" cy="17622"/>
              </a:xfrm>
              <a:custGeom>
                <a:avLst/>
                <a:gdLst/>
                <a:ahLst/>
                <a:cxnLst/>
                <a:rect l="l" t="t" r="r" b="b"/>
                <a:pathLst>
                  <a:path w="3870" h="2302" extrusionOk="0">
                    <a:moveTo>
                      <a:pt x="1135" y="0"/>
                    </a:moveTo>
                    <a:cubicBezTo>
                      <a:pt x="501" y="0"/>
                      <a:pt x="1" y="501"/>
                      <a:pt x="1" y="1134"/>
                    </a:cubicBezTo>
                    <a:cubicBezTo>
                      <a:pt x="1" y="1768"/>
                      <a:pt x="501" y="2302"/>
                      <a:pt x="1135" y="2302"/>
                    </a:cubicBezTo>
                    <a:lnTo>
                      <a:pt x="2702" y="2302"/>
                    </a:lnTo>
                    <a:cubicBezTo>
                      <a:pt x="3336" y="2302"/>
                      <a:pt x="3870" y="1768"/>
                      <a:pt x="3870" y="1134"/>
                    </a:cubicBezTo>
                    <a:cubicBezTo>
                      <a:pt x="3870" y="501"/>
                      <a:pt x="3336" y="0"/>
                      <a:pt x="2702"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39;p38">
                <a:extLst>
                  <a:ext uri="{FF2B5EF4-FFF2-40B4-BE49-F238E27FC236}">
                    <a16:creationId xmlns:a16="http://schemas.microsoft.com/office/drawing/2014/main" id="{9D073EEF-F9E6-476B-8D15-DF3300DA2941}"/>
                  </a:ext>
                </a:extLst>
              </p:cNvPr>
              <p:cNvSpPr/>
              <p:nvPr/>
            </p:nvSpPr>
            <p:spPr>
              <a:xfrm>
                <a:off x="5381569" y="3113880"/>
                <a:ext cx="521428" cy="245909"/>
              </a:xfrm>
              <a:custGeom>
                <a:avLst/>
                <a:gdLst/>
                <a:ahLst/>
                <a:cxnLst/>
                <a:rect l="l" t="t" r="r" b="b"/>
                <a:pathLst>
                  <a:path w="68116" h="32124" extrusionOk="0">
                    <a:moveTo>
                      <a:pt x="1635" y="1"/>
                    </a:moveTo>
                    <a:cubicBezTo>
                      <a:pt x="734" y="1"/>
                      <a:pt x="0" y="735"/>
                      <a:pt x="0" y="1635"/>
                    </a:cubicBezTo>
                    <a:lnTo>
                      <a:pt x="0" y="31090"/>
                    </a:lnTo>
                    <a:cubicBezTo>
                      <a:pt x="0" y="31657"/>
                      <a:pt x="467" y="32124"/>
                      <a:pt x="1034" y="32124"/>
                    </a:cubicBezTo>
                    <a:lnTo>
                      <a:pt x="66081" y="32124"/>
                    </a:lnTo>
                    <a:cubicBezTo>
                      <a:pt x="67215" y="32124"/>
                      <a:pt x="68116" y="31190"/>
                      <a:pt x="68116" y="30056"/>
                    </a:cubicBezTo>
                    <a:lnTo>
                      <a:pt x="68116" y="20315"/>
                    </a:lnTo>
                    <a:cubicBezTo>
                      <a:pt x="68116" y="19581"/>
                      <a:pt x="67849" y="18848"/>
                      <a:pt x="67348" y="18314"/>
                    </a:cubicBezTo>
                    <a:lnTo>
                      <a:pt x="65280" y="16046"/>
                    </a:lnTo>
                    <a:lnTo>
                      <a:pt x="50336" y="12009"/>
                    </a:lnTo>
                    <a:cubicBezTo>
                      <a:pt x="49702" y="12009"/>
                      <a:pt x="49169" y="11476"/>
                      <a:pt x="49169" y="10842"/>
                    </a:cubicBezTo>
                    <a:lnTo>
                      <a:pt x="42898" y="1"/>
                    </a:lnTo>
                    <a:close/>
                  </a:path>
                </a:pathLst>
              </a:custGeom>
              <a:solidFill>
                <a:srgbClr val="27A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40;p38">
                <a:extLst>
                  <a:ext uri="{FF2B5EF4-FFF2-40B4-BE49-F238E27FC236}">
                    <a16:creationId xmlns:a16="http://schemas.microsoft.com/office/drawing/2014/main" id="{4014B064-ACF8-4F27-B020-64D812F166D8}"/>
                  </a:ext>
                </a:extLst>
              </p:cNvPr>
              <p:cNvSpPr/>
              <p:nvPr/>
            </p:nvSpPr>
            <p:spPr>
              <a:xfrm>
                <a:off x="5846846" y="3227518"/>
                <a:ext cx="56188" cy="132278"/>
              </a:xfrm>
              <a:custGeom>
                <a:avLst/>
                <a:gdLst/>
                <a:ahLst/>
                <a:cxnLst/>
                <a:rect l="l" t="t" r="r" b="b"/>
                <a:pathLst>
                  <a:path w="7340" h="17280" extrusionOk="0">
                    <a:moveTo>
                      <a:pt x="1" y="1"/>
                    </a:moveTo>
                    <a:lnTo>
                      <a:pt x="3170" y="3470"/>
                    </a:lnTo>
                    <a:cubicBezTo>
                      <a:pt x="3670" y="4004"/>
                      <a:pt x="3937" y="4737"/>
                      <a:pt x="3937" y="5471"/>
                    </a:cubicBezTo>
                    <a:lnTo>
                      <a:pt x="3937" y="15212"/>
                    </a:lnTo>
                    <a:cubicBezTo>
                      <a:pt x="3937" y="16346"/>
                      <a:pt x="3036" y="17280"/>
                      <a:pt x="1902" y="17280"/>
                    </a:cubicBezTo>
                    <a:lnTo>
                      <a:pt x="5271" y="17280"/>
                    </a:lnTo>
                    <a:cubicBezTo>
                      <a:pt x="6439" y="17280"/>
                      <a:pt x="7340" y="16346"/>
                      <a:pt x="7340" y="15212"/>
                    </a:cubicBezTo>
                    <a:lnTo>
                      <a:pt x="7340" y="5471"/>
                    </a:lnTo>
                    <a:cubicBezTo>
                      <a:pt x="7340" y="4737"/>
                      <a:pt x="7073" y="4004"/>
                      <a:pt x="6572" y="3470"/>
                    </a:cubicBezTo>
                    <a:lnTo>
                      <a:pt x="4504" y="1202"/>
                    </a:lnTo>
                    <a:lnTo>
                      <a:pt x="1"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41;p38">
                <a:extLst>
                  <a:ext uri="{FF2B5EF4-FFF2-40B4-BE49-F238E27FC236}">
                    <a16:creationId xmlns:a16="http://schemas.microsoft.com/office/drawing/2014/main" id="{3A1DC28E-6826-4B7C-8480-BD8769379447}"/>
                  </a:ext>
                </a:extLst>
              </p:cNvPr>
              <p:cNvSpPr/>
              <p:nvPr/>
            </p:nvSpPr>
            <p:spPr>
              <a:xfrm>
                <a:off x="5709971" y="3113880"/>
                <a:ext cx="171342" cy="122832"/>
              </a:xfrm>
              <a:custGeom>
                <a:avLst/>
                <a:gdLst/>
                <a:ahLst/>
                <a:cxnLst/>
                <a:rect l="l" t="t" r="r" b="b"/>
                <a:pathLst>
                  <a:path w="22383" h="16046" extrusionOk="0">
                    <a:moveTo>
                      <a:pt x="1" y="1"/>
                    </a:moveTo>
                    <a:lnTo>
                      <a:pt x="1" y="14878"/>
                    </a:lnTo>
                    <a:cubicBezTo>
                      <a:pt x="1" y="15545"/>
                      <a:pt x="534" y="16046"/>
                      <a:pt x="1168" y="16046"/>
                    </a:cubicBezTo>
                    <a:lnTo>
                      <a:pt x="22383" y="16046"/>
                    </a:lnTo>
                    <a:lnTo>
                      <a:pt x="8607" y="968"/>
                    </a:lnTo>
                    <a:cubicBezTo>
                      <a:pt x="8040" y="334"/>
                      <a:pt x="7239" y="1"/>
                      <a:pt x="6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42;p38">
                <a:extLst>
                  <a:ext uri="{FF2B5EF4-FFF2-40B4-BE49-F238E27FC236}">
                    <a16:creationId xmlns:a16="http://schemas.microsoft.com/office/drawing/2014/main" id="{2FE84910-44E3-4379-8CBC-809DB50952D0}"/>
                  </a:ext>
                </a:extLst>
              </p:cNvPr>
              <p:cNvSpPr/>
              <p:nvPr/>
            </p:nvSpPr>
            <p:spPr>
              <a:xfrm>
                <a:off x="5732953" y="3113880"/>
                <a:ext cx="148362" cy="122832"/>
              </a:xfrm>
              <a:custGeom>
                <a:avLst/>
                <a:gdLst/>
                <a:ahLst/>
                <a:cxnLst/>
                <a:rect l="l" t="t" r="r" b="b"/>
                <a:pathLst>
                  <a:path w="19381" h="16046" extrusionOk="0">
                    <a:moveTo>
                      <a:pt x="1" y="1"/>
                    </a:moveTo>
                    <a:cubicBezTo>
                      <a:pt x="835" y="1"/>
                      <a:pt x="1635" y="334"/>
                      <a:pt x="2202" y="968"/>
                    </a:cubicBezTo>
                    <a:lnTo>
                      <a:pt x="16012" y="16046"/>
                    </a:lnTo>
                    <a:lnTo>
                      <a:pt x="19381" y="16046"/>
                    </a:lnTo>
                    <a:lnTo>
                      <a:pt x="5605" y="968"/>
                    </a:lnTo>
                    <a:cubicBezTo>
                      <a:pt x="5038" y="334"/>
                      <a:pt x="4237" y="1"/>
                      <a:pt x="3403"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43;p38">
                <a:extLst>
                  <a:ext uri="{FF2B5EF4-FFF2-40B4-BE49-F238E27FC236}">
                    <a16:creationId xmlns:a16="http://schemas.microsoft.com/office/drawing/2014/main" id="{BAF239B3-156D-4DD1-8BBD-6963322483CA}"/>
                  </a:ext>
                </a:extLst>
              </p:cNvPr>
              <p:cNvSpPr/>
              <p:nvPr/>
            </p:nvSpPr>
            <p:spPr>
              <a:xfrm>
                <a:off x="5372628" y="3309746"/>
                <a:ext cx="539302" cy="17629"/>
              </a:xfrm>
              <a:custGeom>
                <a:avLst/>
                <a:gdLst/>
                <a:ahLst/>
                <a:cxnLst/>
                <a:rect l="l" t="t" r="r" b="b"/>
                <a:pathLst>
                  <a:path w="70451" h="2303" extrusionOk="0">
                    <a:moveTo>
                      <a:pt x="1168" y="1"/>
                    </a:moveTo>
                    <a:cubicBezTo>
                      <a:pt x="534" y="1"/>
                      <a:pt x="1" y="534"/>
                      <a:pt x="1" y="1168"/>
                    </a:cubicBezTo>
                    <a:cubicBezTo>
                      <a:pt x="1" y="1802"/>
                      <a:pt x="534" y="2302"/>
                      <a:pt x="1168" y="2302"/>
                    </a:cubicBezTo>
                    <a:lnTo>
                      <a:pt x="69284" y="2302"/>
                    </a:lnTo>
                    <a:cubicBezTo>
                      <a:pt x="69917" y="2302"/>
                      <a:pt x="70451" y="1802"/>
                      <a:pt x="70451" y="1168"/>
                    </a:cubicBezTo>
                    <a:cubicBezTo>
                      <a:pt x="70451" y="534"/>
                      <a:pt x="69917" y="1"/>
                      <a:pt x="6928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44;p38">
                <a:extLst>
                  <a:ext uri="{FF2B5EF4-FFF2-40B4-BE49-F238E27FC236}">
                    <a16:creationId xmlns:a16="http://schemas.microsoft.com/office/drawing/2014/main" id="{07A044A9-09C4-46D7-8893-EB77B4E3E106}"/>
                  </a:ext>
                </a:extLst>
              </p:cNvPr>
              <p:cNvSpPr/>
              <p:nvPr/>
            </p:nvSpPr>
            <p:spPr>
              <a:xfrm>
                <a:off x="5878517" y="3279101"/>
                <a:ext cx="33452" cy="17629"/>
              </a:xfrm>
              <a:custGeom>
                <a:avLst/>
                <a:gdLst/>
                <a:ahLst/>
                <a:cxnLst/>
                <a:rect l="l" t="t" r="r" b="b"/>
                <a:pathLst>
                  <a:path w="4370" h="2303" extrusionOk="0">
                    <a:moveTo>
                      <a:pt x="1168" y="1"/>
                    </a:moveTo>
                    <a:cubicBezTo>
                      <a:pt x="534" y="1"/>
                      <a:pt x="0" y="501"/>
                      <a:pt x="0" y="1135"/>
                    </a:cubicBezTo>
                    <a:cubicBezTo>
                      <a:pt x="0" y="1769"/>
                      <a:pt x="534" y="2302"/>
                      <a:pt x="1168" y="2302"/>
                    </a:cubicBezTo>
                    <a:lnTo>
                      <a:pt x="3203" y="2302"/>
                    </a:lnTo>
                    <a:cubicBezTo>
                      <a:pt x="3836" y="2302"/>
                      <a:pt x="4370" y="1769"/>
                      <a:pt x="4370" y="1135"/>
                    </a:cubicBezTo>
                    <a:cubicBezTo>
                      <a:pt x="4370" y="501"/>
                      <a:pt x="3836" y="1"/>
                      <a:pt x="320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45;p38">
                <a:extLst>
                  <a:ext uri="{FF2B5EF4-FFF2-40B4-BE49-F238E27FC236}">
                    <a16:creationId xmlns:a16="http://schemas.microsoft.com/office/drawing/2014/main" id="{EDE990DA-029B-4CE4-A579-F1C5F2A032FF}"/>
                  </a:ext>
                </a:extLst>
              </p:cNvPr>
              <p:cNvSpPr/>
              <p:nvPr/>
            </p:nvSpPr>
            <p:spPr>
              <a:xfrm>
                <a:off x="5742148" y="3303875"/>
                <a:ext cx="118492" cy="118492"/>
              </a:xfrm>
              <a:custGeom>
                <a:avLst/>
                <a:gdLst/>
                <a:ahLst/>
                <a:cxnLst/>
                <a:rect l="l" t="t" r="r" b="b"/>
                <a:pathLst>
                  <a:path w="15479" h="15479" extrusionOk="0">
                    <a:moveTo>
                      <a:pt x="7739" y="0"/>
                    </a:moveTo>
                    <a:cubicBezTo>
                      <a:pt x="3470" y="0"/>
                      <a:pt x="1" y="3470"/>
                      <a:pt x="1" y="7739"/>
                    </a:cubicBezTo>
                    <a:cubicBezTo>
                      <a:pt x="1" y="12009"/>
                      <a:pt x="3470" y="15478"/>
                      <a:pt x="7739" y="15478"/>
                    </a:cubicBezTo>
                    <a:cubicBezTo>
                      <a:pt x="12009" y="15478"/>
                      <a:pt x="15478" y="12009"/>
                      <a:pt x="15478" y="7739"/>
                    </a:cubicBezTo>
                    <a:cubicBezTo>
                      <a:pt x="15478" y="3470"/>
                      <a:pt x="12009" y="0"/>
                      <a:pt x="77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46;p38">
                <a:extLst>
                  <a:ext uri="{FF2B5EF4-FFF2-40B4-BE49-F238E27FC236}">
                    <a16:creationId xmlns:a16="http://schemas.microsoft.com/office/drawing/2014/main" id="{DEC0D0DB-853B-4E46-84E2-11C1F4EF6299}"/>
                  </a:ext>
                </a:extLst>
              </p:cNvPr>
              <p:cNvSpPr/>
              <p:nvPr/>
            </p:nvSpPr>
            <p:spPr>
              <a:xfrm>
                <a:off x="5791435" y="3303875"/>
                <a:ext cx="69209" cy="118492"/>
              </a:xfrm>
              <a:custGeom>
                <a:avLst/>
                <a:gdLst/>
                <a:ahLst/>
                <a:cxnLst/>
                <a:rect l="l" t="t" r="r" b="b"/>
                <a:pathLst>
                  <a:path w="9041" h="15479" extrusionOk="0">
                    <a:moveTo>
                      <a:pt x="1301" y="0"/>
                    </a:moveTo>
                    <a:cubicBezTo>
                      <a:pt x="868" y="0"/>
                      <a:pt x="434" y="67"/>
                      <a:pt x="0" y="134"/>
                    </a:cubicBezTo>
                    <a:cubicBezTo>
                      <a:pt x="3670" y="734"/>
                      <a:pt x="6472" y="3903"/>
                      <a:pt x="6472" y="7739"/>
                    </a:cubicBezTo>
                    <a:cubicBezTo>
                      <a:pt x="6472" y="11575"/>
                      <a:pt x="3670" y="14744"/>
                      <a:pt x="0" y="15345"/>
                    </a:cubicBezTo>
                    <a:cubicBezTo>
                      <a:pt x="434" y="15445"/>
                      <a:pt x="868" y="15478"/>
                      <a:pt x="1301" y="15478"/>
                    </a:cubicBezTo>
                    <a:cubicBezTo>
                      <a:pt x="5571" y="15478"/>
                      <a:pt x="9040" y="12009"/>
                      <a:pt x="9040" y="7739"/>
                    </a:cubicBezTo>
                    <a:cubicBezTo>
                      <a:pt x="9040" y="3470"/>
                      <a:pt x="5571" y="0"/>
                      <a:pt x="130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47;p38">
                <a:extLst>
                  <a:ext uri="{FF2B5EF4-FFF2-40B4-BE49-F238E27FC236}">
                    <a16:creationId xmlns:a16="http://schemas.microsoft.com/office/drawing/2014/main" id="{1D4A5E99-CA9E-4375-999A-E78BE9BB0EC3}"/>
                  </a:ext>
                </a:extLst>
              </p:cNvPr>
              <p:cNvSpPr/>
              <p:nvPr/>
            </p:nvSpPr>
            <p:spPr>
              <a:xfrm>
                <a:off x="5781727" y="3343454"/>
                <a:ext cx="39331" cy="39331"/>
              </a:xfrm>
              <a:custGeom>
                <a:avLst/>
                <a:gdLst/>
                <a:ahLst/>
                <a:cxnLst/>
                <a:rect l="l" t="t" r="r" b="b"/>
                <a:pathLst>
                  <a:path w="5138" h="5138" extrusionOk="0">
                    <a:moveTo>
                      <a:pt x="2569" y="1"/>
                    </a:moveTo>
                    <a:cubicBezTo>
                      <a:pt x="1135" y="1"/>
                      <a:pt x="1" y="1135"/>
                      <a:pt x="1" y="2569"/>
                    </a:cubicBezTo>
                    <a:cubicBezTo>
                      <a:pt x="1" y="4004"/>
                      <a:pt x="1135" y="5138"/>
                      <a:pt x="2569" y="5138"/>
                    </a:cubicBezTo>
                    <a:cubicBezTo>
                      <a:pt x="3970" y="5138"/>
                      <a:pt x="5138" y="4004"/>
                      <a:pt x="5138" y="2569"/>
                    </a:cubicBezTo>
                    <a:cubicBezTo>
                      <a:pt x="5138" y="1135"/>
                      <a:pt x="3970"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48;p38">
                <a:extLst>
                  <a:ext uri="{FF2B5EF4-FFF2-40B4-BE49-F238E27FC236}">
                    <a16:creationId xmlns:a16="http://schemas.microsoft.com/office/drawing/2014/main" id="{B94BD9BA-6E1A-45F5-83D3-3124A227DE56}"/>
                  </a:ext>
                </a:extLst>
              </p:cNvPr>
              <p:cNvSpPr/>
              <p:nvPr/>
            </p:nvSpPr>
            <p:spPr>
              <a:xfrm>
                <a:off x="5793479" y="3343454"/>
                <a:ext cx="27581" cy="39331"/>
              </a:xfrm>
              <a:custGeom>
                <a:avLst/>
                <a:gdLst/>
                <a:ahLst/>
                <a:cxnLst/>
                <a:rect l="l" t="t" r="r" b="b"/>
                <a:pathLst>
                  <a:path w="3603" h="5138" extrusionOk="0">
                    <a:moveTo>
                      <a:pt x="1034" y="1"/>
                    </a:moveTo>
                    <a:cubicBezTo>
                      <a:pt x="667" y="1"/>
                      <a:pt x="301" y="101"/>
                      <a:pt x="0" y="234"/>
                    </a:cubicBezTo>
                    <a:cubicBezTo>
                      <a:pt x="868" y="635"/>
                      <a:pt x="1501" y="1535"/>
                      <a:pt x="1501" y="2569"/>
                    </a:cubicBezTo>
                    <a:cubicBezTo>
                      <a:pt x="1501" y="3603"/>
                      <a:pt x="868" y="4504"/>
                      <a:pt x="0" y="4904"/>
                    </a:cubicBezTo>
                    <a:cubicBezTo>
                      <a:pt x="301" y="5071"/>
                      <a:pt x="667" y="5138"/>
                      <a:pt x="1034" y="5138"/>
                    </a:cubicBezTo>
                    <a:cubicBezTo>
                      <a:pt x="2435" y="5138"/>
                      <a:pt x="3603" y="4004"/>
                      <a:pt x="3603" y="2569"/>
                    </a:cubicBezTo>
                    <a:cubicBezTo>
                      <a:pt x="3603" y="1168"/>
                      <a:pt x="2435"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49;p38">
                <a:extLst>
                  <a:ext uri="{FF2B5EF4-FFF2-40B4-BE49-F238E27FC236}">
                    <a16:creationId xmlns:a16="http://schemas.microsoft.com/office/drawing/2014/main" id="{B7243536-496A-4759-8E11-80C9BCEBA0C9}"/>
                  </a:ext>
                </a:extLst>
              </p:cNvPr>
              <p:cNvSpPr/>
              <p:nvPr/>
            </p:nvSpPr>
            <p:spPr>
              <a:xfrm>
                <a:off x="5447706" y="3303875"/>
                <a:ext cx="118231" cy="118492"/>
              </a:xfrm>
              <a:custGeom>
                <a:avLst/>
                <a:gdLst/>
                <a:ahLst/>
                <a:cxnLst/>
                <a:rect l="l" t="t" r="r" b="b"/>
                <a:pathLst>
                  <a:path w="15445" h="15479" extrusionOk="0">
                    <a:moveTo>
                      <a:pt x="7706" y="0"/>
                    </a:moveTo>
                    <a:cubicBezTo>
                      <a:pt x="3437" y="0"/>
                      <a:pt x="1" y="3470"/>
                      <a:pt x="1" y="7739"/>
                    </a:cubicBezTo>
                    <a:cubicBezTo>
                      <a:pt x="1" y="12009"/>
                      <a:pt x="3437" y="15478"/>
                      <a:pt x="7706" y="15478"/>
                    </a:cubicBezTo>
                    <a:cubicBezTo>
                      <a:pt x="11976" y="15478"/>
                      <a:pt x="15445" y="12009"/>
                      <a:pt x="15445" y="7739"/>
                    </a:cubicBezTo>
                    <a:cubicBezTo>
                      <a:pt x="15445" y="3470"/>
                      <a:pt x="11976" y="0"/>
                      <a:pt x="77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50;p38">
                <a:extLst>
                  <a:ext uri="{FF2B5EF4-FFF2-40B4-BE49-F238E27FC236}">
                    <a16:creationId xmlns:a16="http://schemas.microsoft.com/office/drawing/2014/main" id="{7A0C3292-B6D6-49E9-87B8-3647415A1676}"/>
                  </a:ext>
                </a:extLst>
              </p:cNvPr>
              <p:cNvSpPr/>
              <p:nvPr/>
            </p:nvSpPr>
            <p:spPr>
              <a:xfrm>
                <a:off x="5496993" y="3303875"/>
                <a:ext cx="68949" cy="118492"/>
              </a:xfrm>
              <a:custGeom>
                <a:avLst/>
                <a:gdLst/>
                <a:ahLst/>
                <a:cxnLst/>
                <a:rect l="l" t="t" r="r" b="b"/>
                <a:pathLst>
                  <a:path w="9007" h="15479" extrusionOk="0">
                    <a:moveTo>
                      <a:pt x="1268" y="0"/>
                    </a:moveTo>
                    <a:cubicBezTo>
                      <a:pt x="835" y="0"/>
                      <a:pt x="401" y="67"/>
                      <a:pt x="1" y="134"/>
                    </a:cubicBezTo>
                    <a:cubicBezTo>
                      <a:pt x="3637" y="734"/>
                      <a:pt x="6439" y="3903"/>
                      <a:pt x="6439" y="7739"/>
                    </a:cubicBezTo>
                    <a:cubicBezTo>
                      <a:pt x="6439" y="11575"/>
                      <a:pt x="3637" y="14744"/>
                      <a:pt x="1" y="15345"/>
                    </a:cubicBezTo>
                    <a:cubicBezTo>
                      <a:pt x="401" y="15445"/>
                      <a:pt x="835" y="15478"/>
                      <a:pt x="1268" y="15478"/>
                    </a:cubicBezTo>
                    <a:cubicBezTo>
                      <a:pt x="5538" y="15478"/>
                      <a:pt x="9007" y="12009"/>
                      <a:pt x="9007" y="7739"/>
                    </a:cubicBezTo>
                    <a:cubicBezTo>
                      <a:pt x="9007" y="3470"/>
                      <a:pt x="5538" y="0"/>
                      <a:pt x="126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51;p38">
                <a:extLst>
                  <a:ext uri="{FF2B5EF4-FFF2-40B4-BE49-F238E27FC236}">
                    <a16:creationId xmlns:a16="http://schemas.microsoft.com/office/drawing/2014/main" id="{D321B01D-631B-4904-B604-8EE8ECD36AE9}"/>
                  </a:ext>
                </a:extLst>
              </p:cNvPr>
              <p:cNvSpPr/>
              <p:nvPr/>
            </p:nvSpPr>
            <p:spPr>
              <a:xfrm>
                <a:off x="5487033" y="3343454"/>
                <a:ext cx="39331" cy="39331"/>
              </a:xfrm>
              <a:custGeom>
                <a:avLst/>
                <a:gdLst/>
                <a:ahLst/>
                <a:cxnLst/>
                <a:rect l="l" t="t" r="r" b="b"/>
                <a:pathLst>
                  <a:path w="5138" h="5138" extrusionOk="0">
                    <a:moveTo>
                      <a:pt x="2569" y="1"/>
                    </a:moveTo>
                    <a:cubicBezTo>
                      <a:pt x="1168" y="1"/>
                      <a:pt x="1" y="1135"/>
                      <a:pt x="1" y="2569"/>
                    </a:cubicBezTo>
                    <a:cubicBezTo>
                      <a:pt x="1" y="4004"/>
                      <a:pt x="1168" y="5138"/>
                      <a:pt x="2569" y="5138"/>
                    </a:cubicBezTo>
                    <a:cubicBezTo>
                      <a:pt x="4004" y="5138"/>
                      <a:pt x="5138" y="4004"/>
                      <a:pt x="5138" y="2569"/>
                    </a:cubicBezTo>
                    <a:cubicBezTo>
                      <a:pt x="5138" y="1135"/>
                      <a:pt x="4004"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52;p38">
                <a:extLst>
                  <a:ext uri="{FF2B5EF4-FFF2-40B4-BE49-F238E27FC236}">
                    <a16:creationId xmlns:a16="http://schemas.microsoft.com/office/drawing/2014/main" id="{FFEB25A5-041B-4E6C-8622-24B450F885FF}"/>
                  </a:ext>
                </a:extLst>
              </p:cNvPr>
              <p:cNvSpPr/>
              <p:nvPr/>
            </p:nvSpPr>
            <p:spPr>
              <a:xfrm>
                <a:off x="5498784" y="3343454"/>
                <a:ext cx="27581" cy="39331"/>
              </a:xfrm>
              <a:custGeom>
                <a:avLst/>
                <a:gdLst/>
                <a:ahLst/>
                <a:cxnLst/>
                <a:rect l="l" t="t" r="r" b="b"/>
                <a:pathLst>
                  <a:path w="3603" h="5138" extrusionOk="0">
                    <a:moveTo>
                      <a:pt x="1034" y="1"/>
                    </a:moveTo>
                    <a:cubicBezTo>
                      <a:pt x="667" y="1"/>
                      <a:pt x="300" y="101"/>
                      <a:pt x="0" y="234"/>
                    </a:cubicBezTo>
                    <a:cubicBezTo>
                      <a:pt x="901" y="635"/>
                      <a:pt x="1501" y="1535"/>
                      <a:pt x="1501" y="2569"/>
                    </a:cubicBezTo>
                    <a:cubicBezTo>
                      <a:pt x="1501" y="3603"/>
                      <a:pt x="901" y="4504"/>
                      <a:pt x="0" y="4904"/>
                    </a:cubicBezTo>
                    <a:cubicBezTo>
                      <a:pt x="334" y="5071"/>
                      <a:pt x="667" y="5138"/>
                      <a:pt x="1034" y="5138"/>
                    </a:cubicBezTo>
                    <a:cubicBezTo>
                      <a:pt x="2469" y="5138"/>
                      <a:pt x="3603" y="4004"/>
                      <a:pt x="3603" y="2569"/>
                    </a:cubicBezTo>
                    <a:cubicBezTo>
                      <a:pt x="3603" y="1168"/>
                      <a:pt x="246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53;p38">
                <a:extLst>
                  <a:ext uri="{FF2B5EF4-FFF2-40B4-BE49-F238E27FC236}">
                    <a16:creationId xmlns:a16="http://schemas.microsoft.com/office/drawing/2014/main" id="{E31BA6EE-2F35-4A0B-94D3-6AF9ACCC5293}"/>
                  </a:ext>
                </a:extLst>
              </p:cNvPr>
              <p:cNvSpPr/>
              <p:nvPr/>
            </p:nvSpPr>
            <p:spPr>
              <a:xfrm>
                <a:off x="5645366" y="3104946"/>
                <a:ext cx="17622" cy="263784"/>
              </a:xfrm>
              <a:custGeom>
                <a:avLst/>
                <a:gdLst/>
                <a:ahLst/>
                <a:cxnLst/>
                <a:rect l="l" t="t" r="r" b="b"/>
                <a:pathLst>
                  <a:path w="2302" h="34459" extrusionOk="0">
                    <a:moveTo>
                      <a:pt x="1134" y="0"/>
                    </a:moveTo>
                    <a:cubicBezTo>
                      <a:pt x="501" y="0"/>
                      <a:pt x="0" y="501"/>
                      <a:pt x="0" y="1168"/>
                    </a:cubicBezTo>
                    <a:lnTo>
                      <a:pt x="0" y="33291"/>
                    </a:lnTo>
                    <a:cubicBezTo>
                      <a:pt x="0" y="33925"/>
                      <a:pt x="501" y="34458"/>
                      <a:pt x="1134" y="34458"/>
                    </a:cubicBezTo>
                    <a:cubicBezTo>
                      <a:pt x="1768" y="34458"/>
                      <a:pt x="2302" y="33925"/>
                      <a:pt x="2302" y="33291"/>
                    </a:cubicBezTo>
                    <a:lnTo>
                      <a:pt x="2302" y="1168"/>
                    </a:lnTo>
                    <a:cubicBezTo>
                      <a:pt x="2302" y="501"/>
                      <a:pt x="1768" y="0"/>
                      <a:pt x="1134"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54;p38">
                <a:extLst>
                  <a:ext uri="{FF2B5EF4-FFF2-40B4-BE49-F238E27FC236}">
                    <a16:creationId xmlns:a16="http://schemas.microsoft.com/office/drawing/2014/main" id="{58894C15-6523-4F27-9279-888A6388DAD6}"/>
                  </a:ext>
                </a:extLst>
              </p:cNvPr>
              <p:cNvSpPr/>
              <p:nvPr/>
            </p:nvSpPr>
            <p:spPr>
              <a:xfrm>
                <a:off x="5482179" y="3153175"/>
                <a:ext cx="85039" cy="110860"/>
              </a:xfrm>
              <a:custGeom>
                <a:avLst/>
                <a:gdLst/>
                <a:ahLst/>
                <a:cxnLst/>
                <a:rect l="l" t="t" r="r" b="b"/>
                <a:pathLst>
                  <a:path w="11109" h="14482" extrusionOk="0">
                    <a:moveTo>
                      <a:pt x="3178" y="0"/>
                    </a:moveTo>
                    <a:cubicBezTo>
                      <a:pt x="2335" y="0"/>
                      <a:pt x="1498" y="326"/>
                      <a:pt x="868" y="972"/>
                    </a:cubicBezTo>
                    <a:lnTo>
                      <a:pt x="68" y="1773"/>
                    </a:lnTo>
                    <a:cubicBezTo>
                      <a:pt x="1" y="1839"/>
                      <a:pt x="1" y="1973"/>
                      <a:pt x="101" y="2040"/>
                    </a:cubicBezTo>
                    <a:lnTo>
                      <a:pt x="5305" y="7110"/>
                    </a:lnTo>
                    <a:cubicBezTo>
                      <a:pt x="5338" y="7143"/>
                      <a:pt x="5371" y="7210"/>
                      <a:pt x="5371" y="7243"/>
                    </a:cubicBezTo>
                    <a:cubicBezTo>
                      <a:pt x="5371" y="7277"/>
                      <a:pt x="5338" y="7343"/>
                      <a:pt x="5305" y="7377"/>
                    </a:cubicBezTo>
                    <a:lnTo>
                      <a:pt x="101" y="12447"/>
                    </a:lnTo>
                    <a:cubicBezTo>
                      <a:pt x="1" y="12514"/>
                      <a:pt x="1" y="12647"/>
                      <a:pt x="68" y="12714"/>
                    </a:cubicBezTo>
                    <a:lnTo>
                      <a:pt x="868" y="13514"/>
                    </a:lnTo>
                    <a:cubicBezTo>
                      <a:pt x="1493" y="14157"/>
                      <a:pt x="2324" y="14482"/>
                      <a:pt x="3161" y="14482"/>
                    </a:cubicBezTo>
                    <a:cubicBezTo>
                      <a:pt x="3976" y="14482"/>
                      <a:pt x="4796" y="14173"/>
                      <a:pt x="5438" y="13548"/>
                    </a:cubicBezTo>
                    <a:lnTo>
                      <a:pt x="10242" y="8844"/>
                    </a:lnTo>
                    <a:cubicBezTo>
                      <a:pt x="10875" y="8244"/>
                      <a:pt x="11109" y="7310"/>
                      <a:pt x="10809" y="6443"/>
                    </a:cubicBezTo>
                    <a:cubicBezTo>
                      <a:pt x="10675" y="6142"/>
                      <a:pt x="10475" y="5842"/>
                      <a:pt x="10242" y="5609"/>
                    </a:cubicBezTo>
                    <a:lnTo>
                      <a:pt x="5438" y="905"/>
                    </a:lnTo>
                    <a:cubicBezTo>
                      <a:pt x="4801" y="301"/>
                      <a:pt x="3987" y="0"/>
                      <a:pt x="317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55;p38">
                <a:extLst>
                  <a:ext uri="{FF2B5EF4-FFF2-40B4-BE49-F238E27FC236}">
                    <a16:creationId xmlns:a16="http://schemas.microsoft.com/office/drawing/2014/main" id="{5949AC51-3B65-4C03-8741-9989E0395F6E}"/>
                  </a:ext>
                </a:extLst>
              </p:cNvPr>
              <p:cNvSpPr/>
              <p:nvPr/>
            </p:nvSpPr>
            <p:spPr>
              <a:xfrm>
                <a:off x="5753639" y="2987984"/>
                <a:ext cx="47760" cy="81717"/>
              </a:xfrm>
              <a:custGeom>
                <a:avLst/>
                <a:gdLst/>
                <a:ahLst/>
                <a:cxnLst/>
                <a:rect l="l" t="t" r="r" b="b"/>
                <a:pathLst>
                  <a:path w="6239" h="10675" extrusionOk="0">
                    <a:moveTo>
                      <a:pt x="1168" y="1"/>
                    </a:moveTo>
                    <a:cubicBezTo>
                      <a:pt x="534" y="1"/>
                      <a:pt x="1" y="534"/>
                      <a:pt x="1" y="1168"/>
                    </a:cubicBezTo>
                    <a:lnTo>
                      <a:pt x="1" y="9507"/>
                    </a:lnTo>
                    <a:cubicBezTo>
                      <a:pt x="1" y="10141"/>
                      <a:pt x="534" y="10675"/>
                      <a:pt x="1168" y="10675"/>
                    </a:cubicBezTo>
                    <a:lnTo>
                      <a:pt x="5104" y="10675"/>
                    </a:lnTo>
                    <a:cubicBezTo>
                      <a:pt x="5738" y="10675"/>
                      <a:pt x="6238" y="10141"/>
                      <a:pt x="6238" y="9507"/>
                    </a:cubicBezTo>
                    <a:cubicBezTo>
                      <a:pt x="6238" y="8874"/>
                      <a:pt x="5738" y="8373"/>
                      <a:pt x="5104" y="8373"/>
                    </a:cubicBezTo>
                    <a:lnTo>
                      <a:pt x="2336" y="8373"/>
                    </a:lnTo>
                    <a:lnTo>
                      <a:pt x="2336" y="1168"/>
                    </a:lnTo>
                    <a:cubicBezTo>
                      <a:pt x="2336" y="534"/>
                      <a:pt x="1802"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56;p38">
                <a:extLst>
                  <a:ext uri="{FF2B5EF4-FFF2-40B4-BE49-F238E27FC236}">
                    <a16:creationId xmlns:a16="http://schemas.microsoft.com/office/drawing/2014/main" id="{D78333B5-D4E2-4DE6-8624-E6023817CA1F}"/>
                  </a:ext>
                </a:extLst>
              </p:cNvPr>
              <p:cNvSpPr/>
              <p:nvPr/>
            </p:nvSpPr>
            <p:spPr>
              <a:xfrm>
                <a:off x="5450263" y="2967559"/>
                <a:ext cx="170063" cy="17622"/>
              </a:xfrm>
              <a:custGeom>
                <a:avLst/>
                <a:gdLst/>
                <a:ahLst/>
                <a:cxnLst/>
                <a:rect l="l" t="t" r="r" b="b"/>
                <a:pathLst>
                  <a:path w="22216" h="2302" extrusionOk="0">
                    <a:moveTo>
                      <a:pt x="1134" y="0"/>
                    </a:moveTo>
                    <a:cubicBezTo>
                      <a:pt x="501" y="0"/>
                      <a:pt x="0" y="500"/>
                      <a:pt x="0" y="1168"/>
                    </a:cubicBezTo>
                    <a:cubicBezTo>
                      <a:pt x="0" y="1801"/>
                      <a:pt x="501" y="2302"/>
                      <a:pt x="1134" y="2302"/>
                    </a:cubicBezTo>
                    <a:lnTo>
                      <a:pt x="21049" y="2302"/>
                    </a:lnTo>
                    <a:cubicBezTo>
                      <a:pt x="21682" y="2302"/>
                      <a:pt x="22216" y="1801"/>
                      <a:pt x="22216" y="1168"/>
                    </a:cubicBezTo>
                    <a:cubicBezTo>
                      <a:pt x="22216" y="500"/>
                      <a:pt x="21682" y="0"/>
                      <a:pt x="21049"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57;p38">
                <a:extLst>
                  <a:ext uri="{FF2B5EF4-FFF2-40B4-BE49-F238E27FC236}">
                    <a16:creationId xmlns:a16="http://schemas.microsoft.com/office/drawing/2014/main" id="{FF08CC15-C59A-4F9B-90D9-6111A1CF30EC}"/>
                  </a:ext>
                </a:extLst>
              </p:cNvPr>
              <p:cNvSpPr/>
              <p:nvPr/>
            </p:nvSpPr>
            <p:spPr>
              <a:xfrm>
                <a:off x="5413233" y="3013263"/>
                <a:ext cx="175943" cy="17629"/>
              </a:xfrm>
              <a:custGeom>
                <a:avLst/>
                <a:gdLst/>
                <a:ahLst/>
                <a:cxnLst/>
                <a:rect l="l" t="t" r="r" b="b"/>
                <a:pathLst>
                  <a:path w="22984" h="2303" extrusionOk="0">
                    <a:moveTo>
                      <a:pt x="1168" y="1"/>
                    </a:moveTo>
                    <a:cubicBezTo>
                      <a:pt x="534" y="1"/>
                      <a:pt x="1" y="501"/>
                      <a:pt x="1" y="1168"/>
                    </a:cubicBezTo>
                    <a:cubicBezTo>
                      <a:pt x="1" y="1802"/>
                      <a:pt x="534" y="2303"/>
                      <a:pt x="1168" y="2303"/>
                    </a:cubicBezTo>
                    <a:lnTo>
                      <a:pt x="21816" y="2303"/>
                    </a:lnTo>
                    <a:cubicBezTo>
                      <a:pt x="22450" y="2303"/>
                      <a:pt x="22984" y="1802"/>
                      <a:pt x="22984" y="1168"/>
                    </a:cubicBezTo>
                    <a:cubicBezTo>
                      <a:pt x="22984" y="501"/>
                      <a:pt x="22450" y="1"/>
                      <a:pt x="21816"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58;p38">
                <a:extLst>
                  <a:ext uri="{FF2B5EF4-FFF2-40B4-BE49-F238E27FC236}">
                    <a16:creationId xmlns:a16="http://schemas.microsoft.com/office/drawing/2014/main" id="{BA0DCF36-F883-4F36-872A-F0D3B32EF102}"/>
                  </a:ext>
                </a:extLst>
              </p:cNvPr>
              <p:cNvSpPr/>
              <p:nvPr/>
            </p:nvSpPr>
            <p:spPr>
              <a:xfrm>
                <a:off x="5503891" y="3054128"/>
                <a:ext cx="96269" cy="17622"/>
              </a:xfrm>
              <a:custGeom>
                <a:avLst/>
                <a:gdLst/>
                <a:ahLst/>
                <a:cxnLst/>
                <a:rect l="l" t="t" r="r" b="b"/>
                <a:pathLst>
                  <a:path w="12576" h="2302" extrusionOk="0">
                    <a:moveTo>
                      <a:pt x="1134" y="0"/>
                    </a:moveTo>
                    <a:cubicBezTo>
                      <a:pt x="501" y="0"/>
                      <a:pt x="0" y="500"/>
                      <a:pt x="0" y="1134"/>
                    </a:cubicBezTo>
                    <a:cubicBezTo>
                      <a:pt x="0" y="1768"/>
                      <a:pt x="501" y="2302"/>
                      <a:pt x="1134" y="2302"/>
                    </a:cubicBezTo>
                    <a:lnTo>
                      <a:pt x="11408" y="2302"/>
                    </a:lnTo>
                    <a:cubicBezTo>
                      <a:pt x="12042" y="2302"/>
                      <a:pt x="12576" y="1768"/>
                      <a:pt x="12576" y="1134"/>
                    </a:cubicBezTo>
                    <a:cubicBezTo>
                      <a:pt x="12576" y="500"/>
                      <a:pt x="12042" y="0"/>
                      <a:pt x="1140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59;p38">
                <a:extLst>
                  <a:ext uri="{FF2B5EF4-FFF2-40B4-BE49-F238E27FC236}">
                    <a16:creationId xmlns:a16="http://schemas.microsoft.com/office/drawing/2014/main" id="{FF0724D3-C0A4-4E8C-AF51-28A5AB272EF4}"/>
                  </a:ext>
                </a:extLst>
              </p:cNvPr>
              <p:cNvSpPr/>
              <p:nvPr/>
            </p:nvSpPr>
            <p:spPr>
              <a:xfrm>
                <a:off x="5429065" y="3054128"/>
                <a:ext cx="56953" cy="17622"/>
              </a:xfrm>
              <a:custGeom>
                <a:avLst/>
                <a:gdLst/>
                <a:ahLst/>
                <a:cxnLst/>
                <a:rect l="l" t="t" r="r" b="b"/>
                <a:pathLst>
                  <a:path w="7440" h="2302" extrusionOk="0">
                    <a:moveTo>
                      <a:pt x="1168" y="0"/>
                    </a:moveTo>
                    <a:cubicBezTo>
                      <a:pt x="534" y="0"/>
                      <a:pt x="1" y="500"/>
                      <a:pt x="1" y="1134"/>
                    </a:cubicBezTo>
                    <a:cubicBezTo>
                      <a:pt x="1" y="1768"/>
                      <a:pt x="534" y="2302"/>
                      <a:pt x="1168" y="2302"/>
                    </a:cubicBezTo>
                    <a:lnTo>
                      <a:pt x="6305" y="2302"/>
                    </a:lnTo>
                    <a:cubicBezTo>
                      <a:pt x="6939" y="2302"/>
                      <a:pt x="7439" y="1768"/>
                      <a:pt x="7439" y="1134"/>
                    </a:cubicBezTo>
                    <a:cubicBezTo>
                      <a:pt x="7439" y="500"/>
                      <a:pt x="6939" y="0"/>
                      <a:pt x="6305"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60;p38">
                <a:extLst>
                  <a:ext uri="{FF2B5EF4-FFF2-40B4-BE49-F238E27FC236}">
                    <a16:creationId xmlns:a16="http://schemas.microsoft.com/office/drawing/2014/main" id="{8DA456A4-2AD6-4144-9862-2FA298DF94C2}"/>
                  </a:ext>
                </a:extLst>
              </p:cNvPr>
              <p:cNvSpPr/>
              <p:nvPr/>
            </p:nvSpPr>
            <p:spPr>
              <a:xfrm>
                <a:off x="5307770" y="3175935"/>
                <a:ext cx="50309" cy="17629"/>
              </a:xfrm>
              <a:custGeom>
                <a:avLst/>
                <a:gdLst/>
                <a:ahLst/>
                <a:cxnLst/>
                <a:rect l="l" t="t" r="r" b="b"/>
                <a:pathLst>
                  <a:path w="6572" h="2303" extrusionOk="0">
                    <a:moveTo>
                      <a:pt x="1168" y="1"/>
                    </a:moveTo>
                    <a:cubicBezTo>
                      <a:pt x="534" y="1"/>
                      <a:pt x="0" y="501"/>
                      <a:pt x="0" y="1135"/>
                    </a:cubicBezTo>
                    <a:cubicBezTo>
                      <a:pt x="0" y="1768"/>
                      <a:pt x="534" y="2302"/>
                      <a:pt x="1168" y="2302"/>
                    </a:cubicBezTo>
                    <a:lnTo>
                      <a:pt x="5404" y="2302"/>
                    </a:lnTo>
                    <a:cubicBezTo>
                      <a:pt x="6038" y="2302"/>
                      <a:pt x="6571" y="1768"/>
                      <a:pt x="6571" y="1135"/>
                    </a:cubicBezTo>
                    <a:cubicBezTo>
                      <a:pt x="6571" y="501"/>
                      <a:pt x="6038" y="1"/>
                      <a:pt x="540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61;p38">
                <a:extLst>
                  <a:ext uri="{FF2B5EF4-FFF2-40B4-BE49-F238E27FC236}">
                    <a16:creationId xmlns:a16="http://schemas.microsoft.com/office/drawing/2014/main" id="{C5B3C6AF-4D84-4691-BD8A-4E7A3A521648}"/>
                  </a:ext>
                </a:extLst>
              </p:cNvPr>
              <p:cNvSpPr/>
              <p:nvPr/>
            </p:nvSpPr>
            <p:spPr>
              <a:xfrm>
                <a:off x="5307770" y="3228031"/>
                <a:ext cx="129722" cy="17629"/>
              </a:xfrm>
              <a:custGeom>
                <a:avLst/>
                <a:gdLst/>
                <a:ahLst/>
                <a:cxnLst/>
                <a:rect l="l" t="t" r="r" b="b"/>
                <a:pathLst>
                  <a:path w="16946" h="2303" extrusionOk="0">
                    <a:moveTo>
                      <a:pt x="1168" y="0"/>
                    </a:moveTo>
                    <a:cubicBezTo>
                      <a:pt x="534" y="0"/>
                      <a:pt x="0" y="501"/>
                      <a:pt x="0" y="1135"/>
                    </a:cubicBezTo>
                    <a:cubicBezTo>
                      <a:pt x="0" y="1768"/>
                      <a:pt x="534" y="2302"/>
                      <a:pt x="1168" y="2302"/>
                    </a:cubicBezTo>
                    <a:lnTo>
                      <a:pt x="15778" y="2302"/>
                    </a:lnTo>
                    <a:cubicBezTo>
                      <a:pt x="16445" y="2302"/>
                      <a:pt x="16945" y="1768"/>
                      <a:pt x="16945" y="1135"/>
                    </a:cubicBezTo>
                    <a:cubicBezTo>
                      <a:pt x="16945" y="501"/>
                      <a:pt x="16445" y="0"/>
                      <a:pt x="1577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62;p38">
                <a:extLst>
                  <a:ext uri="{FF2B5EF4-FFF2-40B4-BE49-F238E27FC236}">
                    <a16:creationId xmlns:a16="http://schemas.microsoft.com/office/drawing/2014/main" id="{8361DD58-9A46-4717-8521-0DCD6F0DDA03}"/>
                  </a:ext>
                </a:extLst>
              </p:cNvPr>
              <p:cNvSpPr/>
              <p:nvPr/>
            </p:nvSpPr>
            <p:spPr>
              <a:xfrm>
                <a:off x="5307770" y="3271446"/>
                <a:ext cx="41368" cy="17882"/>
              </a:xfrm>
              <a:custGeom>
                <a:avLst/>
                <a:gdLst/>
                <a:ahLst/>
                <a:cxnLst/>
                <a:rect l="l" t="t" r="r" b="b"/>
                <a:pathLst>
                  <a:path w="5404" h="2336" extrusionOk="0">
                    <a:moveTo>
                      <a:pt x="1168" y="0"/>
                    </a:moveTo>
                    <a:cubicBezTo>
                      <a:pt x="534" y="0"/>
                      <a:pt x="0" y="534"/>
                      <a:pt x="0" y="1168"/>
                    </a:cubicBezTo>
                    <a:cubicBezTo>
                      <a:pt x="0" y="1801"/>
                      <a:pt x="534" y="2335"/>
                      <a:pt x="1168" y="2335"/>
                    </a:cubicBezTo>
                    <a:lnTo>
                      <a:pt x="4270" y="2335"/>
                    </a:lnTo>
                    <a:cubicBezTo>
                      <a:pt x="4904" y="2335"/>
                      <a:pt x="5404" y="1801"/>
                      <a:pt x="5404" y="1168"/>
                    </a:cubicBezTo>
                    <a:cubicBezTo>
                      <a:pt x="5404" y="534"/>
                      <a:pt x="4904" y="0"/>
                      <a:pt x="427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4163;p38">
                <a:extLst>
                  <a:ext uri="{FF2B5EF4-FFF2-40B4-BE49-F238E27FC236}">
                    <a16:creationId xmlns:a16="http://schemas.microsoft.com/office/drawing/2014/main" id="{DA427643-3903-4F62-B81D-BA36FC4CB732}"/>
                  </a:ext>
                </a:extLst>
              </p:cNvPr>
              <p:cNvSpPr/>
              <p:nvPr/>
            </p:nvSpPr>
            <p:spPr>
              <a:xfrm>
                <a:off x="5404039" y="3196621"/>
                <a:ext cx="49291" cy="17629"/>
              </a:xfrm>
              <a:custGeom>
                <a:avLst/>
                <a:gdLst/>
                <a:ahLst/>
                <a:cxnLst/>
                <a:rect l="l" t="t" r="r" b="b"/>
                <a:pathLst>
                  <a:path w="6439" h="2303" extrusionOk="0">
                    <a:moveTo>
                      <a:pt x="1135" y="0"/>
                    </a:moveTo>
                    <a:cubicBezTo>
                      <a:pt x="501" y="0"/>
                      <a:pt x="1" y="501"/>
                      <a:pt x="1" y="1135"/>
                    </a:cubicBezTo>
                    <a:cubicBezTo>
                      <a:pt x="1" y="1802"/>
                      <a:pt x="501" y="2302"/>
                      <a:pt x="1135" y="2302"/>
                    </a:cubicBezTo>
                    <a:lnTo>
                      <a:pt x="5271" y="2302"/>
                    </a:lnTo>
                    <a:cubicBezTo>
                      <a:pt x="5905" y="2302"/>
                      <a:pt x="6439" y="1802"/>
                      <a:pt x="6439" y="1135"/>
                    </a:cubicBezTo>
                    <a:cubicBezTo>
                      <a:pt x="6439" y="501"/>
                      <a:pt x="5905" y="0"/>
                      <a:pt x="5271"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4164;p38">
                <a:extLst>
                  <a:ext uri="{FF2B5EF4-FFF2-40B4-BE49-F238E27FC236}">
                    <a16:creationId xmlns:a16="http://schemas.microsoft.com/office/drawing/2014/main" id="{1D0E55C3-9A92-4DD8-BA7E-425F44A2B7CE}"/>
                  </a:ext>
                </a:extLst>
              </p:cNvPr>
              <p:cNvSpPr/>
              <p:nvPr/>
            </p:nvSpPr>
            <p:spPr>
              <a:xfrm>
                <a:off x="5363947" y="3271446"/>
                <a:ext cx="73549" cy="17882"/>
              </a:xfrm>
              <a:custGeom>
                <a:avLst/>
                <a:gdLst/>
                <a:ahLst/>
                <a:cxnLst/>
                <a:rect l="l" t="t" r="r" b="b"/>
                <a:pathLst>
                  <a:path w="9608" h="2336" extrusionOk="0">
                    <a:moveTo>
                      <a:pt x="1135" y="0"/>
                    </a:moveTo>
                    <a:cubicBezTo>
                      <a:pt x="501" y="0"/>
                      <a:pt x="1" y="534"/>
                      <a:pt x="1" y="1168"/>
                    </a:cubicBezTo>
                    <a:cubicBezTo>
                      <a:pt x="1" y="1801"/>
                      <a:pt x="501" y="2335"/>
                      <a:pt x="1135" y="2335"/>
                    </a:cubicBezTo>
                    <a:lnTo>
                      <a:pt x="8440" y="2335"/>
                    </a:lnTo>
                    <a:cubicBezTo>
                      <a:pt x="9107" y="2335"/>
                      <a:pt x="9607" y="1801"/>
                      <a:pt x="9607" y="1168"/>
                    </a:cubicBezTo>
                    <a:cubicBezTo>
                      <a:pt x="9607" y="534"/>
                      <a:pt x="9107" y="0"/>
                      <a:pt x="844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5" name="Picture 104">
            <a:extLst>
              <a:ext uri="{FF2B5EF4-FFF2-40B4-BE49-F238E27FC236}">
                <a16:creationId xmlns:a16="http://schemas.microsoft.com/office/drawing/2014/main" id="{E8CED7D4-DFDE-48EA-B8AF-8332FC2799D9}"/>
              </a:ext>
            </a:extLst>
          </p:cNvPr>
          <p:cNvPicPr>
            <a:picLocks noChangeAspect="1"/>
          </p:cNvPicPr>
          <p:nvPr/>
        </p:nvPicPr>
        <p:blipFill>
          <a:blip r:embed="rId7"/>
          <a:stretch>
            <a:fillRect/>
          </a:stretch>
        </p:blipFill>
        <p:spPr>
          <a:xfrm>
            <a:off x="296787" y="632522"/>
            <a:ext cx="11639550" cy="342900"/>
          </a:xfrm>
          <a:prstGeom prst="rect">
            <a:avLst/>
          </a:prstGeom>
        </p:spPr>
      </p:pic>
      <p:sp>
        <p:nvSpPr>
          <p:cNvPr id="54" name="Title 1">
            <a:extLst>
              <a:ext uri="{FF2B5EF4-FFF2-40B4-BE49-F238E27FC236}">
                <a16:creationId xmlns:a16="http://schemas.microsoft.com/office/drawing/2014/main" id="{CC6BE2D0-92D7-4460-8EE7-28C55529129B}"/>
              </a:ext>
            </a:extLst>
          </p:cNvPr>
          <p:cNvSpPr txBox="1">
            <a:spLocks/>
          </p:cNvSpPr>
          <p:nvPr/>
        </p:nvSpPr>
        <p:spPr>
          <a:xfrm>
            <a:off x="351961" y="33294"/>
            <a:ext cx="5767676"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3200">
                <a:solidFill>
                  <a:schemeClr val="tx1"/>
                </a:solidFill>
                <a:latin typeface="Roboto" panose="02000000000000000000" pitchFamily="2" charset="0"/>
                <a:ea typeface="Roboto" panose="02000000000000000000" pitchFamily="2" charset="0"/>
                <a:cs typeface="+mj-cs"/>
              </a:rPr>
              <a:t>ROUTING</a:t>
            </a:r>
            <a:endParaRPr lang="en-US" sz="3200" kern="1200">
              <a:solidFill>
                <a:schemeClr val="tx1"/>
              </a:solidFill>
              <a:latin typeface="Roboto" panose="02000000000000000000" pitchFamily="2" charset="0"/>
              <a:ea typeface="Roboto" panose="02000000000000000000" pitchFamily="2" charset="0"/>
              <a:cs typeface="+mj-cs"/>
            </a:endParaRPr>
          </a:p>
        </p:txBody>
      </p:sp>
    </p:spTree>
    <p:extLst>
      <p:ext uri="{BB962C8B-B14F-4D97-AF65-F5344CB8AC3E}">
        <p14:creationId xmlns:p14="http://schemas.microsoft.com/office/powerpoint/2010/main" val="387781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11" name="Slide Number Placeholder 3">
            <a:extLst>
              <a:ext uri="{FF2B5EF4-FFF2-40B4-BE49-F238E27FC236}">
                <a16:creationId xmlns:a16="http://schemas.microsoft.com/office/drawing/2014/main" id="{14EE9520-2C91-4851-8397-A7BF1BCFB837}"/>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7</a:t>
            </a:fld>
            <a:endParaRPr lang="en-US"/>
          </a:p>
        </p:txBody>
      </p:sp>
      <p:sp>
        <p:nvSpPr>
          <p:cNvPr id="10" name="Content Placeholder 2">
            <a:extLst>
              <a:ext uri="{FF2B5EF4-FFF2-40B4-BE49-F238E27FC236}">
                <a16:creationId xmlns:a16="http://schemas.microsoft.com/office/drawing/2014/main" id="{D02539B8-26AB-4572-8460-B73CB231B415}"/>
              </a:ext>
            </a:extLst>
          </p:cNvPr>
          <p:cNvSpPr txBox="1">
            <a:spLocks/>
          </p:cNvSpPr>
          <p:nvPr/>
        </p:nvSpPr>
        <p:spPr>
          <a:xfrm>
            <a:off x="304800" y="1217158"/>
            <a:ext cx="8130953" cy="29480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342900">
              <a:lnSpc>
                <a:spcPct val="100000"/>
              </a:lnSpc>
              <a:spcBef>
                <a:spcPts val="1000"/>
              </a:spcBef>
            </a:pPr>
            <a:r>
              <a:rPr lang="en-US" sz="1400" b="1" kern="1200" err="1">
                <a:solidFill>
                  <a:schemeClr val="tx1"/>
                </a:solidFill>
                <a:latin typeface="Roboto" panose="02000000000000000000" pitchFamily="2" charset="0"/>
                <a:ea typeface="Roboto" panose="02000000000000000000" pitchFamily="2" charset="0"/>
                <a:cs typeface="+mn-cs"/>
              </a:rPr>
              <a:t>create_data_model</a:t>
            </a:r>
            <a:r>
              <a:rPr lang="tr-TR" sz="1400" b="1" kern="1200">
                <a:solidFill>
                  <a:schemeClr val="tx1"/>
                </a:solidFill>
                <a:latin typeface="Roboto" panose="02000000000000000000" pitchFamily="2" charset="0"/>
                <a:ea typeface="Roboto" panose="02000000000000000000" pitchFamily="2" charset="0"/>
                <a:cs typeface="+mn-cs"/>
              </a:rPr>
              <a:t> (Python Script Section 4.1)</a:t>
            </a:r>
            <a:r>
              <a:rPr lang="en-US" sz="1400" b="1" kern="1200">
                <a:solidFill>
                  <a:schemeClr val="tx1"/>
                </a:solidFill>
                <a:latin typeface="Roboto" panose="02000000000000000000" pitchFamily="2" charset="0"/>
                <a:ea typeface="Roboto" panose="02000000000000000000" pitchFamily="2" charset="0"/>
                <a:cs typeface="+mn-cs"/>
              </a:rPr>
              <a:t>: </a:t>
            </a:r>
            <a:r>
              <a:rPr lang="en-US" sz="1400" kern="1200">
                <a:solidFill>
                  <a:schemeClr val="tx1"/>
                </a:solidFill>
                <a:latin typeface="Roboto" panose="02000000000000000000" pitchFamily="2" charset="0"/>
                <a:ea typeface="Roboto" panose="02000000000000000000" pitchFamily="2" charset="0"/>
                <a:cs typeface="+mn-cs"/>
              </a:rPr>
              <a:t>This function represents the data </a:t>
            </a:r>
            <a:r>
              <a:rPr lang="en-US" sz="1400">
                <a:solidFill>
                  <a:schemeClr val="tx1"/>
                </a:solidFill>
                <a:latin typeface="Roboto" panose="02000000000000000000" pitchFamily="2" charset="0"/>
                <a:ea typeface="Roboto" panose="02000000000000000000" pitchFamily="2" charset="0"/>
                <a:cs typeface="+mn-cs"/>
              </a:rPr>
              <a:t>preparation part. Data is gathered as a </a:t>
            </a:r>
            <a:r>
              <a:rPr lang="en-US" sz="1400" kern="1200">
                <a:solidFill>
                  <a:schemeClr val="tx1"/>
                </a:solidFill>
                <a:latin typeface="Roboto" panose="02000000000000000000" pitchFamily="2" charset="0"/>
                <a:ea typeface="Roboto" panose="02000000000000000000" pitchFamily="2" charset="0"/>
                <a:cs typeface="+mn-cs"/>
              </a:rPr>
              <a:t>matrix in which all the travel distance between the costumers and warehouse will be included as well as the number of customers, the number of vans and the starting point for the routing the warehouse. </a:t>
            </a:r>
          </a:p>
          <a:p>
            <a:pPr marL="342900">
              <a:lnSpc>
                <a:spcPct val="100000"/>
              </a:lnSpc>
              <a:spcBef>
                <a:spcPts val="1000"/>
              </a:spcBef>
            </a:pPr>
            <a:r>
              <a:rPr lang="en-US" sz="1400" b="1" kern="1200" err="1">
                <a:solidFill>
                  <a:schemeClr val="tx1"/>
                </a:solidFill>
                <a:latin typeface="Roboto" panose="02000000000000000000" pitchFamily="2" charset="0"/>
                <a:ea typeface="Roboto" panose="02000000000000000000" pitchFamily="2" charset="0"/>
                <a:cs typeface="+mn-cs"/>
              </a:rPr>
              <a:t>distance_callback</a:t>
            </a:r>
            <a:r>
              <a:rPr lang="en-US" sz="1400" b="1" kern="1200">
                <a:solidFill>
                  <a:schemeClr val="tx1"/>
                </a:solidFill>
                <a:latin typeface="Roboto" panose="02000000000000000000" pitchFamily="2" charset="0"/>
                <a:ea typeface="Roboto" panose="02000000000000000000" pitchFamily="2" charset="0"/>
                <a:cs typeface="+mn-cs"/>
              </a:rPr>
              <a:t> </a:t>
            </a:r>
            <a:r>
              <a:rPr lang="tr-TR" sz="1400" b="1" kern="1200">
                <a:solidFill>
                  <a:schemeClr val="tx1"/>
                </a:solidFill>
                <a:latin typeface="Roboto" panose="02000000000000000000" pitchFamily="2" charset="0"/>
                <a:ea typeface="Roboto" panose="02000000000000000000" pitchFamily="2" charset="0"/>
                <a:cs typeface="+mn-cs"/>
              </a:rPr>
              <a:t>(Python Script Section 4.4.2)</a:t>
            </a:r>
            <a:r>
              <a:rPr lang="en-US" sz="1400" kern="1200">
                <a:solidFill>
                  <a:schemeClr val="tx1"/>
                </a:solidFill>
                <a:latin typeface="Roboto" panose="02000000000000000000" pitchFamily="2" charset="0"/>
                <a:ea typeface="Roboto" panose="02000000000000000000" pitchFamily="2" charset="0"/>
                <a:cs typeface="+mn-cs"/>
              </a:rPr>
              <a:t> of the indexes, </a:t>
            </a:r>
            <a:r>
              <a:rPr lang="en-US" sz="1400" kern="1200" err="1">
                <a:solidFill>
                  <a:schemeClr val="tx1"/>
                </a:solidFill>
                <a:latin typeface="Roboto" panose="02000000000000000000" pitchFamily="2" charset="0"/>
                <a:ea typeface="Roboto" panose="02000000000000000000" pitchFamily="2" charset="0"/>
                <a:cs typeface="+mn-cs"/>
              </a:rPr>
              <a:t>manager.IndexToNode</a:t>
            </a:r>
            <a:r>
              <a:rPr lang="en-US" sz="1400" kern="1200">
                <a:solidFill>
                  <a:schemeClr val="tx1"/>
                </a:solidFill>
                <a:latin typeface="Roboto" panose="02000000000000000000" pitchFamily="2" charset="0"/>
                <a:ea typeface="Roboto" panose="02000000000000000000" pitchFamily="2" charset="0"/>
                <a:cs typeface="+mn-cs"/>
              </a:rPr>
              <a:t> is used to define the from and to nodes.</a:t>
            </a:r>
          </a:p>
          <a:p>
            <a:pPr marL="342900">
              <a:lnSpc>
                <a:spcPct val="100000"/>
              </a:lnSpc>
              <a:spcBef>
                <a:spcPts val="1000"/>
              </a:spcBef>
            </a:pPr>
            <a:r>
              <a:rPr lang="en-US" sz="1400" b="1" err="1">
                <a:solidFill>
                  <a:schemeClr val="tx1"/>
                </a:solidFill>
                <a:latin typeface="Roboto" panose="02000000000000000000" pitchFamily="2" charset="0"/>
                <a:ea typeface="Roboto" panose="02000000000000000000" pitchFamily="2" charset="0"/>
                <a:cs typeface="+mn-cs"/>
              </a:rPr>
              <a:t>get_routes</a:t>
            </a:r>
            <a:r>
              <a:rPr lang="tr-TR" sz="1400" b="1">
                <a:solidFill>
                  <a:schemeClr val="tx1"/>
                </a:solidFill>
                <a:latin typeface="Roboto" panose="02000000000000000000" pitchFamily="2" charset="0"/>
                <a:ea typeface="Roboto" panose="02000000000000000000" pitchFamily="2" charset="0"/>
                <a:cs typeface="+mn-cs"/>
              </a:rPr>
              <a:t> (Python Script  Section 4.3)</a:t>
            </a:r>
            <a:r>
              <a:rPr lang="en-US" sz="1400" b="1">
                <a:solidFill>
                  <a:schemeClr val="tx1"/>
                </a:solidFill>
                <a:latin typeface="Roboto" panose="02000000000000000000" pitchFamily="2" charset="0"/>
                <a:ea typeface="Roboto" panose="02000000000000000000" pitchFamily="2" charset="0"/>
                <a:cs typeface="+mn-cs"/>
              </a:rPr>
              <a:t>: </a:t>
            </a:r>
            <a:r>
              <a:rPr lang="en-US" sz="1400">
                <a:solidFill>
                  <a:schemeClr val="tx1"/>
                </a:solidFill>
                <a:latin typeface="Roboto" panose="02000000000000000000" pitchFamily="2" charset="0"/>
                <a:ea typeface="Roboto" panose="02000000000000000000" pitchFamily="2" charset="0"/>
                <a:cs typeface="+mn-cs"/>
              </a:rPr>
              <a:t>This function is utilized to save the routes to a list or array. This has the advantage of making the routes available for the successive parts</a:t>
            </a:r>
            <a:r>
              <a:rPr lang="en-US" sz="1400" kern="1200">
                <a:solidFill>
                  <a:schemeClr val="tx1"/>
                </a:solidFill>
                <a:latin typeface="Roboto" panose="02000000000000000000" pitchFamily="2" charset="0"/>
                <a:ea typeface="Roboto" panose="02000000000000000000" pitchFamily="2" charset="0"/>
                <a:cs typeface="+mn-cs"/>
              </a:rPr>
              <a:t> </a:t>
            </a:r>
          </a:p>
          <a:p>
            <a:pPr marL="342900">
              <a:lnSpc>
                <a:spcPct val="100000"/>
              </a:lnSpc>
              <a:spcBef>
                <a:spcPts val="1000"/>
              </a:spcBef>
            </a:pPr>
            <a:r>
              <a:rPr lang="en-US" sz="1400" b="1" err="1">
                <a:solidFill>
                  <a:schemeClr val="tx1"/>
                </a:solidFill>
                <a:latin typeface="Roboto" panose="02000000000000000000" pitchFamily="2" charset="0"/>
                <a:ea typeface="Roboto" panose="02000000000000000000" pitchFamily="2" charset="0"/>
                <a:cs typeface="+mn-cs"/>
              </a:rPr>
              <a:t>print_solution</a:t>
            </a:r>
            <a:r>
              <a:rPr lang="tr-TR" sz="1400" b="1">
                <a:solidFill>
                  <a:schemeClr val="tx1"/>
                </a:solidFill>
                <a:latin typeface="Roboto" panose="02000000000000000000" pitchFamily="2" charset="0"/>
                <a:ea typeface="Roboto" panose="02000000000000000000" pitchFamily="2" charset="0"/>
                <a:cs typeface="+mn-cs"/>
              </a:rPr>
              <a:t> (Python Script Section 4.2)</a:t>
            </a:r>
            <a:r>
              <a:rPr lang="en-US" sz="1400" b="1">
                <a:solidFill>
                  <a:schemeClr val="tx1"/>
                </a:solidFill>
                <a:latin typeface="Roboto" panose="02000000000000000000" pitchFamily="2" charset="0"/>
                <a:ea typeface="Roboto" panose="02000000000000000000" pitchFamily="2" charset="0"/>
                <a:cs typeface="+mn-cs"/>
              </a:rPr>
              <a:t>:  </a:t>
            </a:r>
            <a:r>
              <a:rPr lang="en-US" sz="1400">
                <a:solidFill>
                  <a:schemeClr val="tx1"/>
                </a:solidFill>
                <a:latin typeface="Roboto" panose="02000000000000000000" pitchFamily="2" charset="0"/>
                <a:ea typeface="Roboto" panose="02000000000000000000" pitchFamily="2" charset="0"/>
                <a:cs typeface="+mn-cs"/>
              </a:rPr>
              <a:t>This function is responsible for the display of the routes and the computation of the total distance travelled by the vans. The following is the output of the function.</a:t>
            </a:r>
          </a:p>
          <a:p>
            <a:pPr marL="342900">
              <a:lnSpc>
                <a:spcPct val="100000"/>
              </a:lnSpc>
              <a:spcBef>
                <a:spcPts val="1000"/>
              </a:spcBef>
            </a:pPr>
            <a:endParaRPr lang="en-US" sz="1400">
              <a:solidFill>
                <a:schemeClr val="tx1"/>
              </a:solidFill>
              <a:latin typeface="Roboto" panose="02000000000000000000" pitchFamily="2" charset="0"/>
              <a:ea typeface="Roboto" panose="02000000000000000000" pitchFamily="2" charset="0"/>
              <a:cs typeface="+mn-cs"/>
            </a:endParaRPr>
          </a:p>
          <a:p>
            <a:pPr marL="342900">
              <a:lnSpc>
                <a:spcPct val="100000"/>
              </a:lnSpc>
              <a:spcBef>
                <a:spcPts val="1000"/>
              </a:spcBef>
            </a:pPr>
            <a:endParaRPr lang="en-US" sz="1400">
              <a:solidFill>
                <a:schemeClr val="tx1"/>
              </a:solidFill>
              <a:latin typeface="Roboto" panose="02000000000000000000" pitchFamily="2" charset="0"/>
              <a:ea typeface="Roboto" panose="02000000000000000000" pitchFamily="2" charset="0"/>
              <a:cs typeface="+mn-cs"/>
            </a:endParaRPr>
          </a:p>
          <a:p>
            <a:pPr marL="342900">
              <a:lnSpc>
                <a:spcPct val="100000"/>
              </a:lnSpc>
              <a:spcBef>
                <a:spcPts val="1000"/>
              </a:spcBef>
            </a:pPr>
            <a:endParaRPr lang="en-US" sz="1400">
              <a:solidFill>
                <a:schemeClr val="tx1"/>
              </a:solidFill>
              <a:latin typeface="Roboto" panose="02000000000000000000" pitchFamily="2" charset="0"/>
              <a:ea typeface="Roboto" panose="02000000000000000000" pitchFamily="2" charset="0"/>
              <a:cs typeface="+mn-cs"/>
            </a:endParaRPr>
          </a:p>
          <a:p>
            <a:pPr marL="342900">
              <a:lnSpc>
                <a:spcPct val="100000"/>
              </a:lnSpc>
              <a:spcBef>
                <a:spcPts val="1000"/>
              </a:spcBef>
            </a:pPr>
            <a:endParaRPr lang="en-US" sz="1400">
              <a:solidFill>
                <a:schemeClr val="tx1"/>
              </a:solidFill>
              <a:latin typeface="Roboto" panose="02000000000000000000" pitchFamily="2" charset="0"/>
              <a:ea typeface="Roboto" panose="02000000000000000000" pitchFamily="2" charset="0"/>
              <a:cs typeface="+mn-cs"/>
            </a:endParaRPr>
          </a:p>
          <a:p>
            <a:pPr marL="342900">
              <a:lnSpc>
                <a:spcPct val="100000"/>
              </a:lnSpc>
              <a:spcBef>
                <a:spcPts val="1000"/>
              </a:spcBef>
            </a:pPr>
            <a:endParaRPr lang="en-US" sz="1400">
              <a:solidFill>
                <a:schemeClr val="tx1"/>
              </a:solidFill>
              <a:latin typeface="Roboto" panose="02000000000000000000" pitchFamily="2" charset="0"/>
              <a:ea typeface="Roboto" panose="02000000000000000000" pitchFamily="2" charset="0"/>
              <a:cs typeface="+mn-cs"/>
            </a:endParaRPr>
          </a:p>
          <a:p>
            <a:pPr marL="342900">
              <a:lnSpc>
                <a:spcPct val="100000"/>
              </a:lnSpc>
              <a:spcBef>
                <a:spcPts val="1000"/>
              </a:spcBef>
            </a:pPr>
            <a:endParaRPr lang="en-US" sz="1100">
              <a:latin typeface="Roboto" panose="02000000000000000000" pitchFamily="2" charset="0"/>
              <a:ea typeface="Roboto" panose="02000000000000000000" pitchFamily="2" charset="0"/>
            </a:endParaRPr>
          </a:p>
          <a:p>
            <a:endParaRPr lang="en-US" sz="1400">
              <a:latin typeface="Roboto" panose="02000000000000000000" pitchFamily="2" charset="0"/>
              <a:ea typeface="Roboto" panose="02000000000000000000" pitchFamily="2" charset="0"/>
            </a:endParaRPr>
          </a:p>
        </p:txBody>
      </p:sp>
      <p:pic>
        <p:nvPicPr>
          <p:cNvPr id="8" name="Picture 7">
            <a:extLst>
              <a:ext uri="{FF2B5EF4-FFF2-40B4-BE49-F238E27FC236}">
                <a16:creationId xmlns:a16="http://schemas.microsoft.com/office/drawing/2014/main" id="{925D18F2-3B95-4321-86A3-2123794704E4}"/>
              </a:ext>
            </a:extLst>
          </p:cNvPr>
          <p:cNvPicPr>
            <a:picLocks noChangeAspect="1"/>
          </p:cNvPicPr>
          <p:nvPr/>
        </p:nvPicPr>
        <p:blipFill>
          <a:blip r:embed="rId4"/>
          <a:stretch>
            <a:fillRect/>
          </a:stretch>
        </p:blipFill>
        <p:spPr>
          <a:xfrm>
            <a:off x="8527161" y="1312959"/>
            <a:ext cx="3360039" cy="1069811"/>
          </a:xfrm>
          <a:prstGeom prst="rect">
            <a:avLst/>
          </a:prstGeom>
        </p:spPr>
      </p:pic>
      <p:pic>
        <p:nvPicPr>
          <p:cNvPr id="14" name="Content Placeholder 5">
            <a:extLst>
              <a:ext uri="{FF2B5EF4-FFF2-40B4-BE49-F238E27FC236}">
                <a16:creationId xmlns:a16="http://schemas.microsoft.com/office/drawing/2014/main" id="{806A6719-202E-4DC2-ADFE-2219DDBE6F9C}"/>
              </a:ext>
            </a:extLst>
          </p:cNvPr>
          <p:cNvPicPr>
            <a:picLocks noGrp="1" noChangeAspect="1"/>
          </p:cNvPicPr>
          <p:nvPr>
            <p:ph idx="1"/>
          </p:nvPr>
        </p:nvPicPr>
        <p:blipFill>
          <a:blip r:embed="rId5"/>
          <a:stretch>
            <a:fillRect/>
          </a:stretch>
        </p:blipFill>
        <p:spPr>
          <a:xfrm>
            <a:off x="680279" y="4352441"/>
            <a:ext cx="7291575" cy="2225308"/>
          </a:xfrm>
        </p:spPr>
      </p:pic>
      <p:pic>
        <p:nvPicPr>
          <p:cNvPr id="4" name="Picture 3">
            <a:extLst>
              <a:ext uri="{FF2B5EF4-FFF2-40B4-BE49-F238E27FC236}">
                <a16:creationId xmlns:a16="http://schemas.microsoft.com/office/drawing/2014/main" id="{8DC87D98-BDCF-40E7-BEB3-C8137E9996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8907" y="2655213"/>
            <a:ext cx="3063505" cy="205758"/>
          </a:xfrm>
          <a:prstGeom prst="rect">
            <a:avLst/>
          </a:prstGeom>
        </p:spPr>
      </p:pic>
      <p:pic>
        <p:nvPicPr>
          <p:cNvPr id="13" name="Picture 12">
            <a:extLst>
              <a:ext uri="{FF2B5EF4-FFF2-40B4-BE49-F238E27FC236}">
                <a16:creationId xmlns:a16="http://schemas.microsoft.com/office/drawing/2014/main" id="{EFC0B009-A751-4E2B-85E0-4A5AF6D8C3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3527" y="3149911"/>
            <a:ext cx="2964437" cy="167655"/>
          </a:xfrm>
          <a:prstGeom prst="rect">
            <a:avLst/>
          </a:prstGeom>
        </p:spPr>
      </p:pic>
      <p:pic>
        <p:nvPicPr>
          <p:cNvPr id="58" name="Picture 57">
            <a:extLst>
              <a:ext uri="{FF2B5EF4-FFF2-40B4-BE49-F238E27FC236}">
                <a16:creationId xmlns:a16="http://schemas.microsoft.com/office/drawing/2014/main" id="{76C25F2E-8368-444E-A2EA-E301516064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35753" y="3689337"/>
            <a:ext cx="3657917" cy="342930"/>
          </a:xfrm>
          <a:prstGeom prst="rect">
            <a:avLst/>
          </a:prstGeom>
        </p:spPr>
      </p:pic>
      <p:grpSp>
        <p:nvGrpSpPr>
          <p:cNvPr id="61" name="Group 60">
            <a:extLst>
              <a:ext uri="{FF2B5EF4-FFF2-40B4-BE49-F238E27FC236}">
                <a16:creationId xmlns:a16="http://schemas.microsoft.com/office/drawing/2014/main" id="{823D157E-9C9D-4538-BDC2-5A10E0E63254}"/>
              </a:ext>
            </a:extLst>
          </p:cNvPr>
          <p:cNvGrpSpPr/>
          <p:nvPr/>
        </p:nvGrpSpPr>
        <p:grpSpPr>
          <a:xfrm>
            <a:off x="2874286" y="92333"/>
            <a:ext cx="6901310" cy="591076"/>
            <a:chOff x="2772811" y="171704"/>
            <a:chExt cx="8510885" cy="1001650"/>
          </a:xfrm>
        </p:grpSpPr>
        <p:grpSp>
          <p:nvGrpSpPr>
            <p:cNvPr id="62" name="Google Shape;6512;p83">
              <a:extLst>
                <a:ext uri="{FF2B5EF4-FFF2-40B4-BE49-F238E27FC236}">
                  <a16:creationId xmlns:a16="http://schemas.microsoft.com/office/drawing/2014/main" id="{CE3B36FC-576C-4D7E-A142-CE44A386907A}"/>
                </a:ext>
              </a:extLst>
            </p:cNvPr>
            <p:cNvGrpSpPr/>
            <p:nvPr/>
          </p:nvGrpSpPr>
          <p:grpSpPr>
            <a:xfrm>
              <a:off x="2772811" y="171704"/>
              <a:ext cx="8510885" cy="1001650"/>
              <a:chOff x="5159450" y="1919950"/>
              <a:chExt cx="2622241" cy="862500"/>
            </a:xfrm>
          </p:grpSpPr>
          <p:sp>
            <p:nvSpPr>
              <p:cNvPr id="99" name="Google Shape;6513;p83">
                <a:extLst>
                  <a:ext uri="{FF2B5EF4-FFF2-40B4-BE49-F238E27FC236}">
                    <a16:creationId xmlns:a16="http://schemas.microsoft.com/office/drawing/2014/main" id="{2BC162B4-55D7-4CF6-AFFA-7A799ADFFF5F}"/>
                  </a:ext>
                </a:extLst>
              </p:cNvPr>
              <p:cNvSpPr/>
              <p:nvPr/>
            </p:nvSpPr>
            <p:spPr>
              <a:xfrm>
                <a:off x="5216414" y="2060033"/>
                <a:ext cx="2565277"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sp>
          <p:grpSp>
            <p:nvGrpSpPr>
              <p:cNvPr id="100" name="Google Shape;6514;p83">
                <a:extLst>
                  <a:ext uri="{FF2B5EF4-FFF2-40B4-BE49-F238E27FC236}">
                    <a16:creationId xmlns:a16="http://schemas.microsoft.com/office/drawing/2014/main" id="{4A4DB35A-BDD9-4318-BFFF-0B294D9E0D37}"/>
                  </a:ext>
                </a:extLst>
              </p:cNvPr>
              <p:cNvGrpSpPr/>
              <p:nvPr/>
            </p:nvGrpSpPr>
            <p:grpSpPr>
              <a:xfrm>
                <a:off x="5159450" y="1919950"/>
                <a:ext cx="1541050" cy="862500"/>
                <a:chOff x="5159450" y="1919950"/>
                <a:chExt cx="1541050" cy="862500"/>
              </a:xfrm>
            </p:grpSpPr>
            <p:cxnSp>
              <p:nvCxnSpPr>
                <p:cNvPr id="101" name="Google Shape;6515;p83">
                  <a:extLst>
                    <a:ext uri="{FF2B5EF4-FFF2-40B4-BE49-F238E27FC236}">
                      <a16:creationId xmlns:a16="http://schemas.microsoft.com/office/drawing/2014/main" id="{70F3AF45-5390-4094-8124-B8A232EED4CA}"/>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102" name="Google Shape;6516;p83">
                  <a:extLst>
                    <a:ext uri="{FF2B5EF4-FFF2-40B4-BE49-F238E27FC236}">
                      <a16:creationId xmlns:a16="http://schemas.microsoft.com/office/drawing/2014/main" id="{DA3B93D5-E5F6-46AB-9DC9-D2BBCDD385AE}"/>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grpSp>
          <p:nvGrpSpPr>
            <p:cNvPr id="63" name="Google Shape;4129;p38">
              <a:extLst>
                <a:ext uri="{FF2B5EF4-FFF2-40B4-BE49-F238E27FC236}">
                  <a16:creationId xmlns:a16="http://schemas.microsoft.com/office/drawing/2014/main" id="{82A85996-8855-423A-8F14-A580F9F06FC0}"/>
                </a:ext>
              </a:extLst>
            </p:cNvPr>
            <p:cNvGrpSpPr/>
            <p:nvPr/>
          </p:nvGrpSpPr>
          <p:grpSpPr>
            <a:xfrm>
              <a:off x="3516092" y="292241"/>
              <a:ext cx="574287" cy="509727"/>
              <a:chOff x="5307770" y="2886097"/>
              <a:chExt cx="604199" cy="536270"/>
            </a:xfrm>
          </p:grpSpPr>
          <p:sp>
            <p:nvSpPr>
              <p:cNvPr id="64" name="Google Shape;4130;p38">
                <a:extLst>
                  <a:ext uri="{FF2B5EF4-FFF2-40B4-BE49-F238E27FC236}">
                    <a16:creationId xmlns:a16="http://schemas.microsoft.com/office/drawing/2014/main" id="{C9083CF7-0842-4377-BD78-21205CAD19AE}"/>
                  </a:ext>
                </a:extLst>
              </p:cNvPr>
              <p:cNvSpPr/>
              <p:nvPr/>
            </p:nvSpPr>
            <p:spPr>
              <a:xfrm>
                <a:off x="5376716" y="3339113"/>
                <a:ext cx="54136" cy="53378"/>
              </a:xfrm>
              <a:custGeom>
                <a:avLst/>
                <a:gdLst/>
                <a:ahLst/>
                <a:cxnLst/>
                <a:rect l="l" t="t" r="r" b="b"/>
                <a:pathLst>
                  <a:path w="7072" h="6973" extrusionOk="0">
                    <a:moveTo>
                      <a:pt x="5938" y="1"/>
                    </a:moveTo>
                    <a:cubicBezTo>
                      <a:pt x="5304" y="1"/>
                      <a:pt x="4771" y="534"/>
                      <a:pt x="4771" y="1168"/>
                    </a:cubicBezTo>
                    <a:lnTo>
                      <a:pt x="4771" y="4671"/>
                    </a:lnTo>
                    <a:lnTo>
                      <a:pt x="1168" y="4671"/>
                    </a:lnTo>
                    <a:cubicBezTo>
                      <a:pt x="534" y="4671"/>
                      <a:pt x="0" y="5171"/>
                      <a:pt x="0" y="5805"/>
                    </a:cubicBezTo>
                    <a:cubicBezTo>
                      <a:pt x="0" y="6439"/>
                      <a:pt x="534" y="6972"/>
                      <a:pt x="1168" y="6972"/>
                    </a:cubicBezTo>
                    <a:lnTo>
                      <a:pt x="5938" y="6972"/>
                    </a:lnTo>
                    <a:cubicBezTo>
                      <a:pt x="6572" y="6972"/>
                      <a:pt x="7072" y="6439"/>
                      <a:pt x="7072" y="5805"/>
                    </a:cubicBezTo>
                    <a:lnTo>
                      <a:pt x="7072" y="1168"/>
                    </a:lnTo>
                    <a:cubicBezTo>
                      <a:pt x="7072" y="534"/>
                      <a:pt x="6572" y="1"/>
                      <a:pt x="593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31;p38">
                <a:extLst>
                  <a:ext uri="{FF2B5EF4-FFF2-40B4-BE49-F238E27FC236}">
                    <a16:creationId xmlns:a16="http://schemas.microsoft.com/office/drawing/2014/main" id="{A5634C9B-7F76-4F52-A085-521FB43A07AC}"/>
                  </a:ext>
                </a:extLst>
              </p:cNvPr>
              <p:cNvSpPr/>
              <p:nvPr/>
            </p:nvSpPr>
            <p:spPr>
              <a:xfrm>
                <a:off x="5331518" y="3124605"/>
                <a:ext cx="70480" cy="17882"/>
              </a:xfrm>
              <a:custGeom>
                <a:avLst/>
                <a:gdLst/>
                <a:ahLst/>
                <a:cxnLst/>
                <a:rect l="l" t="t" r="r" b="b"/>
                <a:pathLst>
                  <a:path w="9207" h="2336" extrusionOk="0">
                    <a:moveTo>
                      <a:pt x="1168" y="1"/>
                    </a:moveTo>
                    <a:cubicBezTo>
                      <a:pt x="501" y="1"/>
                      <a:pt x="0" y="534"/>
                      <a:pt x="0" y="1168"/>
                    </a:cubicBezTo>
                    <a:cubicBezTo>
                      <a:pt x="0" y="1802"/>
                      <a:pt x="501" y="2336"/>
                      <a:pt x="1168" y="2336"/>
                    </a:cubicBezTo>
                    <a:lnTo>
                      <a:pt x="8073" y="2336"/>
                    </a:lnTo>
                    <a:cubicBezTo>
                      <a:pt x="8706" y="2336"/>
                      <a:pt x="9207" y="1802"/>
                      <a:pt x="9207" y="1168"/>
                    </a:cubicBezTo>
                    <a:cubicBezTo>
                      <a:pt x="9207" y="534"/>
                      <a:pt x="8706" y="1"/>
                      <a:pt x="8073"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32;p38">
                <a:extLst>
                  <a:ext uri="{FF2B5EF4-FFF2-40B4-BE49-F238E27FC236}">
                    <a16:creationId xmlns:a16="http://schemas.microsoft.com/office/drawing/2014/main" id="{316E5057-EF57-4A2E-A037-C9343DBC4F98}"/>
                  </a:ext>
                </a:extLst>
              </p:cNvPr>
              <p:cNvSpPr/>
              <p:nvPr/>
            </p:nvSpPr>
            <p:spPr>
              <a:xfrm>
                <a:off x="5705378" y="2886097"/>
                <a:ext cx="114396" cy="61286"/>
              </a:xfrm>
              <a:custGeom>
                <a:avLst/>
                <a:gdLst/>
                <a:ahLst/>
                <a:cxnLst/>
                <a:rect l="l" t="t" r="r" b="b"/>
                <a:pathLst>
                  <a:path w="14944" h="8006" extrusionOk="0">
                    <a:moveTo>
                      <a:pt x="1434" y="0"/>
                    </a:moveTo>
                    <a:cubicBezTo>
                      <a:pt x="634" y="0"/>
                      <a:pt x="0" y="634"/>
                      <a:pt x="0" y="1401"/>
                    </a:cubicBezTo>
                    <a:lnTo>
                      <a:pt x="0" y="8006"/>
                    </a:lnTo>
                    <a:lnTo>
                      <a:pt x="14944" y="8006"/>
                    </a:lnTo>
                    <a:lnTo>
                      <a:pt x="14944" y="1401"/>
                    </a:lnTo>
                    <a:cubicBezTo>
                      <a:pt x="14944" y="634"/>
                      <a:pt x="14310" y="0"/>
                      <a:pt x="13510" y="0"/>
                    </a:cubicBezTo>
                    <a:close/>
                  </a:path>
                </a:pathLst>
              </a:custGeom>
              <a:solidFill>
                <a:srgbClr val="F9C1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33;p38">
                <a:extLst>
                  <a:ext uri="{FF2B5EF4-FFF2-40B4-BE49-F238E27FC236}">
                    <a16:creationId xmlns:a16="http://schemas.microsoft.com/office/drawing/2014/main" id="{E29D529C-530F-4DE9-A438-3DFD336FA984}"/>
                  </a:ext>
                </a:extLst>
              </p:cNvPr>
              <p:cNvSpPr/>
              <p:nvPr/>
            </p:nvSpPr>
            <p:spPr>
              <a:xfrm>
                <a:off x="5784032" y="2886097"/>
                <a:ext cx="35749" cy="61286"/>
              </a:xfrm>
              <a:custGeom>
                <a:avLst/>
                <a:gdLst/>
                <a:ahLst/>
                <a:cxnLst/>
                <a:rect l="l" t="t" r="r" b="b"/>
                <a:pathLst>
                  <a:path w="4670" h="8006" extrusionOk="0">
                    <a:moveTo>
                      <a:pt x="0" y="0"/>
                    </a:moveTo>
                    <a:cubicBezTo>
                      <a:pt x="767" y="0"/>
                      <a:pt x="1401" y="634"/>
                      <a:pt x="1401" y="1401"/>
                    </a:cubicBezTo>
                    <a:lnTo>
                      <a:pt x="1401" y="8006"/>
                    </a:lnTo>
                    <a:lnTo>
                      <a:pt x="4670" y="8006"/>
                    </a:lnTo>
                    <a:lnTo>
                      <a:pt x="4670" y="1401"/>
                    </a:lnTo>
                    <a:cubicBezTo>
                      <a:pt x="4670" y="634"/>
                      <a:pt x="4036" y="0"/>
                      <a:pt x="3236" y="0"/>
                    </a:cubicBezTo>
                    <a:close/>
                  </a:path>
                </a:pathLst>
              </a:custGeom>
              <a:solidFill>
                <a:srgbClr val="F79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34;p38">
                <a:extLst>
                  <a:ext uri="{FF2B5EF4-FFF2-40B4-BE49-F238E27FC236}">
                    <a16:creationId xmlns:a16="http://schemas.microsoft.com/office/drawing/2014/main" id="{C1763E8C-F79E-4D98-9EF3-5BB655E9ECB8}"/>
                  </a:ext>
                </a:extLst>
              </p:cNvPr>
              <p:cNvSpPr/>
              <p:nvPr/>
            </p:nvSpPr>
            <p:spPr>
              <a:xfrm>
                <a:off x="5621871" y="2920309"/>
                <a:ext cx="281145" cy="281153"/>
              </a:xfrm>
              <a:custGeom>
                <a:avLst/>
                <a:gdLst/>
                <a:ahLst/>
                <a:cxnLst/>
                <a:rect l="l" t="t" r="r" b="b"/>
                <a:pathLst>
                  <a:path w="36727" h="36728" extrusionOk="0">
                    <a:moveTo>
                      <a:pt x="18380" y="1"/>
                    </a:moveTo>
                    <a:cubicBezTo>
                      <a:pt x="8240" y="1"/>
                      <a:pt x="0" y="8207"/>
                      <a:pt x="0" y="18347"/>
                    </a:cubicBezTo>
                    <a:cubicBezTo>
                      <a:pt x="0" y="28488"/>
                      <a:pt x="8240" y="36727"/>
                      <a:pt x="18380" y="36727"/>
                    </a:cubicBezTo>
                    <a:cubicBezTo>
                      <a:pt x="28521" y="36727"/>
                      <a:pt x="36727" y="28488"/>
                      <a:pt x="36727" y="18347"/>
                    </a:cubicBezTo>
                    <a:cubicBezTo>
                      <a:pt x="36727" y="8207"/>
                      <a:pt x="28521" y="1"/>
                      <a:pt x="18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135;p38">
                <a:extLst>
                  <a:ext uri="{FF2B5EF4-FFF2-40B4-BE49-F238E27FC236}">
                    <a16:creationId xmlns:a16="http://schemas.microsoft.com/office/drawing/2014/main" id="{90AA4402-5F0F-4689-8F7C-5A926D107197}"/>
                  </a:ext>
                </a:extLst>
              </p:cNvPr>
              <p:cNvSpPr/>
              <p:nvPr/>
            </p:nvSpPr>
            <p:spPr>
              <a:xfrm>
                <a:off x="5747767" y="2920309"/>
                <a:ext cx="155259" cy="280893"/>
              </a:xfrm>
              <a:custGeom>
                <a:avLst/>
                <a:gdLst/>
                <a:ahLst/>
                <a:cxnLst/>
                <a:rect l="l" t="t" r="r" b="b"/>
                <a:pathLst>
                  <a:path w="20282" h="36694" extrusionOk="0">
                    <a:moveTo>
                      <a:pt x="1935" y="1"/>
                    </a:moveTo>
                    <a:cubicBezTo>
                      <a:pt x="1268" y="1"/>
                      <a:pt x="634" y="34"/>
                      <a:pt x="0" y="101"/>
                    </a:cubicBezTo>
                    <a:cubicBezTo>
                      <a:pt x="9207" y="1068"/>
                      <a:pt x="16412" y="8874"/>
                      <a:pt x="16412" y="18347"/>
                    </a:cubicBezTo>
                    <a:cubicBezTo>
                      <a:pt x="16412" y="27854"/>
                      <a:pt x="9240" y="35626"/>
                      <a:pt x="0" y="36594"/>
                    </a:cubicBezTo>
                    <a:cubicBezTo>
                      <a:pt x="634" y="36661"/>
                      <a:pt x="1268" y="36694"/>
                      <a:pt x="1935" y="36694"/>
                    </a:cubicBezTo>
                    <a:cubicBezTo>
                      <a:pt x="12076" y="36694"/>
                      <a:pt x="20282" y="28488"/>
                      <a:pt x="20282" y="18347"/>
                    </a:cubicBezTo>
                    <a:cubicBezTo>
                      <a:pt x="20282" y="8207"/>
                      <a:pt x="12076" y="1"/>
                      <a:pt x="19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136;p38">
                <a:extLst>
                  <a:ext uri="{FF2B5EF4-FFF2-40B4-BE49-F238E27FC236}">
                    <a16:creationId xmlns:a16="http://schemas.microsoft.com/office/drawing/2014/main" id="{C1B457E5-E3A7-48E6-AA46-D740DF7ED2FC}"/>
                  </a:ext>
                </a:extLst>
              </p:cNvPr>
              <p:cNvSpPr/>
              <p:nvPr/>
            </p:nvSpPr>
            <p:spPr>
              <a:xfrm>
                <a:off x="5753639" y="2943804"/>
                <a:ext cx="17882" cy="29633"/>
              </a:xfrm>
              <a:custGeom>
                <a:avLst/>
                <a:gdLst/>
                <a:ahLst/>
                <a:cxnLst/>
                <a:rect l="l" t="t" r="r" b="b"/>
                <a:pathLst>
                  <a:path w="2336" h="3871" extrusionOk="0">
                    <a:moveTo>
                      <a:pt x="1168" y="1"/>
                    </a:moveTo>
                    <a:cubicBezTo>
                      <a:pt x="534" y="1"/>
                      <a:pt x="1" y="535"/>
                      <a:pt x="1" y="1168"/>
                    </a:cubicBezTo>
                    <a:lnTo>
                      <a:pt x="1" y="2703"/>
                    </a:lnTo>
                    <a:cubicBezTo>
                      <a:pt x="1" y="3337"/>
                      <a:pt x="534" y="3870"/>
                      <a:pt x="1168" y="3870"/>
                    </a:cubicBezTo>
                    <a:cubicBezTo>
                      <a:pt x="1802" y="3870"/>
                      <a:pt x="2336" y="3337"/>
                      <a:pt x="2336" y="2703"/>
                    </a:cubicBezTo>
                    <a:lnTo>
                      <a:pt x="2336" y="1168"/>
                    </a:lnTo>
                    <a:cubicBezTo>
                      <a:pt x="2336" y="535"/>
                      <a:pt x="1802" y="1"/>
                      <a:pt x="1168"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137;p38">
                <a:extLst>
                  <a:ext uri="{FF2B5EF4-FFF2-40B4-BE49-F238E27FC236}">
                    <a16:creationId xmlns:a16="http://schemas.microsoft.com/office/drawing/2014/main" id="{B2FCACC6-AFF5-472B-A061-37AD4812702D}"/>
                  </a:ext>
                </a:extLst>
              </p:cNvPr>
              <p:cNvSpPr/>
              <p:nvPr/>
            </p:nvSpPr>
            <p:spPr>
              <a:xfrm>
                <a:off x="5849916" y="3052084"/>
                <a:ext cx="29625" cy="17622"/>
              </a:xfrm>
              <a:custGeom>
                <a:avLst/>
                <a:gdLst/>
                <a:ahLst/>
                <a:cxnLst/>
                <a:rect l="l" t="t" r="r" b="b"/>
                <a:pathLst>
                  <a:path w="3870" h="2302" extrusionOk="0">
                    <a:moveTo>
                      <a:pt x="1168" y="0"/>
                    </a:moveTo>
                    <a:cubicBezTo>
                      <a:pt x="534" y="0"/>
                      <a:pt x="0" y="501"/>
                      <a:pt x="0" y="1134"/>
                    </a:cubicBezTo>
                    <a:cubicBezTo>
                      <a:pt x="0" y="1768"/>
                      <a:pt x="534" y="2302"/>
                      <a:pt x="1168" y="2302"/>
                    </a:cubicBezTo>
                    <a:lnTo>
                      <a:pt x="2736" y="2302"/>
                    </a:lnTo>
                    <a:cubicBezTo>
                      <a:pt x="3369" y="2302"/>
                      <a:pt x="3870" y="1768"/>
                      <a:pt x="3870" y="1134"/>
                    </a:cubicBezTo>
                    <a:cubicBezTo>
                      <a:pt x="3870" y="501"/>
                      <a:pt x="3369" y="0"/>
                      <a:pt x="2736"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138;p38">
                <a:extLst>
                  <a:ext uri="{FF2B5EF4-FFF2-40B4-BE49-F238E27FC236}">
                    <a16:creationId xmlns:a16="http://schemas.microsoft.com/office/drawing/2014/main" id="{29CCECB1-1D0C-4208-94C1-DCECC0711C0A}"/>
                  </a:ext>
                </a:extLst>
              </p:cNvPr>
              <p:cNvSpPr/>
              <p:nvPr/>
            </p:nvSpPr>
            <p:spPr>
              <a:xfrm>
                <a:off x="5645619" y="3052084"/>
                <a:ext cx="29625" cy="17622"/>
              </a:xfrm>
              <a:custGeom>
                <a:avLst/>
                <a:gdLst/>
                <a:ahLst/>
                <a:cxnLst/>
                <a:rect l="l" t="t" r="r" b="b"/>
                <a:pathLst>
                  <a:path w="3870" h="2302" extrusionOk="0">
                    <a:moveTo>
                      <a:pt x="1135" y="0"/>
                    </a:moveTo>
                    <a:cubicBezTo>
                      <a:pt x="501" y="0"/>
                      <a:pt x="1" y="501"/>
                      <a:pt x="1" y="1134"/>
                    </a:cubicBezTo>
                    <a:cubicBezTo>
                      <a:pt x="1" y="1768"/>
                      <a:pt x="501" y="2302"/>
                      <a:pt x="1135" y="2302"/>
                    </a:cubicBezTo>
                    <a:lnTo>
                      <a:pt x="2702" y="2302"/>
                    </a:lnTo>
                    <a:cubicBezTo>
                      <a:pt x="3336" y="2302"/>
                      <a:pt x="3870" y="1768"/>
                      <a:pt x="3870" y="1134"/>
                    </a:cubicBezTo>
                    <a:cubicBezTo>
                      <a:pt x="3870" y="501"/>
                      <a:pt x="3336" y="0"/>
                      <a:pt x="2702"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139;p38">
                <a:extLst>
                  <a:ext uri="{FF2B5EF4-FFF2-40B4-BE49-F238E27FC236}">
                    <a16:creationId xmlns:a16="http://schemas.microsoft.com/office/drawing/2014/main" id="{E180EEB3-9C90-444A-B0E4-68A7235B9431}"/>
                  </a:ext>
                </a:extLst>
              </p:cNvPr>
              <p:cNvSpPr/>
              <p:nvPr/>
            </p:nvSpPr>
            <p:spPr>
              <a:xfrm>
                <a:off x="5381569" y="3113880"/>
                <a:ext cx="521428" cy="245909"/>
              </a:xfrm>
              <a:custGeom>
                <a:avLst/>
                <a:gdLst/>
                <a:ahLst/>
                <a:cxnLst/>
                <a:rect l="l" t="t" r="r" b="b"/>
                <a:pathLst>
                  <a:path w="68116" h="32124" extrusionOk="0">
                    <a:moveTo>
                      <a:pt x="1635" y="1"/>
                    </a:moveTo>
                    <a:cubicBezTo>
                      <a:pt x="734" y="1"/>
                      <a:pt x="0" y="735"/>
                      <a:pt x="0" y="1635"/>
                    </a:cubicBezTo>
                    <a:lnTo>
                      <a:pt x="0" y="31090"/>
                    </a:lnTo>
                    <a:cubicBezTo>
                      <a:pt x="0" y="31657"/>
                      <a:pt x="467" y="32124"/>
                      <a:pt x="1034" y="32124"/>
                    </a:cubicBezTo>
                    <a:lnTo>
                      <a:pt x="66081" y="32124"/>
                    </a:lnTo>
                    <a:cubicBezTo>
                      <a:pt x="67215" y="32124"/>
                      <a:pt x="68116" y="31190"/>
                      <a:pt x="68116" y="30056"/>
                    </a:cubicBezTo>
                    <a:lnTo>
                      <a:pt x="68116" y="20315"/>
                    </a:lnTo>
                    <a:cubicBezTo>
                      <a:pt x="68116" y="19581"/>
                      <a:pt x="67849" y="18848"/>
                      <a:pt x="67348" y="18314"/>
                    </a:cubicBezTo>
                    <a:lnTo>
                      <a:pt x="65280" y="16046"/>
                    </a:lnTo>
                    <a:lnTo>
                      <a:pt x="50336" y="12009"/>
                    </a:lnTo>
                    <a:cubicBezTo>
                      <a:pt x="49702" y="12009"/>
                      <a:pt x="49169" y="11476"/>
                      <a:pt x="49169" y="10842"/>
                    </a:cubicBezTo>
                    <a:lnTo>
                      <a:pt x="42898" y="1"/>
                    </a:lnTo>
                    <a:close/>
                  </a:path>
                </a:pathLst>
              </a:custGeom>
              <a:solidFill>
                <a:srgbClr val="27A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140;p38">
                <a:extLst>
                  <a:ext uri="{FF2B5EF4-FFF2-40B4-BE49-F238E27FC236}">
                    <a16:creationId xmlns:a16="http://schemas.microsoft.com/office/drawing/2014/main" id="{A8F7CE3A-87D4-4C05-8D8C-08031913D55C}"/>
                  </a:ext>
                </a:extLst>
              </p:cNvPr>
              <p:cNvSpPr/>
              <p:nvPr/>
            </p:nvSpPr>
            <p:spPr>
              <a:xfrm>
                <a:off x="5846846" y="3227518"/>
                <a:ext cx="56188" cy="132278"/>
              </a:xfrm>
              <a:custGeom>
                <a:avLst/>
                <a:gdLst/>
                <a:ahLst/>
                <a:cxnLst/>
                <a:rect l="l" t="t" r="r" b="b"/>
                <a:pathLst>
                  <a:path w="7340" h="17280" extrusionOk="0">
                    <a:moveTo>
                      <a:pt x="1" y="1"/>
                    </a:moveTo>
                    <a:lnTo>
                      <a:pt x="3170" y="3470"/>
                    </a:lnTo>
                    <a:cubicBezTo>
                      <a:pt x="3670" y="4004"/>
                      <a:pt x="3937" y="4737"/>
                      <a:pt x="3937" y="5471"/>
                    </a:cubicBezTo>
                    <a:lnTo>
                      <a:pt x="3937" y="15212"/>
                    </a:lnTo>
                    <a:cubicBezTo>
                      <a:pt x="3937" y="16346"/>
                      <a:pt x="3036" y="17280"/>
                      <a:pt x="1902" y="17280"/>
                    </a:cubicBezTo>
                    <a:lnTo>
                      <a:pt x="5271" y="17280"/>
                    </a:lnTo>
                    <a:cubicBezTo>
                      <a:pt x="6439" y="17280"/>
                      <a:pt x="7340" y="16346"/>
                      <a:pt x="7340" y="15212"/>
                    </a:cubicBezTo>
                    <a:lnTo>
                      <a:pt x="7340" y="5471"/>
                    </a:lnTo>
                    <a:cubicBezTo>
                      <a:pt x="7340" y="4737"/>
                      <a:pt x="7073" y="4004"/>
                      <a:pt x="6572" y="3470"/>
                    </a:cubicBezTo>
                    <a:lnTo>
                      <a:pt x="4504" y="1202"/>
                    </a:lnTo>
                    <a:lnTo>
                      <a:pt x="1" y="1"/>
                    </a:ln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141;p38">
                <a:extLst>
                  <a:ext uri="{FF2B5EF4-FFF2-40B4-BE49-F238E27FC236}">
                    <a16:creationId xmlns:a16="http://schemas.microsoft.com/office/drawing/2014/main" id="{59229EED-BEFA-4017-BADE-5E91E7F3EB31}"/>
                  </a:ext>
                </a:extLst>
              </p:cNvPr>
              <p:cNvSpPr/>
              <p:nvPr/>
            </p:nvSpPr>
            <p:spPr>
              <a:xfrm>
                <a:off x="5709971" y="3113880"/>
                <a:ext cx="171342" cy="122832"/>
              </a:xfrm>
              <a:custGeom>
                <a:avLst/>
                <a:gdLst/>
                <a:ahLst/>
                <a:cxnLst/>
                <a:rect l="l" t="t" r="r" b="b"/>
                <a:pathLst>
                  <a:path w="22383" h="16046" extrusionOk="0">
                    <a:moveTo>
                      <a:pt x="1" y="1"/>
                    </a:moveTo>
                    <a:lnTo>
                      <a:pt x="1" y="14878"/>
                    </a:lnTo>
                    <a:cubicBezTo>
                      <a:pt x="1" y="15545"/>
                      <a:pt x="534" y="16046"/>
                      <a:pt x="1168" y="16046"/>
                    </a:cubicBezTo>
                    <a:lnTo>
                      <a:pt x="22383" y="16046"/>
                    </a:lnTo>
                    <a:lnTo>
                      <a:pt x="8607" y="968"/>
                    </a:lnTo>
                    <a:cubicBezTo>
                      <a:pt x="8040" y="334"/>
                      <a:pt x="7239" y="1"/>
                      <a:pt x="6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142;p38">
                <a:extLst>
                  <a:ext uri="{FF2B5EF4-FFF2-40B4-BE49-F238E27FC236}">
                    <a16:creationId xmlns:a16="http://schemas.microsoft.com/office/drawing/2014/main" id="{C68BCFC9-7346-409F-8E41-75EE7FCBF2C0}"/>
                  </a:ext>
                </a:extLst>
              </p:cNvPr>
              <p:cNvSpPr/>
              <p:nvPr/>
            </p:nvSpPr>
            <p:spPr>
              <a:xfrm>
                <a:off x="5732953" y="3113880"/>
                <a:ext cx="148362" cy="122832"/>
              </a:xfrm>
              <a:custGeom>
                <a:avLst/>
                <a:gdLst/>
                <a:ahLst/>
                <a:cxnLst/>
                <a:rect l="l" t="t" r="r" b="b"/>
                <a:pathLst>
                  <a:path w="19381" h="16046" extrusionOk="0">
                    <a:moveTo>
                      <a:pt x="1" y="1"/>
                    </a:moveTo>
                    <a:cubicBezTo>
                      <a:pt x="835" y="1"/>
                      <a:pt x="1635" y="334"/>
                      <a:pt x="2202" y="968"/>
                    </a:cubicBezTo>
                    <a:lnTo>
                      <a:pt x="16012" y="16046"/>
                    </a:lnTo>
                    <a:lnTo>
                      <a:pt x="19381" y="16046"/>
                    </a:lnTo>
                    <a:lnTo>
                      <a:pt x="5605" y="968"/>
                    </a:lnTo>
                    <a:cubicBezTo>
                      <a:pt x="5038" y="334"/>
                      <a:pt x="4237" y="1"/>
                      <a:pt x="3403" y="1"/>
                    </a:cubicBezTo>
                    <a:close/>
                  </a:path>
                </a:pathLst>
              </a:custGeom>
              <a:solidFill>
                <a:srgbClr val="DB7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143;p38">
                <a:extLst>
                  <a:ext uri="{FF2B5EF4-FFF2-40B4-BE49-F238E27FC236}">
                    <a16:creationId xmlns:a16="http://schemas.microsoft.com/office/drawing/2014/main" id="{96A3D3AB-263E-41F2-B5AF-BB7A62B02757}"/>
                  </a:ext>
                </a:extLst>
              </p:cNvPr>
              <p:cNvSpPr/>
              <p:nvPr/>
            </p:nvSpPr>
            <p:spPr>
              <a:xfrm>
                <a:off x="5372628" y="3309746"/>
                <a:ext cx="539302" cy="17629"/>
              </a:xfrm>
              <a:custGeom>
                <a:avLst/>
                <a:gdLst/>
                <a:ahLst/>
                <a:cxnLst/>
                <a:rect l="l" t="t" r="r" b="b"/>
                <a:pathLst>
                  <a:path w="70451" h="2303" extrusionOk="0">
                    <a:moveTo>
                      <a:pt x="1168" y="1"/>
                    </a:moveTo>
                    <a:cubicBezTo>
                      <a:pt x="534" y="1"/>
                      <a:pt x="1" y="534"/>
                      <a:pt x="1" y="1168"/>
                    </a:cubicBezTo>
                    <a:cubicBezTo>
                      <a:pt x="1" y="1802"/>
                      <a:pt x="534" y="2302"/>
                      <a:pt x="1168" y="2302"/>
                    </a:cubicBezTo>
                    <a:lnTo>
                      <a:pt x="69284" y="2302"/>
                    </a:lnTo>
                    <a:cubicBezTo>
                      <a:pt x="69917" y="2302"/>
                      <a:pt x="70451" y="1802"/>
                      <a:pt x="70451" y="1168"/>
                    </a:cubicBezTo>
                    <a:cubicBezTo>
                      <a:pt x="70451" y="534"/>
                      <a:pt x="69917" y="1"/>
                      <a:pt x="6928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144;p38">
                <a:extLst>
                  <a:ext uri="{FF2B5EF4-FFF2-40B4-BE49-F238E27FC236}">
                    <a16:creationId xmlns:a16="http://schemas.microsoft.com/office/drawing/2014/main" id="{3B1E6048-30A0-4145-96E3-65797E2EAC2F}"/>
                  </a:ext>
                </a:extLst>
              </p:cNvPr>
              <p:cNvSpPr/>
              <p:nvPr/>
            </p:nvSpPr>
            <p:spPr>
              <a:xfrm>
                <a:off x="5878517" y="3279101"/>
                <a:ext cx="33452" cy="17629"/>
              </a:xfrm>
              <a:custGeom>
                <a:avLst/>
                <a:gdLst/>
                <a:ahLst/>
                <a:cxnLst/>
                <a:rect l="l" t="t" r="r" b="b"/>
                <a:pathLst>
                  <a:path w="4370" h="2303" extrusionOk="0">
                    <a:moveTo>
                      <a:pt x="1168" y="1"/>
                    </a:moveTo>
                    <a:cubicBezTo>
                      <a:pt x="534" y="1"/>
                      <a:pt x="0" y="501"/>
                      <a:pt x="0" y="1135"/>
                    </a:cubicBezTo>
                    <a:cubicBezTo>
                      <a:pt x="0" y="1769"/>
                      <a:pt x="534" y="2302"/>
                      <a:pt x="1168" y="2302"/>
                    </a:cubicBezTo>
                    <a:lnTo>
                      <a:pt x="3203" y="2302"/>
                    </a:lnTo>
                    <a:cubicBezTo>
                      <a:pt x="3836" y="2302"/>
                      <a:pt x="4370" y="1769"/>
                      <a:pt x="4370" y="1135"/>
                    </a:cubicBezTo>
                    <a:cubicBezTo>
                      <a:pt x="4370" y="501"/>
                      <a:pt x="3836" y="1"/>
                      <a:pt x="3203"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145;p38">
                <a:extLst>
                  <a:ext uri="{FF2B5EF4-FFF2-40B4-BE49-F238E27FC236}">
                    <a16:creationId xmlns:a16="http://schemas.microsoft.com/office/drawing/2014/main" id="{2A932C5A-B410-4DDE-8E83-97C606A88CA3}"/>
                  </a:ext>
                </a:extLst>
              </p:cNvPr>
              <p:cNvSpPr/>
              <p:nvPr/>
            </p:nvSpPr>
            <p:spPr>
              <a:xfrm>
                <a:off x="5742148" y="3303875"/>
                <a:ext cx="118492" cy="118492"/>
              </a:xfrm>
              <a:custGeom>
                <a:avLst/>
                <a:gdLst/>
                <a:ahLst/>
                <a:cxnLst/>
                <a:rect l="l" t="t" r="r" b="b"/>
                <a:pathLst>
                  <a:path w="15479" h="15479" extrusionOk="0">
                    <a:moveTo>
                      <a:pt x="7739" y="0"/>
                    </a:moveTo>
                    <a:cubicBezTo>
                      <a:pt x="3470" y="0"/>
                      <a:pt x="1" y="3470"/>
                      <a:pt x="1" y="7739"/>
                    </a:cubicBezTo>
                    <a:cubicBezTo>
                      <a:pt x="1" y="12009"/>
                      <a:pt x="3470" y="15478"/>
                      <a:pt x="7739" y="15478"/>
                    </a:cubicBezTo>
                    <a:cubicBezTo>
                      <a:pt x="12009" y="15478"/>
                      <a:pt x="15478" y="12009"/>
                      <a:pt x="15478" y="7739"/>
                    </a:cubicBezTo>
                    <a:cubicBezTo>
                      <a:pt x="15478" y="3470"/>
                      <a:pt x="12009" y="0"/>
                      <a:pt x="77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146;p38">
                <a:extLst>
                  <a:ext uri="{FF2B5EF4-FFF2-40B4-BE49-F238E27FC236}">
                    <a16:creationId xmlns:a16="http://schemas.microsoft.com/office/drawing/2014/main" id="{7359F0C6-63E9-4B0E-934C-1B074EF79F42}"/>
                  </a:ext>
                </a:extLst>
              </p:cNvPr>
              <p:cNvSpPr/>
              <p:nvPr/>
            </p:nvSpPr>
            <p:spPr>
              <a:xfrm>
                <a:off x="5791435" y="3303875"/>
                <a:ext cx="69209" cy="118492"/>
              </a:xfrm>
              <a:custGeom>
                <a:avLst/>
                <a:gdLst/>
                <a:ahLst/>
                <a:cxnLst/>
                <a:rect l="l" t="t" r="r" b="b"/>
                <a:pathLst>
                  <a:path w="9041" h="15479" extrusionOk="0">
                    <a:moveTo>
                      <a:pt x="1301" y="0"/>
                    </a:moveTo>
                    <a:cubicBezTo>
                      <a:pt x="868" y="0"/>
                      <a:pt x="434" y="67"/>
                      <a:pt x="0" y="134"/>
                    </a:cubicBezTo>
                    <a:cubicBezTo>
                      <a:pt x="3670" y="734"/>
                      <a:pt x="6472" y="3903"/>
                      <a:pt x="6472" y="7739"/>
                    </a:cubicBezTo>
                    <a:cubicBezTo>
                      <a:pt x="6472" y="11575"/>
                      <a:pt x="3670" y="14744"/>
                      <a:pt x="0" y="15345"/>
                    </a:cubicBezTo>
                    <a:cubicBezTo>
                      <a:pt x="434" y="15445"/>
                      <a:pt x="868" y="15478"/>
                      <a:pt x="1301" y="15478"/>
                    </a:cubicBezTo>
                    <a:cubicBezTo>
                      <a:pt x="5571" y="15478"/>
                      <a:pt x="9040" y="12009"/>
                      <a:pt x="9040" y="7739"/>
                    </a:cubicBezTo>
                    <a:cubicBezTo>
                      <a:pt x="9040" y="3470"/>
                      <a:pt x="5571" y="0"/>
                      <a:pt x="130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147;p38">
                <a:extLst>
                  <a:ext uri="{FF2B5EF4-FFF2-40B4-BE49-F238E27FC236}">
                    <a16:creationId xmlns:a16="http://schemas.microsoft.com/office/drawing/2014/main" id="{0309894B-E5A1-4D43-83CD-DC8FBC7E4823}"/>
                  </a:ext>
                </a:extLst>
              </p:cNvPr>
              <p:cNvSpPr/>
              <p:nvPr/>
            </p:nvSpPr>
            <p:spPr>
              <a:xfrm>
                <a:off x="5781727" y="3343454"/>
                <a:ext cx="39331" cy="39331"/>
              </a:xfrm>
              <a:custGeom>
                <a:avLst/>
                <a:gdLst/>
                <a:ahLst/>
                <a:cxnLst/>
                <a:rect l="l" t="t" r="r" b="b"/>
                <a:pathLst>
                  <a:path w="5138" h="5138" extrusionOk="0">
                    <a:moveTo>
                      <a:pt x="2569" y="1"/>
                    </a:moveTo>
                    <a:cubicBezTo>
                      <a:pt x="1135" y="1"/>
                      <a:pt x="1" y="1135"/>
                      <a:pt x="1" y="2569"/>
                    </a:cubicBezTo>
                    <a:cubicBezTo>
                      <a:pt x="1" y="4004"/>
                      <a:pt x="1135" y="5138"/>
                      <a:pt x="2569" y="5138"/>
                    </a:cubicBezTo>
                    <a:cubicBezTo>
                      <a:pt x="3970" y="5138"/>
                      <a:pt x="5138" y="4004"/>
                      <a:pt x="5138" y="2569"/>
                    </a:cubicBezTo>
                    <a:cubicBezTo>
                      <a:pt x="5138" y="1135"/>
                      <a:pt x="3970"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148;p38">
                <a:extLst>
                  <a:ext uri="{FF2B5EF4-FFF2-40B4-BE49-F238E27FC236}">
                    <a16:creationId xmlns:a16="http://schemas.microsoft.com/office/drawing/2014/main" id="{72A69B5E-11C8-4D13-A4A0-3AAFC416F9F3}"/>
                  </a:ext>
                </a:extLst>
              </p:cNvPr>
              <p:cNvSpPr/>
              <p:nvPr/>
            </p:nvSpPr>
            <p:spPr>
              <a:xfrm>
                <a:off x="5793479" y="3343454"/>
                <a:ext cx="27581" cy="39331"/>
              </a:xfrm>
              <a:custGeom>
                <a:avLst/>
                <a:gdLst/>
                <a:ahLst/>
                <a:cxnLst/>
                <a:rect l="l" t="t" r="r" b="b"/>
                <a:pathLst>
                  <a:path w="3603" h="5138" extrusionOk="0">
                    <a:moveTo>
                      <a:pt x="1034" y="1"/>
                    </a:moveTo>
                    <a:cubicBezTo>
                      <a:pt x="667" y="1"/>
                      <a:pt x="301" y="101"/>
                      <a:pt x="0" y="234"/>
                    </a:cubicBezTo>
                    <a:cubicBezTo>
                      <a:pt x="868" y="635"/>
                      <a:pt x="1501" y="1535"/>
                      <a:pt x="1501" y="2569"/>
                    </a:cubicBezTo>
                    <a:cubicBezTo>
                      <a:pt x="1501" y="3603"/>
                      <a:pt x="868" y="4504"/>
                      <a:pt x="0" y="4904"/>
                    </a:cubicBezTo>
                    <a:cubicBezTo>
                      <a:pt x="301" y="5071"/>
                      <a:pt x="667" y="5138"/>
                      <a:pt x="1034" y="5138"/>
                    </a:cubicBezTo>
                    <a:cubicBezTo>
                      <a:pt x="2435" y="5138"/>
                      <a:pt x="3603" y="4004"/>
                      <a:pt x="3603" y="2569"/>
                    </a:cubicBezTo>
                    <a:cubicBezTo>
                      <a:pt x="3603" y="1168"/>
                      <a:pt x="2435"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149;p38">
                <a:extLst>
                  <a:ext uri="{FF2B5EF4-FFF2-40B4-BE49-F238E27FC236}">
                    <a16:creationId xmlns:a16="http://schemas.microsoft.com/office/drawing/2014/main" id="{9EC81387-8AAD-44D8-9AA6-E803B40004BE}"/>
                  </a:ext>
                </a:extLst>
              </p:cNvPr>
              <p:cNvSpPr/>
              <p:nvPr/>
            </p:nvSpPr>
            <p:spPr>
              <a:xfrm>
                <a:off x="5447706" y="3303875"/>
                <a:ext cx="118231" cy="118492"/>
              </a:xfrm>
              <a:custGeom>
                <a:avLst/>
                <a:gdLst/>
                <a:ahLst/>
                <a:cxnLst/>
                <a:rect l="l" t="t" r="r" b="b"/>
                <a:pathLst>
                  <a:path w="15445" h="15479" extrusionOk="0">
                    <a:moveTo>
                      <a:pt x="7706" y="0"/>
                    </a:moveTo>
                    <a:cubicBezTo>
                      <a:pt x="3437" y="0"/>
                      <a:pt x="1" y="3470"/>
                      <a:pt x="1" y="7739"/>
                    </a:cubicBezTo>
                    <a:cubicBezTo>
                      <a:pt x="1" y="12009"/>
                      <a:pt x="3437" y="15478"/>
                      <a:pt x="7706" y="15478"/>
                    </a:cubicBezTo>
                    <a:cubicBezTo>
                      <a:pt x="11976" y="15478"/>
                      <a:pt x="15445" y="12009"/>
                      <a:pt x="15445" y="7739"/>
                    </a:cubicBezTo>
                    <a:cubicBezTo>
                      <a:pt x="15445" y="3470"/>
                      <a:pt x="11976" y="0"/>
                      <a:pt x="77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150;p38">
                <a:extLst>
                  <a:ext uri="{FF2B5EF4-FFF2-40B4-BE49-F238E27FC236}">
                    <a16:creationId xmlns:a16="http://schemas.microsoft.com/office/drawing/2014/main" id="{BA2B66D2-8D67-4316-95F1-8A8AE5D54BBB}"/>
                  </a:ext>
                </a:extLst>
              </p:cNvPr>
              <p:cNvSpPr/>
              <p:nvPr/>
            </p:nvSpPr>
            <p:spPr>
              <a:xfrm>
                <a:off x="5496993" y="3303875"/>
                <a:ext cx="68949" cy="118492"/>
              </a:xfrm>
              <a:custGeom>
                <a:avLst/>
                <a:gdLst/>
                <a:ahLst/>
                <a:cxnLst/>
                <a:rect l="l" t="t" r="r" b="b"/>
                <a:pathLst>
                  <a:path w="9007" h="15479" extrusionOk="0">
                    <a:moveTo>
                      <a:pt x="1268" y="0"/>
                    </a:moveTo>
                    <a:cubicBezTo>
                      <a:pt x="835" y="0"/>
                      <a:pt x="401" y="67"/>
                      <a:pt x="1" y="134"/>
                    </a:cubicBezTo>
                    <a:cubicBezTo>
                      <a:pt x="3637" y="734"/>
                      <a:pt x="6439" y="3903"/>
                      <a:pt x="6439" y="7739"/>
                    </a:cubicBezTo>
                    <a:cubicBezTo>
                      <a:pt x="6439" y="11575"/>
                      <a:pt x="3637" y="14744"/>
                      <a:pt x="1" y="15345"/>
                    </a:cubicBezTo>
                    <a:cubicBezTo>
                      <a:pt x="401" y="15445"/>
                      <a:pt x="835" y="15478"/>
                      <a:pt x="1268" y="15478"/>
                    </a:cubicBezTo>
                    <a:cubicBezTo>
                      <a:pt x="5538" y="15478"/>
                      <a:pt x="9007" y="12009"/>
                      <a:pt x="9007" y="7739"/>
                    </a:cubicBezTo>
                    <a:cubicBezTo>
                      <a:pt x="9007" y="3470"/>
                      <a:pt x="5538" y="0"/>
                      <a:pt x="1268"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151;p38">
                <a:extLst>
                  <a:ext uri="{FF2B5EF4-FFF2-40B4-BE49-F238E27FC236}">
                    <a16:creationId xmlns:a16="http://schemas.microsoft.com/office/drawing/2014/main" id="{D2EF3DC7-A702-4A9A-B317-05A0E813F393}"/>
                  </a:ext>
                </a:extLst>
              </p:cNvPr>
              <p:cNvSpPr/>
              <p:nvPr/>
            </p:nvSpPr>
            <p:spPr>
              <a:xfrm>
                <a:off x="5487033" y="3343454"/>
                <a:ext cx="39331" cy="39331"/>
              </a:xfrm>
              <a:custGeom>
                <a:avLst/>
                <a:gdLst/>
                <a:ahLst/>
                <a:cxnLst/>
                <a:rect l="l" t="t" r="r" b="b"/>
                <a:pathLst>
                  <a:path w="5138" h="5138" extrusionOk="0">
                    <a:moveTo>
                      <a:pt x="2569" y="1"/>
                    </a:moveTo>
                    <a:cubicBezTo>
                      <a:pt x="1168" y="1"/>
                      <a:pt x="1" y="1135"/>
                      <a:pt x="1" y="2569"/>
                    </a:cubicBezTo>
                    <a:cubicBezTo>
                      <a:pt x="1" y="4004"/>
                      <a:pt x="1168" y="5138"/>
                      <a:pt x="2569" y="5138"/>
                    </a:cubicBezTo>
                    <a:cubicBezTo>
                      <a:pt x="4004" y="5138"/>
                      <a:pt x="5138" y="4004"/>
                      <a:pt x="5138" y="2569"/>
                    </a:cubicBezTo>
                    <a:cubicBezTo>
                      <a:pt x="5138" y="1135"/>
                      <a:pt x="4004" y="1"/>
                      <a:pt x="25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152;p38">
                <a:extLst>
                  <a:ext uri="{FF2B5EF4-FFF2-40B4-BE49-F238E27FC236}">
                    <a16:creationId xmlns:a16="http://schemas.microsoft.com/office/drawing/2014/main" id="{AE54126B-F59E-4063-965A-FC6FD37AF95B}"/>
                  </a:ext>
                </a:extLst>
              </p:cNvPr>
              <p:cNvSpPr/>
              <p:nvPr/>
            </p:nvSpPr>
            <p:spPr>
              <a:xfrm>
                <a:off x="5498784" y="3343454"/>
                <a:ext cx="27581" cy="39331"/>
              </a:xfrm>
              <a:custGeom>
                <a:avLst/>
                <a:gdLst/>
                <a:ahLst/>
                <a:cxnLst/>
                <a:rect l="l" t="t" r="r" b="b"/>
                <a:pathLst>
                  <a:path w="3603" h="5138" extrusionOk="0">
                    <a:moveTo>
                      <a:pt x="1034" y="1"/>
                    </a:moveTo>
                    <a:cubicBezTo>
                      <a:pt x="667" y="1"/>
                      <a:pt x="300" y="101"/>
                      <a:pt x="0" y="234"/>
                    </a:cubicBezTo>
                    <a:cubicBezTo>
                      <a:pt x="901" y="635"/>
                      <a:pt x="1501" y="1535"/>
                      <a:pt x="1501" y="2569"/>
                    </a:cubicBezTo>
                    <a:cubicBezTo>
                      <a:pt x="1501" y="3603"/>
                      <a:pt x="901" y="4504"/>
                      <a:pt x="0" y="4904"/>
                    </a:cubicBezTo>
                    <a:cubicBezTo>
                      <a:pt x="334" y="5071"/>
                      <a:pt x="667" y="5138"/>
                      <a:pt x="1034" y="5138"/>
                    </a:cubicBezTo>
                    <a:cubicBezTo>
                      <a:pt x="2469" y="5138"/>
                      <a:pt x="3603" y="4004"/>
                      <a:pt x="3603" y="2569"/>
                    </a:cubicBezTo>
                    <a:cubicBezTo>
                      <a:pt x="3603" y="1168"/>
                      <a:pt x="2469"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153;p38">
                <a:extLst>
                  <a:ext uri="{FF2B5EF4-FFF2-40B4-BE49-F238E27FC236}">
                    <a16:creationId xmlns:a16="http://schemas.microsoft.com/office/drawing/2014/main" id="{98724134-B04E-43AA-B24D-7EB2CCF640D4}"/>
                  </a:ext>
                </a:extLst>
              </p:cNvPr>
              <p:cNvSpPr/>
              <p:nvPr/>
            </p:nvSpPr>
            <p:spPr>
              <a:xfrm>
                <a:off x="5645366" y="3104946"/>
                <a:ext cx="17622" cy="263784"/>
              </a:xfrm>
              <a:custGeom>
                <a:avLst/>
                <a:gdLst/>
                <a:ahLst/>
                <a:cxnLst/>
                <a:rect l="l" t="t" r="r" b="b"/>
                <a:pathLst>
                  <a:path w="2302" h="34459" extrusionOk="0">
                    <a:moveTo>
                      <a:pt x="1134" y="0"/>
                    </a:moveTo>
                    <a:cubicBezTo>
                      <a:pt x="501" y="0"/>
                      <a:pt x="0" y="501"/>
                      <a:pt x="0" y="1168"/>
                    </a:cubicBezTo>
                    <a:lnTo>
                      <a:pt x="0" y="33291"/>
                    </a:lnTo>
                    <a:cubicBezTo>
                      <a:pt x="0" y="33925"/>
                      <a:pt x="501" y="34458"/>
                      <a:pt x="1134" y="34458"/>
                    </a:cubicBezTo>
                    <a:cubicBezTo>
                      <a:pt x="1768" y="34458"/>
                      <a:pt x="2302" y="33925"/>
                      <a:pt x="2302" y="33291"/>
                    </a:cubicBezTo>
                    <a:lnTo>
                      <a:pt x="2302" y="1168"/>
                    </a:lnTo>
                    <a:cubicBezTo>
                      <a:pt x="2302" y="501"/>
                      <a:pt x="1768" y="0"/>
                      <a:pt x="1134"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154;p38">
                <a:extLst>
                  <a:ext uri="{FF2B5EF4-FFF2-40B4-BE49-F238E27FC236}">
                    <a16:creationId xmlns:a16="http://schemas.microsoft.com/office/drawing/2014/main" id="{A5C1DC69-AB33-4EBD-8D65-503E026E6C25}"/>
                  </a:ext>
                </a:extLst>
              </p:cNvPr>
              <p:cNvSpPr/>
              <p:nvPr/>
            </p:nvSpPr>
            <p:spPr>
              <a:xfrm>
                <a:off x="5482179" y="3153175"/>
                <a:ext cx="85039" cy="110860"/>
              </a:xfrm>
              <a:custGeom>
                <a:avLst/>
                <a:gdLst/>
                <a:ahLst/>
                <a:cxnLst/>
                <a:rect l="l" t="t" r="r" b="b"/>
                <a:pathLst>
                  <a:path w="11109" h="14482" extrusionOk="0">
                    <a:moveTo>
                      <a:pt x="3178" y="0"/>
                    </a:moveTo>
                    <a:cubicBezTo>
                      <a:pt x="2335" y="0"/>
                      <a:pt x="1498" y="326"/>
                      <a:pt x="868" y="972"/>
                    </a:cubicBezTo>
                    <a:lnTo>
                      <a:pt x="68" y="1773"/>
                    </a:lnTo>
                    <a:cubicBezTo>
                      <a:pt x="1" y="1839"/>
                      <a:pt x="1" y="1973"/>
                      <a:pt x="101" y="2040"/>
                    </a:cubicBezTo>
                    <a:lnTo>
                      <a:pt x="5305" y="7110"/>
                    </a:lnTo>
                    <a:cubicBezTo>
                      <a:pt x="5338" y="7143"/>
                      <a:pt x="5371" y="7210"/>
                      <a:pt x="5371" y="7243"/>
                    </a:cubicBezTo>
                    <a:cubicBezTo>
                      <a:pt x="5371" y="7277"/>
                      <a:pt x="5338" y="7343"/>
                      <a:pt x="5305" y="7377"/>
                    </a:cubicBezTo>
                    <a:lnTo>
                      <a:pt x="101" y="12447"/>
                    </a:lnTo>
                    <a:cubicBezTo>
                      <a:pt x="1" y="12514"/>
                      <a:pt x="1" y="12647"/>
                      <a:pt x="68" y="12714"/>
                    </a:cubicBezTo>
                    <a:lnTo>
                      <a:pt x="868" y="13514"/>
                    </a:lnTo>
                    <a:cubicBezTo>
                      <a:pt x="1493" y="14157"/>
                      <a:pt x="2324" y="14482"/>
                      <a:pt x="3161" y="14482"/>
                    </a:cubicBezTo>
                    <a:cubicBezTo>
                      <a:pt x="3976" y="14482"/>
                      <a:pt x="4796" y="14173"/>
                      <a:pt x="5438" y="13548"/>
                    </a:cubicBezTo>
                    <a:lnTo>
                      <a:pt x="10242" y="8844"/>
                    </a:lnTo>
                    <a:cubicBezTo>
                      <a:pt x="10875" y="8244"/>
                      <a:pt x="11109" y="7310"/>
                      <a:pt x="10809" y="6443"/>
                    </a:cubicBezTo>
                    <a:cubicBezTo>
                      <a:pt x="10675" y="6142"/>
                      <a:pt x="10475" y="5842"/>
                      <a:pt x="10242" y="5609"/>
                    </a:cubicBezTo>
                    <a:lnTo>
                      <a:pt x="5438" y="905"/>
                    </a:lnTo>
                    <a:cubicBezTo>
                      <a:pt x="4801" y="301"/>
                      <a:pt x="3987" y="0"/>
                      <a:pt x="317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155;p38">
                <a:extLst>
                  <a:ext uri="{FF2B5EF4-FFF2-40B4-BE49-F238E27FC236}">
                    <a16:creationId xmlns:a16="http://schemas.microsoft.com/office/drawing/2014/main" id="{C2470C80-EB1B-4E55-98BE-63F5D8CEA7E0}"/>
                  </a:ext>
                </a:extLst>
              </p:cNvPr>
              <p:cNvSpPr/>
              <p:nvPr/>
            </p:nvSpPr>
            <p:spPr>
              <a:xfrm>
                <a:off x="5753639" y="2987984"/>
                <a:ext cx="47760" cy="81717"/>
              </a:xfrm>
              <a:custGeom>
                <a:avLst/>
                <a:gdLst/>
                <a:ahLst/>
                <a:cxnLst/>
                <a:rect l="l" t="t" r="r" b="b"/>
                <a:pathLst>
                  <a:path w="6239" h="10675" extrusionOk="0">
                    <a:moveTo>
                      <a:pt x="1168" y="1"/>
                    </a:moveTo>
                    <a:cubicBezTo>
                      <a:pt x="534" y="1"/>
                      <a:pt x="1" y="534"/>
                      <a:pt x="1" y="1168"/>
                    </a:cubicBezTo>
                    <a:lnTo>
                      <a:pt x="1" y="9507"/>
                    </a:lnTo>
                    <a:cubicBezTo>
                      <a:pt x="1" y="10141"/>
                      <a:pt x="534" y="10675"/>
                      <a:pt x="1168" y="10675"/>
                    </a:cubicBezTo>
                    <a:lnTo>
                      <a:pt x="5104" y="10675"/>
                    </a:lnTo>
                    <a:cubicBezTo>
                      <a:pt x="5738" y="10675"/>
                      <a:pt x="6238" y="10141"/>
                      <a:pt x="6238" y="9507"/>
                    </a:cubicBezTo>
                    <a:cubicBezTo>
                      <a:pt x="6238" y="8874"/>
                      <a:pt x="5738" y="8373"/>
                      <a:pt x="5104" y="8373"/>
                    </a:cubicBezTo>
                    <a:lnTo>
                      <a:pt x="2336" y="8373"/>
                    </a:lnTo>
                    <a:lnTo>
                      <a:pt x="2336" y="1168"/>
                    </a:lnTo>
                    <a:cubicBezTo>
                      <a:pt x="2336" y="534"/>
                      <a:pt x="1802" y="1"/>
                      <a:pt x="1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156;p38">
                <a:extLst>
                  <a:ext uri="{FF2B5EF4-FFF2-40B4-BE49-F238E27FC236}">
                    <a16:creationId xmlns:a16="http://schemas.microsoft.com/office/drawing/2014/main" id="{E7BEA6B7-B6EB-4F03-BAAB-4B600EF02740}"/>
                  </a:ext>
                </a:extLst>
              </p:cNvPr>
              <p:cNvSpPr/>
              <p:nvPr/>
            </p:nvSpPr>
            <p:spPr>
              <a:xfrm>
                <a:off x="5450263" y="2967559"/>
                <a:ext cx="170063" cy="17622"/>
              </a:xfrm>
              <a:custGeom>
                <a:avLst/>
                <a:gdLst/>
                <a:ahLst/>
                <a:cxnLst/>
                <a:rect l="l" t="t" r="r" b="b"/>
                <a:pathLst>
                  <a:path w="22216" h="2302" extrusionOk="0">
                    <a:moveTo>
                      <a:pt x="1134" y="0"/>
                    </a:moveTo>
                    <a:cubicBezTo>
                      <a:pt x="501" y="0"/>
                      <a:pt x="0" y="500"/>
                      <a:pt x="0" y="1168"/>
                    </a:cubicBezTo>
                    <a:cubicBezTo>
                      <a:pt x="0" y="1801"/>
                      <a:pt x="501" y="2302"/>
                      <a:pt x="1134" y="2302"/>
                    </a:cubicBezTo>
                    <a:lnTo>
                      <a:pt x="21049" y="2302"/>
                    </a:lnTo>
                    <a:cubicBezTo>
                      <a:pt x="21682" y="2302"/>
                      <a:pt x="22216" y="1801"/>
                      <a:pt x="22216" y="1168"/>
                    </a:cubicBezTo>
                    <a:cubicBezTo>
                      <a:pt x="22216" y="500"/>
                      <a:pt x="21682" y="0"/>
                      <a:pt x="21049"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157;p38">
                <a:extLst>
                  <a:ext uri="{FF2B5EF4-FFF2-40B4-BE49-F238E27FC236}">
                    <a16:creationId xmlns:a16="http://schemas.microsoft.com/office/drawing/2014/main" id="{AD9BB7CF-EEC3-44BA-951D-DD5208BADAD1}"/>
                  </a:ext>
                </a:extLst>
              </p:cNvPr>
              <p:cNvSpPr/>
              <p:nvPr/>
            </p:nvSpPr>
            <p:spPr>
              <a:xfrm>
                <a:off x="5413233" y="3013263"/>
                <a:ext cx="175943" cy="17629"/>
              </a:xfrm>
              <a:custGeom>
                <a:avLst/>
                <a:gdLst/>
                <a:ahLst/>
                <a:cxnLst/>
                <a:rect l="l" t="t" r="r" b="b"/>
                <a:pathLst>
                  <a:path w="22984" h="2303" extrusionOk="0">
                    <a:moveTo>
                      <a:pt x="1168" y="1"/>
                    </a:moveTo>
                    <a:cubicBezTo>
                      <a:pt x="534" y="1"/>
                      <a:pt x="1" y="501"/>
                      <a:pt x="1" y="1168"/>
                    </a:cubicBezTo>
                    <a:cubicBezTo>
                      <a:pt x="1" y="1802"/>
                      <a:pt x="534" y="2303"/>
                      <a:pt x="1168" y="2303"/>
                    </a:cubicBezTo>
                    <a:lnTo>
                      <a:pt x="21816" y="2303"/>
                    </a:lnTo>
                    <a:cubicBezTo>
                      <a:pt x="22450" y="2303"/>
                      <a:pt x="22984" y="1802"/>
                      <a:pt x="22984" y="1168"/>
                    </a:cubicBezTo>
                    <a:cubicBezTo>
                      <a:pt x="22984" y="501"/>
                      <a:pt x="22450" y="1"/>
                      <a:pt x="21816"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158;p38">
                <a:extLst>
                  <a:ext uri="{FF2B5EF4-FFF2-40B4-BE49-F238E27FC236}">
                    <a16:creationId xmlns:a16="http://schemas.microsoft.com/office/drawing/2014/main" id="{6B839149-D7E9-4818-AAAE-9EE58F96B8C3}"/>
                  </a:ext>
                </a:extLst>
              </p:cNvPr>
              <p:cNvSpPr/>
              <p:nvPr/>
            </p:nvSpPr>
            <p:spPr>
              <a:xfrm>
                <a:off x="5503891" y="3054128"/>
                <a:ext cx="96269" cy="17622"/>
              </a:xfrm>
              <a:custGeom>
                <a:avLst/>
                <a:gdLst/>
                <a:ahLst/>
                <a:cxnLst/>
                <a:rect l="l" t="t" r="r" b="b"/>
                <a:pathLst>
                  <a:path w="12576" h="2302" extrusionOk="0">
                    <a:moveTo>
                      <a:pt x="1134" y="0"/>
                    </a:moveTo>
                    <a:cubicBezTo>
                      <a:pt x="501" y="0"/>
                      <a:pt x="0" y="500"/>
                      <a:pt x="0" y="1134"/>
                    </a:cubicBezTo>
                    <a:cubicBezTo>
                      <a:pt x="0" y="1768"/>
                      <a:pt x="501" y="2302"/>
                      <a:pt x="1134" y="2302"/>
                    </a:cubicBezTo>
                    <a:lnTo>
                      <a:pt x="11408" y="2302"/>
                    </a:lnTo>
                    <a:cubicBezTo>
                      <a:pt x="12042" y="2302"/>
                      <a:pt x="12576" y="1768"/>
                      <a:pt x="12576" y="1134"/>
                    </a:cubicBezTo>
                    <a:cubicBezTo>
                      <a:pt x="12576" y="500"/>
                      <a:pt x="12042" y="0"/>
                      <a:pt x="1140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159;p38">
                <a:extLst>
                  <a:ext uri="{FF2B5EF4-FFF2-40B4-BE49-F238E27FC236}">
                    <a16:creationId xmlns:a16="http://schemas.microsoft.com/office/drawing/2014/main" id="{C32EEA63-461F-4F84-A8A9-B3793411E2D2}"/>
                  </a:ext>
                </a:extLst>
              </p:cNvPr>
              <p:cNvSpPr/>
              <p:nvPr/>
            </p:nvSpPr>
            <p:spPr>
              <a:xfrm>
                <a:off x="5429065" y="3054128"/>
                <a:ext cx="56953" cy="17622"/>
              </a:xfrm>
              <a:custGeom>
                <a:avLst/>
                <a:gdLst/>
                <a:ahLst/>
                <a:cxnLst/>
                <a:rect l="l" t="t" r="r" b="b"/>
                <a:pathLst>
                  <a:path w="7440" h="2302" extrusionOk="0">
                    <a:moveTo>
                      <a:pt x="1168" y="0"/>
                    </a:moveTo>
                    <a:cubicBezTo>
                      <a:pt x="534" y="0"/>
                      <a:pt x="1" y="500"/>
                      <a:pt x="1" y="1134"/>
                    </a:cubicBezTo>
                    <a:cubicBezTo>
                      <a:pt x="1" y="1768"/>
                      <a:pt x="534" y="2302"/>
                      <a:pt x="1168" y="2302"/>
                    </a:cubicBezTo>
                    <a:lnTo>
                      <a:pt x="6305" y="2302"/>
                    </a:lnTo>
                    <a:cubicBezTo>
                      <a:pt x="6939" y="2302"/>
                      <a:pt x="7439" y="1768"/>
                      <a:pt x="7439" y="1134"/>
                    </a:cubicBezTo>
                    <a:cubicBezTo>
                      <a:pt x="7439" y="500"/>
                      <a:pt x="6939" y="0"/>
                      <a:pt x="6305"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160;p38">
                <a:extLst>
                  <a:ext uri="{FF2B5EF4-FFF2-40B4-BE49-F238E27FC236}">
                    <a16:creationId xmlns:a16="http://schemas.microsoft.com/office/drawing/2014/main" id="{0ED42E76-05FF-4700-B84C-80AAA9BA6F9D}"/>
                  </a:ext>
                </a:extLst>
              </p:cNvPr>
              <p:cNvSpPr/>
              <p:nvPr/>
            </p:nvSpPr>
            <p:spPr>
              <a:xfrm>
                <a:off x="5307770" y="3175935"/>
                <a:ext cx="50309" cy="17629"/>
              </a:xfrm>
              <a:custGeom>
                <a:avLst/>
                <a:gdLst/>
                <a:ahLst/>
                <a:cxnLst/>
                <a:rect l="l" t="t" r="r" b="b"/>
                <a:pathLst>
                  <a:path w="6572" h="2303" extrusionOk="0">
                    <a:moveTo>
                      <a:pt x="1168" y="1"/>
                    </a:moveTo>
                    <a:cubicBezTo>
                      <a:pt x="534" y="1"/>
                      <a:pt x="0" y="501"/>
                      <a:pt x="0" y="1135"/>
                    </a:cubicBezTo>
                    <a:cubicBezTo>
                      <a:pt x="0" y="1768"/>
                      <a:pt x="534" y="2302"/>
                      <a:pt x="1168" y="2302"/>
                    </a:cubicBezTo>
                    <a:lnTo>
                      <a:pt x="5404" y="2302"/>
                    </a:lnTo>
                    <a:cubicBezTo>
                      <a:pt x="6038" y="2302"/>
                      <a:pt x="6571" y="1768"/>
                      <a:pt x="6571" y="1135"/>
                    </a:cubicBezTo>
                    <a:cubicBezTo>
                      <a:pt x="6571" y="501"/>
                      <a:pt x="6038" y="1"/>
                      <a:pt x="5404" y="1"/>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161;p38">
                <a:extLst>
                  <a:ext uri="{FF2B5EF4-FFF2-40B4-BE49-F238E27FC236}">
                    <a16:creationId xmlns:a16="http://schemas.microsoft.com/office/drawing/2014/main" id="{0EFF5E94-346D-4AAF-8FF5-BB43507D6314}"/>
                  </a:ext>
                </a:extLst>
              </p:cNvPr>
              <p:cNvSpPr/>
              <p:nvPr/>
            </p:nvSpPr>
            <p:spPr>
              <a:xfrm>
                <a:off x="5307770" y="3228031"/>
                <a:ext cx="129722" cy="17629"/>
              </a:xfrm>
              <a:custGeom>
                <a:avLst/>
                <a:gdLst/>
                <a:ahLst/>
                <a:cxnLst/>
                <a:rect l="l" t="t" r="r" b="b"/>
                <a:pathLst>
                  <a:path w="16946" h="2303" extrusionOk="0">
                    <a:moveTo>
                      <a:pt x="1168" y="0"/>
                    </a:moveTo>
                    <a:cubicBezTo>
                      <a:pt x="534" y="0"/>
                      <a:pt x="0" y="501"/>
                      <a:pt x="0" y="1135"/>
                    </a:cubicBezTo>
                    <a:cubicBezTo>
                      <a:pt x="0" y="1768"/>
                      <a:pt x="534" y="2302"/>
                      <a:pt x="1168" y="2302"/>
                    </a:cubicBezTo>
                    <a:lnTo>
                      <a:pt x="15778" y="2302"/>
                    </a:lnTo>
                    <a:cubicBezTo>
                      <a:pt x="16445" y="2302"/>
                      <a:pt x="16945" y="1768"/>
                      <a:pt x="16945" y="1135"/>
                    </a:cubicBezTo>
                    <a:cubicBezTo>
                      <a:pt x="16945" y="501"/>
                      <a:pt x="16445" y="0"/>
                      <a:pt x="15778"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162;p38">
                <a:extLst>
                  <a:ext uri="{FF2B5EF4-FFF2-40B4-BE49-F238E27FC236}">
                    <a16:creationId xmlns:a16="http://schemas.microsoft.com/office/drawing/2014/main" id="{FE735225-899B-4F3B-80C0-0C83A6F18ABF}"/>
                  </a:ext>
                </a:extLst>
              </p:cNvPr>
              <p:cNvSpPr/>
              <p:nvPr/>
            </p:nvSpPr>
            <p:spPr>
              <a:xfrm>
                <a:off x="5307770" y="3271446"/>
                <a:ext cx="41368" cy="17882"/>
              </a:xfrm>
              <a:custGeom>
                <a:avLst/>
                <a:gdLst/>
                <a:ahLst/>
                <a:cxnLst/>
                <a:rect l="l" t="t" r="r" b="b"/>
                <a:pathLst>
                  <a:path w="5404" h="2336" extrusionOk="0">
                    <a:moveTo>
                      <a:pt x="1168" y="0"/>
                    </a:moveTo>
                    <a:cubicBezTo>
                      <a:pt x="534" y="0"/>
                      <a:pt x="0" y="534"/>
                      <a:pt x="0" y="1168"/>
                    </a:cubicBezTo>
                    <a:cubicBezTo>
                      <a:pt x="0" y="1801"/>
                      <a:pt x="534" y="2335"/>
                      <a:pt x="1168" y="2335"/>
                    </a:cubicBezTo>
                    <a:lnTo>
                      <a:pt x="4270" y="2335"/>
                    </a:lnTo>
                    <a:cubicBezTo>
                      <a:pt x="4904" y="2335"/>
                      <a:pt x="5404" y="1801"/>
                      <a:pt x="5404" y="1168"/>
                    </a:cubicBezTo>
                    <a:cubicBezTo>
                      <a:pt x="5404" y="534"/>
                      <a:pt x="4904" y="0"/>
                      <a:pt x="427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163;p38">
                <a:extLst>
                  <a:ext uri="{FF2B5EF4-FFF2-40B4-BE49-F238E27FC236}">
                    <a16:creationId xmlns:a16="http://schemas.microsoft.com/office/drawing/2014/main" id="{B0D625FB-E1BC-4F44-AC81-52CCB4CA9AED}"/>
                  </a:ext>
                </a:extLst>
              </p:cNvPr>
              <p:cNvSpPr/>
              <p:nvPr/>
            </p:nvSpPr>
            <p:spPr>
              <a:xfrm>
                <a:off x="5404039" y="3196621"/>
                <a:ext cx="49291" cy="17629"/>
              </a:xfrm>
              <a:custGeom>
                <a:avLst/>
                <a:gdLst/>
                <a:ahLst/>
                <a:cxnLst/>
                <a:rect l="l" t="t" r="r" b="b"/>
                <a:pathLst>
                  <a:path w="6439" h="2303" extrusionOk="0">
                    <a:moveTo>
                      <a:pt x="1135" y="0"/>
                    </a:moveTo>
                    <a:cubicBezTo>
                      <a:pt x="501" y="0"/>
                      <a:pt x="1" y="501"/>
                      <a:pt x="1" y="1135"/>
                    </a:cubicBezTo>
                    <a:cubicBezTo>
                      <a:pt x="1" y="1802"/>
                      <a:pt x="501" y="2302"/>
                      <a:pt x="1135" y="2302"/>
                    </a:cubicBezTo>
                    <a:lnTo>
                      <a:pt x="5271" y="2302"/>
                    </a:lnTo>
                    <a:cubicBezTo>
                      <a:pt x="5905" y="2302"/>
                      <a:pt x="6439" y="1802"/>
                      <a:pt x="6439" y="1135"/>
                    </a:cubicBezTo>
                    <a:cubicBezTo>
                      <a:pt x="6439" y="501"/>
                      <a:pt x="5905" y="0"/>
                      <a:pt x="5271"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164;p38">
                <a:extLst>
                  <a:ext uri="{FF2B5EF4-FFF2-40B4-BE49-F238E27FC236}">
                    <a16:creationId xmlns:a16="http://schemas.microsoft.com/office/drawing/2014/main" id="{C346491C-7A60-4CF8-928C-CB8FEB0A6B5A}"/>
                  </a:ext>
                </a:extLst>
              </p:cNvPr>
              <p:cNvSpPr/>
              <p:nvPr/>
            </p:nvSpPr>
            <p:spPr>
              <a:xfrm>
                <a:off x="5363947" y="3271446"/>
                <a:ext cx="73549" cy="17882"/>
              </a:xfrm>
              <a:custGeom>
                <a:avLst/>
                <a:gdLst/>
                <a:ahLst/>
                <a:cxnLst/>
                <a:rect l="l" t="t" r="r" b="b"/>
                <a:pathLst>
                  <a:path w="9608" h="2336" extrusionOk="0">
                    <a:moveTo>
                      <a:pt x="1135" y="0"/>
                    </a:moveTo>
                    <a:cubicBezTo>
                      <a:pt x="501" y="0"/>
                      <a:pt x="1" y="534"/>
                      <a:pt x="1" y="1168"/>
                    </a:cubicBezTo>
                    <a:cubicBezTo>
                      <a:pt x="1" y="1801"/>
                      <a:pt x="501" y="2335"/>
                      <a:pt x="1135" y="2335"/>
                    </a:cubicBezTo>
                    <a:lnTo>
                      <a:pt x="8440" y="2335"/>
                    </a:lnTo>
                    <a:cubicBezTo>
                      <a:pt x="9107" y="2335"/>
                      <a:pt x="9607" y="1801"/>
                      <a:pt x="9607" y="1168"/>
                    </a:cubicBezTo>
                    <a:cubicBezTo>
                      <a:pt x="9607" y="534"/>
                      <a:pt x="9107" y="0"/>
                      <a:pt x="8440" y="0"/>
                    </a:cubicBezTo>
                    <a:close/>
                  </a:path>
                </a:pathLst>
              </a:custGeom>
              <a:solidFill>
                <a:srgbClr val="72D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3" name="Picture 102">
            <a:extLst>
              <a:ext uri="{FF2B5EF4-FFF2-40B4-BE49-F238E27FC236}">
                <a16:creationId xmlns:a16="http://schemas.microsoft.com/office/drawing/2014/main" id="{32BFA178-FDF2-4551-A1C2-7EA7E2B3179A}"/>
              </a:ext>
            </a:extLst>
          </p:cNvPr>
          <p:cNvPicPr>
            <a:picLocks noChangeAspect="1"/>
          </p:cNvPicPr>
          <p:nvPr/>
        </p:nvPicPr>
        <p:blipFill>
          <a:blip r:embed="rId9"/>
          <a:stretch>
            <a:fillRect/>
          </a:stretch>
        </p:blipFill>
        <p:spPr>
          <a:xfrm>
            <a:off x="296787" y="632522"/>
            <a:ext cx="11639550" cy="342900"/>
          </a:xfrm>
          <a:prstGeom prst="rect">
            <a:avLst/>
          </a:prstGeom>
        </p:spPr>
      </p:pic>
      <p:sp>
        <p:nvSpPr>
          <p:cNvPr id="56" name="Title 1">
            <a:extLst>
              <a:ext uri="{FF2B5EF4-FFF2-40B4-BE49-F238E27FC236}">
                <a16:creationId xmlns:a16="http://schemas.microsoft.com/office/drawing/2014/main" id="{B7502F2D-06B5-40C9-98C9-A5C4C585A764}"/>
              </a:ext>
            </a:extLst>
          </p:cNvPr>
          <p:cNvSpPr txBox="1">
            <a:spLocks/>
          </p:cNvSpPr>
          <p:nvPr/>
        </p:nvSpPr>
        <p:spPr>
          <a:xfrm>
            <a:off x="351961" y="33294"/>
            <a:ext cx="5767676"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3200">
                <a:solidFill>
                  <a:schemeClr val="tx1"/>
                </a:solidFill>
                <a:latin typeface="Roboto" panose="02000000000000000000" pitchFamily="2" charset="0"/>
                <a:ea typeface="Roboto" panose="02000000000000000000" pitchFamily="2" charset="0"/>
                <a:cs typeface="+mj-cs"/>
              </a:rPr>
              <a:t>ROUTING</a:t>
            </a:r>
            <a:endParaRPr lang="en-US" sz="3200" kern="1200">
              <a:solidFill>
                <a:schemeClr val="tx1"/>
              </a:solidFill>
              <a:latin typeface="Roboto" panose="02000000000000000000" pitchFamily="2" charset="0"/>
              <a:ea typeface="Roboto" panose="02000000000000000000" pitchFamily="2" charset="0"/>
              <a:cs typeface="+mj-cs"/>
            </a:endParaRPr>
          </a:p>
        </p:txBody>
      </p:sp>
    </p:spTree>
    <p:extLst>
      <p:ext uri="{BB962C8B-B14F-4D97-AF65-F5344CB8AC3E}">
        <p14:creationId xmlns:p14="http://schemas.microsoft.com/office/powerpoint/2010/main" val="334380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16951" y="1106690"/>
            <a:ext cx="4241441" cy="5665739"/>
          </a:xfrm>
        </p:spPr>
        <p:txBody>
          <a:bodyPr/>
          <a:lstStyle/>
          <a:p>
            <a:pPr marL="114300" indent="0" algn="ctr">
              <a:buNone/>
            </a:pPr>
            <a:r>
              <a:rPr lang="en-US" sz="1400" b="1">
                <a:solidFill>
                  <a:srgbClr val="FF0000"/>
                </a:solidFill>
              </a:rPr>
              <a:t>BASE CHARGING POLICY</a:t>
            </a:r>
            <a:endParaRPr lang="tr-TR" sz="1400" b="1">
              <a:solidFill>
                <a:srgbClr val="FF0000"/>
              </a:solidFill>
            </a:endParaRPr>
          </a:p>
          <a:p>
            <a:pPr marL="114300" indent="0">
              <a:buNone/>
            </a:pPr>
            <a:r>
              <a:rPr lang="tr-TR" sz="1200" b="1" i="1"/>
              <a:t>1.Charging </a:t>
            </a:r>
            <a:r>
              <a:rPr lang="en-US" sz="1200" b="1" i="1"/>
              <a:t>S</a:t>
            </a:r>
            <a:r>
              <a:rPr lang="tr-TR" sz="1200" b="1" i="1"/>
              <a:t>tation </a:t>
            </a:r>
            <a:r>
              <a:rPr lang="en-US" sz="1200" b="1" i="1"/>
              <a:t>S</a:t>
            </a:r>
            <a:r>
              <a:rPr lang="tr-TR" sz="1200" b="1" i="1"/>
              <a:t>election</a:t>
            </a:r>
          </a:p>
          <a:p>
            <a:pPr marL="114300" indent="0">
              <a:buNone/>
            </a:pPr>
            <a:r>
              <a:rPr lang="tr-TR" sz="1200"/>
              <a:t>Go to the </a:t>
            </a:r>
            <a:r>
              <a:rPr lang="tr-TR" sz="1200" b="1"/>
              <a:t>closest charging station. </a:t>
            </a:r>
          </a:p>
          <a:p>
            <a:pPr marL="114300" indent="0">
              <a:buNone/>
            </a:pPr>
            <a:r>
              <a:rPr lang="tr-TR" sz="1200" b="1">
                <a:solidFill>
                  <a:srgbClr val="FF0000"/>
                </a:solidFill>
              </a:rPr>
              <a:t>Weakness 1: </a:t>
            </a:r>
            <a:r>
              <a:rPr lang="tr-TR" sz="1200"/>
              <a:t>The closest station can have a very long queue, making it a </a:t>
            </a:r>
            <a:r>
              <a:rPr lang="en-US" sz="1200"/>
              <a:t>relatively </a:t>
            </a:r>
            <a:r>
              <a:rPr lang="tr-TR" sz="1200"/>
              <a:t>worse option.</a:t>
            </a:r>
          </a:p>
        </p:txBody>
      </p:sp>
      <p:sp>
        <p:nvSpPr>
          <p:cNvPr id="8" name="Content Placeholder 2">
            <a:extLst>
              <a:ext uri="{FF2B5EF4-FFF2-40B4-BE49-F238E27FC236}">
                <a16:creationId xmlns:a16="http://schemas.microsoft.com/office/drawing/2014/main" id="{A05E67DE-C22E-474B-8F18-19E363488C03}"/>
              </a:ext>
            </a:extLst>
          </p:cNvPr>
          <p:cNvSpPr txBox="1">
            <a:spLocks/>
          </p:cNvSpPr>
          <p:nvPr/>
        </p:nvSpPr>
        <p:spPr>
          <a:xfrm>
            <a:off x="4109133" y="1078674"/>
            <a:ext cx="7448831" cy="56108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114300" indent="0" algn="ctr">
              <a:buNone/>
            </a:pPr>
            <a:r>
              <a:rPr lang="en-US" sz="1400" b="1" kern="0" dirty="0">
                <a:solidFill>
                  <a:srgbClr val="00B050"/>
                </a:solidFill>
              </a:rPr>
              <a:t>NEW CHARGING POLICY</a:t>
            </a:r>
            <a:endParaRPr lang="tr-TR" sz="1400" b="1" u="sng" kern="0" dirty="0">
              <a:solidFill>
                <a:srgbClr val="00B050"/>
              </a:solidFill>
            </a:endParaRPr>
          </a:p>
          <a:p>
            <a:pPr marL="114300" indent="0">
              <a:buFont typeface="Roboto"/>
              <a:buNone/>
            </a:pPr>
            <a:r>
              <a:rPr lang="tr-TR" sz="1200" b="1" i="1" kern="0" dirty="0"/>
              <a:t>1.Charging </a:t>
            </a:r>
            <a:r>
              <a:rPr lang="en-US" sz="1200" b="1" i="1" kern="0" dirty="0"/>
              <a:t>S</a:t>
            </a:r>
            <a:r>
              <a:rPr lang="tr-TR" sz="1200" b="1" i="1" kern="0" dirty="0"/>
              <a:t>tation </a:t>
            </a:r>
            <a:r>
              <a:rPr lang="en-US" sz="1200" b="1" i="1" kern="0" dirty="0"/>
              <a:t>S</a:t>
            </a:r>
            <a:r>
              <a:rPr lang="tr-TR" sz="1200" b="1" i="1" kern="0" dirty="0"/>
              <a:t>election </a:t>
            </a:r>
          </a:p>
          <a:p>
            <a:pPr marL="114300" indent="0">
              <a:buNone/>
            </a:pPr>
            <a:r>
              <a:rPr lang="tr-TR" sz="1200" kern="0" dirty="0"/>
              <a:t>Go to the </a:t>
            </a:r>
            <a:r>
              <a:rPr lang="tr-TR" sz="1200" b="1" kern="0" dirty="0"/>
              <a:t>best charging station </a:t>
            </a:r>
            <a:r>
              <a:rPr lang="en-US" sz="1200" kern="0" dirty="0"/>
              <a:t>which is d</a:t>
            </a:r>
            <a:r>
              <a:rPr lang="tr-TR" sz="1200" kern="0" dirty="0"/>
              <a:t>etermined by calculating charging station scores for each single charging station by </a:t>
            </a:r>
            <a:r>
              <a:rPr lang="en-US" sz="1200" kern="0" dirty="0"/>
              <a:t>considering</a:t>
            </a:r>
            <a:r>
              <a:rPr lang="tr-TR" sz="1200" kern="0" dirty="0"/>
              <a:t>:</a:t>
            </a:r>
          </a:p>
          <a:p>
            <a:pPr marL="114300" indent="0">
              <a:buNone/>
            </a:pPr>
            <a:r>
              <a:rPr lang="tr-TR" sz="1200" b="1" kern="0" dirty="0"/>
              <a:t>. </a:t>
            </a:r>
            <a:r>
              <a:rPr lang="tr-TR" sz="1200" kern="0" dirty="0"/>
              <a:t>Current position of the vans</a:t>
            </a:r>
          </a:p>
          <a:p>
            <a:pPr marL="114300" indent="0">
              <a:buNone/>
            </a:pPr>
            <a:r>
              <a:rPr lang="tr-TR" sz="1200" b="1" kern="0" dirty="0"/>
              <a:t>. </a:t>
            </a:r>
            <a:r>
              <a:rPr lang="tr-TR" sz="1200" kern="0" dirty="0"/>
              <a:t>The current waiting times and locations of the charging stations</a:t>
            </a:r>
          </a:p>
          <a:p>
            <a:pPr marL="114300" indent="0">
              <a:buNone/>
            </a:pPr>
            <a:r>
              <a:rPr lang="tr-TR" sz="1200" b="1" kern="0" dirty="0"/>
              <a:t>. </a:t>
            </a:r>
            <a:r>
              <a:rPr lang="tr-TR" sz="1200" kern="0" dirty="0"/>
              <a:t>The location of the next customer</a:t>
            </a:r>
            <a:endParaRPr lang="tr-TR" sz="1334" b="1" kern="0" dirty="0"/>
          </a:p>
          <a:p>
            <a:pPr marL="114300" indent="0">
              <a:buNone/>
            </a:pPr>
            <a:r>
              <a:rPr lang="tr-TR" sz="1200" b="1" kern="0" dirty="0"/>
              <a:t>!!! NOTE: </a:t>
            </a:r>
            <a:r>
              <a:rPr lang="tr-TR" sz="1200" kern="0" dirty="0"/>
              <a:t>Since different vans have different current positions, the charging station scores will be different for different vans (e.g. a charging station close to a van will have probably a better score for that given van). This issue will be deepened in the following sections.</a:t>
            </a:r>
          </a:p>
          <a:p>
            <a:pPr marL="114300" indent="0">
              <a:buNone/>
            </a:pPr>
            <a:r>
              <a:rPr lang="tr-TR" sz="1200" b="1" kern="0" dirty="0">
                <a:solidFill>
                  <a:srgbClr val="00B050"/>
                </a:solidFill>
              </a:rPr>
              <a:t>Advantage 1: </a:t>
            </a:r>
            <a:r>
              <a:rPr lang="tr-TR" sz="1200" kern="0" dirty="0">
                <a:solidFill>
                  <a:schemeClr val="tx1"/>
                </a:solidFill>
              </a:rPr>
              <a:t>The van will choose the most convenient charging station, not necessarily the closest one.</a:t>
            </a:r>
            <a:endParaRPr lang="tr-TR" sz="1200" b="1" kern="0" dirty="0">
              <a:solidFill>
                <a:schemeClr val="tx1"/>
              </a:solidFill>
            </a:endParaRPr>
          </a:p>
          <a:p>
            <a:pPr marL="114300" indent="0">
              <a:buNone/>
            </a:pPr>
            <a:r>
              <a:rPr lang="tr-TR" sz="1200" b="1" i="1" kern="0" dirty="0"/>
              <a:t>2.Charging Amount</a:t>
            </a:r>
          </a:p>
          <a:p>
            <a:pPr marL="114300" indent="0">
              <a:buNone/>
            </a:pPr>
            <a:r>
              <a:rPr lang="tr-TR" sz="1200" kern="0" dirty="0"/>
              <a:t>Calculate </a:t>
            </a:r>
            <a:r>
              <a:rPr lang="tr-TR" sz="1200" b="1" kern="0" dirty="0"/>
              <a:t>extra needed energy </a:t>
            </a:r>
            <a:r>
              <a:rPr lang="tr-TR" sz="1200" kern="0" dirty="0"/>
              <a:t>in advance, depending on the route distance calculated at the beginning, and charge this extra needed energy. </a:t>
            </a:r>
          </a:p>
          <a:p>
            <a:pPr marL="114300" indent="0">
              <a:buNone/>
            </a:pPr>
            <a:r>
              <a:rPr lang="tr-TR" sz="1200" kern="0" dirty="0"/>
              <a:t>For example:</a:t>
            </a:r>
          </a:p>
          <a:p>
            <a:pPr marL="114300" indent="0">
              <a:buNone/>
            </a:pPr>
            <a:r>
              <a:rPr lang="tr-TR" sz="1200" kern="0" dirty="0"/>
              <a:t>Total travel energy needed= 28 kwh Battery size= 25kwh </a:t>
            </a:r>
          </a:p>
          <a:p>
            <a:pPr marL="114300" indent="0">
              <a:buNone/>
            </a:pPr>
            <a:r>
              <a:rPr lang="tr-TR" sz="1200" kern="0" dirty="0"/>
              <a:t>Extra needed energy= (Total travel energy needed - Battery size) * safety  = (28-25)*1.15 = 3.45 kwh</a:t>
            </a:r>
          </a:p>
          <a:p>
            <a:pPr marL="114300" indent="0">
              <a:buNone/>
            </a:pPr>
            <a:r>
              <a:rPr lang="tr-TR" sz="1200" b="1" kern="0" dirty="0">
                <a:solidFill>
                  <a:srgbClr val="00B050"/>
                </a:solidFill>
              </a:rPr>
              <a:t>Advantage 2: </a:t>
            </a:r>
            <a:r>
              <a:rPr lang="tr-TR" sz="1200" kern="0" dirty="0">
                <a:solidFill>
                  <a:schemeClr val="tx1"/>
                </a:solidFill>
              </a:rPr>
              <a:t>The van will save time by eliminating unneccesary charging time, and also eliminating multiple charging due to the charging amount is calculated in advance</a:t>
            </a:r>
            <a:endParaRPr lang="tr-TR" sz="1200" b="1" kern="0" dirty="0">
              <a:solidFill>
                <a:schemeClr val="tx1"/>
              </a:solidFill>
            </a:endParaRPr>
          </a:p>
          <a:p>
            <a:pPr marL="114300" indent="0">
              <a:buNone/>
            </a:pPr>
            <a:r>
              <a:rPr lang="tr-TR" sz="1200" b="1" i="1" kern="0" dirty="0"/>
              <a:t>3.When to </a:t>
            </a:r>
            <a:r>
              <a:rPr lang="en-US" sz="1200" b="1" i="1" kern="0" dirty="0"/>
              <a:t>C</a:t>
            </a:r>
            <a:r>
              <a:rPr lang="tr-TR" sz="1200" b="1" i="1" kern="0" dirty="0"/>
              <a:t>harge?</a:t>
            </a:r>
          </a:p>
          <a:p>
            <a:pPr marL="114300" indent="0">
              <a:buNone/>
            </a:pPr>
            <a:r>
              <a:rPr lang="tr-TR" sz="1200" kern="0" dirty="0"/>
              <a:t>When there is enough space in the battery to charge extra needed energy, start searching for good alternatives. The van will have the chance of postponing the charging until a good alternative is available.</a:t>
            </a:r>
          </a:p>
          <a:p>
            <a:pPr marL="114300" indent="0">
              <a:buNone/>
            </a:pPr>
            <a:r>
              <a:rPr lang="tr-TR" sz="1200" kern="0" dirty="0"/>
              <a:t>For example :</a:t>
            </a:r>
          </a:p>
          <a:p>
            <a:pPr marL="114300" indent="0">
              <a:buNone/>
            </a:pPr>
            <a:r>
              <a:rPr lang="tr-TR" sz="1200" kern="0" dirty="0"/>
              <a:t>Battery size= 25kwh  Extra needed energy= 3.45 kwh</a:t>
            </a:r>
          </a:p>
          <a:p>
            <a:pPr marL="114300" indent="0">
              <a:buNone/>
            </a:pPr>
            <a:r>
              <a:rPr lang="tr-TR" sz="1200" kern="0" dirty="0"/>
              <a:t>When battery level&lt;=battery size-extra energy need=25-3.45=21.55 kwh            start searching for a station</a:t>
            </a:r>
          </a:p>
          <a:p>
            <a:pPr marL="114300" indent="0">
              <a:buNone/>
            </a:pPr>
            <a:r>
              <a:rPr lang="tr-TR" sz="1200" b="1" kern="0" dirty="0">
                <a:solidFill>
                  <a:srgbClr val="00B050"/>
                </a:solidFill>
              </a:rPr>
              <a:t>Advantage 3: </a:t>
            </a:r>
            <a:r>
              <a:rPr lang="tr-TR" sz="1200" kern="0" dirty="0">
                <a:solidFill>
                  <a:schemeClr val="tx1"/>
                </a:solidFill>
              </a:rPr>
              <a:t>The van will have more chance to optimize the charging station selection.</a:t>
            </a:r>
            <a:endParaRPr lang="tr-TR" sz="1200" b="1" kern="0" dirty="0">
              <a:solidFill>
                <a:schemeClr val="tx1"/>
              </a:solidFill>
            </a:endParaRPr>
          </a:p>
          <a:p>
            <a:pPr marL="114300" indent="0">
              <a:buNone/>
            </a:pPr>
            <a:endParaRPr lang="tr-TR" sz="1200" kern="0" dirty="0"/>
          </a:p>
          <a:p>
            <a:pPr marL="114300" indent="0">
              <a:buFont typeface="Roboto"/>
              <a:buNone/>
            </a:pPr>
            <a:endParaRPr lang="en-US" kern="0" dirty="0"/>
          </a:p>
        </p:txBody>
      </p:sp>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3"/>
          <a:stretch>
            <a:fillRect/>
          </a:stretch>
        </p:blipFill>
        <p:spPr>
          <a:xfrm>
            <a:off x="11477625" y="5505451"/>
            <a:ext cx="409575" cy="857250"/>
          </a:xfrm>
          <a:prstGeom prst="rect">
            <a:avLst/>
          </a:prstGeom>
        </p:spPr>
      </p:pic>
      <p:sp>
        <p:nvSpPr>
          <p:cNvPr id="6" name="Slide Number Placeholder 3">
            <a:extLst>
              <a:ext uri="{FF2B5EF4-FFF2-40B4-BE49-F238E27FC236}">
                <a16:creationId xmlns:a16="http://schemas.microsoft.com/office/drawing/2014/main" id="{220828F5-88ED-48D5-84B1-2EC3FA4E5C71}"/>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8</a:t>
            </a:fld>
            <a:endParaRPr lang="en-US"/>
          </a:p>
        </p:txBody>
      </p:sp>
      <p:pic>
        <p:nvPicPr>
          <p:cNvPr id="13" name="Picture 12">
            <a:extLst>
              <a:ext uri="{FF2B5EF4-FFF2-40B4-BE49-F238E27FC236}">
                <a16:creationId xmlns:a16="http://schemas.microsoft.com/office/drawing/2014/main" id="{936D0BCE-8E39-49CE-8F7E-A913439ACDBD}"/>
              </a:ext>
            </a:extLst>
          </p:cNvPr>
          <p:cNvPicPr>
            <a:picLocks noChangeAspect="1"/>
          </p:cNvPicPr>
          <p:nvPr/>
        </p:nvPicPr>
        <p:blipFill>
          <a:blip r:embed="rId4"/>
          <a:stretch>
            <a:fillRect/>
          </a:stretch>
        </p:blipFill>
        <p:spPr>
          <a:xfrm>
            <a:off x="296787" y="632522"/>
            <a:ext cx="11639550" cy="342900"/>
          </a:xfrm>
          <a:prstGeom prst="rect">
            <a:avLst/>
          </a:prstGeom>
        </p:spPr>
      </p:pic>
      <p:cxnSp>
        <p:nvCxnSpPr>
          <p:cNvPr id="15" name="Straight Connector 14">
            <a:extLst>
              <a:ext uri="{FF2B5EF4-FFF2-40B4-BE49-F238E27FC236}">
                <a16:creationId xmlns:a16="http://schemas.microsoft.com/office/drawing/2014/main" id="{DC99B2BF-8591-45B6-8C16-AC3FD55DDE64}"/>
              </a:ext>
            </a:extLst>
          </p:cNvPr>
          <p:cNvCxnSpPr>
            <a:cxnSpLocks/>
          </p:cNvCxnSpPr>
          <p:nvPr/>
        </p:nvCxnSpPr>
        <p:spPr>
          <a:xfrm flipH="1">
            <a:off x="145884" y="3501958"/>
            <a:ext cx="1141208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D6797014-C14C-4FA8-8221-F9188AD61FF4}"/>
              </a:ext>
            </a:extLst>
          </p:cNvPr>
          <p:cNvCxnSpPr>
            <a:cxnSpLocks/>
          </p:cNvCxnSpPr>
          <p:nvPr/>
        </p:nvCxnSpPr>
        <p:spPr>
          <a:xfrm flipH="1" flipV="1">
            <a:off x="145884" y="5186673"/>
            <a:ext cx="11412080" cy="4014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C127267E-63A8-4705-8721-62AC7CFBB432}"/>
              </a:ext>
            </a:extLst>
          </p:cNvPr>
          <p:cNvSpPr txBox="1"/>
          <p:nvPr/>
        </p:nvSpPr>
        <p:spPr>
          <a:xfrm>
            <a:off x="-37945" y="3517400"/>
            <a:ext cx="4274992" cy="1735860"/>
          </a:xfrm>
          <a:prstGeom prst="rect">
            <a:avLst/>
          </a:prstGeom>
          <a:noFill/>
        </p:spPr>
        <p:txBody>
          <a:bodyPr wrap="square" rtlCol="0">
            <a:spAutoFit/>
          </a:bodyPr>
          <a:lstStyle/>
          <a:p>
            <a:pPr marL="114300" indent="0">
              <a:buNone/>
            </a:pPr>
            <a:r>
              <a:rPr kumimoji="0" lang="tr-TR" sz="1200" b="1" i="1"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rPr>
              <a:t>2.Charging Amount</a:t>
            </a:r>
          </a:p>
          <a:p>
            <a:pPr marL="114300" marR="0" lvl="0" indent="0" algn="l" defTabSz="914400" rtl="0" eaLnBrk="1" fontAlgn="auto" latinLnBrk="0" hangingPunct="1">
              <a:lnSpc>
                <a:spcPct val="115000"/>
              </a:lnSpc>
              <a:spcBef>
                <a:spcPts val="0"/>
              </a:spcBef>
              <a:spcAft>
                <a:spcPts val="0"/>
              </a:spcAft>
              <a:buClr>
                <a:srgbClr val="000000"/>
              </a:buClr>
              <a:buSzPts val="1800"/>
              <a:buFont typeface="Roboto"/>
              <a:buNone/>
              <a:tabLst/>
              <a:defRPr/>
            </a:pPr>
            <a:r>
              <a:rPr kumimoji="0" lang="tr-TR" sz="1200" b="0"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rPr>
              <a:t>Charging 20% (fixed) of the battery size</a:t>
            </a:r>
            <a:endParaRPr kumimoji="0" lang="tr-TR" sz="1200" b="1"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endParaRPr>
          </a:p>
          <a:p>
            <a:pPr marL="114300" marR="0" lvl="0" indent="0" algn="l" defTabSz="914400" rtl="0" eaLnBrk="1" fontAlgn="auto" latinLnBrk="0" hangingPunct="1">
              <a:lnSpc>
                <a:spcPct val="115000"/>
              </a:lnSpc>
              <a:spcBef>
                <a:spcPts val="0"/>
              </a:spcBef>
              <a:spcAft>
                <a:spcPts val="0"/>
              </a:spcAft>
              <a:buClr>
                <a:srgbClr val="000000"/>
              </a:buClr>
              <a:buSzPts val="1800"/>
              <a:buFont typeface="Roboto"/>
              <a:buNone/>
              <a:tabLst/>
              <a:defRPr/>
            </a:pPr>
            <a:r>
              <a:rPr kumimoji="0" lang="tr-TR" sz="1200" b="1" i="0" u="none" strike="noStrike" kern="0" cap="none" spc="0" normalizeH="0" baseline="0" noProof="0">
                <a:ln>
                  <a:noFill/>
                </a:ln>
                <a:solidFill>
                  <a:srgbClr val="FF0000"/>
                </a:solidFill>
                <a:effectLst/>
                <a:uLnTx/>
                <a:uFillTx/>
                <a:latin typeface="Roboto" panose="02000000000000000000" pitchFamily="2" charset="0"/>
                <a:ea typeface="Roboto" panose="02000000000000000000" pitchFamily="2" charset="0"/>
                <a:sym typeface="Roboto"/>
              </a:rPr>
              <a:t>Weakness 2: </a:t>
            </a:r>
            <a:r>
              <a:rPr kumimoji="0" lang="tr-TR" sz="1200" b="0"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rPr>
              <a:t>20% may be too much or too little. If it needs more than 20%, it will spend </a:t>
            </a:r>
            <a:r>
              <a:rPr kumimoji="0" lang="en-US" sz="1200" b="0"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rPr>
              <a:t>u</a:t>
            </a:r>
            <a:r>
              <a:rPr kumimoji="0" lang="tr-TR" sz="1200" b="0"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rPr>
              <a:t>nneccessary time </a:t>
            </a:r>
            <a:r>
              <a:rPr kumimoji="0" lang="en-US" sz="1200" b="0"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rPr>
              <a:t>for charging for a </a:t>
            </a:r>
            <a:r>
              <a:rPr kumimoji="0" lang="tr-TR" sz="1200" b="0"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rPr>
              <a:t>second time.</a:t>
            </a:r>
            <a:r>
              <a:rPr kumimoji="0" lang="en-US" sz="1200" b="0"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rPr>
              <a:t> </a:t>
            </a:r>
            <a:r>
              <a:rPr kumimoji="0" lang="tr-TR" sz="1200" b="0"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rPr>
              <a:t>If the van needs less than 20%, it will spend unneccessary time charging excessive amount of battery.</a:t>
            </a:r>
            <a:endParaRPr kumimoji="0" lang="tr-TR" sz="1200" b="1" i="0" u="none" strike="noStrike" kern="0" cap="none" spc="0" normalizeH="0" baseline="0" noProof="0">
              <a:ln>
                <a:noFill/>
              </a:ln>
              <a:solidFill>
                <a:srgbClr val="000000"/>
              </a:solidFill>
              <a:effectLst/>
              <a:uLnTx/>
              <a:uFillTx/>
              <a:latin typeface="Roboto" panose="02000000000000000000" pitchFamily="2" charset="0"/>
              <a:ea typeface="Roboto" panose="02000000000000000000" pitchFamily="2" charset="0"/>
              <a:sym typeface="Roboto"/>
            </a:endParaRPr>
          </a:p>
          <a:p>
            <a:pPr marL="114300" indent="0">
              <a:buNone/>
            </a:pPr>
            <a:endParaRPr lang="tr-TR" sz="1200" b="1">
              <a:latin typeface="Roboto" panose="02000000000000000000" pitchFamily="2" charset="0"/>
              <a:ea typeface="Roboto" panose="02000000000000000000" pitchFamily="2" charset="0"/>
            </a:endParaRPr>
          </a:p>
        </p:txBody>
      </p:sp>
      <p:sp>
        <p:nvSpPr>
          <p:cNvPr id="17" name="TextBox 16">
            <a:extLst>
              <a:ext uri="{FF2B5EF4-FFF2-40B4-BE49-F238E27FC236}">
                <a16:creationId xmlns:a16="http://schemas.microsoft.com/office/drawing/2014/main" id="{EEF2DBB1-4089-4240-9D25-A30DBE0B930C}"/>
              </a:ext>
            </a:extLst>
          </p:cNvPr>
          <p:cNvSpPr txBox="1"/>
          <p:nvPr/>
        </p:nvSpPr>
        <p:spPr>
          <a:xfrm>
            <a:off x="-37945" y="5153928"/>
            <a:ext cx="4274992" cy="1938992"/>
          </a:xfrm>
          <a:prstGeom prst="rect">
            <a:avLst/>
          </a:prstGeom>
          <a:noFill/>
        </p:spPr>
        <p:txBody>
          <a:bodyPr wrap="square" rtlCol="0">
            <a:spAutoFit/>
          </a:bodyPr>
          <a:lstStyle/>
          <a:p>
            <a:pPr marL="114300" indent="0">
              <a:buNone/>
            </a:pPr>
            <a:r>
              <a:rPr lang="tr-TR" sz="1200" b="1" i="1" dirty="0">
                <a:latin typeface="Roboto" panose="02000000000000000000" pitchFamily="2" charset="0"/>
                <a:ea typeface="Roboto" panose="02000000000000000000" pitchFamily="2" charset="0"/>
              </a:rPr>
              <a:t>3.When to </a:t>
            </a:r>
            <a:r>
              <a:rPr lang="en-US" sz="1200" b="1" i="1" dirty="0">
                <a:latin typeface="Roboto" panose="02000000000000000000" pitchFamily="2" charset="0"/>
                <a:ea typeface="Roboto" panose="02000000000000000000" pitchFamily="2" charset="0"/>
              </a:rPr>
              <a:t>C</a:t>
            </a:r>
            <a:r>
              <a:rPr lang="tr-TR" sz="1200" b="1" i="1" dirty="0">
                <a:latin typeface="Roboto" panose="02000000000000000000" pitchFamily="2" charset="0"/>
                <a:ea typeface="Roboto" panose="02000000000000000000" pitchFamily="2" charset="0"/>
              </a:rPr>
              <a:t>harge?</a:t>
            </a:r>
          </a:p>
          <a:p>
            <a:pPr marL="114300" indent="0">
              <a:buNone/>
            </a:pPr>
            <a:r>
              <a:rPr lang="tr-TR" sz="1200" dirty="0">
                <a:latin typeface="Roboto" panose="02000000000000000000" pitchFamily="2" charset="0"/>
                <a:ea typeface="Roboto" panose="02000000000000000000" pitchFamily="2" charset="0"/>
              </a:rPr>
              <a:t>Monitor the battery level, and go charging when it is at the critical level (the battery about to die)</a:t>
            </a:r>
          </a:p>
          <a:p>
            <a:pPr marL="114300" indent="0">
              <a:buNone/>
            </a:pPr>
            <a:r>
              <a:rPr lang="tr-TR" sz="1200" b="1" dirty="0">
                <a:solidFill>
                  <a:srgbClr val="FF0000"/>
                </a:solidFill>
                <a:latin typeface="Roboto" panose="02000000000000000000" pitchFamily="2" charset="0"/>
                <a:ea typeface="Roboto" panose="02000000000000000000" pitchFamily="2" charset="0"/>
              </a:rPr>
              <a:t>Weakness 3: </a:t>
            </a:r>
            <a:r>
              <a:rPr lang="tr-TR" sz="1200" dirty="0">
                <a:solidFill>
                  <a:schemeClr val="tx1"/>
                </a:solidFill>
                <a:latin typeface="Roboto" panose="02000000000000000000" pitchFamily="2" charset="0"/>
                <a:ea typeface="Roboto" panose="02000000000000000000" pitchFamily="2" charset="0"/>
              </a:rPr>
              <a:t>In this way, the van misses many good opportunities (free charging stations) along the route. Being forced to charge only at the critical level, it may be forced to make a poor decision of going to a charging station with a very long queue.</a:t>
            </a:r>
            <a:endParaRPr lang="tr-TR" sz="1200" dirty="0">
              <a:latin typeface="Roboto" panose="02000000000000000000" pitchFamily="2" charset="0"/>
              <a:ea typeface="Roboto" panose="02000000000000000000" pitchFamily="2" charset="0"/>
            </a:endParaRPr>
          </a:p>
          <a:p>
            <a:pPr marL="114300" indent="0">
              <a:buNone/>
            </a:pPr>
            <a:endParaRPr lang="tr-TR" sz="1200" dirty="0">
              <a:latin typeface="Roboto" panose="02000000000000000000" pitchFamily="2" charset="0"/>
              <a:ea typeface="Roboto" panose="02000000000000000000" pitchFamily="2" charset="0"/>
            </a:endParaRPr>
          </a:p>
          <a:p>
            <a:pPr marL="114300" indent="0">
              <a:buNone/>
            </a:pPr>
            <a:r>
              <a:rPr lang="tr-TR" sz="1200" dirty="0">
                <a:latin typeface="Roboto" panose="02000000000000000000" pitchFamily="2" charset="0"/>
                <a:ea typeface="Roboto" panose="02000000000000000000" pitchFamily="2" charset="0"/>
              </a:rPr>
              <a:t>   </a:t>
            </a:r>
            <a:endParaRPr lang="en-US" sz="1200" dirty="0">
              <a:latin typeface="Roboto" panose="02000000000000000000" pitchFamily="2" charset="0"/>
              <a:ea typeface="Roboto" panose="02000000000000000000" pitchFamily="2" charset="0"/>
            </a:endParaRPr>
          </a:p>
        </p:txBody>
      </p:sp>
      <p:sp>
        <p:nvSpPr>
          <p:cNvPr id="14" name="TextBox 13">
            <a:extLst>
              <a:ext uri="{FF2B5EF4-FFF2-40B4-BE49-F238E27FC236}">
                <a16:creationId xmlns:a16="http://schemas.microsoft.com/office/drawing/2014/main" id="{CB9A12C1-3A98-4A01-A7B5-C32DBD471FCB}"/>
              </a:ext>
            </a:extLst>
          </p:cNvPr>
          <p:cNvSpPr txBox="1"/>
          <p:nvPr/>
        </p:nvSpPr>
        <p:spPr>
          <a:xfrm>
            <a:off x="113122" y="835909"/>
            <a:ext cx="11771524" cy="276999"/>
          </a:xfrm>
          <a:prstGeom prst="rect">
            <a:avLst/>
          </a:prstGeom>
          <a:noFill/>
        </p:spPr>
        <p:txBody>
          <a:bodyPr wrap="square" rtlCol="0">
            <a:spAutoFit/>
          </a:bodyPr>
          <a:lstStyle/>
          <a:p>
            <a:r>
              <a:rPr lang="tr-TR" sz="1200">
                <a:latin typeface="Roboto" panose="02000000000000000000" pitchFamily="2" charset="0"/>
                <a:ea typeface="Roboto" panose="02000000000000000000" pitchFamily="2" charset="0"/>
              </a:rPr>
              <a:t>The new charging policy has 3 main pillars, that will be explained in the following slides in detail: </a:t>
            </a:r>
            <a:r>
              <a:rPr lang="en-US" sz="1200" b="1">
                <a:latin typeface="Roboto" panose="02000000000000000000" pitchFamily="2" charset="0"/>
                <a:ea typeface="Roboto" panose="02000000000000000000" pitchFamily="2" charset="0"/>
              </a:rPr>
              <a:t>C</a:t>
            </a:r>
            <a:r>
              <a:rPr lang="tr-TR" sz="1200" b="1">
                <a:latin typeface="Roboto" panose="02000000000000000000" pitchFamily="2" charset="0"/>
                <a:ea typeface="Roboto" panose="02000000000000000000" pitchFamily="2" charset="0"/>
              </a:rPr>
              <a:t>harging </a:t>
            </a:r>
            <a:r>
              <a:rPr lang="en-US" sz="1200" b="1">
                <a:latin typeface="Roboto" panose="02000000000000000000" pitchFamily="2" charset="0"/>
                <a:ea typeface="Roboto" panose="02000000000000000000" pitchFamily="2" charset="0"/>
              </a:rPr>
              <a:t>S</a:t>
            </a:r>
            <a:r>
              <a:rPr lang="tr-TR" sz="1200" b="1">
                <a:latin typeface="Roboto" panose="02000000000000000000" pitchFamily="2" charset="0"/>
                <a:ea typeface="Roboto" panose="02000000000000000000" pitchFamily="2" charset="0"/>
              </a:rPr>
              <a:t>tation </a:t>
            </a:r>
            <a:r>
              <a:rPr lang="en-US" sz="1200" b="1">
                <a:latin typeface="Roboto" panose="02000000000000000000" pitchFamily="2" charset="0"/>
                <a:ea typeface="Roboto" panose="02000000000000000000" pitchFamily="2" charset="0"/>
              </a:rPr>
              <a:t>S</a:t>
            </a:r>
            <a:r>
              <a:rPr lang="tr-TR" sz="1200" b="1">
                <a:latin typeface="Roboto" panose="02000000000000000000" pitchFamily="2" charset="0"/>
                <a:ea typeface="Roboto" panose="02000000000000000000" pitchFamily="2" charset="0"/>
              </a:rPr>
              <a:t>election</a:t>
            </a:r>
            <a:r>
              <a:rPr lang="tr-TR" sz="1200">
                <a:latin typeface="Roboto" panose="02000000000000000000" pitchFamily="2" charset="0"/>
                <a:ea typeface="Roboto" panose="02000000000000000000" pitchFamily="2" charset="0"/>
              </a:rPr>
              <a:t>,</a:t>
            </a:r>
            <a:r>
              <a:rPr lang="tr-TR" sz="1200" b="1">
                <a:latin typeface="Roboto" panose="02000000000000000000" pitchFamily="2" charset="0"/>
                <a:ea typeface="Roboto" panose="02000000000000000000" pitchFamily="2" charset="0"/>
              </a:rPr>
              <a:t> </a:t>
            </a:r>
            <a:r>
              <a:rPr lang="en-US" sz="1200" b="1">
                <a:latin typeface="Roboto" panose="02000000000000000000" pitchFamily="2" charset="0"/>
                <a:ea typeface="Roboto" panose="02000000000000000000" pitchFamily="2" charset="0"/>
              </a:rPr>
              <a:t>C</a:t>
            </a:r>
            <a:r>
              <a:rPr lang="tr-TR" sz="1200" b="1">
                <a:latin typeface="Roboto" panose="02000000000000000000" pitchFamily="2" charset="0"/>
                <a:ea typeface="Roboto" panose="02000000000000000000" pitchFamily="2" charset="0"/>
              </a:rPr>
              <a:t>harging </a:t>
            </a:r>
            <a:r>
              <a:rPr lang="en-US" sz="1200" b="1">
                <a:latin typeface="Roboto" panose="02000000000000000000" pitchFamily="2" charset="0"/>
                <a:ea typeface="Roboto" panose="02000000000000000000" pitchFamily="2" charset="0"/>
              </a:rPr>
              <a:t>A</a:t>
            </a:r>
            <a:r>
              <a:rPr lang="tr-TR" sz="1200" b="1">
                <a:latin typeface="Roboto" panose="02000000000000000000" pitchFamily="2" charset="0"/>
                <a:ea typeface="Roboto" panose="02000000000000000000" pitchFamily="2" charset="0"/>
              </a:rPr>
              <a:t>mount </a:t>
            </a:r>
            <a:r>
              <a:rPr lang="tr-TR" sz="1200">
                <a:latin typeface="Roboto" panose="02000000000000000000" pitchFamily="2" charset="0"/>
                <a:ea typeface="Roboto" panose="02000000000000000000" pitchFamily="2" charset="0"/>
              </a:rPr>
              <a:t>and </a:t>
            </a:r>
            <a:r>
              <a:rPr lang="en-US" sz="1200" b="1">
                <a:latin typeface="Roboto" panose="02000000000000000000" pitchFamily="2" charset="0"/>
                <a:ea typeface="Roboto" panose="02000000000000000000" pitchFamily="2" charset="0"/>
              </a:rPr>
              <a:t>W</a:t>
            </a:r>
            <a:r>
              <a:rPr lang="tr-TR" sz="1200" b="1">
                <a:latin typeface="Roboto" panose="02000000000000000000" pitchFamily="2" charset="0"/>
                <a:ea typeface="Roboto" panose="02000000000000000000" pitchFamily="2" charset="0"/>
              </a:rPr>
              <a:t>hen to </a:t>
            </a:r>
            <a:r>
              <a:rPr lang="en-US" sz="1200" b="1">
                <a:latin typeface="Roboto" panose="02000000000000000000" pitchFamily="2" charset="0"/>
                <a:ea typeface="Roboto" panose="02000000000000000000" pitchFamily="2" charset="0"/>
              </a:rPr>
              <a:t>C</a:t>
            </a:r>
            <a:r>
              <a:rPr lang="tr-TR" sz="1200" b="1">
                <a:latin typeface="Roboto" panose="02000000000000000000" pitchFamily="2" charset="0"/>
                <a:ea typeface="Roboto" panose="02000000000000000000" pitchFamily="2" charset="0"/>
              </a:rPr>
              <a:t>harge</a:t>
            </a:r>
            <a:r>
              <a:rPr lang="tr-TR" sz="1200">
                <a:latin typeface="Roboto" panose="02000000000000000000" pitchFamily="2" charset="0"/>
                <a:ea typeface="Roboto" panose="02000000000000000000" pitchFamily="2" charset="0"/>
              </a:rPr>
              <a:t>.</a:t>
            </a:r>
          </a:p>
        </p:txBody>
      </p:sp>
      <p:cxnSp>
        <p:nvCxnSpPr>
          <p:cNvPr id="28" name="Straight Connector 27">
            <a:extLst>
              <a:ext uri="{FF2B5EF4-FFF2-40B4-BE49-F238E27FC236}">
                <a16:creationId xmlns:a16="http://schemas.microsoft.com/office/drawing/2014/main" id="{580DCBF0-16EF-46C0-9F4D-1A84CA2F5CD1}"/>
              </a:ext>
            </a:extLst>
          </p:cNvPr>
          <p:cNvCxnSpPr>
            <a:cxnSpLocks/>
          </p:cNvCxnSpPr>
          <p:nvPr/>
        </p:nvCxnSpPr>
        <p:spPr>
          <a:xfrm>
            <a:off x="4237047" y="1383689"/>
            <a:ext cx="1" cy="523112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 name="Graphic 4" descr="Arrow Right with solid fill">
            <a:extLst>
              <a:ext uri="{FF2B5EF4-FFF2-40B4-BE49-F238E27FC236}">
                <a16:creationId xmlns:a16="http://schemas.microsoft.com/office/drawing/2014/main" id="{2297E237-B709-4290-893D-F41E733749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0241" y="6172527"/>
            <a:ext cx="365760" cy="365760"/>
          </a:xfrm>
          <a:prstGeom prst="rect">
            <a:avLst/>
          </a:prstGeom>
        </p:spPr>
      </p:pic>
      <p:sp>
        <p:nvSpPr>
          <p:cNvPr id="25" name="Title 1">
            <a:extLst>
              <a:ext uri="{FF2B5EF4-FFF2-40B4-BE49-F238E27FC236}">
                <a16:creationId xmlns:a16="http://schemas.microsoft.com/office/drawing/2014/main" id="{7EAD753F-7F5B-468C-A6B8-3EF84F0ED3BB}"/>
              </a:ext>
            </a:extLst>
          </p:cNvPr>
          <p:cNvSpPr txBox="1">
            <a:spLocks/>
          </p:cNvSpPr>
          <p:nvPr/>
        </p:nvSpPr>
        <p:spPr>
          <a:xfrm>
            <a:off x="296787" y="45312"/>
            <a:ext cx="10380573"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3200" kern="1200">
                <a:solidFill>
                  <a:schemeClr val="tx1"/>
                </a:solidFill>
                <a:latin typeface="Roboto" panose="02000000000000000000" pitchFamily="2" charset="0"/>
                <a:ea typeface="Roboto" panose="02000000000000000000" pitchFamily="2" charset="0"/>
                <a:cs typeface="+mj-cs"/>
              </a:rPr>
              <a:t>CHARGING: </a:t>
            </a:r>
            <a:r>
              <a:rPr lang="tr-TR" kern="1200">
                <a:solidFill>
                  <a:schemeClr val="tx1"/>
                </a:solidFill>
                <a:latin typeface="Roboto" panose="02000000000000000000" pitchFamily="2" charset="0"/>
                <a:ea typeface="Roboto" panose="02000000000000000000" pitchFamily="2" charset="0"/>
                <a:cs typeface="+mj-cs"/>
              </a:rPr>
              <a:t>Base Charging Policy vs New </a:t>
            </a:r>
            <a:r>
              <a:rPr lang="en-US" kern="1200">
                <a:solidFill>
                  <a:schemeClr val="tx1"/>
                </a:solidFill>
                <a:latin typeface="Roboto" panose="02000000000000000000" pitchFamily="2" charset="0"/>
                <a:ea typeface="Roboto" panose="02000000000000000000" pitchFamily="2" charset="0"/>
                <a:cs typeface="+mj-cs"/>
              </a:rPr>
              <a:t>Charging Policy</a:t>
            </a:r>
            <a:endParaRPr lang="en-US" sz="3200" kern="1200">
              <a:solidFill>
                <a:schemeClr val="tx1"/>
              </a:solidFill>
              <a:latin typeface="Roboto" panose="02000000000000000000" pitchFamily="2" charset="0"/>
              <a:ea typeface="Roboto" panose="02000000000000000000" pitchFamily="2" charset="0"/>
              <a:cs typeface="+mj-cs"/>
            </a:endParaRPr>
          </a:p>
        </p:txBody>
      </p:sp>
    </p:spTree>
    <p:extLst>
      <p:ext uri="{BB962C8B-B14F-4D97-AF65-F5344CB8AC3E}">
        <p14:creationId xmlns:p14="http://schemas.microsoft.com/office/powerpoint/2010/main" val="13327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CB44A-F7B8-45F2-ACA4-A4D8FAE8DBCE}"/>
              </a:ext>
            </a:extLst>
          </p:cNvPr>
          <p:cNvSpPr>
            <a:spLocks noGrp="1"/>
          </p:cNvSpPr>
          <p:nvPr>
            <p:ph idx="1"/>
          </p:nvPr>
        </p:nvSpPr>
        <p:spPr>
          <a:xfrm>
            <a:off x="294757" y="4376951"/>
            <a:ext cx="4015357" cy="1220614"/>
          </a:xfrm>
        </p:spPr>
        <p:txBody>
          <a:bodyPr/>
          <a:lstStyle/>
          <a:p>
            <a:pPr marL="114300" marR="0" lvl="0" indent="0" algn="l" defTabSz="914400" rtl="0" eaLnBrk="1" fontAlgn="auto" latinLnBrk="0" hangingPunct="1">
              <a:lnSpc>
                <a:spcPct val="115000"/>
              </a:lnSpc>
              <a:spcBef>
                <a:spcPts val="0"/>
              </a:spcBef>
              <a:spcAft>
                <a:spcPts val="0"/>
              </a:spcAft>
              <a:buClr>
                <a:srgbClr val="000000"/>
              </a:buClr>
              <a:buSzPts val="1800"/>
              <a:buNone/>
              <a:tabLst/>
              <a:defRPr/>
            </a:pPr>
            <a:r>
              <a:rPr lang="tr-TR" sz="1200" b="1"/>
              <a:t>Extra Travel Time</a:t>
            </a:r>
            <a:r>
              <a:rPr lang="en-US" sz="1200" b="1"/>
              <a:t> [ETT]</a:t>
            </a:r>
            <a:r>
              <a:rPr lang="tr-TR" sz="1200" b="1"/>
              <a:t>:</a:t>
            </a:r>
            <a:endParaRPr kumimoji="0" lang="en-US" sz="1200" b="0" i="0" u="none" strike="noStrike" kern="0" cap="none" spc="0" normalizeH="0" baseline="0" noProof="0">
              <a:ln>
                <a:noFill/>
              </a:ln>
              <a:solidFill>
                <a:srgbClr val="000000"/>
              </a:solidFill>
              <a:effectLst/>
              <a:uLnTx/>
              <a:uFillTx/>
              <a:latin typeface="Roboto"/>
              <a:ea typeface="Roboto"/>
              <a:sym typeface="Roboto"/>
            </a:endParaRPr>
          </a:p>
          <a:p>
            <a:pPr marL="114300" marR="0" lvl="0" indent="0" algn="l" defTabSz="914400" rtl="0" eaLnBrk="1" fontAlgn="auto" latinLnBrk="0" hangingPunct="1">
              <a:lnSpc>
                <a:spcPct val="115000"/>
              </a:lnSpc>
              <a:spcBef>
                <a:spcPts val="0"/>
              </a:spcBef>
              <a:spcAft>
                <a:spcPts val="0"/>
              </a:spcAft>
              <a:buClr>
                <a:srgbClr val="000000"/>
              </a:buClr>
              <a:buSzPts val="1800"/>
              <a:buNone/>
              <a:tabLst/>
              <a:defRPr/>
            </a:pPr>
            <a:r>
              <a:rPr kumimoji="0" lang="en-US" sz="1200" b="0" i="0" u="none" strike="noStrike" kern="0" cap="none" spc="0" normalizeH="0" baseline="0" noProof="0">
                <a:ln>
                  <a:noFill/>
                </a:ln>
                <a:solidFill>
                  <a:srgbClr val="000000"/>
                </a:solidFill>
                <a:effectLst/>
                <a:uLnTx/>
                <a:uFillTx/>
                <a:latin typeface="Roboto"/>
                <a:ea typeface="Roboto"/>
                <a:sym typeface="Roboto"/>
              </a:rPr>
              <a:t>This score is penalizing the charging stations which increase the travelled distance. </a:t>
            </a:r>
            <a:endParaRPr lang="en-US" sz="1200">
              <a:solidFill>
                <a:srgbClr val="000000"/>
              </a:solidFill>
            </a:endParaRPr>
          </a:p>
          <a:p>
            <a:pPr marL="114300" marR="0" lvl="0" indent="0" algn="l" defTabSz="914400" rtl="0" eaLnBrk="1" fontAlgn="auto" latinLnBrk="0" hangingPunct="1">
              <a:lnSpc>
                <a:spcPct val="115000"/>
              </a:lnSpc>
              <a:spcBef>
                <a:spcPts val="0"/>
              </a:spcBef>
              <a:spcAft>
                <a:spcPts val="0"/>
              </a:spcAft>
              <a:buClr>
                <a:srgbClr val="000000"/>
              </a:buClr>
              <a:buSzPts val="1800"/>
              <a:buNone/>
              <a:tabLst/>
              <a:defRPr/>
            </a:pPr>
            <a:r>
              <a:rPr kumimoji="0" lang="en-US" sz="1200" b="0" i="0" u="none" strike="noStrike" kern="0" cap="none" spc="0" normalizeH="0" baseline="0" noProof="0">
                <a:ln>
                  <a:noFill/>
                </a:ln>
                <a:solidFill>
                  <a:srgbClr val="000000"/>
                </a:solidFill>
                <a:effectLst/>
                <a:uLnTx/>
                <a:uFillTx/>
                <a:latin typeface="Roboto"/>
                <a:ea typeface="Roboto"/>
                <a:sym typeface="Roboto"/>
              </a:rPr>
              <a:t>The </a:t>
            </a:r>
            <a:r>
              <a:rPr kumimoji="0" lang="en-US" sz="1200" b="1" i="0" u="none" strike="noStrike" kern="0" cap="none" spc="0" normalizeH="0" baseline="0" noProof="0">
                <a:ln>
                  <a:noFill/>
                </a:ln>
                <a:solidFill>
                  <a:srgbClr val="00B050"/>
                </a:solidFill>
                <a:effectLst/>
                <a:uLnTx/>
                <a:uFillTx/>
                <a:latin typeface="Roboto"/>
                <a:ea typeface="Roboto"/>
                <a:sym typeface="Roboto"/>
              </a:rPr>
              <a:t>LOWER</a:t>
            </a:r>
            <a:r>
              <a:rPr kumimoji="0" lang="en-US" sz="1200" b="0" i="0" u="none" strike="noStrike" kern="0" cap="none" spc="0" normalizeH="0" baseline="0" noProof="0">
                <a:ln>
                  <a:noFill/>
                </a:ln>
                <a:solidFill>
                  <a:srgbClr val="000000"/>
                </a:solidFill>
                <a:effectLst/>
                <a:uLnTx/>
                <a:uFillTx/>
                <a:latin typeface="Roboto"/>
                <a:ea typeface="Roboto"/>
                <a:sym typeface="Roboto"/>
              </a:rPr>
              <a:t> this score, the </a:t>
            </a:r>
            <a:r>
              <a:rPr kumimoji="0" lang="en-US" sz="1200" b="1" i="0" u="none" strike="noStrike" kern="0" cap="none" spc="0" normalizeH="0" baseline="0" noProof="0">
                <a:ln>
                  <a:noFill/>
                </a:ln>
                <a:solidFill>
                  <a:srgbClr val="00B050"/>
                </a:solidFill>
                <a:effectLst/>
                <a:uLnTx/>
                <a:uFillTx/>
                <a:latin typeface="Roboto"/>
                <a:ea typeface="Roboto"/>
                <a:sym typeface="Roboto"/>
              </a:rPr>
              <a:t>BETTER</a:t>
            </a:r>
            <a:r>
              <a:rPr kumimoji="0" lang="en-US" sz="1200" b="0" i="0" u="none" strike="noStrike" kern="0" cap="none" spc="0" normalizeH="0" baseline="0" noProof="0">
                <a:ln>
                  <a:noFill/>
                </a:ln>
                <a:solidFill>
                  <a:srgbClr val="000000"/>
                </a:solidFill>
                <a:effectLst/>
                <a:uLnTx/>
                <a:uFillTx/>
                <a:latin typeface="Roboto"/>
                <a:ea typeface="Roboto"/>
                <a:sym typeface="Roboto"/>
              </a:rPr>
              <a:t> option it is.</a:t>
            </a:r>
            <a:endParaRPr lang="en-US" sz="1200" u="sng">
              <a:solidFill>
                <a:srgbClr val="000000"/>
              </a:solidFill>
            </a:endParaRPr>
          </a:p>
        </p:txBody>
      </p:sp>
      <p:pic>
        <p:nvPicPr>
          <p:cNvPr id="9" name="Picture 8">
            <a:extLst>
              <a:ext uri="{FF2B5EF4-FFF2-40B4-BE49-F238E27FC236}">
                <a16:creationId xmlns:a16="http://schemas.microsoft.com/office/drawing/2014/main" id="{FFF33F8E-FA0F-444E-B7F7-452A7B7FCACE}"/>
              </a:ext>
            </a:extLst>
          </p:cNvPr>
          <p:cNvPicPr>
            <a:picLocks noChangeAspect="1"/>
          </p:cNvPicPr>
          <p:nvPr/>
        </p:nvPicPr>
        <p:blipFill>
          <a:blip r:embed="rId2"/>
          <a:stretch>
            <a:fillRect/>
          </a:stretch>
        </p:blipFill>
        <p:spPr>
          <a:xfrm>
            <a:off x="11477625" y="5505451"/>
            <a:ext cx="409575" cy="857250"/>
          </a:xfrm>
          <a:prstGeom prst="rect">
            <a:avLst/>
          </a:prstGeom>
        </p:spPr>
      </p:pic>
      <p:sp>
        <p:nvSpPr>
          <p:cNvPr id="6" name="Slide Number Placeholder 3">
            <a:extLst>
              <a:ext uri="{FF2B5EF4-FFF2-40B4-BE49-F238E27FC236}">
                <a16:creationId xmlns:a16="http://schemas.microsoft.com/office/drawing/2014/main" id="{220828F5-88ED-48D5-84B1-2EC3FA4E5C71}"/>
              </a:ext>
            </a:extLst>
          </p:cNvPr>
          <p:cNvSpPr txBox="1">
            <a:spLocks/>
          </p:cNvSpPr>
          <p:nvPr/>
        </p:nvSpPr>
        <p:spPr>
          <a:xfrm>
            <a:off x="11179591" y="5757664"/>
            <a:ext cx="756746" cy="365760"/>
          </a:xfrm>
          <a:prstGeom prst="rect">
            <a:avLst/>
          </a:prstGeom>
        </p:spPr>
        <p:txBody>
          <a:bodyPr vert="horz" lIns="91440" tIns="45720" rIns="91440" bIns="45720" rtlCol="0" anchor="ctr"/>
          <a:lstStyle>
            <a:defPPr>
              <a:defRPr lang="en-US"/>
            </a:defPPr>
            <a:lvl1pPr marL="0" algn="ctr" defTabSz="914400" rtl="0" eaLnBrk="1" latinLnBrk="0" hangingPunct="1">
              <a:defRPr lang="en-US" sz="1400" b="1" kern="1200" smtClean="0">
                <a:solidFill>
                  <a:schemeClr val="tx1"/>
                </a:solidFill>
                <a:latin typeface="Bierstadt"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A918BC-4D43-4B42-B3C0-E7EBE25E6AF0}" type="slidenum">
              <a:rPr lang="en-US" smtClean="0"/>
              <a:pPr/>
              <a:t>9</a:t>
            </a:fld>
            <a:endParaRPr lang="en-US"/>
          </a:p>
        </p:txBody>
      </p:sp>
      <p:pic>
        <p:nvPicPr>
          <p:cNvPr id="13" name="Picture 12">
            <a:extLst>
              <a:ext uri="{FF2B5EF4-FFF2-40B4-BE49-F238E27FC236}">
                <a16:creationId xmlns:a16="http://schemas.microsoft.com/office/drawing/2014/main" id="{936D0BCE-8E39-49CE-8F7E-A913439ACDBD}"/>
              </a:ext>
            </a:extLst>
          </p:cNvPr>
          <p:cNvPicPr>
            <a:picLocks noChangeAspect="1"/>
          </p:cNvPicPr>
          <p:nvPr/>
        </p:nvPicPr>
        <p:blipFill>
          <a:blip r:embed="rId3"/>
          <a:stretch>
            <a:fillRect/>
          </a:stretch>
        </p:blipFill>
        <p:spPr>
          <a:xfrm>
            <a:off x="296787" y="632522"/>
            <a:ext cx="11639550" cy="342900"/>
          </a:xfrm>
          <a:prstGeom prst="rect">
            <a:avLst/>
          </a:prstGeom>
        </p:spPr>
      </p:pic>
      <p:sp>
        <p:nvSpPr>
          <p:cNvPr id="14" name="TextBox 13">
            <a:extLst>
              <a:ext uri="{FF2B5EF4-FFF2-40B4-BE49-F238E27FC236}">
                <a16:creationId xmlns:a16="http://schemas.microsoft.com/office/drawing/2014/main" id="{CB9A12C1-3A98-4A01-A7B5-C32DBD471FCB}"/>
              </a:ext>
            </a:extLst>
          </p:cNvPr>
          <p:cNvSpPr txBox="1"/>
          <p:nvPr/>
        </p:nvSpPr>
        <p:spPr>
          <a:xfrm>
            <a:off x="168326" y="959734"/>
            <a:ext cx="4207033" cy="461665"/>
          </a:xfrm>
          <a:prstGeom prst="rect">
            <a:avLst/>
          </a:prstGeom>
          <a:noFill/>
        </p:spPr>
        <p:txBody>
          <a:bodyPr wrap="square" rtlCol="0">
            <a:spAutoFit/>
          </a:bodyPr>
          <a:lstStyle/>
          <a:p>
            <a:pPr marL="114300" indent="0">
              <a:buNone/>
            </a:pPr>
            <a:r>
              <a:rPr lang="tr-TR" sz="1200"/>
              <a:t>The main objective of new charging policy is to calculate the </a:t>
            </a:r>
            <a:r>
              <a:rPr lang="en-US" sz="1200" b="1"/>
              <a:t>c</a:t>
            </a:r>
            <a:r>
              <a:rPr lang="tr-TR" sz="1200" b="1"/>
              <a:t>harging station score</a:t>
            </a:r>
          </a:p>
        </p:txBody>
      </p:sp>
      <p:grpSp>
        <p:nvGrpSpPr>
          <p:cNvPr id="18" name="Group 17">
            <a:extLst>
              <a:ext uri="{FF2B5EF4-FFF2-40B4-BE49-F238E27FC236}">
                <a16:creationId xmlns:a16="http://schemas.microsoft.com/office/drawing/2014/main" id="{535A111F-627C-4B16-A75F-9F717BD2053A}"/>
              </a:ext>
            </a:extLst>
          </p:cNvPr>
          <p:cNvGrpSpPr/>
          <p:nvPr/>
        </p:nvGrpSpPr>
        <p:grpSpPr>
          <a:xfrm>
            <a:off x="207099" y="1564971"/>
            <a:ext cx="4061547" cy="496305"/>
            <a:chOff x="6827605" y="766046"/>
            <a:chExt cx="3561535" cy="256124"/>
          </a:xfrm>
        </p:grpSpPr>
        <p:sp>
          <p:nvSpPr>
            <p:cNvPr id="19" name="Rectangle 18">
              <a:extLst>
                <a:ext uri="{FF2B5EF4-FFF2-40B4-BE49-F238E27FC236}">
                  <a16:creationId xmlns:a16="http://schemas.microsoft.com/office/drawing/2014/main" id="{0DFF3790-64D3-4BA2-84BC-B21BBB1FFDE9}"/>
                </a:ext>
              </a:extLst>
            </p:cNvPr>
            <p:cNvSpPr/>
            <p:nvPr/>
          </p:nvSpPr>
          <p:spPr>
            <a:xfrm>
              <a:off x="6887181" y="766046"/>
              <a:ext cx="3501959" cy="256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6284332-03B7-4E1D-A35D-98470C8CB617}"/>
                </a:ext>
              </a:extLst>
            </p:cNvPr>
            <p:cNvSpPr txBox="1"/>
            <p:nvPr/>
          </p:nvSpPr>
          <p:spPr>
            <a:xfrm>
              <a:off x="6827605" y="773848"/>
              <a:ext cx="3528055" cy="238247"/>
            </a:xfrm>
            <a:prstGeom prst="rect">
              <a:avLst/>
            </a:prstGeom>
            <a:noFill/>
          </p:spPr>
          <p:txBody>
            <a:bodyPr wrap="square" rtlCol="0">
              <a:spAutoFit/>
            </a:bodyPr>
            <a:lstStyle/>
            <a:p>
              <a:pPr algn="ctr"/>
              <a:r>
                <a:rPr lang="en-US" sz="1200">
                  <a:solidFill>
                    <a:schemeClr val="bg1"/>
                  </a:solidFill>
                  <a:latin typeface="Roboto" panose="02000000000000000000" pitchFamily="2" charset="0"/>
                  <a:ea typeface="Roboto" panose="02000000000000000000" pitchFamily="2" charset="0"/>
                </a:rPr>
                <a:t>Charging Station Score = </a:t>
              </a:r>
            </a:p>
            <a:p>
              <a:pPr algn="ctr"/>
              <a:r>
                <a:rPr lang="en-US" sz="1200">
                  <a:solidFill>
                    <a:schemeClr val="bg1"/>
                  </a:solidFill>
                  <a:latin typeface="Roboto" panose="02000000000000000000" pitchFamily="2" charset="0"/>
                  <a:ea typeface="Roboto" panose="02000000000000000000" pitchFamily="2" charset="0"/>
                </a:rPr>
                <a:t>Expected Waiting Time in the Queue + Extra Travel Time</a:t>
              </a:r>
            </a:p>
          </p:txBody>
        </p:sp>
      </p:grpSp>
      <p:sp>
        <p:nvSpPr>
          <p:cNvPr id="23" name="Content Placeholder 2">
            <a:extLst>
              <a:ext uri="{FF2B5EF4-FFF2-40B4-BE49-F238E27FC236}">
                <a16:creationId xmlns:a16="http://schemas.microsoft.com/office/drawing/2014/main" id="{C7CAB547-078E-4AF4-98A7-DA08CDBBB6EF}"/>
              </a:ext>
            </a:extLst>
          </p:cNvPr>
          <p:cNvSpPr txBox="1">
            <a:spLocks/>
          </p:cNvSpPr>
          <p:nvPr/>
        </p:nvSpPr>
        <p:spPr>
          <a:xfrm>
            <a:off x="312292" y="2222956"/>
            <a:ext cx="4015354" cy="2315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114300" indent="0">
              <a:buFont typeface="Roboto"/>
              <a:buNone/>
            </a:pPr>
            <a:r>
              <a:rPr lang="tr-TR" sz="1200" b="1" kern="0"/>
              <a:t>Expected Waiting Time [EWT]: </a:t>
            </a:r>
            <a:endParaRPr lang="en-US" sz="1200" b="1" kern="0"/>
          </a:p>
          <a:p>
            <a:pPr marL="114300" indent="0">
              <a:buFont typeface="Roboto"/>
              <a:buNone/>
            </a:pPr>
            <a:r>
              <a:rPr lang="tr-TR" sz="1200" kern="0"/>
              <a:t>This score is determined by making probability calculations u</a:t>
            </a:r>
            <a:r>
              <a:rPr lang="en-US" sz="1200" kern="0"/>
              <a:t>sin</a:t>
            </a:r>
            <a:r>
              <a:rPr lang="tr-TR" sz="1200" kern="0"/>
              <a:t>g:</a:t>
            </a:r>
            <a:r>
              <a:rPr lang="en-US" sz="1200" kern="0"/>
              <a:t> </a:t>
            </a:r>
            <a:endParaRPr lang="tr-TR" sz="1200" kern="0"/>
          </a:p>
          <a:p>
            <a:pPr marL="114300" indent="0">
              <a:buSzPct val="100000"/>
              <a:buNone/>
            </a:pPr>
            <a:r>
              <a:rPr lang="en-US" sz="1100" i="1" kern="0"/>
              <a:t>*Current Waiting Time</a:t>
            </a:r>
            <a:r>
              <a:rPr lang="tr-TR" sz="1100" i="1" kern="0"/>
              <a:t>s at the charging stations </a:t>
            </a:r>
            <a:r>
              <a:rPr lang="en-US" sz="1100" i="1" kern="0"/>
              <a:t> </a:t>
            </a:r>
            <a:r>
              <a:rPr lang="tr-TR" sz="1100" i="1" kern="0"/>
              <a:t>[CWT]</a:t>
            </a:r>
          </a:p>
          <a:p>
            <a:pPr marL="114300" indent="0">
              <a:buSzPct val="100000"/>
              <a:buNone/>
            </a:pPr>
            <a:r>
              <a:rPr lang="en-US" sz="1100" i="1" kern="0"/>
              <a:t>*</a:t>
            </a:r>
            <a:r>
              <a:rPr lang="tr-TR" sz="1100" i="1" kern="0"/>
              <a:t>Distance to arrive a charging station [DA]</a:t>
            </a:r>
          </a:p>
          <a:p>
            <a:pPr marL="114300" indent="0">
              <a:buSzPct val="100000"/>
              <a:buNone/>
            </a:pPr>
            <a:r>
              <a:rPr lang="en-US" sz="1100" i="1" kern="0"/>
              <a:t>*</a:t>
            </a:r>
            <a:r>
              <a:rPr lang="tr-TR" sz="1100" i="1" kern="0"/>
              <a:t>Ti</a:t>
            </a:r>
            <a:r>
              <a:rPr lang="en-US" sz="1100" i="1" kern="0"/>
              <a:t>me to arrive to </a:t>
            </a:r>
            <a:r>
              <a:rPr lang="tr-TR" sz="1100" i="1" kern="0"/>
              <a:t>a </a:t>
            </a:r>
            <a:r>
              <a:rPr lang="en-US" sz="1100" i="1" kern="0"/>
              <a:t>charging station </a:t>
            </a:r>
            <a:r>
              <a:rPr lang="tr-TR" sz="1100" i="1" kern="0"/>
              <a:t>[TTT]=[DA]/speed</a:t>
            </a:r>
          </a:p>
          <a:p>
            <a:pPr marL="114300" indent="0">
              <a:buSzPct val="100000"/>
              <a:buNone/>
            </a:pPr>
            <a:r>
              <a:rPr lang="en-US" sz="1100" i="1" kern="0"/>
              <a:t>*</a:t>
            </a:r>
            <a:r>
              <a:rPr lang="tr-TR" sz="1100" i="1" kern="0"/>
              <a:t>Probability of an external vehicle arriving before our van 1/45 uniform dist.</a:t>
            </a:r>
            <a:r>
              <a:rPr lang="en-US" sz="1100" i="1" kern="0"/>
              <a:t> (Will be explained in slide 11)</a:t>
            </a:r>
            <a:endParaRPr lang="tr-TR" sz="1100" i="1" kern="0"/>
          </a:p>
          <a:p>
            <a:pPr marL="114300" indent="0">
              <a:buSzPct val="100000"/>
              <a:buNone/>
            </a:pPr>
            <a:r>
              <a:rPr lang="en-US" sz="1100" i="1" kern="0"/>
              <a:t>*</a:t>
            </a:r>
            <a:r>
              <a:rPr lang="tr-TR" sz="1100" i="1" kern="0"/>
              <a:t> Mean charging time of external vehicles 25 min</a:t>
            </a:r>
          </a:p>
          <a:p>
            <a:pPr marL="114300" indent="0">
              <a:buFont typeface="Roboto"/>
              <a:buNone/>
            </a:pPr>
            <a:r>
              <a:rPr kumimoji="0" lang="en-US" sz="1200" b="0" i="0" u="none" strike="noStrike" kern="0" cap="none" spc="0" normalizeH="0" baseline="0" noProof="0">
                <a:ln>
                  <a:noFill/>
                </a:ln>
                <a:solidFill>
                  <a:srgbClr val="000000"/>
                </a:solidFill>
                <a:effectLst/>
                <a:uLnTx/>
                <a:uFillTx/>
                <a:latin typeface="Roboto"/>
                <a:ea typeface="Roboto"/>
                <a:sym typeface="Roboto"/>
              </a:rPr>
              <a:t>The </a:t>
            </a:r>
            <a:r>
              <a:rPr kumimoji="0" lang="en-US" sz="1200" b="1" i="0" u="none" strike="noStrike" kern="0" cap="none" spc="0" normalizeH="0" baseline="0" noProof="0">
                <a:ln>
                  <a:noFill/>
                </a:ln>
                <a:solidFill>
                  <a:srgbClr val="00B050"/>
                </a:solidFill>
                <a:effectLst/>
                <a:uLnTx/>
                <a:uFillTx/>
                <a:latin typeface="Roboto"/>
                <a:ea typeface="Roboto"/>
                <a:sym typeface="Roboto"/>
              </a:rPr>
              <a:t>LOWER</a:t>
            </a:r>
            <a:r>
              <a:rPr kumimoji="0" lang="en-US" sz="1200" b="0" i="0" u="none" strike="noStrike" kern="0" cap="none" spc="0" normalizeH="0" baseline="0" noProof="0">
                <a:ln>
                  <a:noFill/>
                </a:ln>
                <a:solidFill>
                  <a:srgbClr val="000000"/>
                </a:solidFill>
                <a:effectLst/>
                <a:uLnTx/>
                <a:uFillTx/>
                <a:latin typeface="Roboto"/>
                <a:ea typeface="Roboto"/>
                <a:sym typeface="Roboto"/>
              </a:rPr>
              <a:t> this score, the </a:t>
            </a:r>
            <a:r>
              <a:rPr kumimoji="0" lang="en-US" sz="1200" b="1" i="0" u="none" strike="noStrike" kern="0" cap="none" spc="0" normalizeH="0" baseline="0" noProof="0">
                <a:ln>
                  <a:noFill/>
                </a:ln>
                <a:solidFill>
                  <a:srgbClr val="00B050"/>
                </a:solidFill>
                <a:effectLst/>
                <a:uLnTx/>
                <a:uFillTx/>
                <a:latin typeface="Roboto"/>
                <a:ea typeface="Roboto"/>
                <a:sym typeface="Roboto"/>
              </a:rPr>
              <a:t>BETTER</a:t>
            </a:r>
            <a:r>
              <a:rPr kumimoji="0" lang="en-US" sz="1200" b="0" i="0" u="none" strike="noStrike" kern="0" cap="none" spc="0" normalizeH="0" baseline="0" noProof="0">
                <a:ln>
                  <a:noFill/>
                </a:ln>
                <a:solidFill>
                  <a:srgbClr val="000000"/>
                </a:solidFill>
                <a:effectLst/>
                <a:uLnTx/>
                <a:uFillTx/>
                <a:latin typeface="Roboto"/>
                <a:ea typeface="Roboto"/>
                <a:sym typeface="Roboto"/>
              </a:rPr>
              <a:t> option it is</a:t>
            </a:r>
            <a:endParaRPr lang="en-US" kern="0"/>
          </a:p>
        </p:txBody>
      </p:sp>
      <p:sp>
        <p:nvSpPr>
          <p:cNvPr id="38" name="Content Placeholder 2">
            <a:extLst>
              <a:ext uri="{FF2B5EF4-FFF2-40B4-BE49-F238E27FC236}">
                <a16:creationId xmlns:a16="http://schemas.microsoft.com/office/drawing/2014/main" id="{E9E7FDFA-D1FD-41D2-8540-9496AFBF2D7E}"/>
              </a:ext>
            </a:extLst>
          </p:cNvPr>
          <p:cNvSpPr txBox="1">
            <a:spLocks/>
          </p:cNvSpPr>
          <p:nvPr/>
        </p:nvSpPr>
        <p:spPr>
          <a:xfrm>
            <a:off x="302845" y="5484990"/>
            <a:ext cx="4015354" cy="731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114300" marR="0" lvl="0" indent="0" algn="l" defTabSz="914400" rtl="0" eaLnBrk="1" fontAlgn="auto" latinLnBrk="0" hangingPunct="1">
              <a:lnSpc>
                <a:spcPct val="115000"/>
              </a:lnSpc>
              <a:spcBef>
                <a:spcPts val="0"/>
              </a:spcBef>
              <a:spcAft>
                <a:spcPts val="0"/>
              </a:spcAft>
              <a:buClr>
                <a:srgbClr val="000000"/>
              </a:buClr>
              <a:buSzPts val="1800"/>
              <a:buNone/>
              <a:tabLst/>
              <a:defRPr/>
            </a:pPr>
            <a:r>
              <a:rPr lang="en-US" sz="1200" b="1" kern="0"/>
              <a:t>Charging Station Score [CSS]:</a:t>
            </a:r>
          </a:p>
          <a:p>
            <a:pPr marL="114300" marR="0" lvl="0" indent="0" algn="l" defTabSz="914400" rtl="0" eaLnBrk="1" fontAlgn="auto" latinLnBrk="0" hangingPunct="1">
              <a:lnSpc>
                <a:spcPct val="115000"/>
              </a:lnSpc>
              <a:spcBef>
                <a:spcPts val="0"/>
              </a:spcBef>
              <a:spcAft>
                <a:spcPts val="0"/>
              </a:spcAft>
              <a:buClr>
                <a:srgbClr val="000000"/>
              </a:buClr>
              <a:buSzPts val="1800"/>
              <a:buNone/>
              <a:tabLst/>
              <a:defRPr/>
            </a:pPr>
            <a:r>
              <a:rPr kumimoji="0" lang="en-US" sz="1200" b="0" i="0" u="none" strike="noStrike" kern="0" cap="none" spc="0" normalizeH="0" baseline="0" noProof="0">
                <a:ln>
                  <a:noFill/>
                </a:ln>
                <a:solidFill>
                  <a:srgbClr val="000000"/>
                </a:solidFill>
                <a:effectLst/>
                <a:uLnTx/>
                <a:uFillTx/>
                <a:latin typeface="Roboto"/>
                <a:ea typeface="Roboto"/>
                <a:sym typeface="Roboto"/>
              </a:rPr>
              <a:t>The </a:t>
            </a:r>
            <a:r>
              <a:rPr kumimoji="0" lang="en-US" sz="1200" b="1" i="0" u="none" strike="noStrike" kern="0" cap="none" spc="0" normalizeH="0" baseline="0" noProof="0">
                <a:ln>
                  <a:noFill/>
                </a:ln>
                <a:solidFill>
                  <a:srgbClr val="00B050"/>
                </a:solidFill>
                <a:effectLst/>
                <a:uLnTx/>
                <a:uFillTx/>
                <a:latin typeface="Roboto"/>
                <a:ea typeface="Roboto"/>
                <a:sym typeface="Roboto"/>
              </a:rPr>
              <a:t>LOWER</a:t>
            </a:r>
            <a:r>
              <a:rPr kumimoji="0" lang="en-US" sz="1200" b="0" i="0" u="none" strike="noStrike" kern="0" cap="none" spc="0" normalizeH="0" baseline="0" noProof="0">
                <a:ln>
                  <a:noFill/>
                </a:ln>
                <a:solidFill>
                  <a:srgbClr val="000000"/>
                </a:solidFill>
                <a:effectLst/>
                <a:uLnTx/>
                <a:uFillTx/>
                <a:latin typeface="Roboto"/>
                <a:ea typeface="Roboto"/>
                <a:sym typeface="Roboto"/>
              </a:rPr>
              <a:t> this score, the </a:t>
            </a:r>
            <a:r>
              <a:rPr kumimoji="0" lang="en-US" sz="1200" b="1" i="0" u="none" strike="noStrike" kern="0" cap="none" spc="0" normalizeH="0" baseline="0" noProof="0">
                <a:ln>
                  <a:noFill/>
                </a:ln>
                <a:solidFill>
                  <a:srgbClr val="00B050"/>
                </a:solidFill>
                <a:effectLst/>
                <a:uLnTx/>
                <a:uFillTx/>
                <a:latin typeface="Roboto"/>
                <a:ea typeface="Roboto"/>
                <a:sym typeface="Roboto"/>
              </a:rPr>
              <a:t>BETTER</a:t>
            </a:r>
            <a:r>
              <a:rPr kumimoji="0" lang="en-US" sz="1200" b="0" i="0" u="none" strike="noStrike" kern="0" cap="none" spc="0" normalizeH="0" baseline="0" noProof="0">
                <a:ln>
                  <a:noFill/>
                </a:ln>
                <a:solidFill>
                  <a:srgbClr val="000000"/>
                </a:solidFill>
                <a:effectLst/>
                <a:uLnTx/>
                <a:uFillTx/>
                <a:latin typeface="Roboto"/>
                <a:ea typeface="Roboto"/>
                <a:sym typeface="Roboto"/>
              </a:rPr>
              <a:t> option it is.</a:t>
            </a:r>
            <a:endParaRPr lang="en-US" sz="1200" u="sng">
              <a:solidFill>
                <a:srgbClr val="000000"/>
              </a:solidFill>
            </a:endParaRPr>
          </a:p>
        </p:txBody>
      </p:sp>
      <p:grpSp>
        <p:nvGrpSpPr>
          <p:cNvPr id="48" name="Group 47">
            <a:extLst>
              <a:ext uri="{FF2B5EF4-FFF2-40B4-BE49-F238E27FC236}">
                <a16:creationId xmlns:a16="http://schemas.microsoft.com/office/drawing/2014/main" id="{D75E9B95-D58B-4AEE-ABDB-F123B0CB900D}"/>
              </a:ext>
            </a:extLst>
          </p:cNvPr>
          <p:cNvGrpSpPr/>
          <p:nvPr/>
        </p:nvGrpSpPr>
        <p:grpSpPr>
          <a:xfrm>
            <a:off x="5550307" y="1140819"/>
            <a:ext cx="5117265" cy="2141547"/>
            <a:chOff x="5979097" y="1298893"/>
            <a:chExt cx="4272392" cy="1744997"/>
          </a:xfrm>
        </p:grpSpPr>
        <p:pic>
          <p:nvPicPr>
            <p:cNvPr id="29" name="Picture 28" descr="Diagram&#10;&#10;Description automatically generated">
              <a:extLst>
                <a:ext uri="{FF2B5EF4-FFF2-40B4-BE49-F238E27FC236}">
                  <a16:creationId xmlns:a16="http://schemas.microsoft.com/office/drawing/2014/main" id="{4BBB267D-7841-4592-9E3A-65EBA21E3390}"/>
                </a:ext>
              </a:extLst>
            </p:cNvPr>
            <p:cNvPicPr>
              <a:picLocks noChangeAspect="1"/>
            </p:cNvPicPr>
            <p:nvPr/>
          </p:nvPicPr>
          <p:blipFill rotWithShape="1">
            <a:blip r:embed="rId4">
              <a:extLst>
                <a:ext uri="{28A0092B-C50C-407E-A947-70E740481C1C}">
                  <a14:useLocalDpi xmlns:a14="http://schemas.microsoft.com/office/drawing/2010/main" val="0"/>
                </a:ext>
              </a:extLst>
            </a:blip>
            <a:srcRect t="17189" b="1"/>
            <a:stretch/>
          </p:blipFill>
          <p:spPr>
            <a:xfrm>
              <a:off x="5979097" y="1298893"/>
              <a:ext cx="3894442" cy="1744997"/>
            </a:xfrm>
            <a:prstGeom prst="rect">
              <a:avLst/>
            </a:prstGeom>
          </p:spPr>
        </p:pic>
        <p:sp>
          <p:nvSpPr>
            <p:cNvPr id="40" name="TextBox 39">
              <a:extLst>
                <a:ext uri="{FF2B5EF4-FFF2-40B4-BE49-F238E27FC236}">
                  <a16:creationId xmlns:a16="http://schemas.microsoft.com/office/drawing/2014/main" id="{14E4525D-6188-4DF4-A37C-73B6D63CDC89}"/>
                </a:ext>
              </a:extLst>
            </p:cNvPr>
            <p:cNvSpPr txBox="1"/>
            <p:nvPr/>
          </p:nvSpPr>
          <p:spPr>
            <a:xfrm>
              <a:off x="9472214" y="1347735"/>
              <a:ext cx="779275" cy="269856"/>
            </a:xfrm>
            <a:prstGeom prst="rect">
              <a:avLst/>
            </a:prstGeom>
            <a:noFill/>
          </p:spPr>
          <p:txBody>
            <a:bodyPr wrap="square" rtlCol="0">
              <a:spAutoFit/>
            </a:bodyPr>
            <a:lstStyle/>
            <a:p>
              <a:pPr marL="114300" marR="0" lvl="0" indent="0" algn="ctr" defTabSz="914400" rtl="0" eaLnBrk="1" fontAlgn="auto" latinLnBrk="0" hangingPunct="1">
                <a:lnSpc>
                  <a:spcPct val="115000"/>
                </a:lnSpc>
                <a:spcBef>
                  <a:spcPts val="0"/>
                </a:spcBef>
                <a:spcAft>
                  <a:spcPts val="0"/>
                </a:spcAft>
                <a:buClr>
                  <a:srgbClr val="000000"/>
                </a:buClr>
                <a:buSzPts val="1800"/>
                <a:buFont typeface="Roboto"/>
                <a:buNone/>
                <a:tabLst/>
                <a:defRPr/>
              </a:pPr>
              <a:r>
                <a:rPr lang="en-US" sz="700" b="1" kern="0">
                  <a:solidFill>
                    <a:srgbClr val="000000"/>
                  </a:solidFill>
                  <a:latin typeface="Roboto"/>
                  <a:ea typeface="Roboto"/>
                  <a:sym typeface="Roboto"/>
                </a:rPr>
                <a:t>Next customer</a:t>
              </a:r>
            </a:p>
            <a:p>
              <a:pPr marL="114300" marR="0" lvl="0" indent="0" algn="ctr" defTabSz="914400" rtl="0" eaLnBrk="1" fontAlgn="auto" latinLnBrk="0" hangingPunct="1">
                <a:lnSpc>
                  <a:spcPct val="115000"/>
                </a:lnSpc>
                <a:spcBef>
                  <a:spcPts val="0"/>
                </a:spcBef>
                <a:spcAft>
                  <a:spcPts val="0"/>
                </a:spcAft>
                <a:buClr>
                  <a:srgbClr val="000000"/>
                </a:buClr>
                <a:buSzPts val="1800"/>
                <a:buFont typeface="Roboto"/>
                <a:buNone/>
                <a:tabLst/>
                <a:defRPr/>
              </a:pPr>
              <a:r>
                <a:rPr lang="en-US" sz="700" kern="0">
                  <a:solidFill>
                    <a:srgbClr val="000000"/>
                  </a:solidFill>
                  <a:latin typeface="Roboto"/>
                  <a:ea typeface="Roboto"/>
                  <a:sym typeface="Roboto"/>
                </a:rPr>
                <a:t>(x,y):</a:t>
              </a:r>
              <a:r>
                <a:rPr lang="en-US" sz="700" kern="0">
                  <a:solidFill>
                    <a:srgbClr val="000000"/>
                  </a:solidFill>
                  <a:latin typeface="Roboto"/>
                  <a:ea typeface="Roboto"/>
                  <a:sym typeface="Wingdings" panose="05000000000000000000" pitchFamily="2" charset="2"/>
                </a:rPr>
                <a:t>(15,15)</a:t>
              </a:r>
              <a:endParaRPr lang="tr-TR" sz="700"/>
            </a:p>
          </p:txBody>
        </p:sp>
      </p:grpSp>
      <p:cxnSp>
        <p:nvCxnSpPr>
          <p:cNvPr id="44" name="Straight Connector 43">
            <a:extLst>
              <a:ext uri="{FF2B5EF4-FFF2-40B4-BE49-F238E27FC236}">
                <a16:creationId xmlns:a16="http://schemas.microsoft.com/office/drawing/2014/main" id="{A2D301BB-657B-4B5E-8C3B-B2B550850063}"/>
              </a:ext>
            </a:extLst>
          </p:cNvPr>
          <p:cNvCxnSpPr>
            <a:cxnSpLocks/>
            <a:stCxn id="14" idx="3"/>
          </p:cNvCxnSpPr>
          <p:nvPr/>
        </p:nvCxnSpPr>
        <p:spPr>
          <a:xfrm flipH="1">
            <a:off x="4337093" y="1190567"/>
            <a:ext cx="38266" cy="485031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37943A0D-AAE0-4572-B63E-CC479326F385}"/>
              </a:ext>
            </a:extLst>
          </p:cNvPr>
          <p:cNvCxnSpPr>
            <a:cxnSpLocks/>
          </p:cNvCxnSpPr>
          <p:nvPr/>
        </p:nvCxnSpPr>
        <p:spPr>
          <a:xfrm>
            <a:off x="296787" y="4354498"/>
            <a:ext cx="1134411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DCF958C4-9AA5-4461-92DC-1DC70ED6EAD0}"/>
              </a:ext>
            </a:extLst>
          </p:cNvPr>
          <p:cNvCxnSpPr>
            <a:cxnSpLocks/>
          </p:cNvCxnSpPr>
          <p:nvPr/>
        </p:nvCxnSpPr>
        <p:spPr>
          <a:xfrm>
            <a:off x="302845" y="5505451"/>
            <a:ext cx="11344119"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3" name="TextBox 52">
            <a:extLst>
              <a:ext uri="{FF2B5EF4-FFF2-40B4-BE49-F238E27FC236}">
                <a16:creationId xmlns:a16="http://schemas.microsoft.com/office/drawing/2014/main" id="{1D460719-73F9-4743-9B47-383DC3AAE492}"/>
              </a:ext>
            </a:extLst>
          </p:cNvPr>
          <p:cNvSpPr txBox="1"/>
          <p:nvPr/>
        </p:nvSpPr>
        <p:spPr>
          <a:xfrm>
            <a:off x="4393403" y="1166614"/>
            <a:ext cx="1408427" cy="275947"/>
          </a:xfrm>
          <a:prstGeom prst="rect">
            <a:avLst/>
          </a:prstGeom>
          <a:noFill/>
        </p:spPr>
        <p:txBody>
          <a:bodyPr wrap="square" rtlCol="0">
            <a:spAutoFit/>
          </a:bodyPr>
          <a:lstStyle/>
          <a:p>
            <a:pPr marL="114300" indent="0">
              <a:buNone/>
            </a:pPr>
            <a:r>
              <a:rPr lang="en-US" sz="1200" b="1"/>
              <a:t>Example Case:</a:t>
            </a:r>
            <a:endParaRPr lang="tr-TR" sz="1200" b="1"/>
          </a:p>
        </p:txBody>
      </p:sp>
      <p:grpSp>
        <p:nvGrpSpPr>
          <p:cNvPr id="60" name="Group 59">
            <a:extLst>
              <a:ext uri="{FF2B5EF4-FFF2-40B4-BE49-F238E27FC236}">
                <a16:creationId xmlns:a16="http://schemas.microsoft.com/office/drawing/2014/main" id="{FEE7A2F3-35E0-4660-BF5B-16D5DDB4F67C}"/>
              </a:ext>
            </a:extLst>
          </p:cNvPr>
          <p:cNvGrpSpPr/>
          <p:nvPr/>
        </p:nvGrpSpPr>
        <p:grpSpPr>
          <a:xfrm>
            <a:off x="4268647" y="3166352"/>
            <a:ext cx="4079230" cy="2704992"/>
            <a:chOff x="4204774" y="3157125"/>
            <a:chExt cx="4079230" cy="2704992"/>
          </a:xfrm>
        </p:grpSpPr>
        <p:sp>
          <p:nvSpPr>
            <p:cNvPr id="42" name="Content Placeholder 2">
              <a:extLst>
                <a:ext uri="{FF2B5EF4-FFF2-40B4-BE49-F238E27FC236}">
                  <a16:creationId xmlns:a16="http://schemas.microsoft.com/office/drawing/2014/main" id="{A2E541A9-2127-4388-B509-97977B1F0478}"/>
                </a:ext>
              </a:extLst>
            </p:cNvPr>
            <p:cNvSpPr txBox="1">
              <a:spLocks/>
            </p:cNvSpPr>
            <p:nvPr/>
          </p:nvSpPr>
          <p:spPr>
            <a:xfrm>
              <a:off x="4212142" y="3157125"/>
              <a:ext cx="4071862" cy="11677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114300" marR="0" lvl="0" indent="0" algn="ctr" defTabSz="914400" rtl="0" eaLnBrk="1" fontAlgn="auto" latinLnBrk="0" hangingPunct="1">
                <a:lnSpc>
                  <a:spcPct val="115000"/>
                </a:lnSpc>
                <a:spcBef>
                  <a:spcPts val="0"/>
                </a:spcBef>
                <a:spcAft>
                  <a:spcPts val="0"/>
                </a:spcAft>
                <a:buClr>
                  <a:srgbClr val="000000"/>
                </a:buClr>
                <a:buSzPts val="1800"/>
                <a:buFont typeface="Roboto"/>
                <a:buNone/>
                <a:tabLst/>
                <a:defRPr/>
              </a:pPr>
              <a:r>
                <a:rPr kumimoji="0" lang="en-US" sz="1200" b="1" i="0" strike="noStrike" kern="0" cap="none" spc="0" normalizeH="0" baseline="0" noProof="0">
                  <a:ln>
                    <a:noFill/>
                  </a:ln>
                  <a:solidFill>
                    <a:srgbClr val="000000"/>
                  </a:solidFill>
                  <a:effectLst/>
                  <a:uLnTx/>
                  <a:uFillTx/>
                  <a:latin typeface="Roboto"/>
                  <a:ea typeface="Roboto"/>
                  <a:sym typeface="Roboto"/>
                </a:rPr>
                <a:t>Charging Station A</a:t>
              </a:r>
            </a:p>
            <a:p>
              <a:pPr marL="114300" marR="0" lvl="0" indent="0" algn="ctr" defTabSz="914400" rtl="0" eaLnBrk="1" fontAlgn="auto" latinLnBrk="0" hangingPunct="1">
                <a:lnSpc>
                  <a:spcPct val="115000"/>
                </a:lnSpc>
                <a:spcBef>
                  <a:spcPts val="0"/>
                </a:spcBef>
                <a:spcAft>
                  <a:spcPts val="0"/>
                </a:spcAft>
                <a:buClr>
                  <a:srgbClr val="000000"/>
                </a:buClr>
                <a:buSzPts val="1800"/>
                <a:buFont typeface="Roboto"/>
                <a:buNone/>
                <a:tabLst/>
                <a:defRPr/>
              </a:pPr>
              <a:endParaRPr kumimoji="0" lang="en-US" sz="1200" b="1" i="0" strike="noStrike" kern="0" cap="none" spc="0" normalizeH="0" baseline="0" noProof="0">
                <a:ln>
                  <a:noFill/>
                </a:ln>
                <a:solidFill>
                  <a:srgbClr val="000000"/>
                </a:solidFill>
                <a:effectLst/>
                <a:uLnTx/>
                <a:uFillTx/>
                <a:latin typeface="Roboto"/>
                <a:ea typeface="Roboto"/>
                <a:sym typeface="Roboto"/>
              </a:endParaRPr>
            </a:p>
            <a:p>
              <a:pPr marL="114300" indent="0">
                <a:buNone/>
              </a:pPr>
              <a:r>
                <a:rPr lang="tr-TR" sz="1200" b="1">
                  <a:latin typeface="Roboto" panose="02000000000000000000" pitchFamily="2" charset="0"/>
                  <a:ea typeface="Roboto" panose="02000000000000000000" pitchFamily="2" charset="0"/>
                </a:rPr>
                <a:t>EWT</a:t>
              </a:r>
              <a:r>
                <a:rPr lang="en-US" sz="1200" b="1">
                  <a:latin typeface="Roboto" panose="02000000000000000000" pitchFamily="2" charset="0"/>
                  <a:ea typeface="Roboto" panose="02000000000000000000" pitchFamily="2" charset="0"/>
                </a:rPr>
                <a:t> A </a:t>
              </a:r>
              <a:r>
                <a:rPr lang="tr-TR" sz="1200">
                  <a:latin typeface="Roboto" panose="02000000000000000000" pitchFamily="2" charset="0"/>
                  <a:ea typeface="Roboto" panose="02000000000000000000" pitchFamily="2" charset="0"/>
                </a:rPr>
                <a:t>= (CWT – TTT) + (TTT/45</a:t>
              </a:r>
              <a:r>
                <a:rPr lang="en-US" sz="1200">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 25)</a:t>
              </a:r>
              <a:endParaRPr lang="en-US" sz="1200">
                <a:latin typeface="Roboto" panose="02000000000000000000" pitchFamily="2" charset="0"/>
                <a:ea typeface="Roboto" panose="02000000000000000000" pitchFamily="2" charset="0"/>
              </a:endParaRPr>
            </a:p>
            <a:p>
              <a:pPr marL="114300" indent="0">
                <a:buNone/>
              </a:pPr>
              <a:r>
                <a:rPr lang="tr-TR" sz="1200">
                  <a:latin typeface="Roboto" panose="02000000000000000000" pitchFamily="2" charset="0"/>
                  <a:ea typeface="Roboto" panose="02000000000000000000" pitchFamily="2" charset="0"/>
                </a:rPr>
                <a:t>=</a:t>
              </a:r>
              <a:r>
                <a:rPr lang="pt-BR" sz="1200">
                  <a:latin typeface="Roboto" panose="02000000000000000000" pitchFamily="2" charset="0"/>
                  <a:ea typeface="Roboto" panose="02000000000000000000" pitchFamily="2" charset="0"/>
                </a:rPr>
                <a:t> (30-10)+(10/45)*25 = </a:t>
              </a:r>
              <a:r>
                <a:rPr lang="pt-BR" sz="1200" b="1">
                  <a:latin typeface="Roboto" panose="02000000000000000000" pitchFamily="2" charset="0"/>
                  <a:ea typeface="Roboto" panose="02000000000000000000" pitchFamily="2" charset="0"/>
                </a:rPr>
                <a:t>25.55 min</a:t>
              </a:r>
            </a:p>
            <a:p>
              <a:pPr marL="114300" indent="0">
                <a:buNone/>
              </a:pPr>
              <a:r>
                <a:rPr lang="pt-BR" sz="1100" b="1" i="1">
                  <a:latin typeface="Roboto" panose="02000000000000000000" pitchFamily="2" charset="0"/>
                  <a:ea typeface="Roboto" panose="02000000000000000000" pitchFamily="2" charset="0"/>
                </a:rPr>
                <a:t>Note: </a:t>
              </a:r>
              <a:r>
                <a:rPr lang="tr-TR" sz="1100" i="1">
                  <a:latin typeface="Roboto" panose="02000000000000000000" pitchFamily="2" charset="0"/>
                  <a:ea typeface="Roboto" panose="02000000000000000000" pitchFamily="2" charset="0"/>
                </a:rPr>
                <a:t>TTT</a:t>
              </a:r>
              <a:r>
                <a:rPr lang="pt-BR" sz="1100" i="1">
                  <a:latin typeface="Roboto" panose="02000000000000000000" pitchFamily="2" charset="0"/>
                  <a:ea typeface="Roboto" panose="02000000000000000000" pitchFamily="2" charset="0"/>
                </a:rPr>
                <a:t>= D</a:t>
              </a:r>
              <a:r>
                <a:rPr lang="tr-TR" sz="1100" i="1">
                  <a:latin typeface="Roboto" panose="02000000000000000000" pitchFamily="2" charset="0"/>
                  <a:ea typeface="Roboto" panose="02000000000000000000" pitchFamily="2" charset="0"/>
                </a:rPr>
                <a:t>A</a:t>
              </a:r>
              <a:r>
                <a:rPr lang="pt-BR" sz="1100" i="1">
                  <a:latin typeface="Roboto" panose="02000000000000000000" pitchFamily="2" charset="0"/>
                  <a:ea typeface="Roboto" panose="02000000000000000000" pitchFamily="2" charset="0"/>
                </a:rPr>
                <a:t>/(30km/h)=5 km/(30km/h)= 10 min</a:t>
              </a:r>
              <a:endParaRPr kumimoji="0" lang="en-US" sz="1100" b="0" i="1" u="none" strike="noStrike" kern="0" cap="none" spc="0" normalizeH="0" baseline="0" noProof="0">
                <a:ln>
                  <a:noFill/>
                </a:ln>
                <a:solidFill>
                  <a:srgbClr val="000000"/>
                </a:solidFill>
                <a:effectLst/>
                <a:uLnTx/>
                <a:uFillTx/>
                <a:latin typeface="Roboto"/>
                <a:ea typeface="Roboto"/>
                <a:sym typeface="Roboto"/>
              </a:endParaRPr>
            </a:p>
          </p:txBody>
        </p:sp>
        <p:sp>
          <p:nvSpPr>
            <p:cNvPr id="54" name="Content Placeholder 2">
              <a:extLst>
                <a:ext uri="{FF2B5EF4-FFF2-40B4-BE49-F238E27FC236}">
                  <a16:creationId xmlns:a16="http://schemas.microsoft.com/office/drawing/2014/main" id="{E325D1FF-1C43-4B14-A422-7AE762317C02}"/>
                </a:ext>
              </a:extLst>
            </p:cNvPr>
            <p:cNvSpPr txBox="1">
              <a:spLocks/>
            </p:cNvSpPr>
            <p:nvPr/>
          </p:nvSpPr>
          <p:spPr>
            <a:xfrm>
              <a:off x="4204774" y="4352699"/>
              <a:ext cx="4015357" cy="1220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114300" marR="0" lvl="0" indent="0" algn="l" defTabSz="914400" rtl="0" eaLnBrk="1" fontAlgn="auto" latinLnBrk="0" hangingPunct="1">
                <a:lnSpc>
                  <a:spcPct val="115000"/>
                </a:lnSpc>
                <a:spcBef>
                  <a:spcPts val="0"/>
                </a:spcBef>
                <a:spcAft>
                  <a:spcPts val="0"/>
                </a:spcAft>
                <a:buClr>
                  <a:srgbClr val="000000"/>
                </a:buClr>
                <a:buSzPts val="1800"/>
                <a:buFont typeface="Roboto"/>
                <a:buNone/>
                <a:tabLst/>
                <a:defRPr/>
              </a:pPr>
              <a:r>
                <a:rPr kumimoji="0" lang="en-US" sz="1200" b="1" i="0" u="none" strike="noStrike" kern="0" cap="none" spc="0" normalizeH="0" baseline="0" noProof="0">
                  <a:ln>
                    <a:noFill/>
                  </a:ln>
                  <a:solidFill>
                    <a:srgbClr val="000000"/>
                  </a:solidFill>
                  <a:effectLst/>
                  <a:uLnTx/>
                  <a:uFillTx/>
                  <a:latin typeface="Roboto"/>
                  <a:ea typeface="Roboto"/>
                  <a:sym typeface="Roboto"/>
                </a:rPr>
                <a:t>ETT B </a:t>
              </a:r>
              <a:r>
                <a:rPr kumimoji="0" lang="en-US" sz="1200" b="0" i="0" u="none" strike="noStrike" kern="0" cap="none" spc="0" normalizeH="0" baseline="0" noProof="0">
                  <a:ln>
                    <a:noFill/>
                  </a:ln>
                  <a:solidFill>
                    <a:srgbClr val="000000"/>
                  </a:solidFill>
                  <a:effectLst/>
                  <a:uLnTx/>
                  <a:uFillTx/>
                  <a:latin typeface="Roboto"/>
                  <a:ea typeface="Roboto"/>
                  <a:sym typeface="Roboto"/>
                </a:rPr>
                <a:t>= ((a+b+c+d)-(a+b+c+d))/(30km/h) = </a:t>
              </a:r>
              <a:r>
                <a:rPr kumimoji="0" lang="en-US" sz="1200" b="1" i="0" u="none" strike="noStrike" kern="0" cap="none" spc="0" normalizeH="0" baseline="0" noProof="0">
                  <a:ln>
                    <a:noFill/>
                  </a:ln>
                  <a:solidFill>
                    <a:srgbClr val="000000"/>
                  </a:solidFill>
                  <a:effectLst/>
                  <a:uLnTx/>
                  <a:uFillTx/>
                  <a:latin typeface="Roboto"/>
                  <a:ea typeface="Roboto"/>
                  <a:sym typeface="Roboto"/>
                </a:rPr>
                <a:t>0</a:t>
              </a:r>
              <a:r>
                <a:rPr kumimoji="0" lang="tr-TR" sz="1200" b="1" i="0" u="none" strike="noStrike" kern="0" cap="none" spc="0" normalizeH="0" baseline="0" noProof="0">
                  <a:ln>
                    <a:noFill/>
                  </a:ln>
                  <a:solidFill>
                    <a:srgbClr val="000000"/>
                  </a:solidFill>
                  <a:effectLst/>
                  <a:uLnTx/>
                  <a:uFillTx/>
                  <a:latin typeface="Roboto"/>
                  <a:ea typeface="Roboto"/>
                  <a:sym typeface="Roboto"/>
                </a:rPr>
                <a:t> min</a:t>
              </a:r>
              <a:endParaRPr kumimoji="0" lang="en-US" sz="1200" b="1" i="0" u="none" strike="noStrike" kern="0" cap="none" spc="0" normalizeH="0" baseline="0" noProof="0">
                <a:ln>
                  <a:noFill/>
                </a:ln>
                <a:solidFill>
                  <a:srgbClr val="000000"/>
                </a:solidFill>
                <a:effectLst/>
                <a:uLnTx/>
                <a:uFillTx/>
                <a:latin typeface="Roboto"/>
                <a:ea typeface="Roboto"/>
                <a:sym typeface="Roboto"/>
              </a:endParaRPr>
            </a:p>
            <a:p>
              <a:pPr marL="114300" marR="0" lvl="0" indent="0" algn="l" defTabSz="914400" rtl="0" eaLnBrk="1" fontAlgn="auto" latinLnBrk="0" hangingPunct="1">
                <a:lnSpc>
                  <a:spcPct val="115000"/>
                </a:lnSpc>
                <a:spcBef>
                  <a:spcPts val="0"/>
                </a:spcBef>
                <a:spcAft>
                  <a:spcPts val="0"/>
                </a:spcAft>
                <a:buClr>
                  <a:srgbClr val="000000"/>
                </a:buClr>
                <a:buSzPts val="1800"/>
                <a:buFont typeface="Roboto"/>
                <a:buNone/>
                <a:tabLst/>
                <a:defRPr/>
              </a:pPr>
              <a:r>
                <a:rPr kumimoji="0" lang="en-US" sz="1200" b="0" i="1" u="none" strike="noStrike" kern="0" cap="none" spc="0" normalizeH="0" baseline="0" noProof="0">
                  <a:ln>
                    <a:noFill/>
                  </a:ln>
                  <a:solidFill>
                    <a:srgbClr val="000000"/>
                  </a:solidFill>
                  <a:effectLst/>
                  <a:uLnTx/>
                  <a:uFillTx/>
                  <a:latin typeface="Roboto"/>
                  <a:ea typeface="Roboto"/>
                  <a:sym typeface="Roboto"/>
                </a:rPr>
                <a:t>Going to </a:t>
              </a:r>
              <a:r>
                <a:rPr kumimoji="0" lang="tr-TR" sz="1200" b="0" i="1" u="none" strike="noStrike" kern="0" cap="none" spc="0" normalizeH="0" baseline="0" noProof="0">
                  <a:ln>
                    <a:noFill/>
                  </a:ln>
                  <a:solidFill>
                    <a:srgbClr val="000000"/>
                  </a:solidFill>
                  <a:effectLst/>
                  <a:uLnTx/>
                  <a:uFillTx/>
                  <a:latin typeface="Roboto"/>
                  <a:ea typeface="Roboto"/>
                  <a:sym typeface="Roboto"/>
                </a:rPr>
                <a:t>A</a:t>
              </a:r>
              <a:r>
                <a:rPr kumimoji="0" lang="en-US" sz="1200" b="0" i="1" u="none" strike="noStrike" kern="0" cap="none" spc="0" normalizeH="0" baseline="0" noProof="0">
                  <a:ln>
                    <a:noFill/>
                  </a:ln>
                  <a:solidFill>
                    <a:srgbClr val="000000"/>
                  </a:solidFill>
                  <a:effectLst/>
                  <a:uLnTx/>
                  <a:uFillTx/>
                  <a:latin typeface="Roboto"/>
                  <a:ea typeface="Roboto"/>
                  <a:sym typeface="Roboto"/>
                </a:rPr>
                <a:t> does not cost anything in terms of distance</a:t>
              </a:r>
              <a:r>
                <a:rPr kumimoji="0" lang="tr-TR" sz="1200" b="0" i="1" u="none" strike="noStrike" kern="0" cap="none" spc="0" normalizeH="0" baseline="0" noProof="0">
                  <a:ln>
                    <a:noFill/>
                  </a:ln>
                  <a:solidFill>
                    <a:srgbClr val="000000"/>
                  </a:solidFill>
                  <a:effectLst/>
                  <a:uLnTx/>
                  <a:uFillTx/>
                  <a:latin typeface="Roboto"/>
                  <a:ea typeface="Roboto"/>
                  <a:sym typeface="Roboto"/>
                </a:rPr>
                <a:t>, because it is located in between the van’s location and the next customer’s location (in the </a:t>
              </a:r>
              <a:r>
                <a:rPr kumimoji="0" lang="tr-TR" sz="1200" b="1" i="1" u="none" strike="noStrike" kern="0" cap="none" spc="0" normalizeH="0" baseline="0" noProof="0">
                  <a:ln>
                    <a:noFill/>
                  </a:ln>
                  <a:solidFill>
                    <a:srgbClr val="000000"/>
                  </a:solidFill>
                  <a:effectLst/>
                  <a:uLnTx/>
                  <a:uFillTx/>
                  <a:latin typeface="Roboto"/>
                  <a:ea typeface="Roboto"/>
                  <a:sym typeface="Roboto"/>
                </a:rPr>
                <a:t>no-cost zone</a:t>
              </a:r>
              <a:r>
                <a:rPr kumimoji="0" lang="tr-TR" sz="1200" b="0" i="1" u="none" strike="noStrike" kern="0" cap="none" spc="0" normalizeH="0" baseline="0" noProof="0">
                  <a:ln>
                    <a:noFill/>
                  </a:ln>
                  <a:solidFill>
                    <a:srgbClr val="000000"/>
                  </a:solidFill>
                  <a:effectLst/>
                  <a:uLnTx/>
                  <a:uFillTx/>
                  <a:latin typeface="Roboto"/>
                  <a:ea typeface="Roboto"/>
                  <a:sym typeface="Roboto"/>
                </a:rPr>
                <a:t>).</a:t>
              </a:r>
              <a:endParaRPr kumimoji="0" lang="en-US" sz="1200" b="0" i="1" u="none" strike="noStrike" kern="0" cap="none" spc="0" normalizeH="0" baseline="0" noProof="0">
                <a:ln>
                  <a:noFill/>
                </a:ln>
                <a:solidFill>
                  <a:srgbClr val="000000"/>
                </a:solidFill>
                <a:effectLst/>
                <a:uLnTx/>
                <a:uFillTx/>
                <a:latin typeface="Roboto"/>
                <a:ea typeface="Roboto"/>
                <a:sym typeface="Roboto"/>
              </a:endParaRPr>
            </a:p>
          </p:txBody>
        </p:sp>
        <p:sp>
          <p:nvSpPr>
            <p:cNvPr id="55" name="Content Placeholder 2">
              <a:extLst>
                <a:ext uri="{FF2B5EF4-FFF2-40B4-BE49-F238E27FC236}">
                  <a16:creationId xmlns:a16="http://schemas.microsoft.com/office/drawing/2014/main" id="{BB467117-1B56-480E-A25F-F87D0A169694}"/>
                </a:ext>
              </a:extLst>
            </p:cNvPr>
            <p:cNvSpPr txBox="1">
              <a:spLocks/>
            </p:cNvSpPr>
            <p:nvPr/>
          </p:nvSpPr>
          <p:spPr>
            <a:xfrm>
              <a:off x="4212142" y="5533243"/>
              <a:ext cx="4015357" cy="328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114300" indent="0">
                <a:buNone/>
              </a:pPr>
              <a:r>
                <a:rPr lang="en-US" sz="1200" b="1" kern="0"/>
                <a:t>CSS A </a:t>
              </a:r>
              <a:r>
                <a:rPr lang="tr-TR" sz="1200">
                  <a:latin typeface="Roboto" panose="02000000000000000000" pitchFamily="2" charset="0"/>
                  <a:ea typeface="Roboto" panose="02000000000000000000" pitchFamily="2" charset="0"/>
                </a:rPr>
                <a:t>= 0</a:t>
              </a:r>
              <a:r>
                <a:rPr lang="en-US" sz="1200">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a:t>
              </a:r>
              <a:r>
                <a:rPr lang="en-US" sz="1200">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25.55</a:t>
              </a:r>
              <a:r>
                <a:rPr lang="en-US" sz="1200">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a:t>
              </a:r>
              <a:r>
                <a:rPr lang="en-US" sz="1200">
                  <a:latin typeface="Roboto" panose="02000000000000000000" pitchFamily="2" charset="0"/>
                  <a:ea typeface="Roboto" panose="02000000000000000000" pitchFamily="2" charset="0"/>
                </a:rPr>
                <a:t> </a:t>
              </a:r>
              <a:r>
                <a:rPr lang="tr-TR" sz="1200" b="1">
                  <a:solidFill>
                    <a:srgbClr val="FF0000"/>
                  </a:solidFill>
                  <a:latin typeface="Roboto" panose="02000000000000000000" pitchFamily="2" charset="0"/>
                  <a:ea typeface="Roboto" panose="02000000000000000000" pitchFamily="2" charset="0"/>
                </a:rPr>
                <a:t>25.55 min</a:t>
              </a:r>
              <a:endParaRPr kumimoji="0" lang="tr-TR" sz="1200" b="0" i="0" u="none" strike="noStrike" kern="0" cap="none" spc="0" normalizeH="0" baseline="0" noProof="0">
                <a:ln>
                  <a:noFill/>
                </a:ln>
                <a:solidFill>
                  <a:srgbClr val="FF0000"/>
                </a:solidFill>
                <a:effectLst/>
                <a:uLnTx/>
                <a:uFillTx/>
                <a:latin typeface="Roboto"/>
                <a:ea typeface="Roboto"/>
                <a:sym typeface="Roboto"/>
              </a:endParaRPr>
            </a:p>
          </p:txBody>
        </p:sp>
      </p:grpSp>
      <p:grpSp>
        <p:nvGrpSpPr>
          <p:cNvPr id="61" name="Group 60">
            <a:extLst>
              <a:ext uri="{FF2B5EF4-FFF2-40B4-BE49-F238E27FC236}">
                <a16:creationId xmlns:a16="http://schemas.microsoft.com/office/drawing/2014/main" id="{12F06369-4DDA-4853-B913-C26DC1086B1F}"/>
              </a:ext>
            </a:extLst>
          </p:cNvPr>
          <p:cNvGrpSpPr/>
          <p:nvPr/>
        </p:nvGrpSpPr>
        <p:grpSpPr>
          <a:xfrm>
            <a:off x="8108940" y="3166351"/>
            <a:ext cx="4033597" cy="2704993"/>
            <a:chOff x="8110041" y="3026107"/>
            <a:chExt cx="4015359" cy="2704993"/>
          </a:xfrm>
        </p:grpSpPr>
        <p:sp>
          <p:nvSpPr>
            <p:cNvPr id="43" name="Content Placeholder 2">
              <a:extLst>
                <a:ext uri="{FF2B5EF4-FFF2-40B4-BE49-F238E27FC236}">
                  <a16:creationId xmlns:a16="http://schemas.microsoft.com/office/drawing/2014/main" id="{B86EBD93-A3DE-4E71-B7A3-B4713AFBE8DD}"/>
                </a:ext>
              </a:extLst>
            </p:cNvPr>
            <p:cNvSpPr txBox="1">
              <a:spLocks/>
            </p:cNvSpPr>
            <p:nvPr/>
          </p:nvSpPr>
          <p:spPr>
            <a:xfrm>
              <a:off x="8110042" y="3026107"/>
              <a:ext cx="4015358" cy="1421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114300" marR="0" lvl="0" indent="0" algn="ctr" defTabSz="914400" rtl="0" eaLnBrk="1" fontAlgn="auto" latinLnBrk="0" hangingPunct="1">
                <a:lnSpc>
                  <a:spcPct val="115000"/>
                </a:lnSpc>
                <a:spcBef>
                  <a:spcPts val="0"/>
                </a:spcBef>
                <a:spcAft>
                  <a:spcPts val="0"/>
                </a:spcAft>
                <a:buClr>
                  <a:srgbClr val="000000"/>
                </a:buClr>
                <a:buSzPts val="1800"/>
                <a:buFont typeface="Roboto"/>
                <a:buNone/>
                <a:tabLst/>
                <a:defRPr/>
              </a:pPr>
              <a:r>
                <a:rPr kumimoji="0" lang="en-US" sz="1200" b="1" i="0" strike="noStrike" kern="0" cap="none" spc="0" normalizeH="0" baseline="0" noProof="0">
                  <a:ln>
                    <a:noFill/>
                  </a:ln>
                  <a:solidFill>
                    <a:srgbClr val="000000"/>
                  </a:solidFill>
                  <a:effectLst/>
                  <a:uLnTx/>
                  <a:uFillTx/>
                  <a:latin typeface="Roboto"/>
                  <a:ea typeface="Roboto"/>
                  <a:sym typeface="Roboto"/>
                </a:rPr>
                <a:t>Charging Station B</a:t>
              </a:r>
            </a:p>
            <a:p>
              <a:pPr marL="114300" indent="0">
                <a:buNone/>
              </a:pPr>
              <a:endParaRPr lang="en-US" sz="1200">
                <a:latin typeface="Roboto" panose="02000000000000000000" pitchFamily="2" charset="0"/>
                <a:ea typeface="Roboto" panose="02000000000000000000" pitchFamily="2" charset="0"/>
              </a:endParaRPr>
            </a:p>
            <a:p>
              <a:pPr marL="114300" indent="0">
                <a:buNone/>
              </a:pPr>
              <a:r>
                <a:rPr lang="tr-TR" sz="1200" b="1">
                  <a:latin typeface="Roboto" panose="02000000000000000000" pitchFamily="2" charset="0"/>
                  <a:ea typeface="Roboto" panose="02000000000000000000" pitchFamily="2" charset="0"/>
                </a:rPr>
                <a:t>EWT</a:t>
              </a:r>
              <a:r>
                <a:rPr lang="en-US" sz="1200" b="1">
                  <a:latin typeface="Roboto" panose="02000000000000000000" pitchFamily="2" charset="0"/>
                  <a:ea typeface="Roboto" panose="02000000000000000000" pitchFamily="2" charset="0"/>
                </a:rPr>
                <a:t> A</a:t>
              </a:r>
              <a:r>
                <a:rPr lang="en-US" sz="1200">
                  <a:latin typeface="Roboto" panose="02000000000000000000" pitchFamily="2" charset="0"/>
                  <a:ea typeface="Roboto" panose="02000000000000000000" pitchFamily="2" charset="0"/>
                </a:rPr>
                <a:t> = (CWT – </a:t>
              </a:r>
              <a:r>
                <a:rPr lang="tr-TR" sz="1200">
                  <a:latin typeface="Roboto" panose="02000000000000000000" pitchFamily="2" charset="0"/>
                  <a:ea typeface="Roboto" panose="02000000000000000000" pitchFamily="2" charset="0"/>
                </a:rPr>
                <a:t>TT</a:t>
              </a:r>
              <a:r>
                <a:rPr lang="en-US" sz="1200">
                  <a:latin typeface="Roboto" panose="02000000000000000000" pitchFamily="2" charset="0"/>
                  <a:ea typeface="Roboto" panose="02000000000000000000" pitchFamily="2" charset="0"/>
                </a:rPr>
                <a:t>T) + (AT * </a:t>
              </a:r>
              <a:r>
                <a:rPr lang="tr-TR" sz="1200">
                  <a:latin typeface="Roboto" panose="02000000000000000000" pitchFamily="2" charset="0"/>
                  <a:ea typeface="Roboto" panose="02000000000000000000" pitchFamily="2" charset="0"/>
                </a:rPr>
                <a:t>TTT</a:t>
              </a:r>
              <a:r>
                <a:rPr lang="en-US" sz="1200">
                  <a:latin typeface="Roboto" panose="02000000000000000000" pitchFamily="2" charset="0"/>
                  <a:ea typeface="Roboto" panose="02000000000000000000" pitchFamily="2" charset="0"/>
                </a:rPr>
                <a:t> * </a:t>
              </a:r>
              <a:r>
                <a:rPr lang="tr-TR" sz="1200">
                  <a:latin typeface="Roboto" panose="02000000000000000000" pitchFamily="2" charset="0"/>
                  <a:ea typeface="Roboto" panose="02000000000000000000" pitchFamily="2" charset="0"/>
                </a:rPr>
                <a:t>CTE</a:t>
              </a:r>
              <a:r>
                <a:rPr lang="en-US" sz="1200">
                  <a:latin typeface="Roboto" panose="02000000000000000000" pitchFamily="2" charset="0"/>
                  <a:ea typeface="Roboto" panose="02000000000000000000" pitchFamily="2" charset="0"/>
                </a:rPr>
                <a:t>)</a:t>
              </a:r>
            </a:p>
            <a:p>
              <a:pPr marL="114300" indent="0">
                <a:buNone/>
              </a:pPr>
              <a:r>
                <a:rPr lang="en-US" sz="1200">
                  <a:latin typeface="Roboto" panose="02000000000000000000" pitchFamily="2" charset="0"/>
                  <a:ea typeface="Roboto" panose="02000000000000000000" pitchFamily="2" charset="0"/>
                </a:rPr>
                <a:t>= (12-10)+(10/45)*25 = </a:t>
              </a:r>
              <a:r>
                <a:rPr lang="en-US" sz="1200" b="1">
                  <a:latin typeface="Roboto" panose="02000000000000000000" pitchFamily="2" charset="0"/>
                  <a:ea typeface="Roboto" panose="02000000000000000000" pitchFamily="2" charset="0"/>
                </a:rPr>
                <a:t>7.55 min</a:t>
              </a:r>
            </a:p>
            <a:p>
              <a:pPr marL="114300" indent="0">
                <a:buNone/>
              </a:pPr>
              <a:r>
                <a:rPr lang="en-US" sz="1100" b="1" i="1">
                  <a:latin typeface="Roboto" panose="02000000000000000000" pitchFamily="2" charset="0"/>
                  <a:ea typeface="Roboto" panose="02000000000000000000" pitchFamily="2" charset="0"/>
                </a:rPr>
                <a:t>Note: </a:t>
              </a:r>
              <a:r>
                <a:rPr lang="tr-TR" sz="1100" i="1">
                  <a:latin typeface="Roboto" panose="02000000000000000000" pitchFamily="2" charset="0"/>
                  <a:ea typeface="Roboto" panose="02000000000000000000" pitchFamily="2" charset="0"/>
                </a:rPr>
                <a:t>TT</a:t>
              </a:r>
              <a:r>
                <a:rPr lang="en-US" sz="1100" i="1">
                  <a:latin typeface="Roboto" panose="02000000000000000000" pitchFamily="2" charset="0"/>
                  <a:ea typeface="Roboto" panose="02000000000000000000" pitchFamily="2" charset="0"/>
                </a:rPr>
                <a:t>T= D</a:t>
              </a:r>
              <a:r>
                <a:rPr lang="tr-TR" sz="1100" i="1">
                  <a:latin typeface="Roboto" panose="02000000000000000000" pitchFamily="2" charset="0"/>
                  <a:ea typeface="Roboto" panose="02000000000000000000" pitchFamily="2" charset="0"/>
                </a:rPr>
                <a:t>A</a:t>
              </a:r>
              <a:r>
                <a:rPr lang="en-US" sz="1100" i="1">
                  <a:latin typeface="Roboto" panose="02000000000000000000" pitchFamily="2" charset="0"/>
                  <a:ea typeface="Roboto" panose="02000000000000000000" pitchFamily="2" charset="0"/>
                </a:rPr>
                <a:t>/(30km/h)=5 km/(30km/h)= 10 min</a:t>
              </a:r>
              <a:endParaRPr kumimoji="0" lang="en-US" sz="1100" b="0" i="1" u="none" strike="noStrike" kern="0" cap="none" spc="0" normalizeH="0" baseline="0" noProof="0">
                <a:ln>
                  <a:noFill/>
                </a:ln>
                <a:solidFill>
                  <a:srgbClr val="000000"/>
                </a:solidFill>
                <a:effectLst/>
                <a:uLnTx/>
                <a:uFillTx/>
                <a:latin typeface="Roboto"/>
                <a:ea typeface="Roboto"/>
                <a:sym typeface="Roboto"/>
              </a:endParaRPr>
            </a:p>
          </p:txBody>
        </p:sp>
        <p:sp>
          <p:nvSpPr>
            <p:cNvPr id="56" name="Content Placeholder 2">
              <a:extLst>
                <a:ext uri="{FF2B5EF4-FFF2-40B4-BE49-F238E27FC236}">
                  <a16:creationId xmlns:a16="http://schemas.microsoft.com/office/drawing/2014/main" id="{A2295100-802D-4623-A4D2-22C671F8B455}"/>
                </a:ext>
              </a:extLst>
            </p:cNvPr>
            <p:cNvSpPr txBox="1">
              <a:spLocks/>
            </p:cNvSpPr>
            <p:nvPr/>
          </p:nvSpPr>
          <p:spPr>
            <a:xfrm>
              <a:off x="8110042" y="4227273"/>
              <a:ext cx="4015357" cy="1220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114300" marR="0" lvl="0" indent="0" algn="l" defTabSz="914400" rtl="0" eaLnBrk="1" fontAlgn="auto" latinLnBrk="0" hangingPunct="1">
                <a:lnSpc>
                  <a:spcPct val="115000"/>
                </a:lnSpc>
                <a:spcBef>
                  <a:spcPts val="0"/>
                </a:spcBef>
                <a:spcAft>
                  <a:spcPts val="0"/>
                </a:spcAft>
                <a:buClr>
                  <a:srgbClr val="000000"/>
                </a:buClr>
                <a:buSzPts val="1800"/>
                <a:buFont typeface="Roboto"/>
                <a:buNone/>
                <a:tabLst/>
                <a:defRPr/>
              </a:pPr>
              <a:r>
                <a:rPr kumimoji="0" lang="en-US" sz="1200" b="1" i="0" u="none" strike="noStrike" kern="0" cap="none" spc="0" normalizeH="0" baseline="0" noProof="0">
                  <a:ln>
                    <a:noFill/>
                  </a:ln>
                  <a:solidFill>
                    <a:srgbClr val="000000"/>
                  </a:solidFill>
                  <a:effectLst/>
                  <a:uLnTx/>
                  <a:uFillTx/>
                  <a:latin typeface="Roboto"/>
                  <a:ea typeface="Roboto"/>
                  <a:sym typeface="Roboto"/>
                </a:rPr>
                <a:t>ETT B </a:t>
              </a:r>
              <a:r>
                <a:rPr kumimoji="0" lang="pt-BR" sz="1200" b="0" i="0" u="none" strike="noStrike" kern="0" cap="none" spc="0" normalizeH="0" baseline="0" noProof="0">
                  <a:ln>
                    <a:noFill/>
                  </a:ln>
                  <a:solidFill>
                    <a:srgbClr val="000000"/>
                  </a:solidFill>
                  <a:effectLst/>
                  <a:uLnTx/>
                  <a:uFillTx/>
                  <a:latin typeface="Roboto"/>
                  <a:ea typeface="Roboto"/>
                  <a:sym typeface="Roboto"/>
                </a:rPr>
                <a:t>= ((a+b+c+d+2*e)-(a+b+c+d))/(30km/h) = 2*e/(30km/h)=</a:t>
              </a:r>
              <a:r>
                <a:rPr kumimoji="0" lang="pt-BR" sz="1200" b="1" i="0" u="none" strike="noStrike" kern="0" cap="none" spc="0" normalizeH="0" baseline="0" noProof="0">
                  <a:ln>
                    <a:noFill/>
                  </a:ln>
                  <a:solidFill>
                    <a:srgbClr val="000000"/>
                  </a:solidFill>
                  <a:effectLst/>
                  <a:uLnTx/>
                  <a:uFillTx/>
                  <a:latin typeface="Roboto"/>
                  <a:ea typeface="Roboto"/>
                  <a:sym typeface="Roboto"/>
                </a:rPr>
                <a:t>8 min </a:t>
              </a:r>
              <a:endParaRPr kumimoji="0" lang="tr-TR" sz="1200" b="1" i="0" u="none" strike="noStrike" kern="0" cap="none" spc="0" normalizeH="0" baseline="0" noProof="0">
                <a:ln>
                  <a:noFill/>
                </a:ln>
                <a:solidFill>
                  <a:srgbClr val="000000"/>
                </a:solidFill>
                <a:effectLst/>
                <a:uLnTx/>
                <a:uFillTx/>
                <a:latin typeface="Roboto"/>
                <a:ea typeface="Roboto"/>
                <a:sym typeface="Roboto"/>
              </a:endParaRPr>
            </a:p>
            <a:p>
              <a:pPr marL="114300" marR="0" lvl="0" indent="0" algn="l" defTabSz="914400" rtl="0" eaLnBrk="1" fontAlgn="auto" latinLnBrk="0" hangingPunct="1">
                <a:lnSpc>
                  <a:spcPct val="115000"/>
                </a:lnSpc>
                <a:spcBef>
                  <a:spcPts val="0"/>
                </a:spcBef>
                <a:spcAft>
                  <a:spcPts val="0"/>
                </a:spcAft>
                <a:buClr>
                  <a:srgbClr val="000000"/>
                </a:buClr>
                <a:buSzPts val="1800"/>
                <a:buFont typeface="Roboto"/>
                <a:buNone/>
                <a:tabLst/>
                <a:defRPr/>
              </a:pPr>
              <a:r>
                <a:rPr kumimoji="0" lang="en-US" sz="1200" b="0" i="1" u="none" strike="noStrike" kern="0" cap="none" spc="0" normalizeH="0" baseline="0" noProof="0">
                  <a:ln>
                    <a:noFill/>
                  </a:ln>
                  <a:solidFill>
                    <a:srgbClr val="000000"/>
                  </a:solidFill>
                  <a:effectLst/>
                  <a:uLnTx/>
                  <a:uFillTx/>
                  <a:latin typeface="Roboto"/>
                  <a:ea typeface="Roboto"/>
                  <a:sym typeface="Roboto"/>
                </a:rPr>
                <a:t>Going </a:t>
              </a:r>
              <a:r>
                <a:rPr kumimoji="0" lang="tr-TR" sz="1200" b="0" i="1" u="none" strike="noStrike" kern="0" cap="none" spc="0" normalizeH="0" baseline="0" noProof="0">
                  <a:ln>
                    <a:noFill/>
                  </a:ln>
                  <a:solidFill>
                    <a:srgbClr val="000000"/>
                  </a:solidFill>
                  <a:effectLst/>
                  <a:uLnTx/>
                  <a:uFillTx/>
                  <a:latin typeface="Roboto"/>
                  <a:ea typeface="Roboto"/>
                  <a:sym typeface="Roboto"/>
                </a:rPr>
                <a:t>to B  </a:t>
              </a:r>
              <a:r>
                <a:rPr kumimoji="0" lang="tr-TR" sz="1200" b="1" i="1" u="none" strike="noStrike" kern="0" cap="none" spc="0" normalizeH="0" baseline="0" noProof="0">
                  <a:ln>
                    <a:noFill/>
                  </a:ln>
                  <a:solidFill>
                    <a:srgbClr val="000000"/>
                  </a:solidFill>
                  <a:effectLst/>
                  <a:uLnTx/>
                  <a:uFillTx/>
                  <a:latin typeface="Roboto"/>
                  <a:ea typeface="Roboto"/>
                  <a:sym typeface="Roboto"/>
                </a:rPr>
                <a:t>costs extra 8 min </a:t>
              </a:r>
              <a:r>
                <a:rPr kumimoji="0" lang="tr-TR" sz="1200" b="0" i="1" u="none" strike="noStrike" kern="0" cap="none" spc="0" normalizeH="0" baseline="0" noProof="0">
                  <a:ln>
                    <a:noFill/>
                  </a:ln>
                  <a:solidFill>
                    <a:srgbClr val="000000"/>
                  </a:solidFill>
                  <a:effectLst/>
                  <a:uLnTx/>
                  <a:uFillTx/>
                  <a:latin typeface="Roboto"/>
                  <a:ea typeface="Roboto"/>
                  <a:sym typeface="Roboto"/>
                </a:rPr>
                <a:t>to the van. </a:t>
              </a:r>
              <a:endParaRPr lang="pt-BR" sz="1200" i="1">
                <a:latin typeface="Roboto" panose="02000000000000000000" pitchFamily="2" charset="0"/>
                <a:ea typeface="Roboto" panose="02000000000000000000" pitchFamily="2" charset="0"/>
              </a:endParaRPr>
            </a:p>
          </p:txBody>
        </p:sp>
        <p:sp>
          <p:nvSpPr>
            <p:cNvPr id="57" name="Content Placeholder 2">
              <a:extLst>
                <a:ext uri="{FF2B5EF4-FFF2-40B4-BE49-F238E27FC236}">
                  <a16:creationId xmlns:a16="http://schemas.microsoft.com/office/drawing/2014/main" id="{764C1A0C-CF78-42DF-A03D-4DD00DFE484C}"/>
                </a:ext>
              </a:extLst>
            </p:cNvPr>
            <p:cNvSpPr txBox="1">
              <a:spLocks/>
            </p:cNvSpPr>
            <p:nvPr/>
          </p:nvSpPr>
          <p:spPr>
            <a:xfrm>
              <a:off x="8110041" y="5402226"/>
              <a:ext cx="4015357" cy="3288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867"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867" b="0" i="0" u="none" strike="noStrike" cap="none">
                  <a:solidFill>
                    <a:schemeClr val="dk1"/>
                  </a:solidFill>
                  <a:latin typeface="Roboto"/>
                  <a:ea typeface="Roboto"/>
                  <a:cs typeface="Roboto"/>
                  <a:sym typeface="Roboto"/>
                </a:defRPr>
              </a:lvl9pPr>
            </a:lstStyle>
            <a:p>
              <a:pPr marL="114300" indent="0">
                <a:buNone/>
              </a:pPr>
              <a:r>
                <a:rPr lang="en-US" sz="1200" b="1" kern="0"/>
                <a:t>CSS B </a:t>
              </a:r>
              <a:r>
                <a:rPr lang="tr-TR" sz="1200">
                  <a:latin typeface="Roboto" panose="02000000000000000000" pitchFamily="2" charset="0"/>
                  <a:ea typeface="Roboto" panose="02000000000000000000" pitchFamily="2" charset="0"/>
                </a:rPr>
                <a:t>= 8</a:t>
              </a:r>
              <a:r>
                <a:rPr lang="en-US" sz="1200">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a:t>
              </a:r>
              <a:r>
                <a:rPr lang="en-US" sz="1200">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7.55</a:t>
              </a:r>
              <a:r>
                <a:rPr lang="en-US" sz="1200">
                  <a:latin typeface="Roboto" panose="02000000000000000000" pitchFamily="2" charset="0"/>
                  <a:ea typeface="Roboto" panose="02000000000000000000" pitchFamily="2" charset="0"/>
                </a:rPr>
                <a:t> </a:t>
              </a:r>
              <a:r>
                <a:rPr lang="tr-TR" sz="1200">
                  <a:latin typeface="Roboto" panose="02000000000000000000" pitchFamily="2" charset="0"/>
                  <a:ea typeface="Roboto" panose="02000000000000000000" pitchFamily="2" charset="0"/>
                </a:rPr>
                <a:t>=</a:t>
              </a:r>
              <a:r>
                <a:rPr lang="en-US" sz="1200">
                  <a:latin typeface="Roboto" panose="02000000000000000000" pitchFamily="2" charset="0"/>
                  <a:ea typeface="Roboto" panose="02000000000000000000" pitchFamily="2" charset="0"/>
                </a:rPr>
                <a:t> </a:t>
              </a:r>
              <a:r>
                <a:rPr lang="tr-TR" sz="1200" b="1">
                  <a:solidFill>
                    <a:srgbClr val="00B050"/>
                  </a:solidFill>
                  <a:latin typeface="Roboto" panose="02000000000000000000" pitchFamily="2" charset="0"/>
                  <a:ea typeface="Roboto" panose="02000000000000000000" pitchFamily="2" charset="0"/>
                </a:rPr>
                <a:t>15.55 min</a:t>
              </a:r>
              <a:endParaRPr lang="pt-BR" sz="1200" b="1">
                <a:solidFill>
                  <a:srgbClr val="00B050"/>
                </a:solidFill>
                <a:latin typeface="Roboto" panose="02000000000000000000" pitchFamily="2" charset="0"/>
                <a:ea typeface="Roboto" panose="02000000000000000000" pitchFamily="2" charset="0"/>
              </a:endParaRPr>
            </a:p>
          </p:txBody>
        </p:sp>
      </p:grpSp>
      <p:grpSp>
        <p:nvGrpSpPr>
          <p:cNvPr id="64" name="Group 63">
            <a:extLst>
              <a:ext uri="{FF2B5EF4-FFF2-40B4-BE49-F238E27FC236}">
                <a16:creationId xmlns:a16="http://schemas.microsoft.com/office/drawing/2014/main" id="{385D8D22-880E-4307-A1BE-C31C78F3B5B2}"/>
              </a:ext>
            </a:extLst>
          </p:cNvPr>
          <p:cNvGrpSpPr/>
          <p:nvPr/>
        </p:nvGrpSpPr>
        <p:grpSpPr>
          <a:xfrm>
            <a:off x="5916179" y="5966841"/>
            <a:ext cx="3367398" cy="731646"/>
            <a:chOff x="6558268" y="5988828"/>
            <a:chExt cx="3367398" cy="731646"/>
          </a:xfrm>
        </p:grpSpPr>
        <p:sp>
          <p:nvSpPr>
            <p:cNvPr id="31" name="TextBox 30">
              <a:extLst>
                <a:ext uri="{FF2B5EF4-FFF2-40B4-BE49-F238E27FC236}">
                  <a16:creationId xmlns:a16="http://schemas.microsoft.com/office/drawing/2014/main" id="{AE9D9E29-39E1-400A-BA7D-CDC8264A769B}"/>
                </a:ext>
              </a:extLst>
            </p:cNvPr>
            <p:cNvSpPr txBox="1"/>
            <p:nvPr/>
          </p:nvSpPr>
          <p:spPr>
            <a:xfrm>
              <a:off x="6558268" y="6085387"/>
              <a:ext cx="3367398" cy="461665"/>
            </a:xfrm>
            <a:prstGeom prst="rect">
              <a:avLst/>
            </a:prstGeom>
            <a:noFill/>
          </p:spPr>
          <p:txBody>
            <a:bodyPr wrap="square" rtlCol="0">
              <a:spAutoFit/>
            </a:bodyPr>
            <a:lstStyle/>
            <a:p>
              <a:pPr algn="ctr"/>
              <a:r>
                <a:rPr lang="tr-TR" sz="1200" b="1">
                  <a:latin typeface="Roboto" panose="02000000000000000000" pitchFamily="2" charset="0"/>
                  <a:ea typeface="Roboto" panose="02000000000000000000" pitchFamily="2" charset="0"/>
                </a:rPr>
                <a:t>CONCLUSION: </a:t>
              </a:r>
              <a:r>
                <a:rPr lang="tr-TR" sz="1200">
                  <a:latin typeface="Roboto" panose="02000000000000000000" pitchFamily="2" charset="0"/>
                  <a:ea typeface="Roboto" panose="02000000000000000000" pitchFamily="2" charset="0"/>
                </a:rPr>
                <a:t>Choose B </a:t>
              </a:r>
              <a:endParaRPr lang="en-US" sz="1200">
                <a:latin typeface="Roboto" panose="02000000000000000000" pitchFamily="2" charset="0"/>
                <a:ea typeface="Roboto" panose="02000000000000000000" pitchFamily="2" charset="0"/>
              </a:endParaRPr>
            </a:p>
            <a:p>
              <a:pPr algn="ctr"/>
              <a:r>
                <a:rPr lang="tr-TR" sz="1200">
                  <a:latin typeface="Roboto" panose="02000000000000000000" pitchFamily="2" charset="0"/>
                  <a:ea typeface="Roboto" panose="02000000000000000000" pitchFamily="2" charset="0"/>
                </a:rPr>
                <a:t>(</a:t>
              </a:r>
              <a:r>
                <a:rPr lang="tr-TR" sz="1200" b="1">
                  <a:solidFill>
                    <a:srgbClr val="00B050"/>
                  </a:solidFill>
                  <a:latin typeface="Roboto" panose="02000000000000000000" pitchFamily="2" charset="0"/>
                  <a:ea typeface="Roboto" panose="02000000000000000000" pitchFamily="2" charset="0"/>
                </a:rPr>
                <a:t>lower</a:t>
              </a:r>
              <a:r>
                <a:rPr lang="tr-TR" sz="1200">
                  <a:latin typeface="Roboto" panose="02000000000000000000" pitchFamily="2" charset="0"/>
                  <a:ea typeface="Roboto" panose="02000000000000000000" pitchFamily="2" charset="0"/>
                </a:rPr>
                <a:t> charging station score)</a:t>
              </a:r>
              <a:endParaRPr lang="en-US" sz="1200">
                <a:latin typeface="Roboto" panose="02000000000000000000" pitchFamily="2" charset="0"/>
                <a:ea typeface="Roboto" panose="02000000000000000000" pitchFamily="2" charset="0"/>
              </a:endParaRPr>
            </a:p>
          </p:txBody>
        </p:sp>
        <p:sp>
          <p:nvSpPr>
            <p:cNvPr id="62" name="Oval 61">
              <a:extLst>
                <a:ext uri="{FF2B5EF4-FFF2-40B4-BE49-F238E27FC236}">
                  <a16:creationId xmlns:a16="http://schemas.microsoft.com/office/drawing/2014/main" id="{6F037A8A-F99E-4D48-A571-4F58E4BFB275}"/>
                </a:ext>
              </a:extLst>
            </p:cNvPr>
            <p:cNvSpPr/>
            <p:nvPr/>
          </p:nvSpPr>
          <p:spPr>
            <a:xfrm>
              <a:off x="7046186" y="5988828"/>
              <a:ext cx="2366592" cy="731646"/>
            </a:xfrm>
            <a:prstGeom prst="ellipse">
              <a:avLst/>
            </a:prstGeom>
            <a:noFill/>
            <a:ln w="2857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grpSp>
      <p:sp>
        <p:nvSpPr>
          <p:cNvPr id="65" name="TextBox 64">
            <a:extLst>
              <a:ext uri="{FF2B5EF4-FFF2-40B4-BE49-F238E27FC236}">
                <a16:creationId xmlns:a16="http://schemas.microsoft.com/office/drawing/2014/main" id="{ADAFD27A-F994-41BB-BC3D-E5BF541EF141}"/>
              </a:ext>
            </a:extLst>
          </p:cNvPr>
          <p:cNvSpPr txBox="1"/>
          <p:nvPr/>
        </p:nvSpPr>
        <p:spPr>
          <a:xfrm>
            <a:off x="9283577" y="6595271"/>
            <a:ext cx="2908423" cy="230832"/>
          </a:xfrm>
          <a:prstGeom prst="rect">
            <a:avLst/>
          </a:prstGeom>
          <a:noFill/>
        </p:spPr>
        <p:txBody>
          <a:bodyPr wrap="square" rtlCol="0">
            <a:spAutoFit/>
          </a:bodyPr>
          <a:lstStyle/>
          <a:p>
            <a:pPr algn="r"/>
            <a:r>
              <a:rPr lang="en-US" sz="900" dirty="0">
                <a:latin typeface="Roboto" panose="02000000000000000000" pitchFamily="2" charset="0"/>
                <a:ea typeface="Roboto" panose="02000000000000000000" pitchFamily="2" charset="0"/>
                <a:cs typeface="+mj-cs"/>
              </a:rPr>
              <a:t>(</a:t>
            </a:r>
            <a:r>
              <a:rPr lang="tr-TR" sz="900" kern="1200" dirty="0">
                <a:solidFill>
                  <a:schemeClr val="tx1"/>
                </a:solidFill>
                <a:latin typeface="Roboto" panose="02000000000000000000" pitchFamily="2" charset="0"/>
                <a:ea typeface="Roboto" panose="02000000000000000000" pitchFamily="2" charset="0"/>
                <a:cs typeface="+mj-cs"/>
              </a:rPr>
              <a:t>See slides 10,11,12,13 for detailed explanations</a:t>
            </a:r>
            <a:r>
              <a:rPr lang="en-US" sz="900" kern="1200" dirty="0">
                <a:solidFill>
                  <a:schemeClr val="tx1"/>
                </a:solidFill>
                <a:latin typeface="Roboto" panose="02000000000000000000" pitchFamily="2" charset="0"/>
                <a:ea typeface="Roboto" panose="02000000000000000000" pitchFamily="2" charset="0"/>
                <a:cs typeface="+mj-cs"/>
              </a:rPr>
              <a:t>)</a:t>
            </a:r>
            <a:endParaRPr lang="en-US" sz="900" dirty="0">
              <a:latin typeface="Roboto" panose="02000000000000000000" pitchFamily="2" charset="0"/>
              <a:ea typeface="Roboto" panose="02000000000000000000" pitchFamily="2" charset="0"/>
            </a:endParaRPr>
          </a:p>
        </p:txBody>
      </p:sp>
      <p:sp>
        <p:nvSpPr>
          <p:cNvPr id="66" name="Title 1">
            <a:extLst>
              <a:ext uri="{FF2B5EF4-FFF2-40B4-BE49-F238E27FC236}">
                <a16:creationId xmlns:a16="http://schemas.microsoft.com/office/drawing/2014/main" id="{A2638F94-2889-43EF-B104-ADD3E5256EA8}"/>
              </a:ext>
            </a:extLst>
          </p:cNvPr>
          <p:cNvSpPr txBox="1">
            <a:spLocks/>
          </p:cNvSpPr>
          <p:nvPr/>
        </p:nvSpPr>
        <p:spPr>
          <a:xfrm>
            <a:off x="255663" y="-17947"/>
            <a:ext cx="10380573" cy="79836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nSpc>
                <a:spcPct val="90000"/>
              </a:lnSpc>
              <a:spcBef>
                <a:spcPct val="0"/>
              </a:spcBef>
            </a:pPr>
            <a:r>
              <a:rPr lang="en-US" sz="3200">
                <a:solidFill>
                  <a:schemeClr val="tx1"/>
                </a:solidFill>
                <a:latin typeface="Roboto" panose="02000000000000000000" pitchFamily="2" charset="0"/>
                <a:ea typeface="Roboto" panose="02000000000000000000" pitchFamily="2" charset="0"/>
                <a:cs typeface="+mj-cs"/>
              </a:rPr>
              <a:t>CHARGING: </a:t>
            </a:r>
            <a:r>
              <a:rPr lang="tr-TR" kern="1200">
                <a:solidFill>
                  <a:schemeClr val="tx1"/>
                </a:solidFill>
                <a:latin typeface="Roboto" panose="02000000000000000000" pitchFamily="2" charset="0"/>
                <a:ea typeface="Roboto" panose="02000000000000000000" pitchFamily="2" charset="0"/>
                <a:cs typeface="+mj-cs"/>
              </a:rPr>
              <a:t>New </a:t>
            </a:r>
            <a:r>
              <a:rPr lang="en-US" kern="1200">
                <a:solidFill>
                  <a:schemeClr val="tx1"/>
                </a:solidFill>
                <a:latin typeface="Roboto" panose="02000000000000000000" pitchFamily="2" charset="0"/>
                <a:ea typeface="Roboto" panose="02000000000000000000" pitchFamily="2" charset="0"/>
                <a:cs typeface="+mj-cs"/>
              </a:rPr>
              <a:t>Charging Policy</a:t>
            </a:r>
            <a:r>
              <a:rPr lang="tr-TR" kern="1200">
                <a:solidFill>
                  <a:schemeClr val="tx1"/>
                </a:solidFill>
                <a:latin typeface="Roboto" panose="02000000000000000000" pitchFamily="2" charset="0"/>
                <a:ea typeface="Roboto" panose="02000000000000000000" pitchFamily="2" charset="0"/>
                <a:cs typeface="+mj-cs"/>
              </a:rPr>
              <a:t>: Charging Station Selection</a:t>
            </a:r>
            <a:endParaRPr lang="en-US" sz="3200" kern="1200">
              <a:solidFill>
                <a:schemeClr val="tx1"/>
              </a:solidFill>
              <a:latin typeface="Roboto" panose="02000000000000000000" pitchFamily="2" charset="0"/>
              <a:ea typeface="Roboto" panose="02000000000000000000" pitchFamily="2" charset="0"/>
              <a:cs typeface="+mj-cs"/>
            </a:endParaRPr>
          </a:p>
        </p:txBody>
      </p:sp>
    </p:spTree>
    <p:extLst>
      <p:ext uri="{BB962C8B-B14F-4D97-AF65-F5344CB8AC3E}">
        <p14:creationId xmlns:p14="http://schemas.microsoft.com/office/powerpoint/2010/main" val="4060702025"/>
      </p:ext>
    </p:extLst>
  </p:cSld>
  <p:clrMapOvr>
    <a:masterClrMapping/>
  </p:clrMapOvr>
</p:sld>
</file>

<file path=ppt/theme/theme1.xml><?xml version="1.0" encoding="utf-8"?>
<a:theme xmlns:a="http://schemas.openxmlformats.org/drawingml/2006/main" name="Bevel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Distribution Channels Infographics by Slidesgo">
  <a:themeElements>
    <a:clrScheme name="Simple Light">
      <a:dk1>
        <a:srgbClr val="000000"/>
      </a:dk1>
      <a:lt1>
        <a:srgbClr val="FFFFFF"/>
      </a:lt1>
      <a:dk2>
        <a:srgbClr val="595959"/>
      </a:dk2>
      <a:lt2>
        <a:srgbClr val="EEEEEE"/>
      </a:lt2>
      <a:accent1>
        <a:srgbClr val="72D3B5"/>
      </a:accent1>
      <a:accent2>
        <a:srgbClr val="27A080"/>
      </a:accent2>
      <a:accent3>
        <a:srgbClr val="187F5F"/>
      </a:accent3>
      <a:accent4>
        <a:srgbClr val="F9C26B"/>
      </a:accent4>
      <a:accent5>
        <a:srgbClr val="F79937"/>
      </a:accent5>
      <a:accent6>
        <a:srgbClr val="DB7726"/>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81AAC261472CF5429BB4977BD1A77A3B" ma:contentTypeVersion="12" ma:contentTypeDescription="Creare un nuovo documento." ma:contentTypeScope="" ma:versionID="53804e81b1e5cd78c8600c151846b639">
  <xsd:schema xmlns:xsd="http://www.w3.org/2001/XMLSchema" xmlns:xs="http://www.w3.org/2001/XMLSchema" xmlns:p="http://schemas.microsoft.com/office/2006/metadata/properties" xmlns:ns3="abbc5a3b-414a-4a91-bde9-730be33c9aaf" xmlns:ns4="976345cf-18fa-4a6e-9eea-83ace2d6ab02" targetNamespace="http://schemas.microsoft.com/office/2006/metadata/properties" ma:root="true" ma:fieldsID="b5061941c7f3c482f5095be869bfd1f6" ns3:_="" ns4:_="">
    <xsd:import namespace="abbc5a3b-414a-4a91-bde9-730be33c9aaf"/>
    <xsd:import namespace="976345cf-18fa-4a6e-9eea-83ace2d6ab0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bc5a3b-414a-4a91-bde9-730be33c9a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6345cf-18fa-4a6e-9eea-83ace2d6ab02"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400C6D-87B8-46DD-97C0-A73773ED4FAF}">
  <ds:schemaRefs>
    <ds:schemaRef ds:uri="976345cf-18fa-4a6e-9eea-83ace2d6ab02"/>
    <ds:schemaRef ds:uri="abbc5a3b-414a-4a91-bde9-730be33c9aa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31BBE43-74DA-4D21-B091-050281C12967}">
  <ds:schemaRefs>
    <ds:schemaRef ds:uri="976345cf-18fa-4a6e-9eea-83ace2d6ab02"/>
    <ds:schemaRef ds:uri="abbc5a3b-414a-4a91-bde9-730be33c9a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F8F5712-F727-4C2A-BAE6-708C3620A8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7139</Words>
  <Application>Microsoft Office PowerPoint</Application>
  <PresentationFormat>Widescreen</PresentationFormat>
  <Paragraphs>422</Paragraphs>
  <Slides>22</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Bierstadt</vt:lpstr>
      <vt:lpstr>Calibri</vt:lpstr>
      <vt:lpstr>Cambria Math</vt:lpstr>
      <vt:lpstr>Fira Sans Extra Condensed Medium</vt:lpstr>
      <vt:lpstr>Roboto</vt:lpstr>
      <vt:lpstr>Zilla Slab</vt:lpstr>
      <vt:lpstr>BevelVTI</vt:lpstr>
      <vt:lpstr>Distribution Channels Infographics by Slidesgo</vt:lpstr>
      <vt:lpstr>ADVANCED MODELLING  FOR OPERATIONS ASSIGNMENT 1</vt:lpstr>
      <vt:lpstr>TABLE OF CONTENTS</vt:lpstr>
      <vt:lpstr>WEAKNESSES OF THE BASE CASE</vt:lpstr>
      <vt:lpstr>WEAKNESSES OF THE BASE CASE</vt:lpstr>
      <vt:lpstr>PowerPoint Presentation</vt:lpstr>
      <vt:lpstr>PowerPoint Presentation</vt:lpstr>
      <vt:lpstr>PowerPoint Presentation</vt:lpstr>
      <vt:lpstr>PowerPoint Presentation</vt:lpstr>
      <vt:lpstr>PowerPoint Presentation</vt:lpstr>
      <vt:lpstr>PowerPoint Presentation</vt:lpstr>
      <vt:lpstr>CHARGING: New Charging Policy: Charging Station Selection Probability Calculations</vt:lpstr>
      <vt:lpstr>CHARGING: New Charging Policy: Charging Station Selection Probability Calculations</vt:lpstr>
      <vt:lpstr>PowerPoint Presentation</vt:lpstr>
      <vt:lpstr>PowerPoint Presentation</vt:lpstr>
      <vt:lpstr>PowerPoint Presentation</vt:lpstr>
      <vt:lpstr>PowerPoint Presentation</vt:lpstr>
      <vt:lpstr>BATTERY SIZE</vt:lpstr>
      <vt:lpstr>CAPACITY OF THE VANS</vt:lpstr>
      <vt:lpstr>STOCHASTIC SPEED</vt:lpstr>
      <vt:lpstr>THE NUMBER OF VANS NEEDED</vt:lpstr>
      <vt:lpstr>THE NUMBER OF VANS NEEDED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MODELLING FOR OPERATIONS</dc:title>
  <dc:creator>Berk Ceyhan</dc:creator>
  <cp:lastModifiedBy>Berk Ceyhan</cp:lastModifiedBy>
  <cp:revision>3</cp:revision>
  <dcterms:created xsi:type="dcterms:W3CDTF">2022-01-06T14:59:21Z</dcterms:created>
  <dcterms:modified xsi:type="dcterms:W3CDTF">2022-01-14T08:52:52Z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0x01010081AAC261472CF5429BB4977BD1A77A3B</vt:lpwstr>
  </property>
</Properties>
</file>