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Lst>
  <p:notesMasterIdLst>
    <p:notesMasterId r:id="rId22"/>
  </p:notesMasterIdLst>
  <p:handoutMasterIdLst>
    <p:handoutMasterId r:id="rId23"/>
  </p:handoutMasterIdLst>
  <p:sldIdLst>
    <p:sldId id="361" r:id="rId5"/>
    <p:sldId id="411" r:id="rId6"/>
    <p:sldId id="374" r:id="rId7"/>
    <p:sldId id="407" r:id="rId8"/>
    <p:sldId id="375" r:id="rId9"/>
    <p:sldId id="409" r:id="rId10"/>
    <p:sldId id="376" r:id="rId11"/>
    <p:sldId id="379" r:id="rId12"/>
    <p:sldId id="400" r:id="rId13"/>
    <p:sldId id="399" r:id="rId14"/>
    <p:sldId id="377" r:id="rId15"/>
    <p:sldId id="378" r:id="rId16"/>
    <p:sldId id="392" r:id="rId17"/>
    <p:sldId id="393" r:id="rId18"/>
    <p:sldId id="394" r:id="rId19"/>
    <p:sldId id="401" r:id="rId20"/>
    <p:sldId id="4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ssignment 2" id="{A5433C48-8CE1-4DB1-B398-0075A1DF3BE0}">
          <p14:sldIdLst>
            <p14:sldId id="361"/>
            <p14:sldId id="411"/>
            <p14:sldId id="374"/>
            <p14:sldId id="407"/>
            <p14:sldId id="375"/>
            <p14:sldId id="409"/>
            <p14:sldId id="376"/>
            <p14:sldId id="379"/>
            <p14:sldId id="400"/>
            <p14:sldId id="399"/>
            <p14:sldId id="377"/>
            <p14:sldId id="378"/>
            <p14:sldId id="392"/>
            <p14:sldId id="393"/>
            <p14:sldId id="394"/>
            <p14:sldId id="401"/>
            <p14:sldId id="40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A079236-E678-27DD-807E-3930916E72BB}" name="Berk Ceyhan" initials="BC" userId="Berk Ceyhan" providerId="None"/>
  <p188:author id="{1E781E75-B366-4DCE-F2A6-739BACC9A21F}" name="Lorenzo Ghedini" initials="LG" userId="S::10586137@polimi.it::53cee505-e938-4320-90cd-0f483c697104" providerId="AD"/>
  <p188:author id="{C8289BA6-E885-9DF5-04F5-9E586A90A14A}" name="Almir Gungor" initials="AG" userId="S::10752670@polimi.it::7cc20e41-fff5-4c33-b47a-6594e41ccf3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0C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4A4D9C-F9A0-423E-B136-A9B1A038A6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C2CA121-427A-48D5-9105-ADEBFCB094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584E9B-E622-47D7-ADEB-9B3A59CA7485}" type="datetimeFigureOut">
              <a:rPr lang="en-US" smtClean="0"/>
              <a:t>14.01.22</a:t>
            </a:fld>
            <a:endParaRPr lang="en-US"/>
          </a:p>
        </p:txBody>
      </p:sp>
      <p:sp>
        <p:nvSpPr>
          <p:cNvPr id="4" name="Footer Placeholder 3">
            <a:extLst>
              <a:ext uri="{FF2B5EF4-FFF2-40B4-BE49-F238E27FC236}">
                <a16:creationId xmlns:a16="http://schemas.microsoft.com/office/drawing/2014/main" id="{FE33B568-68DA-46FD-AAFC-BDAEE6FDB6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6B49AAB-5237-46F9-94ED-921F708072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176880-0132-43AF-B9C8-EB300532B094}" type="slidenum">
              <a:rPr lang="en-US" smtClean="0"/>
              <a:t>‹#›</a:t>
            </a:fld>
            <a:endParaRPr lang="en-US"/>
          </a:p>
        </p:txBody>
      </p:sp>
    </p:spTree>
    <p:extLst>
      <p:ext uri="{BB962C8B-B14F-4D97-AF65-F5344CB8AC3E}">
        <p14:creationId xmlns:p14="http://schemas.microsoft.com/office/powerpoint/2010/main" val="4179079976"/>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0T14:25:41.184"/>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8T18:03:32.050"/>
    </inkml:context>
    <inkml:brush xml:id="br0">
      <inkml:brushProperty name="width" value="0.05" units="cm"/>
      <inkml:brushProperty name="height" value="0.05" units="cm"/>
      <inkml:brushProperty name="color" value="#E71224"/>
    </inkml:brush>
  </inkml:definitions>
  <inkml:trace contextRef="#ctx0" brushRef="#br0">27 1 24575,'-5'0'0,"-5"0"0,-2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42BE0-E81A-4C39-95F9-04A1B9189AE9}" type="datetimeFigureOut">
              <a:rPr lang="en-US" smtClean="0"/>
              <a:t>14.01.22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1A1D-52B3-417D-A1F8-DA60A7F4AD72}" type="slidenum">
              <a:rPr lang="en-US" smtClean="0"/>
              <a:t>‹#›</a:t>
            </a:fld>
            <a:endParaRPr lang="en-US"/>
          </a:p>
        </p:txBody>
      </p:sp>
    </p:spTree>
    <p:extLst>
      <p:ext uri="{BB962C8B-B14F-4D97-AF65-F5344CB8AC3E}">
        <p14:creationId xmlns:p14="http://schemas.microsoft.com/office/powerpoint/2010/main" val="225004216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3748079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00900" y="859447"/>
            <a:ext cx="4476800" cy="32844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6667">
                <a:solidFill>
                  <a:schemeClr val="dk1"/>
                </a:solidFill>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6417633" y="4098064"/>
            <a:ext cx="4843200" cy="5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133">
                <a:solidFill>
                  <a:schemeClr val="dk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24039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extLst>
      <p:ext uri="{BB962C8B-B14F-4D97-AF65-F5344CB8AC3E}">
        <p14:creationId xmlns:p14="http://schemas.microsoft.com/office/powerpoint/2010/main" val="189551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One Column 1">
  <p:cSld name="Title + One Column 1">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7980767" y="1425196"/>
            <a:ext cx="3312400" cy="240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3310661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One Column 2">
  <p:cSld name="Title + One Column 2">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97833" y="1425200"/>
            <a:ext cx="3312400" cy="240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 name="Google Shape;50;p14"/>
          <p:cNvSpPr txBox="1">
            <a:spLocks noGrp="1"/>
          </p:cNvSpPr>
          <p:nvPr>
            <p:ph type="subTitle" idx="1"/>
          </p:nvPr>
        </p:nvSpPr>
        <p:spPr>
          <a:xfrm>
            <a:off x="878400" y="3829984"/>
            <a:ext cx="3351200" cy="16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455581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51"/>
        <p:cNvGrpSpPr/>
        <p:nvPr/>
      </p:nvGrpSpPr>
      <p:grpSpPr>
        <a:xfrm>
          <a:off x="0" y="0"/>
          <a:ext cx="0" cy="0"/>
          <a:chOff x="0" y="0"/>
          <a:chExt cx="0" cy="0"/>
        </a:xfrm>
      </p:grpSpPr>
      <p:sp>
        <p:nvSpPr>
          <p:cNvPr id="52" name="Google Shape;52;p15"/>
          <p:cNvSpPr/>
          <p:nvPr/>
        </p:nvSpPr>
        <p:spPr>
          <a:xfrm>
            <a:off x="1" y="1"/>
            <a:ext cx="2144727" cy="6824772"/>
          </a:xfrm>
          <a:custGeom>
            <a:avLst/>
            <a:gdLst/>
            <a:ahLst/>
            <a:cxnLst/>
            <a:rect l="l" t="t" r="r" b="b"/>
            <a:pathLst>
              <a:path w="56233" h="178940" extrusionOk="0">
                <a:moveTo>
                  <a:pt x="0" y="1"/>
                </a:moveTo>
                <a:lnTo>
                  <a:pt x="0" y="178939"/>
                </a:lnTo>
                <a:cubicBezTo>
                  <a:pt x="31064" y="178939"/>
                  <a:pt x="56232" y="153772"/>
                  <a:pt x="56232" y="122707"/>
                </a:cubicBezTo>
                <a:lnTo>
                  <a:pt x="56232" y="56232"/>
                </a:lnTo>
                <a:cubicBezTo>
                  <a:pt x="56232" y="25168"/>
                  <a:pt x="31064" y="1"/>
                  <a:pt x="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15"/>
          <p:cNvSpPr txBox="1">
            <a:spLocks noGrp="1"/>
          </p:cNvSpPr>
          <p:nvPr>
            <p:ph type="title"/>
          </p:nvPr>
        </p:nvSpPr>
        <p:spPr>
          <a:xfrm rot="-5400000">
            <a:off x="-1436489" y="3174067"/>
            <a:ext cx="5012000" cy="5108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None/>
              <a:defRPr>
                <a:solidFill>
                  <a:schemeClr val="lt1"/>
                </a:solidFill>
              </a:defRPr>
            </a:lvl1pPr>
            <a:lvl2pPr lvl="1" algn="ctr" rtl="0">
              <a:spcBef>
                <a:spcPts val="0"/>
              </a:spcBef>
              <a:spcAft>
                <a:spcPts val="0"/>
              </a:spcAft>
              <a:buNone/>
              <a:defRPr>
                <a:solidFill>
                  <a:schemeClr val="lt1"/>
                </a:solidFill>
                <a:latin typeface="Zilla Slab"/>
                <a:ea typeface="Zilla Slab"/>
                <a:cs typeface="Zilla Slab"/>
                <a:sym typeface="Zilla Slab"/>
              </a:defRPr>
            </a:lvl2pPr>
            <a:lvl3pPr lvl="2" algn="ctr" rtl="0">
              <a:spcBef>
                <a:spcPts val="0"/>
              </a:spcBef>
              <a:spcAft>
                <a:spcPts val="0"/>
              </a:spcAft>
              <a:buNone/>
              <a:defRPr>
                <a:solidFill>
                  <a:schemeClr val="lt1"/>
                </a:solidFill>
                <a:latin typeface="Zilla Slab"/>
                <a:ea typeface="Zilla Slab"/>
                <a:cs typeface="Zilla Slab"/>
                <a:sym typeface="Zilla Slab"/>
              </a:defRPr>
            </a:lvl3pPr>
            <a:lvl4pPr lvl="3" algn="ctr" rtl="0">
              <a:spcBef>
                <a:spcPts val="0"/>
              </a:spcBef>
              <a:spcAft>
                <a:spcPts val="0"/>
              </a:spcAft>
              <a:buNone/>
              <a:defRPr>
                <a:solidFill>
                  <a:schemeClr val="lt1"/>
                </a:solidFill>
                <a:latin typeface="Zilla Slab"/>
                <a:ea typeface="Zilla Slab"/>
                <a:cs typeface="Zilla Slab"/>
                <a:sym typeface="Zilla Slab"/>
              </a:defRPr>
            </a:lvl4pPr>
            <a:lvl5pPr lvl="4" algn="ctr" rtl="0">
              <a:spcBef>
                <a:spcPts val="0"/>
              </a:spcBef>
              <a:spcAft>
                <a:spcPts val="0"/>
              </a:spcAft>
              <a:buNone/>
              <a:defRPr>
                <a:solidFill>
                  <a:schemeClr val="lt1"/>
                </a:solidFill>
                <a:latin typeface="Zilla Slab"/>
                <a:ea typeface="Zilla Slab"/>
                <a:cs typeface="Zilla Slab"/>
                <a:sym typeface="Zilla Slab"/>
              </a:defRPr>
            </a:lvl5pPr>
            <a:lvl6pPr lvl="5" algn="ctr" rtl="0">
              <a:spcBef>
                <a:spcPts val="0"/>
              </a:spcBef>
              <a:spcAft>
                <a:spcPts val="0"/>
              </a:spcAft>
              <a:buNone/>
              <a:defRPr>
                <a:solidFill>
                  <a:schemeClr val="lt1"/>
                </a:solidFill>
                <a:latin typeface="Zilla Slab"/>
                <a:ea typeface="Zilla Slab"/>
                <a:cs typeface="Zilla Slab"/>
                <a:sym typeface="Zilla Slab"/>
              </a:defRPr>
            </a:lvl6pPr>
            <a:lvl7pPr lvl="6" algn="ctr" rtl="0">
              <a:spcBef>
                <a:spcPts val="0"/>
              </a:spcBef>
              <a:spcAft>
                <a:spcPts val="0"/>
              </a:spcAft>
              <a:buNone/>
              <a:defRPr>
                <a:solidFill>
                  <a:schemeClr val="lt1"/>
                </a:solidFill>
                <a:latin typeface="Zilla Slab"/>
                <a:ea typeface="Zilla Slab"/>
                <a:cs typeface="Zilla Slab"/>
                <a:sym typeface="Zilla Slab"/>
              </a:defRPr>
            </a:lvl7pPr>
            <a:lvl8pPr lvl="7" algn="ctr" rtl="0">
              <a:spcBef>
                <a:spcPts val="0"/>
              </a:spcBef>
              <a:spcAft>
                <a:spcPts val="0"/>
              </a:spcAft>
              <a:buNone/>
              <a:defRPr>
                <a:solidFill>
                  <a:schemeClr val="lt1"/>
                </a:solidFill>
                <a:latin typeface="Zilla Slab"/>
                <a:ea typeface="Zilla Slab"/>
                <a:cs typeface="Zilla Slab"/>
                <a:sym typeface="Zilla Slab"/>
              </a:defRPr>
            </a:lvl8pPr>
            <a:lvl9pPr lvl="8" algn="ctr" rtl="0">
              <a:spcBef>
                <a:spcPts val="0"/>
              </a:spcBef>
              <a:spcAft>
                <a:spcPts val="0"/>
              </a:spcAft>
              <a:buNone/>
              <a:defRPr>
                <a:solidFill>
                  <a:schemeClr val="lt1"/>
                </a:solidFill>
                <a:latin typeface="Zilla Slab"/>
                <a:ea typeface="Zilla Slab"/>
                <a:cs typeface="Zilla Slab"/>
                <a:sym typeface="Zilla Slab"/>
              </a:defRPr>
            </a:lvl9pPr>
          </a:lstStyle>
          <a:p>
            <a:endParaRPr/>
          </a:p>
        </p:txBody>
      </p:sp>
    </p:spTree>
    <p:extLst>
      <p:ext uri="{BB962C8B-B14F-4D97-AF65-F5344CB8AC3E}">
        <p14:creationId xmlns:p14="http://schemas.microsoft.com/office/powerpoint/2010/main" val="4292056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2DF2BAD9-E33A-45C8-A090-A242E94F06EB}" type="datetime1">
              <a:rPr lang="en-US" smtClean="0"/>
              <a:t>14.01.22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584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3809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6290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4719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181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17722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38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9791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807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660211215"/>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9">
          <p15:clr>
            <a:srgbClr val="EA4335"/>
          </p15:clr>
        </p15:guide>
        <p15:guide id="3" pos="5472">
          <p15:clr>
            <a:srgbClr val="EA4335"/>
          </p15:clr>
        </p15:guide>
        <p15:guide id="4" orient="horz" pos="2981">
          <p15:clr>
            <a:srgbClr val="EA4335"/>
          </p15:clr>
        </p15:guide>
        <p15:guide id="5" pos="2880">
          <p15:clr>
            <a:srgbClr val="EA4335"/>
          </p15:clr>
        </p15:guide>
        <p15:guide id="6" orient="horz" pos="835">
          <p15:clr>
            <a:srgbClr val="EA4335"/>
          </p15:clr>
        </p15:guide>
        <p15:guide id="7" orient="horz" pos="190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4.png"/><Relationship Id="rId7" Type="http://schemas.openxmlformats.org/officeDocument/2006/relationships/image" Target="../media/image55.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59.png"/><Relationship Id="rId4" Type="http://schemas.openxmlformats.org/officeDocument/2006/relationships/image" Target="../media/image58.png"/></Relationships>
</file>

<file path=ppt/slides/_rels/slide1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3.png"/><Relationship Id="rId7" Type="http://schemas.openxmlformats.org/officeDocument/2006/relationships/image" Target="../media/image63.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4.png"/><Relationship Id="rId4" Type="http://schemas.openxmlformats.org/officeDocument/2006/relationships/image" Target="../media/image60.png"/><Relationship Id="rId9" Type="http://schemas.openxmlformats.org/officeDocument/2006/relationships/image" Target="../media/image65.png"/></Relationships>
</file>

<file path=ppt/slides/_rels/slide13.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4.png"/><Relationship Id="rId7" Type="http://schemas.openxmlformats.org/officeDocument/2006/relationships/image" Target="../media/image76.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2.png"/><Relationship Id="rId9" Type="http://schemas.openxmlformats.org/officeDocument/2006/relationships/image" Target="../media/image78.png"/></Relationships>
</file>

<file path=ppt/slides/_rels/slide15.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4.png"/><Relationship Id="rId7" Type="http://schemas.openxmlformats.org/officeDocument/2006/relationships/image" Target="../media/image82.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 Id="rId5" Type="http://schemas.openxmlformats.org/officeDocument/2006/relationships/image" Target="../media/image131.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sv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73.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customXml" Target="../ink/ink1.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8.svg"/><Relationship Id="rId1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12.png"/><Relationship Id="rId12" Type="http://schemas.openxmlformats.org/officeDocument/2006/relationships/image" Target="../media/image7.png"/><Relationship Id="rId17" Type="http://schemas.openxmlformats.org/officeDocument/2006/relationships/image" Target="../media/image27.svg"/><Relationship Id="rId2" Type="http://schemas.openxmlformats.org/officeDocument/2006/relationships/image" Target="../media/image4.png"/><Relationship Id="rId16"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11.png"/><Relationship Id="rId11" Type="http://schemas.openxmlformats.org/officeDocument/2006/relationships/image" Target="../media/image6.svg"/><Relationship Id="rId5" Type="http://schemas.openxmlformats.org/officeDocument/2006/relationships/image" Target="../media/image25.svg"/><Relationship Id="rId15" Type="http://schemas.openxmlformats.org/officeDocument/2006/relationships/image" Target="../media/image10.png"/><Relationship Id="rId10" Type="http://schemas.openxmlformats.org/officeDocument/2006/relationships/image" Target="../media/image5.png"/><Relationship Id="rId19" Type="http://schemas.openxmlformats.org/officeDocument/2006/relationships/image" Target="../media/image29.svg"/><Relationship Id="rId4" Type="http://schemas.openxmlformats.org/officeDocument/2006/relationships/image" Target="../media/image24.png"/><Relationship Id="rId9" Type="http://schemas.openxmlformats.org/officeDocument/2006/relationships/image" Target="../media/image14.pn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png"/><Relationship Id="rId7"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png"/><Relationship Id="rId7"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3020-B62A-44B5-A8D0-837CD5E36617}"/>
              </a:ext>
            </a:extLst>
          </p:cNvPr>
          <p:cNvSpPr>
            <a:spLocks noGrp="1"/>
          </p:cNvSpPr>
          <p:nvPr>
            <p:ph type="ctrTitle"/>
          </p:nvPr>
        </p:nvSpPr>
        <p:spPr>
          <a:xfrm>
            <a:off x="6374928" y="2418310"/>
            <a:ext cx="4769382" cy="2021378"/>
          </a:xfrm>
        </p:spPr>
        <p:txBody>
          <a:bodyPr vert="horz" lIns="91440" tIns="45720" rIns="91440" bIns="45720" rtlCol="0" anchor="ctr">
            <a:normAutofit/>
          </a:bodyPr>
          <a:lstStyle/>
          <a:p>
            <a:pPr algn="r">
              <a:lnSpc>
                <a:spcPct val="90000"/>
              </a:lnSpc>
            </a:pPr>
            <a:r>
              <a:rPr lang="en-US" sz="3200" dirty="0"/>
              <a:t>ADVANCED MODELLING </a:t>
            </a:r>
            <a:br>
              <a:rPr lang="en-US" sz="3200" dirty="0"/>
            </a:br>
            <a:r>
              <a:rPr lang="en-US" sz="3200" dirty="0"/>
              <a:t>FOR OPERATIONS</a:t>
            </a:r>
            <a:br>
              <a:rPr lang="en-US" sz="3200" dirty="0"/>
            </a:br>
            <a:r>
              <a:rPr lang="en-US" sz="3200" dirty="0"/>
              <a:t>ASSIGNMENT 2</a:t>
            </a:r>
          </a:p>
        </p:txBody>
      </p:sp>
      <p:pic>
        <p:nvPicPr>
          <p:cNvPr id="35" name="Picture 34" descr="Cargo shipping containers in a pile and on a semi-truck at a harbour">
            <a:extLst>
              <a:ext uri="{FF2B5EF4-FFF2-40B4-BE49-F238E27FC236}">
                <a16:creationId xmlns:a16="http://schemas.microsoft.com/office/drawing/2014/main" id="{60F09127-ACA1-4ACF-9FCF-8DB6541DC974}"/>
              </a:ext>
            </a:extLst>
          </p:cNvPr>
          <p:cNvPicPr>
            <a:picLocks noChangeAspect="1"/>
          </p:cNvPicPr>
          <p:nvPr/>
        </p:nvPicPr>
        <p:blipFill rotWithShape="1">
          <a:blip r:embed="rId2"/>
          <a:srcRect l="25435" r="4848"/>
          <a:stretch/>
        </p:blipFill>
        <p:spPr>
          <a:xfrm>
            <a:off x="-1" y="-2"/>
            <a:ext cx="6374929" cy="6858002"/>
          </a:xfrm>
          <a:prstGeom prst="rect">
            <a:avLst/>
          </a:prstGeom>
        </p:spPr>
      </p:pic>
      <p:sp>
        <p:nvSpPr>
          <p:cNvPr id="3" name="Subtitle 2">
            <a:extLst>
              <a:ext uri="{FF2B5EF4-FFF2-40B4-BE49-F238E27FC236}">
                <a16:creationId xmlns:a16="http://schemas.microsoft.com/office/drawing/2014/main" id="{45FB7821-47BE-4A3F-ACB6-B88342C6FF86}"/>
              </a:ext>
            </a:extLst>
          </p:cNvPr>
          <p:cNvSpPr>
            <a:spLocks noGrp="1"/>
          </p:cNvSpPr>
          <p:nvPr>
            <p:ph type="subTitle" idx="1"/>
          </p:nvPr>
        </p:nvSpPr>
        <p:spPr>
          <a:xfrm>
            <a:off x="6775228" y="4626864"/>
            <a:ext cx="3968783" cy="1613215"/>
          </a:xfrm>
        </p:spPr>
        <p:txBody>
          <a:bodyPr vert="horz" lIns="91440" tIns="45720" rIns="91440" bIns="45720" rtlCol="0" anchor="ctr">
            <a:normAutofit/>
          </a:bodyPr>
          <a:lstStyle/>
          <a:p>
            <a:pPr algn="r"/>
            <a:r>
              <a:rPr lang="en-US" sz="1600" dirty="0"/>
              <a:t> </a:t>
            </a:r>
            <a:r>
              <a:rPr lang="en-US" sz="1600" dirty="0" err="1"/>
              <a:t>Almir</a:t>
            </a:r>
            <a:r>
              <a:rPr lang="en-US" sz="1600" dirty="0"/>
              <a:t> </a:t>
            </a:r>
            <a:r>
              <a:rPr lang="en-US" sz="1600" dirty="0" err="1"/>
              <a:t>Gungor</a:t>
            </a:r>
            <a:r>
              <a:rPr lang="en-US" sz="1600" dirty="0"/>
              <a:t> 10752670</a:t>
            </a:r>
          </a:p>
          <a:p>
            <a:pPr algn="r"/>
            <a:r>
              <a:rPr lang="en-US" sz="1600" dirty="0"/>
              <a:t> Berk Ceyhan 10761821</a:t>
            </a:r>
          </a:p>
          <a:p>
            <a:pPr algn="r"/>
            <a:r>
              <a:rPr lang="en-US" sz="1600" dirty="0"/>
              <a:t>  </a:t>
            </a:r>
            <a:r>
              <a:rPr lang="en-US" sz="1600" dirty="0" err="1"/>
              <a:t>Cagatay</a:t>
            </a:r>
            <a:r>
              <a:rPr lang="en-US" sz="1600" dirty="0"/>
              <a:t> </a:t>
            </a:r>
            <a:r>
              <a:rPr lang="en-US" sz="1600" dirty="0" err="1"/>
              <a:t>Onur</a:t>
            </a:r>
            <a:r>
              <a:rPr lang="en-US" sz="1600" dirty="0"/>
              <a:t> </a:t>
            </a:r>
            <a:r>
              <a:rPr lang="en-US" sz="1600" dirty="0">
                <a:ea typeface="+mn-lt"/>
                <a:cs typeface="+mn-lt"/>
              </a:rPr>
              <a:t>10781315</a:t>
            </a:r>
            <a:endParaRPr lang="en-US" sz="1600" dirty="0"/>
          </a:p>
          <a:p>
            <a:pPr algn="r"/>
            <a:r>
              <a:rPr lang="en-US" sz="1600" dirty="0"/>
              <a:t> Lorenzo </a:t>
            </a:r>
            <a:r>
              <a:rPr lang="en-US" sz="1600" dirty="0" err="1"/>
              <a:t>Ghedini</a:t>
            </a:r>
            <a:r>
              <a:rPr lang="en-US" sz="1600" dirty="0"/>
              <a:t> 10586137</a:t>
            </a:r>
          </a:p>
        </p:txBody>
      </p:sp>
      <p:pic>
        <p:nvPicPr>
          <p:cNvPr id="50" name="Picture 49" descr="Graphical user interface&#10;&#10;Description automatically generated with low confidence">
            <a:extLst>
              <a:ext uri="{FF2B5EF4-FFF2-40B4-BE49-F238E27FC236}">
                <a16:creationId xmlns:a16="http://schemas.microsoft.com/office/drawing/2014/main" id="{63A88CD5-D1FB-4CC1-AC03-63DE11AB9512}"/>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7567" t="38120" r="53559" b="23071"/>
          <a:stretch/>
        </p:blipFill>
        <p:spPr>
          <a:xfrm>
            <a:off x="10035573" y="115082"/>
            <a:ext cx="1007382" cy="1005678"/>
          </a:xfrm>
          <a:prstGeom prst="rect">
            <a:avLst/>
          </a:prstGeom>
        </p:spPr>
      </p:pic>
    </p:spTree>
    <p:extLst>
      <p:ext uri="{BB962C8B-B14F-4D97-AF65-F5344CB8AC3E}">
        <p14:creationId xmlns:p14="http://schemas.microsoft.com/office/powerpoint/2010/main" val="326086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276225" y="454316"/>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 name="Title 1">
            <a:extLst>
              <a:ext uri="{FF2B5EF4-FFF2-40B4-BE49-F238E27FC236}">
                <a16:creationId xmlns:a16="http://schemas.microsoft.com/office/drawing/2014/main" id="{CB739216-1BAC-4EB0-ADFF-726F6AA77042}"/>
              </a:ext>
            </a:extLst>
          </p:cNvPr>
          <p:cNvSpPr>
            <a:spLocks noGrp="1"/>
          </p:cNvSpPr>
          <p:nvPr>
            <p:ph type="title"/>
          </p:nvPr>
        </p:nvSpPr>
        <p:spPr>
          <a:xfrm>
            <a:off x="320217" y="-75613"/>
            <a:ext cx="10380573" cy="798368"/>
          </a:xfrm>
        </p:spPr>
        <p:txBody>
          <a:bodyPr/>
          <a:lstStyle/>
          <a:p>
            <a:pPr>
              <a:lnSpc>
                <a:spcPct val="90000"/>
              </a:lnSpc>
              <a:spcBef>
                <a:spcPct val="0"/>
              </a:spcBef>
            </a:pPr>
            <a:r>
              <a:rPr lang="tr-TR" sz="2400" kern="1200">
                <a:solidFill>
                  <a:schemeClr val="tx1"/>
                </a:solidFill>
                <a:latin typeface="Roboto"/>
                <a:ea typeface="Roboto"/>
                <a:cs typeface="+mj-cs"/>
              </a:rPr>
              <a:t>Varying Charging Policy, Fixed Battery Size</a:t>
            </a:r>
            <a:endParaRPr lang="en-US" sz="2400" kern="1200">
              <a:solidFill>
                <a:schemeClr val="tx1"/>
              </a:solidFill>
              <a:latin typeface="Roboto"/>
              <a:ea typeface="Roboto"/>
              <a:cs typeface="+mj-cs"/>
            </a:endParaRPr>
          </a:p>
        </p:txBody>
      </p:sp>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10</a:t>
            </a:fld>
            <a:endParaRPr lang="en-US"/>
          </a:p>
        </p:txBody>
      </p:sp>
      <p:cxnSp>
        <p:nvCxnSpPr>
          <p:cNvPr id="18" name="Straight Connector 32">
            <a:extLst>
              <a:ext uri="{FF2B5EF4-FFF2-40B4-BE49-F238E27FC236}">
                <a16:creationId xmlns:a16="http://schemas.microsoft.com/office/drawing/2014/main" id="{E8741635-A9A9-433A-ADDF-53AA7C8FE273}"/>
              </a:ext>
            </a:extLst>
          </p:cNvPr>
          <p:cNvCxnSpPr>
            <a:cxnSpLocks/>
          </p:cNvCxnSpPr>
          <p:nvPr/>
        </p:nvCxnSpPr>
        <p:spPr>
          <a:xfrm>
            <a:off x="3902697" y="629611"/>
            <a:ext cx="0" cy="62293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32">
            <a:extLst>
              <a:ext uri="{FF2B5EF4-FFF2-40B4-BE49-F238E27FC236}">
                <a16:creationId xmlns:a16="http://schemas.microsoft.com/office/drawing/2014/main" id="{798899AB-9341-4D4F-92C5-D546AFEE1A72}"/>
              </a:ext>
            </a:extLst>
          </p:cNvPr>
          <p:cNvCxnSpPr>
            <a:cxnSpLocks/>
          </p:cNvCxnSpPr>
          <p:nvPr/>
        </p:nvCxnSpPr>
        <p:spPr>
          <a:xfrm>
            <a:off x="7827319" y="629611"/>
            <a:ext cx="0" cy="62293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CasellaDiTesto 2">
            <a:extLst>
              <a:ext uri="{FF2B5EF4-FFF2-40B4-BE49-F238E27FC236}">
                <a16:creationId xmlns:a16="http://schemas.microsoft.com/office/drawing/2014/main" id="{D2ACAB38-C0B0-4835-B5CF-C09806EA511B}"/>
              </a:ext>
            </a:extLst>
          </p:cNvPr>
          <p:cNvSpPr txBox="1"/>
          <p:nvPr/>
        </p:nvSpPr>
        <p:spPr>
          <a:xfrm>
            <a:off x="194168" y="657679"/>
            <a:ext cx="367221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u="sng">
                <a:ea typeface="+mn-lt"/>
                <a:cs typeface="+mn-lt"/>
              </a:rPr>
              <a:t>Experiment 6</a:t>
            </a:r>
          </a:p>
          <a:p>
            <a:r>
              <a:rPr lang="tr-TR" sz="1200" b="1">
                <a:ea typeface="+mn-lt"/>
                <a:cs typeface="+mn-lt"/>
              </a:rPr>
              <a:t>Battery Size: </a:t>
            </a:r>
            <a:r>
              <a:rPr lang="en-US" sz="1200" err="1">
                <a:cs typeface="Arial"/>
              </a:rPr>
              <a:t>battery_size</a:t>
            </a:r>
            <a:r>
              <a:rPr lang="en-US" sz="1200">
                <a:cs typeface="Arial"/>
              </a:rPr>
              <a:t> = [35,35,35,35]</a:t>
            </a:r>
            <a:endParaRPr lang="tr-TR" sz="1200">
              <a:ea typeface="+mn-lt"/>
              <a:cs typeface="+mn-lt"/>
            </a:endParaRPr>
          </a:p>
          <a:p>
            <a:r>
              <a:rPr lang="tr-TR" sz="1200" b="1"/>
              <a:t>Charging policy= </a:t>
            </a:r>
            <a:r>
              <a:rPr lang="tr-TR" sz="1200">
                <a:ea typeface="+mn-lt"/>
                <a:cs typeface="+mn-lt"/>
              </a:rPr>
              <a:t>Changing</a:t>
            </a:r>
            <a:endParaRPr lang="en-US" sz="1200">
              <a:ea typeface="+mn-lt"/>
              <a:cs typeface="+mn-lt"/>
            </a:endParaRPr>
          </a:p>
        </p:txBody>
      </p:sp>
      <p:sp>
        <p:nvSpPr>
          <p:cNvPr id="23" name="CasellaDiTesto 2">
            <a:extLst>
              <a:ext uri="{FF2B5EF4-FFF2-40B4-BE49-F238E27FC236}">
                <a16:creationId xmlns:a16="http://schemas.microsoft.com/office/drawing/2014/main" id="{75FCF0EF-A62E-4D12-A44A-C79BF3B89B85}"/>
              </a:ext>
            </a:extLst>
          </p:cNvPr>
          <p:cNvSpPr txBox="1"/>
          <p:nvPr/>
        </p:nvSpPr>
        <p:spPr>
          <a:xfrm>
            <a:off x="4114077" y="657679"/>
            <a:ext cx="367221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u="sng">
                <a:ea typeface="+mn-lt"/>
                <a:cs typeface="+mn-lt"/>
              </a:rPr>
              <a:t>Experiment 7</a:t>
            </a:r>
          </a:p>
          <a:p>
            <a:r>
              <a:rPr lang="tr-TR" sz="1200" b="1">
                <a:ea typeface="+mn-lt"/>
                <a:cs typeface="+mn-lt"/>
              </a:rPr>
              <a:t>Battery Size: </a:t>
            </a:r>
            <a:r>
              <a:rPr lang="en-US" sz="1200" err="1">
                <a:cs typeface="Arial"/>
              </a:rPr>
              <a:t>battery_size</a:t>
            </a:r>
            <a:r>
              <a:rPr lang="en-US" sz="1200">
                <a:cs typeface="Arial"/>
              </a:rPr>
              <a:t> = [30,30,20,20]</a:t>
            </a:r>
            <a:endParaRPr lang="tr-TR" sz="1200">
              <a:ea typeface="+mn-lt"/>
              <a:cs typeface="+mn-lt"/>
            </a:endParaRPr>
          </a:p>
          <a:p>
            <a:r>
              <a:rPr lang="tr-TR" sz="1200" b="1"/>
              <a:t>Charging policy= </a:t>
            </a:r>
            <a:r>
              <a:rPr lang="tr-TR" sz="1200">
                <a:ea typeface="+mn-lt"/>
                <a:cs typeface="+mn-lt"/>
              </a:rPr>
              <a:t>Changing</a:t>
            </a:r>
            <a:endParaRPr lang="en-US" sz="1200">
              <a:ea typeface="+mn-lt"/>
              <a:cs typeface="+mn-lt"/>
            </a:endParaRPr>
          </a:p>
        </p:txBody>
      </p:sp>
      <p:sp>
        <p:nvSpPr>
          <p:cNvPr id="24" name="CasellaDiTesto 2">
            <a:extLst>
              <a:ext uri="{FF2B5EF4-FFF2-40B4-BE49-F238E27FC236}">
                <a16:creationId xmlns:a16="http://schemas.microsoft.com/office/drawing/2014/main" id="{A71C14AE-2AF1-41CC-840B-98757F255CA3}"/>
              </a:ext>
            </a:extLst>
          </p:cNvPr>
          <p:cNvSpPr txBox="1"/>
          <p:nvPr/>
        </p:nvSpPr>
        <p:spPr>
          <a:xfrm>
            <a:off x="8038698" y="625766"/>
            <a:ext cx="367221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u="sng">
                <a:ea typeface="+mn-lt"/>
                <a:cs typeface="+mn-lt"/>
              </a:rPr>
              <a:t>Experiment 8</a:t>
            </a:r>
          </a:p>
          <a:p>
            <a:r>
              <a:rPr lang="tr-TR" sz="1200" b="1">
                <a:ea typeface="+mn-lt"/>
                <a:cs typeface="+mn-lt"/>
              </a:rPr>
              <a:t>Battery Size: </a:t>
            </a:r>
            <a:r>
              <a:rPr lang="en-US" sz="1200" err="1">
                <a:cs typeface="Arial"/>
              </a:rPr>
              <a:t>battery_size</a:t>
            </a:r>
            <a:r>
              <a:rPr lang="en-US" sz="1200">
                <a:cs typeface="Arial"/>
              </a:rPr>
              <a:t> = [25,25,20,20]</a:t>
            </a:r>
            <a:endParaRPr lang="tr-TR" sz="1200">
              <a:ea typeface="+mn-lt"/>
              <a:cs typeface="+mn-lt"/>
            </a:endParaRPr>
          </a:p>
          <a:p>
            <a:r>
              <a:rPr lang="tr-TR" sz="1200" b="1"/>
              <a:t>Charging policy= </a:t>
            </a:r>
            <a:r>
              <a:rPr lang="tr-TR" sz="1200">
                <a:ea typeface="+mn-lt"/>
                <a:cs typeface="+mn-lt"/>
              </a:rPr>
              <a:t>Changing</a:t>
            </a:r>
            <a:endParaRPr lang="en-US" sz="1200">
              <a:ea typeface="+mn-lt"/>
              <a:cs typeface="+mn-lt"/>
            </a:endParaRPr>
          </a:p>
        </p:txBody>
      </p:sp>
      <p:pic>
        <p:nvPicPr>
          <p:cNvPr id="6" name="Immagine 3">
            <a:extLst>
              <a:ext uri="{FF2B5EF4-FFF2-40B4-BE49-F238E27FC236}">
                <a16:creationId xmlns:a16="http://schemas.microsoft.com/office/drawing/2014/main" id="{EF29F4DC-8EEA-4862-B056-AE20BC4D626B}"/>
              </a:ext>
            </a:extLst>
          </p:cNvPr>
          <p:cNvPicPr>
            <a:picLocks noChangeAspect="1"/>
          </p:cNvPicPr>
          <p:nvPr/>
        </p:nvPicPr>
        <p:blipFill>
          <a:blip r:embed="rId4"/>
          <a:stretch>
            <a:fillRect/>
          </a:stretch>
        </p:blipFill>
        <p:spPr>
          <a:xfrm>
            <a:off x="4327371" y="1378680"/>
            <a:ext cx="2800959" cy="2460101"/>
          </a:xfrm>
          <a:prstGeom prst="rect">
            <a:avLst/>
          </a:prstGeom>
        </p:spPr>
      </p:pic>
      <p:pic>
        <p:nvPicPr>
          <p:cNvPr id="10" name="Immagine 6">
            <a:extLst>
              <a:ext uri="{FF2B5EF4-FFF2-40B4-BE49-F238E27FC236}">
                <a16:creationId xmlns:a16="http://schemas.microsoft.com/office/drawing/2014/main" id="{BD9808D3-B219-4E3A-BC41-3ABFDFB15DBB}"/>
              </a:ext>
            </a:extLst>
          </p:cNvPr>
          <p:cNvPicPr>
            <a:picLocks noChangeAspect="1"/>
          </p:cNvPicPr>
          <p:nvPr/>
        </p:nvPicPr>
        <p:blipFill>
          <a:blip r:embed="rId5"/>
          <a:stretch>
            <a:fillRect/>
          </a:stretch>
        </p:blipFill>
        <p:spPr>
          <a:xfrm>
            <a:off x="8213797" y="1285252"/>
            <a:ext cx="2795291" cy="2469570"/>
          </a:xfrm>
          <a:prstGeom prst="rect">
            <a:avLst/>
          </a:prstGeom>
        </p:spPr>
      </p:pic>
      <p:pic>
        <p:nvPicPr>
          <p:cNvPr id="8" name="Immagine 11" descr="Immagine che contiene testo&#10;&#10;Descrizione generata automaticamente">
            <a:extLst>
              <a:ext uri="{FF2B5EF4-FFF2-40B4-BE49-F238E27FC236}">
                <a16:creationId xmlns:a16="http://schemas.microsoft.com/office/drawing/2014/main" id="{EFF1D97A-CC4F-4A03-92EE-965BFD1CDB4A}"/>
              </a:ext>
            </a:extLst>
          </p:cNvPr>
          <p:cNvPicPr>
            <a:picLocks noChangeAspect="1"/>
          </p:cNvPicPr>
          <p:nvPr/>
        </p:nvPicPr>
        <p:blipFill>
          <a:blip r:embed="rId6"/>
          <a:stretch>
            <a:fillRect/>
          </a:stretch>
        </p:blipFill>
        <p:spPr>
          <a:xfrm>
            <a:off x="39104" y="3754823"/>
            <a:ext cx="3802566" cy="284759"/>
          </a:xfrm>
          <a:prstGeom prst="rect">
            <a:avLst/>
          </a:prstGeom>
        </p:spPr>
      </p:pic>
      <p:pic>
        <p:nvPicPr>
          <p:cNvPr id="12" name="Immagine 12">
            <a:extLst>
              <a:ext uri="{FF2B5EF4-FFF2-40B4-BE49-F238E27FC236}">
                <a16:creationId xmlns:a16="http://schemas.microsoft.com/office/drawing/2014/main" id="{B5A1C01A-FAEF-4DAE-AAD9-1048C695A0CF}"/>
              </a:ext>
            </a:extLst>
          </p:cNvPr>
          <p:cNvPicPr>
            <a:picLocks noChangeAspect="1"/>
          </p:cNvPicPr>
          <p:nvPr/>
        </p:nvPicPr>
        <p:blipFill>
          <a:blip r:embed="rId7"/>
          <a:stretch>
            <a:fillRect/>
          </a:stretch>
        </p:blipFill>
        <p:spPr>
          <a:xfrm>
            <a:off x="273205" y="1378680"/>
            <a:ext cx="2743200" cy="2409371"/>
          </a:xfrm>
          <a:prstGeom prst="rect">
            <a:avLst/>
          </a:prstGeom>
        </p:spPr>
      </p:pic>
      <p:sp>
        <p:nvSpPr>
          <p:cNvPr id="27" name="TextBox 26">
            <a:extLst>
              <a:ext uri="{FF2B5EF4-FFF2-40B4-BE49-F238E27FC236}">
                <a16:creationId xmlns:a16="http://schemas.microsoft.com/office/drawing/2014/main" id="{EB334717-B7CA-473A-89A7-062C4313D2CA}"/>
              </a:ext>
            </a:extLst>
          </p:cNvPr>
          <p:cNvSpPr txBox="1"/>
          <p:nvPr/>
        </p:nvSpPr>
        <p:spPr>
          <a:xfrm>
            <a:off x="216517" y="4187974"/>
            <a:ext cx="3399830" cy="2492990"/>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With the battery size [35,35,35,35] and varying charging policy, we can conclude that:</a:t>
            </a:r>
          </a:p>
          <a:p>
            <a:endParaRPr lang="tr-TR" sz="120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The change of the charging policy has no significant impact on the tour end time with the p-value 0.6352</a:t>
            </a:r>
          </a:p>
          <a:p>
            <a:pPr marL="171450" indent="-171450">
              <a:buFont typeface="Arial" panose="020B0604020202020204" pitchFamily="34" charset="0"/>
              <a:buChar char="•"/>
            </a:pPr>
            <a:endParaRPr lang="tr-TR" sz="120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This result is due to the fact that the vans do not need any charging with this battery size, because it is large enough to complete a tour. Therefore, no impact of the new charging policy can be seen with this large battery size.</a:t>
            </a:r>
          </a:p>
        </p:txBody>
      </p:sp>
      <p:sp>
        <p:nvSpPr>
          <p:cNvPr id="28" name="TextBox 27">
            <a:extLst>
              <a:ext uri="{FF2B5EF4-FFF2-40B4-BE49-F238E27FC236}">
                <a16:creationId xmlns:a16="http://schemas.microsoft.com/office/drawing/2014/main" id="{A16D2DFC-121E-4312-B23B-E3DFDD269C6C}"/>
              </a:ext>
            </a:extLst>
          </p:cNvPr>
          <p:cNvSpPr txBox="1"/>
          <p:nvPr/>
        </p:nvSpPr>
        <p:spPr>
          <a:xfrm>
            <a:off x="4124233" y="4187974"/>
            <a:ext cx="3399830" cy="1938992"/>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With the battery size [30,30,20,20] and varying charging policy, we can conclude that:</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The change of the charging policy significantly impact the maximum tour end time with the p-value 1.15e-78</a:t>
            </a:r>
          </a:p>
          <a:p>
            <a:pPr marL="171450" indent="-171450">
              <a:buFont typeface="Arial" panose="020B0604020202020204" pitchFamily="34" charset="0"/>
              <a:buChar char="•"/>
            </a:pPr>
            <a:endParaRPr lang="tr-TR" sz="120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The new charging policy improves the results and the maximum tour end time seems to be under 8 hours in most of the cases. </a:t>
            </a:r>
          </a:p>
        </p:txBody>
      </p:sp>
      <p:sp>
        <p:nvSpPr>
          <p:cNvPr id="29" name="TextBox 28">
            <a:extLst>
              <a:ext uri="{FF2B5EF4-FFF2-40B4-BE49-F238E27FC236}">
                <a16:creationId xmlns:a16="http://schemas.microsoft.com/office/drawing/2014/main" id="{03B5CCDF-D954-487B-9EB0-8FCCC14AD8F2}"/>
              </a:ext>
            </a:extLst>
          </p:cNvPr>
          <p:cNvSpPr txBox="1"/>
          <p:nvPr/>
        </p:nvSpPr>
        <p:spPr>
          <a:xfrm>
            <a:off x="8048854" y="4192279"/>
            <a:ext cx="3399830" cy="1938992"/>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With the battery size [25,25,20,20] and varying charging policy, we can conclude that:</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The change of the charging policy significantly impact the maximum tour end time with the p-value 4.80e-180</a:t>
            </a:r>
          </a:p>
          <a:p>
            <a:pPr marL="171450" indent="-171450">
              <a:buFont typeface="Arial" panose="020B0604020202020204" pitchFamily="34" charset="0"/>
              <a:buChar char="•"/>
            </a:pPr>
            <a:endParaRPr lang="tr-TR" sz="120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The new charging policy improves the results and the maximum tour end time seems to be under 8 hours in most of the cases. </a:t>
            </a:r>
          </a:p>
        </p:txBody>
      </p:sp>
      <p:pic>
        <p:nvPicPr>
          <p:cNvPr id="34" name="Picture 33">
            <a:extLst>
              <a:ext uri="{FF2B5EF4-FFF2-40B4-BE49-F238E27FC236}">
                <a16:creationId xmlns:a16="http://schemas.microsoft.com/office/drawing/2014/main" id="{76DA51CE-AD2B-4524-80D0-9A97010023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8147" y="3791618"/>
            <a:ext cx="2771042" cy="427013"/>
          </a:xfrm>
          <a:prstGeom prst="rect">
            <a:avLst/>
          </a:prstGeom>
        </p:spPr>
      </p:pic>
      <p:pic>
        <p:nvPicPr>
          <p:cNvPr id="38" name="Picture 37" descr="Text&#10;&#10;Description automatically generated">
            <a:extLst>
              <a:ext uri="{FF2B5EF4-FFF2-40B4-BE49-F238E27FC236}">
                <a16:creationId xmlns:a16="http://schemas.microsoft.com/office/drawing/2014/main" id="{FF314155-5F73-49E5-B13E-DE2230E66D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82581" y="3744305"/>
            <a:ext cx="2795290" cy="381033"/>
          </a:xfrm>
          <a:prstGeom prst="rect">
            <a:avLst/>
          </a:prstGeom>
        </p:spPr>
      </p:pic>
    </p:spTree>
    <p:extLst>
      <p:ext uri="{BB962C8B-B14F-4D97-AF65-F5344CB8AC3E}">
        <p14:creationId xmlns:p14="http://schemas.microsoft.com/office/powerpoint/2010/main" val="4232146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99119" y="625766"/>
            <a:ext cx="11837218" cy="893210"/>
          </a:xfrm>
        </p:spPr>
        <p:txBody>
          <a:bodyPr/>
          <a:lstStyle/>
          <a:p>
            <a:pPr marL="0" indent="0">
              <a:lnSpc>
                <a:spcPct val="110000"/>
              </a:lnSpc>
              <a:spcBef>
                <a:spcPts val="1000"/>
              </a:spcBef>
              <a:buNone/>
            </a:pPr>
            <a:r>
              <a:rPr lang="tr-TR" sz="1200" kern="1200">
                <a:solidFill>
                  <a:schemeClr val="tx1"/>
                </a:solidFill>
                <a:latin typeface="Roboto" panose="02000000000000000000" pitchFamily="2" charset="0"/>
                <a:ea typeface="Roboto" panose="02000000000000000000" pitchFamily="2" charset="0"/>
                <a:cs typeface="+mn-cs"/>
              </a:rPr>
              <a:t>Below, we will be explaning a hypothetical business case, in which the decision maker is trying to identify the </a:t>
            </a:r>
            <a:r>
              <a:rPr lang="tr-TR" sz="1200" b="1" kern="1200">
                <a:solidFill>
                  <a:schemeClr val="tx1"/>
                </a:solidFill>
                <a:latin typeface="Roboto" panose="02000000000000000000" pitchFamily="2" charset="0"/>
                <a:ea typeface="Roboto" panose="02000000000000000000" pitchFamily="2" charset="0"/>
                <a:cs typeface="+mn-cs"/>
              </a:rPr>
              <a:t>number of vans </a:t>
            </a:r>
            <a:r>
              <a:rPr lang="tr-TR" sz="1200" kern="1200">
                <a:solidFill>
                  <a:schemeClr val="tx1"/>
                </a:solidFill>
                <a:latin typeface="Roboto" panose="02000000000000000000" pitchFamily="2" charset="0"/>
                <a:ea typeface="Roboto" panose="02000000000000000000" pitchFamily="2" charset="0"/>
                <a:cs typeface="+mn-cs"/>
              </a:rPr>
              <a:t>to use depending on varying  </a:t>
            </a:r>
            <a:r>
              <a:rPr lang="tr-TR" sz="1200" b="1" kern="1200">
                <a:solidFill>
                  <a:schemeClr val="tx1"/>
                </a:solidFill>
                <a:latin typeface="Roboto" panose="02000000000000000000" pitchFamily="2" charset="0"/>
                <a:ea typeface="Roboto" panose="02000000000000000000" pitchFamily="2" charset="0"/>
                <a:cs typeface="+mn-cs"/>
              </a:rPr>
              <a:t>battery sizes </a:t>
            </a:r>
            <a:r>
              <a:rPr lang="tr-TR" sz="1200" kern="1200">
                <a:solidFill>
                  <a:schemeClr val="tx1"/>
                </a:solidFill>
                <a:latin typeface="Roboto" panose="02000000000000000000" pitchFamily="2" charset="0"/>
                <a:ea typeface="Roboto" panose="02000000000000000000" pitchFamily="2" charset="0"/>
                <a:cs typeface="+mn-cs"/>
              </a:rPr>
              <a:t>for different vans and also </a:t>
            </a:r>
            <a:r>
              <a:rPr lang="tr-TR" sz="1200" b="1" kern="1200">
                <a:solidFill>
                  <a:schemeClr val="tx1"/>
                </a:solidFill>
                <a:latin typeface="Roboto" panose="02000000000000000000" pitchFamily="2" charset="0"/>
                <a:ea typeface="Roboto" panose="02000000000000000000" pitchFamily="2" charset="0"/>
                <a:cs typeface="+mn-cs"/>
              </a:rPr>
              <a:t>the charging policy </a:t>
            </a:r>
            <a:r>
              <a:rPr lang="tr-TR" sz="1200" kern="1200">
                <a:solidFill>
                  <a:schemeClr val="tx1"/>
                </a:solidFill>
                <a:latin typeface="Roboto" panose="02000000000000000000" pitchFamily="2" charset="0"/>
                <a:ea typeface="Roboto" panose="02000000000000000000" pitchFamily="2" charset="0"/>
                <a:cs typeface="+mn-cs"/>
              </a:rPr>
              <a:t>to use. In the following slides, the decisions about the number of vans will be made depending on the preferences of the decision makers described in this hypothetical business case.</a:t>
            </a:r>
          </a:p>
          <a:p>
            <a:pPr marL="0" indent="0">
              <a:lnSpc>
                <a:spcPct val="110000"/>
              </a:lnSpc>
              <a:spcBef>
                <a:spcPts val="1000"/>
              </a:spcBef>
              <a:buNone/>
            </a:pPr>
            <a:endParaRPr lang="tr-TR" sz="1200" kern="1200">
              <a:solidFill>
                <a:schemeClr val="tx1"/>
              </a:solidFill>
              <a:latin typeface="Roboto" panose="02000000000000000000" pitchFamily="2" charset="0"/>
              <a:ea typeface="Roboto" panose="02000000000000000000" pitchFamily="2" charset="0"/>
              <a:cs typeface="+mn-cs"/>
            </a:endParaRPr>
          </a:p>
          <a:p>
            <a:pPr marL="0" indent="0">
              <a:lnSpc>
                <a:spcPct val="110000"/>
              </a:lnSpc>
              <a:spcBef>
                <a:spcPts val="1000"/>
              </a:spcBef>
              <a:buNone/>
            </a:pPr>
            <a:endParaRPr lang="en-US" sz="1200">
              <a:latin typeface="Roboto" panose="02000000000000000000" pitchFamily="2" charset="0"/>
              <a:ea typeface="Roboto" panose="02000000000000000000" pitchFamily="2" charset="0"/>
            </a:endParaRPr>
          </a:p>
          <a:p>
            <a:pPr marL="0" indent="0">
              <a:lnSpc>
                <a:spcPct val="110000"/>
              </a:lnSpc>
              <a:spcBef>
                <a:spcPts val="1000"/>
              </a:spcBef>
              <a:buNone/>
            </a:pPr>
            <a:endParaRPr lang="en-US" sz="2200" kern="1200">
              <a:cs typeface="Arial"/>
            </a:endParaRPr>
          </a:p>
          <a:p>
            <a:pPr marL="0" indent="0">
              <a:lnSpc>
                <a:spcPct val="110000"/>
              </a:lnSpc>
              <a:spcBef>
                <a:spcPts val="1000"/>
              </a:spcBef>
              <a:buNone/>
            </a:pPr>
            <a:endParaRPr lang="en-US" sz="2200" kern="1200">
              <a:cs typeface="Arial"/>
            </a:endParaRPr>
          </a:p>
          <a:p>
            <a:pPr marL="0" indent="0">
              <a:lnSpc>
                <a:spcPct val="110000"/>
              </a:lnSpc>
              <a:spcBef>
                <a:spcPts val="1000"/>
              </a:spcBef>
              <a:buNone/>
            </a:pPr>
            <a:endParaRPr lang="en-US" sz="2200" kern="1200">
              <a:cs typeface="Arial"/>
            </a:endParaRPr>
          </a:p>
          <a:p>
            <a:pPr marL="0" indent="0">
              <a:lnSpc>
                <a:spcPct val="110000"/>
              </a:lnSpc>
              <a:spcBef>
                <a:spcPts val="1000"/>
              </a:spcBef>
              <a:buNone/>
            </a:pPr>
            <a:r>
              <a:rPr lang="en-US" sz="2200" kern="1200">
                <a:cs typeface="Arial"/>
              </a:rPr>
              <a:t>    </a:t>
            </a:r>
            <a:endParaRPr lang="tr-TR" sz="2200" kern="1200">
              <a:solidFill>
                <a:schemeClr val="tx1"/>
              </a:solidFill>
              <a:latin typeface="Arial"/>
              <a:cs typeface="Arial"/>
            </a:endParaRPr>
          </a:p>
          <a:p>
            <a:pPr marL="0" indent="0">
              <a:lnSpc>
                <a:spcPct val="110000"/>
              </a:lnSpc>
              <a:spcBef>
                <a:spcPts val="1000"/>
              </a:spcBef>
              <a:buNone/>
            </a:pPr>
            <a:br>
              <a:rPr lang="tr-TR" sz="2200" kern="1200">
                <a:solidFill>
                  <a:schemeClr val="tx1"/>
                </a:solidFill>
                <a:latin typeface="Arial"/>
                <a:cs typeface="Arial"/>
              </a:rPr>
            </a:br>
            <a:r>
              <a:rPr lang="tr-TR" sz="2200" kern="1200">
                <a:solidFill>
                  <a:schemeClr val="tx1"/>
                </a:solidFill>
                <a:latin typeface="Arial"/>
                <a:cs typeface="Arial"/>
              </a:rPr>
              <a:t>    </a:t>
            </a:r>
            <a:endParaRPr lang="en-US" sz="2200" kern="1200">
              <a:solidFill>
                <a:schemeClr val="tx1"/>
              </a:solidFill>
              <a:cs typeface="Arial"/>
            </a:endParaRPr>
          </a:p>
          <a:p>
            <a:pPr marL="0" indent="0">
              <a:lnSpc>
                <a:spcPct val="110000"/>
              </a:lnSpc>
              <a:spcBef>
                <a:spcPts val="1000"/>
              </a:spcBef>
              <a:buNone/>
            </a:pPr>
            <a:endParaRPr lang="en-US" sz="2200" kern="1200">
              <a:latin typeface="Arial"/>
              <a:cs typeface="Arial"/>
            </a:endParaRPr>
          </a:p>
          <a:p>
            <a:endParaRPr lang="en-US"/>
          </a:p>
        </p:txBody>
      </p:sp>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276225" y="454316"/>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 name="Title 1">
            <a:extLst>
              <a:ext uri="{FF2B5EF4-FFF2-40B4-BE49-F238E27FC236}">
                <a16:creationId xmlns:a16="http://schemas.microsoft.com/office/drawing/2014/main" id="{CB739216-1BAC-4EB0-ADFF-726F6AA77042}"/>
              </a:ext>
            </a:extLst>
          </p:cNvPr>
          <p:cNvSpPr>
            <a:spLocks noGrp="1"/>
          </p:cNvSpPr>
          <p:nvPr>
            <p:ph type="title"/>
          </p:nvPr>
        </p:nvSpPr>
        <p:spPr>
          <a:xfrm>
            <a:off x="320217" y="-75613"/>
            <a:ext cx="10380573" cy="798368"/>
          </a:xfrm>
        </p:spPr>
        <p:txBody>
          <a:bodyPr/>
          <a:lstStyle/>
          <a:p>
            <a:pPr>
              <a:lnSpc>
                <a:spcPct val="90000"/>
              </a:lnSpc>
              <a:spcBef>
                <a:spcPct val="0"/>
              </a:spcBef>
            </a:pPr>
            <a:r>
              <a:rPr lang="tr-TR" sz="2400" kern="1200">
                <a:solidFill>
                  <a:schemeClr val="tx1"/>
                </a:solidFill>
                <a:latin typeface="Roboto" panose="02000000000000000000" pitchFamily="2" charset="0"/>
                <a:ea typeface="Roboto" panose="02000000000000000000" pitchFamily="2" charset="0"/>
                <a:cs typeface="+mj-cs"/>
              </a:rPr>
              <a:t>A Hypothetical Business Case</a:t>
            </a:r>
            <a:endParaRPr lang="en-US" sz="2400" kern="1200">
              <a:solidFill>
                <a:schemeClr val="tx1"/>
              </a:solidFill>
              <a:latin typeface="Roboto" panose="02000000000000000000" pitchFamily="2" charset="0"/>
              <a:ea typeface="Roboto" panose="02000000000000000000" pitchFamily="2" charset="0"/>
              <a:cs typeface="+mj-cs"/>
            </a:endParaRPr>
          </a:p>
        </p:txBody>
      </p:sp>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11</a:t>
            </a:fld>
            <a:endParaRPr lang="en-US"/>
          </a:p>
        </p:txBody>
      </p:sp>
      <p:sp>
        <p:nvSpPr>
          <p:cNvPr id="4" name="TextBox 3">
            <a:extLst>
              <a:ext uri="{FF2B5EF4-FFF2-40B4-BE49-F238E27FC236}">
                <a16:creationId xmlns:a16="http://schemas.microsoft.com/office/drawing/2014/main" id="{CB049D32-F778-4448-8924-4C7F4FF82A5C}"/>
              </a:ext>
            </a:extLst>
          </p:cNvPr>
          <p:cNvSpPr txBox="1"/>
          <p:nvPr/>
        </p:nvSpPr>
        <p:spPr>
          <a:xfrm>
            <a:off x="103074" y="1597106"/>
            <a:ext cx="6998116" cy="526297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EXPRESS COURIER X </a:t>
            </a:r>
            <a:r>
              <a:rPr lang="tr-TR" sz="1200">
                <a:latin typeface="Roboto" panose="02000000000000000000" pitchFamily="2" charset="0"/>
                <a:ea typeface="Roboto" panose="02000000000000000000" pitchFamily="2" charset="0"/>
              </a:rPr>
              <a:t>is an express courier, operating in Europe. They are transforming their traditional last mile delivery operations to be performed by electric vans. With the city infrastructures are developing to support charging of the electric vehicles more and more, last mile delivery with electric vans has become a viable option in the last years for the courier companies.</a:t>
            </a:r>
          </a:p>
          <a:p>
            <a:endParaRPr lang="tr-TR"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The challange for the company contains 3 aspects:</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Evaluating the number of vans needed to serve the areas</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Evaluating different  vans with different battery size options, which have different daily costs</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Evaluating a new charging policy, which is believed to have a good chance of improving the performances</a:t>
            </a:r>
          </a:p>
          <a:p>
            <a:endParaRPr lang="tr-TR"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The operations manager believes that evaluating different battery sizes may be an opportunity for cost saving, due to daily costs of those batteries vary. The daily costs of the vans are rougly as below:</a:t>
            </a:r>
          </a:p>
          <a:p>
            <a:r>
              <a:rPr lang="tr-TR" sz="1200">
                <a:latin typeface="Roboto" panose="02000000000000000000" pitchFamily="2" charset="0"/>
                <a:ea typeface="Roboto" panose="02000000000000000000" pitchFamily="2" charset="0"/>
              </a:rPr>
              <a:t>35 kwh battery vans= 150 €/day</a:t>
            </a:r>
          </a:p>
          <a:p>
            <a:r>
              <a:rPr lang="tr-TR" sz="1200">
                <a:latin typeface="Roboto" panose="02000000000000000000" pitchFamily="2" charset="0"/>
                <a:ea typeface="Roboto" panose="02000000000000000000" pitchFamily="2" charset="0"/>
              </a:rPr>
              <a:t>30 kwh battery vans= 135 €/day</a:t>
            </a:r>
          </a:p>
          <a:p>
            <a:r>
              <a:rPr lang="tr-TR" sz="1200">
                <a:latin typeface="Roboto" panose="02000000000000000000" pitchFamily="2" charset="0"/>
                <a:ea typeface="Roboto" panose="02000000000000000000" pitchFamily="2" charset="0"/>
              </a:rPr>
              <a:t>25 kwh battery vans= 120 €/day</a:t>
            </a:r>
          </a:p>
          <a:p>
            <a:r>
              <a:rPr lang="tr-TR" sz="1200">
                <a:latin typeface="Roboto" panose="02000000000000000000" pitchFamily="2" charset="0"/>
                <a:ea typeface="Roboto" panose="02000000000000000000" pitchFamily="2" charset="0"/>
              </a:rPr>
              <a:t>20 kwh battery vans= 105 €/day</a:t>
            </a:r>
          </a:p>
          <a:p>
            <a:endParaRPr lang="tr-TR"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The operations manager wants to have </a:t>
            </a:r>
            <a:r>
              <a:rPr lang="tr-TR" sz="1200" b="1">
                <a:latin typeface="Roboto" panose="02000000000000000000" pitchFamily="2" charset="0"/>
                <a:ea typeface="Roboto" panose="02000000000000000000" pitchFamily="2" charset="0"/>
              </a:rPr>
              <a:t>all the vans </a:t>
            </a:r>
            <a:r>
              <a:rPr lang="tr-TR" sz="1200">
                <a:latin typeface="Roboto" panose="02000000000000000000" pitchFamily="2" charset="0"/>
                <a:ea typeface="Roboto" panose="02000000000000000000" pitchFamily="2" charset="0"/>
              </a:rPr>
              <a:t>serving to the </a:t>
            </a:r>
            <a:r>
              <a:rPr lang="tr-TR" sz="1200" b="1">
                <a:latin typeface="Roboto" panose="02000000000000000000" pitchFamily="2" charset="0"/>
                <a:ea typeface="Roboto" panose="02000000000000000000" pitchFamily="2" charset="0"/>
              </a:rPr>
              <a:t>same area </a:t>
            </a:r>
            <a:r>
              <a:rPr lang="tr-TR" sz="1200">
                <a:latin typeface="Roboto" panose="02000000000000000000" pitchFamily="2" charset="0"/>
                <a:ea typeface="Roboto" panose="02000000000000000000" pitchFamily="2" charset="0"/>
              </a:rPr>
              <a:t>complete their tours </a:t>
            </a:r>
            <a:r>
              <a:rPr lang="tr-TR" sz="1200" b="1">
                <a:latin typeface="Roboto" panose="02000000000000000000" pitchFamily="2" charset="0"/>
                <a:ea typeface="Roboto" panose="02000000000000000000" pitchFamily="2" charset="0"/>
              </a:rPr>
              <a:t>in 8 hours </a:t>
            </a:r>
            <a:r>
              <a:rPr lang="tr-TR" sz="1200">
                <a:latin typeface="Roboto" panose="02000000000000000000" pitchFamily="2" charset="0"/>
                <a:ea typeface="Roboto" panose="02000000000000000000" pitchFamily="2" charset="0"/>
              </a:rPr>
              <a:t>in </a:t>
            </a:r>
            <a:r>
              <a:rPr lang="tr-TR" sz="1200" b="1">
                <a:latin typeface="Roboto" panose="02000000000000000000" pitchFamily="2" charset="0"/>
                <a:ea typeface="Roboto" panose="02000000000000000000" pitchFamily="2" charset="0"/>
              </a:rPr>
              <a:t>95%</a:t>
            </a:r>
            <a:r>
              <a:rPr lang="tr-TR" sz="1200">
                <a:latin typeface="Roboto" panose="02000000000000000000" pitchFamily="2" charset="0"/>
                <a:ea typeface="Roboto" panose="02000000000000000000" pitchFamily="2" charset="0"/>
              </a:rPr>
              <a:t>  of the cases (</a:t>
            </a:r>
            <a:r>
              <a:rPr lang="tr-TR" sz="1200" b="1">
                <a:latin typeface="Roboto" panose="02000000000000000000" pitchFamily="2" charset="0"/>
                <a:ea typeface="Roboto" panose="02000000000000000000" pitchFamily="2" charset="0"/>
              </a:rPr>
              <a:t>only 5% </a:t>
            </a:r>
            <a:r>
              <a:rPr lang="tr-TR" sz="1200">
                <a:latin typeface="Roboto" panose="02000000000000000000" pitchFamily="2" charset="0"/>
                <a:ea typeface="Roboto" panose="02000000000000000000" pitchFamily="2" charset="0"/>
              </a:rPr>
              <a:t>of the tours are allowed to exceed 8 hours constraint). They already know from previous simulations that </a:t>
            </a:r>
            <a:r>
              <a:rPr lang="tr-TR" sz="1200" b="1">
                <a:latin typeface="Roboto" panose="02000000000000000000" pitchFamily="2" charset="0"/>
                <a:ea typeface="Roboto" panose="02000000000000000000" pitchFamily="2" charset="0"/>
              </a:rPr>
              <a:t>3 vans are not possible </a:t>
            </a:r>
            <a:r>
              <a:rPr lang="tr-TR" sz="1200">
                <a:latin typeface="Roboto" panose="02000000000000000000" pitchFamily="2" charset="0"/>
                <a:ea typeface="Roboto" panose="02000000000000000000" pitchFamily="2" charset="0"/>
              </a:rPr>
              <a:t>to serve 60 customers in 8 hours. Specifically, they are evaluating an area, to which they can </a:t>
            </a:r>
            <a:r>
              <a:rPr lang="tr-TR" sz="1200" b="1">
                <a:latin typeface="Roboto" panose="02000000000000000000" pitchFamily="2" charset="0"/>
                <a:ea typeface="Roboto" panose="02000000000000000000" pitchFamily="2" charset="0"/>
              </a:rPr>
              <a:t>easily serve with 4 vans all having 35 kwh batteries</a:t>
            </a:r>
            <a:r>
              <a:rPr lang="tr-TR" sz="1200">
                <a:latin typeface="Roboto" panose="02000000000000000000" pitchFamily="2" charset="0"/>
                <a:ea typeface="Roboto" panose="02000000000000000000" pitchFamily="2" charset="0"/>
              </a:rPr>
              <a:t>. However, evaluating the options with </a:t>
            </a:r>
            <a:r>
              <a:rPr lang="tr-TR" sz="1200" b="1">
                <a:latin typeface="Roboto" panose="02000000000000000000" pitchFamily="2" charset="0"/>
                <a:ea typeface="Roboto" panose="02000000000000000000" pitchFamily="2" charset="0"/>
              </a:rPr>
              <a:t>different battery sizes </a:t>
            </a:r>
            <a:r>
              <a:rPr lang="tr-TR" sz="1200">
                <a:latin typeface="Roboto" panose="02000000000000000000" pitchFamily="2" charset="0"/>
                <a:ea typeface="Roboto" panose="02000000000000000000" pitchFamily="2" charset="0"/>
              </a:rPr>
              <a:t>can lead to big </a:t>
            </a:r>
            <a:r>
              <a:rPr lang="tr-TR" sz="1200" b="1">
                <a:latin typeface="Roboto" panose="02000000000000000000" pitchFamily="2" charset="0"/>
                <a:ea typeface="Roboto" panose="02000000000000000000" pitchFamily="2" charset="0"/>
              </a:rPr>
              <a:t>cost savings </a:t>
            </a:r>
            <a:r>
              <a:rPr lang="tr-TR" sz="1200">
                <a:latin typeface="Roboto" panose="02000000000000000000" pitchFamily="2" charset="0"/>
                <a:ea typeface="Roboto" panose="02000000000000000000" pitchFamily="2" charset="0"/>
              </a:rPr>
              <a:t>for the company. Moreover, having a new charging policy considered to be introduced for the last mile delivery operations, the operations manager believes that they have a good chance of doing the last mile deliveries with vans having smaller battery sizes.</a:t>
            </a:r>
          </a:p>
          <a:p>
            <a:endParaRPr lang="tr-TR" sz="1200">
              <a:latin typeface="Roboto" panose="02000000000000000000" pitchFamily="2" charset="0"/>
              <a:ea typeface="Roboto" panose="02000000000000000000" pitchFamily="2" charset="0"/>
            </a:endParaRPr>
          </a:p>
        </p:txBody>
      </p:sp>
      <p:cxnSp>
        <p:nvCxnSpPr>
          <p:cNvPr id="8" name="Straight Connector 7">
            <a:extLst>
              <a:ext uri="{FF2B5EF4-FFF2-40B4-BE49-F238E27FC236}">
                <a16:creationId xmlns:a16="http://schemas.microsoft.com/office/drawing/2014/main" id="{26541510-A1D1-44CB-A3C6-B7F3AAB6C09F}"/>
              </a:ext>
            </a:extLst>
          </p:cNvPr>
          <p:cNvCxnSpPr>
            <a:cxnSpLocks/>
          </p:cNvCxnSpPr>
          <p:nvPr/>
        </p:nvCxnSpPr>
        <p:spPr>
          <a:xfrm>
            <a:off x="175098" y="1518976"/>
            <a:ext cx="1169668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976BB54E-A331-4EB8-8098-EFE59BC65D7A}"/>
              </a:ext>
            </a:extLst>
          </p:cNvPr>
          <p:cNvCxnSpPr>
            <a:cxnSpLocks/>
          </p:cNvCxnSpPr>
          <p:nvPr/>
        </p:nvCxnSpPr>
        <p:spPr>
          <a:xfrm flipH="1">
            <a:off x="7101190" y="1518976"/>
            <a:ext cx="3673" cy="51347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632B6F2B-DE8B-4978-B6ED-C9C6546A5961}"/>
              </a:ext>
            </a:extLst>
          </p:cNvPr>
          <p:cNvCxnSpPr>
            <a:cxnSpLocks/>
          </p:cNvCxnSpPr>
          <p:nvPr/>
        </p:nvCxnSpPr>
        <p:spPr>
          <a:xfrm flipV="1">
            <a:off x="7118084" y="4163805"/>
            <a:ext cx="4797691" cy="505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6" name="Group 5">
            <a:extLst>
              <a:ext uri="{FF2B5EF4-FFF2-40B4-BE49-F238E27FC236}">
                <a16:creationId xmlns:a16="http://schemas.microsoft.com/office/drawing/2014/main" id="{DDF40D5B-EC30-477B-AFF0-CEBD8DC1E694}"/>
              </a:ext>
            </a:extLst>
          </p:cNvPr>
          <p:cNvGrpSpPr/>
          <p:nvPr/>
        </p:nvGrpSpPr>
        <p:grpSpPr>
          <a:xfrm>
            <a:off x="7168333" y="1600001"/>
            <a:ext cx="4780051" cy="2513081"/>
            <a:chOff x="7404504" y="1610597"/>
            <a:chExt cx="4780051" cy="2513081"/>
          </a:xfrm>
        </p:grpSpPr>
        <p:pic>
          <p:nvPicPr>
            <p:cNvPr id="15" name="Picture 14">
              <a:extLst>
                <a:ext uri="{FF2B5EF4-FFF2-40B4-BE49-F238E27FC236}">
                  <a16:creationId xmlns:a16="http://schemas.microsoft.com/office/drawing/2014/main" id="{23C17BA9-84E6-4F71-A50E-55671DF4AB11}"/>
                </a:ext>
              </a:extLst>
            </p:cNvPr>
            <p:cNvPicPr>
              <a:picLocks noChangeAspect="1"/>
            </p:cNvPicPr>
            <p:nvPr/>
          </p:nvPicPr>
          <p:blipFill>
            <a:blip r:embed="rId4"/>
            <a:stretch>
              <a:fillRect/>
            </a:stretch>
          </p:blipFill>
          <p:spPr>
            <a:xfrm>
              <a:off x="7404504" y="1936223"/>
              <a:ext cx="2318994" cy="1559225"/>
            </a:xfrm>
            <a:prstGeom prst="rect">
              <a:avLst/>
            </a:prstGeom>
          </p:spPr>
        </p:pic>
        <p:sp>
          <p:nvSpPr>
            <p:cNvPr id="13" name="TextBox 12">
              <a:extLst>
                <a:ext uri="{FF2B5EF4-FFF2-40B4-BE49-F238E27FC236}">
                  <a16:creationId xmlns:a16="http://schemas.microsoft.com/office/drawing/2014/main" id="{73ADDAFB-D530-4C1C-AE6A-2E4C5048BD06}"/>
                </a:ext>
              </a:extLst>
            </p:cNvPr>
            <p:cNvSpPr txBox="1"/>
            <p:nvPr/>
          </p:nvSpPr>
          <p:spPr>
            <a:xfrm>
              <a:off x="7482139" y="1610597"/>
              <a:ext cx="2318994"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Max Tour End Time: 3 vans</a:t>
              </a:r>
            </a:p>
          </p:txBody>
        </p:sp>
        <p:sp>
          <p:nvSpPr>
            <p:cNvPr id="16" name="TextBox 15">
              <a:extLst>
                <a:ext uri="{FF2B5EF4-FFF2-40B4-BE49-F238E27FC236}">
                  <a16:creationId xmlns:a16="http://schemas.microsoft.com/office/drawing/2014/main" id="{BE75B5B9-83EE-4362-AE6B-14F06D86BE1D}"/>
                </a:ext>
              </a:extLst>
            </p:cNvPr>
            <p:cNvSpPr txBox="1"/>
            <p:nvPr/>
          </p:nvSpPr>
          <p:spPr>
            <a:xfrm>
              <a:off x="7429105" y="3454254"/>
              <a:ext cx="2431703" cy="646331"/>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Not possible to serve 60 customers in 8 hours with 3 vans, even with biggest batteries</a:t>
              </a:r>
            </a:p>
          </p:txBody>
        </p:sp>
        <p:sp>
          <p:nvSpPr>
            <p:cNvPr id="25" name="TextBox 24">
              <a:extLst>
                <a:ext uri="{FF2B5EF4-FFF2-40B4-BE49-F238E27FC236}">
                  <a16:creationId xmlns:a16="http://schemas.microsoft.com/office/drawing/2014/main" id="{BB080577-3D48-40F4-8FFF-722FB7AAA9DB}"/>
                </a:ext>
              </a:extLst>
            </p:cNvPr>
            <p:cNvSpPr txBox="1"/>
            <p:nvPr/>
          </p:nvSpPr>
          <p:spPr>
            <a:xfrm>
              <a:off x="9857700" y="3477347"/>
              <a:ext cx="2326855" cy="646331"/>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60 customers can easily be served in 8 hours by 4 vans using 35kwh batteries</a:t>
              </a:r>
            </a:p>
          </p:txBody>
        </p:sp>
        <p:pic>
          <p:nvPicPr>
            <p:cNvPr id="26" name="Picture 25" descr="Chart, histogram&#10;&#10;Description automatically generated">
              <a:extLst>
                <a:ext uri="{FF2B5EF4-FFF2-40B4-BE49-F238E27FC236}">
                  <a16:creationId xmlns:a16="http://schemas.microsoft.com/office/drawing/2014/main" id="{F2A53821-46FF-4126-A643-CF2DC14A08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1133" y="1967347"/>
              <a:ext cx="2268872" cy="1494227"/>
            </a:xfrm>
            <a:prstGeom prst="rect">
              <a:avLst/>
            </a:prstGeom>
          </p:spPr>
        </p:pic>
        <p:sp>
          <p:nvSpPr>
            <p:cNvPr id="27" name="TextBox 26">
              <a:extLst>
                <a:ext uri="{FF2B5EF4-FFF2-40B4-BE49-F238E27FC236}">
                  <a16:creationId xmlns:a16="http://schemas.microsoft.com/office/drawing/2014/main" id="{F8F2A741-1613-45BE-AA64-325BD47C040F}"/>
                </a:ext>
              </a:extLst>
            </p:cNvPr>
            <p:cNvSpPr txBox="1"/>
            <p:nvPr/>
          </p:nvSpPr>
          <p:spPr>
            <a:xfrm>
              <a:off x="9801133" y="1610597"/>
              <a:ext cx="2318994"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Max Tour End Time: 4 vans</a:t>
              </a:r>
            </a:p>
          </p:txBody>
        </p:sp>
      </p:grpSp>
      <p:sp>
        <p:nvSpPr>
          <p:cNvPr id="28" name="TextBox 27">
            <a:extLst>
              <a:ext uri="{FF2B5EF4-FFF2-40B4-BE49-F238E27FC236}">
                <a16:creationId xmlns:a16="http://schemas.microsoft.com/office/drawing/2014/main" id="{FFCD1BE1-9B96-40FE-8507-0443D40D6723}"/>
              </a:ext>
            </a:extLst>
          </p:cNvPr>
          <p:cNvSpPr txBox="1"/>
          <p:nvPr/>
        </p:nvSpPr>
        <p:spPr>
          <a:xfrm>
            <a:off x="7192934" y="5369312"/>
            <a:ext cx="4353797" cy="1354217"/>
          </a:xfrm>
          <a:prstGeom prst="rect">
            <a:avLst/>
          </a:prstGeom>
          <a:noFill/>
        </p:spPr>
        <p:txBody>
          <a:bodyPr wrap="square" rtlCol="0">
            <a:spAutoFit/>
          </a:bodyPr>
          <a:lstStyle/>
          <a:p>
            <a:pPr>
              <a:spcAft>
                <a:spcPts val="600"/>
              </a:spcAft>
            </a:pPr>
            <a:r>
              <a:rPr lang="tr-TR" sz="1200" b="1">
                <a:latin typeface="Roboto" panose="02000000000000000000" pitchFamily="2" charset="0"/>
                <a:ea typeface="Roboto" panose="02000000000000000000" pitchFamily="2" charset="0"/>
              </a:rPr>
              <a:t>Summarizing the challange</a:t>
            </a:r>
          </a:p>
          <a:p>
            <a:r>
              <a:rPr lang="tr-TR" sz="1200">
                <a:latin typeface="Roboto" panose="02000000000000000000" pitchFamily="2" charset="0"/>
                <a:ea typeface="Roboto" panose="02000000000000000000" pitchFamily="2" charset="0"/>
              </a:rPr>
              <a:t>Find the right combination of :</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Battery sizes for different vans</a:t>
            </a:r>
          </a:p>
          <a:p>
            <a:pPr marL="171450" indent="-171450">
              <a:spcAft>
                <a:spcPts val="600"/>
              </a:spcAft>
              <a:buFont typeface="Arial" panose="020B0604020202020204" pitchFamily="34" charset="0"/>
              <a:buChar char="•"/>
            </a:pPr>
            <a:r>
              <a:rPr lang="tr-TR" sz="1200">
                <a:latin typeface="Roboto" panose="02000000000000000000" pitchFamily="2" charset="0"/>
                <a:ea typeface="Roboto" panose="02000000000000000000" pitchFamily="2" charset="0"/>
              </a:rPr>
              <a:t>Charging policy</a:t>
            </a:r>
          </a:p>
          <a:p>
            <a:r>
              <a:rPr lang="tr-TR" sz="1200">
                <a:latin typeface="Roboto" panose="02000000000000000000" pitchFamily="2" charset="0"/>
                <a:ea typeface="Roboto" panose="02000000000000000000" pitchFamily="2" charset="0"/>
              </a:rPr>
              <a:t>To achieve cost savings, and still being able to serve 60 customers with 4 vans in 8 hours with 95% confidence level.</a:t>
            </a:r>
          </a:p>
        </p:txBody>
      </p:sp>
      <p:cxnSp>
        <p:nvCxnSpPr>
          <p:cNvPr id="29" name="Straight Connector 28">
            <a:extLst>
              <a:ext uri="{FF2B5EF4-FFF2-40B4-BE49-F238E27FC236}">
                <a16:creationId xmlns:a16="http://schemas.microsoft.com/office/drawing/2014/main" id="{BAE30852-278B-4BB0-908D-9B64900A285D}"/>
              </a:ext>
            </a:extLst>
          </p:cNvPr>
          <p:cNvCxnSpPr>
            <a:cxnSpLocks/>
          </p:cNvCxnSpPr>
          <p:nvPr/>
        </p:nvCxnSpPr>
        <p:spPr>
          <a:xfrm>
            <a:off x="7118084" y="5326895"/>
            <a:ext cx="4797691"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753CE9AD-12B5-4EC8-A8FE-69FAB22AA5EA}"/>
              </a:ext>
            </a:extLst>
          </p:cNvPr>
          <p:cNvSpPr txBox="1"/>
          <p:nvPr/>
        </p:nvSpPr>
        <p:spPr>
          <a:xfrm>
            <a:off x="7193989" y="4240044"/>
            <a:ext cx="4498650" cy="1015663"/>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Therefore, 3 vans and 5 vans will not be tried, and we will try to identify only in which cases 4 vans would not be enough. (You will see that with changing battery sizes 4 vans may not be enough in some cases, due to the </a:t>
            </a:r>
            <a:r>
              <a:rPr lang="tr-TR" sz="1200" b="1">
                <a:latin typeface="Roboto" panose="02000000000000000000" pitchFamily="2" charset="0"/>
                <a:ea typeface="Roboto" panose="02000000000000000000" pitchFamily="2" charset="0"/>
              </a:rPr>
              <a:t>trade-off</a:t>
            </a:r>
            <a:r>
              <a:rPr lang="tr-TR" sz="1200">
                <a:latin typeface="Roboto" panose="02000000000000000000" pitchFamily="2" charset="0"/>
                <a:ea typeface="Roboto" panose="02000000000000000000" pitchFamily="2" charset="0"/>
              </a:rPr>
              <a:t> of choosing smaller batteries increasing the maximum tour end time)</a:t>
            </a:r>
          </a:p>
        </p:txBody>
      </p:sp>
    </p:spTree>
    <p:extLst>
      <p:ext uri="{BB962C8B-B14F-4D97-AF65-F5344CB8AC3E}">
        <p14:creationId xmlns:p14="http://schemas.microsoft.com/office/powerpoint/2010/main" val="3194180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3"/>
          <a:stretch>
            <a:fillRect/>
          </a:stretch>
        </p:blipFill>
        <p:spPr>
          <a:xfrm>
            <a:off x="276225" y="454316"/>
            <a:ext cx="11639550" cy="342900"/>
          </a:xfrm>
          <a:prstGeom prst="rect">
            <a:avLst/>
          </a:prstGeom>
        </p:spPr>
      </p:pic>
      <p:sp>
        <p:nvSpPr>
          <p:cNvPr id="2" name="Title 1">
            <a:extLst>
              <a:ext uri="{FF2B5EF4-FFF2-40B4-BE49-F238E27FC236}">
                <a16:creationId xmlns:a16="http://schemas.microsoft.com/office/drawing/2014/main" id="{CB739216-1BAC-4EB0-ADFF-726F6AA77042}"/>
              </a:ext>
            </a:extLst>
          </p:cNvPr>
          <p:cNvSpPr>
            <a:spLocks noGrp="1"/>
          </p:cNvSpPr>
          <p:nvPr>
            <p:ph type="title"/>
          </p:nvPr>
        </p:nvSpPr>
        <p:spPr>
          <a:xfrm>
            <a:off x="320217" y="-75613"/>
            <a:ext cx="10380573" cy="798368"/>
          </a:xfrm>
        </p:spPr>
        <p:txBody>
          <a:bodyPr/>
          <a:lstStyle/>
          <a:p>
            <a:pPr>
              <a:lnSpc>
                <a:spcPct val="90000"/>
              </a:lnSpc>
              <a:spcBef>
                <a:spcPct val="0"/>
              </a:spcBef>
            </a:pPr>
            <a:r>
              <a:rPr lang="tr-TR" sz="2400" kern="1200">
                <a:solidFill>
                  <a:schemeClr val="tx1"/>
                </a:solidFill>
                <a:latin typeface="Roboto"/>
                <a:ea typeface="Roboto"/>
                <a:cs typeface="+mj-cs"/>
              </a:rPr>
              <a:t>Base Case Charging Policy, Varying Battery Sizes, 4 vans</a:t>
            </a:r>
            <a:endParaRPr lang="en-US" sz="2400" kern="1200">
              <a:solidFill>
                <a:schemeClr val="tx1"/>
              </a:solidFill>
              <a:latin typeface="Roboto" panose="02000000000000000000" pitchFamily="2" charset="0"/>
              <a:ea typeface="Roboto" panose="02000000000000000000" pitchFamily="2" charset="0"/>
              <a:cs typeface="+mj-cs"/>
            </a:endParaRPr>
          </a:p>
        </p:txBody>
      </p:sp>
      <p:cxnSp>
        <p:nvCxnSpPr>
          <p:cNvPr id="7" name="Straight Connector 32">
            <a:extLst>
              <a:ext uri="{FF2B5EF4-FFF2-40B4-BE49-F238E27FC236}">
                <a16:creationId xmlns:a16="http://schemas.microsoft.com/office/drawing/2014/main" id="{02A981A8-FBB1-476C-A8BF-BB8787630F12}"/>
              </a:ext>
            </a:extLst>
          </p:cNvPr>
          <p:cNvCxnSpPr>
            <a:cxnSpLocks/>
          </p:cNvCxnSpPr>
          <p:nvPr/>
        </p:nvCxnSpPr>
        <p:spPr>
          <a:xfrm>
            <a:off x="4139745" y="655199"/>
            <a:ext cx="0" cy="62293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32">
            <a:extLst>
              <a:ext uri="{FF2B5EF4-FFF2-40B4-BE49-F238E27FC236}">
                <a16:creationId xmlns:a16="http://schemas.microsoft.com/office/drawing/2014/main" id="{D36C2EC7-FFDD-4215-93CB-D28EB86B9C0E}"/>
              </a:ext>
            </a:extLst>
          </p:cNvPr>
          <p:cNvCxnSpPr>
            <a:cxnSpLocks/>
          </p:cNvCxnSpPr>
          <p:nvPr/>
        </p:nvCxnSpPr>
        <p:spPr>
          <a:xfrm>
            <a:off x="8038596" y="655199"/>
            <a:ext cx="0" cy="61641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extBox 1">
            <a:extLst>
              <a:ext uri="{FF2B5EF4-FFF2-40B4-BE49-F238E27FC236}">
                <a16:creationId xmlns:a16="http://schemas.microsoft.com/office/drawing/2014/main" id="{F28F9986-0B96-44AF-9E98-831C4CD99354}"/>
              </a:ext>
            </a:extLst>
          </p:cNvPr>
          <p:cNvSpPr txBox="1"/>
          <p:nvPr/>
        </p:nvSpPr>
        <p:spPr>
          <a:xfrm>
            <a:off x="858749" y="709272"/>
            <a:ext cx="2492712" cy="523220"/>
          </a:xfrm>
          <a:prstGeom prst="rect">
            <a:avLst/>
          </a:prstGeom>
          <a:noFill/>
        </p:spPr>
        <p:txBody>
          <a:bodyPr wrap="square" lIns="91440" tIns="45720" rIns="91440" bIns="45720" rtlCol="0" anchor="t">
            <a:spAutoFit/>
          </a:bodyPr>
          <a:lstStyle/>
          <a:p>
            <a:r>
              <a:rPr lang="tr-TR" sz="1400" b="1">
                <a:latin typeface="Roboto"/>
                <a:ea typeface="+mn-lt"/>
                <a:cs typeface="+mn-lt"/>
              </a:rPr>
              <a:t>battery_size = [20,20,20,20]</a:t>
            </a:r>
          </a:p>
          <a:p>
            <a:r>
              <a:rPr lang="tr-TR" sz="1400" b="1">
                <a:latin typeface="Roboto"/>
                <a:ea typeface="+mn-lt"/>
                <a:cs typeface="+mn-lt"/>
              </a:rPr>
              <a:t>Charging policy= Base Case</a:t>
            </a:r>
            <a:endParaRPr lang="it-IT" sz="1400">
              <a:latin typeface="Roboto"/>
            </a:endParaRPr>
          </a:p>
        </p:txBody>
      </p:sp>
      <p:pic>
        <p:nvPicPr>
          <p:cNvPr id="16" name="Immagine 16">
            <a:extLst>
              <a:ext uri="{FF2B5EF4-FFF2-40B4-BE49-F238E27FC236}">
                <a16:creationId xmlns:a16="http://schemas.microsoft.com/office/drawing/2014/main" id="{225F17D9-B25B-4834-A749-60D685132DC8}"/>
              </a:ext>
            </a:extLst>
          </p:cNvPr>
          <p:cNvPicPr>
            <a:picLocks noChangeAspect="1"/>
          </p:cNvPicPr>
          <p:nvPr/>
        </p:nvPicPr>
        <p:blipFill>
          <a:blip r:embed="rId4"/>
          <a:stretch>
            <a:fillRect/>
          </a:stretch>
        </p:blipFill>
        <p:spPr>
          <a:xfrm>
            <a:off x="517880" y="1195822"/>
            <a:ext cx="3084094" cy="2036499"/>
          </a:xfrm>
          <a:prstGeom prst="rect">
            <a:avLst/>
          </a:prstGeom>
        </p:spPr>
      </p:pic>
      <p:pic>
        <p:nvPicPr>
          <p:cNvPr id="18" name="Immagine 18" descr="Immagine che contiene testo&#10;&#10;Descrizione generata automaticamente">
            <a:extLst>
              <a:ext uri="{FF2B5EF4-FFF2-40B4-BE49-F238E27FC236}">
                <a16:creationId xmlns:a16="http://schemas.microsoft.com/office/drawing/2014/main" id="{C27CE3F2-4540-433A-871A-D9C4668744F6}"/>
              </a:ext>
            </a:extLst>
          </p:cNvPr>
          <p:cNvPicPr>
            <a:picLocks noChangeAspect="1"/>
          </p:cNvPicPr>
          <p:nvPr/>
        </p:nvPicPr>
        <p:blipFill>
          <a:blip r:embed="rId5"/>
          <a:stretch>
            <a:fillRect/>
          </a:stretch>
        </p:blipFill>
        <p:spPr>
          <a:xfrm>
            <a:off x="333422" y="3269256"/>
            <a:ext cx="3653672" cy="914985"/>
          </a:xfrm>
          <a:prstGeom prst="rect">
            <a:avLst/>
          </a:prstGeom>
        </p:spPr>
      </p:pic>
      <p:sp>
        <p:nvSpPr>
          <p:cNvPr id="19" name="CasellaDiTesto 18">
            <a:extLst>
              <a:ext uri="{FF2B5EF4-FFF2-40B4-BE49-F238E27FC236}">
                <a16:creationId xmlns:a16="http://schemas.microsoft.com/office/drawing/2014/main" id="{85C0FB82-D1AC-4D3C-B1D4-E634F3C0EE48}"/>
              </a:ext>
            </a:extLst>
          </p:cNvPr>
          <p:cNvSpPr txBox="1"/>
          <p:nvPr/>
        </p:nvSpPr>
        <p:spPr>
          <a:xfrm>
            <a:off x="4884508" y="72147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Roboto"/>
                <a:ea typeface="Roboto"/>
              </a:rPr>
              <a:t>battery_size = [25,25,25,25]</a:t>
            </a:r>
            <a:endParaRPr lang="tr-TR" sz="1400" b="1">
              <a:latin typeface="Roboto"/>
              <a:ea typeface="Roboto"/>
            </a:endParaRPr>
          </a:p>
          <a:p>
            <a:r>
              <a:rPr lang="tr-TR" sz="1400" b="1">
                <a:latin typeface="Roboto"/>
                <a:ea typeface="+mn-lt"/>
                <a:cs typeface="+mn-lt"/>
              </a:rPr>
              <a:t>Charging policy= Base Case</a:t>
            </a:r>
            <a:endParaRPr lang="en-US" sz="1400" b="1">
              <a:latin typeface="Roboto"/>
              <a:ea typeface="Roboto"/>
            </a:endParaRPr>
          </a:p>
        </p:txBody>
      </p:sp>
      <p:pic>
        <p:nvPicPr>
          <p:cNvPr id="21" name="Immagine 21" descr="Immagine che contiene testo&#10;&#10;Descrizione generata automaticamente">
            <a:extLst>
              <a:ext uri="{FF2B5EF4-FFF2-40B4-BE49-F238E27FC236}">
                <a16:creationId xmlns:a16="http://schemas.microsoft.com/office/drawing/2014/main" id="{983CF416-12C1-4C5C-BAF5-81944F0F1877}"/>
              </a:ext>
            </a:extLst>
          </p:cNvPr>
          <p:cNvPicPr>
            <a:picLocks noChangeAspect="1"/>
          </p:cNvPicPr>
          <p:nvPr/>
        </p:nvPicPr>
        <p:blipFill>
          <a:blip r:embed="rId6"/>
          <a:stretch>
            <a:fillRect/>
          </a:stretch>
        </p:blipFill>
        <p:spPr>
          <a:xfrm>
            <a:off x="4314532" y="3226415"/>
            <a:ext cx="3656281" cy="915309"/>
          </a:xfrm>
          <a:prstGeom prst="rect">
            <a:avLst/>
          </a:prstGeom>
        </p:spPr>
      </p:pic>
      <p:pic>
        <p:nvPicPr>
          <p:cNvPr id="22" name="Immagine 22">
            <a:extLst>
              <a:ext uri="{FF2B5EF4-FFF2-40B4-BE49-F238E27FC236}">
                <a16:creationId xmlns:a16="http://schemas.microsoft.com/office/drawing/2014/main" id="{3F6C3505-8531-4D55-9710-05D12C86FFEC}"/>
              </a:ext>
            </a:extLst>
          </p:cNvPr>
          <p:cNvPicPr>
            <a:picLocks noChangeAspect="1"/>
          </p:cNvPicPr>
          <p:nvPr/>
        </p:nvPicPr>
        <p:blipFill>
          <a:blip r:embed="rId7"/>
          <a:stretch>
            <a:fillRect/>
          </a:stretch>
        </p:blipFill>
        <p:spPr>
          <a:xfrm>
            <a:off x="4622670" y="1196796"/>
            <a:ext cx="2991199" cy="2072460"/>
          </a:xfrm>
          <a:prstGeom prst="rect">
            <a:avLst/>
          </a:prstGeom>
        </p:spPr>
      </p:pic>
      <p:sp>
        <p:nvSpPr>
          <p:cNvPr id="23" name="CasellaDiTesto 22">
            <a:extLst>
              <a:ext uri="{FF2B5EF4-FFF2-40B4-BE49-F238E27FC236}">
                <a16:creationId xmlns:a16="http://schemas.microsoft.com/office/drawing/2014/main" id="{A97DAB54-311E-4766-9F09-B462ACFC3BB8}"/>
              </a:ext>
            </a:extLst>
          </p:cNvPr>
          <p:cNvSpPr txBox="1"/>
          <p:nvPr/>
        </p:nvSpPr>
        <p:spPr>
          <a:xfrm>
            <a:off x="8769303" y="71884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battery_size = [30,30,30,30]</a:t>
            </a:r>
            <a:endParaRPr lang="tr-TR" sz="1400" b="1"/>
          </a:p>
          <a:p>
            <a:r>
              <a:rPr lang="tr-TR" sz="1400" b="1">
                <a:latin typeface="Roboto"/>
                <a:ea typeface="+mn-lt"/>
                <a:cs typeface="+mn-lt"/>
              </a:rPr>
              <a:t>Charging policy= Base Case</a:t>
            </a:r>
            <a:endParaRPr lang="it-IT" sz="1400">
              <a:latin typeface="Roboto"/>
            </a:endParaRPr>
          </a:p>
        </p:txBody>
      </p:sp>
      <p:pic>
        <p:nvPicPr>
          <p:cNvPr id="25" name="Immagine 25" descr="Immagine che contiene testo&#10;&#10;Descrizione generata automaticamente">
            <a:extLst>
              <a:ext uri="{FF2B5EF4-FFF2-40B4-BE49-F238E27FC236}">
                <a16:creationId xmlns:a16="http://schemas.microsoft.com/office/drawing/2014/main" id="{340E786D-EAE9-4B58-9AD3-62408D5FF262}"/>
              </a:ext>
            </a:extLst>
          </p:cNvPr>
          <p:cNvPicPr>
            <a:picLocks noChangeAspect="1"/>
          </p:cNvPicPr>
          <p:nvPr/>
        </p:nvPicPr>
        <p:blipFill>
          <a:blip r:embed="rId8"/>
          <a:stretch>
            <a:fillRect/>
          </a:stretch>
        </p:blipFill>
        <p:spPr>
          <a:xfrm>
            <a:off x="8197175" y="3228758"/>
            <a:ext cx="3660950" cy="910622"/>
          </a:xfrm>
          <a:prstGeom prst="rect">
            <a:avLst/>
          </a:prstGeom>
        </p:spPr>
      </p:pic>
      <p:pic>
        <p:nvPicPr>
          <p:cNvPr id="26" name="Immagine 26">
            <a:extLst>
              <a:ext uri="{FF2B5EF4-FFF2-40B4-BE49-F238E27FC236}">
                <a16:creationId xmlns:a16="http://schemas.microsoft.com/office/drawing/2014/main" id="{D43CD78D-C662-48F3-A201-0F234AAD1812}"/>
              </a:ext>
            </a:extLst>
          </p:cNvPr>
          <p:cNvPicPr>
            <a:picLocks noChangeAspect="1"/>
          </p:cNvPicPr>
          <p:nvPr/>
        </p:nvPicPr>
        <p:blipFill>
          <a:blip r:embed="rId9"/>
          <a:stretch>
            <a:fillRect/>
          </a:stretch>
        </p:blipFill>
        <p:spPr>
          <a:xfrm>
            <a:off x="8401829" y="1195822"/>
            <a:ext cx="3079424" cy="2030593"/>
          </a:xfrm>
          <a:prstGeom prst="rect">
            <a:avLst/>
          </a:prstGeom>
        </p:spPr>
      </p:pic>
      <p:sp>
        <p:nvSpPr>
          <p:cNvPr id="27" name="TextBox 26">
            <a:extLst>
              <a:ext uri="{FF2B5EF4-FFF2-40B4-BE49-F238E27FC236}">
                <a16:creationId xmlns:a16="http://schemas.microsoft.com/office/drawing/2014/main" id="{5C2F9DED-93A2-42C6-8745-BF5317314FFD}"/>
              </a:ext>
            </a:extLst>
          </p:cNvPr>
          <p:cNvSpPr txBox="1"/>
          <p:nvPr/>
        </p:nvSpPr>
        <p:spPr>
          <a:xfrm>
            <a:off x="4536531" y="4499598"/>
            <a:ext cx="3952749" cy="2011706"/>
          </a:xfrm>
          <a:prstGeom prst="rect">
            <a:avLst/>
          </a:prstGeom>
          <a:noFill/>
        </p:spPr>
        <p:txBody>
          <a:bodyPr wrap="square" rtlCol="0">
            <a:spAutoFit/>
          </a:bodyPr>
          <a:lstStyle/>
          <a:p>
            <a:endParaRPr lang="tr-TR"/>
          </a:p>
        </p:txBody>
      </p:sp>
      <p:sp>
        <p:nvSpPr>
          <p:cNvPr id="31" name="TextBox 30">
            <a:extLst>
              <a:ext uri="{FF2B5EF4-FFF2-40B4-BE49-F238E27FC236}">
                <a16:creationId xmlns:a16="http://schemas.microsoft.com/office/drawing/2014/main" id="{733CB725-24DE-48CD-BF3A-02CA4DF28754}"/>
              </a:ext>
            </a:extLst>
          </p:cNvPr>
          <p:cNvSpPr txBox="1"/>
          <p:nvPr/>
        </p:nvSpPr>
        <p:spPr>
          <a:xfrm>
            <a:off x="174530" y="4256108"/>
            <a:ext cx="4018718" cy="1538883"/>
          </a:xfrm>
          <a:prstGeom prst="rect">
            <a:avLst/>
          </a:prstGeom>
          <a:noFill/>
        </p:spPr>
        <p:txBody>
          <a:bodyPr wrap="square" rtlCol="0">
            <a:spAutoFit/>
          </a:bodyPr>
          <a:lstStyle/>
          <a:p>
            <a:pPr>
              <a:spcBef>
                <a:spcPts val="600"/>
              </a:spcBef>
            </a:pPr>
            <a:r>
              <a:rPr lang="tr-TR" sz="1200"/>
              <a:t>With the probability of </a:t>
            </a:r>
            <a:r>
              <a:rPr lang="tr-TR" sz="1200" b="1"/>
              <a:t>0.9965</a:t>
            </a:r>
            <a:r>
              <a:rPr lang="tr-TR" sz="1200"/>
              <a:t>, 4 vans cannot satisfy 8 hours constraint</a:t>
            </a:r>
            <a:r>
              <a:rPr lang="en-US" sz="1200"/>
              <a:t> s</a:t>
            </a:r>
            <a:r>
              <a:rPr lang="tr-TR" sz="1200"/>
              <a:t>ince the company set the threshold for probability of maximum tour end time exceeding 8 hours as </a:t>
            </a:r>
            <a:r>
              <a:rPr lang="tr-TR" sz="1200" b="1"/>
              <a:t>0.05:</a:t>
            </a:r>
          </a:p>
          <a:p>
            <a:pPr>
              <a:spcBef>
                <a:spcPts val="600"/>
              </a:spcBef>
            </a:pPr>
            <a:r>
              <a:rPr lang="tr-TR" sz="1200"/>
              <a:t>0.9965</a:t>
            </a:r>
            <a:r>
              <a:rPr lang="en-US" sz="1200"/>
              <a:t> </a:t>
            </a:r>
            <a:r>
              <a:rPr lang="tr-TR" sz="1200"/>
              <a:t>&gt;</a:t>
            </a:r>
            <a:r>
              <a:rPr lang="en-US" sz="1200"/>
              <a:t> </a:t>
            </a:r>
            <a:r>
              <a:rPr lang="tr-TR" sz="1200"/>
              <a:t>0.05</a:t>
            </a:r>
          </a:p>
          <a:p>
            <a:pPr>
              <a:spcBef>
                <a:spcPts val="600"/>
              </a:spcBef>
            </a:pPr>
            <a:r>
              <a:rPr lang="tr-TR" sz="1200"/>
              <a:t>So, 4 vans are </a:t>
            </a:r>
            <a:r>
              <a:rPr lang="tr-TR" sz="1200" b="1"/>
              <a:t>NOT </a:t>
            </a:r>
            <a:r>
              <a:rPr lang="tr-TR" sz="1200"/>
              <a:t>enough</a:t>
            </a:r>
            <a:r>
              <a:rPr lang="tr-TR" sz="1200" b="1"/>
              <a:t> </a:t>
            </a:r>
            <a:r>
              <a:rPr lang="tr-TR" sz="1200"/>
              <a:t>with this battery size and charging policy</a:t>
            </a:r>
          </a:p>
        </p:txBody>
      </p:sp>
      <p:sp>
        <p:nvSpPr>
          <p:cNvPr id="32" name="TextBox 31">
            <a:extLst>
              <a:ext uri="{FF2B5EF4-FFF2-40B4-BE49-F238E27FC236}">
                <a16:creationId xmlns:a16="http://schemas.microsoft.com/office/drawing/2014/main" id="{DA2B5410-F423-4397-9B37-94F7E5F62445}"/>
              </a:ext>
            </a:extLst>
          </p:cNvPr>
          <p:cNvSpPr txBox="1"/>
          <p:nvPr/>
        </p:nvSpPr>
        <p:spPr>
          <a:xfrm>
            <a:off x="4199589" y="4239755"/>
            <a:ext cx="4018718" cy="1538883"/>
          </a:xfrm>
          <a:prstGeom prst="rect">
            <a:avLst/>
          </a:prstGeom>
          <a:noFill/>
        </p:spPr>
        <p:txBody>
          <a:bodyPr wrap="square" rtlCol="0">
            <a:spAutoFit/>
          </a:bodyPr>
          <a:lstStyle/>
          <a:p>
            <a:pPr>
              <a:spcBef>
                <a:spcPts val="600"/>
              </a:spcBef>
            </a:pPr>
            <a:r>
              <a:rPr lang="tr-TR" sz="1200"/>
              <a:t>With the probability of </a:t>
            </a:r>
            <a:r>
              <a:rPr lang="tr-TR" sz="1200" b="1"/>
              <a:t>0.81</a:t>
            </a:r>
            <a:r>
              <a:rPr lang="tr-TR" sz="1200"/>
              <a:t>, 4 vans cannot satisfy 8 hours constraint</a:t>
            </a:r>
            <a:r>
              <a:rPr lang="en-US" sz="1200"/>
              <a:t> s</a:t>
            </a:r>
            <a:r>
              <a:rPr lang="tr-TR" sz="1200"/>
              <a:t>ince the company set the threshold for probability of maximum tour end time exceeding 8 hours as </a:t>
            </a:r>
            <a:r>
              <a:rPr lang="tr-TR" sz="1200" b="1"/>
              <a:t>0.05:</a:t>
            </a:r>
          </a:p>
          <a:p>
            <a:pPr>
              <a:spcBef>
                <a:spcPts val="600"/>
              </a:spcBef>
            </a:pPr>
            <a:r>
              <a:rPr lang="tr-TR" sz="1200"/>
              <a:t>0.81</a:t>
            </a:r>
            <a:r>
              <a:rPr lang="en-US" sz="1200"/>
              <a:t> </a:t>
            </a:r>
            <a:r>
              <a:rPr lang="tr-TR" sz="1200"/>
              <a:t>&gt;</a:t>
            </a:r>
            <a:r>
              <a:rPr lang="en-US" sz="1200"/>
              <a:t> </a:t>
            </a:r>
            <a:r>
              <a:rPr lang="tr-TR" sz="1200"/>
              <a:t>0.05</a:t>
            </a:r>
          </a:p>
          <a:p>
            <a:pPr>
              <a:spcBef>
                <a:spcPts val="600"/>
              </a:spcBef>
            </a:pPr>
            <a:r>
              <a:rPr lang="tr-TR" sz="1200"/>
              <a:t>So, 4 vans are </a:t>
            </a:r>
            <a:r>
              <a:rPr lang="tr-TR" sz="1200" b="1"/>
              <a:t>NOT </a:t>
            </a:r>
            <a:r>
              <a:rPr lang="tr-TR" sz="1200"/>
              <a:t>enough</a:t>
            </a:r>
            <a:r>
              <a:rPr lang="tr-TR" sz="1200" b="1"/>
              <a:t> </a:t>
            </a:r>
            <a:r>
              <a:rPr lang="tr-TR" sz="1200"/>
              <a:t>with this battery size and charging policy</a:t>
            </a:r>
          </a:p>
        </p:txBody>
      </p:sp>
      <p:sp>
        <p:nvSpPr>
          <p:cNvPr id="33" name="TextBox 32">
            <a:extLst>
              <a:ext uri="{FF2B5EF4-FFF2-40B4-BE49-F238E27FC236}">
                <a16:creationId xmlns:a16="http://schemas.microsoft.com/office/drawing/2014/main" id="{E071636C-58ED-4ACD-8BF1-2D979BC0DF18}"/>
              </a:ext>
            </a:extLst>
          </p:cNvPr>
          <p:cNvSpPr txBox="1"/>
          <p:nvPr/>
        </p:nvSpPr>
        <p:spPr>
          <a:xfrm>
            <a:off x="8041507" y="4247932"/>
            <a:ext cx="4018718" cy="1538883"/>
          </a:xfrm>
          <a:prstGeom prst="rect">
            <a:avLst/>
          </a:prstGeom>
          <a:noFill/>
        </p:spPr>
        <p:txBody>
          <a:bodyPr wrap="square" rtlCol="0">
            <a:spAutoFit/>
          </a:bodyPr>
          <a:lstStyle/>
          <a:p>
            <a:pPr>
              <a:spcBef>
                <a:spcPts val="600"/>
              </a:spcBef>
            </a:pPr>
            <a:r>
              <a:rPr lang="tr-TR" sz="1200"/>
              <a:t>With the probability of </a:t>
            </a:r>
            <a:r>
              <a:rPr lang="tr-TR" sz="1200" b="1"/>
              <a:t>0.00724</a:t>
            </a:r>
            <a:r>
              <a:rPr lang="tr-TR" sz="1200"/>
              <a:t>, 4 vans cannot satisfy 8 hours constraint</a:t>
            </a:r>
            <a:r>
              <a:rPr lang="en-US" sz="1200"/>
              <a:t> s</a:t>
            </a:r>
            <a:r>
              <a:rPr lang="tr-TR" sz="1200"/>
              <a:t>ince the company set the threshold for probability of maximum tour end time exceeding 8 hours as </a:t>
            </a:r>
            <a:r>
              <a:rPr lang="tr-TR" sz="1200" b="1"/>
              <a:t>0.05:</a:t>
            </a:r>
          </a:p>
          <a:p>
            <a:pPr>
              <a:spcBef>
                <a:spcPts val="600"/>
              </a:spcBef>
            </a:pPr>
            <a:r>
              <a:rPr lang="tr-TR" sz="1200"/>
              <a:t>0.00724</a:t>
            </a:r>
            <a:r>
              <a:rPr lang="en-US" sz="1200"/>
              <a:t> </a:t>
            </a:r>
            <a:r>
              <a:rPr lang="tr-TR" sz="1200"/>
              <a:t>&lt;</a:t>
            </a:r>
            <a:r>
              <a:rPr lang="en-US" sz="1200"/>
              <a:t> </a:t>
            </a:r>
            <a:r>
              <a:rPr lang="tr-TR" sz="1200"/>
              <a:t>0.05</a:t>
            </a:r>
          </a:p>
          <a:p>
            <a:pPr>
              <a:spcBef>
                <a:spcPts val="600"/>
              </a:spcBef>
            </a:pPr>
            <a:r>
              <a:rPr lang="tr-TR" sz="1200"/>
              <a:t>So, 4 vans are </a:t>
            </a:r>
            <a:r>
              <a:rPr lang="tr-TR" sz="1200" b="1"/>
              <a:t>enough</a:t>
            </a:r>
            <a:r>
              <a:rPr lang="tr-TR" sz="1200"/>
              <a:t> with this battery size and charging policy</a:t>
            </a:r>
          </a:p>
        </p:txBody>
      </p:sp>
      <p:sp>
        <p:nvSpPr>
          <p:cNvPr id="10" name="TextBox 9">
            <a:extLst>
              <a:ext uri="{FF2B5EF4-FFF2-40B4-BE49-F238E27FC236}">
                <a16:creationId xmlns:a16="http://schemas.microsoft.com/office/drawing/2014/main" id="{7A4229A6-56DA-4E1B-BA6D-B881927C1F64}"/>
              </a:ext>
            </a:extLst>
          </p:cNvPr>
          <p:cNvSpPr txBox="1"/>
          <p:nvPr/>
        </p:nvSpPr>
        <p:spPr>
          <a:xfrm>
            <a:off x="198768" y="6009950"/>
            <a:ext cx="3708358" cy="430887"/>
          </a:xfrm>
          <a:prstGeom prst="rect">
            <a:avLst/>
          </a:prstGeom>
          <a:noFill/>
        </p:spPr>
        <p:txBody>
          <a:bodyPr wrap="square" rtlCol="0">
            <a:spAutoFit/>
          </a:bodyPr>
          <a:lstStyle/>
          <a:p>
            <a:r>
              <a:rPr lang="tr-TR" sz="1100" i="1">
                <a:latin typeface="Roboto" panose="02000000000000000000" pitchFamily="2" charset="0"/>
                <a:ea typeface="Roboto" panose="02000000000000000000" pitchFamily="2" charset="0"/>
              </a:rPr>
              <a:t>Note: The sample variance is very huge in this case, which shows unreliability of the base case charging policy</a:t>
            </a:r>
          </a:p>
        </p:txBody>
      </p:sp>
      <p:sp>
        <p:nvSpPr>
          <p:cNvPr id="34" name="TextBox 33">
            <a:extLst>
              <a:ext uri="{FF2B5EF4-FFF2-40B4-BE49-F238E27FC236}">
                <a16:creationId xmlns:a16="http://schemas.microsoft.com/office/drawing/2014/main" id="{89174350-3238-4117-AC18-9F1579A568B6}"/>
              </a:ext>
            </a:extLst>
          </p:cNvPr>
          <p:cNvSpPr txBox="1"/>
          <p:nvPr/>
        </p:nvSpPr>
        <p:spPr>
          <a:xfrm>
            <a:off x="4229644" y="5998591"/>
            <a:ext cx="3708358" cy="430887"/>
          </a:xfrm>
          <a:prstGeom prst="rect">
            <a:avLst/>
          </a:prstGeom>
          <a:noFill/>
        </p:spPr>
        <p:txBody>
          <a:bodyPr wrap="square" rtlCol="0">
            <a:spAutoFit/>
          </a:bodyPr>
          <a:lstStyle/>
          <a:p>
            <a:r>
              <a:rPr lang="tr-TR" sz="1100" i="1">
                <a:latin typeface="Roboto" panose="02000000000000000000" pitchFamily="2" charset="0"/>
                <a:ea typeface="Roboto" panose="02000000000000000000" pitchFamily="2" charset="0"/>
              </a:rPr>
              <a:t>Note: The sample variance is very huge in this case, which shows unreliability of the base case charging policy</a:t>
            </a:r>
          </a:p>
        </p:txBody>
      </p:sp>
      <p:sp>
        <p:nvSpPr>
          <p:cNvPr id="35" name="TextBox 34">
            <a:extLst>
              <a:ext uri="{FF2B5EF4-FFF2-40B4-BE49-F238E27FC236}">
                <a16:creationId xmlns:a16="http://schemas.microsoft.com/office/drawing/2014/main" id="{15B2EEC8-0BA7-4396-B333-C94F00B679BA}"/>
              </a:ext>
            </a:extLst>
          </p:cNvPr>
          <p:cNvSpPr txBox="1"/>
          <p:nvPr/>
        </p:nvSpPr>
        <p:spPr>
          <a:xfrm>
            <a:off x="8041154" y="5994081"/>
            <a:ext cx="3708358" cy="769441"/>
          </a:xfrm>
          <a:prstGeom prst="rect">
            <a:avLst/>
          </a:prstGeom>
          <a:noFill/>
        </p:spPr>
        <p:txBody>
          <a:bodyPr wrap="square" rtlCol="0">
            <a:spAutoFit/>
          </a:bodyPr>
          <a:lstStyle/>
          <a:p>
            <a:r>
              <a:rPr lang="tr-TR" sz="1100" i="1">
                <a:latin typeface="Roboto" panose="02000000000000000000" pitchFamily="2" charset="0"/>
                <a:ea typeface="Roboto" panose="02000000000000000000" pitchFamily="2" charset="0"/>
              </a:rPr>
              <a:t>Note: The sample variance decreases, because with this battery size the van does not need any charging to complete the tour, so the variability is mainly caused by speed and unloading time stochasticity</a:t>
            </a:r>
          </a:p>
        </p:txBody>
      </p:sp>
      <p:pic>
        <p:nvPicPr>
          <p:cNvPr id="24" name="Picture 23">
            <a:extLst>
              <a:ext uri="{FF2B5EF4-FFF2-40B4-BE49-F238E27FC236}">
                <a16:creationId xmlns:a16="http://schemas.microsoft.com/office/drawing/2014/main" id="{FE7B5BEC-A6B2-4357-BE57-A48DF0390EAF}"/>
              </a:ext>
            </a:extLst>
          </p:cNvPr>
          <p:cNvPicPr>
            <a:picLocks noChangeAspect="1"/>
          </p:cNvPicPr>
          <p:nvPr/>
        </p:nvPicPr>
        <p:blipFill>
          <a:blip r:embed="rId10"/>
          <a:stretch>
            <a:fillRect/>
          </a:stretch>
        </p:blipFill>
        <p:spPr>
          <a:xfrm>
            <a:off x="11477625" y="5505451"/>
            <a:ext cx="409575" cy="857250"/>
          </a:xfrm>
          <a:prstGeom prst="rect">
            <a:avLst/>
          </a:prstGeom>
        </p:spPr>
      </p:pic>
      <p:sp>
        <p:nvSpPr>
          <p:cNvPr id="28" name="Slide Number Placeholder 3">
            <a:extLst>
              <a:ext uri="{FF2B5EF4-FFF2-40B4-BE49-F238E27FC236}">
                <a16:creationId xmlns:a16="http://schemas.microsoft.com/office/drawing/2014/main" id="{4A3BC303-C2B6-496A-9ADF-38C9F4B4FF81}"/>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12</a:t>
            </a:fld>
            <a:endParaRPr lang="en-US"/>
          </a:p>
        </p:txBody>
      </p:sp>
      <p:pic>
        <p:nvPicPr>
          <p:cNvPr id="29" name="Picture 28">
            <a:extLst>
              <a:ext uri="{FF2B5EF4-FFF2-40B4-BE49-F238E27FC236}">
                <a16:creationId xmlns:a16="http://schemas.microsoft.com/office/drawing/2014/main" id="{48F74B84-7E40-4B01-90DB-5EC1AA4D676B}"/>
              </a:ext>
            </a:extLst>
          </p:cNvPr>
          <p:cNvPicPr>
            <a:picLocks noChangeAspect="1"/>
          </p:cNvPicPr>
          <p:nvPr/>
        </p:nvPicPr>
        <p:blipFill>
          <a:blip r:embed="rId10"/>
          <a:stretch>
            <a:fillRect/>
          </a:stretch>
        </p:blipFill>
        <p:spPr>
          <a:xfrm>
            <a:off x="11477625" y="5505451"/>
            <a:ext cx="409575" cy="857250"/>
          </a:xfrm>
          <a:prstGeom prst="rect">
            <a:avLst/>
          </a:prstGeom>
        </p:spPr>
      </p:pic>
      <p:sp>
        <p:nvSpPr>
          <p:cNvPr id="30" name="Slide Number Placeholder 3">
            <a:extLst>
              <a:ext uri="{FF2B5EF4-FFF2-40B4-BE49-F238E27FC236}">
                <a16:creationId xmlns:a16="http://schemas.microsoft.com/office/drawing/2014/main" id="{80A84256-3FD0-4F3C-B8C8-65677AADCB8B}"/>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12</a:t>
            </a:fld>
            <a:endParaRPr lang="en-US"/>
          </a:p>
        </p:txBody>
      </p:sp>
    </p:spTree>
    <p:extLst>
      <p:ext uri="{BB962C8B-B14F-4D97-AF65-F5344CB8AC3E}">
        <p14:creationId xmlns:p14="http://schemas.microsoft.com/office/powerpoint/2010/main" val="89665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276225" y="454316"/>
            <a:ext cx="11639550" cy="342900"/>
          </a:xfrm>
          <a:prstGeom prst="rect">
            <a:avLst/>
          </a:prstGeom>
        </p:spPr>
      </p:pic>
      <p:sp>
        <p:nvSpPr>
          <p:cNvPr id="3" name="CasellaDiTesto 2">
            <a:extLst>
              <a:ext uri="{FF2B5EF4-FFF2-40B4-BE49-F238E27FC236}">
                <a16:creationId xmlns:a16="http://schemas.microsoft.com/office/drawing/2014/main" id="{F24C72F1-3F7C-46F9-9EB5-32406459A49A}"/>
              </a:ext>
            </a:extLst>
          </p:cNvPr>
          <p:cNvSpPr txBox="1"/>
          <p:nvPr/>
        </p:nvSpPr>
        <p:spPr>
          <a:xfrm>
            <a:off x="731766" y="722755"/>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battery_size = [35,35,35,35]</a:t>
            </a:r>
            <a:endParaRPr lang="tr-TR" sz="1400" b="1"/>
          </a:p>
          <a:p>
            <a:r>
              <a:rPr lang="tr-TR" sz="1400" b="1"/>
              <a:t>Charging policy= Base Case</a:t>
            </a:r>
          </a:p>
          <a:p>
            <a:endParaRPr lang="en-US" sz="1400" b="1"/>
          </a:p>
        </p:txBody>
      </p:sp>
      <p:pic>
        <p:nvPicPr>
          <p:cNvPr id="4" name="Immagine 5" descr="Immagine che contiene testo&#10;&#10;Descrizione generata automaticamente">
            <a:extLst>
              <a:ext uri="{FF2B5EF4-FFF2-40B4-BE49-F238E27FC236}">
                <a16:creationId xmlns:a16="http://schemas.microsoft.com/office/drawing/2014/main" id="{58286C23-F62F-475E-8354-83BE0903EE5B}"/>
              </a:ext>
            </a:extLst>
          </p:cNvPr>
          <p:cNvPicPr>
            <a:picLocks noChangeAspect="1"/>
          </p:cNvPicPr>
          <p:nvPr/>
        </p:nvPicPr>
        <p:blipFill>
          <a:blip r:embed="rId3"/>
          <a:stretch>
            <a:fillRect/>
          </a:stretch>
        </p:blipFill>
        <p:spPr>
          <a:xfrm>
            <a:off x="367966" y="3186878"/>
            <a:ext cx="3661638" cy="918411"/>
          </a:xfrm>
          <a:prstGeom prst="rect">
            <a:avLst/>
          </a:prstGeom>
        </p:spPr>
      </p:pic>
      <p:pic>
        <p:nvPicPr>
          <p:cNvPr id="6" name="Immagine 9">
            <a:extLst>
              <a:ext uri="{FF2B5EF4-FFF2-40B4-BE49-F238E27FC236}">
                <a16:creationId xmlns:a16="http://schemas.microsoft.com/office/drawing/2014/main" id="{1C4E7615-EC5C-4438-983D-3D6D7256D0D2}"/>
              </a:ext>
            </a:extLst>
          </p:cNvPr>
          <p:cNvPicPr>
            <a:picLocks noChangeAspect="1"/>
          </p:cNvPicPr>
          <p:nvPr/>
        </p:nvPicPr>
        <p:blipFill>
          <a:blip r:embed="rId4"/>
          <a:stretch>
            <a:fillRect/>
          </a:stretch>
        </p:blipFill>
        <p:spPr>
          <a:xfrm>
            <a:off x="527623" y="1243961"/>
            <a:ext cx="2898206" cy="1919817"/>
          </a:xfrm>
          <a:prstGeom prst="rect">
            <a:avLst/>
          </a:prstGeom>
        </p:spPr>
      </p:pic>
      <p:pic>
        <p:nvPicPr>
          <p:cNvPr id="10" name="Immagine 10" descr="Immagine che contiene testo&#10;&#10;Descrizione generata automaticamente">
            <a:extLst>
              <a:ext uri="{FF2B5EF4-FFF2-40B4-BE49-F238E27FC236}">
                <a16:creationId xmlns:a16="http://schemas.microsoft.com/office/drawing/2014/main" id="{92C78E29-6476-47F2-892D-1C8231FAF27C}"/>
              </a:ext>
            </a:extLst>
          </p:cNvPr>
          <p:cNvPicPr>
            <a:picLocks noChangeAspect="1"/>
          </p:cNvPicPr>
          <p:nvPr/>
        </p:nvPicPr>
        <p:blipFill>
          <a:blip r:embed="rId5"/>
          <a:stretch>
            <a:fillRect/>
          </a:stretch>
        </p:blipFill>
        <p:spPr>
          <a:xfrm>
            <a:off x="4276009" y="3181110"/>
            <a:ext cx="3654118" cy="918411"/>
          </a:xfrm>
          <a:prstGeom prst="rect">
            <a:avLst/>
          </a:prstGeom>
        </p:spPr>
      </p:pic>
      <p:sp>
        <p:nvSpPr>
          <p:cNvPr id="11" name="CasellaDiTesto 10">
            <a:extLst>
              <a:ext uri="{FF2B5EF4-FFF2-40B4-BE49-F238E27FC236}">
                <a16:creationId xmlns:a16="http://schemas.microsoft.com/office/drawing/2014/main" id="{50017544-E192-4752-8E26-BD263F02E795}"/>
              </a:ext>
            </a:extLst>
          </p:cNvPr>
          <p:cNvSpPr txBox="1"/>
          <p:nvPr/>
        </p:nvSpPr>
        <p:spPr>
          <a:xfrm>
            <a:off x="4896940" y="726201"/>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battery_size = [30,30,20,20]</a:t>
            </a:r>
            <a:endParaRPr lang="tr-TR" sz="1400" b="1"/>
          </a:p>
          <a:p>
            <a:r>
              <a:rPr lang="tr-TR" sz="1400" b="1"/>
              <a:t>Charging policy= Base Case</a:t>
            </a:r>
          </a:p>
          <a:p>
            <a:endParaRPr lang="en-US" sz="1400" b="1"/>
          </a:p>
        </p:txBody>
      </p:sp>
      <p:pic>
        <p:nvPicPr>
          <p:cNvPr id="12" name="Immagine 14">
            <a:extLst>
              <a:ext uri="{FF2B5EF4-FFF2-40B4-BE49-F238E27FC236}">
                <a16:creationId xmlns:a16="http://schemas.microsoft.com/office/drawing/2014/main" id="{CF133CB7-3951-4BA2-9FAD-F17ACB0A6601}"/>
              </a:ext>
            </a:extLst>
          </p:cNvPr>
          <p:cNvPicPr>
            <a:picLocks noChangeAspect="1"/>
          </p:cNvPicPr>
          <p:nvPr/>
        </p:nvPicPr>
        <p:blipFill>
          <a:blip r:embed="rId6"/>
          <a:stretch>
            <a:fillRect/>
          </a:stretch>
        </p:blipFill>
        <p:spPr>
          <a:xfrm>
            <a:off x="4643285" y="1244434"/>
            <a:ext cx="2919567" cy="1924003"/>
          </a:xfrm>
          <a:prstGeom prst="rect">
            <a:avLst/>
          </a:prstGeom>
        </p:spPr>
      </p:pic>
      <p:sp>
        <p:nvSpPr>
          <p:cNvPr id="15" name="CasellaDiTesto 14">
            <a:extLst>
              <a:ext uri="{FF2B5EF4-FFF2-40B4-BE49-F238E27FC236}">
                <a16:creationId xmlns:a16="http://schemas.microsoft.com/office/drawing/2014/main" id="{2D05920A-C154-42A7-9477-B51D52401C28}"/>
              </a:ext>
            </a:extLst>
          </p:cNvPr>
          <p:cNvSpPr txBox="1"/>
          <p:nvPr/>
        </p:nvSpPr>
        <p:spPr>
          <a:xfrm>
            <a:off x="8670436" y="720741"/>
            <a:ext cx="29494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battery_size = [25,25,20,20]</a:t>
            </a:r>
            <a:endParaRPr lang="tr-TR" sz="1400" b="1"/>
          </a:p>
          <a:p>
            <a:r>
              <a:rPr lang="tr-TR" sz="1400" b="1"/>
              <a:t>Charging policy= Base Case</a:t>
            </a:r>
          </a:p>
        </p:txBody>
      </p:sp>
      <p:pic>
        <p:nvPicPr>
          <p:cNvPr id="17" name="Immagine 19" descr="Immagine che contiene testo&#10;&#10;Descrizione generata automaticamente">
            <a:extLst>
              <a:ext uri="{FF2B5EF4-FFF2-40B4-BE49-F238E27FC236}">
                <a16:creationId xmlns:a16="http://schemas.microsoft.com/office/drawing/2014/main" id="{12B98F8E-EB4D-4632-9A08-0F8124C86879}"/>
              </a:ext>
            </a:extLst>
          </p:cNvPr>
          <p:cNvPicPr>
            <a:picLocks noChangeAspect="1"/>
          </p:cNvPicPr>
          <p:nvPr/>
        </p:nvPicPr>
        <p:blipFill>
          <a:blip r:embed="rId7"/>
          <a:stretch>
            <a:fillRect/>
          </a:stretch>
        </p:blipFill>
        <p:spPr>
          <a:xfrm>
            <a:off x="8205141" y="3169976"/>
            <a:ext cx="3652984" cy="924018"/>
          </a:xfrm>
          <a:prstGeom prst="rect">
            <a:avLst/>
          </a:prstGeom>
        </p:spPr>
      </p:pic>
      <p:pic>
        <p:nvPicPr>
          <p:cNvPr id="20" name="Immagine 23">
            <a:extLst>
              <a:ext uri="{FF2B5EF4-FFF2-40B4-BE49-F238E27FC236}">
                <a16:creationId xmlns:a16="http://schemas.microsoft.com/office/drawing/2014/main" id="{005D72B9-1902-47EF-82C7-B9166D93E954}"/>
              </a:ext>
            </a:extLst>
          </p:cNvPr>
          <p:cNvPicPr>
            <a:picLocks noChangeAspect="1"/>
          </p:cNvPicPr>
          <p:nvPr/>
        </p:nvPicPr>
        <p:blipFill>
          <a:blip r:embed="rId8"/>
          <a:stretch>
            <a:fillRect/>
          </a:stretch>
        </p:blipFill>
        <p:spPr>
          <a:xfrm>
            <a:off x="8469309" y="1243961"/>
            <a:ext cx="2897247" cy="1919817"/>
          </a:xfrm>
          <a:prstGeom prst="rect">
            <a:avLst/>
          </a:prstGeom>
        </p:spPr>
      </p:pic>
      <p:sp>
        <p:nvSpPr>
          <p:cNvPr id="29" name="TextBox 28">
            <a:extLst>
              <a:ext uri="{FF2B5EF4-FFF2-40B4-BE49-F238E27FC236}">
                <a16:creationId xmlns:a16="http://schemas.microsoft.com/office/drawing/2014/main" id="{B23B1037-4836-4FC9-AE62-E64B9984B5C7}"/>
              </a:ext>
            </a:extLst>
          </p:cNvPr>
          <p:cNvSpPr txBox="1"/>
          <p:nvPr/>
        </p:nvSpPr>
        <p:spPr>
          <a:xfrm>
            <a:off x="271762" y="4168246"/>
            <a:ext cx="4018718" cy="1538883"/>
          </a:xfrm>
          <a:prstGeom prst="rect">
            <a:avLst/>
          </a:prstGeom>
          <a:noFill/>
        </p:spPr>
        <p:txBody>
          <a:bodyPr wrap="square" rtlCol="0">
            <a:spAutoFit/>
          </a:bodyPr>
          <a:lstStyle/>
          <a:p>
            <a:pPr>
              <a:spcBef>
                <a:spcPts val="600"/>
              </a:spcBef>
            </a:pPr>
            <a:r>
              <a:rPr lang="tr-TR" sz="1200"/>
              <a:t>With the probability of </a:t>
            </a:r>
            <a:r>
              <a:rPr lang="tr-TR" sz="1200" b="1"/>
              <a:t>0.0058</a:t>
            </a:r>
            <a:r>
              <a:rPr lang="tr-TR" sz="1200"/>
              <a:t>, 4 vans cannot satisfy 8 hours constraint. Since, the company set the threshold for probability of maximum tour end time exceeding 8 hours as </a:t>
            </a:r>
            <a:r>
              <a:rPr lang="tr-TR" sz="1200" b="1"/>
              <a:t>0.05:</a:t>
            </a:r>
          </a:p>
          <a:p>
            <a:pPr>
              <a:spcBef>
                <a:spcPts val="600"/>
              </a:spcBef>
            </a:pPr>
            <a:r>
              <a:rPr lang="tr-TR" sz="1200"/>
              <a:t>0.0058&lt;0.05</a:t>
            </a:r>
          </a:p>
          <a:p>
            <a:pPr>
              <a:spcBef>
                <a:spcPts val="600"/>
              </a:spcBef>
            </a:pPr>
            <a:r>
              <a:rPr lang="tr-TR" sz="1200"/>
              <a:t>So, </a:t>
            </a:r>
            <a:r>
              <a:rPr lang="tr-TR" sz="1200" b="1"/>
              <a:t>4 vans </a:t>
            </a:r>
            <a:r>
              <a:rPr lang="tr-TR" sz="1200"/>
              <a:t>are </a:t>
            </a:r>
            <a:r>
              <a:rPr lang="tr-TR" sz="1200" b="1"/>
              <a:t>enough</a:t>
            </a:r>
            <a:r>
              <a:rPr lang="tr-TR" sz="1200"/>
              <a:t> with this battery size and charging policy</a:t>
            </a:r>
          </a:p>
        </p:txBody>
      </p:sp>
      <p:sp>
        <p:nvSpPr>
          <p:cNvPr id="30" name="TextBox 29">
            <a:extLst>
              <a:ext uri="{FF2B5EF4-FFF2-40B4-BE49-F238E27FC236}">
                <a16:creationId xmlns:a16="http://schemas.microsoft.com/office/drawing/2014/main" id="{7F53BD06-C8F0-4F52-8159-7648694889E9}"/>
              </a:ext>
            </a:extLst>
          </p:cNvPr>
          <p:cNvSpPr txBox="1"/>
          <p:nvPr/>
        </p:nvSpPr>
        <p:spPr>
          <a:xfrm>
            <a:off x="4186423" y="4106667"/>
            <a:ext cx="4018718" cy="1538883"/>
          </a:xfrm>
          <a:prstGeom prst="rect">
            <a:avLst/>
          </a:prstGeom>
          <a:noFill/>
        </p:spPr>
        <p:txBody>
          <a:bodyPr wrap="square" rtlCol="0">
            <a:spAutoFit/>
          </a:bodyPr>
          <a:lstStyle/>
          <a:p>
            <a:pPr>
              <a:spcBef>
                <a:spcPts val="600"/>
              </a:spcBef>
            </a:pPr>
            <a:r>
              <a:rPr lang="tr-TR" sz="1200"/>
              <a:t>With the probability of </a:t>
            </a:r>
            <a:r>
              <a:rPr lang="tr-TR" sz="1200" b="1"/>
              <a:t>0.45</a:t>
            </a:r>
            <a:r>
              <a:rPr lang="tr-TR" sz="1200"/>
              <a:t>, 4 vans cannot satisfy 8 hours constraint. Since, the company set the threshold for probability of maximum tour end time exceeding 8 hours as </a:t>
            </a:r>
            <a:r>
              <a:rPr lang="tr-TR" sz="1200" b="1"/>
              <a:t>0.05:</a:t>
            </a:r>
          </a:p>
          <a:p>
            <a:pPr>
              <a:spcBef>
                <a:spcPts val="600"/>
              </a:spcBef>
            </a:pPr>
            <a:r>
              <a:rPr lang="tr-TR" sz="1200"/>
              <a:t>0.45&gt;0.05</a:t>
            </a:r>
          </a:p>
          <a:p>
            <a:pPr>
              <a:spcBef>
                <a:spcPts val="600"/>
              </a:spcBef>
            </a:pPr>
            <a:r>
              <a:rPr lang="tr-TR" sz="1200"/>
              <a:t>So, </a:t>
            </a:r>
            <a:r>
              <a:rPr lang="tr-TR" sz="1200" b="1"/>
              <a:t>4 vans </a:t>
            </a:r>
            <a:r>
              <a:rPr lang="tr-TR" sz="1200"/>
              <a:t>are </a:t>
            </a:r>
            <a:r>
              <a:rPr lang="tr-TR" sz="1200" b="1"/>
              <a:t>NOT</a:t>
            </a:r>
            <a:r>
              <a:rPr lang="tr-TR" sz="1200"/>
              <a:t> enough with this battery size and charging policy</a:t>
            </a:r>
          </a:p>
        </p:txBody>
      </p:sp>
      <p:sp>
        <p:nvSpPr>
          <p:cNvPr id="31" name="TextBox 30">
            <a:extLst>
              <a:ext uri="{FF2B5EF4-FFF2-40B4-BE49-F238E27FC236}">
                <a16:creationId xmlns:a16="http://schemas.microsoft.com/office/drawing/2014/main" id="{63DFA0C0-2EB5-436B-BE9B-B44EC1B8FA5D}"/>
              </a:ext>
            </a:extLst>
          </p:cNvPr>
          <p:cNvSpPr txBox="1"/>
          <p:nvPr/>
        </p:nvSpPr>
        <p:spPr>
          <a:xfrm>
            <a:off x="8066390" y="4101140"/>
            <a:ext cx="4018718" cy="1538883"/>
          </a:xfrm>
          <a:prstGeom prst="rect">
            <a:avLst/>
          </a:prstGeom>
          <a:noFill/>
        </p:spPr>
        <p:txBody>
          <a:bodyPr wrap="square" rtlCol="0">
            <a:spAutoFit/>
          </a:bodyPr>
          <a:lstStyle/>
          <a:p>
            <a:pPr>
              <a:spcBef>
                <a:spcPts val="600"/>
              </a:spcBef>
            </a:pPr>
            <a:r>
              <a:rPr lang="tr-TR" sz="1200"/>
              <a:t>With the probability of </a:t>
            </a:r>
            <a:r>
              <a:rPr lang="tr-TR" sz="1200" b="1"/>
              <a:t>0.855</a:t>
            </a:r>
            <a:r>
              <a:rPr lang="tr-TR" sz="1200"/>
              <a:t>, 4 vans cannot satisfy 8 hours constraint. Since, the company set the threshold for probability of maximum tour end time exceeding 8 hours as </a:t>
            </a:r>
            <a:r>
              <a:rPr lang="tr-TR" sz="1200" b="1"/>
              <a:t>0.05:</a:t>
            </a:r>
          </a:p>
          <a:p>
            <a:pPr>
              <a:spcBef>
                <a:spcPts val="600"/>
              </a:spcBef>
            </a:pPr>
            <a:r>
              <a:rPr lang="tr-TR" sz="1200"/>
              <a:t>0.855&gt;0.05</a:t>
            </a:r>
          </a:p>
          <a:p>
            <a:pPr>
              <a:spcBef>
                <a:spcPts val="600"/>
              </a:spcBef>
            </a:pPr>
            <a:r>
              <a:rPr lang="tr-TR" sz="1200"/>
              <a:t>So, </a:t>
            </a:r>
            <a:r>
              <a:rPr lang="tr-TR" sz="1200" b="1"/>
              <a:t>4 vans </a:t>
            </a:r>
            <a:r>
              <a:rPr lang="tr-TR" sz="1200"/>
              <a:t>are </a:t>
            </a:r>
            <a:r>
              <a:rPr lang="tr-TR" sz="1200" b="1"/>
              <a:t>NOT</a:t>
            </a:r>
            <a:r>
              <a:rPr lang="tr-TR" sz="1200"/>
              <a:t> enough with this battery size and charging policy</a:t>
            </a:r>
          </a:p>
        </p:txBody>
      </p:sp>
      <p:cxnSp>
        <p:nvCxnSpPr>
          <p:cNvPr id="21" name="Straight Connector 32">
            <a:extLst>
              <a:ext uri="{FF2B5EF4-FFF2-40B4-BE49-F238E27FC236}">
                <a16:creationId xmlns:a16="http://schemas.microsoft.com/office/drawing/2014/main" id="{DC7DF896-0F2F-44B3-BE3D-5782712DB95F}"/>
              </a:ext>
            </a:extLst>
          </p:cNvPr>
          <p:cNvCxnSpPr>
            <a:cxnSpLocks/>
          </p:cNvCxnSpPr>
          <p:nvPr/>
        </p:nvCxnSpPr>
        <p:spPr>
          <a:xfrm>
            <a:off x="4139745" y="655199"/>
            <a:ext cx="0" cy="62293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32">
            <a:extLst>
              <a:ext uri="{FF2B5EF4-FFF2-40B4-BE49-F238E27FC236}">
                <a16:creationId xmlns:a16="http://schemas.microsoft.com/office/drawing/2014/main" id="{0CBE0D89-9A0A-4C4E-B01A-F48785ABC0DC}"/>
              </a:ext>
            </a:extLst>
          </p:cNvPr>
          <p:cNvCxnSpPr>
            <a:cxnSpLocks/>
          </p:cNvCxnSpPr>
          <p:nvPr/>
        </p:nvCxnSpPr>
        <p:spPr>
          <a:xfrm>
            <a:off x="8038596" y="589960"/>
            <a:ext cx="0" cy="62293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7" name="Picture 26">
            <a:extLst>
              <a:ext uri="{FF2B5EF4-FFF2-40B4-BE49-F238E27FC236}">
                <a16:creationId xmlns:a16="http://schemas.microsoft.com/office/drawing/2014/main" id="{B74D3688-EF23-4B8B-A480-BA6F139EA060}"/>
              </a:ext>
            </a:extLst>
          </p:cNvPr>
          <p:cNvPicPr>
            <a:picLocks noChangeAspect="1"/>
          </p:cNvPicPr>
          <p:nvPr/>
        </p:nvPicPr>
        <p:blipFill>
          <a:blip r:embed="rId9"/>
          <a:stretch>
            <a:fillRect/>
          </a:stretch>
        </p:blipFill>
        <p:spPr>
          <a:xfrm>
            <a:off x="11477625" y="5505451"/>
            <a:ext cx="409575" cy="857250"/>
          </a:xfrm>
          <a:prstGeom prst="rect">
            <a:avLst/>
          </a:prstGeom>
        </p:spPr>
      </p:pic>
      <p:sp>
        <p:nvSpPr>
          <p:cNvPr id="32" name="Slide Number Placeholder 3">
            <a:extLst>
              <a:ext uri="{FF2B5EF4-FFF2-40B4-BE49-F238E27FC236}">
                <a16:creationId xmlns:a16="http://schemas.microsoft.com/office/drawing/2014/main" id="{B578D942-6EF1-4A04-B753-BC15AB64B811}"/>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13</a:t>
            </a:fld>
            <a:endParaRPr lang="en-US"/>
          </a:p>
        </p:txBody>
      </p:sp>
      <p:sp>
        <p:nvSpPr>
          <p:cNvPr id="23" name="Title 1">
            <a:extLst>
              <a:ext uri="{FF2B5EF4-FFF2-40B4-BE49-F238E27FC236}">
                <a16:creationId xmlns:a16="http://schemas.microsoft.com/office/drawing/2014/main" id="{1AED5398-818A-4C02-9C2A-AEE480A3E41D}"/>
              </a:ext>
            </a:extLst>
          </p:cNvPr>
          <p:cNvSpPr>
            <a:spLocks noGrp="1"/>
          </p:cNvSpPr>
          <p:nvPr>
            <p:ph type="title"/>
          </p:nvPr>
        </p:nvSpPr>
        <p:spPr>
          <a:xfrm>
            <a:off x="320217" y="-75613"/>
            <a:ext cx="10380573" cy="798368"/>
          </a:xfrm>
        </p:spPr>
        <p:txBody>
          <a:bodyPr/>
          <a:lstStyle/>
          <a:p>
            <a:pPr>
              <a:lnSpc>
                <a:spcPct val="90000"/>
              </a:lnSpc>
              <a:spcBef>
                <a:spcPct val="0"/>
              </a:spcBef>
            </a:pPr>
            <a:r>
              <a:rPr lang="tr-TR" sz="2400" kern="1200">
                <a:solidFill>
                  <a:schemeClr val="tx1"/>
                </a:solidFill>
                <a:latin typeface="Roboto"/>
                <a:ea typeface="Roboto"/>
                <a:cs typeface="+mj-cs"/>
              </a:rPr>
              <a:t>Base Case Charging Policy, Varying Battery Sizes, 4 vans</a:t>
            </a:r>
            <a:endParaRPr lang="en-US" sz="2400" kern="1200">
              <a:solidFill>
                <a:schemeClr val="tx1"/>
              </a:solidFill>
              <a:latin typeface="Roboto" panose="02000000000000000000" pitchFamily="2" charset="0"/>
              <a:ea typeface="Roboto" panose="02000000000000000000" pitchFamily="2" charset="0"/>
              <a:cs typeface="+mj-cs"/>
            </a:endParaRPr>
          </a:p>
        </p:txBody>
      </p:sp>
    </p:spTree>
    <p:extLst>
      <p:ext uri="{BB962C8B-B14F-4D97-AF65-F5344CB8AC3E}">
        <p14:creationId xmlns:p14="http://schemas.microsoft.com/office/powerpoint/2010/main" val="843871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276225" y="454316"/>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14</a:t>
            </a:fld>
            <a:endParaRPr lang="en-US"/>
          </a:p>
        </p:txBody>
      </p:sp>
      <p:cxnSp>
        <p:nvCxnSpPr>
          <p:cNvPr id="7" name="Straight Connector 32">
            <a:extLst>
              <a:ext uri="{FF2B5EF4-FFF2-40B4-BE49-F238E27FC236}">
                <a16:creationId xmlns:a16="http://schemas.microsoft.com/office/drawing/2014/main" id="{02A981A8-FBB1-476C-A8BF-BB8787630F12}"/>
              </a:ext>
            </a:extLst>
          </p:cNvPr>
          <p:cNvCxnSpPr>
            <a:cxnSpLocks/>
          </p:cNvCxnSpPr>
          <p:nvPr/>
        </p:nvCxnSpPr>
        <p:spPr>
          <a:xfrm>
            <a:off x="3854909" y="628611"/>
            <a:ext cx="0" cy="62293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32">
            <a:extLst>
              <a:ext uri="{FF2B5EF4-FFF2-40B4-BE49-F238E27FC236}">
                <a16:creationId xmlns:a16="http://schemas.microsoft.com/office/drawing/2014/main" id="{D36C2EC7-FFDD-4215-93CB-D28EB86B9C0E}"/>
              </a:ext>
            </a:extLst>
          </p:cNvPr>
          <p:cNvCxnSpPr>
            <a:cxnSpLocks/>
          </p:cNvCxnSpPr>
          <p:nvPr/>
        </p:nvCxnSpPr>
        <p:spPr>
          <a:xfrm>
            <a:off x="7693629" y="628610"/>
            <a:ext cx="0" cy="62293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extBox 1">
            <a:extLst>
              <a:ext uri="{FF2B5EF4-FFF2-40B4-BE49-F238E27FC236}">
                <a16:creationId xmlns:a16="http://schemas.microsoft.com/office/drawing/2014/main" id="{F28F9986-0B96-44AF-9E98-831C4CD99354}"/>
              </a:ext>
            </a:extLst>
          </p:cNvPr>
          <p:cNvSpPr txBox="1"/>
          <p:nvPr/>
        </p:nvSpPr>
        <p:spPr>
          <a:xfrm>
            <a:off x="245048" y="789314"/>
            <a:ext cx="3477881" cy="523220"/>
          </a:xfrm>
          <a:prstGeom prst="rect">
            <a:avLst/>
          </a:prstGeom>
          <a:noFill/>
        </p:spPr>
        <p:txBody>
          <a:bodyPr wrap="square" lIns="91440" tIns="45720" rIns="91440" bIns="45720" rtlCol="0" anchor="t">
            <a:spAutoFit/>
          </a:bodyPr>
          <a:lstStyle/>
          <a:p>
            <a:r>
              <a:rPr lang="tr-TR" sz="1400" b="1">
                <a:latin typeface="Roboto"/>
                <a:ea typeface="+mn-lt"/>
                <a:cs typeface="+mn-lt"/>
              </a:rPr>
              <a:t>battery_size = [20,20,20,20]</a:t>
            </a:r>
          </a:p>
          <a:p>
            <a:r>
              <a:rPr lang="en-US" sz="1400" b="1">
                <a:latin typeface="Arial"/>
                <a:cs typeface="Arial"/>
              </a:rPr>
              <a:t>Charging Policy= New Charging Policy</a:t>
            </a:r>
            <a:endParaRPr lang="tr-TR"/>
          </a:p>
        </p:txBody>
      </p:sp>
      <p:sp>
        <p:nvSpPr>
          <p:cNvPr id="19" name="CasellaDiTesto 18">
            <a:extLst>
              <a:ext uri="{FF2B5EF4-FFF2-40B4-BE49-F238E27FC236}">
                <a16:creationId xmlns:a16="http://schemas.microsoft.com/office/drawing/2014/main" id="{85C0FB82-D1AC-4D3C-B1D4-E634F3C0EE48}"/>
              </a:ext>
            </a:extLst>
          </p:cNvPr>
          <p:cNvSpPr txBox="1"/>
          <p:nvPr/>
        </p:nvSpPr>
        <p:spPr>
          <a:xfrm>
            <a:off x="4017023" y="821834"/>
            <a:ext cx="35144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Roboto"/>
                <a:ea typeface="Roboto"/>
              </a:rPr>
              <a:t>battery_size = [25,25,25,25]</a:t>
            </a:r>
          </a:p>
          <a:p>
            <a:r>
              <a:rPr lang="en-US" sz="1400" b="1">
                <a:latin typeface="Arial"/>
                <a:ea typeface="Roboto"/>
                <a:cs typeface="Arial"/>
              </a:rPr>
              <a:t>Charging Policy= New Charging Policy</a:t>
            </a:r>
            <a:endParaRPr lang="en-US"/>
          </a:p>
        </p:txBody>
      </p:sp>
      <p:sp>
        <p:nvSpPr>
          <p:cNvPr id="23" name="CasellaDiTesto 22">
            <a:extLst>
              <a:ext uri="{FF2B5EF4-FFF2-40B4-BE49-F238E27FC236}">
                <a16:creationId xmlns:a16="http://schemas.microsoft.com/office/drawing/2014/main" id="{A97DAB54-311E-4766-9F09-B462ACFC3BB8}"/>
              </a:ext>
            </a:extLst>
          </p:cNvPr>
          <p:cNvSpPr txBox="1"/>
          <p:nvPr/>
        </p:nvSpPr>
        <p:spPr>
          <a:xfrm>
            <a:off x="8028879" y="801927"/>
            <a:ext cx="38583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battery_size = [30,30,30,30]</a:t>
            </a:r>
          </a:p>
          <a:p>
            <a:r>
              <a:rPr lang="en-US" sz="1400" b="1">
                <a:cs typeface="Arial"/>
              </a:rPr>
              <a:t>Charging Policy= New Charging Policy</a:t>
            </a:r>
            <a:endParaRPr lang="en-US"/>
          </a:p>
        </p:txBody>
      </p:sp>
      <p:pic>
        <p:nvPicPr>
          <p:cNvPr id="3" name="Immagine 3" descr="Immagine che contiene testo&#10;&#10;Descrizione generata automaticamente">
            <a:extLst>
              <a:ext uri="{FF2B5EF4-FFF2-40B4-BE49-F238E27FC236}">
                <a16:creationId xmlns:a16="http://schemas.microsoft.com/office/drawing/2014/main" id="{58CC10EB-87AF-4292-BFEB-8445DF945F97}"/>
              </a:ext>
            </a:extLst>
          </p:cNvPr>
          <p:cNvPicPr>
            <a:picLocks noChangeAspect="1"/>
          </p:cNvPicPr>
          <p:nvPr/>
        </p:nvPicPr>
        <p:blipFill>
          <a:blip r:embed="rId4"/>
          <a:stretch>
            <a:fillRect/>
          </a:stretch>
        </p:blipFill>
        <p:spPr>
          <a:xfrm>
            <a:off x="193409" y="3454803"/>
            <a:ext cx="3661500" cy="919929"/>
          </a:xfrm>
          <a:prstGeom prst="rect">
            <a:avLst/>
          </a:prstGeom>
        </p:spPr>
      </p:pic>
      <p:pic>
        <p:nvPicPr>
          <p:cNvPr id="4" name="Immagine 5">
            <a:extLst>
              <a:ext uri="{FF2B5EF4-FFF2-40B4-BE49-F238E27FC236}">
                <a16:creationId xmlns:a16="http://schemas.microsoft.com/office/drawing/2014/main" id="{6479C1D5-81C5-4BA1-8C9B-EF55E523A718}"/>
              </a:ext>
            </a:extLst>
          </p:cNvPr>
          <p:cNvPicPr>
            <a:picLocks noChangeAspect="1"/>
          </p:cNvPicPr>
          <p:nvPr/>
        </p:nvPicPr>
        <p:blipFill>
          <a:blip r:embed="rId5"/>
          <a:stretch>
            <a:fillRect/>
          </a:stretch>
        </p:blipFill>
        <p:spPr>
          <a:xfrm>
            <a:off x="431513" y="1368526"/>
            <a:ext cx="3071871" cy="2035173"/>
          </a:xfrm>
          <a:prstGeom prst="rect">
            <a:avLst/>
          </a:prstGeom>
        </p:spPr>
      </p:pic>
      <p:pic>
        <p:nvPicPr>
          <p:cNvPr id="6" name="Immagine 9" descr="Immagine che contiene testo&#10;&#10;Descrizione generata automaticamente">
            <a:extLst>
              <a:ext uri="{FF2B5EF4-FFF2-40B4-BE49-F238E27FC236}">
                <a16:creationId xmlns:a16="http://schemas.microsoft.com/office/drawing/2014/main" id="{497C64B6-B262-4A33-9B9D-36FB5E59DF7B}"/>
              </a:ext>
            </a:extLst>
          </p:cNvPr>
          <p:cNvPicPr>
            <a:picLocks noChangeAspect="1"/>
          </p:cNvPicPr>
          <p:nvPr/>
        </p:nvPicPr>
        <p:blipFill>
          <a:blip r:embed="rId6"/>
          <a:stretch>
            <a:fillRect/>
          </a:stretch>
        </p:blipFill>
        <p:spPr>
          <a:xfrm>
            <a:off x="3986889" y="3454803"/>
            <a:ext cx="3648177" cy="914391"/>
          </a:xfrm>
          <a:prstGeom prst="rect">
            <a:avLst/>
          </a:prstGeom>
        </p:spPr>
      </p:pic>
      <p:pic>
        <p:nvPicPr>
          <p:cNvPr id="10" name="Immagine 10">
            <a:extLst>
              <a:ext uri="{FF2B5EF4-FFF2-40B4-BE49-F238E27FC236}">
                <a16:creationId xmlns:a16="http://schemas.microsoft.com/office/drawing/2014/main" id="{133DC623-F151-4C02-926F-7D9AA1AD302D}"/>
              </a:ext>
            </a:extLst>
          </p:cNvPr>
          <p:cNvPicPr>
            <a:picLocks noChangeAspect="1"/>
          </p:cNvPicPr>
          <p:nvPr/>
        </p:nvPicPr>
        <p:blipFill>
          <a:blip r:embed="rId7"/>
          <a:stretch>
            <a:fillRect/>
          </a:stretch>
        </p:blipFill>
        <p:spPr>
          <a:xfrm>
            <a:off x="4206435" y="1394973"/>
            <a:ext cx="3080799" cy="2034027"/>
          </a:xfrm>
          <a:prstGeom prst="rect">
            <a:avLst/>
          </a:prstGeom>
        </p:spPr>
      </p:pic>
      <p:pic>
        <p:nvPicPr>
          <p:cNvPr id="11" name="Immagine 11">
            <a:extLst>
              <a:ext uri="{FF2B5EF4-FFF2-40B4-BE49-F238E27FC236}">
                <a16:creationId xmlns:a16="http://schemas.microsoft.com/office/drawing/2014/main" id="{582D4270-D4A9-4A18-BCF8-7A392151B117}"/>
              </a:ext>
            </a:extLst>
          </p:cNvPr>
          <p:cNvPicPr>
            <a:picLocks noChangeAspect="1"/>
          </p:cNvPicPr>
          <p:nvPr/>
        </p:nvPicPr>
        <p:blipFill>
          <a:blip r:embed="rId8"/>
          <a:stretch>
            <a:fillRect/>
          </a:stretch>
        </p:blipFill>
        <p:spPr>
          <a:xfrm>
            <a:off x="8162329" y="1382162"/>
            <a:ext cx="3077227" cy="2035126"/>
          </a:xfrm>
          <a:prstGeom prst="rect">
            <a:avLst/>
          </a:prstGeom>
        </p:spPr>
      </p:pic>
      <p:pic>
        <p:nvPicPr>
          <p:cNvPr id="12" name="Immagine 14" descr="Immagine che contiene testo&#10;&#10;Descrizione generata automaticamente">
            <a:extLst>
              <a:ext uri="{FF2B5EF4-FFF2-40B4-BE49-F238E27FC236}">
                <a16:creationId xmlns:a16="http://schemas.microsoft.com/office/drawing/2014/main" id="{F820EE99-D379-4AE6-B615-24A67D47468D}"/>
              </a:ext>
            </a:extLst>
          </p:cNvPr>
          <p:cNvPicPr>
            <a:picLocks noChangeAspect="1"/>
          </p:cNvPicPr>
          <p:nvPr/>
        </p:nvPicPr>
        <p:blipFill>
          <a:blip r:embed="rId9"/>
          <a:stretch>
            <a:fillRect/>
          </a:stretch>
        </p:blipFill>
        <p:spPr>
          <a:xfrm>
            <a:off x="7855744" y="3450306"/>
            <a:ext cx="3654632" cy="918606"/>
          </a:xfrm>
          <a:prstGeom prst="rect">
            <a:avLst/>
          </a:prstGeom>
        </p:spPr>
      </p:pic>
      <p:sp>
        <p:nvSpPr>
          <p:cNvPr id="24" name="TextBox 23">
            <a:extLst>
              <a:ext uri="{FF2B5EF4-FFF2-40B4-BE49-F238E27FC236}">
                <a16:creationId xmlns:a16="http://schemas.microsoft.com/office/drawing/2014/main" id="{D73A9F02-43AF-46D4-BEDF-D42BD7ADF6F7}"/>
              </a:ext>
            </a:extLst>
          </p:cNvPr>
          <p:cNvSpPr txBox="1"/>
          <p:nvPr/>
        </p:nvSpPr>
        <p:spPr>
          <a:xfrm>
            <a:off x="70913" y="4474160"/>
            <a:ext cx="4018718" cy="1538883"/>
          </a:xfrm>
          <a:prstGeom prst="rect">
            <a:avLst/>
          </a:prstGeom>
          <a:noFill/>
        </p:spPr>
        <p:txBody>
          <a:bodyPr wrap="square" rtlCol="0">
            <a:spAutoFit/>
          </a:bodyPr>
          <a:lstStyle/>
          <a:p>
            <a:pPr>
              <a:spcBef>
                <a:spcPts val="600"/>
              </a:spcBef>
            </a:pPr>
            <a:r>
              <a:rPr lang="tr-TR" sz="1200"/>
              <a:t>With the probability of</a:t>
            </a:r>
            <a:r>
              <a:rPr lang="tr-TR" sz="1200" b="1"/>
              <a:t> 0.8985</a:t>
            </a:r>
            <a:r>
              <a:rPr lang="tr-TR" sz="1200"/>
              <a:t>, 4 vans cannot satisfy 8 hours constraint. Since, the company set the threshold for probability of maximum tour end time exceeding 8 hours as </a:t>
            </a:r>
            <a:r>
              <a:rPr lang="tr-TR" sz="1200" b="1"/>
              <a:t>0.05:</a:t>
            </a:r>
          </a:p>
          <a:p>
            <a:pPr>
              <a:spcBef>
                <a:spcPts val="600"/>
              </a:spcBef>
            </a:pPr>
            <a:r>
              <a:rPr lang="tr-TR" sz="1200"/>
              <a:t>0.8985&gt;0.05</a:t>
            </a:r>
          </a:p>
          <a:p>
            <a:pPr>
              <a:spcBef>
                <a:spcPts val="600"/>
              </a:spcBef>
            </a:pPr>
            <a:r>
              <a:rPr lang="tr-TR" sz="1200"/>
              <a:t>So, </a:t>
            </a:r>
            <a:r>
              <a:rPr lang="tr-TR" sz="1200" b="1"/>
              <a:t>4 vans </a:t>
            </a:r>
            <a:r>
              <a:rPr lang="tr-TR" sz="1200"/>
              <a:t>are </a:t>
            </a:r>
            <a:r>
              <a:rPr lang="tr-TR" sz="1200" b="1"/>
              <a:t>NOT </a:t>
            </a:r>
            <a:r>
              <a:rPr lang="tr-TR" sz="1200"/>
              <a:t>enough with this battery size and charging policy</a:t>
            </a:r>
          </a:p>
        </p:txBody>
      </p:sp>
      <p:sp>
        <p:nvSpPr>
          <p:cNvPr id="27" name="TextBox 26">
            <a:extLst>
              <a:ext uri="{FF2B5EF4-FFF2-40B4-BE49-F238E27FC236}">
                <a16:creationId xmlns:a16="http://schemas.microsoft.com/office/drawing/2014/main" id="{8668612A-30F5-4E73-8698-59D0434BC5BB}"/>
              </a:ext>
            </a:extLst>
          </p:cNvPr>
          <p:cNvSpPr txBox="1"/>
          <p:nvPr/>
        </p:nvSpPr>
        <p:spPr>
          <a:xfrm>
            <a:off x="3837026" y="4473440"/>
            <a:ext cx="4018718" cy="1538883"/>
          </a:xfrm>
          <a:prstGeom prst="rect">
            <a:avLst/>
          </a:prstGeom>
          <a:noFill/>
        </p:spPr>
        <p:txBody>
          <a:bodyPr wrap="square" rtlCol="0">
            <a:spAutoFit/>
          </a:bodyPr>
          <a:lstStyle/>
          <a:p>
            <a:r>
              <a:rPr lang="tr-TR" sz="1200"/>
              <a:t>With the probability of </a:t>
            </a:r>
            <a:r>
              <a:rPr lang="tr-TR" sz="1200" b="1"/>
              <a:t>0.3198</a:t>
            </a:r>
            <a:r>
              <a:rPr lang="tr-TR" sz="1200"/>
              <a:t>, 4 vans cannot satisfy 8 hours constraint. Since, the company set the threshold for probability of maximum tour end time exceeding 8 hours as </a:t>
            </a:r>
            <a:r>
              <a:rPr lang="tr-TR" sz="1200" b="1"/>
              <a:t>0.05:</a:t>
            </a:r>
          </a:p>
          <a:p>
            <a:pPr>
              <a:spcBef>
                <a:spcPts val="600"/>
              </a:spcBef>
              <a:spcAft>
                <a:spcPts val="600"/>
              </a:spcAft>
            </a:pPr>
            <a:r>
              <a:rPr lang="tr-TR" sz="1200"/>
              <a:t>0.3198&gt;0.05</a:t>
            </a:r>
          </a:p>
          <a:p>
            <a:r>
              <a:rPr lang="tr-TR" sz="1200"/>
              <a:t>So, </a:t>
            </a:r>
            <a:r>
              <a:rPr lang="tr-TR" sz="1200" b="1"/>
              <a:t>4 vans </a:t>
            </a:r>
            <a:r>
              <a:rPr lang="tr-TR" sz="1200"/>
              <a:t>are </a:t>
            </a:r>
            <a:r>
              <a:rPr lang="tr-TR" sz="1200" b="1"/>
              <a:t>NOT </a:t>
            </a:r>
            <a:r>
              <a:rPr lang="tr-TR" sz="1200"/>
              <a:t>enough with this battery size and charging policy</a:t>
            </a:r>
          </a:p>
        </p:txBody>
      </p:sp>
      <p:sp>
        <p:nvSpPr>
          <p:cNvPr id="28" name="TextBox 27">
            <a:extLst>
              <a:ext uri="{FF2B5EF4-FFF2-40B4-BE49-F238E27FC236}">
                <a16:creationId xmlns:a16="http://schemas.microsoft.com/office/drawing/2014/main" id="{B8B89218-B25B-43A7-B35D-59E1654D6658}"/>
              </a:ext>
            </a:extLst>
          </p:cNvPr>
          <p:cNvSpPr txBox="1"/>
          <p:nvPr/>
        </p:nvSpPr>
        <p:spPr>
          <a:xfrm>
            <a:off x="7693629" y="4475442"/>
            <a:ext cx="4018718" cy="1538883"/>
          </a:xfrm>
          <a:prstGeom prst="rect">
            <a:avLst/>
          </a:prstGeom>
          <a:noFill/>
        </p:spPr>
        <p:txBody>
          <a:bodyPr wrap="square" rtlCol="0">
            <a:spAutoFit/>
          </a:bodyPr>
          <a:lstStyle/>
          <a:p>
            <a:r>
              <a:rPr lang="tr-TR" sz="1200"/>
              <a:t>With the probability of </a:t>
            </a:r>
            <a:r>
              <a:rPr lang="tr-TR" sz="1200" b="1"/>
              <a:t>0.0097</a:t>
            </a:r>
            <a:r>
              <a:rPr lang="tr-TR" sz="1200"/>
              <a:t>, 4 vans cannot satisfy 8 hours constraint. Since, the company set the threshold for probability of maximum tour end time exceeding 8 hours as </a:t>
            </a:r>
            <a:r>
              <a:rPr lang="tr-TR" sz="1200" b="1"/>
              <a:t>0.05:</a:t>
            </a:r>
          </a:p>
          <a:p>
            <a:pPr>
              <a:spcBef>
                <a:spcPts val="600"/>
              </a:spcBef>
              <a:spcAft>
                <a:spcPts val="600"/>
              </a:spcAft>
            </a:pPr>
            <a:r>
              <a:rPr lang="tr-TR" sz="1200"/>
              <a:t>0.0097&lt;0.05</a:t>
            </a:r>
          </a:p>
          <a:p>
            <a:r>
              <a:rPr lang="tr-TR" sz="1200"/>
              <a:t>So, </a:t>
            </a:r>
            <a:r>
              <a:rPr lang="tr-TR" sz="1200" b="1"/>
              <a:t>4 vans </a:t>
            </a:r>
            <a:r>
              <a:rPr lang="tr-TR" sz="1200"/>
              <a:t>are </a:t>
            </a:r>
            <a:r>
              <a:rPr lang="tr-TR" sz="1200" b="1"/>
              <a:t>enough</a:t>
            </a:r>
            <a:r>
              <a:rPr lang="tr-TR" sz="1200"/>
              <a:t> with this battery size and charging policy</a:t>
            </a:r>
          </a:p>
        </p:txBody>
      </p:sp>
      <p:pic>
        <p:nvPicPr>
          <p:cNvPr id="22" name="Picture 21">
            <a:extLst>
              <a:ext uri="{FF2B5EF4-FFF2-40B4-BE49-F238E27FC236}">
                <a16:creationId xmlns:a16="http://schemas.microsoft.com/office/drawing/2014/main" id="{21E44BCB-6031-44E7-8042-10E3FAF303B6}"/>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5" name="Slide Number Placeholder 3">
            <a:extLst>
              <a:ext uri="{FF2B5EF4-FFF2-40B4-BE49-F238E27FC236}">
                <a16:creationId xmlns:a16="http://schemas.microsoft.com/office/drawing/2014/main" id="{7403A7B0-BF73-4504-96CF-0D69E99AC47E}"/>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14</a:t>
            </a:fld>
            <a:endParaRPr lang="en-US"/>
          </a:p>
        </p:txBody>
      </p:sp>
      <p:sp>
        <p:nvSpPr>
          <p:cNvPr id="29" name="Title 1">
            <a:extLst>
              <a:ext uri="{FF2B5EF4-FFF2-40B4-BE49-F238E27FC236}">
                <a16:creationId xmlns:a16="http://schemas.microsoft.com/office/drawing/2014/main" id="{4606ADD2-27F8-436D-8AD8-E6E2C0454B6E}"/>
              </a:ext>
            </a:extLst>
          </p:cNvPr>
          <p:cNvSpPr>
            <a:spLocks noGrp="1"/>
          </p:cNvSpPr>
          <p:nvPr>
            <p:ph type="title"/>
          </p:nvPr>
        </p:nvSpPr>
        <p:spPr>
          <a:xfrm>
            <a:off x="320217" y="-75613"/>
            <a:ext cx="10380573" cy="798368"/>
          </a:xfrm>
        </p:spPr>
        <p:txBody>
          <a:bodyPr/>
          <a:lstStyle/>
          <a:p>
            <a:pPr>
              <a:lnSpc>
                <a:spcPct val="90000"/>
              </a:lnSpc>
              <a:spcBef>
                <a:spcPct val="0"/>
              </a:spcBef>
            </a:pPr>
            <a:r>
              <a:rPr lang="tr-TR" sz="2400" kern="1200">
                <a:solidFill>
                  <a:schemeClr val="tx1"/>
                </a:solidFill>
                <a:latin typeface="Roboto"/>
                <a:ea typeface="Roboto"/>
                <a:cs typeface="+mj-cs"/>
              </a:rPr>
              <a:t>New Charging Policy, Varying Battery Sizes, 4 vans</a:t>
            </a:r>
            <a:endParaRPr lang="en-US" sz="2400" kern="1200">
              <a:solidFill>
                <a:schemeClr val="tx1"/>
              </a:solidFill>
              <a:latin typeface="Roboto" panose="02000000000000000000" pitchFamily="2" charset="0"/>
              <a:ea typeface="Roboto" panose="02000000000000000000" pitchFamily="2" charset="0"/>
              <a:cs typeface="+mj-cs"/>
            </a:endParaRPr>
          </a:p>
        </p:txBody>
      </p:sp>
    </p:spTree>
    <p:extLst>
      <p:ext uri="{BB962C8B-B14F-4D97-AF65-F5344CB8AC3E}">
        <p14:creationId xmlns:p14="http://schemas.microsoft.com/office/powerpoint/2010/main" val="1672722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276225" y="454316"/>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15</a:t>
            </a:fld>
            <a:endParaRPr lang="en-US"/>
          </a:p>
        </p:txBody>
      </p:sp>
      <p:cxnSp>
        <p:nvCxnSpPr>
          <p:cNvPr id="7" name="Straight Connector 32">
            <a:extLst>
              <a:ext uri="{FF2B5EF4-FFF2-40B4-BE49-F238E27FC236}">
                <a16:creationId xmlns:a16="http://schemas.microsoft.com/office/drawing/2014/main" id="{02A981A8-FBB1-476C-A8BF-BB8787630F12}"/>
              </a:ext>
            </a:extLst>
          </p:cNvPr>
          <p:cNvCxnSpPr>
            <a:cxnSpLocks/>
          </p:cNvCxnSpPr>
          <p:nvPr/>
        </p:nvCxnSpPr>
        <p:spPr>
          <a:xfrm>
            <a:off x="3876846" y="628611"/>
            <a:ext cx="0" cy="62293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32">
            <a:extLst>
              <a:ext uri="{FF2B5EF4-FFF2-40B4-BE49-F238E27FC236}">
                <a16:creationId xmlns:a16="http://schemas.microsoft.com/office/drawing/2014/main" id="{D36C2EC7-FFDD-4215-93CB-D28EB86B9C0E}"/>
              </a:ext>
            </a:extLst>
          </p:cNvPr>
          <p:cNvCxnSpPr>
            <a:cxnSpLocks/>
          </p:cNvCxnSpPr>
          <p:nvPr/>
        </p:nvCxnSpPr>
        <p:spPr>
          <a:xfrm>
            <a:off x="7678730" y="625766"/>
            <a:ext cx="0" cy="62293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CasellaDiTesto 2">
            <a:extLst>
              <a:ext uri="{FF2B5EF4-FFF2-40B4-BE49-F238E27FC236}">
                <a16:creationId xmlns:a16="http://schemas.microsoft.com/office/drawing/2014/main" id="{F24C72F1-3F7C-46F9-9EB5-32406459A49A}"/>
              </a:ext>
            </a:extLst>
          </p:cNvPr>
          <p:cNvSpPr txBox="1"/>
          <p:nvPr/>
        </p:nvSpPr>
        <p:spPr>
          <a:xfrm>
            <a:off x="228862" y="793167"/>
            <a:ext cx="36167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battery_size = [35,35,35,35]</a:t>
            </a:r>
          </a:p>
          <a:p>
            <a:r>
              <a:rPr lang="en-US" sz="1400" b="1">
                <a:ea typeface="+mn-lt"/>
                <a:cs typeface="+mn-lt"/>
              </a:rPr>
              <a:t>Charging Policy= New Charging Policy</a:t>
            </a:r>
            <a:endParaRPr lang="en-US" b="1">
              <a:cs typeface="Arial"/>
            </a:endParaRPr>
          </a:p>
        </p:txBody>
      </p:sp>
      <p:sp>
        <p:nvSpPr>
          <p:cNvPr id="11" name="CasellaDiTesto 10">
            <a:extLst>
              <a:ext uri="{FF2B5EF4-FFF2-40B4-BE49-F238E27FC236}">
                <a16:creationId xmlns:a16="http://schemas.microsoft.com/office/drawing/2014/main" id="{50017544-E192-4752-8E26-BD263F02E795}"/>
              </a:ext>
            </a:extLst>
          </p:cNvPr>
          <p:cNvSpPr txBox="1"/>
          <p:nvPr/>
        </p:nvSpPr>
        <p:spPr>
          <a:xfrm>
            <a:off x="4056803" y="801801"/>
            <a:ext cx="34680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battery_size = [30,30,20,20]</a:t>
            </a:r>
          </a:p>
          <a:p>
            <a:r>
              <a:rPr lang="en-US" sz="1400" b="1">
                <a:cs typeface="Arial"/>
              </a:rPr>
              <a:t>Charging Policy= New Charging Policy</a:t>
            </a:r>
            <a:endParaRPr lang="en-US"/>
          </a:p>
        </p:txBody>
      </p:sp>
      <p:sp>
        <p:nvSpPr>
          <p:cNvPr id="15" name="CasellaDiTesto 14">
            <a:extLst>
              <a:ext uri="{FF2B5EF4-FFF2-40B4-BE49-F238E27FC236}">
                <a16:creationId xmlns:a16="http://schemas.microsoft.com/office/drawing/2014/main" id="{2D05920A-C154-42A7-9477-B51D52401C28}"/>
              </a:ext>
            </a:extLst>
          </p:cNvPr>
          <p:cNvSpPr txBox="1"/>
          <p:nvPr/>
        </p:nvSpPr>
        <p:spPr>
          <a:xfrm>
            <a:off x="7985635" y="797096"/>
            <a:ext cx="346460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battery_size = [25,25,20,20]</a:t>
            </a:r>
          </a:p>
          <a:p>
            <a:r>
              <a:rPr lang="en-US" sz="1400" b="1">
                <a:cs typeface="Arial"/>
              </a:rPr>
              <a:t>Charging Policy= New Charging Policy</a:t>
            </a:r>
            <a:endParaRPr lang="en-US"/>
          </a:p>
        </p:txBody>
      </p:sp>
      <p:pic>
        <p:nvPicPr>
          <p:cNvPr id="13" name="Immagine 15" descr="Immagine che contiene testo&#10;&#10;Descrizione generata automaticamente">
            <a:extLst>
              <a:ext uri="{FF2B5EF4-FFF2-40B4-BE49-F238E27FC236}">
                <a16:creationId xmlns:a16="http://schemas.microsoft.com/office/drawing/2014/main" id="{AA73D640-687B-49C3-85EC-C7FDC2E51BF1}"/>
              </a:ext>
            </a:extLst>
          </p:cNvPr>
          <p:cNvPicPr>
            <a:picLocks noChangeAspect="1"/>
          </p:cNvPicPr>
          <p:nvPr/>
        </p:nvPicPr>
        <p:blipFill>
          <a:blip r:embed="rId4"/>
          <a:stretch>
            <a:fillRect/>
          </a:stretch>
        </p:blipFill>
        <p:spPr>
          <a:xfrm>
            <a:off x="160173" y="3384848"/>
            <a:ext cx="3612770" cy="881806"/>
          </a:xfrm>
          <a:prstGeom prst="rect">
            <a:avLst/>
          </a:prstGeom>
        </p:spPr>
      </p:pic>
      <p:pic>
        <p:nvPicPr>
          <p:cNvPr id="16" name="Immagine 17">
            <a:extLst>
              <a:ext uri="{FF2B5EF4-FFF2-40B4-BE49-F238E27FC236}">
                <a16:creationId xmlns:a16="http://schemas.microsoft.com/office/drawing/2014/main" id="{F2F62C12-13E5-409B-A934-8EDC835699F9}"/>
              </a:ext>
            </a:extLst>
          </p:cNvPr>
          <p:cNvPicPr>
            <a:picLocks noChangeAspect="1"/>
          </p:cNvPicPr>
          <p:nvPr/>
        </p:nvPicPr>
        <p:blipFill>
          <a:blip r:embed="rId5"/>
          <a:stretch>
            <a:fillRect/>
          </a:stretch>
        </p:blipFill>
        <p:spPr>
          <a:xfrm>
            <a:off x="429618" y="1325021"/>
            <a:ext cx="3077227" cy="2035126"/>
          </a:xfrm>
          <a:prstGeom prst="rect">
            <a:avLst/>
          </a:prstGeom>
        </p:spPr>
      </p:pic>
      <p:pic>
        <p:nvPicPr>
          <p:cNvPr id="18" name="Immagine 18" descr="Immagine che contiene testo&#10;&#10;Descrizione generata automaticamente">
            <a:extLst>
              <a:ext uri="{FF2B5EF4-FFF2-40B4-BE49-F238E27FC236}">
                <a16:creationId xmlns:a16="http://schemas.microsoft.com/office/drawing/2014/main" id="{C78CB523-A12E-4AC5-A4BE-C058151E8651}"/>
              </a:ext>
            </a:extLst>
          </p:cNvPr>
          <p:cNvPicPr>
            <a:picLocks noChangeAspect="1"/>
          </p:cNvPicPr>
          <p:nvPr/>
        </p:nvPicPr>
        <p:blipFill>
          <a:blip r:embed="rId6"/>
          <a:stretch>
            <a:fillRect/>
          </a:stretch>
        </p:blipFill>
        <p:spPr>
          <a:xfrm>
            <a:off x="3989776" y="3384848"/>
            <a:ext cx="3658956" cy="880424"/>
          </a:xfrm>
          <a:prstGeom prst="rect">
            <a:avLst/>
          </a:prstGeom>
        </p:spPr>
      </p:pic>
      <p:pic>
        <p:nvPicPr>
          <p:cNvPr id="19" name="Immagine 20">
            <a:extLst>
              <a:ext uri="{FF2B5EF4-FFF2-40B4-BE49-F238E27FC236}">
                <a16:creationId xmlns:a16="http://schemas.microsoft.com/office/drawing/2014/main" id="{CA42CB46-C1A7-4C6A-A4EE-F240AF2E5E35}"/>
              </a:ext>
            </a:extLst>
          </p:cNvPr>
          <p:cNvPicPr>
            <a:picLocks noChangeAspect="1"/>
          </p:cNvPicPr>
          <p:nvPr/>
        </p:nvPicPr>
        <p:blipFill>
          <a:blip r:embed="rId7"/>
          <a:stretch>
            <a:fillRect/>
          </a:stretch>
        </p:blipFill>
        <p:spPr>
          <a:xfrm>
            <a:off x="4252202" y="1325021"/>
            <a:ext cx="3077227" cy="2035126"/>
          </a:xfrm>
          <a:prstGeom prst="rect">
            <a:avLst/>
          </a:prstGeom>
        </p:spPr>
      </p:pic>
      <p:pic>
        <p:nvPicPr>
          <p:cNvPr id="21" name="Immagine 21" descr="Immagine che contiene testo&#10;&#10;Descrizione generata automaticamente">
            <a:extLst>
              <a:ext uri="{FF2B5EF4-FFF2-40B4-BE49-F238E27FC236}">
                <a16:creationId xmlns:a16="http://schemas.microsoft.com/office/drawing/2014/main" id="{FABAB603-C44F-492E-8FEA-F7C66DEA72B1}"/>
              </a:ext>
            </a:extLst>
          </p:cNvPr>
          <p:cNvPicPr>
            <a:picLocks noChangeAspect="1"/>
          </p:cNvPicPr>
          <p:nvPr/>
        </p:nvPicPr>
        <p:blipFill>
          <a:blip r:embed="rId8"/>
          <a:stretch>
            <a:fillRect/>
          </a:stretch>
        </p:blipFill>
        <p:spPr>
          <a:xfrm>
            <a:off x="7906951" y="3360147"/>
            <a:ext cx="3775461" cy="899883"/>
          </a:xfrm>
          <a:prstGeom prst="rect">
            <a:avLst/>
          </a:prstGeom>
        </p:spPr>
      </p:pic>
      <p:pic>
        <p:nvPicPr>
          <p:cNvPr id="22" name="Immagine 22">
            <a:extLst>
              <a:ext uri="{FF2B5EF4-FFF2-40B4-BE49-F238E27FC236}">
                <a16:creationId xmlns:a16="http://schemas.microsoft.com/office/drawing/2014/main" id="{402E8E47-0BCF-4195-BFB5-2AA3E5F70197}"/>
              </a:ext>
            </a:extLst>
          </p:cNvPr>
          <p:cNvPicPr>
            <a:picLocks noChangeAspect="1"/>
          </p:cNvPicPr>
          <p:nvPr/>
        </p:nvPicPr>
        <p:blipFill>
          <a:blip r:embed="rId9"/>
          <a:stretch>
            <a:fillRect/>
          </a:stretch>
        </p:blipFill>
        <p:spPr>
          <a:xfrm>
            <a:off x="8028032" y="1311039"/>
            <a:ext cx="3135718" cy="2073809"/>
          </a:xfrm>
          <a:prstGeom prst="rect">
            <a:avLst/>
          </a:prstGeom>
        </p:spPr>
      </p:pic>
      <p:sp>
        <p:nvSpPr>
          <p:cNvPr id="4" name="TextBox 23">
            <a:extLst>
              <a:ext uri="{FF2B5EF4-FFF2-40B4-BE49-F238E27FC236}">
                <a16:creationId xmlns:a16="http://schemas.microsoft.com/office/drawing/2014/main" id="{95FA1F30-DDEE-4344-A813-0C01024A603E}"/>
              </a:ext>
            </a:extLst>
          </p:cNvPr>
          <p:cNvSpPr txBox="1"/>
          <p:nvPr/>
        </p:nvSpPr>
        <p:spPr>
          <a:xfrm>
            <a:off x="76457" y="4386375"/>
            <a:ext cx="4018718" cy="1538883"/>
          </a:xfrm>
          <a:prstGeom prst="rect">
            <a:avLst/>
          </a:prstGeom>
          <a:noFill/>
        </p:spPr>
        <p:txBody>
          <a:bodyPr wrap="square" rtlCol="0">
            <a:spAutoFit/>
          </a:bodyPr>
          <a:lstStyle/>
          <a:p>
            <a:r>
              <a:rPr lang="tr-TR" sz="1200"/>
              <a:t>With the probability of </a:t>
            </a:r>
            <a:r>
              <a:rPr lang="tr-TR" sz="1200" b="1"/>
              <a:t>0.0078</a:t>
            </a:r>
            <a:r>
              <a:rPr lang="tr-TR" sz="1200"/>
              <a:t>, 4 vans cannot satisfy 8 hours constraint. Since, the company set the threshold for probability of maximum tour end time exceeding 8 hours as </a:t>
            </a:r>
            <a:r>
              <a:rPr lang="tr-TR" sz="1200" b="1"/>
              <a:t>0.05:</a:t>
            </a:r>
          </a:p>
          <a:p>
            <a:pPr>
              <a:spcBef>
                <a:spcPts val="600"/>
              </a:spcBef>
              <a:spcAft>
                <a:spcPts val="600"/>
              </a:spcAft>
            </a:pPr>
            <a:r>
              <a:rPr lang="tr-TR" sz="1200"/>
              <a:t>0.0078&lt;0.05</a:t>
            </a:r>
          </a:p>
          <a:p>
            <a:r>
              <a:rPr lang="tr-TR" sz="1200"/>
              <a:t>So, </a:t>
            </a:r>
            <a:r>
              <a:rPr lang="tr-TR" sz="1200" b="1"/>
              <a:t>4 vans </a:t>
            </a:r>
            <a:r>
              <a:rPr lang="tr-TR" sz="1200"/>
              <a:t>are </a:t>
            </a:r>
            <a:r>
              <a:rPr lang="tr-TR" sz="1200" b="1"/>
              <a:t>enough</a:t>
            </a:r>
            <a:r>
              <a:rPr lang="tr-TR" sz="1200"/>
              <a:t> with this battery size and charging policy</a:t>
            </a:r>
          </a:p>
        </p:txBody>
      </p:sp>
      <p:sp>
        <p:nvSpPr>
          <p:cNvPr id="6" name="TextBox 23">
            <a:extLst>
              <a:ext uri="{FF2B5EF4-FFF2-40B4-BE49-F238E27FC236}">
                <a16:creationId xmlns:a16="http://schemas.microsoft.com/office/drawing/2014/main" id="{2A6A4D76-797F-4104-BB39-2F80D9E96AAE}"/>
              </a:ext>
            </a:extLst>
          </p:cNvPr>
          <p:cNvSpPr txBox="1"/>
          <p:nvPr/>
        </p:nvSpPr>
        <p:spPr>
          <a:xfrm>
            <a:off x="3876846" y="4390960"/>
            <a:ext cx="4018718" cy="1538883"/>
          </a:xfrm>
          <a:prstGeom prst="rect">
            <a:avLst/>
          </a:prstGeom>
          <a:noFill/>
        </p:spPr>
        <p:txBody>
          <a:bodyPr wrap="square" rtlCol="0">
            <a:spAutoFit/>
          </a:bodyPr>
          <a:lstStyle/>
          <a:p>
            <a:r>
              <a:rPr lang="tr-TR" sz="1200"/>
              <a:t>With the probability of </a:t>
            </a:r>
            <a:r>
              <a:rPr lang="tr-TR" sz="1200" b="1"/>
              <a:t>0.019</a:t>
            </a:r>
            <a:r>
              <a:rPr lang="tr-TR" sz="1200"/>
              <a:t>, 4 vans cannot satisfy 8 hours constraint. Since, the company set the threshold for probability of maximum tour end time exceeding 8 hours as </a:t>
            </a:r>
            <a:r>
              <a:rPr lang="tr-TR" sz="1200" b="1"/>
              <a:t>0.05:</a:t>
            </a:r>
          </a:p>
          <a:p>
            <a:pPr>
              <a:spcBef>
                <a:spcPts val="600"/>
              </a:spcBef>
              <a:spcAft>
                <a:spcPts val="600"/>
              </a:spcAft>
            </a:pPr>
            <a:r>
              <a:rPr lang="tr-TR" sz="1200"/>
              <a:t>0.019&lt;0.05</a:t>
            </a:r>
          </a:p>
          <a:p>
            <a:r>
              <a:rPr lang="tr-TR" sz="1200"/>
              <a:t>So, </a:t>
            </a:r>
            <a:r>
              <a:rPr lang="tr-TR" sz="1200" b="1"/>
              <a:t>4 vans </a:t>
            </a:r>
            <a:r>
              <a:rPr lang="tr-TR" sz="1200"/>
              <a:t>are </a:t>
            </a:r>
            <a:r>
              <a:rPr lang="tr-TR" sz="1200" b="1"/>
              <a:t>enough</a:t>
            </a:r>
            <a:r>
              <a:rPr lang="tr-TR" sz="1200"/>
              <a:t> with this battery size and charging policy</a:t>
            </a:r>
          </a:p>
        </p:txBody>
      </p:sp>
      <p:sp>
        <p:nvSpPr>
          <p:cNvPr id="12" name="TextBox 23">
            <a:extLst>
              <a:ext uri="{FF2B5EF4-FFF2-40B4-BE49-F238E27FC236}">
                <a16:creationId xmlns:a16="http://schemas.microsoft.com/office/drawing/2014/main" id="{5A2CF480-16BF-43F5-B5F9-5AD6B190EBAF}"/>
              </a:ext>
            </a:extLst>
          </p:cNvPr>
          <p:cNvSpPr txBox="1"/>
          <p:nvPr/>
        </p:nvSpPr>
        <p:spPr>
          <a:xfrm>
            <a:off x="7822358" y="4395545"/>
            <a:ext cx="3673097" cy="1538883"/>
          </a:xfrm>
          <a:prstGeom prst="rect">
            <a:avLst/>
          </a:prstGeom>
          <a:noFill/>
        </p:spPr>
        <p:txBody>
          <a:bodyPr wrap="square" rtlCol="0">
            <a:spAutoFit/>
          </a:bodyPr>
          <a:lstStyle/>
          <a:p>
            <a:r>
              <a:rPr lang="tr-TR" sz="1200"/>
              <a:t>With the probability of </a:t>
            </a:r>
            <a:r>
              <a:rPr lang="tr-TR" sz="1200" b="1"/>
              <a:t>0.34</a:t>
            </a:r>
            <a:r>
              <a:rPr lang="tr-TR" sz="1200"/>
              <a:t>, 4 vans cannot satisfy 8 hours constraint. Since, the company set the threshold for probability of maximum tour end time exceeding 8 hours as </a:t>
            </a:r>
            <a:r>
              <a:rPr lang="tr-TR" sz="1200" b="1"/>
              <a:t>0.05:</a:t>
            </a:r>
          </a:p>
          <a:p>
            <a:pPr>
              <a:spcBef>
                <a:spcPts val="600"/>
              </a:spcBef>
              <a:spcAft>
                <a:spcPts val="600"/>
              </a:spcAft>
            </a:pPr>
            <a:r>
              <a:rPr lang="tr-TR" sz="1200"/>
              <a:t>0.34&gt;0.05</a:t>
            </a:r>
          </a:p>
          <a:p>
            <a:r>
              <a:rPr lang="tr-TR" sz="1200"/>
              <a:t>So, </a:t>
            </a:r>
            <a:r>
              <a:rPr lang="tr-TR" sz="1200" b="1"/>
              <a:t>4 vans </a:t>
            </a:r>
            <a:r>
              <a:rPr lang="tr-TR" sz="1200"/>
              <a:t>are </a:t>
            </a:r>
            <a:r>
              <a:rPr lang="tr-TR" sz="1200" b="1"/>
              <a:t>NOT </a:t>
            </a:r>
            <a:r>
              <a:rPr lang="tr-TR" sz="1200"/>
              <a:t>enough with this battery size and charging policy</a:t>
            </a:r>
          </a:p>
        </p:txBody>
      </p:sp>
      <p:pic>
        <p:nvPicPr>
          <p:cNvPr id="20" name="Picture 19">
            <a:extLst>
              <a:ext uri="{FF2B5EF4-FFF2-40B4-BE49-F238E27FC236}">
                <a16:creationId xmlns:a16="http://schemas.microsoft.com/office/drawing/2014/main" id="{D4ECD715-0B29-43E7-BAA8-B0D7115EBF90}"/>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3" name="Slide Number Placeholder 3">
            <a:extLst>
              <a:ext uri="{FF2B5EF4-FFF2-40B4-BE49-F238E27FC236}">
                <a16:creationId xmlns:a16="http://schemas.microsoft.com/office/drawing/2014/main" id="{3578194F-9FA0-4F46-BE69-FE73B3BB3328}"/>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15</a:t>
            </a:fld>
            <a:endParaRPr lang="en-US"/>
          </a:p>
        </p:txBody>
      </p:sp>
      <p:sp>
        <p:nvSpPr>
          <p:cNvPr id="24" name="Title 1">
            <a:extLst>
              <a:ext uri="{FF2B5EF4-FFF2-40B4-BE49-F238E27FC236}">
                <a16:creationId xmlns:a16="http://schemas.microsoft.com/office/drawing/2014/main" id="{8856E4EA-D05B-46D9-B034-2125EE4C5CCC}"/>
              </a:ext>
            </a:extLst>
          </p:cNvPr>
          <p:cNvSpPr txBox="1">
            <a:spLocks/>
          </p:cNvSpPr>
          <p:nvPr/>
        </p:nvSpPr>
        <p:spPr>
          <a:xfrm>
            <a:off x="320217" y="-75613"/>
            <a:ext cx="10380573"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tr-TR" sz="2400" kern="1200">
                <a:solidFill>
                  <a:schemeClr val="tx1"/>
                </a:solidFill>
                <a:latin typeface="Roboto"/>
                <a:ea typeface="Roboto"/>
                <a:cs typeface="+mj-cs"/>
              </a:rPr>
              <a:t>New Charging Policy, Varying Battery Sizes, 4 vans</a:t>
            </a:r>
            <a:endParaRPr lang="en-US" sz="2400" kern="1200">
              <a:solidFill>
                <a:schemeClr val="tx1"/>
              </a:solidFill>
              <a:latin typeface="Roboto" panose="02000000000000000000" pitchFamily="2" charset="0"/>
              <a:ea typeface="Roboto" panose="02000000000000000000" pitchFamily="2" charset="0"/>
              <a:cs typeface="+mj-cs"/>
            </a:endParaRPr>
          </a:p>
        </p:txBody>
      </p:sp>
    </p:spTree>
    <p:extLst>
      <p:ext uri="{BB962C8B-B14F-4D97-AF65-F5344CB8AC3E}">
        <p14:creationId xmlns:p14="http://schemas.microsoft.com/office/powerpoint/2010/main" val="3361377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004710-1A41-4F54-88C0-4C6C37BEDC41}"/>
              </a:ext>
            </a:extLst>
          </p:cNvPr>
          <p:cNvPicPr>
            <a:picLocks noChangeAspect="1"/>
          </p:cNvPicPr>
          <p:nvPr/>
        </p:nvPicPr>
        <p:blipFill>
          <a:blip r:embed="rId2"/>
          <a:stretch>
            <a:fillRect/>
          </a:stretch>
        </p:blipFill>
        <p:spPr>
          <a:xfrm>
            <a:off x="276225" y="454316"/>
            <a:ext cx="11639550" cy="342900"/>
          </a:xfrm>
          <a:prstGeom prst="rect">
            <a:avLst/>
          </a:prstGeom>
        </p:spPr>
      </p:pic>
      <p:sp>
        <p:nvSpPr>
          <p:cNvPr id="5" name="Title 1">
            <a:extLst>
              <a:ext uri="{FF2B5EF4-FFF2-40B4-BE49-F238E27FC236}">
                <a16:creationId xmlns:a16="http://schemas.microsoft.com/office/drawing/2014/main" id="{B0DFDFD8-0670-4866-BC1D-65732067CA6A}"/>
              </a:ext>
            </a:extLst>
          </p:cNvPr>
          <p:cNvSpPr>
            <a:spLocks noGrp="1"/>
          </p:cNvSpPr>
          <p:nvPr>
            <p:ph type="title"/>
          </p:nvPr>
        </p:nvSpPr>
        <p:spPr>
          <a:xfrm>
            <a:off x="320217" y="-75613"/>
            <a:ext cx="11482142" cy="798368"/>
          </a:xfrm>
        </p:spPr>
        <p:txBody>
          <a:bodyPr/>
          <a:lstStyle/>
          <a:p>
            <a:pPr>
              <a:lnSpc>
                <a:spcPct val="90000"/>
              </a:lnSpc>
              <a:spcBef>
                <a:spcPct val="0"/>
              </a:spcBef>
            </a:pPr>
            <a:r>
              <a:rPr lang="en-US" sz="2400" kern="1200">
                <a:solidFill>
                  <a:schemeClr val="tx1"/>
                </a:solidFill>
                <a:latin typeface="Roboto"/>
                <a:ea typeface="Roboto"/>
                <a:cs typeface="+mj-cs"/>
              </a:rPr>
              <a:t>DECISION MAKING USING SIMULATION OUTPUT ANALYSIS</a:t>
            </a:r>
            <a:r>
              <a:rPr lang="tr-TR" sz="2000" kern="1200">
                <a:solidFill>
                  <a:schemeClr val="tx1"/>
                </a:solidFill>
                <a:latin typeface="Roboto"/>
                <a:ea typeface="Roboto"/>
                <a:cs typeface="+mj-cs"/>
              </a:rPr>
              <a:t>: Solving </a:t>
            </a:r>
            <a:r>
              <a:rPr lang="en-US" sz="2000" kern="1200">
                <a:solidFill>
                  <a:schemeClr val="tx1"/>
                </a:solidFill>
                <a:latin typeface="Roboto"/>
                <a:ea typeface="Roboto"/>
                <a:cs typeface="+mj-cs"/>
              </a:rPr>
              <a:t>t</a:t>
            </a:r>
            <a:r>
              <a:rPr lang="tr-TR" sz="2000" kern="1200">
                <a:solidFill>
                  <a:schemeClr val="tx1"/>
                </a:solidFill>
                <a:latin typeface="Roboto"/>
                <a:ea typeface="Roboto"/>
                <a:cs typeface="+mj-cs"/>
              </a:rPr>
              <a:t>he Business Case</a:t>
            </a:r>
            <a:endParaRPr lang="en-US" sz="2400" kern="1200">
              <a:solidFill>
                <a:schemeClr val="tx1"/>
              </a:solidFill>
              <a:latin typeface="Roboto"/>
              <a:ea typeface="Roboto"/>
              <a:cs typeface="+mj-cs"/>
            </a:endParaRPr>
          </a:p>
        </p:txBody>
      </p:sp>
      <p:sp>
        <p:nvSpPr>
          <p:cNvPr id="6" name="TextBox 5">
            <a:extLst>
              <a:ext uri="{FF2B5EF4-FFF2-40B4-BE49-F238E27FC236}">
                <a16:creationId xmlns:a16="http://schemas.microsoft.com/office/drawing/2014/main" id="{D473FF59-C82C-45DC-BD9D-BDBAC2E0F0C2}"/>
              </a:ext>
            </a:extLst>
          </p:cNvPr>
          <p:cNvSpPr txBox="1"/>
          <p:nvPr/>
        </p:nvSpPr>
        <p:spPr>
          <a:xfrm>
            <a:off x="276225" y="722755"/>
            <a:ext cx="5276163" cy="3231654"/>
          </a:xfrm>
          <a:prstGeom prst="rect">
            <a:avLst/>
          </a:prstGeom>
          <a:noFill/>
        </p:spPr>
        <p:txBody>
          <a:bodyPr wrap="square" lIns="91440" tIns="45720" rIns="91440" bIns="45720" rtlCol="0" anchor="t">
            <a:spAutoFit/>
          </a:bodyPr>
          <a:lstStyle/>
          <a:p>
            <a:r>
              <a:rPr lang="tr-TR" sz="1200">
                <a:latin typeface="Roboto"/>
                <a:ea typeface="Roboto"/>
              </a:rPr>
              <a:t>Having analyzed 12 possible scenarios with changing battery sizes and charging policies, the summary table is constructed, which can be seen on the right.</a:t>
            </a:r>
          </a:p>
          <a:p>
            <a:endParaRPr lang="tr-TR" sz="1200" b="1">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It can be summarized that:</a:t>
            </a:r>
          </a:p>
          <a:p>
            <a:pPr marL="171450" indent="-171450">
              <a:buFont typeface="Arial" panose="020B0604020202020204" pitchFamily="34" charset="0"/>
              <a:buChar char="•"/>
            </a:pPr>
            <a:r>
              <a:rPr lang="tr-TR" sz="1200">
                <a:latin typeface="Roboto"/>
                <a:ea typeface="Roboto"/>
              </a:rPr>
              <a:t>New charging policy leads to significant improvements in the last mile delivery performance. In fact, if you compare the </a:t>
            </a:r>
            <a:r>
              <a:rPr lang="tr-TR" sz="1200" b="1">
                <a:latin typeface="Roboto"/>
                <a:ea typeface="Roboto"/>
              </a:rPr>
              <a:t>scenario 5</a:t>
            </a:r>
            <a:r>
              <a:rPr lang="tr-TR" sz="1200">
                <a:latin typeface="Roboto"/>
                <a:ea typeface="Roboto"/>
              </a:rPr>
              <a:t> and </a:t>
            </a:r>
            <a:r>
              <a:rPr lang="tr-TR" sz="1200" b="1">
                <a:latin typeface="Roboto"/>
                <a:ea typeface="Roboto"/>
              </a:rPr>
              <a:t>scenario 11, </a:t>
            </a:r>
            <a:r>
              <a:rPr lang="tr-TR" sz="1200">
                <a:latin typeface="Roboto"/>
                <a:ea typeface="Roboto"/>
              </a:rPr>
              <a:t>the battery size of [30,30,20,20] can satisfy the 8 hours tour end time constraint for all 4 vans </a:t>
            </a:r>
            <a:r>
              <a:rPr lang="tr-TR" sz="1200" b="1">
                <a:latin typeface="Roboto"/>
                <a:ea typeface="Roboto"/>
              </a:rPr>
              <a:t>only </a:t>
            </a:r>
            <a:r>
              <a:rPr lang="tr-TR" sz="1200">
                <a:latin typeface="Roboto"/>
                <a:ea typeface="Roboto"/>
              </a:rPr>
              <a:t>when </a:t>
            </a:r>
            <a:r>
              <a:rPr lang="tr-TR" sz="1200" b="1">
                <a:latin typeface="Roboto"/>
                <a:ea typeface="Roboto"/>
              </a:rPr>
              <a:t>the new charging policy </a:t>
            </a:r>
            <a:r>
              <a:rPr lang="tr-TR" sz="1200">
                <a:latin typeface="Roboto"/>
                <a:ea typeface="Roboto"/>
              </a:rPr>
              <a:t>is used ,with the confidence of 98% (1-0.0193). Moreover, the New Charging Policy also dominates the Base Case Charging Policy in terms of the mean of the maximum tour end times of 4 vans, and also the probability of exceeding 8 hours tour end time. </a:t>
            </a:r>
          </a:p>
          <a:p>
            <a:pPr marL="171450" indent="-171450">
              <a:buFont typeface="Arial" panose="020B0604020202020204" pitchFamily="34" charset="0"/>
              <a:buChar char="•"/>
            </a:pPr>
            <a:endParaRPr lang="tr-TR" sz="1200" b="1">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Due to the success of the new charging policy, vans with smaller batteries can be used, which will lead to significant cost savings for the company.</a:t>
            </a:r>
          </a:p>
        </p:txBody>
      </p:sp>
      <p:graphicFrame>
        <p:nvGraphicFramePr>
          <p:cNvPr id="7" name="Table 6">
            <a:extLst>
              <a:ext uri="{FF2B5EF4-FFF2-40B4-BE49-F238E27FC236}">
                <a16:creationId xmlns:a16="http://schemas.microsoft.com/office/drawing/2014/main" id="{3CEF300C-9B19-4D20-8F5A-D6B8408FAE24}"/>
              </a:ext>
            </a:extLst>
          </p:cNvPr>
          <p:cNvGraphicFramePr>
            <a:graphicFrameLocks noGrp="1"/>
          </p:cNvGraphicFramePr>
          <p:nvPr>
            <p:extLst>
              <p:ext uri="{D42A27DB-BD31-4B8C-83A1-F6EECF244321}">
                <p14:modId xmlns:p14="http://schemas.microsoft.com/office/powerpoint/2010/main" val="2411871855"/>
              </p:ext>
            </p:extLst>
          </p:nvPr>
        </p:nvGraphicFramePr>
        <p:xfrm>
          <a:off x="5743231" y="866823"/>
          <a:ext cx="5981700" cy="2796540"/>
        </p:xfrm>
        <a:graphic>
          <a:graphicData uri="http://schemas.openxmlformats.org/drawingml/2006/table">
            <a:tbl>
              <a:tblPr/>
              <a:tblGrid>
                <a:gridCol w="698500">
                  <a:extLst>
                    <a:ext uri="{9D8B030D-6E8A-4147-A177-3AD203B41FA5}">
                      <a16:colId xmlns:a16="http://schemas.microsoft.com/office/drawing/2014/main" val="1384877820"/>
                    </a:ext>
                  </a:extLst>
                </a:gridCol>
                <a:gridCol w="1092200">
                  <a:extLst>
                    <a:ext uri="{9D8B030D-6E8A-4147-A177-3AD203B41FA5}">
                      <a16:colId xmlns:a16="http://schemas.microsoft.com/office/drawing/2014/main" val="3307639529"/>
                    </a:ext>
                  </a:extLst>
                </a:gridCol>
                <a:gridCol w="1130300">
                  <a:extLst>
                    <a:ext uri="{9D8B030D-6E8A-4147-A177-3AD203B41FA5}">
                      <a16:colId xmlns:a16="http://schemas.microsoft.com/office/drawing/2014/main" val="2441254664"/>
                    </a:ext>
                  </a:extLst>
                </a:gridCol>
                <a:gridCol w="1003300">
                  <a:extLst>
                    <a:ext uri="{9D8B030D-6E8A-4147-A177-3AD203B41FA5}">
                      <a16:colId xmlns:a16="http://schemas.microsoft.com/office/drawing/2014/main" val="1531194133"/>
                    </a:ext>
                  </a:extLst>
                </a:gridCol>
                <a:gridCol w="736600">
                  <a:extLst>
                    <a:ext uri="{9D8B030D-6E8A-4147-A177-3AD203B41FA5}">
                      <a16:colId xmlns:a16="http://schemas.microsoft.com/office/drawing/2014/main" val="3446438265"/>
                    </a:ext>
                  </a:extLst>
                </a:gridCol>
                <a:gridCol w="584200">
                  <a:extLst>
                    <a:ext uri="{9D8B030D-6E8A-4147-A177-3AD203B41FA5}">
                      <a16:colId xmlns:a16="http://schemas.microsoft.com/office/drawing/2014/main" val="3170071553"/>
                    </a:ext>
                  </a:extLst>
                </a:gridCol>
                <a:gridCol w="736600">
                  <a:extLst>
                    <a:ext uri="{9D8B030D-6E8A-4147-A177-3AD203B41FA5}">
                      <a16:colId xmlns:a16="http://schemas.microsoft.com/office/drawing/2014/main" val="3366608335"/>
                    </a:ext>
                  </a:extLst>
                </a:gridCol>
              </a:tblGrid>
              <a:tr h="510540">
                <a:tc>
                  <a:txBody>
                    <a:bodyPr/>
                    <a:lstStyle/>
                    <a:p>
                      <a:pPr algn="ctr" fontAlgn="b"/>
                      <a:r>
                        <a:rPr lang="tr-TR" sz="1000" b="1" i="0" u="none" strike="noStrike">
                          <a:solidFill>
                            <a:srgbClr val="000000"/>
                          </a:solidFill>
                          <a:effectLst/>
                          <a:latin typeface="Arial" panose="020B0604020202020204" pitchFamily="34" charset="0"/>
                        </a:rPr>
                        <a:t>Scenarios</a:t>
                      </a:r>
                      <a:r>
                        <a:rPr lang="tr-TR" sz="1000" b="0" i="0" u="none" strike="noStrike">
                          <a:solidFill>
                            <a:srgbClr val="000000"/>
                          </a:solidFill>
                          <a:effectLst/>
                          <a:latin typeface="Arial" panose="020B0604020202020204" pitchFamily="34" charset="0"/>
                        </a:rPr>
                        <a:t>​</a:t>
                      </a:r>
                      <a:endParaRPr lang="tr-TR" sz="1000" b="1" i="0" u="none" strike="noStrike">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1" i="0" u="none" strike="noStrike">
                          <a:solidFill>
                            <a:srgbClr val="000000"/>
                          </a:solidFill>
                          <a:effectLst/>
                          <a:latin typeface="Arial" panose="020B0604020202020204" pitchFamily="34" charset="0"/>
                        </a:rPr>
                        <a:t>Battery Size</a:t>
                      </a:r>
                      <a:r>
                        <a:rPr lang="tr-TR" sz="1000" b="0" i="0" u="none" strike="noStrike">
                          <a:solidFill>
                            <a:srgbClr val="000000"/>
                          </a:solidFill>
                          <a:effectLst/>
                          <a:latin typeface="Arial" panose="020B0604020202020204" pitchFamily="34" charset="0"/>
                        </a:rPr>
                        <a:t>​</a:t>
                      </a:r>
                      <a:endParaRPr lang="tr-TR" sz="1000" b="1" i="0" u="none" strike="noStrike">
                        <a:solidFill>
                          <a:srgbClr val="000000"/>
                        </a:solidFill>
                        <a:effectLst/>
                        <a:latin typeface="Arial" panose="020B060402020202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1" i="0" u="none" strike="noStrike">
                          <a:solidFill>
                            <a:srgbClr val="000000"/>
                          </a:solidFill>
                          <a:effectLst/>
                          <a:latin typeface="Arial" panose="020B0604020202020204" pitchFamily="34" charset="0"/>
                        </a:rPr>
                        <a:t>Charging Policy</a:t>
                      </a:r>
                      <a:r>
                        <a:rPr lang="tr-TR" sz="1000" b="0" i="0" u="none" strike="noStrike">
                          <a:solidFill>
                            <a:srgbClr val="000000"/>
                          </a:solidFill>
                          <a:effectLst/>
                          <a:latin typeface="Arial" panose="020B0604020202020204" pitchFamily="34" charset="0"/>
                        </a:rPr>
                        <a:t>​</a:t>
                      </a:r>
                      <a:endParaRPr lang="tr-TR" sz="1000" b="1" i="0" u="none" strike="noStrike">
                        <a:solidFill>
                          <a:srgbClr val="000000"/>
                        </a:solidFill>
                        <a:effectLst/>
                        <a:latin typeface="Arial" panose="020B060402020202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panose="020B0604020202020204" pitchFamily="34" charset="0"/>
                        </a:rPr>
                        <a:t>Mean of Max Tour End Times (Minutes)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panose="020B0604020202020204" pitchFamily="34" charset="0"/>
                        </a:rPr>
                        <a:t>P(Max Tour End Time &gt;480)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1" i="0" u="none" strike="noStrike">
                          <a:solidFill>
                            <a:srgbClr val="000000"/>
                          </a:solidFill>
                          <a:effectLst/>
                          <a:latin typeface="Arial" panose="020B0604020202020204" pitchFamily="34" charset="0"/>
                        </a:rPr>
                        <a:t>4 Vans are enough?</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Arial" panose="020B0604020202020204" pitchFamily="34" charset="0"/>
                        </a:rPr>
                        <a:t>Daily Cost of 4 Vans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965625"/>
                  </a:ext>
                </a:extLst>
              </a:tr>
              <a:tr h="190500">
                <a:tc>
                  <a:txBody>
                    <a:bodyPr/>
                    <a:lstStyle/>
                    <a:p>
                      <a:pPr algn="ctr" fontAlgn="b"/>
                      <a:r>
                        <a:rPr lang="tr-TR" sz="1000" b="0" i="0" u="none" strike="noStrike">
                          <a:solidFill>
                            <a:srgbClr val="000000"/>
                          </a:solidFill>
                          <a:effectLst/>
                          <a:latin typeface="Calibri" panose="020F0502020204030204" pitchFamily="34" charset="0"/>
                        </a:rPr>
                        <a:t>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[20,20,20,20]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b"/>
                      <a:r>
                        <a:rPr lang="tr-TR" sz="1000" b="0" i="0" u="none" strike="noStrike">
                          <a:solidFill>
                            <a:srgbClr val="000000"/>
                          </a:solidFill>
                          <a:effectLst/>
                          <a:latin typeface="Arial" panose="020B0604020202020204" pitchFamily="34" charset="0"/>
                        </a:rPr>
                        <a:t>Base Case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tr-TR" sz="1100" b="0" i="0" u="none" strike="noStrike">
                          <a:solidFill>
                            <a:srgbClr val="000000"/>
                          </a:solidFill>
                          <a:effectLst/>
                          <a:latin typeface="Calibri" panose="020F0502020204030204" pitchFamily="34" charset="0"/>
                        </a:rPr>
                        <a:t>594.8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0.9966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No</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fontAlgn="b"/>
                      <a:r>
                        <a:rPr lang="tr-TR" sz="1100" b="0" i="0" u="none" strike="noStrike">
                          <a:solidFill>
                            <a:srgbClr val="000000"/>
                          </a:solidFill>
                          <a:effectLst/>
                          <a:latin typeface="Calibri" panose="020F0502020204030204" pitchFamily="34" charset="0"/>
                        </a:rPr>
                        <a:t>420 €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655691"/>
                  </a:ext>
                </a:extLst>
              </a:tr>
              <a:tr h="190500">
                <a:tc>
                  <a:txBody>
                    <a:bodyPr/>
                    <a:lstStyle/>
                    <a:p>
                      <a:pPr algn="ctr" fontAlgn="b"/>
                      <a:r>
                        <a:rPr lang="tr-TR" sz="1000" b="0" i="0" u="none" strike="noStrike">
                          <a:solidFill>
                            <a:srgbClr val="000000"/>
                          </a:solidFill>
                          <a:effectLst/>
                          <a:latin typeface="Calibri" panose="020F0502020204030204" pitchFamily="34" charset="0"/>
                        </a:rPr>
                        <a:t>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[25,25,25,25]​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b"/>
                      <a:r>
                        <a:rPr lang="tr-TR" sz="1000" b="0" i="0" u="none" strike="noStrike">
                          <a:solidFill>
                            <a:srgbClr val="000000"/>
                          </a:solidFill>
                          <a:effectLst/>
                          <a:latin typeface="Arial" panose="020B0604020202020204" pitchFamily="34" charset="0"/>
                        </a:rPr>
                        <a:t>Base Case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tr-TR" sz="1100" b="0" i="0" u="none" strike="noStrike">
                          <a:solidFill>
                            <a:srgbClr val="000000"/>
                          </a:solidFill>
                          <a:effectLst/>
                          <a:latin typeface="Calibri" panose="020F0502020204030204" pitchFamily="34" charset="0"/>
                        </a:rPr>
                        <a:t>505.7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0.8109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No</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fontAlgn="b"/>
                      <a:r>
                        <a:rPr lang="tr-TR" sz="1100" b="0" i="0" u="none" strike="noStrike">
                          <a:solidFill>
                            <a:srgbClr val="000000"/>
                          </a:solidFill>
                          <a:effectLst/>
                          <a:latin typeface="Calibri" panose="020F0502020204030204" pitchFamily="34" charset="0"/>
                        </a:rPr>
                        <a:t>480 €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4948797"/>
                  </a:ext>
                </a:extLst>
              </a:tr>
              <a:tr h="190500">
                <a:tc>
                  <a:txBody>
                    <a:bodyPr/>
                    <a:lstStyle/>
                    <a:p>
                      <a:pPr algn="ctr" fontAlgn="b"/>
                      <a:r>
                        <a:rPr lang="tr-TR" sz="1000" b="0" i="0" u="none" strike="noStrike">
                          <a:solidFill>
                            <a:srgbClr val="000000"/>
                          </a:solidFill>
                          <a:effectLst/>
                          <a:latin typeface="Calibri" panose="020F0502020204030204" pitchFamily="34" charset="0"/>
                        </a:rPr>
                        <a:t>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[30,30,30,30]​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tr-TR" sz="1000" b="0" i="0" u="none" strike="noStrike">
                          <a:solidFill>
                            <a:srgbClr val="000000"/>
                          </a:solidFill>
                          <a:effectLst/>
                          <a:latin typeface="Arial" panose="020B0604020202020204" pitchFamily="34" charset="0"/>
                        </a:rPr>
                        <a:t>Base Case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tr-TR" sz="1100" b="0" i="0" u="none" strike="noStrike">
                          <a:solidFill>
                            <a:srgbClr val="000000"/>
                          </a:solidFill>
                          <a:effectLst/>
                          <a:latin typeface="Calibri" panose="020F0502020204030204" pitchFamily="34" charset="0"/>
                        </a:rPr>
                        <a:t>446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0.007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Yes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b"/>
                      <a:r>
                        <a:rPr lang="tr-TR" sz="1100" b="0" i="0" u="none" strike="noStrike">
                          <a:solidFill>
                            <a:srgbClr val="000000"/>
                          </a:solidFill>
                          <a:effectLst/>
                          <a:latin typeface="Calibri" panose="020F0502020204030204" pitchFamily="34" charset="0"/>
                        </a:rPr>
                        <a:t>540 €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5352844"/>
                  </a:ext>
                </a:extLst>
              </a:tr>
              <a:tr h="190500">
                <a:tc>
                  <a:txBody>
                    <a:bodyPr/>
                    <a:lstStyle/>
                    <a:p>
                      <a:pPr algn="ctr" fontAlgn="b"/>
                      <a:r>
                        <a:rPr lang="tr-TR" sz="1000" b="0" i="0" u="none" strike="noStrike">
                          <a:solidFill>
                            <a:srgbClr val="000000"/>
                          </a:solidFill>
                          <a:effectLst/>
                          <a:latin typeface="Calibri" panose="020F0502020204030204" pitchFamily="34" charset="0"/>
                        </a:rPr>
                        <a:t>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[35,35,35,35]​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b"/>
                      <a:r>
                        <a:rPr lang="tr-TR" sz="1000" b="0" i="0" u="none" strike="noStrike">
                          <a:solidFill>
                            <a:srgbClr val="000000"/>
                          </a:solidFill>
                          <a:effectLst/>
                          <a:latin typeface="Arial" panose="020B0604020202020204" pitchFamily="34" charset="0"/>
                        </a:rPr>
                        <a:t>Base Case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tr-TR" sz="1100" b="0" i="0" u="none" strike="noStrike">
                          <a:solidFill>
                            <a:srgbClr val="000000"/>
                          </a:solidFill>
                          <a:effectLst/>
                          <a:latin typeface="Calibri" panose="020F0502020204030204" pitchFamily="34" charset="0"/>
                        </a:rPr>
                        <a:t>444.8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0.0058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Yes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b"/>
                      <a:r>
                        <a:rPr lang="tr-TR" sz="1100" b="0" i="0" u="none" strike="noStrike">
                          <a:solidFill>
                            <a:srgbClr val="000000"/>
                          </a:solidFill>
                          <a:effectLst/>
                          <a:latin typeface="Calibri" panose="020F0502020204030204" pitchFamily="34" charset="0"/>
                        </a:rPr>
                        <a:t>600 €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0843979"/>
                  </a:ext>
                </a:extLst>
              </a:tr>
              <a:tr h="190500">
                <a:tc>
                  <a:txBody>
                    <a:bodyPr/>
                    <a:lstStyle/>
                    <a:p>
                      <a:pPr algn="ctr" fontAlgn="b"/>
                      <a:r>
                        <a:rPr lang="tr-TR" sz="1000" b="0" i="0" u="none" strike="noStrike">
                          <a:solidFill>
                            <a:srgbClr val="000000"/>
                          </a:solidFill>
                          <a:effectLst/>
                          <a:latin typeface="Calibri" panose="020F0502020204030204" pitchFamily="34" charset="0"/>
                        </a:rPr>
                        <a:t>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[30,30,20,20]​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CC"/>
                    </a:solidFill>
                  </a:tcPr>
                </a:tc>
                <a:tc>
                  <a:txBody>
                    <a:bodyPr/>
                    <a:lstStyle/>
                    <a:p>
                      <a:pPr algn="ctr" fontAlgn="b"/>
                      <a:r>
                        <a:rPr lang="tr-TR" sz="1000" b="0" i="0" u="none" strike="noStrike">
                          <a:solidFill>
                            <a:srgbClr val="000000"/>
                          </a:solidFill>
                          <a:effectLst/>
                          <a:latin typeface="Arial" panose="020B0604020202020204" pitchFamily="34" charset="0"/>
                        </a:rPr>
                        <a:t>Base Case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tr-TR" sz="1100" b="0" i="0" u="none" strike="noStrike">
                          <a:solidFill>
                            <a:srgbClr val="000000"/>
                          </a:solidFill>
                          <a:effectLst/>
                          <a:latin typeface="Calibri" panose="020F0502020204030204" pitchFamily="34" charset="0"/>
                        </a:rPr>
                        <a:t>476.3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0.4515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No</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fontAlgn="b"/>
                      <a:r>
                        <a:rPr lang="tr-TR" sz="1100" b="0" i="0" u="none" strike="noStrike">
                          <a:solidFill>
                            <a:srgbClr val="000000"/>
                          </a:solidFill>
                          <a:effectLst/>
                          <a:latin typeface="Calibri" panose="020F0502020204030204" pitchFamily="34" charset="0"/>
                        </a:rPr>
                        <a:t>480 €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5528586"/>
                  </a:ext>
                </a:extLst>
              </a:tr>
              <a:tr h="190500">
                <a:tc>
                  <a:txBody>
                    <a:bodyPr/>
                    <a:lstStyle/>
                    <a:p>
                      <a:pPr algn="ctr" fontAlgn="b"/>
                      <a:r>
                        <a:rPr lang="tr-TR" sz="1000" b="0" i="0" u="none" strike="noStrike">
                          <a:solidFill>
                            <a:srgbClr val="000000"/>
                          </a:solidFill>
                          <a:effectLst/>
                          <a:latin typeface="Calibri" panose="020F0502020204030204" pitchFamily="34" charset="0"/>
                        </a:rPr>
                        <a:t>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[25,25,20,20]​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Base Case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b"/>
                      <a:r>
                        <a:rPr lang="tr-TR" sz="1100" b="0" i="0" u="none" strike="noStrike">
                          <a:solidFill>
                            <a:srgbClr val="000000"/>
                          </a:solidFill>
                          <a:effectLst/>
                          <a:latin typeface="Calibri" panose="020F0502020204030204" pitchFamily="34" charset="0"/>
                        </a:rPr>
                        <a:t>511.3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0.8559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No</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fontAlgn="b"/>
                      <a:r>
                        <a:rPr lang="tr-TR" sz="1100" b="0" i="0" u="none" strike="noStrike">
                          <a:solidFill>
                            <a:srgbClr val="000000"/>
                          </a:solidFill>
                          <a:effectLst/>
                          <a:latin typeface="Calibri" panose="020F0502020204030204" pitchFamily="34" charset="0"/>
                        </a:rPr>
                        <a:t>450 €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3774424"/>
                  </a:ext>
                </a:extLst>
              </a:tr>
              <a:tr h="190500">
                <a:tc>
                  <a:txBody>
                    <a:bodyPr/>
                    <a:lstStyle/>
                    <a:p>
                      <a:pPr algn="ctr" fontAlgn="b"/>
                      <a:r>
                        <a:rPr lang="tr-TR" sz="1000" b="0" i="0" u="none" strike="noStrike">
                          <a:solidFill>
                            <a:srgbClr val="000000"/>
                          </a:solidFill>
                          <a:effectLst/>
                          <a:latin typeface="Calibri" panose="020F0502020204030204" pitchFamily="34" charset="0"/>
                        </a:rPr>
                        <a:t>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 [20,20,20,20]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tc>
                  <a:txBody>
                    <a:bodyPr/>
                    <a:lstStyle/>
                    <a:p>
                      <a:pPr algn="ctr" fontAlgn="b"/>
                      <a:r>
                        <a:rPr lang="tr-TR" sz="1000" b="0" i="0" u="none" strike="noStrike">
                          <a:solidFill>
                            <a:srgbClr val="000000"/>
                          </a:solidFill>
                          <a:effectLst/>
                          <a:latin typeface="Arial" panose="020B0604020202020204" pitchFamily="34" charset="0"/>
                        </a:rPr>
                        <a:t>New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tr-TR" sz="1100" b="0" i="0" u="none" strike="noStrike">
                          <a:solidFill>
                            <a:srgbClr val="000000"/>
                          </a:solidFill>
                          <a:effectLst/>
                          <a:latin typeface="Calibri" panose="020F0502020204030204" pitchFamily="34" charset="0"/>
                        </a:rPr>
                        <a:t>506.6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0.8986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No</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fontAlgn="b"/>
                      <a:r>
                        <a:rPr lang="tr-TR" sz="1100" b="0" i="0" u="none" strike="noStrike">
                          <a:solidFill>
                            <a:srgbClr val="000000"/>
                          </a:solidFill>
                          <a:effectLst/>
                          <a:latin typeface="Calibri" panose="020F0502020204030204" pitchFamily="34" charset="0"/>
                        </a:rPr>
                        <a:t>420 €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4031807"/>
                  </a:ext>
                </a:extLst>
              </a:tr>
              <a:tr h="190500">
                <a:tc>
                  <a:txBody>
                    <a:bodyPr/>
                    <a:lstStyle/>
                    <a:p>
                      <a:pPr algn="ctr" fontAlgn="b"/>
                      <a:r>
                        <a:rPr lang="tr-TR" sz="1000" b="0" i="0" u="none" strike="noStrike">
                          <a:solidFill>
                            <a:srgbClr val="000000"/>
                          </a:solidFill>
                          <a:effectLst/>
                          <a:latin typeface="Calibri" panose="020F0502020204030204" pitchFamily="34" charset="0"/>
                        </a:rPr>
                        <a:t>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[25,25,25,25]​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b"/>
                      <a:r>
                        <a:rPr lang="tr-TR" sz="1000" b="0" i="0" u="none" strike="noStrike">
                          <a:solidFill>
                            <a:srgbClr val="000000"/>
                          </a:solidFill>
                          <a:effectLst/>
                          <a:latin typeface="Arial" panose="020B0604020202020204" pitchFamily="34" charset="0"/>
                        </a:rPr>
                        <a:t>New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tr-TR" sz="1100" b="0" i="0" u="none" strike="noStrike">
                          <a:solidFill>
                            <a:srgbClr val="000000"/>
                          </a:solidFill>
                          <a:effectLst/>
                          <a:latin typeface="Calibri" panose="020F0502020204030204" pitchFamily="34" charset="0"/>
                        </a:rPr>
                        <a:t>472.6</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0.3199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No</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fontAlgn="b"/>
                      <a:r>
                        <a:rPr lang="tr-TR" sz="1100" b="0" i="0" u="none" strike="noStrike">
                          <a:solidFill>
                            <a:srgbClr val="000000"/>
                          </a:solidFill>
                          <a:effectLst/>
                          <a:latin typeface="Calibri" panose="020F0502020204030204" pitchFamily="34" charset="0"/>
                        </a:rPr>
                        <a:t>480 €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08070"/>
                  </a:ext>
                </a:extLst>
              </a:tr>
              <a:tr h="190500">
                <a:tc>
                  <a:txBody>
                    <a:bodyPr/>
                    <a:lstStyle/>
                    <a:p>
                      <a:pPr algn="ctr" fontAlgn="b"/>
                      <a:r>
                        <a:rPr lang="tr-TR" sz="1000" b="0" i="0" u="none" strike="noStrike">
                          <a:solidFill>
                            <a:srgbClr val="000000"/>
                          </a:solidFill>
                          <a:effectLst/>
                          <a:latin typeface="Calibri" panose="020F0502020204030204" pitchFamily="34" charset="0"/>
                        </a:rPr>
                        <a:t>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[30,30,30,30]​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tr-TR" sz="1000" b="0" i="0" u="none" strike="noStrike">
                          <a:solidFill>
                            <a:srgbClr val="000000"/>
                          </a:solidFill>
                          <a:effectLst/>
                          <a:latin typeface="Arial" panose="020B0604020202020204" pitchFamily="34" charset="0"/>
                        </a:rPr>
                        <a:t>New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tr-TR" sz="1100" b="0" i="0" u="none" strike="noStrike">
                          <a:solidFill>
                            <a:srgbClr val="000000"/>
                          </a:solidFill>
                          <a:effectLst/>
                          <a:latin typeface="Calibri" panose="020F0502020204030204" pitchFamily="34" charset="0"/>
                        </a:rPr>
                        <a:t>444.9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0.0098</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Yes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b"/>
                      <a:r>
                        <a:rPr lang="tr-TR" sz="1100" b="0" i="0" u="none" strike="noStrike">
                          <a:solidFill>
                            <a:srgbClr val="000000"/>
                          </a:solidFill>
                          <a:effectLst/>
                          <a:latin typeface="Calibri" panose="020F0502020204030204" pitchFamily="34" charset="0"/>
                        </a:rPr>
                        <a:t>540 €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5267679"/>
                  </a:ext>
                </a:extLst>
              </a:tr>
              <a:tr h="190500">
                <a:tc>
                  <a:txBody>
                    <a:bodyPr/>
                    <a:lstStyle/>
                    <a:p>
                      <a:pPr algn="ctr" fontAlgn="b"/>
                      <a:r>
                        <a:rPr lang="tr-TR" sz="1000" b="0" i="0" u="none" strike="noStrike">
                          <a:solidFill>
                            <a:srgbClr val="000000"/>
                          </a:solidFill>
                          <a:effectLst/>
                          <a:latin typeface="Calibri" panose="020F0502020204030204" pitchFamily="34" charset="0"/>
                        </a:rPr>
                        <a:t>10​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[35,35,35,35]​</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b"/>
                      <a:r>
                        <a:rPr lang="tr-TR" sz="1000" b="0" i="0" u="none" strike="noStrike">
                          <a:solidFill>
                            <a:srgbClr val="000000"/>
                          </a:solidFill>
                          <a:effectLst/>
                          <a:latin typeface="Arial" panose="020B0604020202020204" pitchFamily="34" charset="0"/>
                        </a:rPr>
                        <a:t>New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tr-TR" sz="1100" b="0" i="0" u="none" strike="noStrike">
                          <a:solidFill>
                            <a:srgbClr val="000000"/>
                          </a:solidFill>
                          <a:effectLst/>
                          <a:latin typeface="Calibri" panose="020F0502020204030204" pitchFamily="34" charset="0"/>
                        </a:rPr>
                        <a:t>445.7</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0.0079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Yes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b"/>
                      <a:r>
                        <a:rPr lang="tr-TR" sz="1100" b="0" i="0" u="none" strike="noStrike">
                          <a:solidFill>
                            <a:srgbClr val="000000"/>
                          </a:solidFill>
                          <a:effectLst/>
                          <a:latin typeface="Calibri" panose="020F0502020204030204" pitchFamily="34" charset="0"/>
                        </a:rPr>
                        <a:t>600 €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589667"/>
                  </a:ext>
                </a:extLst>
              </a:tr>
              <a:tr h="190500">
                <a:tc>
                  <a:txBody>
                    <a:bodyPr/>
                    <a:lstStyle/>
                    <a:p>
                      <a:pPr algn="ctr" fontAlgn="b"/>
                      <a:r>
                        <a:rPr lang="tr-TR" sz="1000" b="0" i="0" u="none" strike="noStrike">
                          <a:solidFill>
                            <a:srgbClr val="000000"/>
                          </a:solidFill>
                          <a:effectLst/>
                          <a:latin typeface="Calibri" panose="020F0502020204030204" pitchFamily="34" charset="0"/>
                        </a:rPr>
                        <a:t>  11​*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  [30, 30,20,20]​*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CC"/>
                    </a:solidFill>
                  </a:tcPr>
                </a:tc>
                <a:tc>
                  <a:txBody>
                    <a:bodyPr/>
                    <a:lstStyle/>
                    <a:p>
                      <a:pPr algn="ctr" fontAlgn="b"/>
                      <a:r>
                        <a:rPr lang="tr-TR" sz="1000" b="0" i="0" u="none" strike="noStrike">
                          <a:solidFill>
                            <a:srgbClr val="000000"/>
                          </a:solidFill>
                          <a:effectLst/>
                          <a:latin typeface="Arial" panose="020B0604020202020204" pitchFamily="34" charset="0"/>
                        </a:rPr>
                        <a:t> New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tr-TR" sz="1100" b="0" i="0" u="none" strike="noStrike">
                          <a:solidFill>
                            <a:srgbClr val="000000"/>
                          </a:solidFill>
                          <a:effectLst/>
                          <a:latin typeface="Calibri" panose="020F0502020204030204" pitchFamily="34" charset="0"/>
                        </a:rPr>
                        <a:t>450.9</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0.0193</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Yes*</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4D79B"/>
                    </a:solidFill>
                  </a:tcPr>
                </a:tc>
                <a:tc>
                  <a:txBody>
                    <a:bodyPr/>
                    <a:lstStyle/>
                    <a:p>
                      <a:pPr algn="ctr" fontAlgn="b"/>
                      <a:r>
                        <a:rPr lang="tr-TR" sz="1100" b="0" i="0" u="none" strike="noStrike">
                          <a:solidFill>
                            <a:srgbClr val="000000"/>
                          </a:solidFill>
                          <a:effectLst/>
                          <a:latin typeface="Calibri" panose="020F0502020204030204" pitchFamily="34" charset="0"/>
                        </a:rPr>
                        <a:t>  480*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F1DE"/>
                    </a:solidFill>
                  </a:tcPr>
                </a:tc>
                <a:extLst>
                  <a:ext uri="{0D108BD9-81ED-4DB2-BD59-A6C34878D82A}">
                    <a16:rowId xmlns:a16="http://schemas.microsoft.com/office/drawing/2014/main" val="2813403029"/>
                  </a:ext>
                </a:extLst>
              </a:tr>
              <a:tr h="190500">
                <a:tc>
                  <a:txBody>
                    <a:bodyPr/>
                    <a:lstStyle/>
                    <a:p>
                      <a:pPr algn="ctr" fontAlgn="b"/>
                      <a:r>
                        <a:rPr lang="tr-TR" sz="1000" b="0" i="0" u="none" strike="noStrike">
                          <a:solidFill>
                            <a:srgbClr val="000000"/>
                          </a:solidFill>
                          <a:effectLst/>
                          <a:latin typeface="Calibri" panose="020F0502020204030204" pitchFamily="34" charset="0"/>
                        </a:rPr>
                        <a:t>12​</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[25,25,20,20]​</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000" b="0" i="0" u="none" strike="noStrike">
                          <a:solidFill>
                            <a:srgbClr val="000000"/>
                          </a:solidFill>
                          <a:effectLst/>
                          <a:latin typeface="Arial" panose="020B0604020202020204" pitchFamily="34" charset="0"/>
                        </a:rPr>
                        <a:t>New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tr-TR" sz="1100" b="0" i="0" u="none" strike="noStrike">
                          <a:solidFill>
                            <a:srgbClr val="000000"/>
                          </a:solidFill>
                          <a:effectLst/>
                          <a:latin typeface="Calibri" panose="020F0502020204030204" pitchFamily="34" charset="0"/>
                        </a:rPr>
                        <a:t>473.1</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0.34</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No</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B7"/>
                    </a:solidFill>
                  </a:tcPr>
                </a:tc>
                <a:tc>
                  <a:txBody>
                    <a:bodyPr/>
                    <a:lstStyle/>
                    <a:p>
                      <a:pPr algn="ctr" fontAlgn="b"/>
                      <a:r>
                        <a:rPr lang="tr-TR" sz="1100" b="0" i="0" u="none" strike="noStrike">
                          <a:solidFill>
                            <a:srgbClr val="000000"/>
                          </a:solidFill>
                          <a:effectLst/>
                          <a:latin typeface="Calibri" panose="020F0502020204030204" pitchFamily="34" charset="0"/>
                        </a:rPr>
                        <a:t>450 €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5364263"/>
                  </a:ext>
                </a:extLst>
              </a:tr>
            </a:tbl>
          </a:graphicData>
        </a:graphic>
      </p:graphicFrame>
      <p:sp>
        <p:nvSpPr>
          <p:cNvPr id="8" name="TextBox 7">
            <a:extLst>
              <a:ext uri="{FF2B5EF4-FFF2-40B4-BE49-F238E27FC236}">
                <a16:creationId xmlns:a16="http://schemas.microsoft.com/office/drawing/2014/main" id="{F01CFDA4-499A-4CEB-9D2E-E9BF26170524}"/>
              </a:ext>
            </a:extLst>
          </p:cNvPr>
          <p:cNvSpPr txBox="1"/>
          <p:nvPr/>
        </p:nvSpPr>
        <p:spPr>
          <a:xfrm>
            <a:off x="320217" y="3921683"/>
            <a:ext cx="4025245" cy="2985433"/>
          </a:xfrm>
          <a:prstGeom prst="rect">
            <a:avLst/>
          </a:prstGeom>
          <a:noFill/>
        </p:spPr>
        <p:txBody>
          <a:bodyPr wrap="square" rtlCol="0">
            <a:spAutoFit/>
          </a:bodyPr>
          <a:lstStyle/>
          <a:p>
            <a:r>
              <a:rPr lang="tr-TR" sz="1400" u="sng">
                <a:latin typeface="Roboto" panose="02000000000000000000" pitchFamily="2" charset="0"/>
                <a:ea typeface="Roboto" panose="02000000000000000000" pitchFamily="2" charset="0"/>
              </a:rPr>
              <a:t>Cost Savings</a:t>
            </a:r>
          </a:p>
          <a:p>
            <a:endParaRPr lang="tr-TR" sz="1200" b="1">
              <a:latin typeface="Roboto" panose="02000000000000000000" pitchFamily="2" charset="0"/>
              <a:ea typeface="Roboto" panose="02000000000000000000" pitchFamily="2" charset="0"/>
            </a:endParaRPr>
          </a:p>
          <a:p>
            <a:r>
              <a:rPr lang="tr-TR" sz="1200" b="1">
                <a:latin typeface="Roboto" panose="02000000000000000000" pitchFamily="2" charset="0"/>
                <a:ea typeface="Roboto" panose="02000000000000000000" pitchFamily="2" charset="0"/>
              </a:rPr>
              <a:t>Battery Size= [35,35,35,35] (Previous Setting)</a:t>
            </a:r>
          </a:p>
          <a:p>
            <a:r>
              <a:rPr lang="tr-TR" sz="1200" b="1">
                <a:latin typeface="Roboto" panose="02000000000000000000" pitchFamily="2" charset="0"/>
                <a:ea typeface="Roboto" panose="02000000000000000000" pitchFamily="2" charset="0"/>
              </a:rPr>
              <a:t>Charging Policy= Base Case Charging Policy</a:t>
            </a:r>
          </a:p>
          <a:p>
            <a:r>
              <a:rPr lang="tr-TR" sz="1200">
                <a:latin typeface="Roboto" panose="02000000000000000000" pitchFamily="2" charset="0"/>
                <a:ea typeface="Roboto" panose="02000000000000000000" pitchFamily="2" charset="0"/>
              </a:rPr>
              <a:t>Daily Cost of 4 vans = 4 vans * 150€/(van*day)=600€/day</a:t>
            </a:r>
          </a:p>
          <a:p>
            <a:endParaRPr lang="tr-TR" sz="1200">
              <a:latin typeface="Roboto" panose="02000000000000000000" pitchFamily="2" charset="0"/>
              <a:ea typeface="Roboto" panose="02000000000000000000" pitchFamily="2" charset="0"/>
            </a:endParaRPr>
          </a:p>
          <a:p>
            <a:r>
              <a:rPr lang="tr-TR" sz="1200" b="1">
                <a:latin typeface="Roboto" panose="02000000000000000000" pitchFamily="2" charset="0"/>
                <a:ea typeface="Roboto" panose="02000000000000000000" pitchFamily="2" charset="0"/>
              </a:rPr>
              <a:t>Battery Size= [30,30,20,20] (New Setting)</a:t>
            </a:r>
          </a:p>
          <a:p>
            <a:r>
              <a:rPr lang="tr-TR" sz="1200" b="1">
                <a:latin typeface="Roboto" panose="02000000000000000000" pitchFamily="2" charset="0"/>
                <a:ea typeface="Roboto" panose="02000000000000000000" pitchFamily="2" charset="0"/>
              </a:rPr>
              <a:t>Charging Policy= New Charging Policy</a:t>
            </a:r>
            <a:endParaRPr lang="tr-TR" sz="1200" b="1" u="sng">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Daily Cost of 4 vans = 2 vans * 135€/(van*day) + 2 vans * 105€/(van*day) = 480€/day</a:t>
            </a:r>
          </a:p>
          <a:p>
            <a:endParaRPr lang="tr-TR" sz="1200">
              <a:latin typeface="Roboto" panose="02000000000000000000" pitchFamily="2" charset="0"/>
              <a:ea typeface="Roboto" panose="02000000000000000000" pitchFamily="2" charset="0"/>
            </a:endParaRPr>
          </a:p>
          <a:p>
            <a:r>
              <a:rPr lang="tr-TR" sz="1200" b="1">
                <a:latin typeface="Roboto" panose="02000000000000000000" pitchFamily="2" charset="0"/>
                <a:ea typeface="Roboto" panose="02000000000000000000" pitchFamily="2" charset="0"/>
              </a:rPr>
              <a:t>Saving</a:t>
            </a:r>
            <a:r>
              <a:rPr lang="tr-TR" sz="1200">
                <a:latin typeface="Roboto" panose="02000000000000000000" pitchFamily="2" charset="0"/>
                <a:ea typeface="Roboto" panose="02000000000000000000" pitchFamily="2" charset="0"/>
              </a:rPr>
              <a:t>= 600€/day – 480€/day = </a:t>
            </a:r>
            <a:r>
              <a:rPr lang="tr-TR" sz="1200" b="1">
                <a:latin typeface="Roboto" panose="02000000000000000000" pitchFamily="2" charset="0"/>
                <a:ea typeface="Roboto" panose="02000000000000000000" pitchFamily="2" charset="0"/>
              </a:rPr>
              <a:t>120€/day</a:t>
            </a:r>
          </a:p>
          <a:p>
            <a:r>
              <a:rPr lang="tr-TR" sz="1200" b="1">
                <a:latin typeface="Roboto" panose="02000000000000000000" pitchFamily="2" charset="0"/>
                <a:ea typeface="Roboto" panose="02000000000000000000" pitchFamily="2" charset="0"/>
              </a:rPr>
              <a:t>Saving Ratio= </a:t>
            </a:r>
            <a:r>
              <a:rPr lang="tr-TR" sz="1200">
                <a:latin typeface="Roboto" panose="02000000000000000000" pitchFamily="2" charset="0"/>
                <a:ea typeface="Roboto" panose="02000000000000000000" pitchFamily="2" charset="0"/>
              </a:rPr>
              <a:t>120/600= </a:t>
            </a:r>
            <a:r>
              <a:rPr lang="tr-TR" sz="1200" b="1">
                <a:latin typeface="Roboto" panose="02000000000000000000" pitchFamily="2" charset="0"/>
                <a:ea typeface="Roboto" panose="02000000000000000000" pitchFamily="2" charset="0"/>
              </a:rPr>
              <a:t>20%</a:t>
            </a:r>
          </a:p>
          <a:p>
            <a:endParaRPr lang="tr-TR"/>
          </a:p>
        </p:txBody>
      </p:sp>
      <p:cxnSp>
        <p:nvCxnSpPr>
          <p:cNvPr id="10" name="Straight Connector 32">
            <a:extLst>
              <a:ext uri="{FF2B5EF4-FFF2-40B4-BE49-F238E27FC236}">
                <a16:creationId xmlns:a16="http://schemas.microsoft.com/office/drawing/2014/main" id="{864B035E-54D6-47A5-B539-4CD6F0DB8C0F}"/>
              </a:ext>
            </a:extLst>
          </p:cNvPr>
          <p:cNvCxnSpPr>
            <a:cxnSpLocks/>
          </p:cNvCxnSpPr>
          <p:nvPr/>
        </p:nvCxnSpPr>
        <p:spPr>
          <a:xfrm>
            <a:off x="4341347" y="3803310"/>
            <a:ext cx="0" cy="305469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32">
            <a:extLst>
              <a:ext uri="{FF2B5EF4-FFF2-40B4-BE49-F238E27FC236}">
                <a16:creationId xmlns:a16="http://schemas.microsoft.com/office/drawing/2014/main" id="{70056490-B46A-4331-9D2E-8600B57A91D1}"/>
              </a:ext>
            </a:extLst>
          </p:cNvPr>
          <p:cNvCxnSpPr>
            <a:cxnSpLocks/>
          </p:cNvCxnSpPr>
          <p:nvPr/>
        </p:nvCxnSpPr>
        <p:spPr>
          <a:xfrm>
            <a:off x="4341347" y="3803310"/>
            <a:ext cx="7850653"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A5465C58-49F4-4FB4-96C2-6D7D62833A47}"/>
              </a:ext>
            </a:extLst>
          </p:cNvPr>
          <p:cNvSpPr txBox="1"/>
          <p:nvPr/>
        </p:nvSpPr>
        <p:spPr>
          <a:xfrm>
            <a:off x="4496587" y="3954411"/>
            <a:ext cx="7419188" cy="2739211"/>
          </a:xfrm>
          <a:prstGeom prst="rect">
            <a:avLst/>
          </a:prstGeom>
          <a:noFill/>
        </p:spPr>
        <p:txBody>
          <a:bodyPr wrap="square" rtlCol="0">
            <a:spAutoFit/>
          </a:bodyPr>
          <a:lstStyle/>
          <a:p>
            <a:r>
              <a:rPr lang="tr-TR" sz="1400" u="sng">
                <a:latin typeface="Roboto" panose="02000000000000000000" pitchFamily="2" charset="0"/>
                <a:ea typeface="Roboto" panose="02000000000000000000" pitchFamily="2" charset="0"/>
              </a:rPr>
              <a:t>Conclusion to the Case Study</a:t>
            </a:r>
          </a:p>
          <a:p>
            <a:endParaRPr lang="tr-TR" sz="1200" b="1">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Considering the simulation outputs and the preferences of the company:</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The charging policy will be changed to the New Charging Policy</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Battery sizes of the vans will be set to [30,30,20,20], meaning that Van_0 and Van_1 will have 30 kwh batteries, Van_2 and Van_3 will have 20 kwh batteries.</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In this setting, the company will have 120 €/day saving, which is a 20% saving compared to the inital system configuration</a:t>
            </a:r>
          </a:p>
          <a:p>
            <a:pPr marL="171450" indent="-171450">
              <a:buFont typeface="Arial" panose="020B0604020202020204" pitchFamily="34" charset="0"/>
              <a:buChar char="•"/>
            </a:pPr>
            <a:endParaRPr lang="tr-TR" sz="1200">
              <a:latin typeface="Roboto" panose="02000000000000000000" pitchFamily="2" charset="0"/>
              <a:ea typeface="Roboto" panose="02000000000000000000" pitchFamily="2" charset="0"/>
            </a:endParaRPr>
          </a:p>
          <a:p>
            <a:r>
              <a:rPr lang="tr-TR" sz="1400" u="sng">
                <a:latin typeface="Roboto" panose="02000000000000000000" pitchFamily="2" charset="0"/>
                <a:ea typeface="Roboto" panose="02000000000000000000" pitchFamily="2" charset="0"/>
              </a:rPr>
              <a:t>Further Considerations</a:t>
            </a:r>
          </a:p>
          <a:p>
            <a:endParaRPr lang="tr-TR" sz="1200" b="1">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We can see that, in the scenario 12, 4 vans can complete the tour in 8 hours with 66% confidence. The decision maker may consider the tradeoff between paying overtime to delayed vans and saving 30€/day. If overtime is an option for the company, this aspect is also worth considering.</a:t>
            </a:r>
          </a:p>
        </p:txBody>
      </p:sp>
      <p:pic>
        <p:nvPicPr>
          <p:cNvPr id="16" name="Picture 15">
            <a:extLst>
              <a:ext uri="{FF2B5EF4-FFF2-40B4-BE49-F238E27FC236}">
                <a16:creationId xmlns:a16="http://schemas.microsoft.com/office/drawing/2014/main" id="{2E2C56FE-3F38-4838-A1D4-F1BD04B26173}"/>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8" name="Slide Number Placeholder 3">
            <a:extLst>
              <a:ext uri="{FF2B5EF4-FFF2-40B4-BE49-F238E27FC236}">
                <a16:creationId xmlns:a16="http://schemas.microsoft.com/office/drawing/2014/main" id="{AD179AA4-6E26-4CDA-9406-52CB90511D27}"/>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16</a:t>
            </a:fld>
            <a:endParaRPr lang="en-US"/>
          </a:p>
        </p:txBody>
      </p:sp>
    </p:spTree>
    <p:extLst>
      <p:ext uri="{BB962C8B-B14F-4D97-AF65-F5344CB8AC3E}">
        <p14:creationId xmlns:p14="http://schemas.microsoft.com/office/powerpoint/2010/main" val="421628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A55ED891-499C-49DF-B244-766EA7BE9AC1}"/>
              </a:ext>
            </a:extLst>
          </p:cNvPr>
          <p:cNvPicPr>
            <a:picLocks noChangeAspect="1"/>
          </p:cNvPicPr>
          <p:nvPr/>
        </p:nvPicPr>
        <p:blipFill>
          <a:blip r:embed="rId2"/>
          <a:stretch>
            <a:fillRect/>
          </a:stretch>
        </p:blipFill>
        <p:spPr>
          <a:xfrm>
            <a:off x="276225" y="745515"/>
            <a:ext cx="11639550" cy="342900"/>
          </a:xfrm>
          <a:prstGeom prst="rect">
            <a:avLst/>
          </a:prstGeom>
        </p:spPr>
      </p:pic>
      <p:sp>
        <p:nvSpPr>
          <p:cNvPr id="15" name="Title 1">
            <a:extLst>
              <a:ext uri="{FF2B5EF4-FFF2-40B4-BE49-F238E27FC236}">
                <a16:creationId xmlns:a16="http://schemas.microsoft.com/office/drawing/2014/main" id="{6A02FF01-5FBD-416F-AA20-F850E1A4B997}"/>
              </a:ext>
            </a:extLst>
          </p:cNvPr>
          <p:cNvSpPr txBox="1">
            <a:spLocks/>
          </p:cNvSpPr>
          <p:nvPr/>
        </p:nvSpPr>
        <p:spPr>
          <a:xfrm>
            <a:off x="304800" y="240502"/>
            <a:ext cx="11070872"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en-US" sz="2400" kern="1200">
                <a:solidFill>
                  <a:schemeClr val="tx1"/>
                </a:solidFill>
                <a:latin typeface="Roboto"/>
                <a:ea typeface="Roboto"/>
                <a:cs typeface="+mj-cs"/>
              </a:rPr>
              <a:t>CONCLUSION</a:t>
            </a:r>
          </a:p>
        </p:txBody>
      </p:sp>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1" name="Slide Number Placeholder 3">
            <a:extLst>
              <a:ext uri="{FF2B5EF4-FFF2-40B4-BE49-F238E27FC236}">
                <a16:creationId xmlns:a16="http://schemas.microsoft.com/office/drawing/2014/main" id="{E0AFE11C-793E-42A7-9244-77172306320F}"/>
              </a:ext>
            </a:extLst>
          </p:cNvPr>
          <p:cNvSpPr txBox="1">
            <a:spLocks/>
          </p:cNvSpPr>
          <p:nvPr/>
        </p:nvSpPr>
        <p:spPr>
          <a:xfrm>
            <a:off x="11159029" y="5751196"/>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17</a:t>
            </a:fld>
            <a:endParaRPr lang="en-US"/>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5FAB942F-8661-48CE-BDFE-F03FD18D0141}"/>
                  </a:ext>
                </a:extLst>
              </p14:cNvPr>
              <p14:cNvContentPartPr/>
              <p14:nvPr/>
            </p14:nvContentPartPr>
            <p14:xfrm>
              <a:off x="8967499" y="6076805"/>
              <a:ext cx="9720" cy="360"/>
            </p14:xfrm>
          </p:contentPart>
        </mc:Choice>
        <mc:Fallback xmlns="">
          <p:pic>
            <p:nvPicPr>
              <p:cNvPr id="25" name="Ink 24">
                <a:extLst>
                  <a:ext uri="{FF2B5EF4-FFF2-40B4-BE49-F238E27FC236}">
                    <a16:creationId xmlns:a16="http://schemas.microsoft.com/office/drawing/2014/main" id="{5FAB942F-8661-48CE-BDFE-F03FD18D0141}"/>
                  </a:ext>
                </a:extLst>
              </p:cNvPr>
              <p:cNvPicPr/>
              <p:nvPr/>
            </p:nvPicPr>
            <p:blipFill>
              <a:blip r:embed="rId5"/>
              <a:stretch>
                <a:fillRect/>
              </a:stretch>
            </p:blipFill>
            <p:spPr>
              <a:xfrm>
                <a:off x="8958820" y="6067805"/>
                <a:ext cx="26730" cy="18000"/>
              </a:xfrm>
              <a:prstGeom prst="rect">
                <a:avLst/>
              </a:prstGeom>
            </p:spPr>
          </p:pic>
        </mc:Fallback>
      </mc:AlternateContent>
      <p:sp>
        <p:nvSpPr>
          <p:cNvPr id="14" name="TextBox 13">
            <a:extLst>
              <a:ext uri="{FF2B5EF4-FFF2-40B4-BE49-F238E27FC236}">
                <a16:creationId xmlns:a16="http://schemas.microsoft.com/office/drawing/2014/main" id="{B5A6A1C1-7E19-43D1-AE7E-7D610F8C6FA2}"/>
              </a:ext>
            </a:extLst>
          </p:cNvPr>
          <p:cNvSpPr txBox="1"/>
          <p:nvPr/>
        </p:nvSpPr>
        <p:spPr>
          <a:xfrm>
            <a:off x="304800" y="1136297"/>
            <a:ext cx="10854229" cy="6093976"/>
          </a:xfrm>
          <a:prstGeom prst="rect">
            <a:avLst/>
          </a:prstGeom>
          <a:noFill/>
        </p:spPr>
        <p:txBody>
          <a:bodyPr wrap="square" lIns="91440" tIns="45720" rIns="91440" bIns="45720" rtlCol="0" anchor="t">
            <a:spAutoFit/>
          </a:bodyPr>
          <a:lstStyle/>
          <a:p>
            <a:pPr algn="just"/>
            <a:r>
              <a:rPr lang="en-US" sz="1400" dirty="0">
                <a:latin typeface="Roboto"/>
                <a:ea typeface="Roboto"/>
                <a:cs typeface="Arial"/>
              </a:rPr>
              <a:t>In the second assignment, we determined the most important system performance to measure which is the minimum number of vans to serve all customers under 8 hours. As the </a:t>
            </a:r>
            <a:r>
              <a:rPr lang="en-US" sz="1400" b="1" dirty="0">
                <a:latin typeface="Roboto"/>
                <a:ea typeface="Roboto"/>
                <a:cs typeface="Arial"/>
              </a:rPr>
              <a:t>proxy</a:t>
            </a:r>
            <a:r>
              <a:rPr lang="en-US" sz="1400" dirty="0">
                <a:latin typeface="Roboto"/>
                <a:ea typeface="Roboto"/>
                <a:cs typeface="Arial"/>
              </a:rPr>
              <a:t> of the minimum number of vans necessary, we chose the </a:t>
            </a:r>
            <a:r>
              <a:rPr lang="en-US" sz="1400" b="1" dirty="0">
                <a:latin typeface="Roboto"/>
                <a:ea typeface="Roboto"/>
                <a:cs typeface="Arial"/>
              </a:rPr>
              <a:t>maximum of tour end times</a:t>
            </a:r>
            <a:r>
              <a:rPr lang="tr-TR" sz="1400" b="1" dirty="0">
                <a:latin typeface="Roboto"/>
                <a:ea typeface="Roboto"/>
                <a:cs typeface="Arial"/>
              </a:rPr>
              <a:t>, </a:t>
            </a:r>
            <a:r>
              <a:rPr lang="tr-TR" sz="1400" dirty="0">
                <a:latin typeface="Roboto"/>
                <a:ea typeface="Roboto"/>
                <a:cs typeface="Arial"/>
              </a:rPr>
              <a:t>which is used to identify if the given number of vans are enough to satisfy 8 hours maximum tour end time constraint with a confidence level</a:t>
            </a:r>
            <a:r>
              <a:rPr lang="en-US" sz="1400" dirty="0">
                <a:latin typeface="Roboto"/>
                <a:ea typeface="Roboto"/>
                <a:cs typeface="Arial"/>
              </a:rPr>
              <a:t>. Depending on the preference of the decision</a:t>
            </a:r>
            <a:r>
              <a:rPr lang="tr-TR" sz="1400" dirty="0">
                <a:latin typeface="Roboto"/>
                <a:ea typeface="Roboto"/>
                <a:cs typeface="Arial"/>
              </a:rPr>
              <a:t> </a:t>
            </a:r>
            <a:r>
              <a:rPr lang="en-US" sz="1400" dirty="0">
                <a:latin typeface="Roboto"/>
                <a:ea typeface="Roboto"/>
                <a:cs typeface="Arial"/>
              </a:rPr>
              <a:t>maker on the probability of going overtime, the number of vans can vary</a:t>
            </a:r>
            <a:r>
              <a:rPr lang="tr-TR" sz="1400" dirty="0">
                <a:latin typeface="Roboto"/>
                <a:ea typeface="Roboto"/>
                <a:cs typeface="Arial"/>
              </a:rPr>
              <a:t> (e.g. In the business case we introduced it was 95%).</a:t>
            </a:r>
            <a:r>
              <a:rPr lang="en-US" sz="1400" dirty="0">
                <a:latin typeface="Roboto"/>
                <a:ea typeface="Roboto"/>
                <a:cs typeface="Arial"/>
              </a:rPr>
              <a:t> </a:t>
            </a:r>
            <a:endParaRPr lang="tr-TR" sz="1400" dirty="0">
              <a:latin typeface="Roboto"/>
              <a:ea typeface="Roboto"/>
              <a:cs typeface="Arial"/>
            </a:endParaRPr>
          </a:p>
          <a:p>
            <a:pPr algn="just"/>
            <a:endParaRPr lang="tr-TR" sz="1400" dirty="0">
              <a:latin typeface="Roboto"/>
              <a:ea typeface="Roboto"/>
              <a:cs typeface="Arial"/>
            </a:endParaRPr>
          </a:p>
          <a:p>
            <a:pPr algn="just"/>
            <a:r>
              <a:rPr lang="en-US" sz="1400" dirty="0">
                <a:latin typeface="Roboto"/>
                <a:ea typeface="Roboto"/>
                <a:cs typeface="Arial"/>
              </a:rPr>
              <a:t>We determined the two most important factors which are </a:t>
            </a:r>
            <a:r>
              <a:rPr lang="en-US" sz="1400" b="1" dirty="0">
                <a:latin typeface="Roboto"/>
                <a:ea typeface="Roboto"/>
                <a:cs typeface="Arial"/>
              </a:rPr>
              <a:t>charging policy </a:t>
            </a:r>
            <a:r>
              <a:rPr lang="en-US" sz="1400" dirty="0">
                <a:latin typeface="Roboto"/>
                <a:ea typeface="Roboto"/>
                <a:cs typeface="Arial"/>
              </a:rPr>
              <a:t>and </a:t>
            </a:r>
            <a:r>
              <a:rPr lang="en-US" sz="1400" b="1" dirty="0">
                <a:latin typeface="Roboto"/>
                <a:ea typeface="Roboto"/>
                <a:cs typeface="Arial"/>
              </a:rPr>
              <a:t>battery sizes </a:t>
            </a:r>
            <a:r>
              <a:rPr lang="en-US" sz="1400" dirty="0">
                <a:latin typeface="Roboto"/>
                <a:ea typeface="Roboto"/>
                <a:cs typeface="Arial"/>
              </a:rPr>
              <a:t>of vans that have significant effects on the chosen system performance measure. For 12 different configurations of the system considering the two factors, we determined the number of runs required to have a more reliable result and </a:t>
            </a:r>
            <a:r>
              <a:rPr lang="en-US" sz="1400" dirty="0">
                <a:latin typeface="Roboto"/>
                <a:ea typeface="Roboto"/>
                <a:cs typeface="+mn-lt"/>
              </a:rPr>
              <a:t>we selected the highest</a:t>
            </a:r>
            <a:r>
              <a:rPr lang="en-US" sz="1400" dirty="0">
                <a:latin typeface="Roboto"/>
                <a:ea typeface="Roboto"/>
                <a:cs typeface="Arial"/>
              </a:rPr>
              <a:t> number of runs </a:t>
            </a:r>
            <a:r>
              <a:rPr lang="tr-TR" sz="1400" dirty="0">
                <a:latin typeface="Roboto"/>
                <a:ea typeface="Roboto"/>
                <a:cs typeface="Arial"/>
              </a:rPr>
              <a:t>(800 runs) </a:t>
            </a:r>
            <a:r>
              <a:rPr lang="en-US" sz="1400" dirty="0">
                <a:latin typeface="Roboto"/>
                <a:ea typeface="Roboto"/>
                <a:cs typeface="Arial"/>
              </a:rPr>
              <a:t>needed among these 12 different configurations. We conducted </a:t>
            </a:r>
            <a:r>
              <a:rPr lang="en-US" sz="1400" b="1" dirty="0">
                <a:latin typeface="Roboto"/>
                <a:ea typeface="Roboto"/>
                <a:cs typeface="Arial"/>
              </a:rPr>
              <a:t>single factor experiments </a:t>
            </a:r>
            <a:r>
              <a:rPr lang="en-US" sz="1400" dirty="0">
                <a:latin typeface="Roboto"/>
                <a:ea typeface="Roboto"/>
                <a:cs typeface="Arial"/>
              </a:rPr>
              <a:t>to prove the impacts of the chosen factors on the system performance measure are significant. We fixed one of the chosen factors while changing the level of the other factor. For each experiment, we conducted one-way ANOVA test and proved that the change in charging policy and battery size significantly affect maximum tour end time. </a:t>
            </a:r>
            <a:endParaRPr lang="tr-TR" sz="1400" dirty="0">
              <a:latin typeface="Roboto"/>
              <a:ea typeface="Roboto"/>
              <a:cs typeface="Arial"/>
            </a:endParaRPr>
          </a:p>
          <a:p>
            <a:pPr algn="just"/>
            <a:endParaRPr lang="tr-TR" sz="1400" dirty="0">
              <a:latin typeface="Roboto"/>
              <a:ea typeface="Roboto"/>
              <a:cs typeface="Arial"/>
            </a:endParaRPr>
          </a:p>
          <a:p>
            <a:pPr algn="just"/>
            <a:r>
              <a:rPr lang="tr-TR" sz="1400" dirty="0">
                <a:latin typeface="Roboto"/>
                <a:ea typeface="Roboto"/>
                <a:cs typeface="Arial"/>
              </a:rPr>
              <a:t>Finally</a:t>
            </a:r>
            <a:r>
              <a:rPr lang="en-US" sz="1400" dirty="0">
                <a:latin typeface="Roboto"/>
                <a:ea typeface="Roboto"/>
                <a:cs typeface="Arial"/>
              </a:rPr>
              <a:t>, we formulated a hypothetical business case in which the decision-maker is trying to find the optimal number of vans to use depending on different system configurations considering charging policy and battery size. In the business case,  the decisionmaker can observe the benefit of using the new charging policy over the base case policy. </a:t>
            </a:r>
            <a:r>
              <a:rPr lang="en-US" sz="1400" dirty="0">
                <a:latin typeface="Roboto"/>
                <a:ea typeface="Roboto"/>
                <a:cs typeface="+mn-lt"/>
              </a:rPr>
              <a:t>Considering tradeoff between vans with smaller battery sizes which are cheaper and having smaller max tour end times by using the vans with bigger battery sizes. The d</a:t>
            </a:r>
            <a:r>
              <a:rPr lang="en-US" sz="1400" dirty="0">
                <a:latin typeface="Arial"/>
                <a:ea typeface="Roboto"/>
                <a:cs typeface="+mn-lt"/>
              </a:rPr>
              <a:t>ecisionmaker can save costs by choosing the right combination of battery sizes and charging policies while the van fleet still can serve all the customers in 8 hours with a little risk of overtime (under 5%). </a:t>
            </a:r>
            <a:endParaRPr lang="en-US" sz="1400" dirty="0">
              <a:latin typeface="Roboto"/>
              <a:ea typeface="Roboto"/>
              <a:cs typeface="Arial"/>
            </a:endParaRPr>
          </a:p>
          <a:p>
            <a:pPr algn="just"/>
            <a:endParaRPr lang="en-US" dirty="0">
              <a:latin typeface="Roboto"/>
              <a:ea typeface="Roboto"/>
              <a:cs typeface="+mn-lt"/>
            </a:endParaRPr>
          </a:p>
          <a:p>
            <a:pPr algn="just"/>
            <a:endParaRPr lang="en-US" dirty="0">
              <a:latin typeface="Roboto"/>
              <a:ea typeface="Roboto"/>
              <a:cs typeface="Arial"/>
            </a:endParaRPr>
          </a:p>
          <a:p>
            <a:pPr algn="just"/>
            <a:endParaRPr lang="en-US" dirty="0">
              <a:latin typeface="Roboto"/>
              <a:ea typeface="Roboto"/>
              <a:cs typeface="Arial"/>
            </a:endParaRPr>
          </a:p>
          <a:p>
            <a:pPr algn="just"/>
            <a:endParaRPr lang="en-US" dirty="0">
              <a:latin typeface="Roboto"/>
              <a:ea typeface="Roboto"/>
              <a:cs typeface="Arial"/>
            </a:endParaRPr>
          </a:p>
          <a:p>
            <a:pPr algn="just"/>
            <a:endParaRPr lang="en-US" dirty="0">
              <a:latin typeface="Roboto"/>
              <a:ea typeface="Roboto"/>
              <a:cs typeface="Arial"/>
            </a:endParaRPr>
          </a:p>
          <a:p>
            <a:pPr algn="just"/>
            <a:endParaRPr lang="en-US" sz="2000" dirty="0">
              <a:cs typeface="Arial"/>
            </a:endParaRPr>
          </a:p>
        </p:txBody>
      </p:sp>
      <p:grpSp>
        <p:nvGrpSpPr>
          <p:cNvPr id="24" name="Google Shape;7536;p86">
            <a:extLst>
              <a:ext uri="{FF2B5EF4-FFF2-40B4-BE49-F238E27FC236}">
                <a16:creationId xmlns:a16="http://schemas.microsoft.com/office/drawing/2014/main" id="{2589CCD5-3130-4AFA-930A-C0907E3014D9}"/>
              </a:ext>
            </a:extLst>
          </p:cNvPr>
          <p:cNvGrpSpPr/>
          <p:nvPr/>
        </p:nvGrpSpPr>
        <p:grpSpPr>
          <a:xfrm>
            <a:off x="3701369" y="143503"/>
            <a:ext cx="588529" cy="602012"/>
            <a:chOff x="-60988625" y="3740800"/>
            <a:chExt cx="316650" cy="310350"/>
          </a:xfrm>
          <a:solidFill>
            <a:srgbClr val="92D050"/>
          </a:solidFill>
        </p:grpSpPr>
        <p:sp>
          <p:nvSpPr>
            <p:cNvPr id="26" name="Google Shape;7537;p86">
              <a:extLst>
                <a:ext uri="{FF2B5EF4-FFF2-40B4-BE49-F238E27FC236}">
                  <a16:creationId xmlns:a16="http://schemas.microsoft.com/office/drawing/2014/main" id="{D38EAB88-0F03-4315-86B9-A8C055B540A1}"/>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27" name="Google Shape;7538;p86">
              <a:extLst>
                <a:ext uri="{FF2B5EF4-FFF2-40B4-BE49-F238E27FC236}">
                  <a16:creationId xmlns:a16="http://schemas.microsoft.com/office/drawing/2014/main" id="{8B01EC75-C083-4154-BA0B-6D9878C1D5B6}"/>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28" name="Google Shape;7539;p86">
              <a:extLst>
                <a:ext uri="{FF2B5EF4-FFF2-40B4-BE49-F238E27FC236}">
                  <a16:creationId xmlns:a16="http://schemas.microsoft.com/office/drawing/2014/main" id="{28AAC0C8-1DCA-4487-A07F-D3D85D401FDC}"/>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grpSp>
      <p:pic>
        <p:nvPicPr>
          <p:cNvPr id="16" name="Picture 15">
            <a:extLst>
              <a:ext uri="{FF2B5EF4-FFF2-40B4-BE49-F238E27FC236}">
                <a16:creationId xmlns:a16="http://schemas.microsoft.com/office/drawing/2014/main" id="{1230010F-0209-4614-8835-6BEE3B7FBFAB}"/>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7" name="Slide Number Placeholder 3">
            <a:extLst>
              <a:ext uri="{FF2B5EF4-FFF2-40B4-BE49-F238E27FC236}">
                <a16:creationId xmlns:a16="http://schemas.microsoft.com/office/drawing/2014/main" id="{CDD81D2C-592E-4908-B3AD-3C33B8ADC5D1}"/>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17</a:t>
            </a:fld>
            <a:endParaRPr lang="en-US"/>
          </a:p>
        </p:txBody>
      </p:sp>
    </p:spTree>
    <p:extLst>
      <p:ext uri="{BB962C8B-B14F-4D97-AF65-F5344CB8AC3E}">
        <p14:creationId xmlns:p14="http://schemas.microsoft.com/office/powerpoint/2010/main" val="46432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385798" y="718888"/>
            <a:ext cx="10402976" cy="5732993"/>
          </a:xfrm>
        </p:spPr>
        <p:txBody>
          <a:bodyPr/>
          <a:lstStyle/>
          <a:p>
            <a:pPr marL="342900">
              <a:lnSpc>
                <a:spcPct val="110000"/>
              </a:lnSpc>
              <a:spcBef>
                <a:spcPts val="600"/>
              </a:spcBef>
              <a:buSzPct val="90000"/>
              <a:buFont typeface="+mj-lt"/>
              <a:buAutoNum type="arabicPeriod"/>
            </a:pPr>
            <a:r>
              <a:rPr lang="en-US" kern="1200">
                <a:solidFill>
                  <a:schemeClr val="tx1"/>
                </a:solidFill>
                <a:latin typeface="Roboto" panose="02000000000000000000" pitchFamily="2" charset="0"/>
                <a:ea typeface="Roboto" panose="02000000000000000000" pitchFamily="2" charset="0"/>
                <a:cs typeface="+mj-cs"/>
              </a:rPr>
              <a:t>Planning of Experiments</a:t>
            </a:r>
          </a:p>
          <a:p>
            <a:pPr marL="800100" lvl="1">
              <a:lnSpc>
                <a:spcPct val="110000"/>
              </a:lnSpc>
              <a:spcBef>
                <a:spcPts val="600"/>
              </a:spcBef>
              <a:buSzPct val="90000"/>
              <a:buFont typeface="+mj-lt"/>
              <a:buAutoNum type="arabicPeriod"/>
            </a:pPr>
            <a:r>
              <a:rPr lang="tr-TR" sz="1800" kern="1200">
                <a:solidFill>
                  <a:schemeClr val="tx1"/>
                </a:solidFill>
                <a:latin typeface="Roboto" panose="02000000000000000000" pitchFamily="2" charset="0"/>
                <a:ea typeface="Roboto" panose="02000000000000000000" pitchFamily="2" charset="0"/>
                <a:cs typeface="+mj-cs"/>
              </a:rPr>
              <a:t>Performance Measure of Interest</a:t>
            </a:r>
            <a:r>
              <a:rPr lang="en-US" sz="1800" kern="1200">
                <a:solidFill>
                  <a:schemeClr val="tx1"/>
                </a:solidFill>
                <a:latin typeface="Roboto" panose="02000000000000000000" pitchFamily="2" charset="0"/>
                <a:ea typeface="Roboto" panose="02000000000000000000" pitchFamily="2" charset="0"/>
                <a:cs typeface="+mj-cs"/>
              </a:rPr>
              <a:t>s</a:t>
            </a:r>
          </a:p>
          <a:p>
            <a:pPr marL="800100" lvl="1">
              <a:lnSpc>
                <a:spcPct val="110000"/>
              </a:lnSpc>
              <a:spcBef>
                <a:spcPts val="600"/>
              </a:spcBef>
              <a:buSzPct val="90000"/>
              <a:buFont typeface="+mj-lt"/>
              <a:buAutoNum type="arabicPeriod"/>
            </a:pPr>
            <a:r>
              <a:rPr lang="en-US" sz="1800" kern="1200">
                <a:solidFill>
                  <a:schemeClr val="tx1"/>
                </a:solidFill>
                <a:latin typeface="Roboto" panose="02000000000000000000" pitchFamily="2" charset="0"/>
                <a:ea typeface="Roboto" panose="02000000000000000000" pitchFamily="2" charset="0"/>
                <a:cs typeface="+mj-cs"/>
              </a:rPr>
              <a:t>List of Possible </a:t>
            </a:r>
            <a:r>
              <a:rPr lang="tr-TR" sz="1800" kern="1200">
                <a:solidFill>
                  <a:schemeClr val="tx1"/>
                </a:solidFill>
                <a:latin typeface="Roboto" panose="02000000000000000000" pitchFamily="2" charset="0"/>
                <a:ea typeface="Roboto" panose="02000000000000000000" pitchFamily="2" charset="0"/>
                <a:cs typeface="+mj-cs"/>
              </a:rPr>
              <a:t>Factors</a:t>
            </a:r>
            <a:endParaRPr lang="en-US" sz="1800" kern="1200">
              <a:solidFill>
                <a:schemeClr val="tx1"/>
              </a:solidFill>
              <a:latin typeface="Roboto" panose="02000000000000000000" pitchFamily="2" charset="0"/>
              <a:ea typeface="Roboto" panose="02000000000000000000" pitchFamily="2" charset="0"/>
              <a:cs typeface="+mj-cs"/>
            </a:endParaRPr>
          </a:p>
          <a:p>
            <a:pPr marL="800100" lvl="1">
              <a:lnSpc>
                <a:spcPct val="110000"/>
              </a:lnSpc>
              <a:spcBef>
                <a:spcPts val="600"/>
              </a:spcBef>
              <a:buSzPct val="90000"/>
              <a:buFont typeface="+mj-lt"/>
              <a:buAutoNum type="arabicPeriod"/>
            </a:pPr>
            <a:r>
              <a:rPr lang="tr-TR" sz="1800" kern="1200">
                <a:solidFill>
                  <a:schemeClr val="tx1"/>
                </a:solidFill>
                <a:latin typeface="Roboto" panose="02000000000000000000" pitchFamily="2" charset="0"/>
                <a:ea typeface="Roboto" panose="02000000000000000000" pitchFamily="2" charset="0"/>
                <a:cs typeface="+mj-cs"/>
              </a:rPr>
              <a:t>Factor Levels and Single Factor Experiments</a:t>
            </a:r>
            <a:endParaRPr lang="en-US" sz="1800" kern="1200">
              <a:solidFill>
                <a:schemeClr val="tx1"/>
              </a:solidFill>
              <a:latin typeface="Roboto" panose="02000000000000000000" pitchFamily="2" charset="0"/>
              <a:ea typeface="Roboto" panose="02000000000000000000" pitchFamily="2" charset="0"/>
              <a:cs typeface="+mj-cs"/>
            </a:endParaRPr>
          </a:p>
          <a:p>
            <a:pPr marL="800100" lvl="1">
              <a:lnSpc>
                <a:spcPct val="110000"/>
              </a:lnSpc>
              <a:spcBef>
                <a:spcPts val="600"/>
              </a:spcBef>
              <a:buSzPct val="90000"/>
              <a:buFont typeface="+mj-lt"/>
              <a:buAutoNum type="arabicPeriod"/>
            </a:pPr>
            <a:r>
              <a:rPr lang="en-US" sz="1800" kern="1200">
                <a:solidFill>
                  <a:schemeClr val="tx1"/>
                </a:solidFill>
                <a:latin typeface="Roboto" panose="02000000000000000000" pitchFamily="2" charset="0"/>
                <a:ea typeface="Roboto" panose="02000000000000000000" pitchFamily="2" charset="0"/>
                <a:cs typeface="+mj-cs"/>
              </a:rPr>
              <a:t>Number of Runs</a:t>
            </a:r>
          </a:p>
          <a:p>
            <a:pPr marL="342900">
              <a:lnSpc>
                <a:spcPct val="110000"/>
              </a:lnSpc>
              <a:spcBef>
                <a:spcPts val="600"/>
              </a:spcBef>
              <a:buSzPct val="90000"/>
              <a:buFont typeface="+mj-lt"/>
              <a:buAutoNum type="arabicPeriod"/>
            </a:pPr>
            <a:r>
              <a:rPr lang="en-US" kern="1200">
                <a:solidFill>
                  <a:srgbClr val="FF0000"/>
                </a:solidFill>
                <a:latin typeface="Roboto"/>
                <a:ea typeface="Roboto"/>
                <a:cs typeface="+mj-cs"/>
              </a:rPr>
              <a:t>ANOVA : </a:t>
            </a:r>
            <a:r>
              <a:rPr lang="tr-TR" kern="1200">
                <a:solidFill>
                  <a:schemeClr val="tx1"/>
                </a:solidFill>
                <a:latin typeface="Roboto"/>
                <a:ea typeface="Roboto"/>
                <a:cs typeface="+mj-cs"/>
              </a:rPr>
              <a:t>DOE Python Script</a:t>
            </a:r>
            <a:r>
              <a:rPr lang="en-US" kern="1200">
                <a:solidFill>
                  <a:schemeClr val="tx1"/>
                </a:solidFill>
                <a:latin typeface="Roboto"/>
                <a:ea typeface="Roboto"/>
                <a:cs typeface="+mj-cs"/>
              </a:rPr>
              <a:t> </a:t>
            </a:r>
          </a:p>
          <a:p>
            <a:pPr marL="342900">
              <a:lnSpc>
                <a:spcPct val="110000"/>
              </a:lnSpc>
              <a:spcBef>
                <a:spcPts val="600"/>
              </a:spcBef>
              <a:buSzPct val="90000"/>
              <a:buFont typeface="+mj-lt"/>
              <a:buAutoNum type="arabicPeriod"/>
            </a:pPr>
            <a:r>
              <a:rPr lang="tr-TR" kern="1200">
                <a:solidFill>
                  <a:schemeClr val="tx1"/>
                </a:solidFill>
                <a:latin typeface="Roboto"/>
                <a:ea typeface="Roboto"/>
                <a:cs typeface="+mj-cs"/>
              </a:rPr>
              <a:t>Varying Battery Sizes, Fixed Charging Policy</a:t>
            </a:r>
            <a:endParaRPr lang="en-US" kern="1200">
              <a:solidFill>
                <a:schemeClr val="tx1"/>
              </a:solidFill>
              <a:latin typeface="Roboto"/>
              <a:ea typeface="Roboto"/>
              <a:cs typeface="+mj-cs"/>
            </a:endParaRPr>
          </a:p>
          <a:p>
            <a:pPr marL="342900">
              <a:lnSpc>
                <a:spcPct val="110000"/>
              </a:lnSpc>
              <a:spcBef>
                <a:spcPts val="600"/>
              </a:spcBef>
              <a:buSzPct val="90000"/>
              <a:buFont typeface="+mj-lt"/>
              <a:buAutoNum type="arabicPeriod"/>
            </a:pPr>
            <a:r>
              <a:rPr lang="en-US" kern="1200">
                <a:solidFill>
                  <a:schemeClr val="tx1"/>
                </a:solidFill>
                <a:cs typeface="+mj-cs"/>
              </a:rPr>
              <a:t>A Hypothetical Business Case</a:t>
            </a:r>
          </a:p>
          <a:p>
            <a:pPr marL="342900">
              <a:lnSpc>
                <a:spcPct val="110000"/>
              </a:lnSpc>
              <a:spcBef>
                <a:spcPts val="600"/>
              </a:spcBef>
              <a:buSzPct val="90000"/>
              <a:buFont typeface="+mj-lt"/>
              <a:buAutoNum type="arabicPeriod"/>
            </a:pPr>
            <a:r>
              <a:rPr lang="en-US" kern="1200">
                <a:solidFill>
                  <a:schemeClr val="tx1"/>
                </a:solidFill>
                <a:cs typeface="+mj-cs"/>
              </a:rPr>
              <a:t>Base Charging Policy  </a:t>
            </a:r>
            <a:r>
              <a:rPr lang="tr-TR" kern="1200">
                <a:solidFill>
                  <a:schemeClr val="tx1"/>
                </a:solidFill>
                <a:latin typeface="Roboto"/>
                <a:ea typeface="Roboto"/>
                <a:cs typeface="+mj-cs"/>
              </a:rPr>
              <a:t>// 4 vans//  Varying Battery Sizes</a:t>
            </a:r>
            <a:endParaRPr lang="en-US" kern="1200">
              <a:solidFill>
                <a:schemeClr val="tx1"/>
              </a:solidFill>
              <a:cs typeface="+mj-cs"/>
            </a:endParaRPr>
          </a:p>
          <a:p>
            <a:pPr marL="800100" lvl="1">
              <a:lnSpc>
                <a:spcPct val="110000"/>
              </a:lnSpc>
              <a:spcBef>
                <a:spcPts val="600"/>
              </a:spcBef>
              <a:buSzPct val="90000"/>
              <a:buFont typeface="+mj-lt"/>
              <a:buAutoNum type="arabicPeriod"/>
            </a:pPr>
            <a:r>
              <a:rPr lang="en-US" sz="1800" kern="1200">
                <a:solidFill>
                  <a:schemeClr val="tx1"/>
                </a:solidFill>
                <a:latin typeface="Roboto" panose="02000000000000000000" pitchFamily="2" charset="0"/>
                <a:ea typeface="Roboto" panose="02000000000000000000" pitchFamily="2" charset="0"/>
                <a:cs typeface="+mj-cs"/>
              </a:rPr>
              <a:t>Variables</a:t>
            </a:r>
          </a:p>
          <a:p>
            <a:pPr marL="800100" lvl="1">
              <a:lnSpc>
                <a:spcPct val="110000"/>
              </a:lnSpc>
              <a:spcBef>
                <a:spcPts val="600"/>
              </a:spcBef>
              <a:buSzPct val="90000"/>
              <a:buFont typeface="+mj-lt"/>
              <a:buAutoNum type="arabicPeriod"/>
            </a:pPr>
            <a:r>
              <a:rPr lang="en-US" sz="1800" kern="1200">
                <a:solidFill>
                  <a:schemeClr val="tx1"/>
                </a:solidFill>
                <a:latin typeface="Roboto" panose="02000000000000000000" pitchFamily="2" charset="0"/>
                <a:ea typeface="Roboto" panose="02000000000000000000" pitchFamily="2" charset="0"/>
                <a:cs typeface="+mj-cs"/>
              </a:rPr>
              <a:t>Parameters</a:t>
            </a:r>
          </a:p>
          <a:p>
            <a:pPr marL="342900">
              <a:lnSpc>
                <a:spcPct val="110000"/>
              </a:lnSpc>
              <a:spcBef>
                <a:spcPts val="600"/>
              </a:spcBef>
              <a:buSzPct val="90000"/>
              <a:buFont typeface="+mj-lt"/>
              <a:buAutoNum type="arabicPeriod"/>
            </a:pPr>
            <a:r>
              <a:rPr lang="en-US" kern="1200">
                <a:solidFill>
                  <a:schemeClr val="tx1"/>
                </a:solidFill>
                <a:latin typeface="Roboto" panose="02000000000000000000" pitchFamily="2" charset="0"/>
                <a:ea typeface="Roboto" panose="02000000000000000000" pitchFamily="2" charset="0"/>
                <a:cs typeface="+mj-cs"/>
              </a:rPr>
              <a:t>New Charging Policy</a:t>
            </a:r>
          </a:p>
          <a:p>
            <a:pPr marL="342900">
              <a:lnSpc>
                <a:spcPct val="110000"/>
              </a:lnSpc>
              <a:spcBef>
                <a:spcPts val="600"/>
              </a:spcBef>
              <a:buSzPct val="90000"/>
              <a:buFont typeface="+mj-lt"/>
              <a:buAutoNum type="arabicPeriod"/>
            </a:pPr>
            <a:r>
              <a:rPr lang="tr-TR" kern="1200">
                <a:solidFill>
                  <a:schemeClr val="tx1"/>
                </a:solidFill>
                <a:latin typeface="Roboto"/>
                <a:ea typeface="Roboto"/>
                <a:cs typeface="+mj-cs"/>
              </a:rPr>
              <a:t>Decision Making Using Simulation Output Analysis: Solving </a:t>
            </a:r>
            <a:r>
              <a:rPr lang="en-US" kern="1200">
                <a:solidFill>
                  <a:schemeClr val="tx1"/>
                </a:solidFill>
                <a:latin typeface="Roboto"/>
                <a:ea typeface="Roboto"/>
                <a:cs typeface="+mj-cs"/>
              </a:rPr>
              <a:t>t</a:t>
            </a:r>
            <a:r>
              <a:rPr lang="tr-TR" kern="1200">
                <a:solidFill>
                  <a:schemeClr val="tx1"/>
                </a:solidFill>
                <a:latin typeface="Roboto"/>
                <a:ea typeface="Roboto"/>
                <a:cs typeface="+mj-cs"/>
              </a:rPr>
              <a:t>he Business Case</a:t>
            </a:r>
            <a:endParaRPr lang="en-US" kern="1200">
              <a:solidFill>
                <a:schemeClr val="tx1"/>
              </a:solidFill>
              <a:latin typeface="Roboto" panose="02000000000000000000" pitchFamily="2" charset="0"/>
              <a:ea typeface="Roboto" panose="02000000000000000000" pitchFamily="2" charset="0"/>
              <a:cs typeface="+mj-cs"/>
            </a:endParaRPr>
          </a:p>
          <a:p>
            <a:pPr marL="342900">
              <a:lnSpc>
                <a:spcPct val="110000"/>
              </a:lnSpc>
              <a:spcBef>
                <a:spcPts val="600"/>
              </a:spcBef>
              <a:buSzPct val="90000"/>
              <a:buFont typeface="+mj-lt"/>
              <a:buAutoNum type="arabicPeriod"/>
            </a:pPr>
            <a:r>
              <a:rPr lang="en-US" kern="1200">
                <a:solidFill>
                  <a:schemeClr val="tx1"/>
                </a:solidFill>
                <a:latin typeface="Roboto" panose="02000000000000000000" pitchFamily="2" charset="0"/>
                <a:ea typeface="Roboto" panose="02000000000000000000" pitchFamily="2" charset="0"/>
                <a:cs typeface="+mj-cs"/>
              </a:rPr>
              <a:t>Conclusion</a:t>
            </a:r>
          </a:p>
        </p:txBody>
      </p:sp>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232233" y="547438"/>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2</a:t>
            </a:fld>
            <a:endParaRPr lang="en-US"/>
          </a:p>
        </p:txBody>
      </p:sp>
      <p:sp>
        <p:nvSpPr>
          <p:cNvPr id="11" name="Title 1">
            <a:extLst>
              <a:ext uri="{FF2B5EF4-FFF2-40B4-BE49-F238E27FC236}">
                <a16:creationId xmlns:a16="http://schemas.microsoft.com/office/drawing/2014/main" id="{0C54DC3A-63D5-422E-BFA5-896945556B6D}"/>
              </a:ext>
            </a:extLst>
          </p:cNvPr>
          <p:cNvSpPr>
            <a:spLocks noGrp="1"/>
          </p:cNvSpPr>
          <p:nvPr>
            <p:ph type="title"/>
          </p:nvPr>
        </p:nvSpPr>
        <p:spPr>
          <a:xfrm>
            <a:off x="523777" y="-29814"/>
            <a:ext cx="11375305" cy="798368"/>
          </a:xfrm>
        </p:spPr>
        <p:txBody>
          <a:bodyPr/>
          <a:lstStyle/>
          <a:p>
            <a:pPr>
              <a:lnSpc>
                <a:spcPct val="90000"/>
              </a:lnSpc>
              <a:spcBef>
                <a:spcPct val="0"/>
              </a:spcBef>
            </a:pPr>
            <a:r>
              <a:rPr lang="en-US" sz="2400" kern="1200">
                <a:solidFill>
                  <a:schemeClr val="tx1"/>
                </a:solidFill>
                <a:latin typeface="Roboto" panose="02000000000000000000" pitchFamily="2" charset="0"/>
                <a:ea typeface="Roboto" panose="02000000000000000000" pitchFamily="2" charset="0"/>
                <a:cs typeface="+mj-cs"/>
              </a:rPr>
              <a:t>TABLE OF CONTENTS</a:t>
            </a:r>
          </a:p>
        </p:txBody>
      </p:sp>
    </p:spTree>
    <p:extLst>
      <p:ext uri="{BB962C8B-B14F-4D97-AF65-F5344CB8AC3E}">
        <p14:creationId xmlns:p14="http://schemas.microsoft.com/office/powerpoint/2010/main" val="2859192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523777" y="625766"/>
            <a:ext cx="6587979" cy="5990082"/>
          </a:xfrm>
        </p:spPr>
        <p:txBody>
          <a:bodyPr/>
          <a:lstStyle/>
          <a:p>
            <a:pPr marL="0" indent="0">
              <a:lnSpc>
                <a:spcPct val="110000"/>
              </a:lnSpc>
              <a:spcBef>
                <a:spcPts val="1000"/>
              </a:spcBef>
              <a:buNone/>
            </a:pPr>
            <a:r>
              <a:rPr lang="tr-TR" u="sng" kern="1200" dirty="0">
                <a:cs typeface="Arial"/>
              </a:rPr>
              <a:t>Performance Measure of Interests</a:t>
            </a:r>
          </a:p>
          <a:p>
            <a:pPr marL="0" indent="0">
              <a:lnSpc>
                <a:spcPct val="110000"/>
              </a:lnSpc>
              <a:spcBef>
                <a:spcPts val="1000"/>
              </a:spcBef>
              <a:buNone/>
            </a:pPr>
            <a:r>
              <a:rPr lang="en-US" sz="1200" b="1" kern="1200" dirty="0">
                <a:solidFill>
                  <a:schemeClr val="tx1"/>
                </a:solidFill>
                <a:cs typeface="Arial"/>
              </a:rPr>
              <a:t>1) </a:t>
            </a:r>
            <a:r>
              <a:rPr lang="tr-TR" sz="1200" b="1" kern="1200" dirty="0">
                <a:cs typeface="Arial"/>
              </a:rPr>
              <a:t>Minimum number of vans that satisfies 8 hours constraint to serve 60 customers: </a:t>
            </a:r>
            <a:r>
              <a:rPr lang="tr-TR" sz="1200" kern="1200" dirty="0">
                <a:solidFill>
                  <a:schemeClr val="tx1"/>
                </a:solidFill>
                <a:cs typeface="Arial"/>
              </a:rPr>
              <a:t>This is the most critical performance measure, due to the fact that minimizing the number of runs will impact the profitability of the business severely, and the needed number of vans must be identified by running different experiments by different system configurations. </a:t>
            </a:r>
            <a:r>
              <a:rPr lang="tr-TR" sz="1200" b="1" kern="1200" dirty="0">
                <a:solidFill>
                  <a:srgbClr val="00B050"/>
                </a:solidFill>
                <a:cs typeface="Arial"/>
              </a:rPr>
              <a:t>This is the selected system performance to measure.</a:t>
            </a:r>
            <a:r>
              <a:rPr lang="tr-TR" sz="1200" b="1" kern="1200" dirty="0">
                <a:solidFill>
                  <a:srgbClr val="FF0000"/>
                </a:solidFill>
                <a:cs typeface="Arial"/>
              </a:rPr>
              <a:t> </a:t>
            </a:r>
            <a:r>
              <a:rPr lang="en-US" sz="1100" i="1" kern="1200" dirty="0">
                <a:solidFill>
                  <a:schemeClr val="tx1"/>
                </a:solidFill>
                <a:cs typeface="Arial"/>
              </a:rPr>
              <a:t>(It will be explained in more detail in the next slide)</a:t>
            </a:r>
            <a:endParaRPr lang="en-US" sz="1100" b="1" i="1" kern="1200" dirty="0">
              <a:solidFill>
                <a:schemeClr val="tx1"/>
              </a:solidFill>
              <a:cs typeface="Arial"/>
            </a:endParaRPr>
          </a:p>
          <a:p>
            <a:pPr marL="0" indent="0">
              <a:lnSpc>
                <a:spcPct val="110000"/>
              </a:lnSpc>
              <a:spcBef>
                <a:spcPts val="1000"/>
              </a:spcBef>
              <a:buNone/>
            </a:pPr>
            <a:r>
              <a:rPr lang="en-US" sz="1200" b="1" kern="1200" dirty="0">
                <a:solidFill>
                  <a:schemeClr val="tx1"/>
                </a:solidFill>
                <a:cs typeface="Arial"/>
              </a:rPr>
              <a:t>2) </a:t>
            </a:r>
            <a:r>
              <a:rPr lang="tr-TR" sz="1200" b="1" kern="1200" dirty="0">
                <a:cs typeface="Arial"/>
              </a:rPr>
              <a:t>Waiting times of the vans at the charging station queues: </a:t>
            </a:r>
            <a:r>
              <a:rPr lang="tr-TR" sz="1200" kern="1200" dirty="0">
                <a:cs typeface="Arial"/>
              </a:rPr>
              <a:t>If the company wants to evaluate the </a:t>
            </a:r>
            <a:r>
              <a:rPr lang="tr-TR" sz="1200" b="1" kern="1200" dirty="0">
                <a:cs typeface="Arial"/>
              </a:rPr>
              <a:t>new </a:t>
            </a:r>
            <a:r>
              <a:rPr lang="tr-TR" sz="1200" b="1" kern="1200" dirty="0">
                <a:solidFill>
                  <a:schemeClr val="tx1"/>
                </a:solidFill>
                <a:cs typeface="Arial"/>
              </a:rPr>
              <a:t>charging policy </a:t>
            </a:r>
            <a:r>
              <a:rPr lang="tr-TR" sz="1100" i="1" kern="1200" dirty="0">
                <a:solidFill>
                  <a:schemeClr val="tx1"/>
                </a:solidFill>
                <a:cs typeface="Arial"/>
              </a:rPr>
              <a:t>(explained in Assignment 1), </a:t>
            </a:r>
            <a:r>
              <a:rPr lang="tr-TR" sz="1200" kern="1200" dirty="0">
                <a:solidFill>
                  <a:schemeClr val="tx1"/>
                </a:solidFill>
                <a:cs typeface="Arial"/>
              </a:rPr>
              <a:t>this </a:t>
            </a:r>
            <a:r>
              <a:rPr lang="tr-TR" sz="1200" kern="1200" dirty="0">
                <a:cs typeface="Arial"/>
              </a:rPr>
              <a:t>system performance can be used to evaluate the benefits of this new charging policy. If this waiting time decreases with the new charging policy, the tour end times of the vans will be decreases consequetively.</a:t>
            </a:r>
          </a:p>
          <a:p>
            <a:pPr marL="0" indent="0">
              <a:lnSpc>
                <a:spcPct val="110000"/>
              </a:lnSpc>
              <a:spcBef>
                <a:spcPts val="1000"/>
              </a:spcBef>
              <a:buNone/>
            </a:pPr>
            <a:r>
              <a:rPr lang="en-US" sz="1200" b="1" kern="1200" dirty="0">
                <a:solidFill>
                  <a:schemeClr val="tx1"/>
                </a:solidFill>
                <a:cs typeface="Arial"/>
              </a:rPr>
              <a:t>3) </a:t>
            </a:r>
            <a:r>
              <a:rPr lang="tr-TR" sz="1200" b="1" kern="1200" dirty="0">
                <a:cs typeface="Arial"/>
              </a:rPr>
              <a:t>Maximum distance travelled by all the vans: </a:t>
            </a:r>
            <a:r>
              <a:rPr lang="tr-TR" sz="1200" kern="1200" dirty="0">
                <a:cs typeface="Arial"/>
              </a:rPr>
              <a:t>To measure the performance of </a:t>
            </a:r>
            <a:r>
              <a:rPr lang="tr-TR" sz="1200" b="1" kern="1200" dirty="0">
                <a:cs typeface="Arial"/>
              </a:rPr>
              <a:t>routing, </a:t>
            </a:r>
            <a:r>
              <a:rPr lang="tr-TR" sz="1200" kern="1200" dirty="0">
                <a:cs typeface="Arial"/>
              </a:rPr>
              <a:t>this can be a good system performance to measure. This will have an important impact on the tour end times of vans. If the goal is to measure specifically the performance of new routing policies, this can be used.</a:t>
            </a:r>
          </a:p>
          <a:p>
            <a:pPr marL="0" indent="0">
              <a:lnSpc>
                <a:spcPct val="110000"/>
              </a:lnSpc>
              <a:spcBef>
                <a:spcPts val="1000"/>
              </a:spcBef>
              <a:buNone/>
            </a:pPr>
            <a:r>
              <a:rPr lang="en-US" sz="1200" b="1" kern="1200" dirty="0">
                <a:solidFill>
                  <a:schemeClr val="tx1"/>
                </a:solidFill>
                <a:cs typeface="Arial"/>
              </a:rPr>
              <a:t>4) </a:t>
            </a:r>
            <a:r>
              <a:rPr lang="tr-TR" sz="1200" b="1" kern="1200" dirty="0">
                <a:cs typeface="Arial"/>
              </a:rPr>
              <a:t>The total energy consumed by the vans: </a:t>
            </a:r>
            <a:r>
              <a:rPr lang="tr-TR" sz="1200" kern="1200" dirty="0">
                <a:cs typeface="Arial"/>
              </a:rPr>
              <a:t>With the green logistics is becoming an important aspect of sustainability, this system performance can be measured to evaluate the sustainability of the logistics operations of the company. </a:t>
            </a:r>
          </a:p>
          <a:p>
            <a:pPr marL="0" indent="0">
              <a:lnSpc>
                <a:spcPct val="110000"/>
              </a:lnSpc>
              <a:spcBef>
                <a:spcPts val="1000"/>
              </a:spcBef>
              <a:buNone/>
            </a:pPr>
            <a:r>
              <a:rPr lang="en-US" sz="1200" b="1" kern="1200" dirty="0">
                <a:solidFill>
                  <a:schemeClr val="tx1"/>
                </a:solidFill>
                <a:cs typeface="Arial"/>
              </a:rPr>
              <a:t>5) </a:t>
            </a:r>
            <a:r>
              <a:rPr lang="tr-TR" sz="1200" b="1" kern="1200" dirty="0">
                <a:cs typeface="Arial"/>
              </a:rPr>
              <a:t>Total cost including all the aspects mentioned above: </a:t>
            </a:r>
            <a:r>
              <a:rPr lang="tr-TR" sz="1200" kern="1200" dirty="0">
                <a:cs typeface="Arial"/>
              </a:rPr>
              <a:t>A cost function, using weighted averages of the performance measures mentioned above depending on their importance, can be used to evaluate the total performance of the last mile delivery operations. However, this function is not easy to construct, and it can vary a lot depending on the objectives of a specific company.</a:t>
            </a:r>
            <a:endParaRPr lang="tr-TR" sz="1200" b="1" kern="1200" dirty="0">
              <a:cs typeface="Arial"/>
            </a:endParaRPr>
          </a:p>
          <a:p>
            <a:pPr marL="0" indent="0">
              <a:lnSpc>
                <a:spcPct val="110000"/>
              </a:lnSpc>
              <a:spcBef>
                <a:spcPts val="1000"/>
              </a:spcBef>
              <a:buNone/>
            </a:pPr>
            <a:endParaRPr lang="tr-TR" sz="1200" kern="1200" dirty="0">
              <a:cs typeface="Arial"/>
            </a:endParaRPr>
          </a:p>
          <a:p>
            <a:pPr marL="0" indent="0">
              <a:lnSpc>
                <a:spcPct val="110000"/>
              </a:lnSpc>
              <a:spcBef>
                <a:spcPts val="1000"/>
              </a:spcBef>
              <a:buNone/>
            </a:pPr>
            <a:endParaRPr lang="en-US" sz="1200" b="1" kern="1200" dirty="0">
              <a:cs typeface="Arial"/>
            </a:endParaRPr>
          </a:p>
          <a:p>
            <a:pPr marL="0" indent="0">
              <a:lnSpc>
                <a:spcPct val="110000"/>
              </a:lnSpc>
              <a:spcBef>
                <a:spcPts val="1000"/>
              </a:spcBef>
              <a:buNone/>
            </a:pPr>
            <a:r>
              <a:rPr lang="en-US" sz="2200" kern="1200" dirty="0">
                <a:cs typeface="Arial"/>
              </a:rPr>
              <a:t>    </a:t>
            </a:r>
            <a:endParaRPr lang="tr-TR" sz="2200" kern="1200" dirty="0">
              <a:solidFill>
                <a:schemeClr val="tx1"/>
              </a:solidFill>
              <a:latin typeface="Arial"/>
              <a:cs typeface="Arial"/>
            </a:endParaRPr>
          </a:p>
          <a:p>
            <a:pPr marL="0" indent="0">
              <a:lnSpc>
                <a:spcPct val="110000"/>
              </a:lnSpc>
              <a:spcBef>
                <a:spcPts val="1000"/>
              </a:spcBef>
              <a:buNone/>
            </a:pPr>
            <a:br>
              <a:rPr lang="tr-TR" sz="2200" kern="1200" dirty="0">
                <a:latin typeface="Arial"/>
                <a:cs typeface="Arial"/>
              </a:rPr>
            </a:br>
            <a:r>
              <a:rPr lang="tr-TR" sz="2200" kern="1200" dirty="0">
                <a:solidFill>
                  <a:schemeClr val="tx1"/>
                </a:solidFill>
                <a:latin typeface="Arial"/>
                <a:cs typeface="Arial"/>
              </a:rPr>
              <a:t>    </a:t>
            </a:r>
            <a:endParaRPr lang="en-US" sz="2200" kern="1200" dirty="0">
              <a:solidFill>
                <a:schemeClr val="tx1"/>
              </a:solidFill>
              <a:cs typeface="Arial"/>
            </a:endParaRPr>
          </a:p>
          <a:p>
            <a:pPr marL="0" indent="0">
              <a:lnSpc>
                <a:spcPct val="110000"/>
              </a:lnSpc>
              <a:spcBef>
                <a:spcPts val="1000"/>
              </a:spcBef>
              <a:buNone/>
            </a:pPr>
            <a:endParaRPr lang="en-US" sz="2200" kern="1200" dirty="0">
              <a:latin typeface="Arial"/>
              <a:cs typeface="Arial"/>
            </a:endParaRPr>
          </a:p>
          <a:p>
            <a:endParaRPr lang="en-US" dirty="0"/>
          </a:p>
        </p:txBody>
      </p:sp>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276225" y="454316"/>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 name="Title 1">
            <a:extLst>
              <a:ext uri="{FF2B5EF4-FFF2-40B4-BE49-F238E27FC236}">
                <a16:creationId xmlns:a16="http://schemas.microsoft.com/office/drawing/2014/main" id="{CB739216-1BAC-4EB0-ADFF-726F6AA77042}"/>
              </a:ext>
            </a:extLst>
          </p:cNvPr>
          <p:cNvSpPr>
            <a:spLocks noGrp="1"/>
          </p:cNvSpPr>
          <p:nvPr>
            <p:ph type="title"/>
          </p:nvPr>
        </p:nvSpPr>
        <p:spPr>
          <a:xfrm>
            <a:off x="523777" y="-29814"/>
            <a:ext cx="11375305" cy="798368"/>
          </a:xfrm>
        </p:spPr>
        <p:txBody>
          <a:bodyPr/>
          <a:lstStyle/>
          <a:p>
            <a:pPr>
              <a:lnSpc>
                <a:spcPct val="90000"/>
              </a:lnSpc>
              <a:spcBef>
                <a:spcPct val="0"/>
              </a:spcBef>
            </a:pPr>
            <a:r>
              <a:rPr lang="tr-TR" sz="2400" kern="1200">
                <a:solidFill>
                  <a:schemeClr val="tx1"/>
                </a:solidFill>
                <a:latin typeface="Roboto" panose="02000000000000000000" pitchFamily="2" charset="0"/>
                <a:ea typeface="Roboto" panose="02000000000000000000" pitchFamily="2" charset="0"/>
                <a:cs typeface="+mj-cs"/>
              </a:rPr>
              <a:t>PLANNING OF EXPERIMENTS:</a:t>
            </a:r>
            <a:r>
              <a:rPr lang="en-US" sz="2400" kern="1200">
                <a:solidFill>
                  <a:schemeClr val="tx1"/>
                </a:solidFill>
                <a:latin typeface="Roboto" panose="02000000000000000000" pitchFamily="2" charset="0"/>
                <a:ea typeface="Roboto" panose="02000000000000000000" pitchFamily="2" charset="0"/>
                <a:cs typeface="+mj-cs"/>
              </a:rPr>
              <a:t> </a:t>
            </a:r>
            <a:r>
              <a:rPr lang="tr-TR" sz="2400" kern="1200">
                <a:solidFill>
                  <a:schemeClr val="tx1"/>
                </a:solidFill>
                <a:latin typeface="Roboto" panose="02000000000000000000" pitchFamily="2" charset="0"/>
                <a:ea typeface="Roboto" panose="02000000000000000000" pitchFamily="2" charset="0"/>
                <a:cs typeface="+mj-cs"/>
              </a:rPr>
              <a:t>Performance Measure of Interest</a:t>
            </a:r>
            <a:r>
              <a:rPr lang="en-US" sz="2400" kern="1200">
                <a:solidFill>
                  <a:schemeClr val="tx1"/>
                </a:solidFill>
                <a:latin typeface="Roboto" panose="02000000000000000000" pitchFamily="2" charset="0"/>
                <a:ea typeface="Roboto" panose="02000000000000000000" pitchFamily="2" charset="0"/>
                <a:cs typeface="+mj-cs"/>
              </a:rPr>
              <a:t>s</a:t>
            </a:r>
          </a:p>
        </p:txBody>
      </p:sp>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3</a:t>
            </a:fld>
            <a:endParaRPr lang="en-US"/>
          </a:p>
        </p:txBody>
      </p:sp>
      <p:grpSp>
        <p:nvGrpSpPr>
          <p:cNvPr id="15" name="Group 14">
            <a:extLst>
              <a:ext uri="{FF2B5EF4-FFF2-40B4-BE49-F238E27FC236}">
                <a16:creationId xmlns:a16="http://schemas.microsoft.com/office/drawing/2014/main" id="{8B6B5AD0-91F8-4359-81AC-703613D890E4}"/>
              </a:ext>
            </a:extLst>
          </p:cNvPr>
          <p:cNvGrpSpPr/>
          <p:nvPr/>
        </p:nvGrpSpPr>
        <p:grpSpPr>
          <a:xfrm>
            <a:off x="7653040" y="2282619"/>
            <a:ext cx="3818016" cy="928087"/>
            <a:chOff x="6605154" y="2629341"/>
            <a:chExt cx="3818016" cy="928087"/>
          </a:xfrm>
        </p:grpSpPr>
        <p:pic>
          <p:nvPicPr>
            <p:cNvPr id="16" name="Graphic 15" descr="Truck with solid fill">
              <a:extLst>
                <a:ext uri="{FF2B5EF4-FFF2-40B4-BE49-F238E27FC236}">
                  <a16:creationId xmlns:a16="http://schemas.microsoft.com/office/drawing/2014/main" id="{44869AF7-5AF4-4DD3-B1FF-32A7F26A70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05154" y="2909884"/>
              <a:ext cx="615109" cy="615109"/>
            </a:xfrm>
            <a:prstGeom prst="rect">
              <a:avLst/>
            </a:prstGeom>
          </p:spPr>
        </p:pic>
        <p:pic>
          <p:nvPicPr>
            <p:cNvPr id="17" name="Graphic 16" descr="Car with solid fill">
              <a:extLst>
                <a:ext uri="{FF2B5EF4-FFF2-40B4-BE49-F238E27FC236}">
                  <a16:creationId xmlns:a16="http://schemas.microsoft.com/office/drawing/2014/main" id="{4C70CF7F-AB02-4F01-841A-9B8DBE507A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25169" y="2861749"/>
              <a:ext cx="695679" cy="695679"/>
            </a:xfrm>
            <a:prstGeom prst="rect">
              <a:avLst/>
            </a:prstGeom>
          </p:spPr>
        </p:pic>
        <p:pic>
          <p:nvPicPr>
            <p:cNvPr id="18" name="Graphic 17" descr="Car with solid fill">
              <a:extLst>
                <a:ext uri="{FF2B5EF4-FFF2-40B4-BE49-F238E27FC236}">
                  <a16:creationId xmlns:a16="http://schemas.microsoft.com/office/drawing/2014/main" id="{AFDF5299-8273-45DE-A762-2CF44EC7A3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16213" y="2859153"/>
              <a:ext cx="695679" cy="695679"/>
            </a:xfrm>
            <a:prstGeom prst="rect">
              <a:avLst/>
            </a:prstGeom>
          </p:spPr>
        </p:pic>
        <p:pic>
          <p:nvPicPr>
            <p:cNvPr id="19" name="Graphic 18" descr="Car with solid fill">
              <a:extLst>
                <a:ext uri="{FF2B5EF4-FFF2-40B4-BE49-F238E27FC236}">
                  <a16:creationId xmlns:a16="http://schemas.microsoft.com/office/drawing/2014/main" id="{1F724110-2AA3-4F44-97B5-1B514A503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88411" y="2861749"/>
              <a:ext cx="695679" cy="695679"/>
            </a:xfrm>
            <a:prstGeom prst="rect">
              <a:avLst/>
            </a:prstGeom>
          </p:spPr>
        </p:pic>
        <p:pic>
          <p:nvPicPr>
            <p:cNvPr id="20" name="Picture 19" descr="Icon&#10;&#10;Description automatically generated">
              <a:extLst>
                <a:ext uri="{FF2B5EF4-FFF2-40B4-BE49-F238E27FC236}">
                  <a16:creationId xmlns:a16="http://schemas.microsoft.com/office/drawing/2014/main" id="{87B4DF61-8E93-412D-8F31-66755C9E16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65189" y="2905830"/>
              <a:ext cx="457981" cy="507302"/>
            </a:xfrm>
            <a:prstGeom prst="rect">
              <a:avLst/>
            </a:prstGeom>
          </p:spPr>
        </p:pic>
        <p:pic>
          <p:nvPicPr>
            <p:cNvPr id="21" name="Picture 20" descr="Icon&#10;&#10;Description automatically generated">
              <a:extLst>
                <a:ext uri="{FF2B5EF4-FFF2-40B4-BE49-F238E27FC236}">
                  <a16:creationId xmlns:a16="http://schemas.microsoft.com/office/drawing/2014/main" id="{CF2D61A3-F8F3-4DE1-8CE8-64E9764BD6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82842" y="2629341"/>
              <a:ext cx="519540" cy="402744"/>
            </a:xfrm>
            <a:prstGeom prst="rect">
              <a:avLst/>
            </a:prstGeom>
          </p:spPr>
        </p:pic>
        <p:cxnSp>
          <p:nvCxnSpPr>
            <p:cNvPr id="22" name="Straight Connector 21">
              <a:extLst>
                <a:ext uri="{FF2B5EF4-FFF2-40B4-BE49-F238E27FC236}">
                  <a16:creationId xmlns:a16="http://schemas.microsoft.com/office/drawing/2014/main" id="{95A1EE03-3AB5-4FA1-AFD7-6ED80BB139B2}"/>
                </a:ext>
              </a:extLst>
            </p:cNvPr>
            <p:cNvCxnSpPr>
              <a:cxnSpLocks/>
            </p:cNvCxnSpPr>
            <p:nvPr/>
          </p:nvCxnSpPr>
          <p:spPr>
            <a:xfrm>
              <a:off x="6605154" y="3391048"/>
              <a:ext cx="3763556" cy="0"/>
            </a:xfrm>
            <a:prstGeom prst="line">
              <a:avLst/>
            </a:prstGeom>
          </p:spPr>
          <p:style>
            <a:lnRef idx="1">
              <a:schemeClr val="dk1"/>
            </a:lnRef>
            <a:fillRef idx="0">
              <a:schemeClr val="dk1"/>
            </a:fillRef>
            <a:effectRef idx="0">
              <a:schemeClr val="dk1"/>
            </a:effectRef>
            <a:fontRef idx="minor">
              <a:schemeClr val="tx1"/>
            </a:fontRef>
          </p:style>
        </p:cxnSp>
      </p:grpSp>
      <p:grpSp>
        <p:nvGrpSpPr>
          <p:cNvPr id="25" name="Group 24">
            <a:extLst>
              <a:ext uri="{FF2B5EF4-FFF2-40B4-BE49-F238E27FC236}">
                <a16:creationId xmlns:a16="http://schemas.microsoft.com/office/drawing/2014/main" id="{34F7BC77-C8A4-43A6-8292-132769D522F4}"/>
              </a:ext>
            </a:extLst>
          </p:cNvPr>
          <p:cNvGrpSpPr/>
          <p:nvPr/>
        </p:nvGrpSpPr>
        <p:grpSpPr>
          <a:xfrm>
            <a:off x="7872319" y="3228717"/>
            <a:ext cx="3399757" cy="990578"/>
            <a:chOff x="7271695" y="1040991"/>
            <a:chExt cx="4079997" cy="1354103"/>
          </a:xfrm>
        </p:grpSpPr>
        <p:pic>
          <p:nvPicPr>
            <p:cNvPr id="26" name="Picture 25">
              <a:extLst>
                <a:ext uri="{FF2B5EF4-FFF2-40B4-BE49-F238E27FC236}">
                  <a16:creationId xmlns:a16="http://schemas.microsoft.com/office/drawing/2014/main" id="{332F333C-774F-42A5-979C-0C6BA363C29F}"/>
                </a:ext>
              </a:extLst>
            </p:cNvPr>
            <p:cNvPicPr>
              <a:picLocks noChangeAspect="1"/>
            </p:cNvPicPr>
            <p:nvPr/>
          </p:nvPicPr>
          <p:blipFill>
            <a:blip r:embed="rId10"/>
            <a:stretch>
              <a:fillRect/>
            </a:stretch>
          </p:blipFill>
          <p:spPr>
            <a:xfrm>
              <a:off x="9209937" y="1136922"/>
              <a:ext cx="2141755" cy="1258172"/>
            </a:xfrm>
            <a:prstGeom prst="rect">
              <a:avLst/>
            </a:prstGeom>
          </p:spPr>
        </p:pic>
        <p:grpSp>
          <p:nvGrpSpPr>
            <p:cNvPr id="27" name="Google Shape;1223;p26">
              <a:extLst>
                <a:ext uri="{FF2B5EF4-FFF2-40B4-BE49-F238E27FC236}">
                  <a16:creationId xmlns:a16="http://schemas.microsoft.com/office/drawing/2014/main" id="{5D0AF105-9C12-48F3-B3B7-B0BA7FC3A5B5}"/>
                </a:ext>
              </a:extLst>
            </p:cNvPr>
            <p:cNvGrpSpPr/>
            <p:nvPr/>
          </p:nvGrpSpPr>
          <p:grpSpPr>
            <a:xfrm>
              <a:off x="7271695" y="1807407"/>
              <a:ext cx="747120" cy="485038"/>
              <a:chOff x="3059175" y="1773875"/>
              <a:chExt cx="3217300" cy="2057325"/>
            </a:xfrm>
          </p:grpSpPr>
          <p:sp>
            <p:nvSpPr>
              <p:cNvPr id="31" name="Google Shape;1224;p26">
                <a:extLst>
                  <a:ext uri="{FF2B5EF4-FFF2-40B4-BE49-F238E27FC236}">
                    <a16:creationId xmlns:a16="http://schemas.microsoft.com/office/drawing/2014/main" id="{3027EB95-D630-4D12-A450-7399A206222F}"/>
                  </a:ext>
                </a:extLst>
              </p:cNvPr>
              <p:cNvSpPr/>
              <p:nvPr/>
            </p:nvSpPr>
            <p:spPr>
              <a:xfrm>
                <a:off x="3133375" y="3676900"/>
                <a:ext cx="3093900" cy="154300"/>
              </a:xfrm>
              <a:custGeom>
                <a:avLst/>
                <a:gdLst/>
                <a:ahLst/>
                <a:cxnLst/>
                <a:rect l="l" t="t" r="r" b="b"/>
                <a:pathLst>
                  <a:path w="123756" h="6172" extrusionOk="0">
                    <a:moveTo>
                      <a:pt x="61878" y="1"/>
                    </a:moveTo>
                    <a:cubicBezTo>
                      <a:pt x="27687" y="1"/>
                      <a:pt x="1" y="1402"/>
                      <a:pt x="1" y="3103"/>
                    </a:cubicBezTo>
                    <a:cubicBezTo>
                      <a:pt x="1" y="4804"/>
                      <a:pt x="27687" y="6172"/>
                      <a:pt x="61878" y="6172"/>
                    </a:cubicBezTo>
                    <a:cubicBezTo>
                      <a:pt x="96069" y="6172"/>
                      <a:pt x="123756" y="4804"/>
                      <a:pt x="123756" y="3103"/>
                    </a:cubicBezTo>
                    <a:cubicBezTo>
                      <a:pt x="123756" y="1402"/>
                      <a:pt x="96069" y="1"/>
                      <a:pt x="61878" y="1"/>
                    </a:cubicBez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32" name="Google Shape;1225;p26">
                <a:extLst>
                  <a:ext uri="{FF2B5EF4-FFF2-40B4-BE49-F238E27FC236}">
                    <a16:creationId xmlns:a16="http://schemas.microsoft.com/office/drawing/2014/main" id="{462BF02D-A044-4763-A75F-C4CD0D2FF8F9}"/>
                  </a:ext>
                </a:extLst>
              </p:cNvPr>
              <p:cNvSpPr/>
              <p:nvPr/>
            </p:nvSpPr>
            <p:spPr>
              <a:xfrm>
                <a:off x="4849600" y="1868950"/>
                <a:ext cx="1360175" cy="1581975"/>
              </a:xfrm>
              <a:custGeom>
                <a:avLst/>
                <a:gdLst/>
                <a:ahLst/>
                <a:cxnLst/>
                <a:rect l="l" t="t" r="r" b="b"/>
                <a:pathLst>
                  <a:path w="54407" h="63279" extrusionOk="0">
                    <a:moveTo>
                      <a:pt x="1" y="0"/>
                    </a:moveTo>
                    <a:lnTo>
                      <a:pt x="1" y="58042"/>
                    </a:lnTo>
                    <a:cubicBezTo>
                      <a:pt x="1" y="60911"/>
                      <a:pt x="2369" y="63279"/>
                      <a:pt x="5238" y="63279"/>
                    </a:cubicBezTo>
                    <a:lnTo>
                      <a:pt x="49203" y="63279"/>
                    </a:lnTo>
                    <a:cubicBezTo>
                      <a:pt x="52071" y="63279"/>
                      <a:pt x="54406" y="60911"/>
                      <a:pt x="54406" y="58042"/>
                    </a:cubicBezTo>
                    <a:lnTo>
                      <a:pt x="54406" y="26319"/>
                    </a:lnTo>
                    <a:cubicBezTo>
                      <a:pt x="54406" y="26219"/>
                      <a:pt x="54406" y="26119"/>
                      <a:pt x="54406" y="26019"/>
                    </a:cubicBezTo>
                    <a:lnTo>
                      <a:pt x="49836" y="26019"/>
                    </a:lnTo>
                    <a:lnTo>
                      <a:pt x="32858" y="4470"/>
                    </a:lnTo>
                    <a:cubicBezTo>
                      <a:pt x="33024" y="4470"/>
                      <a:pt x="33124" y="4537"/>
                      <a:pt x="38862" y="4637"/>
                    </a:cubicBezTo>
                    <a:lnTo>
                      <a:pt x="53639" y="23651"/>
                    </a:lnTo>
                    <a:cubicBezTo>
                      <a:pt x="53539" y="23517"/>
                      <a:pt x="53472" y="23417"/>
                      <a:pt x="53372" y="23284"/>
                    </a:cubicBezTo>
                    <a:lnTo>
                      <a:pt x="36760" y="1902"/>
                    </a:lnTo>
                    <a:cubicBezTo>
                      <a:pt x="35826" y="701"/>
                      <a:pt x="34392" y="0"/>
                      <a:pt x="32858" y="0"/>
                    </a:cubicBezTo>
                    <a:close/>
                  </a:path>
                </a:pathLst>
              </a:custGeom>
              <a:solidFill>
                <a:srgbClr val="F79937"/>
              </a:solidFill>
              <a:ln>
                <a:noFill/>
              </a:ln>
            </p:spPr>
            <p:txBody>
              <a:bodyPr spcFirstLastPara="1" wrap="square" lIns="121900" tIns="121900" rIns="121900" bIns="121900" anchor="ctr" anchorCtr="0">
                <a:noAutofit/>
              </a:bodyPr>
              <a:lstStyle/>
              <a:p>
                <a:endParaRPr sz="2400"/>
              </a:p>
            </p:txBody>
          </p:sp>
          <p:sp>
            <p:nvSpPr>
              <p:cNvPr id="33" name="Google Shape;1226;p26">
                <a:extLst>
                  <a:ext uri="{FF2B5EF4-FFF2-40B4-BE49-F238E27FC236}">
                    <a16:creationId xmlns:a16="http://schemas.microsoft.com/office/drawing/2014/main" id="{D22952C3-A363-4DDD-AAE4-6776976E547C}"/>
                  </a:ext>
                </a:extLst>
              </p:cNvPr>
              <p:cNvSpPr/>
              <p:nvPr/>
            </p:nvSpPr>
            <p:spPr>
              <a:xfrm>
                <a:off x="4850450" y="1868950"/>
                <a:ext cx="969875" cy="114275"/>
              </a:xfrm>
              <a:custGeom>
                <a:avLst/>
                <a:gdLst/>
                <a:ahLst/>
                <a:cxnLst/>
                <a:rect l="l" t="t" r="r" b="b"/>
                <a:pathLst>
                  <a:path w="38795" h="4571" extrusionOk="0">
                    <a:moveTo>
                      <a:pt x="32890" y="4537"/>
                    </a:moveTo>
                    <a:lnTo>
                      <a:pt x="32924" y="4570"/>
                    </a:lnTo>
                    <a:lnTo>
                      <a:pt x="32924" y="4537"/>
                    </a:lnTo>
                    <a:close/>
                    <a:moveTo>
                      <a:pt x="0" y="0"/>
                    </a:moveTo>
                    <a:lnTo>
                      <a:pt x="0" y="4537"/>
                    </a:lnTo>
                    <a:lnTo>
                      <a:pt x="32890" y="4537"/>
                    </a:lnTo>
                    <a:lnTo>
                      <a:pt x="32824" y="4470"/>
                    </a:lnTo>
                    <a:cubicBezTo>
                      <a:pt x="32924" y="4470"/>
                      <a:pt x="33024" y="4503"/>
                      <a:pt x="35225" y="4570"/>
                    </a:cubicBezTo>
                    <a:lnTo>
                      <a:pt x="38795" y="4570"/>
                    </a:lnTo>
                    <a:lnTo>
                      <a:pt x="36726" y="1902"/>
                    </a:lnTo>
                    <a:cubicBezTo>
                      <a:pt x="35792" y="701"/>
                      <a:pt x="34358" y="0"/>
                      <a:pt x="32824" y="0"/>
                    </a:cubicBezTo>
                    <a:close/>
                  </a:path>
                </a:pathLst>
              </a:custGeom>
              <a:solidFill>
                <a:srgbClr val="DB7726"/>
              </a:solidFill>
              <a:ln>
                <a:noFill/>
              </a:ln>
            </p:spPr>
            <p:txBody>
              <a:bodyPr spcFirstLastPara="1" wrap="square" lIns="121900" tIns="121900" rIns="121900" bIns="121900" anchor="ctr" anchorCtr="0">
                <a:noAutofit/>
              </a:bodyPr>
              <a:lstStyle/>
              <a:p>
                <a:endParaRPr sz="2400"/>
              </a:p>
            </p:txBody>
          </p:sp>
          <p:sp>
            <p:nvSpPr>
              <p:cNvPr id="34" name="Google Shape;1227;p26">
                <a:extLst>
                  <a:ext uri="{FF2B5EF4-FFF2-40B4-BE49-F238E27FC236}">
                    <a16:creationId xmlns:a16="http://schemas.microsoft.com/office/drawing/2014/main" id="{95D8D1FC-6228-4F19-AC5B-A6208C367DFF}"/>
                  </a:ext>
                </a:extLst>
              </p:cNvPr>
              <p:cNvSpPr/>
              <p:nvPr/>
            </p:nvSpPr>
            <p:spPr>
              <a:xfrm>
                <a:off x="4849600" y="1868950"/>
                <a:ext cx="1360175" cy="1581975"/>
              </a:xfrm>
              <a:custGeom>
                <a:avLst/>
                <a:gdLst/>
                <a:ahLst/>
                <a:cxnLst/>
                <a:rect l="l" t="t" r="r" b="b"/>
                <a:pathLst>
                  <a:path w="54407" h="63279" extrusionOk="0">
                    <a:moveTo>
                      <a:pt x="1" y="0"/>
                    </a:moveTo>
                    <a:lnTo>
                      <a:pt x="1" y="58042"/>
                    </a:lnTo>
                    <a:cubicBezTo>
                      <a:pt x="1" y="60911"/>
                      <a:pt x="2369" y="63279"/>
                      <a:pt x="5238" y="63279"/>
                    </a:cubicBezTo>
                    <a:lnTo>
                      <a:pt x="49203" y="63279"/>
                    </a:lnTo>
                    <a:cubicBezTo>
                      <a:pt x="52071" y="63279"/>
                      <a:pt x="54406" y="60911"/>
                      <a:pt x="54406" y="58042"/>
                    </a:cubicBezTo>
                    <a:lnTo>
                      <a:pt x="54406" y="50536"/>
                    </a:lnTo>
                    <a:lnTo>
                      <a:pt x="42198" y="50536"/>
                    </a:lnTo>
                    <a:cubicBezTo>
                      <a:pt x="42198" y="50536"/>
                      <a:pt x="37694" y="42931"/>
                      <a:pt x="28688" y="42931"/>
                    </a:cubicBezTo>
                    <a:lnTo>
                      <a:pt x="2136" y="42931"/>
                    </a:lnTo>
                    <a:lnTo>
                      <a:pt x="1" y="0"/>
                    </a:lnTo>
                    <a:close/>
                  </a:path>
                </a:pathLst>
              </a:custGeom>
              <a:solidFill>
                <a:srgbClr val="DB7726"/>
              </a:solidFill>
              <a:ln>
                <a:noFill/>
              </a:ln>
            </p:spPr>
            <p:txBody>
              <a:bodyPr spcFirstLastPara="1" wrap="square" lIns="121900" tIns="121900" rIns="121900" bIns="121900" anchor="ctr" anchorCtr="0">
                <a:noAutofit/>
              </a:bodyPr>
              <a:lstStyle/>
              <a:p>
                <a:endParaRPr sz="2400"/>
              </a:p>
            </p:txBody>
          </p:sp>
          <p:sp>
            <p:nvSpPr>
              <p:cNvPr id="35" name="Google Shape;1228;p26">
                <a:extLst>
                  <a:ext uri="{FF2B5EF4-FFF2-40B4-BE49-F238E27FC236}">
                    <a16:creationId xmlns:a16="http://schemas.microsoft.com/office/drawing/2014/main" id="{70A2B780-A38B-45DB-9C4B-E6D7D207B807}"/>
                  </a:ext>
                </a:extLst>
              </p:cNvPr>
              <p:cNvSpPr/>
              <p:nvPr/>
            </p:nvSpPr>
            <p:spPr>
              <a:xfrm>
                <a:off x="4962200" y="1980700"/>
                <a:ext cx="572075" cy="538725"/>
              </a:xfrm>
              <a:custGeom>
                <a:avLst/>
                <a:gdLst/>
                <a:ahLst/>
                <a:cxnLst/>
                <a:rect l="l" t="t" r="r" b="b"/>
                <a:pathLst>
                  <a:path w="22883" h="21549" extrusionOk="0">
                    <a:moveTo>
                      <a:pt x="0" y="0"/>
                    </a:moveTo>
                    <a:lnTo>
                      <a:pt x="0" y="21549"/>
                    </a:lnTo>
                    <a:lnTo>
                      <a:pt x="22883" y="21549"/>
                    </a:lnTo>
                    <a:lnTo>
                      <a:pt x="22883"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6" name="Google Shape;1229;p26">
                <a:extLst>
                  <a:ext uri="{FF2B5EF4-FFF2-40B4-BE49-F238E27FC236}">
                    <a16:creationId xmlns:a16="http://schemas.microsoft.com/office/drawing/2014/main" id="{3306C39A-A959-46B2-9FDA-2D7B658D23F5}"/>
                  </a:ext>
                </a:extLst>
              </p:cNvPr>
              <p:cNvSpPr/>
              <p:nvPr/>
            </p:nvSpPr>
            <p:spPr>
              <a:xfrm>
                <a:off x="5179850" y="1980700"/>
                <a:ext cx="289400" cy="538725"/>
              </a:xfrm>
              <a:custGeom>
                <a:avLst/>
                <a:gdLst/>
                <a:ahLst/>
                <a:cxnLst/>
                <a:rect l="l" t="t" r="r" b="b"/>
                <a:pathLst>
                  <a:path w="11576" h="21549" extrusionOk="0">
                    <a:moveTo>
                      <a:pt x="9707" y="0"/>
                    </a:moveTo>
                    <a:lnTo>
                      <a:pt x="0" y="21549"/>
                    </a:lnTo>
                    <a:lnTo>
                      <a:pt x="1868" y="21549"/>
                    </a:lnTo>
                    <a:lnTo>
                      <a:pt x="1157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 name="Google Shape;1230;p26">
                <a:extLst>
                  <a:ext uri="{FF2B5EF4-FFF2-40B4-BE49-F238E27FC236}">
                    <a16:creationId xmlns:a16="http://schemas.microsoft.com/office/drawing/2014/main" id="{99DFC8D5-F3C3-4B3E-9823-37D4DE113D83}"/>
                  </a:ext>
                </a:extLst>
              </p:cNvPr>
              <p:cNvSpPr/>
              <p:nvPr/>
            </p:nvSpPr>
            <p:spPr>
              <a:xfrm>
                <a:off x="5043075" y="1980700"/>
                <a:ext cx="353625" cy="538725"/>
              </a:xfrm>
              <a:custGeom>
                <a:avLst/>
                <a:gdLst/>
                <a:ahLst/>
                <a:cxnLst/>
                <a:rect l="l" t="t" r="r" b="b"/>
                <a:pathLst>
                  <a:path w="14145" h="21549" extrusionOk="0">
                    <a:moveTo>
                      <a:pt x="9708" y="0"/>
                    </a:moveTo>
                    <a:lnTo>
                      <a:pt x="1" y="21549"/>
                    </a:lnTo>
                    <a:lnTo>
                      <a:pt x="4437" y="21549"/>
                    </a:lnTo>
                    <a:lnTo>
                      <a:pt x="1414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8" name="Google Shape;1231;p26">
                <a:extLst>
                  <a:ext uri="{FF2B5EF4-FFF2-40B4-BE49-F238E27FC236}">
                    <a16:creationId xmlns:a16="http://schemas.microsoft.com/office/drawing/2014/main" id="{B771CA26-7885-4E67-BD47-C04F518B72B9}"/>
                  </a:ext>
                </a:extLst>
              </p:cNvPr>
              <p:cNvSpPr/>
              <p:nvPr/>
            </p:nvSpPr>
            <p:spPr>
              <a:xfrm>
                <a:off x="5626000" y="1980700"/>
                <a:ext cx="583775" cy="538725"/>
              </a:xfrm>
              <a:custGeom>
                <a:avLst/>
                <a:gdLst/>
                <a:ahLst/>
                <a:cxnLst/>
                <a:rect l="l" t="t" r="r" b="b"/>
                <a:pathLst>
                  <a:path w="23351" h="21549" extrusionOk="0">
                    <a:moveTo>
                      <a:pt x="0" y="0"/>
                    </a:moveTo>
                    <a:lnTo>
                      <a:pt x="0" y="21549"/>
                    </a:lnTo>
                    <a:lnTo>
                      <a:pt x="23350" y="21549"/>
                    </a:lnTo>
                    <a:cubicBezTo>
                      <a:pt x="23317" y="20715"/>
                      <a:pt x="23050" y="19881"/>
                      <a:pt x="22583" y="19181"/>
                    </a:cubicBezTo>
                    <a:lnTo>
                      <a:pt x="7806" y="167"/>
                    </a:lnTo>
                    <a:cubicBezTo>
                      <a:pt x="2102" y="67"/>
                      <a:pt x="1968" y="0"/>
                      <a:pt x="1802"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9" name="Google Shape;1232;p26">
                <a:extLst>
                  <a:ext uri="{FF2B5EF4-FFF2-40B4-BE49-F238E27FC236}">
                    <a16:creationId xmlns:a16="http://schemas.microsoft.com/office/drawing/2014/main" id="{077ADEA2-5790-4E0A-A1B5-FE4E20B43C7A}"/>
                  </a:ext>
                </a:extLst>
              </p:cNvPr>
              <p:cNvSpPr/>
              <p:nvPr/>
            </p:nvSpPr>
            <p:spPr>
              <a:xfrm>
                <a:off x="5826975" y="2185825"/>
                <a:ext cx="180150" cy="333600"/>
              </a:xfrm>
              <a:custGeom>
                <a:avLst/>
                <a:gdLst/>
                <a:ahLst/>
                <a:cxnLst/>
                <a:rect l="l" t="t" r="r" b="b"/>
                <a:pathLst>
                  <a:path w="7206" h="13344" extrusionOk="0">
                    <a:moveTo>
                      <a:pt x="6038" y="1"/>
                    </a:moveTo>
                    <a:lnTo>
                      <a:pt x="0" y="13344"/>
                    </a:lnTo>
                    <a:lnTo>
                      <a:pt x="1868" y="13344"/>
                    </a:lnTo>
                    <a:lnTo>
                      <a:pt x="7206" y="1535"/>
                    </a:lnTo>
                    <a:lnTo>
                      <a:pt x="603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0" name="Google Shape;1233;p26">
                <a:extLst>
                  <a:ext uri="{FF2B5EF4-FFF2-40B4-BE49-F238E27FC236}">
                    <a16:creationId xmlns:a16="http://schemas.microsoft.com/office/drawing/2014/main" id="{D18F2303-B26A-42A0-AE44-9B218D2D890D}"/>
                  </a:ext>
                </a:extLst>
              </p:cNvPr>
              <p:cNvSpPr/>
              <p:nvPr/>
            </p:nvSpPr>
            <p:spPr>
              <a:xfrm>
                <a:off x="5690200" y="2074925"/>
                <a:ext cx="271050" cy="444500"/>
              </a:xfrm>
              <a:custGeom>
                <a:avLst/>
                <a:gdLst/>
                <a:ahLst/>
                <a:cxnLst/>
                <a:rect l="l" t="t" r="r" b="b"/>
                <a:pathLst>
                  <a:path w="10842" h="17780" extrusionOk="0">
                    <a:moveTo>
                      <a:pt x="8040" y="0"/>
                    </a:moveTo>
                    <a:lnTo>
                      <a:pt x="1" y="17780"/>
                    </a:lnTo>
                    <a:lnTo>
                      <a:pt x="4437" y="17780"/>
                    </a:lnTo>
                    <a:lnTo>
                      <a:pt x="10842" y="3570"/>
                    </a:lnTo>
                    <a:lnTo>
                      <a:pt x="804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1" name="Google Shape;1234;p26">
                <a:extLst>
                  <a:ext uri="{FF2B5EF4-FFF2-40B4-BE49-F238E27FC236}">
                    <a16:creationId xmlns:a16="http://schemas.microsoft.com/office/drawing/2014/main" id="{89BFE173-435D-4742-A83D-D67807FFF211}"/>
                  </a:ext>
                </a:extLst>
              </p:cNvPr>
              <p:cNvSpPr/>
              <p:nvPr/>
            </p:nvSpPr>
            <p:spPr>
              <a:xfrm>
                <a:off x="4850450" y="3179050"/>
                <a:ext cx="1390175" cy="271875"/>
              </a:xfrm>
              <a:custGeom>
                <a:avLst/>
                <a:gdLst/>
                <a:ahLst/>
                <a:cxnLst/>
                <a:rect l="l" t="t" r="r" b="b"/>
                <a:pathLst>
                  <a:path w="55607" h="10875" extrusionOk="0">
                    <a:moveTo>
                      <a:pt x="1134" y="0"/>
                    </a:moveTo>
                    <a:cubicBezTo>
                      <a:pt x="501" y="0"/>
                      <a:pt x="0" y="501"/>
                      <a:pt x="0" y="1135"/>
                    </a:cubicBezTo>
                    <a:lnTo>
                      <a:pt x="0" y="9741"/>
                    </a:lnTo>
                    <a:cubicBezTo>
                      <a:pt x="0" y="10375"/>
                      <a:pt x="501" y="10875"/>
                      <a:pt x="1134" y="10875"/>
                    </a:cubicBezTo>
                    <a:lnTo>
                      <a:pt x="54472" y="10875"/>
                    </a:lnTo>
                    <a:cubicBezTo>
                      <a:pt x="55106" y="10875"/>
                      <a:pt x="55607" y="10375"/>
                      <a:pt x="55607" y="9741"/>
                    </a:cubicBezTo>
                    <a:lnTo>
                      <a:pt x="55607" y="1135"/>
                    </a:lnTo>
                    <a:cubicBezTo>
                      <a:pt x="55607" y="501"/>
                      <a:pt x="55106" y="0"/>
                      <a:pt x="54472"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42" name="Google Shape;1235;p26">
                <a:extLst>
                  <a:ext uri="{FF2B5EF4-FFF2-40B4-BE49-F238E27FC236}">
                    <a16:creationId xmlns:a16="http://schemas.microsoft.com/office/drawing/2014/main" id="{EBC2519F-1FA9-4A88-B36B-2A2461564302}"/>
                  </a:ext>
                </a:extLst>
              </p:cNvPr>
              <p:cNvSpPr/>
              <p:nvPr/>
            </p:nvSpPr>
            <p:spPr>
              <a:xfrm>
                <a:off x="4849600" y="3179050"/>
                <a:ext cx="1391025" cy="271875"/>
              </a:xfrm>
              <a:custGeom>
                <a:avLst/>
                <a:gdLst/>
                <a:ahLst/>
                <a:cxnLst/>
                <a:rect l="l" t="t" r="r" b="b"/>
                <a:pathLst>
                  <a:path w="55641" h="10875" extrusionOk="0">
                    <a:moveTo>
                      <a:pt x="1535" y="0"/>
                    </a:moveTo>
                    <a:cubicBezTo>
                      <a:pt x="701" y="0"/>
                      <a:pt x="1" y="701"/>
                      <a:pt x="1" y="1535"/>
                    </a:cubicBezTo>
                    <a:lnTo>
                      <a:pt x="1" y="9340"/>
                    </a:lnTo>
                    <a:cubicBezTo>
                      <a:pt x="1" y="10174"/>
                      <a:pt x="701" y="10875"/>
                      <a:pt x="1535" y="10875"/>
                    </a:cubicBezTo>
                    <a:lnTo>
                      <a:pt x="54106" y="10875"/>
                    </a:lnTo>
                    <a:cubicBezTo>
                      <a:pt x="54940" y="10875"/>
                      <a:pt x="55641" y="10174"/>
                      <a:pt x="55641" y="9340"/>
                    </a:cubicBezTo>
                    <a:lnTo>
                      <a:pt x="55641" y="8907"/>
                    </a:lnTo>
                    <a:lnTo>
                      <a:pt x="45500" y="8907"/>
                    </a:lnTo>
                    <a:cubicBezTo>
                      <a:pt x="45500" y="8907"/>
                      <a:pt x="45667" y="4003"/>
                      <a:pt x="42731"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43" name="Google Shape;1236;p26">
                <a:extLst>
                  <a:ext uri="{FF2B5EF4-FFF2-40B4-BE49-F238E27FC236}">
                    <a16:creationId xmlns:a16="http://schemas.microsoft.com/office/drawing/2014/main" id="{9728BA17-24F5-4C24-B1F2-3E3D6DCEC9AF}"/>
                  </a:ext>
                </a:extLst>
              </p:cNvPr>
              <p:cNvSpPr/>
              <p:nvPr/>
            </p:nvSpPr>
            <p:spPr>
              <a:xfrm>
                <a:off x="3127550" y="3048125"/>
                <a:ext cx="2383375" cy="401975"/>
              </a:xfrm>
              <a:custGeom>
                <a:avLst/>
                <a:gdLst/>
                <a:ahLst/>
                <a:cxnLst/>
                <a:rect l="l" t="t" r="r" b="b"/>
                <a:pathLst>
                  <a:path w="95335" h="16079" extrusionOk="0">
                    <a:moveTo>
                      <a:pt x="0" y="0"/>
                    </a:moveTo>
                    <a:lnTo>
                      <a:pt x="0" y="16079"/>
                    </a:lnTo>
                    <a:lnTo>
                      <a:pt x="95335" y="16079"/>
                    </a:lnTo>
                    <a:lnTo>
                      <a:pt x="95335" y="0"/>
                    </a:lnTo>
                    <a:close/>
                  </a:path>
                </a:pathLst>
              </a:custGeom>
              <a:solidFill>
                <a:srgbClr val="F79937"/>
              </a:solidFill>
              <a:ln>
                <a:noFill/>
              </a:ln>
            </p:spPr>
            <p:txBody>
              <a:bodyPr spcFirstLastPara="1" wrap="square" lIns="121900" tIns="121900" rIns="121900" bIns="121900" anchor="ctr" anchorCtr="0">
                <a:noAutofit/>
              </a:bodyPr>
              <a:lstStyle/>
              <a:p>
                <a:endParaRPr sz="2400"/>
              </a:p>
            </p:txBody>
          </p:sp>
          <p:sp>
            <p:nvSpPr>
              <p:cNvPr id="44" name="Google Shape;1237;p26">
                <a:extLst>
                  <a:ext uri="{FF2B5EF4-FFF2-40B4-BE49-F238E27FC236}">
                    <a16:creationId xmlns:a16="http://schemas.microsoft.com/office/drawing/2014/main" id="{0068EAD0-B165-4655-B96A-8D97F1CF224C}"/>
                  </a:ext>
                </a:extLst>
              </p:cNvPr>
              <p:cNvSpPr/>
              <p:nvPr/>
            </p:nvSpPr>
            <p:spPr>
              <a:xfrm>
                <a:off x="3127550" y="3048125"/>
                <a:ext cx="2383375" cy="401975"/>
              </a:xfrm>
              <a:custGeom>
                <a:avLst/>
                <a:gdLst/>
                <a:ahLst/>
                <a:cxnLst/>
                <a:rect l="l" t="t" r="r" b="b"/>
                <a:pathLst>
                  <a:path w="95335" h="16079" extrusionOk="0">
                    <a:moveTo>
                      <a:pt x="0" y="0"/>
                    </a:moveTo>
                    <a:lnTo>
                      <a:pt x="0" y="4270"/>
                    </a:lnTo>
                    <a:lnTo>
                      <a:pt x="79290" y="4270"/>
                    </a:lnTo>
                    <a:cubicBezTo>
                      <a:pt x="79290" y="4270"/>
                      <a:pt x="75521" y="7739"/>
                      <a:pt x="75521" y="16079"/>
                    </a:cubicBezTo>
                    <a:lnTo>
                      <a:pt x="95335" y="16079"/>
                    </a:lnTo>
                    <a:lnTo>
                      <a:pt x="95335" y="0"/>
                    </a:lnTo>
                    <a:close/>
                  </a:path>
                </a:pathLst>
              </a:custGeom>
              <a:solidFill>
                <a:srgbClr val="DB7726"/>
              </a:solidFill>
              <a:ln>
                <a:noFill/>
              </a:ln>
            </p:spPr>
            <p:txBody>
              <a:bodyPr spcFirstLastPara="1" wrap="square" lIns="121900" tIns="121900" rIns="121900" bIns="121900" anchor="ctr" anchorCtr="0">
                <a:noAutofit/>
              </a:bodyPr>
              <a:lstStyle/>
              <a:p>
                <a:endParaRPr sz="2400"/>
              </a:p>
            </p:txBody>
          </p:sp>
          <p:sp>
            <p:nvSpPr>
              <p:cNvPr id="45" name="Google Shape;1238;p26">
                <a:extLst>
                  <a:ext uri="{FF2B5EF4-FFF2-40B4-BE49-F238E27FC236}">
                    <a16:creationId xmlns:a16="http://schemas.microsoft.com/office/drawing/2014/main" id="{95523E97-888D-41D2-887F-A804D0483F1E}"/>
                  </a:ext>
                </a:extLst>
              </p:cNvPr>
              <p:cNvSpPr/>
              <p:nvPr/>
            </p:nvSpPr>
            <p:spPr>
              <a:xfrm>
                <a:off x="3059175" y="3003925"/>
                <a:ext cx="2470950" cy="89250"/>
              </a:xfrm>
              <a:custGeom>
                <a:avLst/>
                <a:gdLst/>
                <a:ahLst/>
                <a:cxnLst/>
                <a:rect l="l" t="t" r="r" b="b"/>
                <a:pathLst>
                  <a:path w="98838" h="3570" extrusionOk="0">
                    <a:moveTo>
                      <a:pt x="0" y="0"/>
                    </a:moveTo>
                    <a:lnTo>
                      <a:pt x="0" y="3570"/>
                    </a:lnTo>
                    <a:lnTo>
                      <a:pt x="88563" y="3570"/>
                    </a:lnTo>
                    <a:lnTo>
                      <a:pt x="98837"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6" name="Google Shape;1239;p26">
                <a:extLst>
                  <a:ext uri="{FF2B5EF4-FFF2-40B4-BE49-F238E27FC236}">
                    <a16:creationId xmlns:a16="http://schemas.microsoft.com/office/drawing/2014/main" id="{914693C4-AAC3-4D51-98F1-95CC63C043FD}"/>
                  </a:ext>
                </a:extLst>
              </p:cNvPr>
              <p:cNvSpPr/>
              <p:nvPr/>
            </p:nvSpPr>
            <p:spPr>
              <a:xfrm>
                <a:off x="3059175" y="3063975"/>
                <a:ext cx="2297475" cy="29200"/>
              </a:xfrm>
              <a:custGeom>
                <a:avLst/>
                <a:gdLst/>
                <a:ahLst/>
                <a:cxnLst/>
                <a:rect l="l" t="t" r="r" b="b"/>
                <a:pathLst>
                  <a:path w="91899" h="1168" extrusionOk="0">
                    <a:moveTo>
                      <a:pt x="0" y="0"/>
                    </a:moveTo>
                    <a:lnTo>
                      <a:pt x="0" y="1168"/>
                    </a:lnTo>
                    <a:lnTo>
                      <a:pt x="88563" y="1168"/>
                    </a:lnTo>
                    <a:lnTo>
                      <a:pt x="91899"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7" name="Google Shape;1240;p26">
                <a:extLst>
                  <a:ext uri="{FF2B5EF4-FFF2-40B4-BE49-F238E27FC236}">
                    <a16:creationId xmlns:a16="http://schemas.microsoft.com/office/drawing/2014/main" id="{7D7482D4-77EC-461C-ACC4-0D3ABDA66F6F}"/>
                  </a:ext>
                </a:extLst>
              </p:cNvPr>
              <p:cNvSpPr/>
              <p:nvPr/>
            </p:nvSpPr>
            <p:spPr>
              <a:xfrm>
                <a:off x="3283500" y="1773875"/>
                <a:ext cx="1423525" cy="1230075"/>
              </a:xfrm>
              <a:custGeom>
                <a:avLst/>
                <a:gdLst/>
                <a:ahLst/>
                <a:cxnLst/>
                <a:rect l="l" t="t" r="r" b="b"/>
                <a:pathLst>
                  <a:path w="56941" h="49203" extrusionOk="0">
                    <a:moveTo>
                      <a:pt x="0" y="1"/>
                    </a:moveTo>
                    <a:lnTo>
                      <a:pt x="0" y="49202"/>
                    </a:lnTo>
                    <a:lnTo>
                      <a:pt x="56941" y="49202"/>
                    </a:lnTo>
                    <a:lnTo>
                      <a:pt x="5694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241;p26">
                <a:extLst>
                  <a:ext uri="{FF2B5EF4-FFF2-40B4-BE49-F238E27FC236}">
                    <a16:creationId xmlns:a16="http://schemas.microsoft.com/office/drawing/2014/main" id="{C9D341C0-1C75-420C-80BA-3404E50B847E}"/>
                  </a:ext>
                </a:extLst>
              </p:cNvPr>
              <p:cNvSpPr/>
              <p:nvPr/>
            </p:nvSpPr>
            <p:spPr>
              <a:xfrm>
                <a:off x="3283500" y="1773875"/>
                <a:ext cx="1423525" cy="1230075"/>
              </a:xfrm>
              <a:custGeom>
                <a:avLst/>
                <a:gdLst/>
                <a:ahLst/>
                <a:cxnLst/>
                <a:rect l="l" t="t" r="r" b="b"/>
                <a:pathLst>
                  <a:path w="56941" h="49203" extrusionOk="0">
                    <a:moveTo>
                      <a:pt x="56941" y="1"/>
                    </a:moveTo>
                    <a:lnTo>
                      <a:pt x="52671" y="46634"/>
                    </a:lnTo>
                    <a:lnTo>
                      <a:pt x="0" y="49202"/>
                    </a:lnTo>
                    <a:lnTo>
                      <a:pt x="56941" y="49202"/>
                    </a:lnTo>
                    <a:lnTo>
                      <a:pt x="5694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9" name="Google Shape;1242;p26">
                <a:extLst>
                  <a:ext uri="{FF2B5EF4-FFF2-40B4-BE49-F238E27FC236}">
                    <a16:creationId xmlns:a16="http://schemas.microsoft.com/office/drawing/2014/main" id="{12A3F46C-7E05-43EB-BFB7-B6910BCDF335}"/>
                  </a:ext>
                </a:extLst>
              </p:cNvPr>
              <p:cNvSpPr/>
              <p:nvPr/>
            </p:nvSpPr>
            <p:spPr>
              <a:xfrm>
                <a:off x="3465275" y="3129000"/>
                <a:ext cx="642150" cy="642150"/>
              </a:xfrm>
              <a:custGeom>
                <a:avLst/>
                <a:gdLst/>
                <a:ahLst/>
                <a:cxnLst/>
                <a:rect l="l" t="t" r="r" b="b"/>
                <a:pathLst>
                  <a:path w="25686" h="25686" extrusionOk="0">
                    <a:moveTo>
                      <a:pt x="12477" y="1"/>
                    </a:moveTo>
                    <a:cubicBezTo>
                      <a:pt x="12376" y="1"/>
                      <a:pt x="12276" y="101"/>
                      <a:pt x="12276" y="234"/>
                    </a:cubicBezTo>
                    <a:lnTo>
                      <a:pt x="12276" y="401"/>
                    </a:lnTo>
                    <a:cubicBezTo>
                      <a:pt x="11909" y="401"/>
                      <a:pt x="11576" y="435"/>
                      <a:pt x="11242" y="468"/>
                    </a:cubicBezTo>
                    <a:lnTo>
                      <a:pt x="11209" y="335"/>
                    </a:lnTo>
                    <a:cubicBezTo>
                      <a:pt x="11209" y="224"/>
                      <a:pt x="11117" y="159"/>
                      <a:pt x="11010" y="159"/>
                    </a:cubicBezTo>
                    <a:cubicBezTo>
                      <a:pt x="10988" y="159"/>
                      <a:pt x="10965" y="162"/>
                      <a:pt x="10942" y="168"/>
                    </a:cubicBezTo>
                    <a:lnTo>
                      <a:pt x="10275" y="268"/>
                    </a:lnTo>
                    <a:cubicBezTo>
                      <a:pt x="10142" y="301"/>
                      <a:pt x="10075" y="401"/>
                      <a:pt x="10075" y="535"/>
                    </a:cubicBezTo>
                    <a:lnTo>
                      <a:pt x="10108" y="668"/>
                    </a:lnTo>
                    <a:cubicBezTo>
                      <a:pt x="9775" y="735"/>
                      <a:pt x="9441" y="835"/>
                      <a:pt x="9107" y="935"/>
                    </a:cubicBezTo>
                    <a:lnTo>
                      <a:pt x="9074" y="802"/>
                    </a:lnTo>
                    <a:cubicBezTo>
                      <a:pt x="9047" y="719"/>
                      <a:pt x="8929" y="659"/>
                      <a:pt x="8832" y="659"/>
                    </a:cubicBezTo>
                    <a:cubicBezTo>
                      <a:pt x="8811" y="659"/>
                      <a:pt x="8792" y="662"/>
                      <a:pt x="8774" y="668"/>
                    </a:cubicBezTo>
                    <a:lnTo>
                      <a:pt x="8107" y="902"/>
                    </a:lnTo>
                    <a:cubicBezTo>
                      <a:pt x="8007" y="935"/>
                      <a:pt x="7940" y="1068"/>
                      <a:pt x="7973" y="1202"/>
                    </a:cubicBezTo>
                    <a:lnTo>
                      <a:pt x="8040" y="1335"/>
                    </a:lnTo>
                    <a:cubicBezTo>
                      <a:pt x="7706" y="1469"/>
                      <a:pt x="7406" y="1602"/>
                      <a:pt x="7106" y="1769"/>
                    </a:cubicBezTo>
                    <a:lnTo>
                      <a:pt x="7039" y="1635"/>
                    </a:lnTo>
                    <a:cubicBezTo>
                      <a:pt x="6996" y="1571"/>
                      <a:pt x="6911" y="1534"/>
                      <a:pt x="6830" y="1534"/>
                    </a:cubicBezTo>
                    <a:cubicBezTo>
                      <a:pt x="6785" y="1534"/>
                      <a:pt x="6741" y="1545"/>
                      <a:pt x="6706" y="1569"/>
                    </a:cubicBezTo>
                    <a:lnTo>
                      <a:pt x="6105" y="1902"/>
                    </a:lnTo>
                    <a:cubicBezTo>
                      <a:pt x="6005" y="1969"/>
                      <a:pt x="5972" y="2102"/>
                      <a:pt x="6039" y="2203"/>
                    </a:cubicBezTo>
                    <a:lnTo>
                      <a:pt x="6105" y="2336"/>
                    </a:lnTo>
                    <a:cubicBezTo>
                      <a:pt x="5805" y="2536"/>
                      <a:pt x="5538" y="2736"/>
                      <a:pt x="5271" y="2936"/>
                    </a:cubicBezTo>
                    <a:lnTo>
                      <a:pt x="5171" y="2836"/>
                    </a:lnTo>
                    <a:cubicBezTo>
                      <a:pt x="5113" y="2778"/>
                      <a:pt x="5044" y="2743"/>
                      <a:pt x="4976" y="2743"/>
                    </a:cubicBezTo>
                    <a:cubicBezTo>
                      <a:pt x="4927" y="2743"/>
                      <a:pt x="4880" y="2761"/>
                      <a:pt x="4838" y="2803"/>
                    </a:cubicBezTo>
                    <a:lnTo>
                      <a:pt x="4304" y="3237"/>
                    </a:lnTo>
                    <a:cubicBezTo>
                      <a:pt x="4204" y="3303"/>
                      <a:pt x="4204" y="3470"/>
                      <a:pt x="4271" y="3570"/>
                    </a:cubicBezTo>
                    <a:lnTo>
                      <a:pt x="4371" y="3670"/>
                    </a:lnTo>
                    <a:cubicBezTo>
                      <a:pt x="4137" y="3904"/>
                      <a:pt x="3870" y="4137"/>
                      <a:pt x="3637" y="4404"/>
                    </a:cubicBezTo>
                    <a:lnTo>
                      <a:pt x="3537" y="4304"/>
                    </a:lnTo>
                    <a:cubicBezTo>
                      <a:pt x="3492" y="4274"/>
                      <a:pt x="3440" y="4258"/>
                      <a:pt x="3388" y="4258"/>
                    </a:cubicBezTo>
                    <a:cubicBezTo>
                      <a:pt x="3324" y="4258"/>
                      <a:pt x="3258" y="4282"/>
                      <a:pt x="3203" y="4337"/>
                    </a:cubicBezTo>
                    <a:lnTo>
                      <a:pt x="2770" y="4871"/>
                    </a:lnTo>
                    <a:cubicBezTo>
                      <a:pt x="2703" y="4971"/>
                      <a:pt x="2703" y="5105"/>
                      <a:pt x="2803" y="5171"/>
                    </a:cubicBezTo>
                    <a:lnTo>
                      <a:pt x="2903" y="5271"/>
                    </a:lnTo>
                    <a:cubicBezTo>
                      <a:pt x="2703" y="5538"/>
                      <a:pt x="2503" y="5839"/>
                      <a:pt x="2303" y="6139"/>
                    </a:cubicBezTo>
                    <a:lnTo>
                      <a:pt x="2203" y="6039"/>
                    </a:lnTo>
                    <a:cubicBezTo>
                      <a:pt x="2177" y="6030"/>
                      <a:pt x="2148" y="6026"/>
                      <a:pt x="2118" y="6026"/>
                    </a:cubicBezTo>
                    <a:cubicBezTo>
                      <a:pt x="2025" y="6026"/>
                      <a:pt x="1919" y="6064"/>
                      <a:pt x="1869" y="6139"/>
                    </a:cubicBezTo>
                    <a:lnTo>
                      <a:pt x="1535" y="6739"/>
                    </a:lnTo>
                    <a:cubicBezTo>
                      <a:pt x="1469" y="6839"/>
                      <a:pt x="1535" y="6973"/>
                      <a:pt x="1635" y="7039"/>
                    </a:cubicBezTo>
                    <a:lnTo>
                      <a:pt x="1736" y="7106"/>
                    </a:lnTo>
                    <a:cubicBezTo>
                      <a:pt x="1602" y="7406"/>
                      <a:pt x="1435" y="7740"/>
                      <a:pt x="1302" y="8040"/>
                    </a:cubicBezTo>
                    <a:lnTo>
                      <a:pt x="1168" y="8007"/>
                    </a:lnTo>
                    <a:cubicBezTo>
                      <a:pt x="1145" y="7999"/>
                      <a:pt x="1119" y="7995"/>
                      <a:pt x="1094" y="7995"/>
                    </a:cubicBezTo>
                    <a:cubicBezTo>
                      <a:pt x="1011" y="7995"/>
                      <a:pt x="927" y="8038"/>
                      <a:pt x="902" y="8140"/>
                    </a:cubicBezTo>
                    <a:lnTo>
                      <a:pt x="668" y="8774"/>
                    </a:lnTo>
                    <a:cubicBezTo>
                      <a:pt x="601" y="8907"/>
                      <a:pt x="668" y="9041"/>
                      <a:pt x="802" y="9074"/>
                    </a:cubicBezTo>
                    <a:lnTo>
                      <a:pt x="902" y="9141"/>
                    </a:lnTo>
                    <a:cubicBezTo>
                      <a:pt x="802" y="9441"/>
                      <a:pt x="735" y="9775"/>
                      <a:pt x="668" y="10142"/>
                    </a:cubicBezTo>
                    <a:lnTo>
                      <a:pt x="501" y="10108"/>
                    </a:lnTo>
                    <a:cubicBezTo>
                      <a:pt x="488" y="10104"/>
                      <a:pt x="474" y="10102"/>
                      <a:pt x="460" y="10102"/>
                    </a:cubicBezTo>
                    <a:cubicBezTo>
                      <a:pt x="367" y="10102"/>
                      <a:pt x="263" y="10188"/>
                      <a:pt x="234" y="10275"/>
                    </a:cubicBezTo>
                    <a:lnTo>
                      <a:pt x="134" y="10976"/>
                    </a:lnTo>
                    <a:cubicBezTo>
                      <a:pt x="101" y="11076"/>
                      <a:pt x="201" y="11209"/>
                      <a:pt x="301" y="11242"/>
                    </a:cubicBezTo>
                    <a:lnTo>
                      <a:pt x="468" y="11242"/>
                    </a:lnTo>
                    <a:cubicBezTo>
                      <a:pt x="401" y="11609"/>
                      <a:pt x="368" y="11943"/>
                      <a:pt x="368" y="12276"/>
                    </a:cubicBezTo>
                    <a:lnTo>
                      <a:pt x="234" y="12276"/>
                    </a:lnTo>
                    <a:cubicBezTo>
                      <a:pt x="101" y="12276"/>
                      <a:pt x="1" y="12377"/>
                      <a:pt x="1" y="12510"/>
                    </a:cubicBezTo>
                    <a:lnTo>
                      <a:pt x="1" y="13210"/>
                    </a:lnTo>
                    <a:cubicBezTo>
                      <a:pt x="1" y="13311"/>
                      <a:pt x="101" y="13444"/>
                      <a:pt x="234" y="13444"/>
                    </a:cubicBezTo>
                    <a:lnTo>
                      <a:pt x="368" y="13444"/>
                    </a:lnTo>
                    <a:cubicBezTo>
                      <a:pt x="368" y="13778"/>
                      <a:pt x="401" y="14111"/>
                      <a:pt x="468" y="14445"/>
                    </a:cubicBezTo>
                    <a:lnTo>
                      <a:pt x="301" y="14478"/>
                    </a:lnTo>
                    <a:cubicBezTo>
                      <a:pt x="201" y="14511"/>
                      <a:pt x="101" y="14611"/>
                      <a:pt x="134" y="14745"/>
                    </a:cubicBezTo>
                    <a:lnTo>
                      <a:pt x="234" y="15412"/>
                    </a:lnTo>
                    <a:cubicBezTo>
                      <a:pt x="263" y="15528"/>
                      <a:pt x="368" y="15619"/>
                      <a:pt x="460" y="15619"/>
                    </a:cubicBezTo>
                    <a:cubicBezTo>
                      <a:pt x="474" y="15619"/>
                      <a:pt x="488" y="15617"/>
                      <a:pt x="501" y="15612"/>
                    </a:cubicBezTo>
                    <a:lnTo>
                      <a:pt x="668" y="15579"/>
                    </a:lnTo>
                    <a:cubicBezTo>
                      <a:pt x="735" y="15912"/>
                      <a:pt x="802" y="16246"/>
                      <a:pt x="902" y="16580"/>
                    </a:cubicBezTo>
                    <a:lnTo>
                      <a:pt x="802" y="16613"/>
                    </a:lnTo>
                    <a:cubicBezTo>
                      <a:pt x="668" y="16680"/>
                      <a:pt x="601" y="16813"/>
                      <a:pt x="668" y="16913"/>
                    </a:cubicBezTo>
                    <a:lnTo>
                      <a:pt x="902" y="17580"/>
                    </a:lnTo>
                    <a:cubicBezTo>
                      <a:pt x="929" y="17663"/>
                      <a:pt x="1024" y="17722"/>
                      <a:pt x="1113" y="17722"/>
                    </a:cubicBezTo>
                    <a:cubicBezTo>
                      <a:pt x="1132" y="17722"/>
                      <a:pt x="1151" y="17720"/>
                      <a:pt x="1168" y="17714"/>
                    </a:cubicBezTo>
                    <a:lnTo>
                      <a:pt x="1302" y="17647"/>
                    </a:lnTo>
                    <a:cubicBezTo>
                      <a:pt x="1435" y="17981"/>
                      <a:pt x="1602" y="18281"/>
                      <a:pt x="1736" y="18581"/>
                    </a:cubicBezTo>
                    <a:lnTo>
                      <a:pt x="1635" y="18648"/>
                    </a:lnTo>
                    <a:cubicBezTo>
                      <a:pt x="1535" y="18714"/>
                      <a:pt x="1469" y="18848"/>
                      <a:pt x="1535" y="18981"/>
                    </a:cubicBezTo>
                    <a:lnTo>
                      <a:pt x="1869" y="19582"/>
                    </a:lnTo>
                    <a:cubicBezTo>
                      <a:pt x="1912" y="19646"/>
                      <a:pt x="1997" y="19683"/>
                      <a:pt x="2078" y="19683"/>
                    </a:cubicBezTo>
                    <a:cubicBezTo>
                      <a:pt x="2123" y="19683"/>
                      <a:pt x="2167" y="19672"/>
                      <a:pt x="2203" y="19648"/>
                    </a:cubicBezTo>
                    <a:lnTo>
                      <a:pt x="2303" y="19582"/>
                    </a:lnTo>
                    <a:cubicBezTo>
                      <a:pt x="2503" y="19882"/>
                      <a:pt x="2703" y="20149"/>
                      <a:pt x="2903" y="20416"/>
                    </a:cubicBezTo>
                    <a:lnTo>
                      <a:pt x="2803" y="20516"/>
                    </a:lnTo>
                    <a:cubicBezTo>
                      <a:pt x="2703" y="20582"/>
                      <a:pt x="2703" y="20749"/>
                      <a:pt x="2770" y="20849"/>
                    </a:cubicBezTo>
                    <a:lnTo>
                      <a:pt x="3203" y="21383"/>
                    </a:lnTo>
                    <a:cubicBezTo>
                      <a:pt x="3258" y="21420"/>
                      <a:pt x="3323" y="21446"/>
                      <a:pt x="3387" y="21446"/>
                    </a:cubicBezTo>
                    <a:cubicBezTo>
                      <a:pt x="3440" y="21446"/>
                      <a:pt x="3492" y="21428"/>
                      <a:pt x="3537" y="21383"/>
                    </a:cubicBezTo>
                    <a:lnTo>
                      <a:pt x="3637" y="21316"/>
                    </a:lnTo>
                    <a:cubicBezTo>
                      <a:pt x="3870" y="21550"/>
                      <a:pt x="4137" y="21817"/>
                      <a:pt x="4371" y="22050"/>
                    </a:cubicBezTo>
                    <a:lnTo>
                      <a:pt x="4271" y="22150"/>
                    </a:lnTo>
                    <a:cubicBezTo>
                      <a:pt x="4204" y="22250"/>
                      <a:pt x="4204" y="22384"/>
                      <a:pt x="4304" y="22450"/>
                    </a:cubicBezTo>
                    <a:lnTo>
                      <a:pt x="4838" y="22917"/>
                    </a:lnTo>
                    <a:cubicBezTo>
                      <a:pt x="4883" y="22947"/>
                      <a:pt x="4934" y="22964"/>
                      <a:pt x="4987" y="22964"/>
                    </a:cubicBezTo>
                    <a:cubicBezTo>
                      <a:pt x="5051" y="22964"/>
                      <a:pt x="5116" y="22939"/>
                      <a:pt x="5171" y="22884"/>
                    </a:cubicBezTo>
                    <a:lnTo>
                      <a:pt x="5271" y="22784"/>
                    </a:lnTo>
                    <a:cubicBezTo>
                      <a:pt x="5538" y="22984"/>
                      <a:pt x="5805" y="23184"/>
                      <a:pt x="6105" y="23351"/>
                    </a:cubicBezTo>
                    <a:lnTo>
                      <a:pt x="6039" y="23484"/>
                    </a:lnTo>
                    <a:cubicBezTo>
                      <a:pt x="5972" y="23585"/>
                      <a:pt x="6005" y="23718"/>
                      <a:pt x="6105" y="23785"/>
                    </a:cubicBezTo>
                    <a:lnTo>
                      <a:pt x="6706" y="24152"/>
                    </a:lnTo>
                    <a:cubicBezTo>
                      <a:pt x="6731" y="24160"/>
                      <a:pt x="6760" y="24164"/>
                      <a:pt x="6791" y="24164"/>
                    </a:cubicBezTo>
                    <a:cubicBezTo>
                      <a:pt x="6883" y="24164"/>
                      <a:pt x="6989" y="24127"/>
                      <a:pt x="7039" y="24052"/>
                    </a:cubicBezTo>
                    <a:lnTo>
                      <a:pt x="7106" y="23918"/>
                    </a:lnTo>
                    <a:cubicBezTo>
                      <a:pt x="7406" y="24085"/>
                      <a:pt x="7706" y="24252"/>
                      <a:pt x="8040" y="24385"/>
                    </a:cubicBezTo>
                    <a:lnTo>
                      <a:pt x="7973" y="24485"/>
                    </a:lnTo>
                    <a:cubicBezTo>
                      <a:pt x="7940" y="24619"/>
                      <a:pt x="8007" y="24752"/>
                      <a:pt x="8107" y="24785"/>
                    </a:cubicBezTo>
                    <a:lnTo>
                      <a:pt x="8774" y="25019"/>
                    </a:lnTo>
                    <a:cubicBezTo>
                      <a:pt x="8801" y="25037"/>
                      <a:pt x="8830" y="25045"/>
                      <a:pt x="8860" y="25045"/>
                    </a:cubicBezTo>
                    <a:cubicBezTo>
                      <a:pt x="8941" y="25045"/>
                      <a:pt x="9025" y="24983"/>
                      <a:pt x="9074" y="24885"/>
                    </a:cubicBezTo>
                    <a:lnTo>
                      <a:pt x="9107" y="24752"/>
                    </a:lnTo>
                    <a:cubicBezTo>
                      <a:pt x="9441" y="24852"/>
                      <a:pt x="9775" y="24952"/>
                      <a:pt x="10108" y="25019"/>
                    </a:cubicBezTo>
                    <a:lnTo>
                      <a:pt x="10075" y="25152"/>
                    </a:lnTo>
                    <a:cubicBezTo>
                      <a:pt x="10075" y="25286"/>
                      <a:pt x="10142" y="25419"/>
                      <a:pt x="10275" y="25419"/>
                    </a:cubicBezTo>
                    <a:lnTo>
                      <a:pt x="10942" y="25553"/>
                    </a:lnTo>
                    <a:cubicBezTo>
                      <a:pt x="10960" y="25557"/>
                      <a:pt x="10977" y="25559"/>
                      <a:pt x="10993" y="25559"/>
                    </a:cubicBezTo>
                    <a:cubicBezTo>
                      <a:pt x="11101" y="25559"/>
                      <a:pt x="11180" y="25468"/>
                      <a:pt x="11209" y="25352"/>
                    </a:cubicBezTo>
                    <a:lnTo>
                      <a:pt x="11242" y="25219"/>
                    </a:lnTo>
                    <a:cubicBezTo>
                      <a:pt x="11576" y="25252"/>
                      <a:pt x="11909" y="25286"/>
                      <a:pt x="12276" y="25319"/>
                    </a:cubicBezTo>
                    <a:lnTo>
                      <a:pt x="12276" y="25453"/>
                    </a:lnTo>
                    <a:cubicBezTo>
                      <a:pt x="12276" y="25586"/>
                      <a:pt x="12376" y="25686"/>
                      <a:pt x="12477" y="25686"/>
                    </a:cubicBezTo>
                    <a:lnTo>
                      <a:pt x="13177" y="25686"/>
                    </a:lnTo>
                    <a:cubicBezTo>
                      <a:pt x="13310" y="25686"/>
                      <a:pt x="13411" y="25586"/>
                      <a:pt x="13411" y="25453"/>
                    </a:cubicBezTo>
                    <a:lnTo>
                      <a:pt x="13411" y="25319"/>
                    </a:lnTo>
                    <a:cubicBezTo>
                      <a:pt x="13744" y="25286"/>
                      <a:pt x="14111" y="25286"/>
                      <a:pt x="14445" y="25219"/>
                    </a:cubicBezTo>
                    <a:lnTo>
                      <a:pt x="14445" y="25352"/>
                    </a:lnTo>
                    <a:cubicBezTo>
                      <a:pt x="14474" y="25468"/>
                      <a:pt x="14578" y="25559"/>
                      <a:pt x="14671" y="25559"/>
                    </a:cubicBezTo>
                    <a:cubicBezTo>
                      <a:pt x="14685" y="25559"/>
                      <a:pt x="14698" y="25557"/>
                      <a:pt x="14711" y="25553"/>
                    </a:cubicBezTo>
                    <a:lnTo>
                      <a:pt x="15412" y="25419"/>
                    </a:lnTo>
                    <a:cubicBezTo>
                      <a:pt x="15512" y="25419"/>
                      <a:pt x="15612" y="25286"/>
                      <a:pt x="15579" y="25152"/>
                    </a:cubicBezTo>
                    <a:lnTo>
                      <a:pt x="15579" y="25019"/>
                    </a:lnTo>
                    <a:cubicBezTo>
                      <a:pt x="15912" y="24952"/>
                      <a:pt x="16246" y="24852"/>
                      <a:pt x="16546" y="24752"/>
                    </a:cubicBezTo>
                    <a:lnTo>
                      <a:pt x="16613" y="24885"/>
                    </a:lnTo>
                    <a:cubicBezTo>
                      <a:pt x="16637" y="24983"/>
                      <a:pt x="16715" y="25045"/>
                      <a:pt x="16808" y="25045"/>
                    </a:cubicBezTo>
                    <a:cubicBezTo>
                      <a:pt x="16842" y="25045"/>
                      <a:pt x="16877" y="25037"/>
                      <a:pt x="16913" y="25019"/>
                    </a:cubicBezTo>
                    <a:lnTo>
                      <a:pt x="17547" y="24785"/>
                    </a:lnTo>
                    <a:cubicBezTo>
                      <a:pt x="17680" y="24752"/>
                      <a:pt x="17714" y="24619"/>
                      <a:pt x="17680" y="24485"/>
                    </a:cubicBezTo>
                    <a:lnTo>
                      <a:pt x="17647" y="24385"/>
                    </a:lnTo>
                    <a:cubicBezTo>
                      <a:pt x="17947" y="24252"/>
                      <a:pt x="18281" y="24085"/>
                      <a:pt x="18581" y="23918"/>
                    </a:cubicBezTo>
                    <a:lnTo>
                      <a:pt x="18648" y="24052"/>
                    </a:lnTo>
                    <a:cubicBezTo>
                      <a:pt x="18698" y="24127"/>
                      <a:pt x="18785" y="24164"/>
                      <a:pt x="18868" y="24164"/>
                    </a:cubicBezTo>
                    <a:cubicBezTo>
                      <a:pt x="18896" y="24164"/>
                      <a:pt x="18923" y="24160"/>
                      <a:pt x="18948" y="24152"/>
                    </a:cubicBezTo>
                    <a:lnTo>
                      <a:pt x="19548" y="23785"/>
                    </a:lnTo>
                    <a:cubicBezTo>
                      <a:pt x="19648" y="23718"/>
                      <a:pt x="19682" y="23585"/>
                      <a:pt x="19648" y="23484"/>
                    </a:cubicBezTo>
                    <a:lnTo>
                      <a:pt x="19548" y="23351"/>
                    </a:lnTo>
                    <a:cubicBezTo>
                      <a:pt x="19848" y="23184"/>
                      <a:pt x="20149" y="22984"/>
                      <a:pt x="20416" y="22784"/>
                    </a:cubicBezTo>
                    <a:lnTo>
                      <a:pt x="20516" y="22884"/>
                    </a:lnTo>
                    <a:cubicBezTo>
                      <a:pt x="20552" y="22939"/>
                      <a:pt x="20609" y="22964"/>
                      <a:pt x="20670" y="22964"/>
                    </a:cubicBezTo>
                    <a:cubicBezTo>
                      <a:pt x="20719" y="22964"/>
                      <a:pt x="20771" y="22947"/>
                      <a:pt x="20816" y="22917"/>
                    </a:cubicBezTo>
                    <a:lnTo>
                      <a:pt x="21350" y="22450"/>
                    </a:lnTo>
                    <a:cubicBezTo>
                      <a:pt x="21450" y="22384"/>
                      <a:pt x="21450" y="22250"/>
                      <a:pt x="21383" y="22150"/>
                    </a:cubicBezTo>
                    <a:lnTo>
                      <a:pt x="21283" y="22050"/>
                    </a:lnTo>
                    <a:cubicBezTo>
                      <a:pt x="21550" y="21817"/>
                      <a:pt x="21783" y="21550"/>
                      <a:pt x="22017" y="21316"/>
                    </a:cubicBezTo>
                    <a:lnTo>
                      <a:pt x="22117" y="21383"/>
                    </a:lnTo>
                    <a:cubicBezTo>
                      <a:pt x="22162" y="21428"/>
                      <a:pt x="22221" y="21446"/>
                      <a:pt x="22278" y="21446"/>
                    </a:cubicBezTo>
                    <a:cubicBezTo>
                      <a:pt x="22347" y="21446"/>
                      <a:pt x="22414" y="21420"/>
                      <a:pt x="22450" y="21383"/>
                    </a:cubicBezTo>
                    <a:lnTo>
                      <a:pt x="22884" y="20849"/>
                    </a:lnTo>
                    <a:cubicBezTo>
                      <a:pt x="22984" y="20749"/>
                      <a:pt x="22951" y="20616"/>
                      <a:pt x="22851" y="20516"/>
                    </a:cubicBezTo>
                    <a:lnTo>
                      <a:pt x="22751" y="20416"/>
                    </a:lnTo>
                    <a:cubicBezTo>
                      <a:pt x="22951" y="20149"/>
                      <a:pt x="23151" y="19882"/>
                      <a:pt x="23351" y="19582"/>
                    </a:cubicBezTo>
                    <a:lnTo>
                      <a:pt x="23484" y="19648"/>
                    </a:lnTo>
                    <a:cubicBezTo>
                      <a:pt x="23520" y="19672"/>
                      <a:pt x="23559" y="19683"/>
                      <a:pt x="23599" y="19683"/>
                    </a:cubicBezTo>
                    <a:cubicBezTo>
                      <a:pt x="23671" y="19683"/>
                      <a:pt x="23742" y="19646"/>
                      <a:pt x="23785" y="19582"/>
                    </a:cubicBezTo>
                    <a:lnTo>
                      <a:pt x="24118" y="18981"/>
                    </a:lnTo>
                    <a:cubicBezTo>
                      <a:pt x="24185" y="18848"/>
                      <a:pt x="24152" y="18714"/>
                      <a:pt x="24051" y="18648"/>
                    </a:cubicBezTo>
                    <a:lnTo>
                      <a:pt x="23918" y="18581"/>
                    </a:lnTo>
                    <a:cubicBezTo>
                      <a:pt x="24085" y="18281"/>
                      <a:pt x="24218" y="17981"/>
                      <a:pt x="24352" y="17647"/>
                    </a:cubicBezTo>
                    <a:lnTo>
                      <a:pt x="24485" y="17714"/>
                    </a:lnTo>
                    <a:cubicBezTo>
                      <a:pt x="24503" y="17720"/>
                      <a:pt x="24522" y="17722"/>
                      <a:pt x="24541" y="17722"/>
                    </a:cubicBezTo>
                    <a:cubicBezTo>
                      <a:pt x="24630" y="17722"/>
                      <a:pt x="24730" y="17663"/>
                      <a:pt x="24785" y="17580"/>
                    </a:cubicBezTo>
                    <a:lnTo>
                      <a:pt x="25019" y="16913"/>
                    </a:lnTo>
                    <a:cubicBezTo>
                      <a:pt x="25052" y="16813"/>
                      <a:pt x="24985" y="16680"/>
                      <a:pt x="24885" y="16613"/>
                    </a:cubicBezTo>
                    <a:lnTo>
                      <a:pt x="24752" y="16580"/>
                    </a:lnTo>
                    <a:cubicBezTo>
                      <a:pt x="24852" y="16246"/>
                      <a:pt x="24952" y="15912"/>
                      <a:pt x="25019" y="15579"/>
                    </a:cubicBezTo>
                    <a:lnTo>
                      <a:pt x="25152" y="15612"/>
                    </a:lnTo>
                    <a:cubicBezTo>
                      <a:pt x="25170" y="15617"/>
                      <a:pt x="25187" y="15619"/>
                      <a:pt x="25203" y="15619"/>
                    </a:cubicBezTo>
                    <a:cubicBezTo>
                      <a:pt x="25311" y="15619"/>
                      <a:pt x="25390" y="15528"/>
                      <a:pt x="25419" y="15412"/>
                    </a:cubicBezTo>
                    <a:lnTo>
                      <a:pt x="25553" y="14745"/>
                    </a:lnTo>
                    <a:cubicBezTo>
                      <a:pt x="25553" y="14611"/>
                      <a:pt x="25486" y="14511"/>
                      <a:pt x="25352" y="14478"/>
                    </a:cubicBezTo>
                    <a:lnTo>
                      <a:pt x="25219" y="14445"/>
                    </a:lnTo>
                    <a:cubicBezTo>
                      <a:pt x="25252" y="14111"/>
                      <a:pt x="25286" y="13778"/>
                      <a:pt x="25319" y="13444"/>
                    </a:cubicBezTo>
                    <a:lnTo>
                      <a:pt x="25452" y="13444"/>
                    </a:lnTo>
                    <a:cubicBezTo>
                      <a:pt x="25553" y="13444"/>
                      <a:pt x="25686" y="13311"/>
                      <a:pt x="25686" y="13210"/>
                    </a:cubicBezTo>
                    <a:lnTo>
                      <a:pt x="25686" y="12510"/>
                    </a:lnTo>
                    <a:cubicBezTo>
                      <a:pt x="25686" y="12377"/>
                      <a:pt x="25553" y="12276"/>
                      <a:pt x="25452" y="12276"/>
                    </a:cubicBezTo>
                    <a:lnTo>
                      <a:pt x="25319" y="12276"/>
                    </a:lnTo>
                    <a:cubicBezTo>
                      <a:pt x="25286" y="11943"/>
                      <a:pt x="25252" y="11609"/>
                      <a:pt x="25219" y="11242"/>
                    </a:cubicBezTo>
                    <a:lnTo>
                      <a:pt x="25352" y="11242"/>
                    </a:lnTo>
                    <a:cubicBezTo>
                      <a:pt x="25486" y="11209"/>
                      <a:pt x="25553" y="11076"/>
                      <a:pt x="25553" y="10976"/>
                    </a:cubicBezTo>
                    <a:lnTo>
                      <a:pt x="25419" y="10275"/>
                    </a:lnTo>
                    <a:cubicBezTo>
                      <a:pt x="25390" y="10188"/>
                      <a:pt x="25311" y="10102"/>
                      <a:pt x="25204" y="10102"/>
                    </a:cubicBezTo>
                    <a:cubicBezTo>
                      <a:pt x="25187" y="10102"/>
                      <a:pt x="25170" y="10104"/>
                      <a:pt x="25152" y="10108"/>
                    </a:cubicBezTo>
                    <a:lnTo>
                      <a:pt x="25019" y="10142"/>
                    </a:lnTo>
                    <a:cubicBezTo>
                      <a:pt x="24952" y="9775"/>
                      <a:pt x="24852" y="9441"/>
                      <a:pt x="24752" y="9141"/>
                    </a:cubicBezTo>
                    <a:lnTo>
                      <a:pt x="24885" y="9074"/>
                    </a:lnTo>
                    <a:cubicBezTo>
                      <a:pt x="24985" y="9041"/>
                      <a:pt x="25052" y="8907"/>
                      <a:pt x="25019" y="8774"/>
                    </a:cubicBezTo>
                    <a:lnTo>
                      <a:pt x="24785" y="8140"/>
                    </a:lnTo>
                    <a:cubicBezTo>
                      <a:pt x="24758" y="8058"/>
                      <a:pt x="24663" y="7998"/>
                      <a:pt x="24555" y="7998"/>
                    </a:cubicBezTo>
                    <a:cubicBezTo>
                      <a:pt x="24532" y="7998"/>
                      <a:pt x="24509" y="8001"/>
                      <a:pt x="24485" y="8007"/>
                    </a:cubicBezTo>
                    <a:lnTo>
                      <a:pt x="24352" y="8040"/>
                    </a:lnTo>
                    <a:cubicBezTo>
                      <a:pt x="24218" y="7740"/>
                      <a:pt x="24085" y="7406"/>
                      <a:pt x="23918" y="7106"/>
                    </a:cubicBezTo>
                    <a:lnTo>
                      <a:pt x="24051" y="7039"/>
                    </a:lnTo>
                    <a:cubicBezTo>
                      <a:pt x="24152" y="6973"/>
                      <a:pt x="24185" y="6839"/>
                      <a:pt x="24118" y="6739"/>
                    </a:cubicBezTo>
                    <a:lnTo>
                      <a:pt x="23785" y="6139"/>
                    </a:lnTo>
                    <a:cubicBezTo>
                      <a:pt x="23735" y="6064"/>
                      <a:pt x="23647" y="6026"/>
                      <a:pt x="23564" y="6026"/>
                    </a:cubicBezTo>
                    <a:cubicBezTo>
                      <a:pt x="23536" y="6026"/>
                      <a:pt x="23509" y="6030"/>
                      <a:pt x="23484" y="6039"/>
                    </a:cubicBezTo>
                    <a:lnTo>
                      <a:pt x="23351" y="6139"/>
                    </a:lnTo>
                    <a:cubicBezTo>
                      <a:pt x="23151" y="5839"/>
                      <a:pt x="22951" y="5538"/>
                      <a:pt x="22751" y="5271"/>
                    </a:cubicBezTo>
                    <a:lnTo>
                      <a:pt x="22851" y="5171"/>
                    </a:lnTo>
                    <a:cubicBezTo>
                      <a:pt x="22951" y="5105"/>
                      <a:pt x="22984" y="4971"/>
                      <a:pt x="22884" y="4871"/>
                    </a:cubicBezTo>
                    <a:lnTo>
                      <a:pt x="22450" y="4337"/>
                    </a:lnTo>
                    <a:cubicBezTo>
                      <a:pt x="22414" y="4282"/>
                      <a:pt x="22347" y="4258"/>
                      <a:pt x="22277" y="4258"/>
                    </a:cubicBezTo>
                    <a:cubicBezTo>
                      <a:pt x="22220" y="4258"/>
                      <a:pt x="22162" y="4274"/>
                      <a:pt x="22117" y="4304"/>
                    </a:cubicBezTo>
                    <a:lnTo>
                      <a:pt x="22017" y="4404"/>
                    </a:lnTo>
                    <a:cubicBezTo>
                      <a:pt x="21783" y="4137"/>
                      <a:pt x="21550" y="3904"/>
                      <a:pt x="21283" y="3670"/>
                    </a:cubicBezTo>
                    <a:lnTo>
                      <a:pt x="21383" y="3570"/>
                    </a:lnTo>
                    <a:cubicBezTo>
                      <a:pt x="21450" y="3470"/>
                      <a:pt x="21450" y="3303"/>
                      <a:pt x="21350" y="3237"/>
                    </a:cubicBezTo>
                    <a:lnTo>
                      <a:pt x="20816" y="2803"/>
                    </a:lnTo>
                    <a:cubicBezTo>
                      <a:pt x="20774" y="2761"/>
                      <a:pt x="20726" y="2743"/>
                      <a:pt x="20680" y="2743"/>
                    </a:cubicBezTo>
                    <a:cubicBezTo>
                      <a:pt x="20616" y="2743"/>
                      <a:pt x="20554" y="2778"/>
                      <a:pt x="20516" y="2836"/>
                    </a:cubicBezTo>
                    <a:lnTo>
                      <a:pt x="20416" y="2936"/>
                    </a:lnTo>
                    <a:cubicBezTo>
                      <a:pt x="20149" y="2736"/>
                      <a:pt x="19848" y="2536"/>
                      <a:pt x="19548" y="2336"/>
                    </a:cubicBezTo>
                    <a:lnTo>
                      <a:pt x="19648" y="2203"/>
                    </a:lnTo>
                    <a:cubicBezTo>
                      <a:pt x="19682" y="2102"/>
                      <a:pt x="19648" y="1969"/>
                      <a:pt x="19548" y="1902"/>
                    </a:cubicBezTo>
                    <a:lnTo>
                      <a:pt x="18948" y="1569"/>
                    </a:lnTo>
                    <a:cubicBezTo>
                      <a:pt x="18912" y="1545"/>
                      <a:pt x="18873" y="1534"/>
                      <a:pt x="18833" y="1534"/>
                    </a:cubicBezTo>
                    <a:cubicBezTo>
                      <a:pt x="18762" y="1534"/>
                      <a:pt x="18691" y="1571"/>
                      <a:pt x="18648" y="1635"/>
                    </a:cubicBezTo>
                    <a:lnTo>
                      <a:pt x="18581" y="1769"/>
                    </a:lnTo>
                    <a:cubicBezTo>
                      <a:pt x="18281" y="1602"/>
                      <a:pt x="17947" y="1469"/>
                      <a:pt x="17647" y="1335"/>
                    </a:cubicBezTo>
                    <a:lnTo>
                      <a:pt x="17680" y="1202"/>
                    </a:lnTo>
                    <a:cubicBezTo>
                      <a:pt x="17714" y="1068"/>
                      <a:pt x="17680" y="935"/>
                      <a:pt x="17547" y="902"/>
                    </a:cubicBezTo>
                    <a:lnTo>
                      <a:pt x="16913" y="668"/>
                    </a:lnTo>
                    <a:cubicBezTo>
                      <a:pt x="16889" y="662"/>
                      <a:pt x="16866" y="659"/>
                      <a:pt x="16843" y="659"/>
                    </a:cubicBezTo>
                    <a:cubicBezTo>
                      <a:pt x="16735" y="659"/>
                      <a:pt x="16640" y="719"/>
                      <a:pt x="16613" y="802"/>
                    </a:cubicBezTo>
                    <a:lnTo>
                      <a:pt x="16546" y="935"/>
                    </a:lnTo>
                    <a:cubicBezTo>
                      <a:pt x="16246" y="835"/>
                      <a:pt x="15912" y="768"/>
                      <a:pt x="15579" y="668"/>
                    </a:cubicBezTo>
                    <a:lnTo>
                      <a:pt x="15579" y="535"/>
                    </a:lnTo>
                    <a:cubicBezTo>
                      <a:pt x="15612" y="401"/>
                      <a:pt x="15512" y="301"/>
                      <a:pt x="15412" y="268"/>
                    </a:cubicBezTo>
                    <a:lnTo>
                      <a:pt x="14711" y="168"/>
                    </a:lnTo>
                    <a:cubicBezTo>
                      <a:pt x="14694" y="162"/>
                      <a:pt x="14676" y="159"/>
                      <a:pt x="14658" y="159"/>
                    </a:cubicBezTo>
                    <a:cubicBezTo>
                      <a:pt x="14569" y="159"/>
                      <a:pt x="14472" y="224"/>
                      <a:pt x="14445" y="335"/>
                    </a:cubicBezTo>
                    <a:lnTo>
                      <a:pt x="14445" y="468"/>
                    </a:lnTo>
                    <a:cubicBezTo>
                      <a:pt x="14111" y="435"/>
                      <a:pt x="13744" y="401"/>
                      <a:pt x="13411" y="401"/>
                    </a:cubicBezTo>
                    <a:lnTo>
                      <a:pt x="13411" y="234"/>
                    </a:lnTo>
                    <a:cubicBezTo>
                      <a:pt x="13411" y="101"/>
                      <a:pt x="13310" y="1"/>
                      <a:pt x="13177" y="1"/>
                    </a:cubicBezTo>
                    <a:close/>
                  </a:path>
                </a:pathLst>
              </a:custGeom>
              <a:solidFill>
                <a:srgbClr val="1A1A1A"/>
              </a:solidFill>
              <a:ln>
                <a:noFill/>
              </a:ln>
            </p:spPr>
            <p:txBody>
              <a:bodyPr spcFirstLastPara="1" wrap="square" lIns="121900" tIns="121900" rIns="121900" bIns="121900" anchor="ctr" anchorCtr="0">
                <a:noAutofit/>
              </a:bodyPr>
              <a:lstStyle/>
              <a:p>
                <a:endParaRPr sz="2400"/>
              </a:p>
            </p:txBody>
          </p:sp>
          <p:sp>
            <p:nvSpPr>
              <p:cNvPr id="50" name="Google Shape;1243;p26">
                <a:extLst>
                  <a:ext uri="{FF2B5EF4-FFF2-40B4-BE49-F238E27FC236}">
                    <a16:creationId xmlns:a16="http://schemas.microsoft.com/office/drawing/2014/main" id="{12CD925A-8CA3-43C7-A814-FDB46CB8F80A}"/>
                  </a:ext>
                </a:extLst>
              </p:cNvPr>
              <p:cNvSpPr/>
              <p:nvPr/>
            </p:nvSpPr>
            <p:spPr>
              <a:xfrm>
                <a:off x="3577875" y="3241600"/>
                <a:ext cx="416975" cy="417825"/>
              </a:xfrm>
              <a:custGeom>
                <a:avLst/>
                <a:gdLst/>
                <a:ahLst/>
                <a:cxnLst/>
                <a:rect l="l" t="t" r="r" b="b"/>
                <a:pathLst>
                  <a:path w="16679" h="16713" extrusionOk="0">
                    <a:moveTo>
                      <a:pt x="8339" y="0"/>
                    </a:moveTo>
                    <a:cubicBezTo>
                      <a:pt x="3736" y="0"/>
                      <a:pt x="0" y="3736"/>
                      <a:pt x="0" y="8340"/>
                    </a:cubicBezTo>
                    <a:cubicBezTo>
                      <a:pt x="0" y="12976"/>
                      <a:pt x="3736" y="16712"/>
                      <a:pt x="8339" y="16712"/>
                    </a:cubicBezTo>
                    <a:cubicBezTo>
                      <a:pt x="12943" y="16712"/>
                      <a:pt x="16679" y="12976"/>
                      <a:pt x="16679" y="8340"/>
                    </a:cubicBezTo>
                    <a:cubicBezTo>
                      <a:pt x="16679" y="3736"/>
                      <a:pt x="12943" y="0"/>
                      <a:pt x="8339"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51" name="Google Shape;1244;p26">
                <a:extLst>
                  <a:ext uri="{FF2B5EF4-FFF2-40B4-BE49-F238E27FC236}">
                    <a16:creationId xmlns:a16="http://schemas.microsoft.com/office/drawing/2014/main" id="{7C392F8D-525A-4C9C-83F3-852AFF558052}"/>
                  </a:ext>
                </a:extLst>
              </p:cNvPr>
              <p:cNvSpPr/>
              <p:nvPr/>
            </p:nvSpPr>
            <p:spPr>
              <a:xfrm>
                <a:off x="3580375" y="3241600"/>
                <a:ext cx="411975" cy="175150"/>
              </a:xfrm>
              <a:custGeom>
                <a:avLst/>
                <a:gdLst/>
                <a:ahLst/>
                <a:cxnLst/>
                <a:rect l="l" t="t" r="r" b="b"/>
                <a:pathLst>
                  <a:path w="16479" h="7006" extrusionOk="0">
                    <a:moveTo>
                      <a:pt x="8239" y="0"/>
                    </a:moveTo>
                    <a:cubicBezTo>
                      <a:pt x="4103" y="0"/>
                      <a:pt x="667" y="3002"/>
                      <a:pt x="0" y="6972"/>
                    </a:cubicBezTo>
                    <a:cubicBezTo>
                      <a:pt x="2035" y="4670"/>
                      <a:pt x="4970" y="3169"/>
                      <a:pt x="8239" y="3169"/>
                    </a:cubicBezTo>
                    <a:cubicBezTo>
                      <a:pt x="11475" y="3169"/>
                      <a:pt x="14444" y="4670"/>
                      <a:pt x="16479" y="7005"/>
                    </a:cubicBezTo>
                    <a:cubicBezTo>
                      <a:pt x="15812" y="3036"/>
                      <a:pt x="12376" y="0"/>
                      <a:pt x="823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2" name="Google Shape;1245;p26">
                <a:extLst>
                  <a:ext uri="{FF2B5EF4-FFF2-40B4-BE49-F238E27FC236}">
                    <a16:creationId xmlns:a16="http://schemas.microsoft.com/office/drawing/2014/main" id="{9F389148-8BB2-478D-9091-AE3591445A92}"/>
                  </a:ext>
                </a:extLst>
              </p:cNvPr>
              <p:cNvSpPr/>
              <p:nvPr/>
            </p:nvSpPr>
            <p:spPr>
              <a:xfrm>
                <a:off x="3692950" y="3357500"/>
                <a:ext cx="186825" cy="186000"/>
              </a:xfrm>
              <a:custGeom>
                <a:avLst/>
                <a:gdLst/>
                <a:ahLst/>
                <a:cxnLst/>
                <a:rect l="l" t="t" r="r" b="b"/>
                <a:pathLst>
                  <a:path w="7473" h="7440" extrusionOk="0">
                    <a:moveTo>
                      <a:pt x="3736" y="1"/>
                    </a:moveTo>
                    <a:cubicBezTo>
                      <a:pt x="1668" y="1"/>
                      <a:pt x="0" y="1669"/>
                      <a:pt x="0" y="3704"/>
                    </a:cubicBezTo>
                    <a:cubicBezTo>
                      <a:pt x="0" y="5772"/>
                      <a:pt x="1668" y="7440"/>
                      <a:pt x="3736" y="7440"/>
                    </a:cubicBezTo>
                    <a:cubicBezTo>
                      <a:pt x="5805" y="7440"/>
                      <a:pt x="7472" y="5772"/>
                      <a:pt x="7472" y="3704"/>
                    </a:cubicBezTo>
                    <a:cubicBezTo>
                      <a:pt x="7472" y="1669"/>
                      <a:pt x="5805" y="1"/>
                      <a:pt x="373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3" name="Google Shape;1246;p26">
                <a:extLst>
                  <a:ext uri="{FF2B5EF4-FFF2-40B4-BE49-F238E27FC236}">
                    <a16:creationId xmlns:a16="http://schemas.microsoft.com/office/drawing/2014/main" id="{377DCEC5-4C93-47CE-B432-4BC2A50B249E}"/>
                  </a:ext>
                </a:extLst>
              </p:cNvPr>
              <p:cNvSpPr/>
              <p:nvPr/>
            </p:nvSpPr>
            <p:spPr>
              <a:xfrm>
                <a:off x="3693775" y="3454250"/>
                <a:ext cx="185175" cy="89250"/>
              </a:xfrm>
              <a:custGeom>
                <a:avLst/>
                <a:gdLst/>
                <a:ahLst/>
                <a:cxnLst/>
                <a:rect l="l" t="t" r="r" b="b"/>
                <a:pathLst>
                  <a:path w="7407" h="3570" extrusionOk="0">
                    <a:moveTo>
                      <a:pt x="7406" y="0"/>
                    </a:moveTo>
                    <a:lnTo>
                      <a:pt x="7406" y="0"/>
                    </a:lnTo>
                    <a:cubicBezTo>
                      <a:pt x="6672" y="1068"/>
                      <a:pt x="5438" y="1868"/>
                      <a:pt x="3703" y="1868"/>
                    </a:cubicBezTo>
                    <a:cubicBezTo>
                      <a:pt x="1969" y="1868"/>
                      <a:pt x="735" y="1101"/>
                      <a:pt x="1" y="34"/>
                    </a:cubicBezTo>
                    <a:lnTo>
                      <a:pt x="1" y="34"/>
                    </a:lnTo>
                    <a:cubicBezTo>
                      <a:pt x="68" y="2002"/>
                      <a:pt x="1702" y="3570"/>
                      <a:pt x="3703" y="3570"/>
                    </a:cubicBezTo>
                    <a:cubicBezTo>
                      <a:pt x="5705" y="3570"/>
                      <a:pt x="7339" y="1968"/>
                      <a:pt x="7406"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54" name="Google Shape;1247;p26">
                <a:extLst>
                  <a:ext uri="{FF2B5EF4-FFF2-40B4-BE49-F238E27FC236}">
                    <a16:creationId xmlns:a16="http://schemas.microsoft.com/office/drawing/2014/main" id="{900C14A7-5698-48EE-8AE9-EB797CFBC9FF}"/>
                  </a:ext>
                </a:extLst>
              </p:cNvPr>
              <p:cNvSpPr/>
              <p:nvPr/>
            </p:nvSpPr>
            <p:spPr>
              <a:xfrm>
                <a:off x="3080850" y="3120675"/>
                <a:ext cx="86750" cy="121775"/>
              </a:xfrm>
              <a:custGeom>
                <a:avLst/>
                <a:gdLst/>
                <a:ahLst/>
                <a:cxnLst/>
                <a:rect l="l" t="t" r="r" b="b"/>
                <a:pathLst>
                  <a:path w="3470" h="4871" extrusionOk="0">
                    <a:moveTo>
                      <a:pt x="1335" y="0"/>
                    </a:moveTo>
                    <a:cubicBezTo>
                      <a:pt x="0" y="0"/>
                      <a:pt x="1201" y="1101"/>
                      <a:pt x="1201" y="2435"/>
                    </a:cubicBezTo>
                    <a:cubicBezTo>
                      <a:pt x="1201" y="3803"/>
                      <a:pt x="0" y="4871"/>
                      <a:pt x="1335" y="4871"/>
                    </a:cubicBezTo>
                    <a:cubicBezTo>
                      <a:pt x="2702" y="4871"/>
                      <a:pt x="3469" y="3803"/>
                      <a:pt x="3469" y="2435"/>
                    </a:cubicBezTo>
                    <a:cubicBezTo>
                      <a:pt x="3469" y="1101"/>
                      <a:pt x="2702" y="0"/>
                      <a:pt x="1335" y="0"/>
                    </a:cubicBezTo>
                    <a:close/>
                  </a:path>
                </a:pathLst>
              </a:custGeom>
              <a:solidFill>
                <a:srgbClr val="72D3B5"/>
              </a:solidFill>
              <a:ln>
                <a:noFill/>
              </a:ln>
            </p:spPr>
            <p:txBody>
              <a:bodyPr spcFirstLastPara="1" wrap="square" lIns="121900" tIns="121900" rIns="121900" bIns="121900" anchor="ctr" anchorCtr="0">
                <a:noAutofit/>
              </a:bodyPr>
              <a:lstStyle/>
              <a:p>
                <a:endParaRPr sz="2400"/>
              </a:p>
            </p:txBody>
          </p:sp>
          <p:sp>
            <p:nvSpPr>
              <p:cNvPr id="55" name="Google Shape;1248;p26">
                <a:extLst>
                  <a:ext uri="{FF2B5EF4-FFF2-40B4-BE49-F238E27FC236}">
                    <a16:creationId xmlns:a16="http://schemas.microsoft.com/office/drawing/2014/main" id="{18FA7E85-5537-4A11-BB89-24DDE2BED9FB}"/>
                  </a:ext>
                </a:extLst>
              </p:cNvPr>
              <p:cNvSpPr/>
              <p:nvPr/>
            </p:nvSpPr>
            <p:spPr>
              <a:xfrm>
                <a:off x="3095850" y="3193225"/>
                <a:ext cx="70925" cy="49225"/>
              </a:xfrm>
              <a:custGeom>
                <a:avLst/>
                <a:gdLst/>
                <a:ahLst/>
                <a:cxnLst/>
                <a:rect l="l" t="t" r="r" b="b"/>
                <a:pathLst>
                  <a:path w="2837" h="1969" extrusionOk="0">
                    <a:moveTo>
                      <a:pt x="2836" y="0"/>
                    </a:moveTo>
                    <a:lnTo>
                      <a:pt x="2836" y="0"/>
                    </a:lnTo>
                    <a:cubicBezTo>
                      <a:pt x="2202" y="601"/>
                      <a:pt x="1302" y="1035"/>
                      <a:pt x="201" y="1135"/>
                    </a:cubicBezTo>
                    <a:cubicBezTo>
                      <a:pt x="34" y="1668"/>
                      <a:pt x="1" y="1969"/>
                      <a:pt x="735" y="1969"/>
                    </a:cubicBezTo>
                    <a:cubicBezTo>
                      <a:pt x="1935" y="1969"/>
                      <a:pt x="2703" y="1135"/>
                      <a:pt x="2836" y="0"/>
                    </a:cubicBezTo>
                    <a:close/>
                  </a:path>
                </a:pathLst>
              </a:custGeom>
              <a:solidFill>
                <a:srgbClr val="72D3B5"/>
              </a:solidFill>
              <a:ln>
                <a:noFill/>
              </a:ln>
            </p:spPr>
            <p:txBody>
              <a:bodyPr spcFirstLastPara="1" wrap="square" lIns="121900" tIns="121900" rIns="121900" bIns="121900" anchor="ctr" anchorCtr="0">
                <a:noAutofit/>
              </a:bodyPr>
              <a:lstStyle/>
              <a:p>
                <a:endParaRPr sz="2400"/>
              </a:p>
            </p:txBody>
          </p:sp>
          <p:sp>
            <p:nvSpPr>
              <p:cNvPr id="56" name="Google Shape;1249;p26">
                <a:extLst>
                  <a:ext uri="{FF2B5EF4-FFF2-40B4-BE49-F238E27FC236}">
                    <a16:creationId xmlns:a16="http://schemas.microsoft.com/office/drawing/2014/main" id="{135170E5-6DBC-4755-801D-1A7C332A6163}"/>
                  </a:ext>
                </a:extLst>
              </p:cNvPr>
              <p:cNvSpPr/>
              <p:nvPr/>
            </p:nvSpPr>
            <p:spPr>
              <a:xfrm>
                <a:off x="3082525" y="3121500"/>
                <a:ext cx="49225" cy="120125"/>
              </a:xfrm>
              <a:custGeom>
                <a:avLst/>
                <a:gdLst/>
                <a:ahLst/>
                <a:cxnLst/>
                <a:rect l="l" t="t" r="r" b="b"/>
                <a:pathLst>
                  <a:path w="1969" h="4805" extrusionOk="0">
                    <a:moveTo>
                      <a:pt x="1024" y="0"/>
                    </a:moveTo>
                    <a:cubicBezTo>
                      <a:pt x="1016" y="0"/>
                      <a:pt x="1009" y="0"/>
                      <a:pt x="1001" y="1"/>
                    </a:cubicBezTo>
                    <a:cubicBezTo>
                      <a:pt x="467" y="1"/>
                      <a:pt x="0" y="1068"/>
                      <a:pt x="0" y="2402"/>
                    </a:cubicBezTo>
                    <a:cubicBezTo>
                      <a:pt x="0" y="3737"/>
                      <a:pt x="467" y="4804"/>
                      <a:pt x="1001" y="4804"/>
                    </a:cubicBezTo>
                    <a:cubicBezTo>
                      <a:pt x="1534" y="4804"/>
                      <a:pt x="1968" y="3737"/>
                      <a:pt x="1968" y="2402"/>
                    </a:cubicBezTo>
                    <a:cubicBezTo>
                      <a:pt x="1968" y="1088"/>
                      <a:pt x="1547" y="0"/>
                      <a:pt x="1024" y="0"/>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57" name="Google Shape;1250;p26">
                <a:extLst>
                  <a:ext uri="{FF2B5EF4-FFF2-40B4-BE49-F238E27FC236}">
                    <a16:creationId xmlns:a16="http://schemas.microsoft.com/office/drawing/2014/main" id="{FB690397-0A3A-4475-BA27-06F4B80CA516}"/>
                  </a:ext>
                </a:extLst>
              </p:cNvPr>
              <p:cNvSpPr/>
              <p:nvPr/>
            </p:nvSpPr>
            <p:spPr>
              <a:xfrm>
                <a:off x="3089175" y="3174875"/>
                <a:ext cx="42575" cy="66750"/>
              </a:xfrm>
              <a:custGeom>
                <a:avLst/>
                <a:gdLst/>
                <a:ahLst/>
                <a:cxnLst/>
                <a:rect l="l" t="t" r="r" b="b"/>
                <a:pathLst>
                  <a:path w="1703" h="2670" extrusionOk="0">
                    <a:moveTo>
                      <a:pt x="1702" y="1"/>
                    </a:moveTo>
                    <a:cubicBezTo>
                      <a:pt x="1469" y="835"/>
                      <a:pt x="902" y="1568"/>
                      <a:pt x="1" y="1869"/>
                    </a:cubicBezTo>
                    <a:cubicBezTo>
                      <a:pt x="168" y="2369"/>
                      <a:pt x="435" y="2669"/>
                      <a:pt x="735" y="2669"/>
                    </a:cubicBezTo>
                    <a:cubicBezTo>
                      <a:pt x="1268" y="2669"/>
                      <a:pt x="1702" y="1602"/>
                      <a:pt x="1702" y="267"/>
                    </a:cubicBezTo>
                    <a:cubicBezTo>
                      <a:pt x="1702" y="167"/>
                      <a:pt x="1702" y="101"/>
                      <a:pt x="1702" y="1"/>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58" name="Google Shape;1251;p26">
                <a:extLst>
                  <a:ext uri="{FF2B5EF4-FFF2-40B4-BE49-F238E27FC236}">
                    <a16:creationId xmlns:a16="http://schemas.microsoft.com/office/drawing/2014/main" id="{7F58C80C-BB2B-4EDB-9605-E577F91EBD36}"/>
                  </a:ext>
                </a:extLst>
              </p:cNvPr>
              <p:cNvSpPr/>
              <p:nvPr/>
            </p:nvSpPr>
            <p:spPr>
              <a:xfrm>
                <a:off x="6117175" y="2939700"/>
                <a:ext cx="159300" cy="222700"/>
              </a:xfrm>
              <a:custGeom>
                <a:avLst/>
                <a:gdLst/>
                <a:ahLst/>
                <a:cxnLst/>
                <a:rect l="l" t="t" r="r" b="b"/>
                <a:pathLst>
                  <a:path w="6372" h="8908" extrusionOk="0">
                    <a:moveTo>
                      <a:pt x="3903" y="1"/>
                    </a:moveTo>
                    <a:cubicBezTo>
                      <a:pt x="1435" y="1"/>
                      <a:pt x="1" y="2002"/>
                      <a:pt x="1" y="4471"/>
                    </a:cubicBezTo>
                    <a:cubicBezTo>
                      <a:pt x="1" y="6906"/>
                      <a:pt x="1435" y="8907"/>
                      <a:pt x="3903" y="8907"/>
                    </a:cubicBezTo>
                    <a:cubicBezTo>
                      <a:pt x="6372" y="8907"/>
                      <a:pt x="4137" y="6906"/>
                      <a:pt x="4137" y="4471"/>
                    </a:cubicBezTo>
                    <a:cubicBezTo>
                      <a:pt x="4137" y="2002"/>
                      <a:pt x="6339" y="1"/>
                      <a:pt x="3903" y="1"/>
                    </a:cubicBezTo>
                    <a:close/>
                  </a:path>
                </a:pathLst>
              </a:custGeom>
              <a:solidFill>
                <a:srgbClr val="1A1A1A"/>
              </a:solidFill>
              <a:ln>
                <a:noFill/>
              </a:ln>
            </p:spPr>
            <p:txBody>
              <a:bodyPr spcFirstLastPara="1" wrap="square" lIns="121900" tIns="121900" rIns="121900" bIns="121900" anchor="ctr" anchorCtr="0">
                <a:noAutofit/>
              </a:bodyPr>
              <a:lstStyle/>
              <a:p>
                <a:endParaRPr sz="2400"/>
              </a:p>
            </p:txBody>
          </p:sp>
          <p:sp>
            <p:nvSpPr>
              <p:cNvPr id="59" name="Google Shape;1252;p26">
                <a:extLst>
                  <a:ext uri="{FF2B5EF4-FFF2-40B4-BE49-F238E27FC236}">
                    <a16:creationId xmlns:a16="http://schemas.microsoft.com/office/drawing/2014/main" id="{4C2AC8C7-A067-4CB8-A77F-5E914032234A}"/>
                  </a:ext>
                </a:extLst>
              </p:cNvPr>
              <p:cNvSpPr/>
              <p:nvPr/>
            </p:nvSpPr>
            <p:spPr>
              <a:xfrm>
                <a:off x="6183050" y="2941375"/>
                <a:ext cx="89275" cy="221025"/>
              </a:xfrm>
              <a:custGeom>
                <a:avLst/>
                <a:gdLst/>
                <a:ahLst/>
                <a:cxnLst/>
                <a:rect l="l" t="t" r="r" b="b"/>
                <a:pathLst>
                  <a:path w="3571" h="8841" extrusionOk="0">
                    <a:moveTo>
                      <a:pt x="1769" y="1"/>
                    </a:moveTo>
                    <a:cubicBezTo>
                      <a:pt x="801" y="1"/>
                      <a:pt x="1" y="2002"/>
                      <a:pt x="1" y="4437"/>
                    </a:cubicBezTo>
                    <a:cubicBezTo>
                      <a:pt x="1" y="6872"/>
                      <a:pt x="801" y="8840"/>
                      <a:pt x="1769" y="8840"/>
                    </a:cubicBezTo>
                    <a:cubicBezTo>
                      <a:pt x="2770" y="8840"/>
                      <a:pt x="3570" y="6872"/>
                      <a:pt x="3570" y="4437"/>
                    </a:cubicBezTo>
                    <a:cubicBezTo>
                      <a:pt x="3570" y="2002"/>
                      <a:pt x="2770" y="1"/>
                      <a:pt x="1769" y="1"/>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60" name="Google Shape;1253;p26">
                <a:extLst>
                  <a:ext uri="{FF2B5EF4-FFF2-40B4-BE49-F238E27FC236}">
                    <a16:creationId xmlns:a16="http://schemas.microsoft.com/office/drawing/2014/main" id="{5175F22F-1C12-48B4-8409-5A8C4C2215C7}"/>
                  </a:ext>
                </a:extLst>
              </p:cNvPr>
              <p:cNvSpPr/>
              <p:nvPr/>
            </p:nvSpPr>
            <p:spPr>
              <a:xfrm>
                <a:off x="6183050" y="3023925"/>
                <a:ext cx="81750" cy="138475"/>
              </a:xfrm>
              <a:custGeom>
                <a:avLst/>
                <a:gdLst/>
                <a:ahLst/>
                <a:cxnLst/>
                <a:rect l="l" t="t" r="r" b="b"/>
                <a:pathLst>
                  <a:path w="3270" h="5539" extrusionOk="0">
                    <a:moveTo>
                      <a:pt x="68" y="1"/>
                    </a:moveTo>
                    <a:cubicBezTo>
                      <a:pt x="34" y="368"/>
                      <a:pt x="1" y="735"/>
                      <a:pt x="1" y="1135"/>
                    </a:cubicBezTo>
                    <a:cubicBezTo>
                      <a:pt x="1" y="3570"/>
                      <a:pt x="801" y="5538"/>
                      <a:pt x="1769" y="5538"/>
                    </a:cubicBezTo>
                    <a:cubicBezTo>
                      <a:pt x="2403" y="5538"/>
                      <a:pt x="2936" y="4804"/>
                      <a:pt x="3270" y="3637"/>
                    </a:cubicBezTo>
                    <a:cubicBezTo>
                      <a:pt x="1202" y="3403"/>
                      <a:pt x="134" y="1736"/>
                      <a:pt x="68" y="1"/>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61" name="Google Shape;1255;p26">
                <a:extLst>
                  <a:ext uri="{FF2B5EF4-FFF2-40B4-BE49-F238E27FC236}">
                    <a16:creationId xmlns:a16="http://schemas.microsoft.com/office/drawing/2014/main" id="{4D6037C6-C70E-4C88-AFF1-3E77E694CC51}"/>
                  </a:ext>
                </a:extLst>
              </p:cNvPr>
              <p:cNvSpPr/>
              <p:nvPr/>
            </p:nvSpPr>
            <p:spPr>
              <a:xfrm>
                <a:off x="3842225" y="1773875"/>
                <a:ext cx="305250" cy="283550"/>
              </a:xfrm>
              <a:custGeom>
                <a:avLst/>
                <a:gdLst/>
                <a:ahLst/>
                <a:cxnLst/>
                <a:rect l="l" t="t" r="r" b="b"/>
                <a:pathLst>
                  <a:path w="12210" h="11342" extrusionOk="0">
                    <a:moveTo>
                      <a:pt x="0" y="1"/>
                    </a:moveTo>
                    <a:lnTo>
                      <a:pt x="0" y="11342"/>
                    </a:lnTo>
                    <a:lnTo>
                      <a:pt x="12209" y="11342"/>
                    </a:lnTo>
                    <a:lnTo>
                      <a:pt x="12209"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2" name="Google Shape;1256;p26">
                <a:extLst>
                  <a:ext uri="{FF2B5EF4-FFF2-40B4-BE49-F238E27FC236}">
                    <a16:creationId xmlns:a16="http://schemas.microsoft.com/office/drawing/2014/main" id="{F191015A-97C7-4AA6-82C8-5149ADBF2C84}"/>
                  </a:ext>
                </a:extLst>
              </p:cNvPr>
              <p:cNvSpPr/>
              <p:nvPr/>
            </p:nvSpPr>
            <p:spPr>
              <a:xfrm>
                <a:off x="5064750" y="3003925"/>
                <a:ext cx="893175" cy="447000"/>
              </a:xfrm>
              <a:custGeom>
                <a:avLst/>
                <a:gdLst/>
                <a:ahLst/>
                <a:cxnLst/>
                <a:rect l="l" t="t" r="r" b="b"/>
                <a:pathLst>
                  <a:path w="35727" h="17880" extrusionOk="0">
                    <a:moveTo>
                      <a:pt x="17847" y="0"/>
                    </a:moveTo>
                    <a:cubicBezTo>
                      <a:pt x="8007" y="0"/>
                      <a:pt x="1" y="7973"/>
                      <a:pt x="1" y="17847"/>
                    </a:cubicBezTo>
                    <a:lnTo>
                      <a:pt x="1" y="17880"/>
                    </a:lnTo>
                    <a:lnTo>
                      <a:pt x="35726" y="17880"/>
                    </a:lnTo>
                    <a:lnTo>
                      <a:pt x="35726" y="17847"/>
                    </a:lnTo>
                    <a:cubicBezTo>
                      <a:pt x="35726" y="7973"/>
                      <a:pt x="27721" y="0"/>
                      <a:pt x="1784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3" name="Google Shape;1257;p26">
                <a:extLst>
                  <a:ext uri="{FF2B5EF4-FFF2-40B4-BE49-F238E27FC236}">
                    <a16:creationId xmlns:a16="http://schemas.microsoft.com/office/drawing/2014/main" id="{89F1CA73-288B-43D1-8670-5D5FFB8793FA}"/>
                  </a:ext>
                </a:extLst>
              </p:cNvPr>
              <p:cNvSpPr/>
              <p:nvPr/>
            </p:nvSpPr>
            <p:spPr>
              <a:xfrm>
                <a:off x="5143150" y="3082300"/>
                <a:ext cx="736375" cy="368625"/>
              </a:xfrm>
              <a:custGeom>
                <a:avLst/>
                <a:gdLst/>
                <a:ahLst/>
                <a:cxnLst/>
                <a:rect l="l" t="t" r="r" b="b"/>
                <a:pathLst>
                  <a:path w="29455" h="14745" extrusionOk="0">
                    <a:moveTo>
                      <a:pt x="14711" y="1"/>
                    </a:moveTo>
                    <a:cubicBezTo>
                      <a:pt x="6572" y="1"/>
                      <a:pt x="1" y="6572"/>
                      <a:pt x="1" y="14712"/>
                    </a:cubicBezTo>
                    <a:lnTo>
                      <a:pt x="1" y="14745"/>
                    </a:lnTo>
                    <a:lnTo>
                      <a:pt x="29455" y="14745"/>
                    </a:lnTo>
                    <a:lnTo>
                      <a:pt x="29455" y="14712"/>
                    </a:lnTo>
                    <a:cubicBezTo>
                      <a:pt x="29455" y="6572"/>
                      <a:pt x="22850" y="1"/>
                      <a:pt x="14711" y="1"/>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64" name="Google Shape;1258;p26">
                <a:extLst>
                  <a:ext uri="{FF2B5EF4-FFF2-40B4-BE49-F238E27FC236}">
                    <a16:creationId xmlns:a16="http://schemas.microsoft.com/office/drawing/2014/main" id="{2577EB33-5D27-4D20-8B1E-2558BAC9BF9C}"/>
                  </a:ext>
                </a:extLst>
              </p:cNvPr>
              <p:cNvSpPr/>
              <p:nvPr/>
            </p:nvSpPr>
            <p:spPr>
              <a:xfrm>
                <a:off x="5189850" y="3129000"/>
                <a:ext cx="642150" cy="642150"/>
              </a:xfrm>
              <a:custGeom>
                <a:avLst/>
                <a:gdLst/>
                <a:ahLst/>
                <a:cxnLst/>
                <a:rect l="l" t="t" r="r" b="b"/>
                <a:pathLst>
                  <a:path w="25686" h="25686" extrusionOk="0">
                    <a:moveTo>
                      <a:pt x="12509" y="1"/>
                    </a:moveTo>
                    <a:cubicBezTo>
                      <a:pt x="12376" y="1"/>
                      <a:pt x="12276" y="101"/>
                      <a:pt x="12276" y="234"/>
                    </a:cubicBezTo>
                    <a:lnTo>
                      <a:pt x="12276" y="401"/>
                    </a:lnTo>
                    <a:cubicBezTo>
                      <a:pt x="11909" y="401"/>
                      <a:pt x="11575" y="435"/>
                      <a:pt x="11242" y="468"/>
                    </a:cubicBezTo>
                    <a:lnTo>
                      <a:pt x="11209" y="335"/>
                    </a:lnTo>
                    <a:cubicBezTo>
                      <a:pt x="11209" y="224"/>
                      <a:pt x="11117" y="159"/>
                      <a:pt x="11010" y="159"/>
                    </a:cubicBezTo>
                    <a:cubicBezTo>
                      <a:pt x="10987" y="159"/>
                      <a:pt x="10965" y="162"/>
                      <a:pt x="10942" y="168"/>
                    </a:cubicBezTo>
                    <a:lnTo>
                      <a:pt x="10275" y="268"/>
                    </a:lnTo>
                    <a:cubicBezTo>
                      <a:pt x="10141" y="301"/>
                      <a:pt x="10074" y="401"/>
                      <a:pt x="10074" y="535"/>
                    </a:cubicBezTo>
                    <a:lnTo>
                      <a:pt x="10108" y="668"/>
                    </a:lnTo>
                    <a:cubicBezTo>
                      <a:pt x="9774" y="735"/>
                      <a:pt x="9441" y="835"/>
                      <a:pt x="9107" y="935"/>
                    </a:cubicBezTo>
                    <a:lnTo>
                      <a:pt x="9074" y="802"/>
                    </a:lnTo>
                    <a:cubicBezTo>
                      <a:pt x="9046" y="719"/>
                      <a:pt x="8951" y="659"/>
                      <a:pt x="8844" y="659"/>
                    </a:cubicBezTo>
                    <a:cubicBezTo>
                      <a:pt x="8821" y="659"/>
                      <a:pt x="8797" y="662"/>
                      <a:pt x="8773" y="668"/>
                    </a:cubicBezTo>
                    <a:lnTo>
                      <a:pt x="8140" y="902"/>
                    </a:lnTo>
                    <a:cubicBezTo>
                      <a:pt x="8006" y="935"/>
                      <a:pt x="7940" y="1068"/>
                      <a:pt x="7973" y="1202"/>
                    </a:cubicBezTo>
                    <a:lnTo>
                      <a:pt x="8040" y="1335"/>
                    </a:lnTo>
                    <a:cubicBezTo>
                      <a:pt x="7706" y="1469"/>
                      <a:pt x="7406" y="1602"/>
                      <a:pt x="7106" y="1769"/>
                    </a:cubicBezTo>
                    <a:lnTo>
                      <a:pt x="7039" y="1635"/>
                    </a:lnTo>
                    <a:cubicBezTo>
                      <a:pt x="6996" y="1571"/>
                      <a:pt x="6925" y="1534"/>
                      <a:pt x="6844" y="1534"/>
                    </a:cubicBezTo>
                    <a:cubicBezTo>
                      <a:pt x="6800" y="1534"/>
                      <a:pt x="6753" y="1545"/>
                      <a:pt x="6705" y="1569"/>
                    </a:cubicBezTo>
                    <a:lnTo>
                      <a:pt x="6138" y="1902"/>
                    </a:lnTo>
                    <a:cubicBezTo>
                      <a:pt x="6005" y="1969"/>
                      <a:pt x="5971" y="2102"/>
                      <a:pt x="6038" y="2203"/>
                    </a:cubicBezTo>
                    <a:lnTo>
                      <a:pt x="6105" y="2336"/>
                    </a:lnTo>
                    <a:cubicBezTo>
                      <a:pt x="5805" y="2536"/>
                      <a:pt x="5538" y="2736"/>
                      <a:pt x="5271" y="2936"/>
                    </a:cubicBezTo>
                    <a:lnTo>
                      <a:pt x="5171" y="2836"/>
                    </a:lnTo>
                    <a:cubicBezTo>
                      <a:pt x="5132" y="2778"/>
                      <a:pt x="5060" y="2743"/>
                      <a:pt x="4986" y="2743"/>
                    </a:cubicBezTo>
                    <a:cubicBezTo>
                      <a:pt x="4933" y="2743"/>
                      <a:pt x="4879" y="2761"/>
                      <a:pt x="4837" y="2803"/>
                    </a:cubicBezTo>
                    <a:lnTo>
                      <a:pt x="4337" y="3237"/>
                    </a:lnTo>
                    <a:cubicBezTo>
                      <a:pt x="4237" y="3303"/>
                      <a:pt x="4204" y="3470"/>
                      <a:pt x="4304" y="3570"/>
                    </a:cubicBezTo>
                    <a:lnTo>
                      <a:pt x="4370" y="3670"/>
                    </a:lnTo>
                    <a:cubicBezTo>
                      <a:pt x="4137" y="3904"/>
                      <a:pt x="3903" y="4137"/>
                      <a:pt x="3670" y="4404"/>
                    </a:cubicBezTo>
                    <a:lnTo>
                      <a:pt x="3536" y="4304"/>
                    </a:lnTo>
                    <a:cubicBezTo>
                      <a:pt x="3491" y="4274"/>
                      <a:pt x="3440" y="4258"/>
                      <a:pt x="3390" y="4258"/>
                    </a:cubicBezTo>
                    <a:cubicBezTo>
                      <a:pt x="3330" y="4258"/>
                      <a:pt x="3273" y="4282"/>
                      <a:pt x="3236" y="4337"/>
                    </a:cubicBezTo>
                    <a:lnTo>
                      <a:pt x="2769" y="4871"/>
                    </a:lnTo>
                    <a:cubicBezTo>
                      <a:pt x="2702" y="4971"/>
                      <a:pt x="2702" y="5105"/>
                      <a:pt x="2803" y="5171"/>
                    </a:cubicBezTo>
                    <a:lnTo>
                      <a:pt x="2936" y="5271"/>
                    </a:lnTo>
                    <a:cubicBezTo>
                      <a:pt x="2702" y="5538"/>
                      <a:pt x="2502" y="5839"/>
                      <a:pt x="2336" y="6139"/>
                    </a:cubicBezTo>
                    <a:lnTo>
                      <a:pt x="2202" y="6039"/>
                    </a:lnTo>
                    <a:cubicBezTo>
                      <a:pt x="2177" y="6030"/>
                      <a:pt x="2150" y="6026"/>
                      <a:pt x="2122" y="6026"/>
                    </a:cubicBezTo>
                    <a:cubicBezTo>
                      <a:pt x="2039" y="6026"/>
                      <a:pt x="1952" y="6064"/>
                      <a:pt x="1902" y="6139"/>
                    </a:cubicBezTo>
                    <a:lnTo>
                      <a:pt x="1568" y="6739"/>
                    </a:lnTo>
                    <a:cubicBezTo>
                      <a:pt x="1502" y="6839"/>
                      <a:pt x="1535" y="6973"/>
                      <a:pt x="1635" y="7039"/>
                    </a:cubicBezTo>
                    <a:lnTo>
                      <a:pt x="1768" y="7106"/>
                    </a:lnTo>
                    <a:cubicBezTo>
                      <a:pt x="1602" y="7406"/>
                      <a:pt x="1468" y="7740"/>
                      <a:pt x="1335" y="8040"/>
                    </a:cubicBezTo>
                    <a:lnTo>
                      <a:pt x="1201" y="8007"/>
                    </a:lnTo>
                    <a:cubicBezTo>
                      <a:pt x="1170" y="7999"/>
                      <a:pt x="1138" y="7995"/>
                      <a:pt x="1108" y="7995"/>
                    </a:cubicBezTo>
                    <a:cubicBezTo>
                      <a:pt x="1011" y="7995"/>
                      <a:pt x="927" y="8038"/>
                      <a:pt x="901" y="8140"/>
                    </a:cubicBezTo>
                    <a:lnTo>
                      <a:pt x="668" y="8774"/>
                    </a:lnTo>
                    <a:cubicBezTo>
                      <a:pt x="634" y="8907"/>
                      <a:pt x="668" y="9041"/>
                      <a:pt x="801" y="9074"/>
                    </a:cubicBezTo>
                    <a:lnTo>
                      <a:pt x="935" y="9141"/>
                    </a:lnTo>
                    <a:cubicBezTo>
                      <a:pt x="834" y="9441"/>
                      <a:pt x="734" y="9775"/>
                      <a:pt x="668" y="10142"/>
                    </a:cubicBezTo>
                    <a:lnTo>
                      <a:pt x="534" y="10108"/>
                    </a:lnTo>
                    <a:cubicBezTo>
                      <a:pt x="516" y="10104"/>
                      <a:pt x="498" y="10102"/>
                      <a:pt x="481" y="10102"/>
                    </a:cubicBezTo>
                    <a:cubicBezTo>
                      <a:pt x="367" y="10102"/>
                      <a:pt x="267" y="10188"/>
                      <a:pt x="267" y="10275"/>
                    </a:cubicBezTo>
                    <a:lnTo>
                      <a:pt x="134" y="10976"/>
                    </a:lnTo>
                    <a:cubicBezTo>
                      <a:pt x="101" y="11076"/>
                      <a:pt x="201" y="11209"/>
                      <a:pt x="334" y="11242"/>
                    </a:cubicBezTo>
                    <a:lnTo>
                      <a:pt x="468" y="11242"/>
                    </a:lnTo>
                    <a:cubicBezTo>
                      <a:pt x="434" y="11609"/>
                      <a:pt x="401" y="11943"/>
                      <a:pt x="367" y="12276"/>
                    </a:cubicBezTo>
                    <a:lnTo>
                      <a:pt x="234" y="12276"/>
                    </a:lnTo>
                    <a:cubicBezTo>
                      <a:pt x="101" y="12276"/>
                      <a:pt x="1" y="12377"/>
                      <a:pt x="1" y="12510"/>
                    </a:cubicBezTo>
                    <a:lnTo>
                      <a:pt x="1" y="13210"/>
                    </a:lnTo>
                    <a:cubicBezTo>
                      <a:pt x="1" y="13311"/>
                      <a:pt x="101" y="13444"/>
                      <a:pt x="234" y="13444"/>
                    </a:cubicBezTo>
                    <a:lnTo>
                      <a:pt x="367" y="13444"/>
                    </a:lnTo>
                    <a:cubicBezTo>
                      <a:pt x="401" y="13778"/>
                      <a:pt x="401" y="14111"/>
                      <a:pt x="468" y="14445"/>
                    </a:cubicBezTo>
                    <a:lnTo>
                      <a:pt x="334" y="14478"/>
                    </a:lnTo>
                    <a:cubicBezTo>
                      <a:pt x="201" y="14511"/>
                      <a:pt x="101" y="14611"/>
                      <a:pt x="134" y="14745"/>
                    </a:cubicBezTo>
                    <a:lnTo>
                      <a:pt x="267" y="15412"/>
                    </a:lnTo>
                    <a:cubicBezTo>
                      <a:pt x="267" y="15528"/>
                      <a:pt x="368" y="15619"/>
                      <a:pt x="482" y="15619"/>
                    </a:cubicBezTo>
                    <a:cubicBezTo>
                      <a:pt x="499" y="15619"/>
                      <a:pt x="517" y="15617"/>
                      <a:pt x="534" y="15612"/>
                    </a:cubicBezTo>
                    <a:lnTo>
                      <a:pt x="668" y="15579"/>
                    </a:lnTo>
                    <a:cubicBezTo>
                      <a:pt x="734" y="15912"/>
                      <a:pt x="834" y="16246"/>
                      <a:pt x="935" y="16580"/>
                    </a:cubicBezTo>
                    <a:lnTo>
                      <a:pt x="801" y="16613"/>
                    </a:lnTo>
                    <a:cubicBezTo>
                      <a:pt x="668" y="16680"/>
                      <a:pt x="634" y="16813"/>
                      <a:pt x="668" y="16913"/>
                    </a:cubicBezTo>
                    <a:lnTo>
                      <a:pt x="901" y="17580"/>
                    </a:lnTo>
                    <a:cubicBezTo>
                      <a:pt x="929" y="17663"/>
                      <a:pt x="1024" y="17722"/>
                      <a:pt x="1131" y="17722"/>
                    </a:cubicBezTo>
                    <a:cubicBezTo>
                      <a:pt x="1154" y="17722"/>
                      <a:pt x="1178" y="17720"/>
                      <a:pt x="1201" y="17714"/>
                    </a:cubicBezTo>
                    <a:lnTo>
                      <a:pt x="1335" y="17647"/>
                    </a:lnTo>
                    <a:cubicBezTo>
                      <a:pt x="1468" y="17981"/>
                      <a:pt x="1602" y="18281"/>
                      <a:pt x="1768" y="18581"/>
                    </a:cubicBezTo>
                    <a:lnTo>
                      <a:pt x="1635" y="18648"/>
                    </a:lnTo>
                    <a:cubicBezTo>
                      <a:pt x="1535" y="18714"/>
                      <a:pt x="1502" y="18848"/>
                      <a:pt x="1568" y="18981"/>
                    </a:cubicBezTo>
                    <a:lnTo>
                      <a:pt x="1902" y="19582"/>
                    </a:lnTo>
                    <a:cubicBezTo>
                      <a:pt x="1945" y="19646"/>
                      <a:pt x="2016" y="19683"/>
                      <a:pt x="2088" y="19683"/>
                    </a:cubicBezTo>
                    <a:cubicBezTo>
                      <a:pt x="2127" y="19683"/>
                      <a:pt x="2167" y="19672"/>
                      <a:pt x="2202" y="19648"/>
                    </a:cubicBezTo>
                    <a:lnTo>
                      <a:pt x="2336" y="19582"/>
                    </a:lnTo>
                    <a:cubicBezTo>
                      <a:pt x="2502" y="19882"/>
                      <a:pt x="2702" y="20149"/>
                      <a:pt x="2936" y="20416"/>
                    </a:cubicBezTo>
                    <a:lnTo>
                      <a:pt x="2803" y="20516"/>
                    </a:lnTo>
                    <a:cubicBezTo>
                      <a:pt x="2702" y="20582"/>
                      <a:pt x="2702" y="20749"/>
                      <a:pt x="2769" y="20849"/>
                    </a:cubicBezTo>
                    <a:lnTo>
                      <a:pt x="3236" y="21383"/>
                    </a:lnTo>
                    <a:cubicBezTo>
                      <a:pt x="3273" y="21420"/>
                      <a:pt x="3329" y="21446"/>
                      <a:pt x="3390" y="21446"/>
                    </a:cubicBezTo>
                    <a:cubicBezTo>
                      <a:pt x="3439" y="21446"/>
                      <a:pt x="3491" y="21428"/>
                      <a:pt x="3536" y="21383"/>
                    </a:cubicBezTo>
                    <a:lnTo>
                      <a:pt x="3670" y="21316"/>
                    </a:lnTo>
                    <a:cubicBezTo>
                      <a:pt x="3903" y="21550"/>
                      <a:pt x="4137" y="21817"/>
                      <a:pt x="4370" y="22050"/>
                    </a:cubicBezTo>
                    <a:lnTo>
                      <a:pt x="4304" y="22150"/>
                    </a:lnTo>
                    <a:cubicBezTo>
                      <a:pt x="4204" y="22250"/>
                      <a:pt x="4237" y="22384"/>
                      <a:pt x="4337" y="22450"/>
                    </a:cubicBezTo>
                    <a:lnTo>
                      <a:pt x="4837" y="22917"/>
                    </a:lnTo>
                    <a:cubicBezTo>
                      <a:pt x="4882" y="22947"/>
                      <a:pt x="4941" y="22964"/>
                      <a:pt x="4998" y="22964"/>
                    </a:cubicBezTo>
                    <a:cubicBezTo>
                      <a:pt x="5067" y="22964"/>
                      <a:pt x="5134" y="22939"/>
                      <a:pt x="5171" y="22884"/>
                    </a:cubicBezTo>
                    <a:lnTo>
                      <a:pt x="5271" y="22784"/>
                    </a:lnTo>
                    <a:cubicBezTo>
                      <a:pt x="5538" y="22984"/>
                      <a:pt x="5805" y="23184"/>
                      <a:pt x="6105" y="23351"/>
                    </a:cubicBezTo>
                    <a:lnTo>
                      <a:pt x="6038" y="23484"/>
                    </a:lnTo>
                    <a:cubicBezTo>
                      <a:pt x="5971" y="23585"/>
                      <a:pt x="6005" y="23718"/>
                      <a:pt x="6138" y="23785"/>
                    </a:cubicBezTo>
                    <a:lnTo>
                      <a:pt x="6705" y="24152"/>
                    </a:lnTo>
                    <a:cubicBezTo>
                      <a:pt x="6739" y="24160"/>
                      <a:pt x="6772" y="24164"/>
                      <a:pt x="6804" y="24164"/>
                    </a:cubicBezTo>
                    <a:cubicBezTo>
                      <a:pt x="6901" y="24164"/>
                      <a:pt x="6989" y="24127"/>
                      <a:pt x="7039" y="24052"/>
                    </a:cubicBezTo>
                    <a:lnTo>
                      <a:pt x="7106" y="23918"/>
                    </a:lnTo>
                    <a:cubicBezTo>
                      <a:pt x="7406" y="24085"/>
                      <a:pt x="7706" y="24252"/>
                      <a:pt x="8040" y="24385"/>
                    </a:cubicBezTo>
                    <a:lnTo>
                      <a:pt x="7973" y="24485"/>
                    </a:lnTo>
                    <a:cubicBezTo>
                      <a:pt x="7940" y="24619"/>
                      <a:pt x="8006" y="24752"/>
                      <a:pt x="8140" y="24785"/>
                    </a:cubicBezTo>
                    <a:lnTo>
                      <a:pt x="8773" y="25019"/>
                    </a:lnTo>
                    <a:cubicBezTo>
                      <a:pt x="8800" y="25037"/>
                      <a:pt x="8829" y="25045"/>
                      <a:pt x="8859" y="25045"/>
                    </a:cubicBezTo>
                    <a:cubicBezTo>
                      <a:pt x="8940" y="25045"/>
                      <a:pt x="9025" y="24983"/>
                      <a:pt x="9074" y="24885"/>
                    </a:cubicBezTo>
                    <a:lnTo>
                      <a:pt x="9107" y="24752"/>
                    </a:lnTo>
                    <a:cubicBezTo>
                      <a:pt x="9441" y="24852"/>
                      <a:pt x="9774" y="24952"/>
                      <a:pt x="10108" y="25019"/>
                    </a:cubicBezTo>
                    <a:lnTo>
                      <a:pt x="10074" y="25152"/>
                    </a:lnTo>
                    <a:cubicBezTo>
                      <a:pt x="10074" y="25286"/>
                      <a:pt x="10141" y="25419"/>
                      <a:pt x="10275" y="25419"/>
                    </a:cubicBezTo>
                    <a:lnTo>
                      <a:pt x="10942" y="25553"/>
                    </a:lnTo>
                    <a:cubicBezTo>
                      <a:pt x="10959" y="25557"/>
                      <a:pt x="10976" y="25559"/>
                      <a:pt x="10993" y="25559"/>
                    </a:cubicBezTo>
                    <a:cubicBezTo>
                      <a:pt x="11100" y="25559"/>
                      <a:pt x="11180" y="25468"/>
                      <a:pt x="11209" y="25352"/>
                    </a:cubicBezTo>
                    <a:lnTo>
                      <a:pt x="11242" y="25219"/>
                    </a:lnTo>
                    <a:cubicBezTo>
                      <a:pt x="11575" y="25252"/>
                      <a:pt x="11909" y="25286"/>
                      <a:pt x="12276" y="25319"/>
                    </a:cubicBezTo>
                    <a:lnTo>
                      <a:pt x="12276" y="25453"/>
                    </a:lnTo>
                    <a:cubicBezTo>
                      <a:pt x="12276" y="25586"/>
                      <a:pt x="12376" y="25686"/>
                      <a:pt x="12509" y="25686"/>
                    </a:cubicBezTo>
                    <a:lnTo>
                      <a:pt x="13177" y="25686"/>
                    </a:lnTo>
                    <a:cubicBezTo>
                      <a:pt x="13310" y="25686"/>
                      <a:pt x="13410" y="25586"/>
                      <a:pt x="13410" y="25453"/>
                    </a:cubicBezTo>
                    <a:lnTo>
                      <a:pt x="13410" y="25319"/>
                    </a:lnTo>
                    <a:cubicBezTo>
                      <a:pt x="13744" y="25286"/>
                      <a:pt x="14111" y="25286"/>
                      <a:pt x="14444" y="25219"/>
                    </a:cubicBezTo>
                    <a:lnTo>
                      <a:pt x="14478" y="25352"/>
                    </a:lnTo>
                    <a:cubicBezTo>
                      <a:pt x="14478" y="25468"/>
                      <a:pt x="14578" y="25559"/>
                      <a:pt x="14692" y="25559"/>
                    </a:cubicBezTo>
                    <a:cubicBezTo>
                      <a:pt x="14709" y="25559"/>
                      <a:pt x="14727" y="25557"/>
                      <a:pt x="14744" y="25553"/>
                    </a:cubicBezTo>
                    <a:lnTo>
                      <a:pt x="15412" y="25419"/>
                    </a:lnTo>
                    <a:cubicBezTo>
                      <a:pt x="15545" y="25419"/>
                      <a:pt x="15612" y="25286"/>
                      <a:pt x="15612" y="25152"/>
                    </a:cubicBezTo>
                    <a:lnTo>
                      <a:pt x="15578" y="25019"/>
                    </a:lnTo>
                    <a:cubicBezTo>
                      <a:pt x="15912" y="24952"/>
                      <a:pt x="16245" y="24852"/>
                      <a:pt x="16579" y="24752"/>
                    </a:cubicBezTo>
                    <a:lnTo>
                      <a:pt x="16612" y="24885"/>
                    </a:lnTo>
                    <a:cubicBezTo>
                      <a:pt x="16637" y="24983"/>
                      <a:pt x="16715" y="25045"/>
                      <a:pt x="16807" y="25045"/>
                    </a:cubicBezTo>
                    <a:cubicBezTo>
                      <a:pt x="16841" y="25045"/>
                      <a:pt x="16877" y="25037"/>
                      <a:pt x="16913" y="25019"/>
                    </a:cubicBezTo>
                    <a:lnTo>
                      <a:pt x="17546" y="24785"/>
                    </a:lnTo>
                    <a:cubicBezTo>
                      <a:pt x="17680" y="24752"/>
                      <a:pt x="17747" y="24619"/>
                      <a:pt x="17680" y="24485"/>
                    </a:cubicBezTo>
                    <a:lnTo>
                      <a:pt x="17646" y="24385"/>
                    </a:lnTo>
                    <a:cubicBezTo>
                      <a:pt x="17980" y="24252"/>
                      <a:pt x="18280" y="24085"/>
                      <a:pt x="18580" y="23918"/>
                    </a:cubicBezTo>
                    <a:lnTo>
                      <a:pt x="18647" y="24052"/>
                    </a:lnTo>
                    <a:cubicBezTo>
                      <a:pt x="18697" y="24127"/>
                      <a:pt x="18785" y="24164"/>
                      <a:pt x="18882" y="24164"/>
                    </a:cubicBezTo>
                    <a:cubicBezTo>
                      <a:pt x="18914" y="24164"/>
                      <a:pt x="18947" y="24160"/>
                      <a:pt x="18981" y="24152"/>
                    </a:cubicBezTo>
                    <a:lnTo>
                      <a:pt x="19548" y="23785"/>
                    </a:lnTo>
                    <a:cubicBezTo>
                      <a:pt x="19681" y="23718"/>
                      <a:pt x="19715" y="23585"/>
                      <a:pt x="19648" y="23484"/>
                    </a:cubicBezTo>
                    <a:lnTo>
                      <a:pt x="19581" y="23351"/>
                    </a:lnTo>
                    <a:cubicBezTo>
                      <a:pt x="19848" y="23184"/>
                      <a:pt x="20148" y="22984"/>
                      <a:pt x="20415" y="22784"/>
                    </a:cubicBezTo>
                    <a:lnTo>
                      <a:pt x="20515" y="22884"/>
                    </a:lnTo>
                    <a:cubicBezTo>
                      <a:pt x="20552" y="22939"/>
                      <a:pt x="20619" y="22964"/>
                      <a:pt x="20689" y="22964"/>
                    </a:cubicBezTo>
                    <a:cubicBezTo>
                      <a:pt x="20745" y="22964"/>
                      <a:pt x="20804" y="22947"/>
                      <a:pt x="20849" y="22917"/>
                    </a:cubicBezTo>
                    <a:lnTo>
                      <a:pt x="21349" y="22450"/>
                    </a:lnTo>
                    <a:cubicBezTo>
                      <a:pt x="21449" y="22384"/>
                      <a:pt x="21483" y="22250"/>
                      <a:pt x="21382" y="22150"/>
                    </a:cubicBezTo>
                    <a:lnTo>
                      <a:pt x="21316" y="22050"/>
                    </a:lnTo>
                    <a:cubicBezTo>
                      <a:pt x="21549" y="21817"/>
                      <a:pt x="21783" y="21550"/>
                      <a:pt x="22016" y="21316"/>
                    </a:cubicBezTo>
                    <a:lnTo>
                      <a:pt x="22150" y="21383"/>
                    </a:lnTo>
                    <a:cubicBezTo>
                      <a:pt x="22195" y="21428"/>
                      <a:pt x="22247" y="21446"/>
                      <a:pt x="22299" y="21446"/>
                    </a:cubicBezTo>
                    <a:cubicBezTo>
                      <a:pt x="22363" y="21446"/>
                      <a:pt x="22428" y="21420"/>
                      <a:pt x="22483" y="21383"/>
                    </a:cubicBezTo>
                    <a:lnTo>
                      <a:pt x="22917" y="20849"/>
                    </a:lnTo>
                    <a:cubicBezTo>
                      <a:pt x="22984" y="20749"/>
                      <a:pt x="22984" y="20616"/>
                      <a:pt x="22884" y="20516"/>
                    </a:cubicBezTo>
                    <a:lnTo>
                      <a:pt x="22783" y="20416"/>
                    </a:lnTo>
                    <a:cubicBezTo>
                      <a:pt x="22984" y="20149"/>
                      <a:pt x="23184" y="19882"/>
                      <a:pt x="23351" y="19582"/>
                    </a:cubicBezTo>
                    <a:lnTo>
                      <a:pt x="23484" y="19648"/>
                    </a:lnTo>
                    <a:cubicBezTo>
                      <a:pt x="23519" y="19672"/>
                      <a:pt x="23559" y="19683"/>
                      <a:pt x="23598" y="19683"/>
                    </a:cubicBezTo>
                    <a:cubicBezTo>
                      <a:pt x="23670" y="19683"/>
                      <a:pt x="23741" y="19646"/>
                      <a:pt x="23784" y="19582"/>
                    </a:cubicBezTo>
                    <a:lnTo>
                      <a:pt x="24151" y="18981"/>
                    </a:lnTo>
                    <a:cubicBezTo>
                      <a:pt x="24184" y="18848"/>
                      <a:pt x="24151" y="18714"/>
                      <a:pt x="24051" y="18648"/>
                    </a:cubicBezTo>
                    <a:lnTo>
                      <a:pt x="23951" y="18581"/>
                    </a:lnTo>
                    <a:cubicBezTo>
                      <a:pt x="24084" y="18281"/>
                      <a:pt x="24251" y="17981"/>
                      <a:pt x="24385" y="17647"/>
                    </a:cubicBezTo>
                    <a:lnTo>
                      <a:pt x="24518" y="17714"/>
                    </a:lnTo>
                    <a:cubicBezTo>
                      <a:pt x="24536" y="17720"/>
                      <a:pt x="24555" y="17722"/>
                      <a:pt x="24574" y="17722"/>
                    </a:cubicBezTo>
                    <a:cubicBezTo>
                      <a:pt x="24662" y="17722"/>
                      <a:pt x="24757" y="17663"/>
                      <a:pt x="24785" y="17580"/>
                    </a:cubicBezTo>
                    <a:lnTo>
                      <a:pt x="25018" y="16913"/>
                    </a:lnTo>
                    <a:cubicBezTo>
                      <a:pt x="25052" y="16813"/>
                      <a:pt x="25018" y="16680"/>
                      <a:pt x="24885" y="16613"/>
                    </a:cubicBezTo>
                    <a:lnTo>
                      <a:pt x="24752" y="16580"/>
                    </a:lnTo>
                    <a:cubicBezTo>
                      <a:pt x="24852" y="16246"/>
                      <a:pt x="24952" y="15912"/>
                      <a:pt x="25018" y="15579"/>
                    </a:cubicBezTo>
                    <a:lnTo>
                      <a:pt x="25152" y="15612"/>
                    </a:lnTo>
                    <a:cubicBezTo>
                      <a:pt x="25169" y="15617"/>
                      <a:pt x="25187" y="15619"/>
                      <a:pt x="25204" y="15619"/>
                    </a:cubicBezTo>
                    <a:cubicBezTo>
                      <a:pt x="25318" y="15619"/>
                      <a:pt x="25419" y="15528"/>
                      <a:pt x="25419" y="15412"/>
                    </a:cubicBezTo>
                    <a:lnTo>
                      <a:pt x="25552" y="14745"/>
                    </a:lnTo>
                    <a:cubicBezTo>
                      <a:pt x="25585" y="14611"/>
                      <a:pt x="25485" y="14511"/>
                      <a:pt x="25352" y="14478"/>
                    </a:cubicBezTo>
                    <a:lnTo>
                      <a:pt x="25219" y="14445"/>
                    </a:lnTo>
                    <a:cubicBezTo>
                      <a:pt x="25252" y="14111"/>
                      <a:pt x="25285" y="13778"/>
                      <a:pt x="25319" y="13444"/>
                    </a:cubicBezTo>
                    <a:lnTo>
                      <a:pt x="25452" y="13444"/>
                    </a:lnTo>
                    <a:cubicBezTo>
                      <a:pt x="25585" y="13444"/>
                      <a:pt x="25686" y="13311"/>
                      <a:pt x="25686" y="13210"/>
                    </a:cubicBezTo>
                    <a:lnTo>
                      <a:pt x="25686" y="12510"/>
                    </a:lnTo>
                    <a:cubicBezTo>
                      <a:pt x="25686" y="12377"/>
                      <a:pt x="25585" y="12276"/>
                      <a:pt x="25452" y="12276"/>
                    </a:cubicBezTo>
                    <a:lnTo>
                      <a:pt x="25319" y="12276"/>
                    </a:lnTo>
                    <a:cubicBezTo>
                      <a:pt x="25285" y="11943"/>
                      <a:pt x="25252" y="11609"/>
                      <a:pt x="25219" y="11242"/>
                    </a:cubicBezTo>
                    <a:lnTo>
                      <a:pt x="25352" y="11242"/>
                    </a:lnTo>
                    <a:cubicBezTo>
                      <a:pt x="25485" y="11209"/>
                      <a:pt x="25585" y="11076"/>
                      <a:pt x="25552" y="10976"/>
                    </a:cubicBezTo>
                    <a:lnTo>
                      <a:pt x="25419" y="10275"/>
                    </a:lnTo>
                    <a:cubicBezTo>
                      <a:pt x="25419" y="10188"/>
                      <a:pt x="25319" y="10102"/>
                      <a:pt x="25205" y="10102"/>
                    </a:cubicBezTo>
                    <a:cubicBezTo>
                      <a:pt x="25188" y="10102"/>
                      <a:pt x="25170" y="10104"/>
                      <a:pt x="25152" y="10108"/>
                    </a:cubicBezTo>
                    <a:lnTo>
                      <a:pt x="25018" y="10142"/>
                    </a:lnTo>
                    <a:cubicBezTo>
                      <a:pt x="24952" y="9775"/>
                      <a:pt x="24852" y="9441"/>
                      <a:pt x="24752" y="9141"/>
                    </a:cubicBezTo>
                    <a:lnTo>
                      <a:pt x="24885" y="9074"/>
                    </a:lnTo>
                    <a:cubicBezTo>
                      <a:pt x="25018" y="9041"/>
                      <a:pt x="25052" y="8907"/>
                      <a:pt x="25018" y="8774"/>
                    </a:cubicBezTo>
                    <a:lnTo>
                      <a:pt x="24785" y="8140"/>
                    </a:lnTo>
                    <a:cubicBezTo>
                      <a:pt x="24757" y="8058"/>
                      <a:pt x="24662" y="7998"/>
                      <a:pt x="24574" y="7998"/>
                    </a:cubicBezTo>
                    <a:cubicBezTo>
                      <a:pt x="24555" y="7998"/>
                      <a:pt x="24536" y="8001"/>
                      <a:pt x="24518" y="8007"/>
                    </a:cubicBezTo>
                    <a:lnTo>
                      <a:pt x="24385" y="8040"/>
                    </a:lnTo>
                    <a:cubicBezTo>
                      <a:pt x="24251" y="7740"/>
                      <a:pt x="24084" y="7406"/>
                      <a:pt x="23951" y="7106"/>
                    </a:cubicBezTo>
                    <a:lnTo>
                      <a:pt x="24051" y="7039"/>
                    </a:lnTo>
                    <a:cubicBezTo>
                      <a:pt x="24151" y="6973"/>
                      <a:pt x="24184" y="6839"/>
                      <a:pt x="24151" y="6739"/>
                    </a:cubicBezTo>
                    <a:lnTo>
                      <a:pt x="23784" y="6139"/>
                    </a:lnTo>
                    <a:cubicBezTo>
                      <a:pt x="23734" y="6064"/>
                      <a:pt x="23647" y="6026"/>
                      <a:pt x="23564" y="6026"/>
                    </a:cubicBezTo>
                    <a:cubicBezTo>
                      <a:pt x="23536" y="6026"/>
                      <a:pt x="23509" y="6030"/>
                      <a:pt x="23484" y="6039"/>
                    </a:cubicBezTo>
                    <a:lnTo>
                      <a:pt x="23351" y="6139"/>
                    </a:lnTo>
                    <a:cubicBezTo>
                      <a:pt x="23184" y="5839"/>
                      <a:pt x="22984" y="5538"/>
                      <a:pt x="22783" y="5271"/>
                    </a:cubicBezTo>
                    <a:lnTo>
                      <a:pt x="22884" y="5171"/>
                    </a:lnTo>
                    <a:cubicBezTo>
                      <a:pt x="22984" y="5105"/>
                      <a:pt x="22984" y="4971"/>
                      <a:pt x="22917" y="4871"/>
                    </a:cubicBezTo>
                    <a:lnTo>
                      <a:pt x="22483" y="4337"/>
                    </a:lnTo>
                    <a:cubicBezTo>
                      <a:pt x="22428" y="4282"/>
                      <a:pt x="22363" y="4258"/>
                      <a:pt x="22299" y="4258"/>
                    </a:cubicBezTo>
                    <a:cubicBezTo>
                      <a:pt x="22246" y="4258"/>
                      <a:pt x="22195" y="4274"/>
                      <a:pt x="22150" y="4304"/>
                    </a:cubicBezTo>
                    <a:lnTo>
                      <a:pt x="22016" y="4404"/>
                    </a:lnTo>
                    <a:cubicBezTo>
                      <a:pt x="21783" y="4137"/>
                      <a:pt x="21549" y="3904"/>
                      <a:pt x="21316" y="3670"/>
                    </a:cubicBezTo>
                    <a:lnTo>
                      <a:pt x="21382" y="3570"/>
                    </a:lnTo>
                    <a:cubicBezTo>
                      <a:pt x="21483" y="3470"/>
                      <a:pt x="21449" y="3303"/>
                      <a:pt x="21349" y="3237"/>
                    </a:cubicBezTo>
                    <a:lnTo>
                      <a:pt x="20849" y="2803"/>
                    </a:lnTo>
                    <a:cubicBezTo>
                      <a:pt x="20807" y="2761"/>
                      <a:pt x="20753" y="2743"/>
                      <a:pt x="20700" y="2743"/>
                    </a:cubicBezTo>
                    <a:cubicBezTo>
                      <a:pt x="20627" y="2743"/>
                      <a:pt x="20554" y="2778"/>
                      <a:pt x="20515" y="2836"/>
                    </a:cubicBezTo>
                    <a:lnTo>
                      <a:pt x="20415" y="2936"/>
                    </a:lnTo>
                    <a:cubicBezTo>
                      <a:pt x="20148" y="2736"/>
                      <a:pt x="19881" y="2536"/>
                      <a:pt x="19581" y="2336"/>
                    </a:cubicBezTo>
                    <a:lnTo>
                      <a:pt x="19648" y="2203"/>
                    </a:lnTo>
                    <a:cubicBezTo>
                      <a:pt x="19715" y="2102"/>
                      <a:pt x="19681" y="1969"/>
                      <a:pt x="19548" y="1902"/>
                    </a:cubicBezTo>
                    <a:lnTo>
                      <a:pt x="18981" y="1569"/>
                    </a:lnTo>
                    <a:cubicBezTo>
                      <a:pt x="18933" y="1545"/>
                      <a:pt x="18886" y="1534"/>
                      <a:pt x="18842" y="1534"/>
                    </a:cubicBezTo>
                    <a:cubicBezTo>
                      <a:pt x="18761" y="1534"/>
                      <a:pt x="18690" y="1571"/>
                      <a:pt x="18647" y="1635"/>
                    </a:cubicBezTo>
                    <a:lnTo>
                      <a:pt x="18580" y="1769"/>
                    </a:lnTo>
                    <a:cubicBezTo>
                      <a:pt x="18280" y="1602"/>
                      <a:pt x="17980" y="1469"/>
                      <a:pt x="17646" y="1335"/>
                    </a:cubicBezTo>
                    <a:lnTo>
                      <a:pt x="17680" y="1202"/>
                    </a:lnTo>
                    <a:cubicBezTo>
                      <a:pt x="17747" y="1068"/>
                      <a:pt x="17680" y="935"/>
                      <a:pt x="17546" y="902"/>
                    </a:cubicBezTo>
                    <a:lnTo>
                      <a:pt x="16913" y="668"/>
                    </a:lnTo>
                    <a:cubicBezTo>
                      <a:pt x="16889" y="662"/>
                      <a:pt x="16865" y="659"/>
                      <a:pt x="16842" y="659"/>
                    </a:cubicBezTo>
                    <a:cubicBezTo>
                      <a:pt x="16735" y="659"/>
                      <a:pt x="16640" y="719"/>
                      <a:pt x="16612" y="802"/>
                    </a:cubicBezTo>
                    <a:lnTo>
                      <a:pt x="16579" y="935"/>
                    </a:lnTo>
                    <a:cubicBezTo>
                      <a:pt x="16245" y="835"/>
                      <a:pt x="15912" y="768"/>
                      <a:pt x="15578" y="668"/>
                    </a:cubicBezTo>
                    <a:lnTo>
                      <a:pt x="15612" y="535"/>
                    </a:lnTo>
                    <a:cubicBezTo>
                      <a:pt x="15612" y="401"/>
                      <a:pt x="15545" y="301"/>
                      <a:pt x="15412" y="268"/>
                    </a:cubicBezTo>
                    <a:lnTo>
                      <a:pt x="14744" y="168"/>
                    </a:lnTo>
                    <a:cubicBezTo>
                      <a:pt x="14721" y="162"/>
                      <a:pt x="14699" y="159"/>
                      <a:pt x="14676" y="159"/>
                    </a:cubicBezTo>
                    <a:cubicBezTo>
                      <a:pt x="14569" y="159"/>
                      <a:pt x="14478" y="224"/>
                      <a:pt x="14478" y="335"/>
                    </a:cubicBezTo>
                    <a:lnTo>
                      <a:pt x="14444" y="468"/>
                    </a:lnTo>
                    <a:cubicBezTo>
                      <a:pt x="14111" y="435"/>
                      <a:pt x="13777" y="401"/>
                      <a:pt x="13410" y="401"/>
                    </a:cubicBezTo>
                    <a:lnTo>
                      <a:pt x="13410" y="234"/>
                    </a:lnTo>
                    <a:cubicBezTo>
                      <a:pt x="13410" y="101"/>
                      <a:pt x="13310" y="1"/>
                      <a:pt x="13177" y="1"/>
                    </a:cubicBezTo>
                    <a:close/>
                  </a:path>
                </a:pathLst>
              </a:custGeom>
              <a:solidFill>
                <a:srgbClr val="1A1A1A"/>
              </a:solidFill>
              <a:ln>
                <a:noFill/>
              </a:ln>
            </p:spPr>
            <p:txBody>
              <a:bodyPr spcFirstLastPara="1" wrap="square" lIns="121900" tIns="121900" rIns="121900" bIns="121900" anchor="ctr" anchorCtr="0">
                <a:noAutofit/>
              </a:bodyPr>
              <a:lstStyle/>
              <a:p>
                <a:endParaRPr sz="2400"/>
              </a:p>
            </p:txBody>
          </p:sp>
          <p:sp>
            <p:nvSpPr>
              <p:cNvPr id="65" name="Google Shape;1259;p26">
                <a:extLst>
                  <a:ext uri="{FF2B5EF4-FFF2-40B4-BE49-F238E27FC236}">
                    <a16:creationId xmlns:a16="http://schemas.microsoft.com/office/drawing/2014/main" id="{5BD602A2-C8B8-4212-AD07-01233C8D5DDC}"/>
                  </a:ext>
                </a:extLst>
              </p:cNvPr>
              <p:cNvSpPr/>
              <p:nvPr/>
            </p:nvSpPr>
            <p:spPr>
              <a:xfrm>
                <a:off x="5280750" y="3240875"/>
                <a:ext cx="459525" cy="417600"/>
              </a:xfrm>
              <a:custGeom>
                <a:avLst/>
                <a:gdLst/>
                <a:ahLst/>
                <a:cxnLst/>
                <a:rect l="l" t="t" r="r" b="b"/>
                <a:pathLst>
                  <a:path w="18381" h="16704" extrusionOk="0">
                    <a:moveTo>
                      <a:pt x="9195" y="1"/>
                    </a:moveTo>
                    <a:cubicBezTo>
                      <a:pt x="5406" y="1"/>
                      <a:pt x="1981" y="2583"/>
                      <a:pt x="1068" y="6434"/>
                    </a:cubicBezTo>
                    <a:cubicBezTo>
                      <a:pt x="0" y="10904"/>
                      <a:pt x="2769" y="15407"/>
                      <a:pt x="7272" y="16474"/>
                    </a:cubicBezTo>
                    <a:cubicBezTo>
                      <a:pt x="7920" y="16629"/>
                      <a:pt x="8569" y="16703"/>
                      <a:pt x="9208" y="16703"/>
                    </a:cubicBezTo>
                    <a:cubicBezTo>
                      <a:pt x="12976" y="16703"/>
                      <a:pt x="16400" y="14125"/>
                      <a:pt x="17313" y="10303"/>
                    </a:cubicBezTo>
                    <a:cubicBezTo>
                      <a:pt x="18380" y="5800"/>
                      <a:pt x="15612" y="1297"/>
                      <a:pt x="11142" y="229"/>
                    </a:cubicBezTo>
                    <a:cubicBezTo>
                      <a:pt x="10489" y="75"/>
                      <a:pt x="9837" y="1"/>
                      <a:pt x="9195" y="1"/>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66" name="Google Shape;1260;p26">
                <a:extLst>
                  <a:ext uri="{FF2B5EF4-FFF2-40B4-BE49-F238E27FC236}">
                    <a16:creationId xmlns:a16="http://schemas.microsoft.com/office/drawing/2014/main" id="{6CB96AC8-208A-4B88-8B2B-1D18945F9066}"/>
                  </a:ext>
                </a:extLst>
              </p:cNvPr>
              <p:cNvSpPr/>
              <p:nvPr/>
            </p:nvSpPr>
            <p:spPr>
              <a:xfrm>
                <a:off x="5304100" y="3241600"/>
                <a:ext cx="413650" cy="182650"/>
              </a:xfrm>
              <a:custGeom>
                <a:avLst/>
                <a:gdLst/>
                <a:ahLst/>
                <a:cxnLst/>
                <a:rect l="l" t="t" r="r" b="b"/>
                <a:pathLst>
                  <a:path w="16546" h="7306" extrusionOk="0">
                    <a:moveTo>
                      <a:pt x="8273" y="0"/>
                    </a:moveTo>
                    <a:cubicBezTo>
                      <a:pt x="4037" y="0"/>
                      <a:pt x="501" y="3203"/>
                      <a:pt x="0" y="7305"/>
                    </a:cubicBezTo>
                    <a:cubicBezTo>
                      <a:pt x="2035" y="4937"/>
                      <a:pt x="5037" y="3403"/>
                      <a:pt x="8340" y="3403"/>
                    </a:cubicBezTo>
                    <a:cubicBezTo>
                      <a:pt x="11575" y="3403"/>
                      <a:pt x="14511" y="4870"/>
                      <a:pt x="16546" y="7172"/>
                    </a:cubicBezTo>
                    <a:cubicBezTo>
                      <a:pt x="15979" y="3102"/>
                      <a:pt x="12476" y="0"/>
                      <a:pt x="827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7" name="Google Shape;1261;p26">
                <a:extLst>
                  <a:ext uri="{FF2B5EF4-FFF2-40B4-BE49-F238E27FC236}">
                    <a16:creationId xmlns:a16="http://schemas.microsoft.com/office/drawing/2014/main" id="{A3DC9F23-76A3-4762-99E3-02913E75E486}"/>
                  </a:ext>
                </a:extLst>
              </p:cNvPr>
              <p:cNvSpPr/>
              <p:nvPr/>
            </p:nvSpPr>
            <p:spPr>
              <a:xfrm>
                <a:off x="5418350" y="3357500"/>
                <a:ext cx="185975" cy="186000"/>
              </a:xfrm>
              <a:custGeom>
                <a:avLst/>
                <a:gdLst/>
                <a:ahLst/>
                <a:cxnLst/>
                <a:rect l="l" t="t" r="r" b="b"/>
                <a:pathLst>
                  <a:path w="7439" h="7440" extrusionOk="0">
                    <a:moveTo>
                      <a:pt x="3703" y="1"/>
                    </a:moveTo>
                    <a:cubicBezTo>
                      <a:pt x="1668" y="1"/>
                      <a:pt x="0" y="1669"/>
                      <a:pt x="0" y="3704"/>
                    </a:cubicBezTo>
                    <a:cubicBezTo>
                      <a:pt x="0" y="5772"/>
                      <a:pt x="1668" y="7440"/>
                      <a:pt x="3703" y="7440"/>
                    </a:cubicBezTo>
                    <a:cubicBezTo>
                      <a:pt x="5771" y="7440"/>
                      <a:pt x="7439" y="5772"/>
                      <a:pt x="7439" y="3704"/>
                    </a:cubicBezTo>
                    <a:cubicBezTo>
                      <a:pt x="7439" y="1669"/>
                      <a:pt x="5771" y="1"/>
                      <a:pt x="370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8" name="Google Shape;1262;p26">
                <a:extLst>
                  <a:ext uri="{FF2B5EF4-FFF2-40B4-BE49-F238E27FC236}">
                    <a16:creationId xmlns:a16="http://schemas.microsoft.com/office/drawing/2014/main" id="{D478CBDF-1C8E-4A03-9A86-D0608559FD9F}"/>
                  </a:ext>
                </a:extLst>
              </p:cNvPr>
              <p:cNvSpPr/>
              <p:nvPr/>
            </p:nvSpPr>
            <p:spPr>
              <a:xfrm>
                <a:off x="5418350" y="3451750"/>
                <a:ext cx="185975" cy="91750"/>
              </a:xfrm>
              <a:custGeom>
                <a:avLst/>
                <a:gdLst/>
                <a:ahLst/>
                <a:cxnLst/>
                <a:rect l="l" t="t" r="r" b="b"/>
                <a:pathLst>
                  <a:path w="7439" h="3670" extrusionOk="0">
                    <a:moveTo>
                      <a:pt x="7439" y="0"/>
                    </a:moveTo>
                    <a:lnTo>
                      <a:pt x="7439" y="0"/>
                    </a:lnTo>
                    <a:cubicBezTo>
                      <a:pt x="6705" y="1134"/>
                      <a:pt x="5438" y="1968"/>
                      <a:pt x="3670" y="1968"/>
                    </a:cubicBezTo>
                    <a:cubicBezTo>
                      <a:pt x="1968" y="1968"/>
                      <a:pt x="768" y="1234"/>
                      <a:pt x="0" y="167"/>
                    </a:cubicBezTo>
                    <a:lnTo>
                      <a:pt x="0" y="167"/>
                    </a:lnTo>
                    <a:cubicBezTo>
                      <a:pt x="134" y="2135"/>
                      <a:pt x="1735" y="3670"/>
                      <a:pt x="3703" y="3670"/>
                    </a:cubicBezTo>
                    <a:cubicBezTo>
                      <a:pt x="5738" y="3670"/>
                      <a:pt x="7406" y="2035"/>
                      <a:pt x="7439"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69" name="Google Shape;1263;p26">
                <a:extLst>
                  <a:ext uri="{FF2B5EF4-FFF2-40B4-BE49-F238E27FC236}">
                    <a16:creationId xmlns:a16="http://schemas.microsoft.com/office/drawing/2014/main" id="{C3305D12-1529-47B0-BC98-F64800B6FE1E}"/>
                  </a:ext>
                </a:extLst>
              </p:cNvPr>
              <p:cNvSpPr/>
              <p:nvPr/>
            </p:nvSpPr>
            <p:spPr>
              <a:xfrm>
                <a:off x="5385000" y="2622825"/>
                <a:ext cx="145125" cy="47550"/>
              </a:xfrm>
              <a:custGeom>
                <a:avLst/>
                <a:gdLst/>
                <a:ahLst/>
                <a:cxnLst/>
                <a:rect l="l" t="t" r="r" b="b"/>
                <a:pathLst>
                  <a:path w="5805" h="1902" extrusionOk="0">
                    <a:moveTo>
                      <a:pt x="500" y="0"/>
                    </a:moveTo>
                    <a:cubicBezTo>
                      <a:pt x="234" y="0"/>
                      <a:pt x="0" y="200"/>
                      <a:pt x="0" y="467"/>
                    </a:cubicBezTo>
                    <a:lnTo>
                      <a:pt x="0" y="1435"/>
                    </a:lnTo>
                    <a:cubicBezTo>
                      <a:pt x="0" y="1701"/>
                      <a:pt x="234" y="1902"/>
                      <a:pt x="500" y="1902"/>
                    </a:cubicBezTo>
                    <a:lnTo>
                      <a:pt x="5304" y="1902"/>
                    </a:lnTo>
                    <a:cubicBezTo>
                      <a:pt x="5604" y="1902"/>
                      <a:pt x="5804" y="1701"/>
                      <a:pt x="5804" y="1435"/>
                    </a:cubicBezTo>
                    <a:lnTo>
                      <a:pt x="5804" y="467"/>
                    </a:lnTo>
                    <a:cubicBezTo>
                      <a:pt x="5804" y="200"/>
                      <a:pt x="5604" y="0"/>
                      <a:pt x="5304"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70" name="Google Shape;1264;p26">
                <a:extLst>
                  <a:ext uri="{FF2B5EF4-FFF2-40B4-BE49-F238E27FC236}">
                    <a16:creationId xmlns:a16="http://schemas.microsoft.com/office/drawing/2014/main" id="{B4972C57-20EB-48A5-B461-F1694F3F2078}"/>
                  </a:ext>
                </a:extLst>
              </p:cNvPr>
              <p:cNvSpPr/>
              <p:nvPr/>
            </p:nvSpPr>
            <p:spPr>
              <a:xfrm>
                <a:off x="5385000" y="2653675"/>
                <a:ext cx="145125" cy="17525"/>
              </a:xfrm>
              <a:custGeom>
                <a:avLst/>
                <a:gdLst/>
                <a:ahLst/>
                <a:cxnLst/>
                <a:rect l="l" t="t" r="r" b="b"/>
                <a:pathLst>
                  <a:path w="5805" h="701" extrusionOk="0">
                    <a:moveTo>
                      <a:pt x="0" y="0"/>
                    </a:moveTo>
                    <a:lnTo>
                      <a:pt x="0" y="34"/>
                    </a:lnTo>
                    <a:cubicBezTo>
                      <a:pt x="0" y="401"/>
                      <a:pt x="300" y="701"/>
                      <a:pt x="667" y="701"/>
                    </a:cubicBezTo>
                    <a:lnTo>
                      <a:pt x="5137" y="701"/>
                    </a:lnTo>
                    <a:cubicBezTo>
                      <a:pt x="5504" y="701"/>
                      <a:pt x="5804" y="401"/>
                      <a:pt x="5804" y="34"/>
                    </a:cubicBezTo>
                    <a:lnTo>
                      <a:pt x="5804" y="0"/>
                    </a:lnTo>
                    <a:close/>
                  </a:path>
                </a:pathLst>
              </a:custGeom>
              <a:solidFill>
                <a:srgbClr val="1D1D1B"/>
              </a:solidFill>
              <a:ln>
                <a:noFill/>
              </a:ln>
            </p:spPr>
            <p:txBody>
              <a:bodyPr spcFirstLastPara="1" wrap="square" lIns="121900" tIns="121900" rIns="121900" bIns="121900" anchor="ctr" anchorCtr="0">
                <a:noAutofit/>
              </a:bodyPr>
              <a:lstStyle/>
              <a:p>
                <a:endParaRPr sz="2400"/>
              </a:p>
            </p:txBody>
          </p:sp>
        </p:grpSp>
        <p:grpSp>
          <p:nvGrpSpPr>
            <p:cNvPr id="28" name="Group 27">
              <a:extLst>
                <a:ext uri="{FF2B5EF4-FFF2-40B4-BE49-F238E27FC236}">
                  <a16:creationId xmlns:a16="http://schemas.microsoft.com/office/drawing/2014/main" id="{300A381C-B0F0-42EE-8342-B44347120C6A}"/>
                </a:ext>
              </a:extLst>
            </p:cNvPr>
            <p:cNvGrpSpPr/>
            <p:nvPr/>
          </p:nvGrpSpPr>
          <p:grpSpPr>
            <a:xfrm>
              <a:off x="7887910" y="1040991"/>
              <a:ext cx="1314666" cy="1314666"/>
              <a:chOff x="7887910" y="1040991"/>
              <a:chExt cx="1314666" cy="1314666"/>
            </a:xfrm>
          </p:grpSpPr>
          <p:pic>
            <p:nvPicPr>
              <p:cNvPr id="29" name="Graphic 28" descr="Thought bubble outline">
                <a:extLst>
                  <a:ext uri="{FF2B5EF4-FFF2-40B4-BE49-F238E27FC236}">
                    <a16:creationId xmlns:a16="http://schemas.microsoft.com/office/drawing/2014/main" id="{1276FC8F-5699-4828-8B5D-97C2EADCB1F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87910" y="1040991"/>
                <a:ext cx="1314666" cy="1314666"/>
              </a:xfrm>
              <a:prstGeom prst="rect">
                <a:avLst/>
              </a:prstGeom>
            </p:spPr>
          </p:pic>
          <p:pic>
            <p:nvPicPr>
              <p:cNvPr id="30" name="Picture 29" descr="Shape&#10;&#10;Description automatically generated with low confidence">
                <a:extLst>
                  <a:ext uri="{FF2B5EF4-FFF2-40B4-BE49-F238E27FC236}">
                    <a16:creationId xmlns:a16="http://schemas.microsoft.com/office/drawing/2014/main" id="{F2EE917D-B297-4034-A301-CA7BDDF08922}"/>
                  </a:ext>
                </a:extLst>
              </p:cNvPr>
              <p:cNvPicPr>
                <a:picLocks noChangeAspect="1"/>
              </p:cNvPicPr>
              <p:nvPr/>
            </p:nvPicPr>
            <p:blipFill rotWithShape="1">
              <a:blip r:embed="rId13">
                <a:extLst>
                  <a:ext uri="{28A0092B-C50C-407E-A947-70E740481C1C}">
                    <a14:useLocalDpi xmlns:a14="http://schemas.microsoft.com/office/drawing/2010/main" val="0"/>
                  </a:ext>
                </a:extLst>
              </a:blip>
              <a:srcRect b="17515"/>
              <a:stretch/>
            </p:blipFill>
            <p:spPr>
              <a:xfrm>
                <a:off x="8239883" y="1305654"/>
                <a:ext cx="610719" cy="503754"/>
              </a:xfrm>
              <a:prstGeom prst="rect">
                <a:avLst/>
              </a:prstGeom>
            </p:spPr>
          </p:pic>
        </p:grpSp>
      </p:grpSp>
      <p:grpSp>
        <p:nvGrpSpPr>
          <p:cNvPr id="6" name="Group 5">
            <a:extLst>
              <a:ext uri="{FF2B5EF4-FFF2-40B4-BE49-F238E27FC236}">
                <a16:creationId xmlns:a16="http://schemas.microsoft.com/office/drawing/2014/main" id="{BC071517-8DFB-443C-8FB6-58944CB6A5FF}"/>
              </a:ext>
            </a:extLst>
          </p:cNvPr>
          <p:cNvGrpSpPr/>
          <p:nvPr/>
        </p:nvGrpSpPr>
        <p:grpSpPr>
          <a:xfrm>
            <a:off x="8875617" y="4336910"/>
            <a:ext cx="1302907" cy="649406"/>
            <a:chOff x="9112870" y="4638895"/>
            <a:chExt cx="1302907" cy="649406"/>
          </a:xfrm>
        </p:grpSpPr>
        <p:pic>
          <p:nvPicPr>
            <p:cNvPr id="8" name="Graphic 7" descr="Sustainability with solid fill">
              <a:extLst>
                <a:ext uri="{FF2B5EF4-FFF2-40B4-BE49-F238E27FC236}">
                  <a16:creationId xmlns:a16="http://schemas.microsoft.com/office/drawing/2014/main" id="{6F9DF751-F8FF-4BEB-B451-7BFB402A605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72630" y="4645154"/>
              <a:ext cx="643147" cy="643147"/>
            </a:xfrm>
            <a:prstGeom prst="rect">
              <a:avLst/>
            </a:prstGeom>
          </p:spPr>
        </p:pic>
        <p:pic>
          <p:nvPicPr>
            <p:cNvPr id="72" name="Graphic 71" descr="High voltage with solid fill">
              <a:extLst>
                <a:ext uri="{FF2B5EF4-FFF2-40B4-BE49-F238E27FC236}">
                  <a16:creationId xmlns:a16="http://schemas.microsoft.com/office/drawing/2014/main" id="{C6279C6C-04A9-429A-84A6-78A41C98030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112870" y="4638895"/>
              <a:ext cx="643148" cy="643148"/>
            </a:xfrm>
            <a:prstGeom prst="rect">
              <a:avLst/>
            </a:prstGeom>
          </p:spPr>
        </p:pic>
      </p:grpSp>
      <p:grpSp>
        <p:nvGrpSpPr>
          <p:cNvPr id="7" name="Group 6">
            <a:extLst>
              <a:ext uri="{FF2B5EF4-FFF2-40B4-BE49-F238E27FC236}">
                <a16:creationId xmlns:a16="http://schemas.microsoft.com/office/drawing/2014/main" id="{6A6A2362-86C5-4FC8-93CF-8CC3FB809A68}"/>
              </a:ext>
            </a:extLst>
          </p:cNvPr>
          <p:cNvGrpSpPr/>
          <p:nvPr/>
        </p:nvGrpSpPr>
        <p:grpSpPr>
          <a:xfrm>
            <a:off x="8616200" y="5194350"/>
            <a:ext cx="2038919" cy="663532"/>
            <a:chOff x="8550268" y="5699169"/>
            <a:chExt cx="2038919" cy="663532"/>
          </a:xfrm>
        </p:grpSpPr>
        <p:pic>
          <p:nvPicPr>
            <p:cNvPr id="77" name="Graphic 76" descr="Euro with solid fill">
              <a:extLst>
                <a:ext uri="{FF2B5EF4-FFF2-40B4-BE49-F238E27FC236}">
                  <a16:creationId xmlns:a16="http://schemas.microsoft.com/office/drawing/2014/main" id="{56553FDC-FDBE-4C69-83D9-E5D0A055309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550268" y="5699169"/>
              <a:ext cx="663532" cy="663532"/>
            </a:xfrm>
            <a:prstGeom prst="rect">
              <a:avLst/>
            </a:prstGeom>
          </p:spPr>
        </p:pic>
        <p:pic>
          <p:nvPicPr>
            <p:cNvPr id="78" name="Graphic 77" descr="Euro with solid fill">
              <a:extLst>
                <a:ext uri="{FF2B5EF4-FFF2-40B4-BE49-F238E27FC236}">
                  <a16:creationId xmlns:a16="http://schemas.microsoft.com/office/drawing/2014/main" id="{B83132D6-C73F-4206-88D9-BB01F76329C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243923" y="5699169"/>
              <a:ext cx="663532" cy="663532"/>
            </a:xfrm>
            <a:prstGeom prst="rect">
              <a:avLst/>
            </a:prstGeom>
          </p:spPr>
        </p:pic>
        <p:pic>
          <p:nvPicPr>
            <p:cNvPr id="79" name="Graphic 78" descr="Euro with solid fill">
              <a:extLst>
                <a:ext uri="{FF2B5EF4-FFF2-40B4-BE49-F238E27FC236}">
                  <a16:creationId xmlns:a16="http://schemas.microsoft.com/office/drawing/2014/main" id="{92C71409-1702-42DA-9F17-C38C2F72FC9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925655" y="5699169"/>
              <a:ext cx="663532" cy="663532"/>
            </a:xfrm>
            <a:prstGeom prst="rect">
              <a:avLst/>
            </a:prstGeom>
          </p:spPr>
        </p:pic>
      </p:grpSp>
      <p:grpSp>
        <p:nvGrpSpPr>
          <p:cNvPr id="4" name="Group 3">
            <a:extLst>
              <a:ext uri="{FF2B5EF4-FFF2-40B4-BE49-F238E27FC236}">
                <a16:creationId xmlns:a16="http://schemas.microsoft.com/office/drawing/2014/main" id="{8F45ADB8-6D5B-4545-87A3-15DD83CA3780}"/>
              </a:ext>
            </a:extLst>
          </p:cNvPr>
          <p:cNvGrpSpPr/>
          <p:nvPr/>
        </p:nvGrpSpPr>
        <p:grpSpPr>
          <a:xfrm>
            <a:off x="7677934" y="1326539"/>
            <a:ext cx="3904396" cy="623735"/>
            <a:chOff x="7784340" y="1324773"/>
            <a:chExt cx="3904396" cy="623735"/>
          </a:xfrm>
        </p:grpSpPr>
        <p:grpSp>
          <p:nvGrpSpPr>
            <p:cNvPr id="71" name="Google Shape;4129;p38">
              <a:extLst>
                <a:ext uri="{FF2B5EF4-FFF2-40B4-BE49-F238E27FC236}">
                  <a16:creationId xmlns:a16="http://schemas.microsoft.com/office/drawing/2014/main" id="{8EED8D7E-C8E4-4CE0-BAF0-9D58D64665C4}"/>
                </a:ext>
              </a:extLst>
            </p:cNvPr>
            <p:cNvGrpSpPr/>
            <p:nvPr/>
          </p:nvGrpSpPr>
          <p:grpSpPr>
            <a:xfrm>
              <a:off x="7784340" y="1324773"/>
              <a:ext cx="905482" cy="623735"/>
              <a:chOff x="5307770" y="2886097"/>
              <a:chExt cx="604199" cy="536270"/>
            </a:xfrm>
          </p:grpSpPr>
          <p:sp>
            <p:nvSpPr>
              <p:cNvPr id="73" name="Google Shape;4130;p38">
                <a:extLst>
                  <a:ext uri="{FF2B5EF4-FFF2-40B4-BE49-F238E27FC236}">
                    <a16:creationId xmlns:a16="http://schemas.microsoft.com/office/drawing/2014/main" id="{D4DF057F-2627-499D-8957-BF696E01E850}"/>
                  </a:ext>
                </a:extLst>
              </p:cNvPr>
              <p:cNvSpPr/>
              <p:nvPr/>
            </p:nvSpPr>
            <p:spPr>
              <a:xfrm>
                <a:off x="5376716" y="3339113"/>
                <a:ext cx="54136" cy="53378"/>
              </a:xfrm>
              <a:custGeom>
                <a:avLst/>
                <a:gdLst/>
                <a:ahLst/>
                <a:cxnLst/>
                <a:rect l="l" t="t" r="r" b="b"/>
                <a:pathLst>
                  <a:path w="7072" h="6973" extrusionOk="0">
                    <a:moveTo>
                      <a:pt x="5938" y="1"/>
                    </a:moveTo>
                    <a:cubicBezTo>
                      <a:pt x="5304" y="1"/>
                      <a:pt x="4771" y="534"/>
                      <a:pt x="4771" y="1168"/>
                    </a:cubicBezTo>
                    <a:lnTo>
                      <a:pt x="4771" y="4671"/>
                    </a:lnTo>
                    <a:lnTo>
                      <a:pt x="1168" y="4671"/>
                    </a:lnTo>
                    <a:cubicBezTo>
                      <a:pt x="534" y="4671"/>
                      <a:pt x="0" y="5171"/>
                      <a:pt x="0" y="5805"/>
                    </a:cubicBezTo>
                    <a:cubicBezTo>
                      <a:pt x="0" y="6439"/>
                      <a:pt x="534" y="6972"/>
                      <a:pt x="1168" y="6972"/>
                    </a:cubicBezTo>
                    <a:lnTo>
                      <a:pt x="5938" y="6972"/>
                    </a:lnTo>
                    <a:cubicBezTo>
                      <a:pt x="6572" y="6972"/>
                      <a:pt x="7072" y="6439"/>
                      <a:pt x="7072" y="5805"/>
                    </a:cubicBezTo>
                    <a:lnTo>
                      <a:pt x="7072" y="1168"/>
                    </a:lnTo>
                    <a:cubicBezTo>
                      <a:pt x="7072" y="534"/>
                      <a:pt x="6572" y="1"/>
                      <a:pt x="593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31;p38">
                <a:extLst>
                  <a:ext uri="{FF2B5EF4-FFF2-40B4-BE49-F238E27FC236}">
                    <a16:creationId xmlns:a16="http://schemas.microsoft.com/office/drawing/2014/main" id="{C55494DC-9C20-4EF9-AEF1-34BB5B6DA687}"/>
                  </a:ext>
                </a:extLst>
              </p:cNvPr>
              <p:cNvSpPr/>
              <p:nvPr/>
            </p:nvSpPr>
            <p:spPr>
              <a:xfrm>
                <a:off x="5331518" y="3124605"/>
                <a:ext cx="70480" cy="17882"/>
              </a:xfrm>
              <a:custGeom>
                <a:avLst/>
                <a:gdLst/>
                <a:ahLst/>
                <a:cxnLst/>
                <a:rect l="l" t="t" r="r" b="b"/>
                <a:pathLst>
                  <a:path w="9207" h="2336" extrusionOk="0">
                    <a:moveTo>
                      <a:pt x="1168" y="1"/>
                    </a:moveTo>
                    <a:cubicBezTo>
                      <a:pt x="501" y="1"/>
                      <a:pt x="0" y="534"/>
                      <a:pt x="0" y="1168"/>
                    </a:cubicBezTo>
                    <a:cubicBezTo>
                      <a:pt x="0" y="1802"/>
                      <a:pt x="501" y="2336"/>
                      <a:pt x="1168" y="2336"/>
                    </a:cubicBezTo>
                    <a:lnTo>
                      <a:pt x="8073" y="2336"/>
                    </a:lnTo>
                    <a:cubicBezTo>
                      <a:pt x="8706" y="2336"/>
                      <a:pt x="9207" y="1802"/>
                      <a:pt x="9207" y="1168"/>
                    </a:cubicBezTo>
                    <a:cubicBezTo>
                      <a:pt x="9207" y="534"/>
                      <a:pt x="8706" y="1"/>
                      <a:pt x="8073"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32;p38">
                <a:extLst>
                  <a:ext uri="{FF2B5EF4-FFF2-40B4-BE49-F238E27FC236}">
                    <a16:creationId xmlns:a16="http://schemas.microsoft.com/office/drawing/2014/main" id="{C376A00A-928D-4D83-9918-F288085FE192}"/>
                  </a:ext>
                </a:extLst>
              </p:cNvPr>
              <p:cNvSpPr/>
              <p:nvPr/>
            </p:nvSpPr>
            <p:spPr>
              <a:xfrm>
                <a:off x="5705378" y="2886097"/>
                <a:ext cx="114396" cy="61286"/>
              </a:xfrm>
              <a:custGeom>
                <a:avLst/>
                <a:gdLst/>
                <a:ahLst/>
                <a:cxnLst/>
                <a:rect l="l" t="t" r="r" b="b"/>
                <a:pathLst>
                  <a:path w="14944" h="8006" extrusionOk="0">
                    <a:moveTo>
                      <a:pt x="1434" y="0"/>
                    </a:moveTo>
                    <a:cubicBezTo>
                      <a:pt x="634" y="0"/>
                      <a:pt x="0" y="634"/>
                      <a:pt x="0" y="1401"/>
                    </a:cubicBezTo>
                    <a:lnTo>
                      <a:pt x="0" y="8006"/>
                    </a:lnTo>
                    <a:lnTo>
                      <a:pt x="14944" y="8006"/>
                    </a:lnTo>
                    <a:lnTo>
                      <a:pt x="14944" y="1401"/>
                    </a:lnTo>
                    <a:cubicBezTo>
                      <a:pt x="14944" y="634"/>
                      <a:pt x="14310" y="0"/>
                      <a:pt x="13510" y="0"/>
                    </a:cubicBez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33;p38">
                <a:extLst>
                  <a:ext uri="{FF2B5EF4-FFF2-40B4-BE49-F238E27FC236}">
                    <a16:creationId xmlns:a16="http://schemas.microsoft.com/office/drawing/2014/main" id="{611CF1A1-41CE-4E1A-84A0-1401BB99A6C2}"/>
                  </a:ext>
                </a:extLst>
              </p:cNvPr>
              <p:cNvSpPr/>
              <p:nvPr/>
            </p:nvSpPr>
            <p:spPr>
              <a:xfrm>
                <a:off x="5784032" y="2886097"/>
                <a:ext cx="35749" cy="61286"/>
              </a:xfrm>
              <a:custGeom>
                <a:avLst/>
                <a:gdLst/>
                <a:ahLst/>
                <a:cxnLst/>
                <a:rect l="l" t="t" r="r" b="b"/>
                <a:pathLst>
                  <a:path w="4670" h="8006" extrusionOk="0">
                    <a:moveTo>
                      <a:pt x="0" y="0"/>
                    </a:moveTo>
                    <a:cubicBezTo>
                      <a:pt x="767" y="0"/>
                      <a:pt x="1401" y="634"/>
                      <a:pt x="1401" y="1401"/>
                    </a:cubicBezTo>
                    <a:lnTo>
                      <a:pt x="1401" y="8006"/>
                    </a:lnTo>
                    <a:lnTo>
                      <a:pt x="4670" y="8006"/>
                    </a:lnTo>
                    <a:lnTo>
                      <a:pt x="4670" y="1401"/>
                    </a:lnTo>
                    <a:cubicBezTo>
                      <a:pt x="4670" y="634"/>
                      <a:pt x="4036" y="0"/>
                      <a:pt x="3236" y="0"/>
                    </a:cubicBez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34;p38">
                <a:extLst>
                  <a:ext uri="{FF2B5EF4-FFF2-40B4-BE49-F238E27FC236}">
                    <a16:creationId xmlns:a16="http://schemas.microsoft.com/office/drawing/2014/main" id="{10B6CDA8-12AE-4B81-A389-A51FCC419EC1}"/>
                  </a:ext>
                </a:extLst>
              </p:cNvPr>
              <p:cNvSpPr/>
              <p:nvPr/>
            </p:nvSpPr>
            <p:spPr>
              <a:xfrm>
                <a:off x="5621871" y="2920309"/>
                <a:ext cx="281145" cy="281153"/>
              </a:xfrm>
              <a:custGeom>
                <a:avLst/>
                <a:gdLst/>
                <a:ahLst/>
                <a:cxnLst/>
                <a:rect l="l" t="t" r="r" b="b"/>
                <a:pathLst>
                  <a:path w="36727" h="36728" extrusionOk="0">
                    <a:moveTo>
                      <a:pt x="18380" y="1"/>
                    </a:moveTo>
                    <a:cubicBezTo>
                      <a:pt x="8240" y="1"/>
                      <a:pt x="0" y="8207"/>
                      <a:pt x="0" y="18347"/>
                    </a:cubicBezTo>
                    <a:cubicBezTo>
                      <a:pt x="0" y="28488"/>
                      <a:pt x="8240" y="36727"/>
                      <a:pt x="18380" y="36727"/>
                    </a:cubicBezTo>
                    <a:cubicBezTo>
                      <a:pt x="28521" y="36727"/>
                      <a:pt x="36727" y="28488"/>
                      <a:pt x="36727" y="18347"/>
                    </a:cubicBezTo>
                    <a:cubicBezTo>
                      <a:pt x="36727" y="8207"/>
                      <a:pt x="28521" y="1"/>
                      <a:pt x="18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35;p38">
                <a:extLst>
                  <a:ext uri="{FF2B5EF4-FFF2-40B4-BE49-F238E27FC236}">
                    <a16:creationId xmlns:a16="http://schemas.microsoft.com/office/drawing/2014/main" id="{E3E3CCBA-1CF5-4E83-B411-30843399FC1C}"/>
                  </a:ext>
                </a:extLst>
              </p:cNvPr>
              <p:cNvSpPr/>
              <p:nvPr/>
            </p:nvSpPr>
            <p:spPr>
              <a:xfrm>
                <a:off x="5747767" y="2920309"/>
                <a:ext cx="155259" cy="280893"/>
              </a:xfrm>
              <a:custGeom>
                <a:avLst/>
                <a:gdLst/>
                <a:ahLst/>
                <a:cxnLst/>
                <a:rect l="l" t="t" r="r" b="b"/>
                <a:pathLst>
                  <a:path w="20282" h="36694" extrusionOk="0">
                    <a:moveTo>
                      <a:pt x="1935" y="1"/>
                    </a:moveTo>
                    <a:cubicBezTo>
                      <a:pt x="1268" y="1"/>
                      <a:pt x="634" y="34"/>
                      <a:pt x="0" y="101"/>
                    </a:cubicBezTo>
                    <a:cubicBezTo>
                      <a:pt x="9207" y="1068"/>
                      <a:pt x="16412" y="8874"/>
                      <a:pt x="16412" y="18347"/>
                    </a:cubicBezTo>
                    <a:cubicBezTo>
                      <a:pt x="16412" y="27854"/>
                      <a:pt x="9240" y="35626"/>
                      <a:pt x="0" y="36594"/>
                    </a:cubicBezTo>
                    <a:cubicBezTo>
                      <a:pt x="634" y="36661"/>
                      <a:pt x="1268" y="36694"/>
                      <a:pt x="1935" y="36694"/>
                    </a:cubicBezTo>
                    <a:cubicBezTo>
                      <a:pt x="12076" y="36694"/>
                      <a:pt x="20282" y="28488"/>
                      <a:pt x="20282" y="18347"/>
                    </a:cubicBezTo>
                    <a:cubicBezTo>
                      <a:pt x="20282" y="8207"/>
                      <a:pt x="12076" y="1"/>
                      <a:pt x="1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36;p38">
                <a:extLst>
                  <a:ext uri="{FF2B5EF4-FFF2-40B4-BE49-F238E27FC236}">
                    <a16:creationId xmlns:a16="http://schemas.microsoft.com/office/drawing/2014/main" id="{99298D14-3F54-4A8B-8EB0-31D3D4BDAC12}"/>
                  </a:ext>
                </a:extLst>
              </p:cNvPr>
              <p:cNvSpPr/>
              <p:nvPr/>
            </p:nvSpPr>
            <p:spPr>
              <a:xfrm>
                <a:off x="5753639" y="2943804"/>
                <a:ext cx="17882" cy="29633"/>
              </a:xfrm>
              <a:custGeom>
                <a:avLst/>
                <a:gdLst/>
                <a:ahLst/>
                <a:cxnLst/>
                <a:rect l="l" t="t" r="r" b="b"/>
                <a:pathLst>
                  <a:path w="2336" h="3871" extrusionOk="0">
                    <a:moveTo>
                      <a:pt x="1168" y="1"/>
                    </a:moveTo>
                    <a:cubicBezTo>
                      <a:pt x="534" y="1"/>
                      <a:pt x="1" y="535"/>
                      <a:pt x="1" y="1168"/>
                    </a:cubicBezTo>
                    <a:lnTo>
                      <a:pt x="1" y="2703"/>
                    </a:lnTo>
                    <a:cubicBezTo>
                      <a:pt x="1" y="3337"/>
                      <a:pt x="534" y="3870"/>
                      <a:pt x="1168" y="3870"/>
                    </a:cubicBezTo>
                    <a:cubicBezTo>
                      <a:pt x="1802" y="3870"/>
                      <a:pt x="2336" y="3337"/>
                      <a:pt x="2336" y="2703"/>
                    </a:cubicBezTo>
                    <a:lnTo>
                      <a:pt x="2336" y="1168"/>
                    </a:lnTo>
                    <a:cubicBezTo>
                      <a:pt x="2336" y="535"/>
                      <a:pt x="1802" y="1"/>
                      <a:pt x="116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37;p38">
                <a:extLst>
                  <a:ext uri="{FF2B5EF4-FFF2-40B4-BE49-F238E27FC236}">
                    <a16:creationId xmlns:a16="http://schemas.microsoft.com/office/drawing/2014/main" id="{F9E8C414-E340-45E1-8AE0-CFBB145A8DD2}"/>
                  </a:ext>
                </a:extLst>
              </p:cNvPr>
              <p:cNvSpPr/>
              <p:nvPr/>
            </p:nvSpPr>
            <p:spPr>
              <a:xfrm>
                <a:off x="5849916" y="3052084"/>
                <a:ext cx="29625" cy="17622"/>
              </a:xfrm>
              <a:custGeom>
                <a:avLst/>
                <a:gdLst/>
                <a:ahLst/>
                <a:cxnLst/>
                <a:rect l="l" t="t" r="r" b="b"/>
                <a:pathLst>
                  <a:path w="3870" h="2302" extrusionOk="0">
                    <a:moveTo>
                      <a:pt x="1168" y="0"/>
                    </a:moveTo>
                    <a:cubicBezTo>
                      <a:pt x="534" y="0"/>
                      <a:pt x="0" y="501"/>
                      <a:pt x="0" y="1134"/>
                    </a:cubicBezTo>
                    <a:cubicBezTo>
                      <a:pt x="0" y="1768"/>
                      <a:pt x="534" y="2302"/>
                      <a:pt x="1168" y="2302"/>
                    </a:cubicBezTo>
                    <a:lnTo>
                      <a:pt x="2736" y="2302"/>
                    </a:lnTo>
                    <a:cubicBezTo>
                      <a:pt x="3369" y="2302"/>
                      <a:pt x="3870" y="1768"/>
                      <a:pt x="3870" y="1134"/>
                    </a:cubicBezTo>
                    <a:cubicBezTo>
                      <a:pt x="3870" y="501"/>
                      <a:pt x="3369" y="0"/>
                      <a:pt x="2736"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38;p38">
                <a:extLst>
                  <a:ext uri="{FF2B5EF4-FFF2-40B4-BE49-F238E27FC236}">
                    <a16:creationId xmlns:a16="http://schemas.microsoft.com/office/drawing/2014/main" id="{2A6B5B59-2C99-4C50-847A-CE537045BB8C}"/>
                  </a:ext>
                </a:extLst>
              </p:cNvPr>
              <p:cNvSpPr/>
              <p:nvPr/>
            </p:nvSpPr>
            <p:spPr>
              <a:xfrm>
                <a:off x="5645619" y="3052084"/>
                <a:ext cx="29625" cy="17622"/>
              </a:xfrm>
              <a:custGeom>
                <a:avLst/>
                <a:gdLst/>
                <a:ahLst/>
                <a:cxnLst/>
                <a:rect l="l" t="t" r="r" b="b"/>
                <a:pathLst>
                  <a:path w="3870" h="2302" extrusionOk="0">
                    <a:moveTo>
                      <a:pt x="1135" y="0"/>
                    </a:moveTo>
                    <a:cubicBezTo>
                      <a:pt x="501" y="0"/>
                      <a:pt x="1" y="501"/>
                      <a:pt x="1" y="1134"/>
                    </a:cubicBezTo>
                    <a:cubicBezTo>
                      <a:pt x="1" y="1768"/>
                      <a:pt x="501" y="2302"/>
                      <a:pt x="1135" y="2302"/>
                    </a:cubicBezTo>
                    <a:lnTo>
                      <a:pt x="2702" y="2302"/>
                    </a:lnTo>
                    <a:cubicBezTo>
                      <a:pt x="3336" y="2302"/>
                      <a:pt x="3870" y="1768"/>
                      <a:pt x="3870" y="1134"/>
                    </a:cubicBezTo>
                    <a:cubicBezTo>
                      <a:pt x="3870" y="501"/>
                      <a:pt x="3336" y="0"/>
                      <a:pt x="2702"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39;p38">
                <a:extLst>
                  <a:ext uri="{FF2B5EF4-FFF2-40B4-BE49-F238E27FC236}">
                    <a16:creationId xmlns:a16="http://schemas.microsoft.com/office/drawing/2014/main" id="{9DF85C5D-BC40-403F-8EE5-E1AEBB34F2B9}"/>
                  </a:ext>
                </a:extLst>
              </p:cNvPr>
              <p:cNvSpPr/>
              <p:nvPr/>
            </p:nvSpPr>
            <p:spPr>
              <a:xfrm>
                <a:off x="5381570" y="3113880"/>
                <a:ext cx="521428" cy="245909"/>
              </a:xfrm>
              <a:custGeom>
                <a:avLst/>
                <a:gdLst/>
                <a:ahLst/>
                <a:cxnLst/>
                <a:rect l="l" t="t" r="r" b="b"/>
                <a:pathLst>
                  <a:path w="68116" h="32124" extrusionOk="0">
                    <a:moveTo>
                      <a:pt x="1635" y="1"/>
                    </a:moveTo>
                    <a:cubicBezTo>
                      <a:pt x="734" y="1"/>
                      <a:pt x="0" y="735"/>
                      <a:pt x="0" y="1635"/>
                    </a:cubicBezTo>
                    <a:lnTo>
                      <a:pt x="0" y="31090"/>
                    </a:lnTo>
                    <a:cubicBezTo>
                      <a:pt x="0" y="31657"/>
                      <a:pt x="467" y="32124"/>
                      <a:pt x="1034" y="32124"/>
                    </a:cubicBezTo>
                    <a:lnTo>
                      <a:pt x="66081" y="32124"/>
                    </a:lnTo>
                    <a:cubicBezTo>
                      <a:pt x="67215" y="32124"/>
                      <a:pt x="68116" y="31190"/>
                      <a:pt x="68116" y="30056"/>
                    </a:cubicBezTo>
                    <a:lnTo>
                      <a:pt x="68116" y="20315"/>
                    </a:lnTo>
                    <a:cubicBezTo>
                      <a:pt x="68116" y="19581"/>
                      <a:pt x="67849" y="18848"/>
                      <a:pt x="67348" y="18314"/>
                    </a:cubicBezTo>
                    <a:lnTo>
                      <a:pt x="65280" y="16046"/>
                    </a:lnTo>
                    <a:lnTo>
                      <a:pt x="50336" y="12009"/>
                    </a:lnTo>
                    <a:cubicBezTo>
                      <a:pt x="49702" y="12009"/>
                      <a:pt x="49169" y="11476"/>
                      <a:pt x="49169" y="10842"/>
                    </a:cubicBezTo>
                    <a:lnTo>
                      <a:pt x="42898" y="1"/>
                    </a:lnTo>
                    <a:close/>
                  </a:path>
                </a:pathLst>
              </a:custGeom>
              <a:solidFill>
                <a:srgbClr val="27A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40;p38">
                <a:extLst>
                  <a:ext uri="{FF2B5EF4-FFF2-40B4-BE49-F238E27FC236}">
                    <a16:creationId xmlns:a16="http://schemas.microsoft.com/office/drawing/2014/main" id="{05292EB8-F47F-411B-8E2E-B915D076F83F}"/>
                  </a:ext>
                </a:extLst>
              </p:cNvPr>
              <p:cNvSpPr/>
              <p:nvPr/>
            </p:nvSpPr>
            <p:spPr>
              <a:xfrm>
                <a:off x="5846846" y="3227518"/>
                <a:ext cx="56188" cy="132278"/>
              </a:xfrm>
              <a:custGeom>
                <a:avLst/>
                <a:gdLst/>
                <a:ahLst/>
                <a:cxnLst/>
                <a:rect l="l" t="t" r="r" b="b"/>
                <a:pathLst>
                  <a:path w="7340" h="17280" extrusionOk="0">
                    <a:moveTo>
                      <a:pt x="1" y="1"/>
                    </a:moveTo>
                    <a:lnTo>
                      <a:pt x="3170" y="3470"/>
                    </a:lnTo>
                    <a:cubicBezTo>
                      <a:pt x="3670" y="4004"/>
                      <a:pt x="3937" y="4737"/>
                      <a:pt x="3937" y="5471"/>
                    </a:cubicBezTo>
                    <a:lnTo>
                      <a:pt x="3937" y="15212"/>
                    </a:lnTo>
                    <a:cubicBezTo>
                      <a:pt x="3937" y="16346"/>
                      <a:pt x="3036" y="17280"/>
                      <a:pt x="1902" y="17280"/>
                    </a:cubicBezTo>
                    <a:lnTo>
                      <a:pt x="5271" y="17280"/>
                    </a:lnTo>
                    <a:cubicBezTo>
                      <a:pt x="6439" y="17280"/>
                      <a:pt x="7340" y="16346"/>
                      <a:pt x="7340" y="15212"/>
                    </a:cubicBezTo>
                    <a:lnTo>
                      <a:pt x="7340" y="5471"/>
                    </a:lnTo>
                    <a:cubicBezTo>
                      <a:pt x="7340" y="4737"/>
                      <a:pt x="7073" y="4004"/>
                      <a:pt x="6572" y="3470"/>
                    </a:cubicBezTo>
                    <a:lnTo>
                      <a:pt x="4504" y="1202"/>
                    </a:lnTo>
                    <a:lnTo>
                      <a:pt x="1" y="1"/>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41;p38">
                <a:extLst>
                  <a:ext uri="{FF2B5EF4-FFF2-40B4-BE49-F238E27FC236}">
                    <a16:creationId xmlns:a16="http://schemas.microsoft.com/office/drawing/2014/main" id="{36C628FB-6802-4D0A-9E87-999E1B681382}"/>
                  </a:ext>
                </a:extLst>
              </p:cNvPr>
              <p:cNvSpPr/>
              <p:nvPr/>
            </p:nvSpPr>
            <p:spPr>
              <a:xfrm>
                <a:off x="5709971" y="3113880"/>
                <a:ext cx="171342" cy="122832"/>
              </a:xfrm>
              <a:custGeom>
                <a:avLst/>
                <a:gdLst/>
                <a:ahLst/>
                <a:cxnLst/>
                <a:rect l="l" t="t" r="r" b="b"/>
                <a:pathLst>
                  <a:path w="22383" h="16046" extrusionOk="0">
                    <a:moveTo>
                      <a:pt x="1" y="1"/>
                    </a:moveTo>
                    <a:lnTo>
                      <a:pt x="1" y="14878"/>
                    </a:lnTo>
                    <a:cubicBezTo>
                      <a:pt x="1" y="15545"/>
                      <a:pt x="534" y="16046"/>
                      <a:pt x="1168" y="16046"/>
                    </a:cubicBezTo>
                    <a:lnTo>
                      <a:pt x="22383" y="16046"/>
                    </a:lnTo>
                    <a:lnTo>
                      <a:pt x="8607" y="968"/>
                    </a:lnTo>
                    <a:cubicBezTo>
                      <a:pt x="8040" y="334"/>
                      <a:pt x="7239" y="1"/>
                      <a:pt x="6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42;p38">
                <a:extLst>
                  <a:ext uri="{FF2B5EF4-FFF2-40B4-BE49-F238E27FC236}">
                    <a16:creationId xmlns:a16="http://schemas.microsoft.com/office/drawing/2014/main" id="{AE4E6C65-EC7B-4528-B129-D25791006387}"/>
                  </a:ext>
                </a:extLst>
              </p:cNvPr>
              <p:cNvSpPr/>
              <p:nvPr/>
            </p:nvSpPr>
            <p:spPr>
              <a:xfrm>
                <a:off x="5732953" y="3113880"/>
                <a:ext cx="148362" cy="122832"/>
              </a:xfrm>
              <a:custGeom>
                <a:avLst/>
                <a:gdLst/>
                <a:ahLst/>
                <a:cxnLst/>
                <a:rect l="l" t="t" r="r" b="b"/>
                <a:pathLst>
                  <a:path w="19381" h="16046" extrusionOk="0">
                    <a:moveTo>
                      <a:pt x="1" y="1"/>
                    </a:moveTo>
                    <a:cubicBezTo>
                      <a:pt x="835" y="1"/>
                      <a:pt x="1635" y="334"/>
                      <a:pt x="2202" y="968"/>
                    </a:cubicBezTo>
                    <a:lnTo>
                      <a:pt x="16012" y="16046"/>
                    </a:lnTo>
                    <a:lnTo>
                      <a:pt x="19381" y="16046"/>
                    </a:lnTo>
                    <a:lnTo>
                      <a:pt x="5605" y="968"/>
                    </a:lnTo>
                    <a:cubicBezTo>
                      <a:pt x="5038" y="334"/>
                      <a:pt x="4237" y="1"/>
                      <a:pt x="3403" y="1"/>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43;p38">
                <a:extLst>
                  <a:ext uri="{FF2B5EF4-FFF2-40B4-BE49-F238E27FC236}">
                    <a16:creationId xmlns:a16="http://schemas.microsoft.com/office/drawing/2014/main" id="{F818432D-79D8-4BD9-9D90-36F6FA23F491}"/>
                  </a:ext>
                </a:extLst>
              </p:cNvPr>
              <p:cNvSpPr/>
              <p:nvPr/>
            </p:nvSpPr>
            <p:spPr>
              <a:xfrm>
                <a:off x="5372628" y="3309746"/>
                <a:ext cx="539302" cy="17629"/>
              </a:xfrm>
              <a:custGeom>
                <a:avLst/>
                <a:gdLst/>
                <a:ahLst/>
                <a:cxnLst/>
                <a:rect l="l" t="t" r="r" b="b"/>
                <a:pathLst>
                  <a:path w="70451" h="2303" extrusionOk="0">
                    <a:moveTo>
                      <a:pt x="1168" y="1"/>
                    </a:moveTo>
                    <a:cubicBezTo>
                      <a:pt x="534" y="1"/>
                      <a:pt x="1" y="534"/>
                      <a:pt x="1" y="1168"/>
                    </a:cubicBezTo>
                    <a:cubicBezTo>
                      <a:pt x="1" y="1802"/>
                      <a:pt x="534" y="2302"/>
                      <a:pt x="1168" y="2302"/>
                    </a:cubicBezTo>
                    <a:lnTo>
                      <a:pt x="69284" y="2302"/>
                    </a:lnTo>
                    <a:cubicBezTo>
                      <a:pt x="69917" y="2302"/>
                      <a:pt x="70451" y="1802"/>
                      <a:pt x="70451" y="1168"/>
                    </a:cubicBezTo>
                    <a:cubicBezTo>
                      <a:pt x="70451" y="534"/>
                      <a:pt x="69917" y="1"/>
                      <a:pt x="6928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44;p38">
                <a:extLst>
                  <a:ext uri="{FF2B5EF4-FFF2-40B4-BE49-F238E27FC236}">
                    <a16:creationId xmlns:a16="http://schemas.microsoft.com/office/drawing/2014/main" id="{85D16715-0168-4715-8C7D-551B2969B7D2}"/>
                  </a:ext>
                </a:extLst>
              </p:cNvPr>
              <p:cNvSpPr/>
              <p:nvPr/>
            </p:nvSpPr>
            <p:spPr>
              <a:xfrm>
                <a:off x="5878517" y="3279101"/>
                <a:ext cx="33452" cy="17629"/>
              </a:xfrm>
              <a:custGeom>
                <a:avLst/>
                <a:gdLst/>
                <a:ahLst/>
                <a:cxnLst/>
                <a:rect l="l" t="t" r="r" b="b"/>
                <a:pathLst>
                  <a:path w="4370" h="2303" extrusionOk="0">
                    <a:moveTo>
                      <a:pt x="1168" y="1"/>
                    </a:moveTo>
                    <a:cubicBezTo>
                      <a:pt x="534" y="1"/>
                      <a:pt x="0" y="501"/>
                      <a:pt x="0" y="1135"/>
                    </a:cubicBezTo>
                    <a:cubicBezTo>
                      <a:pt x="0" y="1769"/>
                      <a:pt x="534" y="2302"/>
                      <a:pt x="1168" y="2302"/>
                    </a:cubicBezTo>
                    <a:lnTo>
                      <a:pt x="3203" y="2302"/>
                    </a:lnTo>
                    <a:cubicBezTo>
                      <a:pt x="3836" y="2302"/>
                      <a:pt x="4370" y="1769"/>
                      <a:pt x="4370" y="1135"/>
                    </a:cubicBezTo>
                    <a:cubicBezTo>
                      <a:pt x="4370" y="501"/>
                      <a:pt x="3836" y="1"/>
                      <a:pt x="320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45;p38">
                <a:extLst>
                  <a:ext uri="{FF2B5EF4-FFF2-40B4-BE49-F238E27FC236}">
                    <a16:creationId xmlns:a16="http://schemas.microsoft.com/office/drawing/2014/main" id="{C10107DE-DEF5-4B24-85A6-A9ED25107188}"/>
                  </a:ext>
                </a:extLst>
              </p:cNvPr>
              <p:cNvSpPr/>
              <p:nvPr/>
            </p:nvSpPr>
            <p:spPr>
              <a:xfrm>
                <a:off x="5742148" y="3303875"/>
                <a:ext cx="118492" cy="118492"/>
              </a:xfrm>
              <a:custGeom>
                <a:avLst/>
                <a:gdLst/>
                <a:ahLst/>
                <a:cxnLst/>
                <a:rect l="l" t="t" r="r" b="b"/>
                <a:pathLst>
                  <a:path w="15479" h="15479" extrusionOk="0">
                    <a:moveTo>
                      <a:pt x="7739" y="0"/>
                    </a:moveTo>
                    <a:cubicBezTo>
                      <a:pt x="3470" y="0"/>
                      <a:pt x="1" y="3470"/>
                      <a:pt x="1" y="7739"/>
                    </a:cubicBezTo>
                    <a:cubicBezTo>
                      <a:pt x="1" y="12009"/>
                      <a:pt x="3470" y="15478"/>
                      <a:pt x="7739" y="15478"/>
                    </a:cubicBezTo>
                    <a:cubicBezTo>
                      <a:pt x="12009" y="15478"/>
                      <a:pt x="15478" y="12009"/>
                      <a:pt x="15478" y="7739"/>
                    </a:cubicBezTo>
                    <a:cubicBezTo>
                      <a:pt x="15478" y="3470"/>
                      <a:pt x="12009" y="0"/>
                      <a:pt x="77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46;p38">
                <a:extLst>
                  <a:ext uri="{FF2B5EF4-FFF2-40B4-BE49-F238E27FC236}">
                    <a16:creationId xmlns:a16="http://schemas.microsoft.com/office/drawing/2014/main" id="{248B2373-E1AE-47A5-A8EA-7BA4E10BDDDC}"/>
                  </a:ext>
                </a:extLst>
              </p:cNvPr>
              <p:cNvSpPr/>
              <p:nvPr/>
            </p:nvSpPr>
            <p:spPr>
              <a:xfrm>
                <a:off x="5791435" y="3303875"/>
                <a:ext cx="69209" cy="118492"/>
              </a:xfrm>
              <a:custGeom>
                <a:avLst/>
                <a:gdLst/>
                <a:ahLst/>
                <a:cxnLst/>
                <a:rect l="l" t="t" r="r" b="b"/>
                <a:pathLst>
                  <a:path w="9041" h="15479" extrusionOk="0">
                    <a:moveTo>
                      <a:pt x="1301" y="0"/>
                    </a:moveTo>
                    <a:cubicBezTo>
                      <a:pt x="868" y="0"/>
                      <a:pt x="434" y="67"/>
                      <a:pt x="0" y="134"/>
                    </a:cubicBezTo>
                    <a:cubicBezTo>
                      <a:pt x="3670" y="734"/>
                      <a:pt x="6472" y="3903"/>
                      <a:pt x="6472" y="7739"/>
                    </a:cubicBezTo>
                    <a:cubicBezTo>
                      <a:pt x="6472" y="11575"/>
                      <a:pt x="3670" y="14744"/>
                      <a:pt x="0" y="15345"/>
                    </a:cubicBezTo>
                    <a:cubicBezTo>
                      <a:pt x="434" y="15445"/>
                      <a:pt x="868" y="15478"/>
                      <a:pt x="1301" y="15478"/>
                    </a:cubicBezTo>
                    <a:cubicBezTo>
                      <a:pt x="5571" y="15478"/>
                      <a:pt x="9040" y="12009"/>
                      <a:pt x="9040" y="7739"/>
                    </a:cubicBezTo>
                    <a:cubicBezTo>
                      <a:pt x="9040" y="3470"/>
                      <a:pt x="5571" y="0"/>
                      <a:pt x="130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47;p38">
                <a:extLst>
                  <a:ext uri="{FF2B5EF4-FFF2-40B4-BE49-F238E27FC236}">
                    <a16:creationId xmlns:a16="http://schemas.microsoft.com/office/drawing/2014/main" id="{6F9E76FF-7F79-435A-92D4-E81639AC6B19}"/>
                  </a:ext>
                </a:extLst>
              </p:cNvPr>
              <p:cNvSpPr/>
              <p:nvPr/>
            </p:nvSpPr>
            <p:spPr>
              <a:xfrm>
                <a:off x="5781727" y="3343454"/>
                <a:ext cx="39331" cy="39331"/>
              </a:xfrm>
              <a:custGeom>
                <a:avLst/>
                <a:gdLst/>
                <a:ahLst/>
                <a:cxnLst/>
                <a:rect l="l" t="t" r="r" b="b"/>
                <a:pathLst>
                  <a:path w="5138" h="5138" extrusionOk="0">
                    <a:moveTo>
                      <a:pt x="2569" y="1"/>
                    </a:moveTo>
                    <a:cubicBezTo>
                      <a:pt x="1135" y="1"/>
                      <a:pt x="1" y="1135"/>
                      <a:pt x="1" y="2569"/>
                    </a:cubicBezTo>
                    <a:cubicBezTo>
                      <a:pt x="1" y="4004"/>
                      <a:pt x="1135" y="5138"/>
                      <a:pt x="2569" y="5138"/>
                    </a:cubicBezTo>
                    <a:cubicBezTo>
                      <a:pt x="3970" y="5138"/>
                      <a:pt x="5138" y="4004"/>
                      <a:pt x="5138" y="2569"/>
                    </a:cubicBezTo>
                    <a:cubicBezTo>
                      <a:pt x="5138" y="1135"/>
                      <a:pt x="3970"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48;p38">
                <a:extLst>
                  <a:ext uri="{FF2B5EF4-FFF2-40B4-BE49-F238E27FC236}">
                    <a16:creationId xmlns:a16="http://schemas.microsoft.com/office/drawing/2014/main" id="{55D7F0B0-CD07-433A-A0FF-726DA954E93C}"/>
                  </a:ext>
                </a:extLst>
              </p:cNvPr>
              <p:cNvSpPr/>
              <p:nvPr/>
            </p:nvSpPr>
            <p:spPr>
              <a:xfrm>
                <a:off x="5793479" y="3343454"/>
                <a:ext cx="27581" cy="39331"/>
              </a:xfrm>
              <a:custGeom>
                <a:avLst/>
                <a:gdLst/>
                <a:ahLst/>
                <a:cxnLst/>
                <a:rect l="l" t="t" r="r" b="b"/>
                <a:pathLst>
                  <a:path w="3603" h="5138" extrusionOk="0">
                    <a:moveTo>
                      <a:pt x="1034" y="1"/>
                    </a:moveTo>
                    <a:cubicBezTo>
                      <a:pt x="667" y="1"/>
                      <a:pt x="301" y="101"/>
                      <a:pt x="0" y="234"/>
                    </a:cubicBezTo>
                    <a:cubicBezTo>
                      <a:pt x="868" y="635"/>
                      <a:pt x="1501" y="1535"/>
                      <a:pt x="1501" y="2569"/>
                    </a:cubicBezTo>
                    <a:cubicBezTo>
                      <a:pt x="1501" y="3603"/>
                      <a:pt x="868" y="4504"/>
                      <a:pt x="0" y="4904"/>
                    </a:cubicBezTo>
                    <a:cubicBezTo>
                      <a:pt x="301" y="5071"/>
                      <a:pt x="667" y="5138"/>
                      <a:pt x="1034" y="5138"/>
                    </a:cubicBezTo>
                    <a:cubicBezTo>
                      <a:pt x="2435" y="5138"/>
                      <a:pt x="3603" y="4004"/>
                      <a:pt x="3603" y="2569"/>
                    </a:cubicBezTo>
                    <a:cubicBezTo>
                      <a:pt x="3603" y="1168"/>
                      <a:pt x="2435"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49;p38">
                <a:extLst>
                  <a:ext uri="{FF2B5EF4-FFF2-40B4-BE49-F238E27FC236}">
                    <a16:creationId xmlns:a16="http://schemas.microsoft.com/office/drawing/2014/main" id="{D58E85E2-1D04-475E-AF99-F476CF1E1DD1}"/>
                  </a:ext>
                </a:extLst>
              </p:cNvPr>
              <p:cNvSpPr/>
              <p:nvPr/>
            </p:nvSpPr>
            <p:spPr>
              <a:xfrm>
                <a:off x="5447706" y="3303875"/>
                <a:ext cx="118231" cy="118492"/>
              </a:xfrm>
              <a:custGeom>
                <a:avLst/>
                <a:gdLst/>
                <a:ahLst/>
                <a:cxnLst/>
                <a:rect l="l" t="t" r="r" b="b"/>
                <a:pathLst>
                  <a:path w="15445" h="15479" extrusionOk="0">
                    <a:moveTo>
                      <a:pt x="7706" y="0"/>
                    </a:moveTo>
                    <a:cubicBezTo>
                      <a:pt x="3437" y="0"/>
                      <a:pt x="1" y="3470"/>
                      <a:pt x="1" y="7739"/>
                    </a:cubicBezTo>
                    <a:cubicBezTo>
                      <a:pt x="1" y="12009"/>
                      <a:pt x="3437" y="15478"/>
                      <a:pt x="7706" y="15478"/>
                    </a:cubicBezTo>
                    <a:cubicBezTo>
                      <a:pt x="11976" y="15478"/>
                      <a:pt x="15445" y="12009"/>
                      <a:pt x="15445" y="7739"/>
                    </a:cubicBezTo>
                    <a:cubicBezTo>
                      <a:pt x="15445" y="3470"/>
                      <a:pt x="11976" y="0"/>
                      <a:pt x="770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50;p38">
                <a:extLst>
                  <a:ext uri="{FF2B5EF4-FFF2-40B4-BE49-F238E27FC236}">
                    <a16:creationId xmlns:a16="http://schemas.microsoft.com/office/drawing/2014/main" id="{FA347D6A-DD2C-40DD-8BDB-D54F8CBE5B6B}"/>
                  </a:ext>
                </a:extLst>
              </p:cNvPr>
              <p:cNvSpPr/>
              <p:nvPr/>
            </p:nvSpPr>
            <p:spPr>
              <a:xfrm>
                <a:off x="5496993" y="3303875"/>
                <a:ext cx="68949" cy="118492"/>
              </a:xfrm>
              <a:custGeom>
                <a:avLst/>
                <a:gdLst/>
                <a:ahLst/>
                <a:cxnLst/>
                <a:rect l="l" t="t" r="r" b="b"/>
                <a:pathLst>
                  <a:path w="9007" h="15479" extrusionOk="0">
                    <a:moveTo>
                      <a:pt x="1268" y="0"/>
                    </a:moveTo>
                    <a:cubicBezTo>
                      <a:pt x="835" y="0"/>
                      <a:pt x="401" y="67"/>
                      <a:pt x="1" y="134"/>
                    </a:cubicBezTo>
                    <a:cubicBezTo>
                      <a:pt x="3637" y="734"/>
                      <a:pt x="6439" y="3903"/>
                      <a:pt x="6439" y="7739"/>
                    </a:cubicBezTo>
                    <a:cubicBezTo>
                      <a:pt x="6439" y="11575"/>
                      <a:pt x="3637" y="14744"/>
                      <a:pt x="1" y="15345"/>
                    </a:cubicBezTo>
                    <a:cubicBezTo>
                      <a:pt x="401" y="15445"/>
                      <a:pt x="835" y="15478"/>
                      <a:pt x="1268" y="15478"/>
                    </a:cubicBezTo>
                    <a:cubicBezTo>
                      <a:pt x="5538" y="15478"/>
                      <a:pt x="9007" y="12009"/>
                      <a:pt x="9007" y="7739"/>
                    </a:cubicBezTo>
                    <a:cubicBezTo>
                      <a:pt x="9007" y="3470"/>
                      <a:pt x="5538" y="0"/>
                      <a:pt x="126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51;p38">
                <a:extLst>
                  <a:ext uri="{FF2B5EF4-FFF2-40B4-BE49-F238E27FC236}">
                    <a16:creationId xmlns:a16="http://schemas.microsoft.com/office/drawing/2014/main" id="{A628EA5F-3B0C-4215-AAAC-A31C61EE52C2}"/>
                  </a:ext>
                </a:extLst>
              </p:cNvPr>
              <p:cNvSpPr/>
              <p:nvPr/>
            </p:nvSpPr>
            <p:spPr>
              <a:xfrm>
                <a:off x="5487033" y="3343454"/>
                <a:ext cx="39331" cy="39331"/>
              </a:xfrm>
              <a:custGeom>
                <a:avLst/>
                <a:gdLst/>
                <a:ahLst/>
                <a:cxnLst/>
                <a:rect l="l" t="t" r="r" b="b"/>
                <a:pathLst>
                  <a:path w="5138" h="5138" extrusionOk="0">
                    <a:moveTo>
                      <a:pt x="2569" y="1"/>
                    </a:moveTo>
                    <a:cubicBezTo>
                      <a:pt x="1168" y="1"/>
                      <a:pt x="1" y="1135"/>
                      <a:pt x="1" y="2569"/>
                    </a:cubicBezTo>
                    <a:cubicBezTo>
                      <a:pt x="1" y="4004"/>
                      <a:pt x="1168" y="5138"/>
                      <a:pt x="2569" y="5138"/>
                    </a:cubicBezTo>
                    <a:cubicBezTo>
                      <a:pt x="4004" y="5138"/>
                      <a:pt x="5138" y="4004"/>
                      <a:pt x="5138" y="2569"/>
                    </a:cubicBezTo>
                    <a:cubicBezTo>
                      <a:pt x="5138" y="1135"/>
                      <a:pt x="4004"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52;p38">
                <a:extLst>
                  <a:ext uri="{FF2B5EF4-FFF2-40B4-BE49-F238E27FC236}">
                    <a16:creationId xmlns:a16="http://schemas.microsoft.com/office/drawing/2014/main" id="{517B5895-CB3B-4FFA-B65C-3CCB0BA89DCD}"/>
                  </a:ext>
                </a:extLst>
              </p:cNvPr>
              <p:cNvSpPr/>
              <p:nvPr/>
            </p:nvSpPr>
            <p:spPr>
              <a:xfrm>
                <a:off x="5498784" y="3343454"/>
                <a:ext cx="27581" cy="39331"/>
              </a:xfrm>
              <a:custGeom>
                <a:avLst/>
                <a:gdLst/>
                <a:ahLst/>
                <a:cxnLst/>
                <a:rect l="l" t="t" r="r" b="b"/>
                <a:pathLst>
                  <a:path w="3603" h="5138" extrusionOk="0">
                    <a:moveTo>
                      <a:pt x="1034" y="1"/>
                    </a:moveTo>
                    <a:cubicBezTo>
                      <a:pt x="667" y="1"/>
                      <a:pt x="300" y="101"/>
                      <a:pt x="0" y="234"/>
                    </a:cubicBezTo>
                    <a:cubicBezTo>
                      <a:pt x="901" y="635"/>
                      <a:pt x="1501" y="1535"/>
                      <a:pt x="1501" y="2569"/>
                    </a:cubicBezTo>
                    <a:cubicBezTo>
                      <a:pt x="1501" y="3603"/>
                      <a:pt x="901" y="4504"/>
                      <a:pt x="0" y="4904"/>
                    </a:cubicBezTo>
                    <a:cubicBezTo>
                      <a:pt x="334" y="5071"/>
                      <a:pt x="667" y="5138"/>
                      <a:pt x="1034" y="5138"/>
                    </a:cubicBezTo>
                    <a:cubicBezTo>
                      <a:pt x="2469" y="5138"/>
                      <a:pt x="3603" y="4004"/>
                      <a:pt x="3603" y="2569"/>
                    </a:cubicBezTo>
                    <a:cubicBezTo>
                      <a:pt x="3603" y="1168"/>
                      <a:pt x="2469"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53;p38">
                <a:extLst>
                  <a:ext uri="{FF2B5EF4-FFF2-40B4-BE49-F238E27FC236}">
                    <a16:creationId xmlns:a16="http://schemas.microsoft.com/office/drawing/2014/main" id="{93DC8809-AA58-44FB-BAB6-53FD718E6676}"/>
                  </a:ext>
                </a:extLst>
              </p:cNvPr>
              <p:cNvSpPr/>
              <p:nvPr/>
            </p:nvSpPr>
            <p:spPr>
              <a:xfrm>
                <a:off x="5645366" y="3104946"/>
                <a:ext cx="17622" cy="263784"/>
              </a:xfrm>
              <a:custGeom>
                <a:avLst/>
                <a:gdLst/>
                <a:ahLst/>
                <a:cxnLst/>
                <a:rect l="l" t="t" r="r" b="b"/>
                <a:pathLst>
                  <a:path w="2302" h="34459" extrusionOk="0">
                    <a:moveTo>
                      <a:pt x="1134" y="0"/>
                    </a:moveTo>
                    <a:cubicBezTo>
                      <a:pt x="501" y="0"/>
                      <a:pt x="0" y="501"/>
                      <a:pt x="0" y="1168"/>
                    </a:cubicBezTo>
                    <a:lnTo>
                      <a:pt x="0" y="33291"/>
                    </a:lnTo>
                    <a:cubicBezTo>
                      <a:pt x="0" y="33925"/>
                      <a:pt x="501" y="34458"/>
                      <a:pt x="1134" y="34458"/>
                    </a:cubicBezTo>
                    <a:cubicBezTo>
                      <a:pt x="1768" y="34458"/>
                      <a:pt x="2302" y="33925"/>
                      <a:pt x="2302" y="33291"/>
                    </a:cubicBezTo>
                    <a:lnTo>
                      <a:pt x="2302" y="1168"/>
                    </a:lnTo>
                    <a:cubicBezTo>
                      <a:pt x="2302" y="501"/>
                      <a:pt x="1768" y="0"/>
                      <a:pt x="1134"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54;p38">
                <a:extLst>
                  <a:ext uri="{FF2B5EF4-FFF2-40B4-BE49-F238E27FC236}">
                    <a16:creationId xmlns:a16="http://schemas.microsoft.com/office/drawing/2014/main" id="{4F0365FD-B506-4DB1-BDBB-E1EED7DD5E1F}"/>
                  </a:ext>
                </a:extLst>
              </p:cNvPr>
              <p:cNvSpPr/>
              <p:nvPr/>
            </p:nvSpPr>
            <p:spPr>
              <a:xfrm>
                <a:off x="5482179" y="3153175"/>
                <a:ext cx="85039" cy="110860"/>
              </a:xfrm>
              <a:custGeom>
                <a:avLst/>
                <a:gdLst/>
                <a:ahLst/>
                <a:cxnLst/>
                <a:rect l="l" t="t" r="r" b="b"/>
                <a:pathLst>
                  <a:path w="11109" h="14482" extrusionOk="0">
                    <a:moveTo>
                      <a:pt x="3178" y="0"/>
                    </a:moveTo>
                    <a:cubicBezTo>
                      <a:pt x="2335" y="0"/>
                      <a:pt x="1498" y="326"/>
                      <a:pt x="868" y="972"/>
                    </a:cubicBezTo>
                    <a:lnTo>
                      <a:pt x="68" y="1773"/>
                    </a:lnTo>
                    <a:cubicBezTo>
                      <a:pt x="1" y="1839"/>
                      <a:pt x="1" y="1973"/>
                      <a:pt x="101" y="2040"/>
                    </a:cubicBezTo>
                    <a:lnTo>
                      <a:pt x="5305" y="7110"/>
                    </a:lnTo>
                    <a:cubicBezTo>
                      <a:pt x="5338" y="7143"/>
                      <a:pt x="5371" y="7210"/>
                      <a:pt x="5371" y="7243"/>
                    </a:cubicBezTo>
                    <a:cubicBezTo>
                      <a:pt x="5371" y="7277"/>
                      <a:pt x="5338" y="7343"/>
                      <a:pt x="5305" y="7377"/>
                    </a:cubicBezTo>
                    <a:lnTo>
                      <a:pt x="101" y="12447"/>
                    </a:lnTo>
                    <a:cubicBezTo>
                      <a:pt x="1" y="12514"/>
                      <a:pt x="1" y="12647"/>
                      <a:pt x="68" y="12714"/>
                    </a:cubicBezTo>
                    <a:lnTo>
                      <a:pt x="868" y="13514"/>
                    </a:lnTo>
                    <a:cubicBezTo>
                      <a:pt x="1493" y="14157"/>
                      <a:pt x="2324" y="14482"/>
                      <a:pt x="3161" y="14482"/>
                    </a:cubicBezTo>
                    <a:cubicBezTo>
                      <a:pt x="3976" y="14482"/>
                      <a:pt x="4796" y="14173"/>
                      <a:pt x="5438" y="13548"/>
                    </a:cubicBezTo>
                    <a:lnTo>
                      <a:pt x="10242" y="8844"/>
                    </a:lnTo>
                    <a:cubicBezTo>
                      <a:pt x="10875" y="8244"/>
                      <a:pt x="11109" y="7310"/>
                      <a:pt x="10809" y="6443"/>
                    </a:cubicBezTo>
                    <a:cubicBezTo>
                      <a:pt x="10675" y="6142"/>
                      <a:pt x="10475" y="5842"/>
                      <a:pt x="10242" y="5609"/>
                    </a:cubicBezTo>
                    <a:lnTo>
                      <a:pt x="5438" y="905"/>
                    </a:lnTo>
                    <a:cubicBezTo>
                      <a:pt x="4801" y="301"/>
                      <a:pt x="3987" y="0"/>
                      <a:pt x="317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55;p38">
                <a:extLst>
                  <a:ext uri="{FF2B5EF4-FFF2-40B4-BE49-F238E27FC236}">
                    <a16:creationId xmlns:a16="http://schemas.microsoft.com/office/drawing/2014/main" id="{05A802CF-C194-4AFE-A008-FF8D5F6477D5}"/>
                  </a:ext>
                </a:extLst>
              </p:cNvPr>
              <p:cNvSpPr/>
              <p:nvPr/>
            </p:nvSpPr>
            <p:spPr>
              <a:xfrm>
                <a:off x="5753639" y="2987984"/>
                <a:ext cx="47760" cy="81717"/>
              </a:xfrm>
              <a:custGeom>
                <a:avLst/>
                <a:gdLst/>
                <a:ahLst/>
                <a:cxnLst/>
                <a:rect l="l" t="t" r="r" b="b"/>
                <a:pathLst>
                  <a:path w="6239" h="10675" extrusionOk="0">
                    <a:moveTo>
                      <a:pt x="1168" y="1"/>
                    </a:moveTo>
                    <a:cubicBezTo>
                      <a:pt x="534" y="1"/>
                      <a:pt x="1" y="534"/>
                      <a:pt x="1" y="1168"/>
                    </a:cubicBezTo>
                    <a:lnTo>
                      <a:pt x="1" y="9507"/>
                    </a:lnTo>
                    <a:cubicBezTo>
                      <a:pt x="1" y="10141"/>
                      <a:pt x="534" y="10675"/>
                      <a:pt x="1168" y="10675"/>
                    </a:cubicBezTo>
                    <a:lnTo>
                      <a:pt x="5104" y="10675"/>
                    </a:lnTo>
                    <a:cubicBezTo>
                      <a:pt x="5738" y="10675"/>
                      <a:pt x="6238" y="10141"/>
                      <a:pt x="6238" y="9507"/>
                    </a:cubicBezTo>
                    <a:cubicBezTo>
                      <a:pt x="6238" y="8874"/>
                      <a:pt x="5738" y="8373"/>
                      <a:pt x="5104" y="8373"/>
                    </a:cubicBezTo>
                    <a:lnTo>
                      <a:pt x="2336" y="8373"/>
                    </a:lnTo>
                    <a:lnTo>
                      <a:pt x="2336" y="1168"/>
                    </a:lnTo>
                    <a:cubicBezTo>
                      <a:pt x="2336" y="534"/>
                      <a:pt x="1802" y="1"/>
                      <a:pt x="1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56;p38">
                <a:extLst>
                  <a:ext uri="{FF2B5EF4-FFF2-40B4-BE49-F238E27FC236}">
                    <a16:creationId xmlns:a16="http://schemas.microsoft.com/office/drawing/2014/main" id="{A71CB849-2785-4312-975D-100FCA1286A2}"/>
                  </a:ext>
                </a:extLst>
              </p:cNvPr>
              <p:cNvSpPr/>
              <p:nvPr/>
            </p:nvSpPr>
            <p:spPr>
              <a:xfrm>
                <a:off x="5450263" y="2967559"/>
                <a:ext cx="170063" cy="17622"/>
              </a:xfrm>
              <a:custGeom>
                <a:avLst/>
                <a:gdLst/>
                <a:ahLst/>
                <a:cxnLst/>
                <a:rect l="l" t="t" r="r" b="b"/>
                <a:pathLst>
                  <a:path w="22216" h="2302" extrusionOk="0">
                    <a:moveTo>
                      <a:pt x="1134" y="0"/>
                    </a:moveTo>
                    <a:cubicBezTo>
                      <a:pt x="501" y="0"/>
                      <a:pt x="0" y="500"/>
                      <a:pt x="0" y="1168"/>
                    </a:cubicBezTo>
                    <a:cubicBezTo>
                      <a:pt x="0" y="1801"/>
                      <a:pt x="501" y="2302"/>
                      <a:pt x="1134" y="2302"/>
                    </a:cubicBezTo>
                    <a:lnTo>
                      <a:pt x="21049" y="2302"/>
                    </a:lnTo>
                    <a:cubicBezTo>
                      <a:pt x="21682" y="2302"/>
                      <a:pt x="22216" y="1801"/>
                      <a:pt x="22216" y="1168"/>
                    </a:cubicBezTo>
                    <a:cubicBezTo>
                      <a:pt x="22216" y="500"/>
                      <a:pt x="21682" y="0"/>
                      <a:pt x="21049"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57;p38">
                <a:extLst>
                  <a:ext uri="{FF2B5EF4-FFF2-40B4-BE49-F238E27FC236}">
                    <a16:creationId xmlns:a16="http://schemas.microsoft.com/office/drawing/2014/main" id="{9D8C1B2E-994E-4ED8-B5F7-0A0D6ED0F2C2}"/>
                  </a:ext>
                </a:extLst>
              </p:cNvPr>
              <p:cNvSpPr/>
              <p:nvPr/>
            </p:nvSpPr>
            <p:spPr>
              <a:xfrm>
                <a:off x="5413233" y="3013263"/>
                <a:ext cx="175943" cy="17629"/>
              </a:xfrm>
              <a:custGeom>
                <a:avLst/>
                <a:gdLst/>
                <a:ahLst/>
                <a:cxnLst/>
                <a:rect l="l" t="t" r="r" b="b"/>
                <a:pathLst>
                  <a:path w="22984" h="2303" extrusionOk="0">
                    <a:moveTo>
                      <a:pt x="1168" y="1"/>
                    </a:moveTo>
                    <a:cubicBezTo>
                      <a:pt x="534" y="1"/>
                      <a:pt x="1" y="501"/>
                      <a:pt x="1" y="1168"/>
                    </a:cubicBezTo>
                    <a:cubicBezTo>
                      <a:pt x="1" y="1802"/>
                      <a:pt x="534" y="2303"/>
                      <a:pt x="1168" y="2303"/>
                    </a:cubicBezTo>
                    <a:lnTo>
                      <a:pt x="21816" y="2303"/>
                    </a:lnTo>
                    <a:cubicBezTo>
                      <a:pt x="22450" y="2303"/>
                      <a:pt x="22984" y="1802"/>
                      <a:pt x="22984" y="1168"/>
                    </a:cubicBezTo>
                    <a:cubicBezTo>
                      <a:pt x="22984" y="501"/>
                      <a:pt x="22450" y="1"/>
                      <a:pt x="21816"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58;p38">
                <a:extLst>
                  <a:ext uri="{FF2B5EF4-FFF2-40B4-BE49-F238E27FC236}">
                    <a16:creationId xmlns:a16="http://schemas.microsoft.com/office/drawing/2014/main" id="{8899E2AD-0F71-4C4B-A3ED-5D1E21965FFA}"/>
                  </a:ext>
                </a:extLst>
              </p:cNvPr>
              <p:cNvSpPr/>
              <p:nvPr/>
            </p:nvSpPr>
            <p:spPr>
              <a:xfrm>
                <a:off x="5503891" y="3054128"/>
                <a:ext cx="96269" cy="17622"/>
              </a:xfrm>
              <a:custGeom>
                <a:avLst/>
                <a:gdLst/>
                <a:ahLst/>
                <a:cxnLst/>
                <a:rect l="l" t="t" r="r" b="b"/>
                <a:pathLst>
                  <a:path w="12576" h="2302" extrusionOk="0">
                    <a:moveTo>
                      <a:pt x="1134" y="0"/>
                    </a:moveTo>
                    <a:cubicBezTo>
                      <a:pt x="501" y="0"/>
                      <a:pt x="0" y="500"/>
                      <a:pt x="0" y="1134"/>
                    </a:cubicBezTo>
                    <a:cubicBezTo>
                      <a:pt x="0" y="1768"/>
                      <a:pt x="501" y="2302"/>
                      <a:pt x="1134" y="2302"/>
                    </a:cubicBezTo>
                    <a:lnTo>
                      <a:pt x="11408" y="2302"/>
                    </a:lnTo>
                    <a:cubicBezTo>
                      <a:pt x="12042" y="2302"/>
                      <a:pt x="12576" y="1768"/>
                      <a:pt x="12576" y="1134"/>
                    </a:cubicBezTo>
                    <a:cubicBezTo>
                      <a:pt x="12576" y="500"/>
                      <a:pt x="12042" y="0"/>
                      <a:pt x="1140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59;p38">
                <a:extLst>
                  <a:ext uri="{FF2B5EF4-FFF2-40B4-BE49-F238E27FC236}">
                    <a16:creationId xmlns:a16="http://schemas.microsoft.com/office/drawing/2014/main" id="{E14D2F47-BC79-443B-AE6F-9E748090C633}"/>
                  </a:ext>
                </a:extLst>
              </p:cNvPr>
              <p:cNvSpPr/>
              <p:nvPr/>
            </p:nvSpPr>
            <p:spPr>
              <a:xfrm>
                <a:off x="5429065" y="3054128"/>
                <a:ext cx="56953" cy="17622"/>
              </a:xfrm>
              <a:custGeom>
                <a:avLst/>
                <a:gdLst/>
                <a:ahLst/>
                <a:cxnLst/>
                <a:rect l="l" t="t" r="r" b="b"/>
                <a:pathLst>
                  <a:path w="7440" h="2302" extrusionOk="0">
                    <a:moveTo>
                      <a:pt x="1168" y="0"/>
                    </a:moveTo>
                    <a:cubicBezTo>
                      <a:pt x="534" y="0"/>
                      <a:pt x="1" y="500"/>
                      <a:pt x="1" y="1134"/>
                    </a:cubicBezTo>
                    <a:cubicBezTo>
                      <a:pt x="1" y="1768"/>
                      <a:pt x="534" y="2302"/>
                      <a:pt x="1168" y="2302"/>
                    </a:cubicBezTo>
                    <a:lnTo>
                      <a:pt x="6305" y="2302"/>
                    </a:lnTo>
                    <a:cubicBezTo>
                      <a:pt x="6939" y="2302"/>
                      <a:pt x="7439" y="1768"/>
                      <a:pt x="7439" y="1134"/>
                    </a:cubicBezTo>
                    <a:cubicBezTo>
                      <a:pt x="7439" y="500"/>
                      <a:pt x="6939" y="0"/>
                      <a:pt x="6305"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60;p38">
                <a:extLst>
                  <a:ext uri="{FF2B5EF4-FFF2-40B4-BE49-F238E27FC236}">
                    <a16:creationId xmlns:a16="http://schemas.microsoft.com/office/drawing/2014/main" id="{EF830A10-CD11-42B3-AAC1-E07917EE6DA3}"/>
                  </a:ext>
                </a:extLst>
              </p:cNvPr>
              <p:cNvSpPr/>
              <p:nvPr/>
            </p:nvSpPr>
            <p:spPr>
              <a:xfrm>
                <a:off x="5307770" y="3175935"/>
                <a:ext cx="50309" cy="17629"/>
              </a:xfrm>
              <a:custGeom>
                <a:avLst/>
                <a:gdLst/>
                <a:ahLst/>
                <a:cxnLst/>
                <a:rect l="l" t="t" r="r" b="b"/>
                <a:pathLst>
                  <a:path w="6572" h="2303" extrusionOk="0">
                    <a:moveTo>
                      <a:pt x="1168" y="1"/>
                    </a:moveTo>
                    <a:cubicBezTo>
                      <a:pt x="534" y="1"/>
                      <a:pt x="0" y="501"/>
                      <a:pt x="0" y="1135"/>
                    </a:cubicBezTo>
                    <a:cubicBezTo>
                      <a:pt x="0" y="1768"/>
                      <a:pt x="534" y="2302"/>
                      <a:pt x="1168" y="2302"/>
                    </a:cubicBezTo>
                    <a:lnTo>
                      <a:pt x="5404" y="2302"/>
                    </a:lnTo>
                    <a:cubicBezTo>
                      <a:pt x="6038" y="2302"/>
                      <a:pt x="6571" y="1768"/>
                      <a:pt x="6571" y="1135"/>
                    </a:cubicBezTo>
                    <a:cubicBezTo>
                      <a:pt x="6571" y="501"/>
                      <a:pt x="6038" y="1"/>
                      <a:pt x="540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61;p38">
                <a:extLst>
                  <a:ext uri="{FF2B5EF4-FFF2-40B4-BE49-F238E27FC236}">
                    <a16:creationId xmlns:a16="http://schemas.microsoft.com/office/drawing/2014/main" id="{5BC82E04-3189-4F95-AAAA-5CE1E75506BA}"/>
                  </a:ext>
                </a:extLst>
              </p:cNvPr>
              <p:cNvSpPr/>
              <p:nvPr/>
            </p:nvSpPr>
            <p:spPr>
              <a:xfrm>
                <a:off x="5307770" y="3228031"/>
                <a:ext cx="129722" cy="17629"/>
              </a:xfrm>
              <a:custGeom>
                <a:avLst/>
                <a:gdLst/>
                <a:ahLst/>
                <a:cxnLst/>
                <a:rect l="l" t="t" r="r" b="b"/>
                <a:pathLst>
                  <a:path w="16946" h="2303" extrusionOk="0">
                    <a:moveTo>
                      <a:pt x="1168" y="0"/>
                    </a:moveTo>
                    <a:cubicBezTo>
                      <a:pt x="534" y="0"/>
                      <a:pt x="0" y="501"/>
                      <a:pt x="0" y="1135"/>
                    </a:cubicBezTo>
                    <a:cubicBezTo>
                      <a:pt x="0" y="1768"/>
                      <a:pt x="534" y="2302"/>
                      <a:pt x="1168" y="2302"/>
                    </a:cubicBezTo>
                    <a:lnTo>
                      <a:pt x="15778" y="2302"/>
                    </a:lnTo>
                    <a:cubicBezTo>
                      <a:pt x="16445" y="2302"/>
                      <a:pt x="16945" y="1768"/>
                      <a:pt x="16945" y="1135"/>
                    </a:cubicBezTo>
                    <a:cubicBezTo>
                      <a:pt x="16945" y="501"/>
                      <a:pt x="16445" y="0"/>
                      <a:pt x="1577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62;p38">
                <a:extLst>
                  <a:ext uri="{FF2B5EF4-FFF2-40B4-BE49-F238E27FC236}">
                    <a16:creationId xmlns:a16="http://schemas.microsoft.com/office/drawing/2014/main" id="{857B76F8-40CE-4D54-B1F6-B563CF492230}"/>
                  </a:ext>
                </a:extLst>
              </p:cNvPr>
              <p:cNvSpPr/>
              <p:nvPr/>
            </p:nvSpPr>
            <p:spPr>
              <a:xfrm>
                <a:off x="5307770" y="3271446"/>
                <a:ext cx="41368" cy="17882"/>
              </a:xfrm>
              <a:custGeom>
                <a:avLst/>
                <a:gdLst/>
                <a:ahLst/>
                <a:cxnLst/>
                <a:rect l="l" t="t" r="r" b="b"/>
                <a:pathLst>
                  <a:path w="5404" h="2336" extrusionOk="0">
                    <a:moveTo>
                      <a:pt x="1168" y="0"/>
                    </a:moveTo>
                    <a:cubicBezTo>
                      <a:pt x="534" y="0"/>
                      <a:pt x="0" y="534"/>
                      <a:pt x="0" y="1168"/>
                    </a:cubicBezTo>
                    <a:cubicBezTo>
                      <a:pt x="0" y="1801"/>
                      <a:pt x="534" y="2335"/>
                      <a:pt x="1168" y="2335"/>
                    </a:cubicBezTo>
                    <a:lnTo>
                      <a:pt x="4270" y="2335"/>
                    </a:lnTo>
                    <a:cubicBezTo>
                      <a:pt x="4904" y="2335"/>
                      <a:pt x="5404" y="1801"/>
                      <a:pt x="5404" y="1168"/>
                    </a:cubicBezTo>
                    <a:cubicBezTo>
                      <a:pt x="5404" y="534"/>
                      <a:pt x="4904" y="0"/>
                      <a:pt x="427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163;p38">
                <a:extLst>
                  <a:ext uri="{FF2B5EF4-FFF2-40B4-BE49-F238E27FC236}">
                    <a16:creationId xmlns:a16="http://schemas.microsoft.com/office/drawing/2014/main" id="{5B6CCB11-D87D-4504-AB7E-12DA1360EFA2}"/>
                  </a:ext>
                </a:extLst>
              </p:cNvPr>
              <p:cNvSpPr/>
              <p:nvPr/>
            </p:nvSpPr>
            <p:spPr>
              <a:xfrm>
                <a:off x="5404039" y="3196621"/>
                <a:ext cx="49291" cy="17629"/>
              </a:xfrm>
              <a:custGeom>
                <a:avLst/>
                <a:gdLst/>
                <a:ahLst/>
                <a:cxnLst/>
                <a:rect l="l" t="t" r="r" b="b"/>
                <a:pathLst>
                  <a:path w="6439" h="2303" extrusionOk="0">
                    <a:moveTo>
                      <a:pt x="1135" y="0"/>
                    </a:moveTo>
                    <a:cubicBezTo>
                      <a:pt x="501" y="0"/>
                      <a:pt x="1" y="501"/>
                      <a:pt x="1" y="1135"/>
                    </a:cubicBezTo>
                    <a:cubicBezTo>
                      <a:pt x="1" y="1802"/>
                      <a:pt x="501" y="2302"/>
                      <a:pt x="1135" y="2302"/>
                    </a:cubicBezTo>
                    <a:lnTo>
                      <a:pt x="5271" y="2302"/>
                    </a:lnTo>
                    <a:cubicBezTo>
                      <a:pt x="5905" y="2302"/>
                      <a:pt x="6439" y="1802"/>
                      <a:pt x="6439" y="1135"/>
                    </a:cubicBezTo>
                    <a:cubicBezTo>
                      <a:pt x="6439" y="501"/>
                      <a:pt x="5905" y="0"/>
                      <a:pt x="5271"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164;p38">
                <a:extLst>
                  <a:ext uri="{FF2B5EF4-FFF2-40B4-BE49-F238E27FC236}">
                    <a16:creationId xmlns:a16="http://schemas.microsoft.com/office/drawing/2014/main" id="{FE9EF6EA-C51F-4AE9-B1AE-6BF8F36FA96A}"/>
                  </a:ext>
                </a:extLst>
              </p:cNvPr>
              <p:cNvSpPr/>
              <p:nvPr/>
            </p:nvSpPr>
            <p:spPr>
              <a:xfrm>
                <a:off x="5363947" y="3271446"/>
                <a:ext cx="73549" cy="17882"/>
              </a:xfrm>
              <a:custGeom>
                <a:avLst/>
                <a:gdLst/>
                <a:ahLst/>
                <a:cxnLst/>
                <a:rect l="l" t="t" r="r" b="b"/>
                <a:pathLst>
                  <a:path w="9608" h="2336" extrusionOk="0">
                    <a:moveTo>
                      <a:pt x="1135" y="0"/>
                    </a:moveTo>
                    <a:cubicBezTo>
                      <a:pt x="501" y="0"/>
                      <a:pt x="1" y="534"/>
                      <a:pt x="1" y="1168"/>
                    </a:cubicBezTo>
                    <a:cubicBezTo>
                      <a:pt x="1" y="1801"/>
                      <a:pt x="501" y="2335"/>
                      <a:pt x="1135" y="2335"/>
                    </a:cubicBezTo>
                    <a:lnTo>
                      <a:pt x="8440" y="2335"/>
                    </a:lnTo>
                    <a:cubicBezTo>
                      <a:pt x="9107" y="2335"/>
                      <a:pt x="9607" y="1801"/>
                      <a:pt x="9607" y="1168"/>
                    </a:cubicBezTo>
                    <a:cubicBezTo>
                      <a:pt x="9607" y="534"/>
                      <a:pt x="9107" y="0"/>
                      <a:pt x="844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4129;p38">
              <a:extLst>
                <a:ext uri="{FF2B5EF4-FFF2-40B4-BE49-F238E27FC236}">
                  <a16:creationId xmlns:a16="http://schemas.microsoft.com/office/drawing/2014/main" id="{20B62A99-977A-49E7-A0DD-E502529D4744}"/>
                </a:ext>
              </a:extLst>
            </p:cNvPr>
            <p:cNvGrpSpPr/>
            <p:nvPr/>
          </p:nvGrpSpPr>
          <p:grpSpPr>
            <a:xfrm>
              <a:off x="8777034" y="1324773"/>
              <a:ext cx="905482" cy="623735"/>
              <a:chOff x="5307770" y="2886097"/>
              <a:chExt cx="604199" cy="536270"/>
            </a:xfrm>
          </p:grpSpPr>
          <p:sp>
            <p:nvSpPr>
              <p:cNvPr id="112" name="Google Shape;4130;p38">
                <a:extLst>
                  <a:ext uri="{FF2B5EF4-FFF2-40B4-BE49-F238E27FC236}">
                    <a16:creationId xmlns:a16="http://schemas.microsoft.com/office/drawing/2014/main" id="{49D60513-D4A5-4523-AD0F-4D2C31A61A25}"/>
                  </a:ext>
                </a:extLst>
              </p:cNvPr>
              <p:cNvSpPr/>
              <p:nvPr/>
            </p:nvSpPr>
            <p:spPr>
              <a:xfrm>
                <a:off x="5376716" y="3339113"/>
                <a:ext cx="54136" cy="53378"/>
              </a:xfrm>
              <a:custGeom>
                <a:avLst/>
                <a:gdLst/>
                <a:ahLst/>
                <a:cxnLst/>
                <a:rect l="l" t="t" r="r" b="b"/>
                <a:pathLst>
                  <a:path w="7072" h="6973" extrusionOk="0">
                    <a:moveTo>
                      <a:pt x="5938" y="1"/>
                    </a:moveTo>
                    <a:cubicBezTo>
                      <a:pt x="5304" y="1"/>
                      <a:pt x="4771" y="534"/>
                      <a:pt x="4771" y="1168"/>
                    </a:cubicBezTo>
                    <a:lnTo>
                      <a:pt x="4771" y="4671"/>
                    </a:lnTo>
                    <a:lnTo>
                      <a:pt x="1168" y="4671"/>
                    </a:lnTo>
                    <a:cubicBezTo>
                      <a:pt x="534" y="4671"/>
                      <a:pt x="0" y="5171"/>
                      <a:pt x="0" y="5805"/>
                    </a:cubicBezTo>
                    <a:cubicBezTo>
                      <a:pt x="0" y="6439"/>
                      <a:pt x="534" y="6972"/>
                      <a:pt x="1168" y="6972"/>
                    </a:cubicBezTo>
                    <a:lnTo>
                      <a:pt x="5938" y="6972"/>
                    </a:lnTo>
                    <a:cubicBezTo>
                      <a:pt x="6572" y="6972"/>
                      <a:pt x="7072" y="6439"/>
                      <a:pt x="7072" y="5805"/>
                    </a:cubicBezTo>
                    <a:lnTo>
                      <a:pt x="7072" y="1168"/>
                    </a:lnTo>
                    <a:cubicBezTo>
                      <a:pt x="7072" y="534"/>
                      <a:pt x="6572" y="1"/>
                      <a:pt x="593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131;p38">
                <a:extLst>
                  <a:ext uri="{FF2B5EF4-FFF2-40B4-BE49-F238E27FC236}">
                    <a16:creationId xmlns:a16="http://schemas.microsoft.com/office/drawing/2014/main" id="{27765E2F-42BC-489C-BBE7-C0A8AD42F77C}"/>
                  </a:ext>
                </a:extLst>
              </p:cNvPr>
              <p:cNvSpPr/>
              <p:nvPr/>
            </p:nvSpPr>
            <p:spPr>
              <a:xfrm>
                <a:off x="5331518" y="3124605"/>
                <a:ext cx="70480" cy="17882"/>
              </a:xfrm>
              <a:custGeom>
                <a:avLst/>
                <a:gdLst/>
                <a:ahLst/>
                <a:cxnLst/>
                <a:rect l="l" t="t" r="r" b="b"/>
                <a:pathLst>
                  <a:path w="9207" h="2336" extrusionOk="0">
                    <a:moveTo>
                      <a:pt x="1168" y="1"/>
                    </a:moveTo>
                    <a:cubicBezTo>
                      <a:pt x="501" y="1"/>
                      <a:pt x="0" y="534"/>
                      <a:pt x="0" y="1168"/>
                    </a:cubicBezTo>
                    <a:cubicBezTo>
                      <a:pt x="0" y="1802"/>
                      <a:pt x="501" y="2336"/>
                      <a:pt x="1168" y="2336"/>
                    </a:cubicBezTo>
                    <a:lnTo>
                      <a:pt x="8073" y="2336"/>
                    </a:lnTo>
                    <a:cubicBezTo>
                      <a:pt x="8706" y="2336"/>
                      <a:pt x="9207" y="1802"/>
                      <a:pt x="9207" y="1168"/>
                    </a:cubicBezTo>
                    <a:cubicBezTo>
                      <a:pt x="9207" y="534"/>
                      <a:pt x="8706" y="1"/>
                      <a:pt x="8073"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132;p38">
                <a:extLst>
                  <a:ext uri="{FF2B5EF4-FFF2-40B4-BE49-F238E27FC236}">
                    <a16:creationId xmlns:a16="http://schemas.microsoft.com/office/drawing/2014/main" id="{5F56CBE3-D8EF-4E6A-856D-65062945AF07}"/>
                  </a:ext>
                </a:extLst>
              </p:cNvPr>
              <p:cNvSpPr/>
              <p:nvPr/>
            </p:nvSpPr>
            <p:spPr>
              <a:xfrm>
                <a:off x="5705378" y="2886097"/>
                <a:ext cx="114396" cy="61286"/>
              </a:xfrm>
              <a:custGeom>
                <a:avLst/>
                <a:gdLst/>
                <a:ahLst/>
                <a:cxnLst/>
                <a:rect l="l" t="t" r="r" b="b"/>
                <a:pathLst>
                  <a:path w="14944" h="8006" extrusionOk="0">
                    <a:moveTo>
                      <a:pt x="1434" y="0"/>
                    </a:moveTo>
                    <a:cubicBezTo>
                      <a:pt x="634" y="0"/>
                      <a:pt x="0" y="634"/>
                      <a:pt x="0" y="1401"/>
                    </a:cubicBezTo>
                    <a:lnTo>
                      <a:pt x="0" y="8006"/>
                    </a:lnTo>
                    <a:lnTo>
                      <a:pt x="14944" y="8006"/>
                    </a:lnTo>
                    <a:lnTo>
                      <a:pt x="14944" y="1401"/>
                    </a:lnTo>
                    <a:cubicBezTo>
                      <a:pt x="14944" y="634"/>
                      <a:pt x="14310" y="0"/>
                      <a:pt x="13510" y="0"/>
                    </a:cubicBez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133;p38">
                <a:extLst>
                  <a:ext uri="{FF2B5EF4-FFF2-40B4-BE49-F238E27FC236}">
                    <a16:creationId xmlns:a16="http://schemas.microsoft.com/office/drawing/2014/main" id="{19A7E6E5-1D91-4CB0-84D0-706C6CC575BC}"/>
                  </a:ext>
                </a:extLst>
              </p:cNvPr>
              <p:cNvSpPr/>
              <p:nvPr/>
            </p:nvSpPr>
            <p:spPr>
              <a:xfrm>
                <a:off x="5784032" y="2886097"/>
                <a:ext cx="35749" cy="61286"/>
              </a:xfrm>
              <a:custGeom>
                <a:avLst/>
                <a:gdLst/>
                <a:ahLst/>
                <a:cxnLst/>
                <a:rect l="l" t="t" r="r" b="b"/>
                <a:pathLst>
                  <a:path w="4670" h="8006" extrusionOk="0">
                    <a:moveTo>
                      <a:pt x="0" y="0"/>
                    </a:moveTo>
                    <a:cubicBezTo>
                      <a:pt x="767" y="0"/>
                      <a:pt x="1401" y="634"/>
                      <a:pt x="1401" y="1401"/>
                    </a:cubicBezTo>
                    <a:lnTo>
                      <a:pt x="1401" y="8006"/>
                    </a:lnTo>
                    <a:lnTo>
                      <a:pt x="4670" y="8006"/>
                    </a:lnTo>
                    <a:lnTo>
                      <a:pt x="4670" y="1401"/>
                    </a:lnTo>
                    <a:cubicBezTo>
                      <a:pt x="4670" y="634"/>
                      <a:pt x="4036" y="0"/>
                      <a:pt x="3236" y="0"/>
                    </a:cubicBez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134;p38">
                <a:extLst>
                  <a:ext uri="{FF2B5EF4-FFF2-40B4-BE49-F238E27FC236}">
                    <a16:creationId xmlns:a16="http://schemas.microsoft.com/office/drawing/2014/main" id="{2C6F8EE4-4B70-4A0E-BEC8-596C37732618}"/>
                  </a:ext>
                </a:extLst>
              </p:cNvPr>
              <p:cNvSpPr/>
              <p:nvPr/>
            </p:nvSpPr>
            <p:spPr>
              <a:xfrm>
                <a:off x="5621871" y="2920309"/>
                <a:ext cx="281145" cy="281153"/>
              </a:xfrm>
              <a:custGeom>
                <a:avLst/>
                <a:gdLst/>
                <a:ahLst/>
                <a:cxnLst/>
                <a:rect l="l" t="t" r="r" b="b"/>
                <a:pathLst>
                  <a:path w="36727" h="36728" extrusionOk="0">
                    <a:moveTo>
                      <a:pt x="18380" y="1"/>
                    </a:moveTo>
                    <a:cubicBezTo>
                      <a:pt x="8240" y="1"/>
                      <a:pt x="0" y="8207"/>
                      <a:pt x="0" y="18347"/>
                    </a:cubicBezTo>
                    <a:cubicBezTo>
                      <a:pt x="0" y="28488"/>
                      <a:pt x="8240" y="36727"/>
                      <a:pt x="18380" y="36727"/>
                    </a:cubicBezTo>
                    <a:cubicBezTo>
                      <a:pt x="28521" y="36727"/>
                      <a:pt x="36727" y="28488"/>
                      <a:pt x="36727" y="18347"/>
                    </a:cubicBezTo>
                    <a:cubicBezTo>
                      <a:pt x="36727" y="8207"/>
                      <a:pt x="28521" y="1"/>
                      <a:pt x="18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135;p38">
                <a:extLst>
                  <a:ext uri="{FF2B5EF4-FFF2-40B4-BE49-F238E27FC236}">
                    <a16:creationId xmlns:a16="http://schemas.microsoft.com/office/drawing/2014/main" id="{2AF83CC3-D5CB-470A-9F9B-02F34C439A41}"/>
                  </a:ext>
                </a:extLst>
              </p:cNvPr>
              <p:cNvSpPr/>
              <p:nvPr/>
            </p:nvSpPr>
            <p:spPr>
              <a:xfrm>
                <a:off x="5747767" y="2920309"/>
                <a:ext cx="155259" cy="280893"/>
              </a:xfrm>
              <a:custGeom>
                <a:avLst/>
                <a:gdLst/>
                <a:ahLst/>
                <a:cxnLst/>
                <a:rect l="l" t="t" r="r" b="b"/>
                <a:pathLst>
                  <a:path w="20282" h="36694" extrusionOk="0">
                    <a:moveTo>
                      <a:pt x="1935" y="1"/>
                    </a:moveTo>
                    <a:cubicBezTo>
                      <a:pt x="1268" y="1"/>
                      <a:pt x="634" y="34"/>
                      <a:pt x="0" y="101"/>
                    </a:cubicBezTo>
                    <a:cubicBezTo>
                      <a:pt x="9207" y="1068"/>
                      <a:pt x="16412" y="8874"/>
                      <a:pt x="16412" y="18347"/>
                    </a:cubicBezTo>
                    <a:cubicBezTo>
                      <a:pt x="16412" y="27854"/>
                      <a:pt x="9240" y="35626"/>
                      <a:pt x="0" y="36594"/>
                    </a:cubicBezTo>
                    <a:cubicBezTo>
                      <a:pt x="634" y="36661"/>
                      <a:pt x="1268" y="36694"/>
                      <a:pt x="1935" y="36694"/>
                    </a:cubicBezTo>
                    <a:cubicBezTo>
                      <a:pt x="12076" y="36694"/>
                      <a:pt x="20282" y="28488"/>
                      <a:pt x="20282" y="18347"/>
                    </a:cubicBezTo>
                    <a:cubicBezTo>
                      <a:pt x="20282" y="8207"/>
                      <a:pt x="12076" y="1"/>
                      <a:pt x="1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136;p38">
                <a:extLst>
                  <a:ext uri="{FF2B5EF4-FFF2-40B4-BE49-F238E27FC236}">
                    <a16:creationId xmlns:a16="http://schemas.microsoft.com/office/drawing/2014/main" id="{8508121F-C433-4C15-9E2D-7795E0A2D38F}"/>
                  </a:ext>
                </a:extLst>
              </p:cNvPr>
              <p:cNvSpPr/>
              <p:nvPr/>
            </p:nvSpPr>
            <p:spPr>
              <a:xfrm>
                <a:off x="5753639" y="2943804"/>
                <a:ext cx="17882" cy="29633"/>
              </a:xfrm>
              <a:custGeom>
                <a:avLst/>
                <a:gdLst/>
                <a:ahLst/>
                <a:cxnLst/>
                <a:rect l="l" t="t" r="r" b="b"/>
                <a:pathLst>
                  <a:path w="2336" h="3871" extrusionOk="0">
                    <a:moveTo>
                      <a:pt x="1168" y="1"/>
                    </a:moveTo>
                    <a:cubicBezTo>
                      <a:pt x="534" y="1"/>
                      <a:pt x="1" y="535"/>
                      <a:pt x="1" y="1168"/>
                    </a:cubicBezTo>
                    <a:lnTo>
                      <a:pt x="1" y="2703"/>
                    </a:lnTo>
                    <a:cubicBezTo>
                      <a:pt x="1" y="3337"/>
                      <a:pt x="534" y="3870"/>
                      <a:pt x="1168" y="3870"/>
                    </a:cubicBezTo>
                    <a:cubicBezTo>
                      <a:pt x="1802" y="3870"/>
                      <a:pt x="2336" y="3337"/>
                      <a:pt x="2336" y="2703"/>
                    </a:cubicBezTo>
                    <a:lnTo>
                      <a:pt x="2336" y="1168"/>
                    </a:lnTo>
                    <a:cubicBezTo>
                      <a:pt x="2336" y="535"/>
                      <a:pt x="1802" y="1"/>
                      <a:pt x="116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137;p38">
                <a:extLst>
                  <a:ext uri="{FF2B5EF4-FFF2-40B4-BE49-F238E27FC236}">
                    <a16:creationId xmlns:a16="http://schemas.microsoft.com/office/drawing/2014/main" id="{45CCF32A-5445-4691-BE04-31854CD402C0}"/>
                  </a:ext>
                </a:extLst>
              </p:cNvPr>
              <p:cNvSpPr/>
              <p:nvPr/>
            </p:nvSpPr>
            <p:spPr>
              <a:xfrm>
                <a:off x="5849916" y="3052084"/>
                <a:ext cx="29625" cy="17622"/>
              </a:xfrm>
              <a:custGeom>
                <a:avLst/>
                <a:gdLst/>
                <a:ahLst/>
                <a:cxnLst/>
                <a:rect l="l" t="t" r="r" b="b"/>
                <a:pathLst>
                  <a:path w="3870" h="2302" extrusionOk="0">
                    <a:moveTo>
                      <a:pt x="1168" y="0"/>
                    </a:moveTo>
                    <a:cubicBezTo>
                      <a:pt x="534" y="0"/>
                      <a:pt x="0" y="501"/>
                      <a:pt x="0" y="1134"/>
                    </a:cubicBezTo>
                    <a:cubicBezTo>
                      <a:pt x="0" y="1768"/>
                      <a:pt x="534" y="2302"/>
                      <a:pt x="1168" y="2302"/>
                    </a:cubicBezTo>
                    <a:lnTo>
                      <a:pt x="2736" y="2302"/>
                    </a:lnTo>
                    <a:cubicBezTo>
                      <a:pt x="3369" y="2302"/>
                      <a:pt x="3870" y="1768"/>
                      <a:pt x="3870" y="1134"/>
                    </a:cubicBezTo>
                    <a:cubicBezTo>
                      <a:pt x="3870" y="501"/>
                      <a:pt x="3369" y="0"/>
                      <a:pt x="2736"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138;p38">
                <a:extLst>
                  <a:ext uri="{FF2B5EF4-FFF2-40B4-BE49-F238E27FC236}">
                    <a16:creationId xmlns:a16="http://schemas.microsoft.com/office/drawing/2014/main" id="{185FBB03-DE5E-4031-AECE-A3B06B86DAB6}"/>
                  </a:ext>
                </a:extLst>
              </p:cNvPr>
              <p:cNvSpPr/>
              <p:nvPr/>
            </p:nvSpPr>
            <p:spPr>
              <a:xfrm>
                <a:off x="5645619" y="3052084"/>
                <a:ext cx="29625" cy="17622"/>
              </a:xfrm>
              <a:custGeom>
                <a:avLst/>
                <a:gdLst/>
                <a:ahLst/>
                <a:cxnLst/>
                <a:rect l="l" t="t" r="r" b="b"/>
                <a:pathLst>
                  <a:path w="3870" h="2302" extrusionOk="0">
                    <a:moveTo>
                      <a:pt x="1135" y="0"/>
                    </a:moveTo>
                    <a:cubicBezTo>
                      <a:pt x="501" y="0"/>
                      <a:pt x="1" y="501"/>
                      <a:pt x="1" y="1134"/>
                    </a:cubicBezTo>
                    <a:cubicBezTo>
                      <a:pt x="1" y="1768"/>
                      <a:pt x="501" y="2302"/>
                      <a:pt x="1135" y="2302"/>
                    </a:cubicBezTo>
                    <a:lnTo>
                      <a:pt x="2702" y="2302"/>
                    </a:lnTo>
                    <a:cubicBezTo>
                      <a:pt x="3336" y="2302"/>
                      <a:pt x="3870" y="1768"/>
                      <a:pt x="3870" y="1134"/>
                    </a:cubicBezTo>
                    <a:cubicBezTo>
                      <a:pt x="3870" y="501"/>
                      <a:pt x="3336" y="0"/>
                      <a:pt x="2702"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139;p38">
                <a:extLst>
                  <a:ext uri="{FF2B5EF4-FFF2-40B4-BE49-F238E27FC236}">
                    <a16:creationId xmlns:a16="http://schemas.microsoft.com/office/drawing/2014/main" id="{31697458-342E-42E6-9D17-101CEAAF9816}"/>
                  </a:ext>
                </a:extLst>
              </p:cNvPr>
              <p:cNvSpPr/>
              <p:nvPr/>
            </p:nvSpPr>
            <p:spPr>
              <a:xfrm>
                <a:off x="5381570" y="3113880"/>
                <a:ext cx="521428" cy="245909"/>
              </a:xfrm>
              <a:custGeom>
                <a:avLst/>
                <a:gdLst/>
                <a:ahLst/>
                <a:cxnLst/>
                <a:rect l="l" t="t" r="r" b="b"/>
                <a:pathLst>
                  <a:path w="68116" h="32124" extrusionOk="0">
                    <a:moveTo>
                      <a:pt x="1635" y="1"/>
                    </a:moveTo>
                    <a:cubicBezTo>
                      <a:pt x="734" y="1"/>
                      <a:pt x="0" y="735"/>
                      <a:pt x="0" y="1635"/>
                    </a:cubicBezTo>
                    <a:lnTo>
                      <a:pt x="0" y="31090"/>
                    </a:lnTo>
                    <a:cubicBezTo>
                      <a:pt x="0" y="31657"/>
                      <a:pt x="467" y="32124"/>
                      <a:pt x="1034" y="32124"/>
                    </a:cubicBezTo>
                    <a:lnTo>
                      <a:pt x="66081" y="32124"/>
                    </a:lnTo>
                    <a:cubicBezTo>
                      <a:pt x="67215" y="32124"/>
                      <a:pt x="68116" y="31190"/>
                      <a:pt x="68116" y="30056"/>
                    </a:cubicBezTo>
                    <a:lnTo>
                      <a:pt x="68116" y="20315"/>
                    </a:lnTo>
                    <a:cubicBezTo>
                      <a:pt x="68116" y="19581"/>
                      <a:pt x="67849" y="18848"/>
                      <a:pt x="67348" y="18314"/>
                    </a:cubicBezTo>
                    <a:lnTo>
                      <a:pt x="65280" y="16046"/>
                    </a:lnTo>
                    <a:lnTo>
                      <a:pt x="50336" y="12009"/>
                    </a:lnTo>
                    <a:cubicBezTo>
                      <a:pt x="49702" y="12009"/>
                      <a:pt x="49169" y="11476"/>
                      <a:pt x="49169" y="10842"/>
                    </a:cubicBezTo>
                    <a:lnTo>
                      <a:pt x="42898" y="1"/>
                    </a:lnTo>
                    <a:close/>
                  </a:path>
                </a:pathLst>
              </a:custGeom>
              <a:solidFill>
                <a:srgbClr val="27A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140;p38">
                <a:extLst>
                  <a:ext uri="{FF2B5EF4-FFF2-40B4-BE49-F238E27FC236}">
                    <a16:creationId xmlns:a16="http://schemas.microsoft.com/office/drawing/2014/main" id="{9FDB05C3-05C4-4B58-BF74-4CB2A369F040}"/>
                  </a:ext>
                </a:extLst>
              </p:cNvPr>
              <p:cNvSpPr/>
              <p:nvPr/>
            </p:nvSpPr>
            <p:spPr>
              <a:xfrm>
                <a:off x="5846846" y="3227518"/>
                <a:ext cx="56188" cy="132278"/>
              </a:xfrm>
              <a:custGeom>
                <a:avLst/>
                <a:gdLst/>
                <a:ahLst/>
                <a:cxnLst/>
                <a:rect l="l" t="t" r="r" b="b"/>
                <a:pathLst>
                  <a:path w="7340" h="17280" extrusionOk="0">
                    <a:moveTo>
                      <a:pt x="1" y="1"/>
                    </a:moveTo>
                    <a:lnTo>
                      <a:pt x="3170" y="3470"/>
                    </a:lnTo>
                    <a:cubicBezTo>
                      <a:pt x="3670" y="4004"/>
                      <a:pt x="3937" y="4737"/>
                      <a:pt x="3937" y="5471"/>
                    </a:cubicBezTo>
                    <a:lnTo>
                      <a:pt x="3937" y="15212"/>
                    </a:lnTo>
                    <a:cubicBezTo>
                      <a:pt x="3937" y="16346"/>
                      <a:pt x="3036" y="17280"/>
                      <a:pt x="1902" y="17280"/>
                    </a:cubicBezTo>
                    <a:lnTo>
                      <a:pt x="5271" y="17280"/>
                    </a:lnTo>
                    <a:cubicBezTo>
                      <a:pt x="6439" y="17280"/>
                      <a:pt x="7340" y="16346"/>
                      <a:pt x="7340" y="15212"/>
                    </a:cubicBezTo>
                    <a:lnTo>
                      <a:pt x="7340" y="5471"/>
                    </a:lnTo>
                    <a:cubicBezTo>
                      <a:pt x="7340" y="4737"/>
                      <a:pt x="7073" y="4004"/>
                      <a:pt x="6572" y="3470"/>
                    </a:cubicBezTo>
                    <a:lnTo>
                      <a:pt x="4504" y="1202"/>
                    </a:lnTo>
                    <a:lnTo>
                      <a:pt x="1" y="1"/>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141;p38">
                <a:extLst>
                  <a:ext uri="{FF2B5EF4-FFF2-40B4-BE49-F238E27FC236}">
                    <a16:creationId xmlns:a16="http://schemas.microsoft.com/office/drawing/2014/main" id="{3B77503C-423B-4ED6-8BD0-3A48B92CA3A7}"/>
                  </a:ext>
                </a:extLst>
              </p:cNvPr>
              <p:cNvSpPr/>
              <p:nvPr/>
            </p:nvSpPr>
            <p:spPr>
              <a:xfrm>
                <a:off x="5709971" y="3113880"/>
                <a:ext cx="171342" cy="122832"/>
              </a:xfrm>
              <a:custGeom>
                <a:avLst/>
                <a:gdLst/>
                <a:ahLst/>
                <a:cxnLst/>
                <a:rect l="l" t="t" r="r" b="b"/>
                <a:pathLst>
                  <a:path w="22383" h="16046" extrusionOk="0">
                    <a:moveTo>
                      <a:pt x="1" y="1"/>
                    </a:moveTo>
                    <a:lnTo>
                      <a:pt x="1" y="14878"/>
                    </a:lnTo>
                    <a:cubicBezTo>
                      <a:pt x="1" y="15545"/>
                      <a:pt x="534" y="16046"/>
                      <a:pt x="1168" y="16046"/>
                    </a:cubicBezTo>
                    <a:lnTo>
                      <a:pt x="22383" y="16046"/>
                    </a:lnTo>
                    <a:lnTo>
                      <a:pt x="8607" y="968"/>
                    </a:lnTo>
                    <a:cubicBezTo>
                      <a:pt x="8040" y="334"/>
                      <a:pt x="7239" y="1"/>
                      <a:pt x="6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142;p38">
                <a:extLst>
                  <a:ext uri="{FF2B5EF4-FFF2-40B4-BE49-F238E27FC236}">
                    <a16:creationId xmlns:a16="http://schemas.microsoft.com/office/drawing/2014/main" id="{C73EA637-4669-42B4-AD39-246461F0CD73}"/>
                  </a:ext>
                </a:extLst>
              </p:cNvPr>
              <p:cNvSpPr/>
              <p:nvPr/>
            </p:nvSpPr>
            <p:spPr>
              <a:xfrm>
                <a:off x="5732953" y="3113880"/>
                <a:ext cx="148362" cy="122832"/>
              </a:xfrm>
              <a:custGeom>
                <a:avLst/>
                <a:gdLst/>
                <a:ahLst/>
                <a:cxnLst/>
                <a:rect l="l" t="t" r="r" b="b"/>
                <a:pathLst>
                  <a:path w="19381" h="16046" extrusionOk="0">
                    <a:moveTo>
                      <a:pt x="1" y="1"/>
                    </a:moveTo>
                    <a:cubicBezTo>
                      <a:pt x="835" y="1"/>
                      <a:pt x="1635" y="334"/>
                      <a:pt x="2202" y="968"/>
                    </a:cubicBezTo>
                    <a:lnTo>
                      <a:pt x="16012" y="16046"/>
                    </a:lnTo>
                    <a:lnTo>
                      <a:pt x="19381" y="16046"/>
                    </a:lnTo>
                    <a:lnTo>
                      <a:pt x="5605" y="968"/>
                    </a:lnTo>
                    <a:cubicBezTo>
                      <a:pt x="5038" y="334"/>
                      <a:pt x="4237" y="1"/>
                      <a:pt x="3403" y="1"/>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143;p38">
                <a:extLst>
                  <a:ext uri="{FF2B5EF4-FFF2-40B4-BE49-F238E27FC236}">
                    <a16:creationId xmlns:a16="http://schemas.microsoft.com/office/drawing/2014/main" id="{DB50D67F-54D4-4F94-A962-B2D54D1C86F6}"/>
                  </a:ext>
                </a:extLst>
              </p:cNvPr>
              <p:cNvSpPr/>
              <p:nvPr/>
            </p:nvSpPr>
            <p:spPr>
              <a:xfrm>
                <a:off x="5372628" y="3309746"/>
                <a:ext cx="539302" cy="17629"/>
              </a:xfrm>
              <a:custGeom>
                <a:avLst/>
                <a:gdLst/>
                <a:ahLst/>
                <a:cxnLst/>
                <a:rect l="l" t="t" r="r" b="b"/>
                <a:pathLst>
                  <a:path w="70451" h="2303" extrusionOk="0">
                    <a:moveTo>
                      <a:pt x="1168" y="1"/>
                    </a:moveTo>
                    <a:cubicBezTo>
                      <a:pt x="534" y="1"/>
                      <a:pt x="1" y="534"/>
                      <a:pt x="1" y="1168"/>
                    </a:cubicBezTo>
                    <a:cubicBezTo>
                      <a:pt x="1" y="1802"/>
                      <a:pt x="534" y="2302"/>
                      <a:pt x="1168" y="2302"/>
                    </a:cubicBezTo>
                    <a:lnTo>
                      <a:pt x="69284" y="2302"/>
                    </a:lnTo>
                    <a:cubicBezTo>
                      <a:pt x="69917" y="2302"/>
                      <a:pt x="70451" y="1802"/>
                      <a:pt x="70451" y="1168"/>
                    </a:cubicBezTo>
                    <a:cubicBezTo>
                      <a:pt x="70451" y="534"/>
                      <a:pt x="69917" y="1"/>
                      <a:pt x="6928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144;p38">
                <a:extLst>
                  <a:ext uri="{FF2B5EF4-FFF2-40B4-BE49-F238E27FC236}">
                    <a16:creationId xmlns:a16="http://schemas.microsoft.com/office/drawing/2014/main" id="{FFD7A735-EA59-4316-BF0F-16A6E4E03749}"/>
                  </a:ext>
                </a:extLst>
              </p:cNvPr>
              <p:cNvSpPr/>
              <p:nvPr/>
            </p:nvSpPr>
            <p:spPr>
              <a:xfrm>
                <a:off x="5878517" y="3279101"/>
                <a:ext cx="33452" cy="17629"/>
              </a:xfrm>
              <a:custGeom>
                <a:avLst/>
                <a:gdLst/>
                <a:ahLst/>
                <a:cxnLst/>
                <a:rect l="l" t="t" r="r" b="b"/>
                <a:pathLst>
                  <a:path w="4370" h="2303" extrusionOk="0">
                    <a:moveTo>
                      <a:pt x="1168" y="1"/>
                    </a:moveTo>
                    <a:cubicBezTo>
                      <a:pt x="534" y="1"/>
                      <a:pt x="0" y="501"/>
                      <a:pt x="0" y="1135"/>
                    </a:cubicBezTo>
                    <a:cubicBezTo>
                      <a:pt x="0" y="1769"/>
                      <a:pt x="534" y="2302"/>
                      <a:pt x="1168" y="2302"/>
                    </a:cubicBezTo>
                    <a:lnTo>
                      <a:pt x="3203" y="2302"/>
                    </a:lnTo>
                    <a:cubicBezTo>
                      <a:pt x="3836" y="2302"/>
                      <a:pt x="4370" y="1769"/>
                      <a:pt x="4370" y="1135"/>
                    </a:cubicBezTo>
                    <a:cubicBezTo>
                      <a:pt x="4370" y="501"/>
                      <a:pt x="3836" y="1"/>
                      <a:pt x="320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145;p38">
                <a:extLst>
                  <a:ext uri="{FF2B5EF4-FFF2-40B4-BE49-F238E27FC236}">
                    <a16:creationId xmlns:a16="http://schemas.microsoft.com/office/drawing/2014/main" id="{BC5FAB26-3D1F-4094-A828-8AC3E47F8D27}"/>
                  </a:ext>
                </a:extLst>
              </p:cNvPr>
              <p:cNvSpPr/>
              <p:nvPr/>
            </p:nvSpPr>
            <p:spPr>
              <a:xfrm>
                <a:off x="5742148" y="3303875"/>
                <a:ext cx="118492" cy="118492"/>
              </a:xfrm>
              <a:custGeom>
                <a:avLst/>
                <a:gdLst/>
                <a:ahLst/>
                <a:cxnLst/>
                <a:rect l="l" t="t" r="r" b="b"/>
                <a:pathLst>
                  <a:path w="15479" h="15479" extrusionOk="0">
                    <a:moveTo>
                      <a:pt x="7739" y="0"/>
                    </a:moveTo>
                    <a:cubicBezTo>
                      <a:pt x="3470" y="0"/>
                      <a:pt x="1" y="3470"/>
                      <a:pt x="1" y="7739"/>
                    </a:cubicBezTo>
                    <a:cubicBezTo>
                      <a:pt x="1" y="12009"/>
                      <a:pt x="3470" y="15478"/>
                      <a:pt x="7739" y="15478"/>
                    </a:cubicBezTo>
                    <a:cubicBezTo>
                      <a:pt x="12009" y="15478"/>
                      <a:pt x="15478" y="12009"/>
                      <a:pt x="15478" y="7739"/>
                    </a:cubicBezTo>
                    <a:cubicBezTo>
                      <a:pt x="15478" y="3470"/>
                      <a:pt x="12009" y="0"/>
                      <a:pt x="77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146;p38">
                <a:extLst>
                  <a:ext uri="{FF2B5EF4-FFF2-40B4-BE49-F238E27FC236}">
                    <a16:creationId xmlns:a16="http://schemas.microsoft.com/office/drawing/2014/main" id="{483B9C72-F0F3-4228-BAE4-881FF8BB6BAF}"/>
                  </a:ext>
                </a:extLst>
              </p:cNvPr>
              <p:cNvSpPr/>
              <p:nvPr/>
            </p:nvSpPr>
            <p:spPr>
              <a:xfrm>
                <a:off x="5791435" y="3303875"/>
                <a:ext cx="69209" cy="118492"/>
              </a:xfrm>
              <a:custGeom>
                <a:avLst/>
                <a:gdLst/>
                <a:ahLst/>
                <a:cxnLst/>
                <a:rect l="l" t="t" r="r" b="b"/>
                <a:pathLst>
                  <a:path w="9041" h="15479" extrusionOk="0">
                    <a:moveTo>
                      <a:pt x="1301" y="0"/>
                    </a:moveTo>
                    <a:cubicBezTo>
                      <a:pt x="868" y="0"/>
                      <a:pt x="434" y="67"/>
                      <a:pt x="0" y="134"/>
                    </a:cubicBezTo>
                    <a:cubicBezTo>
                      <a:pt x="3670" y="734"/>
                      <a:pt x="6472" y="3903"/>
                      <a:pt x="6472" y="7739"/>
                    </a:cubicBezTo>
                    <a:cubicBezTo>
                      <a:pt x="6472" y="11575"/>
                      <a:pt x="3670" y="14744"/>
                      <a:pt x="0" y="15345"/>
                    </a:cubicBezTo>
                    <a:cubicBezTo>
                      <a:pt x="434" y="15445"/>
                      <a:pt x="868" y="15478"/>
                      <a:pt x="1301" y="15478"/>
                    </a:cubicBezTo>
                    <a:cubicBezTo>
                      <a:pt x="5571" y="15478"/>
                      <a:pt x="9040" y="12009"/>
                      <a:pt x="9040" y="7739"/>
                    </a:cubicBezTo>
                    <a:cubicBezTo>
                      <a:pt x="9040" y="3470"/>
                      <a:pt x="5571" y="0"/>
                      <a:pt x="130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147;p38">
                <a:extLst>
                  <a:ext uri="{FF2B5EF4-FFF2-40B4-BE49-F238E27FC236}">
                    <a16:creationId xmlns:a16="http://schemas.microsoft.com/office/drawing/2014/main" id="{65F93393-D3EA-4771-8A18-1739EB55A8FC}"/>
                  </a:ext>
                </a:extLst>
              </p:cNvPr>
              <p:cNvSpPr/>
              <p:nvPr/>
            </p:nvSpPr>
            <p:spPr>
              <a:xfrm>
                <a:off x="5781727" y="3343454"/>
                <a:ext cx="39331" cy="39331"/>
              </a:xfrm>
              <a:custGeom>
                <a:avLst/>
                <a:gdLst/>
                <a:ahLst/>
                <a:cxnLst/>
                <a:rect l="l" t="t" r="r" b="b"/>
                <a:pathLst>
                  <a:path w="5138" h="5138" extrusionOk="0">
                    <a:moveTo>
                      <a:pt x="2569" y="1"/>
                    </a:moveTo>
                    <a:cubicBezTo>
                      <a:pt x="1135" y="1"/>
                      <a:pt x="1" y="1135"/>
                      <a:pt x="1" y="2569"/>
                    </a:cubicBezTo>
                    <a:cubicBezTo>
                      <a:pt x="1" y="4004"/>
                      <a:pt x="1135" y="5138"/>
                      <a:pt x="2569" y="5138"/>
                    </a:cubicBezTo>
                    <a:cubicBezTo>
                      <a:pt x="3970" y="5138"/>
                      <a:pt x="5138" y="4004"/>
                      <a:pt x="5138" y="2569"/>
                    </a:cubicBezTo>
                    <a:cubicBezTo>
                      <a:pt x="5138" y="1135"/>
                      <a:pt x="3970"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148;p38">
                <a:extLst>
                  <a:ext uri="{FF2B5EF4-FFF2-40B4-BE49-F238E27FC236}">
                    <a16:creationId xmlns:a16="http://schemas.microsoft.com/office/drawing/2014/main" id="{51982C9D-1AB4-4698-A08F-09A75FD79CCF}"/>
                  </a:ext>
                </a:extLst>
              </p:cNvPr>
              <p:cNvSpPr/>
              <p:nvPr/>
            </p:nvSpPr>
            <p:spPr>
              <a:xfrm>
                <a:off x="5793479" y="3343454"/>
                <a:ext cx="27581" cy="39331"/>
              </a:xfrm>
              <a:custGeom>
                <a:avLst/>
                <a:gdLst/>
                <a:ahLst/>
                <a:cxnLst/>
                <a:rect l="l" t="t" r="r" b="b"/>
                <a:pathLst>
                  <a:path w="3603" h="5138" extrusionOk="0">
                    <a:moveTo>
                      <a:pt x="1034" y="1"/>
                    </a:moveTo>
                    <a:cubicBezTo>
                      <a:pt x="667" y="1"/>
                      <a:pt x="301" y="101"/>
                      <a:pt x="0" y="234"/>
                    </a:cubicBezTo>
                    <a:cubicBezTo>
                      <a:pt x="868" y="635"/>
                      <a:pt x="1501" y="1535"/>
                      <a:pt x="1501" y="2569"/>
                    </a:cubicBezTo>
                    <a:cubicBezTo>
                      <a:pt x="1501" y="3603"/>
                      <a:pt x="868" y="4504"/>
                      <a:pt x="0" y="4904"/>
                    </a:cubicBezTo>
                    <a:cubicBezTo>
                      <a:pt x="301" y="5071"/>
                      <a:pt x="667" y="5138"/>
                      <a:pt x="1034" y="5138"/>
                    </a:cubicBezTo>
                    <a:cubicBezTo>
                      <a:pt x="2435" y="5138"/>
                      <a:pt x="3603" y="4004"/>
                      <a:pt x="3603" y="2569"/>
                    </a:cubicBezTo>
                    <a:cubicBezTo>
                      <a:pt x="3603" y="1168"/>
                      <a:pt x="2435"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149;p38">
                <a:extLst>
                  <a:ext uri="{FF2B5EF4-FFF2-40B4-BE49-F238E27FC236}">
                    <a16:creationId xmlns:a16="http://schemas.microsoft.com/office/drawing/2014/main" id="{AD104D80-A1E7-4787-ACB0-B6023A24A35E}"/>
                  </a:ext>
                </a:extLst>
              </p:cNvPr>
              <p:cNvSpPr/>
              <p:nvPr/>
            </p:nvSpPr>
            <p:spPr>
              <a:xfrm>
                <a:off x="5447706" y="3303875"/>
                <a:ext cx="118231" cy="118492"/>
              </a:xfrm>
              <a:custGeom>
                <a:avLst/>
                <a:gdLst/>
                <a:ahLst/>
                <a:cxnLst/>
                <a:rect l="l" t="t" r="r" b="b"/>
                <a:pathLst>
                  <a:path w="15445" h="15479" extrusionOk="0">
                    <a:moveTo>
                      <a:pt x="7706" y="0"/>
                    </a:moveTo>
                    <a:cubicBezTo>
                      <a:pt x="3437" y="0"/>
                      <a:pt x="1" y="3470"/>
                      <a:pt x="1" y="7739"/>
                    </a:cubicBezTo>
                    <a:cubicBezTo>
                      <a:pt x="1" y="12009"/>
                      <a:pt x="3437" y="15478"/>
                      <a:pt x="7706" y="15478"/>
                    </a:cubicBezTo>
                    <a:cubicBezTo>
                      <a:pt x="11976" y="15478"/>
                      <a:pt x="15445" y="12009"/>
                      <a:pt x="15445" y="7739"/>
                    </a:cubicBezTo>
                    <a:cubicBezTo>
                      <a:pt x="15445" y="3470"/>
                      <a:pt x="11976" y="0"/>
                      <a:pt x="770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150;p38">
                <a:extLst>
                  <a:ext uri="{FF2B5EF4-FFF2-40B4-BE49-F238E27FC236}">
                    <a16:creationId xmlns:a16="http://schemas.microsoft.com/office/drawing/2014/main" id="{EF5949BE-3933-44E4-98F5-0D11E168B44A}"/>
                  </a:ext>
                </a:extLst>
              </p:cNvPr>
              <p:cNvSpPr/>
              <p:nvPr/>
            </p:nvSpPr>
            <p:spPr>
              <a:xfrm>
                <a:off x="5496993" y="3303875"/>
                <a:ext cx="68949" cy="118492"/>
              </a:xfrm>
              <a:custGeom>
                <a:avLst/>
                <a:gdLst/>
                <a:ahLst/>
                <a:cxnLst/>
                <a:rect l="l" t="t" r="r" b="b"/>
                <a:pathLst>
                  <a:path w="9007" h="15479" extrusionOk="0">
                    <a:moveTo>
                      <a:pt x="1268" y="0"/>
                    </a:moveTo>
                    <a:cubicBezTo>
                      <a:pt x="835" y="0"/>
                      <a:pt x="401" y="67"/>
                      <a:pt x="1" y="134"/>
                    </a:cubicBezTo>
                    <a:cubicBezTo>
                      <a:pt x="3637" y="734"/>
                      <a:pt x="6439" y="3903"/>
                      <a:pt x="6439" y="7739"/>
                    </a:cubicBezTo>
                    <a:cubicBezTo>
                      <a:pt x="6439" y="11575"/>
                      <a:pt x="3637" y="14744"/>
                      <a:pt x="1" y="15345"/>
                    </a:cubicBezTo>
                    <a:cubicBezTo>
                      <a:pt x="401" y="15445"/>
                      <a:pt x="835" y="15478"/>
                      <a:pt x="1268" y="15478"/>
                    </a:cubicBezTo>
                    <a:cubicBezTo>
                      <a:pt x="5538" y="15478"/>
                      <a:pt x="9007" y="12009"/>
                      <a:pt x="9007" y="7739"/>
                    </a:cubicBezTo>
                    <a:cubicBezTo>
                      <a:pt x="9007" y="3470"/>
                      <a:pt x="5538" y="0"/>
                      <a:pt x="126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151;p38">
                <a:extLst>
                  <a:ext uri="{FF2B5EF4-FFF2-40B4-BE49-F238E27FC236}">
                    <a16:creationId xmlns:a16="http://schemas.microsoft.com/office/drawing/2014/main" id="{1117336C-E1A3-46AF-B53F-30D8891987BE}"/>
                  </a:ext>
                </a:extLst>
              </p:cNvPr>
              <p:cNvSpPr/>
              <p:nvPr/>
            </p:nvSpPr>
            <p:spPr>
              <a:xfrm>
                <a:off x="5487033" y="3343454"/>
                <a:ext cx="39331" cy="39331"/>
              </a:xfrm>
              <a:custGeom>
                <a:avLst/>
                <a:gdLst/>
                <a:ahLst/>
                <a:cxnLst/>
                <a:rect l="l" t="t" r="r" b="b"/>
                <a:pathLst>
                  <a:path w="5138" h="5138" extrusionOk="0">
                    <a:moveTo>
                      <a:pt x="2569" y="1"/>
                    </a:moveTo>
                    <a:cubicBezTo>
                      <a:pt x="1168" y="1"/>
                      <a:pt x="1" y="1135"/>
                      <a:pt x="1" y="2569"/>
                    </a:cubicBezTo>
                    <a:cubicBezTo>
                      <a:pt x="1" y="4004"/>
                      <a:pt x="1168" y="5138"/>
                      <a:pt x="2569" y="5138"/>
                    </a:cubicBezTo>
                    <a:cubicBezTo>
                      <a:pt x="4004" y="5138"/>
                      <a:pt x="5138" y="4004"/>
                      <a:pt x="5138" y="2569"/>
                    </a:cubicBezTo>
                    <a:cubicBezTo>
                      <a:pt x="5138" y="1135"/>
                      <a:pt x="4004"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152;p38">
                <a:extLst>
                  <a:ext uri="{FF2B5EF4-FFF2-40B4-BE49-F238E27FC236}">
                    <a16:creationId xmlns:a16="http://schemas.microsoft.com/office/drawing/2014/main" id="{5F238111-DFFF-4E0D-A21E-8CA82108389C}"/>
                  </a:ext>
                </a:extLst>
              </p:cNvPr>
              <p:cNvSpPr/>
              <p:nvPr/>
            </p:nvSpPr>
            <p:spPr>
              <a:xfrm>
                <a:off x="5498784" y="3343454"/>
                <a:ext cx="27581" cy="39331"/>
              </a:xfrm>
              <a:custGeom>
                <a:avLst/>
                <a:gdLst/>
                <a:ahLst/>
                <a:cxnLst/>
                <a:rect l="l" t="t" r="r" b="b"/>
                <a:pathLst>
                  <a:path w="3603" h="5138" extrusionOk="0">
                    <a:moveTo>
                      <a:pt x="1034" y="1"/>
                    </a:moveTo>
                    <a:cubicBezTo>
                      <a:pt x="667" y="1"/>
                      <a:pt x="300" y="101"/>
                      <a:pt x="0" y="234"/>
                    </a:cubicBezTo>
                    <a:cubicBezTo>
                      <a:pt x="901" y="635"/>
                      <a:pt x="1501" y="1535"/>
                      <a:pt x="1501" y="2569"/>
                    </a:cubicBezTo>
                    <a:cubicBezTo>
                      <a:pt x="1501" y="3603"/>
                      <a:pt x="901" y="4504"/>
                      <a:pt x="0" y="4904"/>
                    </a:cubicBezTo>
                    <a:cubicBezTo>
                      <a:pt x="334" y="5071"/>
                      <a:pt x="667" y="5138"/>
                      <a:pt x="1034" y="5138"/>
                    </a:cubicBezTo>
                    <a:cubicBezTo>
                      <a:pt x="2469" y="5138"/>
                      <a:pt x="3603" y="4004"/>
                      <a:pt x="3603" y="2569"/>
                    </a:cubicBezTo>
                    <a:cubicBezTo>
                      <a:pt x="3603" y="1168"/>
                      <a:pt x="2469"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153;p38">
                <a:extLst>
                  <a:ext uri="{FF2B5EF4-FFF2-40B4-BE49-F238E27FC236}">
                    <a16:creationId xmlns:a16="http://schemas.microsoft.com/office/drawing/2014/main" id="{EF6C55AE-ACEB-417D-8AEC-8A9CD89BFA75}"/>
                  </a:ext>
                </a:extLst>
              </p:cNvPr>
              <p:cNvSpPr/>
              <p:nvPr/>
            </p:nvSpPr>
            <p:spPr>
              <a:xfrm>
                <a:off x="5645366" y="3104946"/>
                <a:ext cx="17622" cy="263784"/>
              </a:xfrm>
              <a:custGeom>
                <a:avLst/>
                <a:gdLst/>
                <a:ahLst/>
                <a:cxnLst/>
                <a:rect l="l" t="t" r="r" b="b"/>
                <a:pathLst>
                  <a:path w="2302" h="34459" extrusionOk="0">
                    <a:moveTo>
                      <a:pt x="1134" y="0"/>
                    </a:moveTo>
                    <a:cubicBezTo>
                      <a:pt x="501" y="0"/>
                      <a:pt x="0" y="501"/>
                      <a:pt x="0" y="1168"/>
                    </a:cubicBezTo>
                    <a:lnTo>
                      <a:pt x="0" y="33291"/>
                    </a:lnTo>
                    <a:cubicBezTo>
                      <a:pt x="0" y="33925"/>
                      <a:pt x="501" y="34458"/>
                      <a:pt x="1134" y="34458"/>
                    </a:cubicBezTo>
                    <a:cubicBezTo>
                      <a:pt x="1768" y="34458"/>
                      <a:pt x="2302" y="33925"/>
                      <a:pt x="2302" y="33291"/>
                    </a:cubicBezTo>
                    <a:lnTo>
                      <a:pt x="2302" y="1168"/>
                    </a:lnTo>
                    <a:cubicBezTo>
                      <a:pt x="2302" y="501"/>
                      <a:pt x="1768" y="0"/>
                      <a:pt x="1134"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154;p38">
                <a:extLst>
                  <a:ext uri="{FF2B5EF4-FFF2-40B4-BE49-F238E27FC236}">
                    <a16:creationId xmlns:a16="http://schemas.microsoft.com/office/drawing/2014/main" id="{677E9B7C-E71C-40F8-BE47-A122716DDD29}"/>
                  </a:ext>
                </a:extLst>
              </p:cNvPr>
              <p:cNvSpPr/>
              <p:nvPr/>
            </p:nvSpPr>
            <p:spPr>
              <a:xfrm>
                <a:off x="5482179" y="3153175"/>
                <a:ext cx="85039" cy="110860"/>
              </a:xfrm>
              <a:custGeom>
                <a:avLst/>
                <a:gdLst/>
                <a:ahLst/>
                <a:cxnLst/>
                <a:rect l="l" t="t" r="r" b="b"/>
                <a:pathLst>
                  <a:path w="11109" h="14482" extrusionOk="0">
                    <a:moveTo>
                      <a:pt x="3178" y="0"/>
                    </a:moveTo>
                    <a:cubicBezTo>
                      <a:pt x="2335" y="0"/>
                      <a:pt x="1498" y="326"/>
                      <a:pt x="868" y="972"/>
                    </a:cubicBezTo>
                    <a:lnTo>
                      <a:pt x="68" y="1773"/>
                    </a:lnTo>
                    <a:cubicBezTo>
                      <a:pt x="1" y="1839"/>
                      <a:pt x="1" y="1973"/>
                      <a:pt x="101" y="2040"/>
                    </a:cubicBezTo>
                    <a:lnTo>
                      <a:pt x="5305" y="7110"/>
                    </a:lnTo>
                    <a:cubicBezTo>
                      <a:pt x="5338" y="7143"/>
                      <a:pt x="5371" y="7210"/>
                      <a:pt x="5371" y="7243"/>
                    </a:cubicBezTo>
                    <a:cubicBezTo>
                      <a:pt x="5371" y="7277"/>
                      <a:pt x="5338" y="7343"/>
                      <a:pt x="5305" y="7377"/>
                    </a:cubicBezTo>
                    <a:lnTo>
                      <a:pt x="101" y="12447"/>
                    </a:lnTo>
                    <a:cubicBezTo>
                      <a:pt x="1" y="12514"/>
                      <a:pt x="1" y="12647"/>
                      <a:pt x="68" y="12714"/>
                    </a:cubicBezTo>
                    <a:lnTo>
                      <a:pt x="868" y="13514"/>
                    </a:lnTo>
                    <a:cubicBezTo>
                      <a:pt x="1493" y="14157"/>
                      <a:pt x="2324" y="14482"/>
                      <a:pt x="3161" y="14482"/>
                    </a:cubicBezTo>
                    <a:cubicBezTo>
                      <a:pt x="3976" y="14482"/>
                      <a:pt x="4796" y="14173"/>
                      <a:pt x="5438" y="13548"/>
                    </a:cubicBezTo>
                    <a:lnTo>
                      <a:pt x="10242" y="8844"/>
                    </a:lnTo>
                    <a:cubicBezTo>
                      <a:pt x="10875" y="8244"/>
                      <a:pt x="11109" y="7310"/>
                      <a:pt x="10809" y="6443"/>
                    </a:cubicBezTo>
                    <a:cubicBezTo>
                      <a:pt x="10675" y="6142"/>
                      <a:pt x="10475" y="5842"/>
                      <a:pt x="10242" y="5609"/>
                    </a:cubicBezTo>
                    <a:lnTo>
                      <a:pt x="5438" y="905"/>
                    </a:lnTo>
                    <a:cubicBezTo>
                      <a:pt x="4801" y="301"/>
                      <a:pt x="3987" y="0"/>
                      <a:pt x="317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155;p38">
                <a:extLst>
                  <a:ext uri="{FF2B5EF4-FFF2-40B4-BE49-F238E27FC236}">
                    <a16:creationId xmlns:a16="http://schemas.microsoft.com/office/drawing/2014/main" id="{8944A554-A1C9-4276-BCCC-7C89D7F4AB09}"/>
                  </a:ext>
                </a:extLst>
              </p:cNvPr>
              <p:cNvSpPr/>
              <p:nvPr/>
            </p:nvSpPr>
            <p:spPr>
              <a:xfrm>
                <a:off x="5753639" y="2987984"/>
                <a:ext cx="47760" cy="81717"/>
              </a:xfrm>
              <a:custGeom>
                <a:avLst/>
                <a:gdLst/>
                <a:ahLst/>
                <a:cxnLst/>
                <a:rect l="l" t="t" r="r" b="b"/>
                <a:pathLst>
                  <a:path w="6239" h="10675" extrusionOk="0">
                    <a:moveTo>
                      <a:pt x="1168" y="1"/>
                    </a:moveTo>
                    <a:cubicBezTo>
                      <a:pt x="534" y="1"/>
                      <a:pt x="1" y="534"/>
                      <a:pt x="1" y="1168"/>
                    </a:cubicBezTo>
                    <a:lnTo>
                      <a:pt x="1" y="9507"/>
                    </a:lnTo>
                    <a:cubicBezTo>
                      <a:pt x="1" y="10141"/>
                      <a:pt x="534" y="10675"/>
                      <a:pt x="1168" y="10675"/>
                    </a:cubicBezTo>
                    <a:lnTo>
                      <a:pt x="5104" y="10675"/>
                    </a:lnTo>
                    <a:cubicBezTo>
                      <a:pt x="5738" y="10675"/>
                      <a:pt x="6238" y="10141"/>
                      <a:pt x="6238" y="9507"/>
                    </a:cubicBezTo>
                    <a:cubicBezTo>
                      <a:pt x="6238" y="8874"/>
                      <a:pt x="5738" y="8373"/>
                      <a:pt x="5104" y="8373"/>
                    </a:cubicBezTo>
                    <a:lnTo>
                      <a:pt x="2336" y="8373"/>
                    </a:lnTo>
                    <a:lnTo>
                      <a:pt x="2336" y="1168"/>
                    </a:lnTo>
                    <a:cubicBezTo>
                      <a:pt x="2336" y="534"/>
                      <a:pt x="1802" y="1"/>
                      <a:pt x="1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156;p38">
                <a:extLst>
                  <a:ext uri="{FF2B5EF4-FFF2-40B4-BE49-F238E27FC236}">
                    <a16:creationId xmlns:a16="http://schemas.microsoft.com/office/drawing/2014/main" id="{4FDBFEF3-F9B9-49DE-B0DE-5E6783B5B660}"/>
                  </a:ext>
                </a:extLst>
              </p:cNvPr>
              <p:cNvSpPr/>
              <p:nvPr/>
            </p:nvSpPr>
            <p:spPr>
              <a:xfrm>
                <a:off x="5450263" y="2967559"/>
                <a:ext cx="170063" cy="17622"/>
              </a:xfrm>
              <a:custGeom>
                <a:avLst/>
                <a:gdLst/>
                <a:ahLst/>
                <a:cxnLst/>
                <a:rect l="l" t="t" r="r" b="b"/>
                <a:pathLst>
                  <a:path w="22216" h="2302" extrusionOk="0">
                    <a:moveTo>
                      <a:pt x="1134" y="0"/>
                    </a:moveTo>
                    <a:cubicBezTo>
                      <a:pt x="501" y="0"/>
                      <a:pt x="0" y="500"/>
                      <a:pt x="0" y="1168"/>
                    </a:cubicBezTo>
                    <a:cubicBezTo>
                      <a:pt x="0" y="1801"/>
                      <a:pt x="501" y="2302"/>
                      <a:pt x="1134" y="2302"/>
                    </a:cubicBezTo>
                    <a:lnTo>
                      <a:pt x="21049" y="2302"/>
                    </a:lnTo>
                    <a:cubicBezTo>
                      <a:pt x="21682" y="2302"/>
                      <a:pt x="22216" y="1801"/>
                      <a:pt x="22216" y="1168"/>
                    </a:cubicBezTo>
                    <a:cubicBezTo>
                      <a:pt x="22216" y="500"/>
                      <a:pt x="21682" y="0"/>
                      <a:pt x="21049"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157;p38">
                <a:extLst>
                  <a:ext uri="{FF2B5EF4-FFF2-40B4-BE49-F238E27FC236}">
                    <a16:creationId xmlns:a16="http://schemas.microsoft.com/office/drawing/2014/main" id="{14B61AB4-CE40-49F3-A914-3138A84D60A0}"/>
                  </a:ext>
                </a:extLst>
              </p:cNvPr>
              <p:cNvSpPr/>
              <p:nvPr/>
            </p:nvSpPr>
            <p:spPr>
              <a:xfrm>
                <a:off x="5413233" y="3013263"/>
                <a:ext cx="175943" cy="17629"/>
              </a:xfrm>
              <a:custGeom>
                <a:avLst/>
                <a:gdLst/>
                <a:ahLst/>
                <a:cxnLst/>
                <a:rect l="l" t="t" r="r" b="b"/>
                <a:pathLst>
                  <a:path w="22984" h="2303" extrusionOk="0">
                    <a:moveTo>
                      <a:pt x="1168" y="1"/>
                    </a:moveTo>
                    <a:cubicBezTo>
                      <a:pt x="534" y="1"/>
                      <a:pt x="1" y="501"/>
                      <a:pt x="1" y="1168"/>
                    </a:cubicBezTo>
                    <a:cubicBezTo>
                      <a:pt x="1" y="1802"/>
                      <a:pt x="534" y="2303"/>
                      <a:pt x="1168" y="2303"/>
                    </a:cubicBezTo>
                    <a:lnTo>
                      <a:pt x="21816" y="2303"/>
                    </a:lnTo>
                    <a:cubicBezTo>
                      <a:pt x="22450" y="2303"/>
                      <a:pt x="22984" y="1802"/>
                      <a:pt x="22984" y="1168"/>
                    </a:cubicBezTo>
                    <a:cubicBezTo>
                      <a:pt x="22984" y="501"/>
                      <a:pt x="22450" y="1"/>
                      <a:pt x="21816"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158;p38">
                <a:extLst>
                  <a:ext uri="{FF2B5EF4-FFF2-40B4-BE49-F238E27FC236}">
                    <a16:creationId xmlns:a16="http://schemas.microsoft.com/office/drawing/2014/main" id="{1DAE1578-DE98-4258-AAE0-A605BDAA9469}"/>
                  </a:ext>
                </a:extLst>
              </p:cNvPr>
              <p:cNvSpPr/>
              <p:nvPr/>
            </p:nvSpPr>
            <p:spPr>
              <a:xfrm>
                <a:off x="5503891" y="3054128"/>
                <a:ext cx="96269" cy="17622"/>
              </a:xfrm>
              <a:custGeom>
                <a:avLst/>
                <a:gdLst/>
                <a:ahLst/>
                <a:cxnLst/>
                <a:rect l="l" t="t" r="r" b="b"/>
                <a:pathLst>
                  <a:path w="12576" h="2302" extrusionOk="0">
                    <a:moveTo>
                      <a:pt x="1134" y="0"/>
                    </a:moveTo>
                    <a:cubicBezTo>
                      <a:pt x="501" y="0"/>
                      <a:pt x="0" y="500"/>
                      <a:pt x="0" y="1134"/>
                    </a:cubicBezTo>
                    <a:cubicBezTo>
                      <a:pt x="0" y="1768"/>
                      <a:pt x="501" y="2302"/>
                      <a:pt x="1134" y="2302"/>
                    </a:cubicBezTo>
                    <a:lnTo>
                      <a:pt x="11408" y="2302"/>
                    </a:lnTo>
                    <a:cubicBezTo>
                      <a:pt x="12042" y="2302"/>
                      <a:pt x="12576" y="1768"/>
                      <a:pt x="12576" y="1134"/>
                    </a:cubicBezTo>
                    <a:cubicBezTo>
                      <a:pt x="12576" y="500"/>
                      <a:pt x="12042" y="0"/>
                      <a:pt x="1140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159;p38">
                <a:extLst>
                  <a:ext uri="{FF2B5EF4-FFF2-40B4-BE49-F238E27FC236}">
                    <a16:creationId xmlns:a16="http://schemas.microsoft.com/office/drawing/2014/main" id="{E18F552D-3D6B-46EE-A4A7-F814B3F595A8}"/>
                  </a:ext>
                </a:extLst>
              </p:cNvPr>
              <p:cNvSpPr/>
              <p:nvPr/>
            </p:nvSpPr>
            <p:spPr>
              <a:xfrm>
                <a:off x="5429065" y="3054128"/>
                <a:ext cx="56953" cy="17622"/>
              </a:xfrm>
              <a:custGeom>
                <a:avLst/>
                <a:gdLst/>
                <a:ahLst/>
                <a:cxnLst/>
                <a:rect l="l" t="t" r="r" b="b"/>
                <a:pathLst>
                  <a:path w="7440" h="2302" extrusionOk="0">
                    <a:moveTo>
                      <a:pt x="1168" y="0"/>
                    </a:moveTo>
                    <a:cubicBezTo>
                      <a:pt x="534" y="0"/>
                      <a:pt x="1" y="500"/>
                      <a:pt x="1" y="1134"/>
                    </a:cubicBezTo>
                    <a:cubicBezTo>
                      <a:pt x="1" y="1768"/>
                      <a:pt x="534" y="2302"/>
                      <a:pt x="1168" y="2302"/>
                    </a:cubicBezTo>
                    <a:lnTo>
                      <a:pt x="6305" y="2302"/>
                    </a:lnTo>
                    <a:cubicBezTo>
                      <a:pt x="6939" y="2302"/>
                      <a:pt x="7439" y="1768"/>
                      <a:pt x="7439" y="1134"/>
                    </a:cubicBezTo>
                    <a:cubicBezTo>
                      <a:pt x="7439" y="500"/>
                      <a:pt x="6939" y="0"/>
                      <a:pt x="6305"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160;p38">
                <a:extLst>
                  <a:ext uri="{FF2B5EF4-FFF2-40B4-BE49-F238E27FC236}">
                    <a16:creationId xmlns:a16="http://schemas.microsoft.com/office/drawing/2014/main" id="{C27EA722-9A83-48DD-99CF-42D9985F1A2A}"/>
                  </a:ext>
                </a:extLst>
              </p:cNvPr>
              <p:cNvSpPr/>
              <p:nvPr/>
            </p:nvSpPr>
            <p:spPr>
              <a:xfrm>
                <a:off x="5307770" y="3175935"/>
                <a:ext cx="50309" cy="17629"/>
              </a:xfrm>
              <a:custGeom>
                <a:avLst/>
                <a:gdLst/>
                <a:ahLst/>
                <a:cxnLst/>
                <a:rect l="l" t="t" r="r" b="b"/>
                <a:pathLst>
                  <a:path w="6572" h="2303" extrusionOk="0">
                    <a:moveTo>
                      <a:pt x="1168" y="1"/>
                    </a:moveTo>
                    <a:cubicBezTo>
                      <a:pt x="534" y="1"/>
                      <a:pt x="0" y="501"/>
                      <a:pt x="0" y="1135"/>
                    </a:cubicBezTo>
                    <a:cubicBezTo>
                      <a:pt x="0" y="1768"/>
                      <a:pt x="534" y="2302"/>
                      <a:pt x="1168" y="2302"/>
                    </a:cubicBezTo>
                    <a:lnTo>
                      <a:pt x="5404" y="2302"/>
                    </a:lnTo>
                    <a:cubicBezTo>
                      <a:pt x="6038" y="2302"/>
                      <a:pt x="6571" y="1768"/>
                      <a:pt x="6571" y="1135"/>
                    </a:cubicBezTo>
                    <a:cubicBezTo>
                      <a:pt x="6571" y="501"/>
                      <a:pt x="6038" y="1"/>
                      <a:pt x="540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161;p38">
                <a:extLst>
                  <a:ext uri="{FF2B5EF4-FFF2-40B4-BE49-F238E27FC236}">
                    <a16:creationId xmlns:a16="http://schemas.microsoft.com/office/drawing/2014/main" id="{ECAF2839-53DF-4498-A951-0E4B3A47FAC5}"/>
                  </a:ext>
                </a:extLst>
              </p:cNvPr>
              <p:cNvSpPr/>
              <p:nvPr/>
            </p:nvSpPr>
            <p:spPr>
              <a:xfrm>
                <a:off x="5307770" y="3228031"/>
                <a:ext cx="129722" cy="17629"/>
              </a:xfrm>
              <a:custGeom>
                <a:avLst/>
                <a:gdLst/>
                <a:ahLst/>
                <a:cxnLst/>
                <a:rect l="l" t="t" r="r" b="b"/>
                <a:pathLst>
                  <a:path w="16946" h="2303" extrusionOk="0">
                    <a:moveTo>
                      <a:pt x="1168" y="0"/>
                    </a:moveTo>
                    <a:cubicBezTo>
                      <a:pt x="534" y="0"/>
                      <a:pt x="0" y="501"/>
                      <a:pt x="0" y="1135"/>
                    </a:cubicBezTo>
                    <a:cubicBezTo>
                      <a:pt x="0" y="1768"/>
                      <a:pt x="534" y="2302"/>
                      <a:pt x="1168" y="2302"/>
                    </a:cubicBezTo>
                    <a:lnTo>
                      <a:pt x="15778" y="2302"/>
                    </a:lnTo>
                    <a:cubicBezTo>
                      <a:pt x="16445" y="2302"/>
                      <a:pt x="16945" y="1768"/>
                      <a:pt x="16945" y="1135"/>
                    </a:cubicBezTo>
                    <a:cubicBezTo>
                      <a:pt x="16945" y="501"/>
                      <a:pt x="16445" y="0"/>
                      <a:pt x="1577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162;p38">
                <a:extLst>
                  <a:ext uri="{FF2B5EF4-FFF2-40B4-BE49-F238E27FC236}">
                    <a16:creationId xmlns:a16="http://schemas.microsoft.com/office/drawing/2014/main" id="{35AAAB78-7F9E-4D6F-92D6-5131F403DD13}"/>
                  </a:ext>
                </a:extLst>
              </p:cNvPr>
              <p:cNvSpPr/>
              <p:nvPr/>
            </p:nvSpPr>
            <p:spPr>
              <a:xfrm>
                <a:off x="5307770" y="3271446"/>
                <a:ext cx="41368" cy="17882"/>
              </a:xfrm>
              <a:custGeom>
                <a:avLst/>
                <a:gdLst/>
                <a:ahLst/>
                <a:cxnLst/>
                <a:rect l="l" t="t" r="r" b="b"/>
                <a:pathLst>
                  <a:path w="5404" h="2336" extrusionOk="0">
                    <a:moveTo>
                      <a:pt x="1168" y="0"/>
                    </a:moveTo>
                    <a:cubicBezTo>
                      <a:pt x="534" y="0"/>
                      <a:pt x="0" y="534"/>
                      <a:pt x="0" y="1168"/>
                    </a:cubicBezTo>
                    <a:cubicBezTo>
                      <a:pt x="0" y="1801"/>
                      <a:pt x="534" y="2335"/>
                      <a:pt x="1168" y="2335"/>
                    </a:cubicBezTo>
                    <a:lnTo>
                      <a:pt x="4270" y="2335"/>
                    </a:lnTo>
                    <a:cubicBezTo>
                      <a:pt x="4904" y="2335"/>
                      <a:pt x="5404" y="1801"/>
                      <a:pt x="5404" y="1168"/>
                    </a:cubicBezTo>
                    <a:cubicBezTo>
                      <a:pt x="5404" y="534"/>
                      <a:pt x="4904" y="0"/>
                      <a:pt x="427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163;p38">
                <a:extLst>
                  <a:ext uri="{FF2B5EF4-FFF2-40B4-BE49-F238E27FC236}">
                    <a16:creationId xmlns:a16="http://schemas.microsoft.com/office/drawing/2014/main" id="{D731FA00-1C4A-4F4E-846D-6C766C8B62FB}"/>
                  </a:ext>
                </a:extLst>
              </p:cNvPr>
              <p:cNvSpPr/>
              <p:nvPr/>
            </p:nvSpPr>
            <p:spPr>
              <a:xfrm>
                <a:off x="5404039" y="3196621"/>
                <a:ext cx="49291" cy="17629"/>
              </a:xfrm>
              <a:custGeom>
                <a:avLst/>
                <a:gdLst/>
                <a:ahLst/>
                <a:cxnLst/>
                <a:rect l="l" t="t" r="r" b="b"/>
                <a:pathLst>
                  <a:path w="6439" h="2303" extrusionOk="0">
                    <a:moveTo>
                      <a:pt x="1135" y="0"/>
                    </a:moveTo>
                    <a:cubicBezTo>
                      <a:pt x="501" y="0"/>
                      <a:pt x="1" y="501"/>
                      <a:pt x="1" y="1135"/>
                    </a:cubicBezTo>
                    <a:cubicBezTo>
                      <a:pt x="1" y="1802"/>
                      <a:pt x="501" y="2302"/>
                      <a:pt x="1135" y="2302"/>
                    </a:cubicBezTo>
                    <a:lnTo>
                      <a:pt x="5271" y="2302"/>
                    </a:lnTo>
                    <a:cubicBezTo>
                      <a:pt x="5905" y="2302"/>
                      <a:pt x="6439" y="1802"/>
                      <a:pt x="6439" y="1135"/>
                    </a:cubicBezTo>
                    <a:cubicBezTo>
                      <a:pt x="6439" y="501"/>
                      <a:pt x="5905" y="0"/>
                      <a:pt x="5271"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164;p38">
                <a:extLst>
                  <a:ext uri="{FF2B5EF4-FFF2-40B4-BE49-F238E27FC236}">
                    <a16:creationId xmlns:a16="http://schemas.microsoft.com/office/drawing/2014/main" id="{895E35EF-E5D8-4511-B5AE-8CF26B6A5A6F}"/>
                  </a:ext>
                </a:extLst>
              </p:cNvPr>
              <p:cNvSpPr/>
              <p:nvPr/>
            </p:nvSpPr>
            <p:spPr>
              <a:xfrm>
                <a:off x="5363947" y="3271446"/>
                <a:ext cx="73549" cy="17882"/>
              </a:xfrm>
              <a:custGeom>
                <a:avLst/>
                <a:gdLst/>
                <a:ahLst/>
                <a:cxnLst/>
                <a:rect l="l" t="t" r="r" b="b"/>
                <a:pathLst>
                  <a:path w="9608" h="2336" extrusionOk="0">
                    <a:moveTo>
                      <a:pt x="1135" y="0"/>
                    </a:moveTo>
                    <a:cubicBezTo>
                      <a:pt x="501" y="0"/>
                      <a:pt x="1" y="534"/>
                      <a:pt x="1" y="1168"/>
                    </a:cubicBezTo>
                    <a:cubicBezTo>
                      <a:pt x="1" y="1801"/>
                      <a:pt x="501" y="2335"/>
                      <a:pt x="1135" y="2335"/>
                    </a:cubicBezTo>
                    <a:lnTo>
                      <a:pt x="8440" y="2335"/>
                    </a:lnTo>
                    <a:cubicBezTo>
                      <a:pt x="9107" y="2335"/>
                      <a:pt x="9607" y="1801"/>
                      <a:pt x="9607" y="1168"/>
                    </a:cubicBezTo>
                    <a:cubicBezTo>
                      <a:pt x="9607" y="534"/>
                      <a:pt x="9107" y="0"/>
                      <a:pt x="844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4129;p38">
              <a:extLst>
                <a:ext uri="{FF2B5EF4-FFF2-40B4-BE49-F238E27FC236}">
                  <a16:creationId xmlns:a16="http://schemas.microsoft.com/office/drawing/2014/main" id="{F595A80D-F21F-4A05-A7D8-5B5ADE1EE529}"/>
                </a:ext>
              </a:extLst>
            </p:cNvPr>
            <p:cNvGrpSpPr/>
            <p:nvPr/>
          </p:nvGrpSpPr>
          <p:grpSpPr>
            <a:xfrm>
              <a:off x="9790560" y="1324773"/>
              <a:ext cx="905482" cy="623735"/>
              <a:chOff x="5307770" y="2886097"/>
              <a:chExt cx="604199" cy="536270"/>
            </a:xfrm>
          </p:grpSpPr>
          <p:sp>
            <p:nvSpPr>
              <p:cNvPr id="148" name="Google Shape;4130;p38">
                <a:extLst>
                  <a:ext uri="{FF2B5EF4-FFF2-40B4-BE49-F238E27FC236}">
                    <a16:creationId xmlns:a16="http://schemas.microsoft.com/office/drawing/2014/main" id="{C30B292A-4697-4F7B-8356-6AADE7432C2B}"/>
                  </a:ext>
                </a:extLst>
              </p:cNvPr>
              <p:cNvSpPr/>
              <p:nvPr/>
            </p:nvSpPr>
            <p:spPr>
              <a:xfrm>
                <a:off x="5376716" y="3339113"/>
                <a:ext cx="54136" cy="53378"/>
              </a:xfrm>
              <a:custGeom>
                <a:avLst/>
                <a:gdLst/>
                <a:ahLst/>
                <a:cxnLst/>
                <a:rect l="l" t="t" r="r" b="b"/>
                <a:pathLst>
                  <a:path w="7072" h="6973" extrusionOk="0">
                    <a:moveTo>
                      <a:pt x="5938" y="1"/>
                    </a:moveTo>
                    <a:cubicBezTo>
                      <a:pt x="5304" y="1"/>
                      <a:pt x="4771" y="534"/>
                      <a:pt x="4771" y="1168"/>
                    </a:cubicBezTo>
                    <a:lnTo>
                      <a:pt x="4771" y="4671"/>
                    </a:lnTo>
                    <a:lnTo>
                      <a:pt x="1168" y="4671"/>
                    </a:lnTo>
                    <a:cubicBezTo>
                      <a:pt x="534" y="4671"/>
                      <a:pt x="0" y="5171"/>
                      <a:pt x="0" y="5805"/>
                    </a:cubicBezTo>
                    <a:cubicBezTo>
                      <a:pt x="0" y="6439"/>
                      <a:pt x="534" y="6972"/>
                      <a:pt x="1168" y="6972"/>
                    </a:cubicBezTo>
                    <a:lnTo>
                      <a:pt x="5938" y="6972"/>
                    </a:lnTo>
                    <a:cubicBezTo>
                      <a:pt x="6572" y="6972"/>
                      <a:pt x="7072" y="6439"/>
                      <a:pt x="7072" y="5805"/>
                    </a:cubicBezTo>
                    <a:lnTo>
                      <a:pt x="7072" y="1168"/>
                    </a:lnTo>
                    <a:cubicBezTo>
                      <a:pt x="7072" y="534"/>
                      <a:pt x="6572" y="1"/>
                      <a:pt x="593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131;p38">
                <a:extLst>
                  <a:ext uri="{FF2B5EF4-FFF2-40B4-BE49-F238E27FC236}">
                    <a16:creationId xmlns:a16="http://schemas.microsoft.com/office/drawing/2014/main" id="{5A183F22-9B3D-429A-BC90-C695EC165C7D}"/>
                  </a:ext>
                </a:extLst>
              </p:cNvPr>
              <p:cNvSpPr/>
              <p:nvPr/>
            </p:nvSpPr>
            <p:spPr>
              <a:xfrm>
                <a:off x="5331518" y="3124605"/>
                <a:ext cx="70480" cy="17882"/>
              </a:xfrm>
              <a:custGeom>
                <a:avLst/>
                <a:gdLst/>
                <a:ahLst/>
                <a:cxnLst/>
                <a:rect l="l" t="t" r="r" b="b"/>
                <a:pathLst>
                  <a:path w="9207" h="2336" extrusionOk="0">
                    <a:moveTo>
                      <a:pt x="1168" y="1"/>
                    </a:moveTo>
                    <a:cubicBezTo>
                      <a:pt x="501" y="1"/>
                      <a:pt x="0" y="534"/>
                      <a:pt x="0" y="1168"/>
                    </a:cubicBezTo>
                    <a:cubicBezTo>
                      <a:pt x="0" y="1802"/>
                      <a:pt x="501" y="2336"/>
                      <a:pt x="1168" y="2336"/>
                    </a:cubicBezTo>
                    <a:lnTo>
                      <a:pt x="8073" y="2336"/>
                    </a:lnTo>
                    <a:cubicBezTo>
                      <a:pt x="8706" y="2336"/>
                      <a:pt x="9207" y="1802"/>
                      <a:pt x="9207" y="1168"/>
                    </a:cubicBezTo>
                    <a:cubicBezTo>
                      <a:pt x="9207" y="534"/>
                      <a:pt x="8706" y="1"/>
                      <a:pt x="8073"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132;p38">
                <a:extLst>
                  <a:ext uri="{FF2B5EF4-FFF2-40B4-BE49-F238E27FC236}">
                    <a16:creationId xmlns:a16="http://schemas.microsoft.com/office/drawing/2014/main" id="{36BF8003-6631-4984-9E33-4727D54C6893}"/>
                  </a:ext>
                </a:extLst>
              </p:cNvPr>
              <p:cNvSpPr/>
              <p:nvPr/>
            </p:nvSpPr>
            <p:spPr>
              <a:xfrm>
                <a:off x="5705378" y="2886097"/>
                <a:ext cx="114396" cy="61286"/>
              </a:xfrm>
              <a:custGeom>
                <a:avLst/>
                <a:gdLst/>
                <a:ahLst/>
                <a:cxnLst/>
                <a:rect l="l" t="t" r="r" b="b"/>
                <a:pathLst>
                  <a:path w="14944" h="8006" extrusionOk="0">
                    <a:moveTo>
                      <a:pt x="1434" y="0"/>
                    </a:moveTo>
                    <a:cubicBezTo>
                      <a:pt x="634" y="0"/>
                      <a:pt x="0" y="634"/>
                      <a:pt x="0" y="1401"/>
                    </a:cubicBezTo>
                    <a:lnTo>
                      <a:pt x="0" y="8006"/>
                    </a:lnTo>
                    <a:lnTo>
                      <a:pt x="14944" y="8006"/>
                    </a:lnTo>
                    <a:lnTo>
                      <a:pt x="14944" y="1401"/>
                    </a:lnTo>
                    <a:cubicBezTo>
                      <a:pt x="14944" y="634"/>
                      <a:pt x="14310" y="0"/>
                      <a:pt x="13510" y="0"/>
                    </a:cubicBez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133;p38">
                <a:extLst>
                  <a:ext uri="{FF2B5EF4-FFF2-40B4-BE49-F238E27FC236}">
                    <a16:creationId xmlns:a16="http://schemas.microsoft.com/office/drawing/2014/main" id="{53401B58-D86F-48BF-B686-62EA5CB86F12}"/>
                  </a:ext>
                </a:extLst>
              </p:cNvPr>
              <p:cNvSpPr/>
              <p:nvPr/>
            </p:nvSpPr>
            <p:spPr>
              <a:xfrm>
                <a:off x="5784032" y="2886097"/>
                <a:ext cx="35749" cy="61286"/>
              </a:xfrm>
              <a:custGeom>
                <a:avLst/>
                <a:gdLst/>
                <a:ahLst/>
                <a:cxnLst/>
                <a:rect l="l" t="t" r="r" b="b"/>
                <a:pathLst>
                  <a:path w="4670" h="8006" extrusionOk="0">
                    <a:moveTo>
                      <a:pt x="0" y="0"/>
                    </a:moveTo>
                    <a:cubicBezTo>
                      <a:pt x="767" y="0"/>
                      <a:pt x="1401" y="634"/>
                      <a:pt x="1401" y="1401"/>
                    </a:cubicBezTo>
                    <a:lnTo>
                      <a:pt x="1401" y="8006"/>
                    </a:lnTo>
                    <a:lnTo>
                      <a:pt x="4670" y="8006"/>
                    </a:lnTo>
                    <a:lnTo>
                      <a:pt x="4670" y="1401"/>
                    </a:lnTo>
                    <a:cubicBezTo>
                      <a:pt x="4670" y="634"/>
                      <a:pt x="4036" y="0"/>
                      <a:pt x="3236" y="0"/>
                    </a:cubicBez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134;p38">
                <a:extLst>
                  <a:ext uri="{FF2B5EF4-FFF2-40B4-BE49-F238E27FC236}">
                    <a16:creationId xmlns:a16="http://schemas.microsoft.com/office/drawing/2014/main" id="{F22EBACF-CE31-41FD-8117-A91B3CDE5FE5}"/>
                  </a:ext>
                </a:extLst>
              </p:cNvPr>
              <p:cNvSpPr/>
              <p:nvPr/>
            </p:nvSpPr>
            <p:spPr>
              <a:xfrm>
                <a:off x="5621871" y="2920309"/>
                <a:ext cx="281145" cy="281153"/>
              </a:xfrm>
              <a:custGeom>
                <a:avLst/>
                <a:gdLst/>
                <a:ahLst/>
                <a:cxnLst/>
                <a:rect l="l" t="t" r="r" b="b"/>
                <a:pathLst>
                  <a:path w="36727" h="36728" extrusionOk="0">
                    <a:moveTo>
                      <a:pt x="18380" y="1"/>
                    </a:moveTo>
                    <a:cubicBezTo>
                      <a:pt x="8240" y="1"/>
                      <a:pt x="0" y="8207"/>
                      <a:pt x="0" y="18347"/>
                    </a:cubicBezTo>
                    <a:cubicBezTo>
                      <a:pt x="0" y="28488"/>
                      <a:pt x="8240" y="36727"/>
                      <a:pt x="18380" y="36727"/>
                    </a:cubicBezTo>
                    <a:cubicBezTo>
                      <a:pt x="28521" y="36727"/>
                      <a:pt x="36727" y="28488"/>
                      <a:pt x="36727" y="18347"/>
                    </a:cubicBezTo>
                    <a:cubicBezTo>
                      <a:pt x="36727" y="8207"/>
                      <a:pt x="28521" y="1"/>
                      <a:pt x="18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135;p38">
                <a:extLst>
                  <a:ext uri="{FF2B5EF4-FFF2-40B4-BE49-F238E27FC236}">
                    <a16:creationId xmlns:a16="http://schemas.microsoft.com/office/drawing/2014/main" id="{FFB85193-6B19-4923-8B81-39B743E4D31B}"/>
                  </a:ext>
                </a:extLst>
              </p:cNvPr>
              <p:cNvSpPr/>
              <p:nvPr/>
            </p:nvSpPr>
            <p:spPr>
              <a:xfrm>
                <a:off x="5747767" y="2920309"/>
                <a:ext cx="155259" cy="280893"/>
              </a:xfrm>
              <a:custGeom>
                <a:avLst/>
                <a:gdLst/>
                <a:ahLst/>
                <a:cxnLst/>
                <a:rect l="l" t="t" r="r" b="b"/>
                <a:pathLst>
                  <a:path w="20282" h="36694" extrusionOk="0">
                    <a:moveTo>
                      <a:pt x="1935" y="1"/>
                    </a:moveTo>
                    <a:cubicBezTo>
                      <a:pt x="1268" y="1"/>
                      <a:pt x="634" y="34"/>
                      <a:pt x="0" y="101"/>
                    </a:cubicBezTo>
                    <a:cubicBezTo>
                      <a:pt x="9207" y="1068"/>
                      <a:pt x="16412" y="8874"/>
                      <a:pt x="16412" y="18347"/>
                    </a:cubicBezTo>
                    <a:cubicBezTo>
                      <a:pt x="16412" y="27854"/>
                      <a:pt x="9240" y="35626"/>
                      <a:pt x="0" y="36594"/>
                    </a:cubicBezTo>
                    <a:cubicBezTo>
                      <a:pt x="634" y="36661"/>
                      <a:pt x="1268" y="36694"/>
                      <a:pt x="1935" y="36694"/>
                    </a:cubicBezTo>
                    <a:cubicBezTo>
                      <a:pt x="12076" y="36694"/>
                      <a:pt x="20282" y="28488"/>
                      <a:pt x="20282" y="18347"/>
                    </a:cubicBezTo>
                    <a:cubicBezTo>
                      <a:pt x="20282" y="8207"/>
                      <a:pt x="12076" y="1"/>
                      <a:pt x="1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136;p38">
                <a:extLst>
                  <a:ext uri="{FF2B5EF4-FFF2-40B4-BE49-F238E27FC236}">
                    <a16:creationId xmlns:a16="http://schemas.microsoft.com/office/drawing/2014/main" id="{5E636056-6FA3-4F85-A981-DC1A9DED6350}"/>
                  </a:ext>
                </a:extLst>
              </p:cNvPr>
              <p:cNvSpPr/>
              <p:nvPr/>
            </p:nvSpPr>
            <p:spPr>
              <a:xfrm>
                <a:off x="5753639" y="2943804"/>
                <a:ext cx="17882" cy="29633"/>
              </a:xfrm>
              <a:custGeom>
                <a:avLst/>
                <a:gdLst/>
                <a:ahLst/>
                <a:cxnLst/>
                <a:rect l="l" t="t" r="r" b="b"/>
                <a:pathLst>
                  <a:path w="2336" h="3871" extrusionOk="0">
                    <a:moveTo>
                      <a:pt x="1168" y="1"/>
                    </a:moveTo>
                    <a:cubicBezTo>
                      <a:pt x="534" y="1"/>
                      <a:pt x="1" y="535"/>
                      <a:pt x="1" y="1168"/>
                    </a:cubicBezTo>
                    <a:lnTo>
                      <a:pt x="1" y="2703"/>
                    </a:lnTo>
                    <a:cubicBezTo>
                      <a:pt x="1" y="3337"/>
                      <a:pt x="534" y="3870"/>
                      <a:pt x="1168" y="3870"/>
                    </a:cubicBezTo>
                    <a:cubicBezTo>
                      <a:pt x="1802" y="3870"/>
                      <a:pt x="2336" y="3337"/>
                      <a:pt x="2336" y="2703"/>
                    </a:cubicBezTo>
                    <a:lnTo>
                      <a:pt x="2336" y="1168"/>
                    </a:lnTo>
                    <a:cubicBezTo>
                      <a:pt x="2336" y="535"/>
                      <a:pt x="1802" y="1"/>
                      <a:pt x="116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137;p38">
                <a:extLst>
                  <a:ext uri="{FF2B5EF4-FFF2-40B4-BE49-F238E27FC236}">
                    <a16:creationId xmlns:a16="http://schemas.microsoft.com/office/drawing/2014/main" id="{7E1D3C30-4B69-4657-9A13-2C97F4A6A7AA}"/>
                  </a:ext>
                </a:extLst>
              </p:cNvPr>
              <p:cNvSpPr/>
              <p:nvPr/>
            </p:nvSpPr>
            <p:spPr>
              <a:xfrm>
                <a:off x="5849916" y="3052084"/>
                <a:ext cx="29625" cy="17622"/>
              </a:xfrm>
              <a:custGeom>
                <a:avLst/>
                <a:gdLst/>
                <a:ahLst/>
                <a:cxnLst/>
                <a:rect l="l" t="t" r="r" b="b"/>
                <a:pathLst>
                  <a:path w="3870" h="2302" extrusionOk="0">
                    <a:moveTo>
                      <a:pt x="1168" y="0"/>
                    </a:moveTo>
                    <a:cubicBezTo>
                      <a:pt x="534" y="0"/>
                      <a:pt x="0" y="501"/>
                      <a:pt x="0" y="1134"/>
                    </a:cubicBezTo>
                    <a:cubicBezTo>
                      <a:pt x="0" y="1768"/>
                      <a:pt x="534" y="2302"/>
                      <a:pt x="1168" y="2302"/>
                    </a:cubicBezTo>
                    <a:lnTo>
                      <a:pt x="2736" y="2302"/>
                    </a:lnTo>
                    <a:cubicBezTo>
                      <a:pt x="3369" y="2302"/>
                      <a:pt x="3870" y="1768"/>
                      <a:pt x="3870" y="1134"/>
                    </a:cubicBezTo>
                    <a:cubicBezTo>
                      <a:pt x="3870" y="501"/>
                      <a:pt x="3369" y="0"/>
                      <a:pt x="2736"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138;p38">
                <a:extLst>
                  <a:ext uri="{FF2B5EF4-FFF2-40B4-BE49-F238E27FC236}">
                    <a16:creationId xmlns:a16="http://schemas.microsoft.com/office/drawing/2014/main" id="{1616ED2B-EA78-4C98-AB16-74C0FACCA01E}"/>
                  </a:ext>
                </a:extLst>
              </p:cNvPr>
              <p:cNvSpPr/>
              <p:nvPr/>
            </p:nvSpPr>
            <p:spPr>
              <a:xfrm>
                <a:off x="5645619" y="3052084"/>
                <a:ext cx="29625" cy="17622"/>
              </a:xfrm>
              <a:custGeom>
                <a:avLst/>
                <a:gdLst/>
                <a:ahLst/>
                <a:cxnLst/>
                <a:rect l="l" t="t" r="r" b="b"/>
                <a:pathLst>
                  <a:path w="3870" h="2302" extrusionOk="0">
                    <a:moveTo>
                      <a:pt x="1135" y="0"/>
                    </a:moveTo>
                    <a:cubicBezTo>
                      <a:pt x="501" y="0"/>
                      <a:pt x="1" y="501"/>
                      <a:pt x="1" y="1134"/>
                    </a:cubicBezTo>
                    <a:cubicBezTo>
                      <a:pt x="1" y="1768"/>
                      <a:pt x="501" y="2302"/>
                      <a:pt x="1135" y="2302"/>
                    </a:cubicBezTo>
                    <a:lnTo>
                      <a:pt x="2702" y="2302"/>
                    </a:lnTo>
                    <a:cubicBezTo>
                      <a:pt x="3336" y="2302"/>
                      <a:pt x="3870" y="1768"/>
                      <a:pt x="3870" y="1134"/>
                    </a:cubicBezTo>
                    <a:cubicBezTo>
                      <a:pt x="3870" y="501"/>
                      <a:pt x="3336" y="0"/>
                      <a:pt x="2702"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139;p38">
                <a:extLst>
                  <a:ext uri="{FF2B5EF4-FFF2-40B4-BE49-F238E27FC236}">
                    <a16:creationId xmlns:a16="http://schemas.microsoft.com/office/drawing/2014/main" id="{6A7C8749-33BD-4FFD-99C2-E44660D75671}"/>
                  </a:ext>
                </a:extLst>
              </p:cNvPr>
              <p:cNvSpPr/>
              <p:nvPr/>
            </p:nvSpPr>
            <p:spPr>
              <a:xfrm>
                <a:off x="5381570" y="3113880"/>
                <a:ext cx="521428" cy="245909"/>
              </a:xfrm>
              <a:custGeom>
                <a:avLst/>
                <a:gdLst/>
                <a:ahLst/>
                <a:cxnLst/>
                <a:rect l="l" t="t" r="r" b="b"/>
                <a:pathLst>
                  <a:path w="68116" h="32124" extrusionOk="0">
                    <a:moveTo>
                      <a:pt x="1635" y="1"/>
                    </a:moveTo>
                    <a:cubicBezTo>
                      <a:pt x="734" y="1"/>
                      <a:pt x="0" y="735"/>
                      <a:pt x="0" y="1635"/>
                    </a:cubicBezTo>
                    <a:lnTo>
                      <a:pt x="0" y="31090"/>
                    </a:lnTo>
                    <a:cubicBezTo>
                      <a:pt x="0" y="31657"/>
                      <a:pt x="467" y="32124"/>
                      <a:pt x="1034" y="32124"/>
                    </a:cubicBezTo>
                    <a:lnTo>
                      <a:pt x="66081" y="32124"/>
                    </a:lnTo>
                    <a:cubicBezTo>
                      <a:pt x="67215" y="32124"/>
                      <a:pt x="68116" y="31190"/>
                      <a:pt x="68116" y="30056"/>
                    </a:cubicBezTo>
                    <a:lnTo>
                      <a:pt x="68116" y="20315"/>
                    </a:lnTo>
                    <a:cubicBezTo>
                      <a:pt x="68116" y="19581"/>
                      <a:pt x="67849" y="18848"/>
                      <a:pt x="67348" y="18314"/>
                    </a:cubicBezTo>
                    <a:lnTo>
                      <a:pt x="65280" y="16046"/>
                    </a:lnTo>
                    <a:lnTo>
                      <a:pt x="50336" y="12009"/>
                    </a:lnTo>
                    <a:cubicBezTo>
                      <a:pt x="49702" y="12009"/>
                      <a:pt x="49169" y="11476"/>
                      <a:pt x="49169" y="10842"/>
                    </a:cubicBezTo>
                    <a:lnTo>
                      <a:pt x="42898" y="1"/>
                    </a:lnTo>
                    <a:close/>
                  </a:path>
                </a:pathLst>
              </a:custGeom>
              <a:solidFill>
                <a:srgbClr val="27A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140;p38">
                <a:extLst>
                  <a:ext uri="{FF2B5EF4-FFF2-40B4-BE49-F238E27FC236}">
                    <a16:creationId xmlns:a16="http://schemas.microsoft.com/office/drawing/2014/main" id="{D21FA304-DF7A-4BED-B765-7480CF5EB9C2}"/>
                  </a:ext>
                </a:extLst>
              </p:cNvPr>
              <p:cNvSpPr/>
              <p:nvPr/>
            </p:nvSpPr>
            <p:spPr>
              <a:xfrm>
                <a:off x="5846846" y="3227518"/>
                <a:ext cx="56188" cy="132278"/>
              </a:xfrm>
              <a:custGeom>
                <a:avLst/>
                <a:gdLst/>
                <a:ahLst/>
                <a:cxnLst/>
                <a:rect l="l" t="t" r="r" b="b"/>
                <a:pathLst>
                  <a:path w="7340" h="17280" extrusionOk="0">
                    <a:moveTo>
                      <a:pt x="1" y="1"/>
                    </a:moveTo>
                    <a:lnTo>
                      <a:pt x="3170" y="3470"/>
                    </a:lnTo>
                    <a:cubicBezTo>
                      <a:pt x="3670" y="4004"/>
                      <a:pt x="3937" y="4737"/>
                      <a:pt x="3937" y="5471"/>
                    </a:cubicBezTo>
                    <a:lnTo>
                      <a:pt x="3937" y="15212"/>
                    </a:lnTo>
                    <a:cubicBezTo>
                      <a:pt x="3937" y="16346"/>
                      <a:pt x="3036" y="17280"/>
                      <a:pt x="1902" y="17280"/>
                    </a:cubicBezTo>
                    <a:lnTo>
                      <a:pt x="5271" y="17280"/>
                    </a:lnTo>
                    <a:cubicBezTo>
                      <a:pt x="6439" y="17280"/>
                      <a:pt x="7340" y="16346"/>
                      <a:pt x="7340" y="15212"/>
                    </a:cubicBezTo>
                    <a:lnTo>
                      <a:pt x="7340" y="5471"/>
                    </a:lnTo>
                    <a:cubicBezTo>
                      <a:pt x="7340" y="4737"/>
                      <a:pt x="7073" y="4004"/>
                      <a:pt x="6572" y="3470"/>
                    </a:cubicBezTo>
                    <a:lnTo>
                      <a:pt x="4504" y="1202"/>
                    </a:lnTo>
                    <a:lnTo>
                      <a:pt x="1" y="1"/>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141;p38">
                <a:extLst>
                  <a:ext uri="{FF2B5EF4-FFF2-40B4-BE49-F238E27FC236}">
                    <a16:creationId xmlns:a16="http://schemas.microsoft.com/office/drawing/2014/main" id="{6E1921FF-09BB-475F-A048-A9C9A7E4D2E9}"/>
                  </a:ext>
                </a:extLst>
              </p:cNvPr>
              <p:cNvSpPr/>
              <p:nvPr/>
            </p:nvSpPr>
            <p:spPr>
              <a:xfrm>
                <a:off x="5709971" y="3113880"/>
                <a:ext cx="171342" cy="122832"/>
              </a:xfrm>
              <a:custGeom>
                <a:avLst/>
                <a:gdLst/>
                <a:ahLst/>
                <a:cxnLst/>
                <a:rect l="l" t="t" r="r" b="b"/>
                <a:pathLst>
                  <a:path w="22383" h="16046" extrusionOk="0">
                    <a:moveTo>
                      <a:pt x="1" y="1"/>
                    </a:moveTo>
                    <a:lnTo>
                      <a:pt x="1" y="14878"/>
                    </a:lnTo>
                    <a:cubicBezTo>
                      <a:pt x="1" y="15545"/>
                      <a:pt x="534" y="16046"/>
                      <a:pt x="1168" y="16046"/>
                    </a:cubicBezTo>
                    <a:lnTo>
                      <a:pt x="22383" y="16046"/>
                    </a:lnTo>
                    <a:lnTo>
                      <a:pt x="8607" y="968"/>
                    </a:lnTo>
                    <a:cubicBezTo>
                      <a:pt x="8040" y="334"/>
                      <a:pt x="7239" y="1"/>
                      <a:pt x="6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142;p38">
                <a:extLst>
                  <a:ext uri="{FF2B5EF4-FFF2-40B4-BE49-F238E27FC236}">
                    <a16:creationId xmlns:a16="http://schemas.microsoft.com/office/drawing/2014/main" id="{EDA4FB77-4382-4239-98C1-77CF17D0C722}"/>
                  </a:ext>
                </a:extLst>
              </p:cNvPr>
              <p:cNvSpPr/>
              <p:nvPr/>
            </p:nvSpPr>
            <p:spPr>
              <a:xfrm>
                <a:off x="5732953" y="3113880"/>
                <a:ext cx="148362" cy="122832"/>
              </a:xfrm>
              <a:custGeom>
                <a:avLst/>
                <a:gdLst/>
                <a:ahLst/>
                <a:cxnLst/>
                <a:rect l="l" t="t" r="r" b="b"/>
                <a:pathLst>
                  <a:path w="19381" h="16046" extrusionOk="0">
                    <a:moveTo>
                      <a:pt x="1" y="1"/>
                    </a:moveTo>
                    <a:cubicBezTo>
                      <a:pt x="835" y="1"/>
                      <a:pt x="1635" y="334"/>
                      <a:pt x="2202" y="968"/>
                    </a:cubicBezTo>
                    <a:lnTo>
                      <a:pt x="16012" y="16046"/>
                    </a:lnTo>
                    <a:lnTo>
                      <a:pt x="19381" y="16046"/>
                    </a:lnTo>
                    <a:lnTo>
                      <a:pt x="5605" y="968"/>
                    </a:lnTo>
                    <a:cubicBezTo>
                      <a:pt x="5038" y="334"/>
                      <a:pt x="4237" y="1"/>
                      <a:pt x="3403" y="1"/>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143;p38">
                <a:extLst>
                  <a:ext uri="{FF2B5EF4-FFF2-40B4-BE49-F238E27FC236}">
                    <a16:creationId xmlns:a16="http://schemas.microsoft.com/office/drawing/2014/main" id="{1E80F266-EBC8-47C8-9021-8F221ACD866E}"/>
                  </a:ext>
                </a:extLst>
              </p:cNvPr>
              <p:cNvSpPr/>
              <p:nvPr/>
            </p:nvSpPr>
            <p:spPr>
              <a:xfrm>
                <a:off x="5372628" y="3309746"/>
                <a:ext cx="539302" cy="17629"/>
              </a:xfrm>
              <a:custGeom>
                <a:avLst/>
                <a:gdLst/>
                <a:ahLst/>
                <a:cxnLst/>
                <a:rect l="l" t="t" r="r" b="b"/>
                <a:pathLst>
                  <a:path w="70451" h="2303" extrusionOk="0">
                    <a:moveTo>
                      <a:pt x="1168" y="1"/>
                    </a:moveTo>
                    <a:cubicBezTo>
                      <a:pt x="534" y="1"/>
                      <a:pt x="1" y="534"/>
                      <a:pt x="1" y="1168"/>
                    </a:cubicBezTo>
                    <a:cubicBezTo>
                      <a:pt x="1" y="1802"/>
                      <a:pt x="534" y="2302"/>
                      <a:pt x="1168" y="2302"/>
                    </a:cubicBezTo>
                    <a:lnTo>
                      <a:pt x="69284" y="2302"/>
                    </a:lnTo>
                    <a:cubicBezTo>
                      <a:pt x="69917" y="2302"/>
                      <a:pt x="70451" y="1802"/>
                      <a:pt x="70451" y="1168"/>
                    </a:cubicBezTo>
                    <a:cubicBezTo>
                      <a:pt x="70451" y="534"/>
                      <a:pt x="69917" y="1"/>
                      <a:pt x="6928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144;p38">
                <a:extLst>
                  <a:ext uri="{FF2B5EF4-FFF2-40B4-BE49-F238E27FC236}">
                    <a16:creationId xmlns:a16="http://schemas.microsoft.com/office/drawing/2014/main" id="{6AB89C68-099D-41A5-8CD9-DA49A37E396F}"/>
                  </a:ext>
                </a:extLst>
              </p:cNvPr>
              <p:cNvSpPr/>
              <p:nvPr/>
            </p:nvSpPr>
            <p:spPr>
              <a:xfrm>
                <a:off x="5878517" y="3279101"/>
                <a:ext cx="33452" cy="17629"/>
              </a:xfrm>
              <a:custGeom>
                <a:avLst/>
                <a:gdLst/>
                <a:ahLst/>
                <a:cxnLst/>
                <a:rect l="l" t="t" r="r" b="b"/>
                <a:pathLst>
                  <a:path w="4370" h="2303" extrusionOk="0">
                    <a:moveTo>
                      <a:pt x="1168" y="1"/>
                    </a:moveTo>
                    <a:cubicBezTo>
                      <a:pt x="534" y="1"/>
                      <a:pt x="0" y="501"/>
                      <a:pt x="0" y="1135"/>
                    </a:cubicBezTo>
                    <a:cubicBezTo>
                      <a:pt x="0" y="1769"/>
                      <a:pt x="534" y="2302"/>
                      <a:pt x="1168" y="2302"/>
                    </a:cubicBezTo>
                    <a:lnTo>
                      <a:pt x="3203" y="2302"/>
                    </a:lnTo>
                    <a:cubicBezTo>
                      <a:pt x="3836" y="2302"/>
                      <a:pt x="4370" y="1769"/>
                      <a:pt x="4370" y="1135"/>
                    </a:cubicBezTo>
                    <a:cubicBezTo>
                      <a:pt x="4370" y="501"/>
                      <a:pt x="3836" y="1"/>
                      <a:pt x="320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145;p38">
                <a:extLst>
                  <a:ext uri="{FF2B5EF4-FFF2-40B4-BE49-F238E27FC236}">
                    <a16:creationId xmlns:a16="http://schemas.microsoft.com/office/drawing/2014/main" id="{0C81697C-6BE4-409A-9B14-F55B2F384BB9}"/>
                  </a:ext>
                </a:extLst>
              </p:cNvPr>
              <p:cNvSpPr/>
              <p:nvPr/>
            </p:nvSpPr>
            <p:spPr>
              <a:xfrm>
                <a:off x="5742148" y="3303875"/>
                <a:ext cx="118492" cy="118492"/>
              </a:xfrm>
              <a:custGeom>
                <a:avLst/>
                <a:gdLst/>
                <a:ahLst/>
                <a:cxnLst/>
                <a:rect l="l" t="t" r="r" b="b"/>
                <a:pathLst>
                  <a:path w="15479" h="15479" extrusionOk="0">
                    <a:moveTo>
                      <a:pt x="7739" y="0"/>
                    </a:moveTo>
                    <a:cubicBezTo>
                      <a:pt x="3470" y="0"/>
                      <a:pt x="1" y="3470"/>
                      <a:pt x="1" y="7739"/>
                    </a:cubicBezTo>
                    <a:cubicBezTo>
                      <a:pt x="1" y="12009"/>
                      <a:pt x="3470" y="15478"/>
                      <a:pt x="7739" y="15478"/>
                    </a:cubicBezTo>
                    <a:cubicBezTo>
                      <a:pt x="12009" y="15478"/>
                      <a:pt x="15478" y="12009"/>
                      <a:pt x="15478" y="7739"/>
                    </a:cubicBezTo>
                    <a:cubicBezTo>
                      <a:pt x="15478" y="3470"/>
                      <a:pt x="12009" y="0"/>
                      <a:pt x="77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146;p38">
                <a:extLst>
                  <a:ext uri="{FF2B5EF4-FFF2-40B4-BE49-F238E27FC236}">
                    <a16:creationId xmlns:a16="http://schemas.microsoft.com/office/drawing/2014/main" id="{EE2FE288-3A14-4EC7-91AE-A1731CE88542}"/>
                  </a:ext>
                </a:extLst>
              </p:cNvPr>
              <p:cNvSpPr/>
              <p:nvPr/>
            </p:nvSpPr>
            <p:spPr>
              <a:xfrm>
                <a:off x="5791435" y="3303875"/>
                <a:ext cx="69209" cy="118492"/>
              </a:xfrm>
              <a:custGeom>
                <a:avLst/>
                <a:gdLst/>
                <a:ahLst/>
                <a:cxnLst/>
                <a:rect l="l" t="t" r="r" b="b"/>
                <a:pathLst>
                  <a:path w="9041" h="15479" extrusionOk="0">
                    <a:moveTo>
                      <a:pt x="1301" y="0"/>
                    </a:moveTo>
                    <a:cubicBezTo>
                      <a:pt x="868" y="0"/>
                      <a:pt x="434" y="67"/>
                      <a:pt x="0" y="134"/>
                    </a:cubicBezTo>
                    <a:cubicBezTo>
                      <a:pt x="3670" y="734"/>
                      <a:pt x="6472" y="3903"/>
                      <a:pt x="6472" y="7739"/>
                    </a:cubicBezTo>
                    <a:cubicBezTo>
                      <a:pt x="6472" y="11575"/>
                      <a:pt x="3670" y="14744"/>
                      <a:pt x="0" y="15345"/>
                    </a:cubicBezTo>
                    <a:cubicBezTo>
                      <a:pt x="434" y="15445"/>
                      <a:pt x="868" y="15478"/>
                      <a:pt x="1301" y="15478"/>
                    </a:cubicBezTo>
                    <a:cubicBezTo>
                      <a:pt x="5571" y="15478"/>
                      <a:pt x="9040" y="12009"/>
                      <a:pt x="9040" y="7739"/>
                    </a:cubicBezTo>
                    <a:cubicBezTo>
                      <a:pt x="9040" y="3470"/>
                      <a:pt x="5571" y="0"/>
                      <a:pt x="130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147;p38">
                <a:extLst>
                  <a:ext uri="{FF2B5EF4-FFF2-40B4-BE49-F238E27FC236}">
                    <a16:creationId xmlns:a16="http://schemas.microsoft.com/office/drawing/2014/main" id="{0DFC8028-83DE-438F-9E25-DA1BCD7A26D0}"/>
                  </a:ext>
                </a:extLst>
              </p:cNvPr>
              <p:cNvSpPr/>
              <p:nvPr/>
            </p:nvSpPr>
            <p:spPr>
              <a:xfrm>
                <a:off x="5781727" y="3343454"/>
                <a:ext cx="39331" cy="39331"/>
              </a:xfrm>
              <a:custGeom>
                <a:avLst/>
                <a:gdLst/>
                <a:ahLst/>
                <a:cxnLst/>
                <a:rect l="l" t="t" r="r" b="b"/>
                <a:pathLst>
                  <a:path w="5138" h="5138" extrusionOk="0">
                    <a:moveTo>
                      <a:pt x="2569" y="1"/>
                    </a:moveTo>
                    <a:cubicBezTo>
                      <a:pt x="1135" y="1"/>
                      <a:pt x="1" y="1135"/>
                      <a:pt x="1" y="2569"/>
                    </a:cubicBezTo>
                    <a:cubicBezTo>
                      <a:pt x="1" y="4004"/>
                      <a:pt x="1135" y="5138"/>
                      <a:pt x="2569" y="5138"/>
                    </a:cubicBezTo>
                    <a:cubicBezTo>
                      <a:pt x="3970" y="5138"/>
                      <a:pt x="5138" y="4004"/>
                      <a:pt x="5138" y="2569"/>
                    </a:cubicBezTo>
                    <a:cubicBezTo>
                      <a:pt x="5138" y="1135"/>
                      <a:pt x="3970"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148;p38">
                <a:extLst>
                  <a:ext uri="{FF2B5EF4-FFF2-40B4-BE49-F238E27FC236}">
                    <a16:creationId xmlns:a16="http://schemas.microsoft.com/office/drawing/2014/main" id="{014C693C-38D6-48C7-BF42-87F71F20823D}"/>
                  </a:ext>
                </a:extLst>
              </p:cNvPr>
              <p:cNvSpPr/>
              <p:nvPr/>
            </p:nvSpPr>
            <p:spPr>
              <a:xfrm>
                <a:off x="5793479" y="3343454"/>
                <a:ext cx="27581" cy="39331"/>
              </a:xfrm>
              <a:custGeom>
                <a:avLst/>
                <a:gdLst/>
                <a:ahLst/>
                <a:cxnLst/>
                <a:rect l="l" t="t" r="r" b="b"/>
                <a:pathLst>
                  <a:path w="3603" h="5138" extrusionOk="0">
                    <a:moveTo>
                      <a:pt x="1034" y="1"/>
                    </a:moveTo>
                    <a:cubicBezTo>
                      <a:pt x="667" y="1"/>
                      <a:pt x="301" y="101"/>
                      <a:pt x="0" y="234"/>
                    </a:cubicBezTo>
                    <a:cubicBezTo>
                      <a:pt x="868" y="635"/>
                      <a:pt x="1501" y="1535"/>
                      <a:pt x="1501" y="2569"/>
                    </a:cubicBezTo>
                    <a:cubicBezTo>
                      <a:pt x="1501" y="3603"/>
                      <a:pt x="868" y="4504"/>
                      <a:pt x="0" y="4904"/>
                    </a:cubicBezTo>
                    <a:cubicBezTo>
                      <a:pt x="301" y="5071"/>
                      <a:pt x="667" y="5138"/>
                      <a:pt x="1034" y="5138"/>
                    </a:cubicBezTo>
                    <a:cubicBezTo>
                      <a:pt x="2435" y="5138"/>
                      <a:pt x="3603" y="4004"/>
                      <a:pt x="3603" y="2569"/>
                    </a:cubicBezTo>
                    <a:cubicBezTo>
                      <a:pt x="3603" y="1168"/>
                      <a:pt x="2435"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149;p38">
                <a:extLst>
                  <a:ext uri="{FF2B5EF4-FFF2-40B4-BE49-F238E27FC236}">
                    <a16:creationId xmlns:a16="http://schemas.microsoft.com/office/drawing/2014/main" id="{B7061B3C-51B1-4E9D-93A8-8FB9E33A027A}"/>
                  </a:ext>
                </a:extLst>
              </p:cNvPr>
              <p:cNvSpPr/>
              <p:nvPr/>
            </p:nvSpPr>
            <p:spPr>
              <a:xfrm>
                <a:off x="5447706" y="3303875"/>
                <a:ext cx="118231" cy="118492"/>
              </a:xfrm>
              <a:custGeom>
                <a:avLst/>
                <a:gdLst/>
                <a:ahLst/>
                <a:cxnLst/>
                <a:rect l="l" t="t" r="r" b="b"/>
                <a:pathLst>
                  <a:path w="15445" h="15479" extrusionOk="0">
                    <a:moveTo>
                      <a:pt x="7706" y="0"/>
                    </a:moveTo>
                    <a:cubicBezTo>
                      <a:pt x="3437" y="0"/>
                      <a:pt x="1" y="3470"/>
                      <a:pt x="1" y="7739"/>
                    </a:cubicBezTo>
                    <a:cubicBezTo>
                      <a:pt x="1" y="12009"/>
                      <a:pt x="3437" y="15478"/>
                      <a:pt x="7706" y="15478"/>
                    </a:cubicBezTo>
                    <a:cubicBezTo>
                      <a:pt x="11976" y="15478"/>
                      <a:pt x="15445" y="12009"/>
                      <a:pt x="15445" y="7739"/>
                    </a:cubicBezTo>
                    <a:cubicBezTo>
                      <a:pt x="15445" y="3470"/>
                      <a:pt x="11976" y="0"/>
                      <a:pt x="770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150;p38">
                <a:extLst>
                  <a:ext uri="{FF2B5EF4-FFF2-40B4-BE49-F238E27FC236}">
                    <a16:creationId xmlns:a16="http://schemas.microsoft.com/office/drawing/2014/main" id="{CF06ECD9-8014-498D-AF5A-E26475DE5FB4}"/>
                  </a:ext>
                </a:extLst>
              </p:cNvPr>
              <p:cNvSpPr/>
              <p:nvPr/>
            </p:nvSpPr>
            <p:spPr>
              <a:xfrm>
                <a:off x="5496993" y="3303875"/>
                <a:ext cx="68949" cy="118492"/>
              </a:xfrm>
              <a:custGeom>
                <a:avLst/>
                <a:gdLst/>
                <a:ahLst/>
                <a:cxnLst/>
                <a:rect l="l" t="t" r="r" b="b"/>
                <a:pathLst>
                  <a:path w="9007" h="15479" extrusionOk="0">
                    <a:moveTo>
                      <a:pt x="1268" y="0"/>
                    </a:moveTo>
                    <a:cubicBezTo>
                      <a:pt x="835" y="0"/>
                      <a:pt x="401" y="67"/>
                      <a:pt x="1" y="134"/>
                    </a:cubicBezTo>
                    <a:cubicBezTo>
                      <a:pt x="3637" y="734"/>
                      <a:pt x="6439" y="3903"/>
                      <a:pt x="6439" y="7739"/>
                    </a:cubicBezTo>
                    <a:cubicBezTo>
                      <a:pt x="6439" y="11575"/>
                      <a:pt x="3637" y="14744"/>
                      <a:pt x="1" y="15345"/>
                    </a:cubicBezTo>
                    <a:cubicBezTo>
                      <a:pt x="401" y="15445"/>
                      <a:pt x="835" y="15478"/>
                      <a:pt x="1268" y="15478"/>
                    </a:cubicBezTo>
                    <a:cubicBezTo>
                      <a:pt x="5538" y="15478"/>
                      <a:pt x="9007" y="12009"/>
                      <a:pt x="9007" y="7739"/>
                    </a:cubicBezTo>
                    <a:cubicBezTo>
                      <a:pt x="9007" y="3470"/>
                      <a:pt x="5538" y="0"/>
                      <a:pt x="126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151;p38">
                <a:extLst>
                  <a:ext uri="{FF2B5EF4-FFF2-40B4-BE49-F238E27FC236}">
                    <a16:creationId xmlns:a16="http://schemas.microsoft.com/office/drawing/2014/main" id="{BFB40A4F-2027-4598-95AB-391FB9B55826}"/>
                  </a:ext>
                </a:extLst>
              </p:cNvPr>
              <p:cNvSpPr/>
              <p:nvPr/>
            </p:nvSpPr>
            <p:spPr>
              <a:xfrm>
                <a:off x="5487033" y="3343454"/>
                <a:ext cx="39331" cy="39331"/>
              </a:xfrm>
              <a:custGeom>
                <a:avLst/>
                <a:gdLst/>
                <a:ahLst/>
                <a:cxnLst/>
                <a:rect l="l" t="t" r="r" b="b"/>
                <a:pathLst>
                  <a:path w="5138" h="5138" extrusionOk="0">
                    <a:moveTo>
                      <a:pt x="2569" y="1"/>
                    </a:moveTo>
                    <a:cubicBezTo>
                      <a:pt x="1168" y="1"/>
                      <a:pt x="1" y="1135"/>
                      <a:pt x="1" y="2569"/>
                    </a:cubicBezTo>
                    <a:cubicBezTo>
                      <a:pt x="1" y="4004"/>
                      <a:pt x="1168" y="5138"/>
                      <a:pt x="2569" y="5138"/>
                    </a:cubicBezTo>
                    <a:cubicBezTo>
                      <a:pt x="4004" y="5138"/>
                      <a:pt x="5138" y="4004"/>
                      <a:pt x="5138" y="2569"/>
                    </a:cubicBezTo>
                    <a:cubicBezTo>
                      <a:pt x="5138" y="1135"/>
                      <a:pt x="4004"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152;p38">
                <a:extLst>
                  <a:ext uri="{FF2B5EF4-FFF2-40B4-BE49-F238E27FC236}">
                    <a16:creationId xmlns:a16="http://schemas.microsoft.com/office/drawing/2014/main" id="{CD1CEDFD-F0B1-4C6C-988C-599AA260CD67}"/>
                  </a:ext>
                </a:extLst>
              </p:cNvPr>
              <p:cNvSpPr/>
              <p:nvPr/>
            </p:nvSpPr>
            <p:spPr>
              <a:xfrm>
                <a:off x="5498784" y="3343454"/>
                <a:ext cx="27581" cy="39331"/>
              </a:xfrm>
              <a:custGeom>
                <a:avLst/>
                <a:gdLst/>
                <a:ahLst/>
                <a:cxnLst/>
                <a:rect l="l" t="t" r="r" b="b"/>
                <a:pathLst>
                  <a:path w="3603" h="5138" extrusionOk="0">
                    <a:moveTo>
                      <a:pt x="1034" y="1"/>
                    </a:moveTo>
                    <a:cubicBezTo>
                      <a:pt x="667" y="1"/>
                      <a:pt x="300" y="101"/>
                      <a:pt x="0" y="234"/>
                    </a:cubicBezTo>
                    <a:cubicBezTo>
                      <a:pt x="901" y="635"/>
                      <a:pt x="1501" y="1535"/>
                      <a:pt x="1501" y="2569"/>
                    </a:cubicBezTo>
                    <a:cubicBezTo>
                      <a:pt x="1501" y="3603"/>
                      <a:pt x="901" y="4504"/>
                      <a:pt x="0" y="4904"/>
                    </a:cubicBezTo>
                    <a:cubicBezTo>
                      <a:pt x="334" y="5071"/>
                      <a:pt x="667" y="5138"/>
                      <a:pt x="1034" y="5138"/>
                    </a:cubicBezTo>
                    <a:cubicBezTo>
                      <a:pt x="2469" y="5138"/>
                      <a:pt x="3603" y="4004"/>
                      <a:pt x="3603" y="2569"/>
                    </a:cubicBezTo>
                    <a:cubicBezTo>
                      <a:pt x="3603" y="1168"/>
                      <a:pt x="2469"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153;p38">
                <a:extLst>
                  <a:ext uri="{FF2B5EF4-FFF2-40B4-BE49-F238E27FC236}">
                    <a16:creationId xmlns:a16="http://schemas.microsoft.com/office/drawing/2014/main" id="{0C50ECD0-1FE8-4839-9105-8C90D6847F23}"/>
                  </a:ext>
                </a:extLst>
              </p:cNvPr>
              <p:cNvSpPr/>
              <p:nvPr/>
            </p:nvSpPr>
            <p:spPr>
              <a:xfrm>
                <a:off x="5645366" y="3104946"/>
                <a:ext cx="17622" cy="263784"/>
              </a:xfrm>
              <a:custGeom>
                <a:avLst/>
                <a:gdLst/>
                <a:ahLst/>
                <a:cxnLst/>
                <a:rect l="l" t="t" r="r" b="b"/>
                <a:pathLst>
                  <a:path w="2302" h="34459" extrusionOk="0">
                    <a:moveTo>
                      <a:pt x="1134" y="0"/>
                    </a:moveTo>
                    <a:cubicBezTo>
                      <a:pt x="501" y="0"/>
                      <a:pt x="0" y="501"/>
                      <a:pt x="0" y="1168"/>
                    </a:cubicBezTo>
                    <a:lnTo>
                      <a:pt x="0" y="33291"/>
                    </a:lnTo>
                    <a:cubicBezTo>
                      <a:pt x="0" y="33925"/>
                      <a:pt x="501" y="34458"/>
                      <a:pt x="1134" y="34458"/>
                    </a:cubicBezTo>
                    <a:cubicBezTo>
                      <a:pt x="1768" y="34458"/>
                      <a:pt x="2302" y="33925"/>
                      <a:pt x="2302" y="33291"/>
                    </a:cubicBezTo>
                    <a:lnTo>
                      <a:pt x="2302" y="1168"/>
                    </a:lnTo>
                    <a:cubicBezTo>
                      <a:pt x="2302" y="501"/>
                      <a:pt x="1768" y="0"/>
                      <a:pt x="1134"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154;p38">
                <a:extLst>
                  <a:ext uri="{FF2B5EF4-FFF2-40B4-BE49-F238E27FC236}">
                    <a16:creationId xmlns:a16="http://schemas.microsoft.com/office/drawing/2014/main" id="{1E77F030-9316-40FD-B404-2639BFCA2E8D}"/>
                  </a:ext>
                </a:extLst>
              </p:cNvPr>
              <p:cNvSpPr/>
              <p:nvPr/>
            </p:nvSpPr>
            <p:spPr>
              <a:xfrm>
                <a:off x="5482179" y="3153175"/>
                <a:ext cx="85039" cy="110860"/>
              </a:xfrm>
              <a:custGeom>
                <a:avLst/>
                <a:gdLst/>
                <a:ahLst/>
                <a:cxnLst/>
                <a:rect l="l" t="t" r="r" b="b"/>
                <a:pathLst>
                  <a:path w="11109" h="14482" extrusionOk="0">
                    <a:moveTo>
                      <a:pt x="3178" y="0"/>
                    </a:moveTo>
                    <a:cubicBezTo>
                      <a:pt x="2335" y="0"/>
                      <a:pt x="1498" y="326"/>
                      <a:pt x="868" y="972"/>
                    </a:cubicBezTo>
                    <a:lnTo>
                      <a:pt x="68" y="1773"/>
                    </a:lnTo>
                    <a:cubicBezTo>
                      <a:pt x="1" y="1839"/>
                      <a:pt x="1" y="1973"/>
                      <a:pt x="101" y="2040"/>
                    </a:cubicBezTo>
                    <a:lnTo>
                      <a:pt x="5305" y="7110"/>
                    </a:lnTo>
                    <a:cubicBezTo>
                      <a:pt x="5338" y="7143"/>
                      <a:pt x="5371" y="7210"/>
                      <a:pt x="5371" y="7243"/>
                    </a:cubicBezTo>
                    <a:cubicBezTo>
                      <a:pt x="5371" y="7277"/>
                      <a:pt x="5338" y="7343"/>
                      <a:pt x="5305" y="7377"/>
                    </a:cubicBezTo>
                    <a:lnTo>
                      <a:pt x="101" y="12447"/>
                    </a:lnTo>
                    <a:cubicBezTo>
                      <a:pt x="1" y="12514"/>
                      <a:pt x="1" y="12647"/>
                      <a:pt x="68" y="12714"/>
                    </a:cubicBezTo>
                    <a:lnTo>
                      <a:pt x="868" y="13514"/>
                    </a:lnTo>
                    <a:cubicBezTo>
                      <a:pt x="1493" y="14157"/>
                      <a:pt x="2324" y="14482"/>
                      <a:pt x="3161" y="14482"/>
                    </a:cubicBezTo>
                    <a:cubicBezTo>
                      <a:pt x="3976" y="14482"/>
                      <a:pt x="4796" y="14173"/>
                      <a:pt x="5438" y="13548"/>
                    </a:cubicBezTo>
                    <a:lnTo>
                      <a:pt x="10242" y="8844"/>
                    </a:lnTo>
                    <a:cubicBezTo>
                      <a:pt x="10875" y="8244"/>
                      <a:pt x="11109" y="7310"/>
                      <a:pt x="10809" y="6443"/>
                    </a:cubicBezTo>
                    <a:cubicBezTo>
                      <a:pt x="10675" y="6142"/>
                      <a:pt x="10475" y="5842"/>
                      <a:pt x="10242" y="5609"/>
                    </a:cubicBezTo>
                    <a:lnTo>
                      <a:pt x="5438" y="905"/>
                    </a:lnTo>
                    <a:cubicBezTo>
                      <a:pt x="4801" y="301"/>
                      <a:pt x="3987" y="0"/>
                      <a:pt x="317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155;p38">
                <a:extLst>
                  <a:ext uri="{FF2B5EF4-FFF2-40B4-BE49-F238E27FC236}">
                    <a16:creationId xmlns:a16="http://schemas.microsoft.com/office/drawing/2014/main" id="{7FE1F1C8-FFC1-4143-8DCA-4131DEE0EF56}"/>
                  </a:ext>
                </a:extLst>
              </p:cNvPr>
              <p:cNvSpPr/>
              <p:nvPr/>
            </p:nvSpPr>
            <p:spPr>
              <a:xfrm>
                <a:off x="5753639" y="2987984"/>
                <a:ext cx="47760" cy="81717"/>
              </a:xfrm>
              <a:custGeom>
                <a:avLst/>
                <a:gdLst/>
                <a:ahLst/>
                <a:cxnLst/>
                <a:rect l="l" t="t" r="r" b="b"/>
                <a:pathLst>
                  <a:path w="6239" h="10675" extrusionOk="0">
                    <a:moveTo>
                      <a:pt x="1168" y="1"/>
                    </a:moveTo>
                    <a:cubicBezTo>
                      <a:pt x="534" y="1"/>
                      <a:pt x="1" y="534"/>
                      <a:pt x="1" y="1168"/>
                    </a:cubicBezTo>
                    <a:lnTo>
                      <a:pt x="1" y="9507"/>
                    </a:lnTo>
                    <a:cubicBezTo>
                      <a:pt x="1" y="10141"/>
                      <a:pt x="534" y="10675"/>
                      <a:pt x="1168" y="10675"/>
                    </a:cubicBezTo>
                    <a:lnTo>
                      <a:pt x="5104" y="10675"/>
                    </a:lnTo>
                    <a:cubicBezTo>
                      <a:pt x="5738" y="10675"/>
                      <a:pt x="6238" y="10141"/>
                      <a:pt x="6238" y="9507"/>
                    </a:cubicBezTo>
                    <a:cubicBezTo>
                      <a:pt x="6238" y="8874"/>
                      <a:pt x="5738" y="8373"/>
                      <a:pt x="5104" y="8373"/>
                    </a:cubicBezTo>
                    <a:lnTo>
                      <a:pt x="2336" y="8373"/>
                    </a:lnTo>
                    <a:lnTo>
                      <a:pt x="2336" y="1168"/>
                    </a:lnTo>
                    <a:cubicBezTo>
                      <a:pt x="2336" y="534"/>
                      <a:pt x="1802" y="1"/>
                      <a:pt x="1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156;p38">
                <a:extLst>
                  <a:ext uri="{FF2B5EF4-FFF2-40B4-BE49-F238E27FC236}">
                    <a16:creationId xmlns:a16="http://schemas.microsoft.com/office/drawing/2014/main" id="{3CFEEFAE-496C-49EC-995B-7C0DCCE4062E}"/>
                  </a:ext>
                </a:extLst>
              </p:cNvPr>
              <p:cNvSpPr/>
              <p:nvPr/>
            </p:nvSpPr>
            <p:spPr>
              <a:xfrm>
                <a:off x="5450263" y="2967559"/>
                <a:ext cx="170063" cy="17622"/>
              </a:xfrm>
              <a:custGeom>
                <a:avLst/>
                <a:gdLst/>
                <a:ahLst/>
                <a:cxnLst/>
                <a:rect l="l" t="t" r="r" b="b"/>
                <a:pathLst>
                  <a:path w="22216" h="2302" extrusionOk="0">
                    <a:moveTo>
                      <a:pt x="1134" y="0"/>
                    </a:moveTo>
                    <a:cubicBezTo>
                      <a:pt x="501" y="0"/>
                      <a:pt x="0" y="500"/>
                      <a:pt x="0" y="1168"/>
                    </a:cubicBezTo>
                    <a:cubicBezTo>
                      <a:pt x="0" y="1801"/>
                      <a:pt x="501" y="2302"/>
                      <a:pt x="1134" y="2302"/>
                    </a:cubicBezTo>
                    <a:lnTo>
                      <a:pt x="21049" y="2302"/>
                    </a:lnTo>
                    <a:cubicBezTo>
                      <a:pt x="21682" y="2302"/>
                      <a:pt x="22216" y="1801"/>
                      <a:pt x="22216" y="1168"/>
                    </a:cubicBezTo>
                    <a:cubicBezTo>
                      <a:pt x="22216" y="500"/>
                      <a:pt x="21682" y="0"/>
                      <a:pt x="21049"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157;p38">
                <a:extLst>
                  <a:ext uri="{FF2B5EF4-FFF2-40B4-BE49-F238E27FC236}">
                    <a16:creationId xmlns:a16="http://schemas.microsoft.com/office/drawing/2014/main" id="{3AAA25E0-CF4C-4238-93CB-2F59A864D411}"/>
                  </a:ext>
                </a:extLst>
              </p:cNvPr>
              <p:cNvSpPr/>
              <p:nvPr/>
            </p:nvSpPr>
            <p:spPr>
              <a:xfrm>
                <a:off x="5413233" y="3013263"/>
                <a:ext cx="175943" cy="17629"/>
              </a:xfrm>
              <a:custGeom>
                <a:avLst/>
                <a:gdLst/>
                <a:ahLst/>
                <a:cxnLst/>
                <a:rect l="l" t="t" r="r" b="b"/>
                <a:pathLst>
                  <a:path w="22984" h="2303" extrusionOk="0">
                    <a:moveTo>
                      <a:pt x="1168" y="1"/>
                    </a:moveTo>
                    <a:cubicBezTo>
                      <a:pt x="534" y="1"/>
                      <a:pt x="1" y="501"/>
                      <a:pt x="1" y="1168"/>
                    </a:cubicBezTo>
                    <a:cubicBezTo>
                      <a:pt x="1" y="1802"/>
                      <a:pt x="534" y="2303"/>
                      <a:pt x="1168" y="2303"/>
                    </a:cubicBezTo>
                    <a:lnTo>
                      <a:pt x="21816" y="2303"/>
                    </a:lnTo>
                    <a:cubicBezTo>
                      <a:pt x="22450" y="2303"/>
                      <a:pt x="22984" y="1802"/>
                      <a:pt x="22984" y="1168"/>
                    </a:cubicBezTo>
                    <a:cubicBezTo>
                      <a:pt x="22984" y="501"/>
                      <a:pt x="22450" y="1"/>
                      <a:pt x="21816"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158;p38">
                <a:extLst>
                  <a:ext uri="{FF2B5EF4-FFF2-40B4-BE49-F238E27FC236}">
                    <a16:creationId xmlns:a16="http://schemas.microsoft.com/office/drawing/2014/main" id="{9FA5BC31-F54F-471C-B004-EA9CA7C1880F}"/>
                  </a:ext>
                </a:extLst>
              </p:cNvPr>
              <p:cNvSpPr/>
              <p:nvPr/>
            </p:nvSpPr>
            <p:spPr>
              <a:xfrm>
                <a:off x="5503891" y="3054128"/>
                <a:ext cx="96269" cy="17622"/>
              </a:xfrm>
              <a:custGeom>
                <a:avLst/>
                <a:gdLst/>
                <a:ahLst/>
                <a:cxnLst/>
                <a:rect l="l" t="t" r="r" b="b"/>
                <a:pathLst>
                  <a:path w="12576" h="2302" extrusionOk="0">
                    <a:moveTo>
                      <a:pt x="1134" y="0"/>
                    </a:moveTo>
                    <a:cubicBezTo>
                      <a:pt x="501" y="0"/>
                      <a:pt x="0" y="500"/>
                      <a:pt x="0" y="1134"/>
                    </a:cubicBezTo>
                    <a:cubicBezTo>
                      <a:pt x="0" y="1768"/>
                      <a:pt x="501" y="2302"/>
                      <a:pt x="1134" y="2302"/>
                    </a:cubicBezTo>
                    <a:lnTo>
                      <a:pt x="11408" y="2302"/>
                    </a:lnTo>
                    <a:cubicBezTo>
                      <a:pt x="12042" y="2302"/>
                      <a:pt x="12576" y="1768"/>
                      <a:pt x="12576" y="1134"/>
                    </a:cubicBezTo>
                    <a:cubicBezTo>
                      <a:pt x="12576" y="500"/>
                      <a:pt x="12042" y="0"/>
                      <a:pt x="1140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159;p38">
                <a:extLst>
                  <a:ext uri="{FF2B5EF4-FFF2-40B4-BE49-F238E27FC236}">
                    <a16:creationId xmlns:a16="http://schemas.microsoft.com/office/drawing/2014/main" id="{A23EA49A-9C06-40BB-97E7-28BF634DD221}"/>
                  </a:ext>
                </a:extLst>
              </p:cNvPr>
              <p:cNvSpPr/>
              <p:nvPr/>
            </p:nvSpPr>
            <p:spPr>
              <a:xfrm>
                <a:off x="5429065" y="3054128"/>
                <a:ext cx="56953" cy="17622"/>
              </a:xfrm>
              <a:custGeom>
                <a:avLst/>
                <a:gdLst/>
                <a:ahLst/>
                <a:cxnLst/>
                <a:rect l="l" t="t" r="r" b="b"/>
                <a:pathLst>
                  <a:path w="7440" h="2302" extrusionOk="0">
                    <a:moveTo>
                      <a:pt x="1168" y="0"/>
                    </a:moveTo>
                    <a:cubicBezTo>
                      <a:pt x="534" y="0"/>
                      <a:pt x="1" y="500"/>
                      <a:pt x="1" y="1134"/>
                    </a:cubicBezTo>
                    <a:cubicBezTo>
                      <a:pt x="1" y="1768"/>
                      <a:pt x="534" y="2302"/>
                      <a:pt x="1168" y="2302"/>
                    </a:cubicBezTo>
                    <a:lnTo>
                      <a:pt x="6305" y="2302"/>
                    </a:lnTo>
                    <a:cubicBezTo>
                      <a:pt x="6939" y="2302"/>
                      <a:pt x="7439" y="1768"/>
                      <a:pt x="7439" y="1134"/>
                    </a:cubicBezTo>
                    <a:cubicBezTo>
                      <a:pt x="7439" y="500"/>
                      <a:pt x="6939" y="0"/>
                      <a:pt x="6305"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160;p38">
                <a:extLst>
                  <a:ext uri="{FF2B5EF4-FFF2-40B4-BE49-F238E27FC236}">
                    <a16:creationId xmlns:a16="http://schemas.microsoft.com/office/drawing/2014/main" id="{5768D11A-61BE-4186-AAC5-1969F3E4D27E}"/>
                  </a:ext>
                </a:extLst>
              </p:cNvPr>
              <p:cNvSpPr/>
              <p:nvPr/>
            </p:nvSpPr>
            <p:spPr>
              <a:xfrm>
                <a:off x="5307770" y="3175935"/>
                <a:ext cx="50309" cy="17629"/>
              </a:xfrm>
              <a:custGeom>
                <a:avLst/>
                <a:gdLst/>
                <a:ahLst/>
                <a:cxnLst/>
                <a:rect l="l" t="t" r="r" b="b"/>
                <a:pathLst>
                  <a:path w="6572" h="2303" extrusionOk="0">
                    <a:moveTo>
                      <a:pt x="1168" y="1"/>
                    </a:moveTo>
                    <a:cubicBezTo>
                      <a:pt x="534" y="1"/>
                      <a:pt x="0" y="501"/>
                      <a:pt x="0" y="1135"/>
                    </a:cubicBezTo>
                    <a:cubicBezTo>
                      <a:pt x="0" y="1768"/>
                      <a:pt x="534" y="2302"/>
                      <a:pt x="1168" y="2302"/>
                    </a:cubicBezTo>
                    <a:lnTo>
                      <a:pt x="5404" y="2302"/>
                    </a:lnTo>
                    <a:cubicBezTo>
                      <a:pt x="6038" y="2302"/>
                      <a:pt x="6571" y="1768"/>
                      <a:pt x="6571" y="1135"/>
                    </a:cubicBezTo>
                    <a:cubicBezTo>
                      <a:pt x="6571" y="501"/>
                      <a:pt x="6038" y="1"/>
                      <a:pt x="540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161;p38">
                <a:extLst>
                  <a:ext uri="{FF2B5EF4-FFF2-40B4-BE49-F238E27FC236}">
                    <a16:creationId xmlns:a16="http://schemas.microsoft.com/office/drawing/2014/main" id="{4F329A16-5F10-4404-9B36-C4CE6EEC3222}"/>
                  </a:ext>
                </a:extLst>
              </p:cNvPr>
              <p:cNvSpPr/>
              <p:nvPr/>
            </p:nvSpPr>
            <p:spPr>
              <a:xfrm>
                <a:off x="5307770" y="3228031"/>
                <a:ext cx="129722" cy="17629"/>
              </a:xfrm>
              <a:custGeom>
                <a:avLst/>
                <a:gdLst/>
                <a:ahLst/>
                <a:cxnLst/>
                <a:rect l="l" t="t" r="r" b="b"/>
                <a:pathLst>
                  <a:path w="16946" h="2303" extrusionOk="0">
                    <a:moveTo>
                      <a:pt x="1168" y="0"/>
                    </a:moveTo>
                    <a:cubicBezTo>
                      <a:pt x="534" y="0"/>
                      <a:pt x="0" y="501"/>
                      <a:pt x="0" y="1135"/>
                    </a:cubicBezTo>
                    <a:cubicBezTo>
                      <a:pt x="0" y="1768"/>
                      <a:pt x="534" y="2302"/>
                      <a:pt x="1168" y="2302"/>
                    </a:cubicBezTo>
                    <a:lnTo>
                      <a:pt x="15778" y="2302"/>
                    </a:lnTo>
                    <a:cubicBezTo>
                      <a:pt x="16445" y="2302"/>
                      <a:pt x="16945" y="1768"/>
                      <a:pt x="16945" y="1135"/>
                    </a:cubicBezTo>
                    <a:cubicBezTo>
                      <a:pt x="16945" y="501"/>
                      <a:pt x="16445" y="0"/>
                      <a:pt x="1577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162;p38">
                <a:extLst>
                  <a:ext uri="{FF2B5EF4-FFF2-40B4-BE49-F238E27FC236}">
                    <a16:creationId xmlns:a16="http://schemas.microsoft.com/office/drawing/2014/main" id="{ECF92617-B1A5-4897-9040-AF8D2DB5AE8F}"/>
                  </a:ext>
                </a:extLst>
              </p:cNvPr>
              <p:cNvSpPr/>
              <p:nvPr/>
            </p:nvSpPr>
            <p:spPr>
              <a:xfrm>
                <a:off x="5307770" y="3271446"/>
                <a:ext cx="41368" cy="17882"/>
              </a:xfrm>
              <a:custGeom>
                <a:avLst/>
                <a:gdLst/>
                <a:ahLst/>
                <a:cxnLst/>
                <a:rect l="l" t="t" r="r" b="b"/>
                <a:pathLst>
                  <a:path w="5404" h="2336" extrusionOk="0">
                    <a:moveTo>
                      <a:pt x="1168" y="0"/>
                    </a:moveTo>
                    <a:cubicBezTo>
                      <a:pt x="534" y="0"/>
                      <a:pt x="0" y="534"/>
                      <a:pt x="0" y="1168"/>
                    </a:cubicBezTo>
                    <a:cubicBezTo>
                      <a:pt x="0" y="1801"/>
                      <a:pt x="534" y="2335"/>
                      <a:pt x="1168" y="2335"/>
                    </a:cubicBezTo>
                    <a:lnTo>
                      <a:pt x="4270" y="2335"/>
                    </a:lnTo>
                    <a:cubicBezTo>
                      <a:pt x="4904" y="2335"/>
                      <a:pt x="5404" y="1801"/>
                      <a:pt x="5404" y="1168"/>
                    </a:cubicBezTo>
                    <a:cubicBezTo>
                      <a:pt x="5404" y="534"/>
                      <a:pt x="4904" y="0"/>
                      <a:pt x="427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163;p38">
                <a:extLst>
                  <a:ext uri="{FF2B5EF4-FFF2-40B4-BE49-F238E27FC236}">
                    <a16:creationId xmlns:a16="http://schemas.microsoft.com/office/drawing/2014/main" id="{998C0B92-85CC-4794-9478-396CA21F709C}"/>
                  </a:ext>
                </a:extLst>
              </p:cNvPr>
              <p:cNvSpPr/>
              <p:nvPr/>
            </p:nvSpPr>
            <p:spPr>
              <a:xfrm>
                <a:off x="5404039" y="3196621"/>
                <a:ext cx="49291" cy="17629"/>
              </a:xfrm>
              <a:custGeom>
                <a:avLst/>
                <a:gdLst/>
                <a:ahLst/>
                <a:cxnLst/>
                <a:rect l="l" t="t" r="r" b="b"/>
                <a:pathLst>
                  <a:path w="6439" h="2303" extrusionOk="0">
                    <a:moveTo>
                      <a:pt x="1135" y="0"/>
                    </a:moveTo>
                    <a:cubicBezTo>
                      <a:pt x="501" y="0"/>
                      <a:pt x="1" y="501"/>
                      <a:pt x="1" y="1135"/>
                    </a:cubicBezTo>
                    <a:cubicBezTo>
                      <a:pt x="1" y="1802"/>
                      <a:pt x="501" y="2302"/>
                      <a:pt x="1135" y="2302"/>
                    </a:cubicBezTo>
                    <a:lnTo>
                      <a:pt x="5271" y="2302"/>
                    </a:lnTo>
                    <a:cubicBezTo>
                      <a:pt x="5905" y="2302"/>
                      <a:pt x="6439" y="1802"/>
                      <a:pt x="6439" y="1135"/>
                    </a:cubicBezTo>
                    <a:cubicBezTo>
                      <a:pt x="6439" y="501"/>
                      <a:pt x="5905" y="0"/>
                      <a:pt x="5271"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164;p38">
                <a:extLst>
                  <a:ext uri="{FF2B5EF4-FFF2-40B4-BE49-F238E27FC236}">
                    <a16:creationId xmlns:a16="http://schemas.microsoft.com/office/drawing/2014/main" id="{96CF47A1-7E01-40EB-82CE-049B17753DF3}"/>
                  </a:ext>
                </a:extLst>
              </p:cNvPr>
              <p:cNvSpPr/>
              <p:nvPr/>
            </p:nvSpPr>
            <p:spPr>
              <a:xfrm>
                <a:off x="5363947" y="3271446"/>
                <a:ext cx="73549" cy="17882"/>
              </a:xfrm>
              <a:custGeom>
                <a:avLst/>
                <a:gdLst/>
                <a:ahLst/>
                <a:cxnLst/>
                <a:rect l="l" t="t" r="r" b="b"/>
                <a:pathLst>
                  <a:path w="9608" h="2336" extrusionOk="0">
                    <a:moveTo>
                      <a:pt x="1135" y="0"/>
                    </a:moveTo>
                    <a:cubicBezTo>
                      <a:pt x="501" y="0"/>
                      <a:pt x="1" y="534"/>
                      <a:pt x="1" y="1168"/>
                    </a:cubicBezTo>
                    <a:cubicBezTo>
                      <a:pt x="1" y="1801"/>
                      <a:pt x="501" y="2335"/>
                      <a:pt x="1135" y="2335"/>
                    </a:cubicBezTo>
                    <a:lnTo>
                      <a:pt x="8440" y="2335"/>
                    </a:lnTo>
                    <a:cubicBezTo>
                      <a:pt x="9107" y="2335"/>
                      <a:pt x="9607" y="1801"/>
                      <a:pt x="9607" y="1168"/>
                    </a:cubicBezTo>
                    <a:cubicBezTo>
                      <a:pt x="9607" y="534"/>
                      <a:pt x="9107" y="0"/>
                      <a:pt x="844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4129;p38">
              <a:extLst>
                <a:ext uri="{FF2B5EF4-FFF2-40B4-BE49-F238E27FC236}">
                  <a16:creationId xmlns:a16="http://schemas.microsoft.com/office/drawing/2014/main" id="{F2176636-DC6D-4FD8-B4B3-4FF61B2946B7}"/>
                </a:ext>
              </a:extLst>
            </p:cNvPr>
            <p:cNvGrpSpPr/>
            <p:nvPr/>
          </p:nvGrpSpPr>
          <p:grpSpPr>
            <a:xfrm>
              <a:off x="10783254" y="1324773"/>
              <a:ext cx="905482" cy="623735"/>
              <a:chOff x="5307770" y="2886097"/>
              <a:chExt cx="604199" cy="536270"/>
            </a:xfrm>
          </p:grpSpPr>
          <p:sp>
            <p:nvSpPr>
              <p:cNvPr id="184" name="Google Shape;4130;p38">
                <a:extLst>
                  <a:ext uri="{FF2B5EF4-FFF2-40B4-BE49-F238E27FC236}">
                    <a16:creationId xmlns:a16="http://schemas.microsoft.com/office/drawing/2014/main" id="{2AF3A21D-387F-4142-B1DC-D3C06E4990CE}"/>
                  </a:ext>
                </a:extLst>
              </p:cNvPr>
              <p:cNvSpPr/>
              <p:nvPr/>
            </p:nvSpPr>
            <p:spPr>
              <a:xfrm>
                <a:off x="5376716" y="3339113"/>
                <a:ext cx="54136" cy="53378"/>
              </a:xfrm>
              <a:custGeom>
                <a:avLst/>
                <a:gdLst/>
                <a:ahLst/>
                <a:cxnLst/>
                <a:rect l="l" t="t" r="r" b="b"/>
                <a:pathLst>
                  <a:path w="7072" h="6973" extrusionOk="0">
                    <a:moveTo>
                      <a:pt x="5938" y="1"/>
                    </a:moveTo>
                    <a:cubicBezTo>
                      <a:pt x="5304" y="1"/>
                      <a:pt x="4771" y="534"/>
                      <a:pt x="4771" y="1168"/>
                    </a:cubicBezTo>
                    <a:lnTo>
                      <a:pt x="4771" y="4671"/>
                    </a:lnTo>
                    <a:lnTo>
                      <a:pt x="1168" y="4671"/>
                    </a:lnTo>
                    <a:cubicBezTo>
                      <a:pt x="534" y="4671"/>
                      <a:pt x="0" y="5171"/>
                      <a:pt x="0" y="5805"/>
                    </a:cubicBezTo>
                    <a:cubicBezTo>
                      <a:pt x="0" y="6439"/>
                      <a:pt x="534" y="6972"/>
                      <a:pt x="1168" y="6972"/>
                    </a:cubicBezTo>
                    <a:lnTo>
                      <a:pt x="5938" y="6972"/>
                    </a:lnTo>
                    <a:cubicBezTo>
                      <a:pt x="6572" y="6972"/>
                      <a:pt x="7072" y="6439"/>
                      <a:pt x="7072" y="5805"/>
                    </a:cubicBezTo>
                    <a:lnTo>
                      <a:pt x="7072" y="1168"/>
                    </a:lnTo>
                    <a:cubicBezTo>
                      <a:pt x="7072" y="534"/>
                      <a:pt x="6572" y="1"/>
                      <a:pt x="593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131;p38">
                <a:extLst>
                  <a:ext uri="{FF2B5EF4-FFF2-40B4-BE49-F238E27FC236}">
                    <a16:creationId xmlns:a16="http://schemas.microsoft.com/office/drawing/2014/main" id="{AC2E037E-F0CF-476E-93A8-284CAE0AC7C6}"/>
                  </a:ext>
                </a:extLst>
              </p:cNvPr>
              <p:cNvSpPr/>
              <p:nvPr/>
            </p:nvSpPr>
            <p:spPr>
              <a:xfrm>
                <a:off x="5331518" y="3124605"/>
                <a:ext cx="70480" cy="17882"/>
              </a:xfrm>
              <a:custGeom>
                <a:avLst/>
                <a:gdLst/>
                <a:ahLst/>
                <a:cxnLst/>
                <a:rect l="l" t="t" r="r" b="b"/>
                <a:pathLst>
                  <a:path w="9207" h="2336" extrusionOk="0">
                    <a:moveTo>
                      <a:pt x="1168" y="1"/>
                    </a:moveTo>
                    <a:cubicBezTo>
                      <a:pt x="501" y="1"/>
                      <a:pt x="0" y="534"/>
                      <a:pt x="0" y="1168"/>
                    </a:cubicBezTo>
                    <a:cubicBezTo>
                      <a:pt x="0" y="1802"/>
                      <a:pt x="501" y="2336"/>
                      <a:pt x="1168" y="2336"/>
                    </a:cubicBezTo>
                    <a:lnTo>
                      <a:pt x="8073" y="2336"/>
                    </a:lnTo>
                    <a:cubicBezTo>
                      <a:pt x="8706" y="2336"/>
                      <a:pt x="9207" y="1802"/>
                      <a:pt x="9207" y="1168"/>
                    </a:cubicBezTo>
                    <a:cubicBezTo>
                      <a:pt x="9207" y="534"/>
                      <a:pt x="8706" y="1"/>
                      <a:pt x="8073"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132;p38">
                <a:extLst>
                  <a:ext uri="{FF2B5EF4-FFF2-40B4-BE49-F238E27FC236}">
                    <a16:creationId xmlns:a16="http://schemas.microsoft.com/office/drawing/2014/main" id="{602D059C-BB93-46F5-94AA-EA0B7EFF0795}"/>
                  </a:ext>
                </a:extLst>
              </p:cNvPr>
              <p:cNvSpPr/>
              <p:nvPr/>
            </p:nvSpPr>
            <p:spPr>
              <a:xfrm>
                <a:off x="5705378" y="2886097"/>
                <a:ext cx="114396" cy="61286"/>
              </a:xfrm>
              <a:custGeom>
                <a:avLst/>
                <a:gdLst/>
                <a:ahLst/>
                <a:cxnLst/>
                <a:rect l="l" t="t" r="r" b="b"/>
                <a:pathLst>
                  <a:path w="14944" h="8006" extrusionOk="0">
                    <a:moveTo>
                      <a:pt x="1434" y="0"/>
                    </a:moveTo>
                    <a:cubicBezTo>
                      <a:pt x="634" y="0"/>
                      <a:pt x="0" y="634"/>
                      <a:pt x="0" y="1401"/>
                    </a:cubicBezTo>
                    <a:lnTo>
                      <a:pt x="0" y="8006"/>
                    </a:lnTo>
                    <a:lnTo>
                      <a:pt x="14944" y="8006"/>
                    </a:lnTo>
                    <a:lnTo>
                      <a:pt x="14944" y="1401"/>
                    </a:lnTo>
                    <a:cubicBezTo>
                      <a:pt x="14944" y="634"/>
                      <a:pt x="14310" y="0"/>
                      <a:pt x="13510" y="0"/>
                    </a:cubicBez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133;p38">
                <a:extLst>
                  <a:ext uri="{FF2B5EF4-FFF2-40B4-BE49-F238E27FC236}">
                    <a16:creationId xmlns:a16="http://schemas.microsoft.com/office/drawing/2014/main" id="{9649F2BF-5302-45C9-BBFF-3FCC6AFDB2EF}"/>
                  </a:ext>
                </a:extLst>
              </p:cNvPr>
              <p:cNvSpPr/>
              <p:nvPr/>
            </p:nvSpPr>
            <p:spPr>
              <a:xfrm>
                <a:off x="5784032" y="2886097"/>
                <a:ext cx="35749" cy="61286"/>
              </a:xfrm>
              <a:custGeom>
                <a:avLst/>
                <a:gdLst/>
                <a:ahLst/>
                <a:cxnLst/>
                <a:rect l="l" t="t" r="r" b="b"/>
                <a:pathLst>
                  <a:path w="4670" h="8006" extrusionOk="0">
                    <a:moveTo>
                      <a:pt x="0" y="0"/>
                    </a:moveTo>
                    <a:cubicBezTo>
                      <a:pt x="767" y="0"/>
                      <a:pt x="1401" y="634"/>
                      <a:pt x="1401" y="1401"/>
                    </a:cubicBezTo>
                    <a:lnTo>
                      <a:pt x="1401" y="8006"/>
                    </a:lnTo>
                    <a:lnTo>
                      <a:pt x="4670" y="8006"/>
                    </a:lnTo>
                    <a:lnTo>
                      <a:pt x="4670" y="1401"/>
                    </a:lnTo>
                    <a:cubicBezTo>
                      <a:pt x="4670" y="634"/>
                      <a:pt x="4036" y="0"/>
                      <a:pt x="3236" y="0"/>
                    </a:cubicBez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134;p38">
                <a:extLst>
                  <a:ext uri="{FF2B5EF4-FFF2-40B4-BE49-F238E27FC236}">
                    <a16:creationId xmlns:a16="http://schemas.microsoft.com/office/drawing/2014/main" id="{BAB8F5F5-4508-4BC1-8E14-59B7D09BB829}"/>
                  </a:ext>
                </a:extLst>
              </p:cNvPr>
              <p:cNvSpPr/>
              <p:nvPr/>
            </p:nvSpPr>
            <p:spPr>
              <a:xfrm>
                <a:off x="5621871" y="2920309"/>
                <a:ext cx="281145" cy="281153"/>
              </a:xfrm>
              <a:custGeom>
                <a:avLst/>
                <a:gdLst/>
                <a:ahLst/>
                <a:cxnLst/>
                <a:rect l="l" t="t" r="r" b="b"/>
                <a:pathLst>
                  <a:path w="36727" h="36728" extrusionOk="0">
                    <a:moveTo>
                      <a:pt x="18380" y="1"/>
                    </a:moveTo>
                    <a:cubicBezTo>
                      <a:pt x="8240" y="1"/>
                      <a:pt x="0" y="8207"/>
                      <a:pt x="0" y="18347"/>
                    </a:cubicBezTo>
                    <a:cubicBezTo>
                      <a:pt x="0" y="28488"/>
                      <a:pt x="8240" y="36727"/>
                      <a:pt x="18380" y="36727"/>
                    </a:cubicBezTo>
                    <a:cubicBezTo>
                      <a:pt x="28521" y="36727"/>
                      <a:pt x="36727" y="28488"/>
                      <a:pt x="36727" y="18347"/>
                    </a:cubicBezTo>
                    <a:cubicBezTo>
                      <a:pt x="36727" y="8207"/>
                      <a:pt x="28521" y="1"/>
                      <a:pt x="18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135;p38">
                <a:extLst>
                  <a:ext uri="{FF2B5EF4-FFF2-40B4-BE49-F238E27FC236}">
                    <a16:creationId xmlns:a16="http://schemas.microsoft.com/office/drawing/2014/main" id="{DA6A3490-72D6-401A-BD49-F3E5C26F6E62}"/>
                  </a:ext>
                </a:extLst>
              </p:cNvPr>
              <p:cNvSpPr/>
              <p:nvPr/>
            </p:nvSpPr>
            <p:spPr>
              <a:xfrm>
                <a:off x="5747767" y="2920309"/>
                <a:ext cx="155259" cy="280893"/>
              </a:xfrm>
              <a:custGeom>
                <a:avLst/>
                <a:gdLst/>
                <a:ahLst/>
                <a:cxnLst/>
                <a:rect l="l" t="t" r="r" b="b"/>
                <a:pathLst>
                  <a:path w="20282" h="36694" extrusionOk="0">
                    <a:moveTo>
                      <a:pt x="1935" y="1"/>
                    </a:moveTo>
                    <a:cubicBezTo>
                      <a:pt x="1268" y="1"/>
                      <a:pt x="634" y="34"/>
                      <a:pt x="0" y="101"/>
                    </a:cubicBezTo>
                    <a:cubicBezTo>
                      <a:pt x="9207" y="1068"/>
                      <a:pt x="16412" y="8874"/>
                      <a:pt x="16412" y="18347"/>
                    </a:cubicBezTo>
                    <a:cubicBezTo>
                      <a:pt x="16412" y="27854"/>
                      <a:pt x="9240" y="35626"/>
                      <a:pt x="0" y="36594"/>
                    </a:cubicBezTo>
                    <a:cubicBezTo>
                      <a:pt x="634" y="36661"/>
                      <a:pt x="1268" y="36694"/>
                      <a:pt x="1935" y="36694"/>
                    </a:cubicBezTo>
                    <a:cubicBezTo>
                      <a:pt x="12076" y="36694"/>
                      <a:pt x="20282" y="28488"/>
                      <a:pt x="20282" y="18347"/>
                    </a:cubicBezTo>
                    <a:cubicBezTo>
                      <a:pt x="20282" y="8207"/>
                      <a:pt x="12076" y="1"/>
                      <a:pt x="1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4136;p38">
                <a:extLst>
                  <a:ext uri="{FF2B5EF4-FFF2-40B4-BE49-F238E27FC236}">
                    <a16:creationId xmlns:a16="http://schemas.microsoft.com/office/drawing/2014/main" id="{438A4373-5157-4120-8CCC-5608F3D9D273}"/>
                  </a:ext>
                </a:extLst>
              </p:cNvPr>
              <p:cNvSpPr/>
              <p:nvPr/>
            </p:nvSpPr>
            <p:spPr>
              <a:xfrm>
                <a:off x="5753639" y="2943804"/>
                <a:ext cx="17882" cy="29633"/>
              </a:xfrm>
              <a:custGeom>
                <a:avLst/>
                <a:gdLst/>
                <a:ahLst/>
                <a:cxnLst/>
                <a:rect l="l" t="t" r="r" b="b"/>
                <a:pathLst>
                  <a:path w="2336" h="3871" extrusionOk="0">
                    <a:moveTo>
                      <a:pt x="1168" y="1"/>
                    </a:moveTo>
                    <a:cubicBezTo>
                      <a:pt x="534" y="1"/>
                      <a:pt x="1" y="535"/>
                      <a:pt x="1" y="1168"/>
                    </a:cubicBezTo>
                    <a:lnTo>
                      <a:pt x="1" y="2703"/>
                    </a:lnTo>
                    <a:cubicBezTo>
                      <a:pt x="1" y="3337"/>
                      <a:pt x="534" y="3870"/>
                      <a:pt x="1168" y="3870"/>
                    </a:cubicBezTo>
                    <a:cubicBezTo>
                      <a:pt x="1802" y="3870"/>
                      <a:pt x="2336" y="3337"/>
                      <a:pt x="2336" y="2703"/>
                    </a:cubicBezTo>
                    <a:lnTo>
                      <a:pt x="2336" y="1168"/>
                    </a:lnTo>
                    <a:cubicBezTo>
                      <a:pt x="2336" y="535"/>
                      <a:pt x="1802" y="1"/>
                      <a:pt x="116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4137;p38">
                <a:extLst>
                  <a:ext uri="{FF2B5EF4-FFF2-40B4-BE49-F238E27FC236}">
                    <a16:creationId xmlns:a16="http://schemas.microsoft.com/office/drawing/2014/main" id="{05FD9879-5CB8-46A0-B61C-570E7D910125}"/>
                  </a:ext>
                </a:extLst>
              </p:cNvPr>
              <p:cNvSpPr/>
              <p:nvPr/>
            </p:nvSpPr>
            <p:spPr>
              <a:xfrm>
                <a:off x="5849916" y="3052084"/>
                <a:ext cx="29625" cy="17622"/>
              </a:xfrm>
              <a:custGeom>
                <a:avLst/>
                <a:gdLst/>
                <a:ahLst/>
                <a:cxnLst/>
                <a:rect l="l" t="t" r="r" b="b"/>
                <a:pathLst>
                  <a:path w="3870" h="2302" extrusionOk="0">
                    <a:moveTo>
                      <a:pt x="1168" y="0"/>
                    </a:moveTo>
                    <a:cubicBezTo>
                      <a:pt x="534" y="0"/>
                      <a:pt x="0" y="501"/>
                      <a:pt x="0" y="1134"/>
                    </a:cubicBezTo>
                    <a:cubicBezTo>
                      <a:pt x="0" y="1768"/>
                      <a:pt x="534" y="2302"/>
                      <a:pt x="1168" y="2302"/>
                    </a:cubicBezTo>
                    <a:lnTo>
                      <a:pt x="2736" y="2302"/>
                    </a:lnTo>
                    <a:cubicBezTo>
                      <a:pt x="3369" y="2302"/>
                      <a:pt x="3870" y="1768"/>
                      <a:pt x="3870" y="1134"/>
                    </a:cubicBezTo>
                    <a:cubicBezTo>
                      <a:pt x="3870" y="501"/>
                      <a:pt x="3369" y="0"/>
                      <a:pt x="2736"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4138;p38">
                <a:extLst>
                  <a:ext uri="{FF2B5EF4-FFF2-40B4-BE49-F238E27FC236}">
                    <a16:creationId xmlns:a16="http://schemas.microsoft.com/office/drawing/2014/main" id="{A48EBC87-0C2D-41AB-B9C4-F906D47BACD9}"/>
                  </a:ext>
                </a:extLst>
              </p:cNvPr>
              <p:cNvSpPr/>
              <p:nvPr/>
            </p:nvSpPr>
            <p:spPr>
              <a:xfrm>
                <a:off x="5645619" y="3052084"/>
                <a:ext cx="29625" cy="17622"/>
              </a:xfrm>
              <a:custGeom>
                <a:avLst/>
                <a:gdLst/>
                <a:ahLst/>
                <a:cxnLst/>
                <a:rect l="l" t="t" r="r" b="b"/>
                <a:pathLst>
                  <a:path w="3870" h="2302" extrusionOk="0">
                    <a:moveTo>
                      <a:pt x="1135" y="0"/>
                    </a:moveTo>
                    <a:cubicBezTo>
                      <a:pt x="501" y="0"/>
                      <a:pt x="1" y="501"/>
                      <a:pt x="1" y="1134"/>
                    </a:cubicBezTo>
                    <a:cubicBezTo>
                      <a:pt x="1" y="1768"/>
                      <a:pt x="501" y="2302"/>
                      <a:pt x="1135" y="2302"/>
                    </a:cubicBezTo>
                    <a:lnTo>
                      <a:pt x="2702" y="2302"/>
                    </a:lnTo>
                    <a:cubicBezTo>
                      <a:pt x="3336" y="2302"/>
                      <a:pt x="3870" y="1768"/>
                      <a:pt x="3870" y="1134"/>
                    </a:cubicBezTo>
                    <a:cubicBezTo>
                      <a:pt x="3870" y="501"/>
                      <a:pt x="3336" y="0"/>
                      <a:pt x="2702"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4139;p38">
                <a:extLst>
                  <a:ext uri="{FF2B5EF4-FFF2-40B4-BE49-F238E27FC236}">
                    <a16:creationId xmlns:a16="http://schemas.microsoft.com/office/drawing/2014/main" id="{E5823C8A-7CF2-4910-89CA-1E067D23AACF}"/>
                  </a:ext>
                </a:extLst>
              </p:cNvPr>
              <p:cNvSpPr/>
              <p:nvPr/>
            </p:nvSpPr>
            <p:spPr>
              <a:xfrm>
                <a:off x="5381570" y="3113880"/>
                <a:ext cx="521428" cy="245909"/>
              </a:xfrm>
              <a:custGeom>
                <a:avLst/>
                <a:gdLst/>
                <a:ahLst/>
                <a:cxnLst/>
                <a:rect l="l" t="t" r="r" b="b"/>
                <a:pathLst>
                  <a:path w="68116" h="32124" extrusionOk="0">
                    <a:moveTo>
                      <a:pt x="1635" y="1"/>
                    </a:moveTo>
                    <a:cubicBezTo>
                      <a:pt x="734" y="1"/>
                      <a:pt x="0" y="735"/>
                      <a:pt x="0" y="1635"/>
                    </a:cubicBezTo>
                    <a:lnTo>
                      <a:pt x="0" y="31090"/>
                    </a:lnTo>
                    <a:cubicBezTo>
                      <a:pt x="0" y="31657"/>
                      <a:pt x="467" y="32124"/>
                      <a:pt x="1034" y="32124"/>
                    </a:cubicBezTo>
                    <a:lnTo>
                      <a:pt x="66081" y="32124"/>
                    </a:lnTo>
                    <a:cubicBezTo>
                      <a:pt x="67215" y="32124"/>
                      <a:pt x="68116" y="31190"/>
                      <a:pt x="68116" y="30056"/>
                    </a:cubicBezTo>
                    <a:lnTo>
                      <a:pt x="68116" y="20315"/>
                    </a:lnTo>
                    <a:cubicBezTo>
                      <a:pt x="68116" y="19581"/>
                      <a:pt x="67849" y="18848"/>
                      <a:pt x="67348" y="18314"/>
                    </a:cubicBezTo>
                    <a:lnTo>
                      <a:pt x="65280" y="16046"/>
                    </a:lnTo>
                    <a:lnTo>
                      <a:pt x="50336" y="12009"/>
                    </a:lnTo>
                    <a:cubicBezTo>
                      <a:pt x="49702" y="12009"/>
                      <a:pt x="49169" y="11476"/>
                      <a:pt x="49169" y="10842"/>
                    </a:cubicBezTo>
                    <a:lnTo>
                      <a:pt x="42898" y="1"/>
                    </a:lnTo>
                    <a:close/>
                  </a:path>
                </a:pathLst>
              </a:custGeom>
              <a:solidFill>
                <a:srgbClr val="27A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4140;p38">
                <a:extLst>
                  <a:ext uri="{FF2B5EF4-FFF2-40B4-BE49-F238E27FC236}">
                    <a16:creationId xmlns:a16="http://schemas.microsoft.com/office/drawing/2014/main" id="{2D43286D-9CF6-4AFE-B485-8E1333C4CAA3}"/>
                  </a:ext>
                </a:extLst>
              </p:cNvPr>
              <p:cNvSpPr/>
              <p:nvPr/>
            </p:nvSpPr>
            <p:spPr>
              <a:xfrm>
                <a:off x="5846846" y="3227518"/>
                <a:ext cx="56188" cy="132278"/>
              </a:xfrm>
              <a:custGeom>
                <a:avLst/>
                <a:gdLst/>
                <a:ahLst/>
                <a:cxnLst/>
                <a:rect l="l" t="t" r="r" b="b"/>
                <a:pathLst>
                  <a:path w="7340" h="17280" extrusionOk="0">
                    <a:moveTo>
                      <a:pt x="1" y="1"/>
                    </a:moveTo>
                    <a:lnTo>
                      <a:pt x="3170" y="3470"/>
                    </a:lnTo>
                    <a:cubicBezTo>
                      <a:pt x="3670" y="4004"/>
                      <a:pt x="3937" y="4737"/>
                      <a:pt x="3937" y="5471"/>
                    </a:cubicBezTo>
                    <a:lnTo>
                      <a:pt x="3937" y="15212"/>
                    </a:lnTo>
                    <a:cubicBezTo>
                      <a:pt x="3937" y="16346"/>
                      <a:pt x="3036" y="17280"/>
                      <a:pt x="1902" y="17280"/>
                    </a:cubicBezTo>
                    <a:lnTo>
                      <a:pt x="5271" y="17280"/>
                    </a:lnTo>
                    <a:cubicBezTo>
                      <a:pt x="6439" y="17280"/>
                      <a:pt x="7340" y="16346"/>
                      <a:pt x="7340" y="15212"/>
                    </a:cubicBezTo>
                    <a:lnTo>
                      <a:pt x="7340" y="5471"/>
                    </a:lnTo>
                    <a:cubicBezTo>
                      <a:pt x="7340" y="4737"/>
                      <a:pt x="7073" y="4004"/>
                      <a:pt x="6572" y="3470"/>
                    </a:cubicBezTo>
                    <a:lnTo>
                      <a:pt x="4504" y="1202"/>
                    </a:lnTo>
                    <a:lnTo>
                      <a:pt x="1" y="1"/>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4141;p38">
                <a:extLst>
                  <a:ext uri="{FF2B5EF4-FFF2-40B4-BE49-F238E27FC236}">
                    <a16:creationId xmlns:a16="http://schemas.microsoft.com/office/drawing/2014/main" id="{2EDB8BB0-11EA-4723-B8BC-985A4F6E8A2C}"/>
                  </a:ext>
                </a:extLst>
              </p:cNvPr>
              <p:cNvSpPr/>
              <p:nvPr/>
            </p:nvSpPr>
            <p:spPr>
              <a:xfrm>
                <a:off x="5709971" y="3113880"/>
                <a:ext cx="171342" cy="122832"/>
              </a:xfrm>
              <a:custGeom>
                <a:avLst/>
                <a:gdLst/>
                <a:ahLst/>
                <a:cxnLst/>
                <a:rect l="l" t="t" r="r" b="b"/>
                <a:pathLst>
                  <a:path w="22383" h="16046" extrusionOk="0">
                    <a:moveTo>
                      <a:pt x="1" y="1"/>
                    </a:moveTo>
                    <a:lnTo>
                      <a:pt x="1" y="14878"/>
                    </a:lnTo>
                    <a:cubicBezTo>
                      <a:pt x="1" y="15545"/>
                      <a:pt x="534" y="16046"/>
                      <a:pt x="1168" y="16046"/>
                    </a:cubicBezTo>
                    <a:lnTo>
                      <a:pt x="22383" y="16046"/>
                    </a:lnTo>
                    <a:lnTo>
                      <a:pt x="8607" y="968"/>
                    </a:lnTo>
                    <a:cubicBezTo>
                      <a:pt x="8040" y="334"/>
                      <a:pt x="7239" y="1"/>
                      <a:pt x="6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4142;p38">
                <a:extLst>
                  <a:ext uri="{FF2B5EF4-FFF2-40B4-BE49-F238E27FC236}">
                    <a16:creationId xmlns:a16="http://schemas.microsoft.com/office/drawing/2014/main" id="{0CA64A0D-653F-4BFE-B11E-6176BA2A872F}"/>
                  </a:ext>
                </a:extLst>
              </p:cNvPr>
              <p:cNvSpPr/>
              <p:nvPr/>
            </p:nvSpPr>
            <p:spPr>
              <a:xfrm>
                <a:off x="5732953" y="3113880"/>
                <a:ext cx="148362" cy="122832"/>
              </a:xfrm>
              <a:custGeom>
                <a:avLst/>
                <a:gdLst/>
                <a:ahLst/>
                <a:cxnLst/>
                <a:rect l="l" t="t" r="r" b="b"/>
                <a:pathLst>
                  <a:path w="19381" h="16046" extrusionOk="0">
                    <a:moveTo>
                      <a:pt x="1" y="1"/>
                    </a:moveTo>
                    <a:cubicBezTo>
                      <a:pt x="835" y="1"/>
                      <a:pt x="1635" y="334"/>
                      <a:pt x="2202" y="968"/>
                    </a:cubicBezTo>
                    <a:lnTo>
                      <a:pt x="16012" y="16046"/>
                    </a:lnTo>
                    <a:lnTo>
                      <a:pt x="19381" y="16046"/>
                    </a:lnTo>
                    <a:lnTo>
                      <a:pt x="5605" y="968"/>
                    </a:lnTo>
                    <a:cubicBezTo>
                      <a:pt x="5038" y="334"/>
                      <a:pt x="4237" y="1"/>
                      <a:pt x="3403" y="1"/>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4143;p38">
                <a:extLst>
                  <a:ext uri="{FF2B5EF4-FFF2-40B4-BE49-F238E27FC236}">
                    <a16:creationId xmlns:a16="http://schemas.microsoft.com/office/drawing/2014/main" id="{13FFF114-A5EF-4CBE-8B27-299817BE7C84}"/>
                  </a:ext>
                </a:extLst>
              </p:cNvPr>
              <p:cNvSpPr/>
              <p:nvPr/>
            </p:nvSpPr>
            <p:spPr>
              <a:xfrm>
                <a:off x="5372628" y="3309746"/>
                <a:ext cx="539302" cy="17629"/>
              </a:xfrm>
              <a:custGeom>
                <a:avLst/>
                <a:gdLst/>
                <a:ahLst/>
                <a:cxnLst/>
                <a:rect l="l" t="t" r="r" b="b"/>
                <a:pathLst>
                  <a:path w="70451" h="2303" extrusionOk="0">
                    <a:moveTo>
                      <a:pt x="1168" y="1"/>
                    </a:moveTo>
                    <a:cubicBezTo>
                      <a:pt x="534" y="1"/>
                      <a:pt x="1" y="534"/>
                      <a:pt x="1" y="1168"/>
                    </a:cubicBezTo>
                    <a:cubicBezTo>
                      <a:pt x="1" y="1802"/>
                      <a:pt x="534" y="2302"/>
                      <a:pt x="1168" y="2302"/>
                    </a:cubicBezTo>
                    <a:lnTo>
                      <a:pt x="69284" y="2302"/>
                    </a:lnTo>
                    <a:cubicBezTo>
                      <a:pt x="69917" y="2302"/>
                      <a:pt x="70451" y="1802"/>
                      <a:pt x="70451" y="1168"/>
                    </a:cubicBezTo>
                    <a:cubicBezTo>
                      <a:pt x="70451" y="534"/>
                      <a:pt x="69917" y="1"/>
                      <a:pt x="6928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4144;p38">
                <a:extLst>
                  <a:ext uri="{FF2B5EF4-FFF2-40B4-BE49-F238E27FC236}">
                    <a16:creationId xmlns:a16="http://schemas.microsoft.com/office/drawing/2014/main" id="{D4D024A6-7E89-475F-BC1F-4630BEBB4856}"/>
                  </a:ext>
                </a:extLst>
              </p:cNvPr>
              <p:cNvSpPr/>
              <p:nvPr/>
            </p:nvSpPr>
            <p:spPr>
              <a:xfrm>
                <a:off x="5878517" y="3279101"/>
                <a:ext cx="33452" cy="17629"/>
              </a:xfrm>
              <a:custGeom>
                <a:avLst/>
                <a:gdLst/>
                <a:ahLst/>
                <a:cxnLst/>
                <a:rect l="l" t="t" r="r" b="b"/>
                <a:pathLst>
                  <a:path w="4370" h="2303" extrusionOk="0">
                    <a:moveTo>
                      <a:pt x="1168" y="1"/>
                    </a:moveTo>
                    <a:cubicBezTo>
                      <a:pt x="534" y="1"/>
                      <a:pt x="0" y="501"/>
                      <a:pt x="0" y="1135"/>
                    </a:cubicBezTo>
                    <a:cubicBezTo>
                      <a:pt x="0" y="1769"/>
                      <a:pt x="534" y="2302"/>
                      <a:pt x="1168" y="2302"/>
                    </a:cubicBezTo>
                    <a:lnTo>
                      <a:pt x="3203" y="2302"/>
                    </a:lnTo>
                    <a:cubicBezTo>
                      <a:pt x="3836" y="2302"/>
                      <a:pt x="4370" y="1769"/>
                      <a:pt x="4370" y="1135"/>
                    </a:cubicBezTo>
                    <a:cubicBezTo>
                      <a:pt x="4370" y="501"/>
                      <a:pt x="3836" y="1"/>
                      <a:pt x="320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4145;p38">
                <a:extLst>
                  <a:ext uri="{FF2B5EF4-FFF2-40B4-BE49-F238E27FC236}">
                    <a16:creationId xmlns:a16="http://schemas.microsoft.com/office/drawing/2014/main" id="{0DA3F722-2E4C-40BD-A6F2-953B81F7016E}"/>
                  </a:ext>
                </a:extLst>
              </p:cNvPr>
              <p:cNvSpPr/>
              <p:nvPr/>
            </p:nvSpPr>
            <p:spPr>
              <a:xfrm>
                <a:off x="5742148" y="3303875"/>
                <a:ext cx="118492" cy="118492"/>
              </a:xfrm>
              <a:custGeom>
                <a:avLst/>
                <a:gdLst/>
                <a:ahLst/>
                <a:cxnLst/>
                <a:rect l="l" t="t" r="r" b="b"/>
                <a:pathLst>
                  <a:path w="15479" h="15479" extrusionOk="0">
                    <a:moveTo>
                      <a:pt x="7739" y="0"/>
                    </a:moveTo>
                    <a:cubicBezTo>
                      <a:pt x="3470" y="0"/>
                      <a:pt x="1" y="3470"/>
                      <a:pt x="1" y="7739"/>
                    </a:cubicBezTo>
                    <a:cubicBezTo>
                      <a:pt x="1" y="12009"/>
                      <a:pt x="3470" y="15478"/>
                      <a:pt x="7739" y="15478"/>
                    </a:cubicBezTo>
                    <a:cubicBezTo>
                      <a:pt x="12009" y="15478"/>
                      <a:pt x="15478" y="12009"/>
                      <a:pt x="15478" y="7739"/>
                    </a:cubicBezTo>
                    <a:cubicBezTo>
                      <a:pt x="15478" y="3470"/>
                      <a:pt x="12009" y="0"/>
                      <a:pt x="77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4146;p38">
                <a:extLst>
                  <a:ext uri="{FF2B5EF4-FFF2-40B4-BE49-F238E27FC236}">
                    <a16:creationId xmlns:a16="http://schemas.microsoft.com/office/drawing/2014/main" id="{79C6190D-0DF5-46EB-8BC1-AB9B533EA00C}"/>
                  </a:ext>
                </a:extLst>
              </p:cNvPr>
              <p:cNvSpPr/>
              <p:nvPr/>
            </p:nvSpPr>
            <p:spPr>
              <a:xfrm>
                <a:off x="5791435" y="3303875"/>
                <a:ext cx="69209" cy="118492"/>
              </a:xfrm>
              <a:custGeom>
                <a:avLst/>
                <a:gdLst/>
                <a:ahLst/>
                <a:cxnLst/>
                <a:rect l="l" t="t" r="r" b="b"/>
                <a:pathLst>
                  <a:path w="9041" h="15479" extrusionOk="0">
                    <a:moveTo>
                      <a:pt x="1301" y="0"/>
                    </a:moveTo>
                    <a:cubicBezTo>
                      <a:pt x="868" y="0"/>
                      <a:pt x="434" y="67"/>
                      <a:pt x="0" y="134"/>
                    </a:cubicBezTo>
                    <a:cubicBezTo>
                      <a:pt x="3670" y="734"/>
                      <a:pt x="6472" y="3903"/>
                      <a:pt x="6472" y="7739"/>
                    </a:cubicBezTo>
                    <a:cubicBezTo>
                      <a:pt x="6472" y="11575"/>
                      <a:pt x="3670" y="14744"/>
                      <a:pt x="0" y="15345"/>
                    </a:cubicBezTo>
                    <a:cubicBezTo>
                      <a:pt x="434" y="15445"/>
                      <a:pt x="868" y="15478"/>
                      <a:pt x="1301" y="15478"/>
                    </a:cubicBezTo>
                    <a:cubicBezTo>
                      <a:pt x="5571" y="15478"/>
                      <a:pt x="9040" y="12009"/>
                      <a:pt x="9040" y="7739"/>
                    </a:cubicBezTo>
                    <a:cubicBezTo>
                      <a:pt x="9040" y="3470"/>
                      <a:pt x="5571" y="0"/>
                      <a:pt x="130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4147;p38">
                <a:extLst>
                  <a:ext uri="{FF2B5EF4-FFF2-40B4-BE49-F238E27FC236}">
                    <a16:creationId xmlns:a16="http://schemas.microsoft.com/office/drawing/2014/main" id="{FB37D653-B843-470B-94D2-F16D18B9C596}"/>
                  </a:ext>
                </a:extLst>
              </p:cNvPr>
              <p:cNvSpPr/>
              <p:nvPr/>
            </p:nvSpPr>
            <p:spPr>
              <a:xfrm>
                <a:off x="5781727" y="3343454"/>
                <a:ext cx="39331" cy="39331"/>
              </a:xfrm>
              <a:custGeom>
                <a:avLst/>
                <a:gdLst/>
                <a:ahLst/>
                <a:cxnLst/>
                <a:rect l="l" t="t" r="r" b="b"/>
                <a:pathLst>
                  <a:path w="5138" h="5138" extrusionOk="0">
                    <a:moveTo>
                      <a:pt x="2569" y="1"/>
                    </a:moveTo>
                    <a:cubicBezTo>
                      <a:pt x="1135" y="1"/>
                      <a:pt x="1" y="1135"/>
                      <a:pt x="1" y="2569"/>
                    </a:cubicBezTo>
                    <a:cubicBezTo>
                      <a:pt x="1" y="4004"/>
                      <a:pt x="1135" y="5138"/>
                      <a:pt x="2569" y="5138"/>
                    </a:cubicBezTo>
                    <a:cubicBezTo>
                      <a:pt x="3970" y="5138"/>
                      <a:pt x="5138" y="4004"/>
                      <a:pt x="5138" y="2569"/>
                    </a:cubicBezTo>
                    <a:cubicBezTo>
                      <a:pt x="5138" y="1135"/>
                      <a:pt x="3970"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4148;p38">
                <a:extLst>
                  <a:ext uri="{FF2B5EF4-FFF2-40B4-BE49-F238E27FC236}">
                    <a16:creationId xmlns:a16="http://schemas.microsoft.com/office/drawing/2014/main" id="{9A89B005-05A8-4A2D-8C07-326EC4626A5E}"/>
                  </a:ext>
                </a:extLst>
              </p:cNvPr>
              <p:cNvSpPr/>
              <p:nvPr/>
            </p:nvSpPr>
            <p:spPr>
              <a:xfrm>
                <a:off x="5793479" y="3343454"/>
                <a:ext cx="27581" cy="39331"/>
              </a:xfrm>
              <a:custGeom>
                <a:avLst/>
                <a:gdLst/>
                <a:ahLst/>
                <a:cxnLst/>
                <a:rect l="l" t="t" r="r" b="b"/>
                <a:pathLst>
                  <a:path w="3603" h="5138" extrusionOk="0">
                    <a:moveTo>
                      <a:pt x="1034" y="1"/>
                    </a:moveTo>
                    <a:cubicBezTo>
                      <a:pt x="667" y="1"/>
                      <a:pt x="301" y="101"/>
                      <a:pt x="0" y="234"/>
                    </a:cubicBezTo>
                    <a:cubicBezTo>
                      <a:pt x="868" y="635"/>
                      <a:pt x="1501" y="1535"/>
                      <a:pt x="1501" y="2569"/>
                    </a:cubicBezTo>
                    <a:cubicBezTo>
                      <a:pt x="1501" y="3603"/>
                      <a:pt x="868" y="4504"/>
                      <a:pt x="0" y="4904"/>
                    </a:cubicBezTo>
                    <a:cubicBezTo>
                      <a:pt x="301" y="5071"/>
                      <a:pt x="667" y="5138"/>
                      <a:pt x="1034" y="5138"/>
                    </a:cubicBezTo>
                    <a:cubicBezTo>
                      <a:pt x="2435" y="5138"/>
                      <a:pt x="3603" y="4004"/>
                      <a:pt x="3603" y="2569"/>
                    </a:cubicBezTo>
                    <a:cubicBezTo>
                      <a:pt x="3603" y="1168"/>
                      <a:pt x="2435"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4149;p38">
                <a:extLst>
                  <a:ext uri="{FF2B5EF4-FFF2-40B4-BE49-F238E27FC236}">
                    <a16:creationId xmlns:a16="http://schemas.microsoft.com/office/drawing/2014/main" id="{A1648C7C-DCDD-4560-BAFC-37F8794E3C53}"/>
                  </a:ext>
                </a:extLst>
              </p:cNvPr>
              <p:cNvSpPr/>
              <p:nvPr/>
            </p:nvSpPr>
            <p:spPr>
              <a:xfrm>
                <a:off x="5447706" y="3303875"/>
                <a:ext cx="118231" cy="118492"/>
              </a:xfrm>
              <a:custGeom>
                <a:avLst/>
                <a:gdLst/>
                <a:ahLst/>
                <a:cxnLst/>
                <a:rect l="l" t="t" r="r" b="b"/>
                <a:pathLst>
                  <a:path w="15445" h="15479" extrusionOk="0">
                    <a:moveTo>
                      <a:pt x="7706" y="0"/>
                    </a:moveTo>
                    <a:cubicBezTo>
                      <a:pt x="3437" y="0"/>
                      <a:pt x="1" y="3470"/>
                      <a:pt x="1" y="7739"/>
                    </a:cubicBezTo>
                    <a:cubicBezTo>
                      <a:pt x="1" y="12009"/>
                      <a:pt x="3437" y="15478"/>
                      <a:pt x="7706" y="15478"/>
                    </a:cubicBezTo>
                    <a:cubicBezTo>
                      <a:pt x="11976" y="15478"/>
                      <a:pt x="15445" y="12009"/>
                      <a:pt x="15445" y="7739"/>
                    </a:cubicBezTo>
                    <a:cubicBezTo>
                      <a:pt x="15445" y="3470"/>
                      <a:pt x="11976" y="0"/>
                      <a:pt x="770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4150;p38">
                <a:extLst>
                  <a:ext uri="{FF2B5EF4-FFF2-40B4-BE49-F238E27FC236}">
                    <a16:creationId xmlns:a16="http://schemas.microsoft.com/office/drawing/2014/main" id="{82B84112-A71C-4020-8C68-F4DF5CEEF4AD}"/>
                  </a:ext>
                </a:extLst>
              </p:cNvPr>
              <p:cNvSpPr/>
              <p:nvPr/>
            </p:nvSpPr>
            <p:spPr>
              <a:xfrm>
                <a:off x="5496993" y="3303875"/>
                <a:ext cx="68949" cy="118492"/>
              </a:xfrm>
              <a:custGeom>
                <a:avLst/>
                <a:gdLst/>
                <a:ahLst/>
                <a:cxnLst/>
                <a:rect l="l" t="t" r="r" b="b"/>
                <a:pathLst>
                  <a:path w="9007" h="15479" extrusionOk="0">
                    <a:moveTo>
                      <a:pt x="1268" y="0"/>
                    </a:moveTo>
                    <a:cubicBezTo>
                      <a:pt x="835" y="0"/>
                      <a:pt x="401" y="67"/>
                      <a:pt x="1" y="134"/>
                    </a:cubicBezTo>
                    <a:cubicBezTo>
                      <a:pt x="3637" y="734"/>
                      <a:pt x="6439" y="3903"/>
                      <a:pt x="6439" y="7739"/>
                    </a:cubicBezTo>
                    <a:cubicBezTo>
                      <a:pt x="6439" y="11575"/>
                      <a:pt x="3637" y="14744"/>
                      <a:pt x="1" y="15345"/>
                    </a:cubicBezTo>
                    <a:cubicBezTo>
                      <a:pt x="401" y="15445"/>
                      <a:pt x="835" y="15478"/>
                      <a:pt x="1268" y="15478"/>
                    </a:cubicBezTo>
                    <a:cubicBezTo>
                      <a:pt x="5538" y="15478"/>
                      <a:pt x="9007" y="12009"/>
                      <a:pt x="9007" y="7739"/>
                    </a:cubicBezTo>
                    <a:cubicBezTo>
                      <a:pt x="9007" y="3470"/>
                      <a:pt x="5538" y="0"/>
                      <a:pt x="126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4151;p38">
                <a:extLst>
                  <a:ext uri="{FF2B5EF4-FFF2-40B4-BE49-F238E27FC236}">
                    <a16:creationId xmlns:a16="http://schemas.microsoft.com/office/drawing/2014/main" id="{5B61F1BC-BF2E-403B-9764-9722F9B69760}"/>
                  </a:ext>
                </a:extLst>
              </p:cNvPr>
              <p:cNvSpPr/>
              <p:nvPr/>
            </p:nvSpPr>
            <p:spPr>
              <a:xfrm>
                <a:off x="5487033" y="3343454"/>
                <a:ext cx="39331" cy="39331"/>
              </a:xfrm>
              <a:custGeom>
                <a:avLst/>
                <a:gdLst/>
                <a:ahLst/>
                <a:cxnLst/>
                <a:rect l="l" t="t" r="r" b="b"/>
                <a:pathLst>
                  <a:path w="5138" h="5138" extrusionOk="0">
                    <a:moveTo>
                      <a:pt x="2569" y="1"/>
                    </a:moveTo>
                    <a:cubicBezTo>
                      <a:pt x="1168" y="1"/>
                      <a:pt x="1" y="1135"/>
                      <a:pt x="1" y="2569"/>
                    </a:cubicBezTo>
                    <a:cubicBezTo>
                      <a:pt x="1" y="4004"/>
                      <a:pt x="1168" y="5138"/>
                      <a:pt x="2569" y="5138"/>
                    </a:cubicBezTo>
                    <a:cubicBezTo>
                      <a:pt x="4004" y="5138"/>
                      <a:pt x="5138" y="4004"/>
                      <a:pt x="5138" y="2569"/>
                    </a:cubicBezTo>
                    <a:cubicBezTo>
                      <a:pt x="5138" y="1135"/>
                      <a:pt x="4004"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152;p38">
                <a:extLst>
                  <a:ext uri="{FF2B5EF4-FFF2-40B4-BE49-F238E27FC236}">
                    <a16:creationId xmlns:a16="http://schemas.microsoft.com/office/drawing/2014/main" id="{D79DD8C2-7F39-4D0F-B4DE-FBA816FFC53E}"/>
                  </a:ext>
                </a:extLst>
              </p:cNvPr>
              <p:cNvSpPr/>
              <p:nvPr/>
            </p:nvSpPr>
            <p:spPr>
              <a:xfrm>
                <a:off x="5498784" y="3343454"/>
                <a:ext cx="27581" cy="39331"/>
              </a:xfrm>
              <a:custGeom>
                <a:avLst/>
                <a:gdLst/>
                <a:ahLst/>
                <a:cxnLst/>
                <a:rect l="l" t="t" r="r" b="b"/>
                <a:pathLst>
                  <a:path w="3603" h="5138" extrusionOk="0">
                    <a:moveTo>
                      <a:pt x="1034" y="1"/>
                    </a:moveTo>
                    <a:cubicBezTo>
                      <a:pt x="667" y="1"/>
                      <a:pt x="300" y="101"/>
                      <a:pt x="0" y="234"/>
                    </a:cubicBezTo>
                    <a:cubicBezTo>
                      <a:pt x="901" y="635"/>
                      <a:pt x="1501" y="1535"/>
                      <a:pt x="1501" y="2569"/>
                    </a:cubicBezTo>
                    <a:cubicBezTo>
                      <a:pt x="1501" y="3603"/>
                      <a:pt x="901" y="4504"/>
                      <a:pt x="0" y="4904"/>
                    </a:cubicBezTo>
                    <a:cubicBezTo>
                      <a:pt x="334" y="5071"/>
                      <a:pt x="667" y="5138"/>
                      <a:pt x="1034" y="5138"/>
                    </a:cubicBezTo>
                    <a:cubicBezTo>
                      <a:pt x="2469" y="5138"/>
                      <a:pt x="3603" y="4004"/>
                      <a:pt x="3603" y="2569"/>
                    </a:cubicBezTo>
                    <a:cubicBezTo>
                      <a:pt x="3603" y="1168"/>
                      <a:pt x="2469"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153;p38">
                <a:extLst>
                  <a:ext uri="{FF2B5EF4-FFF2-40B4-BE49-F238E27FC236}">
                    <a16:creationId xmlns:a16="http://schemas.microsoft.com/office/drawing/2014/main" id="{73962513-8516-4407-B949-D5E83F27AD89}"/>
                  </a:ext>
                </a:extLst>
              </p:cNvPr>
              <p:cNvSpPr/>
              <p:nvPr/>
            </p:nvSpPr>
            <p:spPr>
              <a:xfrm>
                <a:off x="5645366" y="3104946"/>
                <a:ext cx="17622" cy="263784"/>
              </a:xfrm>
              <a:custGeom>
                <a:avLst/>
                <a:gdLst/>
                <a:ahLst/>
                <a:cxnLst/>
                <a:rect l="l" t="t" r="r" b="b"/>
                <a:pathLst>
                  <a:path w="2302" h="34459" extrusionOk="0">
                    <a:moveTo>
                      <a:pt x="1134" y="0"/>
                    </a:moveTo>
                    <a:cubicBezTo>
                      <a:pt x="501" y="0"/>
                      <a:pt x="0" y="501"/>
                      <a:pt x="0" y="1168"/>
                    </a:cubicBezTo>
                    <a:lnTo>
                      <a:pt x="0" y="33291"/>
                    </a:lnTo>
                    <a:cubicBezTo>
                      <a:pt x="0" y="33925"/>
                      <a:pt x="501" y="34458"/>
                      <a:pt x="1134" y="34458"/>
                    </a:cubicBezTo>
                    <a:cubicBezTo>
                      <a:pt x="1768" y="34458"/>
                      <a:pt x="2302" y="33925"/>
                      <a:pt x="2302" y="33291"/>
                    </a:cubicBezTo>
                    <a:lnTo>
                      <a:pt x="2302" y="1168"/>
                    </a:lnTo>
                    <a:cubicBezTo>
                      <a:pt x="2302" y="501"/>
                      <a:pt x="1768" y="0"/>
                      <a:pt x="1134"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154;p38">
                <a:extLst>
                  <a:ext uri="{FF2B5EF4-FFF2-40B4-BE49-F238E27FC236}">
                    <a16:creationId xmlns:a16="http://schemas.microsoft.com/office/drawing/2014/main" id="{69E4F1F8-87F4-4989-9A1B-834194B8AB1E}"/>
                  </a:ext>
                </a:extLst>
              </p:cNvPr>
              <p:cNvSpPr/>
              <p:nvPr/>
            </p:nvSpPr>
            <p:spPr>
              <a:xfrm>
                <a:off x="5482179" y="3153175"/>
                <a:ext cx="85039" cy="110860"/>
              </a:xfrm>
              <a:custGeom>
                <a:avLst/>
                <a:gdLst/>
                <a:ahLst/>
                <a:cxnLst/>
                <a:rect l="l" t="t" r="r" b="b"/>
                <a:pathLst>
                  <a:path w="11109" h="14482" extrusionOk="0">
                    <a:moveTo>
                      <a:pt x="3178" y="0"/>
                    </a:moveTo>
                    <a:cubicBezTo>
                      <a:pt x="2335" y="0"/>
                      <a:pt x="1498" y="326"/>
                      <a:pt x="868" y="972"/>
                    </a:cubicBezTo>
                    <a:lnTo>
                      <a:pt x="68" y="1773"/>
                    </a:lnTo>
                    <a:cubicBezTo>
                      <a:pt x="1" y="1839"/>
                      <a:pt x="1" y="1973"/>
                      <a:pt x="101" y="2040"/>
                    </a:cubicBezTo>
                    <a:lnTo>
                      <a:pt x="5305" y="7110"/>
                    </a:lnTo>
                    <a:cubicBezTo>
                      <a:pt x="5338" y="7143"/>
                      <a:pt x="5371" y="7210"/>
                      <a:pt x="5371" y="7243"/>
                    </a:cubicBezTo>
                    <a:cubicBezTo>
                      <a:pt x="5371" y="7277"/>
                      <a:pt x="5338" y="7343"/>
                      <a:pt x="5305" y="7377"/>
                    </a:cubicBezTo>
                    <a:lnTo>
                      <a:pt x="101" y="12447"/>
                    </a:lnTo>
                    <a:cubicBezTo>
                      <a:pt x="1" y="12514"/>
                      <a:pt x="1" y="12647"/>
                      <a:pt x="68" y="12714"/>
                    </a:cubicBezTo>
                    <a:lnTo>
                      <a:pt x="868" y="13514"/>
                    </a:lnTo>
                    <a:cubicBezTo>
                      <a:pt x="1493" y="14157"/>
                      <a:pt x="2324" y="14482"/>
                      <a:pt x="3161" y="14482"/>
                    </a:cubicBezTo>
                    <a:cubicBezTo>
                      <a:pt x="3976" y="14482"/>
                      <a:pt x="4796" y="14173"/>
                      <a:pt x="5438" y="13548"/>
                    </a:cubicBezTo>
                    <a:lnTo>
                      <a:pt x="10242" y="8844"/>
                    </a:lnTo>
                    <a:cubicBezTo>
                      <a:pt x="10875" y="8244"/>
                      <a:pt x="11109" y="7310"/>
                      <a:pt x="10809" y="6443"/>
                    </a:cubicBezTo>
                    <a:cubicBezTo>
                      <a:pt x="10675" y="6142"/>
                      <a:pt x="10475" y="5842"/>
                      <a:pt x="10242" y="5609"/>
                    </a:cubicBezTo>
                    <a:lnTo>
                      <a:pt x="5438" y="905"/>
                    </a:lnTo>
                    <a:cubicBezTo>
                      <a:pt x="4801" y="301"/>
                      <a:pt x="3987" y="0"/>
                      <a:pt x="317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155;p38">
                <a:extLst>
                  <a:ext uri="{FF2B5EF4-FFF2-40B4-BE49-F238E27FC236}">
                    <a16:creationId xmlns:a16="http://schemas.microsoft.com/office/drawing/2014/main" id="{DC349A00-0222-49A4-B740-70F35EDFFA85}"/>
                  </a:ext>
                </a:extLst>
              </p:cNvPr>
              <p:cNvSpPr/>
              <p:nvPr/>
            </p:nvSpPr>
            <p:spPr>
              <a:xfrm>
                <a:off x="5753639" y="2987984"/>
                <a:ext cx="47760" cy="81717"/>
              </a:xfrm>
              <a:custGeom>
                <a:avLst/>
                <a:gdLst/>
                <a:ahLst/>
                <a:cxnLst/>
                <a:rect l="l" t="t" r="r" b="b"/>
                <a:pathLst>
                  <a:path w="6239" h="10675" extrusionOk="0">
                    <a:moveTo>
                      <a:pt x="1168" y="1"/>
                    </a:moveTo>
                    <a:cubicBezTo>
                      <a:pt x="534" y="1"/>
                      <a:pt x="1" y="534"/>
                      <a:pt x="1" y="1168"/>
                    </a:cubicBezTo>
                    <a:lnTo>
                      <a:pt x="1" y="9507"/>
                    </a:lnTo>
                    <a:cubicBezTo>
                      <a:pt x="1" y="10141"/>
                      <a:pt x="534" y="10675"/>
                      <a:pt x="1168" y="10675"/>
                    </a:cubicBezTo>
                    <a:lnTo>
                      <a:pt x="5104" y="10675"/>
                    </a:lnTo>
                    <a:cubicBezTo>
                      <a:pt x="5738" y="10675"/>
                      <a:pt x="6238" y="10141"/>
                      <a:pt x="6238" y="9507"/>
                    </a:cubicBezTo>
                    <a:cubicBezTo>
                      <a:pt x="6238" y="8874"/>
                      <a:pt x="5738" y="8373"/>
                      <a:pt x="5104" y="8373"/>
                    </a:cubicBezTo>
                    <a:lnTo>
                      <a:pt x="2336" y="8373"/>
                    </a:lnTo>
                    <a:lnTo>
                      <a:pt x="2336" y="1168"/>
                    </a:lnTo>
                    <a:cubicBezTo>
                      <a:pt x="2336" y="534"/>
                      <a:pt x="1802" y="1"/>
                      <a:pt x="1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156;p38">
                <a:extLst>
                  <a:ext uri="{FF2B5EF4-FFF2-40B4-BE49-F238E27FC236}">
                    <a16:creationId xmlns:a16="http://schemas.microsoft.com/office/drawing/2014/main" id="{7FF64933-5AF3-4585-9A32-5C4B7250730E}"/>
                  </a:ext>
                </a:extLst>
              </p:cNvPr>
              <p:cNvSpPr/>
              <p:nvPr/>
            </p:nvSpPr>
            <p:spPr>
              <a:xfrm>
                <a:off x="5450263" y="2967559"/>
                <a:ext cx="170063" cy="17622"/>
              </a:xfrm>
              <a:custGeom>
                <a:avLst/>
                <a:gdLst/>
                <a:ahLst/>
                <a:cxnLst/>
                <a:rect l="l" t="t" r="r" b="b"/>
                <a:pathLst>
                  <a:path w="22216" h="2302" extrusionOk="0">
                    <a:moveTo>
                      <a:pt x="1134" y="0"/>
                    </a:moveTo>
                    <a:cubicBezTo>
                      <a:pt x="501" y="0"/>
                      <a:pt x="0" y="500"/>
                      <a:pt x="0" y="1168"/>
                    </a:cubicBezTo>
                    <a:cubicBezTo>
                      <a:pt x="0" y="1801"/>
                      <a:pt x="501" y="2302"/>
                      <a:pt x="1134" y="2302"/>
                    </a:cubicBezTo>
                    <a:lnTo>
                      <a:pt x="21049" y="2302"/>
                    </a:lnTo>
                    <a:cubicBezTo>
                      <a:pt x="21682" y="2302"/>
                      <a:pt x="22216" y="1801"/>
                      <a:pt x="22216" y="1168"/>
                    </a:cubicBezTo>
                    <a:cubicBezTo>
                      <a:pt x="22216" y="500"/>
                      <a:pt x="21682" y="0"/>
                      <a:pt x="21049"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157;p38">
                <a:extLst>
                  <a:ext uri="{FF2B5EF4-FFF2-40B4-BE49-F238E27FC236}">
                    <a16:creationId xmlns:a16="http://schemas.microsoft.com/office/drawing/2014/main" id="{CA3919B1-7D84-4A0C-B2BB-8F6AAE71EF3C}"/>
                  </a:ext>
                </a:extLst>
              </p:cNvPr>
              <p:cNvSpPr/>
              <p:nvPr/>
            </p:nvSpPr>
            <p:spPr>
              <a:xfrm>
                <a:off x="5413233" y="3013263"/>
                <a:ext cx="175943" cy="17629"/>
              </a:xfrm>
              <a:custGeom>
                <a:avLst/>
                <a:gdLst/>
                <a:ahLst/>
                <a:cxnLst/>
                <a:rect l="l" t="t" r="r" b="b"/>
                <a:pathLst>
                  <a:path w="22984" h="2303" extrusionOk="0">
                    <a:moveTo>
                      <a:pt x="1168" y="1"/>
                    </a:moveTo>
                    <a:cubicBezTo>
                      <a:pt x="534" y="1"/>
                      <a:pt x="1" y="501"/>
                      <a:pt x="1" y="1168"/>
                    </a:cubicBezTo>
                    <a:cubicBezTo>
                      <a:pt x="1" y="1802"/>
                      <a:pt x="534" y="2303"/>
                      <a:pt x="1168" y="2303"/>
                    </a:cubicBezTo>
                    <a:lnTo>
                      <a:pt x="21816" y="2303"/>
                    </a:lnTo>
                    <a:cubicBezTo>
                      <a:pt x="22450" y="2303"/>
                      <a:pt x="22984" y="1802"/>
                      <a:pt x="22984" y="1168"/>
                    </a:cubicBezTo>
                    <a:cubicBezTo>
                      <a:pt x="22984" y="501"/>
                      <a:pt x="22450" y="1"/>
                      <a:pt x="21816"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158;p38">
                <a:extLst>
                  <a:ext uri="{FF2B5EF4-FFF2-40B4-BE49-F238E27FC236}">
                    <a16:creationId xmlns:a16="http://schemas.microsoft.com/office/drawing/2014/main" id="{1B829479-6A81-4E74-9517-CE362B6A5064}"/>
                  </a:ext>
                </a:extLst>
              </p:cNvPr>
              <p:cNvSpPr/>
              <p:nvPr/>
            </p:nvSpPr>
            <p:spPr>
              <a:xfrm>
                <a:off x="5503891" y="3054128"/>
                <a:ext cx="96269" cy="17622"/>
              </a:xfrm>
              <a:custGeom>
                <a:avLst/>
                <a:gdLst/>
                <a:ahLst/>
                <a:cxnLst/>
                <a:rect l="l" t="t" r="r" b="b"/>
                <a:pathLst>
                  <a:path w="12576" h="2302" extrusionOk="0">
                    <a:moveTo>
                      <a:pt x="1134" y="0"/>
                    </a:moveTo>
                    <a:cubicBezTo>
                      <a:pt x="501" y="0"/>
                      <a:pt x="0" y="500"/>
                      <a:pt x="0" y="1134"/>
                    </a:cubicBezTo>
                    <a:cubicBezTo>
                      <a:pt x="0" y="1768"/>
                      <a:pt x="501" y="2302"/>
                      <a:pt x="1134" y="2302"/>
                    </a:cubicBezTo>
                    <a:lnTo>
                      <a:pt x="11408" y="2302"/>
                    </a:lnTo>
                    <a:cubicBezTo>
                      <a:pt x="12042" y="2302"/>
                      <a:pt x="12576" y="1768"/>
                      <a:pt x="12576" y="1134"/>
                    </a:cubicBezTo>
                    <a:cubicBezTo>
                      <a:pt x="12576" y="500"/>
                      <a:pt x="12042" y="0"/>
                      <a:pt x="1140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159;p38">
                <a:extLst>
                  <a:ext uri="{FF2B5EF4-FFF2-40B4-BE49-F238E27FC236}">
                    <a16:creationId xmlns:a16="http://schemas.microsoft.com/office/drawing/2014/main" id="{1FE8BA4B-267E-4EFD-BFBE-B919253E7572}"/>
                  </a:ext>
                </a:extLst>
              </p:cNvPr>
              <p:cNvSpPr/>
              <p:nvPr/>
            </p:nvSpPr>
            <p:spPr>
              <a:xfrm>
                <a:off x="5429065" y="3054128"/>
                <a:ext cx="56953" cy="17622"/>
              </a:xfrm>
              <a:custGeom>
                <a:avLst/>
                <a:gdLst/>
                <a:ahLst/>
                <a:cxnLst/>
                <a:rect l="l" t="t" r="r" b="b"/>
                <a:pathLst>
                  <a:path w="7440" h="2302" extrusionOk="0">
                    <a:moveTo>
                      <a:pt x="1168" y="0"/>
                    </a:moveTo>
                    <a:cubicBezTo>
                      <a:pt x="534" y="0"/>
                      <a:pt x="1" y="500"/>
                      <a:pt x="1" y="1134"/>
                    </a:cubicBezTo>
                    <a:cubicBezTo>
                      <a:pt x="1" y="1768"/>
                      <a:pt x="534" y="2302"/>
                      <a:pt x="1168" y="2302"/>
                    </a:cubicBezTo>
                    <a:lnTo>
                      <a:pt x="6305" y="2302"/>
                    </a:lnTo>
                    <a:cubicBezTo>
                      <a:pt x="6939" y="2302"/>
                      <a:pt x="7439" y="1768"/>
                      <a:pt x="7439" y="1134"/>
                    </a:cubicBezTo>
                    <a:cubicBezTo>
                      <a:pt x="7439" y="500"/>
                      <a:pt x="6939" y="0"/>
                      <a:pt x="6305"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160;p38">
                <a:extLst>
                  <a:ext uri="{FF2B5EF4-FFF2-40B4-BE49-F238E27FC236}">
                    <a16:creationId xmlns:a16="http://schemas.microsoft.com/office/drawing/2014/main" id="{79A2C5B6-FD6C-47D5-82B0-F66C999B0AB0}"/>
                  </a:ext>
                </a:extLst>
              </p:cNvPr>
              <p:cNvSpPr/>
              <p:nvPr/>
            </p:nvSpPr>
            <p:spPr>
              <a:xfrm>
                <a:off x="5307770" y="3175935"/>
                <a:ext cx="50309" cy="17629"/>
              </a:xfrm>
              <a:custGeom>
                <a:avLst/>
                <a:gdLst/>
                <a:ahLst/>
                <a:cxnLst/>
                <a:rect l="l" t="t" r="r" b="b"/>
                <a:pathLst>
                  <a:path w="6572" h="2303" extrusionOk="0">
                    <a:moveTo>
                      <a:pt x="1168" y="1"/>
                    </a:moveTo>
                    <a:cubicBezTo>
                      <a:pt x="534" y="1"/>
                      <a:pt x="0" y="501"/>
                      <a:pt x="0" y="1135"/>
                    </a:cubicBezTo>
                    <a:cubicBezTo>
                      <a:pt x="0" y="1768"/>
                      <a:pt x="534" y="2302"/>
                      <a:pt x="1168" y="2302"/>
                    </a:cubicBezTo>
                    <a:lnTo>
                      <a:pt x="5404" y="2302"/>
                    </a:lnTo>
                    <a:cubicBezTo>
                      <a:pt x="6038" y="2302"/>
                      <a:pt x="6571" y="1768"/>
                      <a:pt x="6571" y="1135"/>
                    </a:cubicBezTo>
                    <a:cubicBezTo>
                      <a:pt x="6571" y="501"/>
                      <a:pt x="6038" y="1"/>
                      <a:pt x="540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161;p38">
                <a:extLst>
                  <a:ext uri="{FF2B5EF4-FFF2-40B4-BE49-F238E27FC236}">
                    <a16:creationId xmlns:a16="http://schemas.microsoft.com/office/drawing/2014/main" id="{8C796A94-359D-4EFB-8DB3-150FAE26787B}"/>
                  </a:ext>
                </a:extLst>
              </p:cNvPr>
              <p:cNvSpPr/>
              <p:nvPr/>
            </p:nvSpPr>
            <p:spPr>
              <a:xfrm>
                <a:off x="5307770" y="3228031"/>
                <a:ext cx="129722" cy="17629"/>
              </a:xfrm>
              <a:custGeom>
                <a:avLst/>
                <a:gdLst/>
                <a:ahLst/>
                <a:cxnLst/>
                <a:rect l="l" t="t" r="r" b="b"/>
                <a:pathLst>
                  <a:path w="16946" h="2303" extrusionOk="0">
                    <a:moveTo>
                      <a:pt x="1168" y="0"/>
                    </a:moveTo>
                    <a:cubicBezTo>
                      <a:pt x="534" y="0"/>
                      <a:pt x="0" y="501"/>
                      <a:pt x="0" y="1135"/>
                    </a:cubicBezTo>
                    <a:cubicBezTo>
                      <a:pt x="0" y="1768"/>
                      <a:pt x="534" y="2302"/>
                      <a:pt x="1168" y="2302"/>
                    </a:cubicBezTo>
                    <a:lnTo>
                      <a:pt x="15778" y="2302"/>
                    </a:lnTo>
                    <a:cubicBezTo>
                      <a:pt x="16445" y="2302"/>
                      <a:pt x="16945" y="1768"/>
                      <a:pt x="16945" y="1135"/>
                    </a:cubicBezTo>
                    <a:cubicBezTo>
                      <a:pt x="16945" y="501"/>
                      <a:pt x="16445" y="0"/>
                      <a:pt x="1577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162;p38">
                <a:extLst>
                  <a:ext uri="{FF2B5EF4-FFF2-40B4-BE49-F238E27FC236}">
                    <a16:creationId xmlns:a16="http://schemas.microsoft.com/office/drawing/2014/main" id="{F4784FDD-F444-4F95-915C-CE59FC518AB2}"/>
                  </a:ext>
                </a:extLst>
              </p:cNvPr>
              <p:cNvSpPr/>
              <p:nvPr/>
            </p:nvSpPr>
            <p:spPr>
              <a:xfrm>
                <a:off x="5307770" y="3271446"/>
                <a:ext cx="41368" cy="17882"/>
              </a:xfrm>
              <a:custGeom>
                <a:avLst/>
                <a:gdLst/>
                <a:ahLst/>
                <a:cxnLst/>
                <a:rect l="l" t="t" r="r" b="b"/>
                <a:pathLst>
                  <a:path w="5404" h="2336" extrusionOk="0">
                    <a:moveTo>
                      <a:pt x="1168" y="0"/>
                    </a:moveTo>
                    <a:cubicBezTo>
                      <a:pt x="534" y="0"/>
                      <a:pt x="0" y="534"/>
                      <a:pt x="0" y="1168"/>
                    </a:cubicBezTo>
                    <a:cubicBezTo>
                      <a:pt x="0" y="1801"/>
                      <a:pt x="534" y="2335"/>
                      <a:pt x="1168" y="2335"/>
                    </a:cubicBezTo>
                    <a:lnTo>
                      <a:pt x="4270" y="2335"/>
                    </a:lnTo>
                    <a:cubicBezTo>
                      <a:pt x="4904" y="2335"/>
                      <a:pt x="5404" y="1801"/>
                      <a:pt x="5404" y="1168"/>
                    </a:cubicBezTo>
                    <a:cubicBezTo>
                      <a:pt x="5404" y="534"/>
                      <a:pt x="4904" y="0"/>
                      <a:pt x="427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163;p38">
                <a:extLst>
                  <a:ext uri="{FF2B5EF4-FFF2-40B4-BE49-F238E27FC236}">
                    <a16:creationId xmlns:a16="http://schemas.microsoft.com/office/drawing/2014/main" id="{C8DF8219-E679-4E7F-A316-2CF4FA276107}"/>
                  </a:ext>
                </a:extLst>
              </p:cNvPr>
              <p:cNvSpPr/>
              <p:nvPr/>
            </p:nvSpPr>
            <p:spPr>
              <a:xfrm>
                <a:off x="5404039" y="3196621"/>
                <a:ext cx="49291" cy="17629"/>
              </a:xfrm>
              <a:custGeom>
                <a:avLst/>
                <a:gdLst/>
                <a:ahLst/>
                <a:cxnLst/>
                <a:rect l="l" t="t" r="r" b="b"/>
                <a:pathLst>
                  <a:path w="6439" h="2303" extrusionOk="0">
                    <a:moveTo>
                      <a:pt x="1135" y="0"/>
                    </a:moveTo>
                    <a:cubicBezTo>
                      <a:pt x="501" y="0"/>
                      <a:pt x="1" y="501"/>
                      <a:pt x="1" y="1135"/>
                    </a:cubicBezTo>
                    <a:cubicBezTo>
                      <a:pt x="1" y="1802"/>
                      <a:pt x="501" y="2302"/>
                      <a:pt x="1135" y="2302"/>
                    </a:cubicBezTo>
                    <a:lnTo>
                      <a:pt x="5271" y="2302"/>
                    </a:lnTo>
                    <a:cubicBezTo>
                      <a:pt x="5905" y="2302"/>
                      <a:pt x="6439" y="1802"/>
                      <a:pt x="6439" y="1135"/>
                    </a:cubicBezTo>
                    <a:cubicBezTo>
                      <a:pt x="6439" y="501"/>
                      <a:pt x="5905" y="0"/>
                      <a:pt x="5271"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164;p38">
                <a:extLst>
                  <a:ext uri="{FF2B5EF4-FFF2-40B4-BE49-F238E27FC236}">
                    <a16:creationId xmlns:a16="http://schemas.microsoft.com/office/drawing/2014/main" id="{F79A07AB-AB1A-4291-A083-B6078797E736}"/>
                  </a:ext>
                </a:extLst>
              </p:cNvPr>
              <p:cNvSpPr/>
              <p:nvPr/>
            </p:nvSpPr>
            <p:spPr>
              <a:xfrm>
                <a:off x="5363947" y="3271446"/>
                <a:ext cx="73549" cy="17882"/>
              </a:xfrm>
              <a:custGeom>
                <a:avLst/>
                <a:gdLst/>
                <a:ahLst/>
                <a:cxnLst/>
                <a:rect l="l" t="t" r="r" b="b"/>
                <a:pathLst>
                  <a:path w="9608" h="2336" extrusionOk="0">
                    <a:moveTo>
                      <a:pt x="1135" y="0"/>
                    </a:moveTo>
                    <a:cubicBezTo>
                      <a:pt x="501" y="0"/>
                      <a:pt x="1" y="534"/>
                      <a:pt x="1" y="1168"/>
                    </a:cubicBezTo>
                    <a:cubicBezTo>
                      <a:pt x="1" y="1801"/>
                      <a:pt x="501" y="2335"/>
                      <a:pt x="1135" y="2335"/>
                    </a:cubicBezTo>
                    <a:lnTo>
                      <a:pt x="8440" y="2335"/>
                    </a:lnTo>
                    <a:cubicBezTo>
                      <a:pt x="9107" y="2335"/>
                      <a:pt x="9607" y="1801"/>
                      <a:pt x="9607" y="1168"/>
                    </a:cubicBezTo>
                    <a:cubicBezTo>
                      <a:pt x="9607" y="534"/>
                      <a:pt x="9107" y="0"/>
                      <a:pt x="844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8653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8B90D99-1749-4085-8AC0-C94BCC499917}"/>
              </a:ext>
            </a:extLst>
          </p:cNvPr>
          <p:cNvPicPr>
            <a:picLocks noChangeAspect="1"/>
          </p:cNvPicPr>
          <p:nvPr/>
        </p:nvPicPr>
        <p:blipFill>
          <a:blip r:embed="rId2"/>
          <a:stretch>
            <a:fillRect/>
          </a:stretch>
        </p:blipFill>
        <p:spPr>
          <a:xfrm>
            <a:off x="276225" y="454316"/>
            <a:ext cx="11639550" cy="342900"/>
          </a:xfrm>
          <a:prstGeom prst="rect">
            <a:avLst/>
          </a:prstGeom>
        </p:spPr>
      </p:pic>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219318" y="1037640"/>
            <a:ext cx="3923092" cy="5085784"/>
          </a:xfrm>
        </p:spPr>
        <p:txBody>
          <a:bodyPr/>
          <a:lstStyle/>
          <a:p>
            <a:pPr marL="0" indent="0">
              <a:lnSpc>
                <a:spcPct val="110000"/>
              </a:lnSpc>
              <a:spcBef>
                <a:spcPts val="1000"/>
              </a:spcBef>
              <a:buNone/>
            </a:pPr>
            <a:r>
              <a:rPr lang="tr-TR" sz="1200" kern="1200">
                <a:cs typeface="Arial"/>
              </a:rPr>
              <a:t>As mentioned in the previous slide, our </a:t>
            </a:r>
            <a:r>
              <a:rPr lang="tr-TR" sz="1200" b="1" kern="1200">
                <a:cs typeface="Arial"/>
              </a:rPr>
              <a:t>system performance of interest </a:t>
            </a:r>
            <a:r>
              <a:rPr lang="tr-TR" sz="1200" kern="1200">
                <a:cs typeface="Arial"/>
              </a:rPr>
              <a:t>is</a:t>
            </a:r>
            <a:r>
              <a:rPr lang="tr-TR" sz="1200" b="1" kern="1200">
                <a:cs typeface="Arial"/>
              </a:rPr>
              <a:t> </a:t>
            </a:r>
            <a:r>
              <a:rPr lang="tr-TR" sz="1200" b="1" kern="1200">
                <a:solidFill>
                  <a:srgbClr val="00B050"/>
                </a:solidFill>
                <a:cs typeface="Arial"/>
              </a:rPr>
              <a:t>minimum number of vans</a:t>
            </a:r>
            <a:r>
              <a:rPr lang="tr-TR" sz="1200" kern="1200">
                <a:solidFill>
                  <a:srgbClr val="00B050"/>
                </a:solidFill>
                <a:cs typeface="Arial"/>
              </a:rPr>
              <a:t> </a:t>
            </a:r>
            <a:r>
              <a:rPr lang="tr-TR" sz="1200" b="1" kern="1200">
                <a:solidFill>
                  <a:srgbClr val="00B050"/>
                </a:solidFill>
                <a:cs typeface="Arial"/>
              </a:rPr>
              <a:t>that satisfy 8 hours constraint. </a:t>
            </a:r>
            <a:r>
              <a:rPr lang="tr-TR" sz="1200" kern="1200">
                <a:solidFill>
                  <a:schemeClr val="tx1"/>
                </a:solidFill>
                <a:cs typeface="Arial"/>
              </a:rPr>
              <a:t>This system performance is chosen due to the fact that it is the most important measure to evaluate the performance of the overall last mile delivery operations, compared to other possible system performances. Because, if it can be minimize</a:t>
            </a:r>
            <a:r>
              <a:rPr lang="en-US" sz="1200" kern="1200">
                <a:solidFill>
                  <a:schemeClr val="tx1"/>
                </a:solidFill>
                <a:cs typeface="Arial"/>
              </a:rPr>
              <a:t>d</a:t>
            </a:r>
            <a:r>
              <a:rPr lang="tr-TR" sz="1200" kern="1200">
                <a:solidFill>
                  <a:schemeClr val="tx1"/>
                </a:solidFill>
                <a:cs typeface="Arial"/>
              </a:rPr>
              <a:t>, the company will make a significant amount of saving.</a:t>
            </a:r>
            <a:endParaRPr lang="tr-TR" sz="1200" b="1" kern="1200">
              <a:solidFill>
                <a:schemeClr val="tx1"/>
              </a:solidFill>
              <a:cs typeface="Arial"/>
            </a:endParaRPr>
          </a:p>
          <a:p>
            <a:pPr marL="0" indent="0">
              <a:lnSpc>
                <a:spcPct val="110000"/>
              </a:lnSpc>
              <a:spcBef>
                <a:spcPts val="1000"/>
              </a:spcBef>
              <a:buNone/>
            </a:pPr>
            <a:r>
              <a:rPr lang="tr-TR" sz="1200" b="1" kern="1200">
                <a:solidFill>
                  <a:schemeClr val="tx1"/>
                </a:solidFill>
                <a:cs typeface="Arial"/>
              </a:rPr>
              <a:t>How to measure minimum number of vans needed?</a:t>
            </a:r>
          </a:p>
          <a:p>
            <a:pPr marL="0" indent="0">
              <a:lnSpc>
                <a:spcPct val="110000"/>
              </a:lnSpc>
              <a:spcBef>
                <a:spcPts val="1000"/>
              </a:spcBef>
              <a:buNone/>
            </a:pPr>
            <a:r>
              <a:rPr lang="tr-TR" sz="1200" kern="1200">
                <a:solidFill>
                  <a:schemeClr val="tx1"/>
                </a:solidFill>
                <a:cs typeface="Arial"/>
              </a:rPr>
              <a:t>After each tour finishes, we will collect the data of </a:t>
            </a:r>
            <a:r>
              <a:rPr lang="tr-TR" sz="1200" b="1" kern="1200">
                <a:solidFill>
                  <a:schemeClr val="tx1"/>
                </a:solidFill>
                <a:cs typeface="Arial"/>
              </a:rPr>
              <a:t>maximum of  all tour end times of all the vans </a:t>
            </a:r>
            <a:r>
              <a:rPr lang="tr-TR" sz="1200" kern="1200">
                <a:solidFill>
                  <a:schemeClr val="tx1"/>
                </a:solidFill>
                <a:cs typeface="Arial"/>
              </a:rPr>
              <a:t>in a single tour. For exampl</a:t>
            </a:r>
            <a:r>
              <a:rPr lang="en-US" sz="1200" kern="1200">
                <a:solidFill>
                  <a:schemeClr val="tx1"/>
                </a:solidFill>
                <a:cs typeface="Arial"/>
              </a:rPr>
              <a:t>e:</a:t>
            </a:r>
          </a:p>
          <a:p>
            <a:pPr marL="0" indent="0">
              <a:lnSpc>
                <a:spcPct val="110000"/>
              </a:lnSpc>
              <a:spcBef>
                <a:spcPts val="1000"/>
              </a:spcBef>
              <a:buNone/>
            </a:pPr>
            <a:endParaRPr lang="en-US" sz="1200" kern="1200">
              <a:solidFill>
                <a:schemeClr val="tx1"/>
              </a:solidFill>
              <a:cs typeface="Arial"/>
            </a:endParaRPr>
          </a:p>
          <a:p>
            <a:pPr marL="0" indent="0">
              <a:lnSpc>
                <a:spcPct val="110000"/>
              </a:lnSpc>
              <a:spcBef>
                <a:spcPts val="1000"/>
              </a:spcBef>
              <a:buNone/>
            </a:pPr>
            <a:endParaRPr lang="en-US" sz="1200" kern="1200">
              <a:solidFill>
                <a:schemeClr val="tx1"/>
              </a:solidFill>
              <a:cs typeface="Arial"/>
            </a:endParaRPr>
          </a:p>
          <a:p>
            <a:pPr marL="0" indent="0">
              <a:lnSpc>
                <a:spcPct val="110000"/>
              </a:lnSpc>
              <a:spcBef>
                <a:spcPts val="1000"/>
              </a:spcBef>
              <a:buNone/>
            </a:pPr>
            <a:endParaRPr lang="en-US" sz="1200" kern="1200">
              <a:solidFill>
                <a:schemeClr val="tx1"/>
              </a:solidFil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The recorded value will be </a:t>
            </a:r>
            <a:r>
              <a:rPr kumimoji="0" lang="tr-TR" sz="12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4</a:t>
            </a:r>
            <a:r>
              <a:rPr kumimoji="0" lang="en-US" sz="12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71.75</a:t>
            </a:r>
            <a:r>
              <a:rPr kumimoji="0" lang="tr-TR" sz="12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 minutes. </a:t>
            </a:r>
            <a:r>
              <a:rPr kumimoji="0" lang="tr-TR" sz="1200" b="0"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rPr>
              <a:t>The main reason behind calculating only the maximum of these tour end times is the fact that the main goal is to have all our vans finishing their tours in 8 hours. Therefore, we are focusing on the maximum of them, which must be lower than 8 hours. </a:t>
            </a:r>
            <a:endParaRPr kumimoji="0" lang="tr-TR" sz="1200" b="1" i="0" u="none" strike="noStrike" kern="1200" cap="none" spc="0" normalizeH="0" baseline="0" noProof="0">
              <a:ln>
                <a:noFill/>
              </a:ln>
              <a:solidFill>
                <a:srgbClr val="000000"/>
              </a:solidFill>
              <a:effectLst/>
              <a:uLnTx/>
              <a:uFillTx/>
              <a:latin typeface="Roboto" panose="02000000000000000000" pitchFamily="2" charset="0"/>
              <a:ea typeface="Roboto" panose="02000000000000000000" pitchFamily="2" charset="0"/>
              <a:cs typeface="+mn-cs"/>
            </a:endParaRPr>
          </a:p>
          <a:p>
            <a:pPr marL="0" indent="0">
              <a:lnSpc>
                <a:spcPct val="110000"/>
              </a:lnSpc>
              <a:spcBef>
                <a:spcPts val="1000"/>
              </a:spcBef>
              <a:buNone/>
            </a:pPr>
            <a:endParaRPr lang="tr-TR" sz="2200" kern="1200">
              <a:solidFill>
                <a:schemeClr val="tx1"/>
              </a:solidFill>
              <a:latin typeface="Arial"/>
              <a:cs typeface="Arial"/>
            </a:endParaRPr>
          </a:p>
          <a:p>
            <a:pPr marL="0" indent="0">
              <a:lnSpc>
                <a:spcPct val="110000"/>
              </a:lnSpc>
              <a:spcBef>
                <a:spcPts val="1000"/>
              </a:spcBef>
              <a:buNone/>
            </a:pPr>
            <a:br>
              <a:rPr lang="tr-TR" sz="2200" kern="1200">
                <a:solidFill>
                  <a:schemeClr val="tx1"/>
                </a:solidFill>
                <a:latin typeface="Arial"/>
                <a:cs typeface="Arial"/>
              </a:rPr>
            </a:br>
            <a:r>
              <a:rPr lang="tr-TR" sz="2200" kern="1200">
                <a:solidFill>
                  <a:schemeClr val="tx1"/>
                </a:solidFill>
                <a:latin typeface="Arial"/>
                <a:cs typeface="Arial"/>
              </a:rPr>
              <a:t>    </a:t>
            </a:r>
            <a:endParaRPr lang="en-US" sz="2200" kern="1200">
              <a:solidFill>
                <a:schemeClr val="tx1"/>
              </a:solidFill>
              <a:cs typeface="Arial"/>
            </a:endParaRPr>
          </a:p>
          <a:p>
            <a:pPr marL="0" indent="0">
              <a:lnSpc>
                <a:spcPct val="110000"/>
              </a:lnSpc>
              <a:spcBef>
                <a:spcPts val="1000"/>
              </a:spcBef>
              <a:buNone/>
            </a:pPr>
            <a:endParaRPr lang="en-US" sz="2200" kern="1200">
              <a:latin typeface="Arial"/>
              <a:cs typeface="Arial"/>
            </a:endParaRPr>
          </a:p>
          <a:p>
            <a:endParaRPr lang="en-US"/>
          </a:p>
        </p:txBody>
      </p:sp>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4</a:t>
            </a:fld>
            <a:endParaRPr lang="en-US"/>
          </a:p>
        </p:txBody>
      </p:sp>
      <p:cxnSp>
        <p:nvCxnSpPr>
          <p:cNvPr id="75" name="Straight Connector 74">
            <a:extLst>
              <a:ext uri="{FF2B5EF4-FFF2-40B4-BE49-F238E27FC236}">
                <a16:creationId xmlns:a16="http://schemas.microsoft.com/office/drawing/2014/main" id="{87C5EF8C-7C15-4EFC-9D26-D94C9C372F47}"/>
              </a:ext>
            </a:extLst>
          </p:cNvPr>
          <p:cNvCxnSpPr>
            <a:cxnSpLocks/>
          </p:cNvCxnSpPr>
          <p:nvPr/>
        </p:nvCxnSpPr>
        <p:spPr>
          <a:xfrm>
            <a:off x="4134973" y="1217161"/>
            <a:ext cx="0" cy="499059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3" name="TextBox 72">
            <a:extLst>
              <a:ext uri="{FF2B5EF4-FFF2-40B4-BE49-F238E27FC236}">
                <a16:creationId xmlns:a16="http://schemas.microsoft.com/office/drawing/2014/main" id="{33D528CD-61EE-4C55-BDBB-CE1471E3BE83}"/>
              </a:ext>
            </a:extLst>
          </p:cNvPr>
          <p:cNvSpPr txBox="1"/>
          <p:nvPr/>
        </p:nvSpPr>
        <p:spPr>
          <a:xfrm>
            <a:off x="255663" y="4938654"/>
            <a:ext cx="4535449" cy="276999"/>
          </a:xfrm>
          <a:prstGeom prst="rect">
            <a:avLst/>
          </a:prstGeom>
          <a:noFill/>
        </p:spPr>
        <p:txBody>
          <a:bodyPr wrap="square" lIns="91440" tIns="45720" rIns="91440" bIns="45720" rtlCol="0" anchor="t">
            <a:spAutoFit/>
          </a:bodyPr>
          <a:lstStyle/>
          <a:p>
            <a:endParaRPr lang="tr-TR" sz="1200" b="1">
              <a:latin typeface="Roboto" panose="02000000000000000000" pitchFamily="2" charset="0"/>
              <a:ea typeface="Roboto" panose="02000000000000000000" pitchFamily="2" charset="0"/>
            </a:endParaRPr>
          </a:p>
        </p:txBody>
      </p:sp>
      <p:grpSp>
        <p:nvGrpSpPr>
          <p:cNvPr id="8" name="Group 7">
            <a:extLst>
              <a:ext uri="{FF2B5EF4-FFF2-40B4-BE49-F238E27FC236}">
                <a16:creationId xmlns:a16="http://schemas.microsoft.com/office/drawing/2014/main" id="{D34C7A99-CEF9-4AEA-8429-5DAAA0010B8D}"/>
              </a:ext>
            </a:extLst>
          </p:cNvPr>
          <p:cNvGrpSpPr/>
          <p:nvPr/>
        </p:nvGrpSpPr>
        <p:grpSpPr>
          <a:xfrm>
            <a:off x="4177432" y="1217161"/>
            <a:ext cx="3829701" cy="4853233"/>
            <a:chOff x="4353939" y="1715482"/>
            <a:chExt cx="4101484" cy="4853233"/>
          </a:xfrm>
        </p:grpSpPr>
        <p:sp>
          <p:nvSpPr>
            <p:cNvPr id="7" name="TextBox 6">
              <a:extLst>
                <a:ext uri="{FF2B5EF4-FFF2-40B4-BE49-F238E27FC236}">
                  <a16:creationId xmlns:a16="http://schemas.microsoft.com/office/drawing/2014/main" id="{A70F9031-F144-42B5-999B-1473EED11796}"/>
                </a:ext>
              </a:extLst>
            </p:cNvPr>
            <p:cNvSpPr txBox="1"/>
            <p:nvPr/>
          </p:nvSpPr>
          <p:spPr>
            <a:xfrm>
              <a:off x="4423243" y="1715482"/>
              <a:ext cx="3968683" cy="461665"/>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Statistics calculation and determining minimum number of vans needed</a:t>
              </a:r>
            </a:p>
          </p:txBody>
        </p:sp>
        <p:sp>
          <p:nvSpPr>
            <p:cNvPr id="10" name="TextBox 9">
              <a:extLst>
                <a:ext uri="{FF2B5EF4-FFF2-40B4-BE49-F238E27FC236}">
                  <a16:creationId xmlns:a16="http://schemas.microsoft.com/office/drawing/2014/main" id="{4F9A5D10-B709-4B95-B023-67F0C66F9D36}"/>
                </a:ext>
              </a:extLst>
            </p:cNvPr>
            <p:cNvSpPr txBox="1"/>
            <p:nvPr/>
          </p:nvSpPr>
          <p:spPr>
            <a:xfrm>
              <a:off x="4412857" y="2148365"/>
              <a:ext cx="4042566" cy="646331"/>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After recording the data of </a:t>
              </a:r>
              <a:r>
                <a:rPr lang="tr-TR" sz="1200" b="1">
                  <a:latin typeface="Roboto" panose="02000000000000000000" pitchFamily="2" charset="0"/>
                  <a:ea typeface="Roboto" panose="02000000000000000000" pitchFamily="2" charset="0"/>
                </a:rPr>
                <a:t>maximum tour end times </a:t>
              </a:r>
              <a:r>
                <a:rPr lang="tr-TR" sz="1200">
                  <a:latin typeface="Roboto" panose="02000000000000000000" pitchFamily="2" charset="0"/>
                  <a:ea typeface="Roboto" panose="02000000000000000000" pitchFamily="2" charset="0"/>
                </a:rPr>
                <a:t>coming from multiple runs, we can have results similar to the ones below:</a:t>
              </a:r>
            </a:p>
          </p:txBody>
        </p:sp>
        <p:sp>
          <p:nvSpPr>
            <p:cNvPr id="80" name="TextBox 79">
              <a:extLst>
                <a:ext uri="{FF2B5EF4-FFF2-40B4-BE49-F238E27FC236}">
                  <a16:creationId xmlns:a16="http://schemas.microsoft.com/office/drawing/2014/main" id="{13877083-72F8-4515-883E-40A802905BF1}"/>
                </a:ext>
              </a:extLst>
            </p:cNvPr>
            <p:cNvSpPr txBox="1"/>
            <p:nvPr/>
          </p:nvSpPr>
          <p:spPr>
            <a:xfrm>
              <a:off x="4353939" y="5183720"/>
              <a:ext cx="3958114" cy="1384995"/>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The decision makers can use this data to make managerial decisions, </a:t>
              </a:r>
              <a:r>
                <a:rPr lang="tr-TR" sz="1200" b="1">
                  <a:latin typeface="Roboto" panose="02000000000000000000" pitchFamily="2" charset="0"/>
                  <a:ea typeface="Roboto" panose="02000000000000000000" pitchFamily="2" charset="0"/>
                </a:rPr>
                <a:t>depending on their</a:t>
              </a:r>
              <a:r>
                <a:rPr lang="tr-TR" sz="1200">
                  <a:latin typeface="Roboto" panose="02000000000000000000" pitchFamily="2" charset="0"/>
                  <a:ea typeface="Roboto" panose="02000000000000000000" pitchFamily="2" charset="0"/>
                </a:rPr>
                <a:t> </a:t>
              </a:r>
              <a:r>
                <a:rPr lang="tr-TR" sz="1200" b="1">
                  <a:latin typeface="Roboto" panose="02000000000000000000" pitchFamily="2" charset="0"/>
                  <a:ea typeface="Roboto" panose="02000000000000000000" pitchFamily="2" charset="0"/>
                </a:rPr>
                <a:t>preferences. </a:t>
              </a:r>
              <a:r>
                <a:rPr lang="tr-TR" sz="1200">
                  <a:latin typeface="Roboto" panose="02000000000000000000" pitchFamily="2" charset="0"/>
                  <a:ea typeface="Roboto" panose="02000000000000000000" pitchFamily="2" charset="0"/>
                </a:rPr>
                <a:t>In the example above, with using 4 vans, in 0.975 of the cases the tour can be completed in 8 hours by all vans. If the company is willing to accept 0.025 probability of going overtime,they can use 4 vans. If not, setting it to 5 vans will prevent overtimes almost in all cases. </a:t>
              </a:r>
              <a:endParaRPr lang="tr-TR" sz="1200" b="1">
                <a:latin typeface="Roboto" panose="02000000000000000000" pitchFamily="2" charset="0"/>
                <a:ea typeface="Roboto" panose="02000000000000000000" pitchFamily="2" charset="0"/>
              </a:endParaRPr>
            </a:p>
          </p:txBody>
        </p:sp>
        <p:pic>
          <p:nvPicPr>
            <p:cNvPr id="84" name="Picture 83" descr="Text&#10;&#10;Description automatically generated">
              <a:extLst>
                <a:ext uri="{FF2B5EF4-FFF2-40B4-BE49-F238E27FC236}">
                  <a16:creationId xmlns:a16="http://schemas.microsoft.com/office/drawing/2014/main" id="{D8AD0059-6295-4DCD-83CB-410E471C22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3166" y="2776137"/>
              <a:ext cx="2935740" cy="725762"/>
            </a:xfrm>
            <a:prstGeom prst="rect">
              <a:avLst/>
            </a:prstGeom>
          </p:spPr>
        </p:pic>
        <p:pic>
          <p:nvPicPr>
            <p:cNvPr id="15" name="Picture 14" descr="Chart, histogram&#10;&#10;Description automatically generated">
              <a:extLst>
                <a:ext uri="{FF2B5EF4-FFF2-40B4-BE49-F238E27FC236}">
                  <a16:creationId xmlns:a16="http://schemas.microsoft.com/office/drawing/2014/main" id="{A5302B62-F061-425D-A378-05B6D9284F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5563" y="3460933"/>
              <a:ext cx="2601219" cy="1754720"/>
            </a:xfrm>
            <a:prstGeom prst="rect">
              <a:avLst/>
            </a:prstGeom>
          </p:spPr>
        </p:pic>
      </p:grpSp>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0EC9FBA4-6337-4A07-AC4C-39B210D19E6F}"/>
                  </a:ext>
                </a:extLst>
              </p14:cNvPr>
              <p14:cNvContentPartPr/>
              <p14:nvPr/>
            </p14:nvContentPartPr>
            <p14:xfrm>
              <a:off x="7568993" y="3958772"/>
              <a:ext cx="360" cy="360"/>
            </p14:xfrm>
          </p:contentPart>
        </mc:Choice>
        <mc:Fallback xmlns="">
          <p:pic>
            <p:nvPicPr>
              <p:cNvPr id="16" name="Ink 15">
                <a:extLst>
                  <a:ext uri="{FF2B5EF4-FFF2-40B4-BE49-F238E27FC236}">
                    <a16:creationId xmlns:a16="http://schemas.microsoft.com/office/drawing/2014/main" id="{0EC9FBA4-6337-4A07-AC4C-39B210D19E6F}"/>
                  </a:ext>
                </a:extLst>
              </p:cNvPr>
              <p:cNvPicPr/>
              <p:nvPr/>
            </p:nvPicPr>
            <p:blipFill>
              <a:blip r:embed="rId7"/>
              <a:stretch>
                <a:fillRect/>
              </a:stretch>
            </p:blipFill>
            <p:spPr>
              <a:xfrm>
                <a:off x="7559993" y="3949772"/>
                <a:ext cx="18000" cy="18000"/>
              </a:xfrm>
              <a:prstGeom prst="rect">
                <a:avLst/>
              </a:prstGeom>
            </p:spPr>
          </p:pic>
        </mc:Fallback>
      </mc:AlternateContent>
      <p:sp>
        <p:nvSpPr>
          <p:cNvPr id="18" name="TextBox 17">
            <a:extLst>
              <a:ext uri="{FF2B5EF4-FFF2-40B4-BE49-F238E27FC236}">
                <a16:creationId xmlns:a16="http://schemas.microsoft.com/office/drawing/2014/main" id="{854C57C3-7722-45A5-8853-F398C6F09EC4}"/>
              </a:ext>
            </a:extLst>
          </p:cNvPr>
          <p:cNvSpPr txBox="1"/>
          <p:nvPr/>
        </p:nvSpPr>
        <p:spPr>
          <a:xfrm>
            <a:off x="7978997" y="1217161"/>
            <a:ext cx="3592204" cy="4893647"/>
          </a:xfrm>
          <a:prstGeom prst="rect">
            <a:avLst/>
          </a:prstGeom>
          <a:noFill/>
        </p:spPr>
        <p:txBody>
          <a:bodyPr wrap="square" rtlCol="0">
            <a:spAutoFit/>
          </a:bodyPr>
          <a:lstStyle/>
          <a:p>
            <a:r>
              <a:rPr lang="tr-TR" sz="1200"/>
              <a:t>To sum this part up, we can say that </a:t>
            </a:r>
            <a:r>
              <a:rPr lang="tr-TR" sz="1200" b="1"/>
              <a:t>maximum tour end time </a:t>
            </a:r>
            <a:r>
              <a:rPr lang="tr-TR" sz="1200"/>
              <a:t>statistics</a:t>
            </a:r>
            <a:r>
              <a:rPr lang="tr-TR" sz="1200" b="1"/>
              <a:t> </a:t>
            </a:r>
            <a:r>
              <a:rPr lang="tr-TR" sz="1200"/>
              <a:t>will be used as a </a:t>
            </a:r>
            <a:r>
              <a:rPr lang="tr-TR" sz="1200" b="1"/>
              <a:t>proxy</a:t>
            </a:r>
            <a:r>
              <a:rPr lang="tr-TR" sz="1200"/>
              <a:t> of the </a:t>
            </a:r>
            <a:r>
              <a:rPr lang="tr-TR" sz="1200" b="1"/>
              <a:t>minimum number of vans.</a:t>
            </a:r>
            <a:r>
              <a:rPr lang="tr-TR" sz="1200"/>
              <a:t> As a default setting, </a:t>
            </a:r>
            <a:r>
              <a:rPr lang="tr-TR" sz="1200" b="1"/>
              <a:t>4 vans </a:t>
            </a:r>
            <a:r>
              <a:rPr lang="tr-TR" sz="1200"/>
              <a:t>will be tried, because it is enough to satisfy 8 hours constraint in most of the cases. Whenever distribution of maximum tour end data significantly exceeds 8 hours constraint (this part depends on the </a:t>
            </a:r>
            <a:r>
              <a:rPr lang="tr-TR" sz="1200" b="1"/>
              <a:t>preferences of the decision maker</a:t>
            </a:r>
            <a:r>
              <a:rPr lang="tr-TR" sz="1200"/>
              <a:t>), we will conclude that 4 vans are not enough, so 5 vans will be used. </a:t>
            </a:r>
          </a:p>
          <a:p>
            <a:endParaRPr lang="tr-TR" sz="1200"/>
          </a:p>
          <a:p>
            <a:r>
              <a:rPr lang="tr-TR" sz="1200" b="1"/>
              <a:t>For example: </a:t>
            </a:r>
          </a:p>
          <a:p>
            <a:r>
              <a:rPr lang="tr-TR" sz="1200"/>
              <a:t>With the statistics are calculated for maximum througphut data:</a:t>
            </a:r>
          </a:p>
          <a:p>
            <a:endParaRPr lang="tr-TR" sz="1200"/>
          </a:p>
          <a:p>
            <a:r>
              <a:rPr lang="en-US" sz="1200">
                <a:solidFill>
                  <a:srgbClr val="FF0000"/>
                </a:solidFill>
              </a:rPr>
              <a:t>Let </a:t>
            </a:r>
            <a:r>
              <a:rPr lang="tr-TR" sz="1200"/>
              <a:t>P(max throughput time&gt;8 hours)=0.09</a:t>
            </a:r>
          </a:p>
          <a:p>
            <a:endParaRPr lang="tr-TR" sz="1200"/>
          </a:p>
          <a:p>
            <a:r>
              <a:rPr lang="tr-TR" sz="1200"/>
              <a:t>The decision maker believes that max throughput time can exceed 8 hours constraint. </a:t>
            </a:r>
            <a:r>
              <a:rPr lang="tr-TR" sz="1200" b="1"/>
              <a:t>at most </a:t>
            </a:r>
            <a:r>
              <a:rPr lang="tr-TR" sz="1200"/>
              <a:t>0.05</a:t>
            </a:r>
          </a:p>
          <a:p>
            <a:endParaRPr lang="tr-TR" sz="1200"/>
          </a:p>
          <a:p>
            <a:r>
              <a:rPr lang="tr-TR" sz="1200"/>
              <a:t>0.09&gt;0.05</a:t>
            </a:r>
          </a:p>
          <a:p>
            <a:endParaRPr lang="tr-TR" sz="1200"/>
          </a:p>
          <a:p>
            <a:r>
              <a:rPr lang="tr-TR" sz="1200"/>
              <a:t>In this case, the decision will be </a:t>
            </a:r>
            <a:r>
              <a:rPr lang="tr-TR" sz="1200" b="1"/>
              <a:t>5 vans </a:t>
            </a:r>
            <a:r>
              <a:rPr lang="tr-TR" sz="1200"/>
              <a:t>instead of 4, due to the fact that the decision maker is not okay with 0.09 of the tours exceeding 8 hours constrain. </a:t>
            </a:r>
          </a:p>
        </p:txBody>
      </p:sp>
      <p:sp>
        <p:nvSpPr>
          <p:cNvPr id="19" name="TextBox 18">
            <a:extLst>
              <a:ext uri="{FF2B5EF4-FFF2-40B4-BE49-F238E27FC236}">
                <a16:creationId xmlns:a16="http://schemas.microsoft.com/office/drawing/2014/main" id="{03283410-1AE9-4419-B4FF-34A23E925017}"/>
              </a:ext>
            </a:extLst>
          </p:cNvPr>
          <p:cNvSpPr txBox="1"/>
          <p:nvPr/>
        </p:nvSpPr>
        <p:spPr>
          <a:xfrm>
            <a:off x="255663" y="766768"/>
            <a:ext cx="10923928" cy="346762"/>
          </a:xfrm>
          <a:prstGeom prst="rect">
            <a:avLst/>
          </a:prstGeom>
          <a:noFill/>
        </p:spPr>
        <p:txBody>
          <a:bodyPr wrap="square" lIns="91440" tIns="45720" rIns="91440" bIns="45720" rtlCol="0" anchor="t">
            <a:spAutoFit/>
          </a:bodyPr>
          <a:lstStyle/>
          <a:p>
            <a:pPr marL="0" indent="0">
              <a:lnSpc>
                <a:spcPct val="110000"/>
              </a:lnSpc>
              <a:spcBef>
                <a:spcPts val="1000"/>
              </a:spcBef>
              <a:buNone/>
            </a:pPr>
            <a:r>
              <a:rPr lang="en-US" sz="1600" b="1" kern="1200">
                <a:solidFill>
                  <a:schemeClr val="tx1"/>
                </a:solidFill>
                <a:latin typeface="Roboto" panose="02000000000000000000" pitchFamily="2" charset="0"/>
                <a:ea typeface="Roboto" panose="02000000000000000000" pitchFamily="2" charset="0"/>
                <a:cs typeface="Arial"/>
              </a:rPr>
              <a:t>How to measure minimum number of vans that satisfies 8 hours constraints to serve 60 customers:</a:t>
            </a:r>
          </a:p>
        </p:txBody>
      </p:sp>
      <p:pic>
        <p:nvPicPr>
          <p:cNvPr id="20" name="Picture 19" descr="Text&#10;&#10;Description automatically generated">
            <a:extLst>
              <a:ext uri="{FF2B5EF4-FFF2-40B4-BE49-F238E27FC236}">
                <a16:creationId xmlns:a16="http://schemas.microsoft.com/office/drawing/2014/main" id="{351F9F4A-B860-4811-AC84-E5671C014F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2825" y="4142310"/>
            <a:ext cx="2678534" cy="860824"/>
          </a:xfrm>
          <a:prstGeom prst="rect">
            <a:avLst/>
          </a:prstGeom>
        </p:spPr>
      </p:pic>
      <p:cxnSp>
        <p:nvCxnSpPr>
          <p:cNvPr id="23" name="Straight Connector 22">
            <a:extLst>
              <a:ext uri="{FF2B5EF4-FFF2-40B4-BE49-F238E27FC236}">
                <a16:creationId xmlns:a16="http://schemas.microsoft.com/office/drawing/2014/main" id="{4F378AD3-4409-45E7-9A6B-0E8841F5DBCA}"/>
              </a:ext>
            </a:extLst>
          </p:cNvPr>
          <p:cNvCxnSpPr>
            <a:cxnSpLocks/>
          </p:cNvCxnSpPr>
          <p:nvPr/>
        </p:nvCxnSpPr>
        <p:spPr>
          <a:xfrm>
            <a:off x="7957543" y="1290320"/>
            <a:ext cx="14018" cy="491744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itle 1">
            <a:extLst>
              <a:ext uri="{FF2B5EF4-FFF2-40B4-BE49-F238E27FC236}">
                <a16:creationId xmlns:a16="http://schemas.microsoft.com/office/drawing/2014/main" id="{F5C650B1-8A96-4C58-8B8C-4CE648FDC1B6}"/>
              </a:ext>
            </a:extLst>
          </p:cNvPr>
          <p:cNvSpPr>
            <a:spLocks noGrp="1"/>
          </p:cNvSpPr>
          <p:nvPr>
            <p:ph type="title"/>
          </p:nvPr>
        </p:nvSpPr>
        <p:spPr>
          <a:xfrm>
            <a:off x="523777" y="-29814"/>
            <a:ext cx="11375305" cy="798368"/>
          </a:xfrm>
        </p:spPr>
        <p:txBody>
          <a:bodyPr/>
          <a:lstStyle/>
          <a:p>
            <a:pPr>
              <a:lnSpc>
                <a:spcPct val="90000"/>
              </a:lnSpc>
              <a:spcBef>
                <a:spcPct val="0"/>
              </a:spcBef>
            </a:pPr>
            <a:r>
              <a:rPr lang="tr-TR" sz="2400" kern="1200">
                <a:solidFill>
                  <a:schemeClr val="tx1"/>
                </a:solidFill>
                <a:latin typeface="Roboto" panose="02000000000000000000" pitchFamily="2" charset="0"/>
                <a:ea typeface="Roboto" panose="02000000000000000000" pitchFamily="2" charset="0"/>
                <a:cs typeface="+mj-cs"/>
              </a:rPr>
              <a:t>PLANNING OF EXPERIMENTS:</a:t>
            </a:r>
            <a:r>
              <a:rPr lang="en-US" sz="2400" kern="1200">
                <a:solidFill>
                  <a:schemeClr val="tx1"/>
                </a:solidFill>
                <a:latin typeface="Roboto" panose="02000000000000000000" pitchFamily="2" charset="0"/>
                <a:ea typeface="Roboto" panose="02000000000000000000" pitchFamily="2" charset="0"/>
                <a:cs typeface="+mj-cs"/>
              </a:rPr>
              <a:t> </a:t>
            </a:r>
            <a:r>
              <a:rPr lang="tr-TR" sz="2400" kern="1200">
                <a:solidFill>
                  <a:schemeClr val="tx1"/>
                </a:solidFill>
                <a:latin typeface="Roboto" panose="02000000000000000000" pitchFamily="2" charset="0"/>
                <a:ea typeface="Roboto" panose="02000000000000000000" pitchFamily="2" charset="0"/>
                <a:cs typeface="+mj-cs"/>
              </a:rPr>
              <a:t>Performance Measure of Interest</a:t>
            </a:r>
            <a:r>
              <a:rPr lang="en-US" sz="2400" kern="1200">
                <a:solidFill>
                  <a:schemeClr val="tx1"/>
                </a:solidFill>
                <a:latin typeface="Roboto" panose="02000000000000000000" pitchFamily="2" charset="0"/>
                <a:ea typeface="Roboto" panose="02000000000000000000" pitchFamily="2" charset="0"/>
                <a:cs typeface="+mj-cs"/>
              </a:rPr>
              <a:t>s</a:t>
            </a:r>
          </a:p>
        </p:txBody>
      </p:sp>
    </p:spTree>
    <p:extLst>
      <p:ext uri="{BB962C8B-B14F-4D97-AF65-F5344CB8AC3E}">
        <p14:creationId xmlns:p14="http://schemas.microsoft.com/office/powerpoint/2010/main" val="109357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2"/>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5</a:t>
            </a:fld>
            <a:endParaRPr lang="en-US"/>
          </a:p>
        </p:txBody>
      </p:sp>
      <p:pic>
        <p:nvPicPr>
          <p:cNvPr id="13" name="Picture 12">
            <a:extLst>
              <a:ext uri="{FF2B5EF4-FFF2-40B4-BE49-F238E27FC236}">
                <a16:creationId xmlns:a16="http://schemas.microsoft.com/office/drawing/2014/main" id="{3187049B-A2C7-4179-8113-20E216908576}"/>
              </a:ext>
            </a:extLst>
          </p:cNvPr>
          <p:cNvPicPr>
            <a:picLocks noChangeAspect="1"/>
          </p:cNvPicPr>
          <p:nvPr/>
        </p:nvPicPr>
        <p:blipFill>
          <a:blip r:embed="rId3"/>
          <a:stretch>
            <a:fillRect/>
          </a:stretch>
        </p:blipFill>
        <p:spPr>
          <a:xfrm>
            <a:off x="276225" y="454316"/>
            <a:ext cx="11639550" cy="342900"/>
          </a:xfrm>
          <a:prstGeom prst="rect">
            <a:avLst/>
          </a:prstGeom>
        </p:spPr>
      </p:pic>
      <p:sp>
        <p:nvSpPr>
          <p:cNvPr id="15" name="Title 1">
            <a:extLst>
              <a:ext uri="{FF2B5EF4-FFF2-40B4-BE49-F238E27FC236}">
                <a16:creationId xmlns:a16="http://schemas.microsoft.com/office/drawing/2014/main" id="{9C8A001D-4296-4AA2-BA46-7CB4E3AC12A0}"/>
              </a:ext>
            </a:extLst>
          </p:cNvPr>
          <p:cNvSpPr>
            <a:spLocks noGrp="1"/>
          </p:cNvSpPr>
          <p:nvPr>
            <p:ph type="title"/>
          </p:nvPr>
        </p:nvSpPr>
        <p:spPr>
          <a:xfrm>
            <a:off x="398212" y="-9673"/>
            <a:ext cx="11375305" cy="798368"/>
          </a:xfrm>
        </p:spPr>
        <p:txBody>
          <a:bodyPr/>
          <a:lstStyle/>
          <a:p>
            <a:pPr>
              <a:lnSpc>
                <a:spcPct val="90000"/>
              </a:lnSpc>
              <a:spcBef>
                <a:spcPct val="0"/>
              </a:spcBef>
            </a:pPr>
            <a:r>
              <a:rPr lang="tr-TR" sz="2400" kern="1200">
                <a:solidFill>
                  <a:schemeClr val="tx1"/>
                </a:solidFill>
                <a:latin typeface="Roboto" panose="02000000000000000000" pitchFamily="2" charset="0"/>
                <a:ea typeface="Roboto" panose="02000000000000000000" pitchFamily="2" charset="0"/>
                <a:cs typeface="+mj-cs"/>
              </a:rPr>
              <a:t>PLANNING OF EXPERIMENTS: </a:t>
            </a:r>
            <a:r>
              <a:rPr lang="en-US" sz="2400" kern="1200">
                <a:solidFill>
                  <a:schemeClr val="tx1"/>
                </a:solidFill>
                <a:latin typeface="Roboto" panose="02000000000000000000" pitchFamily="2" charset="0"/>
                <a:ea typeface="Roboto" panose="02000000000000000000" pitchFamily="2" charset="0"/>
                <a:cs typeface="+mj-cs"/>
              </a:rPr>
              <a:t>List of Possible </a:t>
            </a:r>
            <a:r>
              <a:rPr lang="tr-TR" sz="2400" kern="1200">
                <a:solidFill>
                  <a:schemeClr val="tx1"/>
                </a:solidFill>
                <a:latin typeface="Roboto" panose="02000000000000000000" pitchFamily="2" charset="0"/>
                <a:ea typeface="Roboto" panose="02000000000000000000" pitchFamily="2" charset="0"/>
                <a:cs typeface="+mj-cs"/>
              </a:rPr>
              <a:t>Factors</a:t>
            </a:r>
            <a:endParaRPr lang="en-US" sz="2400" kern="1200">
              <a:solidFill>
                <a:schemeClr val="tx1"/>
              </a:solidFill>
              <a:latin typeface="Roboto" panose="02000000000000000000" pitchFamily="2" charset="0"/>
              <a:ea typeface="Roboto" panose="02000000000000000000" pitchFamily="2" charset="0"/>
              <a:cs typeface="+mj-cs"/>
            </a:endParaRPr>
          </a:p>
        </p:txBody>
      </p:sp>
      <p:sp>
        <p:nvSpPr>
          <p:cNvPr id="16" name="Content Placeholder 2">
            <a:extLst>
              <a:ext uri="{FF2B5EF4-FFF2-40B4-BE49-F238E27FC236}">
                <a16:creationId xmlns:a16="http://schemas.microsoft.com/office/drawing/2014/main" id="{3D2120AD-C533-432E-B539-0F0459F724AF}"/>
              </a:ext>
            </a:extLst>
          </p:cNvPr>
          <p:cNvSpPr>
            <a:spLocks noGrp="1"/>
          </p:cNvSpPr>
          <p:nvPr>
            <p:ph idx="1"/>
          </p:nvPr>
        </p:nvSpPr>
        <p:spPr>
          <a:xfrm>
            <a:off x="398212" y="702948"/>
            <a:ext cx="7528823" cy="5990082"/>
          </a:xfrm>
        </p:spPr>
        <p:txBody>
          <a:bodyPr/>
          <a:lstStyle/>
          <a:p>
            <a:pPr marL="0" indent="0">
              <a:lnSpc>
                <a:spcPct val="110000"/>
              </a:lnSpc>
              <a:spcBef>
                <a:spcPts val="1000"/>
              </a:spcBef>
              <a:buNone/>
            </a:pPr>
            <a:r>
              <a:rPr lang="tr-TR" u="sng" kern="1200" dirty="0">
                <a:cs typeface="Arial"/>
              </a:rPr>
              <a:t>Possible Factors</a:t>
            </a:r>
          </a:p>
          <a:p>
            <a:pPr marL="0" indent="0">
              <a:lnSpc>
                <a:spcPct val="110000"/>
              </a:lnSpc>
              <a:spcBef>
                <a:spcPts val="1000"/>
              </a:spcBef>
              <a:buNone/>
            </a:pPr>
            <a:r>
              <a:rPr lang="en-US" sz="1200" b="1" kern="1200" dirty="0">
                <a:solidFill>
                  <a:schemeClr val="tx1"/>
                </a:solidFill>
                <a:cs typeface="Arial"/>
              </a:rPr>
              <a:t>1) </a:t>
            </a:r>
            <a:r>
              <a:rPr lang="tr-TR" sz="1200" b="1" kern="1200" dirty="0">
                <a:solidFill>
                  <a:schemeClr val="tx1"/>
                </a:solidFill>
                <a:cs typeface="Arial"/>
              </a:rPr>
              <a:t>Charging </a:t>
            </a:r>
            <a:r>
              <a:rPr lang="tr-TR" sz="1200" b="1" kern="1200" dirty="0">
                <a:cs typeface="Arial"/>
              </a:rPr>
              <a:t>Policy: </a:t>
            </a:r>
            <a:r>
              <a:rPr lang="tr-TR" sz="1200" kern="1200" dirty="0">
                <a:cs typeface="Arial"/>
              </a:rPr>
              <a:t>Due to the fact that electrical vans may need charging to complete their tours, charging policy of the company may </a:t>
            </a:r>
            <a:r>
              <a:rPr lang="en-US" sz="1200" kern="1200" dirty="0">
                <a:cs typeface="Arial"/>
              </a:rPr>
              <a:t>a</a:t>
            </a:r>
            <a:r>
              <a:rPr lang="tr-TR" sz="1200" kern="1200" dirty="0">
                <a:cs typeface="Arial"/>
              </a:rPr>
              <a:t>ffect the performances severely. This is an important factor to use due to several reasons such as  waiting times at the charging station queues may differ from one policy to another (which effects max tour end time of the vans and consequently the company may face overtime costs. (This is deeply explained in the Assignment 1). </a:t>
            </a:r>
            <a:r>
              <a:rPr lang="tr-TR" sz="1200" b="1" kern="1200" dirty="0">
                <a:solidFill>
                  <a:srgbClr val="00B050"/>
                </a:solidFill>
                <a:cs typeface="Arial"/>
              </a:rPr>
              <a:t>This factor is selected to be used in our experiments </a:t>
            </a:r>
            <a:r>
              <a:rPr lang="tr-TR" sz="1200" kern="1200" dirty="0">
                <a:solidFill>
                  <a:schemeClr val="tx1"/>
                </a:solidFill>
                <a:cs typeface="Arial"/>
              </a:rPr>
              <a:t>due to its significant effect on the maximum tour end time, and also</a:t>
            </a:r>
            <a:r>
              <a:rPr lang="en-US" sz="1200" kern="1200" dirty="0">
                <a:solidFill>
                  <a:schemeClr val="tx1"/>
                </a:solidFill>
                <a:cs typeface="Arial"/>
              </a:rPr>
              <a:t> due to</a:t>
            </a:r>
            <a:r>
              <a:rPr lang="tr-TR" sz="1200" kern="1200" dirty="0">
                <a:solidFill>
                  <a:schemeClr val="tx1"/>
                </a:solidFill>
                <a:cs typeface="Arial"/>
              </a:rPr>
              <a:t> the fact that the companies can easily try our new charging policy in the short term.</a:t>
            </a:r>
          </a:p>
          <a:p>
            <a:pPr marL="0" indent="0">
              <a:lnSpc>
                <a:spcPct val="110000"/>
              </a:lnSpc>
              <a:spcBef>
                <a:spcPts val="1000"/>
              </a:spcBef>
              <a:buNone/>
            </a:pPr>
            <a:r>
              <a:rPr lang="en-US" sz="1200" b="1" kern="1200" dirty="0">
                <a:solidFill>
                  <a:schemeClr val="tx1"/>
                </a:solidFill>
                <a:cs typeface="Arial"/>
              </a:rPr>
              <a:t>2) </a:t>
            </a:r>
            <a:r>
              <a:rPr lang="tr-TR" sz="1200" b="1" kern="1200" dirty="0">
                <a:solidFill>
                  <a:schemeClr val="tx1"/>
                </a:solidFill>
                <a:cs typeface="Arial"/>
              </a:rPr>
              <a:t>Battery </a:t>
            </a:r>
            <a:r>
              <a:rPr lang="tr-TR" sz="1200" b="1" kern="1200" dirty="0">
                <a:cs typeface="Arial"/>
              </a:rPr>
              <a:t>Size: </a:t>
            </a:r>
            <a:r>
              <a:rPr lang="tr-TR" sz="1200" kern="1200" dirty="0">
                <a:cs typeface="Arial"/>
              </a:rPr>
              <a:t>Vans with different battery sizes may have different daily costs. The vans with large batteries will have higher daily operating costs, and the ones with the smaller battery sizes will habe lower daily operating costs. Therefore, different battery sizes and their effect on the maximum tour end times are worth evaluating, depending on which the company can identify different opportunites of cost saving. </a:t>
            </a:r>
            <a:r>
              <a:rPr lang="tr-TR" sz="1200" b="1" kern="1200" dirty="0">
                <a:solidFill>
                  <a:srgbClr val="00B050"/>
                </a:solidFill>
                <a:cs typeface="Arial"/>
              </a:rPr>
              <a:t>This factor is selected to be used in our experiments, </a:t>
            </a:r>
            <a:r>
              <a:rPr lang="tr-TR" sz="1200" kern="1200" dirty="0">
                <a:solidFill>
                  <a:schemeClr val="tx1"/>
                </a:solidFill>
                <a:cs typeface="Arial"/>
              </a:rPr>
              <a:t>due to the fact that it has a big impact on the maximum tour end time of the vans, and also the fact that the companies which rent vans can easily adjust their fleet of vans with varying battery sizes</a:t>
            </a:r>
            <a:r>
              <a:rPr lang="tr-TR" sz="1200" b="1" kern="1200" dirty="0">
                <a:solidFill>
                  <a:srgbClr val="00B050"/>
                </a:solidFill>
                <a:cs typeface="Arial"/>
              </a:rPr>
              <a:t>.</a:t>
            </a:r>
            <a:endParaRPr lang="tr-TR" sz="1200" kern="1200" dirty="0">
              <a:cs typeface="Arial"/>
            </a:endParaRPr>
          </a:p>
          <a:p>
            <a:pPr marL="0" indent="0">
              <a:lnSpc>
                <a:spcPct val="110000"/>
              </a:lnSpc>
              <a:spcBef>
                <a:spcPts val="1000"/>
              </a:spcBef>
              <a:buNone/>
            </a:pPr>
            <a:r>
              <a:rPr lang="en-US" sz="1200" b="1" kern="1200" dirty="0">
                <a:solidFill>
                  <a:schemeClr val="tx1"/>
                </a:solidFill>
                <a:cs typeface="Arial"/>
              </a:rPr>
              <a:t>3) </a:t>
            </a:r>
            <a:r>
              <a:rPr lang="tr-TR" sz="1200" b="1" kern="1200" dirty="0">
                <a:solidFill>
                  <a:schemeClr val="tx1"/>
                </a:solidFill>
                <a:cs typeface="Arial"/>
              </a:rPr>
              <a:t>Warehouse </a:t>
            </a:r>
            <a:r>
              <a:rPr lang="tr-TR" sz="1200" b="1" kern="1200" dirty="0">
                <a:cs typeface="Arial"/>
              </a:rPr>
              <a:t>Location: </a:t>
            </a:r>
            <a:r>
              <a:rPr lang="tr-TR" sz="1200" kern="1200" dirty="0">
                <a:cs typeface="Arial"/>
              </a:rPr>
              <a:t>This factor may be investigated for long term strategic decisions, if the company is evaluating different possible locations of a warehouse to serve different areas. Different locations will have different impacts on the maximum tour end times and will change the number of vans needed to complete a tour, due to the fact that the total distance travelled needed to serve 60 customers will vary depending on the warehouse location. Moreover, the rent prices of the warehouse real estate will vary depending on the location. Therefore, this factor may be interesting to investigate for long term decisions.</a:t>
            </a:r>
          </a:p>
          <a:p>
            <a:pPr marL="0" indent="0">
              <a:lnSpc>
                <a:spcPct val="110000"/>
              </a:lnSpc>
              <a:spcBef>
                <a:spcPts val="1000"/>
              </a:spcBef>
              <a:buNone/>
            </a:pPr>
            <a:r>
              <a:rPr lang="en-US" sz="1200" b="1" kern="1200" dirty="0">
                <a:solidFill>
                  <a:schemeClr val="tx1"/>
                </a:solidFill>
                <a:cs typeface="Arial"/>
              </a:rPr>
              <a:t>4) </a:t>
            </a:r>
            <a:r>
              <a:rPr lang="tr-TR" sz="1200" b="1" kern="1200" dirty="0">
                <a:solidFill>
                  <a:schemeClr val="tx1"/>
                </a:solidFill>
                <a:cs typeface="Arial"/>
              </a:rPr>
              <a:t>Routing </a:t>
            </a:r>
            <a:r>
              <a:rPr lang="tr-TR" sz="1200" b="1" kern="1200" dirty="0">
                <a:cs typeface="Arial"/>
              </a:rPr>
              <a:t>Policy: </a:t>
            </a:r>
            <a:r>
              <a:rPr lang="tr-TR" sz="1200" kern="1200" dirty="0">
                <a:cs typeface="Arial"/>
              </a:rPr>
              <a:t>To define the routings of the vans, different policies can be used. Both optimization and also heuristic methods can used to define routings, which will have different travel distance, and consequetively different max tour end times. </a:t>
            </a:r>
            <a:endParaRPr lang="tr-TR" sz="1200" b="1" kern="1200" dirty="0">
              <a:cs typeface="Arial"/>
            </a:endParaRPr>
          </a:p>
          <a:p>
            <a:pPr marL="0" indent="0">
              <a:lnSpc>
                <a:spcPct val="110000"/>
              </a:lnSpc>
              <a:spcBef>
                <a:spcPts val="1000"/>
              </a:spcBef>
              <a:buNone/>
            </a:pPr>
            <a:r>
              <a:rPr lang="tr-TR" sz="1200" b="1" kern="1200" dirty="0">
                <a:cs typeface="Arial"/>
              </a:rPr>
              <a:t> </a:t>
            </a:r>
            <a:endParaRPr lang="en-US" sz="1200" b="1" kern="1200" dirty="0">
              <a:cs typeface="Arial"/>
            </a:endParaRPr>
          </a:p>
          <a:p>
            <a:pPr marL="0" indent="0">
              <a:lnSpc>
                <a:spcPct val="110000"/>
              </a:lnSpc>
              <a:spcBef>
                <a:spcPts val="1000"/>
              </a:spcBef>
              <a:buNone/>
            </a:pPr>
            <a:r>
              <a:rPr lang="en-US" sz="2200" kern="1200" dirty="0">
                <a:cs typeface="Arial"/>
              </a:rPr>
              <a:t>    </a:t>
            </a:r>
            <a:endParaRPr lang="tr-TR" sz="2200" kern="1200" dirty="0">
              <a:solidFill>
                <a:schemeClr val="tx1"/>
              </a:solidFill>
              <a:latin typeface="Arial"/>
              <a:cs typeface="Arial"/>
            </a:endParaRPr>
          </a:p>
          <a:p>
            <a:pPr marL="0" indent="0">
              <a:lnSpc>
                <a:spcPct val="110000"/>
              </a:lnSpc>
              <a:spcBef>
                <a:spcPts val="1000"/>
              </a:spcBef>
              <a:buNone/>
            </a:pPr>
            <a:br>
              <a:rPr lang="tr-TR" sz="2200" kern="1200" dirty="0">
                <a:solidFill>
                  <a:schemeClr val="tx1"/>
                </a:solidFill>
                <a:latin typeface="Arial"/>
                <a:cs typeface="Arial"/>
              </a:rPr>
            </a:br>
            <a:r>
              <a:rPr lang="tr-TR" sz="2200" kern="1200" dirty="0">
                <a:solidFill>
                  <a:schemeClr val="tx1"/>
                </a:solidFill>
                <a:latin typeface="Arial"/>
                <a:cs typeface="Arial"/>
              </a:rPr>
              <a:t>    </a:t>
            </a:r>
            <a:endParaRPr lang="en-US" sz="2200" kern="1200" dirty="0">
              <a:solidFill>
                <a:schemeClr val="tx1"/>
              </a:solidFill>
              <a:cs typeface="Arial"/>
            </a:endParaRPr>
          </a:p>
          <a:p>
            <a:pPr marL="0" indent="0">
              <a:lnSpc>
                <a:spcPct val="110000"/>
              </a:lnSpc>
              <a:spcBef>
                <a:spcPts val="1000"/>
              </a:spcBef>
              <a:buNone/>
            </a:pPr>
            <a:endParaRPr lang="en-US" sz="2200" kern="1200" dirty="0">
              <a:latin typeface="Arial"/>
              <a:cs typeface="Arial"/>
            </a:endParaRPr>
          </a:p>
          <a:p>
            <a:endParaRPr lang="en-US" dirty="0"/>
          </a:p>
        </p:txBody>
      </p:sp>
      <p:grpSp>
        <p:nvGrpSpPr>
          <p:cNvPr id="20" name="Group 19">
            <a:extLst>
              <a:ext uri="{FF2B5EF4-FFF2-40B4-BE49-F238E27FC236}">
                <a16:creationId xmlns:a16="http://schemas.microsoft.com/office/drawing/2014/main" id="{A476D270-8857-449A-8DBC-61177C0EB854}"/>
              </a:ext>
            </a:extLst>
          </p:cNvPr>
          <p:cNvGrpSpPr/>
          <p:nvPr/>
        </p:nvGrpSpPr>
        <p:grpSpPr>
          <a:xfrm>
            <a:off x="8996239" y="2963287"/>
            <a:ext cx="2021257" cy="845318"/>
            <a:chOff x="9377038" y="4507477"/>
            <a:chExt cx="2021257" cy="845318"/>
          </a:xfrm>
        </p:grpSpPr>
        <p:pic>
          <p:nvPicPr>
            <p:cNvPr id="21" name="Graphic 20" descr="Battery charging with solid fill">
              <a:extLst>
                <a:ext uri="{FF2B5EF4-FFF2-40B4-BE49-F238E27FC236}">
                  <a16:creationId xmlns:a16="http://schemas.microsoft.com/office/drawing/2014/main" id="{C6362C05-CB07-4F05-B025-DBEE264428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5765" y="4651471"/>
              <a:ext cx="701324" cy="701324"/>
            </a:xfrm>
            <a:prstGeom prst="rect">
              <a:avLst/>
            </a:prstGeom>
          </p:spPr>
        </p:pic>
        <p:pic>
          <p:nvPicPr>
            <p:cNvPr id="22" name="Graphic 21" descr="Battery charging with solid fill">
              <a:extLst>
                <a:ext uri="{FF2B5EF4-FFF2-40B4-BE49-F238E27FC236}">
                  <a16:creationId xmlns:a16="http://schemas.microsoft.com/office/drawing/2014/main" id="{EA664C26-5F5A-462A-BFCC-EDA073352A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08916" y="4651471"/>
              <a:ext cx="1189379" cy="701324"/>
            </a:xfrm>
            <a:prstGeom prst="rect">
              <a:avLst/>
            </a:prstGeom>
          </p:spPr>
        </p:pic>
        <p:sp>
          <p:nvSpPr>
            <p:cNvPr id="23" name="TextBox 22">
              <a:extLst>
                <a:ext uri="{FF2B5EF4-FFF2-40B4-BE49-F238E27FC236}">
                  <a16:creationId xmlns:a16="http://schemas.microsoft.com/office/drawing/2014/main" id="{3ACB1272-CFD6-4B6B-BFF1-C1B918DE4E95}"/>
                </a:ext>
              </a:extLst>
            </p:cNvPr>
            <p:cNvSpPr txBox="1"/>
            <p:nvPr/>
          </p:nvSpPr>
          <p:spPr>
            <a:xfrm>
              <a:off x="9377038" y="4507477"/>
              <a:ext cx="876039" cy="307777"/>
            </a:xfrm>
            <a:prstGeom prst="rect">
              <a:avLst/>
            </a:prstGeom>
            <a:noFill/>
          </p:spPr>
          <p:txBody>
            <a:bodyPr wrap="square" rtlCol="0">
              <a:spAutoFit/>
            </a:bodyPr>
            <a:lstStyle/>
            <a:p>
              <a:r>
                <a:rPr lang="tr-TR" sz="1400" b="1">
                  <a:solidFill>
                    <a:srgbClr val="00B050"/>
                  </a:solidFill>
                </a:rPr>
                <a:t>25 kwh</a:t>
              </a:r>
            </a:p>
          </p:txBody>
        </p:sp>
        <p:sp>
          <p:nvSpPr>
            <p:cNvPr id="24" name="TextBox 23">
              <a:extLst>
                <a:ext uri="{FF2B5EF4-FFF2-40B4-BE49-F238E27FC236}">
                  <a16:creationId xmlns:a16="http://schemas.microsoft.com/office/drawing/2014/main" id="{37AB322C-CAAC-4CAF-BDD9-AB75E5F95C27}"/>
                </a:ext>
              </a:extLst>
            </p:cNvPr>
            <p:cNvSpPr txBox="1"/>
            <p:nvPr/>
          </p:nvSpPr>
          <p:spPr>
            <a:xfrm>
              <a:off x="10359066" y="4509745"/>
              <a:ext cx="876039" cy="307777"/>
            </a:xfrm>
            <a:prstGeom prst="rect">
              <a:avLst/>
            </a:prstGeom>
            <a:noFill/>
          </p:spPr>
          <p:txBody>
            <a:bodyPr wrap="square" rtlCol="0">
              <a:spAutoFit/>
            </a:bodyPr>
            <a:lstStyle/>
            <a:p>
              <a:r>
                <a:rPr lang="tr-TR" sz="1400" b="1">
                  <a:solidFill>
                    <a:srgbClr val="00B050"/>
                  </a:solidFill>
                </a:rPr>
                <a:t>35 kwh</a:t>
              </a:r>
            </a:p>
          </p:txBody>
        </p:sp>
      </p:grpSp>
      <p:grpSp>
        <p:nvGrpSpPr>
          <p:cNvPr id="25" name="Group 24">
            <a:extLst>
              <a:ext uri="{FF2B5EF4-FFF2-40B4-BE49-F238E27FC236}">
                <a16:creationId xmlns:a16="http://schemas.microsoft.com/office/drawing/2014/main" id="{646F4C9B-BAC8-4AC8-BBBF-5C8ABDBD4FC6}"/>
              </a:ext>
            </a:extLst>
          </p:cNvPr>
          <p:cNvGrpSpPr/>
          <p:nvPr/>
        </p:nvGrpSpPr>
        <p:grpSpPr>
          <a:xfrm>
            <a:off x="8009263" y="5236258"/>
            <a:ext cx="3386134" cy="1042812"/>
            <a:chOff x="7271694" y="1040991"/>
            <a:chExt cx="4079998" cy="1354103"/>
          </a:xfrm>
        </p:grpSpPr>
        <p:pic>
          <p:nvPicPr>
            <p:cNvPr id="26" name="Picture 25">
              <a:extLst>
                <a:ext uri="{FF2B5EF4-FFF2-40B4-BE49-F238E27FC236}">
                  <a16:creationId xmlns:a16="http://schemas.microsoft.com/office/drawing/2014/main" id="{87AC31D7-8C55-45FA-91B0-1194EEE4797C}"/>
                </a:ext>
              </a:extLst>
            </p:cNvPr>
            <p:cNvPicPr>
              <a:picLocks noChangeAspect="1"/>
            </p:cNvPicPr>
            <p:nvPr/>
          </p:nvPicPr>
          <p:blipFill>
            <a:blip r:embed="rId6"/>
            <a:stretch>
              <a:fillRect/>
            </a:stretch>
          </p:blipFill>
          <p:spPr>
            <a:xfrm>
              <a:off x="9209937" y="1136922"/>
              <a:ext cx="2141755" cy="1258172"/>
            </a:xfrm>
            <a:prstGeom prst="rect">
              <a:avLst/>
            </a:prstGeom>
          </p:spPr>
        </p:pic>
        <p:grpSp>
          <p:nvGrpSpPr>
            <p:cNvPr id="27" name="Google Shape;1223;p26">
              <a:extLst>
                <a:ext uri="{FF2B5EF4-FFF2-40B4-BE49-F238E27FC236}">
                  <a16:creationId xmlns:a16="http://schemas.microsoft.com/office/drawing/2014/main" id="{9AA968E2-1303-4D5D-9DFB-CE90AD177B4B}"/>
                </a:ext>
              </a:extLst>
            </p:cNvPr>
            <p:cNvGrpSpPr/>
            <p:nvPr/>
          </p:nvGrpSpPr>
          <p:grpSpPr>
            <a:xfrm>
              <a:off x="7271694" y="1807407"/>
              <a:ext cx="747120" cy="485038"/>
              <a:chOff x="3059175" y="1773875"/>
              <a:chExt cx="3217300" cy="2057325"/>
            </a:xfrm>
          </p:grpSpPr>
          <p:sp>
            <p:nvSpPr>
              <p:cNvPr id="31" name="Google Shape;1224;p26">
                <a:extLst>
                  <a:ext uri="{FF2B5EF4-FFF2-40B4-BE49-F238E27FC236}">
                    <a16:creationId xmlns:a16="http://schemas.microsoft.com/office/drawing/2014/main" id="{A27014F2-D313-4E26-ABFC-5C3352F117B2}"/>
                  </a:ext>
                </a:extLst>
              </p:cNvPr>
              <p:cNvSpPr/>
              <p:nvPr/>
            </p:nvSpPr>
            <p:spPr>
              <a:xfrm>
                <a:off x="3133375" y="3676900"/>
                <a:ext cx="3093900" cy="154300"/>
              </a:xfrm>
              <a:custGeom>
                <a:avLst/>
                <a:gdLst/>
                <a:ahLst/>
                <a:cxnLst/>
                <a:rect l="l" t="t" r="r" b="b"/>
                <a:pathLst>
                  <a:path w="123756" h="6172" extrusionOk="0">
                    <a:moveTo>
                      <a:pt x="61878" y="1"/>
                    </a:moveTo>
                    <a:cubicBezTo>
                      <a:pt x="27687" y="1"/>
                      <a:pt x="1" y="1402"/>
                      <a:pt x="1" y="3103"/>
                    </a:cubicBezTo>
                    <a:cubicBezTo>
                      <a:pt x="1" y="4804"/>
                      <a:pt x="27687" y="6172"/>
                      <a:pt x="61878" y="6172"/>
                    </a:cubicBezTo>
                    <a:cubicBezTo>
                      <a:pt x="96069" y="6172"/>
                      <a:pt x="123756" y="4804"/>
                      <a:pt x="123756" y="3103"/>
                    </a:cubicBezTo>
                    <a:cubicBezTo>
                      <a:pt x="123756" y="1402"/>
                      <a:pt x="96069" y="1"/>
                      <a:pt x="61878" y="1"/>
                    </a:cubicBez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32" name="Google Shape;1225;p26">
                <a:extLst>
                  <a:ext uri="{FF2B5EF4-FFF2-40B4-BE49-F238E27FC236}">
                    <a16:creationId xmlns:a16="http://schemas.microsoft.com/office/drawing/2014/main" id="{C260FBCD-A5D3-4529-92F0-7A36E4D69C98}"/>
                  </a:ext>
                </a:extLst>
              </p:cNvPr>
              <p:cNvSpPr/>
              <p:nvPr/>
            </p:nvSpPr>
            <p:spPr>
              <a:xfrm>
                <a:off x="4849600" y="1868950"/>
                <a:ext cx="1360175" cy="1581975"/>
              </a:xfrm>
              <a:custGeom>
                <a:avLst/>
                <a:gdLst/>
                <a:ahLst/>
                <a:cxnLst/>
                <a:rect l="l" t="t" r="r" b="b"/>
                <a:pathLst>
                  <a:path w="54407" h="63279" extrusionOk="0">
                    <a:moveTo>
                      <a:pt x="1" y="0"/>
                    </a:moveTo>
                    <a:lnTo>
                      <a:pt x="1" y="58042"/>
                    </a:lnTo>
                    <a:cubicBezTo>
                      <a:pt x="1" y="60911"/>
                      <a:pt x="2369" y="63279"/>
                      <a:pt x="5238" y="63279"/>
                    </a:cubicBezTo>
                    <a:lnTo>
                      <a:pt x="49203" y="63279"/>
                    </a:lnTo>
                    <a:cubicBezTo>
                      <a:pt x="52071" y="63279"/>
                      <a:pt x="54406" y="60911"/>
                      <a:pt x="54406" y="58042"/>
                    </a:cubicBezTo>
                    <a:lnTo>
                      <a:pt x="54406" y="26319"/>
                    </a:lnTo>
                    <a:cubicBezTo>
                      <a:pt x="54406" y="26219"/>
                      <a:pt x="54406" y="26119"/>
                      <a:pt x="54406" y="26019"/>
                    </a:cubicBezTo>
                    <a:lnTo>
                      <a:pt x="49836" y="26019"/>
                    </a:lnTo>
                    <a:lnTo>
                      <a:pt x="32858" y="4470"/>
                    </a:lnTo>
                    <a:cubicBezTo>
                      <a:pt x="33024" y="4470"/>
                      <a:pt x="33124" y="4537"/>
                      <a:pt x="38862" y="4637"/>
                    </a:cubicBezTo>
                    <a:lnTo>
                      <a:pt x="53639" y="23651"/>
                    </a:lnTo>
                    <a:cubicBezTo>
                      <a:pt x="53539" y="23517"/>
                      <a:pt x="53472" y="23417"/>
                      <a:pt x="53372" y="23284"/>
                    </a:cubicBezTo>
                    <a:lnTo>
                      <a:pt x="36760" y="1902"/>
                    </a:lnTo>
                    <a:cubicBezTo>
                      <a:pt x="35826" y="701"/>
                      <a:pt x="34392" y="0"/>
                      <a:pt x="32858" y="0"/>
                    </a:cubicBezTo>
                    <a:close/>
                  </a:path>
                </a:pathLst>
              </a:custGeom>
              <a:solidFill>
                <a:srgbClr val="F79937"/>
              </a:solidFill>
              <a:ln>
                <a:noFill/>
              </a:ln>
            </p:spPr>
            <p:txBody>
              <a:bodyPr spcFirstLastPara="1" wrap="square" lIns="121900" tIns="121900" rIns="121900" bIns="121900" anchor="ctr" anchorCtr="0">
                <a:noAutofit/>
              </a:bodyPr>
              <a:lstStyle/>
              <a:p>
                <a:endParaRPr sz="2400"/>
              </a:p>
            </p:txBody>
          </p:sp>
          <p:sp>
            <p:nvSpPr>
              <p:cNvPr id="33" name="Google Shape;1226;p26">
                <a:extLst>
                  <a:ext uri="{FF2B5EF4-FFF2-40B4-BE49-F238E27FC236}">
                    <a16:creationId xmlns:a16="http://schemas.microsoft.com/office/drawing/2014/main" id="{28C82838-108B-4367-B127-E11933EE9537}"/>
                  </a:ext>
                </a:extLst>
              </p:cNvPr>
              <p:cNvSpPr/>
              <p:nvPr/>
            </p:nvSpPr>
            <p:spPr>
              <a:xfrm>
                <a:off x="4850450" y="1868950"/>
                <a:ext cx="969875" cy="114275"/>
              </a:xfrm>
              <a:custGeom>
                <a:avLst/>
                <a:gdLst/>
                <a:ahLst/>
                <a:cxnLst/>
                <a:rect l="l" t="t" r="r" b="b"/>
                <a:pathLst>
                  <a:path w="38795" h="4571" extrusionOk="0">
                    <a:moveTo>
                      <a:pt x="32890" y="4537"/>
                    </a:moveTo>
                    <a:lnTo>
                      <a:pt x="32924" y="4570"/>
                    </a:lnTo>
                    <a:lnTo>
                      <a:pt x="32924" y="4537"/>
                    </a:lnTo>
                    <a:close/>
                    <a:moveTo>
                      <a:pt x="0" y="0"/>
                    </a:moveTo>
                    <a:lnTo>
                      <a:pt x="0" y="4537"/>
                    </a:lnTo>
                    <a:lnTo>
                      <a:pt x="32890" y="4537"/>
                    </a:lnTo>
                    <a:lnTo>
                      <a:pt x="32824" y="4470"/>
                    </a:lnTo>
                    <a:cubicBezTo>
                      <a:pt x="32924" y="4470"/>
                      <a:pt x="33024" y="4503"/>
                      <a:pt x="35225" y="4570"/>
                    </a:cubicBezTo>
                    <a:lnTo>
                      <a:pt x="38795" y="4570"/>
                    </a:lnTo>
                    <a:lnTo>
                      <a:pt x="36726" y="1902"/>
                    </a:lnTo>
                    <a:cubicBezTo>
                      <a:pt x="35792" y="701"/>
                      <a:pt x="34358" y="0"/>
                      <a:pt x="32824" y="0"/>
                    </a:cubicBezTo>
                    <a:close/>
                  </a:path>
                </a:pathLst>
              </a:custGeom>
              <a:solidFill>
                <a:srgbClr val="DB7726"/>
              </a:solidFill>
              <a:ln>
                <a:noFill/>
              </a:ln>
            </p:spPr>
            <p:txBody>
              <a:bodyPr spcFirstLastPara="1" wrap="square" lIns="121900" tIns="121900" rIns="121900" bIns="121900" anchor="ctr" anchorCtr="0">
                <a:noAutofit/>
              </a:bodyPr>
              <a:lstStyle/>
              <a:p>
                <a:endParaRPr sz="2400"/>
              </a:p>
            </p:txBody>
          </p:sp>
          <p:sp>
            <p:nvSpPr>
              <p:cNvPr id="34" name="Google Shape;1227;p26">
                <a:extLst>
                  <a:ext uri="{FF2B5EF4-FFF2-40B4-BE49-F238E27FC236}">
                    <a16:creationId xmlns:a16="http://schemas.microsoft.com/office/drawing/2014/main" id="{ECBD11C3-7A84-4A98-99B2-8A2210C2922F}"/>
                  </a:ext>
                </a:extLst>
              </p:cNvPr>
              <p:cNvSpPr/>
              <p:nvPr/>
            </p:nvSpPr>
            <p:spPr>
              <a:xfrm>
                <a:off x="4849600" y="1868950"/>
                <a:ext cx="1360175" cy="1581975"/>
              </a:xfrm>
              <a:custGeom>
                <a:avLst/>
                <a:gdLst/>
                <a:ahLst/>
                <a:cxnLst/>
                <a:rect l="l" t="t" r="r" b="b"/>
                <a:pathLst>
                  <a:path w="54407" h="63279" extrusionOk="0">
                    <a:moveTo>
                      <a:pt x="1" y="0"/>
                    </a:moveTo>
                    <a:lnTo>
                      <a:pt x="1" y="58042"/>
                    </a:lnTo>
                    <a:cubicBezTo>
                      <a:pt x="1" y="60911"/>
                      <a:pt x="2369" y="63279"/>
                      <a:pt x="5238" y="63279"/>
                    </a:cubicBezTo>
                    <a:lnTo>
                      <a:pt x="49203" y="63279"/>
                    </a:lnTo>
                    <a:cubicBezTo>
                      <a:pt x="52071" y="63279"/>
                      <a:pt x="54406" y="60911"/>
                      <a:pt x="54406" y="58042"/>
                    </a:cubicBezTo>
                    <a:lnTo>
                      <a:pt x="54406" y="50536"/>
                    </a:lnTo>
                    <a:lnTo>
                      <a:pt x="42198" y="50536"/>
                    </a:lnTo>
                    <a:cubicBezTo>
                      <a:pt x="42198" y="50536"/>
                      <a:pt x="37694" y="42931"/>
                      <a:pt x="28688" y="42931"/>
                    </a:cubicBezTo>
                    <a:lnTo>
                      <a:pt x="2136" y="42931"/>
                    </a:lnTo>
                    <a:lnTo>
                      <a:pt x="1" y="0"/>
                    </a:lnTo>
                    <a:close/>
                  </a:path>
                </a:pathLst>
              </a:custGeom>
              <a:solidFill>
                <a:srgbClr val="DB7726"/>
              </a:solidFill>
              <a:ln>
                <a:noFill/>
              </a:ln>
            </p:spPr>
            <p:txBody>
              <a:bodyPr spcFirstLastPara="1" wrap="square" lIns="121900" tIns="121900" rIns="121900" bIns="121900" anchor="ctr" anchorCtr="0">
                <a:noAutofit/>
              </a:bodyPr>
              <a:lstStyle/>
              <a:p>
                <a:endParaRPr sz="2400"/>
              </a:p>
            </p:txBody>
          </p:sp>
          <p:sp>
            <p:nvSpPr>
              <p:cNvPr id="35" name="Google Shape;1228;p26">
                <a:extLst>
                  <a:ext uri="{FF2B5EF4-FFF2-40B4-BE49-F238E27FC236}">
                    <a16:creationId xmlns:a16="http://schemas.microsoft.com/office/drawing/2014/main" id="{033D07E2-C8B7-48A3-80C5-6C8EDE0474EE}"/>
                  </a:ext>
                </a:extLst>
              </p:cNvPr>
              <p:cNvSpPr/>
              <p:nvPr/>
            </p:nvSpPr>
            <p:spPr>
              <a:xfrm>
                <a:off x="4962200" y="1980700"/>
                <a:ext cx="572075" cy="538725"/>
              </a:xfrm>
              <a:custGeom>
                <a:avLst/>
                <a:gdLst/>
                <a:ahLst/>
                <a:cxnLst/>
                <a:rect l="l" t="t" r="r" b="b"/>
                <a:pathLst>
                  <a:path w="22883" h="21549" extrusionOk="0">
                    <a:moveTo>
                      <a:pt x="0" y="0"/>
                    </a:moveTo>
                    <a:lnTo>
                      <a:pt x="0" y="21549"/>
                    </a:lnTo>
                    <a:lnTo>
                      <a:pt x="22883" y="21549"/>
                    </a:lnTo>
                    <a:lnTo>
                      <a:pt x="22883"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6" name="Google Shape;1229;p26">
                <a:extLst>
                  <a:ext uri="{FF2B5EF4-FFF2-40B4-BE49-F238E27FC236}">
                    <a16:creationId xmlns:a16="http://schemas.microsoft.com/office/drawing/2014/main" id="{9DC32940-6C6B-4472-A31F-0C89F4231A84}"/>
                  </a:ext>
                </a:extLst>
              </p:cNvPr>
              <p:cNvSpPr/>
              <p:nvPr/>
            </p:nvSpPr>
            <p:spPr>
              <a:xfrm>
                <a:off x="5179850" y="1980700"/>
                <a:ext cx="289400" cy="538725"/>
              </a:xfrm>
              <a:custGeom>
                <a:avLst/>
                <a:gdLst/>
                <a:ahLst/>
                <a:cxnLst/>
                <a:rect l="l" t="t" r="r" b="b"/>
                <a:pathLst>
                  <a:path w="11576" h="21549" extrusionOk="0">
                    <a:moveTo>
                      <a:pt x="9707" y="0"/>
                    </a:moveTo>
                    <a:lnTo>
                      <a:pt x="0" y="21549"/>
                    </a:lnTo>
                    <a:lnTo>
                      <a:pt x="1868" y="21549"/>
                    </a:lnTo>
                    <a:lnTo>
                      <a:pt x="1157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7" name="Google Shape;1230;p26">
                <a:extLst>
                  <a:ext uri="{FF2B5EF4-FFF2-40B4-BE49-F238E27FC236}">
                    <a16:creationId xmlns:a16="http://schemas.microsoft.com/office/drawing/2014/main" id="{9F7709C0-CDF0-4C22-B40A-D0F828D87D05}"/>
                  </a:ext>
                </a:extLst>
              </p:cNvPr>
              <p:cNvSpPr/>
              <p:nvPr/>
            </p:nvSpPr>
            <p:spPr>
              <a:xfrm>
                <a:off x="5043075" y="1980700"/>
                <a:ext cx="353625" cy="538725"/>
              </a:xfrm>
              <a:custGeom>
                <a:avLst/>
                <a:gdLst/>
                <a:ahLst/>
                <a:cxnLst/>
                <a:rect l="l" t="t" r="r" b="b"/>
                <a:pathLst>
                  <a:path w="14145" h="21549" extrusionOk="0">
                    <a:moveTo>
                      <a:pt x="9708" y="0"/>
                    </a:moveTo>
                    <a:lnTo>
                      <a:pt x="1" y="21549"/>
                    </a:lnTo>
                    <a:lnTo>
                      <a:pt x="4437" y="21549"/>
                    </a:lnTo>
                    <a:lnTo>
                      <a:pt x="1414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8" name="Google Shape;1231;p26">
                <a:extLst>
                  <a:ext uri="{FF2B5EF4-FFF2-40B4-BE49-F238E27FC236}">
                    <a16:creationId xmlns:a16="http://schemas.microsoft.com/office/drawing/2014/main" id="{F65BD444-E37D-4321-9201-2998C9E71A6B}"/>
                  </a:ext>
                </a:extLst>
              </p:cNvPr>
              <p:cNvSpPr/>
              <p:nvPr/>
            </p:nvSpPr>
            <p:spPr>
              <a:xfrm>
                <a:off x="5626000" y="1980700"/>
                <a:ext cx="583775" cy="538725"/>
              </a:xfrm>
              <a:custGeom>
                <a:avLst/>
                <a:gdLst/>
                <a:ahLst/>
                <a:cxnLst/>
                <a:rect l="l" t="t" r="r" b="b"/>
                <a:pathLst>
                  <a:path w="23351" h="21549" extrusionOk="0">
                    <a:moveTo>
                      <a:pt x="0" y="0"/>
                    </a:moveTo>
                    <a:lnTo>
                      <a:pt x="0" y="21549"/>
                    </a:lnTo>
                    <a:lnTo>
                      <a:pt x="23350" y="21549"/>
                    </a:lnTo>
                    <a:cubicBezTo>
                      <a:pt x="23317" y="20715"/>
                      <a:pt x="23050" y="19881"/>
                      <a:pt x="22583" y="19181"/>
                    </a:cubicBezTo>
                    <a:lnTo>
                      <a:pt x="7806" y="167"/>
                    </a:lnTo>
                    <a:cubicBezTo>
                      <a:pt x="2102" y="67"/>
                      <a:pt x="1968" y="0"/>
                      <a:pt x="1802"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9" name="Google Shape;1232;p26">
                <a:extLst>
                  <a:ext uri="{FF2B5EF4-FFF2-40B4-BE49-F238E27FC236}">
                    <a16:creationId xmlns:a16="http://schemas.microsoft.com/office/drawing/2014/main" id="{6C7A02B6-751D-4D12-96C2-B3DD7BDAB122}"/>
                  </a:ext>
                </a:extLst>
              </p:cNvPr>
              <p:cNvSpPr/>
              <p:nvPr/>
            </p:nvSpPr>
            <p:spPr>
              <a:xfrm>
                <a:off x="5826975" y="2185825"/>
                <a:ext cx="180150" cy="333600"/>
              </a:xfrm>
              <a:custGeom>
                <a:avLst/>
                <a:gdLst/>
                <a:ahLst/>
                <a:cxnLst/>
                <a:rect l="l" t="t" r="r" b="b"/>
                <a:pathLst>
                  <a:path w="7206" h="13344" extrusionOk="0">
                    <a:moveTo>
                      <a:pt x="6038" y="1"/>
                    </a:moveTo>
                    <a:lnTo>
                      <a:pt x="0" y="13344"/>
                    </a:lnTo>
                    <a:lnTo>
                      <a:pt x="1868" y="13344"/>
                    </a:lnTo>
                    <a:lnTo>
                      <a:pt x="7206" y="1535"/>
                    </a:lnTo>
                    <a:lnTo>
                      <a:pt x="603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0" name="Google Shape;1233;p26">
                <a:extLst>
                  <a:ext uri="{FF2B5EF4-FFF2-40B4-BE49-F238E27FC236}">
                    <a16:creationId xmlns:a16="http://schemas.microsoft.com/office/drawing/2014/main" id="{2B1571E3-FB1D-4F16-AFD9-1F22C79DB20A}"/>
                  </a:ext>
                </a:extLst>
              </p:cNvPr>
              <p:cNvSpPr/>
              <p:nvPr/>
            </p:nvSpPr>
            <p:spPr>
              <a:xfrm>
                <a:off x="5690200" y="2074925"/>
                <a:ext cx="271050" cy="444500"/>
              </a:xfrm>
              <a:custGeom>
                <a:avLst/>
                <a:gdLst/>
                <a:ahLst/>
                <a:cxnLst/>
                <a:rect l="l" t="t" r="r" b="b"/>
                <a:pathLst>
                  <a:path w="10842" h="17780" extrusionOk="0">
                    <a:moveTo>
                      <a:pt x="8040" y="0"/>
                    </a:moveTo>
                    <a:lnTo>
                      <a:pt x="1" y="17780"/>
                    </a:lnTo>
                    <a:lnTo>
                      <a:pt x="4437" y="17780"/>
                    </a:lnTo>
                    <a:lnTo>
                      <a:pt x="10842" y="3570"/>
                    </a:lnTo>
                    <a:lnTo>
                      <a:pt x="804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41" name="Google Shape;1234;p26">
                <a:extLst>
                  <a:ext uri="{FF2B5EF4-FFF2-40B4-BE49-F238E27FC236}">
                    <a16:creationId xmlns:a16="http://schemas.microsoft.com/office/drawing/2014/main" id="{81105405-B6C6-41AB-9C25-52E8D5F179A8}"/>
                  </a:ext>
                </a:extLst>
              </p:cNvPr>
              <p:cNvSpPr/>
              <p:nvPr/>
            </p:nvSpPr>
            <p:spPr>
              <a:xfrm>
                <a:off x="4850450" y="3179050"/>
                <a:ext cx="1390175" cy="271875"/>
              </a:xfrm>
              <a:custGeom>
                <a:avLst/>
                <a:gdLst/>
                <a:ahLst/>
                <a:cxnLst/>
                <a:rect l="l" t="t" r="r" b="b"/>
                <a:pathLst>
                  <a:path w="55607" h="10875" extrusionOk="0">
                    <a:moveTo>
                      <a:pt x="1134" y="0"/>
                    </a:moveTo>
                    <a:cubicBezTo>
                      <a:pt x="501" y="0"/>
                      <a:pt x="0" y="501"/>
                      <a:pt x="0" y="1135"/>
                    </a:cubicBezTo>
                    <a:lnTo>
                      <a:pt x="0" y="9741"/>
                    </a:lnTo>
                    <a:cubicBezTo>
                      <a:pt x="0" y="10375"/>
                      <a:pt x="501" y="10875"/>
                      <a:pt x="1134" y="10875"/>
                    </a:cubicBezTo>
                    <a:lnTo>
                      <a:pt x="54472" y="10875"/>
                    </a:lnTo>
                    <a:cubicBezTo>
                      <a:pt x="55106" y="10875"/>
                      <a:pt x="55607" y="10375"/>
                      <a:pt x="55607" y="9741"/>
                    </a:cubicBezTo>
                    <a:lnTo>
                      <a:pt x="55607" y="1135"/>
                    </a:lnTo>
                    <a:cubicBezTo>
                      <a:pt x="55607" y="501"/>
                      <a:pt x="55106" y="0"/>
                      <a:pt x="54472"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42" name="Google Shape;1235;p26">
                <a:extLst>
                  <a:ext uri="{FF2B5EF4-FFF2-40B4-BE49-F238E27FC236}">
                    <a16:creationId xmlns:a16="http://schemas.microsoft.com/office/drawing/2014/main" id="{7CFC7852-2483-415B-8159-464794874121}"/>
                  </a:ext>
                </a:extLst>
              </p:cNvPr>
              <p:cNvSpPr/>
              <p:nvPr/>
            </p:nvSpPr>
            <p:spPr>
              <a:xfrm>
                <a:off x="4849600" y="3179050"/>
                <a:ext cx="1391025" cy="271875"/>
              </a:xfrm>
              <a:custGeom>
                <a:avLst/>
                <a:gdLst/>
                <a:ahLst/>
                <a:cxnLst/>
                <a:rect l="l" t="t" r="r" b="b"/>
                <a:pathLst>
                  <a:path w="55641" h="10875" extrusionOk="0">
                    <a:moveTo>
                      <a:pt x="1535" y="0"/>
                    </a:moveTo>
                    <a:cubicBezTo>
                      <a:pt x="701" y="0"/>
                      <a:pt x="1" y="701"/>
                      <a:pt x="1" y="1535"/>
                    </a:cubicBezTo>
                    <a:lnTo>
                      <a:pt x="1" y="9340"/>
                    </a:lnTo>
                    <a:cubicBezTo>
                      <a:pt x="1" y="10174"/>
                      <a:pt x="701" y="10875"/>
                      <a:pt x="1535" y="10875"/>
                    </a:cubicBezTo>
                    <a:lnTo>
                      <a:pt x="54106" y="10875"/>
                    </a:lnTo>
                    <a:cubicBezTo>
                      <a:pt x="54940" y="10875"/>
                      <a:pt x="55641" y="10174"/>
                      <a:pt x="55641" y="9340"/>
                    </a:cubicBezTo>
                    <a:lnTo>
                      <a:pt x="55641" y="8907"/>
                    </a:lnTo>
                    <a:lnTo>
                      <a:pt x="45500" y="8907"/>
                    </a:lnTo>
                    <a:cubicBezTo>
                      <a:pt x="45500" y="8907"/>
                      <a:pt x="45667" y="4003"/>
                      <a:pt x="42731"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43" name="Google Shape;1236;p26">
                <a:extLst>
                  <a:ext uri="{FF2B5EF4-FFF2-40B4-BE49-F238E27FC236}">
                    <a16:creationId xmlns:a16="http://schemas.microsoft.com/office/drawing/2014/main" id="{EC57098B-C170-4265-9A73-79C65877DDF4}"/>
                  </a:ext>
                </a:extLst>
              </p:cNvPr>
              <p:cNvSpPr/>
              <p:nvPr/>
            </p:nvSpPr>
            <p:spPr>
              <a:xfrm>
                <a:off x="3127550" y="3048125"/>
                <a:ext cx="2383375" cy="401975"/>
              </a:xfrm>
              <a:custGeom>
                <a:avLst/>
                <a:gdLst/>
                <a:ahLst/>
                <a:cxnLst/>
                <a:rect l="l" t="t" r="r" b="b"/>
                <a:pathLst>
                  <a:path w="95335" h="16079" extrusionOk="0">
                    <a:moveTo>
                      <a:pt x="0" y="0"/>
                    </a:moveTo>
                    <a:lnTo>
                      <a:pt x="0" y="16079"/>
                    </a:lnTo>
                    <a:lnTo>
                      <a:pt x="95335" y="16079"/>
                    </a:lnTo>
                    <a:lnTo>
                      <a:pt x="95335" y="0"/>
                    </a:lnTo>
                    <a:close/>
                  </a:path>
                </a:pathLst>
              </a:custGeom>
              <a:solidFill>
                <a:srgbClr val="F79937"/>
              </a:solidFill>
              <a:ln>
                <a:noFill/>
              </a:ln>
            </p:spPr>
            <p:txBody>
              <a:bodyPr spcFirstLastPara="1" wrap="square" lIns="121900" tIns="121900" rIns="121900" bIns="121900" anchor="ctr" anchorCtr="0">
                <a:noAutofit/>
              </a:bodyPr>
              <a:lstStyle/>
              <a:p>
                <a:endParaRPr sz="2400"/>
              </a:p>
            </p:txBody>
          </p:sp>
          <p:sp>
            <p:nvSpPr>
              <p:cNvPr id="44" name="Google Shape;1237;p26">
                <a:extLst>
                  <a:ext uri="{FF2B5EF4-FFF2-40B4-BE49-F238E27FC236}">
                    <a16:creationId xmlns:a16="http://schemas.microsoft.com/office/drawing/2014/main" id="{2F723D5C-86FD-4D0B-9961-897906572A83}"/>
                  </a:ext>
                </a:extLst>
              </p:cNvPr>
              <p:cNvSpPr/>
              <p:nvPr/>
            </p:nvSpPr>
            <p:spPr>
              <a:xfrm>
                <a:off x="3127550" y="3048125"/>
                <a:ext cx="2383375" cy="401975"/>
              </a:xfrm>
              <a:custGeom>
                <a:avLst/>
                <a:gdLst/>
                <a:ahLst/>
                <a:cxnLst/>
                <a:rect l="l" t="t" r="r" b="b"/>
                <a:pathLst>
                  <a:path w="95335" h="16079" extrusionOk="0">
                    <a:moveTo>
                      <a:pt x="0" y="0"/>
                    </a:moveTo>
                    <a:lnTo>
                      <a:pt x="0" y="4270"/>
                    </a:lnTo>
                    <a:lnTo>
                      <a:pt x="79290" y="4270"/>
                    </a:lnTo>
                    <a:cubicBezTo>
                      <a:pt x="79290" y="4270"/>
                      <a:pt x="75521" y="7739"/>
                      <a:pt x="75521" y="16079"/>
                    </a:cubicBezTo>
                    <a:lnTo>
                      <a:pt x="95335" y="16079"/>
                    </a:lnTo>
                    <a:lnTo>
                      <a:pt x="95335" y="0"/>
                    </a:lnTo>
                    <a:close/>
                  </a:path>
                </a:pathLst>
              </a:custGeom>
              <a:solidFill>
                <a:srgbClr val="DB7726"/>
              </a:solidFill>
              <a:ln>
                <a:noFill/>
              </a:ln>
            </p:spPr>
            <p:txBody>
              <a:bodyPr spcFirstLastPara="1" wrap="square" lIns="121900" tIns="121900" rIns="121900" bIns="121900" anchor="ctr" anchorCtr="0">
                <a:noAutofit/>
              </a:bodyPr>
              <a:lstStyle/>
              <a:p>
                <a:endParaRPr sz="2400"/>
              </a:p>
            </p:txBody>
          </p:sp>
          <p:sp>
            <p:nvSpPr>
              <p:cNvPr id="45" name="Google Shape;1238;p26">
                <a:extLst>
                  <a:ext uri="{FF2B5EF4-FFF2-40B4-BE49-F238E27FC236}">
                    <a16:creationId xmlns:a16="http://schemas.microsoft.com/office/drawing/2014/main" id="{1D440563-107C-4A7F-AB42-D01D909E5B27}"/>
                  </a:ext>
                </a:extLst>
              </p:cNvPr>
              <p:cNvSpPr/>
              <p:nvPr/>
            </p:nvSpPr>
            <p:spPr>
              <a:xfrm>
                <a:off x="3059175" y="3003925"/>
                <a:ext cx="2470950" cy="89250"/>
              </a:xfrm>
              <a:custGeom>
                <a:avLst/>
                <a:gdLst/>
                <a:ahLst/>
                <a:cxnLst/>
                <a:rect l="l" t="t" r="r" b="b"/>
                <a:pathLst>
                  <a:path w="98838" h="3570" extrusionOk="0">
                    <a:moveTo>
                      <a:pt x="0" y="0"/>
                    </a:moveTo>
                    <a:lnTo>
                      <a:pt x="0" y="3570"/>
                    </a:lnTo>
                    <a:lnTo>
                      <a:pt x="88563" y="3570"/>
                    </a:lnTo>
                    <a:lnTo>
                      <a:pt x="98837"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46" name="Google Shape;1239;p26">
                <a:extLst>
                  <a:ext uri="{FF2B5EF4-FFF2-40B4-BE49-F238E27FC236}">
                    <a16:creationId xmlns:a16="http://schemas.microsoft.com/office/drawing/2014/main" id="{531CD2DD-79BB-4E71-8328-99E2BD646E7F}"/>
                  </a:ext>
                </a:extLst>
              </p:cNvPr>
              <p:cNvSpPr/>
              <p:nvPr/>
            </p:nvSpPr>
            <p:spPr>
              <a:xfrm>
                <a:off x="3059175" y="3063975"/>
                <a:ext cx="2297475" cy="29200"/>
              </a:xfrm>
              <a:custGeom>
                <a:avLst/>
                <a:gdLst/>
                <a:ahLst/>
                <a:cxnLst/>
                <a:rect l="l" t="t" r="r" b="b"/>
                <a:pathLst>
                  <a:path w="91899" h="1168" extrusionOk="0">
                    <a:moveTo>
                      <a:pt x="0" y="0"/>
                    </a:moveTo>
                    <a:lnTo>
                      <a:pt x="0" y="1168"/>
                    </a:lnTo>
                    <a:lnTo>
                      <a:pt x="88563" y="1168"/>
                    </a:lnTo>
                    <a:lnTo>
                      <a:pt x="91899"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7" name="Google Shape;1240;p26">
                <a:extLst>
                  <a:ext uri="{FF2B5EF4-FFF2-40B4-BE49-F238E27FC236}">
                    <a16:creationId xmlns:a16="http://schemas.microsoft.com/office/drawing/2014/main" id="{916D7B2A-0A76-4EEE-9B82-7D99CF4E54C2}"/>
                  </a:ext>
                </a:extLst>
              </p:cNvPr>
              <p:cNvSpPr/>
              <p:nvPr/>
            </p:nvSpPr>
            <p:spPr>
              <a:xfrm>
                <a:off x="3283500" y="1773875"/>
                <a:ext cx="1423525" cy="1230075"/>
              </a:xfrm>
              <a:custGeom>
                <a:avLst/>
                <a:gdLst/>
                <a:ahLst/>
                <a:cxnLst/>
                <a:rect l="l" t="t" r="r" b="b"/>
                <a:pathLst>
                  <a:path w="56941" h="49203" extrusionOk="0">
                    <a:moveTo>
                      <a:pt x="0" y="1"/>
                    </a:moveTo>
                    <a:lnTo>
                      <a:pt x="0" y="49202"/>
                    </a:lnTo>
                    <a:lnTo>
                      <a:pt x="56941" y="49202"/>
                    </a:lnTo>
                    <a:lnTo>
                      <a:pt x="5694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48" name="Google Shape;1241;p26">
                <a:extLst>
                  <a:ext uri="{FF2B5EF4-FFF2-40B4-BE49-F238E27FC236}">
                    <a16:creationId xmlns:a16="http://schemas.microsoft.com/office/drawing/2014/main" id="{7FF4FA51-3E5E-4C41-A69C-EA20B8F4641C}"/>
                  </a:ext>
                </a:extLst>
              </p:cNvPr>
              <p:cNvSpPr/>
              <p:nvPr/>
            </p:nvSpPr>
            <p:spPr>
              <a:xfrm>
                <a:off x="3283500" y="1773875"/>
                <a:ext cx="1423525" cy="1230075"/>
              </a:xfrm>
              <a:custGeom>
                <a:avLst/>
                <a:gdLst/>
                <a:ahLst/>
                <a:cxnLst/>
                <a:rect l="l" t="t" r="r" b="b"/>
                <a:pathLst>
                  <a:path w="56941" h="49203" extrusionOk="0">
                    <a:moveTo>
                      <a:pt x="56941" y="1"/>
                    </a:moveTo>
                    <a:lnTo>
                      <a:pt x="52671" y="46634"/>
                    </a:lnTo>
                    <a:lnTo>
                      <a:pt x="0" y="49202"/>
                    </a:lnTo>
                    <a:lnTo>
                      <a:pt x="56941" y="49202"/>
                    </a:lnTo>
                    <a:lnTo>
                      <a:pt x="5694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49" name="Google Shape;1242;p26">
                <a:extLst>
                  <a:ext uri="{FF2B5EF4-FFF2-40B4-BE49-F238E27FC236}">
                    <a16:creationId xmlns:a16="http://schemas.microsoft.com/office/drawing/2014/main" id="{70E2DA81-5272-48CC-919C-E117892A84FF}"/>
                  </a:ext>
                </a:extLst>
              </p:cNvPr>
              <p:cNvSpPr/>
              <p:nvPr/>
            </p:nvSpPr>
            <p:spPr>
              <a:xfrm>
                <a:off x="3465275" y="3129000"/>
                <a:ext cx="642150" cy="642150"/>
              </a:xfrm>
              <a:custGeom>
                <a:avLst/>
                <a:gdLst/>
                <a:ahLst/>
                <a:cxnLst/>
                <a:rect l="l" t="t" r="r" b="b"/>
                <a:pathLst>
                  <a:path w="25686" h="25686" extrusionOk="0">
                    <a:moveTo>
                      <a:pt x="12477" y="1"/>
                    </a:moveTo>
                    <a:cubicBezTo>
                      <a:pt x="12376" y="1"/>
                      <a:pt x="12276" y="101"/>
                      <a:pt x="12276" y="234"/>
                    </a:cubicBezTo>
                    <a:lnTo>
                      <a:pt x="12276" y="401"/>
                    </a:lnTo>
                    <a:cubicBezTo>
                      <a:pt x="11909" y="401"/>
                      <a:pt x="11576" y="435"/>
                      <a:pt x="11242" y="468"/>
                    </a:cubicBezTo>
                    <a:lnTo>
                      <a:pt x="11209" y="335"/>
                    </a:lnTo>
                    <a:cubicBezTo>
                      <a:pt x="11209" y="224"/>
                      <a:pt x="11117" y="159"/>
                      <a:pt x="11010" y="159"/>
                    </a:cubicBezTo>
                    <a:cubicBezTo>
                      <a:pt x="10988" y="159"/>
                      <a:pt x="10965" y="162"/>
                      <a:pt x="10942" y="168"/>
                    </a:cubicBezTo>
                    <a:lnTo>
                      <a:pt x="10275" y="268"/>
                    </a:lnTo>
                    <a:cubicBezTo>
                      <a:pt x="10142" y="301"/>
                      <a:pt x="10075" y="401"/>
                      <a:pt x="10075" y="535"/>
                    </a:cubicBezTo>
                    <a:lnTo>
                      <a:pt x="10108" y="668"/>
                    </a:lnTo>
                    <a:cubicBezTo>
                      <a:pt x="9775" y="735"/>
                      <a:pt x="9441" y="835"/>
                      <a:pt x="9107" y="935"/>
                    </a:cubicBezTo>
                    <a:lnTo>
                      <a:pt x="9074" y="802"/>
                    </a:lnTo>
                    <a:cubicBezTo>
                      <a:pt x="9047" y="719"/>
                      <a:pt x="8929" y="659"/>
                      <a:pt x="8832" y="659"/>
                    </a:cubicBezTo>
                    <a:cubicBezTo>
                      <a:pt x="8811" y="659"/>
                      <a:pt x="8792" y="662"/>
                      <a:pt x="8774" y="668"/>
                    </a:cubicBezTo>
                    <a:lnTo>
                      <a:pt x="8107" y="902"/>
                    </a:lnTo>
                    <a:cubicBezTo>
                      <a:pt x="8007" y="935"/>
                      <a:pt x="7940" y="1068"/>
                      <a:pt x="7973" y="1202"/>
                    </a:cubicBezTo>
                    <a:lnTo>
                      <a:pt x="8040" y="1335"/>
                    </a:lnTo>
                    <a:cubicBezTo>
                      <a:pt x="7706" y="1469"/>
                      <a:pt x="7406" y="1602"/>
                      <a:pt x="7106" y="1769"/>
                    </a:cubicBezTo>
                    <a:lnTo>
                      <a:pt x="7039" y="1635"/>
                    </a:lnTo>
                    <a:cubicBezTo>
                      <a:pt x="6996" y="1571"/>
                      <a:pt x="6911" y="1534"/>
                      <a:pt x="6830" y="1534"/>
                    </a:cubicBezTo>
                    <a:cubicBezTo>
                      <a:pt x="6785" y="1534"/>
                      <a:pt x="6741" y="1545"/>
                      <a:pt x="6706" y="1569"/>
                    </a:cubicBezTo>
                    <a:lnTo>
                      <a:pt x="6105" y="1902"/>
                    </a:lnTo>
                    <a:cubicBezTo>
                      <a:pt x="6005" y="1969"/>
                      <a:pt x="5972" y="2102"/>
                      <a:pt x="6039" y="2203"/>
                    </a:cubicBezTo>
                    <a:lnTo>
                      <a:pt x="6105" y="2336"/>
                    </a:lnTo>
                    <a:cubicBezTo>
                      <a:pt x="5805" y="2536"/>
                      <a:pt x="5538" y="2736"/>
                      <a:pt x="5271" y="2936"/>
                    </a:cubicBezTo>
                    <a:lnTo>
                      <a:pt x="5171" y="2836"/>
                    </a:lnTo>
                    <a:cubicBezTo>
                      <a:pt x="5113" y="2778"/>
                      <a:pt x="5044" y="2743"/>
                      <a:pt x="4976" y="2743"/>
                    </a:cubicBezTo>
                    <a:cubicBezTo>
                      <a:pt x="4927" y="2743"/>
                      <a:pt x="4880" y="2761"/>
                      <a:pt x="4838" y="2803"/>
                    </a:cubicBezTo>
                    <a:lnTo>
                      <a:pt x="4304" y="3237"/>
                    </a:lnTo>
                    <a:cubicBezTo>
                      <a:pt x="4204" y="3303"/>
                      <a:pt x="4204" y="3470"/>
                      <a:pt x="4271" y="3570"/>
                    </a:cubicBezTo>
                    <a:lnTo>
                      <a:pt x="4371" y="3670"/>
                    </a:lnTo>
                    <a:cubicBezTo>
                      <a:pt x="4137" y="3904"/>
                      <a:pt x="3870" y="4137"/>
                      <a:pt x="3637" y="4404"/>
                    </a:cubicBezTo>
                    <a:lnTo>
                      <a:pt x="3537" y="4304"/>
                    </a:lnTo>
                    <a:cubicBezTo>
                      <a:pt x="3492" y="4274"/>
                      <a:pt x="3440" y="4258"/>
                      <a:pt x="3388" y="4258"/>
                    </a:cubicBezTo>
                    <a:cubicBezTo>
                      <a:pt x="3324" y="4258"/>
                      <a:pt x="3258" y="4282"/>
                      <a:pt x="3203" y="4337"/>
                    </a:cubicBezTo>
                    <a:lnTo>
                      <a:pt x="2770" y="4871"/>
                    </a:lnTo>
                    <a:cubicBezTo>
                      <a:pt x="2703" y="4971"/>
                      <a:pt x="2703" y="5105"/>
                      <a:pt x="2803" y="5171"/>
                    </a:cubicBezTo>
                    <a:lnTo>
                      <a:pt x="2903" y="5271"/>
                    </a:lnTo>
                    <a:cubicBezTo>
                      <a:pt x="2703" y="5538"/>
                      <a:pt x="2503" y="5839"/>
                      <a:pt x="2303" y="6139"/>
                    </a:cubicBezTo>
                    <a:lnTo>
                      <a:pt x="2203" y="6039"/>
                    </a:lnTo>
                    <a:cubicBezTo>
                      <a:pt x="2177" y="6030"/>
                      <a:pt x="2148" y="6026"/>
                      <a:pt x="2118" y="6026"/>
                    </a:cubicBezTo>
                    <a:cubicBezTo>
                      <a:pt x="2025" y="6026"/>
                      <a:pt x="1919" y="6064"/>
                      <a:pt x="1869" y="6139"/>
                    </a:cubicBezTo>
                    <a:lnTo>
                      <a:pt x="1535" y="6739"/>
                    </a:lnTo>
                    <a:cubicBezTo>
                      <a:pt x="1469" y="6839"/>
                      <a:pt x="1535" y="6973"/>
                      <a:pt x="1635" y="7039"/>
                    </a:cubicBezTo>
                    <a:lnTo>
                      <a:pt x="1736" y="7106"/>
                    </a:lnTo>
                    <a:cubicBezTo>
                      <a:pt x="1602" y="7406"/>
                      <a:pt x="1435" y="7740"/>
                      <a:pt x="1302" y="8040"/>
                    </a:cubicBezTo>
                    <a:lnTo>
                      <a:pt x="1168" y="8007"/>
                    </a:lnTo>
                    <a:cubicBezTo>
                      <a:pt x="1145" y="7999"/>
                      <a:pt x="1119" y="7995"/>
                      <a:pt x="1094" y="7995"/>
                    </a:cubicBezTo>
                    <a:cubicBezTo>
                      <a:pt x="1011" y="7995"/>
                      <a:pt x="927" y="8038"/>
                      <a:pt x="902" y="8140"/>
                    </a:cubicBezTo>
                    <a:lnTo>
                      <a:pt x="668" y="8774"/>
                    </a:lnTo>
                    <a:cubicBezTo>
                      <a:pt x="601" y="8907"/>
                      <a:pt x="668" y="9041"/>
                      <a:pt x="802" y="9074"/>
                    </a:cubicBezTo>
                    <a:lnTo>
                      <a:pt x="902" y="9141"/>
                    </a:lnTo>
                    <a:cubicBezTo>
                      <a:pt x="802" y="9441"/>
                      <a:pt x="735" y="9775"/>
                      <a:pt x="668" y="10142"/>
                    </a:cubicBezTo>
                    <a:lnTo>
                      <a:pt x="501" y="10108"/>
                    </a:lnTo>
                    <a:cubicBezTo>
                      <a:pt x="488" y="10104"/>
                      <a:pt x="474" y="10102"/>
                      <a:pt x="460" y="10102"/>
                    </a:cubicBezTo>
                    <a:cubicBezTo>
                      <a:pt x="367" y="10102"/>
                      <a:pt x="263" y="10188"/>
                      <a:pt x="234" y="10275"/>
                    </a:cubicBezTo>
                    <a:lnTo>
                      <a:pt x="134" y="10976"/>
                    </a:lnTo>
                    <a:cubicBezTo>
                      <a:pt x="101" y="11076"/>
                      <a:pt x="201" y="11209"/>
                      <a:pt x="301" y="11242"/>
                    </a:cubicBezTo>
                    <a:lnTo>
                      <a:pt x="468" y="11242"/>
                    </a:lnTo>
                    <a:cubicBezTo>
                      <a:pt x="401" y="11609"/>
                      <a:pt x="368" y="11943"/>
                      <a:pt x="368" y="12276"/>
                    </a:cubicBezTo>
                    <a:lnTo>
                      <a:pt x="234" y="12276"/>
                    </a:lnTo>
                    <a:cubicBezTo>
                      <a:pt x="101" y="12276"/>
                      <a:pt x="1" y="12377"/>
                      <a:pt x="1" y="12510"/>
                    </a:cubicBezTo>
                    <a:lnTo>
                      <a:pt x="1" y="13210"/>
                    </a:lnTo>
                    <a:cubicBezTo>
                      <a:pt x="1" y="13311"/>
                      <a:pt x="101" y="13444"/>
                      <a:pt x="234" y="13444"/>
                    </a:cubicBezTo>
                    <a:lnTo>
                      <a:pt x="368" y="13444"/>
                    </a:lnTo>
                    <a:cubicBezTo>
                      <a:pt x="368" y="13778"/>
                      <a:pt x="401" y="14111"/>
                      <a:pt x="468" y="14445"/>
                    </a:cubicBezTo>
                    <a:lnTo>
                      <a:pt x="301" y="14478"/>
                    </a:lnTo>
                    <a:cubicBezTo>
                      <a:pt x="201" y="14511"/>
                      <a:pt x="101" y="14611"/>
                      <a:pt x="134" y="14745"/>
                    </a:cubicBezTo>
                    <a:lnTo>
                      <a:pt x="234" y="15412"/>
                    </a:lnTo>
                    <a:cubicBezTo>
                      <a:pt x="263" y="15528"/>
                      <a:pt x="368" y="15619"/>
                      <a:pt x="460" y="15619"/>
                    </a:cubicBezTo>
                    <a:cubicBezTo>
                      <a:pt x="474" y="15619"/>
                      <a:pt x="488" y="15617"/>
                      <a:pt x="501" y="15612"/>
                    </a:cubicBezTo>
                    <a:lnTo>
                      <a:pt x="668" y="15579"/>
                    </a:lnTo>
                    <a:cubicBezTo>
                      <a:pt x="735" y="15912"/>
                      <a:pt x="802" y="16246"/>
                      <a:pt x="902" y="16580"/>
                    </a:cubicBezTo>
                    <a:lnTo>
                      <a:pt x="802" y="16613"/>
                    </a:lnTo>
                    <a:cubicBezTo>
                      <a:pt x="668" y="16680"/>
                      <a:pt x="601" y="16813"/>
                      <a:pt x="668" y="16913"/>
                    </a:cubicBezTo>
                    <a:lnTo>
                      <a:pt x="902" y="17580"/>
                    </a:lnTo>
                    <a:cubicBezTo>
                      <a:pt x="929" y="17663"/>
                      <a:pt x="1024" y="17722"/>
                      <a:pt x="1113" y="17722"/>
                    </a:cubicBezTo>
                    <a:cubicBezTo>
                      <a:pt x="1132" y="17722"/>
                      <a:pt x="1151" y="17720"/>
                      <a:pt x="1168" y="17714"/>
                    </a:cubicBezTo>
                    <a:lnTo>
                      <a:pt x="1302" y="17647"/>
                    </a:lnTo>
                    <a:cubicBezTo>
                      <a:pt x="1435" y="17981"/>
                      <a:pt x="1602" y="18281"/>
                      <a:pt x="1736" y="18581"/>
                    </a:cubicBezTo>
                    <a:lnTo>
                      <a:pt x="1635" y="18648"/>
                    </a:lnTo>
                    <a:cubicBezTo>
                      <a:pt x="1535" y="18714"/>
                      <a:pt x="1469" y="18848"/>
                      <a:pt x="1535" y="18981"/>
                    </a:cubicBezTo>
                    <a:lnTo>
                      <a:pt x="1869" y="19582"/>
                    </a:lnTo>
                    <a:cubicBezTo>
                      <a:pt x="1912" y="19646"/>
                      <a:pt x="1997" y="19683"/>
                      <a:pt x="2078" y="19683"/>
                    </a:cubicBezTo>
                    <a:cubicBezTo>
                      <a:pt x="2123" y="19683"/>
                      <a:pt x="2167" y="19672"/>
                      <a:pt x="2203" y="19648"/>
                    </a:cubicBezTo>
                    <a:lnTo>
                      <a:pt x="2303" y="19582"/>
                    </a:lnTo>
                    <a:cubicBezTo>
                      <a:pt x="2503" y="19882"/>
                      <a:pt x="2703" y="20149"/>
                      <a:pt x="2903" y="20416"/>
                    </a:cubicBezTo>
                    <a:lnTo>
                      <a:pt x="2803" y="20516"/>
                    </a:lnTo>
                    <a:cubicBezTo>
                      <a:pt x="2703" y="20582"/>
                      <a:pt x="2703" y="20749"/>
                      <a:pt x="2770" y="20849"/>
                    </a:cubicBezTo>
                    <a:lnTo>
                      <a:pt x="3203" y="21383"/>
                    </a:lnTo>
                    <a:cubicBezTo>
                      <a:pt x="3258" y="21420"/>
                      <a:pt x="3323" y="21446"/>
                      <a:pt x="3387" y="21446"/>
                    </a:cubicBezTo>
                    <a:cubicBezTo>
                      <a:pt x="3440" y="21446"/>
                      <a:pt x="3492" y="21428"/>
                      <a:pt x="3537" y="21383"/>
                    </a:cubicBezTo>
                    <a:lnTo>
                      <a:pt x="3637" y="21316"/>
                    </a:lnTo>
                    <a:cubicBezTo>
                      <a:pt x="3870" y="21550"/>
                      <a:pt x="4137" y="21817"/>
                      <a:pt x="4371" y="22050"/>
                    </a:cubicBezTo>
                    <a:lnTo>
                      <a:pt x="4271" y="22150"/>
                    </a:lnTo>
                    <a:cubicBezTo>
                      <a:pt x="4204" y="22250"/>
                      <a:pt x="4204" y="22384"/>
                      <a:pt x="4304" y="22450"/>
                    </a:cubicBezTo>
                    <a:lnTo>
                      <a:pt x="4838" y="22917"/>
                    </a:lnTo>
                    <a:cubicBezTo>
                      <a:pt x="4883" y="22947"/>
                      <a:pt x="4934" y="22964"/>
                      <a:pt x="4987" y="22964"/>
                    </a:cubicBezTo>
                    <a:cubicBezTo>
                      <a:pt x="5051" y="22964"/>
                      <a:pt x="5116" y="22939"/>
                      <a:pt x="5171" y="22884"/>
                    </a:cubicBezTo>
                    <a:lnTo>
                      <a:pt x="5271" y="22784"/>
                    </a:lnTo>
                    <a:cubicBezTo>
                      <a:pt x="5538" y="22984"/>
                      <a:pt x="5805" y="23184"/>
                      <a:pt x="6105" y="23351"/>
                    </a:cubicBezTo>
                    <a:lnTo>
                      <a:pt x="6039" y="23484"/>
                    </a:lnTo>
                    <a:cubicBezTo>
                      <a:pt x="5972" y="23585"/>
                      <a:pt x="6005" y="23718"/>
                      <a:pt x="6105" y="23785"/>
                    </a:cubicBezTo>
                    <a:lnTo>
                      <a:pt x="6706" y="24152"/>
                    </a:lnTo>
                    <a:cubicBezTo>
                      <a:pt x="6731" y="24160"/>
                      <a:pt x="6760" y="24164"/>
                      <a:pt x="6791" y="24164"/>
                    </a:cubicBezTo>
                    <a:cubicBezTo>
                      <a:pt x="6883" y="24164"/>
                      <a:pt x="6989" y="24127"/>
                      <a:pt x="7039" y="24052"/>
                    </a:cubicBezTo>
                    <a:lnTo>
                      <a:pt x="7106" y="23918"/>
                    </a:lnTo>
                    <a:cubicBezTo>
                      <a:pt x="7406" y="24085"/>
                      <a:pt x="7706" y="24252"/>
                      <a:pt x="8040" y="24385"/>
                    </a:cubicBezTo>
                    <a:lnTo>
                      <a:pt x="7973" y="24485"/>
                    </a:lnTo>
                    <a:cubicBezTo>
                      <a:pt x="7940" y="24619"/>
                      <a:pt x="8007" y="24752"/>
                      <a:pt x="8107" y="24785"/>
                    </a:cubicBezTo>
                    <a:lnTo>
                      <a:pt x="8774" y="25019"/>
                    </a:lnTo>
                    <a:cubicBezTo>
                      <a:pt x="8801" y="25037"/>
                      <a:pt x="8830" y="25045"/>
                      <a:pt x="8860" y="25045"/>
                    </a:cubicBezTo>
                    <a:cubicBezTo>
                      <a:pt x="8941" y="25045"/>
                      <a:pt x="9025" y="24983"/>
                      <a:pt x="9074" y="24885"/>
                    </a:cubicBezTo>
                    <a:lnTo>
                      <a:pt x="9107" y="24752"/>
                    </a:lnTo>
                    <a:cubicBezTo>
                      <a:pt x="9441" y="24852"/>
                      <a:pt x="9775" y="24952"/>
                      <a:pt x="10108" y="25019"/>
                    </a:cubicBezTo>
                    <a:lnTo>
                      <a:pt x="10075" y="25152"/>
                    </a:lnTo>
                    <a:cubicBezTo>
                      <a:pt x="10075" y="25286"/>
                      <a:pt x="10142" y="25419"/>
                      <a:pt x="10275" y="25419"/>
                    </a:cubicBezTo>
                    <a:lnTo>
                      <a:pt x="10942" y="25553"/>
                    </a:lnTo>
                    <a:cubicBezTo>
                      <a:pt x="10960" y="25557"/>
                      <a:pt x="10977" y="25559"/>
                      <a:pt x="10993" y="25559"/>
                    </a:cubicBezTo>
                    <a:cubicBezTo>
                      <a:pt x="11101" y="25559"/>
                      <a:pt x="11180" y="25468"/>
                      <a:pt x="11209" y="25352"/>
                    </a:cubicBezTo>
                    <a:lnTo>
                      <a:pt x="11242" y="25219"/>
                    </a:lnTo>
                    <a:cubicBezTo>
                      <a:pt x="11576" y="25252"/>
                      <a:pt x="11909" y="25286"/>
                      <a:pt x="12276" y="25319"/>
                    </a:cubicBezTo>
                    <a:lnTo>
                      <a:pt x="12276" y="25453"/>
                    </a:lnTo>
                    <a:cubicBezTo>
                      <a:pt x="12276" y="25586"/>
                      <a:pt x="12376" y="25686"/>
                      <a:pt x="12477" y="25686"/>
                    </a:cubicBezTo>
                    <a:lnTo>
                      <a:pt x="13177" y="25686"/>
                    </a:lnTo>
                    <a:cubicBezTo>
                      <a:pt x="13310" y="25686"/>
                      <a:pt x="13411" y="25586"/>
                      <a:pt x="13411" y="25453"/>
                    </a:cubicBezTo>
                    <a:lnTo>
                      <a:pt x="13411" y="25319"/>
                    </a:lnTo>
                    <a:cubicBezTo>
                      <a:pt x="13744" y="25286"/>
                      <a:pt x="14111" y="25286"/>
                      <a:pt x="14445" y="25219"/>
                    </a:cubicBezTo>
                    <a:lnTo>
                      <a:pt x="14445" y="25352"/>
                    </a:lnTo>
                    <a:cubicBezTo>
                      <a:pt x="14474" y="25468"/>
                      <a:pt x="14578" y="25559"/>
                      <a:pt x="14671" y="25559"/>
                    </a:cubicBezTo>
                    <a:cubicBezTo>
                      <a:pt x="14685" y="25559"/>
                      <a:pt x="14698" y="25557"/>
                      <a:pt x="14711" y="25553"/>
                    </a:cubicBezTo>
                    <a:lnTo>
                      <a:pt x="15412" y="25419"/>
                    </a:lnTo>
                    <a:cubicBezTo>
                      <a:pt x="15512" y="25419"/>
                      <a:pt x="15612" y="25286"/>
                      <a:pt x="15579" y="25152"/>
                    </a:cubicBezTo>
                    <a:lnTo>
                      <a:pt x="15579" y="25019"/>
                    </a:lnTo>
                    <a:cubicBezTo>
                      <a:pt x="15912" y="24952"/>
                      <a:pt x="16246" y="24852"/>
                      <a:pt x="16546" y="24752"/>
                    </a:cubicBezTo>
                    <a:lnTo>
                      <a:pt x="16613" y="24885"/>
                    </a:lnTo>
                    <a:cubicBezTo>
                      <a:pt x="16637" y="24983"/>
                      <a:pt x="16715" y="25045"/>
                      <a:pt x="16808" y="25045"/>
                    </a:cubicBezTo>
                    <a:cubicBezTo>
                      <a:pt x="16842" y="25045"/>
                      <a:pt x="16877" y="25037"/>
                      <a:pt x="16913" y="25019"/>
                    </a:cubicBezTo>
                    <a:lnTo>
                      <a:pt x="17547" y="24785"/>
                    </a:lnTo>
                    <a:cubicBezTo>
                      <a:pt x="17680" y="24752"/>
                      <a:pt x="17714" y="24619"/>
                      <a:pt x="17680" y="24485"/>
                    </a:cubicBezTo>
                    <a:lnTo>
                      <a:pt x="17647" y="24385"/>
                    </a:lnTo>
                    <a:cubicBezTo>
                      <a:pt x="17947" y="24252"/>
                      <a:pt x="18281" y="24085"/>
                      <a:pt x="18581" y="23918"/>
                    </a:cubicBezTo>
                    <a:lnTo>
                      <a:pt x="18648" y="24052"/>
                    </a:lnTo>
                    <a:cubicBezTo>
                      <a:pt x="18698" y="24127"/>
                      <a:pt x="18785" y="24164"/>
                      <a:pt x="18868" y="24164"/>
                    </a:cubicBezTo>
                    <a:cubicBezTo>
                      <a:pt x="18896" y="24164"/>
                      <a:pt x="18923" y="24160"/>
                      <a:pt x="18948" y="24152"/>
                    </a:cubicBezTo>
                    <a:lnTo>
                      <a:pt x="19548" y="23785"/>
                    </a:lnTo>
                    <a:cubicBezTo>
                      <a:pt x="19648" y="23718"/>
                      <a:pt x="19682" y="23585"/>
                      <a:pt x="19648" y="23484"/>
                    </a:cubicBezTo>
                    <a:lnTo>
                      <a:pt x="19548" y="23351"/>
                    </a:lnTo>
                    <a:cubicBezTo>
                      <a:pt x="19848" y="23184"/>
                      <a:pt x="20149" y="22984"/>
                      <a:pt x="20416" y="22784"/>
                    </a:cubicBezTo>
                    <a:lnTo>
                      <a:pt x="20516" y="22884"/>
                    </a:lnTo>
                    <a:cubicBezTo>
                      <a:pt x="20552" y="22939"/>
                      <a:pt x="20609" y="22964"/>
                      <a:pt x="20670" y="22964"/>
                    </a:cubicBezTo>
                    <a:cubicBezTo>
                      <a:pt x="20719" y="22964"/>
                      <a:pt x="20771" y="22947"/>
                      <a:pt x="20816" y="22917"/>
                    </a:cubicBezTo>
                    <a:lnTo>
                      <a:pt x="21350" y="22450"/>
                    </a:lnTo>
                    <a:cubicBezTo>
                      <a:pt x="21450" y="22384"/>
                      <a:pt x="21450" y="22250"/>
                      <a:pt x="21383" y="22150"/>
                    </a:cubicBezTo>
                    <a:lnTo>
                      <a:pt x="21283" y="22050"/>
                    </a:lnTo>
                    <a:cubicBezTo>
                      <a:pt x="21550" y="21817"/>
                      <a:pt x="21783" y="21550"/>
                      <a:pt x="22017" y="21316"/>
                    </a:cubicBezTo>
                    <a:lnTo>
                      <a:pt x="22117" y="21383"/>
                    </a:lnTo>
                    <a:cubicBezTo>
                      <a:pt x="22162" y="21428"/>
                      <a:pt x="22221" y="21446"/>
                      <a:pt x="22278" y="21446"/>
                    </a:cubicBezTo>
                    <a:cubicBezTo>
                      <a:pt x="22347" y="21446"/>
                      <a:pt x="22414" y="21420"/>
                      <a:pt x="22450" y="21383"/>
                    </a:cubicBezTo>
                    <a:lnTo>
                      <a:pt x="22884" y="20849"/>
                    </a:lnTo>
                    <a:cubicBezTo>
                      <a:pt x="22984" y="20749"/>
                      <a:pt x="22951" y="20616"/>
                      <a:pt x="22851" y="20516"/>
                    </a:cubicBezTo>
                    <a:lnTo>
                      <a:pt x="22751" y="20416"/>
                    </a:lnTo>
                    <a:cubicBezTo>
                      <a:pt x="22951" y="20149"/>
                      <a:pt x="23151" y="19882"/>
                      <a:pt x="23351" y="19582"/>
                    </a:cubicBezTo>
                    <a:lnTo>
                      <a:pt x="23484" y="19648"/>
                    </a:lnTo>
                    <a:cubicBezTo>
                      <a:pt x="23520" y="19672"/>
                      <a:pt x="23559" y="19683"/>
                      <a:pt x="23599" y="19683"/>
                    </a:cubicBezTo>
                    <a:cubicBezTo>
                      <a:pt x="23671" y="19683"/>
                      <a:pt x="23742" y="19646"/>
                      <a:pt x="23785" y="19582"/>
                    </a:cubicBezTo>
                    <a:lnTo>
                      <a:pt x="24118" y="18981"/>
                    </a:lnTo>
                    <a:cubicBezTo>
                      <a:pt x="24185" y="18848"/>
                      <a:pt x="24152" y="18714"/>
                      <a:pt x="24051" y="18648"/>
                    </a:cubicBezTo>
                    <a:lnTo>
                      <a:pt x="23918" y="18581"/>
                    </a:lnTo>
                    <a:cubicBezTo>
                      <a:pt x="24085" y="18281"/>
                      <a:pt x="24218" y="17981"/>
                      <a:pt x="24352" y="17647"/>
                    </a:cubicBezTo>
                    <a:lnTo>
                      <a:pt x="24485" y="17714"/>
                    </a:lnTo>
                    <a:cubicBezTo>
                      <a:pt x="24503" y="17720"/>
                      <a:pt x="24522" y="17722"/>
                      <a:pt x="24541" y="17722"/>
                    </a:cubicBezTo>
                    <a:cubicBezTo>
                      <a:pt x="24630" y="17722"/>
                      <a:pt x="24730" y="17663"/>
                      <a:pt x="24785" y="17580"/>
                    </a:cubicBezTo>
                    <a:lnTo>
                      <a:pt x="25019" y="16913"/>
                    </a:lnTo>
                    <a:cubicBezTo>
                      <a:pt x="25052" y="16813"/>
                      <a:pt x="24985" y="16680"/>
                      <a:pt x="24885" y="16613"/>
                    </a:cubicBezTo>
                    <a:lnTo>
                      <a:pt x="24752" y="16580"/>
                    </a:lnTo>
                    <a:cubicBezTo>
                      <a:pt x="24852" y="16246"/>
                      <a:pt x="24952" y="15912"/>
                      <a:pt x="25019" y="15579"/>
                    </a:cubicBezTo>
                    <a:lnTo>
                      <a:pt x="25152" y="15612"/>
                    </a:lnTo>
                    <a:cubicBezTo>
                      <a:pt x="25170" y="15617"/>
                      <a:pt x="25187" y="15619"/>
                      <a:pt x="25203" y="15619"/>
                    </a:cubicBezTo>
                    <a:cubicBezTo>
                      <a:pt x="25311" y="15619"/>
                      <a:pt x="25390" y="15528"/>
                      <a:pt x="25419" y="15412"/>
                    </a:cubicBezTo>
                    <a:lnTo>
                      <a:pt x="25553" y="14745"/>
                    </a:lnTo>
                    <a:cubicBezTo>
                      <a:pt x="25553" y="14611"/>
                      <a:pt x="25486" y="14511"/>
                      <a:pt x="25352" y="14478"/>
                    </a:cubicBezTo>
                    <a:lnTo>
                      <a:pt x="25219" y="14445"/>
                    </a:lnTo>
                    <a:cubicBezTo>
                      <a:pt x="25252" y="14111"/>
                      <a:pt x="25286" y="13778"/>
                      <a:pt x="25319" y="13444"/>
                    </a:cubicBezTo>
                    <a:lnTo>
                      <a:pt x="25452" y="13444"/>
                    </a:lnTo>
                    <a:cubicBezTo>
                      <a:pt x="25553" y="13444"/>
                      <a:pt x="25686" y="13311"/>
                      <a:pt x="25686" y="13210"/>
                    </a:cubicBezTo>
                    <a:lnTo>
                      <a:pt x="25686" y="12510"/>
                    </a:lnTo>
                    <a:cubicBezTo>
                      <a:pt x="25686" y="12377"/>
                      <a:pt x="25553" y="12276"/>
                      <a:pt x="25452" y="12276"/>
                    </a:cubicBezTo>
                    <a:lnTo>
                      <a:pt x="25319" y="12276"/>
                    </a:lnTo>
                    <a:cubicBezTo>
                      <a:pt x="25286" y="11943"/>
                      <a:pt x="25252" y="11609"/>
                      <a:pt x="25219" y="11242"/>
                    </a:cubicBezTo>
                    <a:lnTo>
                      <a:pt x="25352" y="11242"/>
                    </a:lnTo>
                    <a:cubicBezTo>
                      <a:pt x="25486" y="11209"/>
                      <a:pt x="25553" y="11076"/>
                      <a:pt x="25553" y="10976"/>
                    </a:cubicBezTo>
                    <a:lnTo>
                      <a:pt x="25419" y="10275"/>
                    </a:lnTo>
                    <a:cubicBezTo>
                      <a:pt x="25390" y="10188"/>
                      <a:pt x="25311" y="10102"/>
                      <a:pt x="25204" y="10102"/>
                    </a:cubicBezTo>
                    <a:cubicBezTo>
                      <a:pt x="25187" y="10102"/>
                      <a:pt x="25170" y="10104"/>
                      <a:pt x="25152" y="10108"/>
                    </a:cubicBezTo>
                    <a:lnTo>
                      <a:pt x="25019" y="10142"/>
                    </a:lnTo>
                    <a:cubicBezTo>
                      <a:pt x="24952" y="9775"/>
                      <a:pt x="24852" y="9441"/>
                      <a:pt x="24752" y="9141"/>
                    </a:cubicBezTo>
                    <a:lnTo>
                      <a:pt x="24885" y="9074"/>
                    </a:lnTo>
                    <a:cubicBezTo>
                      <a:pt x="24985" y="9041"/>
                      <a:pt x="25052" y="8907"/>
                      <a:pt x="25019" y="8774"/>
                    </a:cubicBezTo>
                    <a:lnTo>
                      <a:pt x="24785" y="8140"/>
                    </a:lnTo>
                    <a:cubicBezTo>
                      <a:pt x="24758" y="8058"/>
                      <a:pt x="24663" y="7998"/>
                      <a:pt x="24555" y="7998"/>
                    </a:cubicBezTo>
                    <a:cubicBezTo>
                      <a:pt x="24532" y="7998"/>
                      <a:pt x="24509" y="8001"/>
                      <a:pt x="24485" y="8007"/>
                    </a:cubicBezTo>
                    <a:lnTo>
                      <a:pt x="24352" y="8040"/>
                    </a:lnTo>
                    <a:cubicBezTo>
                      <a:pt x="24218" y="7740"/>
                      <a:pt x="24085" y="7406"/>
                      <a:pt x="23918" y="7106"/>
                    </a:cubicBezTo>
                    <a:lnTo>
                      <a:pt x="24051" y="7039"/>
                    </a:lnTo>
                    <a:cubicBezTo>
                      <a:pt x="24152" y="6973"/>
                      <a:pt x="24185" y="6839"/>
                      <a:pt x="24118" y="6739"/>
                    </a:cubicBezTo>
                    <a:lnTo>
                      <a:pt x="23785" y="6139"/>
                    </a:lnTo>
                    <a:cubicBezTo>
                      <a:pt x="23735" y="6064"/>
                      <a:pt x="23647" y="6026"/>
                      <a:pt x="23564" y="6026"/>
                    </a:cubicBezTo>
                    <a:cubicBezTo>
                      <a:pt x="23536" y="6026"/>
                      <a:pt x="23509" y="6030"/>
                      <a:pt x="23484" y="6039"/>
                    </a:cubicBezTo>
                    <a:lnTo>
                      <a:pt x="23351" y="6139"/>
                    </a:lnTo>
                    <a:cubicBezTo>
                      <a:pt x="23151" y="5839"/>
                      <a:pt x="22951" y="5538"/>
                      <a:pt x="22751" y="5271"/>
                    </a:cubicBezTo>
                    <a:lnTo>
                      <a:pt x="22851" y="5171"/>
                    </a:lnTo>
                    <a:cubicBezTo>
                      <a:pt x="22951" y="5105"/>
                      <a:pt x="22984" y="4971"/>
                      <a:pt x="22884" y="4871"/>
                    </a:cubicBezTo>
                    <a:lnTo>
                      <a:pt x="22450" y="4337"/>
                    </a:lnTo>
                    <a:cubicBezTo>
                      <a:pt x="22414" y="4282"/>
                      <a:pt x="22347" y="4258"/>
                      <a:pt x="22277" y="4258"/>
                    </a:cubicBezTo>
                    <a:cubicBezTo>
                      <a:pt x="22220" y="4258"/>
                      <a:pt x="22162" y="4274"/>
                      <a:pt x="22117" y="4304"/>
                    </a:cubicBezTo>
                    <a:lnTo>
                      <a:pt x="22017" y="4404"/>
                    </a:lnTo>
                    <a:cubicBezTo>
                      <a:pt x="21783" y="4137"/>
                      <a:pt x="21550" y="3904"/>
                      <a:pt x="21283" y="3670"/>
                    </a:cubicBezTo>
                    <a:lnTo>
                      <a:pt x="21383" y="3570"/>
                    </a:lnTo>
                    <a:cubicBezTo>
                      <a:pt x="21450" y="3470"/>
                      <a:pt x="21450" y="3303"/>
                      <a:pt x="21350" y="3237"/>
                    </a:cubicBezTo>
                    <a:lnTo>
                      <a:pt x="20816" y="2803"/>
                    </a:lnTo>
                    <a:cubicBezTo>
                      <a:pt x="20774" y="2761"/>
                      <a:pt x="20726" y="2743"/>
                      <a:pt x="20680" y="2743"/>
                    </a:cubicBezTo>
                    <a:cubicBezTo>
                      <a:pt x="20616" y="2743"/>
                      <a:pt x="20554" y="2778"/>
                      <a:pt x="20516" y="2836"/>
                    </a:cubicBezTo>
                    <a:lnTo>
                      <a:pt x="20416" y="2936"/>
                    </a:lnTo>
                    <a:cubicBezTo>
                      <a:pt x="20149" y="2736"/>
                      <a:pt x="19848" y="2536"/>
                      <a:pt x="19548" y="2336"/>
                    </a:cubicBezTo>
                    <a:lnTo>
                      <a:pt x="19648" y="2203"/>
                    </a:lnTo>
                    <a:cubicBezTo>
                      <a:pt x="19682" y="2102"/>
                      <a:pt x="19648" y="1969"/>
                      <a:pt x="19548" y="1902"/>
                    </a:cubicBezTo>
                    <a:lnTo>
                      <a:pt x="18948" y="1569"/>
                    </a:lnTo>
                    <a:cubicBezTo>
                      <a:pt x="18912" y="1545"/>
                      <a:pt x="18873" y="1534"/>
                      <a:pt x="18833" y="1534"/>
                    </a:cubicBezTo>
                    <a:cubicBezTo>
                      <a:pt x="18762" y="1534"/>
                      <a:pt x="18691" y="1571"/>
                      <a:pt x="18648" y="1635"/>
                    </a:cubicBezTo>
                    <a:lnTo>
                      <a:pt x="18581" y="1769"/>
                    </a:lnTo>
                    <a:cubicBezTo>
                      <a:pt x="18281" y="1602"/>
                      <a:pt x="17947" y="1469"/>
                      <a:pt x="17647" y="1335"/>
                    </a:cubicBezTo>
                    <a:lnTo>
                      <a:pt x="17680" y="1202"/>
                    </a:lnTo>
                    <a:cubicBezTo>
                      <a:pt x="17714" y="1068"/>
                      <a:pt x="17680" y="935"/>
                      <a:pt x="17547" y="902"/>
                    </a:cubicBezTo>
                    <a:lnTo>
                      <a:pt x="16913" y="668"/>
                    </a:lnTo>
                    <a:cubicBezTo>
                      <a:pt x="16889" y="662"/>
                      <a:pt x="16866" y="659"/>
                      <a:pt x="16843" y="659"/>
                    </a:cubicBezTo>
                    <a:cubicBezTo>
                      <a:pt x="16735" y="659"/>
                      <a:pt x="16640" y="719"/>
                      <a:pt x="16613" y="802"/>
                    </a:cubicBezTo>
                    <a:lnTo>
                      <a:pt x="16546" y="935"/>
                    </a:lnTo>
                    <a:cubicBezTo>
                      <a:pt x="16246" y="835"/>
                      <a:pt x="15912" y="768"/>
                      <a:pt x="15579" y="668"/>
                    </a:cubicBezTo>
                    <a:lnTo>
                      <a:pt x="15579" y="535"/>
                    </a:lnTo>
                    <a:cubicBezTo>
                      <a:pt x="15612" y="401"/>
                      <a:pt x="15512" y="301"/>
                      <a:pt x="15412" y="268"/>
                    </a:cubicBezTo>
                    <a:lnTo>
                      <a:pt x="14711" y="168"/>
                    </a:lnTo>
                    <a:cubicBezTo>
                      <a:pt x="14694" y="162"/>
                      <a:pt x="14676" y="159"/>
                      <a:pt x="14658" y="159"/>
                    </a:cubicBezTo>
                    <a:cubicBezTo>
                      <a:pt x="14569" y="159"/>
                      <a:pt x="14472" y="224"/>
                      <a:pt x="14445" y="335"/>
                    </a:cubicBezTo>
                    <a:lnTo>
                      <a:pt x="14445" y="468"/>
                    </a:lnTo>
                    <a:cubicBezTo>
                      <a:pt x="14111" y="435"/>
                      <a:pt x="13744" y="401"/>
                      <a:pt x="13411" y="401"/>
                    </a:cubicBezTo>
                    <a:lnTo>
                      <a:pt x="13411" y="234"/>
                    </a:lnTo>
                    <a:cubicBezTo>
                      <a:pt x="13411" y="101"/>
                      <a:pt x="13310" y="1"/>
                      <a:pt x="13177" y="1"/>
                    </a:cubicBezTo>
                    <a:close/>
                  </a:path>
                </a:pathLst>
              </a:custGeom>
              <a:solidFill>
                <a:srgbClr val="1A1A1A"/>
              </a:solidFill>
              <a:ln>
                <a:noFill/>
              </a:ln>
            </p:spPr>
            <p:txBody>
              <a:bodyPr spcFirstLastPara="1" wrap="square" lIns="121900" tIns="121900" rIns="121900" bIns="121900" anchor="ctr" anchorCtr="0">
                <a:noAutofit/>
              </a:bodyPr>
              <a:lstStyle/>
              <a:p>
                <a:endParaRPr sz="2400"/>
              </a:p>
            </p:txBody>
          </p:sp>
          <p:sp>
            <p:nvSpPr>
              <p:cNvPr id="50" name="Google Shape;1243;p26">
                <a:extLst>
                  <a:ext uri="{FF2B5EF4-FFF2-40B4-BE49-F238E27FC236}">
                    <a16:creationId xmlns:a16="http://schemas.microsoft.com/office/drawing/2014/main" id="{30B500F1-42E1-4A95-8216-3E4464DFFF21}"/>
                  </a:ext>
                </a:extLst>
              </p:cNvPr>
              <p:cNvSpPr/>
              <p:nvPr/>
            </p:nvSpPr>
            <p:spPr>
              <a:xfrm>
                <a:off x="3577875" y="3241600"/>
                <a:ext cx="416975" cy="417825"/>
              </a:xfrm>
              <a:custGeom>
                <a:avLst/>
                <a:gdLst/>
                <a:ahLst/>
                <a:cxnLst/>
                <a:rect l="l" t="t" r="r" b="b"/>
                <a:pathLst>
                  <a:path w="16679" h="16713" extrusionOk="0">
                    <a:moveTo>
                      <a:pt x="8339" y="0"/>
                    </a:moveTo>
                    <a:cubicBezTo>
                      <a:pt x="3736" y="0"/>
                      <a:pt x="0" y="3736"/>
                      <a:pt x="0" y="8340"/>
                    </a:cubicBezTo>
                    <a:cubicBezTo>
                      <a:pt x="0" y="12976"/>
                      <a:pt x="3736" y="16712"/>
                      <a:pt x="8339" y="16712"/>
                    </a:cubicBezTo>
                    <a:cubicBezTo>
                      <a:pt x="12943" y="16712"/>
                      <a:pt x="16679" y="12976"/>
                      <a:pt x="16679" y="8340"/>
                    </a:cubicBezTo>
                    <a:cubicBezTo>
                      <a:pt x="16679" y="3736"/>
                      <a:pt x="12943" y="0"/>
                      <a:pt x="8339"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51" name="Google Shape;1244;p26">
                <a:extLst>
                  <a:ext uri="{FF2B5EF4-FFF2-40B4-BE49-F238E27FC236}">
                    <a16:creationId xmlns:a16="http://schemas.microsoft.com/office/drawing/2014/main" id="{6407C8F7-7741-41D4-92AD-0445C250997C}"/>
                  </a:ext>
                </a:extLst>
              </p:cNvPr>
              <p:cNvSpPr/>
              <p:nvPr/>
            </p:nvSpPr>
            <p:spPr>
              <a:xfrm>
                <a:off x="3580375" y="3241600"/>
                <a:ext cx="411975" cy="175150"/>
              </a:xfrm>
              <a:custGeom>
                <a:avLst/>
                <a:gdLst/>
                <a:ahLst/>
                <a:cxnLst/>
                <a:rect l="l" t="t" r="r" b="b"/>
                <a:pathLst>
                  <a:path w="16479" h="7006" extrusionOk="0">
                    <a:moveTo>
                      <a:pt x="8239" y="0"/>
                    </a:moveTo>
                    <a:cubicBezTo>
                      <a:pt x="4103" y="0"/>
                      <a:pt x="667" y="3002"/>
                      <a:pt x="0" y="6972"/>
                    </a:cubicBezTo>
                    <a:cubicBezTo>
                      <a:pt x="2035" y="4670"/>
                      <a:pt x="4970" y="3169"/>
                      <a:pt x="8239" y="3169"/>
                    </a:cubicBezTo>
                    <a:cubicBezTo>
                      <a:pt x="11475" y="3169"/>
                      <a:pt x="14444" y="4670"/>
                      <a:pt x="16479" y="7005"/>
                    </a:cubicBezTo>
                    <a:cubicBezTo>
                      <a:pt x="15812" y="3036"/>
                      <a:pt x="12376" y="0"/>
                      <a:pt x="823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2" name="Google Shape;1245;p26">
                <a:extLst>
                  <a:ext uri="{FF2B5EF4-FFF2-40B4-BE49-F238E27FC236}">
                    <a16:creationId xmlns:a16="http://schemas.microsoft.com/office/drawing/2014/main" id="{61295432-7084-4413-A6D7-A2C0FDB1FD49}"/>
                  </a:ext>
                </a:extLst>
              </p:cNvPr>
              <p:cNvSpPr/>
              <p:nvPr/>
            </p:nvSpPr>
            <p:spPr>
              <a:xfrm>
                <a:off x="3692950" y="3357500"/>
                <a:ext cx="186825" cy="186000"/>
              </a:xfrm>
              <a:custGeom>
                <a:avLst/>
                <a:gdLst/>
                <a:ahLst/>
                <a:cxnLst/>
                <a:rect l="l" t="t" r="r" b="b"/>
                <a:pathLst>
                  <a:path w="7473" h="7440" extrusionOk="0">
                    <a:moveTo>
                      <a:pt x="3736" y="1"/>
                    </a:moveTo>
                    <a:cubicBezTo>
                      <a:pt x="1668" y="1"/>
                      <a:pt x="0" y="1669"/>
                      <a:pt x="0" y="3704"/>
                    </a:cubicBezTo>
                    <a:cubicBezTo>
                      <a:pt x="0" y="5772"/>
                      <a:pt x="1668" y="7440"/>
                      <a:pt x="3736" y="7440"/>
                    </a:cubicBezTo>
                    <a:cubicBezTo>
                      <a:pt x="5805" y="7440"/>
                      <a:pt x="7472" y="5772"/>
                      <a:pt x="7472" y="3704"/>
                    </a:cubicBezTo>
                    <a:cubicBezTo>
                      <a:pt x="7472" y="1669"/>
                      <a:pt x="5805" y="1"/>
                      <a:pt x="373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53" name="Google Shape;1246;p26">
                <a:extLst>
                  <a:ext uri="{FF2B5EF4-FFF2-40B4-BE49-F238E27FC236}">
                    <a16:creationId xmlns:a16="http://schemas.microsoft.com/office/drawing/2014/main" id="{2343D321-AB42-417C-9532-F5E688760311}"/>
                  </a:ext>
                </a:extLst>
              </p:cNvPr>
              <p:cNvSpPr/>
              <p:nvPr/>
            </p:nvSpPr>
            <p:spPr>
              <a:xfrm>
                <a:off x="3693775" y="3454250"/>
                <a:ext cx="185175" cy="89250"/>
              </a:xfrm>
              <a:custGeom>
                <a:avLst/>
                <a:gdLst/>
                <a:ahLst/>
                <a:cxnLst/>
                <a:rect l="l" t="t" r="r" b="b"/>
                <a:pathLst>
                  <a:path w="7407" h="3570" extrusionOk="0">
                    <a:moveTo>
                      <a:pt x="7406" y="0"/>
                    </a:moveTo>
                    <a:lnTo>
                      <a:pt x="7406" y="0"/>
                    </a:lnTo>
                    <a:cubicBezTo>
                      <a:pt x="6672" y="1068"/>
                      <a:pt x="5438" y="1868"/>
                      <a:pt x="3703" y="1868"/>
                    </a:cubicBezTo>
                    <a:cubicBezTo>
                      <a:pt x="1969" y="1868"/>
                      <a:pt x="735" y="1101"/>
                      <a:pt x="1" y="34"/>
                    </a:cubicBezTo>
                    <a:lnTo>
                      <a:pt x="1" y="34"/>
                    </a:lnTo>
                    <a:cubicBezTo>
                      <a:pt x="68" y="2002"/>
                      <a:pt x="1702" y="3570"/>
                      <a:pt x="3703" y="3570"/>
                    </a:cubicBezTo>
                    <a:cubicBezTo>
                      <a:pt x="5705" y="3570"/>
                      <a:pt x="7339" y="1968"/>
                      <a:pt x="7406"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54" name="Google Shape;1247;p26">
                <a:extLst>
                  <a:ext uri="{FF2B5EF4-FFF2-40B4-BE49-F238E27FC236}">
                    <a16:creationId xmlns:a16="http://schemas.microsoft.com/office/drawing/2014/main" id="{ED20D6A0-E9B9-4801-AB9B-CBEE24BBB807}"/>
                  </a:ext>
                </a:extLst>
              </p:cNvPr>
              <p:cNvSpPr/>
              <p:nvPr/>
            </p:nvSpPr>
            <p:spPr>
              <a:xfrm>
                <a:off x="3080850" y="3120675"/>
                <a:ext cx="86750" cy="121775"/>
              </a:xfrm>
              <a:custGeom>
                <a:avLst/>
                <a:gdLst/>
                <a:ahLst/>
                <a:cxnLst/>
                <a:rect l="l" t="t" r="r" b="b"/>
                <a:pathLst>
                  <a:path w="3470" h="4871" extrusionOk="0">
                    <a:moveTo>
                      <a:pt x="1335" y="0"/>
                    </a:moveTo>
                    <a:cubicBezTo>
                      <a:pt x="0" y="0"/>
                      <a:pt x="1201" y="1101"/>
                      <a:pt x="1201" y="2435"/>
                    </a:cubicBezTo>
                    <a:cubicBezTo>
                      <a:pt x="1201" y="3803"/>
                      <a:pt x="0" y="4871"/>
                      <a:pt x="1335" y="4871"/>
                    </a:cubicBezTo>
                    <a:cubicBezTo>
                      <a:pt x="2702" y="4871"/>
                      <a:pt x="3469" y="3803"/>
                      <a:pt x="3469" y="2435"/>
                    </a:cubicBezTo>
                    <a:cubicBezTo>
                      <a:pt x="3469" y="1101"/>
                      <a:pt x="2702" y="0"/>
                      <a:pt x="1335" y="0"/>
                    </a:cubicBezTo>
                    <a:close/>
                  </a:path>
                </a:pathLst>
              </a:custGeom>
              <a:solidFill>
                <a:srgbClr val="72D3B5"/>
              </a:solidFill>
              <a:ln>
                <a:noFill/>
              </a:ln>
            </p:spPr>
            <p:txBody>
              <a:bodyPr spcFirstLastPara="1" wrap="square" lIns="121900" tIns="121900" rIns="121900" bIns="121900" anchor="ctr" anchorCtr="0">
                <a:noAutofit/>
              </a:bodyPr>
              <a:lstStyle/>
              <a:p>
                <a:endParaRPr sz="2400"/>
              </a:p>
            </p:txBody>
          </p:sp>
          <p:sp>
            <p:nvSpPr>
              <p:cNvPr id="55" name="Google Shape;1248;p26">
                <a:extLst>
                  <a:ext uri="{FF2B5EF4-FFF2-40B4-BE49-F238E27FC236}">
                    <a16:creationId xmlns:a16="http://schemas.microsoft.com/office/drawing/2014/main" id="{C9C598A7-6942-43BB-B2D7-8887C8CC8533}"/>
                  </a:ext>
                </a:extLst>
              </p:cNvPr>
              <p:cNvSpPr/>
              <p:nvPr/>
            </p:nvSpPr>
            <p:spPr>
              <a:xfrm>
                <a:off x="3095850" y="3193225"/>
                <a:ext cx="70925" cy="49225"/>
              </a:xfrm>
              <a:custGeom>
                <a:avLst/>
                <a:gdLst/>
                <a:ahLst/>
                <a:cxnLst/>
                <a:rect l="l" t="t" r="r" b="b"/>
                <a:pathLst>
                  <a:path w="2837" h="1969" extrusionOk="0">
                    <a:moveTo>
                      <a:pt x="2836" y="0"/>
                    </a:moveTo>
                    <a:lnTo>
                      <a:pt x="2836" y="0"/>
                    </a:lnTo>
                    <a:cubicBezTo>
                      <a:pt x="2202" y="601"/>
                      <a:pt x="1302" y="1035"/>
                      <a:pt x="201" y="1135"/>
                    </a:cubicBezTo>
                    <a:cubicBezTo>
                      <a:pt x="34" y="1668"/>
                      <a:pt x="1" y="1969"/>
                      <a:pt x="735" y="1969"/>
                    </a:cubicBezTo>
                    <a:cubicBezTo>
                      <a:pt x="1935" y="1969"/>
                      <a:pt x="2703" y="1135"/>
                      <a:pt x="2836" y="0"/>
                    </a:cubicBezTo>
                    <a:close/>
                  </a:path>
                </a:pathLst>
              </a:custGeom>
              <a:solidFill>
                <a:srgbClr val="72D3B5"/>
              </a:solidFill>
              <a:ln>
                <a:noFill/>
              </a:ln>
            </p:spPr>
            <p:txBody>
              <a:bodyPr spcFirstLastPara="1" wrap="square" lIns="121900" tIns="121900" rIns="121900" bIns="121900" anchor="ctr" anchorCtr="0">
                <a:noAutofit/>
              </a:bodyPr>
              <a:lstStyle/>
              <a:p>
                <a:endParaRPr sz="2400"/>
              </a:p>
            </p:txBody>
          </p:sp>
          <p:sp>
            <p:nvSpPr>
              <p:cNvPr id="56" name="Google Shape;1249;p26">
                <a:extLst>
                  <a:ext uri="{FF2B5EF4-FFF2-40B4-BE49-F238E27FC236}">
                    <a16:creationId xmlns:a16="http://schemas.microsoft.com/office/drawing/2014/main" id="{A001BEDC-D9BE-46F2-B831-D6A128EE3EDE}"/>
                  </a:ext>
                </a:extLst>
              </p:cNvPr>
              <p:cNvSpPr/>
              <p:nvPr/>
            </p:nvSpPr>
            <p:spPr>
              <a:xfrm>
                <a:off x="3082525" y="3121500"/>
                <a:ext cx="49225" cy="120125"/>
              </a:xfrm>
              <a:custGeom>
                <a:avLst/>
                <a:gdLst/>
                <a:ahLst/>
                <a:cxnLst/>
                <a:rect l="l" t="t" r="r" b="b"/>
                <a:pathLst>
                  <a:path w="1969" h="4805" extrusionOk="0">
                    <a:moveTo>
                      <a:pt x="1024" y="0"/>
                    </a:moveTo>
                    <a:cubicBezTo>
                      <a:pt x="1016" y="0"/>
                      <a:pt x="1009" y="0"/>
                      <a:pt x="1001" y="1"/>
                    </a:cubicBezTo>
                    <a:cubicBezTo>
                      <a:pt x="467" y="1"/>
                      <a:pt x="0" y="1068"/>
                      <a:pt x="0" y="2402"/>
                    </a:cubicBezTo>
                    <a:cubicBezTo>
                      <a:pt x="0" y="3737"/>
                      <a:pt x="467" y="4804"/>
                      <a:pt x="1001" y="4804"/>
                    </a:cubicBezTo>
                    <a:cubicBezTo>
                      <a:pt x="1534" y="4804"/>
                      <a:pt x="1968" y="3737"/>
                      <a:pt x="1968" y="2402"/>
                    </a:cubicBezTo>
                    <a:cubicBezTo>
                      <a:pt x="1968" y="1088"/>
                      <a:pt x="1547" y="0"/>
                      <a:pt x="1024" y="0"/>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57" name="Google Shape;1250;p26">
                <a:extLst>
                  <a:ext uri="{FF2B5EF4-FFF2-40B4-BE49-F238E27FC236}">
                    <a16:creationId xmlns:a16="http://schemas.microsoft.com/office/drawing/2014/main" id="{C025AF8D-8C8E-4A5F-9C97-E49B0569F86E}"/>
                  </a:ext>
                </a:extLst>
              </p:cNvPr>
              <p:cNvSpPr/>
              <p:nvPr/>
            </p:nvSpPr>
            <p:spPr>
              <a:xfrm>
                <a:off x="3089175" y="3174875"/>
                <a:ext cx="42575" cy="66750"/>
              </a:xfrm>
              <a:custGeom>
                <a:avLst/>
                <a:gdLst/>
                <a:ahLst/>
                <a:cxnLst/>
                <a:rect l="l" t="t" r="r" b="b"/>
                <a:pathLst>
                  <a:path w="1703" h="2670" extrusionOk="0">
                    <a:moveTo>
                      <a:pt x="1702" y="1"/>
                    </a:moveTo>
                    <a:cubicBezTo>
                      <a:pt x="1469" y="835"/>
                      <a:pt x="902" y="1568"/>
                      <a:pt x="1" y="1869"/>
                    </a:cubicBezTo>
                    <a:cubicBezTo>
                      <a:pt x="168" y="2369"/>
                      <a:pt x="435" y="2669"/>
                      <a:pt x="735" y="2669"/>
                    </a:cubicBezTo>
                    <a:cubicBezTo>
                      <a:pt x="1268" y="2669"/>
                      <a:pt x="1702" y="1602"/>
                      <a:pt x="1702" y="267"/>
                    </a:cubicBezTo>
                    <a:cubicBezTo>
                      <a:pt x="1702" y="167"/>
                      <a:pt x="1702" y="101"/>
                      <a:pt x="1702" y="1"/>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58" name="Google Shape;1251;p26">
                <a:extLst>
                  <a:ext uri="{FF2B5EF4-FFF2-40B4-BE49-F238E27FC236}">
                    <a16:creationId xmlns:a16="http://schemas.microsoft.com/office/drawing/2014/main" id="{F04BC5F0-F107-4004-9F9A-C271F3E094BD}"/>
                  </a:ext>
                </a:extLst>
              </p:cNvPr>
              <p:cNvSpPr/>
              <p:nvPr/>
            </p:nvSpPr>
            <p:spPr>
              <a:xfrm>
                <a:off x="6117175" y="2939700"/>
                <a:ext cx="159300" cy="222700"/>
              </a:xfrm>
              <a:custGeom>
                <a:avLst/>
                <a:gdLst/>
                <a:ahLst/>
                <a:cxnLst/>
                <a:rect l="l" t="t" r="r" b="b"/>
                <a:pathLst>
                  <a:path w="6372" h="8908" extrusionOk="0">
                    <a:moveTo>
                      <a:pt x="3903" y="1"/>
                    </a:moveTo>
                    <a:cubicBezTo>
                      <a:pt x="1435" y="1"/>
                      <a:pt x="1" y="2002"/>
                      <a:pt x="1" y="4471"/>
                    </a:cubicBezTo>
                    <a:cubicBezTo>
                      <a:pt x="1" y="6906"/>
                      <a:pt x="1435" y="8907"/>
                      <a:pt x="3903" y="8907"/>
                    </a:cubicBezTo>
                    <a:cubicBezTo>
                      <a:pt x="6372" y="8907"/>
                      <a:pt x="4137" y="6906"/>
                      <a:pt x="4137" y="4471"/>
                    </a:cubicBezTo>
                    <a:cubicBezTo>
                      <a:pt x="4137" y="2002"/>
                      <a:pt x="6339" y="1"/>
                      <a:pt x="3903" y="1"/>
                    </a:cubicBezTo>
                    <a:close/>
                  </a:path>
                </a:pathLst>
              </a:custGeom>
              <a:solidFill>
                <a:srgbClr val="1A1A1A"/>
              </a:solidFill>
              <a:ln>
                <a:noFill/>
              </a:ln>
            </p:spPr>
            <p:txBody>
              <a:bodyPr spcFirstLastPara="1" wrap="square" lIns="121900" tIns="121900" rIns="121900" bIns="121900" anchor="ctr" anchorCtr="0">
                <a:noAutofit/>
              </a:bodyPr>
              <a:lstStyle/>
              <a:p>
                <a:endParaRPr sz="2400"/>
              </a:p>
            </p:txBody>
          </p:sp>
          <p:sp>
            <p:nvSpPr>
              <p:cNvPr id="59" name="Google Shape;1252;p26">
                <a:extLst>
                  <a:ext uri="{FF2B5EF4-FFF2-40B4-BE49-F238E27FC236}">
                    <a16:creationId xmlns:a16="http://schemas.microsoft.com/office/drawing/2014/main" id="{CAC6DB63-1991-496D-97B8-D9A78EBE7092}"/>
                  </a:ext>
                </a:extLst>
              </p:cNvPr>
              <p:cNvSpPr/>
              <p:nvPr/>
            </p:nvSpPr>
            <p:spPr>
              <a:xfrm>
                <a:off x="6183050" y="2941375"/>
                <a:ext cx="89275" cy="221025"/>
              </a:xfrm>
              <a:custGeom>
                <a:avLst/>
                <a:gdLst/>
                <a:ahLst/>
                <a:cxnLst/>
                <a:rect l="l" t="t" r="r" b="b"/>
                <a:pathLst>
                  <a:path w="3571" h="8841" extrusionOk="0">
                    <a:moveTo>
                      <a:pt x="1769" y="1"/>
                    </a:moveTo>
                    <a:cubicBezTo>
                      <a:pt x="801" y="1"/>
                      <a:pt x="1" y="2002"/>
                      <a:pt x="1" y="4437"/>
                    </a:cubicBezTo>
                    <a:cubicBezTo>
                      <a:pt x="1" y="6872"/>
                      <a:pt x="801" y="8840"/>
                      <a:pt x="1769" y="8840"/>
                    </a:cubicBezTo>
                    <a:cubicBezTo>
                      <a:pt x="2770" y="8840"/>
                      <a:pt x="3570" y="6872"/>
                      <a:pt x="3570" y="4437"/>
                    </a:cubicBezTo>
                    <a:cubicBezTo>
                      <a:pt x="3570" y="2002"/>
                      <a:pt x="2770" y="1"/>
                      <a:pt x="1769" y="1"/>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60" name="Google Shape;1253;p26">
                <a:extLst>
                  <a:ext uri="{FF2B5EF4-FFF2-40B4-BE49-F238E27FC236}">
                    <a16:creationId xmlns:a16="http://schemas.microsoft.com/office/drawing/2014/main" id="{F5639ED6-A741-4DED-8AA5-DDA4F9D27A67}"/>
                  </a:ext>
                </a:extLst>
              </p:cNvPr>
              <p:cNvSpPr/>
              <p:nvPr/>
            </p:nvSpPr>
            <p:spPr>
              <a:xfrm>
                <a:off x="6183050" y="3023925"/>
                <a:ext cx="81750" cy="138475"/>
              </a:xfrm>
              <a:custGeom>
                <a:avLst/>
                <a:gdLst/>
                <a:ahLst/>
                <a:cxnLst/>
                <a:rect l="l" t="t" r="r" b="b"/>
                <a:pathLst>
                  <a:path w="3270" h="5539" extrusionOk="0">
                    <a:moveTo>
                      <a:pt x="68" y="1"/>
                    </a:moveTo>
                    <a:cubicBezTo>
                      <a:pt x="34" y="368"/>
                      <a:pt x="1" y="735"/>
                      <a:pt x="1" y="1135"/>
                    </a:cubicBezTo>
                    <a:cubicBezTo>
                      <a:pt x="1" y="3570"/>
                      <a:pt x="801" y="5538"/>
                      <a:pt x="1769" y="5538"/>
                    </a:cubicBezTo>
                    <a:cubicBezTo>
                      <a:pt x="2403" y="5538"/>
                      <a:pt x="2936" y="4804"/>
                      <a:pt x="3270" y="3637"/>
                    </a:cubicBezTo>
                    <a:cubicBezTo>
                      <a:pt x="1202" y="3403"/>
                      <a:pt x="134" y="1736"/>
                      <a:pt x="68" y="1"/>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61" name="Google Shape;1255;p26">
                <a:extLst>
                  <a:ext uri="{FF2B5EF4-FFF2-40B4-BE49-F238E27FC236}">
                    <a16:creationId xmlns:a16="http://schemas.microsoft.com/office/drawing/2014/main" id="{AA1048DF-8131-4FDB-AFA1-B292F52D3643}"/>
                  </a:ext>
                </a:extLst>
              </p:cNvPr>
              <p:cNvSpPr/>
              <p:nvPr/>
            </p:nvSpPr>
            <p:spPr>
              <a:xfrm>
                <a:off x="3842225" y="1773875"/>
                <a:ext cx="305250" cy="283550"/>
              </a:xfrm>
              <a:custGeom>
                <a:avLst/>
                <a:gdLst/>
                <a:ahLst/>
                <a:cxnLst/>
                <a:rect l="l" t="t" r="r" b="b"/>
                <a:pathLst>
                  <a:path w="12210" h="11342" extrusionOk="0">
                    <a:moveTo>
                      <a:pt x="0" y="1"/>
                    </a:moveTo>
                    <a:lnTo>
                      <a:pt x="0" y="11342"/>
                    </a:lnTo>
                    <a:lnTo>
                      <a:pt x="12209" y="11342"/>
                    </a:lnTo>
                    <a:lnTo>
                      <a:pt x="12209"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2" name="Google Shape;1256;p26">
                <a:extLst>
                  <a:ext uri="{FF2B5EF4-FFF2-40B4-BE49-F238E27FC236}">
                    <a16:creationId xmlns:a16="http://schemas.microsoft.com/office/drawing/2014/main" id="{74847C53-67F0-476A-A293-2081E90C7141}"/>
                  </a:ext>
                </a:extLst>
              </p:cNvPr>
              <p:cNvSpPr/>
              <p:nvPr/>
            </p:nvSpPr>
            <p:spPr>
              <a:xfrm>
                <a:off x="5064750" y="3003925"/>
                <a:ext cx="893175" cy="447000"/>
              </a:xfrm>
              <a:custGeom>
                <a:avLst/>
                <a:gdLst/>
                <a:ahLst/>
                <a:cxnLst/>
                <a:rect l="l" t="t" r="r" b="b"/>
                <a:pathLst>
                  <a:path w="35727" h="17880" extrusionOk="0">
                    <a:moveTo>
                      <a:pt x="17847" y="0"/>
                    </a:moveTo>
                    <a:cubicBezTo>
                      <a:pt x="8007" y="0"/>
                      <a:pt x="1" y="7973"/>
                      <a:pt x="1" y="17847"/>
                    </a:cubicBezTo>
                    <a:lnTo>
                      <a:pt x="1" y="17880"/>
                    </a:lnTo>
                    <a:lnTo>
                      <a:pt x="35726" y="17880"/>
                    </a:lnTo>
                    <a:lnTo>
                      <a:pt x="35726" y="17847"/>
                    </a:lnTo>
                    <a:cubicBezTo>
                      <a:pt x="35726" y="7973"/>
                      <a:pt x="27721" y="0"/>
                      <a:pt x="1784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3" name="Google Shape;1257;p26">
                <a:extLst>
                  <a:ext uri="{FF2B5EF4-FFF2-40B4-BE49-F238E27FC236}">
                    <a16:creationId xmlns:a16="http://schemas.microsoft.com/office/drawing/2014/main" id="{9933FC2E-8DFA-4998-BEBE-0CC1743C8CD8}"/>
                  </a:ext>
                </a:extLst>
              </p:cNvPr>
              <p:cNvSpPr/>
              <p:nvPr/>
            </p:nvSpPr>
            <p:spPr>
              <a:xfrm>
                <a:off x="5143150" y="3082300"/>
                <a:ext cx="736375" cy="368625"/>
              </a:xfrm>
              <a:custGeom>
                <a:avLst/>
                <a:gdLst/>
                <a:ahLst/>
                <a:cxnLst/>
                <a:rect l="l" t="t" r="r" b="b"/>
                <a:pathLst>
                  <a:path w="29455" h="14745" extrusionOk="0">
                    <a:moveTo>
                      <a:pt x="14711" y="1"/>
                    </a:moveTo>
                    <a:cubicBezTo>
                      <a:pt x="6572" y="1"/>
                      <a:pt x="1" y="6572"/>
                      <a:pt x="1" y="14712"/>
                    </a:cubicBezTo>
                    <a:lnTo>
                      <a:pt x="1" y="14745"/>
                    </a:lnTo>
                    <a:lnTo>
                      <a:pt x="29455" y="14745"/>
                    </a:lnTo>
                    <a:lnTo>
                      <a:pt x="29455" y="14712"/>
                    </a:lnTo>
                    <a:cubicBezTo>
                      <a:pt x="29455" y="6572"/>
                      <a:pt x="22850" y="1"/>
                      <a:pt x="14711" y="1"/>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64" name="Google Shape;1258;p26">
                <a:extLst>
                  <a:ext uri="{FF2B5EF4-FFF2-40B4-BE49-F238E27FC236}">
                    <a16:creationId xmlns:a16="http://schemas.microsoft.com/office/drawing/2014/main" id="{A0B1E41C-D3AE-456B-B25B-BC195D59FF59}"/>
                  </a:ext>
                </a:extLst>
              </p:cNvPr>
              <p:cNvSpPr/>
              <p:nvPr/>
            </p:nvSpPr>
            <p:spPr>
              <a:xfrm>
                <a:off x="5189850" y="3129000"/>
                <a:ext cx="642150" cy="642150"/>
              </a:xfrm>
              <a:custGeom>
                <a:avLst/>
                <a:gdLst/>
                <a:ahLst/>
                <a:cxnLst/>
                <a:rect l="l" t="t" r="r" b="b"/>
                <a:pathLst>
                  <a:path w="25686" h="25686" extrusionOk="0">
                    <a:moveTo>
                      <a:pt x="12509" y="1"/>
                    </a:moveTo>
                    <a:cubicBezTo>
                      <a:pt x="12376" y="1"/>
                      <a:pt x="12276" y="101"/>
                      <a:pt x="12276" y="234"/>
                    </a:cubicBezTo>
                    <a:lnTo>
                      <a:pt x="12276" y="401"/>
                    </a:lnTo>
                    <a:cubicBezTo>
                      <a:pt x="11909" y="401"/>
                      <a:pt x="11575" y="435"/>
                      <a:pt x="11242" y="468"/>
                    </a:cubicBezTo>
                    <a:lnTo>
                      <a:pt x="11209" y="335"/>
                    </a:lnTo>
                    <a:cubicBezTo>
                      <a:pt x="11209" y="224"/>
                      <a:pt x="11117" y="159"/>
                      <a:pt x="11010" y="159"/>
                    </a:cubicBezTo>
                    <a:cubicBezTo>
                      <a:pt x="10987" y="159"/>
                      <a:pt x="10965" y="162"/>
                      <a:pt x="10942" y="168"/>
                    </a:cubicBezTo>
                    <a:lnTo>
                      <a:pt x="10275" y="268"/>
                    </a:lnTo>
                    <a:cubicBezTo>
                      <a:pt x="10141" y="301"/>
                      <a:pt x="10074" y="401"/>
                      <a:pt x="10074" y="535"/>
                    </a:cubicBezTo>
                    <a:lnTo>
                      <a:pt x="10108" y="668"/>
                    </a:lnTo>
                    <a:cubicBezTo>
                      <a:pt x="9774" y="735"/>
                      <a:pt x="9441" y="835"/>
                      <a:pt x="9107" y="935"/>
                    </a:cubicBezTo>
                    <a:lnTo>
                      <a:pt x="9074" y="802"/>
                    </a:lnTo>
                    <a:cubicBezTo>
                      <a:pt x="9046" y="719"/>
                      <a:pt x="8951" y="659"/>
                      <a:pt x="8844" y="659"/>
                    </a:cubicBezTo>
                    <a:cubicBezTo>
                      <a:pt x="8821" y="659"/>
                      <a:pt x="8797" y="662"/>
                      <a:pt x="8773" y="668"/>
                    </a:cubicBezTo>
                    <a:lnTo>
                      <a:pt x="8140" y="902"/>
                    </a:lnTo>
                    <a:cubicBezTo>
                      <a:pt x="8006" y="935"/>
                      <a:pt x="7940" y="1068"/>
                      <a:pt x="7973" y="1202"/>
                    </a:cubicBezTo>
                    <a:lnTo>
                      <a:pt x="8040" y="1335"/>
                    </a:lnTo>
                    <a:cubicBezTo>
                      <a:pt x="7706" y="1469"/>
                      <a:pt x="7406" y="1602"/>
                      <a:pt x="7106" y="1769"/>
                    </a:cubicBezTo>
                    <a:lnTo>
                      <a:pt x="7039" y="1635"/>
                    </a:lnTo>
                    <a:cubicBezTo>
                      <a:pt x="6996" y="1571"/>
                      <a:pt x="6925" y="1534"/>
                      <a:pt x="6844" y="1534"/>
                    </a:cubicBezTo>
                    <a:cubicBezTo>
                      <a:pt x="6800" y="1534"/>
                      <a:pt x="6753" y="1545"/>
                      <a:pt x="6705" y="1569"/>
                    </a:cubicBezTo>
                    <a:lnTo>
                      <a:pt x="6138" y="1902"/>
                    </a:lnTo>
                    <a:cubicBezTo>
                      <a:pt x="6005" y="1969"/>
                      <a:pt x="5971" y="2102"/>
                      <a:pt x="6038" y="2203"/>
                    </a:cubicBezTo>
                    <a:lnTo>
                      <a:pt x="6105" y="2336"/>
                    </a:lnTo>
                    <a:cubicBezTo>
                      <a:pt x="5805" y="2536"/>
                      <a:pt x="5538" y="2736"/>
                      <a:pt x="5271" y="2936"/>
                    </a:cubicBezTo>
                    <a:lnTo>
                      <a:pt x="5171" y="2836"/>
                    </a:lnTo>
                    <a:cubicBezTo>
                      <a:pt x="5132" y="2778"/>
                      <a:pt x="5060" y="2743"/>
                      <a:pt x="4986" y="2743"/>
                    </a:cubicBezTo>
                    <a:cubicBezTo>
                      <a:pt x="4933" y="2743"/>
                      <a:pt x="4879" y="2761"/>
                      <a:pt x="4837" y="2803"/>
                    </a:cubicBezTo>
                    <a:lnTo>
                      <a:pt x="4337" y="3237"/>
                    </a:lnTo>
                    <a:cubicBezTo>
                      <a:pt x="4237" y="3303"/>
                      <a:pt x="4204" y="3470"/>
                      <a:pt x="4304" y="3570"/>
                    </a:cubicBezTo>
                    <a:lnTo>
                      <a:pt x="4370" y="3670"/>
                    </a:lnTo>
                    <a:cubicBezTo>
                      <a:pt x="4137" y="3904"/>
                      <a:pt x="3903" y="4137"/>
                      <a:pt x="3670" y="4404"/>
                    </a:cubicBezTo>
                    <a:lnTo>
                      <a:pt x="3536" y="4304"/>
                    </a:lnTo>
                    <a:cubicBezTo>
                      <a:pt x="3491" y="4274"/>
                      <a:pt x="3440" y="4258"/>
                      <a:pt x="3390" y="4258"/>
                    </a:cubicBezTo>
                    <a:cubicBezTo>
                      <a:pt x="3330" y="4258"/>
                      <a:pt x="3273" y="4282"/>
                      <a:pt x="3236" y="4337"/>
                    </a:cubicBezTo>
                    <a:lnTo>
                      <a:pt x="2769" y="4871"/>
                    </a:lnTo>
                    <a:cubicBezTo>
                      <a:pt x="2702" y="4971"/>
                      <a:pt x="2702" y="5105"/>
                      <a:pt x="2803" y="5171"/>
                    </a:cubicBezTo>
                    <a:lnTo>
                      <a:pt x="2936" y="5271"/>
                    </a:lnTo>
                    <a:cubicBezTo>
                      <a:pt x="2702" y="5538"/>
                      <a:pt x="2502" y="5839"/>
                      <a:pt x="2336" y="6139"/>
                    </a:cubicBezTo>
                    <a:lnTo>
                      <a:pt x="2202" y="6039"/>
                    </a:lnTo>
                    <a:cubicBezTo>
                      <a:pt x="2177" y="6030"/>
                      <a:pt x="2150" y="6026"/>
                      <a:pt x="2122" y="6026"/>
                    </a:cubicBezTo>
                    <a:cubicBezTo>
                      <a:pt x="2039" y="6026"/>
                      <a:pt x="1952" y="6064"/>
                      <a:pt x="1902" y="6139"/>
                    </a:cubicBezTo>
                    <a:lnTo>
                      <a:pt x="1568" y="6739"/>
                    </a:lnTo>
                    <a:cubicBezTo>
                      <a:pt x="1502" y="6839"/>
                      <a:pt x="1535" y="6973"/>
                      <a:pt x="1635" y="7039"/>
                    </a:cubicBezTo>
                    <a:lnTo>
                      <a:pt x="1768" y="7106"/>
                    </a:lnTo>
                    <a:cubicBezTo>
                      <a:pt x="1602" y="7406"/>
                      <a:pt x="1468" y="7740"/>
                      <a:pt x="1335" y="8040"/>
                    </a:cubicBezTo>
                    <a:lnTo>
                      <a:pt x="1201" y="8007"/>
                    </a:lnTo>
                    <a:cubicBezTo>
                      <a:pt x="1170" y="7999"/>
                      <a:pt x="1138" y="7995"/>
                      <a:pt x="1108" y="7995"/>
                    </a:cubicBezTo>
                    <a:cubicBezTo>
                      <a:pt x="1011" y="7995"/>
                      <a:pt x="927" y="8038"/>
                      <a:pt x="901" y="8140"/>
                    </a:cubicBezTo>
                    <a:lnTo>
                      <a:pt x="668" y="8774"/>
                    </a:lnTo>
                    <a:cubicBezTo>
                      <a:pt x="634" y="8907"/>
                      <a:pt x="668" y="9041"/>
                      <a:pt x="801" y="9074"/>
                    </a:cubicBezTo>
                    <a:lnTo>
                      <a:pt x="935" y="9141"/>
                    </a:lnTo>
                    <a:cubicBezTo>
                      <a:pt x="834" y="9441"/>
                      <a:pt x="734" y="9775"/>
                      <a:pt x="668" y="10142"/>
                    </a:cubicBezTo>
                    <a:lnTo>
                      <a:pt x="534" y="10108"/>
                    </a:lnTo>
                    <a:cubicBezTo>
                      <a:pt x="516" y="10104"/>
                      <a:pt x="498" y="10102"/>
                      <a:pt x="481" y="10102"/>
                    </a:cubicBezTo>
                    <a:cubicBezTo>
                      <a:pt x="367" y="10102"/>
                      <a:pt x="267" y="10188"/>
                      <a:pt x="267" y="10275"/>
                    </a:cubicBezTo>
                    <a:lnTo>
                      <a:pt x="134" y="10976"/>
                    </a:lnTo>
                    <a:cubicBezTo>
                      <a:pt x="101" y="11076"/>
                      <a:pt x="201" y="11209"/>
                      <a:pt x="334" y="11242"/>
                    </a:cubicBezTo>
                    <a:lnTo>
                      <a:pt x="468" y="11242"/>
                    </a:lnTo>
                    <a:cubicBezTo>
                      <a:pt x="434" y="11609"/>
                      <a:pt x="401" y="11943"/>
                      <a:pt x="367" y="12276"/>
                    </a:cubicBezTo>
                    <a:lnTo>
                      <a:pt x="234" y="12276"/>
                    </a:lnTo>
                    <a:cubicBezTo>
                      <a:pt x="101" y="12276"/>
                      <a:pt x="1" y="12377"/>
                      <a:pt x="1" y="12510"/>
                    </a:cubicBezTo>
                    <a:lnTo>
                      <a:pt x="1" y="13210"/>
                    </a:lnTo>
                    <a:cubicBezTo>
                      <a:pt x="1" y="13311"/>
                      <a:pt x="101" y="13444"/>
                      <a:pt x="234" y="13444"/>
                    </a:cubicBezTo>
                    <a:lnTo>
                      <a:pt x="367" y="13444"/>
                    </a:lnTo>
                    <a:cubicBezTo>
                      <a:pt x="401" y="13778"/>
                      <a:pt x="401" y="14111"/>
                      <a:pt x="468" y="14445"/>
                    </a:cubicBezTo>
                    <a:lnTo>
                      <a:pt x="334" y="14478"/>
                    </a:lnTo>
                    <a:cubicBezTo>
                      <a:pt x="201" y="14511"/>
                      <a:pt x="101" y="14611"/>
                      <a:pt x="134" y="14745"/>
                    </a:cubicBezTo>
                    <a:lnTo>
                      <a:pt x="267" y="15412"/>
                    </a:lnTo>
                    <a:cubicBezTo>
                      <a:pt x="267" y="15528"/>
                      <a:pt x="368" y="15619"/>
                      <a:pt x="482" y="15619"/>
                    </a:cubicBezTo>
                    <a:cubicBezTo>
                      <a:pt x="499" y="15619"/>
                      <a:pt x="517" y="15617"/>
                      <a:pt x="534" y="15612"/>
                    </a:cubicBezTo>
                    <a:lnTo>
                      <a:pt x="668" y="15579"/>
                    </a:lnTo>
                    <a:cubicBezTo>
                      <a:pt x="734" y="15912"/>
                      <a:pt x="834" y="16246"/>
                      <a:pt x="935" y="16580"/>
                    </a:cubicBezTo>
                    <a:lnTo>
                      <a:pt x="801" y="16613"/>
                    </a:lnTo>
                    <a:cubicBezTo>
                      <a:pt x="668" y="16680"/>
                      <a:pt x="634" y="16813"/>
                      <a:pt x="668" y="16913"/>
                    </a:cubicBezTo>
                    <a:lnTo>
                      <a:pt x="901" y="17580"/>
                    </a:lnTo>
                    <a:cubicBezTo>
                      <a:pt x="929" y="17663"/>
                      <a:pt x="1024" y="17722"/>
                      <a:pt x="1131" y="17722"/>
                    </a:cubicBezTo>
                    <a:cubicBezTo>
                      <a:pt x="1154" y="17722"/>
                      <a:pt x="1178" y="17720"/>
                      <a:pt x="1201" y="17714"/>
                    </a:cubicBezTo>
                    <a:lnTo>
                      <a:pt x="1335" y="17647"/>
                    </a:lnTo>
                    <a:cubicBezTo>
                      <a:pt x="1468" y="17981"/>
                      <a:pt x="1602" y="18281"/>
                      <a:pt x="1768" y="18581"/>
                    </a:cubicBezTo>
                    <a:lnTo>
                      <a:pt x="1635" y="18648"/>
                    </a:lnTo>
                    <a:cubicBezTo>
                      <a:pt x="1535" y="18714"/>
                      <a:pt x="1502" y="18848"/>
                      <a:pt x="1568" y="18981"/>
                    </a:cubicBezTo>
                    <a:lnTo>
                      <a:pt x="1902" y="19582"/>
                    </a:lnTo>
                    <a:cubicBezTo>
                      <a:pt x="1945" y="19646"/>
                      <a:pt x="2016" y="19683"/>
                      <a:pt x="2088" y="19683"/>
                    </a:cubicBezTo>
                    <a:cubicBezTo>
                      <a:pt x="2127" y="19683"/>
                      <a:pt x="2167" y="19672"/>
                      <a:pt x="2202" y="19648"/>
                    </a:cubicBezTo>
                    <a:lnTo>
                      <a:pt x="2336" y="19582"/>
                    </a:lnTo>
                    <a:cubicBezTo>
                      <a:pt x="2502" y="19882"/>
                      <a:pt x="2702" y="20149"/>
                      <a:pt x="2936" y="20416"/>
                    </a:cubicBezTo>
                    <a:lnTo>
                      <a:pt x="2803" y="20516"/>
                    </a:lnTo>
                    <a:cubicBezTo>
                      <a:pt x="2702" y="20582"/>
                      <a:pt x="2702" y="20749"/>
                      <a:pt x="2769" y="20849"/>
                    </a:cubicBezTo>
                    <a:lnTo>
                      <a:pt x="3236" y="21383"/>
                    </a:lnTo>
                    <a:cubicBezTo>
                      <a:pt x="3273" y="21420"/>
                      <a:pt x="3329" y="21446"/>
                      <a:pt x="3390" y="21446"/>
                    </a:cubicBezTo>
                    <a:cubicBezTo>
                      <a:pt x="3439" y="21446"/>
                      <a:pt x="3491" y="21428"/>
                      <a:pt x="3536" y="21383"/>
                    </a:cubicBezTo>
                    <a:lnTo>
                      <a:pt x="3670" y="21316"/>
                    </a:lnTo>
                    <a:cubicBezTo>
                      <a:pt x="3903" y="21550"/>
                      <a:pt x="4137" y="21817"/>
                      <a:pt x="4370" y="22050"/>
                    </a:cubicBezTo>
                    <a:lnTo>
                      <a:pt x="4304" y="22150"/>
                    </a:lnTo>
                    <a:cubicBezTo>
                      <a:pt x="4204" y="22250"/>
                      <a:pt x="4237" y="22384"/>
                      <a:pt x="4337" y="22450"/>
                    </a:cubicBezTo>
                    <a:lnTo>
                      <a:pt x="4837" y="22917"/>
                    </a:lnTo>
                    <a:cubicBezTo>
                      <a:pt x="4882" y="22947"/>
                      <a:pt x="4941" y="22964"/>
                      <a:pt x="4998" y="22964"/>
                    </a:cubicBezTo>
                    <a:cubicBezTo>
                      <a:pt x="5067" y="22964"/>
                      <a:pt x="5134" y="22939"/>
                      <a:pt x="5171" y="22884"/>
                    </a:cubicBezTo>
                    <a:lnTo>
                      <a:pt x="5271" y="22784"/>
                    </a:lnTo>
                    <a:cubicBezTo>
                      <a:pt x="5538" y="22984"/>
                      <a:pt x="5805" y="23184"/>
                      <a:pt x="6105" y="23351"/>
                    </a:cubicBezTo>
                    <a:lnTo>
                      <a:pt x="6038" y="23484"/>
                    </a:lnTo>
                    <a:cubicBezTo>
                      <a:pt x="5971" y="23585"/>
                      <a:pt x="6005" y="23718"/>
                      <a:pt x="6138" y="23785"/>
                    </a:cubicBezTo>
                    <a:lnTo>
                      <a:pt x="6705" y="24152"/>
                    </a:lnTo>
                    <a:cubicBezTo>
                      <a:pt x="6739" y="24160"/>
                      <a:pt x="6772" y="24164"/>
                      <a:pt x="6804" y="24164"/>
                    </a:cubicBezTo>
                    <a:cubicBezTo>
                      <a:pt x="6901" y="24164"/>
                      <a:pt x="6989" y="24127"/>
                      <a:pt x="7039" y="24052"/>
                    </a:cubicBezTo>
                    <a:lnTo>
                      <a:pt x="7106" y="23918"/>
                    </a:lnTo>
                    <a:cubicBezTo>
                      <a:pt x="7406" y="24085"/>
                      <a:pt x="7706" y="24252"/>
                      <a:pt x="8040" y="24385"/>
                    </a:cubicBezTo>
                    <a:lnTo>
                      <a:pt x="7973" y="24485"/>
                    </a:lnTo>
                    <a:cubicBezTo>
                      <a:pt x="7940" y="24619"/>
                      <a:pt x="8006" y="24752"/>
                      <a:pt x="8140" y="24785"/>
                    </a:cubicBezTo>
                    <a:lnTo>
                      <a:pt x="8773" y="25019"/>
                    </a:lnTo>
                    <a:cubicBezTo>
                      <a:pt x="8800" y="25037"/>
                      <a:pt x="8829" y="25045"/>
                      <a:pt x="8859" y="25045"/>
                    </a:cubicBezTo>
                    <a:cubicBezTo>
                      <a:pt x="8940" y="25045"/>
                      <a:pt x="9025" y="24983"/>
                      <a:pt x="9074" y="24885"/>
                    </a:cubicBezTo>
                    <a:lnTo>
                      <a:pt x="9107" y="24752"/>
                    </a:lnTo>
                    <a:cubicBezTo>
                      <a:pt x="9441" y="24852"/>
                      <a:pt x="9774" y="24952"/>
                      <a:pt x="10108" y="25019"/>
                    </a:cubicBezTo>
                    <a:lnTo>
                      <a:pt x="10074" y="25152"/>
                    </a:lnTo>
                    <a:cubicBezTo>
                      <a:pt x="10074" y="25286"/>
                      <a:pt x="10141" y="25419"/>
                      <a:pt x="10275" y="25419"/>
                    </a:cubicBezTo>
                    <a:lnTo>
                      <a:pt x="10942" y="25553"/>
                    </a:lnTo>
                    <a:cubicBezTo>
                      <a:pt x="10959" y="25557"/>
                      <a:pt x="10976" y="25559"/>
                      <a:pt x="10993" y="25559"/>
                    </a:cubicBezTo>
                    <a:cubicBezTo>
                      <a:pt x="11100" y="25559"/>
                      <a:pt x="11180" y="25468"/>
                      <a:pt x="11209" y="25352"/>
                    </a:cubicBezTo>
                    <a:lnTo>
                      <a:pt x="11242" y="25219"/>
                    </a:lnTo>
                    <a:cubicBezTo>
                      <a:pt x="11575" y="25252"/>
                      <a:pt x="11909" y="25286"/>
                      <a:pt x="12276" y="25319"/>
                    </a:cubicBezTo>
                    <a:lnTo>
                      <a:pt x="12276" y="25453"/>
                    </a:lnTo>
                    <a:cubicBezTo>
                      <a:pt x="12276" y="25586"/>
                      <a:pt x="12376" y="25686"/>
                      <a:pt x="12509" y="25686"/>
                    </a:cubicBezTo>
                    <a:lnTo>
                      <a:pt x="13177" y="25686"/>
                    </a:lnTo>
                    <a:cubicBezTo>
                      <a:pt x="13310" y="25686"/>
                      <a:pt x="13410" y="25586"/>
                      <a:pt x="13410" y="25453"/>
                    </a:cubicBezTo>
                    <a:lnTo>
                      <a:pt x="13410" y="25319"/>
                    </a:lnTo>
                    <a:cubicBezTo>
                      <a:pt x="13744" y="25286"/>
                      <a:pt x="14111" y="25286"/>
                      <a:pt x="14444" y="25219"/>
                    </a:cubicBezTo>
                    <a:lnTo>
                      <a:pt x="14478" y="25352"/>
                    </a:lnTo>
                    <a:cubicBezTo>
                      <a:pt x="14478" y="25468"/>
                      <a:pt x="14578" y="25559"/>
                      <a:pt x="14692" y="25559"/>
                    </a:cubicBezTo>
                    <a:cubicBezTo>
                      <a:pt x="14709" y="25559"/>
                      <a:pt x="14727" y="25557"/>
                      <a:pt x="14744" y="25553"/>
                    </a:cubicBezTo>
                    <a:lnTo>
                      <a:pt x="15412" y="25419"/>
                    </a:lnTo>
                    <a:cubicBezTo>
                      <a:pt x="15545" y="25419"/>
                      <a:pt x="15612" y="25286"/>
                      <a:pt x="15612" y="25152"/>
                    </a:cubicBezTo>
                    <a:lnTo>
                      <a:pt x="15578" y="25019"/>
                    </a:lnTo>
                    <a:cubicBezTo>
                      <a:pt x="15912" y="24952"/>
                      <a:pt x="16245" y="24852"/>
                      <a:pt x="16579" y="24752"/>
                    </a:cubicBezTo>
                    <a:lnTo>
                      <a:pt x="16612" y="24885"/>
                    </a:lnTo>
                    <a:cubicBezTo>
                      <a:pt x="16637" y="24983"/>
                      <a:pt x="16715" y="25045"/>
                      <a:pt x="16807" y="25045"/>
                    </a:cubicBezTo>
                    <a:cubicBezTo>
                      <a:pt x="16841" y="25045"/>
                      <a:pt x="16877" y="25037"/>
                      <a:pt x="16913" y="25019"/>
                    </a:cubicBezTo>
                    <a:lnTo>
                      <a:pt x="17546" y="24785"/>
                    </a:lnTo>
                    <a:cubicBezTo>
                      <a:pt x="17680" y="24752"/>
                      <a:pt x="17747" y="24619"/>
                      <a:pt x="17680" y="24485"/>
                    </a:cubicBezTo>
                    <a:lnTo>
                      <a:pt x="17646" y="24385"/>
                    </a:lnTo>
                    <a:cubicBezTo>
                      <a:pt x="17980" y="24252"/>
                      <a:pt x="18280" y="24085"/>
                      <a:pt x="18580" y="23918"/>
                    </a:cubicBezTo>
                    <a:lnTo>
                      <a:pt x="18647" y="24052"/>
                    </a:lnTo>
                    <a:cubicBezTo>
                      <a:pt x="18697" y="24127"/>
                      <a:pt x="18785" y="24164"/>
                      <a:pt x="18882" y="24164"/>
                    </a:cubicBezTo>
                    <a:cubicBezTo>
                      <a:pt x="18914" y="24164"/>
                      <a:pt x="18947" y="24160"/>
                      <a:pt x="18981" y="24152"/>
                    </a:cubicBezTo>
                    <a:lnTo>
                      <a:pt x="19548" y="23785"/>
                    </a:lnTo>
                    <a:cubicBezTo>
                      <a:pt x="19681" y="23718"/>
                      <a:pt x="19715" y="23585"/>
                      <a:pt x="19648" y="23484"/>
                    </a:cubicBezTo>
                    <a:lnTo>
                      <a:pt x="19581" y="23351"/>
                    </a:lnTo>
                    <a:cubicBezTo>
                      <a:pt x="19848" y="23184"/>
                      <a:pt x="20148" y="22984"/>
                      <a:pt x="20415" y="22784"/>
                    </a:cubicBezTo>
                    <a:lnTo>
                      <a:pt x="20515" y="22884"/>
                    </a:lnTo>
                    <a:cubicBezTo>
                      <a:pt x="20552" y="22939"/>
                      <a:pt x="20619" y="22964"/>
                      <a:pt x="20689" y="22964"/>
                    </a:cubicBezTo>
                    <a:cubicBezTo>
                      <a:pt x="20745" y="22964"/>
                      <a:pt x="20804" y="22947"/>
                      <a:pt x="20849" y="22917"/>
                    </a:cubicBezTo>
                    <a:lnTo>
                      <a:pt x="21349" y="22450"/>
                    </a:lnTo>
                    <a:cubicBezTo>
                      <a:pt x="21449" y="22384"/>
                      <a:pt x="21483" y="22250"/>
                      <a:pt x="21382" y="22150"/>
                    </a:cubicBezTo>
                    <a:lnTo>
                      <a:pt x="21316" y="22050"/>
                    </a:lnTo>
                    <a:cubicBezTo>
                      <a:pt x="21549" y="21817"/>
                      <a:pt x="21783" y="21550"/>
                      <a:pt x="22016" y="21316"/>
                    </a:cubicBezTo>
                    <a:lnTo>
                      <a:pt x="22150" y="21383"/>
                    </a:lnTo>
                    <a:cubicBezTo>
                      <a:pt x="22195" y="21428"/>
                      <a:pt x="22247" y="21446"/>
                      <a:pt x="22299" y="21446"/>
                    </a:cubicBezTo>
                    <a:cubicBezTo>
                      <a:pt x="22363" y="21446"/>
                      <a:pt x="22428" y="21420"/>
                      <a:pt x="22483" y="21383"/>
                    </a:cubicBezTo>
                    <a:lnTo>
                      <a:pt x="22917" y="20849"/>
                    </a:lnTo>
                    <a:cubicBezTo>
                      <a:pt x="22984" y="20749"/>
                      <a:pt x="22984" y="20616"/>
                      <a:pt x="22884" y="20516"/>
                    </a:cubicBezTo>
                    <a:lnTo>
                      <a:pt x="22783" y="20416"/>
                    </a:lnTo>
                    <a:cubicBezTo>
                      <a:pt x="22984" y="20149"/>
                      <a:pt x="23184" y="19882"/>
                      <a:pt x="23351" y="19582"/>
                    </a:cubicBezTo>
                    <a:lnTo>
                      <a:pt x="23484" y="19648"/>
                    </a:lnTo>
                    <a:cubicBezTo>
                      <a:pt x="23519" y="19672"/>
                      <a:pt x="23559" y="19683"/>
                      <a:pt x="23598" y="19683"/>
                    </a:cubicBezTo>
                    <a:cubicBezTo>
                      <a:pt x="23670" y="19683"/>
                      <a:pt x="23741" y="19646"/>
                      <a:pt x="23784" y="19582"/>
                    </a:cubicBezTo>
                    <a:lnTo>
                      <a:pt x="24151" y="18981"/>
                    </a:lnTo>
                    <a:cubicBezTo>
                      <a:pt x="24184" y="18848"/>
                      <a:pt x="24151" y="18714"/>
                      <a:pt x="24051" y="18648"/>
                    </a:cubicBezTo>
                    <a:lnTo>
                      <a:pt x="23951" y="18581"/>
                    </a:lnTo>
                    <a:cubicBezTo>
                      <a:pt x="24084" y="18281"/>
                      <a:pt x="24251" y="17981"/>
                      <a:pt x="24385" y="17647"/>
                    </a:cubicBezTo>
                    <a:lnTo>
                      <a:pt x="24518" y="17714"/>
                    </a:lnTo>
                    <a:cubicBezTo>
                      <a:pt x="24536" y="17720"/>
                      <a:pt x="24555" y="17722"/>
                      <a:pt x="24574" y="17722"/>
                    </a:cubicBezTo>
                    <a:cubicBezTo>
                      <a:pt x="24662" y="17722"/>
                      <a:pt x="24757" y="17663"/>
                      <a:pt x="24785" y="17580"/>
                    </a:cubicBezTo>
                    <a:lnTo>
                      <a:pt x="25018" y="16913"/>
                    </a:lnTo>
                    <a:cubicBezTo>
                      <a:pt x="25052" y="16813"/>
                      <a:pt x="25018" y="16680"/>
                      <a:pt x="24885" y="16613"/>
                    </a:cubicBezTo>
                    <a:lnTo>
                      <a:pt x="24752" y="16580"/>
                    </a:lnTo>
                    <a:cubicBezTo>
                      <a:pt x="24852" y="16246"/>
                      <a:pt x="24952" y="15912"/>
                      <a:pt x="25018" y="15579"/>
                    </a:cubicBezTo>
                    <a:lnTo>
                      <a:pt x="25152" y="15612"/>
                    </a:lnTo>
                    <a:cubicBezTo>
                      <a:pt x="25169" y="15617"/>
                      <a:pt x="25187" y="15619"/>
                      <a:pt x="25204" y="15619"/>
                    </a:cubicBezTo>
                    <a:cubicBezTo>
                      <a:pt x="25318" y="15619"/>
                      <a:pt x="25419" y="15528"/>
                      <a:pt x="25419" y="15412"/>
                    </a:cubicBezTo>
                    <a:lnTo>
                      <a:pt x="25552" y="14745"/>
                    </a:lnTo>
                    <a:cubicBezTo>
                      <a:pt x="25585" y="14611"/>
                      <a:pt x="25485" y="14511"/>
                      <a:pt x="25352" y="14478"/>
                    </a:cubicBezTo>
                    <a:lnTo>
                      <a:pt x="25219" y="14445"/>
                    </a:lnTo>
                    <a:cubicBezTo>
                      <a:pt x="25252" y="14111"/>
                      <a:pt x="25285" y="13778"/>
                      <a:pt x="25319" y="13444"/>
                    </a:cubicBezTo>
                    <a:lnTo>
                      <a:pt x="25452" y="13444"/>
                    </a:lnTo>
                    <a:cubicBezTo>
                      <a:pt x="25585" y="13444"/>
                      <a:pt x="25686" y="13311"/>
                      <a:pt x="25686" y="13210"/>
                    </a:cubicBezTo>
                    <a:lnTo>
                      <a:pt x="25686" y="12510"/>
                    </a:lnTo>
                    <a:cubicBezTo>
                      <a:pt x="25686" y="12377"/>
                      <a:pt x="25585" y="12276"/>
                      <a:pt x="25452" y="12276"/>
                    </a:cubicBezTo>
                    <a:lnTo>
                      <a:pt x="25319" y="12276"/>
                    </a:lnTo>
                    <a:cubicBezTo>
                      <a:pt x="25285" y="11943"/>
                      <a:pt x="25252" y="11609"/>
                      <a:pt x="25219" y="11242"/>
                    </a:cubicBezTo>
                    <a:lnTo>
                      <a:pt x="25352" y="11242"/>
                    </a:lnTo>
                    <a:cubicBezTo>
                      <a:pt x="25485" y="11209"/>
                      <a:pt x="25585" y="11076"/>
                      <a:pt x="25552" y="10976"/>
                    </a:cubicBezTo>
                    <a:lnTo>
                      <a:pt x="25419" y="10275"/>
                    </a:lnTo>
                    <a:cubicBezTo>
                      <a:pt x="25419" y="10188"/>
                      <a:pt x="25319" y="10102"/>
                      <a:pt x="25205" y="10102"/>
                    </a:cubicBezTo>
                    <a:cubicBezTo>
                      <a:pt x="25188" y="10102"/>
                      <a:pt x="25170" y="10104"/>
                      <a:pt x="25152" y="10108"/>
                    </a:cubicBezTo>
                    <a:lnTo>
                      <a:pt x="25018" y="10142"/>
                    </a:lnTo>
                    <a:cubicBezTo>
                      <a:pt x="24952" y="9775"/>
                      <a:pt x="24852" y="9441"/>
                      <a:pt x="24752" y="9141"/>
                    </a:cubicBezTo>
                    <a:lnTo>
                      <a:pt x="24885" y="9074"/>
                    </a:lnTo>
                    <a:cubicBezTo>
                      <a:pt x="25018" y="9041"/>
                      <a:pt x="25052" y="8907"/>
                      <a:pt x="25018" y="8774"/>
                    </a:cubicBezTo>
                    <a:lnTo>
                      <a:pt x="24785" y="8140"/>
                    </a:lnTo>
                    <a:cubicBezTo>
                      <a:pt x="24757" y="8058"/>
                      <a:pt x="24662" y="7998"/>
                      <a:pt x="24574" y="7998"/>
                    </a:cubicBezTo>
                    <a:cubicBezTo>
                      <a:pt x="24555" y="7998"/>
                      <a:pt x="24536" y="8001"/>
                      <a:pt x="24518" y="8007"/>
                    </a:cubicBezTo>
                    <a:lnTo>
                      <a:pt x="24385" y="8040"/>
                    </a:lnTo>
                    <a:cubicBezTo>
                      <a:pt x="24251" y="7740"/>
                      <a:pt x="24084" y="7406"/>
                      <a:pt x="23951" y="7106"/>
                    </a:cubicBezTo>
                    <a:lnTo>
                      <a:pt x="24051" y="7039"/>
                    </a:lnTo>
                    <a:cubicBezTo>
                      <a:pt x="24151" y="6973"/>
                      <a:pt x="24184" y="6839"/>
                      <a:pt x="24151" y="6739"/>
                    </a:cubicBezTo>
                    <a:lnTo>
                      <a:pt x="23784" y="6139"/>
                    </a:lnTo>
                    <a:cubicBezTo>
                      <a:pt x="23734" y="6064"/>
                      <a:pt x="23647" y="6026"/>
                      <a:pt x="23564" y="6026"/>
                    </a:cubicBezTo>
                    <a:cubicBezTo>
                      <a:pt x="23536" y="6026"/>
                      <a:pt x="23509" y="6030"/>
                      <a:pt x="23484" y="6039"/>
                    </a:cubicBezTo>
                    <a:lnTo>
                      <a:pt x="23351" y="6139"/>
                    </a:lnTo>
                    <a:cubicBezTo>
                      <a:pt x="23184" y="5839"/>
                      <a:pt x="22984" y="5538"/>
                      <a:pt x="22783" y="5271"/>
                    </a:cubicBezTo>
                    <a:lnTo>
                      <a:pt x="22884" y="5171"/>
                    </a:lnTo>
                    <a:cubicBezTo>
                      <a:pt x="22984" y="5105"/>
                      <a:pt x="22984" y="4971"/>
                      <a:pt x="22917" y="4871"/>
                    </a:cubicBezTo>
                    <a:lnTo>
                      <a:pt x="22483" y="4337"/>
                    </a:lnTo>
                    <a:cubicBezTo>
                      <a:pt x="22428" y="4282"/>
                      <a:pt x="22363" y="4258"/>
                      <a:pt x="22299" y="4258"/>
                    </a:cubicBezTo>
                    <a:cubicBezTo>
                      <a:pt x="22246" y="4258"/>
                      <a:pt x="22195" y="4274"/>
                      <a:pt x="22150" y="4304"/>
                    </a:cubicBezTo>
                    <a:lnTo>
                      <a:pt x="22016" y="4404"/>
                    </a:lnTo>
                    <a:cubicBezTo>
                      <a:pt x="21783" y="4137"/>
                      <a:pt x="21549" y="3904"/>
                      <a:pt x="21316" y="3670"/>
                    </a:cubicBezTo>
                    <a:lnTo>
                      <a:pt x="21382" y="3570"/>
                    </a:lnTo>
                    <a:cubicBezTo>
                      <a:pt x="21483" y="3470"/>
                      <a:pt x="21449" y="3303"/>
                      <a:pt x="21349" y="3237"/>
                    </a:cubicBezTo>
                    <a:lnTo>
                      <a:pt x="20849" y="2803"/>
                    </a:lnTo>
                    <a:cubicBezTo>
                      <a:pt x="20807" y="2761"/>
                      <a:pt x="20753" y="2743"/>
                      <a:pt x="20700" y="2743"/>
                    </a:cubicBezTo>
                    <a:cubicBezTo>
                      <a:pt x="20627" y="2743"/>
                      <a:pt x="20554" y="2778"/>
                      <a:pt x="20515" y="2836"/>
                    </a:cubicBezTo>
                    <a:lnTo>
                      <a:pt x="20415" y="2936"/>
                    </a:lnTo>
                    <a:cubicBezTo>
                      <a:pt x="20148" y="2736"/>
                      <a:pt x="19881" y="2536"/>
                      <a:pt x="19581" y="2336"/>
                    </a:cubicBezTo>
                    <a:lnTo>
                      <a:pt x="19648" y="2203"/>
                    </a:lnTo>
                    <a:cubicBezTo>
                      <a:pt x="19715" y="2102"/>
                      <a:pt x="19681" y="1969"/>
                      <a:pt x="19548" y="1902"/>
                    </a:cubicBezTo>
                    <a:lnTo>
                      <a:pt x="18981" y="1569"/>
                    </a:lnTo>
                    <a:cubicBezTo>
                      <a:pt x="18933" y="1545"/>
                      <a:pt x="18886" y="1534"/>
                      <a:pt x="18842" y="1534"/>
                    </a:cubicBezTo>
                    <a:cubicBezTo>
                      <a:pt x="18761" y="1534"/>
                      <a:pt x="18690" y="1571"/>
                      <a:pt x="18647" y="1635"/>
                    </a:cubicBezTo>
                    <a:lnTo>
                      <a:pt x="18580" y="1769"/>
                    </a:lnTo>
                    <a:cubicBezTo>
                      <a:pt x="18280" y="1602"/>
                      <a:pt x="17980" y="1469"/>
                      <a:pt x="17646" y="1335"/>
                    </a:cubicBezTo>
                    <a:lnTo>
                      <a:pt x="17680" y="1202"/>
                    </a:lnTo>
                    <a:cubicBezTo>
                      <a:pt x="17747" y="1068"/>
                      <a:pt x="17680" y="935"/>
                      <a:pt x="17546" y="902"/>
                    </a:cubicBezTo>
                    <a:lnTo>
                      <a:pt x="16913" y="668"/>
                    </a:lnTo>
                    <a:cubicBezTo>
                      <a:pt x="16889" y="662"/>
                      <a:pt x="16865" y="659"/>
                      <a:pt x="16842" y="659"/>
                    </a:cubicBezTo>
                    <a:cubicBezTo>
                      <a:pt x="16735" y="659"/>
                      <a:pt x="16640" y="719"/>
                      <a:pt x="16612" y="802"/>
                    </a:cubicBezTo>
                    <a:lnTo>
                      <a:pt x="16579" y="935"/>
                    </a:lnTo>
                    <a:cubicBezTo>
                      <a:pt x="16245" y="835"/>
                      <a:pt x="15912" y="768"/>
                      <a:pt x="15578" y="668"/>
                    </a:cubicBezTo>
                    <a:lnTo>
                      <a:pt x="15612" y="535"/>
                    </a:lnTo>
                    <a:cubicBezTo>
                      <a:pt x="15612" y="401"/>
                      <a:pt x="15545" y="301"/>
                      <a:pt x="15412" y="268"/>
                    </a:cubicBezTo>
                    <a:lnTo>
                      <a:pt x="14744" y="168"/>
                    </a:lnTo>
                    <a:cubicBezTo>
                      <a:pt x="14721" y="162"/>
                      <a:pt x="14699" y="159"/>
                      <a:pt x="14676" y="159"/>
                    </a:cubicBezTo>
                    <a:cubicBezTo>
                      <a:pt x="14569" y="159"/>
                      <a:pt x="14478" y="224"/>
                      <a:pt x="14478" y="335"/>
                    </a:cubicBezTo>
                    <a:lnTo>
                      <a:pt x="14444" y="468"/>
                    </a:lnTo>
                    <a:cubicBezTo>
                      <a:pt x="14111" y="435"/>
                      <a:pt x="13777" y="401"/>
                      <a:pt x="13410" y="401"/>
                    </a:cubicBezTo>
                    <a:lnTo>
                      <a:pt x="13410" y="234"/>
                    </a:lnTo>
                    <a:cubicBezTo>
                      <a:pt x="13410" y="101"/>
                      <a:pt x="13310" y="1"/>
                      <a:pt x="13177" y="1"/>
                    </a:cubicBezTo>
                    <a:close/>
                  </a:path>
                </a:pathLst>
              </a:custGeom>
              <a:solidFill>
                <a:srgbClr val="1A1A1A"/>
              </a:solidFill>
              <a:ln>
                <a:noFill/>
              </a:ln>
            </p:spPr>
            <p:txBody>
              <a:bodyPr spcFirstLastPara="1" wrap="square" lIns="121900" tIns="121900" rIns="121900" bIns="121900" anchor="ctr" anchorCtr="0">
                <a:noAutofit/>
              </a:bodyPr>
              <a:lstStyle/>
              <a:p>
                <a:endParaRPr sz="2400"/>
              </a:p>
            </p:txBody>
          </p:sp>
          <p:sp>
            <p:nvSpPr>
              <p:cNvPr id="65" name="Google Shape;1259;p26">
                <a:extLst>
                  <a:ext uri="{FF2B5EF4-FFF2-40B4-BE49-F238E27FC236}">
                    <a16:creationId xmlns:a16="http://schemas.microsoft.com/office/drawing/2014/main" id="{B333DDA9-CD4D-49EA-9CB7-02481EC15274}"/>
                  </a:ext>
                </a:extLst>
              </p:cNvPr>
              <p:cNvSpPr/>
              <p:nvPr/>
            </p:nvSpPr>
            <p:spPr>
              <a:xfrm>
                <a:off x="5280750" y="3240875"/>
                <a:ext cx="459525" cy="417600"/>
              </a:xfrm>
              <a:custGeom>
                <a:avLst/>
                <a:gdLst/>
                <a:ahLst/>
                <a:cxnLst/>
                <a:rect l="l" t="t" r="r" b="b"/>
                <a:pathLst>
                  <a:path w="18381" h="16704" extrusionOk="0">
                    <a:moveTo>
                      <a:pt x="9195" y="1"/>
                    </a:moveTo>
                    <a:cubicBezTo>
                      <a:pt x="5406" y="1"/>
                      <a:pt x="1981" y="2583"/>
                      <a:pt x="1068" y="6434"/>
                    </a:cubicBezTo>
                    <a:cubicBezTo>
                      <a:pt x="0" y="10904"/>
                      <a:pt x="2769" y="15407"/>
                      <a:pt x="7272" y="16474"/>
                    </a:cubicBezTo>
                    <a:cubicBezTo>
                      <a:pt x="7920" y="16629"/>
                      <a:pt x="8569" y="16703"/>
                      <a:pt x="9208" y="16703"/>
                    </a:cubicBezTo>
                    <a:cubicBezTo>
                      <a:pt x="12976" y="16703"/>
                      <a:pt x="16400" y="14125"/>
                      <a:pt x="17313" y="10303"/>
                    </a:cubicBezTo>
                    <a:cubicBezTo>
                      <a:pt x="18380" y="5800"/>
                      <a:pt x="15612" y="1297"/>
                      <a:pt x="11142" y="229"/>
                    </a:cubicBezTo>
                    <a:cubicBezTo>
                      <a:pt x="10489" y="75"/>
                      <a:pt x="9837" y="1"/>
                      <a:pt x="9195" y="1"/>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66" name="Google Shape;1260;p26">
                <a:extLst>
                  <a:ext uri="{FF2B5EF4-FFF2-40B4-BE49-F238E27FC236}">
                    <a16:creationId xmlns:a16="http://schemas.microsoft.com/office/drawing/2014/main" id="{C5F774CF-DE0E-41F9-9496-7AEDF4B2BCD6}"/>
                  </a:ext>
                </a:extLst>
              </p:cNvPr>
              <p:cNvSpPr/>
              <p:nvPr/>
            </p:nvSpPr>
            <p:spPr>
              <a:xfrm>
                <a:off x="5304100" y="3241600"/>
                <a:ext cx="413650" cy="182650"/>
              </a:xfrm>
              <a:custGeom>
                <a:avLst/>
                <a:gdLst/>
                <a:ahLst/>
                <a:cxnLst/>
                <a:rect l="l" t="t" r="r" b="b"/>
                <a:pathLst>
                  <a:path w="16546" h="7306" extrusionOk="0">
                    <a:moveTo>
                      <a:pt x="8273" y="0"/>
                    </a:moveTo>
                    <a:cubicBezTo>
                      <a:pt x="4037" y="0"/>
                      <a:pt x="501" y="3203"/>
                      <a:pt x="0" y="7305"/>
                    </a:cubicBezTo>
                    <a:cubicBezTo>
                      <a:pt x="2035" y="4937"/>
                      <a:pt x="5037" y="3403"/>
                      <a:pt x="8340" y="3403"/>
                    </a:cubicBezTo>
                    <a:cubicBezTo>
                      <a:pt x="11575" y="3403"/>
                      <a:pt x="14511" y="4870"/>
                      <a:pt x="16546" y="7172"/>
                    </a:cubicBezTo>
                    <a:cubicBezTo>
                      <a:pt x="15979" y="3102"/>
                      <a:pt x="12476" y="0"/>
                      <a:pt x="827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7" name="Google Shape;1261;p26">
                <a:extLst>
                  <a:ext uri="{FF2B5EF4-FFF2-40B4-BE49-F238E27FC236}">
                    <a16:creationId xmlns:a16="http://schemas.microsoft.com/office/drawing/2014/main" id="{1D111EB6-177E-4393-806E-F3D7327F05F1}"/>
                  </a:ext>
                </a:extLst>
              </p:cNvPr>
              <p:cNvSpPr/>
              <p:nvPr/>
            </p:nvSpPr>
            <p:spPr>
              <a:xfrm>
                <a:off x="5418350" y="3357500"/>
                <a:ext cx="185975" cy="186000"/>
              </a:xfrm>
              <a:custGeom>
                <a:avLst/>
                <a:gdLst/>
                <a:ahLst/>
                <a:cxnLst/>
                <a:rect l="l" t="t" r="r" b="b"/>
                <a:pathLst>
                  <a:path w="7439" h="7440" extrusionOk="0">
                    <a:moveTo>
                      <a:pt x="3703" y="1"/>
                    </a:moveTo>
                    <a:cubicBezTo>
                      <a:pt x="1668" y="1"/>
                      <a:pt x="0" y="1669"/>
                      <a:pt x="0" y="3704"/>
                    </a:cubicBezTo>
                    <a:cubicBezTo>
                      <a:pt x="0" y="5772"/>
                      <a:pt x="1668" y="7440"/>
                      <a:pt x="3703" y="7440"/>
                    </a:cubicBezTo>
                    <a:cubicBezTo>
                      <a:pt x="5771" y="7440"/>
                      <a:pt x="7439" y="5772"/>
                      <a:pt x="7439" y="3704"/>
                    </a:cubicBezTo>
                    <a:cubicBezTo>
                      <a:pt x="7439" y="1669"/>
                      <a:pt x="5771" y="1"/>
                      <a:pt x="370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68" name="Google Shape;1262;p26">
                <a:extLst>
                  <a:ext uri="{FF2B5EF4-FFF2-40B4-BE49-F238E27FC236}">
                    <a16:creationId xmlns:a16="http://schemas.microsoft.com/office/drawing/2014/main" id="{A336BA9B-A598-46F6-9A93-C13320D59930}"/>
                  </a:ext>
                </a:extLst>
              </p:cNvPr>
              <p:cNvSpPr/>
              <p:nvPr/>
            </p:nvSpPr>
            <p:spPr>
              <a:xfrm>
                <a:off x="5418350" y="3451750"/>
                <a:ext cx="185975" cy="91750"/>
              </a:xfrm>
              <a:custGeom>
                <a:avLst/>
                <a:gdLst/>
                <a:ahLst/>
                <a:cxnLst/>
                <a:rect l="l" t="t" r="r" b="b"/>
                <a:pathLst>
                  <a:path w="7439" h="3670" extrusionOk="0">
                    <a:moveTo>
                      <a:pt x="7439" y="0"/>
                    </a:moveTo>
                    <a:lnTo>
                      <a:pt x="7439" y="0"/>
                    </a:lnTo>
                    <a:cubicBezTo>
                      <a:pt x="6705" y="1134"/>
                      <a:pt x="5438" y="1968"/>
                      <a:pt x="3670" y="1968"/>
                    </a:cubicBezTo>
                    <a:cubicBezTo>
                      <a:pt x="1968" y="1968"/>
                      <a:pt x="768" y="1234"/>
                      <a:pt x="0" y="167"/>
                    </a:cubicBezTo>
                    <a:lnTo>
                      <a:pt x="0" y="167"/>
                    </a:lnTo>
                    <a:cubicBezTo>
                      <a:pt x="134" y="2135"/>
                      <a:pt x="1735" y="3670"/>
                      <a:pt x="3703" y="3670"/>
                    </a:cubicBezTo>
                    <a:cubicBezTo>
                      <a:pt x="5738" y="3670"/>
                      <a:pt x="7406" y="2035"/>
                      <a:pt x="7439"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69" name="Google Shape;1263;p26">
                <a:extLst>
                  <a:ext uri="{FF2B5EF4-FFF2-40B4-BE49-F238E27FC236}">
                    <a16:creationId xmlns:a16="http://schemas.microsoft.com/office/drawing/2014/main" id="{F41D4E7A-04AE-4934-A552-A25BE1ED686F}"/>
                  </a:ext>
                </a:extLst>
              </p:cNvPr>
              <p:cNvSpPr/>
              <p:nvPr/>
            </p:nvSpPr>
            <p:spPr>
              <a:xfrm>
                <a:off x="5385000" y="2622825"/>
                <a:ext cx="145125" cy="47550"/>
              </a:xfrm>
              <a:custGeom>
                <a:avLst/>
                <a:gdLst/>
                <a:ahLst/>
                <a:cxnLst/>
                <a:rect l="l" t="t" r="r" b="b"/>
                <a:pathLst>
                  <a:path w="5805" h="1902" extrusionOk="0">
                    <a:moveTo>
                      <a:pt x="500" y="0"/>
                    </a:moveTo>
                    <a:cubicBezTo>
                      <a:pt x="234" y="0"/>
                      <a:pt x="0" y="200"/>
                      <a:pt x="0" y="467"/>
                    </a:cubicBezTo>
                    <a:lnTo>
                      <a:pt x="0" y="1435"/>
                    </a:lnTo>
                    <a:cubicBezTo>
                      <a:pt x="0" y="1701"/>
                      <a:pt x="234" y="1902"/>
                      <a:pt x="500" y="1902"/>
                    </a:cubicBezTo>
                    <a:lnTo>
                      <a:pt x="5304" y="1902"/>
                    </a:lnTo>
                    <a:cubicBezTo>
                      <a:pt x="5604" y="1902"/>
                      <a:pt x="5804" y="1701"/>
                      <a:pt x="5804" y="1435"/>
                    </a:cubicBezTo>
                    <a:lnTo>
                      <a:pt x="5804" y="467"/>
                    </a:lnTo>
                    <a:cubicBezTo>
                      <a:pt x="5804" y="200"/>
                      <a:pt x="5604" y="0"/>
                      <a:pt x="5304"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70" name="Google Shape;1264;p26">
                <a:extLst>
                  <a:ext uri="{FF2B5EF4-FFF2-40B4-BE49-F238E27FC236}">
                    <a16:creationId xmlns:a16="http://schemas.microsoft.com/office/drawing/2014/main" id="{4BF192D8-C018-41C0-979A-FFBD287C7BC1}"/>
                  </a:ext>
                </a:extLst>
              </p:cNvPr>
              <p:cNvSpPr/>
              <p:nvPr/>
            </p:nvSpPr>
            <p:spPr>
              <a:xfrm>
                <a:off x="5385000" y="2653675"/>
                <a:ext cx="145125" cy="17525"/>
              </a:xfrm>
              <a:custGeom>
                <a:avLst/>
                <a:gdLst/>
                <a:ahLst/>
                <a:cxnLst/>
                <a:rect l="l" t="t" r="r" b="b"/>
                <a:pathLst>
                  <a:path w="5805" h="701" extrusionOk="0">
                    <a:moveTo>
                      <a:pt x="0" y="0"/>
                    </a:moveTo>
                    <a:lnTo>
                      <a:pt x="0" y="34"/>
                    </a:lnTo>
                    <a:cubicBezTo>
                      <a:pt x="0" y="401"/>
                      <a:pt x="300" y="701"/>
                      <a:pt x="667" y="701"/>
                    </a:cubicBezTo>
                    <a:lnTo>
                      <a:pt x="5137" y="701"/>
                    </a:lnTo>
                    <a:cubicBezTo>
                      <a:pt x="5504" y="701"/>
                      <a:pt x="5804" y="401"/>
                      <a:pt x="5804" y="34"/>
                    </a:cubicBezTo>
                    <a:lnTo>
                      <a:pt x="5804" y="0"/>
                    </a:lnTo>
                    <a:close/>
                  </a:path>
                </a:pathLst>
              </a:custGeom>
              <a:solidFill>
                <a:srgbClr val="1D1D1B"/>
              </a:solidFill>
              <a:ln>
                <a:noFill/>
              </a:ln>
            </p:spPr>
            <p:txBody>
              <a:bodyPr spcFirstLastPara="1" wrap="square" lIns="121900" tIns="121900" rIns="121900" bIns="121900" anchor="ctr" anchorCtr="0">
                <a:noAutofit/>
              </a:bodyPr>
              <a:lstStyle/>
              <a:p>
                <a:endParaRPr sz="2400"/>
              </a:p>
            </p:txBody>
          </p:sp>
        </p:grpSp>
        <p:grpSp>
          <p:nvGrpSpPr>
            <p:cNvPr id="28" name="Group 27">
              <a:extLst>
                <a:ext uri="{FF2B5EF4-FFF2-40B4-BE49-F238E27FC236}">
                  <a16:creationId xmlns:a16="http://schemas.microsoft.com/office/drawing/2014/main" id="{C43F9DD5-46CC-457A-9E83-D14A4B75C880}"/>
                </a:ext>
              </a:extLst>
            </p:cNvPr>
            <p:cNvGrpSpPr/>
            <p:nvPr/>
          </p:nvGrpSpPr>
          <p:grpSpPr>
            <a:xfrm>
              <a:off x="7887910" y="1040991"/>
              <a:ext cx="1314666" cy="1314666"/>
              <a:chOff x="7887910" y="1040991"/>
              <a:chExt cx="1314666" cy="1314666"/>
            </a:xfrm>
          </p:grpSpPr>
          <p:pic>
            <p:nvPicPr>
              <p:cNvPr id="29" name="Graphic 28" descr="Thought bubble outline">
                <a:extLst>
                  <a:ext uri="{FF2B5EF4-FFF2-40B4-BE49-F238E27FC236}">
                    <a16:creationId xmlns:a16="http://schemas.microsoft.com/office/drawing/2014/main" id="{2EF1745B-02D8-422B-BD98-53E0966B24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7910" y="1040991"/>
                <a:ext cx="1314666" cy="1314666"/>
              </a:xfrm>
              <a:prstGeom prst="rect">
                <a:avLst/>
              </a:prstGeom>
            </p:spPr>
          </p:pic>
          <p:pic>
            <p:nvPicPr>
              <p:cNvPr id="30" name="Picture 29" descr="Shape&#10;&#10;Description automatically generated with low confidence">
                <a:extLst>
                  <a:ext uri="{FF2B5EF4-FFF2-40B4-BE49-F238E27FC236}">
                    <a16:creationId xmlns:a16="http://schemas.microsoft.com/office/drawing/2014/main" id="{6534F6FF-95F8-4C9F-B70C-B597004DD5FE}"/>
                  </a:ext>
                </a:extLst>
              </p:cNvPr>
              <p:cNvPicPr>
                <a:picLocks noChangeAspect="1"/>
              </p:cNvPicPr>
              <p:nvPr/>
            </p:nvPicPr>
            <p:blipFill rotWithShape="1">
              <a:blip r:embed="rId9">
                <a:extLst>
                  <a:ext uri="{28A0092B-C50C-407E-A947-70E740481C1C}">
                    <a14:useLocalDpi xmlns:a14="http://schemas.microsoft.com/office/drawing/2010/main" val="0"/>
                  </a:ext>
                </a:extLst>
              </a:blip>
              <a:srcRect b="17515"/>
              <a:stretch/>
            </p:blipFill>
            <p:spPr>
              <a:xfrm>
                <a:off x="8239883" y="1305654"/>
                <a:ext cx="610719" cy="503754"/>
              </a:xfrm>
              <a:prstGeom prst="rect">
                <a:avLst/>
              </a:prstGeom>
            </p:spPr>
          </p:pic>
        </p:grpSp>
      </p:grpSp>
      <p:grpSp>
        <p:nvGrpSpPr>
          <p:cNvPr id="71" name="Group 70">
            <a:extLst>
              <a:ext uri="{FF2B5EF4-FFF2-40B4-BE49-F238E27FC236}">
                <a16:creationId xmlns:a16="http://schemas.microsoft.com/office/drawing/2014/main" id="{06A382AC-6D79-43F8-9008-A1204EE41D2E}"/>
              </a:ext>
            </a:extLst>
          </p:cNvPr>
          <p:cNvGrpSpPr/>
          <p:nvPr/>
        </p:nvGrpSpPr>
        <p:grpSpPr>
          <a:xfrm>
            <a:off x="7975772" y="1365659"/>
            <a:ext cx="3818016" cy="928087"/>
            <a:chOff x="6605154" y="2629341"/>
            <a:chExt cx="3818016" cy="928087"/>
          </a:xfrm>
        </p:grpSpPr>
        <p:pic>
          <p:nvPicPr>
            <p:cNvPr id="72" name="Graphic 71" descr="Truck with solid fill">
              <a:extLst>
                <a:ext uri="{FF2B5EF4-FFF2-40B4-BE49-F238E27FC236}">
                  <a16:creationId xmlns:a16="http://schemas.microsoft.com/office/drawing/2014/main" id="{29FD034D-D456-4F4B-BCE4-3BBEB65599A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05154" y="2909884"/>
              <a:ext cx="615109" cy="615109"/>
            </a:xfrm>
            <a:prstGeom prst="rect">
              <a:avLst/>
            </a:prstGeom>
          </p:spPr>
        </p:pic>
        <p:pic>
          <p:nvPicPr>
            <p:cNvPr id="73" name="Graphic 72" descr="Car with solid fill">
              <a:extLst>
                <a:ext uri="{FF2B5EF4-FFF2-40B4-BE49-F238E27FC236}">
                  <a16:creationId xmlns:a16="http://schemas.microsoft.com/office/drawing/2014/main" id="{FFBF90EA-49D8-406F-885A-7623FE006B5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25169" y="2861749"/>
              <a:ext cx="695679" cy="695679"/>
            </a:xfrm>
            <a:prstGeom prst="rect">
              <a:avLst/>
            </a:prstGeom>
          </p:spPr>
        </p:pic>
        <p:pic>
          <p:nvPicPr>
            <p:cNvPr id="74" name="Graphic 73" descr="Car with solid fill">
              <a:extLst>
                <a:ext uri="{FF2B5EF4-FFF2-40B4-BE49-F238E27FC236}">
                  <a16:creationId xmlns:a16="http://schemas.microsoft.com/office/drawing/2014/main" id="{8BDB9D41-62A5-4716-B78F-99B53EDB9A3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16213" y="2859153"/>
              <a:ext cx="695679" cy="695679"/>
            </a:xfrm>
            <a:prstGeom prst="rect">
              <a:avLst/>
            </a:prstGeom>
          </p:spPr>
        </p:pic>
        <p:pic>
          <p:nvPicPr>
            <p:cNvPr id="75" name="Graphic 74" descr="Car with solid fill">
              <a:extLst>
                <a:ext uri="{FF2B5EF4-FFF2-40B4-BE49-F238E27FC236}">
                  <a16:creationId xmlns:a16="http://schemas.microsoft.com/office/drawing/2014/main" id="{FACC0C6C-D9A7-4FBD-A566-C5D7C59991C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88411" y="2861749"/>
              <a:ext cx="695679" cy="695679"/>
            </a:xfrm>
            <a:prstGeom prst="rect">
              <a:avLst/>
            </a:prstGeom>
          </p:spPr>
        </p:pic>
        <p:pic>
          <p:nvPicPr>
            <p:cNvPr id="76" name="Picture 75" descr="Icon&#10;&#10;Description automatically generated">
              <a:extLst>
                <a:ext uri="{FF2B5EF4-FFF2-40B4-BE49-F238E27FC236}">
                  <a16:creationId xmlns:a16="http://schemas.microsoft.com/office/drawing/2014/main" id="{65349797-B074-4C93-89C3-AE82E2CCC2C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965189" y="2905830"/>
              <a:ext cx="457981" cy="507302"/>
            </a:xfrm>
            <a:prstGeom prst="rect">
              <a:avLst/>
            </a:prstGeom>
          </p:spPr>
        </p:pic>
        <p:pic>
          <p:nvPicPr>
            <p:cNvPr id="77" name="Picture 76" descr="Icon&#10;&#10;Description automatically generated">
              <a:extLst>
                <a:ext uri="{FF2B5EF4-FFF2-40B4-BE49-F238E27FC236}">
                  <a16:creationId xmlns:a16="http://schemas.microsoft.com/office/drawing/2014/main" id="{1379522E-698E-4C3E-B506-81EC3AA6686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982842" y="2629341"/>
              <a:ext cx="519540" cy="402744"/>
            </a:xfrm>
            <a:prstGeom prst="rect">
              <a:avLst/>
            </a:prstGeom>
          </p:spPr>
        </p:pic>
        <p:cxnSp>
          <p:nvCxnSpPr>
            <p:cNvPr id="78" name="Straight Connector 77">
              <a:extLst>
                <a:ext uri="{FF2B5EF4-FFF2-40B4-BE49-F238E27FC236}">
                  <a16:creationId xmlns:a16="http://schemas.microsoft.com/office/drawing/2014/main" id="{0F2FB28B-A081-4E61-B3DC-A87D054BA742}"/>
                </a:ext>
              </a:extLst>
            </p:cNvPr>
            <p:cNvCxnSpPr>
              <a:cxnSpLocks/>
            </p:cNvCxnSpPr>
            <p:nvPr/>
          </p:nvCxnSpPr>
          <p:spPr>
            <a:xfrm>
              <a:off x="6605154" y="3391048"/>
              <a:ext cx="3763556" cy="0"/>
            </a:xfrm>
            <a:prstGeom prst="line">
              <a:avLst/>
            </a:prstGeom>
          </p:spPr>
          <p:style>
            <a:lnRef idx="1">
              <a:schemeClr val="dk1"/>
            </a:lnRef>
            <a:fillRef idx="0">
              <a:schemeClr val="dk1"/>
            </a:fillRef>
            <a:effectRef idx="0">
              <a:schemeClr val="dk1"/>
            </a:effectRef>
            <a:fontRef idx="minor">
              <a:schemeClr val="tx1"/>
            </a:fontRef>
          </p:style>
        </p:cxnSp>
      </p:grpSp>
      <p:grpSp>
        <p:nvGrpSpPr>
          <p:cNvPr id="79" name="Group 78">
            <a:extLst>
              <a:ext uri="{FF2B5EF4-FFF2-40B4-BE49-F238E27FC236}">
                <a16:creationId xmlns:a16="http://schemas.microsoft.com/office/drawing/2014/main" id="{2EF51CA3-637B-4BE9-915C-57213412FB9C}"/>
              </a:ext>
            </a:extLst>
          </p:cNvPr>
          <p:cNvGrpSpPr/>
          <p:nvPr/>
        </p:nvGrpSpPr>
        <p:grpSpPr>
          <a:xfrm>
            <a:off x="8915609" y="4197354"/>
            <a:ext cx="1725550" cy="914400"/>
            <a:chOff x="8851890" y="4239268"/>
            <a:chExt cx="1725550" cy="914400"/>
          </a:xfrm>
        </p:grpSpPr>
        <p:pic>
          <p:nvPicPr>
            <p:cNvPr id="80" name="Graphic 79" descr="Warehouse with solid fill">
              <a:extLst>
                <a:ext uri="{FF2B5EF4-FFF2-40B4-BE49-F238E27FC236}">
                  <a16:creationId xmlns:a16="http://schemas.microsoft.com/office/drawing/2014/main" id="{3D5756A6-6F0B-4C35-A27F-A240F840C2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881761" y="4336735"/>
              <a:ext cx="695679" cy="695679"/>
            </a:xfrm>
            <a:prstGeom prst="rect">
              <a:avLst/>
            </a:prstGeom>
          </p:spPr>
        </p:pic>
        <p:pic>
          <p:nvPicPr>
            <p:cNvPr id="81" name="Graphic 80" descr="Map with pin with solid fill">
              <a:extLst>
                <a:ext uri="{FF2B5EF4-FFF2-40B4-BE49-F238E27FC236}">
                  <a16:creationId xmlns:a16="http://schemas.microsoft.com/office/drawing/2014/main" id="{3EC8024D-01ED-4758-9B6C-7B1073C07B9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851890" y="4239268"/>
              <a:ext cx="914400" cy="914400"/>
            </a:xfrm>
            <a:prstGeom prst="rect">
              <a:avLst/>
            </a:prstGeom>
          </p:spPr>
        </p:pic>
      </p:grpSp>
    </p:spTree>
    <p:extLst>
      <p:ext uri="{BB962C8B-B14F-4D97-AF65-F5344CB8AC3E}">
        <p14:creationId xmlns:p14="http://schemas.microsoft.com/office/powerpoint/2010/main" val="54914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2"/>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6</a:t>
            </a:fld>
            <a:endParaRPr lang="en-US"/>
          </a:p>
        </p:txBody>
      </p:sp>
      <p:pic>
        <p:nvPicPr>
          <p:cNvPr id="13" name="Picture 12">
            <a:extLst>
              <a:ext uri="{FF2B5EF4-FFF2-40B4-BE49-F238E27FC236}">
                <a16:creationId xmlns:a16="http://schemas.microsoft.com/office/drawing/2014/main" id="{3187049B-A2C7-4179-8113-20E216908576}"/>
              </a:ext>
            </a:extLst>
          </p:cNvPr>
          <p:cNvPicPr>
            <a:picLocks noChangeAspect="1"/>
          </p:cNvPicPr>
          <p:nvPr/>
        </p:nvPicPr>
        <p:blipFill>
          <a:blip r:embed="rId3"/>
          <a:stretch>
            <a:fillRect/>
          </a:stretch>
        </p:blipFill>
        <p:spPr>
          <a:xfrm>
            <a:off x="276225" y="454316"/>
            <a:ext cx="11639550" cy="342900"/>
          </a:xfrm>
          <a:prstGeom prst="rect">
            <a:avLst/>
          </a:prstGeom>
        </p:spPr>
      </p:pic>
      <p:sp>
        <p:nvSpPr>
          <p:cNvPr id="12" name="Title 1">
            <a:extLst>
              <a:ext uri="{FF2B5EF4-FFF2-40B4-BE49-F238E27FC236}">
                <a16:creationId xmlns:a16="http://schemas.microsoft.com/office/drawing/2014/main" id="{B75DE6C0-A6CC-4333-B863-9B6EB318B09F}"/>
              </a:ext>
            </a:extLst>
          </p:cNvPr>
          <p:cNvSpPr txBox="1">
            <a:spLocks/>
          </p:cNvSpPr>
          <p:nvPr/>
        </p:nvSpPr>
        <p:spPr>
          <a:xfrm>
            <a:off x="276225" y="-63792"/>
            <a:ext cx="11375305"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lnSpc>
                <a:spcPct val="90000"/>
              </a:lnSpc>
              <a:spcBef>
                <a:spcPct val="0"/>
              </a:spcBef>
            </a:pPr>
            <a:endParaRPr lang="en-US" sz="2400" kern="1200">
              <a:solidFill>
                <a:schemeClr val="tx1"/>
              </a:solidFill>
              <a:latin typeface="Roboto" panose="02000000000000000000" pitchFamily="2" charset="0"/>
              <a:ea typeface="Roboto" panose="02000000000000000000" pitchFamily="2" charset="0"/>
              <a:cs typeface="+mj-cs"/>
            </a:endParaRPr>
          </a:p>
        </p:txBody>
      </p:sp>
      <p:sp>
        <p:nvSpPr>
          <p:cNvPr id="10" name="Title 1">
            <a:extLst>
              <a:ext uri="{FF2B5EF4-FFF2-40B4-BE49-F238E27FC236}">
                <a16:creationId xmlns:a16="http://schemas.microsoft.com/office/drawing/2014/main" id="{6890802F-630B-4370-BA1F-B1B3708416FA}"/>
              </a:ext>
            </a:extLst>
          </p:cNvPr>
          <p:cNvSpPr txBox="1">
            <a:spLocks/>
          </p:cNvSpPr>
          <p:nvPr/>
        </p:nvSpPr>
        <p:spPr>
          <a:xfrm>
            <a:off x="276225" y="-19329"/>
            <a:ext cx="11375305"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tr-TR" sz="2400" kern="1200">
                <a:solidFill>
                  <a:schemeClr val="tx1"/>
                </a:solidFill>
                <a:latin typeface="Roboto" panose="02000000000000000000" pitchFamily="2" charset="0"/>
                <a:ea typeface="Roboto" panose="02000000000000000000" pitchFamily="2" charset="0"/>
                <a:cs typeface="+mj-cs"/>
              </a:rPr>
              <a:t>PLANNING OF EXPERIMENTS: Factor Levels and Single Factor Experiments</a:t>
            </a:r>
            <a:endParaRPr lang="en-US" sz="2400" kern="1200">
              <a:solidFill>
                <a:schemeClr val="tx1"/>
              </a:solidFill>
              <a:latin typeface="Roboto" panose="02000000000000000000" pitchFamily="2" charset="0"/>
              <a:ea typeface="Roboto" panose="02000000000000000000" pitchFamily="2" charset="0"/>
              <a:cs typeface="+mj-cs"/>
            </a:endParaRPr>
          </a:p>
        </p:txBody>
      </p:sp>
      <p:grpSp>
        <p:nvGrpSpPr>
          <p:cNvPr id="6" name="Group 5">
            <a:extLst>
              <a:ext uri="{FF2B5EF4-FFF2-40B4-BE49-F238E27FC236}">
                <a16:creationId xmlns:a16="http://schemas.microsoft.com/office/drawing/2014/main" id="{346B18AA-216E-4DDB-8167-6AFEFBDA5747}"/>
              </a:ext>
            </a:extLst>
          </p:cNvPr>
          <p:cNvGrpSpPr/>
          <p:nvPr/>
        </p:nvGrpSpPr>
        <p:grpSpPr>
          <a:xfrm>
            <a:off x="265508" y="642997"/>
            <a:ext cx="4233227" cy="5921764"/>
            <a:chOff x="276225" y="604948"/>
            <a:chExt cx="4233227" cy="5921764"/>
          </a:xfrm>
        </p:grpSpPr>
        <p:sp>
          <p:nvSpPr>
            <p:cNvPr id="5" name="TextBox 4">
              <a:extLst>
                <a:ext uri="{FF2B5EF4-FFF2-40B4-BE49-F238E27FC236}">
                  <a16:creationId xmlns:a16="http://schemas.microsoft.com/office/drawing/2014/main" id="{D26557D7-BEAA-4D95-9F0C-076EC3D41784}"/>
                </a:ext>
              </a:extLst>
            </p:cNvPr>
            <p:cNvSpPr txBox="1"/>
            <p:nvPr/>
          </p:nvSpPr>
          <p:spPr>
            <a:xfrm>
              <a:off x="295670" y="604948"/>
              <a:ext cx="4213782" cy="2369880"/>
            </a:xfrm>
            <a:prstGeom prst="rect">
              <a:avLst/>
            </a:prstGeom>
            <a:noFill/>
          </p:spPr>
          <p:txBody>
            <a:bodyPr wrap="square" rtlCol="0">
              <a:spAutoFit/>
            </a:bodyPr>
            <a:lstStyle/>
            <a:p>
              <a:pPr algn="ctr"/>
              <a:r>
                <a:rPr lang="en-US" sz="1400" u="sng">
                  <a:latin typeface="Roboto" panose="02000000000000000000" pitchFamily="2" charset="0"/>
                  <a:ea typeface="Roboto" panose="02000000000000000000" pitchFamily="2" charset="0"/>
                </a:rPr>
                <a:t>Factor Levels</a:t>
              </a:r>
              <a:endParaRPr lang="tr-TR" sz="1400" u="sng">
                <a:latin typeface="Roboto" panose="02000000000000000000" pitchFamily="2" charset="0"/>
                <a:ea typeface="Roboto" panose="02000000000000000000" pitchFamily="2" charset="0"/>
              </a:endParaRPr>
            </a:p>
            <a:p>
              <a:endParaRPr lang="en-US" sz="1200" b="1" u="sng">
                <a:latin typeface="Roboto" panose="02000000000000000000" pitchFamily="2" charset="0"/>
                <a:ea typeface="Roboto" panose="02000000000000000000" pitchFamily="2" charset="0"/>
              </a:endParaRPr>
            </a:p>
            <a:p>
              <a:r>
                <a:rPr lang="tr-TR" sz="1200" b="1">
                  <a:latin typeface="Roboto" panose="02000000000000000000" pitchFamily="2" charset="0"/>
                  <a:ea typeface="Roboto" panose="02000000000000000000" pitchFamily="2" charset="0"/>
                </a:rPr>
                <a:t>Factor 1: Charging Policy</a:t>
              </a:r>
            </a:p>
            <a:p>
              <a:endParaRPr lang="tr-TR" sz="1200">
                <a:latin typeface="Roboto" panose="02000000000000000000" pitchFamily="2" charset="0"/>
                <a:ea typeface="Roboto" panose="02000000000000000000" pitchFamily="2" charset="0"/>
              </a:endParaRPr>
            </a:p>
            <a:p>
              <a:r>
                <a:rPr lang="tr-TR" sz="1200" b="1">
                  <a:latin typeface="Roboto" panose="02000000000000000000" pitchFamily="2" charset="0"/>
                  <a:ea typeface="Roboto" panose="02000000000000000000" pitchFamily="2" charset="0"/>
                </a:rPr>
                <a:t>Factor Levels: </a:t>
              </a:r>
              <a:r>
                <a:rPr lang="tr-TR" sz="1200">
                  <a:latin typeface="Roboto" panose="02000000000000000000" pitchFamily="2" charset="0"/>
                  <a:ea typeface="Roboto" panose="02000000000000000000" pitchFamily="2" charset="0"/>
                </a:rPr>
                <a:t>[0,1]</a:t>
              </a:r>
            </a:p>
            <a:p>
              <a:r>
                <a:rPr lang="tr-TR" sz="1200">
                  <a:latin typeface="Roboto" panose="02000000000000000000" pitchFamily="2" charset="0"/>
                  <a:ea typeface="Roboto" panose="02000000000000000000" pitchFamily="2" charset="0"/>
                </a:rPr>
                <a:t>0: Base Case Charging Policy</a:t>
              </a:r>
            </a:p>
            <a:p>
              <a:r>
                <a:rPr lang="tr-TR" sz="1200">
                  <a:latin typeface="Roboto" panose="02000000000000000000" pitchFamily="2" charset="0"/>
                  <a:ea typeface="Roboto" panose="02000000000000000000" pitchFamily="2" charset="0"/>
                </a:rPr>
                <a:t>1: New Charging Policy (Explained in Assignment 1)</a:t>
              </a:r>
            </a:p>
            <a:p>
              <a:endParaRPr lang="tr-TR"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Changing the factor level from «0» to «1», we will observe the change in the maximum tour end time of the vans. Note that this is not a numerical factor, but a factor that is referring to a policy.</a:t>
              </a:r>
            </a:p>
          </p:txBody>
        </p:sp>
        <p:sp>
          <p:nvSpPr>
            <p:cNvPr id="15" name="TextBox 14">
              <a:extLst>
                <a:ext uri="{FF2B5EF4-FFF2-40B4-BE49-F238E27FC236}">
                  <a16:creationId xmlns:a16="http://schemas.microsoft.com/office/drawing/2014/main" id="{53A51788-0204-42DA-BDA4-7892B0581FA2}"/>
                </a:ext>
              </a:extLst>
            </p:cNvPr>
            <p:cNvSpPr txBox="1"/>
            <p:nvPr/>
          </p:nvSpPr>
          <p:spPr>
            <a:xfrm>
              <a:off x="276225" y="5141717"/>
              <a:ext cx="4213782" cy="1384995"/>
            </a:xfrm>
            <a:prstGeom prst="rect">
              <a:avLst/>
            </a:prstGeom>
            <a:noFill/>
          </p:spPr>
          <p:txBody>
            <a:bodyPr wrap="square" lIns="91440" tIns="45720" rIns="91440" bIns="45720" rtlCol="0" anchor="t">
              <a:spAutoFit/>
            </a:bodyPr>
            <a:lstStyle/>
            <a:p>
              <a:r>
                <a:rPr lang="tr-TR" sz="1200">
                  <a:latin typeface="Roboto"/>
                  <a:ea typeface="Roboto"/>
                </a:rPr>
                <a:t>With the changing battery sizes, we will observe the change in the maximum tour end time. If with smaller batteries still the maximum tour end times can satisfy 8 hours constraint, that means an opportunity for the company to make some savings. Also, some flexible options ( [30,30,20,20]) with different battery sizes for different vans will be tried, to see if a right combination can be found.</a:t>
              </a:r>
              <a:endParaRPr lang="tr-TR" sz="1200">
                <a:latin typeface="Roboto" panose="02000000000000000000" pitchFamily="2" charset="0"/>
                <a:ea typeface="Roboto" panose="02000000000000000000" pitchFamily="2" charset="0"/>
              </a:endParaRPr>
            </a:p>
          </p:txBody>
        </p:sp>
        <p:sp>
          <p:nvSpPr>
            <p:cNvPr id="24" name="TextBox 23">
              <a:extLst>
                <a:ext uri="{FF2B5EF4-FFF2-40B4-BE49-F238E27FC236}">
                  <a16:creationId xmlns:a16="http://schemas.microsoft.com/office/drawing/2014/main" id="{1FF70CF6-A2E8-41BB-A034-A666F78E400D}"/>
                </a:ext>
              </a:extLst>
            </p:cNvPr>
            <p:cNvSpPr txBox="1"/>
            <p:nvPr/>
          </p:nvSpPr>
          <p:spPr>
            <a:xfrm>
              <a:off x="1781684" y="4041448"/>
              <a:ext cx="2106482" cy="1061829"/>
            </a:xfrm>
            <a:prstGeom prst="rect">
              <a:avLst/>
            </a:prstGeom>
            <a:noFill/>
          </p:spPr>
          <p:txBody>
            <a:bodyPr wrap="square" rtlCol="0">
              <a:spAutoFit/>
            </a:bodyPr>
            <a:lstStyle/>
            <a:p>
              <a:r>
                <a:rPr lang="tr-TR" sz="1050" b="1" i="1" dirty="0">
                  <a:latin typeface="Roboto"/>
                  <a:ea typeface="Roboto"/>
                </a:rPr>
                <a:t>NOTE:</a:t>
              </a:r>
            </a:p>
            <a:p>
              <a:r>
                <a:rPr lang="tr-TR" sz="1050" i="1" dirty="0">
                  <a:latin typeface="Roboto"/>
                  <a:ea typeface="Roboto"/>
                </a:rPr>
                <a:t>Batery Size: [x,y,z,t] means that:</a:t>
              </a:r>
            </a:p>
            <a:p>
              <a:r>
                <a:rPr lang="tr-TR" sz="1050" i="1" dirty="0">
                  <a:latin typeface="Roboto"/>
                  <a:ea typeface="Roboto"/>
                </a:rPr>
                <a:t>Van_0 battery = x kwh</a:t>
              </a:r>
            </a:p>
            <a:p>
              <a:r>
                <a:rPr lang="tr-TR" sz="1050" i="1" dirty="0">
                  <a:latin typeface="Roboto"/>
                  <a:ea typeface="Roboto"/>
                </a:rPr>
                <a:t>Van_1 battery = y kwh</a:t>
              </a:r>
            </a:p>
            <a:p>
              <a:r>
                <a:rPr lang="tr-TR" sz="1050" i="1" dirty="0">
                  <a:latin typeface="Roboto"/>
                  <a:ea typeface="Roboto"/>
                </a:rPr>
                <a:t>Van_2 battery = z kwh</a:t>
              </a:r>
            </a:p>
            <a:p>
              <a:r>
                <a:rPr lang="tr-TR" sz="1050" i="1" dirty="0">
                  <a:latin typeface="Roboto"/>
                  <a:ea typeface="Roboto"/>
                </a:rPr>
                <a:t>Van_3 battery = t kwh</a:t>
              </a:r>
            </a:p>
          </p:txBody>
        </p:sp>
        <p:sp>
          <p:nvSpPr>
            <p:cNvPr id="25" name="TextBox 24">
              <a:extLst>
                <a:ext uri="{FF2B5EF4-FFF2-40B4-BE49-F238E27FC236}">
                  <a16:creationId xmlns:a16="http://schemas.microsoft.com/office/drawing/2014/main" id="{1A7CDD90-0F2F-4D12-AB64-5163BAEC0C73}"/>
                </a:ext>
              </a:extLst>
            </p:cNvPr>
            <p:cNvSpPr txBox="1"/>
            <p:nvPr/>
          </p:nvSpPr>
          <p:spPr>
            <a:xfrm>
              <a:off x="301676" y="3756722"/>
              <a:ext cx="1480008" cy="1384995"/>
            </a:xfrm>
            <a:prstGeom prst="rect">
              <a:avLst/>
            </a:prstGeom>
            <a:noFill/>
          </p:spPr>
          <p:txBody>
            <a:bodyPr wrap="square" rtlCol="0">
              <a:spAutoFit/>
            </a:bodyPr>
            <a:lstStyle/>
            <a:p>
              <a:r>
                <a:rPr lang="tr-TR" sz="1200" b="1" dirty="0">
                  <a:latin typeface="Roboto"/>
                  <a:ea typeface="Roboto"/>
                </a:rPr>
                <a:t>Factor Levels:</a:t>
              </a:r>
            </a:p>
            <a:p>
              <a:r>
                <a:rPr lang="tr-TR" sz="1200" dirty="0">
                  <a:latin typeface="Roboto"/>
                  <a:ea typeface="Roboto"/>
                </a:rPr>
                <a:t>[20,20,20,20] </a:t>
              </a:r>
            </a:p>
            <a:p>
              <a:r>
                <a:rPr lang="tr-TR" sz="1200" dirty="0">
                  <a:latin typeface="Roboto"/>
                  <a:ea typeface="Roboto"/>
                </a:rPr>
                <a:t>[25,25,25,25]</a:t>
              </a:r>
            </a:p>
            <a:p>
              <a:r>
                <a:rPr lang="tr-TR" sz="1200" dirty="0">
                  <a:latin typeface="Roboto"/>
                  <a:ea typeface="Roboto"/>
                </a:rPr>
                <a:t>[30,30,30,30]</a:t>
              </a:r>
            </a:p>
            <a:p>
              <a:r>
                <a:rPr lang="tr-TR" sz="1200" dirty="0">
                  <a:latin typeface="Roboto"/>
                  <a:ea typeface="Roboto"/>
                </a:rPr>
                <a:t>[35,35,35,35]</a:t>
              </a:r>
            </a:p>
            <a:p>
              <a:r>
                <a:rPr lang="tr-TR" sz="1200" dirty="0">
                  <a:latin typeface="Roboto"/>
                  <a:ea typeface="Roboto"/>
                </a:rPr>
                <a:t>[30,30,20,20]</a:t>
              </a:r>
            </a:p>
            <a:p>
              <a:r>
                <a:rPr lang="tr-TR" sz="1200" dirty="0">
                  <a:latin typeface="Roboto"/>
                  <a:ea typeface="Roboto"/>
                </a:rPr>
                <a:t>[25,25,20,20]</a:t>
              </a:r>
            </a:p>
          </p:txBody>
        </p:sp>
        <p:sp>
          <p:nvSpPr>
            <p:cNvPr id="26" name="TextBox 25">
              <a:extLst>
                <a:ext uri="{FF2B5EF4-FFF2-40B4-BE49-F238E27FC236}">
                  <a16:creationId xmlns:a16="http://schemas.microsoft.com/office/drawing/2014/main" id="{C7CB11D5-D290-4087-BCEB-DF990C17F393}"/>
                </a:ext>
              </a:extLst>
            </p:cNvPr>
            <p:cNvSpPr txBox="1"/>
            <p:nvPr/>
          </p:nvSpPr>
          <p:spPr>
            <a:xfrm>
              <a:off x="295670" y="2926056"/>
              <a:ext cx="4213782" cy="1015663"/>
            </a:xfrm>
            <a:prstGeom prst="rect">
              <a:avLst/>
            </a:prstGeom>
            <a:noFill/>
          </p:spPr>
          <p:txBody>
            <a:bodyPr wrap="square" lIns="91440" tIns="45720" rIns="91440" bIns="45720" rtlCol="0" anchor="t">
              <a:spAutoFit/>
            </a:bodyPr>
            <a:lstStyle/>
            <a:p>
              <a:r>
                <a:rPr lang="tr-TR" sz="1200" b="1" u="sng">
                  <a:latin typeface="Roboto"/>
                  <a:ea typeface="Roboto"/>
                </a:rPr>
                <a:t>Factor 2: Battery Size</a:t>
              </a:r>
            </a:p>
            <a:p>
              <a:endParaRPr lang="tr-TR" sz="1200">
                <a:latin typeface="Roboto" panose="02000000000000000000" pitchFamily="2" charset="0"/>
                <a:ea typeface="Roboto" panose="02000000000000000000" pitchFamily="2" charset="0"/>
              </a:endParaRPr>
            </a:p>
            <a:p>
              <a:r>
                <a:rPr lang="tr-TR" sz="1200">
                  <a:latin typeface="Roboto"/>
                  <a:ea typeface="Roboto"/>
                </a:rPr>
                <a:t>For factor levels of battery size, different battery sizes for different vans can </a:t>
              </a:r>
              <a:r>
                <a:rPr lang="en-US" sz="1200">
                  <a:latin typeface="Roboto"/>
                  <a:ea typeface="Roboto"/>
                </a:rPr>
                <a:t>be </a:t>
              </a:r>
              <a:r>
                <a:rPr lang="tr-TR" sz="1200">
                  <a:latin typeface="Roboto"/>
                  <a:ea typeface="Roboto"/>
                </a:rPr>
                <a:t>used</a:t>
              </a:r>
              <a:r>
                <a:rPr lang="en-US" sz="1200">
                  <a:latin typeface="Roboto"/>
                  <a:ea typeface="Roboto"/>
                </a:rPr>
                <a:t> </a:t>
              </a:r>
              <a:r>
                <a:rPr lang="tr-TR" sz="1200">
                  <a:latin typeface="Roboto"/>
                  <a:ea typeface="Roboto"/>
                </a:rPr>
                <a:t>and this will be show</a:t>
              </a:r>
              <a:r>
                <a:rPr lang="en-US" sz="1200">
                  <a:latin typeface="Roboto"/>
                  <a:ea typeface="Roboto"/>
                </a:rPr>
                <a:t>n</a:t>
              </a:r>
              <a:r>
                <a:rPr lang="tr-TR" sz="1200">
                  <a:latin typeface="Roboto"/>
                  <a:ea typeface="Roboto"/>
                </a:rPr>
                <a:t> as:</a:t>
              </a:r>
            </a:p>
            <a:p>
              <a:endParaRPr lang="tr-TR" sz="1200">
                <a:latin typeface="Roboto" panose="02000000000000000000" pitchFamily="2" charset="0"/>
                <a:ea typeface="Roboto" panose="02000000000000000000" pitchFamily="2" charset="0"/>
              </a:endParaRPr>
            </a:p>
          </p:txBody>
        </p:sp>
      </p:grpSp>
      <p:graphicFrame>
        <p:nvGraphicFramePr>
          <p:cNvPr id="22" name="Table 21">
            <a:extLst>
              <a:ext uri="{FF2B5EF4-FFF2-40B4-BE49-F238E27FC236}">
                <a16:creationId xmlns:a16="http://schemas.microsoft.com/office/drawing/2014/main" id="{BEF4CC2C-6C43-462F-89C6-F96C6F3DAE76}"/>
              </a:ext>
            </a:extLst>
          </p:cNvPr>
          <p:cNvGraphicFramePr>
            <a:graphicFrameLocks noGrp="1"/>
          </p:cNvGraphicFramePr>
          <p:nvPr>
            <p:extLst>
              <p:ext uri="{D42A27DB-BD31-4B8C-83A1-F6EECF244321}">
                <p14:modId xmlns:p14="http://schemas.microsoft.com/office/powerpoint/2010/main" val="3460772357"/>
              </p:ext>
            </p:extLst>
          </p:nvPr>
        </p:nvGraphicFramePr>
        <p:xfrm>
          <a:off x="4699173" y="3778393"/>
          <a:ext cx="3165360" cy="2725865"/>
        </p:xfrm>
        <a:graphic>
          <a:graphicData uri="http://schemas.openxmlformats.org/drawingml/2006/table">
            <a:tbl>
              <a:tblPr/>
              <a:tblGrid>
                <a:gridCol w="1042992">
                  <a:extLst>
                    <a:ext uri="{9D8B030D-6E8A-4147-A177-3AD203B41FA5}">
                      <a16:colId xmlns:a16="http://schemas.microsoft.com/office/drawing/2014/main" val="1545387273"/>
                    </a:ext>
                  </a:extLst>
                </a:gridCol>
                <a:gridCol w="1079376">
                  <a:extLst>
                    <a:ext uri="{9D8B030D-6E8A-4147-A177-3AD203B41FA5}">
                      <a16:colId xmlns:a16="http://schemas.microsoft.com/office/drawing/2014/main" val="2604034960"/>
                    </a:ext>
                  </a:extLst>
                </a:gridCol>
                <a:gridCol w="1042992">
                  <a:extLst>
                    <a:ext uri="{9D8B030D-6E8A-4147-A177-3AD203B41FA5}">
                      <a16:colId xmlns:a16="http://schemas.microsoft.com/office/drawing/2014/main" val="1826445613"/>
                    </a:ext>
                  </a:extLst>
                </a:gridCol>
              </a:tblGrid>
              <a:tr h="336066">
                <a:tc>
                  <a:txBody>
                    <a:bodyPr/>
                    <a:lstStyle/>
                    <a:p>
                      <a:pPr algn="ctr" fontAlgn="ctr"/>
                      <a:r>
                        <a:rPr lang="tr-TR" sz="1000" b="1" i="0" u="none" strike="noStrike">
                          <a:solidFill>
                            <a:srgbClr val="000000"/>
                          </a:solidFill>
                          <a:effectLst/>
                          <a:latin typeface="Arial" panose="020B0604020202020204" pitchFamily="34" charset="0"/>
                        </a:rPr>
                        <a:t>Experiment No.</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1000" b="1" i="0" u="none" strike="noStrike">
                          <a:solidFill>
                            <a:srgbClr val="000000"/>
                          </a:solidFill>
                          <a:effectLst/>
                          <a:latin typeface="Arial" panose="020B0604020202020204" pitchFamily="34" charset="0"/>
                        </a:rPr>
                        <a:t>Charging Policy​ (Fixed)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1000" b="1" i="0" u="none" strike="noStrike">
                          <a:solidFill>
                            <a:srgbClr val="000000"/>
                          </a:solidFill>
                          <a:effectLst/>
                          <a:latin typeface="Arial" panose="020B0604020202020204" pitchFamily="34" charset="0"/>
                        </a:rPr>
                        <a:t>Battery Size​ (Changing)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5382269"/>
                  </a:ext>
                </a:extLst>
              </a:tr>
              <a:tr h="186703">
                <a:tc rowSpan="6">
                  <a:txBody>
                    <a:bodyPr/>
                    <a:lstStyle/>
                    <a:p>
                      <a:pPr algn="ctr" fontAlgn="ctr"/>
                      <a:r>
                        <a:rPr lang="tr-TR" sz="10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fontAlgn="ctr"/>
                      <a:r>
                        <a:rPr lang="tr-TR" sz="1000" b="0" i="0" u="none" strike="noStrike">
                          <a:solidFill>
                            <a:srgbClr val="000000"/>
                          </a:solidFill>
                          <a:effectLst/>
                          <a:latin typeface="Arial" panose="020B0604020202020204" pitchFamily="34" charset="0"/>
                        </a:rPr>
                        <a:t>Base Case Policy</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tr-TR" sz="1000" b="0" i="0" u="none" strike="noStrike">
                          <a:solidFill>
                            <a:srgbClr val="000000"/>
                          </a:solidFill>
                          <a:effectLst/>
                          <a:latin typeface="Arial" panose="020B0604020202020204" pitchFamily="34" charset="0"/>
                        </a:rPr>
                        <a:t>[20,20,20,20]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704430208"/>
                  </a:ext>
                </a:extLst>
              </a:tr>
              <a:tr h="336066">
                <a:tc vMerge="1">
                  <a:txBody>
                    <a:bodyPr/>
                    <a:lstStyle/>
                    <a:p>
                      <a:endParaRPr lang="tr-TR"/>
                    </a:p>
                  </a:txBody>
                  <a:tcPr/>
                </a:tc>
                <a:tc vMerge="1">
                  <a:txBody>
                    <a:bodyPr/>
                    <a:lstStyle/>
                    <a:p>
                      <a:endParaRPr lang="tr-TR"/>
                    </a:p>
                  </a:txBody>
                  <a:tcPr/>
                </a:tc>
                <a:tc>
                  <a:txBody>
                    <a:bodyPr/>
                    <a:lstStyle/>
                    <a:p>
                      <a:pPr algn="ctr" fontAlgn="ctr"/>
                      <a:r>
                        <a:rPr lang="tr-TR" sz="1000" b="0" i="0" u="none" strike="noStrike">
                          <a:solidFill>
                            <a:srgbClr val="000000"/>
                          </a:solidFill>
                          <a:effectLst/>
                          <a:latin typeface="Arial" panose="020B0604020202020204" pitchFamily="34" charset="0"/>
                        </a:rPr>
                        <a:t>[25,25,25,25]​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932801884"/>
                  </a:ext>
                </a:extLst>
              </a:tr>
              <a:tr h="186703">
                <a:tc vMerge="1">
                  <a:txBody>
                    <a:bodyPr/>
                    <a:lstStyle/>
                    <a:p>
                      <a:endParaRPr lang="tr-TR"/>
                    </a:p>
                  </a:txBody>
                  <a:tcPr/>
                </a:tc>
                <a:tc vMerge="1">
                  <a:txBody>
                    <a:bodyPr/>
                    <a:lstStyle/>
                    <a:p>
                      <a:endParaRPr lang="tr-TR"/>
                    </a:p>
                  </a:txBody>
                  <a:tcPr/>
                </a:tc>
                <a:tc>
                  <a:txBody>
                    <a:bodyPr/>
                    <a:lstStyle/>
                    <a:p>
                      <a:pPr algn="ctr" fontAlgn="ctr"/>
                      <a:r>
                        <a:rPr lang="tr-TR" sz="1000" b="0" i="0" u="none" strike="noStrike">
                          <a:solidFill>
                            <a:srgbClr val="000000"/>
                          </a:solidFill>
                          <a:effectLst/>
                          <a:latin typeface="Arial" panose="020B0604020202020204" pitchFamily="34" charset="0"/>
                        </a:rPr>
                        <a:t>[30,30,30,30]​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79243327"/>
                  </a:ext>
                </a:extLst>
              </a:tr>
              <a:tr h="186703">
                <a:tc vMerge="1">
                  <a:txBody>
                    <a:bodyPr/>
                    <a:lstStyle/>
                    <a:p>
                      <a:endParaRPr lang="tr-TR"/>
                    </a:p>
                  </a:txBody>
                  <a:tcPr/>
                </a:tc>
                <a:tc vMerge="1">
                  <a:txBody>
                    <a:bodyPr/>
                    <a:lstStyle/>
                    <a:p>
                      <a:endParaRPr lang="tr-TR"/>
                    </a:p>
                  </a:txBody>
                  <a:tcPr/>
                </a:tc>
                <a:tc>
                  <a:txBody>
                    <a:bodyPr/>
                    <a:lstStyle/>
                    <a:p>
                      <a:pPr algn="ctr" fontAlgn="ctr"/>
                      <a:r>
                        <a:rPr lang="tr-TR" sz="1000" b="0" i="0" u="none" strike="noStrike">
                          <a:solidFill>
                            <a:srgbClr val="000000"/>
                          </a:solidFill>
                          <a:effectLst/>
                          <a:latin typeface="Arial" panose="020B0604020202020204" pitchFamily="34" charset="0"/>
                        </a:rPr>
                        <a:t>[35,35,35,35]​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101054950"/>
                  </a:ext>
                </a:extLst>
              </a:tr>
              <a:tr h="186703">
                <a:tc vMerge="1">
                  <a:txBody>
                    <a:bodyPr/>
                    <a:lstStyle/>
                    <a:p>
                      <a:endParaRPr lang="tr-TR"/>
                    </a:p>
                  </a:txBody>
                  <a:tcPr/>
                </a:tc>
                <a:tc vMerge="1">
                  <a:txBody>
                    <a:bodyPr/>
                    <a:lstStyle/>
                    <a:p>
                      <a:endParaRPr lang="tr-TR"/>
                    </a:p>
                  </a:txBody>
                  <a:tcPr/>
                </a:tc>
                <a:tc>
                  <a:txBody>
                    <a:bodyPr/>
                    <a:lstStyle/>
                    <a:p>
                      <a:pPr algn="ctr" fontAlgn="ctr"/>
                      <a:r>
                        <a:rPr lang="tr-TR" sz="1000" b="0" i="0" u="none" strike="noStrike">
                          <a:solidFill>
                            <a:srgbClr val="000000"/>
                          </a:solidFill>
                          <a:effectLst/>
                          <a:latin typeface="Arial" panose="020B0604020202020204" pitchFamily="34" charset="0"/>
                        </a:rPr>
                        <a:t>[30,30,20,20]​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CC"/>
                    </a:solidFill>
                  </a:tcPr>
                </a:tc>
                <a:extLst>
                  <a:ext uri="{0D108BD9-81ED-4DB2-BD59-A6C34878D82A}">
                    <a16:rowId xmlns:a16="http://schemas.microsoft.com/office/drawing/2014/main" val="398921715"/>
                  </a:ext>
                </a:extLst>
              </a:tr>
              <a:tr h="186703">
                <a:tc vMerge="1">
                  <a:txBody>
                    <a:bodyPr/>
                    <a:lstStyle/>
                    <a:p>
                      <a:endParaRPr lang="tr-TR"/>
                    </a:p>
                  </a:txBody>
                  <a:tcPr/>
                </a:tc>
                <a:tc vMerge="1">
                  <a:txBody>
                    <a:bodyPr/>
                    <a:lstStyle/>
                    <a:p>
                      <a:endParaRPr lang="tr-TR"/>
                    </a:p>
                  </a:txBody>
                  <a:tcPr/>
                </a:tc>
                <a:tc>
                  <a:txBody>
                    <a:bodyPr/>
                    <a:lstStyle/>
                    <a:p>
                      <a:pPr algn="ctr" fontAlgn="ctr"/>
                      <a:r>
                        <a:rPr lang="tr-TR" sz="1000" b="0" i="0" u="none" strike="noStrike">
                          <a:solidFill>
                            <a:srgbClr val="000000"/>
                          </a:solidFill>
                          <a:effectLst/>
                          <a:latin typeface="Arial" panose="020B0604020202020204" pitchFamily="34" charset="0"/>
                        </a:rPr>
                        <a:t>[25,25,20,20]​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862486"/>
                  </a:ext>
                </a:extLst>
              </a:tr>
              <a:tr h="186703">
                <a:tc rowSpan="6">
                  <a:txBody>
                    <a:bodyPr/>
                    <a:lstStyle/>
                    <a:p>
                      <a:pPr algn="ctr" fontAlgn="ctr"/>
                      <a:r>
                        <a:rPr lang="tr-TR" sz="10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ctr" fontAlgn="ctr"/>
                      <a:r>
                        <a:rPr lang="tr-TR" sz="1000" b="0" i="0" u="none" strike="noStrike">
                          <a:solidFill>
                            <a:srgbClr val="000000"/>
                          </a:solidFill>
                          <a:effectLst/>
                          <a:latin typeface="Arial" panose="020B0604020202020204" pitchFamily="34" charset="0"/>
                        </a:rPr>
                        <a:t>New Policy</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ctr"/>
                      <a:r>
                        <a:rPr lang="tr-TR" sz="1000" b="0" i="0" u="none" strike="noStrike">
                          <a:solidFill>
                            <a:srgbClr val="000000"/>
                          </a:solidFill>
                          <a:effectLst/>
                          <a:latin typeface="Arial" panose="020B0604020202020204" pitchFamily="34" charset="0"/>
                        </a:rPr>
                        <a:t>[20,20,20,20]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047476088"/>
                  </a:ext>
                </a:extLst>
              </a:tr>
              <a:tr h="186703">
                <a:tc vMerge="1">
                  <a:txBody>
                    <a:bodyPr/>
                    <a:lstStyle/>
                    <a:p>
                      <a:endParaRPr lang="tr-TR"/>
                    </a:p>
                  </a:txBody>
                  <a:tcPr/>
                </a:tc>
                <a:tc vMerge="1">
                  <a:txBody>
                    <a:bodyPr/>
                    <a:lstStyle/>
                    <a:p>
                      <a:endParaRPr lang="tr-TR"/>
                    </a:p>
                  </a:txBody>
                  <a:tcPr/>
                </a:tc>
                <a:tc>
                  <a:txBody>
                    <a:bodyPr/>
                    <a:lstStyle/>
                    <a:p>
                      <a:pPr algn="ctr" fontAlgn="ctr"/>
                      <a:r>
                        <a:rPr lang="tr-TR" sz="1000" b="0" i="0" u="none" strike="noStrike">
                          <a:solidFill>
                            <a:srgbClr val="000000"/>
                          </a:solidFill>
                          <a:effectLst/>
                          <a:latin typeface="Arial" panose="020B0604020202020204" pitchFamily="34" charset="0"/>
                        </a:rPr>
                        <a:t>[25,25,25,25]​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343839389"/>
                  </a:ext>
                </a:extLst>
              </a:tr>
              <a:tr h="186703">
                <a:tc vMerge="1">
                  <a:txBody>
                    <a:bodyPr/>
                    <a:lstStyle/>
                    <a:p>
                      <a:endParaRPr lang="tr-TR"/>
                    </a:p>
                  </a:txBody>
                  <a:tcPr/>
                </a:tc>
                <a:tc vMerge="1">
                  <a:txBody>
                    <a:bodyPr/>
                    <a:lstStyle/>
                    <a:p>
                      <a:endParaRPr lang="tr-TR"/>
                    </a:p>
                  </a:txBody>
                  <a:tcPr/>
                </a:tc>
                <a:tc>
                  <a:txBody>
                    <a:bodyPr/>
                    <a:lstStyle/>
                    <a:p>
                      <a:pPr algn="ctr" fontAlgn="ctr"/>
                      <a:r>
                        <a:rPr lang="tr-TR" sz="1000" b="0" i="0" u="none" strike="noStrike">
                          <a:solidFill>
                            <a:srgbClr val="000000"/>
                          </a:solidFill>
                          <a:effectLst/>
                          <a:latin typeface="Arial" panose="020B0604020202020204" pitchFamily="34" charset="0"/>
                        </a:rPr>
                        <a:t>[30,30,30,30]​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471411277"/>
                  </a:ext>
                </a:extLst>
              </a:tr>
              <a:tr h="186703">
                <a:tc vMerge="1">
                  <a:txBody>
                    <a:bodyPr/>
                    <a:lstStyle/>
                    <a:p>
                      <a:endParaRPr lang="tr-TR"/>
                    </a:p>
                  </a:txBody>
                  <a:tcPr/>
                </a:tc>
                <a:tc vMerge="1">
                  <a:txBody>
                    <a:bodyPr/>
                    <a:lstStyle/>
                    <a:p>
                      <a:endParaRPr lang="tr-TR"/>
                    </a:p>
                  </a:txBody>
                  <a:tcPr/>
                </a:tc>
                <a:tc>
                  <a:txBody>
                    <a:bodyPr/>
                    <a:lstStyle/>
                    <a:p>
                      <a:pPr algn="ctr" fontAlgn="ctr"/>
                      <a:r>
                        <a:rPr lang="tr-TR" sz="1000" b="0" i="0" u="none" strike="noStrike">
                          <a:solidFill>
                            <a:srgbClr val="000000"/>
                          </a:solidFill>
                          <a:effectLst/>
                          <a:latin typeface="Arial" panose="020B0604020202020204" pitchFamily="34" charset="0"/>
                        </a:rPr>
                        <a:t>[35,35,35,35]​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546228186"/>
                  </a:ext>
                </a:extLst>
              </a:tr>
              <a:tr h="186703">
                <a:tc vMerge="1">
                  <a:txBody>
                    <a:bodyPr/>
                    <a:lstStyle/>
                    <a:p>
                      <a:endParaRPr lang="tr-TR"/>
                    </a:p>
                  </a:txBody>
                  <a:tcPr/>
                </a:tc>
                <a:tc vMerge="1">
                  <a:txBody>
                    <a:bodyPr/>
                    <a:lstStyle/>
                    <a:p>
                      <a:endParaRPr lang="tr-TR"/>
                    </a:p>
                  </a:txBody>
                  <a:tcPr/>
                </a:tc>
                <a:tc>
                  <a:txBody>
                    <a:bodyPr/>
                    <a:lstStyle/>
                    <a:p>
                      <a:pPr algn="ctr" fontAlgn="ctr"/>
                      <a:r>
                        <a:rPr lang="tr-TR" sz="1000" b="0" i="0" u="none" strike="noStrike">
                          <a:solidFill>
                            <a:srgbClr val="000000"/>
                          </a:solidFill>
                          <a:effectLst/>
                          <a:latin typeface="Arial" panose="020B0604020202020204" pitchFamily="34" charset="0"/>
                        </a:rPr>
                        <a:t>[30,30,20,20]​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CC"/>
                    </a:solidFill>
                  </a:tcPr>
                </a:tc>
                <a:extLst>
                  <a:ext uri="{0D108BD9-81ED-4DB2-BD59-A6C34878D82A}">
                    <a16:rowId xmlns:a16="http://schemas.microsoft.com/office/drawing/2014/main" val="1245530769"/>
                  </a:ext>
                </a:extLst>
              </a:tr>
              <a:tr h="186703">
                <a:tc vMerge="1">
                  <a:txBody>
                    <a:bodyPr/>
                    <a:lstStyle/>
                    <a:p>
                      <a:endParaRPr lang="tr-TR"/>
                    </a:p>
                  </a:txBody>
                  <a:tcPr/>
                </a:tc>
                <a:tc vMerge="1">
                  <a:txBody>
                    <a:bodyPr/>
                    <a:lstStyle/>
                    <a:p>
                      <a:endParaRPr lang="tr-TR"/>
                    </a:p>
                  </a:txBody>
                  <a:tcPr/>
                </a:tc>
                <a:tc>
                  <a:txBody>
                    <a:bodyPr/>
                    <a:lstStyle/>
                    <a:p>
                      <a:pPr algn="ctr" fontAlgn="ctr"/>
                      <a:r>
                        <a:rPr lang="tr-TR" sz="1000" b="0" i="0" u="none" strike="noStrike">
                          <a:solidFill>
                            <a:srgbClr val="000000"/>
                          </a:solidFill>
                          <a:effectLst/>
                          <a:latin typeface="Arial" panose="020B0604020202020204" pitchFamily="34" charset="0"/>
                        </a:rPr>
                        <a:t>[25,25,20,20]​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7419790"/>
                  </a:ext>
                </a:extLst>
              </a:tr>
            </a:tbl>
          </a:graphicData>
        </a:graphic>
      </p:graphicFrame>
      <p:graphicFrame>
        <p:nvGraphicFramePr>
          <p:cNvPr id="23" name="Table 22">
            <a:extLst>
              <a:ext uri="{FF2B5EF4-FFF2-40B4-BE49-F238E27FC236}">
                <a16:creationId xmlns:a16="http://schemas.microsoft.com/office/drawing/2014/main" id="{B88195F3-2002-45E5-BDD7-8E607032F582}"/>
              </a:ext>
            </a:extLst>
          </p:cNvPr>
          <p:cNvGraphicFramePr>
            <a:graphicFrameLocks noGrp="1"/>
          </p:cNvGraphicFramePr>
          <p:nvPr>
            <p:extLst>
              <p:ext uri="{D42A27DB-BD31-4B8C-83A1-F6EECF244321}">
                <p14:modId xmlns:p14="http://schemas.microsoft.com/office/powerpoint/2010/main" val="1420655609"/>
              </p:ext>
            </p:extLst>
          </p:nvPr>
        </p:nvGraphicFramePr>
        <p:xfrm>
          <a:off x="8075688" y="3775609"/>
          <a:ext cx="3352800" cy="2720340"/>
        </p:xfrm>
        <a:graphic>
          <a:graphicData uri="http://schemas.openxmlformats.org/drawingml/2006/table">
            <a:tbl>
              <a:tblPr/>
              <a:tblGrid>
                <a:gridCol w="1104900">
                  <a:extLst>
                    <a:ext uri="{9D8B030D-6E8A-4147-A177-3AD203B41FA5}">
                      <a16:colId xmlns:a16="http://schemas.microsoft.com/office/drawing/2014/main" val="1744741658"/>
                    </a:ext>
                  </a:extLst>
                </a:gridCol>
                <a:gridCol w="927100">
                  <a:extLst>
                    <a:ext uri="{9D8B030D-6E8A-4147-A177-3AD203B41FA5}">
                      <a16:colId xmlns:a16="http://schemas.microsoft.com/office/drawing/2014/main" val="3096757428"/>
                    </a:ext>
                  </a:extLst>
                </a:gridCol>
                <a:gridCol w="1320800">
                  <a:extLst>
                    <a:ext uri="{9D8B030D-6E8A-4147-A177-3AD203B41FA5}">
                      <a16:colId xmlns:a16="http://schemas.microsoft.com/office/drawing/2014/main" val="1897387083"/>
                    </a:ext>
                  </a:extLst>
                </a:gridCol>
              </a:tblGrid>
              <a:tr h="434340">
                <a:tc>
                  <a:txBody>
                    <a:bodyPr/>
                    <a:lstStyle/>
                    <a:p>
                      <a:pPr algn="ctr" fontAlgn="ctr"/>
                      <a:r>
                        <a:rPr lang="tr-TR" sz="1000" b="1" i="0" u="none" strike="noStrike">
                          <a:solidFill>
                            <a:srgbClr val="000000"/>
                          </a:solidFill>
                          <a:effectLst/>
                          <a:latin typeface="Arial" panose="020B0604020202020204" pitchFamily="34" charset="0"/>
                        </a:rPr>
                        <a:t>Experiment No.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tr-TR" sz="1000" b="1" i="0" u="none" strike="noStrike">
                          <a:solidFill>
                            <a:srgbClr val="000000"/>
                          </a:solidFill>
                          <a:effectLst/>
                          <a:latin typeface="Arial" panose="020B0604020202020204" pitchFamily="34" charset="0"/>
                        </a:rPr>
                        <a:t>Battery Size</a:t>
                      </a:r>
                      <a:r>
                        <a:rPr lang="tr-TR" sz="1000" b="0" i="0" u="none" strike="noStrike">
                          <a:solidFill>
                            <a:srgbClr val="000000"/>
                          </a:solidFill>
                          <a:effectLst/>
                          <a:latin typeface="Arial" panose="020B0604020202020204" pitchFamily="34" charset="0"/>
                        </a:rPr>
                        <a:t>​ </a:t>
                      </a:r>
                      <a:r>
                        <a:rPr lang="tr-TR" sz="1000" b="1" i="0" u="none" strike="noStrike">
                          <a:solidFill>
                            <a:srgbClr val="000000"/>
                          </a:solidFill>
                          <a:effectLst/>
                          <a:latin typeface="Arial" panose="020B0604020202020204" pitchFamily="34" charset="0"/>
                        </a:rPr>
                        <a:t>(Fixed)</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1000" b="1" i="0" u="none" strike="noStrike">
                          <a:solidFill>
                            <a:srgbClr val="000000"/>
                          </a:solidFill>
                          <a:effectLst/>
                          <a:latin typeface="Arial" panose="020B0604020202020204" pitchFamily="34" charset="0"/>
                        </a:rPr>
                        <a:t>Charging Policy</a:t>
                      </a:r>
                      <a:r>
                        <a:rPr lang="tr-TR" sz="1000" b="0" i="0" u="none" strike="noStrike">
                          <a:solidFill>
                            <a:srgbClr val="000000"/>
                          </a:solidFill>
                          <a:effectLst/>
                          <a:latin typeface="Arial" panose="020B0604020202020204" pitchFamily="34" charset="0"/>
                        </a:rPr>
                        <a:t>​ </a:t>
                      </a:r>
                      <a:r>
                        <a:rPr lang="tr-TR" sz="1000" b="1" i="0" u="none" strike="noStrike">
                          <a:solidFill>
                            <a:srgbClr val="000000"/>
                          </a:solidFill>
                          <a:effectLst/>
                          <a:latin typeface="Arial" panose="020B0604020202020204" pitchFamily="34" charset="0"/>
                        </a:rPr>
                        <a:t>(Changing)</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0259917"/>
                  </a:ext>
                </a:extLst>
              </a:tr>
              <a:tr h="190500">
                <a:tc rowSpan="2">
                  <a:txBody>
                    <a:bodyPr/>
                    <a:lstStyle/>
                    <a:p>
                      <a:pPr algn="ctr" fontAlgn="ctr"/>
                      <a:r>
                        <a:rPr lang="tr-TR" sz="1100" b="0" i="0" u="none" strike="noStrike">
                          <a:solidFill>
                            <a:srgbClr val="000000"/>
                          </a:solidFill>
                          <a:effectLst/>
                          <a:latin typeface="Calibri" panose="020F0502020204030204" pitchFamily="34" charset="0"/>
                        </a:rPr>
                        <a:t>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tr-TR" sz="1100" b="0" i="0" u="none" strike="noStrike">
                          <a:solidFill>
                            <a:srgbClr val="000000"/>
                          </a:solidFill>
                          <a:effectLst/>
                          <a:latin typeface="Calibri" panose="020F0502020204030204" pitchFamily="34" charset="0"/>
                        </a:rPr>
                        <a:t>[20,20,20,20]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tr-TR" sz="1100" b="0" i="0" u="none" strike="noStrike">
                          <a:solidFill>
                            <a:srgbClr val="000000"/>
                          </a:solidFill>
                          <a:effectLst/>
                          <a:latin typeface="Calibri" panose="020F0502020204030204" pitchFamily="34" charset="0"/>
                        </a:rPr>
                        <a:t>New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449913912"/>
                  </a:ext>
                </a:extLst>
              </a:tr>
              <a:tr h="190500">
                <a:tc vMerge="1">
                  <a:txBody>
                    <a:bodyPr/>
                    <a:lstStyle/>
                    <a:p>
                      <a:endParaRPr lang="tr-TR"/>
                    </a:p>
                  </a:txBody>
                  <a:tcPr/>
                </a:tc>
                <a:tc vMerge="1">
                  <a:txBody>
                    <a:bodyPr/>
                    <a:lstStyle/>
                    <a:p>
                      <a:endParaRPr lang="tr-TR"/>
                    </a:p>
                  </a:txBody>
                  <a:tcPr/>
                </a:tc>
                <a:tc>
                  <a:txBody>
                    <a:bodyPr/>
                    <a:lstStyle/>
                    <a:p>
                      <a:pPr algn="ctr" fontAlgn="b"/>
                      <a:r>
                        <a:rPr lang="tr-TR" sz="1100" b="0" i="0" u="none" strike="noStrike">
                          <a:solidFill>
                            <a:srgbClr val="000000"/>
                          </a:solidFill>
                          <a:effectLst/>
                          <a:latin typeface="Calibri" panose="020F0502020204030204" pitchFamily="34" charset="0"/>
                        </a:rPr>
                        <a:t>Base Case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330051827"/>
                  </a:ext>
                </a:extLst>
              </a:tr>
              <a:tr h="190500">
                <a:tc rowSpan="2">
                  <a:txBody>
                    <a:bodyPr/>
                    <a:lstStyle/>
                    <a:p>
                      <a:pPr algn="ctr" fontAlgn="ctr"/>
                      <a:r>
                        <a:rPr lang="tr-TR" sz="1100" b="0" i="0" u="none" strike="noStrike">
                          <a:solidFill>
                            <a:srgbClr val="000000"/>
                          </a:solidFill>
                          <a:effectLst/>
                          <a:latin typeface="Calibri" panose="020F0502020204030204" pitchFamily="34" charset="0"/>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tr-TR" sz="1000" b="0" i="0" u="none" strike="noStrike">
                          <a:solidFill>
                            <a:srgbClr val="000000"/>
                          </a:solidFill>
                          <a:effectLst/>
                          <a:latin typeface="Arial" panose="020B0604020202020204" pitchFamily="34" charset="0"/>
                        </a:rPr>
                        <a:t>[25,25,25,25]​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fontAlgn="b"/>
                      <a:r>
                        <a:rPr lang="tr-TR" sz="1100" b="0" i="0" u="none" strike="noStrike">
                          <a:solidFill>
                            <a:srgbClr val="000000"/>
                          </a:solidFill>
                          <a:effectLst/>
                          <a:latin typeface="Calibri" panose="020F0502020204030204" pitchFamily="34" charset="0"/>
                        </a:rPr>
                        <a:t>New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21541035"/>
                  </a:ext>
                </a:extLst>
              </a:tr>
              <a:tr h="190500">
                <a:tc vMerge="1">
                  <a:txBody>
                    <a:bodyPr/>
                    <a:lstStyle/>
                    <a:p>
                      <a:endParaRPr lang="tr-TR"/>
                    </a:p>
                  </a:txBody>
                  <a:tcPr/>
                </a:tc>
                <a:tc vMerge="1">
                  <a:txBody>
                    <a:bodyPr/>
                    <a:lstStyle/>
                    <a:p>
                      <a:endParaRPr lang="tr-TR"/>
                    </a:p>
                  </a:txBody>
                  <a:tcPr/>
                </a:tc>
                <a:tc>
                  <a:txBody>
                    <a:bodyPr/>
                    <a:lstStyle/>
                    <a:p>
                      <a:pPr algn="ctr" fontAlgn="b"/>
                      <a:r>
                        <a:rPr lang="tr-TR" sz="1100" b="0" i="0" u="none" strike="noStrike">
                          <a:solidFill>
                            <a:srgbClr val="000000"/>
                          </a:solidFill>
                          <a:effectLst/>
                          <a:latin typeface="Calibri" panose="020F0502020204030204" pitchFamily="34" charset="0"/>
                        </a:rPr>
                        <a:t>Base Case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547602427"/>
                  </a:ext>
                </a:extLst>
              </a:tr>
              <a:tr h="190500">
                <a:tc rowSpan="2">
                  <a:txBody>
                    <a:bodyPr/>
                    <a:lstStyle/>
                    <a:p>
                      <a:pPr algn="ctr" fontAlgn="ctr"/>
                      <a:r>
                        <a:rPr lang="tr-TR" sz="1100" b="0" i="0" u="none" strike="noStrike">
                          <a:solidFill>
                            <a:srgbClr val="000000"/>
                          </a:solidFill>
                          <a:effectLst/>
                          <a:latin typeface="Calibri" panose="020F0502020204030204" pitchFamily="34" charset="0"/>
                        </a:rPr>
                        <a:t>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tr-TR" sz="1000" b="0" i="0" u="none" strike="noStrike">
                          <a:solidFill>
                            <a:srgbClr val="000000"/>
                          </a:solidFill>
                          <a:effectLst/>
                          <a:latin typeface="Arial" panose="020B0604020202020204" pitchFamily="34" charset="0"/>
                        </a:rPr>
                        <a:t>[30,30,30,30]​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b"/>
                      <a:r>
                        <a:rPr lang="tr-TR" sz="1100" b="0" i="0" u="none" strike="noStrike">
                          <a:solidFill>
                            <a:srgbClr val="000000"/>
                          </a:solidFill>
                          <a:effectLst/>
                          <a:latin typeface="Calibri" panose="020F0502020204030204" pitchFamily="34" charset="0"/>
                        </a:rPr>
                        <a:t>New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851444494"/>
                  </a:ext>
                </a:extLst>
              </a:tr>
              <a:tr h="190500">
                <a:tc vMerge="1">
                  <a:txBody>
                    <a:bodyPr/>
                    <a:lstStyle/>
                    <a:p>
                      <a:endParaRPr lang="tr-TR"/>
                    </a:p>
                  </a:txBody>
                  <a:tcPr/>
                </a:tc>
                <a:tc vMerge="1">
                  <a:txBody>
                    <a:bodyPr/>
                    <a:lstStyle/>
                    <a:p>
                      <a:endParaRPr lang="tr-TR"/>
                    </a:p>
                  </a:txBody>
                  <a:tcPr/>
                </a:tc>
                <a:tc>
                  <a:txBody>
                    <a:bodyPr/>
                    <a:lstStyle/>
                    <a:p>
                      <a:pPr algn="ctr" fontAlgn="b"/>
                      <a:r>
                        <a:rPr lang="tr-TR" sz="1100" b="0" i="0" u="none" strike="noStrike">
                          <a:solidFill>
                            <a:srgbClr val="000000"/>
                          </a:solidFill>
                          <a:effectLst/>
                          <a:latin typeface="Calibri" panose="020F0502020204030204" pitchFamily="34" charset="0"/>
                        </a:rPr>
                        <a:t>Base Case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35283130"/>
                  </a:ext>
                </a:extLst>
              </a:tr>
              <a:tr h="190500">
                <a:tc rowSpan="2">
                  <a:txBody>
                    <a:bodyPr/>
                    <a:lstStyle/>
                    <a:p>
                      <a:pPr algn="ctr" fontAlgn="ctr"/>
                      <a:r>
                        <a:rPr lang="tr-TR" sz="1100" b="0" i="0" u="none" strike="noStrike">
                          <a:solidFill>
                            <a:srgbClr val="000000"/>
                          </a:solidFill>
                          <a:effectLst/>
                          <a:latin typeface="Calibri" panose="020F0502020204030204" pitchFamily="34" charset="0"/>
                        </a:rPr>
                        <a:t>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tr-TR" sz="1000" b="0" i="0" u="none" strike="noStrike">
                          <a:solidFill>
                            <a:srgbClr val="000000"/>
                          </a:solidFill>
                          <a:effectLst/>
                          <a:latin typeface="Arial" panose="020B0604020202020204" pitchFamily="34" charset="0"/>
                        </a:rPr>
                        <a:t>[35,35,35,35]​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tc>
                  <a:txBody>
                    <a:bodyPr/>
                    <a:lstStyle/>
                    <a:p>
                      <a:pPr algn="ctr" fontAlgn="b"/>
                      <a:r>
                        <a:rPr lang="tr-TR" sz="1100" b="0" i="0" u="none" strike="noStrike">
                          <a:solidFill>
                            <a:srgbClr val="000000"/>
                          </a:solidFill>
                          <a:effectLst/>
                          <a:latin typeface="Calibri" panose="020F0502020204030204" pitchFamily="34" charset="0"/>
                        </a:rPr>
                        <a:t>New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212954910"/>
                  </a:ext>
                </a:extLst>
              </a:tr>
              <a:tr h="190500">
                <a:tc vMerge="1">
                  <a:txBody>
                    <a:bodyPr/>
                    <a:lstStyle/>
                    <a:p>
                      <a:endParaRPr lang="tr-TR"/>
                    </a:p>
                  </a:txBody>
                  <a:tcPr/>
                </a:tc>
                <a:tc vMerge="1">
                  <a:txBody>
                    <a:bodyPr/>
                    <a:lstStyle/>
                    <a:p>
                      <a:endParaRPr lang="tr-TR"/>
                    </a:p>
                  </a:txBody>
                  <a:tcPr/>
                </a:tc>
                <a:tc>
                  <a:txBody>
                    <a:bodyPr/>
                    <a:lstStyle/>
                    <a:p>
                      <a:pPr algn="ctr" fontAlgn="b"/>
                      <a:r>
                        <a:rPr lang="tr-TR" sz="1100" b="0" i="0" u="none" strike="noStrike">
                          <a:solidFill>
                            <a:srgbClr val="000000"/>
                          </a:solidFill>
                          <a:effectLst/>
                          <a:latin typeface="Calibri" panose="020F0502020204030204" pitchFamily="34" charset="0"/>
                        </a:rPr>
                        <a:t>Base Case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557916528"/>
                  </a:ext>
                </a:extLst>
              </a:tr>
              <a:tr h="190500">
                <a:tc rowSpan="2">
                  <a:txBody>
                    <a:bodyPr/>
                    <a:lstStyle/>
                    <a:p>
                      <a:pPr algn="ctr" fontAlgn="ctr"/>
                      <a:r>
                        <a:rPr lang="tr-TR" sz="1100" b="0" i="0" u="none" strike="noStrike">
                          <a:solidFill>
                            <a:srgbClr val="000000"/>
                          </a:solidFill>
                          <a:effectLst/>
                          <a:latin typeface="Calibri" panose="020F0502020204030204" pitchFamily="34" charset="0"/>
                        </a:rPr>
                        <a:t>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tr-TR" sz="1000" b="0" i="0" u="none" strike="noStrike">
                          <a:solidFill>
                            <a:srgbClr val="000000"/>
                          </a:solidFill>
                          <a:effectLst/>
                          <a:latin typeface="Arial" panose="020B0604020202020204" pitchFamily="34" charset="0"/>
                        </a:rPr>
                        <a:t>[30,30,20,20]​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33CC"/>
                    </a:solidFill>
                  </a:tcPr>
                </a:tc>
                <a:tc>
                  <a:txBody>
                    <a:bodyPr/>
                    <a:lstStyle/>
                    <a:p>
                      <a:pPr algn="ctr" fontAlgn="b"/>
                      <a:r>
                        <a:rPr lang="tr-TR" sz="1100" b="0" i="0" u="none" strike="noStrike">
                          <a:solidFill>
                            <a:srgbClr val="000000"/>
                          </a:solidFill>
                          <a:effectLst/>
                          <a:latin typeface="Calibri" panose="020F0502020204030204" pitchFamily="34" charset="0"/>
                        </a:rPr>
                        <a:t>New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3451945097"/>
                  </a:ext>
                </a:extLst>
              </a:tr>
              <a:tr h="190500">
                <a:tc vMerge="1">
                  <a:txBody>
                    <a:bodyPr/>
                    <a:lstStyle/>
                    <a:p>
                      <a:endParaRPr lang="tr-TR"/>
                    </a:p>
                  </a:txBody>
                  <a:tcPr/>
                </a:tc>
                <a:tc vMerge="1">
                  <a:txBody>
                    <a:bodyPr/>
                    <a:lstStyle/>
                    <a:p>
                      <a:endParaRPr lang="tr-TR"/>
                    </a:p>
                  </a:txBody>
                  <a:tcPr/>
                </a:tc>
                <a:tc>
                  <a:txBody>
                    <a:bodyPr/>
                    <a:lstStyle/>
                    <a:p>
                      <a:pPr algn="ctr" fontAlgn="b"/>
                      <a:r>
                        <a:rPr lang="tr-TR" sz="1100" b="0" i="0" u="none" strike="noStrike">
                          <a:solidFill>
                            <a:srgbClr val="000000"/>
                          </a:solidFill>
                          <a:effectLst/>
                          <a:latin typeface="Calibri" panose="020F0502020204030204" pitchFamily="34" charset="0"/>
                        </a:rPr>
                        <a:t>Base Case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929083666"/>
                  </a:ext>
                </a:extLst>
              </a:tr>
              <a:tr h="190500">
                <a:tc rowSpan="2">
                  <a:txBody>
                    <a:bodyPr/>
                    <a:lstStyle/>
                    <a:p>
                      <a:pPr algn="ctr" fontAlgn="ctr"/>
                      <a:r>
                        <a:rPr lang="tr-TR" sz="1100" b="0" i="0" u="none" strike="noStrike">
                          <a:solidFill>
                            <a:srgbClr val="000000"/>
                          </a:solidFill>
                          <a:effectLst/>
                          <a:latin typeface="Calibri" panose="020F0502020204030204" pitchFamily="34" charset="0"/>
                        </a:rPr>
                        <a:t>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tr-TR" sz="1100" b="0" i="0" u="none" strike="noStrike">
                          <a:solidFill>
                            <a:srgbClr val="000000"/>
                          </a:solidFill>
                          <a:effectLst/>
                          <a:latin typeface="Calibri" panose="020F0502020204030204" pitchFamily="34" charset="0"/>
                        </a:rPr>
                        <a:t>[25,25,20,20]​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tr-TR" sz="1100" b="0" i="0" u="none" strike="noStrike">
                          <a:solidFill>
                            <a:srgbClr val="000000"/>
                          </a:solidFill>
                          <a:effectLst/>
                          <a:latin typeface="Calibri" panose="020F0502020204030204" pitchFamily="34" charset="0"/>
                        </a:rPr>
                        <a:t>New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2395002900"/>
                  </a:ext>
                </a:extLst>
              </a:tr>
              <a:tr h="190500">
                <a:tc vMerge="1">
                  <a:txBody>
                    <a:bodyPr/>
                    <a:lstStyle/>
                    <a:p>
                      <a:endParaRPr lang="tr-TR"/>
                    </a:p>
                  </a:txBody>
                  <a:tcPr/>
                </a:tc>
                <a:tc vMerge="1">
                  <a:txBody>
                    <a:bodyPr/>
                    <a:lstStyle/>
                    <a:p>
                      <a:endParaRPr lang="tr-TR"/>
                    </a:p>
                  </a:txBody>
                  <a:tcPr/>
                </a:tc>
                <a:tc>
                  <a:txBody>
                    <a:bodyPr/>
                    <a:lstStyle/>
                    <a:p>
                      <a:pPr algn="ctr" fontAlgn="b"/>
                      <a:r>
                        <a:rPr lang="tr-TR" sz="1100" b="0" i="0" u="none" strike="noStrike">
                          <a:solidFill>
                            <a:srgbClr val="000000"/>
                          </a:solidFill>
                          <a:effectLst/>
                          <a:latin typeface="Calibri" panose="020F0502020204030204" pitchFamily="34" charset="0"/>
                        </a:rPr>
                        <a:t>Base Case Policy</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3385977887"/>
                  </a:ext>
                </a:extLst>
              </a:tr>
            </a:tbl>
          </a:graphicData>
        </a:graphic>
      </p:graphicFrame>
      <p:cxnSp>
        <p:nvCxnSpPr>
          <p:cNvPr id="27" name="Straight Connector 32">
            <a:extLst>
              <a:ext uri="{FF2B5EF4-FFF2-40B4-BE49-F238E27FC236}">
                <a16:creationId xmlns:a16="http://schemas.microsoft.com/office/drawing/2014/main" id="{38DAA60C-1A02-4A0A-8843-EB3DB34A8B94}"/>
              </a:ext>
            </a:extLst>
          </p:cNvPr>
          <p:cNvCxnSpPr>
            <a:cxnSpLocks/>
          </p:cNvCxnSpPr>
          <p:nvPr/>
        </p:nvCxnSpPr>
        <p:spPr>
          <a:xfrm>
            <a:off x="4590853" y="797216"/>
            <a:ext cx="0" cy="570704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D74A88DD-57EF-459C-BB22-59794A7F46EE}"/>
              </a:ext>
            </a:extLst>
          </p:cNvPr>
          <p:cNvSpPr txBox="1"/>
          <p:nvPr/>
        </p:nvSpPr>
        <p:spPr>
          <a:xfrm>
            <a:off x="4672255" y="642997"/>
            <a:ext cx="7681960" cy="861774"/>
          </a:xfrm>
          <a:prstGeom prst="rect">
            <a:avLst/>
          </a:prstGeom>
          <a:noFill/>
        </p:spPr>
        <p:txBody>
          <a:bodyPr wrap="square" lIns="91440" tIns="45720" rIns="91440" bIns="45720" rtlCol="0" anchor="t">
            <a:spAutoFit/>
          </a:bodyPr>
          <a:lstStyle/>
          <a:p>
            <a:pPr algn="ctr"/>
            <a:r>
              <a:rPr lang="tr-TR" sz="1400" u="sng">
                <a:latin typeface="Roboto" panose="02000000000000000000" pitchFamily="2" charset="0"/>
                <a:ea typeface="Roboto" panose="02000000000000000000" pitchFamily="2" charset="0"/>
              </a:rPr>
              <a:t>Single Factor Experiments</a:t>
            </a:r>
          </a:p>
          <a:p>
            <a:endParaRPr lang="tr-TR" sz="1200" b="1">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We </a:t>
            </a:r>
            <a:r>
              <a:rPr lang="en-US" sz="1200">
                <a:latin typeface="Roboto" panose="02000000000000000000" pitchFamily="2" charset="0"/>
                <a:ea typeface="Roboto" panose="02000000000000000000" pitchFamily="2" charset="0"/>
              </a:rPr>
              <a:t>will</a:t>
            </a:r>
            <a:r>
              <a:rPr lang="tr-TR" sz="1200">
                <a:latin typeface="Roboto" panose="02000000000000000000" pitchFamily="2" charset="0"/>
                <a:ea typeface="Roboto" panose="02000000000000000000" pitchFamily="2" charset="0"/>
              </a:rPr>
              <a:t> use </a:t>
            </a:r>
            <a:r>
              <a:rPr lang="tr-TR" sz="1200" b="1">
                <a:latin typeface="Roboto" panose="02000000000000000000" pitchFamily="2" charset="0"/>
                <a:ea typeface="Roboto" panose="02000000000000000000" pitchFamily="2" charset="0"/>
              </a:rPr>
              <a:t>single factor experiments </a:t>
            </a:r>
            <a:r>
              <a:rPr lang="tr-TR" sz="1200">
                <a:latin typeface="Roboto" panose="02000000000000000000" pitchFamily="2" charset="0"/>
                <a:ea typeface="Roboto" panose="02000000000000000000" pitchFamily="2" charset="0"/>
              </a:rPr>
              <a:t> for 2 factors just mentioned: Charging Policy and Battery Size. </a:t>
            </a:r>
            <a:endParaRPr lang="en-US"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Our experiments will be conducted by:</a:t>
            </a:r>
          </a:p>
        </p:txBody>
      </p:sp>
      <p:sp>
        <p:nvSpPr>
          <p:cNvPr id="32" name="TextBox 31">
            <a:extLst>
              <a:ext uri="{FF2B5EF4-FFF2-40B4-BE49-F238E27FC236}">
                <a16:creationId xmlns:a16="http://schemas.microsoft.com/office/drawing/2014/main" id="{EC1A801F-958F-4CD0-BE5F-ED3781665684}"/>
              </a:ext>
            </a:extLst>
          </p:cNvPr>
          <p:cNvSpPr txBox="1"/>
          <p:nvPr/>
        </p:nvSpPr>
        <p:spPr>
          <a:xfrm>
            <a:off x="8183265" y="1674674"/>
            <a:ext cx="3245223" cy="1754326"/>
          </a:xfrm>
          <a:prstGeom prst="rect">
            <a:avLst/>
          </a:prstGeom>
          <a:noFill/>
        </p:spPr>
        <p:txBody>
          <a:bodyPr wrap="square" lIns="91440" tIns="45720" rIns="91440" bIns="45720" rtlCol="0" anchor="t">
            <a:spAutoFit/>
          </a:bodyPr>
          <a:lstStyle/>
          <a:p>
            <a:r>
              <a:rPr lang="tr-TR" sz="1200">
                <a:latin typeface="Roboto" panose="02000000000000000000" pitchFamily="2" charset="0"/>
                <a:ea typeface="Roboto" panose="02000000000000000000" pitchFamily="2" charset="0"/>
              </a:rPr>
              <a:t>2. Fixing the battery size, and conducting experiments with differing charging policies:</a:t>
            </a:r>
          </a:p>
          <a:p>
            <a:endParaRPr lang="tr-TR"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In this case, we will run </a:t>
            </a:r>
            <a:r>
              <a:rPr lang="tr-TR" sz="1200" b="1">
                <a:latin typeface="Roboto" panose="02000000000000000000" pitchFamily="2" charset="0"/>
                <a:ea typeface="Roboto" panose="02000000000000000000" pitchFamily="2" charset="0"/>
              </a:rPr>
              <a:t>6 experiments </a:t>
            </a:r>
            <a:r>
              <a:rPr lang="tr-TR" sz="1200">
                <a:latin typeface="Roboto" panose="02000000000000000000" pitchFamily="2" charset="0"/>
                <a:ea typeface="Roboto" panose="02000000000000000000" pitchFamily="2" charset="0"/>
              </a:rPr>
              <a:t>(Experiments no: 3,4,5,6,7,8) and we will test if the varying charging policies effect the maximum tour end time (which is a proxy of minimum number of vans to serve customers in 8 hours time period)</a:t>
            </a:r>
            <a:endParaRPr lang="tr-TR" sz="1200" b="1">
              <a:latin typeface="Roboto" panose="02000000000000000000" pitchFamily="2" charset="0"/>
              <a:ea typeface="Roboto" panose="02000000000000000000" pitchFamily="2" charset="0"/>
            </a:endParaRPr>
          </a:p>
        </p:txBody>
      </p:sp>
      <p:sp>
        <p:nvSpPr>
          <p:cNvPr id="33" name="TextBox 32">
            <a:extLst>
              <a:ext uri="{FF2B5EF4-FFF2-40B4-BE49-F238E27FC236}">
                <a16:creationId xmlns:a16="http://schemas.microsoft.com/office/drawing/2014/main" id="{F804F8CD-1222-4EE2-96B8-6BB8FA6A2DEC}"/>
              </a:ext>
            </a:extLst>
          </p:cNvPr>
          <p:cNvSpPr txBox="1"/>
          <p:nvPr/>
        </p:nvSpPr>
        <p:spPr>
          <a:xfrm>
            <a:off x="4682972" y="1696345"/>
            <a:ext cx="3245223" cy="1754326"/>
          </a:xfrm>
          <a:prstGeom prst="rect">
            <a:avLst/>
          </a:prstGeom>
          <a:noFill/>
        </p:spPr>
        <p:txBody>
          <a:bodyPr wrap="square" lIns="91440" tIns="45720" rIns="91440" bIns="45720" rtlCol="0" anchor="t">
            <a:spAutoFit/>
          </a:bodyPr>
          <a:lstStyle/>
          <a:p>
            <a:pPr marL="228600" indent="-228600">
              <a:buAutoNum type="arabicPeriod"/>
            </a:pPr>
            <a:r>
              <a:rPr lang="tr-TR" sz="1200">
                <a:latin typeface="Roboto" panose="02000000000000000000" pitchFamily="2" charset="0"/>
                <a:ea typeface="Roboto" panose="02000000000000000000" pitchFamily="2" charset="0"/>
              </a:rPr>
              <a:t>Fixing the charging policy and conducting</a:t>
            </a:r>
            <a:endParaRPr lang="en-US"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experiments with differing battery sizes:</a:t>
            </a:r>
          </a:p>
          <a:p>
            <a:pPr marL="228600" indent="-228600">
              <a:buAutoNum type="arabicPeriod"/>
            </a:pPr>
            <a:endParaRPr lang="tr-TR"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In this case, we will run </a:t>
            </a:r>
            <a:r>
              <a:rPr lang="tr-TR" sz="1200" b="1">
                <a:latin typeface="Roboto" panose="02000000000000000000" pitchFamily="2" charset="0"/>
                <a:ea typeface="Roboto" panose="02000000000000000000" pitchFamily="2" charset="0"/>
              </a:rPr>
              <a:t>2 experiments </a:t>
            </a:r>
            <a:r>
              <a:rPr lang="tr-TR" sz="1200">
                <a:latin typeface="Roboto" panose="02000000000000000000" pitchFamily="2" charset="0"/>
                <a:ea typeface="Roboto" panose="02000000000000000000" pitchFamily="2" charset="0"/>
              </a:rPr>
              <a:t>(Experiment No: 1 and 2) and we will test if the varying battery sizes effect the maximum tour end time (which is a proxy of minimum number of vans to serve customers in 8 hours time period)</a:t>
            </a:r>
          </a:p>
        </p:txBody>
      </p:sp>
      <p:cxnSp>
        <p:nvCxnSpPr>
          <p:cNvPr id="34" name="Straight Connector 32">
            <a:extLst>
              <a:ext uri="{FF2B5EF4-FFF2-40B4-BE49-F238E27FC236}">
                <a16:creationId xmlns:a16="http://schemas.microsoft.com/office/drawing/2014/main" id="{23ADE668-46A4-4498-8282-8AF9917FFCEB}"/>
              </a:ext>
            </a:extLst>
          </p:cNvPr>
          <p:cNvCxnSpPr>
            <a:cxnSpLocks/>
          </p:cNvCxnSpPr>
          <p:nvPr/>
        </p:nvCxnSpPr>
        <p:spPr>
          <a:xfrm>
            <a:off x="7967368" y="1706880"/>
            <a:ext cx="0" cy="47890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59174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152802" y="1725773"/>
            <a:ext cx="3884004" cy="1538771"/>
          </a:xfrm>
        </p:spPr>
        <p:txBody>
          <a:bodyPr/>
          <a:lstStyle/>
          <a:p>
            <a:pPr marL="0" indent="0">
              <a:lnSpc>
                <a:spcPct val="110000"/>
              </a:lnSpc>
              <a:spcBef>
                <a:spcPts val="1000"/>
              </a:spcBef>
              <a:buNone/>
            </a:pPr>
            <a:r>
              <a:rPr lang="en-US" sz="1200" b="1" kern="1200">
                <a:solidFill>
                  <a:schemeClr val="tx1"/>
                </a:solidFill>
                <a:latin typeface="Roboto" panose="02000000000000000000" pitchFamily="2" charset="0"/>
                <a:ea typeface="Roboto" panose="02000000000000000000" pitchFamily="2" charset="0"/>
                <a:cs typeface="+mn-cs"/>
              </a:rPr>
              <a:t>1</a:t>
            </a:r>
            <a:r>
              <a:rPr lang="tr-TR" sz="1200" b="1" kern="1200">
                <a:solidFill>
                  <a:schemeClr val="tx1"/>
                </a:solidFill>
                <a:latin typeface="Roboto" panose="02000000000000000000" pitchFamily="2" charset="0"/>
                <a:ea typeface="Roboto" panose="02000000000000000000" pitchFamily="2" charset="0"/>
                <a:cs typeface="+mn-cs"/>
              </a:rPr>
              <a:t>. </a:t>
            </a:r>
            <a:r>
              <a:rPr lang="tr-TR" sz="1200" kern="1200">
                <a:solidFill>
                  <a:schemeClr val="tx1"/>
                </a:solidFill>
                <a:latin typeface="Roboto" panose="02000000000000000000" pitchFamily="2" charset="0"/>
                <a:ea typeface="Roboto" panose="02000000000000000000" pitchFamily="2" charset="0"/>
                <a:cs typeface="+mn-cs"/>
              </a:rPr>
              <a:t>We selected half width of the confidence interval (c)</a:t>
            </a:r>
          </a:p>
          <a:p>
            <a:pPr marL="0" indent="0">
              <a:lnSpc>
                <a:spcPct val="110000"/>
              </a:lnSpc>
              <a:spcBef>
                <a:spcPts val="1000"/>
              </a:spcBef>
              <a:buNone/>
            </a:pPr>
            <a:endParaRPr lang="tr-TR" sz="1200" b="1" kern="1200">
              <a:solidFill>
                <a:schemeClr val="tx1"/>
              </a:solidFill>
              <a:latin typeface="Roboto" panose="02000000000000000000" pitchFamily="2" charset="0"/>
              <a:ea typeface="Roboto" panose="02000000000000000000" pitchFamily="2" charset="0"/>
              <a:cs typeface="+mn-cs"/>
            </a:endParaRPr>
          </a:p>
          <a:p>
            <a:pPr marL="0" indent="0">
              <a:lnSpc>
                <a:spcPct val="110000"/>
              </a:lnSpc>
              <a:spcBef>
                <a:spcPts val="1000"/>
              </a:spcBef>
              <a:buNone/>
            </a:pPr>
            <a:r>
              <a:rPr lang="tr-TR" sz="1200" kern="1200">
                <a:solidFill>
                  <a:schemeClr val="tx1"/>
                </a:solidFill>
                <a:latin typeface="Roboto" panose="02000000000000000000" pitchFamily="2" charset="0"/>
                <a:ea typeface="Roboto" panose="02000000000000000000" pitchFamily="2" charset="0"/>
                <a:cs typeface="+mn-cs"/>
              </a:rPr>
              <a:t>Half width is set to 0.005 of the mean of maximum tour end time, in order to have a precise estimation of the mean.</a:t>
            </a:r>
            <a:endParaRPr lang="en-US"/>
          </a:p>
        </p:txBody>
      </p:sp>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276225" y="454316"/>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7</a:t>
            </a:fld>
            <a:endParaRPr lang="en-US"/>
          </a:p>
        </p:txBody>
      </p:sp>
      <p:sp>
        <p:nvSpPr>
          <p:cNvPr id="10" name="Title 1">
            <a:extLst>
              <a:ext uri="{FF2B5EF4-FFF2-40B4-BE49-F238E27FC236}">
                <a16:creationId xmlns:a16="http://schemas.microsoft.com/office/drawing/2014/main" id="{2270787C-FD43-4564-9783-C996811B6DA4}"/>
              </a:ext>
            </a:extLst>
          </p:cNvPr>
          <p:cNvSpPr txBox="1">
            <a:spLocks/>
          </p:cNvSpPr>
          <p:nvPr/>
        </p:nvSpPr>
        <p:spPr>
          <a:xfrm>
            <a:off x="276225" y="-19329"/>
            <a:ext cx="11375305"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tr-TR" sz="2400" kern="1200">
                <a:solidFill>
                  <a:schemeClr val="tx1"/>
                </a:solidFill>
                <a:latin typeface="Roboto" panose="02000000000000000000" pitchFamily="2" charset="0"/>
                <a:ea typeface="Roboto" panose="02000000000000000000" pitchFamily="2" charset="0"/>
                <a:cs typeface="+mj-cs"/>
              </a:rPr>
              <a:t>PLANNING OF EXPERIMENTS: Number of Runs</a:t>
            </a:r>
            <a:endParaRPr lang="en-US" sz="2400" kern="1200">
              <a:solidFill>
                <a:schemeClr val="tx1"/>
              </a:solidFill>
              <a:latin typeface="Roboto" panose="02000000000000000000" pitchFamily="2" charset="0"/>
              <a:ea typeface="Roboto" panose="02000000000000000000" pitchFamily="2" charset="0"/>
              <a:cs typeface="+mj-cs"/>
            </a:endParaRPr>
          </a:p>
        </p:txBody>
      </p:sp>
      <p:pic>
        <p:nvPicPr>
          <p:cNvPr id="11" name="Picture 10">
            <a:extLst>
              <a:ext uri="{FF2B5EF4-FFF2-40B4-BE49-F238E27FC236}">
                <a16:creationId xmlns:a16="http://schemas.microsoft.com/office/drawing/2014/main" id="{F2ABDB4D-4A7E-4894-9BC0-344B21B33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993" y="2214819"/>
            <a:ext cx="3345470" cy="312447"/>
          </a:xfrm>
          <a:prstGeom prst="rect">
            <a:avLst/>
          </a:prstGeom>
        </p:spPr>
      </p:pic>
      <p:grpSp>
        <p:nvGrpSpPr>
          <p:cNvPr id="18" name="Group 17">
            <a:extLst>
              <a:ext uri="{FF2B5EF4-FFF2-40B4-BE49-F238E27FC236}">
                <a16:creationId xmlns:a16="http://schemas.microsoft.com/office/drawing/2014/main" id="{23A83C4C-8DB9-411F-ABD9-DCAC1ACAA930}"/>
              </a:ext>
            </a:extLst>
          </p:cNvPr>
          <p:cNvGrpSpPr/>
          <p:nvPr/>
        </p:nvGrpSpPr>
        <p:grpSpPr>
          <a:xfrm>
            <a:off x="186701" y="4566428"/>
            <a:ext cx="3832053" cy="807117"/>
            <a:chOff x="116768" y="4608416"/>
            <a:chExt cx="3832053" cy="807117"/>
          </a:xfrm>
        </p:grpSpPr>
        <p:pic>
          <p:nvPicPr>
            <p:cNvPr id="21" name="Picture 20">
              <a:extLst>
                <a:ext uri="{FF2B5EF4-FFF2-40B4-BE49-F238E27FC236}">
                  <a16:creationId xmlns:a16="http://schemas.microsoft.com/office/drawing/2014/main" id="{E81B70F5-0420-48C4-A269-2CA2697B43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056" y="5236431"/>
              <a:ext cx="3525474" cy="179102"/>
            </a:xfrm>
            <a:prstGeom prst="rect">
              <a:avLst/>
            </a:prstGeom>
          </p:spPr>
        </p:pic>
        <p:sp>
          <p:nvSpPr>
            <p:cNvPr id="22" name="TextBox 21">
              <a:extLst>
                <a:ext uri="{FF2B5EF4-FFF2-40B4-BE49-F238E27FC236}">
                  <a16:creationId xmlns:a16="http://schemas.microsoft.com/office/drawing/2014/main" id="{0626F4CE-D301-40CE-9348-773850ADDB33}"/>
                </a:ext>
              </a:extLst>
            </p:cNvPr>
            <p:cNvSpPr txBox="1"/>
            <p:nvPr/>
          </p:nvSpPr>
          <p:spPr>
            <a:xfrm>
              <a:off x="116768" y="4608416"/>
              <a:ext cx="3832053" cy="646331"/>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3. </a:t>
              </a:r>
              <a:r>
                <a:rPr lang="tr-TR" sz="1200">
                  <a:latin typeface="Roboto" panose="02000000000000000000" pitchFamily="2" charset="0"/>
                  <a:ea typeface="Roboto" panose="02000000000000000000" pitchFamily="2" charset="0"/>
                </a:rPr>
                <a:t>We calculated the percentile of the t-distribution</a:t>
              </a:r>
            </a:p>
            <a:p>
              <a:r>
                <a:rPr lang="tr-TR" sz="1200">
                  <a:latin typeface="Roboto" panose="02000000000000000000" pitchFamily="2" charset="0"/>
                  <a:ea typeface="Roboto" panose="02000000000000000000" pitchFamily="2" charset="0"/>
                </a:rPr>
                <a:t>with N-1 degrees of freedom and 1-alpha confidence level </a:t>
              </a:r>
            </a:p>
          </p:txBody>
        </p:sp>
      </p:grpSp>
      <p:sp>
        <p:nvSpPr>
          <p:cNvPr id="23" name="TextBox 22">
            <a:extLst>
              <a:ext uri="{FF2B5EF4-FFF2-40B4-BE49-F238E27FC236}">
                <a16:creationId xmlns:a16="http://schemas.microsoft.com/office/drawing/2014/main" id="{71B85212-52E4-422E-990E-E5C551454C24}"/>
              </a:ext>
            </a:extLst>
          </p:cNvPr>
          <p:cNvSpPr txBox="1"/>
          <p:nvPr/>
        </p:nvSpPr>
        <p:spPr>
          <a:xfrm>
            <a:off x="4181662" y="1921854"/>
            <a:ext cx="3908698"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4. </a:t>
            </a:r>
            <a:r>
              <a:rPr lang="tr-TR" sz="1200">
                <a:latin typeface="Roboto" panose="02000000000000000000" pitchFamily="2" charset="0"/>
                <a:ea typeface="Roboto" panose="02000000000000000000" pitchFamily="2" charset="0"/>
              </a:rPr>
              <a:t>We run N replications to calculate half width interval </a:t>
            </a:r>
          </a:p>
        </p:txBody>
      </p:sp>
      <p:pic>
        <p:nvPicPr>
          <p:cNvPr id="25" name="Picture 24" descr="Text&#10;&#10;Description automatically generated">
            <a:extLst>
              <a:ext uri="{FF2B5EF4-FFF2-40B4-BE49-F238E27FC236}">
                <a16:creationId xmlns:a16="http://schemas.microsoft.com/office/drawing/2014/main" id="{C1C23AEB-28C8-4C3C-A664-F4D31174CF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5679" y="2204415"/>
            <a:ext cx="2865368" cy="640135"/>
          </a:xfrm>
          <a:prstGeom prst="rect">
            <a:avLst/>
          </a:prstGeom>
        </p:spPr>
      </p:pic>
      <p:sp>
        <p:nvSpPr>
          <p:cNvPr id="26" name="TextBox 25">
            <a:extLst>
              <a:ext uri="{FF2B5EF4-FFF2-40B4-BE49-F238E27FC236}">
                <a16:creationId xmlns:a16="http://schemas.microsoft.com/office/drawing/2014/main" id="{F70A1FF2-DBBC-41B5-85BB-1AF5FB7634AC}"/>
              </a:ext>
            </a:extLst>
          </p:cNvPr>
          <p:cNvSpPr txBox="1"/>
          <p:nvPr/>
        </p:nvSpPr>
        <p:spPr>
          <a:xfrm>
            <a:off x="4178309" y="2959192"/>
            <a:ext cx="3369164" cy="461665"/>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5. </a:t>
            </a:r>
            <a:r>
              <a:rPr lang="tr-TR" sz="1200">
                <a:latin typeface="Roboto" panose="02000000000000000000" pitchFamily="2" charset="0"/>
                <a:ea typeface="Roboto" panose="02000000000000000000" pitchFamily="2" charset="0"/>
              </a:rPr>
              <a:t>We check the condition of: </a:t>
            </a:r>
          </a:p>
          <a:p>
            <a:r>
              <a:rPr lang="tr-TR" sz="1200">
                <a:latin typeface="Roboto" panose="02000000000000000000" pitchFamily="2" charset="0"/>
                <a:ea typeface="Roboto" panose="02000000000000000000" pitchFamily="2" charset="0"/>
              </a:rPr>
              <a:t>c &lt; 0.005 *  Mean of maximum tour end times</a:t>
            </a:r>
          </a:p>
        </p:txBody>
      </p:sp>
      <p:pic>
        <p:nvPicPr>
          <p:cNvPr id="29" name="Picture 28" descr="Text&#10;&#10;Description automatically generated">
            <a:extLst>
              <a:ext uri="{FF2B5EF4-FFF2-40B4-BE49-F238E27FC236}">
                <a16:creationId xmlns:a16="http://schemas.microsoft.com/office/drawing/2014/main" id="{332DBB7F-7A91-4189-B78F-8424BEBC79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30207" y="3892286"/>
            <a:ext cx="2816313" cy="577705"/>
          </a:xfrm>
          <a:prstGeom prst="rect">
            <a:avLst/>
          </a:prstGeom>
        </p:spPr>
      </p:pic>
      <p:sp>
        <p:nvSpPr>
          <p:cNvPr id="30" name="TextBox 29">
            <a:extLst>
              <a:ext uri="{FF2B5EF4-FFF2-40B4-BE49-F238E27FC236}">
                <a16:creationId xmlns:a16="http://schemas.microsoft.com/office/drawing/2014/main" id="{016B7E71-5BDD-47CB-A926-9A6DBC00D5C2}"/>
              </a:ext>
            </a:extLst>
          </p:cNvPr>
          <p:cNvSpPr txBox="1"/>
          <p:nvPr/>
        </p:nvSpPr>
        <p:spPr>
          <a:xfrm>
            <a:off x="4176373" y="3430621"/>
            <a:ext cx="3913987" cy="461665"/>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6. </a:t>
            </a:r>
            <a:r>
              <a:rPr lang="tr-TR" sz="1200">
                <a:latin typeface="Roboto" panose="02000000000000000000" pitchFamily="2" charset="0"/>
                <a:ea typeface="Roboto" panose="02000000000000000000" pitchFamily="2" charset="0"/>
              </a:rPr>
              <a:t>We start from the initial value of N=50, and increase it by 50 for the next step, if the condition is not met</a:t>
            </a:r>
          </a:p>
        </p:txBody>
      </p:sp>
      <p:cxnSp>
        <p:nvCxnSpPr>
          <p:cNvPr id="33" name="Straight Connector 32">
            <a:extLst>
              <a:ext uri="{FF2B5EF4-FFF2-40B4-BE49-F238E27FC236}">
                <a16:creationId xmlns:a16="http://schemas.microsoft.com/office/drawing/2014/main" id="{9AD12F47-05FB-4831-A6C1-708657F05585}"/>
              </a:ext>
            </a:extLst>
          </p:cNvPr>
          <p:cNvCxnSpPr>
            <a:cxnSpLocks/>
          </p:cNvCxnSpPr>
          <p:nvPr/>
        </p:nvCxnSpPr>
        <p:spPr>
          <a:xfrm>
            <a:off x="4128577" y="1922828"/>
            <a:ext cx="0" cy="463974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DB7D545F-3877-4FCC-8F4C-88794AE49A42}"/>
              </a:ext>
            </a:extLst>
          </p:cNvPr>
          <p:cNvCxnSpPr>
            <a:cxnSpLocks/>
          </p:cNvCxnSpPr>
          <p:nvPr/>
        </p:nvCxnSpPr>
        <p:spPr>
          <a:xfrm>
            <a:off x="8040019" y="1900619"/>
            <a:ext cx="0" cy="478188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TextBox 49">
            <a:extLst>
              <a:ext uri="{FF2B5EF4-FFF2-40B4-BE49-F238E27FC236}">
                <a16:creationId xmlns:a16="http://schemas.microsoft.com/office/drawing/2014/main" id="{DCE4EC17-2E03-4F46-932B-F8878E5CA8B7}"/>
              </a:ext>
            </a:extLst>
          </p:cNvPr>
          <p:cNvSpPr txBox="1"/>
          <p:nvPr/>
        </p:nvSpPr>
        <p:spPr>
          <a:xfrm>
            <a:off x="8131791" y="1911858"/>
            <a:ext cx="3496164" cy="3046988"/>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This procedure is followed for all configurations (12 scenarios) considering the 2 factors of: Charging Policy and Battery Size. In the case of:</a:t>
            </a:r>
          </a:p>
          <a:p>
            <a:endParaRPr lang="tr-TR"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Battery Size: [20,20,20,20]</a:t>
            </a:r>
          </a:p>
          <a:p>
            <a:r>
              <a:rPr lang="tr-TR" sz="1200">
                <a:latin typeface="Roboto" panose="02000000000000000000" pitchFamily="2" charset="0"/>
                <a:ea typeface="Roboto" panose="02000000000000000000" pitchFamily="2" charset="0"/>
              </a:rPr>
              <a:t>Charging Policy=0</a:t>
            </a:r>
          </a:p>
          <a:p>
            <a:endParaRPr lang="tr-TR"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We needed 800 runs to satisy the condition of half width. This was the case in which we needed the biggest number of runs. Therefore, we decided to use </a:t>
            </a:r>
            <a:r>
              <a:rPr lang="tr-TR" sz="1200" b="1">
                <a:latin typeface="Roboto" panose="02000000000000000000" pitchFamily="2" charset="0"/>
                <a:ea typeface="Roboto" panose="02000000000000000000" pitchFamily="2" charset="0"/>
              </a:rPr>
              <a:t>800 runs, </a:t>
            </a:r>
            <a:r>
              <a:rPr lang="tr-TR" sz="1200">
                <a:latin typeface="Roboto" panose="02000000000000000000" pitchFamily="2" charset="0"/>
                <a:ea typeface="Roboto" panose="02000000000000000000" pitchFamily="2" charset="0"/>
              </a:rPr>
              <a:t>for our experiments to measure </a:t>
            </a:r>
            <a:r>
              <a:rPr lang="tr-TR" sz="1200" b="1">
                <a:latin typeface="Roboto" panose="02000000000000000000" pitchFamily="2" charset="0"/>
                <a:ea typeface="Roboto" panose="02000000000000000000" pitchFamily="2" charset="0"/>
              </a:rPr>
              <a:t>the maximum tour end time</a:t>
            </a:r>
            <a:r>
              <a:rPr lang="tr-TR" sz="1200">
                <a:latin typeface="Roboto" panose="02000000000000000000" pitchFamily="2" charset="0"/>
                <a:ea typeface="Roboto" panose="02000000000000000000" pitchFamily="2" charset="0"/>
              </a:rPr>
              <a:t>, which is a </a:t>
            </a:r>
            <a:r>
              <a:rPr lang="tr-TR" sz="1200" b="1">
                <a:latin typeface="Roboto" panose="02000000000000000000" pitchFamily="2" charset="0"/>
                <a:ea typeface="Roboto" panose="02000000000000000000" pitchFamily="2" charset="0"/>
              </a:rPr>
              <a:t>proxy</a:t>
            </a:r>
            <a:r>
              <a:rPr lang="tr-TR" sz="1200">
                <a:latin typeface="Roboto" panose="02000000000000000000" pitchFamily="2" charset="0"/>
                <a:ea typeface="Roboto" panose="02000000000000000000" pitchFamily="2" charset="0"/>
              </a:rPr>
              <a:t> of </a:t>
            </a:r>
            <a:r>
              <a:rPr lang="tr-TR" sz="1200" b="1">
                <a:latin typeface="Roboto" panose="02000000000000000000" pitchFamily="2" charset="0"/>
                <a:ea typeface="Roboto" panose="02000000000000000000" pitchFamily="2" charset="0"/>
              </a:rPr>
              <a:t>minimum number of vans to serve 60 customers in 8 hours </a:t>
            </a:r>
            <a:r>
              <a:rPr lang="tr-TR" sz="1200">
                <a:latin typeface="Roboto" panose="02000000000000000000" pitchFamily="2" charset="0"/>
                <a:ea typeface="Roboto" panose="02000000000000000000" pitchFamily="2" charset="0"/>
              </a:rPr>
              <a:t>(explained in slide 4)</a:t>
            </a:r>
            <a:r>
              <a:rPr lang="tr-TR" sz="1200" b="1">
                <a:latin typeface="Roboto" panose="02000000000000000000" pitchFamily="2" charset="0"/>
                <a:ea typeface="Roboto" panose="02000000000000000000" pitchFamily="2" charset="0"/>
              </a:rPr>
              <a:t> </a:t>
            </a:r>
            <a:r>
              <a:rPr lang="tr-TR" sz="1200">
                <a:latin typeface="Roboto" panose="02000000000000000000" pitchFamily="2" charset="0"/>
                <a:ea typeface="Roboto" panose="02000000000000000000" pitchFamily="2" charset="0"/>
              </a:rPr>
              <a:t>to be used ,which is our system performance measure of interest. </a:t>
            </a:r>
            <a:endParaRPr lang="tr-TR" sz="1200" b="1">
              <a:latin typeface="Roboto" panose="02000000000000000000" pitchFamily="2" charset="0"/>
              <a:ea typeface="Roboto" panose="02000000000000000000" pitchFamily="2" charset="0"/>
            </a:endParaRPr>
          </a:p>
        </p:txBody>
      </p:sp>
      <p:grpSp>
        <p:nvGrpSpPr>
          <p:cNvPr id="15" name="Group 14">
            <a:extLst>
              <a:ext uri="{FF2B5EF4-FFF2-40B4-BE49-F238E27FC236}">
                <a16:creationId xmlns:a16="http://schemas.microsoft.com/office/drawing/2014/main" id="{7DF7AF82-8FEC-4F9C-B56D-E17457EA5BDE}"/>
              </a:ext>
            </a:extLst>
          </p:cNvPr>
          <p:cNvGrpSpPr/>
          <p:nvPr/>
        </p:nvGrpSpPr>
        <p:grpSpPr>
          <a:xfrm>
            <a:off x="180259" y="3355317"/>
            <a:ext cx="3966792" cy="1098512"/>
            <a:chOff x="123614" y="3423412"/>
            <a:chExt cx="3966792" cy="1098512"/>
          </a:xfrm>
        </p:grpSpPr>
        <p:grpSp>
          <p:nvGrpSpPr>
            <p:cNvPr id="12" name="Group 11">
              <a:extLst>
                <a:ext uri="{FF2B5EF4-FFF2-40B4-BE49-F238E27FC236}">
                  <a16:creationId xmlns:a16="http://schemas.microsoft.com/office/drawing/2014/main" id="{535D546C-C973-4FBC-9B8C-0C8AAEE4AA45}"/>
                </a:ext>
              </a:extLst>
            </p:cNvPr>
            <p:cNvGrpSpPr/>
            <p:nvPr/>
          </p:nvGrpSpPr>
          <p:grpSpPr>
            <a:xfrm>
              <a:off x="366178" y="4060259"/>
              <a:ext cx="3589489" cy="461665"/>
              <a:chOff x="366178" y="4060259"/>
              <a:chExt cx="3589489" cy="461665"/>
            </a:xfrm>
          </p:grpSpPr>
          <p:pic>
            <p:nvPicPr>
              <p:cNvPr id="16" name="Picture 15">
                <a:extLst>
                  <a:ext uri="{FF2B5EF4-FFF2-40B4-BE49-F238E27FC236}">
                    <a16:creationId xmlns:a16="http://schemas.microsoft.com/office/drawing/2014/main" id="{B0A8B6D0-74DF-4D87-9B45-83AA483F85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6178" y="4110470"/>
                <a:ext cx="2583404" cy="327688"/>
              </a:xfrm>
              <a:prstGeom prst="rect">
                <a:avLst/>
              </a:prstGeom>
            </p:spPr>
          </p:pic>
          <p:sp>
            <p:nvSpPr>
              <p:cNvPr id="19" name="TextBox 18">
                <a:extLst>
                  <a:ext uri="{FF2B5EF4-FFF2-40B4-BE49-F238E27FC236}">
                    <a16:creationId xmlns:a16="http://schemas.microsoft.com/office/drawing/2014/main" id="{B0B28868-79AB-42E7-AE8C-6C1ED22BD32E}"/>
                  </a:ext>
                </a:extLst>
              </p:cNvPr>
              <p:cNvSpPr txBox="1"/>
              <p:nvPr/>
            </p:nvSpPr>
            <p:spPr>
              <a:xfrm>
                <a:off x="2912042" y="4060259"/>
                <a:ext cx="1043625" cy="461665"/>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alpha</a:t>
                </a:r>
                <a:r>
                  <a:rPr lang="tr-TR" sz="1200">
                    <a:latin typeface="Roboto" panose="02000000000000000000" pitchFamily="2" charset="0"/>
                    <a:ea typeface="Roboto" panose="02000000000000000000" pitchFamily="2" charset="0"/>
                  </a:rPr>
                  <a:t>= 0.05</a:t>
                </a:r>
              </a:p>
              <a:p>
                <a:r>
                  <a:rPr lang="tr-TR" sz="1200" b="1">
                    <a:latin typeface="Roboto" panose="02000000000000000000" pitchFamily="2" charset="0"/>
                    <a:ea typeface="Roboto" panose="02000000000000000000" pitchFamily="2" charset="0"/>
                  </a:rPr>
                  <a:t>N</a:t>
                </a:r>
                <a:r>
                  <a:rPr lang="tr-TR" sz="1200">
                    <a:latin typeface="Roboto" panose="02000000000000000000" pitchFamily="2" charset="0"/>
                    <a:ea typeface="Roboto" panose="02000000000000000000" pitchFamily="2" charset="0"/>
                  </a:rPr>
                  <a:t>= 50 </a:t>
                </a:r>
              </a:p>
            </p:txBody>
          </p:sp>
        </p:grpSp>
        <p:grpSp>
          <p:nvGrpSpPr>
            <p:cNvPr id="13" name="Group 12">
              <a:extLst>
                <a:ext uri="{FF2B5EF4-FFF2-40B4-BE49-F238E27FC236}">
                  <a16:creationId xmlns:a16="http://schemas.microsoft.com/office/drawing/2014/main" id="{BA9550A9-B9D7-4F35-AC53-2E8451F6623C}"/>
                </a:ext>
              </a:extLst>
            </p:cNvPr>
            <p:cNvGrpSpPr/>
            <p:nvPr/>
          </p:nvGrpSpPr>
          <p:grpSpPr>
            <a:xfrm>
              <a:off x="123614" y="3423412"/>
              <a:ext cx="3966792" cy="657256"/>
              <a:chOff x="123614" y="3423412"/>
              <a:chExt cx="3966792" cy="657256"/>
            </a:xfrm>
          </p:grpSpPr>
          <p:sp>
            <p:nvSpPr>
              <p:cNvPr id="17" name="TextBox 16">
                <a:extLst>
                  <a:ext uri="{FF2B5EF4-FFF2-40B4-BE49-F238E27FC236}">
                    <a16:creationId xmlns:a16="http://schemas.microsoft.com/office/drawing/2014/main" id="{1F58CE40-76FD-4ECF-BD72-CA69B3A28726}"/>
                  </a:ext>
                </a:extLst>
              </p:cNvPr>
              <p:cNvSpPr txBox="1"/>
              <p:nvPr/>
            </p:nvSpPr>
            <p:spPr>
              <a:xfrm>
                <a:off x="123614" y="3819058"/>
                <a:ext cx="3345469" cy="261610"/>
              </a:xfrm>
              <a:prstGeom prst="rect">
                <a:avLst/>
              </a:prstGeom>
              <a:noFill/>
            </p:spPr>
            <p:txBody>
              <a:bodyPr wrap="square" rtlCol="0">
                <a:spAutoFit/>
              </a:bodyPr>
              <a:lstStyle/>
              <a:p>
                <a:r>
                  <a:rPr lang="en-US" sz="1100" i="1">
                    <a:latin typeface="Roboto" panose="02000000000000000000" pitchFamily="2" charset="0"/>
                    <a:ea typeface="Roboto" panose="02000000000000000000" pitchFamily="2" charset="0"/>
                  </a:rPr>
                  <a:t>(</a:t>
                </a:r>
                <a:r>
                  <a:rPr lang="tr-TR" sz="1100" i="1">
                    <a:latin typeface="Roboto" panose="02000000000000000000" pitchFamily="2" charset="0"/>
                    <a:ea typeface="Roboto" panose="02000000000000000000" pitchFamily="2" charset="0"/>
                  </a:rPr>
                  <a:t>Python Script Section 2.5</a:t>
                </a:r>
                <a:r>
                  <a:rPr lang="en-US" sz="1100" i="1">
                    <a:latin typeface="Roboto" panose="02000000000000000000" pitchFamily="2" charset="0"/>
                    <a:ea typeface="Roboto" panose="02000000000000000000" pitchFamily="2" charset="0"/>
                  </a:rPr>
                  <a:t>)</a:t>
                </a:r>
                <a:endParaRPr lang="tr-TR" sz="1100" i="1">
                  <a:latin typeface="Roboto" panose="02000000000000000000" pitchFamily="2" charset="0"/>
                  <a:ea typeface="Roboto" panose="02000000000000000000" pitchFamily="2" charset="0"/>
                </a:endParaRPr>
              </a:p>
            </p:txBody>
          </p:sp>
          <p:sp>
            <p:nvSpPr>
              <p:cNvPr id="2" name="TextBox 1">
                <a:extLst>
                  <a:ext uri="{FF2B5EF4-FFF2-40B4-BE49-F238E27FC236}">
                    <a16:creationId xmlns:a16="http://schemas.microsoft.com/office/drawing/2014/main" id="{AE156F8E-AC6B-42B4-9B50-1C6102D0F5EC}"/>
                  </a:ext>
                </a:extLst>
              </p:cNvPr>
              <p:cNvSpPr txBox="1"/>
              <p:nvPr/>
            </p:nvSpPr>
            <p:spPr>
              <a:xfrm>
                <a:off x="125637" y="3423412"/>
                <a:ext cx="3964769" cy="461665"/>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2. </a:t>
                </a:r>
                <a:r>
                  <a:rPr lang="tr-TR" sz="1200">
                    <a:latin typeface="Roboto" panose="02000000000000000000" pitchFamily="2" charset="0"/>
                    <a:ea typeface="Roboto" panose="02000000000000000000" pitchFamily="2" charset="0"/>
                  </a:rPr>
                  <a:t>We chose the confidence level (1- alpha) and initial value number of runs (N)</a:t>
                </a:r>
                <a:endParaRPr lang="tr-TR" sz="1200"/>
              </a:p>
            </p:txBody>
          </p:sp>
        </p:grpSp>
      </p:grpSp>
      <p:grpSp>
        <p:nvGrpSpPr>
          <p:cNvPr id="8" name="Group 7">
            <a:extLst>
              <a:ext uri="{FF2B5EF4-FFF2-40B4-BE49-F238E27FC236}">
                <a16:creationId xmlns:a16="http://schemas.microsoft.com/office/drawing/2014/main" id="{BBD58563-3617-48BA-A299-AE741FE3EF5A}"/>
              </a:ext>
            </a:extLst>
          </p:cNvPr>
          <p:cNvGrpSpPr/>
          <p:nvPr/>
        </p:nvGrpSpPr>
        <p:grpSpPr>
          <a:xfrm>
            <a:off x="4439419" y="4481581"/>
            <a:ext cx="3594050" cy="2119746"/>
            <a:chOff x="5118432" y="4408470"/>
            <a:chExt cx="3594050" cy="2119746"/>
          </a:xfrm>
        </p:grpSpPr>
        <p:sp>
          <p:nvSpPr>
            <p:cNvPr id="51" name="TextBox 50">
              <a:extLst>
                <a:ext uri="{FF2B5EF4-FFF2-40B4-BE49-F238E27FC236}">
                  <a16:creationId xmlns:a16="http://schemas.microsoft.com/office/drawing/2014/main" id="{855C18F2-9A15-41B4-B898-8DC1FCD1E16A}"/>
                </a:ext>
              </a:extLst>
            </p:cNvPr>
            <p:cNvSpPr txBox="1"/>
            <p:nvPr/>
          </p:nvSpPr>
          <p:spPr>
            <a:xfrm>
              <a:off x="7138583" y="6251217"/>
              <a:ext cx="1573899" cy="276999"/>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N=</a:t>
              </a:r>
              <a:r>
                <a:rPr lang="tr-TR" sz="1200" b="1">
                  <a:latin typeface="Roboto" panose="02000000000000000000" pitchFamily="2" charset="0"/>
                  <a:ea typeface="Roboto" panose="02000000000000000000" pitchFamily="2" charset="0"/>
                </a:rPr>
                <a:t>800</a:t>
              </a:r>
              <a:r>
                <a:rPr lang="tr-TR" sz="1200">
                  <a:latin typeface="Roboto" panose="02000000000000000000" pitchFamily="2" charset="0"/>
                  <a:ea typeface="Roboto" panose="02000000000000000000" pitchFamily="2" charset="0"/>
                </a:rPr>
                <a:t> IS SELECTED</a:t>
              </a:r>
            </a:p>
          </p:txBody>
        </p:sp>
        <p:pic>
          <p:nvPicPr>
            <p:cNvPr id="6" name="Picture 5" descr="Text&#10;&#10;Description automatically generated">
              <a:extLst>
                <a:ext uri="{FF2B5EF4-FFF2-40B4-BE49-F238E27FC236}">
                  <a16:creationId xmlns:a16="http://schemas.microsoft.com/office/drawing/2014/main" id="{66E50C49-6FE7-4B18-BDF3-BECEED71A2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18432" y="4408470"/>
              <a:ext cx="2065231" cy="2080996"/>
            </a:xfrm>
            <a:prstGeom prst="rect">
              <a:avLst/>
            </a:prstGeom>
          </p:spPr>
        </p:pic>
      </p:grpSp>
      <p:pic>
        <p:nvPicPr>
          <p:cNvPr id="36" name="Picture 35">
            <a:extLst>
              <a:ext uri="{FF2B5EF4-FFF2-40B4-BE49-F238E27FC236}">
                <a16:creationId xmlns:a16="http://schemas.microsoft.com/office/drawing/2014/main" id="{6CC6B097-CEC2-4E60-9E87-6D9CF3129B11}"/>
              </a:ext>
            </a:extLst>
          </p:cNvPr>
          <p:cNvPicPr>
            <a:picLocks noChangeAspect="1"/>
          </p:cNvPicPr>
          <p:nvPr/>
        </p:nvPicPr>
        <p:blipFill>
          <a:blip r:embed="rId10"/>
          <a:stretch>
            <a:fillRect/>
          </a:stretch>
        </p:blipFill>
        <p:spPr>
          <a:xfrm>
            <a:off x="8506319" y="4969987"/>
            <a:ext cx="2505006" cy="1656757"/>
          </a:xfrm>
          <a:prstGeom prst="rect">
            <a:avLst/>
          </a:prstGeom>
        </p:spPr>
      </p:pic>
      <p:sp>
        <p:nvSpPr>
          <p:cNvPr id="27" name="TextBox 26">
            <a:extLst>
              <a:ext uri="{FF2B5EF4-FFF2-40B4-BE49-F238E27FC236}">
                <a16:creationId xmlns:a16="http://schemas.microsoft.com/office/drawing/2014/main" id="{0A12EF52-DCBB-47C4-9812-97504838D463}"/>
              </a:ext>
            </a:extLst>
          </p:cNvPr>
          <p:cNvSpPr txBox="1"/>
          <p:nvPr/>
        </p:nvSpPr>
        <p:spPr>
          <a:xfrm>
            <a:off x="299038" y="654128"/>
            <a:ext cx="11892962" cy="689420"/>
          </a:xfrm>
          <a:prstGeom prst="rect">
            <a:avLst/>
          </a:prstGeom>
          <a:noFill/>
        </p:spPr>
        <p:txBody>
          <a:bodyPr wrap="square" rtlCol="0">
            <a:spAutoFit/>
          </a:bodyPr>
          <a:lstStyle/>
          <a:p>
            <a:pPr indent="0">
              <a:lnSpc>
                <a:spcPct val="110000"/>
              </a:lnSpc>
              <a:buNone/>
            </a:pPr>
            <a:r>
              <a:rPr lang="tr-TR" sz="1200">
                <a:latin typeface="Roboto" panose="02000000000000000000" pitchFamily="2" charset="0"/>
                <a:ea typeface="Roboto" panose="02000000000000000000" pitchFamily="2" charset="0"/>
              </a:rPr>
              <a:t>Due to the fact that different scenarios have different standard deviation of the sample mean, </a:t>
            </a:r>
            <a:r>
              <a:rPr lang="en-US" sz="1200">
                <a:latin typeface="Roboto" panose="02000000000000000000" pitchFamily="2" charset="0"/>
                <a:ea typeface="Roboto" panose="02000000000000000000" pitchFamily="2" charset="0"/>
              </a:rPr>
              <a:t>each scenario</a:t>
            </a:r>
            <a:r>
              <a:rPr lang="tr-TR" sz="1200">
                <a:latin typeface="Roboto" panose="02000000000000000000" pitchFamily="2" charset="0"/>
                <a:ea typeface="Roboto" panose="02000000000000000000" pitchFamily="2" charset="0"/>
              </a:rPr>
              <a:t> need</a:t>
            </a:r>
            <a:r>
              <a:rPr lang="en-US" sz="1200">
                <a:latin typeface="Roboto" panose="02000000000000000000" pitchFamily="2" charset="0"/>
                <a:ea typeface="Roboto" panose="02000000000000000000" pitchFamily="2" charset="0"/>
              </a:rPr>
              <a:t>s</a:t>
            </a:r>
            <a:r>
              <a:rPr lang="tr-TR" sz="1200">
                <a:latin typeface="Roboto" panose="02000000000000000000" pitchFamily="2" charset="0"/>
                <a:ea typeface="Roboto" panose="02000000000000000000" pitchFamily="2" charset="0"/>
              </a:rPr>
              <a:t> different number of runs to satisfy the constraint of:</a:t>
            </a:r>
          </a:p>
          <a:p>
            <a:pPr indent="0">
              <a:lnSpc>
                <a:spcPct val="110000"/>
              </a:lnSpc>
              <a:buNone/>
            </a:pPr>
            <a:r>
              <a:rPr lang="tr-TR" sz="1200" b="1">
                <a:latin typeface="Roboto" panose="02000000000000000000" pitchFamily="2" charset="0"/>
                <a:ea typeface="Roboto" panose="02000000000000000000" pitchFamily="2" charset="0"/>
              </a:rPr>
              <a:t>Half </a:t>
            </a:r>
            <a:r>
              <a:rPr lang="en-US" sz="1200" b="1">
                <a:latin typeface="Roboto" panose="02000000000000000000" pitchFamily="2" charset="0"/>
                <a:ea typeface="Roboto" panose="02000000000000000000" pitchFamily="2" charset="0"/>
              </a:rPr>
              <a:t>W</a:t>
            </a:r>
            <a:r>
              <a:rPr lang="tr-TR" sz="1200" b="1">
                <a:latin typeface="Roboto" panose="02000000000000000000" pitchFamily="2" charset="0"/>
                <a:ea typeface="Roboto" panose="02000000000000000000" pitchFamily="2" charset="0"/>
              </a:rPr>
              <a:t>idth of the </a:t>
            </a:r>
            <a:r>
              <a:rPr lang="en-US" sz="1200" b="1">
                <a:latin typeface="Roboto" panose="02000000000000000000" pitchFamily="2" charset="0"/>
                <a:ea typeface="Roboto" panose="02000000000000000000" pitchFamily="2" charset="0"/>
              </a:rPr>
              <a:t>C</a:t>
            </a:r>
            <a:r>
              <a:rPr lang="tr-TR" sz="1200" b="1">
                <a:latin typeface="Roboto" panose="02000000000000000000" pitchFamily="2" charset="0"/>
                <a:ea typeface="Roboto" panose="02000000000000000000" pitchFamily="2" charset="0"/>
              </a:rPr>
              <a:t>onfidence</a:t>
            </a:r>
            <a:r>
              <a:rPr lang="en-US" sz="1200" b="1">
                <a:latin typeface="Roboto" panose="02000000000000000000" pitchFamily="2" charset="0"/>
                <a:ea typeface="Roboto" panose="02000000000000000000" pitchFamily="2" charset="0"/>
              </a:rPr>
              <a:t> Interval </a:t>
            </a:r>
            <a:r>
              <a:rPr lang="tr-TR" sz="1200" b="1">
                <a:latin typeface="Roboto" panose="02000000000000000000" pitchFamily="2" charset="0"/>
                <a:ea typeface="Roboto" panose="02000000000000000000" pitchFamily="2" charset="0"/>
              </a:rPr>
              <a:t>(c) &lt; 0.005</a:t>
            </a:r>
            <a:r>
              <a:rPr lang="en-US" sz="1200" b="1">
                <a:latin typeface="Roboto" panose="02000000000000000000" pitchFamily="2" charset="0"/>
                <a:ea typeface="Roboto" panose="02000000000000000000" pitchFamily="2" charset="0"/>
              </a:rPr>
              <a:t> </a:t>
            </a:r>
            <a:r>
              <a:rPr lang="tr-TR" sz="1200" b="1">
                <a:latin typeface="Roboto" panose="02000000000000000000" pitchFamily="2" charset="0"/>
                <a:ea typeface="Roboto" panose="02000000000000000000" pitchFamily="2" charset="0"/>
              </a:rPr>
              <a:t>* Mean</a:t>
            </a:r>
            <a:endParaRPr lang="en-US" sz="1200" b="1">
              <a:latin typeface="Roboto" panose="02000000000000000000" pitchFamily="2" charset="0"/>
              <a:ea typeface="Roboto" panose="02000000000000000000" pitchFamily="2" charset="0"/>
            </a:endParaRPr>
          </a:p>
          <a:p>
            <a:pPr indent="0">
              <a:lnSpc>
                <a:spcPct val="110000"/>
              </a:lnSpc>
              <a:buNone/>
            </a:pPr>
            <a:r>
              <a:rPr lang="tr-TR" sz="1200">
                <a:latin typeface="Roboto" panose="02000000000000000000" pitchFamily="2" charset="0"/>
                <a:ea typeface="Roboto" panose="02000000000000000000" pitchFamily="2" charset="0"/>
              </a:rPr>
              <a:t>Therefore, we calculated number of runs for different scenarios, and selected the highest number of runs needed among all different scenarios.</a:t>
            </a:r>
          </a:p>
        </p:txBody>
      </p:sp>
      <p:sp>
        <p:nvSpPr>
          <p:cNvPr id="34" name="TextBox 33">
            <a:extLst>
              <a:ext uri="{FF2B5EF4-FFF2-40B4-BE49-F238E27FC236}">
                <a16:creationId xmlns:a16="http://schemas.microsoft.com/office/drawing/2014/main" id="{F8C0D0DF-4B89-4A0F-8A59-E2E1B1154DC9}"/>
              </a:ext>
            </a:extLst>
          </p:cNvPr>
          <p:cNvSpPr txBox="1"/>
          <p:nvPr/>
        </p:nvSpPr>
        <p:spPr>
          <a:xfrm>
            <a:off x="299038" y="1364110"/>
            <a:ext cx="6608081" cy="346762"/>
          </a:xfrm>
          <a:prstGeom prst="rect">
            <a:avLst/>
          </a:prstGeom>
          <a:noFill/>
        </p:spPr>
        <p:txBody>
          <a:bodyPr wrap="square" rtlCol="0">
            <a:spAutoFit/>
          </a:bodyPr>
          <a:lstStyle/>
          <a:p>
            <a:pPr marL="0" indent="0">
              <a:lnSpc>
                <a:spcPct val="110000"/>
              </a:lnSpc>
              <a:buNone/>
            </a:pPr>
            <a:r>
              <a:rPr lang="tr-TR" sz="1600" u="sng" kern="1200">
                <a:solidFill>
                  <a:schemeClr val="tx1"/>
                </a:solidFill>
                <a:latin typeface="Roboto" panose="02000000000000000000" pitchFamily="2" charset="0"/>
                <a:ea typeface="Roboto" panose="02000000000000000000" pitchFamily="2" charset="0"/>
                <a:cs typeface="+mn-cs"/>
              </a:rPr>
              <a:t>The Procedure to Determine Number of Runs</a:t>
            </a:r>
            <a:r>
              <a:rPr lang="en-US" sz="1600" kern="1200">
                <a:solidFill>
                  <a:schemeClr val="tx1"/>
                </a:solidFill>
                <a:latin typeface="Roboto" panose="02000000000000000000" pitchFamily="2" charset="0"/>
                <a:ea typeface="Roboto" panose="02000000000000000000" pitchFamily="2" charset="0"/>
                <a:cs typeface="+mn-cs"/>
              </a:rPr>
              <a:t> </a:t>
            </a:r>
            <a:r>
              <a:rPr lang="tr-TR" sz="1050" i="1" kern="1200">
                <a:solidFill>
                  <a:schemeClr val="tx1"/>
                </a:solidFill>
                <a:latin typeface="Roboto" panose="02000000000000000000" pitchFamily="2" charset="0"/>
                <a:ea typeface="Roboto" panose="02000000000000000000" pitchFamily="2" charset="0"/>
                <a:cs typeface="+mn-cs"/>
              </a:rPr>
              <a:t>(Python Script Section 11)</a:t>
            </a:r>
            <a:endParaRPr lang="en-US" sz="1050" i="1" kern="1200">
              <a:solidFill>
                <a:schemeClr val="tx1"/>
              </a:solidFill>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2065784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0" y="454316"/>
            <a:ext cx="12104015"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 name="Title 1">
            <a:extLst>
              <a:ext uri="{FF2B5EF4-FFF2-40B4-BE49-F238E27FC236}">
                <a16:creationId xmlns:a16="http://schemas.microsoft.com/office/drawing/2014/main" id="{CB739216-1BAC-4EB0-ADFF-726F6AA77042}"/>
              </a:ext>
            </a:extLst>
          </p:cNvPr>
          <p:cNvSpPr>
            <a:spLocks noGrp="1"/>
          </p:cNvSpPr>
          <p:nvPr>
            <p:ph type="title"/>
          </p:nvPr>
        </p:nvSpPr>
        <p:spPr>
          <a:xfrm>
            <a:off x="4437813" y="-105877"/>
            <a:ext cx="6184278" cy="798368"/>
          </a:xfrm>
        </p:spPr>
        <p:txBody>
          <a:bodyPr/>
          <a:lstStyle/>
          <a:p>
            <a:pPr algn="ctr">
              <a:lnSpc>
                <a:spcPct val="90000"/>
              </a:lnSpc>
              <a:spcBef>
                <a:spcPct val="0"/>
              </a:spcBef>
            </a:pPr>
            <a:r>
              <a:rPr lang="tr-TR" sz="2400" kern="1200">
                <a:solidFill>
                  <a:schemeClr val="tx1"/>
                </a:solidFill>
                <a:latin typeface="Roboto"/>
                <a:ea typeface="Roboto"/>
                <a:cs typeface="+mj-cs"/>
              </a:rPr>
              <a:t>Varying Battery Sizes, Fixed Charging Policy</a:t>
            </a:r>
            <a:endParaRPr lang="en-US" sz="2400" kern="1200">
              <a:solidFill>
                <a:schemeClr val="tx1"/>
              </a:solidFill>
              <a:latin typeface="Roboto"/>
              <a:ea typeface="Roboto"/>
              <a:cs typeface="+mj-cs"/>
            </a:endParaRPr>
          </a:p>
        </p:txBody>
      </p:sp>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8</a:t>
            </a:fld>
            <a:endParaRPr lang="en-US"/>
          </a:p>
        </p:txBody>
      </p:sp>
      <p:pic>
        <p:nvPicPr>
          <p:cNvPr id="8" name="Immagine 9">
            <a:extLst>
              <a:ext uri="{FF2B5EF4-FFF2-40B4-BE49-F238E27FC236}">
                <a16:creationId xmlns:a16="http://schemas.microsoft.com/office/drawing/2014/main" id="{069693DC-4ADD-4101-AA24-1CF86FC626E2}"/>
              </a:ext>
            </a:extLst>
          </p:cNvPr>
          <p:cNvPicPr>
            <a:picLocks noChangeAspect="1"/>
          </p:cNvPicPr>
          <p:nvPr/>
        </p:nvPicPr>
        <p:blipFill>
          <a:blip r:embed="rId4"/>
          <a:stretch>
            <a:fillRect/>
          </a:stretch>
        </p:blipFill>
        <p:spPr>
          <a:xfrm>
            <a:off x="3392563" y="4189398"/>
            <a:ext cx="4137389" cy="366171"/>
          </a:xfrm>
          <a:prstGeom prst="rect">
            <a:avLst/>
          </a:prstGeom>
        </p:spPr>
      </p:pic>
      <p:pic>
        <p:nvPicPr>
          <p:cNvPr id="15" name="Immagine 15">
            <a:extLst>
              <a:ext uri="{FF2B5EF4-FFF2-40B4-BE49-F238E27FC236}">
                <a16:creationId xmlns:a16="http://schemas.microsoft.com/office/drawing/2014/main" id="{D1E7AE94-E196-4CFE-A220-AE6D434B8F24}"/>
              </a:ext>
            </a:extLst>
          </p:cNvPr>
          <p:cNvPicPr>
            <a:picLocks noChangeAspect="1"/>
          </p:cNvPicPr>
          <p:nvPr/>
        </p:nvPicPr>
        <p:blipFill>
          <a:blip r:embed="rId5"/>
          <a:stretch>
            <a:fillRect/>
          </a:stretch>
        </p:blipFill>
        <p:spPr>
          <a:xfrm>
            <a:off x="3874649" y="1390471"/>
            <a:ext cx="3097803" cy="2741575"/>
          </a:xfrm>
          <a:prstGeom prst="rect">
            <a:avLst/>
          </a:prstGeom>
        </p:spPr>
      </p:pic>
      <p:pic>
        <p:nvPicPr>
          <p:cNvPr id="16" name="Picture 15">
            <a:extLst>
              <a:ext uri="{FF2B5EF4-FFF2-40B4-BE49-F238E27FC236}">
                <a16:creationId xmlns:a16="http://schemas.microsoft.com/office/drawing/2014/main" id="{AE7C5E85-5240-4816-9074-ED8ECDB00D1A}"/>
              </a:ext>
            </a:extLst>
          </p:cNvPr>
          <p:cNvPicPr>
            <a:picLocks noChangeAspect="1"/>
          </p:cNvPicPr>
          <p:nvPr/>
        </p:nvPicPr>
        <p:blipFill>
          <a:blip r:embed="rId6"/>
          <a:stretch>
            <a:fillRect/>
          </a:stretch>
        </p:blipFill>
        <p:spPr>
          <a:xfrm>
            <a:off x="8016507" y="1357409"/>
            <a:ext cx="3129724" cy="2774637"/>
          </a:xfrm>
          <a:prstGeom prst="rect">
            <a:avLst/>
          </a:prstGeom>
        </p:spPr>
      </p:pic>
      <p:pic>
        <p:nvPicPr>
          <p:cNvPr id="17" name="Picture 16">
            <a:extLst>
              <a:ext uri="{FF2B5EF4-FFF2-40B4-BE49-F238E27FC236}">
                <a16:creationId xmlns:a16="http://schemas.microsoft.com/office/drawing/2014/main" id="{1E829336-0C29-4B15-8C9A-BC5D8A3509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53324" y="4184432"/>
            <a:ext cx="4137388" cy="364350"/>
          </a:xfrm>
          <a:prstGeom prst="rect">
            <a:avLst/>
          </a:prstGeom>
        </p:spPr>
      </p:pic>
      <p:cxnSp>
        <p:nvCxnSpPr>
          <p:cNvPr id="19" name="Straight Connector 32">
            <a:extLst>
              <a:ext uri="{FF2B5EF4-FFF2-40B4-BE49-F238E27FC236}">
                <a16:creationId xmlns:a16="http://schemas.microsoft.com/office/drawing/2014/main" id="{798899AB-9341-4D4F-92C5-D546AFEE1A72}"/>
              </a:ext>
            </a:extLst>
          </p:cNvPr>
          <p:cNvCxnSpPr>
            <a:cxnSpLocks/>
          </p:cNvCxnSpPr>
          <p:nvPr/>
        </p:nvCxnSpPr>
        <p:spPr>
          <a:xfrm>
            <a:off x="7529952" y="692491"/>
            <a:ext cx="0" cy="616550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07A5E23E-0CF1-4C4A-BCF0-8035F0801B99}"/>
              </a:ext>
            </a:extLst>
          </p:cNvPr>
          <p:cNvSpPr txBox="1"/>
          <p:nvPr/>
        </p:nvSpPr>
        <p:spPr>
          <a:xfrm>
            <a:off x="3431579" y="4603042"/>
            <a:ext cx="4018718" cy="1938992"/>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With the Base Case charging policy and varying battery sizes, we can conclude that:</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The change in the battery size significantly effect</a:t>
            </a:r>
            <a:r>
              <a:rPr lang="en-US" sz="1200">
                <a:latin typeface="Roboto" panose="02000000000000000000" pitchFamily="2" charset="0"/>
                <a:ea typeface="Roboto" panose="02000000000000000000" pitchFamily="2" charset="0"/>
              </a:rPr>
              <a:t>s</a:t>
            </a:r>
            <a:r>
              <a:rPr lang="tr-TR" sz="1200">
                <a:latin typeface="Roboto" panose="02000000000000000000" pitchFamily="2" charset="0"/>
                <a:ea typeface="Roboto" panose="02000000000000000000" pitchFamily="2" charset="0"/>
              </a:rPr>
              <a:t> the maximum tour end time with the p-value 0</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Battery sizes [30,30,30,30] and [35,35,35,35] giving very similar results. This is because the van does not need any charging to complete the tour in both of these battery sizes. </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With these 2 battery sizes, Base Case charging policy and 4 vans, the tour can be completed in 8 hours.</a:t>
            </a:r>
          </a:p>
        </p:txBody>
      </p:sp>
      <p:sp>
        <p:nvSpPr>
          <p:cNvPr id="21" name="CasellaDiTesto 2">
            <a:extLst>
              <a:ext uri="{FF2B5EF4-FFF2-40B4-BE49-F238E27FC236}">
                <a16:creationId xmlns:a16="http://schemas.microsoft.com/office/drawing/2014/main" id="{D2ACAB38-C0B0-4835-B5CF-C09806EA511B}"/>
              </a:ext>
            </a:extLst>
          </p:cNvPr>
          <p:cNvSpPr txBox="1"/>
          <p:nvPr/>
        </p:nvSpPr>
        <p:spPr>
          <a:xfrm>
            <a:off x="3392563" y="655261"/>
            <a:ext cx="390062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u="sng">
                <a:latin typeface="Roboto" panose="02000000000000000000" pitchFamily="2" charset="0"/>
                <a:ea typeface="Roboto" panose="02000000000000000000" pitchFamily="2" charset="0"/>
              </a:rPr>
              <a:t>Experiment 1</a:t>
            </a:r>
          </a:p>
          <a:p>
            <a:r>
              <a:rPr lang="tr-TR" sz="1200" b="1">
                <a:latin typeface="Roboto" panose="02000000000000000000" pitchFamily="2" charset="0"/>
                <a:ea typeface="Roboto" panose="02000000000000000000" pitchFamily="2" charset="0"/>
              </a:rPr>
              <a:t>Charging policy= </a:t>
            </a:r>
            <a:r>
              <a:rPr lang="tr-TR" sz="1200">
                <a:latin typeface="Roboto" panose="02000000000000000000" pitchFamily="2" charset="0"/>
                <a:ea typeface="Roboto" panose="02000000000000000000" pitchFamily="2" charset="0"/>
              </a:rPr>
              <a:t>Base Case Charging Policy</a:t>
            </a:r>
          </a:p>
          <a:p>
            <a:r>
              <a:rPr lang="tr-TR" sz="1200" b="1">
                <a:latin typeface="Roboto" panose="02000000000000000000" pitchFamily="2" charset="0"/>
                <a:ea typeface="Roboto" panose="02000000000000000000" pitchFamily="2" charset="0"/>
              </a:rPr>
              <a:t>Battery Size= </a:t>
            </a:r>
            <a:r>
              <a:rPr lang="tr-TR" sz="1200">
                <a:latin typeface="Roboto" panose="02000000000000000000" pitchFamily="2" charset="0"/>
                <a:ea typeface="Roboto" panose="02000000000000000000" pitchFamily="2" charset="0"/>
              </a:rPr>
              <a:t>Changing</a:t>
            </a:r>
            <a:endParaRPr lang="en-US" sz="1200">
              <a:latin typeface="Roboto" panose="02000000000000000000" pitchFamily="2" charset="0"/>
              <a:ea typeface="Roboto" panose="02000000000000000000" pitchFamily="2" charset="0"/>
            </a:endParaRPr>
          </a:p>
        </p:txBody>
      </p:sp>
      <p:sp>
        <p:nvSpPr>
          <p:cNvPr id="22" name="CasellaDiTesto 2">
            <a:extLst>
              <a:ext uri="{FF2B5EF4-FFF2-40B4-BE49-F238E27FC236}">
                <a16:creationId xmlns:a16="http://schemas.microsoft.com/office/drawing/2014/main" id="{B5DBD872-1E42-457D-ADCA-D4E54F313089}"/>
              </a:ext>
            </a:extLst>
          </p:cNvPr>
          <p:cNvSpPr txBox="1"/>
          <p:nvPr/>
        </p:nvSpPr>
        <p:spPr>
          <a:xfrm>
            <a:off x="7529952" y="650565"/>
            <a:ext cx="3989809"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u="sng">
                <a:latin typeface="Roboto" panose="02000000000000000000" pitchFamily="2" charset="0"/>
                <a:ea typeface="Roboto" panose="02000000000000000000" pitchFamily="2" charset="0"/>
              </a:rPr>
              <a:t>Experiment 2</a:t>
            </a:r>
          </a:p>
          <a:p>
            <a:r>
              <a:rPr lang="tr-TR" sz="1200" b="1">
                <a:latin typeface="Roboto" panose="02000000000000000000" pitchFamily="2" charset="0"/>
                <a:ea typeface="Roboto" panose="02000000000000000000" pitchFamily="2" charset="0"/>
              </a:rPr>
              <a:t>Charging policy= </a:t>
            </a:r>
            <a:r>
              <a:rPr lang="tr-TR" sz="1200">
                <a:latin typeface="Roboto" panose="02000000000000000000" pitchFamily="2" charset="0"/>
                <a:ea typeface="Roboto" panose="02000000000000000000" pitchFamily="2" charset="0"/>
              </a:rPr>
              <a:t>New Charging Policy</a:t>
            </a:r>
          </a:p>
          <a:p>
            <a:r>
              <a:rPr lang="tr-TR" sz="1200" b="1">
                <a:latin typeface="Roboto" panose="02000000000000000000" pitchFamily="2" charset="0"/>
                <a:ea typeface="Roboto" panose="02000000000000000000" pitchFamily="2" charset="0"/>
              </a:rPr>
              <a:t>Battery Size= </a:t>
            </a:r>
            <a:r>
              <a:rPr lang="tr-TR" sz="1200">
                <a:latin typeface="Roboto" panose="02000000000000000000" pitchFamily="2" charset="0"/>
                <a:ea typeface="Roboto" panose="02000000000000000000" pitchFamily="2" charset="0"/>
              </a:rPr>
              <a:t>Changing</a:t>
            </a:r>
            <a:endParaRPr lang="en-US" sz="1200">
              <a:latin typeface="Roboto" panose="02000000000000000000" pitchFamily="2" charset="0"/>
              <a:ea typeface="Roboto" panose="02000000000000000000" pitchFamily="2" charset="0"/>
            </a:endParaRPr>
          </a:p>
        </p:txBody>
      </p:sp>
      <p:sp>
        <p:nvSpPr>
          <p:cNvPr id="23" name="TextBox 22">
            <a:extLst>
              <a:ext uri="{FF2B5EF4-FFF2-40B4-BE49-F238E27FC236}">
                <a16:creationId xmlns:a16="http://schemas.microsoft.com/office/drawing/2014/main" id="{D0144A0F-8C4E-47BC-AC08-F1832412267D}"/>
              </a:ext>
            </a:extLst>
          </p:cNvPr>
          <p:cNvSpPr txBox="1"/>
          <p:nvPr/>
        </p:nvSpPr>
        <p:spPr>
          <a:xfrm>
            <a:off x="7644382" y="4603042"/>
            <a:ext cx="4018718" cy="1938992"/>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With the New Charging policy and varying battery sizes, we can conclude that:</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The change in the battery size significantly effect</a:t>
            </a:r>
            <a:r>
              <a:rPr lang="en-US" sz="1200">
                <a:latin typeface="Roboto" panose="02000000000000000000" pitchFamily="2" charset="0"/>
                <a:ea typeface="Roboto" panose="02000000000000000000" pitchFamily="2" charset="0"/>
              </a:rPr>
              <a:t>s</a:t>
            </a:r>
            <a:r>
              <a:rPr lang="tr-TR" sz="1200">
                <a:latin typeface="Roboto" panose="02000000000000000000" pitchFamily="2" charset="0"/>
                <a:ea typeface="Roboto" panose="02000000000000000000" pitchFamily="2" charset="0"/>
              </a:rPr>
              <a:t> the maximum tour end time with the p-value 0</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Battery sizes [30,30,30,30] and [35,35,35,35] giving very similar results. This is because the van does not need any charging to complete the tour in both of these battery sizes. </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With the new charging policy, battery size [30,30,20,20] also gives promising results</a:t>
            </a:r>
          </a:p>
        </p:txBody>
      </p:sp>
      <p:cxnSp>
        <p:nvCxnSpPr>
          <p:cNvPr id="4" name="Straight Connector 3">
            <a:extLst>
              <a:ext uri="{FF2B5EF4-FFF2-40B4-BE49-F238E27FC236}">
                <a16:creationId xmlns:a16="http://schemas.microsoft.com/office/drawing/2014/main" id="{FF8600B1-76EE-45D4-81D7-AEE07B3F71EB}"/>
              </a:ext>
            </a:extLst>
          </p:cNvPr>
          <p:cNvCxnSpPr>
            <a:cxnSpLocks/>
          </p:cNvCxnSpPr>
          <p:nvPr/>
        </p:nvCxnSpPr>
        <p:spPr>
          <a:xfrm>
            <a:off x="3317148" y="0"/>
            <a:ext cx="0" cy="68580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itle 1">
            <a:extLst>
              <a:ext uri="{FF2B5EF4-FFF2-40B4-BE49-F238E27FC236}">
                <a16:creationId xmlns:a16="http://schemas.microsoft.com/office/drawing/2014/main" id="{921DCCE7-7462-43E0-AE1E-6CF63F479558}"/>
              </a:ext>
            </a:extLst>
          </p:cNvPr>
          <p:cNvSpPr txBox="1">
            <a:spLocks/>
          </p:cNvSpPr>
          <p:nvPr/>
        </p:nvSpPr>
        <p:spPr>
          <a:xfrm>
            <a:off x="225010" y="-68234"/>
            <a:ext cx="2807262"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lnSpc>
                <a:spcPct val="90000"/>
              </a:lnSpc>
              <a:spcBef>
                <a:spcPct val="0"/>
              </a:spcBef>
            </a:pPr>
            <a:r>
              <a:rPr lang="tr-TR" sz="2400" kern="1200">
                <a:solidFill>
                  <a:schemeClr val="tx1"/>
                </a:solidFill>
                <a:latin typeface="Roboto"/>
                <a:ea typeface="Roboto"/>
                <a:cs typeface="+mj-cs"/>
              </a:rPr>
              <a:t>DOE Python Script</a:t>
            </a:r>
            <a:endParaRPr lang="en-US" sz="2400" kern="1200">
              <a:solidFill>
                <a:schemeClr val="tx1"/>
              </a:solidFill>
              <a:latin typeface="Roboto"/>
              <a:ea typeface="Roboto"/>
              <a:cs typeface="+mj-cs"/>
            </a:endParaRPr>
          </a:p>
        </p:txBody>
      </p:sp>
      <p:sp>
        <p:nvSpPr>
          <p:cNvPr id="12" name="TextBox 11">
            <a:extLst>
              <a:ext uri="{FF2B5EF4-FFF2-40B4-BE49-F238E27FC236}">
                <a16:creationId xmlns:a16="http://schemas.microsoft.com/office/drawing/2014/main" id="{12655DA5-32B2-481C-B08C-E95C6AE813AD}"/>
              </a:ext>
            </a:extLst>
          </p:cNvPr>
          <p:cNvSpPr txBox="1"/>
          <p:nvPr/>
        </p:nvSpPr>
        <p:spPr>
          <a:xfrm>
            <a:off x="86492" y="650175"/>
            <a:ext cx="2945780" cy="830997"/>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Anova_num=0: </a:t>
            </a:r>
            <a:r>
              <a:rPr lang="tr-TR" sz="1200">
                <a:latin typeface="Roboto" panose="02000000000000000000" pitchFamily="2" charset="0"/>
                <a:ea typeface="Roboto" panose="02000000000000000000" pitchFamily="2" charset="0"/>
              </a:rPr>
              <a:t>Fixed charging policy,  varying battery sizes experiments</a:t>
            </a:r>
          </a:p>
          <a:p>
            <a:r>
              <a:rPr lang="tr-TR" sz="1200" b="1">
                <a:latin typeface="Roboto" panose="02000000000000000000" pitchFamily="2" charset="0"/>
                <a:ea typeface="Roboto" panose="02000000000000000000" pitchFamily="2" charset="0"/>
              </a:rPr>
              <a:t>Anova_num=1: </a:t>
            </a:r>
            <a:r>
              <a:rPr lang="tr-TR" sz="1200">
                <a:latin typeface="Roboto" panose="02000000000000000000" pitchFamily="2" charset="0"/>
                <a:ea typeface="Roboto" panose="02000000000000000000" pitchFamily="2" charset="0"/>
              </a:rPr>
              <a:t>Fixed battery size, varying charging policy experiments</a:t>
            </a:r>
          </a:p>
        </p:txBody>
      </p:sp>
      <p:pic>
        <p:nvPicPr>
          <p:cNvPr id="25" name="Picture 24">
            <a:extLst>
              <a:ext uri="{FF2B5EF4-FFF2-40B4-BE49-F238E27FC236}">
                <a16:creationId xmlns:a16="http://schemas.microsoft.com/office/drawing/2014/main" id="{D189E818-DC32-4959-8F05-35EB18E5FDB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735" y="2382318"/>
            <a:ext cx="800169" cy="205758"/>
          </a:xfrm>
          <a:prstGeom prst="rect">
            <a:avLst/>
          </a:prstGeom>
        </p:spPr>
      </p:pic>
      <p:cxnSp>
        <p:nvCxnSpPr>
          <p:cNvPr id="26" name="Straight Connector 32">
            <a:extLst>
              <a:ext uri="{FF2B5EF4-FFF2-40B4-BE49-F238E27FC236}">
                <a16:creationId xmlns:a16="http://schemas.microsoft.com/office/drawing/2014/main" id="{FF8966D6-2439-4763-B365-5F79C7AEB646}"/>
              </a:ext>
            </a:extLst>
          </p:cNvPr>
          <p:cNvCxnSpPr>
            <a:cxnSpLocks/>
          </p:cNvCxnSpPr>
          <p:nvPr/>
        </p:nvCxnSpPr>
        <p:spPr>
          <a:xfrm>
            <a:off x="23372" y="1523165"/>
            <a:ext cx="3293776"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946F5D02-EEA1-4004-9667-92656329FD79}"/>
              </a:ext>
            </a:extLst>
          </p:cNvPr>
          <p:cNvSpPr txBox="1"/>
          <p:nvPr/>
        </p:nvSpPr>
        <p:spPr>
          <a:xfrm>
            <a:off x="85177" y="1915632"/>
            <a:ext cx="2820100" cy="261610"/>
          </a:xfrm>
          <a:prstGeom prst="rect">
            <a:avLst/>
          </a:prstGeom>
          <a:noFill/>
        </p:spPr>
        <p:txBody>
          <a:bodyPr wrap="square" rtlCol="0">
            <a:spAutoFit/>
          </a:bodyPr>
          <a:lstStyle/>
          <a:p>
            <a:r>
              <a:rPr lang="tr-TR" sz="1100" b="1" i="1">
                <a:latin typeface="Roboto" panose="02000000000000000000" pitchFamily="2" charset="0"/>
                <a:ea typeface="Roboto" panose="02000000000000000000" pitchFamily="2" charset="0"/>
              </a:rPr>
              <a:t>Python Script Section 11</a:t>
            </a:r>
          </a:p>
        </p:txBody>
      </p:sp>
      <p:sp>
        <p:nvSpPr>
          <p:cNvPr id="32" name="TextBox 31">
            <a:extLst>
              <a:ext uri="{FF2B5EF4-FFF2-40B4-BE49-F238E27FC236}">
                <a16:creationId xmlns:a16="http://schemas.microsoft.com/office/drawing/2014/main" id="{B7AAE91A-CB2E-4E94-A548-77643CEAB34D}"/>
              </a:ext>
            </a:extLst>
          </p:cNvPr>
          <p:cNvSpPr txBox="1"/>
          <p:nvPr/>
        </p:nvSpPr>
        <p:spPr>
          <a:xfrm>
            <a:off x="68569" y="1541078"/>
            <a:ext cx="3197130" cy="461665"/>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Anova_num=1 : How does the code work? (Same logic for Anova_num=0)</a:t>
            </a:r>
          </a:p>
        </p:txBody>
      </p:sp>
      <p:sp>
        <p:nvSpPr>
          <p:cNvPr id="34" name="TextBox 33">
            <a:extLst>
              <a:ext uri="{FF2B5EF4-FFF2-40B4-BE49-F238E27FC236}">
                <a16:creationId xmlns:a16="http://schemas.microsoft.com/office/drawing/2014/main" id="{C6DB5624-A549-4544-91B6-6EC59E83BAF5}"/>
              </a:ext>
            </a:extLst>
          </p:cNvPr>
          <p:cNvSpPr txBox="1"/>
          <p:nvPr/>
        </p:nvSpPr>
        <p:spPr>
          <a:xfrm>
            <a:off x="82377" y="2177242"/>
            <a:ext cx="2785989" cy="276999"/>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1. The user sets anova_num=1</a:t>
            </a:r>
          </a:p>
        </p:txBody>
      </p:sp>
      <p:sp>
        <p:nvSpPr>
          <p:cNvPr id="35" name="TextBox 34">
            <a:extLst>
              <a:ext uri="{FF2B5EF4-FFF2-40B4-BE49-F238E27FC236}">
                <a16:creationId xmlns:a16="http://schemas.microsoft.com/office/drawing/2014/main" id="{B728CDAE-56F4-4A92-B2F6-E5A43EF3836F}"/>
              </a:ext>
            </a:extLst>
          </p:cNvPr>
          <p:cNvSpPr txBox="1"/>
          <p:nvPr/>
        </p:nvSpPr>
        <p:spPr>
          <a:xfrm>
            <a:off x="79968" y="2689024"/>
            <a:ext cx="3136273" cy="461665"/>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2. The user fixes the battery size and runs the code</a:t>
            </a:r>
          </a:p>
        </p:txBody>
      </p:sp>
      <p:pic>
        <p:nvPicPr>
          <p:cNvPr id="37" name="Picture 36">
            <a:extLst>
              <a:ext uri="{FF2B5EF4-FFF2-40B4-BE49-F238E27FC236}">
                <a16:creationId xmlns:a16="http://schemas.microsoft.com/office/drawing/2014/main" id="{35632D4C-332E-4958-9B6C-3F2E287E8A4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0994" y="3144648"/>
            <a:ext cx="1943268" cy="152413"/>
          </a:xfrm>
          <a:prstGeom prst="rect">
            <a:avLst/>
          </a:prstGeom>
        </p:spPr>
      </p:pic>
      <p:sp>
        <p:nvSpPr>
          <p:cNvPr id="38" name="TextBox 37">
            <a:extLst>
              <a:ext uri="{FF2B5EF4-FFF2-40B4-BE49-F238E27FC236}">
                <a16:creationId xmlns:a16="http://schemas.microsoft.com/office/drawing/2014/main" id="{C07EC074-B5DE-4A6F-B084-CF1B759140A2}"/>
              </a:ext>
            </a:extLst>
          </p:cNvPr>
          <p:cNvSpPr txBox="1"/>
          <p:nvPr/>
        </p:nvSpPr>
        <p:spPr>
          <a:xfrm>
            <a:off x="79968" y="3360837"/>
            <a:ext cx="3415166" cy="830997"/>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3. The code performs Anova </a:t>
            </a:r>
            <a:r>
              <a:rPr lang="en-US" sz="1200">
                <a:latin typeface="Roboto" panose="02000000000000000000" pitchFamily="2" charset="0"/>
                <a:ea typeface="Roboto" panose="02000000000000000000" pitchFamily="2" charset="0"/>
              </a:rPr>
              <a:t>T</a:t>
            </a:r>
            <a:r>
              <a:rPr lang="tr-TR" sz="1200">
                <a:latin typeface="Roboto" panose="02000000000000000000" pitchFamily="2" charset="0"/>
                <a:ea typeface="Roboto" panose="02000000000000000000" pitchFamily="2" charset="0"/>
              </a:rPr>
              <a:t>est with fixed battery size and changing charging policies. </a:t>
            </a:r>
            <a:r>
              <a:rPr lang="en-US" sz="1200">
                <a:latin typeface="Roboto" panose="02000000000000000000" pitchFamily="2" charset="0"/>
                <a:ea typeface="Roboto" panose="02000000000000000000" pitchFamily="2" charset="0"/>
              </a:rPr>
              <a:t>(</a:t>
            </a:r>
            <a:r>
              <a:rPr lang="tr-TR" sz="1100" i="1">
                <a:latin typeface="Roboto" panose="02000000000000000000" pitchFamily="2" charset="0"/>
                <a:ea typeface="Roboto" panose="02000000000000000000" pitchFamily="2" charset="0"/>
              </a:rPr>
              <a:t>Detailed explanation is provided in Python Script Assignment_2_Anova Section 11</a:t>
            </a:r>
            <a:r>
              <a:rPr lang="en-US" sz="1100" i="1">
                <a:latin typeface="Roboto" panose="02000000000000000000" pitchFamily="2" charset="0"/>
                <a:ea typeface="Roboto" panose="02000000000000000000" pitchFamily="2" charset="0"/>
              </a:rPr>
              <a:t>)</a:t>
            </a:r>
            <a:endParaRPr lang="tr-TR" sz="1200" i="1">
              <a:latin typeface="Roboto" panose="02000000000000000000" pitchFamily="2" charset="0"/>
              <a:ea typeface="Roboto" panose="02000000000000000000" pitchFamily="2" charset="0"/>
            </a:endParaRPr>
          </a:p>
        </p:txBody>
      </p:sp>
      <p:grpSp>
        <p:nvGrpSpPr>
          <p:cNvPr id="13" name="Group 12">
            <a:extLst>
              <a:ext uri="{FF2B5EF4-FFF2-40B4-BE49-F238E27FC236}">
                <a16:creationId xmlns:a16="http://schemas.microsoft.com/office/drawing/2014/main" id="{304F1159-5233-4BAF-8027-CC3CDCDF4450}"/>
              </a:ext>
            </a:extLst>
          </p:cNvPr>
          <p:cNvGrpSpPr/>
          <p:nvPr/>
        </p:nvGrpSpPr>
        <p:grpSpPr>
          <a:xfrm>
            <a:off x="146648" y="4184432"/>
            <a:ext cx="3110080" cy="1827800"/>
            <a:chOff x="155619" y="4201705"/>
            <a:chExt cx="2800582" cy="1652584"/>
          </a:xfrm>
        </p:grpSpPr>
        <p:pic>
          <p:nvPicPr>
            <p:cNvPr id="40" name="Picture 39" descr="Text&#10;&#10;Description automatically generated">
              <a:extLst>
                <a:ext uri="{FF2B5EF4-FFF2-40B4-BE49-F238E27FC236}">
                  <a16:creationId xmlns:a16="http://schemas.microsoft.com/office/drawing/2014/main" id="{00D6F9E1-6BFD-440E-9DFF-8888B2CC560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5619" y="4201705"/>
              <a:ext cx="2209926" cy="755370"/>
            </a:xfrm>
            <a:prstGeom prst="rect">
              <a:avLst/>
            </a:prstGeom>
          </p:spPr>
        </p:pic>
        <p:pic>
          <p:nvPicPr>
            <p:cNvPr id="44" name="Picture 43" descr="Text, letter&#10;&#10;Description automatically generated">
              <a:extLst>
                <a:ext uri="{FF2B5EF4-FFF2-40B4-BE49-F238E27FC236}">
                  <a16:creationId xmlns:a16="http://schemas.microsoft.com/office/drawing/2014/main" id="{677A17C2-01D4-4246-B0CC-CDE9234A0E6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8738" y="4999504"/>
              <a:ext cx="2357463" cy="537223"/>
            </a:xfrm>
            <a:prstGeom prst="rect">
              <a:avLst/>
            </a:prstGeom>
          </p:spPr>
        </p:pic>
        <p:pic>
          <p:nvPicPr>
            <p:cNvPr id="46" name="Picture 45">
              <a:extLst>
                <a:ext uri="{FF2B5EF4-FFF2-40B4-BE49-F238E27FC236}">
                  <a16:creationId xmlns:a16="http://schemas.microsoft.com/office/drawing/2014/main" id="{C9CB7E37-4CDC-4B45-A045-C3EF9D460D1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5730" y="5567683"/>
              <a:ext cx="1758720" cy="286606"/>
            </a:xfrm>
            <a:prstGeom prst="rect">
              <a:avLst/>
            </a:prstGeom>
          </p:spPr>
        </p:pic>
      </p:grpSp>
      <p:sp>
        <p:nvSpPr>
          <p:cNvPr id="47" name="TextBox 46">
            <a:extLst>
              <a:ext uri="{FF2B5EF4-FFF2-40B4-BE49-F238E27FC236}">
                <a16:creationId xmlns:a16="http://schemas.microsoft.com/office/drawing/2014/main" id="{60FD1304-2A9E-4E09-89A0-85E6C2F4C19D}"/>
              </a:ext>
            </a:extLst>
          </p:cNvPr>
          <p:cNvSpPr txBox="1"/>
          <p:nvPr/>
        </p:nvSpPr>
        <p:spPr>
          <a:xfrm>
            <a:off x="60585" y="6012232"/>
            <a:ext cx="3175037" cy="646331"/>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Charging_policy_change parameter is used to change the charging policy until both of them used in the experiment.</a:t>
            </a:r>
          </a:p>
        </p:txBody>
      </p:sp>
    </p:spTree>
    <p:extLst>
      <p:ext uri="{BB962C8B-B14F-4D97-AF65-F5344CB8AC3E}">
        <p14:creationId xmlns:p14="http://schemas.microsoft.com/office/powerpoint/2010/main" val="63021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276225" y="454316"/>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 name="Title 1">
            <a:extLst>
              <a:ext uri="{FF2B5EF4-FFF2-40B4-BE49-F238E27FC236}">
                <a16:creationId xmlns:a16="http://schemas.microsoft.com/office/drawing/2014/main" id="{CB739216-1BAC-4EB0-ADFF-726F6AA77042}"/>
              </a:ext>
            </a:extLst>
          </p:cNvPr>
          <p:cNvSpPr>
            <a:spLocks noGrp="1"/>
          </p:cNvSpPr>
          <p:nvPr>
            <p:ph type="title"/>
          </p:nvPr>
        </p:nvSpPr>
        <p:spPr>
          <a:xfrm>
            <a:off x="320217" y="-75613"/>
            <a:ext cx="10380573" cy="798368"/>
          </a:xfrm>
        </p:spPr>
        <p:txBody>
          <a:bodyPr/>
          <a:lstStyle/>
          <a:p>
            <a:pPr>
              <a:lnSpc>
                <a:spcPct val="90000"/>
              </a:lnSpc>
              <a:spcBef>
                <a:spcPct val="0"/>
              </a:spcBef>
            </a:pPr>
            <a:r>
              <a:rPr lang="tr-TR" sz="2400" kern="1200">
                <a:solidFill>
                  <a:schemeClr val="tx1"/>
                </a:solidFill>
                <a:latin typeface="Roboto"/>
                <a:ea typeface="Roboto"/>
                <a:cs typeface="+mj-cs"/>
              </a:rPr>
              <a:t>Varying Charging Policy, Fixed Battery Size</a:t>
            </a:r>
            <a:endParaRPr lang="en-US" sz="2400" kern="1200">
              <a:solidFill>
                <a:schemeClr val="tx1"/>
              </a:solidFill>
              <a:latin typeface="Roboto"/>
              <a:ea typeface="Roboto"/>
              <a:cs typeface="+mj-cs"/>
            </a:endParaRPr>
          </a:p>
        </p:txBody>
      </p:sp>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9</a:t>
            </a:fld>
            <a:endParaRPr lang="en-US"/>
          </a:p>
        </p:txBody>
      </p:sp>
      <p:cxnSp>
        <p:nvCxnSpPr>
          <p:cNvPr id="18" name="Straight Connector 32">
            <a:extLst>
              <a:ext uri="{FF2B5EF4-FFF2-40B4-BE49-F238E27FC236}">
                <a16:creationId xmlns:a16="http://schemas.microsoft.com/office/drawing/2014/main" id="{E8741635-A9A9-433A-ADDF-53AA7C8FE273}"/>
              </a:ext>
            </a:extLst>
          </p:cNvPr>
          <p:cNvCxnSpPr>
            <a:cxnSpLocks/>
          </p:cNvCxnSpPr>
          <p:nvPr/>
        </p:nvCxnSpPr>
        <p:spPr>
          <a:xfrm>
            <a:off x="3726886" y="628611"/>
            <a:ext cx="0" cy="62293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32">
            <a:extLst>
              <a:ext uri="{FF2B5EF4-FFF2-40B4-BE49-F238E27FC236}">
                <a16:creationId xmlns:a16="http://schemas.microsoft.com/office/drawing/2014/main" id="{798899AB-9341-4D4F-92C5-D546AFEE1A72}"/>
              </a:ext>
            </a:extLst>
          </p:cNvPr>
          <p:cNvCxnSpPr>
            <a:cxnSpLocks/>
          </p:cNvCxnSpPr>
          <p:nvPr/>
        </p:nvCxnSpPr>
        <p:spPr>
          <a:xfrm>
            <a:off x="7962843" y="629609"/>
            <a:ext cx="0" cy="622938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CasellaDiTesto 2">
            <a:extLst>
              <a:ext uri="{FF2B5EF4-FFF2-40B4-BE49-F238E27FC236}">
                <a16:creationId xmlns:a16="http://schemas.microsoft.com/office/drawing/2014/main" id="{D2ACAB38-C0B0-4835-B5CF-C09806EA511B}"/>
              </a:ext>
            </a:extLst>
          </p:cNvPr>
          <p:cNvSpPr txBox="1"/>
          <p:nvPr/>
        </p:nvSpPr>
        <p:spPr>
          <a:xfrm>
            <a:off x="145083" y="638803"/>
            <a:ext cx="367221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u="sng">
                <a:ea typeface="+mn-lt"/>
                <a:cs typeface="+mn-lt"/>
              </a:rPr>
              <a:t>Experiment 3</a:t>
            </a:r>
          </a:p>
          <a:p>
            <a:r>
              <a:rPr lang="tr-TR" sz="1200" b="1">
                <a:ea typeface="+mn-lt"/>
                <a:cs typeface="+mn-lt"/>
              </a:rPr>
              <a:t>Battery Size: </a:t>
            </a:r>
            <a:r>
              <a:rPr lang="en-US" sz="1200" err="1">
                <a:cs typeface="Arial"/>
              </a:rPr>
              <a:t>battery_size</a:t>
            </a:r>
            <a:r>
              <a:rPr lang="en-US" sz="1200">
                <a:cs typeface="Arial"/>
              </a:rPr>
              <a:t> = [</a:t>
            </a:r>
            <a:r>
              <a:rPr lang="tr-TR" sz="1200">
                <a:cs typeface="Arial"/>
              </a:rPr>
              <a:t>20</a:t>
            </a:r>
            <a:r>
              <a:rPr lang="en-US" sz="1200">
                <a:cs typeface="Arial"/>
              </a:rPr>
              <a:t>,</a:t>
            </a:r>
            <a:r>
              <a:rPr lang="tr-TR" sz="1200">
                <a:cs typeface="Arial"/>
              </a:rPr>
              <a:t>20</a:t>
            </a:r>
            <a:r>
              <a:rPr lang="en-US" sz="1200">
                <a:cs typeface="Arial"/>
              </a:rPr>
              <a:t>,</a:t>
            </a:r>
            <a:r>
              <a:rPr lang="tr-TR" sz="1200">
                <a:cs typeface="Arial"/>
              </a:rPr>
              <a:t>20</a:t>
            </a:r>
            <a:r>
              <a:rPr lang="en-US" sz="1200">
                <a:cs typeface="Arial"/>
              </a:rPr>
              <a:t>,</a:t>
            </a:r>
            <a:r>
              <a:rPr lang="tr-TR" sz="1200">
                <a:cs typeface="Arial"/>
              </a:rPr>
              <a:t>20</a:t>
            </a:r>
            <a:r>
              <a:rPr lang="en-US" sz="1200">
                <a:cs typeface="Arial"/>
              </a:rPr>
              <a:t>]</a:t>
            </a:r>
            <a:endParaRPr lang="tr-TR" sz="1200">
              <a:ea typeface="+mn-lt"/>
              <a:cs typeface="+mn-lt"/>
            </a:endParaRPr>
          </a:p>
          <a:p>
            <a:r>
              <a:rPr lang="tr-TR" sz="1200" b="1"/>
              <a:t>Charging policy= </a:t>
            </a:r>
            <a:r>
              <a:rPr lang="tr-TR" sz="1200">
                <a:ea typeface="+mn-lt"/>
                <a:cs typeface="+mn-lt"/>
              </a:rPr>
              <a:t>Changing</a:t>
            </a:r>
            <a:endParaRPr lang="en-US" sz="1200">
              <a:ea typeface="+mn-lt"/>
              <a:cs typeface="+mn-lt"/>
            </a:endParaRPr>
          </a:p>
        </p:txBody>
      </p:sp>
      <p:sp>
        <p:nvSpPr>
          <p:cNvPr id="23" name="CasellaDiTesto 2">
            <a:extLst>
              <a:ext uri="{FF2B5EF4-FFF2-40B4-BE49-F238E27FC236}">
                <a16:creationId xmlns:a16="http://schemas.microsoft.com/office/drawing/2014/main" id="{75FCF0EF-A62E-4D12-A44A-C79BF3B89B85}"/>
              </a:ext>
            </a:extLst>
          </p:cNvPr>
          <p:cNvSpPr txBox="1"/>
          <p:nvPr/>
        </p:nvSpPr>
        <p:spPr>
          <a:xfrm>
            <a:off x="4110090" y="638803"/>
            <a:ext cx="367221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u="sng">
                <a:ea typeface="+mn-lt"/>
                <a:cs typeface="+mn-lt"/>
              </a:rPr>
              <a:t>Experiment 4</a:t>
            </a:r>
          </a:p>
          <a:p>
            <a:r>
              <a:rPr lang="tr-TR" sz="1200" b="1">
                <a:ea typeface="+mn-lt"/>
                <a:cs typeface="+mn-lt"/>
              </a:rPr>
              <a:t>Battery Size: </a:t>
            </a:r>
            <a:r>
              <a:rPr lang="en-US" sz="1200" err="1">
                <a:cs typeface="Arial"/>
              </a:rPr>
              <a:t>battery_size</a:t>
            </a:r>
            <a:r>
              <a:rPr lang="en-US" sz="1200">
                <a:cs typeface="Arial"/>
              </a:rPr>
              <a:t> = [</a:t>
            </a:r>
            <a:r>
              <a:rPr lang="tr-TR" sz="1200">
                <a:cs typeface="Arial"/>
              </a:rPr>
              <a:t>25</a:t>
            </a:r>
            <a:r>
              <a:rPr lang="en-US" sz="1200">
                <a:cs typeface="Arial"/>
              </a:rPr>
              <a:t>,</a:t>
            </a:r>
            <a:r>
              <a:rPr lang="tr-TR" sz="1200">
                <a:cs typeface="Arial"/>
              </a:rPr>
              <a:t>25</a:t>
            </a:r>
            <a:r>
              <a:rPr lang="en-US" sz="1200">
                <a:cs typeface="Arial"/>
              </a:rPr>
              <a:t>,2</a:t>
            </a:r>
            <a:r>
              <a:rPr lang="tr-TR" sz="1200">
                <a:cs typeface="Arial"/>
              </a:rPr>
              <a:t>5</a:t>
            </a:r>
            <a:r>
              <a:rPr lang="en-US" sz="1200">
                <a:cs typeface="Arial"/>
              </a:rPr>
              <a:t>,2</a:t>
            </a:r>
            <a:r>
              <a:rPr lang="tr-TR" sz="1200">
                <a:cs typeface="Arial"/>
              </a:rPr>
              <a:t>5</a:t>
            </a:r>
            <a:r>
              <a:rPr lang="en-US" sz="1200">
                <a:cs typeface="Arial"/>
              </a:rPr>
              <a:t>]</a:t>
            </a:r>
            <a:endParaRPr lang="tr-TR" sz="1200">
              <a:ea typeface="+mn-lt"/>
              <a:cs typeface="+mn-lt"/>
            </a:endParaRPr>
          </a:p>
          <a:p>
            <a:r>
              <a:rPr lang="tr-TR" sz="1200" b="1"/>
              <a:t>Charging policy= </a:t>
            </a:r>
            <a:r>
              <a:rPr lang="tr-TR" sz="1200">
                <a:ea typeface="+mn-lt"/>
                <a:cs typeface="+mn-lt"/>
              </a:rPr>
              <a:t>Changing</a:t>
            </a:r>
            <a:endParaRPr lang="en-US" sz="1200">
              <a:ea typeface="+mn-lt"/>
              <a:cs typeface="+mn-lt"/>
            </a:endParaRPr>
          </a:p>
        </p:txBody>
      </p:sp>
      <p:sp>
        <p:nvSpPr>
          <p:cNvPr id="24" name="CasellaDiTesto 2">
            <a:extLst>
              <a:ext uri="{FF2B5EF4-FFF2-40B4-BE49-F238E27FC236}">
                <a16:creationId xmlns:a16="http://schemas.microsoft.com/office/drawing/2014/main" id="{A71C14AE-2AF1-41CC-840B-98757F255CA3}"/>
              </a:ext>
            </a:extLst>
          </p:cNvPr>
          <p:cNvSpPr txBox="1"/>
          <p:nvPr/>
        </p:nvSpPr>
        <p:spPr>
          <a:xfrm>
            <a:off x="8210596" y="625766"/>
            <a:ext cx="3672213"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400" u="sng">
                <a:ea typeface="+mn-lt"/>
                <a:cs typeface="+mn-lt"/>
              </a:rPr>
              <a:t>Experiment 5</a:t>
            </a:r>
          </a:p>
          <a:p>
            <a:r>
              <a:rPr lang="tr-TR" sz="1200" b="1">
                <a:ea typeface="+mn-lt"/>
                <a:cs typeface="+mn-lt"/>
              </a:rPr>
              <a:t>Battery Size: </a:t>
            </a:r>
            <a:r>
              <a:rPr lang="en-US" sz="1200" err="1">
                <a:cs typeface="Arial"/>
              </a:rPr>
              <a:t>battery_size</a:t>
            </a:r>
            <a:r>
              <a:rPr lang="en-US" sz="1200">
                <a:cs typeface="Arial"/>
              </a:rPr>
              <a:t> = [</a:t>
            </a:r>
            <a:r>
              <a:rPr lang="tr-TR" sz="1200">
                <a:cs typeface="Arial"/>
              </a:rPr>
              <a:t>30,30,30,30</a:t>
            </a:r>
            <a:r>
              <a:rPr lang="en-US" sz="1200">
                <a:cs typeface="Arial"/>
              </a:rPr>
              <a:t>]</a:t>
            </a:r>
            <a:endParaRPr lang="tr-TR" sz="1200">
              <a:ea typeface="+mn-lt"/>
              <a:cs typeface="+mn-lt"/>
            </a:endParaRPr>
          </a:p>
          <a:p>
            <a:r>
              <a:rPr lang="tr-TR" sz="1200" b="1"/>
              <a:t>Charging policy= </a:t>
            </a:r>
            <a:r>
              <a:rPr lang="tr-TR" sz="1200">
                <a:ea typeface="+mn-lt"/>
                <a:cs typeface="+mn-lt"/>
              </a:rPr>
              <a:t>Changing</a:t>
            </a:r>
            <a:endParaRPr lang="en-US" sz="1200">
              <a:ea typeface="+mn-lt"/>
              <a:cs typeface="+mn-lt"/>
            </a:endParaRPr>
          </a:p>
        </p:txBody>
      </p:sp>
      <p:pic>
        <p:nvPicPr>
          <p:cNvPr id="15" name="Picture 14">
            <a:extLst>
              <a:ext uri="{FF2B5EF4-FFF2-40B4-BE49-F238E27FC236}">
                <a16:creationId xmlns:a16="http://schemas.microsoft.com/office/drawing/2014/main" id="{300D44C3-34D1-432F-A134-60DE15A1F817}"/>
              </a:ext>
            </a:extLst>
          </p:cNvPr>
          <p:cNvPicPr>
            <a:picLocks noChangeAspect="1"/>
          </p:cNvPicPr>
          <p:nvPr/>
        </p:nvPicPr>
        <p:blipFill>
          <a:blip r:embed="rId4"/>
          <a:stretch>
            <a:fillRect/>
          </a:stretch>
        </p:blipFill>
        <p:spPr>
          <a:xfrm>
            <a:off x="8459374" y="1368430"/>
            <a:ext cx="2790690" cy="2437253"/>
          </a:xfrm>
          <a:prstGeom prst="rect">
            <a:avLst/>
          </a:prstGeom>
        </p:spPr>
      </p:pic>
      <p:pic>
        <p:nvPicPr>
          <p:cNvPr id="16" name="Picture 15">
            <a:extLst>
              <a:ext uri="{FF2B5EF4-FFF2-40B4-BE49-F238E27FC236}">
                <a16:creationId xmlns:a16="http://schemas.microsoft.com/office/drawing/2014/main" id="{F8B9D3A8-0423-472E-84D3-9DDDC6A87B76}"/>
              </a:ext>
            </a:extLst>
          </p:cNvPr>
          <p:cNvPicPr>
            <a:picLocks noChangeAspect="1"/>
          </p:cNvPicPr>
          <p:nvPr/>
        </p:nvPicPr>
        <p:blipFill rotWithShape="1">
          <a:blip r:embed="rId5">
            <a:extLst>
              <a:ext uri="{28A0092B-C50C-407E-A947-70E740481C1C}">
                <a14:useLocalDpi xmlns:a14="http://schemas.microsoft.com/office/drawing/2010/main" val="0"/>
              </a:ext>
            </a:extLst>
          </a:blip>
          <a:srcRect r="18195" b="-4251"/>
          <a:stretch/>
        </p:blipFill>
        <p:spPr>
          <a:xfrm>
            <a:off x="8050070" y="3811992"/>
            <a:ext cx="3832245" cy="366469"/>
          </a:xfrm>
          <a:prstGeom prst="rect">
            <a:avLst/>
          </a:prstGeom>
        </p:spPr>
      </p:pic>
      <p:pic>
        <p:nvPicPr>
          <p:cNvPr id="17" name="Picture 16">
            <a:extLst>
              <a:ext uri="{FF2B5EF4-FFF2-40B4-BE49-F238E27FC236}">
                <a16:creationId xmlns:a16="http://schemas.microsoft.com/office/drawing/2014/main" id="{85230E2F-8C24-48AE-9001-E573C8205BD5}"/>
              </a:ext>
            </a:extLst>
          </p:cNvPr>
          <p:cNvPicPr>
            <a:picLocks noChangeAspect="1"/>
          </p:cNvPicPr>
          <p:nvPr/>
        </p:nvPicPr>
        <p:blipFill>
          <a:blip r:embed="rId6"/>
          <a:stretch>
            <a:fillRect/>
          </a:stretch>
        </p:blipFill>
        <p:spPr>
          <a:xfrm>
            <a:off x="4398228" y="1375422"/>
            <a:ext cx="2801665" cy="2465436"/>
          </a:xfrm>
          <a:prstGeom prst="rect">
            <a:avLst/>
          </a:prstGeom>
        </p:spPr>
      </p:pic>
      <p:pic>
        <p:nvPicPr>
          <p:cNvPr id="20" name="Picture 19">
            <a:extLst>
              <a:ext uri="{FF2B5EF4-FFF2-40B4-BE49-F238E27FC236}">
                <a16:creationId xmlns:a16="http://schemas.microsoft.com/office/drawing/2014/main" id="{854ABDDA-C1A5-49B1-8252-A8771926F0CB}"/>
              </a:ext>
            </a:extLst>
          </p:cNvPr>
          <p:cNvPicPr>
            <a:picLocks noChangeAspect="1"/>
          </p:cNvPicPr>
          <p:nvPr/>
        </p:nvPicPr>
        <p:blipFill>
          <a:blip r:embed="rId7"/>
          <a:stretch>
            <a:fillRect/>
          </a:stretch>
        </p:blipFill>
        <p:spPr>
          <a:xfrm>
            <a:off x="309683" y="1384061"/>
            <a:ext cx="2822961" cy="2465436"/>
          </a:xfrm>
          <a:prstGeom prst="rect">
            <a:avLst/>
          </a:prstGeom>
        </p:spPr>
      </p:pic>
      <p:pic>
        <p:nvPicPr>
          <p:cNvPr id="22" name="Picture 21" descr="Text&#10;&#10;Description automatically generated with medium confidence">
            <a:extLst>
              <a:ext uri="{FF2B5EF4-FFF2-40B4-BE49-F238E27FC236}">
                <a16:creationId xmlns:a16="http://schemas.microsoft.com/office/drawing/2014/main" id="{827B394F-691A-4463-9FD6-2D4D781DE635}"/>
              </a:ext>
            </a:extLst>
          </p:cNvPr>
          <p:cNvPicPr>
            <a:picLocks noChangeAspect="1"/>
          </p:cNvPicPr>
          <p:nvPr/>
        </p:nvPicPr>
        <p:blipFill rotWithShape="1">
          <a:blip r:embed="rId8">
            <a:extLst>
              <a:ext uri="{28A0092B-C50C-407E-A947-70E740481C1C}">
                <a14:useLocalDpi xmlns:a14="http://schemas.microsoft.com/office/drawing/2010/main" val="0"/>
              </a:ext>
            </a:extLst>
          </a:blip>
          <a:srcRect l="10747" t="11936" b="-163"/>
          <a:stretch/>
        </p:blipFill>
        <p:spPr>
          <a:xfrm>
            <a:off x="3749231" y="3841532"/>
            <a:ext cx="4170409" cy="342900"/>
          </a:xfrm>
          <a:prstGeom prst="rect">
            <a:avLst/>
          </a:prstGeom>
        </p:spPr>
      </p:pic>
      <p:pic>
        <p:nvPicPr>
          <p:cNvPr id="26" name="Picture 25">
            <a:extLst>
              <a:ext uri="{FF2B5EF4-FFF2-40B4-BE49-F238E27FC236}">
                <a16:creationId xmlns:a16="http://schemas.microsoft.com/office/drawing/2014/main" id="{489B4D48-AA2B-4F49-A4EC-B633A5BD11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109" y="3840858"/>
            <a:ext cx="3528826" cy="304826"/>
          </a:xfrm>
          <a:prstGeom prst="rect">
            <a:avLst/>
          </a:prstGeom>
        </p:spPr>
      </p:pic>
      <p:sp>
        <p:nvSpPr>
          <p:cNvPr id="8" name="TextBox 7">
            <a:extLst>
              <a:ext uri="{FF2B5EF4-FFF2-40B4-BE49-F238E27FC236}">
                <a16:creationId xmlns:a16="http://schemas.microsoft.com/office/drawing/2014/main" id="{5CFCEBE0-CF94-4541-A44E-47D24BF9A5A3}"/>
              </a:ext>
            </a:extLst>
          </p:cNvPr>
          <p:cNvSpPr txBox="1"/>
          <p:nvPr/>
        </p:nvSpPr>
        <p:spPr>
          <a:xfrm>
            <a:off x="177515" y="4266019"/>
            <a:ext cx="3399830" cy="1938992"/>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With the battery size [20,20,20,20] and varying charging policy, we can conclude that:</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The change of the charging policy significantly impact the maximum tour end time with the p-value 0</a:t>
            </a:r>
          </a:p>
          <a:p>
            <a:pPr marL="171450" indent="-171450">
              <a:buFont typeface="Arial" panose="020B0604020202020204" pitchFamily="34" charset="0"/>
              <a:buChar char="•"/>
            </a:pPr>
            <a:endParaRPr lang="tr-TR" sz="120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Even though new charging policy improves the results, with the battery size [20,20,20,20], it seems that the tour cannot be completed in 8 hours</a:t>
            </a:r>
          </a:p>
        </p:txBody>
      </p:sp>
      <p:sp>
        <p:nvSpPr>
          <p:cNvPr id="28" name="TextBox 27">
            <a:extLst>
              <a:ext uri="{FF2B5EF4-FFF2-40B4-BE49-F238E27FC236}">
                <a16:creationId xmlns:a16="http://schemas.microsoft.com/office/drawing/2014/main" id="{F110CEE7-E71A-4059-AED8-00452E69C2AF}"/>
              </a:ext>
            </a:extLst>
          </p:cNvPr>
          <p:cNvSpPr txBox="1"/>
          <p:nvPr/>
        </p:nvSpPr>
        <p:spPr>
          <a:xfrm>
            <a:off x="4066483" y="4237027"/>
            <a:ext cx="3399830" cy="1938992"/>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With the battery size [25,25,25,25] and varying charging policy, we can conclude that:</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The change of the charging policy significantly impact the maximum tour end time with the p-value 1.63e-166</a:t>
            </a:r>
          </a:p>
          <a:p>
            <a:pPr marL="171450" indent="-171450">
              <a:buFont typeface="Arial" panose="020B0604020202020204" pitchFamily="34" charset="0"/>
              <a:buChar char="•"/>
            </a:pPr>
            <a:endParaRPr lang="tr-TR" sz="120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The new charging policy improves the results and the maximum tour end time seems to be under 8 hours in most of the cases</a:t>
            </a:r>
          </a:p>
        </p:txBody>
      </p:sp>
      <p:sp>
        <p:nvSpPr>
          <p:cNvPr id="29" name="TextBox 28">
            <a:extLst>
              <a:ext uri="{FF2B5EF4-FFF2-40B4-BE49-F238E27FC236}">
                <a16:creationId xmlns:a16="http://schemas.microsoft.com/office/drawing/2014/main" id="{8D9813D7-4472-4B2A-A354-576D15AA558A}"/>
              </a:ext>
            </a:extLst>
          </p:cNvPr>
          <p:cNvSpPr txBox="1"/>
          <p:nvPr/>
        </p:nvSpPr>
        <p:spPr>
          <a:xfrm>
            <a:off x="8077794" y="4237027"/>
            <a:ext cx="3399830" cy="2308324"/>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With the battery size [30,30,30,30] and varying charging policy, we can conclude that:</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The change of the charging policy has no significant impact on the tour end time with the p-value 0.7703</a:t>
            </a:r>
          </a:p>
          <a:p>
            <a:pPr marL="171450" indent="-171450">
              <a:buFont typeface="Arial" panose="020B0604020202020204" pitchFamily="34" charset="0"/>
              <a:buChar char="•"/>
            </a:pPr>
            <a:endParaRPr lang="tr-TR" sz="120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This result is due to the fact that the vans do not need any charging with this battery size, because it is large enough to complete a tour. Therefore, no impact of the new charging policy can be seen with this large battery size.</a:t>
            </a:r>
          </a:p>
        </p:txBody>
      </p:sp>
    </p:spTree>
    <p:extLst>
      <p:ext uri="{BB962C8B-B14F-4D97-AF65-F5344CB8AC3E}">
        <p14:creationId xmlns:p14="http://schemas.microsoft.com/office/powerpoint/2010/main" val="185160736"/>
      </p:ext>
    </p:extLst>
  </p:cSld>
  <p:clrMapOvr>
    <a:masterClrMapping/>
  </p:clrMapOvr>
</p:sld>
</file>

<file path=ppt/theme/theme1.xml><?xml version="1.0" encoding="utf-8"?>
<a:theme xmlns:a="http://schemas.openxmlformats.org/drawingml/2006/main" name="Distribution Channels Infographics by Slidesgo">
  <a:themeElements>
    <a:clrScheme name="Simple Light">
      <a:dk1>
        <a:srgbClr val="000000"/>
      </a:dk1>
      <a:lt1>
        <a:srgbClr val="FFFFFF"/>
      </a:lt1>
      <a:dk2>
        <a:srgbClr val="595959"/>
      </a:dk2>
      <a:lt2>
        <a:srgbClr val="EEEEEE"/>
      </a:lt2>
      <a:accent1>
        <a:srgbClr val="72D3B5"/>
      </a:accent1>
      <a:accent2>
        <a:srgbClr val="27A080"/>
      </a:accent2>
      <a:accent3>
        <a:srgbClr val="187F5F"/>
      </a:accent3>
      <a:accent4>
        <a:srgbClr val="F9C26B"/>
      </a:accent4>
      <a:accent5>
        <a:srgbClr val="F79937"/>
      </a:accent5>
      <a:accent6>
        <a:srgbClr val="DB7726"/>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1AAC261472CF5429BB4977BD1A77A3B" ma:contentTypeVersion="12" ma:contentTypeDescription="Creare un nuovo documento." ma:contentTypeScope="" ma:versionID="53804e81b1e5cd78c8600c151846b639">
  <xsd:schema xmlns:xsd="http://www.w3.org/2001/XMLSchema" xmlns:xs="http://www.w3.org/2001/XMLSchema" xmlns:p="http://schemas.microsoft.com/office/2006/metadata/properties" xmlns:ns3="abbc5a3b-414a-4a91-bde9-730be33c9aaf" xmlns:ns4="976345cf-18fa-4a6e-9eea-83ace2d6ab02" targetNamespace="http://schemas.microsoft.com/office/2006/metadata/properties" ma:root="true" ma:fieldsID="b5061941c7f3c482f5095be869bfd1f6" ns3:_="" ns4:_="">
    <xsd:import namespace="abbc5a3b-414a-4a91-bde9-730be33c9aaf"/>
    <xsd:import namespace="976345cf-18fa-4a6e-9eea-83ace2d6ab0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bc5a3b-414a-4a91-bde9-730be33c9a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6345cf-18fa-4a6e-9eea-83ace2d6ab02"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400C6D-87B8-46DD-97C0-A73773ED4FAF}">
  <ds:schemaRefs>
    <ds:schemaRef ds:uri="http://www.w3.org/XML/1998/namespace"/>
    <ds:schemaRef ds:uri="abbc5a3b-414a-4a91-bde9-730be33c9aaf"/>
    <ds:schemaRef ds:uri="http://purl.org/dc/terms/"/>
    <ds:schemaRef ds:uri="http://purl.org/dc/elements/1.1/"/>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976345cf-18fa-4a6e-9eea-83ace2d6ab02"/>
    <ds:schemaRef ds:uri="http://schemas.microsoft.com/office/2006/metadata/properties"/>
  </ds:schemaRefs>
</ds:datastoreItem>
</file>

<file path=customXml/itemProps2.xml><?xml version="1.0" encoding="utf-8"?>
<ds:datastoreItem xmlns:ds="http://schemas.openxmlformats.org/officeDocument/2006/customXml" ds:itemID="{4F8F5712-F727-4C2A-BAE6-708C3620A8C5}">
  <ds:schemaRefs>
    <ds:schemaRef ds:uri="http://schemas.microsoft.com/sharepoint/v3/contenttype/forms"/>
  </ds:schemaRefs>
</ds:datastoreItem>
</file>

<file path=customXml/itemProps3.xml><?xml version="1.0" encoding="utf-8"?>
<ds:datastoreItem xmlns:ds="http://schemas.openxmlformats.org/officeDocument/2006/customXml" ds:itemID="{D31BBE43-74DA-4D21-B091-050281C12967}">
  <ds:schemaRefs>
    <ds:schemaRef ds:uri="976345cf-18fa-4a6e-9eea-83ace2d6ab02"/>
    <ds:schemaRef ds:uri="abbc5a3b-414a-4a91-bde9-730be33c9a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TotalTime>
  <Words>5599</Words>
  <Application>Microsoft Office PowerPoint</Application>
  <PresentationFormat>Widescreen</PresentationFormat>
  <Paragraphs>496</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Bierstadt</vt:lpstr>
      <vt:lpstr>Calibri</vt:lpstr>
      <vt:lpstr>Fira Sans Extra Condensed Medium</vt:lpstr>
      <vt:lpstr>Roboto</vt:lpstr>
      <vt:lpstr>Zilla Slab</vt:lpstr>
      <vt:lpstr>Distribution Channels Infographics by Slidesgo</vt:lpstr>
      <vt:lpstr>ADVANCED MODELLING  FOR OPERATIONS ASSIGNMENT 2</vt:lpstr>
      <vt:lpstr>TABLE OF CONTENTS</vt:lpstr>
      <vt:lpstr>PLANNING OF EXPERIMENTS: Performance Measure of Interests</vt:lpstr>
      <vt:lpstr>PLANNING OF EXPERIMENTS: Performance Measure of Interests</vt:lpstr>
      <vt:lpstr>PLANNING OF EXPERIMENTS: List of Possible Factors</vt:lpstr>
      <vt:lpstr>PowerPoint Presentation</vt:lpstr>
      <vt:lpstr>PowerPoint Presentation</vt:lpstr>
      <vt:lpstr>Varying Battery Sizes, Fixed Charging Policy</vt:lpstr>
      <vt:lpstr>Varying Charging Policy, Fixed Battery Size</vt:lpstr>
      <vt:lpstr>Varying Charging Policy, Fixed Battery Size</vt:lpstr>
      <vt:lpstr>A Hypothetical Business Case</vt:lpstr>
      <vt:lpstr>Base Case Charging Policy, Varying Battery Sizes, 4 vans</vt:lpstr>
      <vt:lpstr>Base Case Charging Policy, Varying Battery Sizes, 4 vans</vt:lpstr>
      <vt:lpstr>New Charging Policy, Varying Battery Sizes, 4 vans</vt:lpstr>
      <vt:lpstr>PowerPoint Presentation</vt:lpstr>
      <vt:lpstr>DECISION MAKING USING SIMULATION OUTPUT ANALYSIS: Solving the Business 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MODELLING FOR OPERATIONS</dc:title>
  <dc:creator>Berk Ceyhan</dc:creator>
  <cp:lastModifiedBy>Berk Ceyhan</cp:lastModifiedBy>
  <cp:revision>3</cp:revision>
  <dcterms:created xsi:type="dcterms:W3CDTF">2022-01-06T14:59:21Z</dcterms:created>
  <dcterms:modified xsi:type="dcterms:W3CDTF">2022-01-14T08:54:10Z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0x01010081AAC261472CF5429BB4977BD1A77A3B</vt:lpwstr>
  </property>
</Properties>
</file>