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3" r:id="rId13"/>
    <p:sldId id="273" r:id="rId14"/>
    <p:sldId id="272" r:id="rId15"/>
    <p:sldId id="271" r:id="rId16"/>
    <p:sldId id="270" r:id="rId17"/>
    <p:sldId id="269" r:id="rId18"/>
    <p:sldId id="278" r:id="rId19"/>
    <p:sldId id="277" r:id="rId20"/>
    <p:sldId id="276" r:id="rId21"/>
    <p:sldId id="275" r:id="rId22"/>
    <p:sldId id="274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69EA24-1C07-F457-5FB1-F971F3B3867E}" v="6" dt="2025-06-15T02:08:16.693"/>
    <p1510:client id="{C4FD274F-E15A-668E-7503-784D9347AD5A}" v="3322" dt="2025-06-14T19:28:02.219"/>
    <p1510:client id="{D0A3134D-2301-326E-BE03-BA935DB7F95F}" v="27" dt="2025-06-14T20:04:27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4FBAB-0F7D-4A84-A66A-5DA9FB64B15F}" type="datetimeFigureOut"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AD379-C387-490F-B919-ACCE89832F4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Hello everyone, my name is Berke Can Ünlü, and today I’ll present the work I’ve done for my CENG 519 term project. The project explores the development of a covert communication channel, detection mechanisms, and mitigation strategies.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331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padding length does not significantly </a:t>
            </a:r>
            <a:r>
              <a:rPr lang="en-US" err="1"/>
              <a:t>effect</a:t>
            </a:r>
            <a:r>
              <a:rPr lang="en-US"/>
              <a:t> Throughput. Since it does not depend on padding length.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>
              <a:solidFill>
                <a:srgbClr val="44444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93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padding length does not significantly </a:t>
            </a:r>
            <a:r>
              <a:rPr lang="en-US" err="1"/>
              <a:t>effect</a:t>
            </a:r>
            <a:r>
              <a:rPr lang="en-US"/>
              <a:t> average RTT. Since it does not depend on padding length.</a:t>
            </a:r>
            <a:endParaRPr lang="en-US">
              <a:solidFill>
                <a:srgbClr val="444444"/>
              </a:solidFill>
            </a:endParaRPr>
          </a:p>
          <a:p>
            <a:endParaRPr lang="en-US">
              <a:solidFill>
                <a:srgbClr val="444444"/>
              </a:solidFill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76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Changing the padding length has minimal impact on average RTT and throughput, indicating</a:t>
            </a:r>
          </a:p>
          <a:p>
            <a:r>
              <a:rPr lang="en-US"/>
              <a:t>stable channel performance. However, increasing padding length leads to a lower total number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of bytes sent since more data sent by each packet. The reason why Covert Throughput less than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padding length is the default value of noise rate.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240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message length resulted in a higher total number of bytes sent." Since more message length means more packets to send the message.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622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padding length resulted in a lower covert Throughput." Since more message length means more packets and packet length is bigger than padding bytes.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0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</a:t>
            </a:r>
            <a:r>
              <a:rPr lang="en-US" err="1"/>
              <a:t>msglength</a:t>
            </a:r>
            <a:r>
              <a:rPr lang="en-US"/>
              <a:t> does not significantly </a:t>
            </a:r>
            <a:r>
              <a:rPr lang="en-US" err="1"/>
              <a:t>effect</a:t>
            </a:r>
            <a:r>
              <a:rPr lang="en-US"/>
              <a:t> Throughput. Since it does not depend on msg length.</a:t>
            </a:r>
            <a:endParaRPr lang="en-US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endParaRPr lang="en-US">
              <a:solidFill>
                <a:srgbClr val="444444"/>
              </a:solidFill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9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msg length does not significantly </a:t>
            </a:r>
            <a:r>
              <a:rPr lang="en-US" err="1"/>
              <a:t>effect</a:t>
            </a:r>
            <a:r>
              <a:rPr lang="en-US"/>
              <a:t> average RTT. Since it does not depend on msg length.</a:t>
            </a:r>
            <a:endParaRPr lang="en-US">
              <a:solidFill>
                <a:srgbClr val="444444"/>
              </a:solidFill>
            </a:endParaRPr>
          </a:p>
          <a:p>
            <a:endParaRPr lang="en-US">
              <a:solidFill>
                <a:srgbClr val="444444"/>
              </a:solidFill>
            </a:endParaRPr>
          </a:p>
          <a:p>
            <a:endParaRPr lang="en-US">
              <a:solidFill>
                <a:srgbClr val="444444"/>
              </a:solidFill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591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Changing the secret message length has minimal impact on average RTT and throughput, indicating</a:t>
            </a:r>
            <a:endParaRPr lang="en-US">
              <a:solidFill>
                <a:srgbClr val="444444"/>
              </a:solidFill>
            </a:endParaRPr>
          </a:p>
          <a:p>
            <a:r>
              <a:rPr lang="en-US"/>
              <a:t>stable channel performance. However, increasing secret message length leads to a higher total</a:t>
            </a:r>
            <a:endParaRPr lang="en-US">
              <a:solidFill>
                <a:srgbClr val="444444"/>
              </a:solidFill>
            </a:endParaRPr>
          </a:p>
          <a:p>
            <a:r>
              <a:rPr lang="en-US"/>
              <a:t>number of bytes sent since more packets are sent. The reason why Covert throughput less than</a:t>
            </a:r>
            <a:endParaRPr lang="en-US">
              <a:solidFill>
                <a:srgbClr val="444444"/>
              </a:solidFill>
            </a:endParaRPr>
          </a:p>
          <a:p>
            <a:r>
              <a:rPr lang="en-US"/>
              <a:t>padding length is the default value of noise rate.</a:t>
            </a:r>
            <a:endParaRPr lang="en-US">
              <a:solidFill>
                <a:srgbClr val="444444"/>
              </a:solidFill>
            </a:endParaRPr>
          </a:p>
          <a:p>
            <a:endParaRPr lang="en-US">
              <a:solidFill>
                <a:srgbClr val="444444"/>
              </a:solidFill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28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noise rate resulted in a higher total number of bytes sent." More noise packets added and this means more bytes to send.</a:t>
            </a:r>
            <a:endParaRPr lang="en-US">
              <a:solidFill>
                <a:srgbClr val="444444"/>
              </a:solidFill>
            </a:endParaRPr>
          </a:p>
          <a:p>
            <a:endParaRPr lang="en-US">
              <a:solidFill>
                <a:srgbClr val="444444"/>
              </a:solidFill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36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noise rate made covert Throughput </a:t>
            </a:r>
            <a:r>
              <a:rPr lang="en-US" err="1"/>
              <a:t>decrese</a:t>
            </a:r>
            <a:r>
              <a:rPr lang="en-US"/>
              <a:t>" More noise packets are send and therefore this means less covert Throughput.</a:t>
            </a:r>
            <a:endParaRPr lang="en-US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endParaRPr lang="en-US">
              <a:solidFill>
                <a:srgbClr val="444444"/>
              </a:solidFill>
            </a:endParaRPr>
          </a:p>
          <a:p>
            <a:endParaRPr lang="en-US">
              <a:solidFill>
                <a:srgbClr val="44444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3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project was executed in </a:t>
            </a:r>
            <a:r>
              <a:rPr lang="en-US" b="1"/>
              <a:t>four phases</a:t>
            </a:r>
            <a:r>
              <a:rPr lang="en-US"/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Adding random delays to simulate timing noise,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Building a covert communication channel using IP packet padding,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Developing a detection mechanism to catch covert traffic,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And finally, implementing a mitigation technique to block or alter suspicious data.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11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Throughput does not change significantly since it does not depend on noise rate.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408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results show that changing the noise rate significantly affects all metrics except thoughput. The extremely wide</a:t>
            </a:r>
          </a:p>
          <a:p>
            <a:r>
              <a:rPr lang="en-US"/>
              <a:t>confidence intervals, especially for RTT, indicate high variability and potential instability caused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by increased noise.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1299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Phase 3, I developed a detection tool. It runs on the processor and analyzes IP option headers for anomalies. Suspicion is calculated based on three analysis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0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detection mechanism uses three key metrics: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Option Frequency</a:t>
            </a:r>
            <a:r>
              <a:rPr lang="en-US"/>
              <a:t> – how often options appear, since IP Options are used rarely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Option Type Frequency</a:t>
            </a:r>
            <a:r>
              <a:rPr lang="en-US"/>
              <a:t> – non-used IP option type frequency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/>
              <a:t>Padding Entropy</a:t>
            </a:r>
            <a:r>
              <a:rPr lang="en-US"/>
              <a:t> – randomness of the padding area measured using Shannon entropy</a:t>
            </a:r>
            <a:br>
              <a:rPr lang="en-US">
                <a:cs typeface="+mn-lt"/>
              </a:rPr>
            </a:br>
            <a:r>
              <a:rPr lang="en-US"/>
              <a:t> Each of these returns to a </a:t>
            </a:r>
            <a:r>
              <a:rPr lang="en-US" b="1"/>
              <a:t>suspicion score</a:t>
            </a:r>
            <a:r>
              <a:rPr lang="en-US"/>
              <a:t> between 0 and 1.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After that the average of these three functions is returned as suspicion score.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0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Message Length</a:t>
            </a:r>
            <a:r>
              <a:rPr lang="en-US"/>
              <a:t>: As I increased the message size from 200 to 500 bytes, the </a:t>
            </a:r>
            <a:r>
              <a:rPr lang="en-US" b="1"/>
              <a:t>padding entropy</a:t>
            </a:r>
            <a:r>
              <a:rPr lang="en-US"/>
              <a:t> slightly decreased from 0.75 to 0.50, which lowered the suspicion score from </a:t>
            </a:r>
            <a:r>
              <a:rPr lang="en-US" b="1"/>
              <a:t>0.85 to 0.77</a:t>
            </a:r>
            <a:r>
              <a:rPr lang="en-US"/>
              <a:t>. This shows that longer messages were slightly better hidden.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Noise Rate</a:t>
            </a:r>
            <a:r>
              <a:rPr lang="en-US"/>
              <a:t>: At </a:t>
            </a:r>
            <a:r>
              <a:rPr lang="en-US" b="1"/>
              <a:t>0.0 noise</a:t>
            </a:r>
            <a:r>
              <a:rPr lang="en-US"/>
              <a:t>, entropy was high (1.00), and the suspicion score peaked at </a:t>
            </a:r>
            <a:r>
              <a:rPr lang="en-US" b="1"/>
              <a:t>0.93</a:t>
            </a:r>
            <a:r>
              <a:rPr lang="en-US"/>
              <a:t>, indicating that clean, repetitive covert messages are easier to detect. But at </a:t>
            </a:r>
            <a:r>
              <a:rPr lang="en-US" b="1"/>
              <a:t>0.25 noise</a:t>
            </a:r>
            <a:r>
              <a:rPr lang="en-US"/>
              <a:t>, the score dropped to </a:t>
            </a:r>
            <a:r>
              <a:rPr lang="en-US" b="1"/>
              <a:t>0.77</a:t>
            </a:r>
            <a:r>
              <a:rPr lang="en-US"/>
              <a:t>, and rose again at higher noise. So, some noise actually helps hide the channel.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No Covert Packet Count</a:t>
            </a:r>
            <a:r>
              <a:rPr lang="en-US"/>
              <a:t>: When I introduced non-covert packets — say, 50 to 200 packets — the </a:t>
            </a:r>
            <a:r>
              <a:rPr lang="en-US" b="1"/>
              <a:t>entropy remained high</a:t>
            </a:r>
            <a:r>
              <a:rPr lang="en-US"/>
              <a:t>, and the suspicion score stayed near </a:t>
            </a:r>
            <a:r>
              <a:rPr lang="en-US" b="1"/>
              <a:t>0.93</a:t>
            </a:r>
            <a:r>
              <a:rPr lang="en-US"/>
              <a:t>. This tells us that adding noise through dummy packets does not confuse the detection mechanism.</a:t>
            </a:r>
          </a:p>
          <a:p>
            <a:pPr marL="171450" indent="-171450">
              <a:buFont typeface="Arial"/>
              <a:buChar char="•"/>
            </a:pPr>
            <a:r>
              <a:rPr lang="en-US" b="1"/>
              <a:t>Padding Length</a:t>
            </a:r>
            <a:r>
              <a:rPr lang="en-US"/>
              <a:t>: Using </a:t>
            </a:r>
            <a:r>
              <a:rPr lang="en-US" b="1"/>
              <a:t>1-byte padding</a:t>
            </a:r>
            <a:r>
              <a:rPr lang="en-US"/>
              <a:t> gave the highest entropy (1.00) and a score of </a:t>
            </a:r>
            <a:r>
              <a:rPr lang="en-US" b="1"/>
              <a:t>0.93</a:t>
            </a:r>
            <a:r>
              <a:rPr lang="en-US"/>
              <a:t>, making detection easy. But using 2 or 3 bytes caused the entropy to drop, lowering detection scores to </a:t>
            </a:r>
            <a:r>
              <a:rPr lang="en-US" b="1"/>
              <a:t>0.77 and 0.85</a:t>
            </a:r>
            <a:r>
              <a:rPr lang="en-US"/>
              <a:t>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766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detector tends to classify every channel as a covert channel. This may be due to the following reasons: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In all tests, the option frequency is 1.00. This analysis might be biased as a result.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option type frequency consistently comes out as 0.80. Using different option types on the sender side may allow this metric to produce more accurate measurements.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entropy value is always 1.00 when no covert packets are sent, because the default padding byte is '0x00'. This behavior may need to be adjusted.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04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the final phase, I implemented a </a:t>
            </a:r>
            <a:r>
              <a:rPr lang="en-US" b="1"/>
              <a:t>mitigation mechanism</a:t>
            </a:r>
            <a:r>
              <a:rPr lang="en-US"/>
              <a:t>. It checks packet streams periodically. If suspicion exceeds a threshold and the packet count is sufficient, it:</a:t>
            </a:r>
          </a:p>
          <a:p>
            <a:r>
              <a:rPr lang="en-US"/>
              <a:t>Replaces padding with null bytes (0x00),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/>
              <a:t>rewrites option headers. This disrupts the covert channel.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81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4266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When detector yields suspicion score, mitigation strategy become active and after that receiver could not receive the rest of the secret message.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8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first step was introducing </a:t>
            </a:r>
            <a:r>
              <a:rPr lang="en-US" b="1"/>
              <a:t>random delays in processor.</a:t>
            </a:r>
            <a:r>
              <a:rPr lang="en-US"/>
              <a:t> These delays follow an </a:t>
            </a:r>
            <a:r>
              <a:rPr lang="en-US" b="1"/>
              <a:t>exponential distribution</a:t>
            </a:r>
            <a:r>
              <a:rPr lang="en-US"/>
              <a:t>. The delay function is configurable, allowing dynamic control based on test scenarios.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32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phase, I sent 100 ping commands from a container named </a:t>
            </a:r>
            <a:r>
              <a:rPr lang="en-US" b="1"/>
              <a:t>sec</a:t>
            </a:r>
            <a:r>
              <a:rPr lang="en-US"/>
              <a:t> to another called </a:t>
            </a:r>
            <a:r>
              <a:rPr lang="en-US" b="1" err="1"/>
              <a:t>insec</a:t>
            </a:r>
            <a:r>
              <a:rPr lang="en-US"/>
              <a:t>. This allowed us to observe how the artificial delays affect round-trip times.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4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The results show that increasing delay mean, increases RTT.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11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Phase 2 was the core of the project—creating a </a:t>
            </a:r>
            <a:r>
              <a:rPr lang="en-US" b="1"/>
              <a:t>covert channel</a:t>
            </a:r>
            <a:r>
              <a:rPr lang="en-US"/>
              <a:t>. I used the </a:t>
            </a:r>
            <a:r>
              <a:rPr lang="en-US" b="1"/>
              <a:t>padding area</a:t>
            </a:r>
            <a:r>
              <a:rPr lang="en-US"/>
              <a:t> in IP option headers to hide messages. The sender could control padding length, noise rate, and how many "empty" packets to send when no real data was available.</a:t>
            </a:r>
          </a:p>
          <a:p>
            <a:r>
              <a:rPr lang="en-US">
                <a:ea typeface="Calibri"/>
                <a:cs typeface="Calibri"/>
              </a:rPr>
              <a:t>I created a random number between 0 and 1 and use this to whether send noise packet or not using noise rate.</a:t>
            </a:r>
          </a:p>
          <a:p>
            <a:r>
              <a:rPr lang="en-US">
                <a:ea typeface="Calibri"/>
                <a:cs typeface="Calibri"/>
              </a:rPr>
              <a:t>Noise packets may be IP packets without options or IP packet with options.</a:t>
            </a:r>
          </a:p>
          <a:p>
            <a:r>
              <a:rPr lang="en-US">
                <a:ea typeface="Calibri"/>
                <a:cs typeface="Calibri"/>
              </a:rPr>
              <a:t>I used non-used IP options types to send covert message. Noise packets use known IP option 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82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Three main parameters were experimented with:</a:t>
            </a:r>
          </a:p>
          <a:p>
            <a:pPr marL="285750" indent="-285750">
              <a:buFont typeface="Arial"/>
              <a:buChar char="•"/>
            </a:pPr>
            <a:r>
              <a:rPr lang="en-US" b="1"/>
              <a:t>Padding length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Message length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Noise rate</a:t>
            </a:r>
            <a:endParaRPr lang="en-US" b="1">
              <a:cs typeface="+mn-lt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23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padding length resulted in a lower total number of bytes sent." Since more padding length means less covert packets we send less IP packets to receiver.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4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"Increasing the padding length resulted </a:t>
            </a:r>
            <a:r>
              <a:rPr lang="en-US" err="1"/>
              <a:t>ihigher</a:t>
            </a:r>
            <a:r>
              <a:rPr lang="en-US"/>
              <a:t> covert Throughput"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4AD379-C387-490F-B919-ACCE89832F4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>
                <a:solidFill>
                  <a:srgbClr val="1D2125"/>
                </a:solidFill>
              </a:rPr>
              <a:t>     CENG 519 Term Project</a:t>
            </a:r>
            <a:endParaRPr lang="en-US"/>
          </a:p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Berke Can Ünlü</a:t>
            </a:r>
          </a:p>
          <a:p>
            <a:r>
              <a:rPr lang="en-US"/>
              <a:t> 2381028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CC68-14CF-30DD-987B-2DC408253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graph with a line&#10;&#10;AI-generated content may be incorrect.">
            <a:extLst>
              <a:ext uri="{FF2B5EF4-FFF2-40B4-BE49-F238E27FC236}">
                <a16:creationId xmlns:a16="http://schemas.microsoft.com/office/drawing/2014/main" id="{E9AA9F00-FCEE-FE5B-8E57-99EE67047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0077" y="1875144"/>
            <a:ext cx="8802076" cy="4252301"/>
          </a:xfrm>
        </p:spPr>
      </p:pic>
    </p:spTree>
    <p:extLst>
      <p:ext uri="{BB962C8B-B14F-4D97-AF65-F5344CB8AC3E}">
        <p14:creationId xmlns:p14="http://schemas.microsoft.com/office/powerpoint/2010/main" val="38227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1E42-4B92-FD0C-7C8B-E4479A47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graph with a line&#10;&#10;AI-generated content may be incorrect.">
            <a:extLst>
              <a:ext uri="{FF2B5EF4-FFF2-40B4-BE49-F238E27FC236}">
                <a16:creationId xmlns:a16="http://schemas.microsoft.com/office/drawing/2014/main" id="{5681F98A-51ED-645C-7AEE-1B5DD9267C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30817" y="1692556"/>
            <a:ext cx="9530366" cy="4606745"/>
          </a:xfrm>
        </p:spPr>
      </p:pic>
    </p:spTree>
    <p:extLst>
      <p:ext uri="{BB962C8B-B14F-4D97-AF65-F5344CB8AC3E}">
        <p14:creationId xmlns:p14="http://schemas.microsoft.com/office/powerpoint/2010/main" val="322282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034A-0AC5-829B-B3F6-949835E81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Averages and Confidence Intervals</a:t>
            </a:r>
          </a:p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445B82A-F7A8-F523-42E7-FA2D3C85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/>
              <a:t>•  Average RTT:</a:t>
            </a:r>
            <a:endParaRPr lang="en-US"/>
          </a:p>
          <a:p>
            <a:pPr marL="0" indent="0">
              <a:buNone/>
            </a:pPr>
            <a:r>
              <a:rPr lang="en-US" sz="2000"/>
              <a:t>  – Mean: 2221.0 </a:t>
            </a:r>
            <a:r>
              <a:rPr lang="en-US" sz="2000" err="1"/>
              <a:t>ms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  – 95% Confidence Interval: (1866.39, 2575.60) </a:t>
            </a:r>
            <a:r>
              <a:rPr lang="en-US" sz="2000" err="1"/>
              <a:t>ms</a:t>
            </a:r>
            <a:endParaRPr lang="en-US" sz="2000"/>
          </a:p>
          <a:p>
            <a:pPr marL="0" indent="0">
              <a:buNone/>
            </a:pPr>
            <a:r>
              <a:rPr lang="en-US" sz="2000"/>
              <a:t>• Total Bytes Sent:</a:t>
            </a:r>
          </a:p>
          <a:p>
            <a:pPr marL="0" indent="0">
              <a:buNone/>
            </a:pPr>
            <a:r>
              <a:rPr lang="en-US" sz="2000"/>
              <a:t>  – Mean: 3532.0 bytes</a:t>
            </a:r>
          </a:p>
          <a:p>
            <a:pPr marL="0" indent="0">
              <a:buNone/>
            </a:pPr>
            <a:r>
              <a:rPr lang="en-US" sz="2000"/>
              <a:t>  – 95% Confidence Interval: (379.51, 6684.48) bytes</a:t>
            </a:r>
          </a:p>
          <a:p>
            <a:pPr marL="0" indent="0">
              <a:buNone/>
            </a:pPr>
            <a:r>
              <a:rPr lang="en-US" sz="2000"/>
              <a:t>• Throughput:</a:t>
            </a:r>
          </a:p>
          <a:p>
            <a:pPr marL="0" indent="0">
              <a:buNone/>
            </a:pPr>
            <a:r>
              <a:rPr lang="en-US" sz="2000"/>
              <a:t>  – Mean: 30.0775 bytes/sec</a:t>
            </a:r>
          </a:p>
          <a:p>
            <a:pPr marL="0" indent="0">
              <a:buNone/>
            </a:pPr>
            <a:r>
              <a:rPr lang="en-US" sz="2000"/>
              <a:t>  – 95% Confidence Interval: (25.98, 34.17) bytes/sec</a:t>
            </a:r>
            <a:endParaRPr lang="en-US"/>
          </a:p>
          <a:p>
            <a:pPr marL="0" indent="0">
              <a:buNone/>
            </a:pPr>
            <a:r>
              <a:rPr lang="en-US" sz="2000"/>
              <a:t>• Covert Throughput:</a:t>
            </a:r>
          </a:p>
          <a:p>
            <a:pPr marL="0" indent="0">
              <a:buNone/>
            </a:pPr>
            <a:r>
              <a:rPr lang="en-US" sz="2000"/>
              <a:t>  – Mean: 1.11 bytes/sec</a:t>
            </a:r>
          </a:p>
          <a:p>
            <a:pPr marL="0" indent="0">
              <a:buNone/>
            </a:pPr>
            <a:r>
              <a:rPr lang="en-US" sz="2000"/>
              <a:t>  – 95% Confidence Interval: (0.35, 1.86) bytes/sec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55499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55BA6-6DD4-AE8C-96E9-81C9347A8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4F36-72D2-061E-1853-88D3566C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Message Length</a:t>
            </a:r>
          </a:p>
        </p:txBody>
      </p:sp>
      <p:pic>
        <p:nvPicPr>
          <p:cNvPr id="6" name="Content Placeholder 5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E5C2A10-A92A-5A8A-187D-23BA3B78D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6648" y="1531570"/>
            <a:ext cx="10238704" cy="4960914"/>
          </a:xfrm>
        </p:spPr>
      </p:pic>
    </p:spTree>
    <p:extLst>
      <p:ext uri="{BB962C8B-B14F-4D97-AF65-F5344CB8AC3E}">
        <p14:creationId xmlns:p14="http://schemas.microsoft.com/office/powerpoint/2010/main" val="241531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485C7-D934-5AD1-293E-5B013B606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87CE-2170-B84F-A18E-D134C4C2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and a blue line&#10;&#10;AI-generated content may be incorrect.">
            <a:extLst>
              <a:ext uri="{FF2B5EF4-FFF2-40B4-BE49-F238E27FC236}">
                <a16:creationId xmlns:a16="http://schemas.microsoft.com/office/drawing/2014/main" id="{D5A90D9A-D714-CECF-532E-BC82A211A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7888" y="1692556"/>
            <a:ext cx="9605492" cy="4660407"/>
          </a:xfrm>
        </p:spPr>
      </p:pic>
    </p:spTree>
    <p:extLst>
      <p:ext uri="{BB962C8B-B14F-4D97-AF65-F5344CB8AC3E}">
        <p14:creationId xmlns:p14="http://schemas.microsoft.com/office/powerpoint/2010/main" val="239718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44F5-AC01-E0A1-85BE-A36319F4F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C4EC2-B047-1BA7-253F-18D14601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&#10;&#10;AI-generated content may be incorrect.">
            <a:extLst>
              <a:ext uri="{FF2B5EF4-FFF2-40B4-BE49-F238E27FC236}">
                <a16:creationId xmlns:a16="http://schemas.microsoft.com/office/drawing/2014/main" id="{25F7933C-E22B-0346-3DF8-96BC2FCC1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7888" y="1692556"/>
            <a:ext cx="9616224" cy="4628210"/>
          </a:xfrm>
        </p:spPr>
      </p:pic>
    </p:spTree>
    <p:extLst>
      <p:ext uri="{BB962C8B-B14F-4D97-AF65-F5344CB8AC3E}">
        <p14:creationId xmlns:p14="http://schemas.microsoft.com/office/powerpoint/2010/main" val="2146390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9A5E-6E7A-C65E-B895-B47F060DE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B051-536B-33C0-3F95-E24551EA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AFE8406-E309-279F-05D5-FEB8B3ECA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4226" y="1692556"/>
            <a:ext cx="9734281" cy="4660407"/>
          </a:xfrm>
        </p:spPr>
      </p:pic>
    </p:spTree>
    <p:extLst>
      <p:ext uri="{BB962C8B-B14F-4D97-AF65-F5344CB8AC3E}">
        <p14:creationId xmlns:p14="http://schemas.microsoft.com/office/powerpoint/2010/main" val="2529761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BA368-4ADC-2333-A22B-019E47369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11FB-5E93-8CEE-0B32-2929EC90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Averages and Confidence Intervals</a:t>
            </a:r>
            <a:endParaRPr lang="en-US"/>
          </a:p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C19E538-B930-E937-F84E-119E426DB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  Average RTT: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– Mean: 2081.25 </a:t>
            </a:r>
            <a:r>
              <a:rPr lang="en-US" sz="2000" err="1">
                <a:ea typeface="+mn-lt"/>
                <a:cs typeface="+mn-lt"/>
              </a:rPr>
              <a:t>ms</a:t>
            </a:r>
            <a:endParaRPr lang="en-US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– 95% Confidence Interval: (1966.16, 2196.33) </a:t>
            </a:r>
            <a:r>
              <a:rPr lang="en-US" sz="2000" err="1">
                <a:ea typeface="+mn-lt"/>
                <a:cs typeface="+mn-lt"/>
              </a:rPr>
              <a:t>ms</a:t>
            </a:r>
            <a:endParaRPr lang="en-US" err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 Total Bytes Sent: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– Mean: 2041.0 bytes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– 95% Confidence Interval: (673.04, 3408.95) bytes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 Throughput: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– Mean: 31.5875 bytes/sec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– 95% Confidence Interval: (29.73, 33.43) bytes/sec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• Covert Throughput: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– Mean: 1.93 bytes/sec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>
                <a:ea typeface="+mn-lt"/>
                <a:cs typeface="+mn-lt"/>
              </a:rPr>
              <a:t>  – 95% Confidence Interval: (0.39, 3.46) bytes/sec</a:t>
            </a:r>
            <a:endParaRPr lang="en-US">
              <a:ea typeface="+mn-lt"/>
              <a:cs typeface="+mn-lt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1065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60C8C-CEC7-3A96-A7C7-B44C18B12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EBF8-597F-3F7A-B22F-5E8198E02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Noise Rate</a:t>
            </a:r>
          </a:p>
        </p:txBody>
      </p:sp>
      <p:pic>
        <p:nvPicPr>
          <p:cNvPr id="5" name="Content Placeholder 4" descr="A graph with a line pointing upwards&#10;&#10;AI-generated content may be incorrect.">
            <a:extLst>
              <a:ext uri="{FF2B5EF4-FFF2-40B4-BE49-F238E27FC236}">
                <a16:creationId xmlns:a16="http://schemas.microsoft.com/office/drawing/2014/main" id="{034F48CB-5159-60FB-40CA-84B627C5E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4958" y="1692556"/>
            <a:ext cx="9669887" cy="4628210"/>
          </a:xfrm>
        </p:spPr>
      </p:pic>
    </p:spTree>
    <p:extLst>
      <p:ext uri="{BB962C8B-B14F-4D97-AF65-F5344CB8AC3E}">
        <p14:creationId xmlns:p14="http://schemas.microsoft.com/office/powerpoint/2010/main" val="4152709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450BF-DDEE-D541-13FE-1262BEE09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2062-39FD-A63D-E285-3C39817F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7" descr="A graph with a line&#10;&#10;AI-generated content may be incorrect.">
            <a:extLst>
              <a:ext uri="{FF2B5EF4-FFF2-40B4-BE49-F238E27FC236}">
                <a16:creationId xmlns:a16="http://schemas.microsoft.com/office/drawing/2014/main" id="{B57BC237-875A-72D4-7915-F52FBB7B8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4958" y="1692556"/>
            <a:ext cx="9605492" cy="4596012"/>
          </a:xfrm>
        </p:spPr>
      </p:pic>
    </p:spTree>
    <p:extLst>
      <p:ext uri="{BB962C8B-B14F-4D97-AF65-F5344CB8AC3E}">
        <p14:creationId xmlns:p14="http://schemas.microsoft.com/office/powerpoint/2010/main" val="184803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AD9D0-0820-9451-4E67-D2CB397E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D59-2F04-8F5E-21A1-FA14DBCB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Phase 1 – Adding random delays in processor</a:t>
            </a:r>
          </a:p>
          <a:p>
            <a:r>
              <a:rPr lang="en-US"/>
              <a:t>Phase 2 – Developing covert channel</a:t>
            </a:r>
          </a:p>
          <a:p>
            <a:r>
              <a:rPr lang="en-US"/>
              <a:t>Phase 3 – Developing a detection mechanism in processor</a:t>
            </a:r>
          </a:p>
          <a:p>
            <a:r>
              <a:rPr lang="en-US"/>
              <a:t>Phase 4 – Developing a mitigation mechanism in processor</a:t>
            </a:r>
          </a:p>
        </p:txBody>
      </p:sp>
    </p:spTree>
    <p:extLst>
      <p:ext uri="{BB962C8B-B14F-4D97-AF65-F5344CB8AC3E}">
        <p14:creationId xmlns:p14="http://schemas.microsoft.com/office/powerpoint/2010/main" val="736732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D4343-9F7A-D5B3-1167-0DC9C39D1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27C7-070F-E3F5-E1B0-00298C29F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C69A70BB-0D94-762C-0BD8-00F255C5B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3747" y="1692557"/>
            <a:ext cx="9616224" cy="4671138"/>
          </a:xfrm>
        </p:spPr>
      </p:pic>
    </p:spTree>
    <p:extLst>
      <p:ext uri="{BB962C8B-B14F-4D97-AF65-F5344CB8AC3E}">
        <p14:creationId xmlns:p14="http://schemas.microsoft.com/office/powerpoint/2010/main" val="642797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4F2AB-2B03-E8B4-FC5F-184D9615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427A2-E2C3-7255-F410-5D07B7B3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with a line pointing to the side&#10;&#10;AI-generated content may be incorrect.">
            <a:extLst>
              <a:ext uri="{FF2B5EF4-FFF2-40B4-BE49-F238E27FC236}">
                <a16:creationId xmlns:a16="http://schemas.microsoft.com/office/drawing/2014/main" id="{C2B0B608-82C1-3B15-FBAA-4DEBE0326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282" y="1692556"/>
            <a:ext cx="9476703" cy="4596012"/>
          </a:xfrm>
        </p:spPr>
      </p:pic>
    </p:spTree>
    <p:extLst>
      <p:ext uri="{BB962C8B-B14F-4D97-AF65-F5344CB8AC3E}">
        <p14:creationId xmlns:p14="http://schemas.microsoft.com/office/powerpoint/2010/main" val="801934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DA2A5-8B8E-81F4-5289-59572136A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F9F8-EF01-BD73-97B2-B5823A5A3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Averages and Confidence Intervals</a:t>
            </a:r>
            <a:endParaRPr lang="en-US"/>
          </a:p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A449AF4-541B-2093-791F-B5DB3B25E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>
                <a:ea typeface="+mn-lt"/>
                <a:cs typeface="+mn-lt"/>
              </a:rPr>
              <a:t>• Average RTT: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– Mean: 2527.75 </a:t>
            </a:r>
            <a:r>
              <a:rPr lang="en-US" sz="2000" err="1">
                <a:ea typeface="+mn-lt"/>
                <a:cs typeface="+mn-lt"/>
              </a:rPr>
              <a:t>ms</a:t>
            </a:r>
            <a:endParaRPr lang="en-US" err="1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– 95% Confidence Interval: (43.03, 5012.46) </a:t>
            </a:r>
            <a:r>
              <a:rPr lang="en-US" sz="2000" err="1">
                <a:ea typeface="+mn-lt"/>
                <a:cs typeface="+mn-lt"/>
              </a:rPr>
              <a:t>ms</a:t>
            </a:r>
            <a:endParaRPr lang="en-US" err="1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• Total Bytes Sent: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– Mean: 1926.0 bytes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– 95% Confidence Interval: (450.57, 3401.42 bytes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• Throughput: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– Mean: 33.03 bytes/sec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– 95% Confidence Interval: (25.46, 40.59) bytes/sec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• Covert Throughput: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– Mean: 2.21 bytes/sec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 sz="2000">
                <a:ea typeface="+mn-lt"/>
                <a:cs typeface="+mn-lt"/>
              </a:rPr>
              <a:t>  – 95% Confidence Interval: (0.40, 4.01) bytes/sec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868165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B3D6-2A56-FC8C-0A1F-D93C9023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3 – Developing a Detection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3FA-6693-380C-8DF3-501A4F7A1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Suspicion threshold</a:t>
            </a:r>
          </a:p>
          <a:p>
            <a:r>
              <a:rPr lang="en-US"/>
              <a:t>Working on the processor</a:t>
            </a:r>
          </a:p>
          <a:p>
            <a:r>
              <a:rPr lang="en-US"/>
              <a:t>Three analysis functions</a:t>
            </a:r>
          </a:p>
        </p:txBody>
      </p:sp>
    </p:spTree>
    <p:extLst>
      <p:ext uri="{BB962C8B-B14F-4D97-AF65-F5344CB8AC3E}">
        <p14:creationId xmlns:p14="http://schemas.microsoft.com/office/powerpoint/2010/main" val="2957357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7DC1-2521-6DD0-D0C5-55FB91F09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3 Analysis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8BD62-7BCB-6038-A303-9D1EC011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Option Frequency Analysis</a:t>
            </a:r>
          </a:p>
          <a:p>
            <a:r>
              <a:rPr lang="en-US"/>
              <a:t>Option Type Frequency Analysis</a:t>
            </a:r>
          </a:p>
          <a:p>
            <a:r>
              <a:rPr lang="en-US"/>
              <a:t>Option Padding Bytes Entropy Analysis</a:t>
            </a:r>
          </a:p>
        </p:txBody>
      </p:sp>
    </p:spTree>
    <p:extLst>
      <p:ext uri="{BB962C8B-B14F-4D97-AF65-F5344CB8AC3E}">
        <p14:creationId xmlns:p14="http://schemas.microsoft.com/office/powerpoint/2010/main" val="2996030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2926-4558-F08E-209E-A6D8129A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3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F5A8-7D77-A86D-BAEB-69D63F6F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Conducting four experiments for each parameter, message length, noise rate, no covert packet count and padding length</a:t>
            </a:r>
          </a:p>
          <a:p>
            <a:r>
              <a:rPr lang="en-US"/>
              <a:t>Changing one parameter value in each experiment category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35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F79A-90D0-012A-113C-389C6668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C7CC26-428C-55B5-6D7D-25D43EB8C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484110"/>
              </p:ext>
            </p:extLst>
          </p:nvPr>
        </p:nvGraphicFramePr>
        <p:xfrm>
          <a:off x="21464" y="75126"/>
          <a:ext cx="12197665" cy="685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296">
                  <a:extLst>
                    <a:ext uri="{9D8B030D-6E8A-4147-A177-3AD203B41FA5}">
                      <a16:colId xmlns:a16="http://schemas.microsoft.com/office/drawing/2014/main" val="3651808521"/>
                    </a:ext>
                  </a:extLst>
                </a:gridCol>
                <a:gridCol w="1355296">
                  <a:extLst>
                    <a:ext uri="{9D8B030D-6E8A-4147-A177-3AD203B41FA5}">
                      <a16:colId xmlns:a16="http://schemas.microsoft.com/office/drawing/2014/main" val="3140185046"/>
                    </a:ext>
                  </a:extLst>
                </a:gridCol>
                <a:gridCol w="1355296">
                  <a:extLst>
                    <a:ext uri="{9D8B030D-6E8A-4147-A177-3AD203B41FA5}">
                      <a16:colId xmlns:a16="http://schemas.microsoft.com/office/drawing/2014/main" val="225632758"/>
                    </a:ext>
                  </a:extLst>
                </a:gridCol>
                <a:gridCol w="1355296">
                  <a:extLst>
                    <a:ext uri="{9D8B030D-6E8A-4147-A177-3AD203B41FA5}">
                      <a16:colId xmlns:a16="http://schemas.microsoft.com/office/drawing/2014/main" val="2154543531"/>
                    </a:ext>
                  </a:extLst>
                </a:gridCol>
                <a:gridCol w="1395211">
                  <a:extLst>
                    <a:ext uri="{9D8B030D-6E8A-4147-A177-3AD203B41FA5}">
                      <a16:colId xmlns:a16="http://schemas.microsoft.com/office/drawing/2014/main" val="1714366355"/>
                    </a:ext>
                  </a:extLst>
                </a:gridCol>
                <a:gridCol w="1315382">
                  <a:extLst>
                    <a:ext uri="{9D8B030D-6E8A-4147-A177-3AD203B41FA5}">
                      <a16:colId xmlns:a16="http://schemas.microsoft.com/office/drawing/2014/main" val="3878336219"/>
                    </a:ext>
                  </a:extLst>
                </a:gridCol>
                <a:gridCol w="1355296">
                  <a:extLst>
                    <a:ext uri="{9D8B030D-6E8A-4147-A177-3AD203B41FA5}">
                      <a16:colId xmlns:a16="http://schemas.microsoft.com/office/drawing/2014/main" val="2728759630"/>
                    </a:ext>
                  </a:extLst>
                </a:gridCol>
                <a:gridCol w="1355296">
                  <a:extLst>
                    <a:ext uri="{9D8B030D-6E8A-4147-A177-3AD203B41FA5}">
                      <a16:colId xmlns:a16="http://schemas.microsoft.com/office/drawing/2014/main" val="3189478595"/>
                    </a:ext>
                  </a:extLst>
                </a:gridCol>
                <a:gridCol w="1355296">
                  <a:extLst>
                    <a:ext uri="{9D8B030D-6E8A-4147-A177-3AD203B41FA5}">
                      <a16:colId xmlns:a16="http://schemas.microsoft.com/office/drawing/2014/main" val="1462304406"/>
                    </a:ext>
                  </a:extLst>
                </a:gridCol>
              </a:tblGrid>
              <a:tr h="940560">
                <a:tc>
                  <a:txBody>
                    <a:bodyPr/>
                    <a:lstStyle/>
                    <a:p>
                      <a:r>
                        <a:rPr lang="en-US" sz="1200"/>
                        <a:t>Experiment 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Message Length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Noise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 Covert Packet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Padding Length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 Type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Option Padding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Total Suspicion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6364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r>
                        <a:rPr lang="en-US" sz="1200"/>
                        <a:t>Message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146983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Message Length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237350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Message Length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097688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Message Length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03046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Noise rate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0.93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03286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Noise rate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03104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Noise rate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537093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Noise rate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49947"/>
                  </a:ext>
                </a:extLst>
              </a:tr>
              <a:tr h="52840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No Covert Packet Count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0.93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924838"/>
                  </a:ext>
                </a:extLst>
              </a:tr>
              <a:tr h="5284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No Covert Packet Count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15238"/>
                  </a:ext>
                </a:extLst>
              </a:tr>
              <a:tr h="5284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No Covert Packet Count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0.93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92096"/>
                  </a:ext>
                </a:extLst>
              </a:tr>
              <a:tr h="5284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No Covert Packet Count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0.93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42916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Padding length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latin typeface="Aptos"/>
                        </a:rPr>
                        <a:t>0.93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701315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Padding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0.50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0.77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797983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Padding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13901"/>
                  </a:ext>
                </a:extLst>
              </a:tr>
              <a:tr h="31704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Padding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0.3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869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372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1B72-8193-D094-B4C0-14986151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TP, TN, FP, FN, F-Scores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24EC-CF12-EBF5-8563-C5393A258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16 experiments</a:t>
            </a:r>
          </a:p>
          <a:p>
            <a:r>
              <a:rPr lang="en-US" dirty="0"/>
              <a:t>12 True covert channel cases</a:t>
            </a:r>
          </a:p>
          <a:p>
            <a:r>
              <a:rPr lang="en-US" dirty="0"/>
              <a:t>4 False covert channel cases</a:t>
            </a:r>
          </a:p>
          <a:p>
            <a:r>
              <a:rPr lang="en-US" dirty="0"/>
              <a:t>TP: 12</a:t>
            </a:r>
          </a:p>
          <a:p>
            <a:r>
              <a:rPr lang="en-US" dirty="0"/>
              <a:t>TN: 0</a:t>
            </a:r>
          </a:p>
          <a:p>
            <a:r>
              <a:rPr lang="en-US" dirty="0"/>
              <a:t>FP: 0</a:t>
            </a:r>
          </a:p>
          <a:p>
            <a:r>
              <a:rPr lang="en-US" dirty="0"/>
              <a:t>FN: 4</a:t>
            </a:r>
          </a:p>
          <a:p>
            <a:r>
              <a:rPr lang="en-US" dirty="0"/>
              <a:t>F-Score: 0.86</a:t>
            </a:r>
          </a:p>
        </p:txBody>
      </p:sp>
    </p:spTree>
    <p:extLst>
      <p:ext uri="{BB962C8B-B14F-4D97-AF65-F5344CB8AC3E}">
        <p14:creationId xmlns:p14="http://schemas.microsoft.com/office/powerpoint/2010/main" val="1166138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846E-8260-1BC8-CE00-E8E49BEE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4 – Developing a Mitigation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AF38B-0069-8461-C960-43F8E7EDF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Running detector periodically</a:t>
            </a:r>
          </a:p>
          <a:p>
            <a:r>
              <a:rPr lang="en-US"/>
              <a:t>Less than 50 packets, do not run</a:t>
            </a:r>
          </a:p>
          <a:p>
            <a:r>
              <a:rPr lang="en-US"/>
              <a:t>Replacing padding bytes with 'x00'</a:t>
            </a:r>
          </a:p>
          <a:p>
            <a:r>
              <a:rPr lang="en-US"/>
              <a:t>Changing IP Options</a:t>
            </a:r>
          </a:p>
        </p:txBody>
      </p:sp>
    </p:spTree>
    <p:extLst>
      <p:ext uri="{BB962C8B-B14F-4D97-AF65-F5344CB8AC3E}">
        <p14:creationId xmlns:p14="http://schemas.microsoft.com/office/powerpoint/2010/main" val="301620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D455-8C96-ED83-FA27-6ED581BF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4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20061-1807-C20F-6BC6-65D4BF36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AutoNum type="romanUcPeriod"/>
            </a:pPr>
            <a:r>
              <a:rPr lang="en-US"/>
              <a:t>Running with parameters:</a:t>
            </a:r>
          </a:p>
          <a:p>
            <a:pPr marL="0" indent="0">
              <a:buNone/>
            </a:pPr>
            <a:r>
              <a:rPr lang="en-US"/>
              <a:t> A) Noise Rate: 0.3</a:t>
            </a:r>
          </a:p>
          <a:p>
            <a:pPr marL="0" indent="0">
              <a:buNone/>
            </a:pPr>
            <a:r>
              <a:rPr lang="en-US"/>
              <a:t>     B) Padding Length: 4</a:t>
            </a:r>
          </a:p>
          <a:p>
            <a:pPr marL="0" indent="0">
              <a:buNone/>
            </a:pPr>
            <a:r>
              <a:rPr lang="en-US"/>
              <a:t> C) Suspicion Threshold: 0.4</a:t>
            </a:r>
          </a:p>
          <a:p>
            <a:pPr marL="0" indent="0">
              <a:buNone/>
            </a:pPr>
            <a:r>
              <a:rPr lang="en-US"/>
              <a:t>     D) Secret message: </a:t>
            </a:r>
            <a:r>
              <a:rPr lang="en-US" sz="1400" i="1">
                <a:ea typeface="+mn-lt"/>
                <a:cs typeface="+mn-lt"/>
              </a:rPr>
              <a:t>”Lorem ipsum dolor sit </a:t>
            </a:r>
            <a:r>
              <a:rPr lang="en-US" sz="1400" i="1" err="1">
                <a:ea typeface="+mn-lt"/>
                <a:cs typeface="+mn-lt"/>
              </a:rPr>
              <a:t>amet</a:t>
            </a:r>
            <a:r>
              <a:rPr lang="en-US" sz="1400" i="1">
                <a:ea typeface="+mn-lt"/>
                <a:cs typeface="+mn-lt"/>
              </a:rPr>
              <a:t>, </a:t>
            </a:r>
            <a:r>
              <a:rPr lang="en-US" sz="1400" i="1" err="1">
                <a:ea typeface="+mn-lt"/>
                <a:cs typeface="+mn-lt"/>
              </a:rPr>
              <a:t>consectetur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adipiscing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elit</a:t>
            </a:r>
            <a:r>
              <a:rPr lang="en-US" sz="1400" i="1">
                <a:ea typeface="+mn-lt"/>
                <a:cs typeface="+mn-lt"/>
              </a:rPr>
              <a:t>. Cras </a:t>
            </a:r>
            <a:r>
              <a:rPr lang="en-US" sz="1400" i="1" err="1">
                <a:ea typeface="+mn-lt"/>
                <a:cs typeface="+mn-lt"/>
              </a:rPr>
              <a:t>eget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augue</a:t>
            </a:r>
            <a:endParaRPr lang="en-US" sz="1400" i="1"/>
          </a:p>
          <a:p>
            <a:pPr>
              <a:buNone/>
            </a:pPr>
            <a:r>
              <a:rPr lang="en-US" sz="1400" i="1">
                <a:ea typeface="+mn-lt"/>
                <a:cs typeface="+mn-lt"/>
              </a:rPr>
              <a:t>     </a:t>
            </a:r>
            <a:r>
              <a:rPr lang="en-US" sz="1400" i="1" err="1">
                <a:ea typeface="+mn-lt"/>
                <a:cs typeface="+mn-lt"/>
              </a:rPr>
              <a:t>lectus</a:t>
            </a:r>
            <a:r>
              <a:rPr lang="en-US" sz="1400" i="1">
                <a:ea typeface="+mn-lt"/>
                <a:cs typeface="+mn-lt"/>
              </a:rPr>
              <a:t>. </a:t>
            </a:r>
            <a:r>
              <a:rPr lang="en-US" sz="1400" i="1" err="1">
                <a:ea typeface="+mn-lt"/>
                <a:cs typeface="+mn-lt"/>
              </a:rPr>
              <a:t>Quisque</a:t>
            </a:r>
            <a:r>
              <a:rPr lang="en-US" sz="1400" i="1">
                <a:ea typeface="+mn-lt"/>
                <a:cs typeface="+mn-lt"/>
              </a:rPr>
              <a:t> tempus </a:t>
            </a:r>
            <a:r>
              <a:rPr lang="en-US" sz="1400" i="1" err="1">
                <a:ea typeface="+mn-lt"/>
                <a:cs typeface="+mn-lt"/>
              </a:rPr>
              <a:t>neque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eu</a:t>
            </a:r>
            <a:r>
              <a:rPr lang="en-US" sz="1400" i="1">
                <a:ea typeface="+mn-lt"/>
                <a:cs typeface="+mn-lt"/>
              </a:rPr>
              <a:t> ante fermentum </a:t>
            </a:r>
            <a:r>
              <a:rPr lang="en-US" sz="1400" i="1" err="1">
                <a:ea typeface="+mn-lt"/>
                <a:cs typeface="+mn-lt"/>
              </a:rPr>
              <a:t>vulputate</a:t>
            </a:r>
            <a:r>
              <a:rPr lang="en-US" sz="1400" i="1">
                <a:ea typeface="+mn-lt"/>
                <a:cs typeface="+mn-lt"/>
              </a:rPr>
              <a:t>. Mauris id </a:t>
            </a:r>
            <a:r>
              <a:rPr lang="en-US" sz="1400" i="1" err="1">
                <a:ea typeface="+mn-lt"/>
                <a:cs typeface="+mn-lt"/>
              </a:rPr>
              <a:t>sem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quis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velit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tempor</a:t>
            </a:r>
            <a:endParaRPr lang="en-US" sz="1400" i="1"/>
          </a:p>
          <a:p>
            <a:pPr>
              <a:buNone/>
            </a:pPr>
            <a:r>
              <a:rPr lang="en-US" sz="1400" i="1">
                <a:ea typeface="+mn-lt"/>
                <a:cs typeface="+mn-lt"/>
              </a:rPr>
              <a:t>     gravida. </a:t>
            </a:r>
            <a:r>
              <a:rPr lang="en-US" sz="1400" i="1" err="1">
                <a:ea typeface="+mn-lt"/>
                <a:cs typeface="+mn-lt"/>
              </a:rPr>
              <a:t>Suspendisse</a:t>
            </a:r>
            <a:r>
              <a:rPr lang="en-US" sz="1400" i="1">
                <a:ea typeface="+mn-lt"/>
                <a:cs typeface="+mn-lt"/>
              </a:rPr>
              <a:t> pulvinar </a:t>
            </a:r>
            <a:r>
              <a:rPr lang="en-US" sz="1400" i="1" err="1">
                <a:ea typeface="+mn-lt"/>
                <a:cs typeface="+mn-lt"/>
              </a:rPr>
              <a:t>congue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rhoncus</a:t>
            </a:r>
            <a:r>
              <a:rPr lang="en-US" sz="1400" i="1">
                <a:ea typeface="+mn-lt"/>
                <a:cs typeface="+mn-lt"/>
              </a:rPr>
              <a:t>. Sed </a:t>
            </a:r>
            <a:r>
              <a:rPr lang="en-US" sz="1400" i="1" err="1">
                <a:ea typeface="+mn-lt"/>
                <a:cs typeface="+mn-lt"/>
              </a:rPr>
              <a:t>eu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vehicula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nisl</a:t>
            </a:r>
            <a:r>
              <a:rPr lang="en-US" sz="1400" i="1">
                <a:ea typeface="+mn-lt"/>
                <a:cs typeface="+mn-lt"/>
              </a:rPr>
              <a:t>, vel </a:t>
            </a:r>
            <a:r>
              <a:rPr lang="en-US" sz="1400" i="1" err="1">
                <a:ea typeface="+mn-lt"/>
                <a:cs typeface="+mn-lt"/>
              </a:rPr>
              <a:t>aliquam</a:t>
            </a:r>
            <a:r>
              <a:rPr lang="en-US" sz="1400" i="1">
                <a:ea typeface="+mn-lt"/>
                <a:cs typeface="+mn-lt"/>
              </a:rPr>
              <a:t> ipsum. Sed</a:t>
            </a:r>
            <a:endParaRPr lang="en-US" sz="1400" i="1"/>
          </a:p>
          <a:p>
            <a:pPr>
              <a:buNone/>
            </a:pPr>
            <a:r>
              <a:rPr lang="en-US" sz="1400" i="1">
                <a:ea typeface="+mn-lt"/>
                <a:cs typeface="+mn-lt"/>
              </a:rPr>
              <a:t>     lacinia </a:t>
            </a:r>
            <a:r>
              <a:rPr lang="en-US" sz="1400" i="1" err="1">
                <a:ea typeface="+mn-lt"/>
                <a:cs typeface="+mn-lt"/>
              </a:rPr>
              <a:t>vehicula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ullamcorper</a:t>
            </a:r>
            <a:r>
              <a:rPr lang="en-US" sz="1400" i="1">
                <a:ea typeface="+mn-lt"/>
                <a:cs typeface="+mn-lt"/>
              </a:rPr>
              <a:t>. Mauris </a:t>
            </a:r>
            <a:r>
              <a:rPr lang="en-US" sz="1400" i="1" err="1">
                <a:ea typeface="+mn-lt"/>
                <a:cs typeface="+mn-lt"/>
              </a:rPr>
              <a:t>molestie</a:t>
            </a:r>
            <a:r>
              <a:rPr lang="en-US" sz="1400" i="1">
                <a:ea typeface="+mn-lt"/>
                <a:cs typeface="+mn-lt"/>
              </a:rPr>
              <a:t>.”</a:t>
            </a:r>
            <a:endParaRPr lang="en-US" i="1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EB3E-8D3C-D048-DEE9-C0FC17D9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ptos Display"/>
              </a:rPr>
              <a:t>Phase 1 – Adding random delays in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C9C4F-4811-E915-104D-52263540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Using exponential distribution</a:t>
            </a:r>
          </a:p>
          <a:p>
            <a:r>
              <a:rPr lang="en-US"/>
              <a:t>Configurative</a:t>
            </a:r>
          </a:p>
        </p:txBody>
      </p:sp>
    </p:spTree>
    <p:extLst>
      <p:ext uri="{BB962C8B-B14F-4D97-AF65-F5344CB8AC3E}">
        <p14:creationId xmlns:p14="http://schemas.microsoft.com/office/powerpoint/2010/main" val="662768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C720-D0AF-0388-8526-E6AF8308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855-8241-BB36-C0B0-8F9CA4FBD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Detector yields 0.77 total suspicion score.</a:t>
            </a:r>
          </a:p>
          <a:p>
            <a:r>
              <a:rPr lang="en-US"/>
              <a:t>The covert message received by receiver is: </a:t>
            </a:r>
            <a:r>
              <a:rPr lang="en-US" sz="1400" i="1">
                <a:ea typeface="+mn-lt"/>
                <a:cs typeface="+mn-lt"/>
              </a:rPr>
              <a:t>”Lorem ipsum dolor sit </a:t>
            </a:r>
            <a:r>
              <a:rPr lang="en-US" sz="1400" i="1" err="1">
                <a:ea typeface="+mn-lt"/>
                <a:cs typeface="+mn-lt"/>
              </a:rPr>
              <a:t>amet</a:t>
            </a:r>
            <a:r>
              <a:rPr lang="en-US" sz="1400" i="1">
                <a:ea typeface="+mn-lt"/>
                <a:cs typeface="+mn-lt"/>
              </a:rPr>
              <a:t>, </a:t>
            </a:r>
            <a:r>
              <a:rPr lang="en-US" sz="1400" i="1" err="1">
                <a:ea typeface="+mn-lt"/>
                <a:cs typeface="+mn-lt"/>
              </a:rPr>
              <a:t>consectetur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adipiscing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elit</a:t>
            </a:r>
            <a:r>
              <a:rPr lang="en-US" sz="1400" i="1">
                <a:ea typeface="+mn-lt"/>
                <a:cs typeface="+mn-lt"/>
              </a:rPr>
              <a:t>. Cras </a:t>
            </a:r>
            <a:r>
              <a:rPr lang="en-US" sz="1400" i="1" err="1">
                <a:ea typeface="+mn-lt"/>
                <a:cs typeface="+mn-lt"/>
              </a:rPr>
              <a:t>eget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augue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lectus</a:t>
            </a:r>
            <a:r>
              <a:rPr lang="en-US" sz="1400" i="1">
                <a:ea typeface="+mn-lt"/>
                <a:cs typeface="+mn-lt"/>
              </a:rPr>
              <a:t>. </a:t>
            </a:r>
            <a:r>
              <a:rPr lang="en-US" sz="1400" i="1" err="1">
                <a:ea typeface="+mn-lt"/>
                <a:cs typeface="+mn-lt"/>
              </a:rPr>
              <a:t>Quisque</a:t>
            </a:r>
            <a:r>
              <a:rPr lang="en-US" sz="1400" i="1">
                <a:ea typeface="+mn-lt"/>
                <a:cs typeface="+mn-lt"/>
              </a:rPr>
              <a:t> tempus </a:t>
            </a:r>
            <a:r>
              <a:rPr lang="en-US" sz="1400" i="1" err="1">
                <a:ea typeface="+mn-lt"/>
                <a:cs typeface="+mn-lt"/>
              </a:rPr>
              <a:t>neque</a:t>
            </a:r>
            <a:r>
              <a:rPr lang="en-US" sz="1400" i="1">
                <a:ea typeface="+mn-lt"/>
                <a:cs typeface="+mn-lt"/>
              </a:rPr>
              <a:t> </a:t>
            </a:r>
            <a:r>
              <a:rPr lang="en-US" sz="1400" i="1" err="1">
                <a:ea typeface="+mn-lt"/>
                <a:cs typeface="+mn-lt"/>
              </a:rPr>
              <a:t>eu</a:t>
            </a:r>
            <a:r>
              <a:rPr lang="en-US" sz="1400" i="1">
                <a:ea typeface="+mn-lt"/>
                <a:cs typeface="+mn-lt"/>
              </a:rPr>
              <a:t> ante fermentum </a:t>
            </a:r>
            <a:r>
              <a:rPr lang="en-US" sz="1400" i="1" err="1">
                <a:ea typeface="+mn-lt"/>
                <a:cs typeface="+mn-lt"/>
              </a:rPr>
              <a:t>vulputate</a:t>
            </a:r>
            <a:r>
              <a:rPr lang="en-US" sz="1400" i="1">
                <a:ea typeface="+mn-lt"/>
                <a:cs typeface="+mn-lt"/>
              </a:rPr>
              <a:t>. M”</a:t>
            </a:r>
            <a:endParaRPr lang="en-US" sz="1400" i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9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50CD5-6B98-AC90-127A-9ED92A08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F187D-08B4-1F14-3F02-52821031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8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31DA-A3B5-3819-6F4E-E2CC273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1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D1596-6B0E-9496-DF96-60F1D05B0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100 ping commands from sec container to </a:t>
            </a:r>
            <a:r>
              <a:rPr lang="en-US" err="1"/>
              <a:t>insec</a:t>
            </a:r>
            <a:r>
              <a:rPr lang="en-US"/>
              <a:t> container</a:t>
            </a:r>
          </a:p>
        </p:txBody>
      </p:sp>
    </p:spTree>
    <p:extLst>
      <p:ext uri="{BB962C8B-B14F-4D97-AF65-F5344CB8AC3E}">
        <p14:creationId xmlns:p14="http://schemas.microsoft.com/office/powerpoint/2010/main" val="603365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A1D5E-DA55-5F9F-906E-4E6EF2E9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Phase 1 Results</a:t>
            </a:r>
          </a:p>
        </p:txBody>
      </p:sp>
      <p:pic>
        <p:nvPicPr>
          <p:cNvPr id="5" name="Content Placeholder 4" descr="A graph with a line&#10;&#10;AI-generated content may be incorrect.">
            <a:extLst>
              <a:ext uri="{FF2B5EF4-FFF2-40B4-BE49-F238E27FC236}">
                <a16:creationId xmlns:a16="http://schemas.microsoft.com/office/drawing/2014/main" id="{B046F576-FB72-EEF0-EA57-751427E5D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8563" y="1027147"/>
            <a:ext cx="11354873" cy="5465337"/>
          </a:xfrm>
        </p:spPr>
      </p:pic>
    </p:spTree>
    <p:extLst>
      <p:ext uri="{BB962C8B-B14F-4D97-AF65-F5344CB8AC3E}">
        <p14:creationId xmlns:p14="http://schemas.microsoft.com/office/powerpoint/2010/main" val="55162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E33B-27B9-85BB-4023-6AE2C498D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Aptos Display"/>
              </a:rPr>
              <a:t>Phase 2 – Developing covert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C09B-7E27-516B-0351-CC952AED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rgbClr val="1D2125"/>
                </a:solidFill>
                <a:ea typeface="+mn-lt"/>
                <a:cs typeface="+mn-lt"/>
              </a:rPr>
              <a:t>Padding Bytes: Using padding area in option headers in IP packets to store covert messages.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>
                <a:solidFill>
                  <a:srgbClr val="1D2125"/>
                </a:solidFill>
              </a:rPr>
              <a:t>Secret message, noise rate, padding length and number of packets when there is no message for sender</a:t>
            </a:r>
          </a:p>
          <a:p>
            <a:r>
              <a:rPr lang="en-US">
                <a:solidFill>
                  <a:srgbClr val="1D2125"/>
                </a:solidFill>
              </a:rPr>
              <a:t>Padding length for receiver</a:t>
            </a:r>
          </a:p>
          <a:p>
            <a:r>
              <a:rPr lang="en-US">
                <a:solidFill>
                  <a:srgbClr val="1D2125"/>
                </a:solidFill>
              </a:rPr>
              <a:t>Padding length is between 1 and 4</a:t>
            </a:r>
          </a:p>
          <a:p>
            <a:r>
              <a:rPr lang="en-US">
                <a:solidFill>
                  <a:srgbClr val="1D2125"/>
                </a:solidFill>
              </a:rPr>
              <a:t>Noise rate is between 0.0 and 1.0</a:t>
            </a:r>
          </a:p>
        </p:txBody>
      </p:sp>
    </p:spTree>
    <p:extLst>
      <p:ext uri="{BB962C8B-B14F-4D97-AF65-F5344CB8AC3E}">
        <p14:creationId xmlns:p14="http://schemas.microsoft.com/office/powerpoint/2010/main" val="4214803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E8E3-790C-0314-8885-644C3A1E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Phase 2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A41FE-070A-8246-2956-F7532D6DC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Changing Padding Length</a:t>
            </a:r>
          </a:p>
          <a:p>
            <a:r>
              <a:rPr lang="en-US"/>
              <a:t>Changing Message Length</a:t>
            </a:r>
          </a:p>
          <a:p>
            <a:r>
              <a:rPr lang="en-US"/>
              <a:t>Changing Noise Rate</a:t>
            </a:r>
          </a:p>
        </p:txBody>
      </p:sp>
    </p:spTree>
    <p:extLst>
      <p:ext uri="{BB962C8B-B14F-4D97-AF65-F5344CB8AC3E}">
        <p14:creationId xmlns:p14="http://schemas.microsoft.com/office/powerpoint/2010/main" val="86795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9C946-1D83-09D4-8935-BC8BA840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Changing Padding Length</a:t>
            </a:r>
          </a:p>
        </p:txBody>
      </p:sp>
      <p:pic>
        <p:nvPicPr>
          <p:cNvPr id="7" name="Content Placeholder 6" descr="A graph with a line&#10;&#10;AI-generated content may be incorrect.">
            <a:extLst>
              <a:ext uri="{FF2B5EF4-FFF2-40B4-BE49-F238E27FC236}">
                <a16:creationId xmlns:a16="http://schemas.microsoft.com/office/drawing/2014/main" id="{70D6735E-0A9F-F4E1-4D19-8BEF82E3C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14231" y="1787221"/>
            <a:ext cx="9163538" cy="4428147"/>
          </a:xfrm>
        </p:spPr>
      </p:pic>
    </p:spTree>
    <p:extLst>
      <p:ext uri="{BB962C8B-B14F-4D97-AF65-F5344CB8AC3E}">
        <p14:creationId xmlns:p14="http://schemas.microsoft.com/office/powerpoint/2010/main" val="2967830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E697-2A08-DF54-60D6-6C59D8AE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graph with a line pointing at the top&#10;&#10;AI-generated content may be incorrect.">
            <a:extLst>
              <a:ext uri="{FF2B5EF4-FFF2-40B4-BE49-F238E27FC236}">
                <a16:creationId xmlns:a16="http://schemas.microsoft.com/office/drawing/2014/main" id="{6612496F-30CF-9702-282C-44D1D6A8B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2310" y="1928668"/>
            <a:ext cx="8607380" cy="4145253"/>
          </a:xfrm>
        </p:spPr>
      </p:pic>
    </p:spTree>
    <p:extLst>
      <p:ext uri="{BB962C8B-B14F-4D97-AF65-F5344CB8AC3E}">
        <p14:creationId xmlns:p14="http://schemas.microsoft.com/office/powerpoint/2010/main" val="3561786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28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     CENG 519 Term Project </vt:lpstr>
      <vt:lpstr>PowerPoint Presentation</vt:lpstr>
      <vt:lpstr>Phase 1 – Adding random delays in processor</vt:lpstr>
      <vt:lpstr>Phase 1 Experiments</vt:lpstr>
      <vt:lpstr>Phase 1 Results</vt:lpstr>
      <vt:lpstr>Phase 2 – Developing covert channel</vt:lpstr>
      <vt:lpstr>Phase 2 Experiments</vt:lpstr>
      <vt:lpstr>Changing Padding Length</vt:lpstr>
      <vt:lpstr>PowerPoint Presentation</vt:lpstr>
      <vt:lpstr>PowerPoint Presentation</vt:lpstr>
      <vt:lpstr>PowerPoint Presentation</vt:lpstr>
      <vt:lpstr>Averages and Confidence Intervals </vt:lpstr>
      <vt:lpstr>Changing Message Length</vt:lpstr>
      <vt:lpstr>PowerPoint Presentation</vt:lpstr>
      <vt:lpstr>PowerPoint Presentation</vt:lpstr>
      <vt:lpstr>PowerPoint Presentation</vt:lpstr>
      <vt:lpstr>Averages and Confidence Intervals </vt:lpstr>
      <vt:lpstr>Changing Noise Rate</vt:lpstr>
      <vt:lpstr>PowerPoint Presentation</vt:lpstr>
      <vt:lpstr>PowerPoint Presentation</vt:lpstr>
      <vt:lpstr>PowerPoint Presentation</vt:lpstr>
      <vt:lpstr>Averages and Confidence Intervals </vt:lpstr>
      <vt:lpstr>Phase 3 – Developing a Detection Mechanism</vt:lpstr>
      <vt:lpstr>Phase 3 Analysis Functions</vt:lpstr>
      <vt:lpstr>Phase 3 Experiments</vt:lpstr>
      <vt:lpstr>PowerPoint Presentation</vt:lpstr>
      <vt:lpstr>TP, TN, FP, FN, F-Scores</vt:lpstr>
      <vt:lpstr>Phase 4 – Developing a Mitigation Mechanism</vt:lpstr>
      <vt:lpstr>Phase 4 Experiment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2025-06-14T17:27:47Z</dcterms:created>
  <dcterms:modified xsi:type="dcterms:W3CDTF">2025-06-15T02:08:17Z</dcterms:modified>
</cp:coreProperties>
</file>