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notesMasterIdLst>
    <p:notesMasterId r:id="rId27"/>
  </p:notesMasterIdLst>
  <p:sldIdLst>
    <p:sldId id="256" r:id="rId3"/>
    <p:sldId id="257" r:id="rId4"/>
    <p:sldId id="258" r:id="rId5"/>
    <p:sldId id="261" r:id="rId6"/>
    <p:sldId id="262" r:id="rId7"/>
    <p:sldId id="259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9" r:id="rId22"/>
    <p:sldId id="280" r:id="rId23"/>
    <p:sldId id="276" r:id="rId24"/>
    <p:sldId id="277" r:id="rId25"/>
    <p:sldId id="272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9DE6-322E-471D-B12B-061FFDB782E9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DD-4545-482C-9D4D-B91D3E2F3C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93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29E14-CCE4-7439-2406-4E9B9D982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663ED-993F-03A1-F3DA-5DE7C952A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D1B64-6AF0-C966-425A-A91265ACD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6F52-8E33-D5A5-E6BC-026B96BD6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49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C168B-C7F4-6080-5007-96EBDF2D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C368A3-916A-A0CC-6FA9-706FF0C5FE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DB123-F56F-F026-CBB8-62D8CB2E8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4581-1923-7AC7-000C-C972C22F6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25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28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A577-5F4A-EDD2-2EE3-8312BDF1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C30D8-AE08-81B0-02BF-C6EC8E7B3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14510-F054-90EF-3372-BDC0D5D61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06DE8-6B36-AA47-8A9B-883E0C47F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65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Makine Öğrenmesine Giriş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87111-2344-A030-8A59-0DF28298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4470-7613-8E1F-FD7F-B8164A5CF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40E4-C205-06E1-D33A-46A63A3A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tr-TR" dirty="0"/>
              <a:t>Zaman Serisi Verisi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91CD-FDC3-0002-6AE2-D71B6B5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3665"/>
            <a:ext cx="10346354" cy="865238"/>
          </a:xfrm>
        </p:spPr>
        <p:txBody>
          <a:bodyPr/>
          <a:lstStyle/>
          <a:p>
            <a:r>
              <a:rPr lang="tr-TR" dirty="0"/>
              <a:t>Gözlemler zamana göre sıralanmıştır, zamana dayalı tahminleme ve trend analizi için kullanılır.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87B6C-8F30-812F-AB90-3CBF9306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10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DBF30-5477-D789-A007-80980D0B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99" y="2889152"/>
            <a:ext cx="9120417" cy="21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EB77C-CBC4-81F8-6699-073A82B66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870-5D24-B851-BA0A-42855635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tr-TR" dirty="0"/>
              <a:t>Veri Özelliklerinin Çeşitleri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CD1B-BA5C-1F53-9442-404AB870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3665"/>
            <a:ext cx="10346354" cy="4660490"/>
          </a:xfrm>
        </p:spPr>
        <p:txBody>
          <a:bodyPr/>
          <a:lstStyle/>
          <a:p>
            <a:r>
              <a:rPr lang="tr-TR" dirty="0"/>
              <a:t>Sayısal (Numerik) Özellik: Uzunluk, Oran vs.</a:t>
            </a:r>
          </a:p>
          <a:p>
            <a:r>
              <a:rPr lang="tr-TR" dirty="0"/>
              <a:t>Kategorik (Nominal) Özellik: Renk, Kumaş Türü vs.</a:t>
            </a:r>
          </a:p>
          <a:p>
            <a:r>
              <a:rPr lang="tr-TR" dirty="0"/>
              <a:t>Sıralı (Ordinal) Özellik: Düşük Kalite, Orta Kalite, Yüksek Kalite</a:t>
            </a:r>
          </a:p>
          <a:p>
            <a:r>
              <a:rPr lang="tr-TR" dirty="0"/>
              <a:t>İkili (Binary) Özellik: Pamuk veya Pamuk Değil (0/1)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1A7B8-1B1E-15A6-C5CA-B001C54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54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EE35-0E96-1024-6535-FD87EC4A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Eğitimi Ne Anlam İfade Eder?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BEBD-F851-E8EC-1F35-20C0C4F6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Modelin öğrenme süreci, çeşitli parameterele ve matematiksel ifadeler ışığında bir hipotez oluşturmaktan ibarettir.</a:t>
            </a:r>
          </a:p>
          <a:p>
            <a:r>
              <a:rPr lang="tr-TR" dirty="0"/>
              <a:t>f(x)≈y</a:t>
            </a:r>
          </a:p>
          <a:p>
            <a:endParaRPr lang="tr-TR" dirty="0"/>
          </a:p>
          <a:p>
            <a:r>
              <a:rPr lang="tr-TR" dirty="0"/>
              <a:t>Model: Verilerden hipotez çıkartabilen matematiksel bir yapıdır.</a:t>
            </a:r>
          </a:p>
          <a:p>
            <a:endParaRPr lang="tr-TR" dirty="0"/>
          </a:p>
          <a:p>
            <a:r>
              <a:rPr lang="tr-TR" dirty="0"/>
              <a:t>Model Ağırlığı: Model ağırlığı, verilerden çıkartıla hipotezlerin yeniden kullanımı için saklanan iki veya üç boutlu matrisi ifade eder.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E4B63-DBB2-E446-A8BD-A88E2482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887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5532-3498-6ECC-7D5E-CEF1059C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Eğitim Sürecinin Temel Kavramları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A98D-17B7-06C2-2316-DAFC6667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617405"/>
          </a:xfrm>
        </p:spPr>
        <p:txBody>
          <a:bodyPr/>
          <a:lstStyle/>
          <a:p>
            <a:r>
              <a:rPr lang="tr-TR" dirty="0"/>
              <a:t>Hedef Fonksiyonu (Loss Function): Modelin tahmini ile gerçek etiket arasındaki ilişkiyi ölçer. Amaç bu farkı en aza indirmektir. Örnek: MSE, MAE vs.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Optimizasyon: Kayıp fonksiyonunu azaltmak için modelin parametrelerini ayarlama işlemidir. Örnek: L1/L2 Regularization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0DC25-87D5-022D-DE3E-2B1640FC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5CD32-5E8A-F0E5-8A3B-9F99CEE3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01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93A-C998-11A0-82DF-7A9EA7CC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1347019"/>
          </a:xfrm>
        </p:spPr>
        <p:txBody>
          <a:bodyPr/>
          <a:lstStyle/>
          <a:p>
            <a:r>
              <a:rPr lang="tr-TR" dirty="0"/>
              <a:t>Epoch: Tüm eğitim verisinin model tarafından bir defa işlenmesini ifade eder.</a:t>
            </a:r>
          </a:p>
          <a:p>
            <a:r>
              <a:rPr lang="tr-TR" dirty="0"/>
              <a:t>Batch Boyutu: Verinini kaç parçaya ayrılıp işlendiğini ifade eder.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C88B6-A123-AE2E-2B0E-88812EB4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14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5A720-0B1D-9177-DB6E-753DF273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00" y="2717732"/>
            <a:ext cx="7854363" cy="18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6F1C-0D77-DB70-F476-18FEC7E3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ED99-E1EF-450D-C5FB-D2478A2F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2281083"/>
          </a:xfrm>
        </p:spPr>
        <p:txBody>
          <a:bodyPr/>
          <a:lstStyle/>
          <a:p>
            <a:r>
              <a:rPr lang="tr-TR" dirty="0"/>
              <a:t>Epoch Sayısına Nasıl Karar Verilir?</a:t>
            </a:r>
          </a:p>
          <a:p>
            <a:pPr lvl="1"/>
            <a:r>
              <a:rPr lang="tr-TR" dirty="0"/>
              <a:t>Düşük Epoch: Eğitim süresi kısadır, modelin ezber yapma ihtimali azalır. Ancak model yeterli çıkarımları yapamadan eğitim bitebilir.</a:t>
            </a:r>
          </a:p>
          <a:p>
            <a:pPr lvl="1"/>
            <a:r>
              <a:rPr lang="tr-TR" dirty="0"/>
              <a:t>Yüksek Epoch: Eğitim süresi uzundur, model karmaşık kalıpları keşfetme fırsatı bulabilir ve daha yüksek doğrulukla tahminler yapabilir. Veri seti karmaşık değilse model her detayı ezberlemeye başlar.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22B0-0E11-41AD-DD4F-6AF0960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15</a:t>
            </a:fld>
            <a:endParaRPr lang="tr-TR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B15BEC-F9DC-0733-7147-59BB9525DA23}"/>
              </a:ext>
            </a:extLst>
          </p:cNvPr>
          <p:cNvSpPr txBox="1">
            <a:spLocks/>
          </p:cNvSpPr>
          <p:nvPr/>
        </p:nvSpPr>
        <p:spPr>
          <a:xfrm>
            <a:off x="1103311" y="3505200"/>
            <a:ext cx="8946541" cy="212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Batch Boyutuna Nasıl Karar Verilir?</a:t>
            </a:r>
          </a:p>
          <a:p>
            <a:pPr lvl="1"/>
            <a:r>
              <a:rPr lang="tr-TR" dirty="0"/>
              <a:t>Düşük Batch: Her adımda işlenen veri sayısı azalır, gürültü artar, modelin ezber yapma ihtimali azalır. Bellekte daha az yer kaplar. Modelin kayıp fonksiyonunun keskin bir yerel minimumda sıkışmasını engeller. </a:t>
            </a:r>
          </a:p>
          <a:p>
            <a:pPr lvl="1"/>
            <a:r>
              <a:rPr lang="tr-TR" dirty="0"/>
              <a:t>Yüksek Batch: Her adımda işlenen veri sayısı artar, bu sebepten doğruluk artabilir. Daha yüksek bellek kullanır, eğitim süresi uzar.</a:t>
            </a:r>
          </a:p>
          <a:p>
            <a:pPr marL="457200" lvl="1" indent="0">
              <a:buFont typeface="Wingdings 3" charset="2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70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91652-5321-AC62-5024-E486ABC50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3872-20D8-DCF8-9685-8C00891E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2123767"/>
          </a:xfrm>
        </p:spPr>
        <p:txBody>
          <a:bodyPr/>
          <a:lstStyle/>
          <a:p>
            <a:r>
              <a:rPr lang="tr-TR" dirty="0"/>
              <a:t>Gradient Descent (Gradyan İnişi) Nedir?</a:t>
            </a:r>
          </a:p>
          <a:p>
            <a:pPr lvl="1"/>
            <a:r>
              <a:rPr lang="tr-TR" dirty="0"/>
              <a:t>Modelin eğitimi esnasında kayıp fonksiyonunun çıktısını azaltmak için uygulanan bir optimizasyon algoritmasıdır. </a:t>
            </a:r>
          </a:p>
          <a:p>
            <a:pPr lvl="1"/>
            <a:r>
              <a:rPr lang="tr-TR" dirty="0"/>
              <a:t>Kayıp fonksiyonunun gradyanı (türevi, eğimi) hesaplanır, bu hatayı hangi yönde azaltabileceğimizi gösterir.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4CE51-FC0C-C144-E376-A09986C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16</a:t>
            </a:fld>
            <a:endParaRPr lang="tr-TR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2C11AD-1D2D-3EFA-4261-B86DA4CACCE5}"/>
              </a:ext>
            </a:extLst>
          </p:cNvPr>
          <p:cNvSpPr txBox="1">
            <a:spLocks/>
          </p:cNvSpPr>
          <p:nvPr/>
        </p:nvSpPr>
        <p:spPr>
          <a:xfrm>
            <a:off x="1103311" y="3347884"/>
            <a:ext cx="8946541" cy="212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Backpropagation (Geriye Yayılım) Nedir?</a:t>
            </a:r>
          </a:p>
          <a:p>
            <a:pPr lvl="1"/>
            <a:r>
              <a:rPr lang="tr-TR" dirty="0"/>
              <a:t>Kayıp fonksiyonunun çıktısı, son katmandan ilk katmana doğru yayılır ve her katmanın gradyanı hesaplanır. </a:t>
            </a:r>
          </a:p>
          <a:p>
            <a:pPr lvl="1"/>
            <a:r>
              <a:rPr lang="tr-TR" dirty="0"/>
              <a:t>Hesaplanan gradyanlar ile Gradient Descent algoritmasına verilir.</a:t>
            </a:r>
          </a:p>
        </p:txBody>
      </p:sp>
    </p:spTree>
    <p:extLst>
      <p:ext uri="{BB962C8B-B14F-4D97-AF65-F5344CB8AC3E}">
        <p14:creationId xmlns:p14="http://schemas.microsoft.com/office/powerpoint/2010/main" val="238943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5534-61C1-8DA6-AED1-D20FB45A1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797B-8DFE-E937-E975-40AA747D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5624051"/>
          </a:xfrm>
        </p:spPr>
        <p:txBody>
          <a:bodyPr/>
          <a:lstStyle/>
          <a:p>
            <a:r>
              <a:rPr lang="tr-TR" dirty="0"/>
              <a:t>One-Hot Encoding Nedir?</a:t>
            </a:r>
          </a:p>
          <a:p>
            <a:pPr lvl="1"/>
            <a:r>
              <a:rPr lang="tr-TR" dirty="0"/>
              <a:t>Kategorik değişkenleri sayısal formata dönüştürmek için kullanılan bir ön işleme tekniğidir.</a:t>
            </a:r>
          </a:p>
          <a:p>
            <a:pPr lvl="1"/>
            <a:r>
              <a:rPr lang="tr-TR" dirty="0"/>
              <a:t>Her bir kategorik özelliğin benzersiz değeri için ikili sütunlar (0 veya 1) oluşturur.</a:t>
            </a:r>
          </a:p>
          <a:p>
            <a:pPr lvl="1"/>
            <a:r>
              <a:rPr lang="tr-TR" dirty="0"/>
              <a:t>Örneğin, "Color" sütunu ["Red", "Blue", "Green"] değerlerine sahipse, One-Hot Encoding şu 3 yeni sütunu oluşturur: "Color_Red", "Color_Blue", "Color_Green".</a:t>
            </a:r>
          </a:p>
          <a:p>
            <a:pPr lvl="1"/>
            <a:r>
              <a:rPr lang="tr-TR" dirty="0"/>
              <a:t>Her satır, kendi kategorisine karşılık gelen sütunda 1, diğerlerinde 0 alır.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/>
              <a:t>Bu sayede makine öğrenmesi algoritmaları kategorik verilerle çalışabilir.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225D-B758-678F-AF8C-D015BB71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17</a:t>
            </a:fld>
            <a:endParaRPr lang="tr-T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AB4A34-54F6-5FE0-D90B-AD326B2AE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99611"/>
              </p:ext>
            </p:extLst>
          </p:nvPr>
        </p:nvGraphicFramePr>
        <p:xfrm>
          <a:off x="1699395" y="4058591"/>
          <a:ext cx="8127999" cy="862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5384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955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3740098"/>
                    </a:ext>
                  </a:extLst>
                </a:gridCol>
              </a:tblGrid>
              <a:tr h="491613">
                <a:tc>
                  <a:txBody>
                    <a:bodyPr/>
                    <a:lstStyle/>
                    <a:p>
                      <a:r>
                        <a:rPr lang="tr-TR" dirty="0"/>
                        <a:t>Color_Red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Color_Blue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Color_Green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6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645E-9AB5-020A-E809-0A423DD3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2956"/>
            <a:ext cx="8946541" cy="2715255"/>
          </a:xfrm>
        </p:spPr>
        <p:txBody>
          <a:bodyPr/>
          <a:lstStyle/>
          <a:p>
            <a:r>
              <a:rPr lang="tr-TR" dirty="0"/>
              <a:t>Mean Squared Error (MSE) Nedir?</a:t>
            </a:r>
          </a:p>
          <a:p>
            <a:pPr lvl="1"/>
            <a:r>
              <a:rPr lang="tr-TR" dirty="0"/>
              <a:t>Gerçek ve tahmin edilen değerler arasındaki ortalama kare farkını ölçen bir metriktir.</a:t>
            </a:r>
          </a:p>
          <a:p>
            <a:pPr lvl="1"/>
            <a:r>
              <a:rPr lang="tr-TR" dirty="0"/>
              <a:t>Formül: MSE = (1/n) * </a:t>
            </a:r>
            <a:r>
              <a:rPr lang="el-GR" dirty="0"/>
              <a:t>Σ(</a:t>
            </a:r>
            <a:r>
              <a:rPr lang="tr-TR" dirty="0"/>
              <a:t>actual - predicted)²</a:t>
            </a:r>
          </a:p>
          <a:p>
            <a:pPr lvl="1"/>
            <a:r>
              <a:rPr lang="tr-TR" dirty="0"/>
              <a:t>Hataları karesini alarak, büyük hataları küçük hatalara kıyasla daha fazla cezalandırır.</a:t>
            </a:r>
          </a:p>
          <a:p>
            <a:pPr lvl="1"/>
            <a:r>
              <a:rPr lang="tr-TR" dirty="0"/>
              <a:t>Karesini alma işlemi nedeniyle aykırı değerlere (outlier) duyarlıdır.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CE68B-DC6B-1B7F-8152-10AF0200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4CEC-E10A-5EB9-DE30-FCE60E46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18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6995E-6856-ACBC-5961-AA4B37CDC500}"/>
              </a:ext>
            </a:extLst>
          </p:cNvPr>
          <p:cNvSpPr txBox="1">
            <a:spLocks/>
          </p:cNvSpPr>
          <p:nvPr/>
        </p:nvSpPr>
        <p:spPr>
          <a:xfrm>
            <a:off x="1103311" y="3429000"/>
            <a:ext cx="8946541" cy="271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Mean Absolute Error </a:t>
            </a:r>
            <a:r>
              <a:rPr lang="tr-TR"/>
              <a:t>(MAE</a:t>
            </a:r>
            <a:r>
              <a:rPr lang="tr-TR" dirty="0"/>
              <a:t>) Nedir?</a:t>
            </a:r>
          </a:p>
          <a:p>
            <a:pPr lvl="1"/>
            <a:r>
              <a:rPr lang="tr-TR" dirty="0"/>
              <a:t>Gerçek ve tahmin edilen değerler arasındaki ortalama mutlak farkı ölçen bir metriktir. </a:t>
            </a:r>
          </a:p>
          <a:p>
            <a:pPr lvl="1"/>
            <a:r>
              <a:rPr lang="pt-BR" dirty="0"/>
              <a:t>Formül: MAE = (1/n) * Σ|actual - predicted|</a:t>
            </a:r>
            <a:endParaRPr lang="tr-TR" dirty="0"/>
          </a:p>
          <a:p>
            <a:pPr lvl="1"/>
            <a:r>
              <a:rPr lang="tr-TR" dirty="0"/>
              <a:t>Hataların mutlak değerini alarak, fazla ve eksik tahminleri eşit şekilde değerlendirir.</a:t>
            </a:r>
          </a:p>
          <a:p>
            <a:pPr lvl="1"/>
            <a:r>
              <a:rPr lang="tr-TR" dirty="0"/>
              <a:t>MSE’ye kıyasla aykırı değerlere karşı daha az hassastır.</a:t>
            </a:r>
          </a:p>
        </p:txBody>
      </p:sp>
    </p:spTree>
    <p:extLst>
      <p:ext uri="{BB962C8B-B14F-4D97-AF65-F5344CB8AC3E}">
        <p14:creationId xmlns:p14="http://schemas.microsoft.com/office/powerpoint/2010/main" val="52019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E5D2-A6FE-BDB4-D87E-620A8FA3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49179"/>
            <a:ext cx="8946541" cy="1700463"/>
          </a:xfrm>
        </p:spPr>
        <p:txBody>
          <a:bodyPr/>
          <a:lstStyle/>
          <a:p>
            <a:r>
              <a:rPr lang="tr-TR" dirty="0"/>
              <a:t>R² Score (Coefficient of Determination) Nedir?</a:t>
            </a:r>
          </a:p>
          <a:p>
            <a:pPr lvl="1"/>
            <a:r>
              <a:rPr lang="tr-TR" dirty="0"/>
              <a:t>Modelin hedef değişkendeki varyansın ne kadarını açıkladığını gösteren bir metriktir.</a:t>
            </a:r>
          </a:p>
          <a:p>
            <a:pPr lvl="1"/>
            <a:r>
              <a:rPr lang="tr-TR" dirty="0"/>
              <a:t>0 ile 1 arasında değişir (çok kötü modeller için negatif olabilir).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A91F9-E074-EE1A-22CA-0B25BEDA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A759-99F1-9053-97FB-9C9425A4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500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9F27-75D1-96D8-2147-4704CAC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tr-TR"/>
              <a:t>Makine Öğrenmesi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5CC3-39FF-AF33-C09C-AF99E315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79" y="1670323"/>
            <a:ext cx="10656070" cy="1328516"/>
          </a:xfrm>
        </p:spPr>
        <p:txBody>
          <a:bodyPr>
            <a:normAutofit/>
          </a:bodyPr>
          <a:lstStyle/>
          <a:p>
            <a:r>
              <a:rPr lang="tr-TR" sz="1800" dirty="0"/>
              <a:t>Açıkça programlama olmadan, deneyim yoluyla öğrenmeyi sağlayan yapay zeka alt alanıdır.</a:t>
            </a:r>
          </a:p>
          <a:p>
            <a:r>
              <a:rPr lang="tr-TR" sz="1800" dirty="0"/>
              <a:t>Bilgisayarlara veriden örüntü çıkarma, tahmin yapma ve karar verme yeteneği kazandırır.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04652C-224E-F729-281B-0F32221E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79" y="3160221"/>
            <a:ext cx="10204442" cy="3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8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320C-5A60-1417-F51B-93CA8D3E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29"/>
            <a:ext cx="8946541" cy="634570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Overfitting Nedir? </a:t>
            </a:r>
          </a:p>
          <a:p>
            <a:pPr lvl="1"/>
            <a:r>
              <a:rPr lang="tr-TR" dirty="0"/>
              <a:t>Modelin eğitim verisine </a:t>
            </a:r>
            <a:r>
              <a:rPr lang="tr-TR" b="1" dirty="0"/>
              <a:t>fazla uyum sağlaması</a:t>
            </a:r>
            <a:r>
              <a:rPr lang="tr-TR" dirty="0"/>
              <a:t>, hatta ezberlemesi durumudur.</a:t>
            </a:r>
          </a:p>
          <a:p>
            <a:pPr lvl="1"/>
            <a:r>
              <a:rPr lang="tr-TR" dirty="0"/>
              <a:t>Eğitim verisinde çok iyi performans gösterirken, test/veri dışındaki verilerde performansı düşer.</a:t>
            </a:r>
          </a:p>
          <a:p>
            <a:pPr lvl="1"/>
            <a:r>
              <a:rPr lang="tr-TR" dirty="0"/>
              <a:t>Nedenleri:</a:t>
            </a:r>
          </a:p>
          <a:p>
            <a:pPr lvl="2"/>
            <a:r>
              <a:rPr lang="tr-TR" dirty="0"/>
              <a:t>Fazla karmaşık model (çok fazla parametre, yüksek derece polinom, derin ağaçlar vb.)</a:t>
            </a:r>
          </a:p>
          <a:p>
            <a:pPr lvl="2"/>
            <a:r>
              <a:rPr lang="tr-TR" dirty="0"/>
              <a:t>Yetersiz veri</a:t>
            </a:r>
          </a:p>
          <a:p>
            <a:pPr lvl="2"/>
            <a:r>
              <a:rPr lang="tr-TR" dirty="0"/>
              <a:t>Fazla uzun eğitim süresi</a:t>
            </a:r>
          </a:p>
          <a:p>
            <a:pPr lvl="1"/>
            <a:r>
              <a:rPr lang="tr-TR" dirty="0"/>
              <a:t>Belirtileri:</a:t>
            </a:r>
          </a:p>
          <a:p>
            <a:pPr lvl="2"/>
            <a:r>
              <a:rPr lang="tr-TR" dirty="0"/>
              <a:t>Eğitim hatası çok düşük, test hatası yüksek</a:t>
            </a:r>
          </a:p>
          <a:p>
            <a:pPr lvl="1"/>
            <a:r>
              <a:rPr lang="tr-TR" dirty="0"/>
              <a:t>Çözüm yolları:</a:t>
            </a:r>
          </a:p>
          <a:p>
            <a:pPr lvl="2"/>
            <a:r>
              <a:rPr lang="tr-TR" dirty="0"/>
              <a:t>Daha fazla veri toplamak</a:t>
            </a:r>
          </a:p>
          <a:p>
            <a:pPr lvl="2"/>
            <a:r>
              <a:rPr lang="tr-TR" dirty="0"/>
              <a:t>Modeli basitleştirmek (regularization: L1, L2)</a:t>
            </a:r>
          </a:p>
          <a:p>
            <a:pPr lvl="2"/>
            <a:r>
              <a:rPr lang="tr-TR" dirty="0"/>
              <a:t>Erken durdurma (early stopping)</a:t>
            </a:r>
          </a:p>
          <a:p>
            <a:pPr lvl="2"/>
            <a:r>
              <a:rPr lang="tr-TR" dirty="0"/>
              <a:t>Dropout (neural networks)</a:t>
            </a:r>
          </a:p>
          <a:p>
            <a:pPr lvl="2"/>
            <a:r>
              <a:rPr lang="tr-TR" dirty="0"/>
              <a:t>Veri artırma (data augmentation)</a:t>
            </a:r>
          </a:p>
          <a:p>
            <a:pPr lvl="2"/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09E50-9717-1A5B-3129-D4357179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5670-E1EB-E857-76CE-ECFBACF4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3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B18A2-F280-279B-24C1-DB1ED0A23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D773-5820-5944-9047-87DDDF6F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33139"/>
            <a:ext cx="8946541" cy="6192247"/>
          </a:xfrm>
        </p:spPr>
        <p:txBody>
          <a:bodyPr/>
          <a:lstStyle/>
          <a:p>
            <a:r>
              <a:rPr lang="tr-TR" dirty="0"/>
              <a:t>Underfitting Nedir? </a:t>
            </a:r>
          </a:p>
          <a:p>
            <a:pPr lvl="1"/>
            <a:r>
              <a:rPr lang="tr-TR" dirty="0"/>
              <a:t>Modelin eğitim verisindeki desenleri yakalayamaması, yani yeterince öğrenememesi durumudur. </a:t>
            </a:r>
          </a:p>
          <a:p>
            <a:pPr lvl="1"/>
            <a:r>
              <a:rPr lang="tr-TR" dirty="0"/>
              <a:t>Hem eğitim hem test verisinde düşük performans gösterir.</a:t>
            </a:r>
          </a:p>
          <a:p>
            <a:pPr lvl="1"/>
            <a:r>
              <a:rPr lang="tr-TR" dirty="0"/>
              <a:t>Nedenleri:</a:t>
            </a:r>
          </a:p>
          <a:p>
            <a:pPr lvl="2"/>
            <a:r>
              <a:rPr lang="tr-TR" dirty="0"/>
              <a:t>Fazla basit model (ör. doğrusal modelle karmaşık ilişkiyi modellemeye çalışmak)</a:t>
            </a:r>
          </a:p>
          <a:p>
            <a:pPr lvl="2"/>
            <a:r>
              <a:rPr lang="tr-TR" dirty="0"/>
              <a:t>Yetersiz veri</a:t>
            </a:r>
          </a:p>
          <a:p>
            <a:pPr lvl="2"/>
            <a:r>
              <a:rPr lang="tr-TR" dirty="0"/>
              <a:t>Yetersiz özellik mühendisliği (feature engineering)</a:t>
            </a:r>
          </a:p>
          <a:p>
            <a:pPr lvl="1"/>
            <a:r>
              <a:rPr lang="tr-TR" dirty="0"/>
              <a:t>Belirtileri:</a:t>
            </a:r>
          </a:p>
          <a:p>
            <a:pPr lvl="2"/>
            <a:r>
              <a:rPr lang="tr-TR" dirty="0"/>
              <a:t>Eğitim hatası yüksek, test hatası da yüksek.</a:t>
            </a:r>
          </a:p>
          <a:p>
            <a:pPr lvl="1"/>
            <a:r>
              <a:rPr lang="tr-TR" dirty="0"/>
              <a:t>Çözüm yolları:</a:t>
            </a:r>
          </a:p>
          <a:p>
            <a:pPr lvl="2"/>
            <a:r>
              <a:rPr lang="tr-TR" dirty="0"/>
              <a:t>Daha karmaşık bir model kullanmak</a:t>
            </a:r>
          </a:p>
          <a:p>
            <a:pPr lvl="2"/>
            <a:r>
              <a:rPr lang="tr-TR" dirty="0"/>
              <a:t>Daha uzun süre eğitmek</a:t>
            </a:r>
          </a:p>
          <a:p>
            <a:pPr lvl="2"/>
            <a:r>
              <a:rPr lang="tr-TR" dirty="0"/>
              <a:t>Daha iyi özellikler eklemek</a:t>
            </a:r>
          </a:p>
          <a:p>
            <a:pPr lvl="2"/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8CEBD-2503-BA53-6E75-80A6E6C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E914-0564-3F0B-1EA6-99003A45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988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9A68B-F616-F689-CCE1-B7A27AC2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91116-1AED-30C8-8D52-E77932D2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22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5471BB-07E4-5B53-510F-89687425C91F}"/>
              </a:ext>
            </a:extLst>
          </p:cNvPr>
          <p:cNvSpPr txBox="1">
            <a:spLocks/>
          </p:cNvSpPr>
          <p:nvPr/>
        </p:nvSpPr>
        <p:spPr>
          <a:xfrm>
            <a:off x="1158129" y="295729"/>
            <a:ext cx="8946541" cy="282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Linear Regression Nedir?</a:t>
            </a:r>
          </a:p>
          <a:p>
            <a:pPr lvl="1"/>
            <a:r>
              <a:rPr lang="tr-TR" dirty="0"/>
              <a:t>Bağımlı değişken ile bağımsız değişkenler arasındaki ilişkiyi modelleyen istatistiksel bir yöntemdir.</a:t>
            </a:r>
          </a:p>
          <a:p>
            <a:pPr lvl="1"/>
            <a:r>
              <a:rPr lang="tr-TR" dirty="0"/>
              <a:t>Doğrusal bir ilişki varsayar: y = </a:t>
            </a:r>
            <a:r>
              <a:rPr lang="el-GR" dirty="0"/>
              <a:t>β₀ + β₁</a:t>
            </a:r>
            <a:r>
              <a:rPr lang="tr-TR" dirty="0"/>
              <a:t>x₁ + </a:t>
            </a:r>
            <a:r>
              <a:rPr lang="el-GR" dirty="0"/>
              <a:t>β₂</a:t>
            </a:r>
            <a:r>
              <a:rPr lang="tr-TR" dirty="0"/>
              <a:t>x₂ + ... + </a:t>
            </a:r>
            <a:r>
              <a:rPr lang="el-GR" dirty="0"/>
              <a:t>β</a:t>
            </a:r>
            <a:r>
              <a:rPr lang="tr-TR" dirty="0"/>
              <a:t>ₙxₙ + </a:t>
            </a:r>
            <a:r>
              <a:rPr lang="el-GR" dirty="0"/>
              <a:t>ε</a:t>
            </a:r>
            <a:endParaRPr lang="tr-TR" dirty="0"/>
          </a:p>
          <a:p>
            <a:pPr lvl="1"/>
            <a:r>
              <a:rPr lang="tr-TR" dirty="0"/>
              <a:t>En küçük kareler yöntemi ile artık kareler toplamını minimize ederek en uygun doğrusal çizgiyi bulur.</a:t>
            </a:r>
          </a:p>
          <a:p>
            <a:pPr lvl="1"/>
            <a:r>
              <a:rPr lang="tr-TR" dirty="0"/>
              <a:t>Basit, yorumlanabilir ve hesaplama açısından verimli bir algoritmadır.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9EA1B-5E05-DA06-1967-D5E9542C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62" y="3119140"/>
            <a:ext cx="6114912" cy="35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56E4-34B2-E88E-D506-90ABEBBC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30"/>
            <a:ext cx="8946541" cy="2948915"/>
          </a:xfrm>
        </p:spPr>
        <p:txBody>
          <a:bodyPr/>
          <a:lstStyle/>
          <a:p>
            <a:r>
              <a:rPr lang="tr-TR" dirty="0"/>
              <a:t>Polynomial Regression Nedir?</a:t>
            </a:r>
          </a:p>
          <a:p>
            <a:pPr lvl="1"/>
            <a:r>
              <a:rPr lang="tr-TR" dirty="0"/>
              <a:t>Doğrusal regresyonun, doğrusal olmayan ilişkileri polinom terimler kullanarak modelleyen bir uzantısıdır.</a:t>
            </a:r>
          </a:p>
          <a:p>
            <a:pPr lvl="1"/>
            <a:r>
              <a:rPr lang="tr-TR" dirty="0"/>
              <a:t>Mevcut özellikleri daha yüksek derecelere (x, x², x³ vb.) yükselterek yeni özellikler oluşturur.</a:t>
            </a:r>
          </a:p>
          <a:p>
            <a:pPr lvl="1"/>
            <a:r>
              <a:rPr lang="tr-TR" dirty="0"/>
              <a:t>Temelde hâlâ doğrusal regresyon algoritmasıdır, ancak dönüştürülmüş polinom özellikler üzerinde çalışır.</a:t>
            </a:r>
          </a:p>
          <a:p>
            <a:pPr lvl="1"/>
            <a:r>
              <a:rPr lang="tr-TR" dirty="0"/>
              <a:t>Eğrisel ilişkileri ve daha karmaşık desenleri yakalayabilir.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584AE-B002-522E-7319-3EAA119A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BF9BE-8EA6-7E63-809F-FE3E1C33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23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94C37-C6EC-E528-39FF-8819828F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6" t="10913" r="4473" b="4664"/>
          <a:stretch>
            <a:fillRect/>
          </a:stretch>
        </p:blipFill>
        <p:spPr>
          <a:xfrm>
            <a:off x="3056513" y="3244645"/>
            <a:ext cx="5040138" cy="35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9005A-19FE-D906-13C2-E72AC0F9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24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EF3A1-DA79-BCFE-EEDD-8B155D78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8125"/>
            <a:ext cx="70104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A495-08C1-0025-33E7-04106A6A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Makine Öğrenmesi Çeşitleri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CD61-4DF5-5D20-1938-CD4F4C62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/>
          <a:lstStyle/>
          <a:p>
            <a:r>
              <a:rPr lang="tr-TR" dirty="0"/>
              <a:t>Denetimli Öğrenme (Supervised Learning)</a:t>
            </a:r>
          </a:p>
          <a:p>
            <a:r>
              <a:rPr lang="tr-TR" dirty="0"/>
              <a:t>Denetimsiz Öğrenme (Unsupervised Learning)</a:t>
            </a:r>
          </a:p>
          <a:p>
            <a:r>
              <a:rPr lang="tr-TR" dirty="0"/>
              <a:t>Pekiştirmeli Öğrenme (Reinforcement Learning)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21C9-DD88-3266-D65C-56DB4EA1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50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FD9F0-888B-73B4-AC59-EBEE61C7A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C328-2DCF-8ECD-380F-9A163FD1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Denetimsiz Öğrenme</a:t>
            </a:r>
            <a:br>
              <a:rPr lang="tr-TR" dirty="0"/>
            </a:br>
            <a:r>
              <a:rPr lang="tr-TR" dirty="0"/>
              <a:t>(Unsupervised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4FDC-8252-26F2-BAAF-DB78BCE9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404723" cy="1054075"/>
          </a:xfrm>
        </p:spPr>
        <p:txBody>
          <a:bodyPr>
            <a:normAutofit/>
          </a:bodyPr>
          <a:lstStyle/>
          <a:p>
            <a:r>
              <a:rPr lang="tr-TR" dirty="0"/>
              <a:t>Sadece giriş verisi verilir, doğru çıktının ne olduğu gösterilmez.</a:t>
            </a:r>
          </a:p>
          <a:p>
            <a:r>
              <a:rPr lang="tr-TR" dirty="0"/>
              <a:t>Amaç veriler arasındaki gizli ilişkileri keşfetmektir.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8F8D7-8FD9-B719-E0FB-26FB5034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D4256-6C58-C57B-146D-41C359A3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306665"/>
            <a:ext cx="10475635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3E575-02AA-4358-E558-880EACD5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318C-1099-C2CA-8877-25502CBD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Pekiştirmeli Öğrenme</a:t>
            </a:r>
            <a:br>
              <a:rPr lang="tr-TR" dirty="0"/>
            </a:br>
            <a:r>
              <a:rPr lang="tr-TR" dirty="0"/>
              <a:t>(Reinforcement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731A-7537-A25E-9769-6358229D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10547914" cy="1054075"/>
          </a:xfrm>
        </p:spPr>
        <p:txBody>
          <a:bodyPr>
            <a:normAutofit/>
          </a:bodyPr>
          <a:lstStyle/>
          <a:p>
            <a:r>
              <a:rPr lang="tr-TR" dirty="0"/>
              <a:t>Model çeşitli eylemler gerçekleştirir ve her eylem sonrasında ödül veya ceza alır. </a:t>
            </a:r>
          </a:p>
          <a:p>
            <a:r>
              <a:rPr lang="tr-TR" dirty="0"/>
              <a:t>Amaç uzun vadede maksimum ödülü elde edecek stratejiyi bulmaktır.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BBA68-8078-81A3-A200-55E1F07D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E6ECD-7FA8-38FB-8E18-E4DEB814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75" y="2751310"/>
            <a:ext cx="6302532" cy="40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7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22F1-E9EB-9FA2-1542-AD30A05F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Denetimli Öğrenme </a:t>
            </a:r>
            <a:br>
              <a:rPr lang="tr-TR" dirty="0"/>
            </a:br>
            <a:r>
              <a:rPr lang="tr-TR" dirty="0"/>
              <a:t>(Supervised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0D1E-C6C9-0F68-BB99-AE16DC89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404723" cy="1054075"/>
          </a:xfrm>
        </p:spPr>
        <p:txBody>
          <a:bodyPr/>
          <a:lstStyle/>
          <a:p>
            <a:r>
              <a:rPr lang="tr-TR" dirty="0"/>
              <a:t>Eğitim verileri ile birlikte doğru çıktılar (etiketler) da verilir.</a:t>
            </a:r>
          </a:p>
          <a:p>
            <a:r>
              <a:rPr lang="tr-TR" dirty="0"/>
              <a:t>Amaç yeni verilerle doğru etiketleri tahmin eden çıktılar oluşturmaktır.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B929F-0923-A5AA-E5F7-EAC3AEC9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A9E5E-EC16-C155-BFB5-F08299E8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106994"/>
            <a:ext cx="9137968" cy="34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6740-B429-E518-0BB1-C6151165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FAB7-9FEF-2241-537C-2495E5AF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tr-TR" dirty="0"/>
              <a:t>Veri Seti ve Çeşitleri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4530-4587-A92D-410A-0AA8688C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7355"/>
            <a:ext cx="10547914" cy="5338916"/>
          </a:xfrm>
        </p:spPr>
        <p:txBody>
          <a:bodyPr>
            <a:normAutofit/>
          </a:bodyPr>
          <a:lstStyle/>
          <a:p>
            <a:r>
              <a:rPr lang="tr-TR" dirty="0"/>
              <a:t>Veri seti, modellerin üstünde çalışacağı örneklemleri ifade eder.</a:t>
            </a:r>
          </a:p>
          <a:p>
            <a:r>
              <a:rPr lang="tr-TR" dirty="0"/>
              <a:t>Veri setleri doğası gereği altıya ayrılır:</a:t>
            </a:r>
          </a:p>
          <a:p>
            <a:pPr lvl="1"/>
            <a:r>
              <a:rPr lang="tr-TR" dirty="0"/>
              <a:t>Etiketli Veri</a:t>
            </a:r>
          </a:p>
          <a:p>
            <a:pPr lvl="1"/>
            <a:r>
              <a:rPr lang="tr-TR" dirty="0"/>
              <a:t>Etiketsiz Veri</a:t>
            </a:r>
          </a:p>
          <a:p>
            <a:pPr lvl="1"/>
            <a:r>
              <a:rPr lang="tr-TR" dirty="0"/>
              <a:t>Zaman Serisi Verisi</a:t>
            </a:r>
          </a:p>
          <a:p>
            <a:pPr lvl="1"/>
            <a:r>
              <a:rPr lang="tr-TR" dirty="0"/>
              <a:t>Metin Verileri</a:t>
            </a:r>
          </a:p>
          <a:p>
            <a:pPr lvl="1"/>
            <a:r>
              <a:rPr lang="tr-TR" dirty="0"/>
              <a:t>Ses Verileri</a:t>
            </a:r>
          </a:p>
          <a:p>
            <a:pPr lvl="1"/>
            <a:r>
              <a:rPr lang="tr-TR"/>
              <a:t>Görüntü </a:t>
            </a:r>
            <a:r>
              <a:rPr lang="tr-TR" dirty="0"/>
              <a:t>Verileri</a:t>
            </a:r>
          </a:p>
          <a:p>
            <a:r>
              <a:rPr lang="tr-TR" dirty="0"/>
              <a:t>Veri setleri eğitim bağlamında üçe ayrılır:</a:t>
            </a:r>
          </a:p>
          <a:p>
            <a:pPr lvl="1"/>
            <a:r>
              <a:rPr lang="tr-TR" dirty="0"/>
              <a:t>Eğitim Verisi</a:t>
            </a:r>
          </a:p>
          <a:p>
            <a:pPr lvl="1"/>
            <a:r>
              <a:rPr lang="tr-TR" dirty="0"/>
              <a:t>Doğrulama Verisi</a:t>
            </a:r>
          </a:p>
          <a:p>
            <a:pPr lvl="1"/>
            <a:r>
              <a:rPr lang="tr-TR" dirty="0"/>
              <a:t>Test verisi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0F1A-D651-A805-EC8E-B2B88386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61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9AE0-6586-512F-CA43-F535C4AF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tr-TR" dirty="0"/>
              <a:t>Etiketli Veri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CEA4-A2F1-DF95-9FB0-4B08076C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3665"/>
            <a:ext cx="8946541" cy="865238"/>
          </a:xfrm>
        </p:spPr>
        <p:txBody>
          <a:bodyPr/>
          <a:lstStyle/>
          <a:p>
            <a:r>
              <a:rPr lang="tr-TR" dirty="0"/>
              <a:t>Her bir veri noktası için doğru çıktının bilgisi mevcuttur.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42A00-D393-E1E3-D8AE-4D21ECCC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8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DF8FC-05B3-C5A0-805D-1B230F05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85" y="2556387"/>
            <a:ext cx="8277350" cy="24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3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A5C0-2905-64D3-709F-FADD41A0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B9C3-75D1-8933-3676-D336397F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tr-TR" dirty="0"/>
              <a:t>Etiketsiz Veri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12B0-8220-72AF-3E18-70F15235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3665"/>
            <a:ext cx="8946541" cy="865238"/>
          </a:xfrm>
        </p:spPr>
        <p:txBody>
          <a:bodyPr/>
          <a:lstStyle/>
          <a:p>
            <a:r>
              <a:rPr lang="tr-TR" dirty="0"/>
              <a:t>Sadece girdiler vardır, doğru çıktı belirtilmez.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89A0E-D575-2377-BB44-8D1A0100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9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B717F-0EB9-23B9-1EB9-59000E2F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85" y="2556387"/>
            <a:ext cx="8277350" cy="24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0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1185</Words>
  <Application>Microsoft Office PowerPoint</Application>
  <PresentationFormat>Widescreen</PresentationFormat>
  <Paragraphs>159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Arial</vt:lpstr>
      <vt:lpstr>Arial Black</vt:lpstr>
      <vt:lpstr>Calibri</vt:lpstr>
      <vt:lpstr>Century Gothic</vt:lpstr>
      <vt:lpstr>Wingdings</vt:lpstr>
      <vt:lpstr>Wingdings 3</vt:lpstr>
      <vt:lpstr>Mint</vt:lpstr>
      <vt:lpstr>Ion</vt:lpstr>
      <vt:lpstr>Makine Öğrenmesine Giriş</vt:lpstr>
      <vt:lpstr>Makine Öğrenmesi Nedir?</vt:lpstr>
      <vt:lpstr>Makine Öğrenmesi Çeşitleri</vt:lpstr>
      <vt:lpstr>Denetimsiz Öğrenme (Unsupervised Learning)</vt:lpstr>
      <vt:lpstr>Pekiştirmeli Öğrenme (Reinforcement Learning)</vt:lpstr>
      <vt:lpstr>Denetimli Öğrenme  (Supervised Learning)</vt:lpstr>
      <vt:lpstr>Veri Seti ve Çeşitleri</vt:lpstr>
      <vt:lpstr>Etiketli Veri</vt:lpstr>
      <vt:lpstr>Etiketsiz Veri</vt:lpstr>
      <vt:lpstr>Zaman Serisi Verisi</vt:lpstr>
      <vt:lpstr>Veri Özelliklerinin Çeşitleri</vt:lpstr>
      <vt:lpstr>Model Eğitimi Ne Anlam İfade Eder?</vt:lpstr>
      <vt:lpstr>Eğitim Sürecinin Temel Kavramları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15</cp:revision>
  <dcterms:created xsi:type="dcterms:W3CDTF">2025-07-30T11:21:31Z</dcterms:created>
  <dcterms:modified xsi:type="dcterms:W3CDTF">2025-08-13T07:02:22Z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