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28" r:id="rId2"/>
  </p:sldMasterIdLst>
  <p:notesMasterIdLst>
    <p:notesMasterId r:id="rId10"/>
  </p:notesMasterIdLst>
  <p:sldIdLst>
    <p:sldId id="256" r:id="rId3"/>
    <p:sldId id="288" r:id="rId4"/>
    <p:sldId id="289" r:id="rId5"/>
    <p:sldId id="290" r:id="rId6"/>
    <p:sldId id="291" r:id="rId7"/>
    <p:sldId id="292" r:id="rId8"/>
    <p:sldId id="293" r:id="rId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29" autoAdjust="0"/>
    <p:restoredTop sz="94660"/>
  </p:normalViewPr>
  <p:slideViewPr>
    <p:cSldViewPr snapToGrid="0">
      <p:cViewPr varScale="1">
        <p:scale>
          <a:sx n="78" d="100"/>
          <a:sy n="78" d="100"/>
        </p:scale>
        <p:origin x="58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9DE6-322E-471D-B12B-061FFDB782E9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D3DD-4545-482C-9D4D-B91D3E2F3C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0F97-4F79-635A-8480-E67B297F3F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24075"/>
            <a:ext cx="11017250" cy="4149725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1pPr>
            <a:lvl2pPr marL="742939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200127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4301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00205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587375" y="186055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2769" y="1985759"/>
            <a:ext cx="4198686" cy="4288041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649" y="2379337"/>
            <a:ext cx="6403976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0649" y="1985759"/>
            <a:ext cx="640397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DB3D4D-4280-F558-BF92-F16B9874E2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649" y="2775736"/>
            <a:ext cx="6403976" cy="34980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748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1020598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92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723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723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74410-6D2F-55A1-8E39-660141E6EF1C}"/>
              </a:ext>
            </a:extLst>
          </p:cNvPr>
          <p:cNvSpPr/>
          <p:nvPr userDrawn="1"/>
        </p:nvSpPr>
        <p:spPr>
          <a:xfrm>
            <a:off x="508936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0A5A9-8E77-9BAC-76E0-26033140D6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1475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3AD8B-BAE3-3848-73D3-62FAD7D0D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648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CF8509-C7EC-79D3-7411-F26B02D107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48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5D59-0209-89B8-9147-1C63D7A1B071}"/>
              </a:ext>
            </a:extLst>
          </p:cNvPr>
          <p:cNvSpPr/>
          <p:nvPr userDrawn="1"/>
        </p:nvSpPr>
        <p:spPr>
          <a:xfrm>
            <a:off x="915812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38032-B31A-CB71-7779-947398FC53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351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3EAE2A-BC8F-C40E-3865-3BDF5B54D2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524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47C502D-0AB2-780B-BDDB-36CCF8FEF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524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28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3025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64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37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3634316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710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1441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1441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E502E-44C3-9BA0-5EF8-2BCF3B51B0E9}"/>
              </a:ext>
            </a:extLst>
          </p:cNvPr>
          <p:cNvSpPr/>
          <p:nvPr userDrawn="1"/>
        </p:nvSpPr>
        <p:spPr>
          <a:xfrm>
            <a:off x="653838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7D470C9-B206-8884-B452-644A47C1E2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6377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A97306-5669-EFC7-0E04-7F32BA205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550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2564A6-17E4-63CF-F22E-C982FA9E08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550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A6AB0-F48E-FF05-A95F-B1AAC3ED1B3C}"/>
              </a:ext>
            </a:extLst>
          </p:cNvPr>
          <p:cNvSpPr/>
          <p:nvPr userDrawn="1"/>
        </p:nvSpPr>
        <p:spPr>
          <a:xfrm>
            <a:off x="9442449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407AD496-47DC-C2CD-C475-B49607A637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67843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E5ED195-C091-5EBE-F538-006D11703E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9574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269684-0989-083B-FBD2-1201639C10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574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0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49007" y="1868827"/>
            <a:ext cx="1195970" cy="128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400" y="1994036"/>
            <a:ext cx="2915587" cy="2977636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41" y="5684512"/>
            <a:ext cx="2935746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4241" y="5290934"/>
            <a:ext cx="293574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452542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732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1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01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79058-E7B1-B3DD-691C-C008405CE5B4}"/>
              </a:ext>
            </a:extLst>
          </p:cNvPr>
          <p:cNvSpPr/>
          <p:nvPr userDrawn="1"/>
        </p:nvSpPr>
        <p:spPr>
          <a:xfrm>
            <a:off x="7282984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26EF51-EDAB-E638-FEC6-824EAE64EF7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4878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78AB3-3C45-804B-EE70-B588356BD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5568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74F294B-6C7E-502C-3F99-C01599FB71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5568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8BE9-8A9E-D15B-9B42-B8E210E6CE76}"/>
              </a:ext>
            </a:extLst>
          </p:cNvPr>
          <p:cNvSpPr/>
          <p:nvPr userDrawn="1"/>
        </p:nvSpPr>
        <p:spPr>
          <a:xfrm>
            <a:off x="1004053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4F83991-CD9A-E010-5C82-3B411122083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0243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7F74D1E-5148-8BFD-ED4F-A495EA56AC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76312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062126-2EA8-B0DD-F10D-80C196FD68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6312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DED9-EC5E-03DB-FBD0-057D060E5106}"/>
              </a:ext>
            </a:extLst>
          </p:cNvPr>
          <p:cNvSpPr/>
          <p:nvPr userDrawn="1"/>
        </p:nvSpPr>
        <p:spPr>
          <a:xfrm>
            <a:off x="452542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67C17D1-7667-0328-C812-DE91422F1FD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732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BDB176-B841-841B-7423-2350F5D714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801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61F58F2-BC79-ACFD-D4F6-00D60E5B6F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801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83052-7CAB-5D9D-1C4C-7238E4ED9496}"/>
              </a:ext>
            </a:extLst>
          </p:cNvPr>
          <p:cNvSpPr/>
          <p:nvPr userDrawn="1"/>
        </p:nvSpPr>
        <p:spPr>
          <a:xfrm>
            <a:off x="7282984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EC26EBCA-EEA2-413A-4452-18CBF9BEEC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878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C31386-3A29-A2FB-7C79-81A8634D0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05568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FCFFD3-F8A8-5CA6-DE25-64B1BE9C6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5568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CE542-7A51-B3EA-B80A-CA16E2413170}"/>
              </a:ext>
            </a:extLst>
          </p:cNvPr>
          <p:cNvSpPr/>
          <p:nvPr userDrawn="1"/>
        </p:nvSpPr>
        <p:spPr>
          <a:xfrm>
            <a:off x="1004053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63D31212-32EC-5B65-CBE3-4A81C02EEF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0243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FD1A2E4-7264-0349-3D02-68184EAFE3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6312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8C6EDC-5A14-4551-5BDA-E2C93B692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6312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97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1B130-7219-010B-5B07-B9E1EC45F082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9DA1E-F723-DB9C-40C0-3D66E8C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9DB63E-6988-D8A2-A1B7-3DC379999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173" y="2251070"/>
            <a:ext cx="5508626" cy="3244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F6DB69C-2A23-159B-EB97-B2DFB9BF3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173" y="1457325"/>
            <a:ext cx="5508626" cy="7601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5400000" flipV="1">
            <a:off x="0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11017251" cy="9169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209E-CA0D-09AE-31F5-8BB6D161A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6626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A30C380-E370-83F0-A2F2-64478F4D0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6626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1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2213410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1907857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17C2BD-9128-32B9-CB07-6B2848DD1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0142" y="3363924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706E30-D436-DD4A-80FD-B94973FC80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142" y="3058371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F21597-7AC5-B7B1-B8D2-532EE71E2E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4514438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D0BD769-6575-AD2B-5936-CED024A761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4208885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49BE6C-588A-B977-D0B8-AC0C965EC4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0142" y="5664953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E88FF-4AA1-6ECC-6D3E-D72B54DB2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142" y="5359400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32810-8D3F-26FC-0767-4A3B01D13744}"/>
              </a:ext>
            </a:extLst>
          </p:cNvPr>
          <p:cNvSpPr/>
          <p:nvPr userDrawn="1"/>
        </p:nvSpPr>
        <p:spPr>
          <a:xfrm>
            <a:off x="10164763" y="5274000"/>
            <a:ext cx="1584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F1355C9-7728-308B-8903-0247E2434F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1907857"/>
            <a:ext cx="3492500" cy="482474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69506-FD8A-FE0C-0418-E27F291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4A8FD-63D9-CCBC-27A9-B4BD6C3E2A57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F5A76F7-4927-E019-A285-6FDB1CB65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3AA891A-70C9-3F49-8B27-B4FF19292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F9A2E3-2E8C-C49F-1133-4E459E5BCF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43B8-98B2-669B-D41E-4D8E15A1ACD5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494670D3-6B72-FB9C-AB2F-12D2055CAE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13FD948A-0283-8869-6C1D-A0F7715413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1CD1028-A045-0038-177E-91B370D691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31A16D-BCAF-1819-7D97-0405279551C8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F457FE96-6BF2-389B-01E1-FF8279A50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38330C0-5936-905D-0D75-B9AF0B620F1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A567FD6-2E6C-A206-2A81-086BE712DF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7F5EEC-80F8-3CD4-0AB1-62F1FC5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36803-5EF3-CCCC-C543-9E427874A85D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5F267B-039C-7289-ABD8-110FCCE33026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916C9-B740-9379-CF81-75AD633274BA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7777E85-03F6-AA8C-F042-7715DDDBE5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68F3DEE-BC53-F813-1727-422CA4CF9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A74AAE9-9507-95BC-B1DA-3948E116B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3487AB4-15AC-CE01-915D-E13BDE4C30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206F3E3-C9BB-F3F6-BFA2-16BCF99BF8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758637B-2B37-289A-2F1E-80486EC83B8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8913713B-7E16-6FBF-9995-3573671A6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4E32545-377D-6710-AA43-E9A54D6948B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05481B2-9222-E338-8868-A718B8EE7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85FE8-BEA6-2D5E-578F-224397A5F15E}"/>
              </a:ext>
            </a:extLst>
          </p:cNvPr>
          <p:cNvCxnSpPr>
            <a:cxnSpLocks/>
            <a:stCxn id="16" idx="0"/>
            <a:endCxn id="21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6D8684F-508C-B4D4-D86C-08453E961081}"/>
              </a:ext>
            </a:extLst>
          </p:cNvPr>
          <p:cNvCxnSpPr>
            <a:cxnSpLocks/>
            <a:stCxn id="19" idx="3"/>
            <a:endCxn id="17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8F3943F-A926-AAE9-892C-D0865CF825D3}"/>
              </a:ext>
            </a:extLst>
          </p:cNvPr>
          <p:cNvCxnSpPr>
            <a:cxnSpLocks/>
            <a:stCxn id="18" idx="6"/>
            <a:endCxn id="27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91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27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89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9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012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196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692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426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31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4602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1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8251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8/30/2025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836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894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30.08.2025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05" r:id="rId23"/>
    <p:sldLayoutId id="2147483814" r:id="rId24"/>
    <p:sldLayoutId id="2147483858" r:id="rId25"/>
    <p:sldLayoutId id="2147483850" r:id="rId26"/>
    <p:sldLayoutId id="2147483834" r:id="rId27"/>
    <p:sldLayoutId id="2147483809" r:id="rId28"/>
    <p:sldLayoutId id="2147483894" r:id="rId29"/>
    <p:sldLayoutId id="2147483811" r:id="rId30"/>
    <p:sldLayoutId id="2147483851" r:id="rId31"/>
    <p:sldLayoutId id="2147483869" r:id="rId32"/>
    <p:sldLayoutId id="2147483895" r:id="rId33"/>
    <p:sldLayoutId id="2147483852" r:id="rId34"/>
    <p:sldLayoutId id="2147483853" r:id="rId35"/>
    <p:sldLayoutId id="2147483854" r:id="rId36"/>
    <p:sldLayoutId id="2147483855" r:id="rId37"/>
    <p:sldLayoutId id="2147483870" r:id="rId38"/>
    <p:sldLayoutId id="2147483871" r:id="rId39"/>
    <p:sldLayoutId id="2147483864" r:id="rId40"/>
    <p:sldLayoutId id="2147483865" r:id="rId41"/>
    <p:sldLayoutId id="2147483866" r:id="rId42"/>
    <p:sldLayoutId id="2147483867" r:id="rId43"/>
    <p:sldLayoutId id="2147483876" r:id="rId44"/>
    <p:sldLayoutId id="2147483877" r:id="rId45"/>
    <p:sldLayoutId id="2147483878" r:id="rId46"/>
    <p:sldLayoutId id="2147483879" r:id="rId47"/>
    <p:sldLayoutId id="2147483859" r:id="rId48"/>
    <p:sldLayoutId id="2147483860" r:id="rId49"/>
    <p:sldLayoutId id="2147483896" r:id="rId50"/>
    <p:sldLayoutId id="2147483897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1C2C-458E-AC4D-B812-01BF3E42EE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865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4BCDE-FA91-1D3F-D1A3-2C114D5BFC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91888" y="6642100"/>
            <a:ext cx="865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</p:spTree>
    <p:extLst>
      <p:ext uri="{BB962C8B-B14F-4D97-AF65-F5344CB8AC3E}">
        <p14:creationId xmlns:p14="http://schemas.microsoft.com/office/powerpoint/2010/main" val="51989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B61-90F0-1A51-AF4B-2B2972012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173" y="2283541"/>
            <a:ext cx="9463884" cy="3329581"/>
          </a:xfrm>
        </p:spPr>
        <p:txBody>
          <a:bodyPr/>
          <a:lstStyle/>
          <a:p>
            <a:r>
              <a:rPr lang="tr-TR" dirty="0"/>
              <a:t>Memory Management (Hafıza Yönetimi)</a:t>
            </a:r>
          </a:p>
        </p:txBody>
      </p:sp>
    </p:spTree>
    <p:extLst>
      <p:ext uri="{BB962C8B-B14F-4D97-AF65-F5344CB8AC3E}">
        <p14:creationId xmlns:p14="http://schemas.microsoft.com/office/powerpoint/2010/main" val="38541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C62E2-A380-3168-0165-EB716D8C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52E51-BD33-5206-A1CD-D70AB0FA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26" y="1710811"/>
            <a:ext cx="9404723" cy="4662306"/>
          </a:xfrm>
        </p:spPr>
        <p:txBody>
          <a:bodyPr>
            <a:normAutofit/>
          </a:bodyPr>
          <a:lstStyle/>
          <a:p>
            <a:r>
              <a:rPr lang="tr-TR" dirty="0"/>
              <a:t>Manuel yönetim:</a:t>
            </a:r>
          </a:p>
          <a:p>
            <a:r>
              <a:rPr lang="tr-TR" dirty="0"/>
              <a:t>Redis veya benzeri cache tabanlı veri tabanlarıyla manuel yönetim yapılabilir.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LangChain Modülleri:</a:t>
            </a:r>
          </a:p>
          <a:p>
            <a:pPr lvl="1"/>
            <a:r>
              <a:rPr lang="tr-TR" dirty="0"/>
              <a:t>ConversationBufferMemory</a:t>
            </a:r>
          </a:p>
          <a:p>
            <a:pPr lvl="1"/>
            <a:r>
              <a:rPr lang="tr-TR" dirty="0"/>
              <a:t>ConversationBufferWindowMemory</a:t>
            </a:r>
          </a:p>
          <a:p>
            <a:pPr lvl="1"/>
            <a:r>
              <a:rPr lang="tr-TR" dirty="0"/>
              <a:t>ConversationSummaryMemory</a:t>
            </a:r>
          </a:p>
          <a:p>
            <a:pPr lvl="1"/>
            <a:r>
              <a:rPr lang="tr-TR" dirty="0"/>
              <a:t>ConversationSummaryBufferMemory</a:t>
            </a:r>
          </a:p>
          <a:p>
            <a:pPr lvl="1"/>
            <a:r>
              <a:rPr lang="tr-TR" dirty="0"/>
              <a:t>ConversationEntityMemory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5A6473-9836-FDAA-D49A-0CE316E8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</a:t>
            </a:fld>
            <a:endParaRPr lang="tr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3AA049-B0AD-51E3-67AF-35A93D44F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99" y="484883"/>
            <a:ext cx="9708242" cy="767687"/>
          </a:xfrm>
        </p:spPr>
        <p:txBody>
          <a:bodyPr/>
          <a:lstStyle/>
          <a:p>
            <a:r>
              <a:rPr lang="tr-TR" dirty="0"/>
              <a:t>Hafıza Yönetim Türleri</a:t>
            </a:r>
          </a:p>
        </p:txBody>
      </p:sp>
    </p:spTree>
    <p:extLst>
      <p:ext uri="{BB962C8B-B14F-4D97-AF65-F5344CB8AC3E}">
        <p14:creationId xmlns:p14="http://schemas.microsoft.com/office/powerpoint/2010/main" val="255408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9ED3E-862B-B31C-8BDA-98C62AB1A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6F63B-4F36-BB96-F745-A822C4E5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98" y="1430850"/>
            <a:ext cx="9404723" cy="5372030"/>
          </a:xfrm>
        </p:spPr>
        <p:txBody>
          <a:bodyPr>
            <a:normAutofit/>
          </a:bodyPr>
          <a:lstStyle/>
          <a:p>
            <a:r>
              <a:rPr lang="tr-TR" dirty="0"/>
              <a:t>Özellikler:</a:t>
            </a:r>
          </a:p>
          <a:p>
            <a:pPr lvl="1"/>
            <a:r>
              <a:rPr lang="tr-TR" dirty="0"/>
              <a:t>Tüm konuşma geçmişini basit bir buffer olarak saklar.</a:t>
            </a:r>
          </a:p>
          <a:p>
            <a:pPr lvl="1"/>
            <a:r>
              <a:rPr lang="tr-TR" dirty="0"/>
              <a:t>Tüm mesajları kronolojik sırayla tutar.</a:t>
            </a:r>
          </a:p>
          <a:p>
            <a:pPr lvl="1"/>
            <a:r>
              <a:rPr lang="tr-TR" dirty="0"/>
              <a:t>En basit hafıza yönetim modülüdür.</a:t>
            </a:r>
          </a:p>
          <a:p>
            <a:r>
              <a:rPr lang="tr-TR" dirty="0"/>
              <a:t>Avantajlar:</a:t>
            </a:r>
          </a:p>
          <a:p>
            <a:pPr lvl="1"/>
            <a:r>
              <a:rPr lang="tr-TR" dirty="0"/>
              <a:t>Uygulaması ve anlaşılması basittir.</a:t>
            </a:r>
          </a:p>
          <a:p>
            <a:pPr lvl="1"/>
            <a:r>
              <a:rPr lang="tr-TR" dirty="0"/>
              <a:t>Konuşmanın tüm bağlamını korur.</a:t>
            </a:r>
          </a:p>
          <a:p>
            <a:pPr lvl="1"/>
            <a:r>
              <a:rPr lang="tr-TR" dirty="0"/>
              <a:t>Bilgi kaybı olmaz.</a:t>
            </a:r>
          </a:p>
          <a:p>
            <a:r>
              <a:rPr lang="tr-TR" dirty="0"/>
              <a:t>Dezavantajlar:</a:t>
            </a:r>
          </a:p>
          <a:p>
            <a:pPr lvl="1"/>
            <a:r>
              <a:rPr lang="tr-TR" dirty="0"/>
              <a:t>Konuşma uzadıkça memory kullanımı sınırsız şekilde artar.</a:t>
            </a:r>
          </a:p>
          <a:p>
            <a:pPr lvl="1"/>
            <a:r>
              <a:rPr lang="tr-TR" dirty="0"/>
              <a:t>Uzun konuşmalarda token limitini aşabilir.</a:t>
            </a:r>
          </a:p>
          <a:p>
            <a:pPr lvl="1"/>
            <a:r>
              <a:rPr lang="tr-TR" dirty="0"/>
              <a:t>Eski bilgilerin özetlenmesi veya filtrelenmesi yoktur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DA378-7FA0-B039-4014-D0EA2A3E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</a:t>
            </a:fld>
            <a:endParaRPr lang="tr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CE2A43F-8CCC-229D-351E-27617FFD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98" y="504548"/>
            <a:ext cx="9708242" cy="767687"/>
          </a:xfrm>
        </p:spPr>
        <p:txBody>
          <a:bodyPr/>
          <a:lstStyle/>
          <a:p>
            <a:r>
              <a:rPr lang="tr-TR" dirty="0"/>
              <a:t>ConversationBufferMemory</a:t>
            </a:r>
          </a:p>
        </p:txBody>
      </p:sp>
    </p:spTree>
    <p:extLst>
      <p:ext uri="{BB962C8B-B14F-4D97-AF65-F5344CB8AC3E}">
        <p14:creationId xmlns:p14="http://schemas.microsoft.com/office/powerpoint/2010/main" val="1013039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0A52A-0C13-913D-CD4A-EA67F9C73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FB068-04B0-4642-2749-19011E3E8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98" y="1430850"/>
            <a:ext cx="9404723" cy="5372030"/>
          </a:xfrm>
        </p:spPr>
        <p:txBody>
          <a:bodyPr>
            <a:normAutofit/>
          </a:bodyPr>
          <a:lstStyle/>
          <a:p>
            <a:r>
              <a:rPr lang="tr-TR" dirty="0"/>
              <a:t>Özellikler:</a:t>
            </a:r>
          </a:p>
          <a:p>
            <a:pPr lvl="1"/>
            <a:r>
              <a:rPr lang="tr-TR" dirty="0"/>
              <a:t>Hafıza içinde yalnızca son K etkileşimi tutar.</a:t>
            </a:r>
          </a:p>
          <a:p>
            <a:pPr lvl="1"/>
            <a:r>
              <a:rPr lang="tr-TR" dirty="0"/>
              <a:t>Sliding window yaklaşımı kullanır.</a:t>
            </a:r>
          </a:p>
          <a:p>
            <a:pPr lvl="1"/>
            <a:r>
              <a:rPr lang="tr-TR" dirty="0"/>
              <a:t>Eski mesajları otomatik olarak siler.</a:t>
            </a:r>
          </a:p>
          <a:p>
            <a:r>
              <a:rPr lang="tr-TR" dirty="0"/>
              <a:t>Avantajlar:</a:t>
            </a:r>
          </a:p>
          <a:p>
            <a:pPr lvl="1"/>
            <a:r>
              <a:rPr lang="tr-TR" dirty="0"/>
              <a:t>Konuşma uzunluğundan bağımsız olarak sabit bir alan kullanır. </a:t>
            </a:r>
          </a:p>
          <a:p>
            <a:pPr lvl="1"/>
            <a:r>
              <a:rPr lang="tr-TR" dirty="0"/>
              <a:t>Token limiti problemlerini önler.</a:t>
            </a:r>
          </a:p>
          <a:p>
            <a:pPr lvl="1"/>
            <a:r>
              <a:rPr lang="tr-TR" dirty="0"/>
              <a:t>Güncel bağlamı korumak için iyidir</a:t>
            </a:r>
          </a:p>
          <a:p>
            <a:r>
              <a:rPr lang="tr-TR" dirty="0"/>
              <a:t>Dezavantajlar:</a:t>
            </a:r>
          </a:p>
          <a:p>
            <a:pPr lvl="1"/>
            <a:r>
              <a:rPr lang="tr-TR" dirty="0"/>
              <a:t>Eski konuşma bağlamını kaybeder.</a:t>
            </a:r>
          </a:p>
          <a:p>
            <a:pPr lvl="1"/>
            <a:r>
              <a:rPr lang="tr-TR" dirty="0"/>
              <a:t>Önceki konuşmalardan önemli bilgileri kaçırabilir.</a:t>
            </a:r>
          </a:p>
          <a:p>
            <a:pPr lvl="1"/>
            <a:r>
              <a:rPr lang="tr-TR" dirty="0"/>
              <a:t>Sabit window boyutu tüm senaryolar için optimal olmayabilir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1028BB-118B-701C-91C3-4A74049F1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</a:t>
            </a:fld>
            <a:endParaRPr lang="tr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1440F8B-220C-6695-0A3D-A2AB096F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98" y="504548"/>
            <a:ext cx="9708242" cy="767687"/>
          </a:xfrm>
        </p:spPr>
        <p:txBody>
          <a:bodyPr/>
          <a:lstStyle/>
          <a:p>
            <a:r>
              <a:rPr lang="tr-TR" dirty="0"/>
              <a:t>ConversationBufferWindowMemory</a:t>
            </a:r>
          </a:p>
        </p:txBody>
      </p:sp>
    </p:spTree>
    <p:extLst>
      <p:ext uri="{BB962C8B-B14F-4D97-AF65-F5344CB8AC3E}">
        <p14:creationId xmlns:p14="http://schemas.microsoft.com/office/powerpoint/2010/main" val="242108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7AA56-59CE-0B03-E1EB-58BF2215B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B6593-ABFE-F8DF-25C5-D56E260E7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98" y="1205752"/>
            <a:ext cx="9404723" cy="5372030"/>
          </a:xfrm>
        </p:spPr>
        <p:txBody>
          <a:bodyPr>
            <a:normAutofit/>
          </a:bodyPr>
          <a:lstStyle/>
          <a:p>
            <a:r>
              <a:rPr lang="tr-TR" dirty="0"/>
              <a:t>Özellikler:</a:t>
            </a:r>
          </a:p>
          <a:p>
            <a:pPr lvl="1"/>
            <a:r>
              <a:rPr lang="tr-TR" dirty="0"/>
              <a:t>Eski konuşmaları bir LLM kullanarak özetler.</a:t>
            </a:r>
          </a:p>
          <a:p>
            <a:pPr lvl="1"/>
            <a:r>
              <a:rPr lang="tr-TR" dirty="0"/>
              <a:t>Güncel mesajların yanında sürekli güncellenen bir summary tutar.</a:t>
            </a:r>
          </a:p>
          <a:p>
            <a:pPr lvl="1"/>
            <a:r>
              <a:rPr lang="tr-TR" dirty="0"/>
              <a:t>Konuşma geçmişini dinamik olarak sıkıştırır</a:t>
            </a:r>
          </a:p>
          <a:p>
            <a:r>
              <a:rPr lang="tr-TR" dirty="0"/>
              <a:t>Avantajlar:</a:t>
            </a:r>
          </a:p>
          <a:p>
            <a:pPr lvl="1"/>
            <a:r>
              <a:rPr lang="tr-TR" dirty="0"/>
              <a:t>Uzun konuşmalardan önemli bilgileri korur.</a:t>
            </a:r>
          </a:p>
          <a:p>
            <a:pPr lvl="1"/>
            <a:r>
              <a:rPr lang="tr-TR" dirty="0"/>
              <a:t>Verimli  hafıza ve alan kullanımı sağlar.</a:t>
            </a:r>
          </a:p>
          <a:p>
            <a:pPr lvl="1"/>
            <a:r>
              <a:rPr lang="tr-TR" dirty="0"/>
              <a:t>Token limitleri içinde kalarak bağlamı muhafaza eder.</a:t>
            </a:r>
          </a:p>
          <a:p>
            <a:r>
              <a:rPr lang="tr-TR" dirty="0"/>
              <a:t>Dezavantajlar:</a:t>
            </a:r>
          </a:p>
          <a:p>
            <a:pPr lvl="1"/>
            <a:r>
              <a:rPr lang="tr-TR" dirty="0"/>
              <a:t>Özetleme için ek LLM çağrıları gerektirir.</a:t>
            </a:r>
          </a:p>
          <a:p>
            <a:pPr lvl="1"/>
            <a:r>
              <a:rPr lang="tr-TR" dirty="0"/>
              <a:t>Özetleme sırasında bilgi kaybı yaşanabilir.</a:t>
            </a:r>
          </a:p>
          <a:p>
            <a:pPr lvl="1"/>
            <a:r>
              <a:rPr lang="tr-TR" dirty="0"/>
              <a:t>Daha karmaşık bir implementasyondur.</a:t>
            </a:r>
          </a:p>
          <a:p>
            <a:pPr lvl="1"/>
            <a:r>
              <a:rPr lang="tr-TR" dirty="0"/>
              <a:t>Summary kalitesi kullanılan LLM’e bağlıdır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A6FCF-5832-004C-3B13-B1F8BCF41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</a:t>
            </a:fld>
            <a:endParaRPr lang="tr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DDB26B-CF4A-6D0C-2B3D-6A8E0A8C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98" y="366897"/>
            <a:ext cx="9708242" cy="767687"/>
          </a:xfrm>
        </p:spPr>
        <p:txBody>
          <a:bodyPr/>
          <a:lstStyle/>
          <a:p>
            <a:r>
              <a:rPr lang="tr-TR" dirty="0"/>
              <a:t>ConversationSummaryMemory</a:t>
            </a:r>
          </a:p>
        </p:txBody>
      </p:sp>
    </p:spTree>
    <p:extLst>
      <p:ext uri="{BB962C8B-B14F-4D97-AF65-F5344CB8AC3E}">
        <p14:creationId xmlns:p14="http://schemas.microsoft.com/office/powerpoint/2010/main" val="213375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90089-749A-81A9-50B3-C6F5132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9BB59-E17E-0A38-B07E-9D0840096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98" y="1317522"/>
            <a:ext cx="9404723" cy="5260259"/>
          </a:xfrm>
        </p:spPr>
        <p:txBody>
          <a:bodyPr>
            <a:normAutofit/>
          </a:bodyPr>
          <a:lstStyle/>
          <a:p>
            <a:r>
              <a:rPr lang="tr-TR" dirty="0"/>
              <a:t>Özellikler:</a:t>
            </a:r>
          </a:p>
          <a:p>
            <a:pPr lvl="1"/>
            <a:r>
              <a:rPr lang="tr-TR" dirty="0"/>
              <a:t>Summary ve buffer yaklaşımlarını birleştirir.</a:t>
            </a:r>
          </a:p>
          <a:p>
            <a:pPr lvl="1"/>
            <a:r>
              <a:rPr lang="tr-TR" dirty="0"/>
              <a:t>Güncel mesajları tam olarak tutar, eski mesajları özetler.</a:t>
            </a:r>
          </a:p>
          <a:p>
            <a:pPr lvl="1"/>
            <a:r>
              <a:rPr lang="tr-TR" dirty="0"/>
              <a:t>Ne zaman özetleneceğine token limitlerine göre karar verir.</a:t>
            </a:r>
          </a:p>
          <a:p>
            <a:r>
              <a:rPr lang="tr-TR" dirty="0"/>
              <a:t>Avantajlar:</a:t>
            </a:r>
          </a:p>
          <a:p>
            <a:pPr lvl="1"/>
            <a:r>
              <a:rPr lang="tr-TR" dirty="0"/>
              <a:t>Bağlamın özetini ve detayını aynı anda saklar.</a:t>
            </a:r>
          </a:p>
          <a:p>
            <a:pPr lvl="1"/>
            <a:r>
              <a:rPr lang="tr-TR" dirty="0"/>
              <a:t>Esnek ve uyumludur.</a:t>
            </a:r>
          </a:p>
          <a:p>
            <a:r>
              <a:rPr lang="tr-TR" dirty="0"/>
              <a:t>Dezavantajlar:</a:t>
            </a:r>
          </a:p>
          <a:p>
            <a:pPr lvl="1"/>
            <a:r>
              <a:rPr lang="tr-TR" dirty="0"/>
              <a:t>En karmaşık implementasyondur.</a:t>
            </a:r>
          </a:p>
          <a:p>
            <a:pPr lvl="1"/>
            <a:r>
              <a:rPr lang="tr-TR" dirty="0"/>
              <a:t>Token eşik değerlerinin ayarlanmasını gerektirir.</a:t>
            </a:r>
          </a:p>
          <a:p>
            <a:pPr lvl="1"/>
            <a:r>
              <a:rPr lang="tr-TR" dirty="0"/>
              <a:t>Özetleme için yine LLM çağrılarına ihtiyaç duyar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CA4CF4-17F2-A221-A700-E13DF78DD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6</a:t>
            </a:fld>
            <a:endParaRPr lang="tr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6317D-8998-5122-F6FD-D402B780B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98" y="366897"/>
            <a:ext cx="9708242" cy="767687"/>
          </a:xfrm>
        </p:spPr>
        <p:txBody>
          <a:bodyPr/>
          <a:lstStyle/>
          <a:p>
            <a:r>
              <a:rPr lang="tr-TR" dirty="0"/>
              <a:t>ConversationSummaryBufferMemory</a:t>
            </a:r>
          </a:p>
        </p:txBody>
      </p:sp>
    </p:spTree>
    <p:extLst>
      <p:ext uri="{BB962C8B-B14F-4D97-AF65-F5344CB8AC3E}">
        <p14:creationId xmlns:p14="http://schemas.microsoft.com/office/powerpoint/2010/main" val="1362624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990B-7342-5972-9323-1DB61509F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451B-B298-3483-068B-2F5387CBC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98" y="1317522"/>
            <a:ext cx="9404723" cy="5260259"/>
          </a:xfrm>
        </p:spPr>
        <p:txBody>
          <a:bodyPr>
            <a:normAutofit/>
          </a:bodyPr>
          <a:lstStyle/>
          <a:p>
            <a:r>
              <a:rPr lang="tr-TR" dirty="0"/>
              <a:t>Özellikler:</a:t>
            </a:r>
          </a:p>
          <a:p>
            <a:pPr lvl="1"/>
            <a:r>
              <a:rPr lang="tr-TR" dirty="0"/>
              <a:t>Konuşmada geçen entity’ler hakkında bilgi çıkarır ve saklar.</a:t>
            </a:r>
          </a:p>
          <a:p>
            <a:pPr lvl="1"/>
            <a:r>
              <a:rPr lang="tr-TR" dirty="0"/>
              <a:t>Entity’ler ve ilişkilerinden oluşan bir knowledge graph tutar.</a:t>
            </a:r>
          </a:p>
          <a:p>
            <a:pPr lvl="1"/>
            <a:r>
              <a:rPr lang="tr-TR" dirty="0"/>
              <a:t>Entity’ye özel bağlam sağlar.</a:t>
            </a:r>
          </a:p>
          <a:p>
            <a:r>
              <a:rPr lang="tr-TR" dirty="0"/>
              <a:t>Avantajlar:</a:t>
            </a:r>
          </a:p>
          <a:p>
            <a:pPr lvl="1"/>
            <a:r>
              <a:rPr lang="tr-TR" dirty="0"/>
              <a:t>Kişiler, yerler ve nesneler hakkındaki bilgileri korumada çok iyidir.</a:t>
            </a:r>
          </a:p>
          <a:p>
            <a:pPr lvl="1"/>
            <a:r>
              <a:rPr lang="tr-TR" dirty="0"/>
              <a:t>Uzun konuşmalar boyunca entity bilgilerine referans verebilir.</a:t>
            </a:r>
          </a:p>
          <a:p>
            <a:pPr lvl="1"/>
            <a:r>
              <a:rPr lang="tr-TR" dirty="0"/>
              <a:t>Yapılandırılmış bilgi depolama imkânı sunar.</a:t>
            </a:r>
          </a:p>
          <a:p>
            <a:r>
              <a:rPr lang="tr-TR" dirty="0"/>
              <a:t>Dezavantajlar:</a:t>
            </a:r>
          </a:p>
          <a:p>
            <a:pPr lvl="1"/>
            <a:r>
              <a:rPr lang="tr-TR" dirty="0"/>
              <a:t>Sadece entity tabanlı bilgiyle sınırlıdır.</a:t>
            </a:r>
          </a:p>
          <a:p>
            <a:pPr lvl="1"/>
            <a:r>
              <a:rPr lang="tr-TR" dirty="0"/>
              <a:t>Entity extraction yetenekleri gerektirir.</a:t>
            </a:r>
          </a:p>
          <a:p>
            <a:pPr lvl="1"/>
            <a:r>
              <a:rPr lang="tr-TR" dirty="0"/>
              <a:t>Daha karmaşık kurulum ve bakım gerektirir.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3F3CF9-7250-084B-4A4A-66CC1F2C3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7</a:t>
            </a:fld>
            <a:endParaRPr lang="tr-TR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4478196-C625-4D1B-3B03-C8CD8FC87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298" y="366897"/>
            <a:ext cx="9708242" cy="767687"/>
          </a:xfrm>
        </p:spPr>
        <p:txBody>
          <a:bodyPr/>
          <a:lstStyle/>
          <a:p>
            <a:r>
              <a:rPr lang="tr-TR" dirty="0"/>
              <a:t>ConversationEntityMemory</a:t>
            </a:r>
          </a:p>
        </p:txBody>
      </p:sp>
    </p:spTree>
    <p:extLst>
      <p:ext uri="{BB962C8B-B14F-4D97-AF65-F5344CB8AC3E}">
        <p14:creationId xmlns:p14="http://schemas.microsoft.com/office/powerpoint/2010/main" val="181911921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nt">
  <a:themeElements>
    <a:clrScheme name="Custom 250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82E5F6"/>
      </a:accent1>
      <a:accent2>
        <a:srgbClr val="D2F6FB"/>
      </a:accent2>
      <a:accent3>
        <a:srgbClr val="82E5F6"/>
      </a:accent3>
      <a:accent4>
        <a:srgbClr val="4E6887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830F7E-C108-49AB-81E1-6A64423DFF3F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e5f200bd-3f64-4a12-841e-65c543e42c8c}" enabled="1" method="Privileged" siteId="{7eccda46-7379-45b3-84a2-5c6ed50db131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1684</TotalTime>
  <Words>369</Words>
  <Application>Microsoft Office PowerPoint</Application>
  <PresentationFormat>Widescreen</PresentationFormat>
  <Paragraphs>82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Arial Black</vt:lpstr>
      <vt:lpstr>Calibri</vt:lpstr>
      <vt:lpstr>Century Gothic</vt:lpstr>
      <vt:lpstr>Wingdings</vt:lpstr>
      <vt:lpstr>Wingdings 3</vt:lpstr>
      <vt:lpstr>Mint</vt:lpstr>
      <vt:lpstr>Ion</vt:lpstr>
      <vt:lpstr>Memory Management (Hafıza Yönetimi)</vt:lpstr>
      <vt:lpstr>Hafıza Yönetim Türleri</vt:lpstr>
      <vt:lpstr>ConversationBufferMemory</vt:lpstr>
      <vt:lpstr>ConversationBufferWindowMemory</vt:lpstr>
      <vt:lpstr>ConversationSummaryMemory</vt:lpstr>
      <vt:lpstr>ConversationSummaryBufferMemory</vt:lpstr>
      <vt:lpstr>ConversationEntityMemory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Pagnıklı</dc:creator>
  <cp:lastModifiedBy>Berke Pagnıklı</cp:lastModifiedBy>
  <cp:revision>35</cp:revision>
  <dcterms:created xsi:type="dcterms:W3CDTF">2025-07-30T11:21:31Z</dcterms:created>
  <dcterms:modified xsi:type="dcterms:W3CDTF">2025-08-30T16:38:52Z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Mamentis Team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Mamentis Team</vt:lpwstr>
  </property>
</Properties>
</file>