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18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0" r:id="rId11"/>
    <p:sldId id="291" r:id="rId12"/>
    <p:sldId id="292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26.08.2025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173" y="2283541"/>
            <a:ext cx="9463884" cy="3329581"/>
          </a:xfrm>
        </p:spPr>
        <p:txBody>
          <a:bodyPr/>
          <a:lstStyle/>
          <a:p>
            <a:r>
              <a:rPr lang="tr-TR" dirty="0"/>
              <a:t>Multi-Agent Systems</a:t>
            </a:r>
            <a:br>
              <a:rPr lang="tr-TR" dirty="0"/>
            </a:br>
            <a:r>
              <a:rPr lang="tr-TR" dirty="0"/>
              <a:t>(MAS)</a:t>
            </a:r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2139D-82CD-1FB7-5A5E-19B0AE70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0F8A-7C50-0FB6-FF3A-793CABAC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76516"/>
            <a:ext cx="9934383" cy="531925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Görev Dağıtımı (Task Allocation):</a:t>
            </a:r>
          </a:p>
          <a:p>
            <a:pPr lvl="1"/>
            <a:r>
              <a:rPr lang="tr-TR" dirty="0"/>
              <a:t>Hangi ajan hangi işi yapacak?</a:t>
            </a:r>
          </a:p>
          <a:p>
            <a:pPr lvl="1"/>
            <a:r>
              <a:rPr lang="tr-TR" dirty="0"/>
              <a:t>Yöntemler:</a:t>
            </a:r>
          </a:p>
          <a:p>
            <a:pPr lvl="2"/>
            <a:r>
              <a:rPr lang="tr-TR" dirty="0"/>
              <a:t>Merkezi Atama: Bir üst ajan görevi dağıtır.</a:t>
            </a:r>
          </a:p>
          <a:p>
            <a:pPr lvl="2"/>
            <a:r>
              <a:rPr lang="tr-TR" dirty="0"/>
              <a:t>Açık Artırma / Pazarlık: Ajanlar görev için teklif verir, en uygun olan seçilir.</a:t>
            </a:r>
          </a:p>
          <a:p>
            <a:pPr lvl="2"/>
            <a:r>
              <a:rPr lang="tr-TR" dirty="0"/>
              <a:t>Kendi Kendine Seçim: Ajanlar uygun gördükleri görevi alır (self-organizing).</a:t>
            </a:r>
          </a:p>
          <a:p>
            <a:pPr lvl="2"/>
            <a:endParaRPr lang="tr-TR" dirty="0"/>
          </a:p>
          <a:p>
            <a:r>
              <a:rPr lang="tr-TR" dirty="0"/>
              <a:t>Kaynak Paylaşımı (Resource Sharing):</a:t>
            </a:r>
          </a:p>
          <a:p>
            <a:pPr lvl="1"/>
            <a:r>
              <a:rPr lang="tr-TR" dirty="0"/>
              <a:t>Ajanlar sınırlı kaynakları paylaşır (örneğin üretim hattındaki makineler).</a:t>
            </a:r>
          </a:p>
          <a:p>
            <a:pPr lvl="1"/>
            <a:r>
              <a:rPr lang="tr-TR" dirty="0"/>
              <a:t>Öncelik sırası, zamanlama algoritmaları veya pazarlık mekanizmaları kullanılır.</a:t>
            </a:r>
          </a:p>
          <a:p>
            <a:pPr lvl="1"/>
            <a:endParaRPr lang="tr-TR" dirty="0"/>
          </a:p>
          <a:p>
            <a:r>
              <a:rPr lang="tr-TR" dirty="0"/>
              <a:t>Planlama ve Senkronizasyon:</a:t>
            </a:r>
          </a:p>
          <a:p>
            <a:pPr lvl="1"/>
            <a:r>
              <a:rPr lang="tr-TR" dirty="0"/>
              <a:t>Ajanlar kendi eylemlerini ortak bir zaman çizelgesine göre ayarlar.</a:t>
            </a:r>
          </a:p>
          <a:p>
            <a:pPr lvl="1"/>
            <a:r>
              <a:rPr lang="tr-TR" dirty="0"/>
              <a:t>Böylece görevler çakışmaz ve sürecin bütünlüğü korunur.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B982A-A3C4-8446-6A34-887CE235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10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D0B3E8-5B76-8E8A-DF86-7790CCBB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452279"/>
            <a:ext cx="9404723" cy="767687"/>
          </a:xfrm>
        </p:spPr>
        <p:txBody>
          <a:bodyPr/>
          <a:lstStyle/>
          <a:p>
            <a:r>
              <a:rPr lang="tr-TR" dirty="0"/>
              <a:t>İşbirliği Yöntemleri</a:t>
            </a:r>
          </a:p>
        </p:txBody>
      </p:sp>
    </p:spTree>
    <p:extLst>
      <p:ext uri="{BB962C8B-B14F-4D97-AF65-F5344CB8AC3E}">
        <p14:creationId xmlns:p14="http://schemas.microsoft.com/office/powerpoint/2010/main" val="362253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D2A29-813D-2E5B-7039-DFAB832E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FDBB-6073-F226-EDE3-6CC77946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582994"/>
            <a:ext cx="9934383" cy="5112773"/>
          </a:xfrm>
        </p:spPr>
        <p:txBody>
          <a:bodyPr>
            <a:normAutofit/>
          </a:bodyPr>
          <a:lstStyle/>
          <a:p>
            <a:r>
              <a:rPr lang="tr-TR" dirty="0"/>
              <a:t>Müzakere (Negotiation):</a:t>
            </a:r>
          </a:p>
          <a:p>
            <a:pPr lvl="1"/>
            <a:r>
              <a:rPr lang="tr-TR" dirty="0"/>
              <a:t>Ajanlar birbirleriyle pazarlık yapar.</a:t>
            </a:r>
          </a:p>
          <a:p>
            <a:pPr lvl="1"/>
            <a:r>
              <a:rPr lang="tr-TR" dirty="0"/>
              <a:t>Örn: “Sen şu kaynağı kullan, ben de bu görevi üstleneyim.”</a:t>
            </a:r>
          </a:p>
          <a:p>
            <a:endParaRPr lang="tr-TR" dirty="0"/>
          </a:p>
          <a:p>
            <a:r>
              <a:rPr lang="tr-TR" dirty="0"/>
              <a:t>Oylama ve Karar Verme:</a:t>
            </a:r>
          </a:p>
          <a:p>
            <a:pPr lvl="1"/>
            <a:r>
              <a:rPr lang="tr-TR" dirty="0"/>
              <a:t>Birden fazla alternatif olduğunda ajanlar oy kullanarak karara varır.</a:t>
            </a:r>
          </a:p>
          <a:p>
            <a:pPr lvl="1"/>
            <a:r>
              <a:rPr lang="tr-TR" dirty="0"/>
              <a:t>Özellikle dağıtık sistemlerde ortak bir çözüm bulmak için etkilidir.</a:t>
            </a:r>
          </a:p>
          <a:p>
            <a:endParaRPr lang="tr-TR" dirty="0"/>
          </a:p>
          <a:p>
            <a:r>
              <a:rPr lang="tr-TR" dirty="0"/>
              <a:t>Yapılandırılmış Roller:</a:t>
            </a:r>
          </a:p>
          <a:p>
            <a:pPr lvl="1"/>
            <a:r>
              <a:rPr lang="tr-TR" dirty="0"/>
              <a:t>Ajanlara belirli roller atanır (lider, yürütücü, gözlemci vb.).</a:t>
            </a:r>
          </a:p>
          <a:p>
            <a:pPr lvl="1"/>
            <a:r>
              <a:rPr lang="tr-TR" dirty="0"/>
              <a:t>Bu roller zamanla değişebilir (dynamic role assignment).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4473E-7B03-E48A-8CCF-970C0FCF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11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B7C78-2EFE-84BF-941C-2AE0DF0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452279"/>
            <a:ext cx="9404723" cy="767687"/>
          </a:xfrm>
        </p:spPr>
        <p:txBody>
          <a:bodyPr/>
          <a:lstStyle/>
          <a:p>
            <a:r>
              <a:rPr lang="tr-TR" dirty="0"/>
              <a:t>Koordinasyon Mekanizmaları</a:t>
            </a:r>
          </a:p>
        </p:txBody>
      </p:sp>
    </p:spTree>
    <p:extLst>
      <p:ext uri="{BB962C8B-B14F-4D97-AF65-F5344CB8AC3E}">
        <p14:creationId xmlns:p14="http://schemas.microsoft.com/office/powerpoint/2010/main" val="374407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60BE1-7666-17EE-43DB-458CC275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9BC33E-2164-45DC-210A-37DAAD9A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216299" cy="1641986"/>
          </a:xfrm>
        </p:spPr>
        <p:txBody>
          <a:bodyPr>
            <a:normAutofit/>
          </a:bodyPr>
          <a:lstStyle/>
          <a:p>
            <a:r>
              <a:rPr lang="tr-TR" dirty="0"/>
              <a:t>MAS Mimarisi</a:t>
            </a:r>
          </a:p>
        </p:txBody>
      </p:sp>
      <p:pic>
        <p:nvPicPr>
          <p:cNvPr id="8" name="Picture 7" descr="A diagram with text and arrows&#10;&#10;AI-generated content may be incorrect.">
            <a:extLst>
              <a:ext uri="{FF2B5EF4-FFF2-40B4-BE49-F238E27FC236}">
                <a16:creationId xmlns:a16="http://schemas.microsoft.com/office/drawing/2014/main" id="{DE2DD75A-BA5C-4048-AFCA-2353C586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6" r="696"/>
          <a:stretch>
            <a:fillRect/>
          </a:stretch>
        </p:blipFill>
        <p:spPr>
          <a:xfrm>
            <a:off x="5601609" y="1063416"/>
            <a:ext cx="5939722" cy="53880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DA64-CBF9-C5FE-897F-20157D0E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A0B35F-4B8B-48E4-B6C9-C51B26AB844B}" type="slidenum">
              <a:rPr lang="tr-TR" smtClean="0"/>
              <a:pPr>
                <a:spcAft>
                  <a:spcPts val="600"/>
                </a:spcAft>
              </a:pPr>
              <a:t>12</a:t>
            </a:fld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21A8-870A-010A-491D-F79DBADC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5140532" cy="3809999"/>
          </a:xfrm>
        </p:spPr>
        <p:txBody>
          <a:bodyPr>
            <a:normAutofit/>
          </a:bodyPr>
          <a:lstStyle/>
          <a:p>
            <a:r>
              <a:rPr lang="tr-TR" dirty="0"/>
              <a:t>Merkeziyetçi Mimari:</a:t>
            </a:r>
          </a:p>
          <a:p>
            <a:pPr lvl="1"/>
            <a:r>
              <a:rPr lang="tr-TR" dirty="0"/>
              <a:t>Tüm ajanlar, merkezi bir kontrol birimine bağlıdır.</a:t>
            </a:r>
          </a:p>
          <a:p>
            <a:pPr lvl="1"/>
            <a:r>
              <a:rPr lang="tr-TR" dirty="0"/>
              <a:t>Avantaj: Yönetim kolaydır, karar alma daha hızlıdır.</a:t>
            </a:r>
          </a:p>
          <a:p>
            <a:pPr lvl="1"/>
            <a:r>
              <a:rPr lang="tr-TR" dirty="0"/>
              <a:t>Dezavantaj: Tek bir hata tüm sistemi çökertir (single point of failure).</a:t>
            </a:r>
          </a:p>
        </p:txBody>
      </p:sp>
    </p:spTree>
    <p:extLst>
      <p:ext uri="{BB962C8B-B14F-4D97-AF65-F5344CB8AC3E}">
        <p14:creationId xmlns:p14="http://schemas.microsoft.com/office/powerpoint/2010/main" val="187892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C85FA-675E-4608-FF73-4CB3C44B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562DBF-35D4-0CF5-39B4-00075565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91DC-BD46-EF51-4F32-15756A49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A0B35F-4B8B-48E4-B6C9-C51B26AB844B}" type="slidenum">
              <a:rPr lang="tr-TR" smtClean="0"/>
              <a:pPr>
                <a:spcAft>
                  <a:spcPts val="600"/>
                </a:spcAft>
              </a:pPr>
              <a:t>13</a:t>
            </a:fld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CD4A-EB5F-60A5-1E3A-6D1E1290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03" y="1471454"/>
            <a:ext cx="5140532" cy="3292274"/>
          </a:xfrm>
        </p:spPr>
        <p:txBody>
          <a:bodyPr>
            <a:normAutofit/>
          </a:bodyPr>
          <a:lstStyle/>
          <a:p>
            <a:r>
              <a:rPr lang="tr-TR" dirty="0"/>
              <a:t>Dağıtık Mimari:</a:t>
            </a:r>
          </a:p>
          <a:p>
            <a:pPr lvl="1"/>
            <a:r>
              <a:rPr lang="tr-TR" dirty="0"/>
              <a:t>Ajanlar eşit düzeydedir, karar alma süreci dağıtılmıştır.</a:t>
            </a:r>
          </a:p>
          <a:p>
            <a:pPr lvl="1"/>
            <a:r>
              <a:rPr lang="tr-TR" dirty="0"/>
              <a:t>Avantaj: Hata toleransı yüksektir, ölçeklenebilirlik sağlar.</a:t>
            </a:r>
          </a:p>
          <a:p>
            <a:pPr lvl="1"/>
            <a:r>
              <a:rPr lang="tr-TR" dirty="0"/>
              <a:t>Dezavantaj: Karar alma süreci yavaşlayabilir, iletişim karmaşıklaşır.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705D1-451A-7009-5C0C-A5F46770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09" y="1308456"/>
            <a:ext cx="6419513" cy="36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258A-8901-F13F-AD81-C7D91DC2D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0DC01C-4BCD-0E1C-A69F-2A49C39E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18CA0-75DA-9418-918C-7C83310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A0B35F-4B8B-48E4-B6C9-C51B26AB844B}" type="slidenum">
              <a:rPr lang="tr-TR" smtClean="0"/>
              <a:pPr>
                <a:spcAft>
                  <a:spcPts val="600"/>
                </a:spcAft>
              </a:pPr>
              <a:t>14</a:t>
            </a:fld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A6D8-8D8C-9EF9-4B2A-0D04CE3D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03" y="1471454"/>
            <a:ext cx="5140532" cy="3292274"/>
          </a:xfrm>
        </p:spPr>
        <p:txBody>
          <a:bodyPr>
            <a:normAutofit/>
          </a:bodyPr>
          <a:lstStyle/>
          <a:p>
            <a:r>
              <a:rPr lang="tr-TR" dirty="0"/>
              <a:t>Hiyerarşik Mimari:</a:t>
            </a:r>
          </a:p>
          <a:p>
            <a:pPr lvl="1"/>
            <a:r>
              <a:rPr lang="tr-TR" dirty="0"/>
              <a:t>Ajanlar katmanlı bir yapıya sahiptir. Üst düzey ajanlar karar verir, alt düzey ajanlar uygular.</a:t>
            </a:r>
          </a:p>
          <a:p>
            <a:pPr lvl="1"/>
            <a:r>
              <a:rPr lang="tr-TR" dirty="0"/>
              <a:t>Avantaj: Hem düzenli hem de daha esnek yapı sunar.</a:t>
            </a:r>
          </a:p>
          <a:p>
            <a:pPr lvl="1"/>
            <a:r>
              <a:rPr lang="tr-TR" dirty="0"/>
              <a:t>Dezavantaj: Üst katmanda hata olursa alt katmanlar etkilenebilir.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2E05-B857-6B8B-FBC3-DA203509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53" y="571500"/>
            <a:ext cx="2994860" cy="59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B3D0A-B7F4-27A8-A19E-EF1A2459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8ED8B9-7F4F-F775-165D-509C5466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921AB-182C-92A6-2B61-568D3497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A0B35F-4B8B-48E4-B6C9-C51B26AB844B}" type="slidenum">
              <a:rPr lang="tr-TR" smtClean="0"/>
              <a:pPr>
                <a:spcAft>
                  <a:spcPts val="600"/>
                </a:spcAft>
              </a:pPr>
              <a:t>15</a:t>
            </a:fld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C2C5-5F04-1111-5ADA-6D52789A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03" y="1471454"/>
            <a:ext cx="5140532" cy="3292274"/>
          </a:xfrm>
        </p:spPr>
        <p:txBody>
          <a:bodyPr>
            <a:normAutofit/>
          </a:bodyPr>
          <a:lstStyle/>
          <a:p>
            <a:r>
              <a:rPr lang="tr-TR" dirty="0"/>
              <a:t>Hibrit Mimari:</a:t>
            </a:r>
          </a:p>
          <a:p>
            <a:pPr lvl="1"/>
            <a:r>
              <a:rPr lang="tr-TR" dirty="0"/>
              <a:t>Merkeziyetçi ve dağıtık yapının özelliklerini birleştirir.</a:t>
            </a:r>
          </a:p>
          <a:p>
            <a:pPr lvl="1"/>
            <a:r>
              <a:rPr lang="tr-TR" dirty="0"/>
              <a:t>Avantaj: Hem kontrol hem de esneklik sağlar.</a:t>
            </a:r>
          </a:p>
          <a:p>
            <a:pPr lvl="1"/>
            <a:r>
              <a:rPr lang="tr-TR" dirty="0"/>
              <a:t>Dezavantaj: Tasarımı ve yönetimi karmaşıktır.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7F57A-7166-97D5-4577-BAFC9A02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44" y="1359145"/>
            <a:ext cx="5140532" cy="45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B985-CF78-3D47-3E55-04918423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C305-148C-C78B-C54D-70E00725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504336"/>
            <a:ext cx="9404723" cy="5240594"/>
          </a:xfrm>
        </p:spPr>
        <p:txBody>
          <a:bodyPr>
            <a:normAutofit/>
          </a:bodyPr>
          <a:lstStyle/>
          <a:p>
            <a:r>
              <a:rPr lang="tr-TR" dirty="0"/>
              <a:t>Multi-Agent System (Çoklu Ajan Sistemi), birden fazla bağımsız ajanın birlikte çalışarak karmaşık problemleri çözmesini sağlayan yapıdır.</a:t>
            </a:r>
          </a:p>
          <a:p>
            <a:endParaRPr lang="tr-TR" dirty="0"/>
          </a:p>
          <a:p>
            <a:r>
              <a:rPr lang="tr-TR" dirty="0"/>
              <a:t>Tek bir güçlü sistem yerine, birçok küçük ve bağımsız sistemin dağıtık şekilde işbirliği yapmasıdır.</a:t>
            </a:r>
          </a:p>
          <a:p>
            <a:endParaRPr lang="tr-TR" dirty="0"/>
          </a:p>
          <a:p>
            <a:r>
              <a:rPr lang="tr-TR" dirty="0"/>
              <a:t>Ajanlar tek başlarına kısıtlı yeteneklere sahip olabilir; ama birlikte çalıştıklarında çok daha büyük ve karmaşık görevleri çözebilirler.</a:t>
            </a:r>
          </a:p>
          <a:p>
            <a:endParaRPr lang="tr-TR" dirty="0"/>
          </a:p>
          <a:p>
            <a:r>
              <a:rPr lang="tr-TR" dirty="0"/>
              <a:t>Günümüzde problemler genellikle dağıtık, dinamik ve karmaşık yapıya sahiptir. Tek bir merkezi sistem ile çözmek zor ya da imkânsız olabilir. Bu yüzden MAS önemlidir.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2B5-E2AD-992D-0EBA-4A4BE5E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A1BC1-85C0-9BCF-F943-0BBC338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80865"/>
            <a:ext cx="9404723" cy="767687"/>
          </a:xfrm>
        </p:spPr>
        <p:txBody>
          <a:bodyPr/>
          <a:lstStyle/>
          <a:p>
            <a:r>
              <a:rPr lang="tr-TR" dirty="0"/>
              <a:t>Multi-Agent System (MAS) Nedir?</a:t>
            </a:r>
          </a:p>
        </p:txBody>
      </p:sp>
    </p:spTree>
    <p:extLst>
      <p:ext uri="{BB962C8B-B14F-4D97-AF65-F5344CB8AC3E}">
        <p14:creationId xmlns:p14="http://schemas.microsoft.com/office/powerpoint/2010/main" val="11925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0C31-4A74-F759-2B10-39725142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2577-644C-FADE-31DE-4E7BDED6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48552"/>
            <a:ext cx="9404723" cy="5268558"/>
          </a:xfrm>
        </p:spPr>
        <p:txBody>
          <a:bodyPr>
            <a:normAutofit/>
          </a:bodyPr>
          <a:lstStyle/>
          <a:p>
            <a:r>
              <a:rPr lang="tr-TR" dirty="0"/>
              <a:t>Karmaşık Problemleri Çözme İhtiyacı:</a:t>
            </a:r>
          </a:p>
          <a:p>
            <a:pPr lvl="1"/>
            <a:r>
              <a:rPr lang="tr-TR" dirty="0"/>
              <a:t>Tek bir ajan, çevreyi sınırlı şekilde algılar ve işlem gücü kısıtlıdır.</a:t>
            </a:r>
          </a:p>
          <a:p>
            <a:pPr lvl="1"/>
            <a:r>
              <a:rPr lang="tr-TR" dirty="0"/>
              <a:t>Birden fazla ajan bir araya gelerek görevleri parçalayabilir ve kolektif zeka oluşturur.</a:t>
            </a:r>
          </a:p>
          <a:p>
            <a:endParaRPr lang="tr-TR" dirty="0"/>
          </a:p>
          <a:p>
            <a:r>
              <a:rPr lang="tr-TR" dirty="0"/>
              <a:t>Dağıtık Sistemlerin Doğası:</a:t>
            </a:r>
          </a:p>
          <a:p>
            <a:pPr lvl="1"/>
            <a:r>
              <a:rPr lang="tr-TR" dirty="0"/>
              <a:t>Modern dünyadaki birçok sistem doğası gereği dağıtık (internet, elektrik şebekeleri, lojistik ağları).</a:t>
            </a:r>
          </a:p>
          <a:p>
            <a:pPr lvl="1"/>
            <a:r>
              <a:rPr lang="tr-TR" dirty="0"/>
              <a:t>Bu sistemleri merkezi olarak yönetmek zor veya imkânsızdır.</a:t>
            </a:r>
          </a:p>
          <a:p>
            <a:endParaRPr lang="tr-TR" dirty="0"/>
          </a:p>
          <a:p>
            <a:r>
              <a:rPr lang="tr-TR" dirty="0"/>
              <a:t>Ölçeklenebilirlik:</a:t>
            </a:r>
          </a:p>
          <a:p>
            <a:pPr lvl="1"/>
            <a:r>
              <a:rPr lang="tr-TR" dirty="0"/>
              <a:t>Tek bir ajanın kapasitesi sınırlıdır.</a:t>
            </a:r>
          </a:p>
          <a:p>
            <a:pPr lvl="1"/>
            <a:r>
              <a:rPr lang="tr-TR" dirty="0"/>
              <a:t>Ajan sayısı artırıldıkça sistem kolayca ölçeklenebilir.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9EE4-0C58-346C-4DFC-DC07B5F9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AAF0C6-F3FA-A8AB-CE61-34FD65C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502207"/>
            <a:ext cx="9404723" cy="767687"/>
          </a:xfrm>
        </p:spPr>
        <p:txBody>
          <a:bodyPr/>
          <a:lstStyle/>
          <a:p>
            <a:r>
              <a:rPr lang="tr-TR" dirty="0"/>
              <a:t>Multi-Agent vs Single-Agent</a:t>
            </a:r>
          </a:p>
        </p:txBody>
      </p:sp>
    </p:spTree>
    <p:extLst>
      <p:ext uri="{BB962C8B-B14F-4D97-AF65-F5344CB8AC3E}">
        <p14:creationId xmlns:p14="http://schemas.microsoft.com/office/powerpoint/2010/main" val="9942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D7FE3-4B11-53F0-E3AB-134CFD10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2AC3-1A6F-EC16-D465-9E4EFBB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452284"/>
            <a:ext cx="9404723" cy="6164826"/>
          </a:xfrm>
        </p:spPr>
        <p:txBody>
          <a:bodyPr>
            <a:normAutofit/>
          </a:bodyPr>
          <a:lstStyle/>
          <a:p>
            <a:r>
              <a:rPr lang="tr-TR" dirty="0"/>
              <a:t>Esneklik ve Uyarlanabilirlik:</a:t>
            </a:r>
          </a:p>
          <a:p>
            <a:pPr lvl="1"/>
            <a:r>
              <a:rPr lang="tr-TR" dirty="0"/>
              <a:t>Çevrede beklenmedik değişiklikler olabilir (arıza, talep değişimi, trafik yoğunluğu).</a:t>
            </a:r>
          </a:p>
          <a:p>
            <a:pPr lvl="1"/>
            <a:r>
              <a:rPr lang="tr-TR" dirty="0"/>
              <a:t>Çoklu ajan sistemleri bu değişikliklere hızlı adapte olabilir.</a:t>
            </a:r>
          </a:p>
          <a:p>
            <a:pPr lvl="1"/>
            <a:r>
              <a:rPr lang="tr-TR" dirty="0"/>
              <a:t>Tek bir merkezi sistem çökerse tüm sistem durur; ama MAS’ta diğer ajanlar görevleri devralabilir.</a:t>
            </a:r>
          </a:p>
          <a:p>
            <a:endParaRPr lang="tr-TR" dirty="0"/>
          </a:p>
          <a:p>
            <a:r>
              <a:rPr lang="tr-TR" dirty="0"/>
              <a:t>Gerçek Zamanlı İşbirliği:</a:t>
            </a:r>
          </a:p>
          <a:p>
            <a:pPr lvl="1"/>
            <a:r>
              <a:rPr lang="tr-TR" dirty="0"/>
              <a:t>Ajanlar aynı anda farklı görevleri üstlenebilir.</a:t>
            </a:r>
          </a:p>
          <a:p>
            <a:pPr lvl="1"/>
            <a:r>
              <a:rPr lang="tr-TR" dirty="0"/>
              <a:t>İşbirliği sayesinde paralel çalışarak zaman tasarrufu sağlarlar.</a:t>
            </a:r>
          </a:p>
          <a:p>
            <a:endParaRPr lang="tr-TR" dirty="0"/>
          </a:p>
          <a:p>
            <a:r>
              <a:rPr lang="tr-TR" dirty="0"/>
              <a:t>İnsan Benzeri Organizasyon Yapısı:</a:t>
            </a:r>
          </a:p>
          <a:p>
            <a:pPr lvl="1"/>
            <a:r>
              <a:rPr lang="tr-TR" dirty="0"/>
              <a:t>İnsan toplulukları da aslında bir tür multi-agent sistemidir: herkes bağımsız ama ortak bir hedefe katkı yapar.</a:t>
            </a:r>
          </a:p>
          <a:p>
            <a:pPr lvl="1"/>
            <a:r>
              <a:rPr lang="tr-TR" dirty="0"/>
              <a:t>MAS, bu biyolojik/sosyal prensiplerden ilham alır.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F6A2-A5B4-8629-39CC-4696D10B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3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6B71-ED16-8615-0D14-725F0AEA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C0C8-98D1-67CA-6520-E0252C90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48552"/>
            <a:ext cx="9404723" cy="5268558"/>
          </a:xfrm>
        </p:spPr>
        <p:txBody>
          <a:bodyPr>
            <a:normAutofit/>
          </a:bodyPr>
          <a:lstStyle/>
          <a:p>
            <a:r>
              <a:rPr lang="tr-TR" dirty="0"/>
              <a:t>Reaktif Ajanlar:</a:t>
            </a:r>
          </a:p>
          <a:p>
            <a:pPr lvl="1"/>
            <a:r>
              <a:rPr lang="tr-TR" dirty="0"/>
              <a:t>Çevresini algılar ve doğrudan tepki verir.</a:t>
            </a:r>
          </a:p>
          <a:p>
            <a:pPr lvl="1"/>
            <a:r>
              <a:rPr lang="tr-TR" dirty="0"/>
              <a:t>Geçmişi ya da geleceği dikkate almaz.</a:t>
            </a:r>
          </a:p>
          <a:p>
            <a:pPr lvl="1"/>
            <a:r>
              <a:rPr lang="tr-TR" dirty="0"/>
              <a:t>Basit kurallara göre çalışır: “Eğer sensör X’i algıladıysan, eylem Y’i yap.”</a:t>
            </a:r>
          </a:p>
          <a:p>
            <a:endParaRPr lang="tr-TR" dirty="0"/>
          </a:p>
          <a:p>
            <a:r>
              <a:rPr lang="tr-TR" dirty="0"/>
              <a:t>Proaktif Ajanlar:</a:t>
            </a:r>
          </a:p>
          <a:p>
            <a:pPr lvl="1"/>
            <a:r>
              <a:rPr lang="tr-TR" dirty="0"/>
              <a:t>Sadece tepki vermez, hedef odaklı davranır.</a:t>
            </a:r>
          </a:p>
          <a:p>
            <a:pPr lvl="1"/>
            <a:r>
              <a:rPr lang="tr-TR" dirty="0"/>
              <a:t>Planlama yapar, strateji geliştirir.</a:t>
            </a:r>
          </a:p>
          <a:p>
            <a:pPr lvl="1"/>
            <a:endParaRPr lang="tr-TR" dirty="0"/>
          </a:p>
          <a:p>
            <a:r>
              <a:rPr lang="tr-TR" dirty="0"/>
              <a:t>Hibrit Ajanlar:</a:t>
            </a:r>
          </a:p>
          <a:p>
            <a:pPr lvl="1"/>
            <a:r>
              <a:rPr lang="tr-TR" dirty="0"/>
              <a:t>Hem reaktif hem proaktif özellikleri birleştirir.</a:t>
            </a:r>
          </a:p>
          <a:p>
            <a:pPr lvl="1"/>
            <a:r>
              <a:rPr lang="tr-TR" dirty="0"/>
              <a:t>Hem anlık olaylara tepki verir hem de uzun vadeli plan yapabilir.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AF97-60A1-C3C2-3031-56EB8FAF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5C814B-5E29-B44D-3A80-C27C3DF5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502207"/>
            <a:ext cx="9404723" cy="767687"/>
          </a:xfrm>
        </p:spPr>
        <p:txBody>
          <a:bodyPr/>
          <a:lstStyle/>
          <a:p>
            <a:r>
              <a:rPr lang="tr-TR" dirty="0"/>
              <a:t>MAS Ajan Türleri</a:t>
            </a:r>
          </a:p>
        </p:txBody>
      </p:sp>
    </p:spTree>
    <p:extLst>
      <p:ext uri="{BB962C8B-B14F-4D97-AF65-F5344CB8AC3E}">
        <p14:creationId xmlns:p14="http://schemas.microsoft.com/office/powerpoint/2010/main" val="322048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FFA6-0368-7FF4-A75D-18CF228DF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9B8E-B5C0-C687-6DDB-06347231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491614"/>
            <a:ext cx="9404723" cy="6125496"/>
          </a:xfrm>
        </p:spPr>
        <p:txBody>
          <a:bodyPr>
            <a:normAutofit/>
          </a:bodyPr>
          <a:lstStyle/>
          <a:p>
            <a:r>
              <a:rPr lang="tr-TR" dirty="0"/>
              <a:t>Mobil Ajanlar:</a:t>
            </a:r>
          </a:p>
          <a:p>
            <a:pPr lvl="1"/>
            <a:r>
              <a:rPr lang="tr-TR" dirty="0"/>
              <a:t>Fiziksel ya da sanal ortamda bir yerden başka bir yere göç edebilen ajanlardır.</a:t>
            </a:r>
          </a:p>
          <a:p>
            <a:pPr lvl="1"/>
            <a:r>
              <a:rPr lang="tr-TR" dirty="0"/>
              <a:t>Ağ üzerinde farklı sistemlere giderek görevlerini yerine getirebilir.</a:t>
            </a:r>
          </a:p>
          <a:p>
            <a:pPr lvl="1"/>
            <a:endParaRPr lang="tr-TR" dirty="0"/>
          </a:p>
          <a:p>
            <a:r>
              <a:rPr lang="tr-TR" dirty="0"/>
              <a:t>İşbirlikçi Ajanlar:</a:t>
            </a:r>
          </a:p>
          <a:p>
            <a:pPr lvl="1"/>
            <a:r>
              <a:rPr lang="tr-TR" dirty="0"/>
              <a:t>Tek başına yeterli olmayan görevleri ortak çalışarak yerine getirir.</a:t>
            </a:r>
          </a:p>
          <a:p>
            <a:pPr lvl="1"/>
            <a:r>
              <a:rPr lang="tr-TR" dirty="0"/>
              <a:t>Amaç: paylaşılan hedeflere ulaşmak.</a:t>
            </a:r>
          </a:p>
          <a:p>
            <a:pPr lvl="1"/>
            <a:endParaRPr lang="tr-TR" dirty="0"/>
          </a:p>
          <a:p>
            <a:r>
              <a:rPr lang="tr-TR" dirty="0"/>
              <a:t>Rekabetçi Ajanlar:</a:t>
            </a:r>
          </a:p>
          <a:p>
            <a:pPr lvl="1"/>
            <a:r>
              <a:rPr lang="tr-TR" dirty="0"/>
              <a:t>Kaynak paylaşımı ya da çıkar çatışması durumunda rekabet ederler.</a:t>
            </a:r>
          </a:p>
          <a:p>
            <a:pPr lvl="1"/>
            <a:r>
              <a:rPr lang="tr-TR" dirty="0"/>
              <a:t>Bu durumda pazarlık, oyun teorisi gibi yöntemler devreye girer.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A2A22-BEC7-6969-7A0D-E6B195EC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6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9396-CF8D-0DEC-FDA7-5AF963F2A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51E-6A0A-5F56-D7D9-5F97F444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651818"/>
            <a:ext cx="9404723" cy="4965291"/>
          </a:xfrm>
        </p:spPr>
        <p:txBody>
          <a:bodyPr>
            <a:normAutofit/>
          </a:bodyPr>
          <a:lstStyle/>
          <a:p>
            <a:r>
              <a:rPr lang="tr-TR" dirty="0"/>
              <a:t>İletişim Yöntemleri:</a:t>
            </a:r>
          </a:p>
          <a:p>
            <a:pPr lvl="1"/>
            <a:r>
              <a:rPr lang="tr-TR" dirty="0"/>
              <a:t>Mesaj tabanlı iletişim (en yaygını, Agent Communication Language – ACL)Paylaşılan hafıza (ortak veri tabanı üzerinden iletişim)</a:t>
            </a:r>
          </a:p>
          <a:p>
            <a:pPr lvl="1"/>
            <a:r>
              <a:rPr lang="tr-TR" dirty="0"/>
              <a:t>Doğrudan sinyalleşme (ör. robotlar arasındaki yakın mesafe iletişim)</a:t>
            </a:r>
          </a:p>
          <a:p>
            <a:endParaRPr lang="tr-TR" dirty="0"/>
          </a:p>
          <a:p>
            <a:r>
              <a:rPr lang="tr-TR" dirty="0"/>
              <a:t>Etkileşim Türleri:</a:t>
            </a:r>
          </a:p>
          <a:p>
            <a:pPr lvl="1"/>
            <a:r>
              <a:rPr lang="tr-TR" dirty="0"/>
              <a:t>Koordinasyon: Görevlerin çakışmaması için ajanların uyumlu çalışması</a:t>
            </a:r>
          </a:p>
          <a:p>
            <a:pPr lvl="1"/>
            <a:r>
              <a:rPr lang="tr-TR" dirty="0"/>
              <a:t>İşbirliği: Ortak bir hedef için ajanların birlikte görev yapması</a:t>
            </a:r>
          </a:p>
          <a:p>
            <a:pPr lvl="1"/>
            <a:r>
              <a:rPr lang="tr-TR" dirty="0"/>
              <a:t>Müzakere: Çıkar çatışması olduğunda ajanların anlaşma sağlaması</a:t>
            </a:r>
          </a:p>
          <a:p>
            <a:pPr lvl="1"/>
            <a:r>
              <a:rPr lang="tr-TR" dirty="0"/>
              <a:t>Rekabet: Ajanların birbirine karşı avantaj kazanmaya çalışması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B786-2276-8DD3-1CD6-EE29EE6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A93891-3816-6485-4BFA-059BE33F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502207"/>
            <a:ext cx="9404723" cy="767687"/>
          </a:xfrm>
        </p:spPr>
        <p:txBody>
          <a:bodyPr/>
          <a:lstStyle/>
          <a:p>
            <a:r>
              <a:rPr lang="tr-TR" dirty="0"/>
              <a:t>Ajanlar Arası Etkileşim</a:t>
            </a:r>
          </a:p>
        </p:txBody>
      </p:sp>
    </p:spTree>
    <p:extLst>
      <p:ext uri="{BB962C8B-B14F-4D97-AF65-F5344CB8AC3E}">
        <p14:creationId xmlns:p14="http://schemas.microsoft.com/office/powerpoint/2010/main" val="68349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AC6-135F-C38A-870D-BCF8CC48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9825-1767-FC20-97BB-8060CA6C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629264"/>
            <a:ext cx="9404723" cy="2074607"/>
          </a:xfrm>
        </p:spPr>
        <p:txBody>
          <a:bodyPr>
            <a:normAutofit/>
          </a:bodyPr>
          <a:lstStyle/>
          <a:p>
            <a:r>
              <a:rPr lang="tr-TR" dirty="0"/>
              <a:t>Etkileşim Senaryoları:</a:t>
            </a:r>
          </a:p>
          <a:p>
            <a:pPr lvl="1"/>
            <a:r>
              <a:rPr lang="tr-TR" dirty="0"/>
              <a:t>İşbirlikçi senaryo: Bir lojistik MAS’ında araçlar birbirine rota bilgisi verir.</a:t>
            </a:r>
          </a:p>
          <a:p>
            <a:pPr lvl="1"/>
            <a:r>
              <a:rPr lang="tr-TR" dirty="0"/>
              <a:t>Rekabetçi senaryo: Finansal piyasalarda botlar aynı hisseyi almak için yarışır.</a:t>
            </a:r>
          </a:p>
          <a:p>
            <a:pPr lvl="1"/>
            <a:r>
              <a:rPr lang="tr-TR" dirty="0"/>
              <a:t>Hibrit senaryo: Ajanlar bazı durumlarda işbirliği yaparken bazı durumlarda rekabet edebilir.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E746-0340-4543-BB20-8FB0F90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6EA49C-0DDB-7EEC-C32F-3409803F2712}"/>
              </a:ext>
            </a:extLst>
          </p:cNvPr>
          <p:cNvSpPr txBox="1">
            <a:spLocks/>
          </p:cNvSpPr>
          <p:nvPr/>
        </p:nvSpPr>
        <p:spPr>
          <a:xfrm>
            <a:off x="645126" y="2792361"/>
            <a:ext cx="9404723" cy="207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Önemli Zorluklar:</a:t>
            </a:r>
          </a:p>
          <a:p>
            <a:pPr lvl="1"/>
            <a:r>
              <a:rPr lang="tr-TR" dirty="0"/>
              <a:t>Güven: Ajanların birbirinin bilgisine ne kadar güveneceği</a:t>
            </a:r>
          </a:p>
          <a:p>
            <a:pPr lvl="1"/>
            <a:r>
              <a:rPr lang="tr-TR" dirty="0"/>
              <a:t>Bilgi paylaşımı: Tüm ajanların aynı bilgiye sahip olmaması</a:t>
            </a:r>
          </a:p>
          <a:p>
            <a:pPr lvl="1"/>
            <a:r>
              <a:rPr lang="tr-TR" dirty="0"/>
              <a:t>Ölçeklenebilirlik: Ajan sayısı arttıkça iletişim karmaşıklığı artar</a:t>
            </a:r>
          </a:p>
        </p:txBody>
      </p:sp>
    </p:spTree>
    <p:extLst>
      <p:ext uri="{BB962C8B-B14F-4D97-AF65-F5344CB8AC3E}">
        <p14:creationId xmlns:p14="http://schemas.microsoft.com/office/powerpoint/2010/main" val="411554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983CE-564A-BAC6-3100-3932E0C2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68E1-D602-F7A0-F09E-CEB697EF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651818"/>
            <a:ext cx="9404723" cy="4965291"/>
          </a:xfrm>
        </p:spPr>
        <p:txBody>
          <a:bodyPr>
            <a:normAutofit/>
          </a:bodyPr>
          <a:lstStyle/>
          <a:p>
            <a:r>
              <a:rPr lang="tr-TR" dirty="0"/>
              <a:t>MAS sistemlerinde her ajan bağımsız çalışabilir ama ortak hedeflere ulaşmak için koordinasyon gerekir.</a:t>
            </a:r>
          </a:p>
          <a:p>
            <a:endParaRPr lang="tr-TR" dirty="0"/>
          </a:p>
          <a:p>
            <a:r>
              <a:rPr lang="tr-TR" dirty="0"/>
              <a:t>Koordinasyonun sağladığı faydalar:</a:t>
            </a:r>
          </a:p>
          <a:p>
            <a:pPr lvl="1"/>
            <a:r>
              <a:rPr lang="tr-TR" dirty="0"/>
              <a:t>Çakışmaların önlenmesi → aynı görevi iki farklı ajanın üstlenmesini engeller.</a:t>
            </a:r>
          </a:p>
          <a:p>
            <a:pPr lvl="1"/>
            <a:r>
              <a:rPr lang="tr-TR" dirty="0"/>
              <a:t>Kaynak kullanımının optimize edilmesi → makineler, enerji ve zaman daha verimli kullanılır.</a:t>
            </a:r>
          </a:p>
          <a:p>
            <a:pPr lvl="1"/>
            <a:r>
              <a:rPr lang="tr-TR" dirty="0"/>
              <a:t>Görev paylaşımı → büyük görevler parçalara ayrılarak daha hızlı tamamlanır.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53A5F-4CB6-A3C3-778A-761B8F19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9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43725-3DFC-9576-C433-12CFCE6B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502207"/>
            <a:ext cx="9404723" cy="767687"/>
          </a:xfrm>
        </p:spPr>
        <p:txBody>
          <a:bodyPr/>
          <a:lstStyle/>
          <a:p>
            <a:r>
              <a:rPr lang="tr-TR" dirty="0"/>
              <a:t>Koordinasyonun Önemi</a:t>
            </a:r>
          </a:p>
        </p:txBody>
      </p:sp>
    </p:spTree>
    <p:extLst>
      <p:ext uri="{BB962C8B-B14F-4D97-AF65-F5344CB8AC3E}">
        <p14:creationId xmlns:p14="http://schemas.microsoft.com/office/powerpoint/2010/main" val="3055325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935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Multi-Agent Systems (MAS)</vt:lpstr>
      <vt:lpstr>Multi-Agent System (MAS) Nedir?</vt:lpstr>
      <vt:lpstr>Multi-Agent vs Single-Agent</vt:lpstr>
      <vt:lpstr>PowerPoint Presentation</vt:lpstr>
      <vt:lpstr>MAS Ajan Türleri</vt:lpstr>
      <vt:lpstr>PowerPoint Presentation</vt:lpstr>
      <vt:lpstr>Ajanlar Arası Etkileşim</vt:lpstr>
      <vt:lpstr>PowerPoint Presentation</vt:lpstr>
      <vt:lpstr>Koordinasyonun Önemi</vt:lpstr>
      <vt:lpstr>İşbirliği Yöntemleri</vt:lpstr>
      <vt:lpstr>Koordinasyon Mekanizmaları</vt:lpstr>
      <vt:lpstr>MAS Mimarisi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33</cp:revision>
  <dcterms:created xsi:type="dcterms:W3CDTF">2025-07-30T11:21:31Z</dcterms:created>
  <dcterms:modified xsi:type="dcterms:W3CDTF">2025-08-26T16:13:37Z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