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56"/>
  </p:notesMasterIdLst>
  <p:sldIdLst>
    <p:sldId id="256" r:id="rId3"/>
    <p:sldId id="27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302" r:id="rId19"/>
    <p:sldId id="305" r:id="rId20"/>
    <p:sldId id="304" r:id="rId21"/>
    <p:sldId id="306" r:id="rId22"/>
    <p:sldId id="307" r:id="rId23"/>
    <p:sldId id="308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24.08.2025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06" y="1496960"/>
            <a:ext cx="9463884" cy="3329581"/>
          </a:xfrm>
        </p:spPr>
        <p:txBody>
          <a:bodyPr/>
          <a:lstStyle/>
          <a:p>
            <a:r>
              <a:rPr lang="tr-TR" dirty="0"/>
              <a:t>Üretken Yapay Zeka (Generative AI)</a:t>
            </a:r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F6077-B81E-215A-6F17-E7B3142E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C173D-D782-DEFD-3B90-35074E6B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10</a:t>
            </a:fld>
            <a:endParaRPr lang="tr-T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8A977C3-730A-6367-8A95-F5F10463C796}"/>
              </a:ext>
            </a:extLst>
          </p:cNvPr>
          <p:cNvSpPr txBox="1">
            <a:spLocks/>
          </p:cNvSpPr>
          <p:nvPr/>
        </p:nvSpPr>
        <p:spPr>
          <a:xfrm>
            <a:off x="645124" y="679572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Kullanıcı Odaklı Tasarım:</a:t>
            </a:r>
          </a:p>
          <a:p>
            <a:pPr lvl="1"/>
            <a:r>
              <a:rPr lang="tr-TR" dirty="0"/>
              <a:t>Müşteri geri bildirimlerini analiz edip, hedef kitleye uygun ürün tasarımları önerebilir.</a:t>
            </a:r>
          </a:p>
          <a:p>
            <a:pPr lvl="1"/>
            <a:r>
              <a:rPr lang="tr-TR" dirty="0"/>
              <a:t>Pazara daha hızlı ve kullanıcı beklentilerine uygun ürün çıkarmayı sağlar.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DCF5C5-3493-8D9E-EE88-562EC3DF30B7}"/>
              </a:ext>
            </a:extLst>
          </p:cNvPr>
          <p:cNvSpPr txBox="1">
            <a:spLocks/>
          </p:cNvSpPr>
          <p:nvPr/>
        </p:nvSpPr>
        <p:spPr>
          <a:xfrm>
            <a:off x="645124" y="2508371"/>
            <a:ext cx="9404723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Simülasyon Destekli Tasarım:</a:t>
            </a:r>
          </a:p>
          <a:p>
            <a:pPr lvl="1"/>
            <a:r>
              <a:rPr lang="tr-TR" dirty="0"/>
              <a:t>Malzeme özellikleri, aerodinamik yapı veya ısı dağılımı gibi mühendislik parametrelerini simüle ederek en uygun tasarımı önerir.</a:t>
            </a:r>
          </a:p>
          <a:p>
            <a:pPr lvl="1"/>
            <a:r>
              <a:rPr lang="tr-TR" dirty="0"/>
              <a:t>Fiziksel prototip öncesinde hataların tespit edilmesine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229429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348B-295B-B463-7F8D-1499C96E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8C8-1632-8C87-4448-5C9DE526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992"/>
            <a:ext cx="9404723" cy="1712335"/>
          </a:xfrm>
        </p:spPr>
        <p:txBody>
          <a:bodyPr>
            <a:normAutofit/>
          </a:bodyPr>
          <a:lstStyle/>
          <a:p>
            <a:r>
              <a:rPr lang="tr-TR" dirty="0"/>
              <a:t>Talep Tahmini:</a:t>
            </a:r>
          </a:p>
          <a:p>
            <a:pPr lvl="1"/>
            <a:r>
              <a:rPr lang="tr-TR" dirty="0"/>
              <a:t>Üretken yapay zekâ, geçmiş satış verileri, pazar trendleri ve mevsimsel etkilerden öğrenerek gelecekteki talebi öngörebilir.</a:t>
            </a:r>
          </a:p>
          <a:p>
            <a:pPr lvl="1"/>
            <a:r>
              <a:rPr lang="tr-TR" dirty="0"/>
              <a:t>Daha doğru tahminlerle stok fazlası veya yetersiz üretim riskini azaltır.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2A96-2985-9D90-B57B-C586DBFF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11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F5C12C-F662-69D2-D0B1-8A713388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Tahminleme ve Talep Yönetimi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54C4EF-EA74-4451-6261-48DDFEB6FB0E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F8DC3-5378-A6D8-397D-9D5D3E80A202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4284805-716C-5B2E-8648-86C034641CF5}"/>
              </a:ext>
            </a:extLst>
          </p:cNvPr>
          <p:cNvSpPr txBox="1">
            <a:spLocks/>
          </p:cNvSpPr>
          <p:nvPr/>
        </p:nvSpPr>
        <p:spPr>
          <a:xfrm>
            <a:off x="645128" y="3422506"/>
            <a:ext cx="9404723" cy="2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Senaryo Üretimi:</a:t>
            </a:r>
          </a:p>
          <a:p>
            <a:pPr lvl="1"/>
            <a:r>
              <a:rPr lang="tr-TR" dirty="0"/>
              <a:t>Farklı pazar koşullarına göre “en iyi – en kötü – ortalama” senaryolar oluşturabilir.</a:t>
            </a:r>
          </a:p>
          <a:p>
            <a:pPr lvl="1"/>
            <a:r>
              <a:rPr lang="tr-TR" dirty="0"/>
              <a:t>Firmaların kriz anlarına (ör. tedarik zinciri aksaması, ani talep artışı) hazırlıklı olmasını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75256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0F841-08A3-3867-2F02-663BD8D7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645D-3A02-8D55-869B-14926EFC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679572"/>
            <a:ext cx="9404723" cy="1864123"/>
          </a:xfrm>
        </p:spPr>
        <p:txBody>
          <a:bodyPr>
            <a:normAutofit/>
          </a:bodyPr>
          <a:lstStyle/>
          <a:p>
            <a:r>
              <a:rPr lang="tr-TR" dirty="0"/>
              <a:t>Dinamik Planlama:</a:t>
            </a:r>
          </a:p>
          <a:p>
            <a:pPr lvl="1"/>
            <a:r>
              <a:rPr lang="tr-TR" dirty="0"/>
              <a:t>Tahminlere göre üretim planlarını, vardiya düzenini ve hammadde alımlarını optimize eder.</a:t>
            </a:r>
          </a:p>
          <a:p>
            <a:pPr lvl="1"/>
            <a:r>
              <a:rPr lang="tr-TR" dirty="0"/>
              <a:t>Talep artışında hızlıca kapasite artırma, düşüşte ise maliyeti azaltma stratejilerini otomatik önerebilir.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F71F-D7B6-9DCD-7737-50567A2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12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78A7C5-DA06-F793-10C9-7C94B4DABE3B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0209A-BD37-B986-58CC-53F78697FC78}"/>
              </a:ext>
            </a:extLst>
          </p:cNvPr>
          <p:cNvSpPr txBox="1">
            <a:spLocks/>
          </p:cNvSpPr>
          <p:nvPr/>
        </p:nvSpPr>
        <p:spPr>
          <a:xfrm>
            <a:off x="645127" y="2920801"/>
            <a:ext cx="9404723" cy="186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Kişiselleştirilmiş Talep Analizi:</a:t>
            </a:r>
          </a:p>
          <a:p>
            <a:pPr lvl="1"/>
            <a:r>
              <a:rPr lang="tr-TR" dirty="0"/>
              <a:t>Müşteri segmentlerini inceleyerek hangi ürünlerin hangi pazarda daha çok rağbet göreceğini öngörebilir.</a:t>
            </a:r>
          </a:p>
          <a:p>
            <a:pPr lvl="1"/>
            <a:r>
              <a:rPr lang="tr-TR" dirty="0"/>
              <a:t>Özellikle e-ticaret ve hızlı tüketim sektörlerinde pazarlama stratejilerini güçlendirir.</a:t>
            </a:r>
          </a:p>
        </p:txBody>
      </p:sp>
    </p:spTree>
    <p:extLst>
      <p:ext uri="{BB962C8B-B14F-4D97-AF65-F5344CB8AC3E}">
        <p14:creationId xmlns:p14="http://schemas.microsoft.com/office/powerpoint/2010/main" val="92287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F9843-FF41-91A9-CF9A-15A199800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CE85-73F6-9ADA-CCE0-D3A3760E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679572"/>
            <a:ext cx="9404723" cy="1681243"/>
          </a:xfrm>
        </p:spPr>
        <p:txBody>
          <a:bodyPr>
            <a:normAutofit/>
          </a:bodyPr>
          <a:lstStyle/>
          <a:p>
            <a:r>
              <a:rPr lang="tr-TR" dirty="0"/>
              <a:t>Gerçek Zamanlı Güncellemeler:</a:t>
            </a:r>
          </a:p>
          <a:p>
            <a:pPr lvl="1"/>
            <a:r>
              <a:rPr lang="tr-TR" dirty="0"/>
              <a:t>Piyasa koşullarındaki ani değişikliklere (ör. ekonomik dalgalanma, yeni rakip ürünü, ham madde fiyat artışı) anında tepki verebilir.</a:t>
            </a:r>
          </a:p>
          <a:p>
            <a:pPr lvl="1"/>
            <a:r>
              <a:rPr lang="tr-TR" dirty="0"/>
              <a:t>Talep planlarını sürekli güncel tutar.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3FF0C-3843-19FF-C617-ECEB0903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13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49C4A3-FE0E-D3BD-CF10-AB23A3CE41CF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44721A-B679-1FC0-09CF-13B40DCA7804}"/>
              </a:ext>
            </a:extLst>
          </p:cNvPr>
          <p:cNvSpPr txBox="1">
            <a:spLocks/>
          </p:cNvSpPr>
          <p:nvPr/>
        </p:nvSpPr>
        <p:spPr>
          <a:xfrm>
            <a:off x="645127" y="2920801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Stok ve Lojistik Yönetimi: </a:t>
            </a:r>
          </a:p>
          <a:p>
            <a:pPr lvl="1"/>
            <a:r>
              <a:rPr lang="tr-TR" dirty="0"/>
              <a:t>Tahmin sonuçlarına göre depo alanı, stok seviyesi ve lojistik operasyonlarını optimize eder.</a:t>
            </a:r>
          </a:p>
          <a:p>
            <a:pPr lvl="1"/>
            <a:r>
              <a:rPr lang="tr-TR" dirty="0"/>
              <a:t>Hem maliyetleri düşürür hem de müşteri memnuniyetini artırır.</a:t>
            </a:r>
          </a:p>
        </p:txBody>
      </p:sp>
    </p:spTree>
    <p:extLst>
      <p:ext uri="{BB962C8B-B14F-4D97-AF65-F5344CB8AC3E}">
        <p14:creationId xmlns:p14="http://schemas.microsoft.com/office/powerpoint/2010/main" val="103734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8575-9B8D-DD27-66B8-0267B1E1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3B57-A8AA-1D8A-A3CC-8B4E8953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992"/>
            <a:ext cx="9404723" cy="1712335"/>
          </a:xfrm>
        </p:spPr>
        <p:txBody>
          <a:bodyPr>
            <a:normAutofit/>
          </a:bodyPr>
          <a:lstStyle/>
          <a:p>
            <a:r>
              <a:rPr lang="tr-TR" dirty="0"/>
              <a:t>Otomatik Görsel Kontrol:</a:t>
            </a:r>
          </a:p>
          <a:p>
            <a:pPr lvl="1"/>
            <a:r>
              <a:rPr lang="tr-TR" dirty="0"/>
              <a:t>Kamera ve sensör verilerini analiz ederek ürünlerdeki yüzey hatalarını (çizik, çatlak, renk farklılığı vb.) anında tespit eder.</a:t>
            </a:r>
          </a:p>
          <a:p>
            <a:pPr lvl="1"/>
            <a:r>
              <a:rPr lang="tr-TR" dirty="0"/>
              <a:t>İnsan gözüyle fark edilmeyen mikroskobik hataları bile ortaya çıkarabilir.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315ED-2962-36F3-7823-204B0202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14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A05728-496E-813D-5DA7-80242C17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Kalite Kontrol ve Hata Tespiti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375C9E-CA4F-F36C-0249-E077774E908B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34BEF-36C7-7827-22DB-3340EABF29EE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076ED2-AE40-7EAB-D847-96144CD7A042}"/>
              </a:ext>
            </a:extLst>
          </p:cNvPr>
          <p:cNvSpPr txBox="1">
            <a:spLocks/>
          </p:cNvSpPr>
          <p:nvPr/>
        </p:nvSpPr>
        <p:spPr>
          <a:xfrm>
            <a:off x="645128" y="3422506"/>
            <a:ext cx="9404723" cy="205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Anormallik Tespiti:</a:t>
            </a:r>
          </a:p>
          <a:p>
            <a:pPr lvl="1"/>
            <a:r>
              <a:rPr lang="tr-TR" dirty="0"/>
              <a:t>Üretim hattındaki verilerde (sıcaklık, basınç, titreşim vb.) olağan dışı durumları saptar.</a:t>
            </a:r>
          </a:p>
          <a:p>
            <a:pPr lvl="1"/>
            <a:r>
              <a:rPr lang="tr-TR" dirty="0"/>
              <a:t>Bu sayede hatalı üretim başlamadan önlenebilir.</a:t>
            </a:r>
          </a:p>
        </p:txBody>
      </p:sp>
    </p:spTree>
    <p:extLst>
      <p:ext uri="{BB962C8B-B14F-4D97-AF65-F5344CB8AC3E}">
        <p14:creationId xmlns:p14="http://schemas.microsoft.com/office/powerpoint/2010/main" val="103509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0CE0-D7B1-5A2F-41A1-A1B4E059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B3C5-01C7-EF1F-7F5E-A1E61B5D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638825"/>
            <a:ext cx="9404723" cy="1712335"/>
          </a:xfrm>
        </p:spPr>
        <p:txBody>
          <a:bodyPr>
            <a:normAutofit/>
          </a:bodyPr>
          <a:lstStyle/>
          <a:p>
            <a:r>
              <a:rPr lang="tr-TR" dirty="0"/>
              <a:t>Tahmine Dayalı Bakım:</a:t>
            </a:r>
          </a:p>
          <a:p>
            <a:pPr lvl="1"/>
            <a:r>
              <a:rPr lang="tr-TR" dirty="0"/>
              <a:t>Sensör verilerinden öğrenerek makinelerde olası arızaları önceden tahmin eder.</a:t>
            </a:r>
          </a:p>
          <a:p>
            <a:pPr lvl="1"/>
            <a:r>
              <a:rPr lang="tr-TR" dirty="0"/>
              <a:t>Plansız duruşların önüne geçerek üretim sürekliliğini artırır.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482E-197A-5F34-8518-73E9412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15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3610CE-3C7C-86DC-F7A5-6069DE78C00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CECEF0-B2E5-94B4-00DD-FBA79FDD1FFD}"/>
              </a:ext>
            </a:extLst>
          </p:cNvPr>
          <p:cNvSpPr txBox="1">
            <a:spLocks/>
          </p:cNvSpPr>
          <p:nvPr/>
        </p:nvSpPr>
        <p:spPr>
          <a:xfrm>
            <a:off x="645127" y="2402335"/>
            <a:ext cx="9404723" cy="159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Gerçek Zamanlı İzleme:</a:t>
            </a:r>
          </a:p>
          <a:p>
            <a:pPr lvl="1"/>
            <a:r>
              <a:rPr lang="tr-TR" dirty="0"/>
              <a:t>Üretim hattında sürekli takip yaparak kalite standartlarının korunmasını sağlar.</a:t>
            </a:r>
          </a:p>
          <a:p>
            <a:pPr lvl="1"/>
            <a:r>
              <a:rPr lang="tr-TR" dirty="0"/>
              <a:t>Hata tespit edildiğinde sistemi otomatik durdurabilir veya uyarı verebilir.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1D3DD-F419-35EB-619B-72E6B3692CD6}"/>
              </a:ext>
            </a:extLst>
          </p:cNvPr>
          <p:cNvSpPr txBox="1">
            <a:spLocks/>
          </p:cNvSpPr>
          <p:nvPr/>
        </p:nvSpPr>
        <p:spPr>
          <a:xfrm>
            <a:off x="645127" y="4041999"/>
            <a:ext cx="9404723" cy="1598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Maliyet ve Verimlilik Katkısı:</a:t>
            </a:r>
          </a:p>
          <a:p>
            <a:pPr lvl="1"/>
            <a:r>
              <a:rPr lang="tr-TR" dirty="0"/>
              <a:t>Erken hata tespiti sayesinde hurda ürün miktarı azalır.</a:t>
            </a:r>
          </a:p>
          <a:p>
            <a:pPr lvl="1"/>
            <a:r>
              <a:rPr lang="tr-TR" dirty="0"/>
              <a:t>Kalite sorunlarının geç fark edilmesinden kaynaklanan maliyetler minimuma iner.</a:t>
            </a:r>
          </a:p>
        </p:txBody>
      </p:sp>
    </p:spTree>
    <p:extLst>
      <p:ext uri="{BB962C8B-B14F-4D97-AF65-F5344CB8AC3E}">
        <p14:creationId xmlns:p14="http://schemas.microsoft.com/office/powerpoint/2010/main" val="257090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6943-8E67-BB9D-545C-05A24850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9973-4955-4DEF-52F6-0A912C62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992"/>
            <a:ext cx="9404723" cy="1712335"/>
          </a:xfrm>
        </p:spPr>
        <p:txBody>
          <a:bodyPr>
            <a:normAutofit/>
          </a:bodyPr>
          <a:lstStyle/>
          <a:p>
            <a:r>
              <a:rPr lang="tr-TR" dirty="0"/>
              <a:t>Yüksek Başlangıç Maliyetleri:</a:t>
            </a:r>
          </a:p>
          <a:p>
            <a:pPr lvl="1"/>
            <a:r>
              <a:rPr lang="tr-TR" dirty="0"/>
              <a:t>GenAI sistemlerinin kurulumu ve eğitimi yüksek maliyetlidir.</a:t>
            </a:r>
          </a:p>
          <a:p>
            <a:pPr lvl="1"/>
            <a:r>
              <a:rPr lang="tr-TR" dirty="0"/>
              <a:t>Donanım (GPU, sunucu), yazılım lisansları ve veri hazırlığı ciddi yatırım gerektirir.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2D793-C619-2875-9551-9DE5ED2A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16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A6A3C1-2F4D-0FA9-B62B-8DD7A1D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Sektörde Karşılaşılan Zorluklar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827B9D-0135-C33B-AD32-B1617929506B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E431B3-E17C-8655-507E-6DCDD79ABF1C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5F20F7-7AEB-3696-60B9-8ABEC6F85678}"/>
              </a:ext>
            </a:extLst>
          </p:cNvPr>
          <p:cNvSpPr txBox="1">
            <a:spLocks/>
          </p:cNvSpPr>
          <p:nvPr/>
        </p:nvSpPr>
        <p:spPr>
          <a:xfrm>
            <a:off x="645127" y="3207327"/>
            <a:ext cx="9404723" cy="161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Veri Güvenliği ve Gizlilik:</a:t>
            </a:r>
          </a:p>
          <a:p>
            <a:pPr lvl="1"/>
            <a:r>
              <a:rPr lang="tr-TR" dirty="0"/>
              <a:t>Üretim verileri hassas olabilir (ticari sırlar, müşteri bilgileri).</a:t>
            </a:r>
          </a:p>
          <a:p>
            <a:pPr lvl="1"/>
            <a:r>
              <a:rPr lang="tr-TR" dirty="0"/>
              <a:t>Yapay zekânın kullandığı verilerin güvenliği kritik önem taşır.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0A80AB-2A35-54B4-AE68-1D101ABC3901}"/>
              </a:ext>
            </a:extLst>
          </p:cNvPr>
          <p:cNvSpPr txBox="1">
            <a:spLocks/>
          </p:cNvSpPr>
          <p:nvPr/>
        </p:nvSpPr>
        <p:spPr>
          <a:xfrm>
            <a:off x="645127" y="4919662"/>
            <a:ext cx="9404723" cy="171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Etik ve Sorumluluk Sorunları:</a:t>
            </a:r>
          </a:p>
          <a:p>
            <a:pPr lvl="1"/>
            <a:r>
              <a:rPr lang="tr-TR" dirty="0"/>
              <a:t>GenAI tarafından üretilen çıktılar hatalı veya yanıltıcı olabilir.</a:t>
            </a:r>
          </a:p>
          <a:p>
            <a:pPr lvl="1"/>
            <a:r>
              <a:rPr lang="tr-TR" dirty="0"/>
              <a:t>Hata durumunda sorumluluğun kime ait olduğu net olmayabilir.</a:t>
            </a:r>
          </a:p>
        </p:txBody>
      </p:sp>
    </p:spTree>
    <p:extLst>
      <p:ext uri="{BB962C8B-B14F-4D97-AF65-F5344CB8AC3E}">
        <p14:creationId xmlns:p14="http://schemas.microsoft.com/office/powerpoint/2010/main" val="326045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8907A-B4D5-B9E8-CD4A-E7FAE5F6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1C87-FBC0-3A73-BE0D-4CE5172C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6" y="732992"/>
            <a:ext cx="9404723" cy="1524002"/>
          </a:xfrm>
        </p:spPr>
        <p:txBody>
          <a:bodyPr>
            <a:normAutofit/>
          </a:bodyPr>
          <a:lstStyle/>
          <a:p>
            <a:r>
              <a:rPr lang="tr-TR" dirty="0"/>
              <a:t>Sistem Karmaşıklığı ve Entegrasyon:</a:t>
            </a:r>
          </a:p>
          <a:p>
            <a:pPr lvl="1"/>
            <a:r>
              <a:rPr lang="tr-TR" dirty="0"/>
              <a:t>Mevcut üretim sistemleri ile GenAI çözümlerinin entegrasyonu zordur.</a:t>
            </a:r>
          </a:p>
          <a:p>
            <a:pPr lvl="1"/>
            <a:r>
              <a:rPr lang="tr-TR" dirty="0"/>
              <a:t>Hatalı entegrasyon üretim aksaklıklarına yol açabilir.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DB8A8-1B40-93AB-5884-D4E6D556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17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843B9B-289C-05B2-0485-4F814348E31F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98C2D2-377D-04B4-7B23-1902A9D1BF9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5536D0-5E39-BFA4-BF25-28E99C02E47E}"/>
              </a:ext>
            </a:extLst>
          </p:cNvPr>
          <p:cNvSpPr txBox="1">
            <a:spLocks/>
          </p:cNvSpPr>
          <p:nvPr/>
        </p:nvSpPr>
        <p:spPr>
          <a:xfrm>
            <a:off x="645125" y="2344917"/>
            <a:ext cx="9404723" cy="171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Algoritmik Yanlılık ve Hatalar:</a:t>
            </a:r>
          </a:p>
          <a:p>
            <a:pPr lvl="1"/>
            <a:r>
              <a:rPr lang="tr-TR" dirty="0"/>
              <a:t>Eğitim verilerindeki önyargılar, GenAI’nin yanlış veya dengesiz kararlar üretmesine neden olabilir.</a:t>
            </a:r>
          </a:p>
          <a:p>
            <a:pPr lvl="1"/>
            <a:r>
              <a:rPr lang="tr-TR" dirty="0"/>
              <a:t>Sürekli izleme ve kontrol gerektirir.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8F4E39-8F3E-441A-7F10-C9A5E0515EAD}"/>
              </a:ext>
            </a:extLst>
          </p:cNvPr>
          <p:cNvSpPr txBox="1">
            <a:spLocks/>
          </p:cNvSpPr>
          <p:nvPr/>
        </p:nvSpPr>
        <p:spPr>
          <a:xfrm>
            <a:off x="645125" y="4145175"/>
            <a:ext cx="9404723" cy="171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Sürdürülebilirlik ve Enerji Tüketimi:</a:t>
            </a:r>
          </a:p>
          <a:p>
            <a:pPr lvl="1"/>
            <a:r>
              <a:rPr lang="tr-TR" dirty="0"/>
              <a:t>Büyük modellerin eğitimi ve çalıştırılması yüksek enerji tüketir.</a:t>
            </a:r>
          </a:p>
          <a:p>
            <a:pPr lvl="1"/>
            <a:r>
              <a:rPr lang="tr-TR" dirty="0"/>
              <a:t>Çevresel etkiler ve karbon ayak izi dikkate alınmalıdır.</a:t>
            </a:r>
          </a:p>
        </p:txBody>
      </p:sp>
    </p:spTree>
    <p:extLst>
      <p:ext uri="{BB962C8B-B14F-4D97-AF65-F5344CB8AC3E}">
        <p14:creationId xmlns:p14="http://schemas.microsoft.com/office/powerpoint/2010/main" val="225365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5B96-19D8-C5D3-F4FA-3812BEE6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C4FE-70D0-1C26-C98F-3801B57E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Büyük Dil Modeli (LLM)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E0A9-7C9B-1B7D-853D-E69C6DAF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70538"/>
            <a:ext cx="9404722" cy="4607170"/>
          </a:xfrm>
        </p:spPr>
        <p:txBody>
          <a:bodyPr>
            <a:normAutofit/>
          </a:bodyPr>
          <a:lstStyle/>
          <a:p>
            <a:r>
              <a:rPr lang="tr-TR" dirty="0"/>
              <a:t>Tanım:</a:t>
            </a:r>
          </a:p>
          <a:p>
            <a:pPr lvl="1"/>
            <a:r>
              <a:rPr lang="tr-TR" dirty="0"/>
              <a:t>Büyük Dil Modelleri (Large Language Models, LLM), doğal dil işleme (NLP) görevlerinde kullanılan, devasa boyutlu yapay sinir ağı modelleridir.</a:t>
            </a:r>
          </a:p>
          <a:p>
            <a:pPr lvl="1"/>
            <a:r>
              <a:rPr lang="tr-TR" dirty="0"/>
              <a:t>Milyonlarca veya milyarlarca parametreye sahiptir ve insan dilini anlamak, üretmek ve mantıksal ilişkiler kurmak için eğitilir.</a:t>
            </a:r>
          </a:p>
          <a:p>
            <a:pPr lvl="1"/>
            <a:endParaRPr lang="tr-TR" dirty="0"/>
          </a:p>
          <a:p>
            <a:r>
              <a:rPr lang="tr-TR" dirty="0"/>
              <a:t>Temel Amaçları:</a:t>
            </a:r>
          </a:p>
          <a:p>
            <a:pPr lvl="1"/>
            <a:r>
              <a:rPr lang="tr-TR" dirty="0"/>
              <a:t>Metin üretmek (makale, hikaye, şiir vb.)</a:t>
            </a:r>
          </a:p>
          <a:p>
            <a:pPr lvl="1"/>
            <a:r>
              <a:rPr lang="tr-TR" dirty="0"/>
              <a:t>Soru-cevap sistemleri oluşturmak.</a:t>
            </a:r>
          </a:p>
          <a:p>
            <a:pPr lvl="1"/>
            <a:r>
              <a:rPr lang="tr-TR" dirty="0"/>
              <a:t>Metin özetleme, çeviri ve bilgi çıkarımı yapmak.</a:t>
            </a:r>
          </a:p>
          <a:p>
            <a:pPr lvl="1"/>
            <a:r>
              <a:rPr lang="tr-TR" dirty="0"/>
              <a:t>Diyalog ve sohbet simülasyonu gerçekleştirmek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9AE36-49BF-B3EC-E7F6-6963929C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BADD-0652-771A-F8B8-D5AF758A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76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297F2-711A-ADFD-CE8A-5AA1CFE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3E23-CE24-BB53-49A0-13369FC60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95729"/>
            <a:ext cx="9404722" cy="64391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Parametreler ve Ölçek:</a:t>
            </a:r>
          </a:p>
          <a:p>
            <a:pPr lvl="1"/>
            <a:r>
              <a:rPr lang="tr-TR" dirty="0"/>
              <a:t>Parametre sayısı arttıkça modelin kapasitesi ve dil anlama yeteneği yükselir.</a:t>
            </a:r>
          </a:p>
          <a:p>
            <a:pPr lvl="1"/>
            <a:endParaRPr lang="tr-TR" dirty="0"/>
          </a:p>
          <a:p>
            <a:r>
              <a:rPr lang="tr-TR" dirty="0"/>
              <a:t>Avantajları:</a:t>
            </a:r>
          </a:p>
          <a:p>
            <a:pPr lvl="1"/>
            <a:r>
              <a:rPr lang="tr-TR" dirty="0"/>
              <a:t>İnsan benzeri doğal dil üretimi.</a:t>
            </a:r>
          </a:p>
          <a:p>
            <a:pPr lvl="1"/>
            <a:r>
              <a:rPr lang="tr-TR" dirty="0"/>
              <a:t>Çoklu görevde kullanılabilme esnekliği.</a:t>
            </a:r>
          </a:p>
          <a:p>
            <a:pPr lvl="1"/>
            <a:r>
              <a:rPr lang="tr-TR" dirty="0"/>
              <a:t>Geniş bilgi tabanı sayesinde hızlı bilgi çıkarımı.</a:t>
            </a:r>
          </a:p>
          <a:p>
            <a:pPr lvl="1"/>
            <a:endParaRPr lang="tr-TR" dirty="0"/>
          </a:p>
          <a:p>
            <a:r>
              <a:rPr lang="tr-TR" dirty="0"/>
              <a:t>Sınırlamaları:</a:t>
            </a:r>
          </a:p>
          <a:p>
            <a:pPr lvl="1"/>
            <a:r>
              <a:rPr lang="tr-TR" dirty="0"/>
              <a:t>Büyük veri ve hesaplama gücü gerektirir.</a:t>
            </a:r>
          </a:p>
          <a:p>
            <a:pPr lvl="1"/>
            <a:r>
              <a:rPr lang="tr-TR" dirty="0"/>
              <a:t>Yanıltıcı veya hatalı bilgi üretebilir (hallucination).</a:t>
            </a:r>
          </a:p>
          <a:p>
            <a:pPr lvl="1"/>
            <a:r>
              <a:rPr lang="tr-TR" dirty="0"/>
              <a:t>Bağlam dışı veya önyargılı çıktılar üretebilir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FF8F9-F5C8-0885-CA06-967692A4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E1951-A126-CC20-120A-A23A45B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B985-CF78-3D47-3E55-04918423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C305-148C-C78B-C54D-70E00725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356852"/>
            <a:ext cx="9404723" cy="5343986"/>
          </a:xfrm>
        </p:spPr>
        <p:txBody>
          <a:bodyPr>
            <a:normAutofit/>
          </a:bodyPr>
          <a:lstStyle/>
          <a:p>
            <a:r>
              <a:rPr lang="tr-TR" dirty="0"/>
              <a:t>Üretken yapay zekâ (Generative AI, GenAI), var olan verilerden öğrenerek yeni içerikler üretebilen yapay zekâ sistemleridir.</a:t>
            </a:r>
          </a:p>
          <a:p>
            <a:endParaRPr lang="tr-TR" dirty="0"/>
          </a:p>
          <a:p>
            <a:r>
              <a:rPr lang="tr-TR" dirty="0"/>
              <a:t>Kural tabanlı sistemlerden farklı olarak, sadece mevcut bilgiyi analiz etmekle kalmaz, yenilikçi ve orijinal çıktılar üretir.</a:t>
            </a:r>
          </a:p>
          <a:p>
            <a:endParaRPr lang="tr-TR" dirty="0"/>
          </a:p>
          <a:p>
            <a:r>
              <a:rPr lang="tr-TR" dirty="0"/>
              <a:t>Büyük ölçekli veri setlerinden öğrenir ve örüntüleri çıkarır.</a:t>
            </a:r>
          </a:p>
          <a:p>
            <a:endParaRPr lang="tr-TR" dirty="0"/>
          </a:p>
          <a:p>
            <a:r>
              <a:rPr lang="tr-TR" dirty="0"/>
              <a:t>Metin, resim, müzik, 3D model, yazılım kodu gibi farklı formatlarda çıktı üretebilir.</a:t>
            </a:r>
          </a:p>
          <a:p>
            <a:endParaRPr lang="tr-TR" dirty="0"/>
          </a:p>
          <a:p>
            <a:r>
              <a:rPr lang="tr-TR" dirty="0"/>
              <a:t>Çıktıları kesin deterministik değildir; aynı girdiye farklı ama mantıklı cevaplar üretebilir.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2B5-E2AD-992D-0EBA-4A4BE5E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A1BC1-85C0-9BCF-F943-0BBC338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384220"/>
            <a:ext cx="9404723" cy="767687"/>
          </a:xfrm>
        </p:spPr>
        <p:txBody>
          <a:bodyPr/>
          <a:lstStyle/>
          <a:p>
            <a:r>
              <a:rPr lang="tr-TR" dirty="0"/>
              <a:t>Tanım ve Temel Özellikler</a:t>
            </a:r>
          </a:p>
        </p:txBody>
      </p:sp>
    </p:spTree>
    <p:extLst>
      <p:ext uri="{BB962C8B-B14F-4D97-AF65-F5344CB8AC3E}">
        <p14:creationId xmlns:p14="http://schemas.microsoft.com/office/powerpoint/2010/main" val="1192577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2301F-4424-D090-66C3-FC60AC96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BA2A-2AE1-BDA8-8A1D-262C4C93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tr-TR" dirty="0"/>
              <a:t>LLM’lerin Çalışma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E8B0-5788-763A-2342-48CF03C0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670538"/>
            <a:ext cx="9404722" cy="4607170"/>
          </a:xfrm>
        </p:spPr>
        <p:txBody>
          <a:bodyPr>
            <a:normAutofit/>
          </a:bodyPr>
          <a:lstStyle/>
          <a:p>
            <a:r>
              <a:rPr lang="tr-TR" dirty="0"/>
              <a:t>Önceden Eğitilmiş Model (Pre-training):</a:t>
            </a:r>
          </a:p>
          <a:p>
            <a:pPr lvl="1"/>
            <a:r>
              <a:rPr lang="tr-TR" dirty="0"/>
              <a:t>LLM’ler, büyük ve çeşitli metin veri setleri üzerinde ön eğitim ile başlar.</a:t>
            </a:r>
          </a:p>
          <a:p>
            <a:pPr lvl="1"/>
            <a:r>
              <a:rPr lang="tr-TR" dirty="0"/>
              <a:t>Amaç: dilin yapısını, kelime ilişkilerini, grameri ve genel bilgi tabanını öğrenmek.</a:t>
            </a:r>
          </a:p>
          <a:p>
            <a:pPr lvl="1"/>
            <a:r>
              <a:rPr lang="tr-TR" dirty="0"/>
              <a:t>Örnek: Wikipedia, kitaplar, internet makaleleri gibi veri kaynakları.</a:t>
            </a:r>
          </a:p>
          <a:p>
            <a:pPr lvl="1"/>
            <a:endParaRPr lang="tr-TR" dirty="0"/>
          </a:p>
          <a:p>
            <a:r>
              <a:rPr lang="tr-TR" dirty="0"/>
              <a:t>Bağlamsal Tahminleme (Contextual Prediction):</a:t>
            </a:r>
          </a:p>
          <a:p>
            <a:pPr lvl="1"/>
            <a:r>
              <a:rPr lang="tr-TR" dirty="0"/>
              <a:t>Model, bir kelime veya cümle verildiğinde sonraki olası kelimeyi tahmin eder.</a:t>
            </a:r>
          </a:p>
          <a:p>
            <a:pPr lvl="1"/>
            <a:r>
              <a:rPr lang="tr-TR" dirty="0"/>
              <a:t>Bu süreç “next-token prediction” olarak adlandırılır ve metin üretiminin temelini oluşturur.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7D321-D477-FD13-DB43-63658B54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A3B-DA9D-333E-C6E0-F0B201F8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05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9C6B-D12E-699D-0682-97BFB9B5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756A-8BD9-14CA-8F56-4B1966AF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509954"/>
            <a:ext cx="9404722" cy="6013938"/>
          </a:xfrm>
        </p:spPr>
        <p:txBody>
          <a:bodyPr>
            <a:normAutofit/>
          </a:bodyPr>
          <a:lstStyle/>
          <a:p>
            <a:r>
              <a:rPr lang="tr-TR" dirty="0"/>
              <a:t>İnce Ayar (Fine-Tuning):</a:t>
            </a:r>
          </a:p>
          <a:p>
            <a:pPr lvl="1"/>
            <a:r>
              <a:rPr lang="tr-TR" dirty="0"/>
              <a:t>Önceden eğitilmiş model, belirli bir görev için ince ayar ile optimize edilir.</a:t>
            </a:r>
          </a:p>
          <a:p>
            <a:pPr lvl="1"/>
            <a:r>
              <a:rPr lang="tr-TR" dirty="0"/>
              <a:t>Örnek: müşteri hizmetleri için sohbet botu veya tıbbi metin analiz modeli.</a:t>
            </a:r>
          </a:p>
          <a:p>
            <a:pPr lvl="1"/>
            <a:r>
              <a:rPr lang="tr-TR" dirty="0"/>
              <a:t>LLM’ler statik değil, yeni veriler ve ince ayarlarla geliştirilebilir ve güncellenebilir.</a:t>
            </a:r>
          </a:p>
          <a:p>
            <a:pPr lvl="1"/>
            <a:endParaRPr lang="tr-TR" dirty="0"/>
          </a:p>
          <a:p>
            <a:r>
              <a:rPr lang="tr-TR" dirty="0"/>
              <a:t>Dikkat Mekanizması (Attention Mechanism):</a:t>
            </a:r>
          </a:p>
          <a:p>
            <a:pPr lvl="1"/>
            <a:r>
              <a:rPr lang="tr-TR" dirty="0"/>
              <a:t>Model, hangi kelimenin bağlamda daha önemli olduğunu dikkat ağırlıkları ile belirler.</a:t>
            </a:r>
          </a:p>
          <a:p>
            <a:pPr lvl="1"/>
            <a:r>
              <a:rPr lang="tr-TR" dirty="0"/>
              <a:t>Uzun metinlerde kritik bilgileri kaybetmeden anlam oluşturmasını sağlar.</a:t>
            </a:r>
          </a:p>
          <a:p>
            <a:pPr lvl="1"/>
            <a:endParaRPr lang="tr-TR" dirty="0"/>
          </a:p>
          <a:p>
            <a:r>
              <a:rPr lang="tr-TR" dirty="0"/>
              <a:t>Olasılıksal Çıktı Üretimi:</a:t>
            </a:r>
          </a:p>
          <a:p>
            <a:pPr lvl="1"/>
            <a:r>
              <a:rPr lang="tr-TR" dirty="0"/>
              <a:t>LLM’ler kesin sonuç vermez, olasılıksal tahminler yapar.</a:t>
            </a:r>
          </a:p>
          <a:p>
            <a:pPr lvl="1"/>
            <a:r>
              <a:rPr lang="tr-TR" dirty="0"/>
              <a:t>Aynı girdiye farklı, fakat mantıklı çıktılar üretebilir.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0F7E7-6304-82DA-5661-2872734D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86D0B-2559-1830-4A33-A5CD8D8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03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6E3F-94A0-6AA4-F595-A59C8541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4CCC-0B47-D810-6587-E1ABC2AD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509954"/>
            <a:ext cx="9404722" cy="6013938"/>
          </a:xfrm>
        </p:spPr>
        <p:txBody>
          <a:bodyPr>
            <a:normAutofit/>
          </a:bodyPr>
          <a:lstStyle/>
          <a:p>
            <a:r>
              <a:rPr lang="tr-TR" dirty="0"/>
              <a:t>Transfer Öğrenme:</a:t>
            </a:r>
          </a:p>
          <a:p>
            <a:pPr lvl="1"/>
            <a:r>
              <a:rPr lang="tr-TR" dirty="0"/>
              <a:t>Önceden öğrenilen bilgiler, farklı görevlerde kullanılabilir.</a:t>
            </a:r>
          </a:p>
          <a:p>
            <a:pPr lvl="1"/>
            <a:r>
              <a:rPr lang="tr-TR" dirty="0"/>
              <a:t>Örnek: Metin özetleme modeli, çeviri veya soru-cevap görevinde de başarılı olabilir.</a:t>
            </a:r>
          </a:p>
          <a:p>
            <a:pPr lvl="1"/>
            <a:endParaRPr lang="tr-TR" dirty="0"/>
          </a:p>
          <a:p>
            <a:r>
              <a:rPr lang="tr-TR" dirty="0"/>
              <a:t>Örnekleme Stratejileri:</a:t>
            </a:r>
          </a:p>
          <a:p>
            <a:pPr lvl="1"/>
            <a:r>
              <a:rPr lang="tr-TR" dirty="0"/>
              <a:t>Metin üretirken farklı stratejiler kullanılır:</a:t>
            </a:r>
          </a:p>
          <a:p>
            <a:pPr lvl="2"/>
            <a:r>
              <a:rPr lang="tr-TR" dirty="0"/>
              <a:t>Greedy Search → her adımda en olası kelimeyi seçer.</a:t>
            </a:r>
          </a:p>
          <a:p>
            <a:pPr lvl="2"/>
            <a:r>
              <a:rPr lang="tr-TR" dirty="0"/>
              <a:t>Beam Search → olası birden fazla kelime zincirini değerlendirir.</a:t>
            </a:r>
          </a:p>
          <a:p>
            <a:pPr lvl="2"/>
            <a:r>
              <a:rPr lang="tr-TR" dirty="0"/>
              <a:t>Top-k / Top-p Sampling → çeşitlilik için rastgele seçimler yapar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11F6B-4B10-D822-9F4B-F6B5BF56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B9AB1-A64F-5F7C-CBAC-0A26A286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9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431DB-2001-B454-369A-C1C5708E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905D-97F6-E6F7-6098-59A16C79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tr-TR" dirty="0"/>
              <a:t>Transformer Mimarisi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6623-4F05-CFEE-11B5-E7535D5F3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66092"/>
            <a:ext cx="9404722" cy="5310554"/>
          </a:xfrm>
        </p:spPr>
        <p:txBody>
          <a:bodyPr>
            <a:normAutofit/>
          </a:bodyPr>
          <a:lstStyle/>
          <a:p>
            <a:r>
              <a:rPr lang="tr-TR" dirty="0"/>
              <a:t>Genel Tanım: </a:t>
            </a:r>
          </a:p>
          <a:p>
            <a:pPr lvl="1"/>
            <a:r>
              <a:rPr lang="tr-TR" dirty="0"/>
              <a:t>Transformer, özellikle LLM’lerin temelini oluşturur.</a:t>
            </a:r>
          </a:p>
          <a:p>
            <a:pPr lvl="1"/>
            <a:r>
              <a:rPr lang="tr-TR" dirty="0"/>
              <a:t>RNN ve LSTM tabanlı modellerin uzun bağlamları öğrenmedeki sınırlamalarını aşar.</a:t>
            </a:r>
          </a:p>
          <a:p>
            <a:pPr lvl="1"/>
            <a:r>
              <a:rPr lang="tr-TR" dirty="0"/>
              <a:t>Ana fikir: tüm girdiyi aynı anda işleyip, önemli bilgiyi “dikkat (attention)” mekanizması ile seçmek.</a:t>
            </a:r>
          </a:p>
          <a:p>
            <a:pPr lvl="1"/>
            <a:endParaRPr lang="tr-TR" dirty="0"/>
          </a:p>
          <a:p>
            <a:r>
              <a:rPr lang="tr-TR" dirty="0"/>
              <a:t>Encoder-Decoder Yapısı:</a:t>
            </a:r>
          </a:p>
          <a:p>
            <a:pPr lvl="1"/>
            <a:r>
              <a:rPr lang="tr-TR" dirty="0"/>
              <a:t>Encoder: Girdi verisini (ör. metin) alır ve yüksek boyutlu bir temsil (embedding) oluşturur.</a:t>
            </a:r>
          </a:p>
          <a:p>
            <a:pPr lvl="1"/>
            <a:r>
              <a:rPr lang="tr-TR" dirty="0"/>
              <a:t>Decoder: Encoder’dan gelen temsil ile hedef çıktıyı (ör. çeviri, metin üretimi) üretir.LLM’lerde çoğunlukla sadece Decoder yapısı kullanılır, çünkü amaç metin üretmektir.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506F-8B68-F94E-67C7-B1D3E880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6663-7C4A-AB8D-2922-25ADC787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1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C4F10-43DD-F184-1FEC-ADA0D908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D633-0870-1680-058D-6BAB6263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668215"/>
            <a:ext cx="9404722" cy="5873261"/>
          </a:xfrm>
        </p:spPr>
        <p:txBody>
          <a:bodyPr>
            <a:normAutofit/>
          </a:bodyPr>
          <a:lstStyle/>
          <a:p>
            <a:r>
              <a:rPr lang="tr-TR" dirty="0"/>
              <a:t>Feed-Forward Network (FFN):</a:t>
            </a:r>
          </a:p>
          <a:p>
            <a:pPr lvl="1"/>
            <a:r>
              <a:rPr lang="tr-TR" dirty="0"/>
              <a:t>Attention’dan çıkan sonuç, tamamen bağlı katmanlardan (fully connected layers) geçirilir.</a:t>
            </a:r>
          </a:p>
          <a:p>
            <a:pPr lvl="1"/>
            <a:r>
              <a:rPr lang="tr-TR" dirty="0"/>
              <a:t>Karmaşık ilişkileri ve doğrusal olmayan bağlantıları öğrenir.</a:t>
            </a:r>
          </a:p>
          <a:p>
            <a:endParaRPr lang="tr-TR" dirty="0"/>
          </a:p>
          <a:p>
            <a:r>
              <a:rPr lang="tr-TR" dirty="0"/>
              <a:t>Layer Normalization ve Residual Connection:</a:t>
            </a:r>
          </a:p>
          <a:p>
            <a:pPr lvl="1"/>
            <a:r>
              <a:rPr lang="tr-TR" dirty="0"/>
              <a:t>Residual Connection: Katman çıktısını girişe ekleyerek bilgi kaybını önler ve öğrenmeyi kolaylaştırır.</a:t>
            </a:r>
          </a:p>
          <a:p>
            <a:pPr lvl="1"/>
            <a:r>
              <a:rPr lang="tr-TR" dirty="0"/>
              <a:t>Layer Normalization: Modelin kararlılığını artırır ve eğitim sürecini hızlandırır.</a:t>
            </a:r>
          </a:p>
          <a:p>
            <a:endParaRPr lang="tr-TR" dirty="0"/>
          </a:p>
          <a:p>
            <a:r>
              <a:rPr lang="tr-TR" dirty="0"/>
              <a:t>Çok Katmanlı Yapı:</a:t>
            </a:r>
          </a:p>
          <a:p>
            <a:pPr lvl="1"/>
            <a:r>
              <a:rPr lang="tr-TR" dirty="0"/>
              <a:t>Transformer blokları üst üste bindirilerek derin bir model oluşturulur.</a:t>
            </a:r>
          </a:p>
          <a:p>
            <a:pPr lvl="1"/>
            <a:r>
              <a:rPr lang="tr-TR" dirty="0"/>
              <a:t>Derinlik arttıkça modelin bağlamı anlama ve üretme kapasitesi yükselir.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3268F-2F9A-C61C-F7FC-BA2E86BF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EEBD3-1CDE-4FF7-04FE-D9AFFA3B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90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778A-D645-6D27-CA77-D65C0545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BF46-9ACC-F4FE-B40D-2C81FCAC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826477"/>
            <a:ext cx="9404722" cy="4639380"/>
          </a:xfrm>
        </p:spPr>
        <p:txBody>
          <a:bodyPr>
            <a:normAutofit/>
          </a:bodyPr>
          <a:lstStyle/>
          <a:p>
            <a:r>
              <a:rPr lang="tr-TR" dirty="0"/>
              <a:t>Giriş ve Çıkış Temsilleri (Embeddings):</a:t>
            </a:r>
          </a:p>
          <a:p>
            <a:pPr lvl="1"/>
            <a:r>
              <a:rPr lang="tr-TR" dirty="0"/>
              <a:t>Kelimeler veya tokenlar, modelin anlayacağı yüksek boyutlu vektörlere dönüştürülür (embedding).</a:t>
            </a:r>
          </a:p>
          <a:p>
            <a:pPr lvl="1"/>
            <a:r>
              <a:rPr lang="tr-TR" dirty="0"/>
              <a:t>Bu temsil, attention ve FFN katmanlarında işlenir.</a:t>
            </a:r>
          </a:p>
          <a:p>
            <a:pPr lvl="1"/>
            <a:endParaRPr lang="tr-TR" dirty="0"/>
          </a:p>
          <a:p>
            <a:r>
              <a:rPr lang="tr-TR" dirty="0"/>
              <a:t>Avantajları:</a:t>
            </a:r>
          </a:p>
          <a:p>
            <a:pPr lvl="1"/>
            <a:r>
              <a:rPr lang="tr-TR" dirty="0"/>
              <a:t>Paralel işlem yapabilme → çok daha hızlı eğitim.</a:t>
            </a:r>
          </a:p>
          <a:p>
            <a:pPr lvl="1"/>
            <a:r>
              <a:rPr lang="tr-TR" dirty="0"/>
              <a:t>Uzun bağlamları öğrenebilme → metin üretimi ve özetlemede yüksek başarı.</a:t>
            </a:r>
          </a:p>
          <a:p>
            <a:pPr lvl="1"/>
            <a:r>
              <a:rPr lang="tr-TR" dirty="0"/>
              <a:t>Çoklu görev ve transfer öğrenmeye uygun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A595-601D-0B3A-DFEF-7EDC910B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FD91-ABED-EFF8-EB84-679F48AC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249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35A5B-1172-74EB-5AF9-97D03377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8C05-18AC-21B6-AE62-D11D84A4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06" y="1496960"/>
            <a:ext cx="9463884" cy="3329581"/>
          </a:xfrm>
        </p:spPr>
        <p:txBody>
          <a:bodyPr/>
          <a:lstStyle/>
          <a:p>
            <a:r>
              <a:rPr lang="tr-TR" dirty="0"/>
              <a:t>Agentic Framework</a:t>
            </a:r>
          </a:p>
        </p:txBody>
      </p:sp>
    </p:spTree>
    <p:extLst>
      <p:ext uri="{BB962C8B-B14F-4D97-AF65-F5344CB8AC3E}">
        <p14:creationId xmlns:p14="http://schemas.microsoft.com/office/powerpoint/2010/main" val="327763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66FF-2003-05C7-5784-BB6468E2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E2B99-71AA-6DFC-CCF9-CD1F8B2C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992"/>
            <a:ext cx="9404723" cy="5134408"/>
          </a:xfrm>
        </p:spPr>
        <p:txBody>
          <a:bodyPr>
            <a:normAutofit/>
          </a:bodyPr>
          <a:lstStyle/>
          <a:p>
            <a:r>
              <a:rPr lang="tr-TR" dirty="0"/>
              <a:t>Tanım:</a:t>
            </a:r>
          </a:p>
          <a:p>
            <a:pPr lvl="1"/>
            <a:r>
              <a:rPr lang="tr-TR" dirty="0"/>
              <a:t>Agentic Framework, özerk yapay zekâ ajanlarının belirli bir hedef doğrultusunda görevleri planlayıp yürütmesini sağlayan bir çerçevedir.</a:t>
            </a:r>
          </a:p>
          <a:p>
            <a:pPr lvl="1"/>
            <a:r>
              <a:rPr lang="tr-TR" dirty="0"/>
              <a:t>Amaç, insan müdahalesini minimuma indirerek karmaşık süreçleri otomatikleştirmek ve optimize etmektir.</a:t>
            </a:r>
          </a:p>
          <a:p>
            <a:pPr lvl="1"/>
            <a:endParaRPr lang="tr-TR" dirty="0"/>
          </a:p>
          <a:p>
            <a:r>
              <a:rPr lang="tr-TR" dirty="0"/>
              <a:t>Temel Bileşenler:</a:t>
            </a:r>
          </a:p>
          <a:p>
            <a:pPr lvl="1"/>
            <a:r>
              <a:rPr lang="tr-TR" dirty="0"/>
              <a:t>Agent (Ajan): Görevleri yerine getiren, karar veren yapay zekâ birimi.</a:t>
            </a:r>
          </a:p>
          <a:p>
            <a:pPr lvl="1"/>
            <a:r>
              <a:rPr lang="tr-TR" dirty="0"/>
              <a:t>Environment (Çevre): Ajanın etkileşimde bulunduğu sistem veya üretim süreci.</a:t>
            </a:r>
          </a:p>
          <a:p>
            <a:pPr lvl="1"/>
            <a:r>
              <a:rPr lang="tr-TR" dirty="0"/>
              <a:t>Task (Görev): Ajanın tamamlaması gereken spesifik iş veya hedef.</a:t>
            </a:r>
          </a:p>
          <a:p>
            <a:pPr lvl="1"/>
            <a:r>
              <a:rPr lang="tr-TR" dirty="0"/>
              <a:t>Goal (Hedef): Görevin başarı kriteri; ajan, çevreden aldığı geri bildirimle bu hedefe ulaşmaya çalışır.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5F640-74CC-9408-C035-027566C6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27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A97F2B-606C-3477-0DEF-B27A9A7C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Tanım ve Temel Kavramlar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E665F-397A-12B4-6F40-A2958F7072D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B38261-A757-7D98-1C32-9639EB36537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794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AFD8-90FA-2B05-59B8-4736B221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0798-1771-9A7B-69B2-C0CF8564C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97877"/>
            <a:ext cx="9404723" cy="6031523"/>
          </a:xfrm>
        </p:spPr>
        <p:txBody>
          <a:bodyPr>
            <a:normAutofit/>
          </a:bodyPr>
          <a:lstStyle/>
          <a:p>
            <a:r>
              <a:rPr lang="tr-TR" dirty="0"/>
              <a:t>Çalışma Prensibi:</a:t>
            </a:r>
          </a:p>
          <a:p>
            <a:pPr lvl="1"/>
            <a:r>
              <a:rPr lang="tr-TR" dirty="0"/>
              <a:t>Ajan, çevreden veri toplar → analiz eder → karar verir → eylem uygular → sonucu değerlendirir.</a:t>
            </a:r>
          </a:p>
          <a:p>
            <a:pPr lvl="1"/>
            <a:r>
              <a:rPr lang="tr-TR" dirty="0"/>
              <a:t>Bu döngü, hedefe ulaşana kadar sürekli devam eder (feedback loop).</a:t>
            </a:r>
          </a:p>
          <a:p>
            <a:pPr lvl="1"/>
            <a:endParaRPr lang="tr-TR" dirty="0"/>
          </a:p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Özerklik: İnsan müdahalesi olmadan kendi kararlarını alabilir.</a:t>
            </a:r>
          </a:p>
          <a:p>
            <a:pPr lvl="1"/>
            <a:r>
              <a:rPr lang="tr-TR" dirty="0"/>
              <a:t>Uyarlanabilirlik: Çevredeki değişikliklere göre stratejisini güncelleyebilir.</a:t>
            </a:r>
          </a:p>
          <a:p>
            <a:pPr lvl="1"/>
            <a:r>
              <a:rPr lang="tr-TR" dirty="0"/>
              <a:t>Planlama ve Önceliklendirme: Birden fazla görev varsa en uygun sırayı belirler.</a:t>
            </a:r>
          </a:p>
          <a:p>
            <a:pPr lvl="1"/>
            <a:r>
              <a:rPr lang="tr-TR" dirty="0"/>
              <a:t>Öğrenme Yeteneği: Deneyimden veya simülasyonlardan öğrenerek performansını artırabilir.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76B3E-0E0C-EFFC-CCBC-0AB74DDA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A0B50C-1C1B-9A51-5B85-B3DC0C7A462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34B76A-4E75-E16B-879E-D75CC4A1CD9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7955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FA8D0-5AE2-36D2-D412-96848135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EA79-057F-B87E-9482-80A67EC8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992"/>
            <a:ext cx="9404723" cy="5134408"/>
          </a:xfrm>
        </p:spPr>
        <p:txBody>
          <a:bodyPr>
            <a:normAutofit/>
          </a:bodyPr>
          <a:lstStyle/>
          <a:p>
            <a:r>
              <a:rPr lang="tr-TR" dirty="0"/>
              <a:t>Özerk Görev Yürütme:</a:t>
            </a:r>
          </a:p>
          <a:p>
            <a:pPr lvl="1"/>
            <a:r>
              <a:rPr lang="tr-TR" dirty="0"/>
              <a:t>Ajanlar, insan müdahalesine minimum ihtiyaç duyar ve karmaşık görevleri bağımsız olarak tamamlayabilir.</a:t>
            </a:r>
          </a:p>
          <a:p>
            <a:pPr lvl="1"/>
            <a:endParaRPr lang="tr-TR" dirty="0"/>
          </a:p>
          <a:p>
            <a:r>
              <a:rPr lang="tr-TR" dirty="0"/>
              <a:t>Verimlilik Artışı:</a:t>
            </a:r>
          </a:p>
          <a:p>
            <a:pPr lvl="1"/>
            <a:r>
              <a:rPr lang="tr-TR" dirty="0"/>
              <a:t>Görevler hızlı ve sürekli olarak yürütülür, üretim hattı veya süreçlerin verimliliği artar.</a:t>
            </a:r>
          </a:p>
          <a:p>
            <a:pPr lvl="1"/>
            <a:endParaRPr lang="tr-TR" dirty="0"/>
          </a:p>
          <a:p>
            <a:r>
              <a:rPr lang="tr-TR" dirty="0"/>
              <a:t>Karmaşık Süreçleri Yönetme:</a:t>
            </a:r>
          </a:p>
          <a:p>
            <a:pPr lvl="1"/>
            <a:r>
              <a:rPr lang="tr-TR" dirty="0"/>
              <a:t>Çok adımlı ve birbirine bağlı görevleri planlayıp optimize edebilir.</a:t>
            </a:r>
          </a:p>
          <a:p>
            <a:pPr lvl="1"/>
            <a:r>
              <a:rPr lang="tr-TR" dirty="0"/>
              <a:t>Örneğin tedarik zinciri yönetiminde çeşitli etkenleri aynı anda değerlendirir.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DD984-E665-92D4-AC2B-DAA96F82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29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2D982D-7CF4-76FE-76D7-16BB7A69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Agentic Framework Avantajları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1A0CAA-6697-7777-53E0-744A284B6CB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4F80A7-D215-6129-3821-73C83E17E037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45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C256-B601-207A-2E8F-EDC7BCCD2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8269-256B-E62F-487E-8A35EA1F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919288"/>
            <a:ext cx="9404723" cy="1828800"/>
          </a:xfrm>
        </p:spPr>
        <p:txBody>
          <a:bodyPr>
            <a:normAutofit/>
          </a:bodyPr>
          <a:lstStyle/>
          <a:p>
            <a:r>
              <a:rPr lang="tr-TR" dirty="0"/>
              <a:t>Amaç ve Çıktı Türü: </a:t>
            </a:r>
          </a:p>
          <a:p>
            <a:pPr lvl="1"/>
            <a:r>
              <a:rPr lang="tr-TR" dirty="0"/>
              <a:t>Geleneksel: Var olan verilerden sınıflandırma, tahmin veya karar verme gibi görevleri yapar (ör. spam filtresi, kredi skorlama).</a:t>
            </a:r>
          </a:p>
          <a:p>
            <a:pPr lvl="1"/>
            <a:r>
              <a:rPr lang="tr-TR" dirty="0"/>
              <a:t>Üretken: Öğrendiği bilgileri kullanarak yeni veri/çıktı üretir (ör. metin yazma, resim oluşturma).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B63B6-D000-89E8-181A-92D24ADA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37C9CA-E769-1FDC-2C21-B4CB7B45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1518784"/>
          </a:xfrm>
        </p:spPr>
        <p:txBody>
          <a:bodyPr/>
          <a:lstStyle/>
          <a:p>
            <a:r>
              <a:rPr lang="tr-TR" dirty="0"/>
              <a:t>Üretken Yapay Zeka ile Geleneksel Yapay Zeka Arasındaki Farklar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FAE42A-7C42-97F3-C23A-61C8C88E933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6D3A4-9A92-69A1-EF51-A6AADF640DF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703246-A5AE-8D61-29E4-070696F98CE3}"/>
              </a:ext>
            </a:extLst>
          </p:cNvPr>
          <p:cNvSpPr txBox="1">
            <a:spLocks/>
          </p:cNvSpPr>
          <p:nvPr/>
        </p:nvSpPr>
        <p:spPr>
          <a:xfrm>
            <a:off x="645128" y="4062413"/>
            <a:ext cx="9404723" cy="196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Çalışma Yöntemi:</a:t>
            </a:r>
          </a:p>
          <a:p>
            <a:pPr lvl="1"/>
            <a:r>
              <a:rPr lang="tr-TR" dirty="0"/>
              <a:t>Geleneksel: Kurallara, istatistiksel modellere veya sınırlı algoritmalara dayanır.</a:t>
            </a:r>
          </a:p>
          <a:p>
            <a:pPr lvl="1"/>
            <a:r>
              <a:rPr lang="tr-TR" dirty="0"/>
              <a:t>Üretken: Büyük ölçekli derin öğrenme modelleri (özellikle Transformer tabanlı LLM’ler, Diffusion modelleri) ile çalışır.</a:t>
            </a:r>
          </a:p>
        </p:txBody>
      </p:sp>
    </p:spTree>
    <p:extLst>
      <p:ext uri="{BB962C8B-B14F-4D97-AF65-F5344CB8AC3E}">
        <p14:creationId xmlns:p14="http://schemas.microsoft.com/office/powerpoint/2010/main" val="318882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8C727-DA71-19CF-5291-887C7B68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EEC1-1351-2D9C-F47F-0C3DBA00F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80292"/>
            <a:ext cx="9404723" cy="6049108"/>
          </a:xfrm>
        </p:spPr>
        <p:txBody>
          <a:bodyPr>
            <a:normAutofit/>
          </a:bodyPr>
          <a:lstStyle/>
          <a:p>
            <a:r>
              <a:rPr lang="tr-TR" dirty="0"/>
              <a:t>Hata ve Risk Azaltma:</a:t>
            </a:r>
          </a:p>
          <a:p>
            <a:pPr lvl="1"/>
            <a:r>
              <a:rPr lang="tr-TR" dirty="0"/>
              <a:t>İnsan hatasını minimize eder.</a:t>
            </a:r>
          </a:p>
          <a:p>
            <a:pPr lvl="1"/>
            <a:r>
              <a:rPr lang="tr-TR" dirty="0"/>
              <a:t>Öngörülemeyen durumları simülasyon ve veri analizi ile önden tespit edebilir.</a:t>
            </a:r>
          </a:p>
          <a:p>
            <a:pPr lvl="1"/>
            <a:endParaRPr lang="tr-TR" dirty="0"/>
          </a:p>
          <a:p>
            <a:r>
              <a:rPr lang="tr-TR" dirty="0"/>
              <a:t>Ölçeklenebilirlik:</a:t>
            </a:r>
          </a:p>
          <a:p>
            <a:pPr lvl="1"/>
            <a:r>
              <a:rPr lang="tr-TR" dirty="0"/>
              <a:t>Birden fazla ajan aynı anda farklı görevlerde çalışabilir.</a:t>
            </a:r>
          </a:p>
          <a:p>
            <a:pPr lvl="1"/>
            <a:r>
              <a:rPr lang="tr-TR" dirty="0"/>
              <a:t>Büyük üretim süreçleri veya çok lokasyonlu operasyonlar için uygundur.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İnsan-Makine İşbirliği:</a:t>
            </a:r>
          </a:p>
          <a:p>
            <a:pPr lvl="1"/>
            <a:r>
              <a:rPr lang="tr-TR" dirty="0"/>
              <a:t>Ajanlar rutin veya karmaşık görevleri üstlenirken, insanlar stratejik ve yaratıcı işlere odaklanabilir.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8C4D5-C067-D924-662D-BD92CD19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30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FA805-2DD2-26F4-AE59-579F923D14E5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40D097-8049-EEEA-C86B-72CCD8956E5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216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FD9E9-F5B9-6CFD-B615-2DE4285B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8DBB-9D69-FC75-0C3D-6EF5F975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329410"/>
            <a:ext cx="9404723" cy="5317575"/>
          </a:xfrm>
        </p:spPr>
        <p:txBody>
          <a:bodyPr>
            <a:normAutofit/>
          </a:bodyPr>
          <a:lstStyle/>
          <a:p>
            <a:r>
              <a:rPr lang="tr-TR" dirty="0"/>
              <a:t>Karmaşıklık ve Hata Riski:</a:t>
            </a:r>
          </a:p>
          <a:p>
            <a:pPr lvl="1"/>
            <a:r>
              <a:rPr lang="tr-TR" dirty="0"/>
              <a:t>Özerk ajanlar karmaşık algoritmalar içerir ve yanlış karar alma riski vardır.</a:t>
            </a:r>
          </a:p>
          <a:p>
            <a:pPr lvl="1"/>
            <a:r>
              <a:rPr lang="tr-TR" dirty="0"/>
              <a:t>Hatalı eylemler, özellikle üretim süreçlerinde ciddi maliyet ve aksaklık yaratabilir.</a:t>
            </a:r>
          </a:p>
          <a:p>
            <a:pPr lvl="1"/>
            <a:endParaRPr lang="tr-TR" dirty="0"/>
          </a:p>
          <a:p>
            <a:r>
              <a:rPr lang="tr-TR" dirty="0"/>
              <a:t>Yüksek Hesaplama ve Veri Gereksinimi:</a:t>
            </a:r>
          </a:p>
          <a:p>
            <a:pPr lvl="1"/>
            <a:r>
              <a:rPr lang="tr-TR" dirty="0"/>
              <a:t>Ajanların etkili çalışabilmesi için büyük veri ve güçlü işlemci kaynaklarına ihtiyaç vardır.</a:t>
            </a:r>
          </a:p>
          <a:p>
            <a:pPr lvl="1"/>
            <a:r>
              <a:rPr lang="tr-TR" dirty="0"/>
              <a:t>Özellikle gerçek zamanlı kararlar için donanım maliyeti yüksek olabilir.</a:t>
            </a:r>
          </a:p>
          <a:p>
            <a:pPr lvl="1"/>
            <a:endParaRPr lang="tr-TR" dirty="0"/>
          </a:p>
          <a:p>
            <a:r>
              <a:rPr lang="tr-TR" dirty="0"/>
              <a:t>Entegrasyon Zorlukları:</a:t>
            </a:r>
          </a:p>
          <a:p>
            <a:pPr lvl="1"/>
            <a:r>
              <a:rPr lang="tr-TR" dirty="0"/>
              <a:t>Mevcut üretim sistemleri veya yazılım altyapısı ile sorunsuz entegrasyon sağlamak zor olabilir.</a:t>
            </a:r>
          </a:p>
          <a:p>
            <a:pPr lvl="1"/>
            <a:r>
              <a:rPr lang="tr-TR" dirty="0"/>
              <a:t>Uyum sorunları, üretim hattında aksamalara yol açabilir.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6E92-3476-0C02-525E-2912EBDA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31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310D4B-E6FA-053D-7C85-14E1FC77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295729"/>
            <a:ext cx="9404723" cy="880608"/>
          </a:xfrm>
        </p:spPr>
        <p:txBody>
          <a:bodyPr/>
          <a:lstStyle/>
          <a:p>
            <a:r>
              <a:rPr lang="tr-TR" dirty="0"/>
              <a:t>Agentic Framework Dezavantajları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FFE370-67B9-0999-1342-DC2F5C0C4C12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FA277-35CE-24D7-128D-90D8582A9DE8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187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9FF4-A9F7-3A2A-B4EE-DB892058F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476A-D822-8920-3B26-EFD6925C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80292"/>
            <a:ext cx="9404723" cy="6049108"/>
          </a:xfrm>
        </p:spPr>
        <p:txBody>
          <a:bodyPr>
            <a:normAutofit/>
          </a:bodyPr>
          <a:lstStyle/>
          <a:p>
            <a:r>
              <a:rPr lang="tr-TR" dirty="0"/>
              <a:t>Etik ve Sorumluluk Sorunları:</a:t>
            </a:r>
          </a:p>
          <a:p>
            <a:pPr lvl="1"/>
            <a:r>
              <a:rPr lang="tr-TR" dirty="0"/>
              <a:t>Ajanlar hatalı veya beklenmedik çıktılar üretebilir; sorumluluk ve karar mekanizması net olmayabilir.</a:t>
            </a:r>
          </a:p>
          <a:p>
            <a:pPr lvl="1"/>
            <a:r>
              <a:rPr lang="tr-TR" dirty="0"/>
              <a:t>İnsan müdahalesi olmadan kritik kararlar alınması etik sorunlar yaratabilir.</a:t>
            </a:r>
          </a:p>
          <a:p>
            <a:pPr lvl="1"/>
            <a:endParaRPr lang="tr-TR" dirty="0"/>
          </a:p>
          <a:p>
            <a:r>
              <a:rPr lang="tr-TR" dirty="0"/>
              <a:t>Bakım ve Güncelleme Gereksinimi:</a:t>
            </a:r>
          </a:p>
          <a:p>
            <a:pPr lvl="1"/>
            <a:r>
              <a:rPr lang="tr-TR" dirty="0"/>
              <a:t>Ajanların performansı, düzenli güncelleme ve eğitim ile korunmalıdır.</a:t>
            </a:r>
          </a:p>
          <a:p>
            <a:pPr lvl="1"/>
            <a:r>
              <a:rPr lang="tr-TR" dirty="0"/>
              <a:t>Eski veya hatalı modellerin kullanımı üretim kalitesini düşürebilir.</a:t>
            </a:r>
          </a:p>
          <a:p>
            <a:pPr lvl="1"/>
            <a:endParaRPr lang="tr-TR" dirty="0"/>
          </a:p>
          <a:p>
            <a:r>
              <a:rPr lang="tr-TR" dirty="0"/>
              <a:t>Önyargı ve Model Limitleri:</a:t>
            </a:r>
          </a:p>
          <a:p>
            <a:pPr lvl="1"/>
            <a:r>
              <a:rPr lang="tr-TR" dirty="0"/>
              <a:t>Eğitim verilerindeki önyargılar veya eksiklikler, ajanların yanlış karar vermesine neden olabilir.</a:t>
            </a:r>
          </a:p>
          <a:p>
            <a:pPr lvl="1"/>
            <a:r>
              <a:rPr lang="tr-TR" dirty="0"/>
              <a:t>Karmaşık senaryolarda beklenmeyen sonuçlar üretebilir.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761D-7DC4-7B0C-0889-A9CE6CE5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32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A2F9D4-EEFC-8F2C-7B1B-7808F37C036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786AFE-390D-333B-8C37-FCE24114F07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920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3A1C-F627-49D2-43A9-05049A9E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2E4E-20D1-F1A0-5A54-C52D087D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06" y="1496960"/>
            <a:ext cx="9463884" cy="3329581"/>
          </a:xfrm>
        </p:spPr>
        <p:txBody>
          <a:bodyPr/>
          <a:lstStyle/>
          <a:p>
            <a:r>
              <a:rPr lang="tr-TR" dirty="0"/>
              <a:t>Prompt Mühendisliği</a:t>
            </a:r>
          </a:p>
        </p:txBody>
      </p:sp>
    </p:spTree>
    <p:extLst>
      <p:ext uri="{BB962C8B-B14F-4D97-AF65-F5344CB8AC3E}">
        <p14:creationId xmlns:p14="http://schemas.microsoft.com/office/powerpoint/2010/main" val="272189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E376-E5C5-5B03-55D6-2CDDF37C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07EF-1E68-22F4-D13C-4746D1D6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689800"/>
            <a:ext cx="9404723" cy="4589285"/>
          </a:xfrm>
        </p:spPr>
        <p:txBody>
          <a:bodyPr>
            <a:normAutofit/>
          </a:bodyPr>
          <a:lstStyle/>
          <a:p>
            <a:r>
              <a:rPr lang="tr-TR" dirty="0"/>
              <a:t>Tanım:</a:t>
            </a:r>
          </a:p>
          <a:p>
            <a:pPr lvl="1"/>
            <a:r>
              <a:rPr lang="tr-TR" dirty="0"/>
              <a:t>Prompt mühendisliği, yapay zekâ modellerine doğru ve etkili şekilde talimat vererek istenen çıktıyı elde etme sürecidir.</a:t>
            </a:r>
          </a:p>
          <a:p>
            <a:pPr lvl="1"/>
            <a:r>
              <a:rPr lang="tr-TR" dirty="0"/>
              <a:t>Özellikle LLM ve diğer üretken yapay zekâ sistemlerinde modelin davranışını yönlendirmek için kullanılır.</a:t>
            </a:r>
          </a:p>
          <a:p>
            <a:pPr lvl="1"/>
            <a:endParaRPr lang="tr-TR" dirty="0"/>
          </a:p>
          <a:p>
            <a:r>
              <a:rPr lang="tr-TR" dirty="0"/>
              <a:t>Prompt’un Rolü:</a:t>
            </a:r>
          </a:p>
          <a:p>
            <a:pPr lvl="1"/>
            <a:r>
              <a:rPr lang="tr-TR" dirty="0"/>
              <a:t>Modelin anlayacağı bir “soru” veya “girdi” formatı oluşturur.</a:t>
            </a:r>
          </a:p>
          <a:p>
            <a:pPr lvl="1"/>
            <a:r>
              <a:rPr lang="tr-TR" dirty="0"/>
              <a:t>Ne üretileceğini, hangi biçimde ve hangi bağlamda olması gerektiğini belirler.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9C0BA-4845-FE8D-A839-72D960FC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34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157EC-A07D-0341-4A6C-DB8AC46F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78915"/>
            <a:ext cx="9404723" cy="880608"/>
          </a:xfrm>
        </p:spPr>
        <p:txBody>
          <a:bodyPr/>
          <a:lstStyle/>
          <a:p>
            <a:r>
              <a:rPr lang="tr-TR" dirty="0"/>
              <a:t>Tanım ve Temel Kavramlar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14AB8D-7A28-74CF-B725-DA9ECBDEAE9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7B3992-E00B-BC8E-F247-814D3F3C9760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2779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F99B9-C0B7-0215-B30D-761B6C787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857D-017E-9C47-6948-06FBA14B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295730"/>
            <a:ext cx="9404723" cy="6368840"/>
          </a:xfrm>
        </p:spPr>
        <p:txBody>
          <a:bodyPr>
            <a:normAutofit/>
          </a:bodyPr>
          <a:lstStyle/>
          <a:p>
            <a:r>
              <a:rPr lang="tr-TR" dirty="0"/>
              <a:t>Temel Kavramlar:</a:t>
            </a:r>
          </a:p>
          <a:p>
            <a:pPr lvl="1"/>
            <a:r>
              <a:rPr lang="tr-TR" dirty="0"/>
              <a:t>Input Prompt (Girdi Talimatı): </a:t>
            </a:r>
          </a:p>
          <a:p>
            <a:pPr lvl="2"/>
            <a:r>
              <a:rPr lang="tr-TR" dirty="0"/>
              <a:t>Modelin yanıt üretmesi için verdiğimiz metin veya talimat.</a:t>
            </a:r>
          </a:p>
          <a:p>
            <a:pPr lvl="1"/>
            <a:r>
              <a:rPr lang="tr-TR" dirty="0"/>
              <a:t>Output (Çıktı): </a:t>
            </a:r>
          </a:p>
          <a:p>
            <a:pPr lvl="2"/>
            <a:r>
              <a:rPr lang="tr-TR" dirty="0"/>
              <a:t>Prompt’a yanıt olarak üretilen metin, görsel veya veri.</a:t>
            </a:r>
          </a:p>
          <a:p>
            <a:pPr lvl="1"/>
            <a:r>
              <a:rPr lang="tr-TR" dirty="0"/>
              <a:t>Context (Bağlam): </a:t>
            </a:r>
          </a:p>
          <a:p>
            <a:pPr lvl="2"/>
            <a:r>
              <a:rPr lang="tr-TR" dirty="0"/>
              <a:t>Prompt içerisinde verilen ek bilgiler veya örnekler; modelin doğru ve hedefe uygun yanıt üretmesini sağlar.</a:t>
            </a:r>
          </a:p>
          <a:p>
            <a:pPr lvl="2"/>
            <a:endParaRPr lang="tr-TR" dirty="0"/>
          </a:p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Prompt ne kadar açık ve bağlamlı olursa, modelin çıktısı o kadar isabetli olur.</a:t>
            </a:r>
          </a:p>
          <a:p>
            <a:pPr lvl="1"/>
            <a:r>
              <a:rPr lang="tr-TR" dirty="0"/>
              <a:t>Belirsiz veya eksik prompt, hatalı veya alakasız çıktılara yol açabilir.</a:t>
            </a:r>
          </a:p>
          <a:p>
            <a:pPr lvl="1"/>
            <a:r>
              <a:rPr lang="tr-TR" dirty="0"/>
              <a:t>Iteratif deneme-yanılma süreci ile en iyi prompt oluşturulur.</a:t>
            </a:r>
          </a:p>
          <a:p>
            <a:pPr lvl="1"/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CED7A-C770-D139-EBEF-0382F698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35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F36E42-1156-3BC3-1457-0E773881D9AE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2DEC88-8901-0EC9-DB9B-26E308D3810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834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B95B-D928-20F8-7F07-60393320E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F948-64D8-3850-6F56-B506AC49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689800"/>
            <a:ext cx="9404723" cy="4589285"/>
          </a:xfrm>
        </p:spPr>
        <p:txBody>
          <a:bodyPr>
            <a:normAutofit/>
          </a:bodyPr>
          <a:lstStyle/>
          <a:p>
            <a:r>
              <a:rPr lang="tr-TR" dirty="0"/>
              <a:t>1. Amacı Belirleme:</a:t>
            </a:r>
          </a:p>
          <a:p>
            <a:pPr lvl="1"/>
            <a:r>
              <a:rPr lang="tr-TR" dirty="0"/>
              <a:t>Prompt hazırlamaya başlamadan önce ne elde etmek istediğinizi netleştirin.</a:t>
            </a:r>
          </a:p>
          <a:p>
            <a:pPr lvl="1"/>
            <a:r>
              <a:rPr lang="tr-TR" dirty="0"/>
              <a:t>Örnek: Ürün raporu oluşturma, tasarım önerisi alma, müşteri sorusuna yanıt verme.</a:t>
            </a:r>
          </a:p>
          <a:p>
            <a:pPr lvl="1"/>
            <a:endParaRPr lang="tr-TR" dirty="0"/>
          </a:p>
          <a:p>
            <a:r>
              <a:rPr lang="tr-TR" dirty="0"/>
              <a:t>2. Açık ve Spesifik Talimat Verme:</a:t>
            </a:r>
          </a:p>
          <a:p>
            <a:pPr lvl="1"/>
            <a:r>
              <a:rPr lang="tr-TR" dirty="0"/>
              <a:t>Modelin anlayacağı şekilde net ve belirgin talimatlar yazın.</a:t>
            </a:r>
          </a:p>
          <a:p>
            <a:pPr lvl="1"/>
            <a:r>
              <a:rPr lang="tr-TR" dirty="0"/>
              <a:t>Belirsiz promptlar, hatalı veya alakasız çıktı üretir.</a:t>
            </a:r>
          </a:p>
          <a:p>
            <a:pPr lvl="1"/>
            <a:r>
              <a:rPr lang="tr-TR" dirty="0"/>
              <a:t>Örnek: “Bir otomobil tasarım raporu oluştur” yerine, “2025 yılı elektrikli otomobil tasarımı için aerodinamik ve enerji verimliliği odaklı bir rapor hazırla” gibi.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B6968-6535-886F-CB94-1CA793E2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36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ABF633-B265-AAB4-4A0B-0A4D17A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78915"/>
            <a:ext cx="9404723" cy="880608"/>
          </a:xfrm>
        </p:spPr>
        <p:txBody>
          <a:bodyPr/>
          <a:lstStyle/>
          <a:p>
            <a:r>
              <a:rPr lang="tr-TR" dirty="0"/>
              <a:t>Nasıl Yapılır?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79F46D-B162-87F0-13DD-0DAAFFA481F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6438FF-4D09-9061-0043-D55ECD3EB142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610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4DE1-B884-2A0D-75F9-709F5FBA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68F8-93F2-0910-DD65-C993F4C1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56479"/>
            <a:ext cx="9404723" cy="5486400"/>
          </a:xfrm>
        </p:spPr>
        <p:txBody>
          <a:bodyPr>
            <a:normAutofit/>
          </a:bodyPr>
          <a:lstStyle/>
          <a:p>
            <a:r>
              <a:rPr lang="tr-TR" dirty="0"/>
              <a:t>3. Bağlam Sağlama (Context):</a:t>
            </a:r>
          </a:p>
          <a:p>
            <a:pPr lvl="1"/>
            <a:r>
              <a:rPr lang="tr-TR" dirty="0"/>
              <a:t>Modelin daha doğru ve hedef odaklı yanıt üretmesi için önceki bilgiler veya örnekler ekleyin.</a:t>
            </a:r>
          </a:p>
          <a:p>
            <a:pPr lvl="1"/>
            <a:r>
              <a:rPr lang="tr-TR" dirty="0"/>
              <a:t>Örnek: Önceki ürün verileri, önceki tasarım örnekleri veya müşteri talepleri.</a:t>
            </a:r>
          </a:p>
          <a:p>
            <a:pPr lvl="1"/>
            <a:endParaRPr lang="tr-TR" dirty="0"/>
          </a:p>
          <a:p>
            <a:r>
              <a:rPr lang="tr-TR" dirty="0"/>
              <a:t>4. Örnekleme Stratejileri:</a:t>
            </a:r>
          </a:p>
          <a:p>
            <a:pPr lvl="1"/>
            <a:r>
              <a:rPr lang="tr-TR" dirty="0"/>
              <a:t>Zero-Shot: </a:t>
            </a:r>
          </a:p>
          <a:p>
            <a:pPr lvl="2"/>
            <a:r>
              <a:rPr lang="tr-TR" dirty="0"/>
              <a:t>Modelden örnek vermeden çıktı almak.</a:t>
            </a:r>
          </a:p>
          <a:p>
            <a:pPr lvl="1"/>
            <a:r>
              <a:rPr lang="tr-TR" dirty="0"/>
              <a:t>One-Shot: </a:t>
            </a:r>
          </a:p>
          <a:p>
            <a:pPr lvl="2"/>
            <a:r>
              <a:rPr lang="tr-TR" dirty="0"/>
              <a:t>Tek bir örnek göstererek modeli yönlendirmek.</a:t>
            </a:r>
          </a:p>
          <a:p>
            <a:pPr lvl="1"/>
            <a:r>
              <a:rPr lang="tr-TR" dirty="0"/>
              <a:t>Few-Shot:</a:t>
            </a:r>
          </a:p>
          <a:p>
            <a:pPr lvl="2"/>
            <a:r>
              <a:rPr lang="tr-TR" dirty="0"/>
              <a:t>Birkaç örnekle modelin davranışını belirlemek.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3A939-7319-6E2B-1E94-35427D30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37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498F30-DA88-F51B-BD8D-2DFCEB93A76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EEDBC-E657-F036-5644-496B53C4BB67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479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9EFDD-3E28-2FD3-4B20-D2A58684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378C-DEA2-062A-17C7-8A8EF3783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92198"/>
            <a:ext cx="9404723" cy="5673603"/>
          </a:xfrm>
        </p:spPr>
        <p:txBody>
          <a:bodyPr>
            <a:normAutofit/>
          </a:bodyPr>
          <a:lstStyle/>
          <a:p>
            <a:r>
              <a:rPr lang="tr-TR" dirty="0"/>
              <a:t>5. İstenen Çıktı Formatını Belirtme:</a:t>
            </a:r>
          </a:p>
          <a:p>
            <a:pPr lvl="1"/>
            <a:r>
              <a:rPr lang="tr-TR" dirty="0"/>
              <a:t>Modelin üretmesini istediğiniz formatı netleştirin.</a:t>
            </a:r>
          </a:p>
          <a:p>
            <a:pPr lvl="1"/>
            <a:r>
              <a:rPr lang="tr-TR" dirty="0"/>
              <a:t>Örnek: Liste, tablo, metin paragrafı, JSON veya kod formatı.</a:t>
            </a:r>
          </a:p>
          <a:p>
            <a:pPr lvl="1"/>
            <a:endParaRPr lang="tr-TR" dirty="0"/>
          </a:p>
          <a:p>
            <a:r>
              <a:rPr lang="tr-TR" dirty="0"/>
              <a:t>6. İteratif Test ve Optimize Etme:</a:t>
            </a:r>
          </a:p>
          <a:p>
            <a:pPr lvl="1"/>
            <a:r>
              <a:rPr lang="tr-TR" dirty="0"/>
              <a:t>İlk prompt her zaman en iyi sonucu vermez; deneme-yanılma ile iyileştirilir.</a:t>
            </a:r>
          </a:p>
          <a:p>
            <a:pPr lvl="1"/>
            <a:r>
              <a:rPr lang="tr-TR" dirty="0"/>
              <a:t>Çıktıyı inceleyip promptu revize ederek hedeflenen sonuç alınır.</a:t>
            </a:r>
          </a:p>
          <a:p>
            <a:pPr lvl="1"/>
            <a:endParaRPr lang="tr-TR" dirty="0"/>
          </a:p>
          <a:p>
            <a:r>
              <a:rPr lang="tr-TR" dirty="0"/>
              <a:t>7. Dil ve Üslup Ayarlamaları:</a:t>
            </a:r>
          </a:p>
          <a:p>
            <a:pPr lvl="1"/>
            <a:r>
              <a:rPr lang="tr-TR" dirty="0"/>
              <a:t>Modelin üslubunu ve tonunu yönlendirebilirsiniz: resmi, teknik, yaratıcı veya kullanıcı dostu.</a:t>
            </a:r>
          </a:p>
          <a:p>
            <a:pPr lvl="1"/>
            <a:r>
              <a:rPr lang="tr-TR" dirty="0"/>
              <a:t>Örnek: “Raporu teknik terimlerle ve kısa paragraflar halinde hazırla.”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7819-AA8C-224E-3695-14386E1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DB7FF-5D85-BC8B-01FE-B124E05D0A78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12705B-AAD2-2A02-3E1C-8FF90DED461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2575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679C1-6FF9-51D9-A54D-08E87DC7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ECB8-0E37-7C01-8BF6-DC094F93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92199"/>
            <a:ext cx="9404723" cy="3698448"/>
          </a:xfrm>
        </p:spPr>
        <p:txBody>
          <a:bodyPr>
            <a:normAutofit/>
          </a:bodyPr>
          <a:lstStyle/>
          <a:p>
            <a:r>
              <a:rPr lang="tr-TR" dirty="0"/>
              <a:t>8. Sınırlamaları Bilme:</a:t>
            </a:r>
          </a:p>
          <a:p>
            <a:pPr lvl="1"/>
            <a:r>
              <a:rPr lang="tr-TR" dirty="0"/>
              <a:t>Modelin bilgi tabanı ve önyargılarını göz önünde bulundurun.</a:t>
            </a:r>
          </a:p>
          <a:p>
            <a:pPr lvl="1"/>
            <a:r>
              <a:rPr lang="tr-TR" dirty="0"/>
              <a:t>Yanlış veya eksik bilgiler üretmesi mümkündür, kontrol mekanizmaları kurun.</a:t>
            </a:r>
          </a:p>
          <a:p>
            <a:pPr lvl="1"/>
            <a:endParaRPr lang="tr-TR" dirty="0"/>
          </a:p>
          <a:p>
            <a:r>
              <a:rPr lang="tr-TR" dirty="0"/>
              <a:t>9. Otomasyon ve Entegrasyon:</a:t>
            </a:r>
          </a:p>
          <a:p>
            <a:pPr lvl="1"/>
            <a:r>
              <a:rPr lang="tr-TR" dirty="0"/>
              <a:t>Tekrarlayan görevler için promptları otomatikleştirebilir ve sistemlere entegre edebilirsiniz.</a:t>
            </a:r>
          </a:p>
          <a:p>
            <a:pPr lvl="1"/>
            <a:r>
              <a:rPr lang="tr-TR" dirty="0"/>
              <a:t>Örnek: Üretim verilerini alıp günlük raporları otomatik oluşturmak.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192F4-1877-B794-3F23-B96ABA00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39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076A77-3165-20AE-79EF-C7C3EB4F9A43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82887F-C09F-FE52-25E1-90D42490829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71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7B25-9CFC-8348-437B-D3AA53DF4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05F9-73B5-6C15-E81E-3E0FE0F9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50984"/>
            <a:ext cx="9404723" cy="1763592"/>
          </a:xfrm>
        </p:spPr>
        <p:txBody>
          <a:bodyPr>
            <a:normAutofit/>
          </a:bodyPr>
          <a:lstStyle/>
          <a:p>
            <a:r>
              <a:rPr lang="tr-TR" dirty="0"/>
              <a:t>Veri Kullanımı:</a:t>
            </a:r>
          </a:p>
          <a:p>
            <a:pPr lvl="1"/>
            <a:r>
              <a:rPr lang="tr-TR" dirty="0"/>
              <a:t>Geleneksel: Çoğunlukla etiketli, belirli amaç için hazırlanmış veri setlerini kullanır.</a:t>
            </a:r>
          </a:p>
          <a:p>
            <a:pPr lvl="1"/>
            <a:r>
              <a:rPr lang="tr-TR" dirty="0"/>
              <a:t>Üretken: Çok geniş ve çeşitli verilerden öğrenir; yapılandırılmış ve yapılandırılmamış verileri birlikte işleyebilir.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86ECF-4073-E72A-ECFF-C7C5F83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C5822-6364-F946-A4CB-5569E062D757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90FB9-B0B2-4DCF-F1FA-3EA308334998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4E8A80-3A0E-0FDF-42F4-7CE63471D99E}"/>
              </a:ext>
            </a:extLst>
          </p:cNvPr>
          <p:cNvSpPr txBox="1">
            <a:spLocks/>
          </p:cNvSpPr>
          <p:nvPr/>
        </p:nvSpPr>
        <p:spPr>
          <a:xfrm>
            <a:off x="645127" y="2447925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Esneklik:</a:t>
            </a:r>
          </a:p>
          <a:p>
            <a:pPr lvl="1"/>
            <a:r>
              <a:rPr lang="tr-TR" dirty="0"/>
              <a:t>Geleneksel: Belirli bir görev için özelleştirilmiştir; farklı görevlerde kullanımı sınırlıdır.</a:t>
            </a:r>
          </a:p>
          <a:p>
            <a:pPr lvl="1"/>
            <a:r>
              <a:rPr lang="tr-TR" dirty="0"/>
              <a:t>Üretken: Aynı model çok farklı görevlerde (çeviri, özetleme, görsel üretimi, kod yazma) kullanılabilir.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9DE8BB-EC49-72EB-A7EC-236927AFC315}"/>
              </a:ext>
            </a:extLst>
          </p:cNvPr>
          <p:cNvSpPr txBox="1">
            <a:spLocks/>
          </p:cNvSpPr>
          <p:nvPr/>
        </p:nvSpPr>
        <p:spPr>
          <a:xfrm>
            <a:off x="645127" y="4410074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Kullanıcı Etkileşimi:</a:t>
            </a:r>
          </a:p>
          <a:p>
            <a:pPr lvl="1"/>
            <a:r>
              <a:rPr lang="tr-TR" dirty="0"/>
              <a:t>Geleneksel: Kullanıcıdan aldığı veriyi işleyip tek seferlik sonuç verir.</a:t>
            </a:r>
          </a:p>
          <a:p>
            <a:pPr lvl="1"/>
            <a:r>
              <a:rPr lang="tr-TR" dirty="0"/>
              <a:t>Üretken: Diyalog kurabilir, sürece etkileşimli katkı yapabilir, kullanıcı geri bildirimine göre kendini uyarlayabilir.</a:t>
            </a:r>
          </a:p>
        </p:txBody>
      </p:sp>
    </p:spTree>
    <p:extLst>
      <p:ext uri="{BB962C8B-B14F-4D97-AF65-F5344CB8AC3E}">
        <p14:creationId xmlns:p14="http://schemas.microsoft.com/office/powerpoint/2010/main" val="4217692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68D9-4CD3-5573-6C1F-8411E0C6E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289B-80A9-7903-5673-1E284AE64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877961"/>
            <a:ext cx="9404723" cy="4559385"/>
          </a:xfrm>
        </p:spPr>
        <p:txBody>
          <a:bodyPr>
            <a:normAutofit/>
          </a:bodyPr>
          <a:lstStyle/>
          <a:p>
            <a:r>
              <a:rPr lang="tr-TR" dirty="0"/>
              <a:t>Çıktı Kalitesini Artırma:</a:t>
            </a:r>
          </a:p>
          <a:p>
            <a:pPr lvl="1"/>
            <a:r>
              <a:rPr lang="tr-TR" dirty="0"/>
              <a:t>İyi hazırlanmış promptlar, modelin daha doğru ve hedef odaklı çıktılar üretmesini sağlar.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Hızlı ve Esnek Çözümler:</a:t>
            </a:r>
          </a:p>
          <a:p>
            <a:pPr lvl="1"/>
            <a:r>
              <a:rPr lang="tr-TR" dirty="0"/>
              <a:t>Farklı görevler için prompt değiştirerek aynı modelden farklı çıktılar alabilirsiniz.</a:t>
            </a:r>
          </a:p>
          <a:p>
            <a:pPr lvl="1"/>
            <a:r>
              <a:rPr lang="tr-TR" dirty="0"/>
              <a:t>Örnek: Aynı LLM ile rapor, tasarım önerisi veya özetleme yapmak.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333D4-4FC4-30C4-5754-71183B0A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40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767529-14E0-B9D5-DB1A-7D90C150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623112"/>
            <a:ext cx="9404723" cy="880608"/>
          </a:xfrm>
        </p:spPr>
        <p:txBody>
          <a:bodyPr/>
          <a:lstStyle/>
          <a:p>
            <a:r>
              <a:rPr lang="tr-TR" dirty="0"/>
              <a:t>Prompt Mühendisliği: Avantajlar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A2D41A-6A9A-C8B8-50AF-149FBDE19F30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C1F67-5BF7-FE0A-1452-BBEAA3B96F7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3261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DFDF-005E-371B-A284-E5CB7B31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0BB-BA46-155C-58A9-D76AD5C54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92199"/>
            <a:ext cx="9404723" cy="5949278"/>
          </a:xfrm>
        </p:spPr>
        <p:txBody>
          <a:bodyPr>
            <a:normAutofit/>
          </a:bodyPr>
          <a:lstStyle/>
          <a:p>
            <a:r>
              <a:rPr lang="tr-TR" dirty="0"/>
              <a:t>Düşük Maliyetli Özelleştirme:</a:t>
            </a:r>
          </a:p>
          <a:p>
            <a:pPr lvl="1"/>
            <a:r>
              <a:rPr lang="tr-TR" dirty="0"/>
              <a:t>Modelin yeniden eğitilmesine gerek kalmadan prompt ile görev uyarlaması yapılabilir.</a:t>
            </a:r>
          </a:p>
          <a:p>
            <a:pPr lvl="1"/>
            <a:r>
              <a:rPr lang="tr-TR" dirty="0"/>
              <a:t>Eğitim maliyeti ve zaman kaybı azalır.</a:t>
            </a:r>
          </a:p>
          <a:p>
            <a:pPr lvl="1"/>
            <a:endParaRPr lang="tr-TR" dirty="0"/>
          </a:p>
          <a:p>
            <a:r>
              <a:rPr lang="tr-TR" dirty="0"/>
              <a:t>Yaratıcılığı Destekleme:</a:t>
            </a:r>
          </a:p>
          <a:p>
            <a:pPr lvl="1"/>
            <a:r>
              <a:rPr lang="tr-TR" dirty="0"/>
              <a:t>Modelin üretkenliğini yönlendirerek yeni fikirler, çözümler veya içerikler üretilmesini sağlar.</a:t>
            </a:r>
          </a:p>
          <a:p>
            <a:pPr lvl="1"/>
            <a:endParaRPr lang="tr-TR" dirty="0"/>
          </a:p>
          <a:p>
            <a:r>
              <a:rPr lang="tr-TR" dirty="0"/>
              <a:t>Ölçeklenebilirlik:</a:t>
            </a:r>
          </a:p>
          <a:p>
            <a:pPr lvl="1"/>
            <a:r>
              <a:rPr lang="tr-TR" dirty="0"/>
              <a:t>Prompt tabanlı sistemler, farklı departman veya projelerde hızlıca uygulanabilir.</a:t>
            </a:r>
          </a:p>
          <a:p>
            <a:pPr lvl="1"/>
            <a:r>
              <a:rPr lang="tr-TR" dirty="0"/>
              <a:t>Tek bir model üzerinden çoklu görevler yürütülebilir.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F879-EB66-0367-CC30-3FFBD56A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487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5C9A-F336-0FFD-4B24-D738709B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BC4A-4FA0-59C0-04D3-72A4C6BF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494691"/>
            <a:ext cx="9404723" cy="5106134"/>
          </a:xfrm>
        </p:spPr>
        <p:txBody>
          <a:bodyPr>
            <a:normAutofit/>
          </a:bodyPr>
          <a:lstStyle/>
          <a:p>
            <a:r>
              <a:rPr lang="tr-TR" dirty="0"/>
              <a:t>Deneme-Yanılma Gereksinimi:</a:t>
            </a:r>
          </a:p>
          <a:p>
            <a:pPr lvl="1"/>
            <a:r>
              <a:rPr lang="tr-TR" dirty="0"/>
              <a:t>En iyi promptu bulmak genellikle iteratif bir süreçtir.</a:t>
            </a:r>
          </a:p>
          <a:p>
            <a:pPr lvl="1"/>
            <a:r>
              <a:rPr lang="tr-TR" dirty="0"/>
              <a:t>Hedefe uygun çıktıyı almak için birkaç tur deneme yapmak gerekir.</a:t>
            </a:r>
          </a:p>
          <a:p>
            <a:pPr lvl="1"/>
            <a:endParaRPr lang="tr-TR" dirty="0"/>
          </a:p>
          <a:p>
            <a:r>
              <a:rPr lang="tr-TR" dirty="0"/>
              <a:t>Modelin Önyargı ve Hatalarına Açık Olması:</a:t>
            </a:r>
          </a:p>
          <a:p>
            <a:pPr lvl="1"/>
            <a:r>
              <a:rPr lang="tr-TR" dirty="0"/>
              <a:t>Eğitim verilerindeki önyargılar veya eksiklikler, modelin yanlış veya yanıltıcı çıktılar üretmesine neden olabilir.</a:t>
            </a:r>
          </a:p>
          <a:p>
            <a:pPr lvl="1"/>
            <a:endParaRPr lang="tr-TR" dirty="0"/>
          </a:p>
          <a:p>
            <a:r>
              <a:rPr lang="tr-TR" dirty="0"/>
              <a:t>Karmaşık Görevlerde Sınırlı Başarı:</a:t>
            </a:r>
          </a:p>
          <a:p>
            <a:pPr lvl="1"/>
            <a:r>
              <a:rPr lang="tr-TR" dirty="0"/>
              <a:t>Çok adımlı veya yüksek uzmanlık gerektiren görevlerde promptla yönlendirme sınırlı kalabilir.</a:t>
            </a:r>
          </a:p>
          <a:p>
            <a:pPr lvl="1"/>
            <a:r>
              <a:rPr lang="tr-TR" dirty="0"/>
              <a:t>Bazı durumlarda model, doğru mantıksal adımları takip edemez.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C2021-5545-E240-49C8-EFC642D9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42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1EA472-C97A-F1B0-54A9-A6C1ABBD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420653"/>
            <a:ext cx="9404723" cy="880608"/>
          </a:xfrm>
        </p:spPr>
        <p:txBody>
          <a:bodyPr/>
          <a:lstStyle/>
          <a:p>
            <a:r>
              <a:rPr lang="tr-TR" dirty="0"/>
              <a:t>Prompt Mühendisliği: Dezavantajlar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4C4A65-5694-3F8F-DFBA-5031C0228CE5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0AB153-3536-42BD-A4C1-7BA3105EF17C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5006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042A9-9A1F-E9BF-B659-B4C19A7A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9F10-F08F-021A-D1AA-7C131F3A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92199"/>
            <a:ext cx="9404723" cy="5404155"/>
          </a:xfrm>
        </p:spPr>
        <p:txBody>
          <a:bodyPr>
            <a:normAutofit/>
          </a:bodyPr>
          <a:lstStyle/>
          <a:p>
            <a:r>
              <a:rPr lang="tr-TR" dirty="0"/>
              <a:t>Bağlam Kaybı Riski:</a:t>
            </a:r>
          </a:p>
          <a:p>
            <a:pPr lvl="1"/>
            <a:r>
              <a:rPr lang="tr-TR" dirty="0"/>
              <a:t>Uzun ve karmaşık promptlar, modelin tüm bilgiyi doğru şekilde anlamasını zorlaştırabilir.</a:t>
            </a:r>
          </a:p>
          <a:p>
            <a:pPr lvl="1"/>
            <a:r>
              <a:rPr lang="tr-TR" dirty="0"/>
              <a:t>Model bazı kritik detayları gözden kaçırabilir.</a:t>
            </a:r>
          </a:p>
          <a:p>
            <a:pPr lvl="1"/>
            <a:endParaRPr lang="tr-TR" dirty="0"/>
          </a:p>
          <a:p>
            <a:r>
              <a:rPr lang="tr-TR" dirty="0"/>
              <a:t>Karmaşık Dil Yapıları ve Teknik Konular:</a:t>
            </a:r>
          </a:p>
          <a:p>
            <a:pPr lvl="1"/>
            <a:r>
              <a:rPr lang="tr-TR" dirty="0"/>
              <a:t>Teknik jargon veya çok özel alan bilgisi gerektiren görevlerde promptlar her zaman yeterli olmayabilir.</a:t>
            </a:r>
          </a:p>
          <a:p>
            <a:pPr lvl="1"/>
            <a:r>
              <a:rPr lang="tr-TR" dirty="0"/>
              <a:t>Promptun yapısı bozuksa modelin yanlış veya eksik bilgi üretme riski vardır. </a:t>
            </a:r>
          </a:p>
          <a:p>
            <a:endParaRPr lang="tr-TR" dirty="0"/>
          </a:p>
          <a:p>
            <a:r>
              <a:rPr lang="tr-TR" dirty="0"/>
              <a:t>Güncelleme ve Bakım Gereksinimi:</a:t>
            </a:r>
          </a:p>
          <a:p>
            <a:pPr lvl="1"/>
            <a:r>
              <a:rPr lang="tr-TR" dirty="0"/>
              <a:t>Modelin bilgi tabanı güncel değilse veya sistem değişirse, promptlar yeniden optimize edilmelidir.</a:t>
            </a:r>
          </a:p>
          <a:p>
            <a:endParaRPr lang="tr-TR" dirty="0"/>
          </a:p>
          <a:p>
            <a:pPr lvl="1"/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6383-B35C-2E23-4632-F90CDC6B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84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20EEA-0916-8987-BFE4-C9FB9947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6D17-827C-5EA9-36A6-175E4EFD7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353962"/>
            <a:ext cx="11346426" cy="5968179"/>
          </a:xfrm>
        </p:spPr>
        <p:txBody>
          <a:bodyPr/>
          <a:lstStyle/>
          <a:p>
            <a:r>
              <a:rPr lang="tr-TR" dirty="0"/>
              <a:t>RAG </a:t>
            </a:r>
            <a:br>
              <a:rPr lang="tr-TR" dirty="0"/>
            </a:br>
            <a:r>
              <a:rPr lang="tr-TR" dirty="0"/>
              <a:t> -</a:t>
            </a:r>
            <a:br>
              <a:rPr lang="tr-TR" dirty="0"/>
            </a:br>
            <a:r>
              <a:rPr lang="tr-TR" dirty="0"/>
              <a:t>(Retriever Augmented Generation)</a:t>
            </a:r>
          </a:p>
        </p:txBody>
      </p:sp>
    </p:spTree>
    <p:extLst>
      <p:ext uri="{BB962C8B-B14F-4D97-AF65-F5344CB8AC3E}">
        <p14:creationId xmlns:p14="http://schemas.microsoft.com/office/powerpoint/2010/main" val="3110932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7529-406C-E1DC-8DEB-450D0E6B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703E-3C0C-B084-FC4B-B44B9C20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459524"/>
            <a:ext cx="9404723" cy="4222139"/>
          </a:xfrm>
        </p:spPr>
        <p:txBody>
          <a:bodyPr>
            <a:normAutofit/>
          </a:bodyPr>
          <a:lstStyle/>
          <a:p>
            <a:r>
              <a:rPr lang="tr-TR" dirty="0"/>
              <a:t>Retriever-Augmented Generation (RAG), büyük dil modellerinin (LLM) kendi parametrelerinde sınırlı kalan bilgisini harici veri kaynakları ile zenginleştirmesini sağlayan bir yöntemdir.</a:t>
            </a:r>
          </a:p>
          <a:p>
            <a:endParaRPr lang="tr-TR" dirty="0"/>
          </a:p>
          <a:p>
            <a:r>
              <a:rPr lang="tr-TR" dirty="0"/>
              <a:t>Klasik LLM’ler yalnızca eğitim sırasında öğrendikleri bilgilere dayanır. Bu yüzden:</a:t>
            </a:r>
          </a:p>
          <a:p>
            <a:pPr lvl="1"/>
            <a:r>
              <a:rPr lang="tr-TR" dirty="0"/>
              <a:t>Güncel verilerden habersizdirler,</a:t>
            </a:r>
          </a:p>
          <a:p>
            <a:pPr lvl="1"/>
            <a:r>
              <a:rPr lang="tr-TR" dirty="0"/>
              <a:t>Kurum içi özel bilgilere erişemezler,</a:t>
            </a:r>
          </a:p>
          <a:p>
            <a:pPr lvl="1"/>
            <a:r>
              <a:rPr lang="tr-TR" dirty="0"/>
              <a:t>Bazı durumlarda doğru olmayan “halüsinasyon” üretebilirler.</a:t>
            </a:r>
          </a:p>
          <a:p>
            <a:pPr lvl="1"/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C54C8-F654-B3BB-94AC-D345764A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45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75DD6B-6E53-E852-095E-F6918F04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78915"/>
            <a:ext cx="9404723" cy="880608"/>
          </a:xfrm>
        </p:spPr>
        <p:txBody>
          <a:bodyPr/>
          <a:lstStyle/>
          <a:p>
            <a:r>
              <a:rPr lang="tr-TR" dirty="0"/>
              <a:t>Tanım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738DEF-2B18-C2BC-3285-52803A0A8ED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D7DFC7-9FC0-8994-5792-8CB747AEB53C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1045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D7414-725C-84B8-DB28-35152533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8216-822F-5444-95AE-5294DAF6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668214"/>
            <a:ext cx="9404723" cy="5890847"/>
          </a:xfrm>
        </p:spPr>
        <p:txBody>
          <a:bodyPr>
            <a:normAutofit/>
          </a:bodyPr>
          <a:lstStyle/>
          <a:p>
            <a:r>
              <a:rPr lang="tr-TR" dirty="0"/>
              <a:t>RAG yaklaşımında, model cevap üretmeden önce retriever bileşeni aracılığıyla dış bir bilgi kaynağından (örn. vector database) bağlam toplar.</a:t>
            </a:r>
          </a:p>
          <a:p>
            <a:endParaRPr lang="tr-TR" dirty="0"/>
          </a:p>
          <a:p>
            <a:r>
              <a:rPr lang="tr-TR" dirty="0"/>
              <a:t>Toplanan bağlam, generator (LLM) tarafından işlenir ve daha güvenilir, güncel ve veri tabanına dayalı bir yanıt üretilir.</a:t>
            </a:r>
          </a:p>
          <a:p>
            <a:endParaRPr lang="tr-TR" dirty="0"/>
          </a:p>
          <a:p>
            <a:r>
              <a:rPr lang="tr-TR" dirty="0"/>
              <a:t>RAG’in mantığı şu şekilde özetlenebilir:</a:t>
            </a:r>
          </a:p>
          <a:p>
            <a:pPr lvl="1"/>
            <a:r>
              <a:rPr lang="tr-TR" dirty="0"/>
              <a:t>Kullanıcı bir sorgu gönderir.</a:t>
            </a:r>
          </a:p>
          <a:p>
            <a:pPr lvl="1"/>
            <a:r>
              <a:rPr lang="tr-TR" dirty="0"/>
              <a:t>Retriever bu sorguyu vektör uzayına çevirir (embedding).</a:t>
            </a:r>
          </a:p>
          <a:p>
            <a:pPr lvl="1"/>
            <a:r>
              <a:rPr lang="tr-TR" dirty="0"/>
              <a:t>Vector database’den en alakalı belgeler getirilir.</a:t>
            </a:r>
          </a:p>
          <a:p>
            <a:pPr lvl="1"/>
            <a:r>
              <a:rPr lang="tr-TR" dirty="0"/>
              <a:t>Bu belgeler LLM’e bağlam olarak eklenir.LLM bağlamı kullanarak nihai cevabı üretir.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A6733-8558-318D-7D45-96F4D9F1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46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0571BB-FB0B-49C5-9483-E77A420703FE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CD00AC-0A52-32D9-F926-FFB554C35820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990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1197-47A7-56F4-6814-ED376E22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7F32-8B7E-E112-0211-CBFE3803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688123"/>
            <a:ext cx="9404723" cy="4590962"/>
          </a:xfrm>
        </p:spPr>
        <p:txBody>
          <a:bodyPr>
            <a:normAutofit/>
          </a:bodyPr>
          <a:lstStyle/>
          <a:p>
            <a:r>
              <a:rPr lang="tr-TR" dirty="0"/>
              <a:t>1. Retriever (Bilgi Getirici)</a:t>
            </a:r>
          </a:p>
          <a:p>
            <a:pPr lvl="1"/>
            <a:r>
              <a:rPr lang="tr-TR" dirty="0"/>
              <a:t>Görevi, kullanıcının sorusuna en uygun bilgiyi bulmaktır.</a:t>
            </a:r>
          </a:p>
          <a:p>
            <a:pPr lvl="1"/>
            <a:r>
              <a:rPr lang="tr-TR" dirty="0"/>
              <a:t>Sorguyu alır → embedding (vektör temsili) üretir.</a:t>
            </a:r>
          </a:p>
          <a:p>
            <a:pPr lvl="1"/>
            <a:r>
              <a:rPr lang="tr-TR" dirty="0"/>
              <a:t>Bu vektör, vector database’te depolanan belgelerin vektörleriyle karşılaştırılır.</a:t>
            </a:r>
          </a:p>
          <a:p>
            <a:pPr lvl="1"/>
            <a:r>
              <a:rPr lang="tr-TR" dirty="0"/>
              <a:t>Sonuç olarak, sorguya en yakın anlamda olan belgeler/doküman parçaları geri getirilir.</a:t>
            </a:r>
          </a:p>
          <a:p>
            <a:pPr lvl="1"/>
            <a:r>
              <a:rPr lang="tr-TR" dirty="0"/>
              <a:t>Örneğin: “Bu makinenin bakım sıklığı nedir?” sorusunda retriever, teknik dokümanlardan bakım talimatı bölümlerini bulur.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3F648-C802-3C6B-285D-017210FB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47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0608B8-8B48-CAEF-A812-C264DF13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78915"/>
            <a:ext cx="9404723" cy="880608"/>
          </a:xfrm>
        </p:spPr>
        <p:txBody>
          <a:bodyPr/>
          <a:lstStyle/>
          <a:p>
            <a:r>
              <a:rPr lang="tr-TR" dirty="0"/>
              <a:t>Rag Bileşenleri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15FD55-6E3F-4B3D-7894-E62CC4EF3FA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3105AD-5241-60A6-F07B-A18404843C38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4976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CC6A-8E67-D8FE-FF6C-E24747CC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8235-F867-44D4-88EF-65F5FA95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562708"/>
            <a:ext cx="9404723" cy="3290155"/>
          </a:xfrm>
        </p:spPr>
        <p:txBody>
          <a:bodyPr>
            <a:normAutofit/>
          </a:bodyPr>
          <a:lstStyle/>
          <a:p>
            <a:r>
              <a:rPr lang="tr-TR" dirty="0"/>
              <a:t>2. Generator (Yanıt Üretici)</a:t>
            </a:r>
          </a:p>
          <a:p>
            <a:pPr lvl="1"/>
            <a:r>
              <a:rPr lang="tr-TR" dirty="0"/>
              <a:t>Görevi, retriever’ın bulduğu bilgiyi işleyerek anlamlı, akıcı ve kullanıcıya uygun bir yanıt oluşturmaktır.</a:t>
            </a:r>
          </a:p>
          <a:p>
            <a:pPr lvl="1"/>
            <a:r>
              <a:rPr lang="tr-TR" dirty="0"/>
              <a:t>Retriever’dan gelen belgeleri bağlam (context) olarak alır.</a:t>
            </a:r>
          </a:p>
          <a:p>
            <a:pPr lvl="1"/>
            <a:r>
              <a:rPr lang="tr-TR" dirty="0"/>
              <a:t>Büyük dil modeli (LLM), bu bağlamı kendi dil bilgisi ve mantık yetenekleriyle birleştirerek nihai cevabı oluşturur.</a:t>
            </a:r>
          </a:p>
          <a:p>
            <a:pPr lvl="1"/>
            <a:r>
              <a:rPr lang="tr-TR" dirty="0"/>
              <a:t>Örneğin: “Bu makinenin bakım sıklığı nedir?” sorusunda LLM, teknik dokümandan alınan bilgiyi anlaşılır bir şekilde özetleyip cevaplar: “Bu makinenin bakım periyodu her 6 ayda bir olarak belirlenmiştir.”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EB8C3-F9DC-3762-480B-A1119625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B13094-6547-DC54-D429-B570069A5061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C6A4D4-E5DC-BC29-2DA5-454DFC7617B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DB5128-C533-39C3-3292-9E92A5561308}"/>
              </a:ext>
            </a:extLst>
          </p:cNvPr>
          <p:cNvSpPr txBox="1">
            <a:spLocks/>
          </p:cNvSpPr>
          <p:nvPr/>
        </p:nvSpPr>
        <p:spPr>
          <a:xfrm>
            <a:off x="645127" y="3852863"/>
            <a:ext cx="9404723" cy="230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İşbirliğinin Önemi:</a:t>
            </a:r>
          </a:p>
          <a:p>
            <a:pPr lvl="1"/>
            <a:r>
              <a:rPr lang="tr-TR" dirty="0"/>
              <a:t>Retriever tek başına kullanılsa, sadece belgeleri listeler ama akıcı yanıt veremez.</a:t>
            </a:r>
          </a:p>
          <a:p>
            <a:pPr lvl="1"/>
            <a:r>
              <a:rPr lang="tr-TR" dirty="0"/>
              <a:t>Generator tek başına çalışsa, sadece “tahmin” yapar ve hatalı (halüsinatif) yanıt üretebilir.</a:t>
            </a:r>
          </a:p>
          <a:p>
            <a:pPr lvl="1"/>
            <a:r>
              <a:rPr lang="tr-TR" dirty="0"/>
              <a:t>İkisinin birleşimi, bilgiye dayalı, anlamlı ve güvenilir yanıtlar sağlar.</a:t>
            </a:r>
          </a:p>
        </p:txBody>
      </p:sp>
    </p:spTree>
    <p:extLst>
      <p:ext uri="{BB962C8B-B14F-4D97-AF65-F5344CB8AC3E}">
        <p14:creationId xmlns:p14="http://schemas.microsoft.com/office/powerpoint/2010/main" val="467081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97B0-B3EA-C4FF-6AEF-60A39437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7C31-6E95-3DA7-4022-0AA6A463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01262"/>
            <a:ext cx="9404723" cy="5556738"/>
          </a:xfrm>
        </p:spPr>
        <p:txBody>
          <a:bodyPr>
            <a:normAutofit/>
          </a:bodyPr>
          <a:lstStyle/>
          <a:p>
            <a:r>
              <a:rPr lang="tr-TR" dirty="0"/>
              <a:t>Vector database, Retriever’ın bellek deposu gibi çalışan kritik bileşendir. Belgelerin ve sorguların anlamını yakalamak için vektör temsillerini (embedding) saklar ve hızlıca benzerlik karşılaştırması yapar.</a:t>
            </a:r>
          </a:p>
          <a:p>
            <a:endParaRPr lang="tr-TR" dirty="0"/>
          </a:p>
          <a:p>
            <a:r>
              <a:rPr lang="tr-TR" dirty="0"/>
              <a:t>Temel Özellikleri:</a:t>
            </a:r>
          </a:p>
          <a:p>
            <a:pPr lvl="1"/>
            <a:r>
              <a:rPr lang="tr-TR" dirty="0"/>
              <a:t>Embedding depolama:</a:t>
            </a:r>
          </a:p>
          <a:p>
            <a:pPr lvl="2"/>
            <a:r>
              <a:rPr lang="tr-TR" dirty="0"/>
              <a:t>Metin, görsel veya ses gibi veriler embedding modelleriyle yüksek boyutlu vektörlere dönüştürülür. Bu vektörler DB’de tutulur.</a:t>
            </a:r>
          </a:p>
          <a:p>
            <a:pPr lvl="1"/>
            <a:r>
              <a:rPr lang="tr-TR" dirty="0"/>
              <a:t>Benzerlik araması (Similarity Search):</a:t>
            </a:r>
          </a:p>
          <a:p>
            <a:pPr lvl="2"/>
            <a:r>
              <a:rPr lang="tr-TR" dirty="0"/>
              <a:t>Sorgunun embedding’i, veritabanındaki vektörlerle karşılaştırılır.</a:t>
            </a:r>
          </a:p>
          <a:p>
            <a:pPr lvl="2"/>
            <a:r>
              <a:rPr lang="tr-TR" dirty="0"/>
              <a:t>Cosine Similarity, Euclidean Distance, Dot Product gibi ölçütlerle en yakın sonuçlar bulunur.</a:t>
            </a:r>
          </a:p>
          <a:p>
            <a:pPr lvl="1"/>
            <a:r>
              <a:rPr lang="tr-TR" dirty="0"/>
              <a:t>Ölçeklenebilirlik:</a:t>
            </a:r>
          </a:p>
          <a:p>
            <a:pPr lvl="2"/>
            <a:r>
              <a:rPr lang="tr-TR" dirty="0"/>
              <a:t>Milyonlarca-dizelerce vektörü hızlı sorgulayabilmek için optimize edilmiştir.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9A728-1732-6838-1F50-F721E835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49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869A98-F8B5-001C-3A63-7001D81B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367900"/>
            <a:ext cx="10545611" cy="933362"/>
          </a:xfrm>
        </p:spPr>
        <p:txBody>
          <a:bodyPr/>
          <a:lstStyle/>
          <a:p>
            <a:r>
              <a:rPr lang="tr-TR" dirty="0"/>
              <a:t>Vector Database (Vektör Veritabanı)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AC74D3-02B6-2B3B-3BA3-0A48924A85C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2282DD-36AE-48BA-6F07-0C53BE5EFE5E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682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A37A-7DED-7D7A-1CB0-FC008F71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5232-1118-1B9E-304E-595768A5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176336"/>
            <a:ext cx="9404723" cy="2124077"/>
          </a:xfrm>
        </p:spPr>
        <p:txBody>
          <a:bodyPr>
            <a:normAutofit/>
          </a:bodyPr>
          <a:lstStyle/>
          <a:p>
            <a:r>
              <a:rPr lang="tr-TR" dirty="0"/>
              <a:t>Büyük Dil Modelleri (LLM – Large Language Models):</a:t>
            </a:r>
          </a:p>
          <a:p>
            <a:pPr lvl="1"/>
            <a:r>
              <a:rPr lang="tr-TR" dirty="0"/>
              <a:t>Doğal dil verisi üzerinde eğitilen devasa modellerdir.</a:t>
            </a:r>
          </a:p>
          <a:p>
            <a:pPr lvl="1"/>
            <a:r>
              <a:rPr lang="tr-TR" dirty="0"/>
              <a:t>Transformer mimarisi ile çalışırlar.</a:t>
            </a:r>
          </a:p>
          <a:p>
            <a:pPr lvl="1"/>
            <a:r>
              <a:rPr lang="tr-TR" dirty="0"/>
              <a:t>İnsan benzeri metin yazabilir, özet çıkarabilir, soruları yanıtlayabilir.</a:t>
            </a:r>
          </a:p>
          <a:p>
            <a:pPr lvl="1"/>
            <a:r>
              <a:rPr lang="tr-TR" dirty="0"/>
              <a:t>Örnekler: GPT serisi, LLama, Claude.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D38E-74DD-C9E5-1E2B-0EA19CE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AB67EF-B82E-E638-2962-8699CBED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880608"/>
          </a:xfrm>
        </p:spPr>
        <p:txBody>
          <a:bodyPr/>
          <a:lstStyle/>
          <a:p>
            <a:r>
              <a:rPr lang="tr-TR" dirty="0"/>
              <a:t>Kullanılan Temel Modeller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2CA159-B614-28CC-C629-B99368F85BE0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5856A5-A460-DD79-F02B-0EE504D68F1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B3CBEA-03C9-542B-258F-7B39F64D7FED}"/>
              </a:ext>
            </a:extLst>
          </p:cNvPr>
          <p:cNvSpPr txBox="1">
            <a:spLocks/>
          </p:cNvSpPr>
          <p:nvPr/>
        </p:nvSpPr>
        <p:spPr>
          <a:xfrm>
            <a:off x="645127" y="3604757"/>
            <a:ext cx="9404723" cy="2986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GAN (Generative Adversarial Networks):</a:t>
            </a:r>
          </a:p>
          <a:p>
            <a:pPr lvl="1"/>
            <a:r>
              <a:rPr lang="tr-TR" dirty="0"/>
              <a:t>İki yapay sinir ağı (Generator &amp; Discriminator) arasında “yarışma” prensibine dayanır.</a:t>
            </a:r>
          </a:p>
          <a:p>
            <a:pPr lvl="1"/>
            <a:r>
              <a:rPr lang="tr-TR" dirty="0"/>
              <a:t>Generator yeni veri üretir, Discriminator bu verinin gerçek mi sahte mi olduğunu ayırt etmeye çalışır.</a:t>
            </a:r>
          </a:p>
          <a:p>
            <a:pPr lvl="1"/>
            <a:r>
              <a:rPr lang="tr-TR" dirty="0"/>
              <a:t>Görüntü üretimi, yüz oluşturma, stil transferi gibi alanlarda çok kullanılır.</a:t>
            </a:r>
          </a:p>
          <a:p>
            <a:pPr lvl="1"/>
            <a:r>
              <a:rPr lang="tr-TR" dirty="0"/>
              <a:t>Örnek: Deepfake teknolojileri.</a:t>
            </a:r>
          </a:p>
        </p:txBody>
      </p:sp>
    </p:spTree>
    <p:extLst>
      <p:ext uri="{BB962C8B-B14F-4D97-AF65-F5344CB8AC3E}">
        <p14:creationId xmlns:p14="http://schemas.microsoft.com/office/powerpoint/2010/main" val="1600263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1D7B2-D79B-7CA1-25F4-C996B47C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7E49-092E-FE65-E47F-990B3FF3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01262"/>
            <a:ext cx="9404723" cy="5556738"/>
          </a:xfrm>
        </p:spPr>
        <p:txBody>
          <a:bodyPr>
            <a:normAutofit/>
          </a:bodyPr>
          <a:lstStyle/>
          <a:p>
            <a:r>
              <a:rPr lang="tr-TR" dirty="0"/>
              <a:t>Güncel bilgiye erişim:</a:t>
            </a:r>
          </a:p>
          <a:p>
            <a:pPr lvl="1"/>
            <a:r>
              <a:rPr lang="tr-TR" dirty="0"/>
              <a:t>LLM’in sabit bilgi tabanına ek olarak, güncel ve dinamik verilerden yanıt üretir.</a:t>
            </a:r>
          </a:p>
          <a:p>
            <a:r>
              <a:rPr lang="tr-TR" dirty="0"/>
              <a:t>Alan uzmanlığı entegrasyonu:</a:t>
            </a:r>
          </a:p>
          <a:p>
            <a:pPr lvl="1"/>
            <a:r>
              <a:rPr lang="tr-TR" dirty="0"/>
              <a:t>Teknik dokümanlar, prosedürler, üretim raporları gibi özel veri kaynaklarından beslenebilir.</a:t>
            </a:r>
          </a:p>
          <a:p>
            <a:r>
              <a:rPr lang="tr-TR" dirty="0"/>
              <a:t>Yanıt doğruluğunu artırma:</a:t>
            </a:r>
          </a:p>
          <a:p>
            <a:pPr lvl="1"/>
            <a:r>
              <a:rPr lang="tr-TR" dirty="0"/>
              <a:t>LLM’in “hallucination” (uydurma) yapma riskini azaltır, çünkü yanıtlar gerçek belgelerden çekilir.</a:t>
            </a:r>
          </a:p>
          <a:p>
            <a:r>
              <a:rPr lang="tr-TR" dirty="0"/>
              <a:t>Esnek mimari:</a:t>
            </a:r>
          </a:p>
          <a:p>
            <a:pPr lvl="1"/>
            <a:r>
              <a:rPr lang="tr-TR" dirty="0"/>
              <a:t>Farklı veri tabanları, retriever stratejileri ve LLM’lerle uyumlu çalışabilir.</a:t>
            </a:r>
          </a:p>
          <a:p>
            <a:r>
              <a:rPr lang="tr-TR" dirty="0"/>
              <a:t>Arama + üretim birleşimi:</a:t>
            </a:r>
          </a:p>
          <a:p>
            <a:pPr lvl="1"/>
            <a:r>
              <a:rPr lang="tr-TR" dirty="0"/>
              <a:t>Hem “arama motoru” gibi bilgi getirme hem de “metin üretici” gibi açıklama yapma kabiliyetini bir araya getirir.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17877-0E2B-57E4-DB0C-48ABC064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50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AF3A8-3077-587C-4F61-C8D2A05C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367900"/>
            <a:ext cx="10545611" cy="933362"/>
          </a:xfrm>
        </p:spPr>
        <p:txBody>
          <a:bodyPr/>
          <a:lstStyle/>
          <a:p>
            <a:r>
              <a:rPr lang="tr-TR" dirty="0"/>
              <a:t>RAG - Avantajlar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C180-06EA-7274-2042-0B044ED170A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F93124-8969-7361-E02B-0DFF979CE0D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795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E894-C114-43FD-6ED7-23F3DCDA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873A-BDFD-816D-9C11-66B2EA18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7" y="1301262"/>
            <a:ext cx="9404723" cy="4185138"/>
          </a:xfrm>
        </p:spPr>
        <p:txBody>
          <a:bodyPr>
            <a:normAutofit/>
          </a:bodyPr>
          <a:lstStyle/>
          <a:p>
            <a:r>
              <a:rPr lang="tr-TR" dirty="0"/>
              <a:t>Performans maliyeti:</a:t>
            </a:r>
          </a:p>
          <a:p>
            <a:pPr lvl="1"/>
            <a:r>
              <a:rPr lang="tr-TR" dirty="0"/>
              <a:t>Her sorguda retriever + generator çalıştığı için daha fazla işlem gücü ve zaman gerektirir.</a:t>
            </a:r>
          </a:p>
          <a:p>
            <a:r>
              <a:rPr lang="tr-TR" dirty="0"/>
              <a:t>İndeksleme zorluğu:</a:t>
            </a:r>
          </a:p>
          <a:p>
            <a:pPr lvl="1"/>
            <a:r>
              <a:rPr lang="tr-TR" dirty="0"/>
              <a:t>Büyük veri kaynaklarını embedding’lere dönüştürmek zaman alıcıdır ve düzenli güncellemeler gerekir.</a:t>
            </a:r>
          </a:p>
          <a:p>
            <a:r>
              <a:rPr lang="tr-TR" dirty="0"/>
              <a:t>Yanıt bağımlılığı:</a:t>
            </a:r>
          </a:p>
          <a:p>
            <a:pPr lvl="1"/>
            <a:r>
              <a:rPr lang="tr-TR" dirty="0"/>
              <a:t>Yanıt kalitesi, retriever’ın doğru belgeleri bulmasına bağlıdır. Yanlış veya eksik belgeler → hatalı yanıtlar.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81B93-4367-4DB5-7A17-C80E9D4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51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38EBD3-0E17-0B15-EAB3-ED721A71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367900"/>
            <a:ext cx="10545611" cy="933362"/>
          </a:xfrm>
        </p:spPr>
        <p:txBody>
          <a:bodyPr/>
          <a:lstStyle/>
          <a:p>
            <a:r>
              <a:rPr lang="tr-TR" dirty="0"/>
              <a:t>RAG - Dezavantajlar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384E37-8545-981D-C028-E5BF77ED5A82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589796-8CA5-E91B-9DB0-CC5E4AB347C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2981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E9EA8-4C17-F9AC-8A47-1CAE2BB7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0B49-8686-474D-9786-C69C6F82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3429000"/>
            <a:ext cx="11346426" cy="2172172"/>
          </a:xfrm>
        </p:spPr>
        <p:txBody>
          <a:bodyPr/>
          <a:lstStyle/>
          <a:p>
            <a:r>
              <a:rPr lang="tr-T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282433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EF47-2E79-7100-6377-EC813C672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6EF4-AE9D-B6EB-9C88-2855559C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565031"/>
            <a:ext cx="10081487" cy="4997240"/>
          </a:xfrm>
        </p:spPr>
        <p:txBody>
          <a:bodyPr>
            <a:normAutofit/>
          </a:bodyPr>
          <a:lstStyle/>
          <a:p>
            <a:r>
              <a:rPr lang="tr-TR" dirty="0"/>
              <a:t>Docker, uygulamaların ve servislerin çalıştırılması için kullanılan bir konteyner platformudur.</a:t>
            </a:r>
          </a:p>
          <a:p>
            <a:r>
              <a:rPr lang="tr-TR" dirty="0"/>
              <a:t>Bir uygulamayı geliştirme, test ve üretim ortamlarında tutarlı, taşınabilir ve izole şekilde çalıştırabilmektir.</a:t>
            </a:r>
          </a:p>
          <a:p>
            <a:r>
              <a:rPr lang="tr-TR" dirty="0"/>
              <a:t>Konteynerler, uygulamayı çalıştırmak için gereken her şeyi (kod, bağımlılıklar, kütüphaneler, yapılandırmalar) tek bir paket içinde toplar.</a:t>
            </a:r>
          </a:p>
          <a:p>
            <a:r>
              <a:rPr lang="tr-TR" dirty="0"/>
              <a:t>Uygulama, geliştiricinin bilgisayarında çalıştığı şekilde başka bir ortamda da çalışır.</a:t>
            </a:r>
          </a:p>
          <a:p>
            <a:r>
              <a:rPr lang="tr-TR" dirty="0"/>
              <a:t>Her uygulama kendi konteynerinde çalışır, bağımlılıklar birbirine karışmaz.</a:t>
            </a:r>
          </a:p>
          <a:p>
            <a:r>
              <a:rPr lang="tr-TR" dirty="0"/>
              <a:t>Sanal makinelerden daha hafiftir.Bir sunucuda onlarca konteyner aynı anda çalışabilir.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5D96-C581-F371-920B-57005A23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53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D65A92-2B4C-C337-E95A-AC6B17D7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367900"/>
            <a:ext cx="10545611" cy="933362"/>
          </a:xfrm>
        </p:spPr>
        <p:txBody>
          <a:bodyPr/>
          <a:lstStyle/>
          <a:p>
            <a:r>
              <a:rPr lang="tr-TR" dirty="0"/>
              <a:t>Docker Nedir?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338157-C24B-2BC1-6D51-BA28F3F56630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20E146-E4C3-5104-A8E0-4160EA5E71A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32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64908-EB1C-6EA0-567B-A085A75A3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CC46-C817-8864-2409-D0578638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5" y="909551"/>
            <a:ext cx="9404723" cy="2095586"/>
          </a:xfrm>
        </p:spPr>
        <p:txBody>
          <a:bodyPr>
            <a:normAutofit/>
          </a:bodyPr>
          <a:lstStyle/>
          <a:p>
            <a:r>
              <a:rPr lang="tr-TR" dirty="0"/>
              <a:t>Diffusion Modelleri:</a:t>
            </a:r>
          </a:p>
          <a:p>
            <a:pPr lvl="1"/>
            <a:r>
              <a:rPr lang="tr-TR" dirty="0"/>
              <a:t>Gürültüden (noise) başlayarak adım adım görüntü veya ses verisini yeniden inşa eder.</a:t>
            </a:r>
          </a:p>
          <a:p>
            <a:pPr lvl="1"/>
            <a:r>
              <a:rPr lang="tr-TR" dirty="0"/>
              <a:t>Yüksek kaliteli, gerçekçi görseller üretmede en güncel yöntemdir.</a:t>
            </a:r>
          </a:p>
          <a:p>
            <a:pPr lvl="1"/>
            <a:r>
              <a:rPr lang="tr-TR" dirty="0"/>
              <a:t>Örnekler: Stable Diffusion, DALLE 3, MidJourney.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EAB22-23AC-7D62-3A52-3D3EF22A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B3C5C1-A588-4506-E90E-B099425208FA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833A46-7F82-EC3F-0CAE-A29983EF6FF9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3ADE727-25A6-71C5-C262-58A2E8440734}"/>
              </a:ext>
            </a:extLst>
          </p:cNvPr>
          <p:cNvSpPr txBox="1">
            <a:spLocks/>
          </p:cNvSpPr>
          <p:nvPr/>
        </p:nvSpPr>
        <p:spPr>
          <a:xfrm>
            <a:off x="645125" y="3429000"/>
            <a:ext cx="9404723" cy="209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VAE (Variational Autoencoders):</a:t>
            </a:r>
          </a:p>
          <a:p>
            <a:pPr lvl="1"/>
            <a:r>
              <a:rPr lang="tr-TR" dirty="0"/>
              <a:t>Veriyi sıkıştırıp (encode) yeniden açarak (decode) temsil etmeyi öğrenir.</a:t>
            </a:r>
          </a:p>
          <a:p>
            <a:pPr lvl="1"/>
            <a:r>
              <a:rPr lang="tr-TR" dirty="0"/>
              <a:t>Latent space kullanarak yeni, ama orijinal verilere benzer örnekler üretir.</a:t>
            </a:r>
          </a:p>
          <a:p>
            <a:pPr lvl="1"/>
            <a:r>
              <a:rPr lang="tr-TR" dirty="0"/>
              <a:t>Genellikle tıp görüntüleri veya mühendislikte veri artırma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6252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BFE9D-2ABC-04A4-BBD7-E917FAA1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1088-5863-36C8-9F12-D9B2E302F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8" y="1596130"/>
            <a:ext cx="9404723" cy="1828800"/>
          </a:xfrm>
        </p:spPr>
        <p:txBody>
          <a:bodyPr>
            <a:normAutofit/>
          </a:bodyPr>
          <a:lstStyle/>
          <a:p>
            <a:r>
              <a:rPr lang="tr-TR" dirty="0"/>
              <a:t>Tasarım ve Planlama Otomasyonu:</a:t>
            </a:r>
          </a:p>
          <a:p>
            <a:pPr lvl="1"/>
            <a:r>
              <a:rPr lang="tr-TR" dirty="0"/>
              <a:t>GenAI, ürün tasarımı sırasında mühendislerin manuel olarak yaptığı tekrar eden işlemleri otomatikleştirebilir.</a:t>
            </a:r>
          </a:p>
          <a:p>
            <a:pPr lvl="1"/>
            <a:r>
              <a:rPr lang="tr-TR" dirty="0"/>
              <a:t>Örneğin CAD (Computer-Aided Design) çizimlerini hızla oluşturma veya alternatif tasarımlar üretme.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4E394-33A1-E776-AE05-8BD0F56D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4A3E6-A564-B6C4-F896-61EAEACA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8" y="501556"/>
            <a:ext cx="9404723" cy="880608"/>
          </a:xfrm>
        </p:spPr>
        <p:txBody>
          <a:bodyPr/>
          <a:lstStyle/>
          <a:p>
            <a:r>
              <a:rPr lang="tr-TR" dirty="0"/>
              <a:t>Üretim Süreçlerinde GenAI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B04F4-2B50-C9A7-D52B-F83C92AA3513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E49C8C-23BA-8757-2A4F-299F63890267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23A1EE-44C7-D23C-90C8-31BD27CEAF7F}"/>
              </a:ext>
            </a:extLst>
          </p:cNvPr>
          <p:cNvSpPr txBox="1">
            <a:spLocks/>
          </p:cNvSpPr>
          <p:nvPr/>
        </p:nvSpPr>
        <p:spPr>
          <a:xfrm>
            <a:off x="645128" y="384879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Simülasyon ve Senaryo Üretimi:</a:t>
            </a:r>
          </a:p>
          <a:p>
            <a:pPr lvl="1"/>
            <a:r>
              <a:rPr lang="tr-TR" dirty="0"/>
              <a:t>Farklı üretim koşullarını simüle ederek “ne olursa ne olur” senaryoları oluşturabilir.</a:t>
            </a:r>
          </a:p>
          <a:p>
            <a:pPr lvl="1"/>
            <a:r>
              <a:rPr lang="tr-TR" dirty="0"/>
              <a:t>Bu sayede olası arızalar, gecikmeler veya tedarik sorunlarına karşı önceden hazırlık yapılır.</a:t>
            </a:r>
          </a:p>
        </p:txBody>
      </p:sp>
    </p:spTree>
    <p:extLst>
      <p:ext uri="{BB962C8B-B14F-4D97-AF65-F5344CB8AC3E}">
        <p14:creationId xmlns:p14="http://schemas.microsoft.com/office/powerpoint/2010/main" val="187731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3F483-F81B-D3DD-5BC8-2F168A87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DF173-D6D4-345A-2786-1F58563E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81A3CE-A6D5-E347-12C4-E7FB24A8D4D8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184878-168E-1788-7241-9AB100A822D4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F2D88E8-1BC9-4CC7-4967-BEBE8A9FEA4D}"/>
              </a:ext>
            </a:extLst>
          </p:cNvPr>
          <p:cNvSpPr txBox="1">
            <a:spLocks/>
          </p:cNvSpPr>
          <p:nvPr/>
        </p:nvSpPr>
        <p:spPr>
          <a:xfrm>
            <a:off x="645127" y="846720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Gerçek Zamanlı Uyarlanabilirlik:</a:t>
            </a:r>
          </a:p>
          <a:p>
            <a:pPr lvl="1"/>
            <a:r>
              <a:rPr lang="tr-TR" dirty="0"/>
              <a:t>Gelen veriler ışığında üretim planlarını otomatik güncelleyebilir.</a:t>
            </a:r>
          </a:p>
          <a:p>
            <a:pPr lvl="1"/>
            <a:r>
              <a:rPr lang="tr-TR" dirty="0"/>
              <a:t>Örneğin talep artışı durumunda kapasiteyi hızlıca yeniden ayarlamak.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2661DD-2891-7399-51EF-9B0897336ABD}"/>
              </a:ext>
            </a:extLst>
          </p:cNvPr>
          <p:cNvSpPr txBox="1">
            <a:spLocks/>
          </p:cNvSpPr>
          <p:nvPr/>
        </p:nvSpPr>
        <p:spPr>
          <a:xfrm>
            <a:off x="645126" y="2675520"/>
            <a:ext cx="9404723" cy="120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Dokümantasyon ve Raporlama:</a:t>
            </a:r>
          </a:p>
          <a:p>
            <a:pPr lvl="1"/>
            <a:r>
              <a:rPr lang="tr-TR" dirty="0"/>
              <a:t>Üretim hattında toplanan sensör verilerinden otomatik raporlar, analizler ve bakım önerileri üretebilir.</a:t>
            </a:r>
          </a:p>
        </p:txBody>
      </p:sp>
    </p:spTree>
    <p:extLst>
      <p:ext uri="{BB962C8B-B14F-4D97-AF65-F5344CB8AC3E}">
        <p14:creationId xmlns:p14="http://schemas.microsoft.com/office/powerpoint/2010/main" val="42736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438C7-ECE2-3010-93C0-5489D583A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37460-7600-06F8-F2F1-1ADBBD14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9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4D2E6D-84DB-2A4F-5446-BE89DF89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7" y="412647"/>
            <a:ext cx="9404723" cy="1449403"/>
          </a:xfrm>
        </p:spPr>
        <p:txBody>
          <a:bodyPr/>
          <a:lstStyle/>
          <a:p>
            <a:r>
              <a:rPr lang="tr-TR" dirty="0"/>
              <a:t>Ürün Tasarımı ve Prototiplemede GenAI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2F13F-A14E-6E6D-865D-79D61ED0CCCC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D21068-1CD4-7251-4903-EA53E8D780A6}"/>
              </a:ext>
            </a:extLst>
          </p:cNvPr>
          <p:cNvSpPr txBox="1">
            <a:spLocks/>
          </p:cNvSpPr>
          <p:nvPr/>
        </p:nvSpPr>
        <p:spPr>
          <a:xfrm>
            <a:off x="645129" y="3852863"/>
            <a:ext cx="9404723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13C2C3-73E6-1762-A822-8F1818008F20}"/>
              </a:ext>
            </a:extLst>
          </p:cNvPr>
          <p:cNvSpPr txBox="1">
            <a:spLocks/>
          </p:cNvSpPr>
          <p:nvPr/>
        </p:nvSpPr>
        <p:spPr>
          <a:xfrm>
            <a:off x="645127" y="2024063"/>
            <a:ext cx="9404723" cy="201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Yeni Tasarım Fikirleri Üretme:</a:t>
            </a:r>
          </a:p>
          <a:p>
            <a:pPr lvl="1"/>
            <a:r>
              <a:rPr lang="tr-TR" dirty="0"/>
              <a:t>Üretken yapay zekâ, geçmiş ürün verilerinden öğrenerek farklı tasarım alternatifleri sunabilir.</a:t>
            </a:r>
          </a:p>
          <a:p>
            <a:pPr lvl="1"/>
            <a:r>
              <a:rPr lang="tr-TR" dirty="0"/>
              <a:t>Tasarımcıların hayal gücünü destekler, sıradışı ama işlevsel fikirler ortaya çıkarır.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75EFE1-5EEC-33FA-6235-54B575A5F2B3}"/>
              </a:ext>
            </a:extLst>
          </p:cNvPr>
          <p:cNvSpPr txBox="1">
            <a:spLocks/>
          </p:cNvSpPr>
          <p:nvPr/>
        </p:nvSpPr>
        <p:spPr>
          <a:xfrm>
            <a:off x="645126" y="4201998"/>
            <a:ext cx="9404723" cy="201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Hızlı Prototipleme:</a:t>
            </a:r>
          </a:p>
          <a:p>
            <a:pPr lvl="1"/>
            <a:r>
              <a:rPr lang="tr-TR" dirty="0"/>
              <a:t>Prototip oluşturma süresini haftalardan günlere hatta saatlere indirebilir.</a:t>
            </a:r>
          </a:p>
          <a:p>
            <a:pPr lvl="1"/>
            <a:r>
              <a:rPr lang="tr-TR" dirty="0"/>
              <a:t>3D modelleme ve CAD dosyalarının otomatik üretimi ile prototip maliyetlerini azaltır.</a:t>
            </a:r>
          </a:p>
        </p:txBody>
      </p:sp>
    </p:spTree>
    <p:extLst>
      <p:ext uri="{BB962C8B-B14F-4D97-AF65-F5344CB8AC3E}">
        <p14:creationId xmlns:p14="http://schemas.microsoft.com/office/powerpoint/2010/main" val="401777260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3703</Words>
  <Application>Microsoft Office PowerPoint</Application>
  <PresentationFormat>Widescreen</PresentationFormat>
  <Paragraphs>484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Üretken Yapay Zeka (Generative AI)</vt:lpstr>
      <vt:lpstr>Tanım ve Temel Özellikler</vt:lpstr>
      <vt:lpstr>Üretken Yapay Zeka ile Geleneksel Yapay Zeka Arasındaki Farklar</vt:lpstr>
      <vt:lpstr>PowerPoint Presentation</vt:lpstr>
      <vt:lpstr>Kullanılan Temel Modeller</vt:lpstr>
      <vt:lpstr>PowerPoint Presentation</vt:lpstr>
      <vt:lpstr>Üretim Süreçlerinde GenAI</vt:lpstr>
      <vt:lpstr>PowerPoint Presentation</vt:lpstr>
      <vt:lpstr>Ürün Tasarımı ve Prototiplemede GenAI</vt:lpstr>
      <vt:lpstr>PowerPoint Presentation</vt:lpstr>
      <vt:lpstr>Tahminleme ve Talep Yönetimi</vt:lpstr>
      <vt:lpstr>PowerPoint Presentation</vt:lpstr>
      <vt:lpstr>PowerPoint Presentation</vt:lpstr>
      <vt:lpstr>Kalite Kontrol ve Hata Tespiti</vt:lpstr>
      <vt:lpstr>PowerPoint Presentation</vt:lpstr>
      <vt:lpstr>Sektörde Karşılaşılan Zorluklar</vt:lpstr>
      <vt:lpstr>PowerPoint Presentation</vt:lpstr>
      <vt:lpstr>Büyük Dil Modeli (LLM) nedir?</vt:lpstr>
      <vt:lpstr>PowerPoint Presentation</vt:lpstr>
      <vt:lpstr>LLM’lerin Çalışma Prensipleri</vt:lpstr>
      <vt:lpstr>PowerPoint Presentation</vt:lpstr>
      <vt:lpstr>PowerPoint Presentation</vt:lpstr>
      <vt:lpstr>Transformer Mimarisi</vt:lpstr>
      <vt:lpstr>PowerPoint Presentation</vt:lpstr>
      <vt:lpstr>PowerPoint Presentation</vt:lpstr>
      <vt:lpstr>Agentic Framework</vt:lpstr>
      <vt:lpstr>Tanım ve Temel Kavramlar</vt:lpstr>
      <vt:lpstr>PowerPoint Presentation</vt:lpstr>
      <vt:lpstr>Agentic Framework Avantajları</vt:lpstr>
      <vt:lpstr>PowerPoint Presentation</vt:lpstr>
      <vt:lpstr>Agentic Framework Dezavantajları</vt:lpstr>
      <vt:lpstr>PowerPoint Presentation</vt:lpstr>
      <vt:lpstr>Prompt Mühendisliği</vt:lpstr>
      <vt:lpstr>Tanım ve Temel Kavramlar</vt:lpstr>
      <vt:lpstr>PowerPoint Presentation</vt:lpstr>
      <vt:lpstr>Nasıl Yapılır?</vt:lpstr>
      <vt:lpstr>PowerPoint Presentation</vt:lpstr>
      <vt:lpstr>PowerPoint Presentation</vt:lpstr>
      <vt:lpstr>PowerPoint Presentation</vt:lpstr>
      <vt:lpstr>Prompt Mühendisliği: Avantajlar</vt:lpstr>
      <vt:lpstr>PowerPoint Presentation</vt:lpstr>
      <vt:lpstr>Prompt Mühendisliği: Dezavantajlar</vt:lpstr>
      <vt:lpstr>PowerPoint Presentation</vt:lpstr>
      <vt:lpstr>RAG   - (Retriever Augmented Generation)</vt:lpstr>
      <vt:lpstr>Tanım</vt:lpstr>
      <vt:lpstr>PowerPoint Presentation</vt:lpstr>
      <vt:lpstr>Rag Bileşenleri</vt:lpstr>
      <vt:lpstr>PowerPoint Presentation</vt:lpstr>
      <vt:lpstr>Vector Database (Vektör Veritabanı)</vt:lpstr>
      <vt:lpstr>RAG - Avantajlar</vt:lpstr>
      <vt:lpstr>RAG - Dezavantajlar</vt:lpstr>
      <vt:lpstr>Docker</vt:lpstr>
      <vt:lpstr>Docker Nedir?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32</cp:revision>
  <dcterms:created xsi:type="dcterms:W3CDTF">2025-07-30T11:21:31Z</dcterms:created>
  <dcterms:modified xsi:type="dcterms:W3CDTF">2025-08-24T12:07:32Z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