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28" r:id="rId2"/>
  </p:sldMasterIdLst>
  <p:sldIdLst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0F97-4F79-635A-8480-E67B297F3F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24075"/>
            <a:ext cx="11017250" cy="4149725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1pPr>
            <a:lvl2pPr marL="742939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200127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4301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00205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587375" y="186055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2769" y="1985759"/>
            <a:ext cx="4198686" cy="4288041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649" y="2379337"/>
            <a:ext cx="6403976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0649" y="1985759"/>
            <a:ext cx="640397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DB3D4D-4280-F558-BF92-F16B9874E2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649" y="2775736"/>
            <a:ext cx="6403976" cy="34980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748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1020598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92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723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723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74410-6D2F-55A1-8E39-660141E6EF1C}"/>
              </a:ext>
            </a:extLst>
          </p:cNvPr>
          <p:cNvSpPr/>
          <p:nvPr userDrawn="1"/>
        </p:nvSpPr>
        <p:spPr>
          <a:xfrm>
            <a:off x="508936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0A5A9-8E77-9BAC-76E0-26033140D6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1475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3AD8B-BAE3-3848-73D3-62FAD7D0D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648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CF8509-C7EC-79D3-7411-F26B02D107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48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5D59-0209-89B8-9147-1C63D7A1B071}"/>
              </a:ext>
            </a:extLst>
          </p:cNvPr>
          <p:cNvSpPr/>
          <p:nvPr userDrawn="1"/>
        </p:nvSpPr>
        <p:spPr>
          <a:xfrm>
            <a:off x="915812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38032-B31A-CB71-7779-947398FC53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351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3EAE2A-BC8F-C40E-3865-3BDF5B54D2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524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47C502D-0AB2-780B-BDDB-36CCF8FEF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524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28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3025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64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37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3634316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710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1441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1441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E502E-44C3-9BA0-5EF8-2BCF3B51B0E9}"/>
              </a:ext>
            </a:extLst>
          </p:cNvPr>
          <p:cNvSpPr/>
          <p:nvPr userDrawn="1"/>
        </p:nvSpPr>
        <p:spPr>
          <a:xfrm>
            <a:off x="653838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7D470C9-B206-8884-B452-644A47C1E2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6377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A97306-5669-EFC7-0E04-7F32BA205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550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2564A6-17E4-63CF-F22E-C982FA9E08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550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A6AB0-F48E-FF05-A95F-B1AAC3ED1B3C}"/>
              </a:ext>
            </a:extLst>
          </p:cNvPr>
          <p:cNvSpPr/>
          <p:nvPr userDrawn="1"/>
        </p:nvSpPr>
        <p:spPr>
          <a:xfrm>
            <a:off x="9442449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407AD496-47DC-C2CD-C475-B49607A637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67843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E5ED195-C091-5EBE-F538-006D11703E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9574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269684-0989-083B-FBD2-1201639C10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574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0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49007" y="1868827"/>
            <a:ext cx="1195970" cy="128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400" y="1994036"/>
            <a:ext cx="2915587" cy="2977636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41" y="5684512"/>
            <a:ext cx="2935746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4241" y="5290934"/>
            <a:ext cx="293574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452542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732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1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01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79058-E7B1-B3DD-691C-C008405CE5B4}"/>
              </a:ext>
            </a:extLst>
          </p:cNvPr>
          <p:cNvSpPr/>
          <p:nvPr userDrawn="1"/>
        </p:nvSpPr>
        <p:spPr>
          <a:xfrm>
            <a:off x="7282984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26EF51-EDAB-E638-FEC6-824EAE64EF7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4878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78AB3-3C45-804B-EE70-B588356BD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5568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74F294B-6C7E-502C-3F99-C01599FB71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5568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8BE9-8A9E-D15B-9B42-B8E210E6CE76}"/>
              </a:ext>
            </a:extLst>
          </p:cNvPr>
          <p:cNvSpPr/>
          <p:nvPr userDrawn="1"/>
        </p:nvSpPr>
        <p:spPr>
          <a:xfrm>
            <a:off x="1004053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4F83991-CD9A-E010-5C82-3B411122083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0243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7F74D1E-5148-8BFD-ED4F-A495EA56AC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76312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062126-2EA8-B0DD-F10D-80C196FD68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6312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DED9-EC5E-03DB-FBD0-057D060E5106}"/>
              </a:ext>
            </a:extLst>
          </p:cNvPr>
          <p:cNvSpPr/>
          <p:nvPr userDrawn="1"/>
        </p:nvSpPr>
        <p:spPr>
          <a:xfrm>
            <a:off x="452542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67C17D1-7667-0328-C812-DE91422F1FD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732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BDB176-B841-841B-7423-2350F5D714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801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61F58F2-BC79-ACFD-D4F6-00D60E5B6F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801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83052-7CAB-5D9D-1C4C-7238E4ED9496}"/>
              </a:ext>
            </a:extLst>
          </p:cNvPr>
          <p:cNvSpPr/>
          <p:nvPr userDrawn="1"/>
        </p:nvSpPr>
        <p:spPr>
          <a:xfrm>
            <a:off x="7282984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EC26EBCA-EEA2-413A-4452-18CBF9BEEC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878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C31386-3A29-A2FB-7C79-81A8634D0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05568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FCFFD3-F8A8-5CA6-DE25-64B1BE9C6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5568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CE542-7A51-B3EA-B80A-CA16E2413170}"/>
              </a:ext>
            </a:extLst>
          </p:cNvPr>
          <p:cNvSpPr/>
          <p:nvPr userDrawn="1"/>
        </p:nvSpPr>
        <p:spPr>
          <a:xfrm>
            <a:off x="1004053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63D31212-32EC-5B65-CBE3-4A81C02EEF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0243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FD1A2E4-7264-0349-3D02-68184EAFE3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6312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8C6EDC-5A14-4551-5BDA-E2C93B692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6312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97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1B130-7219-010B-5B07-B9E1EC45F082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9DA1E-F723-DB9C-40C0-3D66E8C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9DB63E-6988-D8A2-A1B7-3DC379999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173" y="2251070"/>
            <a:ext cx="5508626" cy="3244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F6DB69C-2A23-159B-EB97-B2DFB9BF3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173" y="1457325"/>
            <a:ext cx="5508626" cy="7601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5400000" flipV="1">
            <a:off x="0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11017251" cy="9169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209E-CA0D-09AE-31F5-8BB6D161A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6626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A30C380-E370-83F0-A2F2-64478F4D0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6626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1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2213410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1907857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17C2BD-9128-32B9-CB07-6B2848DD1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0142" y="3363924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706E30-D436-DD4A-80FD-B94973FC80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142" y="3058371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F21597-7AC5-B7B1-B8D2-532EE71E2E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4514438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D0BD769-6575-AD2B-5936-CED024A761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4208885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49BE6C-588A-B977-D0B8-AC0C965EC4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0142" y="5664953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E88FF-4AA1-6ECC-6D3E-D72B54DB2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142" y="5359400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32810-8D3F-26FC-0767-4A3B01D13744}"/>
              </a:ext>
            </a:extLst>
          </p:cNvPr>
          <p:cNvSpPr/>
          <p:nvPr userDrawn="1"/>
        </p:nvSpPr>
        <p:spPr>
          <a:xfrm>
            <a:off x="10164763" y="5274000"/>
            <a:ext cx="1584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F1355C9-7728-308B-8903-0247E2434F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1907857"/>
            <a:ext cx="3492500" cy="482474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69506-FD8A-FE0C-0418-E27F291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4A8FD-63D9-CCBC-27A9-B4BD6C3E2A57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F5A76F7-4927-E019-A285-6FDB1CB65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3AA891A-70C9-3F49-8B27-B4FF19292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F9A2E3-2E8C-C49F-1133-4E459E5BCF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43B8-98B2-669B-D41E-4D8E15A1ACD5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494670D3-6B72-FB9C-AB2F-12D2055CAE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13FD948A-0283-8869-6C1D-A0F7715413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1CD1028-A045-0038-177E-91B370D691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31A16D-BCAF-1819-7D97-0405279551C8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F457FE96-6BF2-389B-01E1-FF8279A50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38330C0-5936-905D-0D75-B9AF0B620F1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A567FD6-2E6C-A206-2A81-086BE712DF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7F5EEC-80F8-3CD4-0AB1-62F1FC5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36803-5EF3-CCCC-C543-9E427874A85D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5F267B-039C-7289-ABD8-110FCCE33026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916C9-B740-9379-CF81-75AD633274BA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7777E85-03F6-AA8C-F042-7715DDDBE5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68F3DEE-BC53-F813-1727-422CA4CF9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A74AAE9-9507-95BC-B1DA-3948E116B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3487AB4-15AC-CE01-915D-E13BDE4C30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206F3E3-C9BB-F3F6-BFA2-16BCF99BF8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758637B-2B37-289A-2F1E-80486EC83B8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8913713B-7E16-6FBF-9995-3573671A6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4E32545-377D-6710-AA43-E9A54D6948B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05481B2-9222-E338-8868-A718B8EE7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85FE8-BEA6-2D5E-578F-224397A5F15E}"/>
              </a:ext>
            </a:extLst>
          </p:cNvPr>
          <p:cNvCxnSpPr>
            <a:cxnSpLocks/>
            <a:stCxn id="16" idx="0"/>
            <a:endCxn id="21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6D8684F-508C-B4D4-D86C-08453E961081}"/>
              </a:ext>
            </a:extLst>
          </p:cNvPr>
          <p:cNvCxnSpPr>
            <a:cxnSpLocks/>
            <a:stCxn id="19" idx="3"/>
            <a:endCxn id="17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8F3943F-A926-AAE9-892C-D0865CF825D3}"/>
              </a:ext>
            </a:extLst>
          </p:cNvPr>
          <p:cNvCxnSpPr>
            <a:cxnSpLocks/>
            <a:stCxn id="18" idx="6"/>
            <a:endCxn id="27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91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27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89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9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012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196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692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426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31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4602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1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8251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836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894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05" r:id="rId23"/>
    <p:sldLayoutId id="2147483814" r:id="rId24"/>
    <p:sldLayoutId id="2147483858" r:id="rId25"/>
    <p:sldLayoutId id="2147483850" r:id="rId26"/>
    <p:sldLayoutId id="2147483834" r:id="rId27"/>
    <p:sldLayoutId id="2147483809" r:id="rId28"/>
    <p:sldLayoutId id="2147483894" r:id="rId29"/>
    <p:sldLayoutId id="2147483811" r:id="rId30"/>
    <p:sldLayoutId id="2147483851" r:id="rId31"/>
    <p:sldLayoutId id="2147483869" r:id="rId32"/>
    <p:sldLayoutId id="2147483895" r:id="rId33"/>
    <p:sldLayoutId id="2147483852" r:id="rId34"/>
    <p:sldLayoutId id="2147483853" r:id="rId35"/>
    <p:sldLayoutId id="2147483854" r:id="rId36"/>
    <p:sldLayoutId id="2147483855" r:id="rId37"/>
    <p:sldLayoutId id="2147483870" r:id="rId38"/>
    <p:sldLayoutId id="2147483871" r:id="rId39"/>
    <p:sldLayoutId id="2147483864" r:id="rId40"/>
    <p:sldLayoutId id="2147483865" r:id="rId41"/>
    <p:sldLayoutId id="2147483866" r:id="rId42"/>
    <p:sldLayoutId id="2147483867" r:id="rId43"/>
    <p:sldLayoutId id="2147483876" r:id="rId44"/>
    <p:sldLayoutId id="2147483877" r:id="rId45"/>
    <p:sldLayoutId id="2147483878" r:id="rId46"/>
    <p:sldLayoutId id="2147483879" r:id="rId47"/>
    <p:sldLayoutId id="2147483859" r:id="rId48"/>
    <p:sldLayoutId id="2147483860" r:id="rId49"/>
    <p:sldLayoutId id="2147483896" r:id="rId50"/>
    <p:sldLayoutId id="2147483897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1C2C-458E-AC4D-B812-01BF3E42EE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865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4BCDE-FA91-1D3F-D1A3-2C114D5BFC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91888" y="6642100"/>
            <a:ext cx="865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</p:spTree>
    <p:extLst>
      <p:ext uri="{BB962C8B-B14F-4D97-AF65-F5344CB8AC3E}">
        <p14:creationId xmlns:p14="http://schemas.microsoft.com/office/powerpoint/2010/main" val="51989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80402-4FB8-03DC-9C29-BB4E269B9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7997-EA94-0E16-2BC8-63E05BE3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1785"/>
          </a:xfrm>
        </p:spPr>
        <p:txBody>
          <a:bodyPr/>
          <a:lstStyle/>
          <a:p>
            <a:r>
              <a:rPr lang="tr-TR" dirty="0"/>
              <a:t>Eğitim İçeriği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76A3-5261-3BB2-9528-F3497FBE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4502"/>
            <a:ext cx="8946541" cy="4753897"/>
          </a:xfrm>
        </p:spPr>
        <p:txBody>
          <a:bodyPr>
            <a:normAutofit/>
          </a:bodyPr>
          <a:lstStyle/>
          <a:p>
            <a:r>
              <a:rPr lang="tr-TR" dirty="0"/>
              <a:t>Python’a Giriş</a:t>
            </a:r>
          </a:p>
          <a:p>
            <a:r>
              <a:rPr lang="tr-TR" dirty="0"/>
              <a:t>Veri Yapıları ve Veri Analizi</a:t>
            </a:r>
          </a:p>
          <a:p>
            <a:r>
              <a:rPr lang="tr-TR" dirty="0"/>
              <a:t>Makine Öğrenmesine Giriş</a:t>
            </a:r>
          </a:p>
          <a:p>
            <a:r>
              <a:rPr lang="tr-TR" dirty="0"/>
              <a:t>Regresyon</a:t>
            </a:r>
          </a:p>
          <a:p>
            <a:r>
              <a:rPr lang="tr-TR" dirty="0"/>
              <a:t>Sınıflandırma</a:t>
            </a:r>
          </a:p>
          <a:p>
            <a:r>
              <a:rPr lang="tr-TR" dirty="0"/>
              <a:t>Derin Öğrenmeye Giriş</a:t>
            </a:r>
          </a:p>
          <a:p>
            <a:r>
              <a:rPr lang="tr-TR" dirty="0"/>
              <a:t>GenAI Giriş</a:t>
            </a:r>
          </a:p>
          <a:p>
            <a:r>
              <a:rPr lang="tr-TR" dirty="0"/>
              <a:t>Agentic Framework ve Prompt Mühendisliği</a:t>
            </a:r>
          </a:p>
          <a:p>
            <a:r>
              <a:rPr lang="tr-TR" dirty="0"/>
              <a:t>LangChain</a:t>
            </a:r>
          </a:p>
          <a:p>
            <a:r>
              <a:rPr lang="tr-TR" dirty="0"/>
              <a:t>İleri Düzey GenAI Uygulamaları</a:t>
            </a:r>
          </a:p>
        </p:txBody>
      </p:sp>
    </p:spTree>
    <p:extLst>
      <p:ext uri="{BB962C8B-B14F-4D97-AF65-F5344CB8AC3E}">
        <p14:creationId xmlns:p14="http://schemas.microsoft.com/office/powerpoint/2010/main" val="196220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B61-90F0-1A51-AF4B-2B2972012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Python’a Giriş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87111-2344-A030-8A59-0DF28298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4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9F27-75D1-96D8-2147-4704CAC5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5CC3-39FF-AF33-C09C-AF99E315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Yorumlayıcı (interpretter) tabanlı bir programlama dilidir.</a:t>
            </a:r>
          </a:p>
          <a:p>
            <a:r>
              <a:rPr lang="tr-TR" dirty="0"/>
              <a:t>Okuması ve yazması kolaydır.</a:t>
            </a:r>
          </a:p>
          <a:p>
            <a:r>
              <a:rPr lang="tr-TR" dirty="0"/>
              <a:t>Çok yönlüdür. </a:t>
            </a:r>
          </a:p>
          <a:p>
            <a:r>
              <a:rPr lang="tr-TR" dirty="0"/>
              <a:t>Güçlü kütüphanelere sahiptir.</a:t>
            </a:r>
          </a:p>
          <a:p>
            <a:r>
              <a:rPr lang="tr-TR" dirty="0"/>
              <a:t>Diğer dillerle kolayca entegre olur.</a:t>
            </a:r>
          </a:p>
          <a:p>
            <a:r>
              <a:rPr lang="tr-TR" dirty="0"/>
              <a:t>Mikrodenetleyiciler dahil her platformda çalışır.</a:t>
            </a:r>
          </a:p>
          <a:p>
            <a:r>
              <a:rPr lang="tr-TR" dirty="0"/>
              <a:t>AI, ML ve veri ile ilgili alanlardaki güçlü desteği Python’ı öne taşır. (Pandas, TensorFlow, PyTorch vs.)</a:t>
            </a:r>
          </a:p>
        </p:txBody>
      </p:sp>
    </p:spTree>
    <p:extLst>
      <p:ext uri="{BB962C8B-B14F-4D97-AF65-F5344CB8AC3E}">
        <p14:creationId xmlns:p14="http://schemas.microsoft.com/office/powerpoint/2010/main" val="287248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A495-08C1-0025-33E7-04106A6A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Yorumlayıcı vs Derleyici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CD61-4DF5-5D20-1938-CD4F4C62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Python yorumlayıcı (interpretter) tabanlı bir dildir.</a:t>
            </a:r>
          </a:p>
          <a:p>
            <a:pPr lvl="1"/>
            <a:r>
              <a:rPr lang="tr-TR" dirty="0"/>
              <a:t>Kod satır satır okunur, her satır hemen çalıştırılır.</a:t>
            </a:r>
          </a:p>
          <a:p>
            <a:pPr lvl="1"/>
            <a:r>
              <a:rPr lang="tr-TR" dirty="0"/>
              <a:t>Hatalı bir satıra geldiğinde durur.</a:t>
            </a:r>
          </a:p>
          <a:p>
            <a:pPr lvl="1"/>
            <a:r>
              <a:rPr lang="tr-TR" dirty="0"/>
              <a:t>Genelde daha yavaştır.</a:t>
            </a:r>
          </a:p>
          <a:p>
            <a:endParaRPr lang="tr-TR" dirty="0"/>
          </a:p>
          <a:p>
            <a:r>
              <a:rPr lang="tr-TR" dirty="0"/>
              <a:t>.NET derleyici (compiler) tabanlı bir dildir.</a:t>
            </a:r>
          </a:p>
          <a:p>
            <a:pPr lvl="1"/>
            <a:r>
              <a:rPr lang="tr-TR" dirty="0"/>
              <a:t>Kodun tamamı tek seferde okunur ve derlenir.</a:t>
            </a:r>
          </a:p>
          <a:p>
            <a:pPr lvl="1"/>
            <a:r>
              <a:rPr lang="tr-TR" dirty="0"/>
              <a:t>Hatalar derleme aşamasında topluca gösterilir.</a:t>
            </a:r>
          </a:p>
          <a:p>
            <a:pPr lvl="1"/>
            <a:r>
              <a:rPr lang="tr-TR" dirty="0"/>
              <a:t>Genelde daha hızlıdır.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21C9-DD88-3266-D65C-56DB4EA1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50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22F1-E9EB-9FA2-1542-AD30A05F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ve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0D1E-C6C9-0F68-BB99-AE16DC891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AI/ML karmaşık işlemler içerir, Python’ın yazma ve okuma kolaylığı bu durumu kolaylaştırır.</a:t>
            </a:r>
          </a:p>
          <a:p>
            <a:r>
              <a:rPr lang="tr-TR" dirty="0"/>
              <a:t>Geliştirme için ayrılan zamanda mimari tasarıma daha çok zaman kalır.</a:t>
            </a:r>
          </a:p>
          <a:p>
            <a:r>
              <a:rPr lang="tr-TR" dirty="0"/>
              <a:t>Kolay prototipleme sayesinde daha geniş bir kitleye ulaşır. </a:t>
            </a:r>
          </a:p>
          <a:p>
            <a:r>
              <a:rPr lang="tr-TR" dirty="0"/>
              <a:t>Deneysel projelerde kullanıma yatkındır, akademide önemlidir.</a:t>
            </a:r>
          </a:p>
          <a:p>
            <a:r>
              <a:rPr lang="tr-TR" dirty="0"/>
              <a:t>AI/ML kütüphaneleri ilk önce Python’a gelir.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B929F-0923-A5AA-E5F7-EAC3AEC9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96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9AE0-6586-512F-CA43-F535C4AF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Popüler AI/ML Kütüphaneleri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CEA4-A2F1-DF95-9FB0-4B08076C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NumPy: Çok boyutlu diziler ve matematiksel işlemler için temel sağlar. </a:t>
            </a:r>
          </a:p>
          <a:p>
            <a:r>
              <a:rPr lang="tr-TR" dirty="0"/>
              <a:t>Pandas: Veri okuma, düzenleme, analiz etme gibi işlemler için kullanılır.</a:t>
            </a:r>
          </a:p>
          <a:p>
            <a:r>
              <a:rPr lang="tr-TR" dirty="0"/>
              <a:t>Scikit-Learn: En temel makine öğrenmesi kütüphanesidir.</a:t>
            </a:r>
          </a:p>
          <a:p>
            <a:r>
              <a:rPr lang="tr-TR" dirty="0"/>
              <a:t>TensorFlow: Derin öğrenme için kullanılan güçlü bir kütüphanedir.</a:t>
            </a:r>
          </a:p>
          <a:p>
            <a:r>
              <a:rPr lang="tr-TR" dirty="0"/>
              <a:t>PyTorch: TF alternatifidir, daha esnek ve dinamiktir.</a:t>
            </a:r>
          </a:p>
          <a:p>
            <a:r>
              <a:rPr lang="tr-TR" dirty="0"/>
              <a:t>OpenCV: Görüntü işleme için kullanılır.</a:t>
            </a:r>
          </a:p>
          <a:p>
            <a:r>
              <a:rPr lang="tr-TR" dirty="0"/>
              <a:t>Transformers: Modern NLP’nin temel taşıdır.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42A00-D393-E1E3-D8AE-4D21ECCC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8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FD2D-B406-6A64-B61A-4DD8FE34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759B-DD0A-DD52-046B-07592BDE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Değişkenler, veri tipleri ve operatörler</a:t>
            </a:r>
          </a:p>
          <a:p>
            <a:r>
              <a:rPr lang="tr-TR" dirty="0"/>
              <a:t>Koşullu ifadeler ve döngüler</a:t>
            </a:r>
          </a:p>
          <a:p>
            <a:r>
              <a:rPr lang="tr-TR" dirty="0"/>
              <a:t>Fonksyion tanımlama ve parametreler</a:t>
            </a:r>
          </a:p>
          <a:p>
            <a:r>
              <a:rPr lang="tr-TR" dirty="0"/>
              <a:t>Hata yönetimi</a:t>
            </a:r>
          </a:p>
          <a:p>
            <a:r>
              <a:rPr lang="tr-TR" dirty="0"/>
              <a:t>Modüller</a:t>
            </a:r>
          </a:p>
          <a:p>
            <a:r>
              <a:rPr lang="tr-TR" dirty="0"/>
              <a:t>Proje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B5435-1EDE-4A13-ED6C-3692B076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99579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nt">
  <a:themeElements>
    <a:clrScheme name="Custom 250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82E5F6"/>
      </a:accent1>
      <a:accent2>
        <a:srgbClr val="D2F6FB"/>
      </a:accent2>
      <a:accent3>
        <a:srgbClr val="82E5F6"/>
      </a:accent3>
      <a:accent4>
        <a:srgbClr val="4E6887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830F7E-C108-49AB-81E1-6A64423DFF3F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e5f200bd-3f64-4a12-841e-65c543e42c8c}" enabled="1" method="Privileged" siteId="{7eccda46-7379-45b3-84a2-5c6ed50db131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303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Wingdings</vt:lpstr>
      <vt:lpstr>Wingdings 3</vt:lpstr>
      <vt:lpstr>Mint</vt:lpstr>
      <vt:lpstr>Ion</vt:lpstr>
      <vt:lpstr>Eğitim İçeriği</vt:lpstr>
      <vt:lpstr>Python’a Giriş</vt:lpstr>
      <vt:lpstr>Python nedir?</vt:lpstr>
      <vt:lpstr>Yorumlayıcı vs Derleyici</vt:lpstr>
      <vt:lpstr>Python ve AI/ML</vt:lpstr>
      <vt:lpstr>Popüler AI/ML Kütüphaneleri</vt:lpstr>
      <vt:lpstr>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Pagnıklı</dc:creator>
  <cp:lastModifiedBy>Berke Pagnıklı</cp:lastModifiedBy>
  <cp:revision>4</cp:revision>
  <dcterms:created xsi:type="dcterms:W3CDTF">2025-07-30T11:21:31Z</dcterms:created>
  <dcterms:modified xsi:type="dcterms:W3CDTF">2025-08-03T18:59:46Z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Mamentis Team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Mamentis Team</vt:lpwstr>
  </property>
</Properties>
</file>