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5" r:id="rId5"/>
    <p:sldId id="260" r:id="rId6"/>
    <p:sldId id="268" r:id="rId7"/>
    <p:sldId id="267" r:id="rId8"/>
    <p:sldId id="266" r:id="rId9"/>
    <p:sldId id="265" r:id="rId10"/>
    <p:sldId id="270" r:id="rId11"/>
    <p:sldId id="272" r:id="rId12"/>
    <p:sldId id="273" r:id="rId13"/>
    <p:sldId id="278" r:id="rId14"/>
    <p:sldId id="280" r:id="rId15"/>
    <p:sldId id="274" r:id="rId16"/>
    <p:sldId id="276" r:id="rId17"/>
    <p:sldId id="264" r:id="rId18"/>
    <p:sldId id="263" r:id="rId19"/>
    <p:sldId id="262" r:id="rId20"/>
    <p:sldId id="271" r:id="rId21"/>
    <p:sldId id="283" r:id="rId22"/>
    <p:sldId id="281" r:id="rId23"/>
    <p:sldId id="261" r:id="rId24"/>
    <p:sldId id="269" r:id="rId25"/>
    <p:sldId id="282" r:id="rId26"/>
    <p:sldId id="259" r:id="rId27"/>
    <p:sldId id="279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475" autoAdjust="0"/>
  </p:normalViewPr>
  <p:slideViewPr>
    <p:cSldViewPr snapToGrid="0">
      <p:cViewPr varScale="1">
        <p:scale>
          <a:sx n="100" d="100"/>
          <a:sy n="10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4BECF-2B09-4DE4-9FD6-20D34A65140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A9D3D-70CC-4533-8025-3C85B059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8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1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https://airflow.apache.org/docs/apache-airflow/stable/core-concepts/overview.html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7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https://cwiki.apache.org/confluence/display/AIRFLOW/Drawio+Diagrams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6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https://cwiki.apache.org/confluence/display/AIRFLOW/Drawio+Diagrams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82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https://cwiki.apache.org/confluence/display/AIRFLOW/Drawio+Diagrams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6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https://www.slideshare.net/slideshow/introducing-apache-airflow-and-how-we-are-using-it/73748917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55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https://www.slideshare.net/slideshow/introducing-apache-airflow-and-how-we-are-using-it/73748917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6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72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https://airflow.apache.org/docs/apache-airflow/2.0.1/ui.html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38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https://www.slideshare.net/slideshow/introducing-apache-airflow-and-how-we-are-using-it/73748917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6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https://www.altexsoft.com/blog/apache-airflow-pros-cons/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6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https://github.com/apache/airflow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28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https://airflow.apache.org/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4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https://airflow.apache.org/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5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https://airflow.apache.org/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54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https://cwiki.apache.org/confluence/display/AIRFLOW/Airflow+Home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8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https://www.slideshare.net/slideshow/introducing-apache-airflow-and-how-we-are-using-it/73748917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3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https://www.slideshare.net/slideshow/introducing-apache-airflow-and-how-we-are-using-it/73748917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43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Apache Airflow </a:t>
            </a:r>
            <a:r>
              <a:rPr lang="en-US" dirty="0" err="1" smtClean="0"/>
              <a:t>mimarisi</a:t>
            </a:r>
            <a:r>
              <a:rPr lang="en-US" dirty="0" smtClean="0"/>
              <a:t>; </a:t>
            </a:r>
            <a:r>
              <a:rPr lang="en-US" b="1" dirty="0" smtClean="0"/>
              <a:t>Webserver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arayüzü</a:t>
            </a:r>
            <a:r>
              <a:rPr lang="en-US" dirty="0" smtClean="0"/>
              <a:t> </a:t>
            </a:r>
            <a:r>
              <a:rPr lang="en-US" dirty="0" err="1" smtClean="0"/>
              <a:t>sunan</a:t>
            </a:r>
            <a:r>
              <a:rPr lang="en-US" dirty="0" smtClean="0"/>
              <a:t>, </a:t>
            </a:r>
            <a:r>
              <a:rPr lang="en-US" b="1" dirty="0" smtClean="0"/>
              <a:t>Scheduler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iş</a:t>
            </a:r>
            <a:r>
              <a:rPr lang="en-US" dirty="0" smtClean="0"/>
              <a:t> </a:t>
            </a:r>
            <a:r>
              <a:rPr lang="en-US" dirty="0" err="1" smtClean="0"/>
              <a:t>akışlarını</a:t>
            </a:r>
            <a:r>
              <a:rPr lang="en-US" dirty="0" smtClean="0"/>
              <a:t> </a:t>
            </a:r>
            <a:r>
              <a:rPr lang="en-US" dirty="0" err="1" smtClean="0"/>
              <a:t>zamanlayan</a:t>
            </a:r>
            <a:r>
              <a:rPr lang="en-US" dirty="0" smtClean="0"/>
              <a:t>, </a:t>
            </a:r>
            <a:r>
              <a:rPr lang="en-US" b="1" dirty="0" err="1" smtClean="0"/>
              <a:t>Worker</a:t>
            </a:r>
            <a:r>
              <a:rPr lang="en-US" dirty="0" err="1" smtClean="0"/>
              <a:t>'lar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görevleri</a:t>
            </a:r>
            <a:r>
              <a:rPr lang="en-US" dirty="0" smtClean="0"/>
              <a:t> </a:t>
            </a:r>
            <a:r>
              <a:rPr lang="en-US" dirty="0" err="1" smtClean="0"/>
              <a:t>yürüten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meta </a:t>
            </a:r>
            <a:r>
              <a:rPr lang="en-US" dirty="0" err="1" smtClean="0"/>
              <a:t>veriyi</a:t>
            </a:r>
            <a:r>
              <a:rPr lang="en-US" dirty="0" smtClean="0"/>
              <a:t> </a:t>
            </a:r>
            <a:r>
              <a:rPr lang="en-US" b="1" dirty="0" err="1" smtClean="0"/>
              <a:t>Metastore</a:t>
            </a:r>
            <a:r>
              <a:rPr lang="en-US" dirty="0" err="1" smtClean="0"/>
              <a:t>'da</a:t>
            </a:r>
            <a:r>
              <a:rPr lang="en-US" dirty="0" smtClean="0"/>
              <a:t> </a:t>
            </a:r>
            <a:r>
              <a:rPr lang="en-US" dirty="0" err="1" smtClean="0"/>
              <a:t>tutarak</a:t>
            </a:r>
            <a:r>
              <a:rPr lang="en-US" dirty="0" smtClean="0"/>
              <a:t> </a:t>
            </a:r>
            <a:r>
              <a:rPr lang="en-US" b="1" dirty="0" smtClean="0"/>
              <a:t>DAG </a:t>
            </a:r>
            <a:r>
              <a:rPr lang="en-US" b="1" dirty="0" err="1" smtClean="0"/>
              <a:t>dosyalarını</a:t>
            </a:r>
            <a:r>
              <a:rPr lang="en-US" dirty="0" smtClean="0"/>
              <a:t> </a:t>
            </a:r>
            <a:r>
              <a:rPr lang="en-US" dirty="0" err="1" smtClean="0"/>
              <a:t>paylaşımlı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alandan</a:t>
            </a:r>
            <a:r>
              <a:rPr lang="en-US" dirty="0" smtClean="0"/>
              <a:t> </a:t>
            </a:r>
            <a:r>
              <a:rPr lang="en-US" dirty="0" err="1" smtClean="0"/>
              <a:t>erişen</a:t>
            </a:r>
            <a:r>
              <a:rPr lang="en-US" dirty="0" smtClean="0"/>
              <a:t> </a:t>
            </a:r>
            <a:r>
              <a:rPr lang="en-US" dirty="0" err="1" smtClean="0"/>
              <a:t>dağıtık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sistemdir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Webserver (Web </a:t>
            </a:r>
            <a:r>
              <a:rPr lang="en-US" b="1" dirty="0" err="1" smtClean="0"/>
              <a:t>Sunucusu</a:t>
            </a:r>
            <a:r>
              <a:rPr lang="en-US" b="1" dirty="0" smtClean="0"/>
              <a:t>):</a:t>
            </a:r>
            <a:r>
              <a:rPr lang="en-US" dirty="0" smtClean="0"/>
              <a:t> </a:t>
            </a:r>
            <a:r>
              <a:rPr lang="en-US" dirty="0" err="1" smtClean="0"/>
              <a:t>Kullanıcıların</a:t>
            </a:r>
            <a:r>
              <a:rPr lang="en-US" dirty="0" smtClean="0"/>
              <a:t> </a:t>
            </a:r>
            <a:r>
              <a:rPr lang="en-US" dirty="0" err="1" smtClean="0"/>
              <a:t>DAG'leri</a:t>
            </a:r>
            <a:r>
              <a:rPr lang="en-US" dirty="0" smtClean="0"/>
              <a:t> </a:t>
            </a:r>
            <a:r>
              <a:rPr lang="en-US" dirty="0" err="1" smtClean="0"/>
              <a:t>görselleştirmesini</a:t>
            </a:r>
            <a:r>
              <a:rPr lang="en-US" dirty="0" smtClean="0"/>
              <a:t>, </a:t>
            </a:r>
            <a:r>
              <a:rPr lang="en-US" dirty="0" err="1" smtClean="0"/>
              <a:t>görev</a:t>
            </a:r>
            <a:r>
              <a:rPr lang="en-US" dirty="0" smtClean="0"/>
              <a:t> </a:t>
            </a:r>
            <a:r>
              <a:rPr lang="en-US" dirty="0" err="1" smtClean="0"/>
              <a:t>durumlarını</a:t>
            </a:r>
            <a:r>
              <a:rPr lang="en-US" dirty="0" smtClean="0"/>
              <a:t> </a:t>
            </a:r>
            <a:r>
              <a:rPr lang="en-US" dirty="0" err="1" smtClean="0"/>
              <a:t>izlemesini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ayarlarını</a:t>
            </a:r>
            <a:r>
              <a:rPr lang="en-US" dirty="0" smtClean="0"/>
              <a:t> </a:t>
            </a:r>
            <a:r>
              <a:rPr lang="en-US" dirty="0" err="1" smtClean="0"/>
              <a:t>yönetmesini</a:t>
            </a:r>
            <a:r>
              <a:rPr lang="en-US" dirty="0" smtClean="0"/>
              <a:t> </a:t>
            </a:r>
            <a:r>
              <a:rPr lang="en-US" dirty="0" err="1" smtClean="0"/>
              <a:t>sağlayan</a:t>
            </a:r>
            <a:r>
              <a:rPr lang="en-US" dirty="0" smtClean="0"/>
              <a:t> </a:t>
            </a:r>
            <a:r>
              <a:rPr lang="en-US" dirty="0" err="1" smtClean="0"/>
              <a:t>ana</a:t>
            </a:r>
            <a:r>
              <a:rPr lang="en-US" dirty="0" smtClean="0"/>
              <a:t> </a:t>
            </a:r>
            <a:r>
              <a:rPr lang="en-US" dirty="0" err="1" smtClean="0"/>
              <a:t>arayüzdür</a:t>
            </a:r>
            <a:r>
              <a:rPr lang="en-US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Scheduler (</a:t>
            </a:r>
            <a:r>
              <a:rPr lang="en-US" b="1" dirty="0" err="1" smtClean="0"/>
              <a:t>Zamanlayıcı</a:t>
            </a:r>
            <a:r>
              <a:rPr lang="en-US" b="1" dirty="0" smtClean="0"/>
              <a:t>):</a:t>
            </a:r>
            <a:r>
              <a:rPr lang="en-US" dirty="0" smtClean="0"/>
              <a:t> DAG </a:t>
            </a:r>
            <a:r>
              <a:rPr lang="en-US" dirty="0" err="1" smtClean="0"/>
              <a:t>dosyalarını</a:t>
            </a:r>
            <a:r>
              <a:rPr lang="en-US" dirty="0" smtClean="0"/>
              <a:t> </a:t>
            </a:r>
            <a:r>
              <a:rPr lang="en-US" dirty="0" err="1" smtClean="0"/>
              <a:t>tarayarak</a:t>
            </a:r>
            <a:r>
              <a:rPr lang="en-US" dirty="0" smtClean="0"/>
              <a:t> </a:t>
            </a:r>
            <a:r>
              <a:rPr lang="en-US" dirty="0" err="1" smtClean="0"/>
              <a:t>tanımlanan</a:t>
            </a:r>
            <a:r>
              <a:rPr lang="en-US" dirty="0" smtClean="0"/>
              <a:t> zaman </a:t>
            </a:r>
            <a:r>
              <a:rPr lang="en-US" dirty="0" err="1" smtClean="0"/>
              <a:t>çizelgelerine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görev</a:t>
            </a:r>
            <a:r>
              <a:rPr lang="en-US" dirty="0" smtClean="0"/>
              <a:t> </a:t>
            </a:r>
            <a:r>
              <a:rPr lang="en-US" dirty="0" err="1" smtClean="0"/>
              <a:t>örneklerini</a:t>
            </a:r>
            <a:r>
              <a:rPr lang="en-US" dirty="0" smtClean="0"/>
              <a:t> </a:t>
            </a:r>
            <a:r>
              <a:rPr lang="en-US" dirty="0" err="1" smtClean="0"/>
              <a:t>oluşturan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yürütülmek</a:t>
            </a:r>
            <a:r>
              <a:rPr lang="en-US" dirty="0" smtClean="0"/>
              <a:t> </a:t>
            </a:r>
            <a:r>
              <a:rPr lang="en-US" dirty="0" err="1" smtClean="0"/>
              <a:t>üzere</a:t>
            </a:r>
            <a:r>
              <a:rPr lang="en-US" dirty="0" smtClean="0"/>
              <a:t> </a:t>
            </a:r>
            <a:r>
              <a:rPr lang="en-US" dirty="0" err="1" smtClean="0"/>
              <a:t>sıraya</a:t>
            </a:r>
            <a:r>
              <a:rPr lang="en-US" dirty="0" smtClean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</a:t>
            </a:r>
            <a:r>
              <a:rPr lang="en-US" dirty="0" err="1" smtClean="0"/>
              <a:t>Airflow'un</a:t>
            </a:r>
            <a:r>
              <a:rPr lang="en-US" dirty="0" smtClean="0"/>
              <a:t> </a:t>
            </a:r>
            <a:r>
              <a:rPr lang="en-US" dirty="0" err="1" smtClean="0"/>
              <a:t>beynidir</a:t>
            </a:r>
            <a:r>
              <a:rPr lang="en-US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Worker (</a:t>
            </a:r>
            <a:r>
              <a:rPr lang="en-US" b="1" dirty="0" err="1" smtClean="0"/>
              <a:t>İşçi</a:t>
            </a:r>
            <a:r>
              <a:rPr lang="en-US" b="1" dirty="0" smtClean="0"/>
              <a:t>):</a:t>
            </a:r>
            <a:r>
              <a:rPr lang="en-US" dirty="0" smtClean="0"/>
              <a:t> Scheduler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sıraya</a:t>
            </a:r>
            <a:r>
              <a:rPr lang="en-US" dirty="0" smtClean="0"/>
              <a:t> </a:t>
            </a:r>
            <a:r>
              <a:rPr lang="en-US" dirty="0" err="1" smtClean="0"/>
              <a:t>alınan</a:t>
            </a:r>
            <a:r>
              <a:rPr lang="en-US" dirty="0" smtClean="0"/>
              <a:t> </a:t>
            </a:r>
            <a:r>
              <a:rPr lang="en-US" dirty="0" err="1" smtClean="0"/>
              <a:t>görev</a:t>
            </a:r>
            <a:r>
              <a:rPr lang="en-US" dirty="0" smtClean="0"/>
              <a:t> </a:t>
            </a:r>
            <a:r>
              <a:rPr lang="en-US" dirty="0" err="1" smtClean="0"/>
              <a:t>örneklerini</a:t>
            </a:r>
            <a:r>
              <a:rPr lang="en-US" dirty="0" smtClean="0"/>
              <a:t> </a:t>
            </a:r>
            <a:r>
              <a:rPr lang="en-US" dirty="0" err="1" smtClean="0"/>
              <a:t>fiilen</a:t>
            </a:r>
            <a:r>
              <a:rPr lang="en-US" dirty="0" smtClean="0"/>
              <a:t> </a:t>
            </a:r>
            <a:r>
              <a:rPr lang="en-US" dirty="0" err="1" smtClean="0"/>
              <a:t>çalıştıran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iş</a:t>
            </a:r>
            <a:r>
              <a:rPr lang="en-US" dirty="0" smtClean="0"/>
              <a:t> </a:t>
            </a:r>
            <a:r>
              <a:rPr lang="en-US" dirty="0" err="1" smtClean="0"/>
              <a:t>yükünü</a:t>
            </a:r>
            <a:r>
              <a:rPr lang="en-US" dirty="0" smtClean="0"/>
              <a:t> </a:t>
            </a:r>
            <a:r>
              <a:rPr lang="en-US" dirty="0" err="1" smtClean="0"/>
              <a:t>üstlenen</a:t>
            </a:r>
            <a:r>
              <a:rPr lang="en-US" dirty="0" smtClean="0"/>
              <a:t> </a:t>
            </a:r>
            <a:r>
              <a:rPr lang="en-US" dirty="0" err="1" smtClean="0"/>
              <a:t>bileşenlerdir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Metastore</a:t>
            </a:r>
            <a:r>
              <a:rPr lang="en-US" b="1" dirty="0" smtClean="0"/>
              <a:t> (Meta </a:t>
            </a:r>
            <a:r>
              <a:rPr lang="en-US" b="1" dirty="0" err="1" smtClean="0"/>
              <a:t>Veri</a:t>
            </a:r>
            <a:r>
              <a:rPr lang="en-US" b="1" dirty="0" smtClean="0"/>
              <a:t> </a:t>
            </a:r>
            <a:r>
              <a:rPr lang="en-US" b="1" dirty="0" err="1" smtClean="0"/>
              <a:t>Deposu</a:t>
            </a:r>
            <a:r>
              <a:rPr lang="en-US" b="1" dirty="0" smtClean="0"/>
              <a:t>):</a:t>
            </a:r>
            <a:r>
              <a:rPr lang="en-US" dirty="0" smtClean="0"/>
              <a:t> DAG </a:t>
            </a:r>
            <a:r>
              <a:rPr lang="en-US" dirty="0" err="1" smtClean="0"/>
              <a:t>tanımları</a:t>
            </a:r>
            <a:r>
              <a:rPr lang="en-US" dirty="0" smtClean="0"/>
              <a:t>, </a:t>
            </a:r>
            <a:r>
              <a:rPr lang="en-US" dirty="0" err="1" smtClean="0"/>
              <a:t>görev</a:t>
            </a:r>
            <a:r>
              <a:rPr lang="en-US" dirty="0" smtClean="0"/>
              <a:t> </a:t>
            </a:r>
            <a:r>
              <a:rPr lang="en-US" dirty="0" err="1" smtClean="0"/>
              <a:t>durumları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çalıştırma</a:t>
            </a:r>
            <a:r>
              <a:rPr lang="en-US" dirty="0" smtClean="0"/>
              <a:t> </a:t>
            </a:r>
            <a:r>
              <a:rPr lang="en-US" dirty="0" err="1" smtClean="0"/>
              <a:t>geçmişi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Airflow </a:t>
            </a:r>
            <a:r>
              <a:rPr lang="en-US" dirty="0" err="1" smtClean="0"/>
              <a:t>operasyonel</a:t>
            </a:r>
            <a:r>
              <a:rPr lang="en-US" dirty="0" smtClean="0"/>
              <a:t> </a:t>
            </a:r>
            <a:r>
              <a:rPr lang="en-US" dirty="0" err="1" smtClean="0"/>
              <a:t>verilerini</a:t>
            </a:r>
            <a:r>
              <a:rPr lang="en-US" dirty="0" smtClean="0"/>
              <a:t> </a:t>
            </a:r>
            <a:r>
              <a:rPr lang="en-US" dirty="0" err="1" smtClean="0"/>
              <a:t>depolayan</a:t>
            </a:r>
            <a:r>
              <a:rPr lang="en-US" dirty="0" smtClean="0"/>
              <a:t> </a:t>
            </a:r>
            <a:r>
              <a:rPr lang="en-US" dirty="0" err="1" smtClean="0"/>
              <a:t>ilişkisel</a:t>
            </a:r>
            <a:r>
              <a:rPr lang="en-US" dirty="0" smtClean="0"/>
              <a:t> </a:t>
            </a:r>
            <a:r>
              <a:rPr lang="en-US" dirty="0" err="1" smtClean="0"/>
              <a:t>veritabanıdır</a:t>
            </a:r>
            <a:r>
              <a:rPr lang="en-US" dirty="0" smtClean="0"/>
              <a:t>.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psql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DAG Files (DAG </a:t>
            </a:r>
            <a:r>
              <a:rPr lang="en-US" b="1" dirty="0" err="1" smtClean="0"/>
              <a:t>Dosyaları</a:t>
            </a:r>
            <a:r>
              <a:rPr lang="en-US" b="1" dirty="0" smtClean="0"/>
              <a:t>):</a:t>
            </a:r>
            <a:r>
              <a:rPr lang="en-US" dirty="0" smtClean="0"/>
              <a:t> </a:t>
            </a:r>
            <a:r>
              <a:rPr lang="en-US" dirty="0" err="1" smtClean="0"/>
              <a:t>çoğunlukla</a:t>
            </a:r>
            <a:r>
              <a:rPr lang="en-US" baseline="0" dirty="0" smtClean="0"/>
              <a:t> </a:t>
            </a:r>
            <a:r>
              <a:rPr lang="en-US" dirty="0" smtClean="0"/>
              <a:t>Python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yazzılır</a:t>
            </a:r>
            <a:r>
              <a:rPr lang="en-US" dirty="0" smtClean="0"/>
              <a:t>, </a:t>
            </a:r>
            <a:r>
              <a:rPr lang="en-US" dirty="0" err="1" smtClean="0"/>
              <a:t>tüm</a:t>
            </a:r>
            <a:r>
              <a:rPr lang="en-US" dirty="0" smtClean="0"/>
              <a:t> Airflow </a:t>
            </a:r>
            <a:r>
              <a:rPr lang="en-US" dirty="0" err="1" smtClean="0"/>
              <a:t>bileşenleri</a:t>
            </a:r>
            <a:r>
              <a:rPr lang="en-US" dirty="0" smtClean="0"/>
              <a:t>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erişilebilen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iş</a:t>
            </a:r>
            <a:r>
              <a:rPr lang="en-US" dirty="0" smtClean="0"/>
              <a:t> </a:t>
            </a:r>
            <a:r>
              <a:rPr lang="en-US" dirty="0" err="1" smtClean="0"/>
              <a:t>akışlarını</a:t>
            </a:r>
            <a:r>
              <a:rPr lang="en-US" dirty="0" smtClean="0"/>
              <a:t> </a:t>
            </a:r>
            <a:r>
              <a:rPr lang="en-US" dirty="0" err="1" smtClean="0"/>
              <a:t>tanımlayan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dosyalarıdır</a:t>
            </a:r>
            <a:r>
              <a:rPr lang="en-US" dirty="0" smtClean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https://airflow.apache.org/docs/apache-airflow/2.4.1/concepts/overview.html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A9D3D-70CC-4533-8025-3C85B05938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FA99-1671-4C18-88E5-30F9FC0A5C5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A02-A697-40FA-A308-F250DA2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FA99-1671-4C18-88E5-30F9FC0A5C5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A02-A697-40FA-A308-F250DA2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4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FA99-1671-4C18-88E5-30F9FC0A5C5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A02-A697-40FA-A308-F250DA2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9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FA99-1671-4C18-88E5-30F9FC0A5C5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A02-A697-40FA-A308-F250DA2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FA99-1671-4C18-88E5-30F9FC0A5C5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A02-A697-40FA-A308-F250DA2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0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FA99-1671-4C18-88E5-30F9FC0A5C5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A02-A697-40FA-A308-F250DA2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2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FA99-1671-4C18-88E5-30F9FC0A5C5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A02-A697-40FA-A308-F250DA2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FA99-1671-4C18-88E5-30F9FC0A5C5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A02-A697-40FA-A308-F250DA2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6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FA99-1671-4C18-88E5-30F9FC0A5C5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A02-A697-40FA-A308-F250DA2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FA99-1671-4C18-88E5-30F9FC0A5C5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A02-A697-40FA-A308-F250DA2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FA99-1671-4C18-88E5-30F9FC0A5C5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A02-A697-40FA-A308-F250DA2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7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FA99-1671-4C18-88E5-30F9FC0A5C5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DCA02-A697-40FA-A308-F250DA2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6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wiki.apache.org/confluence/display/AIRFLOW/Drawio+Diagrams" TargetMode="External"/><Relationship Id="rId3" Type="http://schemas.openxmlformats.org/officeDocument/2006/relationships/hyperlink" Target="https://airflow.apache.org/" TargetMode="External"/><Relationship Id="rId7" Type="http://schemas.openxmlformats.org/officeDocument/2006/relationships/hyperlink" Target="https://airflow.apache.org/docs/apache-airflow/stable/core-concepts/overview.html" TargetMode="External"/><Relationship Id="rId2" Type="http://schemas.openxmlformats.org/officeDocument/2006/relationships/hyperlink" Target="https://github.com/apache/airf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rflow.apache.org/docs/apache-airflow/2.4.1/concepts/overview.html" TargetMode="External"/><Relationship Id="rId5" Type="http://schemas.openxmlformats.org/officeDocument/2006/relationships/hyperlink" Target="https://www.slideshare.net/slideshow/introducing-apache-airflow-and-how-we-are-using-it/73748917" TargetMode="External"/><Relationship Id="rId10" Type="http://schemas.openxmlformats.org/officeDocument/2006/relationships/hyperlink" Target="https://www.altexsoft.com/blog/apache-airflow-pros-cons/" TargetMode="External"/><Relationship Id="rId4" Type="http://schemas.openxmlformats.org/officeDocument/2006/relationships/hyperlink" Target="https://cwiki.apache.org/confluence/display/AIRFLOW/Airflow+Home" TargetMode="External"/><Relationship Id="rId9" Type="http://schemas.openxmlformats.org/officeDocument/2006/relationships/hyperlink" Target="https://airflow.apache.org/docs/apache-airflow/2.0.1/ui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864570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Apache Airflow</a:t>
            </a:r>
            <a:endParaRPr lang="en-US" sz="8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757550" y="5765449"/>
            <a:ext cx="4676899" cy="5729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is </a:t>
            </a:r>
            <a:r>
              <a:rPr lang="en-US" dirty="0"/>
              <a:t>a platform </a:t>
            </a:r>
            <a:r>
              <a:rPr lang="en-US" dirty="0" smtClean="0"/>
              <a:t>to </a:t>
            </a:r>
            <a:r>
              <a:rPr lang="en-US" dirty="0"/>
              <a:t>programmatically author, schedule and monitor workflows.</a:t>
            </a:r>
          </a:p>
          <a:p>
            <a:endParaRPr lang="en-US" dirty="0"/>
          </a:p>
        </p:txBody>
      </p:sp>
      <p:pic>
        <p:nvPicPr>
          <p:cNvPr id="1032" name="Picture 8" descr="Apache Airflow Documentation — Airflow Documen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44" y="582333"/>
            <a:ext cx="2018310" cy="201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5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Tech Stack</a:t>
            </a:r>
            <a:endParaRPr lang="en-US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2" y="2115344"/>
            <a:ext cx="64293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Why Airflow?</a:t>
            </a:r>
            <a:endParaRPr lang="en-US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Orkestrasyon</a:t>
            </a:r>
            <a:r>
              <a:rPr lang="en-US" dirty="0" smtClean="0"/>
              <a:t> &amp; </a:t>
            </a:r>
            <a:r>
              <a:rPr lang="en-US" dirty="0" err="1" smtClean="0"/>
              <a:t>Bağımlılıklar</a:t>
            </a:r>
            <a:endParaRPr lang="en-US" dirty="0" smtClean="0"/>
          </a:p>
          <a:p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Toleransı</a:t>
            </a:r>
            <a:r>
              <a:rPr lang="en-US" dirty="0" smtClean="0"/>
              <a:t> &amp; </a:t>
            </a:r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en-US" dirty="0" err="1" smtClean="0"/>
              <a:t>Deneme</a:t>
            </a:r>
            <a:endParaRPr lang="en-US" dirty="0" smtClean="0"/>
          </a:p>
          <a:p>
            <a:r>
              <a:rPr lang="en-US" dirty="0" err="1" smtClean="0"/>
              <a:t>Gözlemlenebilirlik</a:t>
            </a:r>
            <a:r>
              <a:rPr lang="en-US" dirty="0" smtClean="0"/>
              <a:t> (Observability)</a:t>
            </a:r>
          </a:p>
          <a:p>
            <a:r>
              <a:rPr lang="en-US" dirty="0" err="1" smtClean="0"/>
              <a:t>Ölçeklenebilirlik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048669"/>
            <a:ext cx="6858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Airflow Architecture Components</a:t>
            </a:r>
            <a:endParaRPr lang="en-US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Webserver</a:t>
            </a:r>
            <a:endParaRPr lang="en-US" dirty="0"/>
          </a:p>
          <a:p>
            <a:r>
              <a:rPr lang="en-US" dirty="0" smtClean="0"/>
              <a:t>Scheduler</a:t>
            </a:r>
          </a:p>
          <a:p>
            <a:r>
              <a:rPr lang="en-US" dirty="0" smtClean="0"/>
              <a:t>Executors </a:t>
            </a:r>
          </a:p>
          <a:p>
            <a:r>
              <a:rPr lang="en-US" dirty="0" smtClean="0"/>
              <a:t>Worker</a:t>
            </a:r>
            <a:endParaRPr lang="en-US" dirty="0"/>
          </a:p>
          <a:p>
            <a:r>
              <a:rPr lang="en-US" dirty="0" err="1"/>
              <a:t>Metastore</a:t>
            </a:r>
            <a:endParaRPr lang="en-US" dirty="0"/>
          </a:p>
          <a:p>
            <a:r>
              <a:rPr lang="en-US" dirty="0" smtClean="0"/>
              <a:t>DAG Files </a:t>
            </a:r>
            <a:endParaRPr lang="en-US" dirty="0"/>
          </a:p>
        </p:txBody>
      </p:sp>
      <p:pic>
        <p:nvPicPr>
          <p:cNvPr id="4100" name="Picture 4" descr="../_images/arch-diag-bas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79" y="1825625"/>
            <a:ext cx="5433695" cy="353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../_images/diagram_basic_airflow_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21" y="554900"/>
            <a:ext cx="9821158" cy="593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0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Fundamental Concepts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980709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DAG (Directed Acyclic Graph):</a:t>
            </a:r>
            <a:r>
              <a:rPr lang="en-US" dirty="0" smtClean="0"/>
              <a:t> </a:t>
            </a:r>
          </a:p>
          <a:p>
            <a:r>
              <a:rPr lang="en-US" sz="1600" dirty="0" err="1" smtClean="0"/>
              <a:t>Bir</a:t>
            </a:r>
            <a:r>
              <a:rPr lang="en-US" sz="1600" dirty="0" smtClean="0"/>
              <a:t> </a:t>
            </a:r>
            <a:r>
              <a:rPr lang="en-US" sz="1600" dirty="0" err="1"/>
              <a:t>iş</a:t>
            </a:r>
            <a:r>
              <a:rPr lang="en-US" sz="1600" dirty="0"/>
              <a:t> </a:t>
            </a:r>
            <a:r>
              <a:rPr lang="en-US" sz="1600" dirty="0" err="1"/>
              <a:t>akışının</a:t>
            </a:r>
            <a:r>
              <a:rPr lang="en-US" sz="1600" dirty="0"/>
              <a:t>, </a:t>
            </a:r>
            <a:r>
              <a:rPr lang="en-US" sz="1600" dirty="0" err="1"/>
              <a:t>başlangıç</a:t>
            </a:r>
            <a:r>
              <a:rPr lang="en-US" sz="1600" dirty="0"/>
              <a:t> </a:t>
            </a:r>
            <a:r>
              <a:rPr lang="en-US" sz="1600" dirty="0" err="1"/>
              <a:t>noktasından</a:t>
            </a:r>
            <a:r>
              <a:rPr lang="en-US" sz="1600" dirty="0"/>
              <a:t> </a:t>
            </a:r>
            <a:r>
              <a:rPr lang="en-US" sz="1600" dirty="0" err="1"/>
              <a:t>bitiş</a:t>
            </a:r>
            <a:r>
              <a:rPr lang="en-US" sz="1600" dirty="0"/>
              <a:t> </a:t>
            </a:r>
            <a:r>
              <a:rPr lang="en-US" sz="1600" dirty="0" err="1"/>
              <a:t>noktasına</a:t>
            </a:r>
            <a:r>
              <a:rPr lang="en-US" sz="1600" dirty="0"/>
              <a:t> </a:t>
            </a:r>
            <a:r>
              <a:rPr lang="en-US" sz="1600" dirty="0" err="1"/>
              <a:t>kadar</a:t>
            </a:r>
            <a:r>
              <a:rPr lang="en-US" sz="1600" dirty="0"/>
              <a:t> </a:t>
            </a:r>
            <a:r>
              <a:rPr lang="en-US" sz="1600" dirty="0" err="1"/>
              <a:t>uzanan</a:t>
            </a:r>
            <a:r>
              <a:rPr lang="en-US" sz="1600" dirty="0"/>
              <a:t>, </a:t>
            </a:r>
            <a:r>
              <a:rPr lang="en-US" sz="1600" dirty="0" err="1"/>
              <a:t>yönlü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döngü</a:t>
            </a:r>
            <a:r>
              <a:rPr lang="en-US" sz="1600" dirty="0"/>
              <a:t> </a:t>
            </a:r>
            <a:r>
              <a:rPr lang="en-US" sz="1600" dirty="0" err="1"/>
              <a:t>içermeyen</a:t>
            </a:r>
            <a:r>
              <a:rPr lang="en-US" sz="1600" dirty="0"/>
              <a:t> </a:t>
            </a:r>
            <a:r>
              <a:rPr lang="en-US" sz="1600" dirty="0" err="1"/>
              <a:t>görevler</a:t>
            </a:r>
            <a:r>
              <a:rPr lang="en-US" sz="1600" dirty="0"/>
              <a:t> </a:t>
            </a:r>
            <a:r>
              <a:rPr lang="en-US" sz="1600" dirty="0" err="1"/>
              <a:t>koleksiyonu</a:t>
            </a:r>
            <a:r>
              <a:rPr lang="en-US" sz="1600" dirty="0"/>
              <a:t>.</a:t>
            </a:r>
          </a:p>
          <a:p>
            <a:r>
              <a:rPr lang="en-US" sz="1600" dirty="0" smtClean="0"/>
              <a:t>with </a:t>
            </a:r>
            <a:r>
              <a:rPr lang="en-US" sz="1600" dirty="0"/>
              <a:t>DAG(...) as dag: </a:t>
            </a:r>
            <a:r>
              <a:rPr lang="en-US" sz="1600" dirty="0" err="1"/>
              <a:t>bloğu</a:t>
            </a:r>
            <a:r>
              <a:rPr lang="en-US" sz="1600" dirty="0"/>
              <a:t> </a:t>
            </a:r>
            <a:r>
              <a:rPr lang="en-US" sz="1600" dirty="0" err="1"/>
              <a:t>içinde</a:t>
            </a:r>
            <a:r>
              <a:rPr lang="en-US" sz="1600" dirty="0"/>
              <a:t> </a:t>
            </a:r>
            <a:r>
              <a:rPr lang="en-US" sz="1600" dirty="0" err="1"/>
              <a:t>task'lar</a:t>
            </a:r>
            <a:r>
              <a:rPr lang="en-US" sz="1600" dirty="0"/>
              <a:t> </a:t>
            </a:r>
            <a:r>
              <a:rPr lang="en-US" sz="1600" dirty="0" err="1" smtClean="0"/>
              <a:t>tanımlanır</a:t>
            </a:r>
            <a:r>
              <a:rPr lang="en-US" sz="1600" dirty="0" smtClean="0"/>
              <a:t>. </a:t>
            </a:r>
            <a:r>
              <a:rPr lang="en-US" sz="1600" dirty="0" err="1"/>
              <a:t>Parametreler</a:t>
            </a:r>
            <a:r>
              <a:rPr lang="en-US" sz="1600" dirty="0"/>
              <a:t>: </a:t>
            </a:r>
            <a:r>
              <a:rPr lang="en-US" sz="1600" dirty="0" err="1"/>
              <a:t>dag_id</a:t>
            </a:r>
            <a:r>
              <a:rPr lang="en-US" sz="1600" dirty="0"/>
              <a:t>, </a:t>
            </a:r>
            <a:r>
              <a:rPr lang="en-US" sz="1600" dirty="0" err="1"/>
              <a:t>start_date</a:t>
            </a:r>
            <a:r>
              <a:rPr lang="en-US" sz="1600" dirty="0"/>
              <a:t>, </a:t>
            </a:r>
            <a:r>
              <a:rPr lang="en-US" sz="1600" dirty="0" err="1"/>
              <a:t>schedule_interval</a:t>
            </a:r>
            <a:r>
              <a:rPr lang="en-US" sz="1600" dirty="0"/>
              <a:t> (</a:t>
            </a:r>
            <a:r>
              <a:rPr lang="en-US" sz="1600" dirty="0" err="1"/>
              <a:t>Cron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timedelta</a:t>
            </a:r>
            <a:r>
              <a:rPr lang="en-US" sz="1600" dirty="0"/>
              <a:t>), catchup (</a:t>
            </a:r>
            <a:r>
              <a:rPr lang="en-US" sz="1600" dirty="0" err="1"/>
              <a:t>geçmişe</a:t>
            </a:r>
            <a:r>
              <a:rPr lang="en-US" sz="1600" dirty="0"/>
              <a:t> </a:t>
            </a:r>
            <a:r>
              <a:rPr lang="en-US" sz="1600" dirty="0" err="1"/>
              <a:t>dönük</a:t>
            </a:r>
            <a:r>
              <a:rPr lang="en-US" sz="1600" dirty="0"/>
              <a:t> </a:t>
            </a:r>
            <a:r>
              <a:rPr lang="en-US" sz="1600" dirty="0" err="1"/>
              <a:t>çalıştırma</a:t>
            </a:r>
            <a:r>
              <a:rPr lang="en-US" sz="1600" dirty="0"/>
              <a:t> </a:t>
            </a:r>
            <a:r>
              <a:rPr lang="en-US" sz="1600" dirty="0" err="1"/>
              <a:t>kontrolü</a:t>
            </a:r>
            <a:r>
              <a:rPr lang="en-US" sz="1600" dirty="0"/>
              <a:t>).</a:t>
            </a:r>
          </a:p>
          <a:p>
            <a:r>
              <a:rPr lang="en-US" sz="1600" dirty="0" err="1" smtClean="0"/>
              <a:t>Görevler</a:t>
            </a:r>
            <a:r>
              <a:rPr lang="en-US" sz="1600" dirty="0" smtClean="0"/>
              <a:t> </a:t>
            </a:r>
            <a:r>
              <a:rPr lang="en-US" sz="1600" dirty="0" err="1"/>
              <a:t>arası</a:t>
            </a:r>
            <a:r>
              <a:rPr lang="en-US" sz="1600" dirty="0"/>
              <a:t> </a:t>
            </a:r>
            <a:r>
              <a:rPr lang="en-US" sz="1600" dirty="0" err="1"/>
              <a:t>akış</a:t>
            </a:r>
            <a:r>
              <a:rPr lang="en-US" sz="1600" dirty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task_a</a:t>
            </a:r>
            <a:r>
              <a:rPr lang="en-US" sz="1600" dirty="0" smtClean="0"/>
              <a:t> </a:t>
            </a:r>
            <a:r>
              <a:rPr lang="en-US" sz="1600" dirty="0"/>
              <a:t>&gt;&gt; </a:t>
            </a:r>
            <a:r>
              <a:rPr lang="en-US" sz="1600" dirty="0" err="1"/>
              <a:t>task_b</a:t>
            </a:r>
            <a:r>
              <a:rPr lang="en-US" sz="1600" dirty="0"/>
              <a:t> </a:t>
            </a:r>
            <a:r>
              <a:rPr lang="en-US" sz="1600" dirty="0" err="1" smtClean="0"/>
              <a:t>veya</a:t>
            </a:r>
            <a:r>
              <a:rPr lang="en-US" sz="1600" dirty="0" smtClean="0"/>
              <a:t> </a:t>
            </a:r>
            <a:r>
              <a:rPr lang="en-US" sz="1600" dirty="0"/>
              <a:t>[</a:t>
            </a:r>
            <a:r>
              <a:rPr lang="en-US" sz="1600" dirty="0" err="1"/>
              <a:t>task_a</a:t>
            </a:r>
            <a:r>
              <a:rPr lang="en-US" sz="1600" dirty="0"/>
              <a:t>, </a:t>
            </a:r>
            <a:r>
              <a:rPr lang="en-US" sz="1600" dirty="0" err="1"/>
              <a:t>task_b</a:t>
            </a:r>
            <a:r>
              <a:rPr lang="en-US" sz="1600" dirty="0"/>
              <a:t>] &gt;&gt; </a:t>
            </a:r>
            <a:r>
              <a:rPr lang="en-US" sz="1600" dirty="0" err="1"/>
              <a:t>task_c</a:t>
            </a:r>
            <a:r>
              <a:rPr lang="en-US" sz="1600" dirty="0"/>
              <a:t> (</a:t>
            </a:r>
            <a:r>
              <a:rPr lang="en-US" sz="1600" dirty="0" err="1"/>
              <a:t>task_a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task_b</a:t>
            </a:r>
            <a:r>
              <a:rPr lang="en-US" sz="1600" dirty="0"/>
              <a:t> </a:t>
            </a:r>
            <a:r>
              <a:rPr lang="en-US" sz="1600" dirty="0" err="1"/>
              <a:t>bittikten</a:t>
            </a:r>
            <a:r>
              <a:rPr lang="en-US" sz="1600" dirty="0"/>
              <a:t> </a:t>
            </a:r>
            <a:r>
              <a:rPr lang="en-US" sz="1600" dirty="0" err="1"/>
              <a:t>sonra</a:t>
            </a:r>
            <a:r>
              <a:rPr lang="en-US" sz="1600" dirty="0"/>
              <a:t> </a:t>
            </a:r>
            <a:r>
              <a:rPr lang="en-US" sz="1600" dirty="0" err="1"/>
              <a:t>task_c</a:t>
            </a:r>
            <a:r>
              <a:rPr lang="en-US" sz="1600" dirty="0"/>
              <a:t>) </a:t>
            </a:r>
            <a:r>
              <a:rPr lang="en-US" sz="1600" dirty="0" err="1"/>
              <a:t>şeklinde</a:t>
            </a:r>
            <a:r>
              <a:rPr lang="en-US" sz="1600" dirty="0"/>
              <a:t> </a:t>
            </a:r>
            <a:r>
              <a:rPr lang="en-US" sz="1600" dirty="0" err="1"/>
              <a:t>tanımlanır</a:t>
            </a:r>
            <a:r>
              <a:rPr lang="en-US" sz="1600" dirty="0" smtClean="0"/>
              <a:t>.</a:t>
            </a:r>
          </a:p>
          <a:p>
            <a:endParaRPr lang="en-US" b="1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5818909" y="1825625"/>
            <a:ext cx="4980709" cy="183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Task (</a:t>
            </a:r>
            <a:r>
              <a:rPr lang="en-US" b="1" dirty="0" err="1" smtClean="0"/>
              <a:t>Görev</a:t>
            </a:r>
            <a:r>
              <a:rPr lang="en-US" b="1" dirty="0" smtClean="0"/>
              <a:t>): </a:t>
            </a:r>
          </a:p>
          <a:p>
            <a:r>
              <a:rPr lang="en-US" sz="1600" dirty="0" err="1" smtClean="0"/>
              <a:t>iş</a:t>
            </a:r>
            <a:r>
              <a:rPr lang="en-US" sz="1600" dirty="0" smtClean="0"/>
              <a:t> </a:t>
            </a:r>
            <a:r>
              <a:rPr lang="en-US" sz="1600" dirty="0" err="1" smtClean="0"/>
              <a:t>akışınızdaki</a:t>
            </a:r>
            <a:r>
              <a:rPr lang="en-US" sz="1600" dirty="0" smtClean="0"/>
              <a:t> (DAG) </a:t>
            </a:r>
            <a:r>
              <a:rPr lang="en-US" sz="1600" dirty="0" err="1" smtClean="0"/>
              <a:t>tek</a:t>
            </a:r>
            <a:r>
              <a:rPr lang="en-US" sz="1600" dirty="0" smtClean="0"/>
              <a:t> </a:t>
            </a:r>
            <a:r>
              <a:rPr lang="en-US" sz="1600" dirty="0" err="1" smtClean="0"/>
              <a:t>bir</a:t>
            </a:r>
            <a:r>
              <a:rPr lang="en-US" sz="1600" dirty="0" smtClean="0"/>
              <a:t> </a:t>
            </a:r>
            <a:r>
              <a:rPr lang="en-US" sz="1600" dirty="0" err="1" smtClean="0"/>
              <a:t>çalıştırılabilir</a:t>
            </a:r>
            <a:r>
              <a:rPr lang="en-US" sz="1600" dirty="0" smtClean="0"/>
              <a:t> </a:t>
            </a:r>
            <a:r>
              <a:rPr lang="en-US" sz="1600" dirty="0" err="1" smtClean="0"/>
              <a:t>adımdır</a:t>
            </a:r>
            <a:r>
              <a:rPr lang="en-US" sz="1600" dirty="0" smtClean="0"/>
              <a:t>. Bu, Python </a:t>
            </a:r>
            <a:r>
              <a:rPr lang="en-US" sz="1600" dirty="0" err="1" smtClean="0"/>
              <a:t>kodu</a:t>
            </a:r>
            <a:r>
              <a:rPr lang="en-US" sz="1600" dirty="0" smtClean="0"/>
              <a:t> </a:t>
            </a:r>
            <a:r>
              <a:rPr lang="en-US" sz="1600" dirty="0" err="1" smtClean="0"/>
              <a:t>çalıştıran</a:t>
            </a:r>
            <a:r>
              <a:rPr lang="en-US" sz="1600" dirty="0" smtClean="0"/>
              <a:t> </a:t>
            </a:r>
            <a:r>
              <a:rPr lang="en-US" sz="1600" dirty="0" err="1" smtClean="0"/>
              <a:t>basit</a:t>
            </a:r>
            <a:r>
              <a:rPr lang="en-US" sz="1600" dirty="0" smtClean="0"/>
              <a:t> </a:t>
            </a:r>
            <a:r>
              <a:rPr lang="en-US" sz="1600" dirty="0" err="1" smtClean="0"/>
              <a:t>bir</a:t>
            </a:r>
            <a:r>
              <a:rPr lang="en-US" sz="1600" dirty="0" smtClean="0"/>
              <a:t> </a:t>
            </a:r>
            <a:r>
              <a:rPr lang="en-US" sz="1600" dirty="0" err="1" smtClean="0"/>
              <a:t>fonksiyondan</a:t>
            </a:r>
            <a:r>
              <a:rPr lang="en-US" sz="1600" dirty="0" smtClean="0"/>
              <a:t>, </a:t>
            </a:r>
            <a:r>
              <a:rPr lang="en-US" sz="1600" dirty="0" err="1" smtClean="0"/>
              <a:t>bir</a:t>
            </a:r>
            <a:r>
              <a:rPr lang="en-US" sz="1600" dirty="0" smtClean="0"/>
              <a:t> </a:t>
            </a:r>
            <a:r>
              <a:rPr lang="en-US" sz="1600" dirty="0" err="1" smtClean="0"/>
              <a:t>kabuk</a:t>
            </a:r>
            <a:r>
              <a:rPr lang="en-US" sz="1600" dirty="0" smtClean="0"/>
              <a:t> </a:t>
            </a:r>
            <a:r>
              <a:rPr lang="en-US" sz="1600" dirty="0" err="1" smtClean="0"/>
              <a:t>komutunu</a:t>
            </a:r>
            <a:r>
              <a:rPr lang="en-US" sz="1600" dirty="0" smtClean="0"/>
              <a:t> </a:t>
            </a:r>
            <a:r>
              <a:rPr lang="en-US" sz="1600" dirty="0" err="1" smtClean="0"/>
              <a:t>yürüten</a:t>
            </a:r>
            <a:r>
              <a:rPr lang="en-US" sz="1600" dirty="0" smtClean="0"/>
              <a:t> </a:t>
            </a:r>
            <a:r>
              <a:rPr lang="en-US" sz="1600" dirty="0" err="1" smtClean="0"/>
              <a:t>veya</a:t>
            </a:r>
            <a:r>
              <a:rPr lang="en-US" sz="1600" dirty="0" smtClean="0"/>
              <a:t> </a:t>
            </a:r>
            <a:r>
              <a:rPr lang="en-US" sz="1600" dirty="0" err="1" smtClean="0"/>
              <a:t>harici</a:t>
            </a:r>
            <a:r>
              <a:rPr lang="en-US" sz="1600" dirty="0" smtClean="0"/>
              <a:t> </a:t>
            </a:r>
            <a:r>
              <a:rPr lang="en-US" sz="1600" dirty="0" err="1" smtClean="0"/>
              <a:t>bir</a:t>
            </a:r>
            <a:r>
              <a:rPr lang="en-US" sz="1600" dirty="0" smtClean="0"/>
              <a:t> </a:t>
            </a:r>
            <a:r>
              <a:rPr lang="en-US" sz="1600" dirty="0" err="1" smtClean="0"/>
              <a:t>hizmetle</a:t>
            </a:r>
            <a:r>
              <a:rPr lang="en-US" sz="1600" dirty="0" smtClean="0"/>
              <a:t> </a:t>
            </a:r>
            <a:r>
              <a:rPr lang="en-US" sz="1600" dirty="0" err="1" smtClean="0"/>
              <a:t>etkileşime</a:t>
            </a:r>
            <a:r>
              <a:rPr lang="en-US" sz="1600" dirty="0" smtClean="0"/>
              <a:t> </a:t>
            </a:r>
            <a:r>
              <a:rPr lang="en-US" sz="1600" dirty="0" err="1" smtClean="0"/>
              <a:t>giren</a:t>
            </a:r>
            <a:r>
              <a:rPr lang="en-US" sz="1600" dirty="0" smtClean="0"/>
              <a:t> </a:t>
            </a:r>
            <a:r>
              <a:rPr lang="en-US" sz="1600" dirty="0" err="1" smtClean="0"/>
              <a:t>daha</a:t>
            </a:r>
            <a:r>
              <a:rPr lang="en-US" sz="1600" dirty="0" smtClean="0"/>
              <a:t> </a:t>
            </a:r>
            <a:r>
              <a:rPr lang="en-US" sz="1600" dirty="0" err="1" smtClean="0"/>
              <a:t>karmaşık</a:t>
            </a:r>
            <a:r>
              <a:rPr lang="en-US" sz="1600" dirty="0" smtClean="0"/>
              <a:t> </a:t>
            </a:r>
            <a:r>
              <a:rPr lang="en-US" sz="1600" dirty="0" err="1" smtClean="0"/>
              <a:t>bir</a:t>
            </a:r>
            <a:r>
              <a:rPr lang="en-US" sz="1600" dirty="0" smtClean="0"/>
              <a:t> </a:t>
            </a:r>
            <a:r>
              <a:rPr lang="en-US" sz="1600" dirty="0" err="1" smtClean="0"/>
              <a:t>operasyona</a:t>
            </a:r>
            <a:r>
              <a:rPr lang="en-US" sz="1600" dirty="0" smtClean="0"/>
              <a:t> </a:t>
            </a:r>
            <a:r>
              <a:rPr lang="en-US" sz="1600" dirty="0" err="1" smtClean="0"/>
              <a:t>kadar</a:t>
            </a:r>
            <a:r>
              <a:rPr lang="en-US" sz="1600" dirty="0" smtClean="0"/>
              <a:t> her </a:t>
            </a:r>
            <a:r>
              <a:rPr lang="en-US" sz="1600" dirty="0" err="1" smtClean="0"/>
              <a:t>şey</a:t>
            </a:r>
            <a:r>
              <a:rPr lang="en-US" sz="1600" dirty="0" smtClean="0"/>
              <a:t> </a:t>
            </a:r>
            <a:r>
              <a:rPr lang="en-US" sz="1600" dirty="0" err="1" smtClean="0"/>
              <a:t>olabilir</a:t>
            </a:r>
            <a:r>
              <a:rPr lang="en-US" sz="1600" dirty="0" smtClean="0"/>
              <a:t>.</a:t>
            </a:r>
            <a:endParaRPr lang="en-US" b="1" dirty="0"/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>
          <a:xfrm>
            <a:off x="5818909" y="3798475"/>
            <a:ext cx="4980709" cy="183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Sensor: </a:t>
            </a:r>
            <a:endParaRPr lang="en-US" sz="1600" dirty="0" smtClean="0">
              <a:effectLst/>
            </a:endParaRPr>
          </a:p>
          <a:p>
            <a:r>
              <a:rPr lang="en-US" sz="1600" dirty="0" err="1"/>
              <a:t>Belirli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durumun</a:t>
            </a:r>
            <a:r>
              <a:rPr lang="en-US" sz="1600" dirty="0"/>
              <a:t> </a:t>
            </a:r>
            <a:r>
              <a:rPr lang="en-US" sz="1600" dirty="0" err="1"/>
              <a:t>gerçekleşmesini</a:t>
            </a:r>
            <a:r>
              <a:rPr lang="en-US" sz="1600" dirty="0"/>
              <a:t> </a:t>
            </a:r>
            <a:r>
              <a:rPr lang="en-US" sz="1600" dirty="0" err="1"/>
              <a:t>bekleyen</a:t>
            </a:r>
            <a:r>
              <a:rPr lang="en-US" sz="1600" dirty="0"/>
              <a:t> </a:t>
            </a:r>
            <a:r>
              <a:rPr lang="en-US" sz="1600" dirty="0" err="1"/>
              <a:t>özel</a:t>
            </a:r>
            <a:r>
              <a:rPr lang="en-US" sz="1600" dirty="0"/>
              <a:t> </a:t>
            </a:r>
            <a:r>
              <a:rPr lang="en-US" sz="1600" dirty="0" err="1"/>
              <a:t>operatörler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 err="1" smtClean="0"/>
              <a:t>Örn</a:t>
            </a:r>
            <a:r>
              <a:rPr lang="en-US" sz="1600" dirty="0"/>
              <a:t>: </a:t>
            </a:r>
            <a:r>
              <a:rPr lang="en-US" sz="1600" dirty="0" err="1"/>
              <a:t>FileSensor</a:t>
            </a:r>
            <a:r>
              <a:rPr lang="en-US" sz="1600" dirty="0"/>
              <a:t> (</a:t>
            </a:r>
            <a:r>
              <a:rPr lang="en-US" sz="1600" dirty="0" err="1"/>
              <a:t>dosya</a:t>
            </a:r>
            <a:r>
              <a:rPr lang="en-US" sz="1600" dirty="0"/>
              <a:t> </a:t>
            </a:r>
            <a:r>
              <a:rPr lang="en-US" sz="1600" dirty="0" err="1"/>
              <a:t>varlığı</a:t>
            </a:r>
            <a:r>
              <a:rPr lang="en-US" sz="1600" dirty="0"/>
              <a:t>), S3KeySensor (S3 </a:t>
            </a:r>
            <a:r>
              <a:rPr lang="en-US" sz="1600" dirty="0" err="1"/>
              <a:t>anahtarı</a:t>
            </a:r>
            <a:r>
              <a:rPr lang="en-US" sz="1600" dirty="0"/>
              <a:t> </a:t>
            </a:r>
            <a:r>
              <a:rPr lang="en-US" sz="1600" dirty="0" err="1"/>
              <a:t>varlığı</a:t>
            </a:r>
            <a:r>
              <a:rPr lang="en-US" sz="1600" dirty="0"/>
              <a:t>), </a:t>
            </a:r>
            <a:r>
              <a:rPr lang="en-US" sz="1600" dirty="0" err="1"/>
              <a:t>ExternalTaskSensor</a:t>
            </a:r>
            <a:r>
              <a:rPr lang="en-US" sz="1600" dirty="0"/>
              <a:t> (</a:t>
            </a:r>
            <a:r>
              <a:rPr lang="en-US" sz="1600" dirty="0" err="1"/>
              <a:t>başka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DAG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görevin</a:t>
            </a:r>
            <a:r>
              <a:rPr lang="en-US" sz="1600" dirty="0"/>
              <a:t> </a:t>
            </a:r>
            <a:r>
              <a:rPr lang="en-US" sz="1600" dirty="0" err="1"/>
              <a:t>tamamlanması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3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838200" y="1825625"/>
            <a:ext cx="49807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Operatör</a:t>
            </a:r>
            <a:r>
              <a:rPr lang="en-US" b="1" dirty="0" smtClean="0"/>
              <a:t> (Operator):</a:t>
            </a:r>
          </a:p>
          <a:p>
            <a:r>
              <a:rPr lang="en-US" sz="1600" dirty="0" err="1" smtClean="0"/>
              <a:t>Operatör</a:t>
            </a:r>
            <a:r>
              <a:rPr lang="en-US" sz="1600" dirty="0" smtClean="0"/>
              <a:t>, </a:t>
            </a:r>
            <a:r>
              <a:rPr lang="en-US" sz="1600" dirty="0" err="1" smtClean="0"/>
              <a:t>bir</a:t>
            </a:r>
            <a:r>
              <a:rPr lang="en-US" sz="1600" dirty="0" smtClean="0"/>
              <a:t> </a:t>
            </a:r>
            <a:r>
              <a:rPr lang="en-US" sz="1600" dirty="0" err="1" smtClean="0"/>
              <a:t>görev</a:t>
            </a:r>
            <a:r>
              <a:rPr lang="en-US" sz="1600" dirty="0" smtClean="0"/>
              <a:t>(task) </a:t>
            </a:r>
            <a:r>
              <a:rPr lang="en-US" sz="1600" dirty="0" err="1" smtClean="0"/>
              <a:t>olarak</a:t>
            </a:r>
            <a:r>
              <a:rPr lang="en-US" sz="1600" dirty="0" smtClean="0"/>
              <a:t> </a:t>
            </a:r>
            <a:r>
              <a:rPr lang="en-US" sz="1600" dirty="0" err="1" smtClean="0"/>
              <a:t>gerçekleştirilecek</a:t>
            </a:r>
            <a:r>
              <a:rPr lang="en-US" sz="1600" dirty="0" smtClean="0"/>
              <a:t> </a:t>
            </a:r>
            <a:r>
              <a:rPr lang="en-US" sz="1600" dirty="0" err="1" smtClean="0"/>
              <a:t>belirli</a:t>
            </a:r>
            <a:r>
              <a:rPr lang="en-US" sz="1600" dirty="0" smtClean="0"/>
              <a:t> </a:t>
            </a:r>
            <a:r>
              <a:rPr lang="en-US" sz="1600" dirty="0" err="1" smtClean="0"/>
              <a:t>bir</a:t>
            </a:r>
            <a:r>
              <a:rPr lang="en-US" sz="1600" dirty="0" smtClean="0"/>
              <a:t> </a:t>
            </a:r>
            <a:r>
              <a:rPr lang="en-US" sz="1600" dirty="0" err="1" smtClean="0"/>
              <a:t>eylemi</a:t>
            </a:r>
            <a:r>
              <a:rPr lang="en-US" sz="1600" dirty="0" smtClean="0"/>
              <a:t> </a:t>
            </a:r>
            <a:r>
              <a:rPr lang="en-US" sz="1600" dirty="0" err="1" smtClean="0"/>
              <a:t>tanımlayan</a:t>
            </a:r>
            <a:r>
              <a:rPr lang="en-US" sz="1600" dirty="0" smtClean="0"/>
              <a:t> </a:t>
            </a:r>
            <a:r>
              <a:rPr lang="en-US" sz="1600" dirty="0" err="1" smtClean="0"/>
              <a:t>önceden</a:t>
            </a:r>
            <a:r>
              <a:rPr lang="en-US" sz="1600" dirty="0" smtClean="0"/>
              <a:t> </a:t>
            </a:r>
            <a:r>
              <a:rPr lang="en-US" sz="1600" dirty="0" err="1" smtClean="0"/>
              <a:t>tanımlanmış</a:t>
            </a:r>
            <a:r>
              <a:rPr lang="en-US" sz="1600" dirty="0" smtClean="0"/>
              <a:t> </a:t>
            </a:r>
            <a:r>
              <a:rPr lang="en-US" sz="1600" dirty="0" err="1" smtClean="0"/>
              <a:t>bir</a:t>
            </a:r>
            <a:r>
              <a:rPr lang="en-US" sz="1600" dirty="0" smtClean="0"/>
              <a:t> </a:t>
            </a:r>
            <a:r>
              <a:rPr lang="en-US" sz="1600" dirty="0" err="1" smtClean="0"/>
              <a:t>sınıftır</a:t>
            </a:r>
            <a:r>
              <a:rPr lang="en-US" sz="1600" dirty="0" smtClean="0"/>
              <a:t>. </a:t>
            </a:r>
          </a:p>
          <a:p>
            <a:r>
              <a:rPr lang="en-US" sz="1600" dirty="0" err="1" smtClean="0"/>
              <a:t>Operatörler</a:t>
            </a:r>
            <a:r>
              <a:rPr lang="en-US" sz="1600" dirty="0" smtClean="0"/>
              <a:t>, </a:t>
            </a:r>
            <a:r>
              <a:rPr lang="en-US" sz="1600" dirty="0" err="1" smtClean="0"/>
              <a:t>çeşitli</a:t>
            </a:r>
            <a:r>
              <a:rPr lang="en-US" sz="1600" dirty="0" smtClean="0"/>
              <a:t> </a:t>
            </a:r>
            <a:r>
              <a:rPr lang="en-US" sz="1600" dirty="0" err="1" smtClean="0"/>
              <a:t>işlemlerin</a:t>
            </a:r>
            <a:r>
              <a:rPr lang="en-US" sz="1600" dirty="0" smtClean="0"/>
              <a:t> </a:t>
            </a:r>
            <a:r>
              <a:rPr lang="en-US" sz="1600" dirty="0" err="1" smtClean="0"/>
              <a:t>karmaşıklığını</a:t>
            </a:r>
            <a:r>
              <a:rPr lang="en-US" sz="1600" dirty="0" smtClean="0"/>
              <a:t> </a:t>
            </a:r>
            <a:r>
              <a:rPr lang="en-US" sz="1600" dirty="0" err="1" smtClean="0"/>
              <a:t>soyutlayarak</a:t>
            </a:r>
            <a:r>
              <a:rPr lang="en-US" sz="1600" dirty="0" smtClean="0"/>
              <a:t> </a:t>
            </a:r>
            <a:r>
              <a:rPr lang="en-US" sz="1600" dirty="0" err="1" smtClean="0"/>
              <a:t>iş</a:t>
            </a:r>
            <a:r>
              <a:rPr lang="en-US" sz="1600" dirty="0" smtClean="0"/>
              <a:t> </a:t>
            </a:r>
            <a:r>
              <a:rPr lang="en-US" sz="1600" dirty="0" err="1" smtClean="0"/>
              <a:t>akışları</a:t>
            </a:r>
            <a:r>
              <a:rPr lang="en-US" sz="1600" dirty="0" smtClean="0"/>
              <a:t> </a:t>
            </a:r>
            <a:r>
              <a:rPr lang="en-US" sz="1600" dirty="0" err="1" smtClean="0"/>
              <a:t>için</a:t>
            </a:r>
            <a:r>
              <a:rPr lang="en-US" sz="1600" dirty="0" smtClean="0"/>
              <a:t> </a:t>
            </a:r>
            <a:r>
              <a:rPr lang="en-US" sz="1600" dirty="0" err="1" smtClean="0"/>
              <a:t>yeniden</a:t>
            </a:r>
            <a:r>
              <a:rPr lang="en-US" sz="1600" dirty="0" smtClean="0"/>
              <a:t> </a:t>
            </a:r>
            <a:r>
              <a:rPr lang="en-US" sz="1600" dirty="0" err="1" smtClean="0"/>
              <a:t>kullanılabilir</a:t>
            </a:r>
            <a:r>
              <a:rPr lang="en-US" sz="1600" dirty="0" smtClean="0"/>
              <a:t> </a:t>
            </a:r>
            <a:r>
              <a:rPr lang="en-US" sz="1600" dirty="0" err="1" smtClean="0"/>
              <a:t>yapı</a:t>
            </a:r>
            <a:r>
              <a:rPr lang="en-US" sz="1600" dirty="0" smtClean="0"/>
              <a:t> </a:t>
            </a:r>
            <a:r>
              <a:rPr lang="en-US" sz="1600" dirty="0" err="1" smtClean="0"/>
              <a:t>taşları</a:t>
            </a:r>
            <a:r>
              <a:rPr lang="en-US" sz="1600" dirty="0" smtClean="0"/>
              <a:t> </a:t>
            </a:r>
            <a:r>
              <a:rPr lang="en-US" sz="1600" dirty="0" err="1" smtClean="0"/>
              <a:t>sağlar</a:t>
            </a:r>
            <a:r>
              <a:rPr lang="en-US" sz="1600" dirty="0" smtClean="0"/>
              <a:t>. </a:t>
            </a:r>
          </a:p>
          <a:p>
            <a:r>
              <a:rPr lang="en-US" sz="1600" dirty="0" err="1" smtClean="0"/>
              <a:t>BashOperator</a:t>
            </a:r>
            <a:r>
              <a:rPr lang="en-US" sz="1600" dirty="0" smtClean="0"/>
              <a:t> </a:t>
            </a:r>
            <a:r>
              <a:rPr lang="en-US" sz="1600" dirty="0" err="1" smtClean="0"/>
              <a:t>ve</a:t>
            </a:r>
            <a:r>
              <a:rPr lang="en-US" sz="1600" dirty="0" smtClean="0"/>
              <a:t> </a:t>
            </a:r>
            <a:r>
              <a:rPr lang="en-US" sz="1600" dirty="0" err="1" smtClean="0"/>
              <a:t>PythonFunctions</a:t>
            </a:r>
            <a:r>
              <a:rPr lang="en-US" sz="1600" dirty="0"/>
              <a:t> </a:t>
            </a:r>
            <a:r>
              <a:rPr lang="en-US" sz="1600" dirty="0" smtClean="0"/>
              <a:t>etc.</a:t>
            </a:r>
          </a:p>
          <a:p>
            <a:endParaRPr lang="en-US" b="1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5818909" y="1825625"/>
            <a:ext cx="4980709" cy="1630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Görev</a:t>
            </a:r>
            <a:r>
              <a:rPr lang="en-US" b="1" dirty="0"/>
              <a:t> </a:t>
            </a:r>
            <a:r>
              <a:rPr lang="en-US" b="1" dirty="0" err="1"/>
              <a:t>Örneği</a:t>
            </a:r>
            <a:r>
              <a:rPr lang="en-US" b="1" dirty="0"/>
              <a:t> (Task Instance):</a:t>
            </a:r>
          </a:p>
          <a:p>
            <a:r>
              <a:rPr lang="en-US" sz="1600" dirty="0" err="1" smtClean="0"/>
              <a:t>Bir</a:t>
            </a:r>
            <a:r>
              <a:rPr lang="en-US" sz="1600" dirty="0" smtClean="0"/>
              <a:t> </a:t>
            </a:r>
            <a:r>
              <a:rPr lang="en-US" sz="1600" dirty="0" err="1"/>
              <a:t>görev</a:t>
            </a:r>
            <a:r>
              <a:rPr lang="en-US" sz="1600" dirty="0"/>
              <a:t> </a:t>
            </a:r>
            <a:r>
              <a:rPr lang="en-US" sz="1600" dirty="0" err="1"/>
              <a:t>örneği</a:t>
            </a:r>
            <a:r>
              <a:rPr lang="en-US" sz="1600" dirty="0"/>
              <a:t>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görevin</a:t>
            </a:r>
            <a:r>
              <a:rPr lang="en-US" sz="1600" dirty="0"/>
              <a:t> </a:t>
            </a:r>
            <a:r>
              <a:rPr lang="en-US" sz="1600" dirty="0" err="1"/>
              <a:t>belirli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 smtClean="0"/>
              <a:t>zamanda</a:t>
            </a:r>
            <a:r>
              <a:rPr lang="en-US" sz="1600" dirty="0" smtClean="0"/>
              <a:t> </a:t>
            </a:r>
            <a:r>
              <a:rPr lang="en-US" sz="1600" dirty="0" err="1" smtClean="0"/>
              <a:t>yürütülmesini</a:t>
            </a:r>
            <a:r>
              <a:rPr lang="en-US" sz="1600" dirty="0" smtClean="0"/>
              <a:t> </a:t>
            </a:r>
            <a:r>
              <a:rPr lang="en-US" sz="1600" dirty="0" err="1"/>
              <a:t>belirtir</a:t>
            </a:r>
            <a:r>
              <a:rPr lang="en-US" sz="1600" dirty="0"/>
              <a:t>. </a:t>
            </a:r>
            <a:r>
              <a:rPr lang="en-US" sz="1600" dirty="0" err="1" smtClean="0"/>
              <a:t>Bir</a:t>
            </a:r>
            <a:r>
              <a:rPr lang="en-US" sz="1600" dirty="0" smtClean="0"/>
              <a:t> </a:t>
            </a:r>
            <a:r>
              <a:rPr lang="en-US" sz="1600" dirty="0"/>
              <a:t>DAG </a:t>
            </a:r>
            <a:r>
              <a:rPr lang="en-US" sz="1600" dirty="0" err="1" smtClean="0"/>
              <a:t>tarafında</a:t>
            </a:r>
            <a:r>
              <a:rPr lang="en-US" sz="1600" dirty="0" smtClean="0"/>
              <a:t> </a:t>
            </a:r>
            <a:r>
              <a:rPr lang="en-US" sz="1600" dirty="0" err="1" smtClean="0"/>
              <a:t>çalıştırması</a:t>
            </a:r>
            <a:r>
              <a:rPr lang="en-US" sz="1600" dirty="0" smtClean="0"/>
              <a:t> </a:t>
            </a:r>
            <a:r>
              <a:rPr lang="en-US" sz="1600" dirty="0" err="1" smtClean="0"/>
              <a:t>için</a:t>
            </a:r>
            <a:r>
              <a:rPr lang="en-US" sz="1600" dirty="0" smtClean="0"/>
              <a:t>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görevin</a:t>
            </a:r>
            <a:r>
              <a:rPr lang="en-US" sz="1600" dirty="0"/>
              <a:t> </a:t>
            </a:r>
            <a:r>
              <a:rPr lang="en-US" sz="1600" dirty="0" err="1"/>
              <a:t>durumunu</a:t>
            </a:r>
            <a:r>
              <a:rPr lang="en-US" sz="1600" dirty="0"/>
              <a:t> (</a:t>
            </a:r>
            <a:r>
              <a:rPr lang="en-US" sz="1600" dirty="0" err="1"/>
              <a:t>örn</a:t>
            </a:r>
            <a:r>
              <a:rPr lang="en-US" sz="1600" dirty="0"/>
              <a:t>. </a:t>
            </a:r>
            <a:r>
              <a:rPr lang="en-US" sz="1600" dirty="0" err="1"/>
              <a:t>çalışıyor</a:t>
            </a:r>
            <a:r>
              <a:rPr lang="en-US" sz="1600" dirty="0"/>
              <a:t>, </a:t>
            </a:r>
            <a:r>
              <a:rPr lang="en-US" sz="1600" dirty="0" err="1"/>
              <a:t>başarılı</a:t>
            </a:r>
            <a:r>
              <a:rPr lang="en-US" sz="1600" dirty="0"/>
              <a:t>, </a:t>
            </a:r>
            <a:r>
              <a:rPr lang="en-US" sz="1600" dirty="0" err="1"/>
              <a:t>başarısız</a:t>
            </a:r>
            <a:r>
              <a:rPr lang="en-US" sz="1600" dirty="0"/>
              <a:t>, </a:t>
            </a:r>
            <a:r>
              <a:rPr lang="en-US" sz="1600" dirty="0" err="1"/>
              <a:t>atlandı</a:t>
            </a:r>
            <a:r>
              <a:rPr lang="en-US" sz="1600" dirty="0"/>
              <a:t>) </a:t>
            </a:r>
            <a:r>
              <a:rPr lang="en-US" sz="1600" dirty="0" err="1" smtClean="0"/>
              <a:t>tutar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b="1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5818909" y="3349625"/>
            <a:ext cx="4980709" cy="1630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/>
              <a:t>Zamanlayıcı</a:t>
            </a:r>
            <a:r>
              <a:rPr lang="en-US" sz="3600" b="1" dirty="0"/>
              <a:t> (Scheduler</a:t>
            </a:r>
            <a:r>
              <a:rPr lang="en-US" sz="3600" b="1" dirty="0" smtClean="0"/>
              <a:t>):</a:t>
            </a:r>
          </a:p>
          <a:p>
            <a:pPr>
              <a:lnSpc>
                <a:spcPct val="110000"/>
              </a:lnSpc>
            </a:pPr>
            <a:r>
              <a:rPr lang="en-US" sz="2100" dirty="0"/>
              <a:t>Airflow </a:t>
            </a:r>
            <a:r>
              <a:rPr lang="en-US" sz="2100" dirty="0" err="1"/>
              <a:t>zamanlayıcısı</a:t>
            </a:r>
            <a:r>
              <a:rPr lang="en-US" sz="2100" dirty="0"/>
              <a:t>, </a:t>
            </a:r>
            <a:r>
              <a:rPr lang="en-US" sz="2100" dirty="0" err="1"/>
              <a:t>tüm</a:t>
            </a:r>
            <a:r>
              <a:rPr lang="en-US" sz="2100" dirty="0"/>
              <a:t> </a:t>
            </a:r>
            <a:r>
              <a:rPr lang="en-US" sz="2100" dirty="0" err="1"/>
              <a:t>DAG'leri</a:t>
            </a:r>
            <a:r>
              <a:rPr lang="en-US" sz="2100" dirty="0"/>
              <a:t> </a:t>
            </a:r>
            <a:r>
              <a:rPr lang="en-US" sz="2100" dirty="0" err="1"/>
              <a:t>ve</a:t>
            </a:r>
            <a:r>
              <a:rPr lang="en-US" sz="2100" dirty="0"/>
              <a:t> </a:t>
            </a:r>
            <a:r>
              <a:rPr lang="en-US" sz="2100" dirty="0" err="1"/>
              <a:t>görev</a:t>
            </a:r>
            <a:r>
              <a:rPr lang="en-US" sz="2100" dirty="0"/>
              <a:t> </a:t>
            </a:r>
            <a:r>
              <a:rPr lang="en-US" sz="2100" dirty="0" err="1"/>
              <a:t>örneklerini</a:t>
            </a:r>
            <a:r>
              <a:rPr lang="en-US" sz="2100" dirty="0"/>
              <a:t> </a:t>
            </a:r>
            <a:r>
              <a:rPr lang="en-US" sz="2100" dirty="0" err="1"/>
              <a:t>izlemekten</a:t>
            </a:r>
            <a:r>
              <a:rPr lang="en-US" sz="2100" dirty="0"/>
              <a:t> </a:t>
            </a:r>
            <a:r>
              <a:rPr lang="en-US" sz="2100" dirty="0" err="1"/>
              <a:t>sorumlu</a:t>
            </a:r>
            <a:r>
              <a:rPr lang="en-US" sz="2100" dirty="0"/>
              <a:t> </a:t>
            </a:r>
            <a:r>
              <a:rPr lang="en-US" sz="2100" dirty="0" err="1"/>
              <a:t>kalıcı</a:t>
            </a:r>
            <a:r>
              <a:rPr lang="en-US" sz="2100" dirty="0"/>
              <a:t> </a:t>
            </a:r>
            <a:r>
              <a:rPr lang="en-US" sz="2100" dirty="0" err="1"/>
              <a:t>bir</a:t>
            </a:r>
            <a:r>
              <a:rPr lang="en-US" sz="2100" dirty="0"/>
              <a:t> </a:t>
            </a:r>
            <a:r>
              <a:rPr lang="en-US" sz="2100" dirty="0" err="1"/>
              <a:t>süreçtir</a:t>
            </a:r>
            <a:r>
              <a:rPr lang="en-US" sz="2100" dirty="0"/>
              <a:t>. </a:t>
            </a:r>
            <a:r>
              <a:rPr lang="en-US" sz="2100" dirty="0" err="1"/>
              <a:t>Birincil</a:t>
            </a:r>
            <a:r>
              <a:rPr lang="en-US" sz="2100" dirty="0"/>
              <a:t> </a:t>
            </a:r>
            <a:r>
              <a:rPr lang="en-US" sz="2100" dirty="0" err="1"/>
              <a:t>işlevi</a:t>
            </a:r>
            <a:r>
              <a:rPr lang="en-US" sz="2100" dirty="0"/>
              <a:t>, </a:t>
            </a:r>
            <a:r>
              <a:rPr lang="en-US" sz="2100" dirty="0" err="1"/>
              <a:t>tanımlanmış</a:t>
            </a:r>
            <a:r>
              <a:rPr lang="en-US" sz="2100" dirty="0"/>
              <a:t> </a:t>
            </a:r>
            <a:r>
              <a:rPr lang="en-US" sz="2100" dirty="0" err="1"/>
              <a:t>programlarına</a:t>
            </a:r>
            <a:r>
              <a:rPr lang="en-US" sz="2100" dirty="0"/>
              <a:t> </a:t>
            </a:r>
            <a:r>
              <a:rPr lang="en-US" sz="2100" dirty="0" err="1"/>
              <a:t>göre</a:t>
            </a:r>
            <a:r>
              <a:rPr lang="en-US" sz="2100" dirty="0"/>
              <a:t> DAG </a:t>
            </a:r>
            <a:r>
              <a:rPr lang="en-US" sz="2100" dirty="0" err="1"/>
              <a:t>çalıştırmalarını</a:t>
            </a:r>
            <a:r>
              <a:rPr lang="en-US" sz="2100" dirty="0"/>
              <a:t> </a:t>
            </a:r>
            <a:r>
              <a:rPr lang="en-US" sz="2100" dirty="0" err="1"/>
              <a:t>tetiklemek</a:t>
            </a:r>
            <a:r>
              <a:rPr lang="en-US" sz="2100" dirty="0"/>
              <a:t> </a:t>
            </a:r>
            <a:r>
              <a:rPr lang="en-US" sz="2100" dirty="0" err="1"/>
              <a:t>ve</a:t>
            </a:r>
            <a:r>
              <a:rPr lang="en-US" sz="2100" dirty="0"/>
              <a:t> </a:t>
            </a:r>
            <a:r>
              <a:rPr lang="en-US" sz="2100" dirty="0" err="1"/>
              <a:t>bağımlılıklarına</a:t>
            </a:r>
            <a:r>
              <a:rPr lang="en-US" sz="2100" dirty="0"/>
              <a:t> </a:t>
            </a:r>
            <a:r>
              <a:rPr lang="en-US" sz="2100" dirty="0" err="1"/>
              <a:t>göre</a:t>
            </a:r>
            <a:r>
              <a:rPr lang="en-US" sz="2100" dirty="0"/>
              <a:t> </a:t>
            </a:r>
            <a:r>
              <a:rPr lang="en-US" sz="2100" dirty="0" err="1"/>
              <a:t>hazır</a:t>
            </a:r>
            <a:r>
              <a:rPr lang="en-US" sz="2100" dirty="0"/>
              <a:t> </a:t>
            </a:r>
            <a:r>
              <a:rPr lang="en-US" sz="2100" dirty="0" err="1"/>
              <a:t>görev</a:t>
            </a:r>
            <a:r>
              <a:rPr lang="en-US" sz="2100" dirty="0"/>
              <a:t> </a:t>
            </a:r>
            <a:r>
              <a:rPr lang="en-US" sz="2100" dirty="0" err="1"/>
              <a:t>örneklerini</a:t>
            </a:r>
            <a:r>
              <a:rPr lang="en-US" sz="2100" dirty="0"/>
              <a:t> </a:t>
            </a:r>
            <a:r>
              <a:rPr lang="en-US" sz="2100" dirty="0" err="1"/>
              <a:t>yürütme</a:t>
            </a:r>
            <a:r>
              <a:rPr lang="en-US" sz="2100" dirty="0"/>
              <a:t> </a:t>
            </a:r>
            <a:r>
              <a:rPr lang="en-US" sz="2100" dirty="0" err="1"/>
              <a:t>için</a:t>
            </a:r>
            <a:r>
              <a:rPr lang="en-US" sz="2100" dirty="0"/>
              <a:t> </a:t>
            </a:r>
            <a:r>
              <a:rPr lang="en-US" sz="2100" dirty="0" err="1"/>
              <a:t>yürütücüye</a:t>
            </a:r>
            <a:r>
              <a:rPr lang="en-US" sz="2100" dirty="0"/>
              <a:t> </a:t>
            </a:r>
            <a:r>
              <a:rPr lang="en-US" sz="2100" dirty="0" err="1"/>
              <a:t>göndermektir</a:t>
            </a:r>
            <a:r>
              <a:rPr lang="en-US" sz="2100" dirty="0"/>
              <a:t>.</a:t>
            </a:r>
          </a:p>
          <a:p>
            <a:endParaRPr lang="en-US" b="1" dirty="0"/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838200" y="4546869"/>
            <a:ext cx="4980709" cy="1630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900" b="1" dirty="0" err="1"/>
              <a:t>Yürütücü</a:t>
            </a:r>
            <a:r>
              <a:rPr lang="en-US" sz="5900" b="1" dirty="0"/>
              <a:t> (Executor):</a:t>
            </a:r>
          </a:p>
          <a:p>
            <a:pPr>
              <a:lnSpc>
                <a:spcPct val="110000"/>
              </a:lnSpc>
            </a:pPr>
            <a:r>
              <a:rPr lang="en-US" sz="2900" dirty="0" err="1"/>
              <a:t>Yürütücü</a:t>
            </a:r>
            <a:r>
              <a:rPr lang="en-US" sz="2900" dirty="0"/>
              <a:t>, </a:t>
            </a:r>
            <a:r>
              <a:rPr lang="en-US" sz="2900" dirty="0" err="1"/>
              <a:t>görevlerin</a:t>
            </a:r>
            <a:r>
              <a:rPr lang="en-US" sz="2900" dirty="0"/>
              <a:t> </a:t>
            </a:r>
            <a:r>
              <a:rPr lang="en-US" sz="2900" dirty="0" err="1"/>
              <a:t>fiilen</a:t>
            </a:r>
            <a:r>
              <a:rPr lang="en-US" sz="2900" dirty="0"/>
              <a:t> </a:t>
            </a:r>
            <a:r>
              <a:rPr lang="en-US" sz="2900" dirty="0" err="1"/>
              <a:t>yürütüldüğü</a:t>
            </a:r>
            <a:r>
              <a:rPr lang="en-US" sz="2900" dirty="0"/>
              <a:t> </a:t>
            </a:r>
            <a:r>
              <a:rPr lang="en-US" sz="2900" dirty="0" err="1"/>
              <a:t>mekanizmadır</a:t>
            </a:r>
            <a:r>
              <a:rPr lang="en-US" sz="2900" dirty="0"/>
              <a:t>. </a:t>
            </a:r>
            <a:r>
              <a:rPr lang="en-US" sz="2900" dirty="0" err="1"/>
              <a:t>Yerel</a:t>
            </a:r>
            <a:r>
              <a:rPr lang="en-US" sz="2900" dirty="0"/>
              <a:t> </a:t>
            </a:r>
            <a:r>
              <a:rPr lang="en-US" sz="2900" dirty="0" err="1"/>
              <a:t>bir</a:t>
            </a:r>
            <a:r>
              <a:rPr lang="en-US" sz="2900" dirty="0"/>
              <a:t> </a:t>
            </a:r>
            <a:r>
              <a:rPr lang="en-US" sz="2900" dirty="0" err="1"/>
              <a:t>süreçten</a:t>
            </a:r>
            <a:r>
              <a:rPr lang="en-US" sz="2900" dirty="0"/>
              <a:t> (</a:t>
            </a:r>
            <a:r>
              <a:rPr lang="en-US" sz="2900" dirty="0" err="1"/>
              <a:t>örn</a:t>
            </a:r>
            <a:r>
              <a:rPr lang="en-US" sz="2900" dirty="0"/>
              <a:t>. </a:t>
            </a:r>
            <a:r>
              <a:rPr lang="en-US" sz="2900" dirty="0" err="1"/>
              <a:t>SequentialExecutor</a:t>
            </a:r>
            <a:r>
              <a:rPr lang="en-US" sz="2900" dirty="0"/>
              <a:t>, </a:t>
            </a:r>
            <a:r>
              <a:rPr lang="en-US" sz="2900" dirty="0" err="1"/>
              <a:t>LocalExecutor</a:t>
            </a:r>
            <a:r>
              <a:rPr lang="en-US" sz="2900" dirty="0"/>
              <a:t>) </a:t>
            </a:r>
            <a:r>
              <a:rPr lang="en-US" sz="2900" dirty="0" err="1"/>
              <a:t>dağıtılmış</a:t>
            </a:r>
            <a:r>
              <a:rPr lang="en-US" sz="2900" dirty="0"/>
              <a:t> </a:t>
            </a:r>
            <a:r>
              <a:rPr lang="en-US" sz="2900" dirty="0" err="1"/>
              <a:t>sistemlere</a:t>
            </a:r>
            <a:r>
              <a:rPr lang="en-US" sz="2900" dirty="0"/>
              <a:t> (</a:t>
            </a:r>
            <a:r>
              <a:rPr lang="en-US" sz="2900" dirty="0" err="1"/>
              <a:t>örn</a:t>
            </a:r>
            <a:r>
              <a:rPr lang="en-US" sz="2900" dirty="0"/>
              <a:t>. </a:t>
            </a:r>
            <a:r>
              <a:rPr lang="en-US" sz="2900" dirty="0" err="1"/>
              <a:t>CeleryExecutor</a:t>
            </a:r>
            <a:r>
              <a:rPr lang="en-US" sz="2900" dirty="0"/>
              <a:t>, </a:t>
            </a:r>
            <a:r>
              <a:rPr lang="en-US" sz="2900" dirty="0" err="1"/>
              <a:t>KubernetesExecutor</a:t>
            </a:r>
            <a:r>
              <a:rPr lang="en-US" sz="2900" dirty="0"/>
              <a:t>) </a:t>
            </a:r>
            <a:r>
              <a:rPr lang="en-US" sz="2900" dirty="0" err="1"/>
              <a:t>kadar</a:t>
            </a:r>
            <a:r>
              <a:rPr lang="en-US" sz="2900" dirty="0"/>
              <a:t> </a:t>
            </a:r>
            <a:r>
              <a:rPr lang="en-US" sz="2900" dirty="0" err="1"/>
              <a:t>değişebilir</a:t>
            </a:r>
            <a:r>
              <a:rPr lang="en-US" sz="2900" dirty="0"/>
              <a:t>; </a:t>
            </a:r>
            <a:r>
              <a:rPr lang="en-US" sz="2900" dirty="0" err="1"/>
              <a:t>görev</a:t>
            </a:r>
            <a:r>
              <a:rPr lang="en-US" sz="2900" dirty="0"/>
              <a:t> </a:t>
            </a:r>
            <a:r>
              <a:rPr lang="en-US" sz="2900" dirty="0" err="1"/>
              <a:t>yürütmesini</a:t>
            </a:r>
            <a:r>
              <a:rPr lang="en-US" sz="2900" dirty="0"/>
              <a:t> </a:t>
            </a:r>
            <a:r>
              <a:rPr lang="en-US" sz="2900" dirty="0" err="1"/>
              <a:t>çalışan</a:t>
            </a:r>
            <a:r>
              <a:rPr lang="en-US" sz="2900" dirty="0"/>
              <a:t> </a:t>
            </a:r>
            <a:r>
              <a:rPr lang="en-US" sz="2900" dirty="0" err="1"/>
              <a:t>düğümler</a:t>
            </a:r>
            <a:r>
              <a:rPr lang="en-US" sz="2900" dirty="0"/>
              <a:t> </a:t>
            </a:r>
            <a:r>
              <a:rPr lang="en-US" sz="2900" dirty="0" err="1"/>
              <a:t>arasında</a:t>
            </a:r>
            <a:r>
              <a:rPr lang="en-US" sz="2900" dirty="0"/>
              <a:t> </a:t>
            </a:r>
            <a:r>
              <a:rPr lang="en-US" sz="2900" dirty="0" err="1"/>
              <a:t>dağıtmaktan</a:t>
            </a:r>
            <a:r>
              <a:rPr lang="en-US" sz="2900" dirty="0"/>
              <a:t> </a:t>
            </a:r>
            <a:r>
              <a:rPr lang="en-US" sz="2900" dirty="0" err="1"/>
              <a:t>ve</a:t>
            </a:r>
            <a:r>
              <a:rPr lang="en-US" sz="2900" dirty="0"/>
              <a:t> </a:t>
            </a:r>
            <a:r>
              <a:rPr lang="en-US" sz="2900" dirty="0" err="1"/>
              <a:t>yönetmekten</a:t>
            </a:r>
            <a:r>
              <a:rPr lang="en-US" sz="2900" dirty="0"/>
              <a:t> </a:t>
            </a:r>
            <a:r>
              <a:rPr lang="en-US" sz="2900" dirty="0" err="1"/>
              <a:t>sorumludur</a:t>
            </a:r>
            <a:r>
              <a:rPr lang="en-US" sz="2900" dirty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81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Airflow Basic Arch Diagram</a:t>
            </a:r>
            <a:endParaRPr lang="en-US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88" y="1690688"/>
            <a:ext cx="7975023" cy="48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7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Airflow Logging Arch Diagram</a:t>
            </a:r>
            <a:endParaRPr lang="en-US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622" y="1575780"/>
            <a:ext cx="7440755" cy="48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4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Airflow in K8S cluster</a:t>
            </a:r>
            <a:endParaRPr lang="en-US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796" y="1583084"/>
            <a:ext cx="7884408" cy="48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7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42" y="1825625"/>
            <a:ext cx="4245583" cy="237374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610" y="1825625"/>
            <a:ext cx="4245583" cy="2373747"/>
          </a:xfrm>
          <a:prstGeom prst="rect">
            <a:avLst/>
          </a:prstGeom>
        </p:spPr>
      </p:pic>
      <p:pic>
        <p:nvPicPr>
          <p:cNvPr id="9" name="İçerik Yer Tutucusu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390" y="4334309"/>
            <a:ext cx="4255417" cy="23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Pros - Cons</a:t>
            </a:r>
            <a:endParaRPr lang="en-US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8" y="2177256"/>
            <a:ext cx="5833640" cy="36480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77255"/>
            <a:ext cx="6009694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Use Cases</a:t>
            </a:r>
            <a:endParaRPr lang="en-US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 (Extract, Transform, Load) Pipeline Automation</a:t>
            </a:r>
          </a:p>
          <a:p>
            <a:r>
              <a:rPr lang="en-US" dirty="0"/>
              <a:t>Data Science and Machine Learning Workflow Orchestration</a:t>
            </a:r>
          </a:p>
          <a:p>
            <a:r>
              <a:rPr lang="en-US" dirty="0"/>
              <a:t>Automated Reporting and Dashboard Data Refresh</a:t>
            </a:r>
          </a:p>
          <a:p>
            <a:r>
              <a:rPr lang="en-US" dirty="0"/>
              <a:t>Batch Processing and Large-Scale Data Analytics</a:t>
            </a:r>
          </a:p>
          <a:p>
            <a:r>
              <a:rPr lang="en-US" dirty="0"/>
              <a:t>Operational Task Automation and System Integrations</a:t>
            </a:r>
          </a:p>
          <a:p>
            <a:r>
              <a:rPr lang="en-US" dirty="0"/>
              <a:t>System Health Checks and Alerting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User Interfaces</a:t>
            </a:r>
            <a:endParaRPr lang="en-US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../_images/dag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414" y="1769816"/>
            <a:ext cx="8034019" cy="483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70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0" y="2391569"/>
            <a:ext cx="5372100" cy="32194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244" y="2391569"/>
            <a:ext cx="4493388" cy="324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Big Picture</a:t>
            </a:r>
            <a:endParaRPr lang="en-US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The Good and the Bad of Apache Airflow Plat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977" y="1995435"/>
            <a:ext cx="7640046" cy="418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2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Demo</a:t>
            </a:r>
            <a:endParaRPr lang="en-US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Sorular</a:t>
            </a:r>
            <a:endParaRPr lang="en-US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Kaynakça</a:t>
            </a:r>
            <a:r>
              <a:rPr lang="en-US" u="sng" dirty="0" smtClean="0"/>
              <a:t> </a:t>
            </a:r>
            <a:r>
              <a:rPr lang="en-US" u="sng" dirty="0" err="1" smtClean="0"/>
              <a:t>ve</a:t>
            </a:r>
            <a:r>
              <a:rPr lang="en-US" u="sng" dirty="0" smtClean="0"/>
              <a:t> </a:t>
            </a:r>
            <a:r>
              <a:rPr lang="en-US" u="sng" dirty="0" err="1" smtClean="0"/>
              <a:t>Görseller</a:t>
            </a:r>
            <a:endParaRPr lang="en-US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44973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https://github.com/apache/airflow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https://airflow.apache.org</a:t>
            </a:r>
            <a:endParaRPr lang="en-US" sz="1600" dirty="0"/>
          </a:p>
          <a:p>
            <a:r>
              <a:rPr lang="en-US" sz="1600" dirty="0" smtClean="0">
                <a:hlinkClick r:id="rId4"/>
              </a:rPr>
              <a:t>https://cwiki.apache.org/confluence/display/AIRFLOW/Airflow+Home</a:t>
            </a:r>
            <a:endParaRPr lang="en-US" sz="1600" dirty="0" smtClean="0"/>
          </a:p>
          <a:p>
            <a:r>
              <a:rPr lang="en-US" sz="1600" dirty="0" smtClean="0">
                <a:hlinkClick r:id="rId5"/>
              </a:rPr>
              <a:t>https://www.slideshare.net/slideshow/introducing-apache-airflow-and-how-we-are-using-it/73748917</a:t>
            </a:r>
            <a:endParaRPr lang="en-US" sz="1600" dirty="0" smtClean="0"/>
          </a:p>
          <a:p>
            <a:r>
              <a:rPr lang="en-US" sz="1600" dirty="0" smtClean="0">
                <a:hlinkClick r:id="rId6"/>
              </a:rPr>
              <a:t>https://airflow.apache.org/docs/apache-airflow/2.4.1/concepts/overview.html</a:t>
            </a:r>
            <a:endParaRPr lang="en-US" sz="1600" dirty="0" smtClean="0"/>
          </a:p>
          <a:p>
            <a:r>
              <a:rPr lang="en-US" sz="1600" dirty="0" smtClean="0">
                <a:hlinkClick r:id="rId7"/>
              </a:rPr>
              <a:t>https://airflow.apache.org/docs/apache-airflow/stable/core-concepts/overview.html</a:t>
            </a:r>
            <a:endParaRPr lang="en-US" sz="1600" dirty="0" smtClean="0"/>
          </a:p>
          <a:p>
            <a:r>
              <a:rPr lang="en-US" sz="1600" dirty="0" smtClean="0">
                <a:hlinkClick r:id="rId8"/>
              </a:rPr>
              <a:t>https://cwiki.apache.org/confluence/display/AIRFLOW/Drawio+Diagrams</a:t>
            </a:r>
            <a:endParaRPr lang="en-US" sz="1600" dirty="0" smtClean="0"/>
          </a:p>
          <a:p>
            <a:r>
              <a:rPr lang="en-US" sz="1600" dirty="0" smtClean="0">
                <a:hlinkClick r:id="rId9"/>
              </a:rPr>
              <a:t>https://airflow.apache.org/docs/apache-airflow/2.0.1/ui.html</a:t>
            </a:r>
            <a:endParaRPr lang="en-US" sz="1600" dirty="0" smtClean="0"/>
          </a:p>
          <a:p>
            <a:r>
              <a:rPr lang="en-US" sz="1600" dirty="0" smtClean="0">
                <a:hlinkClick r:id="rId10"/>
              </a:rPr>
              <a:t>https://www.altexsoft.com/blog/apache-airflow-pros-cons/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561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Introduction</a:t>
            </a:r>
            <a:endParaRPr lang="en-US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Apache Airflow (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kısaca</a:t>
            </a:r>
            <a:r>
              <a:rPr lang="en-US" dirty="0" smtClean="0"/>
              <a:t> Airflow), </a:t>
            </a:r>
            <a:r>
              <a:rPr lang="en-US" dirty="0" err="1" smtClean="0"/>
              <a:t>iş</a:t>
            </a:r>
            <a:r>
              <a:rPr lang="en-US" dirty="0" smtClean="0"/>
              <a:t> </a:t>
            </a:r>
            <a:r>
              <a:rPr lang="en-US" dirty="0" err="1" smtClean="0"/>
              <a:t>akışlarını</a:t>
            </a:r>
            <a:r>
              <a:rPr lang="en-US" dirty="0" smtClean="0"/>
              <a:t> </a:t>
            </a:r>
            <a:r>
              <a:rPr lang="en-US" dirty="0" err="1" smtClean="0"/>
              <a:t>programatik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yazmak</a:t>
            </a:r>
            <a:r>
              <a:rPr lang="en-US" dirty="0" smtClean="0"/>
              <a:t>, </a:t>
            </a:r>
            <a:r>
              <a:rPr lang="en-US" dirty="0" err="1" smtClean="0"/>
              <a:t>zamanlamak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izlemek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kullanılan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platformdur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İş</a:t>
            </a:r>
            <a:r>
              <a:rPr lang="en-US" dirty="0" smtClean="0"/>
              <a:t> </a:t>
            </a:r>
            <a:r>
              <a:rPr lang="en-US" dirty="0" err="1" smtClean="0"/>
              <a:t>akışları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tanımlanarak</a:t>
            </a:r>
            <a:r>
              <a:rPr lang="en-US" dirty="0" smtClean="0"/>
              <a:t>,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sürdürülebilir</a:t>
            </a:r>
            <a:r>
              <a:rPr lang="en-US" dirty="0" smtClean="0"/>
              <a:t>, </a:t>
            </a:r>
            <a:r>
              <a:rPr lang="en-US" dirty="0" err="1" smtClean="0"/>
              <a:t>sürümlenebilir</a:t>
            </a:r>
            <a:r>
              <a:rPr lang="en-US" dirty="0" smtClean="0"/>
              <a:t>, test </a:t>
            </a:r>
            <a:r>
              <a:rPr lang="en-US" dirty="0" err="1" smtClean="0"/>
              <a:t>edilebilir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yönetilebilir</a:t>
            </a:r>
            <a:r>
              <a:rPr lang="en-US" dirty="0" smtClean="0"/>
              <a:t> hale </a:t>
            </a:r>
            <a:r>
              <a:rPr lang="en-US" dirty="0" err="1" smtClean="0"/>
              <a:t>getirilmesi</a:t>
            </a:r>
            <a:r>
              <a:rPr lang="en-US" dirty="0" smtClean="0"/>
              <a:t> </a:t>
            </a:r>
            <a:r>
              <a:rPr lang="en-US" dirty="0" err="1" smtClean="0"/>
              <a:t>amaçlanır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475" y="3558475"/>
            <a:ext cx="5353050" cy="31718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4" y="399700"/>
            <a:ext cx="6057900" cy="31242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125" y="364795"/>
            <a:ext cx="53721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27" y="365125"/>
            <a:ext cx="9239745" cy="60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Airflow'u</a:t>
            </a:r>
            <a:r>
              <a:rPr lang="en-US" dirty="0" smtClean="0"/>
              <a:t> </a:t>
            </a:r>
            <a:r>
              <a:rPr lang="en-US" dirty="0" err="1" smtClean="0"/>
              <a:t>kullanarak</a:t>
            </a:r>
            <a:r>
              <a:rPr lang="en-US" dirty="0" smtClean="0"/>
              <a:t> </a:t>
            </a:r>
            <a:r>
              <a:rPr lang="en-US" dirty="0" err="1" smtClean="0"/>
              <a:t>iş</a:t>
            </a:r>
            <a:r>
              <a:rPr lang="en-US" dirty="0" smtClean="0"/>
              <a:t> </a:t>
            </a:r>
            <a:r>
              <a:rPr lang="en-US" dirty="0" err="1" smtClean="0"/>
              <a:t>akışlarını</a:t>
            </a:r>
            <a:r>
              <a:rPr lang="en-US" dirty="0" smtClean="0"/>
              <a:t>, </a:t>
            </a:r>
            <a:r>
              <a:rPr lang="en-US" dirty="0" err="1" smtClean="0"/>
              <a:t>görevlerin</a:t>
            </a:r>
            <a:r>
              <a:rPr lang="en-US" dirty="0" smtClean="0"/>
              <a:t> </a:t>
            </a:r>
            <a:r>
              <a:rPr lang="en-US" dirty="0" err="1" smtClean="0"/>
              <a:t>yönlendirilmiş</a:t>
            </a:r>
            <a:r>
              <a:rPr lang="en-US" dirty="0" smtClean="0"/>
              <a:t> </a:t>
            </a:r>
            <a:r>
              <a:rPr lang="en-US" dirty="0" err="1" smtClean="0"/>
              <a:t>döngüsel</a:t>
            </a:r>
            <a:r>
              <a:rPr lang="en-US" dirty="0" smtClean="0"/>
              <a:t> </a:t>
            </a:r>
            <a:r>
              <a:rPr lang="en-US" dirty="0" err="1" smtClean="0"/>
              <a:t>grafikleri</a:t>
            </a:r>
            <a:r>
              <a:rPr lang="en-US" dirty="0" smtClean="0"/>
              <a:t> (</a:t>
            </a:r>
            <a:r>
              <a:rPr lang="en-US" dirty="0" err="1" smtClean="0"/>
              <a:t>DAG'ler</a:t>
            </a:r>
            <a:r>
              <a:rPr lang="en-US" dirty="0" smtClean="0"/>
              <a:t>) </a:t>
            </a:r>
            <a:r>
              <a:rPr lang="en-US" dirty="0" err="1" smtClean="0"/>
              <a:t>şeklinde</a:t>
            </a:r>
            <a:r>
              <a:rPr lang="en-US" dirty="0" smtClean="0"/>
              <a:t> </a:t>
            </a:r>
            <a:r>
              <a:rPr lang="en-US" dirty="0" err="1" smtClean="0"/>
              <a:t>yazılır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Airflow </a:t>
            </a:r>
            <a:r>
              <a:rPr lang="en-US" dirty="0" err="1" smtClean="0"/>
              <a:t>zamanlayıcısı</a:t>
            </a:r>
            <a:r>
              <a:rPr lang="en-US" dirty="0" smtClean="0"/>
              <a:t>, </a:t>
            </a:r>
            <a:r>
              <a:rPr lang="en-US" dirty="0" err="1" smtClean="0"/>
              <a:t>belirtilen</a:t>
            </a:r>
            <a:r>
              <a:rPr lang="en-US" dirty="0" smtClean="0"/>
              <a:t> </a:t>
            </a:r>
            <a:r>
              <a:rPr lang="en-US" dirty="0" err="1" smtClean="0"/>
              <a:t>bağımlılıkları</a:t>
            </a:r>
            <a:r>
              <a:rPr lang="en-US" dirty="0" smtClean="0"/>
              <a:t> </a:t>
            </a:r>
            <a:r>
              <a:rPr lang="en-US" dirty="0" err="1" smtClean="0"/>
              <a:t>takip</a:t>
            </a:r>
            <a:r>
              <a:rPr lang="en-US" dirty="0" smtClean="0"/>
              <a:t> </a:t>
            </a:r>
            <a:r>
              <a:rPr lang="en-US" dirty="0" err="1" smtClean="0"/>
              <a:t>ederek</a:t>
            </a:r>
            <a:r>
              <a:rPr lang="en-US" dirty="0" smtClean="0"/>
              <a:t> </a:t>
            </a:r>
            <a:r>
              <a:rPr lang="en-US" dirty="0" err="1" smtClean="0"/>
              <a:t>görevlerinizi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dizi</a:t>
            </a:r>
            <a:r>
              <a:rPr lang="en-US" dirty="0" smtClean="0"/>
              <a:t> </a:t>
            </a:r>
            <a:r>
              <a:rPr lang="en-US" dirty="0" err="1" smtClean="0"/>
              <a:t>çalışan</a:t>
            </a:r>
            <a:r>
              <a:rPr lang="en-US" dirty="0" smtClean="0"/>
              <a:t> </a:t>
            </a:r>
            <a:r>
              <a:rPr lang="en-US" dirty="0" err="1" smtClean="0"/>
              <a:t>üzerinde</a:t>
            </a:r>
            <a:r>
              <a:rPr lang="en-US" dirty="0" smtClean="0"/>
              <a:t> </a:t>
            </a:r>
            <a:r>
              <a:rPr lang="en-US" dirty="0" err="1" smtClean="0"/>
              <a:t>yürütür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err="1" smtClean="0"/>
              <a:t>Komut</a:t>
            </a:r>
            <a:r>
              <a:rPr lang="en-US" dirty="0" smtClean="0"/>
              <a:t> </a:t>
            </a:r>
            <a:r>
              <a:rPr lang="en-US" dirty="0" err="1" smtClean="0"/>
              <a:t>satırı</a:t>
            </a:r>
            <a:r>
              <a:rPr lang="en-US" dirty="0" smtClean="0"/>
              <a:t> </a:t>
            </a:r>
            <a:r>
              <a:rPr lang="en-US" dirty="0" err="1" smtClean="0"/>
              <a:t>yardımcı</a:t>
            </a:r>
            <a:r>
              <a:rPr lang="en-US" dirty="0" smtClean="0"/>
              <a:t> </a:t>
            </a:r>
            <a:r>
              <a:rPr lang="en-US" dirty="0" err="1" smtClean="0"/>
              <a:t>programları</a:t>
            </a:r>
            <a:r>
              <a:rPr lang="en-US" dirty="0" smtClean="0"/>
              <a:t>, </a:t>
            </a:r>
            <a:r>
              <a:rPr lang="en-US" dirty="0" err="1" smtClean="0"/>
              <a:t>DAG'ler</a:t>
            </a:r>
            <a:r>
              <a:rPr lang="en-US" dirty="0" smtClean="0"/>
              <a:t> </a:t>
            </a:r>
            <a:r>
              <a:rPr lang="en-US" dirty="0" err="1" smtClean="0"/>
              <a:t>üzerinde</a:t>
            </a:r>
            <a:r>
              <a:rPr lang="en-US" dirty="0" smtClean="0"/>
              <a:t> </a:t>
            </a:r>
            <a:r>
              <a:rPr lang="en-US" dirty="0" err="1" smtClean="0"/>
              <a:t>karmaşık</a:t>
            </a:r>
            <a:r>
              <a:rPr lang="en-US" dirty="0" smtClean="0"/>
              <a:t> </a:t>
            </a:r>
            <a:r>
              <a:rPr lang="en-US" dirty="0" err="1" smtClean="0"/>
              <a:t>operasyonları</a:t>
            </a:r>
            <a:r>
              <a:rPr lang="en-US" dirty="0" smtClean="0"/>
              <a:t> </a:t>
            </a:r>
            <a:r>
              <a:rPr lang="en-US" dirty="0" err="1" smtClean="0"/>
              <a:t>anında</a:t>
            </a:r>
            <a:r>
              <a:rPr lang="en-US" dirty="0" smtClean="0"/>
              <a:t> </a:t>
            </a:r>
            <a:r>
              <a:rPr lang="en-US" dirty="0" err="1" smtClean="0"/>
              <a:t>gerçekleştirmeyi</a:t>
            </a:r>
            <a:r>
              <a:rPr lang="en-US" dirty="0" smtClean="0"/>
              <a:t> </a:t>
            </a:r>
            <a:r>
              <a:rPr lang="en-US" dirty="0" err="1" smtClean="0"/>
              <a:t>kolaylaştırır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arayüzü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 </a:t>
            </a:r>
            <a:r>
              <a:rPr lang="en-US" dirty="0" err="1" smtClean="0"/>
              <a:t>üretimde</a:t>
            </a:r>
            <a:r>
              <a:rPr lang="en-US" dirty="0" smtClean="0"/>
              <a:t> </a:t>
            </a:r>
            <a:r>
              <a:rPr lang="en-US" dirty="0" err="1" smtClean="0"/>
              <a:t>çalışan</a:t>
            </a:r>
            <a:r>
              <a:rPr lang="en-US" dirty="0" smtClean="0"/>
              <a:t> </a:t>
            </a:r>
            <a:r>
              <a:rPr lang="en-US" dirty="0" err="1" smtClean="0"/>
              <a:t>pipeline'ları</a:t>
            </a:r>
            <a:r>
              <a:rPr lang="en-US" dirty="0" smtClean="0"/>
              <a:t> </a:t>
            </a:r>
            <a:r>
              <a:rPr lang="en-US" dirty="0" err="1" smtClean="0"/>
              <a:t>görselleştirmeyi</a:t>
            </a:r>
            <a:r>
              <a:rPr lang="en-US" dirty="0" smtClean="0"/>
              <a:t>, </a:t>
            </a:r>
            <a:r>
              <a:rPr lang="en-US" dirty="0" err="1" smtClean="0"/>
              <a:t>ilerlemeyi</a:t>
            </a:r>
            <a:r>
              <a:rPr lang="en-US" dirty="0" smtClean="0"/>
              <a:t> </a:t>
            </a:r>
            <a:r>
              <a:rPr lang="en-US" dirty="0" err="1" smtClean="0"/>
              <a:t>izlemeyi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gerektiğinde</a:t>
            </a:r>
            <a:r>
              <a:rPr lang="en-US" dirty="0" smtClean="0"/>
              <a:t> </a:t>
            </a:r>
            <a:r>
              <a:rPr lang="en-US" dirty="0" err="1" smtClean="0"/>
              <a:t>sorunları</a:t>
            </a:r>
            <a:r>
              <a:rPr lang="en-US" dirty="0" smtClean="0"/>
              <a:t> </a:t>
            </a:r>
            <a:r>
              <a:rPr lang="en-US" dirty="0" err="1" smtClean="0"/>
              <a:t>gidermeyi</a:t>
            </a:r>
            <a:r>
              <a:rPr lang="en-US" dirty="0" smtClean="0"/>
              <a:t> </a:t>
            </a:r>
            <a:r>
              <a:rPr lang="en-US" dirty="0" err="1" smtClean="0"/>
              <a:t>kolaylaştırır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Integrations</a:t>
            </a:r>
            <a:endParaRPr lang="en-US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74" y="1690688"/>
            <a:ext cx="5660879" cy="462129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253" y="1690688"/>
            <a:ext cx="5715024" cy="46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Requirements</a:t>
            </a:r>
            <a:endParaRPr lang="en-US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2272506"/>
            <a:ext cx="44767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Airflow Wiki</a:t>
            </a:r>
            <a:endParaRPr lang="en-US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6406738"/>
            <a:ext cx="10515600" cy="32836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96" y="1690688"/>
            <a:ext cx="8956607" cy="39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781</Words>
  <Application>Microsoft Office PowerPoint</Application>
  <PresentationFormat>Geniş ekran</PresentationFormat>
  <Paragraphs>109</Paragraphs>
  <Slides>28</Slides>
  <Notes>19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Teması</vt:lpstr>
      <vt:lpstr>Apache Airflow</vt:lpstr>
      <vt:lpstr>PowerPoint Sunusu</vt:lpstr>
      <vt:lpstr>Introduction</vt:lpstr>
      <vt:lpstr>PowerPoint Sunusu</vt:lpstr>
      <vt:lpstr>PowerPoint Sunusu</vt:lpstr>
      <vt:lpstr>PowerPoint Sunusu</vt:lpstr>
      <vt:lpstr>Integrations</vt:lpstr>
      <vt:lpstr>Requirements</vt:lpstr>
      <vt:lpstr>Airflow Wiki</vt:lpstr>
      <vt:lpstr>Tech Stack</vt:lpstr>
      <vt:lpstr>Why Airflow?</vt:lpstr>
      <vt:lpstr>PowerPoint Sunusu</vt:lpstr>
      <vt:lpstr>Airflow Architecture Components</vt:lpstr>
      <vt:lpstr>PowerPoint Sunusu</vt:lpstr>
      <vt:lpstr>Fundamental Concepts</vt:lpstr>
      <vt:lpstr>PowerPoint Sunusu</vt:lpstr>
      <vt:lpstr>Airflow Basic Arch Diagram</vt:lpstr>
      <vt:lpstr>Airflow Logging Arch Diagram</vt:lpstr>
      <vt:lpstr>Airflow in K8S cluster</vt:lpstr>
      <vt:lpstr>PowerPoint Sunusu</vt:lpstr>
      <vt:lpstr>Pros - Cons</vt:lpstr>
      <vt:lpstr>Use Cases</vt:lpstr>
      <vt:lpstr>User Interfaces</vt:lpstr>
      <vt:lpstr>PowerPoint Sunusu</vt:lpstr>
      <vt:lpstr>Big Picture</vt:lpstr>
      <vt:lpstr>Demo</vt:lpstr>
      <vt:lpstr>Sorular</vt:lpstr>
      <vt:lpstr>Kaynakça ve Görseller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Airflow</dc:title>
  <dc:creator>BERKECAN ÖZGÜR</dc:creator>
  <cp:lastModifiedBy>BERKECAN ÖZGÜR</cp:lastModifiedBy>
  <cp:revision>34</cp:revision>
  <dcterms:created xsi:type="dcterms:W3CDTF">2025-05-23T13:17:26Z</dcterms:created>
  <dcterms:modified xsi:type="dcterms:W3CDTF">2025-05-28T11:51:27Z</dcterms:modified>
</cp:coreProperties>
</file>