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7" r:id="rId4"/>
    <p:sldId id="258" r:id="rId5"/>
    <p:sldId id="259" r:id="rId6"/>
    <p:sldId id="296" r:id="rId7"/>
    <p:sldId id="260" r:id="rId8"/>
    <p:sldId id="261" r:id="rId9"/>
    <p:sldId id="262" r:id="rId10"/>
    <p:sldId id="263" r:id="rId11"/>
    <p:sldId id="264" r:id="rId12"/>
    <p:sldId id="265" r:id="rId13"/>
    <p:sldId id="278" r:id="rId14"/>
    <p:sldId id="279" r:id="rId15"/>
    <p:sldId id="280" r:id="rId16"/>
    <p:sldId id="266" r:id="rId17"/>
    <p:sldId id="267" r:id="rId18"/>
    <p:sldId id="268" r:id="rId19"/>
    <p:sldId id="269" r:id="rId20"/>
    <p:sldId id="270" r:id="rId21"/>
    <p:sldId id="271" r:id="rId22"/>
    <p:sldId id="272" r:id="rId23"/>
    <p:sldId id="273" r:id="rId24"/>
    <p:sldId id="276" r:id="rId25"/>
    <p:sldId id="274" r:id="rId26"/>
    <p:sldId id="275" r:id="rId27"/>
    <p:sldId id="277" r:id="rId28"/>
    <p:sldId id="297" r:id="rId29"/>
    <p:sldId id="281" r:id="rId30"/>
    <p:sldId id="282" r:id="rId31"/>
    <p:sldId id="283" r:id="rId32"/>
    <p:sldId id="284" r:id="rId33"/>
    <p:sldId id="285" r:id="rId34"/>
    <p:sldId id="286" r:id="rId35"/>
    <p:sldId id="293" r:id="rId36"/>
    <p:sldId id="294" r:id="rId37"/>
    <p:sldId id="295" r:id="rId38"/>
    <p:sldId id="287" r:id="rId39"/>
    <p:sldId id="289" r:id="rId40"/>
    <p:sldId id="290" r:id="rId41"/>
    <p:sldId id="291" r:id="rId42"/>
    <p:sldId id="29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C61CD-8917-F266-1C04-647E2914EBF5}" v="70" dt="2024-05-16T20:14:48.982"/>
    <p1510:client id="{93ED3B32-5A1C-5CEF-9BEA-FC7777DF5240}" v="2" dt="2024-05-16T19:58:55.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5.xml" Id="rId26" /><Relationship Type="http://schemas.openxmlformats.org/officeDocument/2006/relationships/slide" Target="slides/slide38.xml" Id="rId39" /><Relationship Type="http://schemas.openxmlformats.org/officeDocument/2006/relationships/slide" Target="slides/slide20.xml" Id="rId21" /><Relationship Type="http://schemas.openxmlformats.org/officeDocument/2006/relationships/slide" Target="slides/slide33.xml" Id="rId34" /><Relationship Type="http://schemas.openxmlformats.org/officeDocument/2006/relationships/slide" Target="slides/slide41.xml" Id="rId42" /><Relationship Type="http://schemas.openxmlformats.org/officeDocument/2006/relationships/tableStyles" Target="tableStyles.xml" Id="rId47" /><Relationship Type="http://schemas.openxmlformats.org/officeDocument/2006/relationships/slide" Target="slides/slide6.xml" Id="rId7"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slide" Target="slides/slide28.xml" Id="rId29" /><Relationship Type="http://schemas.openxmlformats.org/officeDocument/2006/relationships/slide" Target="slides/slide10.xml" Id="rId11" /><Relationship Type="http://schemas.openxmlformats.org/officeDocument/2006/relationships/slide" Target="slides/slide23.xml" Id="rId24" /><Relationship Type="http://schemas.openxmlformats.org/officeDocument/2006/relationships/slide" Target="slides/slide31.xml" Id="rId32" /><Relationship Type="http://schemas.openxmlformats.org/officeDocument/2006/relationships/slide" Target="slides/slide36.xml" Id="rId37" /><Relationship Type="http://schemas.openxmlformats.org/officeDocument/2006/relationships/slide" Target="slides/slide39.xml" Id="rId40" /><Relationship Type="http://schemas.openxmlformats.org/officeDocument/2006/relationships/viewProps" Target="viewProps.xml" Id="rId45"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22.xml" Id="rId23" /><Relationship Type="http://schemas.openxmlformats.org/officeDocument/2006/relationships/slide" Target="slides/slide27.xml" Id="rId28" /><Relationship Type="http://schemas.openxmlformats.org/officeDocument/2006/relationships/slide" Target="slides/slide35.xml" Id="rId36" /><Relationship Type="http://schemas.microsoft.com/office/2015/10/relationships/revisionInfo" Target="revisionInfo.xml" Id="rId49"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0.xml" Id="rId31" /><Relationship Type="http://schemas.openxmlformats.org/officeDocument/2006/relationships/presProps" Target="presProps.xml" Id="rId44"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slide" Target="slides/slide21.xml" Id="rId22" /><Relationship Type="http://schemas.openxmlformats.org/officeDocument/2006/relationships/slide" Target="slides/slide26.xml" Id="rId27" /><Relationship Type="http://schemas.openxmlformats.org/officeDocument/2006/relationships/slide" Target="slides/slide29.xml" Id="rId30" /><Relationship Type="http://schemas.openxmlformats.org/officeDocument/2006/relationships/slide" Target="slides/slide34.xml" Id="rId35" /><Relationship Type="http://schemas.openxmlformats.org/officeDocument/2006/relationships/slide" Target="slides/slide42.xml" Id="rId43" /><Relationship Type="http://schemas.openxmlformats.org/officeDocument/2006/relationships/slide" Target="slides/slide7.xml" Id="rId8" /><Relationship Type="http://schemas.openxmlformats.org/officeDocument/2006/relationships/slide" Target="slides/slide2.xml" Id="rId3" /><Relationship Type="http://schemas.openxmlformats.org/officeDocument/2006/relationships/slide" Target="slides/slide11.xml" Id="rId12" /><Relationship Type="http://schemas.openxmlformats.org/officeDocument/2006/relationships/slide" Target="slides/slide16.xml" Id="rId17" /><Relationship Type="http://schemas.openxmlformats.org/officeDocument/2006/relationships/slide" Target="slides/slide24.xml" Id="rId25" /><Relationship Type="http://schemas.openxmlformats.org/officeDocument/2006/relationships/slide" Target="slides/slide32.xml" Id="rId33" /><Relationship Type="http://schemas.openxmlformats.org/officeDocument/2006/relationships/slide" Target="slides/slide37.xml" Id="rId38" /><Relationship Type="http://schemas.openxmlformats.org/officeDocument/2006/relationships/theme" Target="theme/theme1.xml" Id="rId46" /><Relationship Type="http://schemas.openxmlformats.org/officeDocument/2006/relationships/slide" Target="slides/slide19.xml" Id="rId20" /><Relationship Type="http://schemas.openxmlformats.org/officeDocument/2006/relationships/slide" Target="slides/slide40.xml" Id="rId41" /><Relationship Type="http://schemas.openxmlformats.org/officeDocument/2006/relationships/slideMaster" Target="slideMasters/slideMaster1.xml" Id="rId1" /><Relationship Type="http://schemas.openxmlformats.org/officeDocument/2006/relationships/slide" Target="slides/slide5.xml" Id="rId6"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28B01009-A3AB-4690-B7A8-53BE6F514B7E}" type="datetimeFigureOut">
              <a:rPr lang="tr-TR" smtClean="0"/>
              <a:t>16.05.2024</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E89D9707-B3B2-4F78-B523-195256B9CA20}"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286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8B01009-A3AB-4690-B7A8-53BE6F514B7E}" type="datetimeFigureOut">
              <a:rPr lang="tr-TR" smtClean="0"/>
              <a:t>16.05.2024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9D9707-B3B2-4F78-B523-195256B9CA20}"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145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8B01009-A3AB-4690-B7A8-53BE6F514B7E}" type="datetimeFigureOut">
              <a:rPr lang="tr-TR" smtClean="0"/>
              <a:t>16.05.2024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9D9707-B3B2-4F78-B523-195256B9CA20}"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9664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8B01009-A3AB-4690-B7A8-53BE6F514B7E}" type="datetimeFigureOut">
              <a:rPr lang="tr-TR" smtClean="0"/>
              <a:t>16.05.2024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9D9707-B3B2-4F78-B523-195256B9CA20}"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973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8B01009-A3AB-4690-B7A8-53BE6F514B7E}" type="datetimeFigureOut">
              <a:rPr lang="tr-TR" smtClean="0"/>
              <a:t>16.05.2024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9D9707-B3B2-4F78-B523-195256B9CA20}"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29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28B01009-A3AB-4690-B7A8-53BE6F514B7E}" type="datetimeFigureOut">
              <a:rPr lang="tr-TR" smtClean="0"/>
              <a:t>16.05.2024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9D9707-B3B2-4F78-B523-195256B9CA20}"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290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28B01009-A3AB-4690-B7A8-53BE6F514B7E}" type="datetimeFigureOut">
              <a:rPr lang="tr-TR" smtClean="0"/>
              <a:t>16.05.2024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89D9707-B3B2-4F78-B523-195256B9CA20}"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8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28B01009-A3AB-4690-B7A8-53BE6F514B7E}" type="datetimeFigureOut">
              <a:rPr lang="tr-TR" smtClean="0"/>
              <a:t>16.05.2024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9D9707-B3B2-4F78-B523-195256B9CA20}"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22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01009-A3AB-4690-B7A8-53BE6F514B7E}" type="datetimeFigureOut">
              <a:rPr lang="tr-TR" smtClean="0"/>
              <a:t>16.05.2024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89D9707-B3B2-4F78-B523-195256B9CA20}" type="slidenum">
              <a:rPr lang="tr-TR" smtClean="0"/>
              <a:t>‹#›</a:t>
            </a:fld>
            <a:endParaRPr lang="tr-TR"/>
          </a:p>
        </p:txBody>
      </p:sp>
    </p:spTree>
    <p:extLst>
      <p:ext uri="{BB962C8B-B14F-4D97-AF65-F5344CB8AC3E}">
        <p14:creationId xmlns:p14="http://schemas.microsoft.com/office/powerpoint/2010/main" val="221079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8B01009-A3AB-4690-B7A8-53BE6F514B7E}" type="datetimeFigureOut">
              <a:rPr lang="tr-TR" smtClean="0"/>
              <a:t>16.05.2024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9D9707-B3B2-4F78-B523-195256B9CA20}"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67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8B01009-A3AB-4690-B7A8-53BE6F514B7E}" type="datetimeFigureOut">
              <a:rPr lang="tr-TR" smtClean="0"/>
              <a:t>16.05.2024</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E89D9707-B3B2-4F78-B523-195256B9CA20}"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988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8B01009-A3AB-4690-B7A8-53BE6F514B7E}" type="datetimeFigureOut">
              <a:rPr lang="tr-TR" smtClean="0"/>
              <a:t>16.05.2024</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9D9707-B3B2-4F78-B523-195256B9CA20}"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10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93E453-9FB1-F3A9-39C5-A0BBF01E86E8}"/>
              </a:ext>
            </a:extLst>
          </p:cNvPr>
          <p:cNvSpPr>
            <a:spLocks noGrp="1"/>
          </p:cNvSpPr>
          <p:nvPr>
            <p:ph type="ctrTitle"/>
          </p:nvPr>
        </p:nvSpPr>
        <p:spPr>
          <a:xfrm>
            <a:off x="1524000" y="1004376"/>
            <a:ext cx="9144000" cy="2424624"/>
          </a:xfrm>
        </p:spPr>
        <p:txBody>
          <a:bodyPr>
            <a:normAutofit fontScale="90000"/>
          </a:bodyPr>
          <a:lstStyle/>
          <a:p>
            <a:r>
              <a:rPr lang="tr-TR" err="1">
                <a:latin typeface="Copperplate Gothic Bold" panose="020E0705020206020404" pitchFamily="34" charset="0"/>
              </a:rPr>
              <a:t>Knapsack</a:t>
            </a:r>
            <a:r>
              <a:rPr lang="tr-TR">
                <a:latin typeface="Copperplate Gothic Bold" panose="020E0705020206020404" pitchFamily="34" charset="0"/>
              </a:rPr>
              <a:t> probleminin genetik VE BPSO ile çözümü</a:t>
            </a:r>
          </a:p>
        </p:txBody>
      </p:sp>
      <p:sp>
        <p:nvSpPr>
          <p:cNvPr id="3" name="Alt Başlık 2">
            <a:extLst>
              <a:ext uri="{FF2B5EF4-FFF2-40B4-BE49-F238E27FC236}">
                <a16:creationId xmlns:a16="http://schemas.microsoft.com/office/drawing/2014/main" id="{3E593D6D-50A0-283A-5BCF-681E6123037A}"/>
              </a:ext>
            </a:extLst>
          </p:cNvPr>
          <p:cNvSpPr>
            <a:spLocks noGrp="1"/>
          </p:cNvSpPr>
          <p:nvPr>
            <p:ph type="subTitle" idx="1"/>
          </p:nvPr>
        </p:nvSpPr>
        <p:spPr>
          <a:xfrm>
            <a:off x="1445342" y="3808514"/>
            <a:ext cx="9144000" cy="2218659"/>
          </a:xfrm>
        </p:spPr>
        <p:txBody>
          <a:bodyPr>
            <a:normAutofit fontScale="92500" lnSpcReduction="20000"/>
          </a:bodyPr>
          <a:lstStyle/>
          <a:p>
            <a:r>
              <a:rPr lang="tr-TR" sz="2600" b="1" u="sng"/>
              <a:t>HAZIRLAYANLAR:</a:t>
            </a:r>
          </a:p>
          <a:p>
            <a:r>
              <a:rPr lang="tr-TR"/>
              <a:t>YUSUF BAHADIR DEMİR (032290031)</a:t>
            </a:r>
          </a:p>
          <a:p>
            <a:r>
              <a:rPr lang="tr-TR"/>
              <a:t>YAVUZ EMİR BESLER (032290019)</a:t>
            </a:r>
          </a:p>
          <a:p>
            <a:r>
              <a:rPr lang="tr-TR"/>
              <a:t>OSMAN BERKEHAN TOKER (032290033)</a:t>
            </a:r>
          </a:p>
          <a:p>
            <a:r>
              <a:rPr lang="tr-TR"/>
              <a:t>YUSUF İSA EROLAN (032190035)</a:t>
            </a:r>
          </a:p>
          <a:p>
            <a:endParaRPr lang="tr-TR"/>
          </a:p>
        </p:txBody>
      </p:sp>
      <p:pic>
        <p:nvPicPr>
          <p:cNvPr id="7" name="Resim 6" descr="oyuncak, çizgi film, küp içeren bir resim&#10;&#10;Açıklama otomatik olarak oluşturuldu">
            <a:extLst>
              <a:ext uri="{FF2B5EF4-FFF2-40B4-BE49-F238E27FC236}">
                <a16:creationId xmlns:a16="http://schemas.microsoft.com/office/drawing/2014/main" id="{BEE7AE3A-BF90-B42F-5364-D30C7EB39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48" y="3569600"/>
            <a:ext cx="2835661" cy="2457573"/>
          </a:xfrm>
          <a:prstGeom prst="rect">
            <a:avLst/>
          </a:prstGeom>
        </p:spPr>
      </p:pic>
    </p:spTree>
    <p:extLst>
      <p:ext uri="{BB962C8B-B14F-4D97-AF65-F5344CB8AC3E}">
        <p14:creationId xmlns:p14="http://schemas.microsoft.com/office/powerpoint/2010/main" val="338675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DAE95A-5B99-209C-B635-1705A71A6D94}"/>
              </a:ext>
            </a:extLst>
          </p:cNvPr>
          <p:cNvSpPr>
            <a:spLocks noGrp="1"/>
          </p:cNvSpPr>
          <p:nvPr>
            <p:ph type="title"/>
          </p:nvPr>
        </p:nvSpPr>
        <p:spPr/>
        <p:txBody>
          <a:bodyPr/>
          <a:lstStyle/>
          <a:p>
            <a:r>
              <a:rPr lang="tr-TR"/>
              <a:t>GENETİK ALGORİTMASI ÇALIŞMA MANTIĞI </a:t>
            </a:r>
          </a:p>
        </p:txBody>
      </p:sp>
      <p:sp>
        <p:nvSpPr>
          <p:cNvPr id="3" name="İçerik Yer Tutucusu 2">
            <a:extLst>
              <a:ext uri="{FF2B5EF4-FFF2-40B4-BE49-F238E27FC236}">
                <a16:creationId xmlns:a16="http://schemas.microsoft.com/office/drawing/2014/main" id="{EB952B68-252C-29E0-126D-D830281C1264}"/>
              </a:ext>
            </a:extLst>
          </p:cNvPr>
          <p:cNvSpPr>
            <a:spLocks noGrp="1"/>
          </p:cNvSpPr>
          <p:nvPr>
            <p:ph idx="1"/>
          </p:nvPr>
        </p:nvSpPr>
        <p:spPr/>
        <p:txBody>
          <a:bodyPr>
            <a:normAutofit/>
          </a:bodyPr>
          <a:lstStyle/>
          <a:p>
            <a:r>
              <a:rPr lang="tr-TR" sz="3600"/>
              <a:t>4- MUTASYON:</a:t>
            </a:r>
          </a:p>
          <a:p>
            <a:r>
              <a:rPr lang="tr-TR" sz="2400"/>
              <a:t>Yeni oluşturulan bireylerde mutasyon işlemi uygulanır. Mutasyon bireylerdeki genetik materyalinde belli bir olasılığa göre rastgele değişiklikler yaparak çeşitliliği arttırır.</a:t>
            </a:r>
          </a:p>
        </p:txBody>
      </p:sp>
    </p:spTree>
    <p:extLst>
      <p:ext uri="{BB962C8B-B14F-4D97-AF65-F5344CB8AC3E}">
        <p14:creationId xmlns:p14="http://schemas.microsoft.com/office/powerpoint/2010/main" val="11960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C4AF2-20AA-1203-6BE9-4115EE3C2967}"/>
              </a:ext>
            </a:extLst>
          </p:cNvPr>
          <p:cNvSpPr>
            <a:spLocks noGrp="1"/>
          </p:cNvSpPr>
          <p:nvPr>
            <p:ph type="title"/>
          </p:nvPr>
        </p:nvSpPr>
        <p:spPr/>
        <p:txBody>
          <a:bodyPr/>
          <a:lstStyle/>
          <a:p>
            <a:r>
              <a:rPr lang="tr-TR"/>
              <a:t>GENETİK ALGORİTMASI ÇALIŞMA MANTIĞI </a:t>
            </a:r>
          </a:p>
        </p:txBody>
      </p:sp>
      <p:sp>
        <p:nvSpPr>
          <p:cNvPr id="3" name="İçerik Yer Tutucusu 2">
            <a:extLst>
              <a:ext uri="{FF2B5EF4-FFF2-40B4-BE49-F238E27FC236}">
                <a16:creationId xmlns:a16="http://schemas.microsoft.com/office/drawing/2014/main" id="{55681DF3-CC1B-AA78-615F-2896CB400637}"/>
              </a:ext>
            </a:extLst>
          </p:cNvPr>
          <p:cNvSpPr>
            <a:spLocks noGrp="1"/>
          </p:cNvSpPr>
          <p:nvPr>
            <p:ph idx="1"/>
          </p:nvPr>
        </p:nvSpPr>
        <p:spPr/>
        <p:txBody>
          <a:bodyPr>
            <a:normAutofit/>
          </a:bodyPr>
          <a:lstStyle/>
          <a:p>
            <a:r>
              <a:rPr lang="tr-TR" sz="3600"/>
              <a:t>5-YENİ NESİLİN OLUŞTURULMASI:</a:t>
            </a:r>
          </a:p>
          <a:p>
            <a:r>
              <a:rPr lang="tr-TR" sz="2400"/>
              <a:t>Çaprazlama ve mutasyon işlemlerinden sonra yeni bir nesil oluşturulur.</a:t>
            </a:r>
          </a:p>
        </p:txBody>
      </p:sp>
    </p:spTree>
    <p:extLst>
      <p:ext uri="{BB962C8B-B14F-4D97-AF65-F5344CB8AC3E}">
        <p14:creationId xmlns:p14="http://schemas.microsoft.com/office/powerpoint/2010/main" val="227366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199642-3009-7FCC-24B3-3BCC99760723}"/>
              </a:ext>
            </a:extLst>
          </p:cNvPr>
          <p:cNvSpPr>
            <a:spLocks noGrp="1"/>
          </p:cNvSpPr>
          <p:nvPr>
            <p:ph type="title"/>
          </p:nvPr>
        </p:nvSpPr>
        <p:spPr/>
        <p:txBody>
          <a:bodyPr/>
          <a:lstStyle/>
          <a:p>
            <a:r>
              <a:rPr lang="tr-TR"/>
              <a:t>GENETİK ALGORİTMASI ÇALIŞMA MANTIĞI </a:t>
            </a:r>
          </a:p>
        </p:txBody>
      </p:sp>
      <p:sp>
        <p:nvSpPr>
          <p:cNvPr id="3" name="İçerik Yer Tutucusu 2">
            <a:extLst>
              <a:ext uri="{FF2B5EF4-FFF2-40B4-BE49-F238E27FC236}">
                <a16:creationId xmlns:a16="http://schemas.microsoft.com/office/drawing/2014/main" id="{E941873E-3D0E-1613-53F2-FF9F2C8C593A}"/>
              </a:ext>
            </a:extLst>
          </p:cNvPr>
          <p:cNvSpPr>
            <a:spLocks noGrp="1"/>
          </p:cNvSpPr>
          <p:nvPr>
            <p:ph idx="1"/>
          </p:nvPr>
        </p:nvSpPr>
        <p:spPr/>
        <p:txBody>
          <a:bodyPr>
            <a:normAutofit/>
          </a:bodyPr>
          <a:lstStyle/>
          <a:p>
            <a:r>
              <a:rPr lang="tr-TR" sz="3600"/>
              <a:t>6-SONLANDIRMA KOŞULLARININ KONTROLÜ:</a:t>
            </a:r>
          </a:p>
          <a:p>
            <a:r>
              <a:rPr lang="tr-TR" sz="2600"/>
              <a:t>Belirli bir sonlandırma koşuluna ulaşılıncaya kadar adımlar 2’den 6’ya kadar tekrarlanır. Sonlandırma koşulu belli bir iterasyon sayısına ulaşma veya belirli bir uygunluk değerine ulaşma olabilir.</a:t>
            </a:r>
          </a:p>
        </p:txBody>
      </p:sp>
    </p:spTree>
    <p:extLst>
      <p:ext uri="{BB962C8B-B14F-4D97-AF65-F5344CB8AC3E}">
        <p14:creationId xmlns:p14="http://schemas.microsoft.com/office/powerpoint/2010/main" val="176043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9DDF77-DA87-C470-3161-EAC5C7B2766A}"/>
              </a:ext>
            </a:extLst>
          </p:cNvPr>
          <p:cNvSpPr>
            <a:spLocks noGrp="1"/>
          </p:cNvSpPr>
          <p:nvPr>
            <p:ph type="title"/>
          </p:nvPr>
        </p:nvSpPr>
        <p:spPr>
          <a:xfrm>
            <a:off x="1451579" y="211395"/>
            <a:ext cx="9603275" cy="673508"/>
          </a:xfrm>
        </p:spPr>
        <p:txBody>
          <a:bodyPr/>
          <a:lstStyle/>
          <a:p>
            <a:r>
              <a:rPr lang="tr-TR" err="1"/>
              <a:t>GENETİk</a:t>
            </a:r>
            <a:r>
              <a:rPr lang="tr-TR"/>
              <a:t> </a:t>
            </a:r>
            <a:r>
              <a:rPr lang="tr-TR" err="1"/>
              <a:t>ALGORİtmasının</a:t>
            </a:r>
            <a:r>
              <a:rPr lang="tr-TR"/>
              <a:t> AKIŞ DİYAGRAMLARI-1</a:t>
            </a:r>
          </a:p>
        </p:txBody>
      </p:sp>
      <p:pic>
        <p:nvPicPr>
          <p:cNvPr id="13" name="İçerik Yer Tutucusu 12" descr="metin, diyagram, plan, paralel içeren bir resim&#10;&#10;Açıklama otomatik olarak oluşturuldu">
            <a:extLst>
              <a:ext uri="{FF2B5EF4-FFF2-40B4-BE49-F238E27FC236}">
                <a16:creationId xmlns:a16="http://schemas.microsoft.com/office/drawing/2014/main" id="{0D8C954C-1DC8-1057-6121-485D86F92C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953729"/>
            <a:ext cx="9603275" cy="5692877"/>
          </a:xfrm>
        </p:spPr>
      </p:pic>
    </p:spTree>
    <p:extLst>
      <p:ext uri="{BB962C8B-B14F-4D97-AF65-F5344CB8AC3E}">
        <p14:creationId xmlns:p14="http://schemas.microsoft.com/office/powerpoint/2010/main" val="63574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098776-9C33-313B-32BA-C88C6147D8B7}"/>
              </a:ext>
            </a:extLst>
          </p:cNvPr>
          <p:cNvSpPr>
            <a:spLocks noGrp="1"/>
          </p:cNvSpPr>
          <p:nvPr>
            <p:ph type="title"/>
          </p:nvPr>
        </p:nvSpPr>
        <p:spPr>
          <a:xfrm>
            <a:off x="1451579" y="152401"/>
            <a:ext cx="9603275" cy="565354"/>
          </a:xfrm>
        </p:spPr>
        <p:txBody>
          <a:bodyPr/>
          <a:lstStyle/>
          <a:p>
            <a:r>
              <a:rPr lang="tr-TR"/>
              <a:t>Genetik algoritmasının akış diyagramları-2</a:t>
            </a:r>
          </a:p>
        </p:txBody>
      </p:sp>
      <p:pic>
        <p:nvPicPr>
          <p:cNvPr id="7" name="İçerik Yer Tutucusu 6" descr="metin, diyagram, plan, teknik çizim içeren bir resim">
            <a:extLst>
              <a:ext uri="{FF2B5EF4-FFF2-40B4-BE49-F238E27FC236}">
                <a16:creationId xmlns:a16="http://schemas.microsoft.com/office/drawing/2014/main" id="{89A25A92-ECC1-8867-7ACC-DE98BCF67D94}"/>
              </a:ext>
            </a:extLst>
          </p:cNvPr>
          <p:cNvPicPr>
            <a:picLocks noGrp="1" noChangeAspect="1"/>
          </p:cNvPicPr>
          <p:nvPr>
            <p:ph idx="1"/>
          </p:nvPr>
        </p:nvPicPr>
        <p:blipFill>
          <a:blip r:embed="rId2"/>
          <a:stretch>
            <a:fillRect/>
          </a:stretch>
        </p:blipFill>
        <p:spPr>
          <a:xfrm>
            <a:off x="501332" y="793089"/>
            <a:ext cx="10734155" cy="5681085"/>
          </a:xfrm>
        </p:spPr>
      </p:pic>
    </p:spTree>
    <p:extLst>
      <p:ext uri="{BB962C8B-B14F-4D97-AF65-F5344CB8AC3E}">
        <p14:creationId xmlns:p14="http://schemas.microsoft.com/office/powerpoint/2010/main" val="98005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DB1ADC-C58D-5AC5-29FA-822538248D2A}"/>
              </a:ext>
            </a:extLst>
          </p:cNvPr>
          <p:cNvSpPr>
            <a:spLocks noGrp="1"/>
          </p:cNvSpPr>
          <p:nvPr>
            <p:ph type="title"/>
          </p:nvPr>
        </p:nvSpPr>
        <p:spPr>
          <a:xfrm>
            <a:off x="1451580" y="137654"/>
            <a:ext cx="7200808" cy="422786"/>
          </a:xfrm>
        </p:spPr>
        <p:txBody>
          <a:bodyPr>
            <a:normAutofit fontScale="90000"/>
          </a:bodyPr>
          <a:lstStyle/>
          <a:p>
            <a:r>
              <a:rPr lang="tr-TR"/>
              <a:t>GENETİK ALGORİTMASININ SÖZDE KODU</a:t>
            </a:r>
          </a:p>
        </p:txBody>
      </p:sp>
      <p:sp>
        <p:nvSpPr>
          <p:cNvPr id="3" name="İçerik Yer Tutucusu 2">
            <a:extLst>
              <a:ext uri="{FF2B5EF4-FFF2-40B4-BE49-F238E27FC236}">
                <a16:creationId xmlns:a16="http://schemas.microsoft.com/office/drawing/2014/main" id="{1F37D85E-C2D1-8DFD-8CAE-94B629AE48F2}"/>
              </a:ext>
            </a:extLst>
          </p:cNvPr>
          <p:cNvSpPr>
            <a:spLocks noGrp="1"/>
          </p:cNvSpPr>
          <p:nvPr>
            <p:ph idx="1"/>
          </p:nvPr>
        </p:nvSpPr>
        <p:spPr>
          <a:xfrm>
            <a:off x="1451579" y="845574"/>
            <a:ext cx="9603275" cy="6012426"/>
          </a:xfrm>
        </p:spPr>
        <p:txBody>
          <a:bodyPr>
            <a:normAutofit fontScale="70000" lnSpcReduction="20000"/>
          </a:bodyPr>
          <a:lstStyle/>
          <a:p>
            <a:r>
              <a:rPr lang="tr-TR" err="1"/>
              <a:t>a.Bag</a:t>
            </a:r>
            <a:r>
              <a:rPr lang="tr-TR"/>
              <a:t> sınıfı oluşturulur.</a:t>
            </a:r>
          </a:p>
          <a:p>
            <a:r>
              <a:rPr lang="tr-TR"/>
              <a:t>	2.'esyalar', 'fiyatlar', '</a:t>
            </a:r>
            <a:r>
              <a:rPr lang="tr-TR" err="1"/>
              <a:t>agirlik</a:t>
            </a:r>
            <a:r>
              <a:rPr lang="tr-TR"/>
              <a:t>', ve '</a:t>
            </a:r>
            <a:r>
              <a:rPr lang="tr-TR" err="1"/>
              <a:t>maxBag</a:t>
            </a:r>
            <a:r>
              <a:rPr lang="tr-TR"/>
              <a:t>' sınıf değişkenleri tanımlanır.</a:t>
            </a:r>
          </a:p>
          <a:p>
            <a:r>
              <a:rPr lang="tr-TR"/>
              <a:t>	3.Sınıf Oluşturma ve Sınıf Değişkenlerinin Tanımlanması:</a:t>
            </a:r>
          </a:p>
          <a:p>
            <a:r>
              <a:rPr lang="tr-TR"/>
              <a:t>	4.'__init__' </a:t>
            </a:r>
            <a:r>
              <a:rPr lang="tr-TR" err="1"/>
              <a:t>Metodu:Rastgele</a:t>
            </a:r>
            <a:r>
              <a:rPr lang="tr-TR"/>
              <a:t> bir çanta oluşturur. Çantanın içeriği, ağırlığı ve değeri bu </a:t>
            </a:r>
            <a:r>
              <a:rPr lang="tr-TR" err="1"/>
              <a:t>metodda</a:t>
            </a:r>
            <a:r>
              <a:rPr lang="tr-TR"/>
              <a:t> hesaplanır.</a:t>
            </a:r>
          </a:p>
          <a:p>
            <a:r>
              <a:rPr lang="tr-TR"/>
              <a:t>	5.'agirliklariTopla' Metodu: Çantanın içeriğinin ağırlığını ve değerini hesaplar.</a:t>
            </a:r>
          </a:p>
          <a:p>
            <a:r>
              <a:rPr lang="tr-TR"/>
              <a:t>	6.'duzelt' Metodu: Çantanın ağırlığını kontrol eder ve ağırlık sınırını aşan öğeleri çıkartır.</a:t>
            </a:r>
          </a:p>
          <a:p>
            <a:r>
              <a:rPr lang="tr-TR"/>
              <a:t>	7.'kontrolEt' Metodu: Bir </a:t>
            </a:r>
            <a:r>
              <a:rPr lang="tr-TR" err="1"/>
              <a:t>populasyonun</a:t>
            </a:r>
            <a:r>
              <a:rPr lang="tr-TR"/>
              <a:t> tüm çantalarını kontrol eder ve ağırlık sınırını aşanları düzeltir.</a:t>
            </a:r>
          </a:p>
          <a:p>
            <a:r>
              <a:rPr lang="tr-TR"/>
              <a:t>	8.'printInfo' Metodu: Çantaların bilgilerini yazdırır.</a:t>
            </a:r>
          </a:p>
          <a:p>
            <a:r>
              <a:rPr lang="tr-TR"/>
              <a:t>	9.'populasyonOrtalama' Metodu: Bir </a:t>
            </a:r>
            <a:r>
              <a:rPr lang="tr-TR" err="1"/>
              <a:t>populasyonun</a:t>
            </a:r>
            <a:r>
              <a:rPr lang="tr-TR"/>
              <a:t> ortalama değerini hesaplar.</a:t>
            </a:r>
          </a:p>
          <a:p>
            <a:r>
              <a:rPr lang="tr-TR"/>
              <a:t>	10.'yeniPopulasyon' Metodu: Yeni bir </a:t>
            </a:r>
            <a:r>
              <a:rPr lang="tr-TR" err="1"/>
              <a:t>populasyon</a:t>
            </a:r>
            <a:r>
              <a:rPr lang="tr-TR"/>
              <a:t> oluşturur, ortalama değerin altında olan çantaları seçer.</a:t>
            </a:r>
          </a:p>
          <a:p>
            <a:r>
              <a:rPr lang="tr-TR"/>
              <a:t>	11.'enYuksekDeger' Metodu: Bir </a:t>
            </a:r>
            <a:r>
              <a:rPr lang="tr-TR" err="1"/>
              <a:t>populasyondaki</a:t>
            </a:r>
            <a:r>
              <a:rPr lang="tr-TR"/>
              <a:t> en yüksek değeri bulur.</a:t>
            </a:r>
          </a:p>
          <a:p>
            <a:r>
              <a:rPr lang="tr-TR"/>
              <a:t>	12.'caprazlama' Metodu: </a:t>
            </a:r>
            <a:r>
              <a:rPr lang="tr-TR" err="1"/>
              <a:t>Populasyonu</a:t>
            </a:r>
            <a:r>
              <a:rPr lang="tr-TR"/>
              <a:t> çaprazlar ve yeni çantalar oluşturur.</a:t>
            </a:r>
          </a:p>
          <a:p>
            <a:r>
              <a:rPr lang="tr-TR"/>
              <a:t>	13.'indexlerList' Metodu: Belirli bir sayıda rastgele indeks oluşturur.</a:t>
            </a:r>
          </a:p>
          <a:p>
            <a:r>
              <a:rPr lang="tr-TR"/>
              <a:t>	14.'mutasyon' </a:t>
            </a:r>
            <a:r>
              <a:rPr lang="tr-TR" err="1"/>
              <a:t>Metodu:Bir</a:t>
            </a:r>
            <a:r>
              <a:rPr lang="tr-TR"/>
              <a:t> çantaya mutasyon uygular.</a:t>
            </a:r>
          </a:p>
          <a:p>
            <a:r>
              <a:rPr lang="tr-TR" err="1"/>
              <a:t>c.'main</a:t>
            </a:r>
            <a:r>
              <a:rPr lang="tr-TR"/>
              <a:t>' Fonksiyonu:</a:t>
            </a:r>
          </a:p>
          <a:p>
            <a:r>
              <a:rPr lang="tr-TR"/>
              <a:t>	1.100 adet çanta oluşturur.</a:t>
            </a:r>
          </a:p>
          <a:p>
            <a:r>
              <a:rPr lang="tr-TR"/>
              <a:t>	2.Belirli bir iterasyon sayısına kadar çantanın </a:t>
            </a:r>
            <a:r>
              <a:rPr lang="tr-TR" err="1"/>
              <a:t>populasyonunu</a:t>
            </a:r>
            <a:r>
              <a:rPr lang="tr-TR"/>
              <a:t> günceller ve değerlerini yazdırır.</a:t>
            </a:r>
          </a:p>
        </p:txBody>
      </p:sp>
    </p:spTree>
    <p:extLst>
      <p:ext uri="{BB962C8B-B14F-4D97-AF65-F5344CB8AC3E}">
        <p14:creationId xmlns:p14="http://schemas.microsoft.com/office/powerpoint/2010/main" val="50728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657D56-4352-FFBE-A38E-11B09AFDD4FE}"/>
              </a:ext>
            </a:extLst>
          </p:cNvPr>
          <p:cNvSpPr>
            <a:spLocks noGrp="1"/>
          </p:cNvSpPr>
          <p:nvPr>
            <p:ph type="title"/>
          </p:nvPr>
        </p:nvSpPr>
        <p:spPr/>
        <p:txBody>
          <a:bodyPr/>
          <a:lstStyle/>
          <a:p>
            <a:r>
              <a:rPr lang="tr-TR"/>
              <a:t>KNAPSACK PROBLEMİNİN MATEMATİKSEL DENKLEMLERİ (AMAÇ FONKSİYONU)</a:t>
            </a:r>
          </a:p>
        </p:txBody>
      </p:sp>
      <p:sp>
        <p:nvSpPr>
          <p:cNvPr id="3" name="İçerik Yer Tutucusu 2">
            <a:extLst>
              <a:ext uri="{FF2B5EF4-FFF2-40B4-BE49-F238E27FC236}">
                <a16:creationId xmlns:a16="http://schemas.microsoft.com/office/drawing/2014/main" id="{29254F05-0FF0-329C-ECFF-12AD17490B24}"/>
              </a:ext>
            </a:extLst>
          </p:cNvPr>
          <p:cNvSpPr>
            <a:spLocks noGrp="1"/>
          </p:cNvSpPr>
          <p:nvPr>
            <p:ph idx="1"/>
          </p:nvPr>
        </p:nvSpPr>
        <p:spPr>
          <a:xfrm>
            <a:off x="1451579" y="2015732"/>
            <a:ext cx="9603275" cy="3952449"/>
          </a:xfrm>
        </p:spPr>
        <p:txBody>
          <a:bodyPr>
            <a:normAutofit lnSpcReduction="10000"/>
          </a:bodyPr>
          <a:lstStyle/>
          <a:p>
            <a:r>
              <a:rPr lang="tr-TR" err="1"/>
              <a:t>Knapsack</a:t>
            </a:r>
            <a:r>
              <a:rPr lang="tr-TR"/>
              <a:t> problemi için amaç fonksiyonu sırt çantasına yerleştirilen eşyaların toplam değerini maksimize etmeyi amaçlar.</a:t>
            </a:r>
          </a:p>
          <a:p>
            <a:r>
              <a:rPr lang="tr-TR"/>
              <a:t>Yani </a:t>
            </a:r>
            <a:r>
              <a:rPr lang="tr-TR" err="1"/>
              <a:t>knapsack</a:t>
            </a:r>
            <a:r>
              <a:rPr lang="tr-TR"/>
              <a:t> probleminde amaç fonksiyonu sırt çantasına yerleştirilen eşyaların değerini ifade eden şu fonksiyondur:</a:t>
            </a:r>
          </a:p>
          <a:p>
            <a:endParaRPr lang="tr-TR"/>
          </a:p>
          <a:p>
            <a:endParaRPr lang="tr-TR"/>
          </a:p>
          <a:p>
            <a:endParaRPr lang="tr-TR"/>
          </a:p>
          <a:p>
            <a:r>
              <a:rPr lang="tr-TR"/>
              <a:t>Burada v; eşyanın değerini x; eşyanın seçilip seçilmediğini gösteren 0-1 değişkenini ifade eder.</a:t>
            </a:r>
          </a:p>
        </p:txBody>
      </p:sp>
      <p:pic>
        <p:nvPicPr>
          <p:cNvPr id="5" name="Resim 4" descr="metin, yazı tipi, ekran görüntüsü, tasarım içeren bir resim&#10;&#10;Açıklama otomatik olarak oluşturuldu">
            <a:extLst>
              <a:ext uri="{FF2B5EF4-FFF2-40B4-BE49-F238E27FC236}">
                <a16:creationId xmlns:a16="http://schemas.microsoft.com/office/drawing/2014/main" id="{490FADD4-4E1E-9975-9035-86F588B4B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190" y="3733194"/>
            <a:ext cx="4740051" cy="1143099"/>
          </a:xfrm>
          <a:prstGeom prst="rect">
            <a:avLst/>
          </a:prstGeom>
        </p:spPr>
      </p:pic>
    </p:spTree>
    <p:extLst>
      <p:ext uri="{BB962C8B-B14F-4D97-AF65-F5344CB8AC3E}">
        <p14:creationId xmlns:p14="http://schemas.microsoft.com/office/powerpoint/2010/main" val="278952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C4FD10-B88F-4ED2-C90A-A378F3F69BC0}"/>
              </a:ext>
            </a:extLst>
          </p:cNvPr>
          <p:cNvSpPr>
            <a:spLocks noGrp="1"/>
          </p:cNvSpPr>
          <p:nvPr>
            <p:ph type="title"/>
          </p:nvPr>
        </p:nvSpPr>
        <p:spPr/>
        <p:txBody>
          <a:bodyPr/>
          <a:lstStyle/>
          <a:p>
            <a:r>
              <a:rPr lang="tr-TR"/>
              <a:t>KNAPSACK PROBLEMİNİN MATEMATİKSEL DENKLEMLERİ (PROBLEM SINIRLARI)</a:t>
            </a:r>
          </a:p>
        </p:txBody>
      </p:sp>
      <p:sp>
        <p:nvSpPr>
          <p:cNvPr id="3" name="İçerik Yer Tutucusu 2">
            <a:extLst>
              <a:ext uri="{FF2B5EF4-FFF2-40B4-BE49-F238E27FC236}">
                <a16:creationId xmlns:a16="http://schemas.microsoft.com/office/drawing/2014/main" id="{F78378CA-6827-1FFC-C51A-A1135E4CF638}"/>
              </a:ext>
            </a:extLst>
          </p:cNvPr>
          <p:cNvSpPr>
            <a:spLocks noGrp="1"/>
          </p:cNvSpPr>
          <p:nvPr>
            <p:ph idx="1"/>
          </p:nvPr>
        </p:nvSpPr>
        <p:spPr/>
        <p:txBody>
          <a:bodyPr/>
          <a:lstStyle/>
          <a:p>
            <a:r>
              <a:rPr lang="tr-TR" sz="2800" err="1"/>
              <a:t>Knapsack</a:t>
            </a:r>
            <a:r>
              <a:rPr lang="tr-TR" sz="2800"/>
              <a:t> probleminin sınırları ise çantanın taşıma kapasitesini ve her eşyadan ya bir ya da hiç alınmaması gibi sınırlamaları ifade eder. Bu sınırlamalar problemi tanımlayan denklemlerdir.</a:t>
            </a:r>
          </a:p>
          <a:p>
            <a:endParaRPr lang="tr-TR" sz="3600"/>
          </a:p>
        </p:txBody>
      </p:sp>
    </p:spTree>
    <p:extLst>
      <p:ext uri="{BB962C8B-B14F-4D97-AF65-F5344CB8AC3E}">
        <p14:creationId xmlns:p14="http://schemas.microsoft.com/office/powerpoint/2010/main" val="494650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04B0A2-1727-E1D5-4937-F547F56DE09C}"/>
              </a:ext>
            </a:extLst>
          </p:cNvPr>
          <p:cNvSpPr>
            <a:spLocks noGrp="1"/>
          </p:cNvSpPr>
          <p:nvPr>
            <p:ph type="title"/>
          </p:nvPr>
        </p:nvSpPr>
        <p:spPr/>
        <p:txBody>
          <a:bodyPr/>
          <a:lstStyle/>
          <a:p>
            <a:r>
              <a:rPr lang="tr-TR"/>
              <a:t>KNAPSACK PROBLEMİNİN MATEMATİKSEL DENKLEMLERİ (PROBLEM SINIRLARI)</a:t>
            </a:r>
          </a:p>
        </p:txBody>
      </p:sp>
      <p:sp>
        <p:nvSpPr>
          <p:cNvPr id="3" name="İçerik Yer Tutucusu 2">
            <a:extLst>
              <a:ext uri="{FF2B5EF4-FFF2-40B4-BE49-F238E27FC236}">
                <a16:creationId xmlns:a16="http://schemas.microsoft.com/office/drawing/2014/main" id="{AED6ACF5-FEC2-81E3-3148-F8998FCD3FD8}"/>
              </a:ext>
            </a:extLst>
          </p:cNvPr>
          <p:cNvSpPr>
            <a:spLocks noGrp="1"/>
          </p:cNvSpPr>
          <p:nvPr>
            <p:ph idx="1"/>
          </p:nvPr>
        </p:nvSpPr>
        <p:spPr/>
        <p:txBody>
          <a:bodyPr>
            <a:normAutofit fontScale="77500" lnSpcReduction="20000"/>
          </a:bodyPr>
          <a:lstStyle/>
          <a:p>
            <a:r>
              <a:rPr lang="tr-TR" sz="3200"/>
              <a:t>1-TAŞIMA KAPASİTESİ ŞARTI:</a:t>
            </a:r>
          </a:p>
          <a:p>
            <a:r>
              <a:rPr lang="tr-TR" sz="2400"/>
              <a:t>Sırt çantasının sınırını aşmamak için kullanılan denklem;</a:t>
            </a:r>
          </a:p>
          <a:p>
            <a:endParaRPr lang="tr-TR" sz="2400"/>
          </a:p>
          <a:p>
            <a:endParaRPr lang="tr-TR" sz="2400"/>
          </a:p>
          <a:p>
            <a:endParaRPr lang="tr-TR" sz="2400"/>
          </a:p>
          <a:p>
            <a:r>
              <a:rPr lang="tr-TR" sz="2400" err="1"/>
              <a:t>X</a:t>
            </a:r>
            <a:r>
              <a:rPr lang="tr-TR" sz="2400" baseline="-25000" err="1"/>
              <a:t>i</a:t>
            </a:r>
            <a:r>
              <a:rPr lang="tr-TR" sz="2400"/>
              <a:t> : Eşyanın seçilip seçilmediğini gösteren 0-1 değişkeni.</a:t>
            </a:r>
          </a:p>
          <a:p>
            <a:r>
              <a:rPr lang="tr-TR" sz="2200" err="1"/>
              <a:t>W</a:t>
            </a:r>
            <a:r>
              <a:rPr lang="tr-TR" sz="2200" baseline="-25000" err="1"/>
              <a:t>i</a:t>
            </a:r>
            <a:r>
              <a:rPr lang="tr-TR" sz="2200" baseline="-25000"/>
              <a:t> </a:t>
            </a:r>
            <a:r>
              <a:rPr lang="tr-TR" sz="2200"/>
              <a:t> : Eşyanın ağırlığı </a:t>
            </a:r>
            <a:r>
              <a:rPr lang="tr-TR" sz="2200" baseline="-25000"/>
              <a:t>         </a:t>
            </a:r>
          </a:p>
          <a:p>
            <a:r>
              <a:rPr lang="tr-TR" sz="4200" baseline="-25000"/>
              <a:t>Bu denklem seçilen eşyaların sırt çantasının ağırlığını geçmemesini sağlar</a:t>
            </a:r>
          </a:p>
          <a:p>
            <a:endParaRPr lang="tr-TR" sz="2400"/>
          </a:p>
          <a:p>
            <a:pPr marL="0" indent="0">
              <a:buNone/>
            </a:pPr>
            <a:endParaRPr lang="tr-TR" sz="2400"/>
          </a:p>
          <a:p>
            <a:pPr marL="0" indent="0">
              <a:buNone/>
            </a:pPr>
            <a:endParaRPr lang="tr-TR" sz="2400" baseline="-25000"/>
          </a:p>
          <a:p>
            <a:endParaRPr lang="tr-TR" sz="2400"/>
          </a:p>
          <a:p>
            <a:pPr lvl="1"/>
            <a:endParaRPr lang="tr-TR" sz="2200"/>
          </a:p>
          <a:p>
            <a:pPr lvl="1"/>
            <a:endParaRPr lang="tr-TR" sz="2200"/>
          </a:p>
        </p:txBody>
      </p:sp>
      <p:pic>
        <p:nvPicPr>
          <p:cNvPr id="5" name="Resim 4" descr="yazı tipi, metin, grafik, siyah içeren bir resim&#10;&#10;Açıklama otomatik olarak oluşturuldu">
            <a:extLst>
              <a:ext uri="{FF2B5EF4-FFF2-40B4-BE49-F238E27FC236}">
                <a16:creationId xmlns:a16="http://schemas.microsoft.com/office/drawing/2014/main" id="{D1D60186-ACC5-6904-FF43-7E03E544B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572" y="2961760"/>
            <a:ext cx="4736856" cy="1165266"/>
          </a:xfrm>
          <a:prstGeom prst="rect">
            <a:avLst/>
          </a:prstGeom>
        </p:spPr>
      </p:pic>
    </p:spTree>
    <p:extLst>
      <p:ext uri="{BB962C8B-B14F-4D97-AF65-F5344CB8AC3E}">
        <p14:creationId xmlns:p14="http://schemas.microsoft.com/office/powerpoint/2010/main" val="417066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9C102B-6CAD-C04A-C429-B6B9CB67CB1A}"/>
              </a:ext>
            </a:extLst>
          </p:cNvPr>
          <p:cNvSpPr>
            <a:spLocks noGrp="1"/>
          </p:cNvSpPr>
          <p:nvPr>
            <p:ph type="title"/>
          </p:nvPr>
        </p:nvSpPr>
        <p:spPr/>
        <p:txBody>
          <a:bodyPr/>
          <a:lstStyle/>
          <a:p>
            <a:r>
              <a:rPr lang="tr-TR"/>
              <a:t>KNAPSACK PROBLEMİNİN MATEMATİKSEL DENKLEMLERİ (PROBLEM SINIRLARI)</a:t>
            </a:r>
          </a:p>
        </p:txBody>
      </p:sp>
      <p:sp>
        <p:nvSpPr>
          <p:cNvPr id="3" name="İçerik Yer Tutucusu 2">
            <a:extLst>
              <a:ext uri="{FF2B5EF4-FFF2-40B4-BE49-F238E27FC236}">
                <a16:creationId xmlns:a16="http://schemas.microsoft.com/office/drawing/2014/main" id="{0538BC54-DFFC-3157-C246-0239A47D45B3}"/>
              </a:ext>
            </a:extLst>
          </p:cNvPr>
          <p:cNvSpPr>
            <a:spLocks noGrp="1"/>
          </p:cNvSpPr>
          <p:nvPr>
            <p:ph idx="1"/>
          </p:nvPr>
        </p:nvSpPr>
        <p:spPr/>
        <p:txBody>
          <a:bodyPr/>
          <a:lstStyle/>
          <a:p>
            <a:r>
              <a:rPr lang="tr-TR" sz="3600"/>
              <a:t>2- KARAR DEĞİŞKENLERİ:</a:t>
            </a:r>
          </a:p>
          <a:p>
            <a:r>
              <a:rPr lang="tr-TR"/>
              <a:t>X değişkeni eşyanın seçilip seçilmediğini temsil eder. Her bir eşyanın seçilmesi durumunda x 1 değerini alır, seçilmemesi durumunda 0 değerini alır.</a:t>
            </a:r>
          </a:p>
          <a:p>
            <a:endParaRPr lang="tr-TR"/>
          </a:p>
        </p:txBody>
      </p:sp>
      <p:pic>
        <p:nvPicPr>
          <p:cNvPr id="5" name="Resim 4" descr="yazı tipi, grafik, tipografi, logo içeren bir resim&#10;&#10;Açıklama otomatik olarak oluşturuldu">
            <a:extLst>
              <a:ext uri="{FF2B5EF4-FFF2-40B4-BE49-F238E27FC236}">
                <a16:creationId xmlns:a16="http://schemas.microsoft.com/office/drawing/2014/main" id="{0949E7B3-715C-3225-D00B-C19259E58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5931" y="3741038"/>
            <a:ext cx="3505504" cy="632515"/>
          </a:xfrm>
          <a:prstGeom prst="rect">
            <a:avLst/>
          </a:prstGeom>
        </p:spPr>
      </p:pic>
    </p:spTree>
    <p:extLst>
      <p:ext uri="{BB962C8B-B14F-4D97-AF65-F5344CB8AC3E}">
        <p14:creationId xmlns:p14="http://schemas.microsoft.com/office/powerpoint/2010/main" val="299899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3F687D-E093-AF49-144E-D5BEC7E34C72}"/>
              </a:ext>
            </a:extLst>
          </p:cNvPr>
          <p:cNvSpPr>
            <a:spLocks noGrp="1"/>
          </p:cNvSpPr>
          <p:nvPr>
            <p:ph type="title"/>
          </p:nvPr>
        </p:nvSpPr>
        <p:spPr>
          <a:xfrm>
            <a:off x="1451579" y="231059"/>
            <a:ext cx="9603275" cy="1007806"/>
          </a:xfrm>
        </p:spPr>
        <p:txBody>
          <a:bodyPr/>
          <a:lstStyle/>
          <a:p>
            <a:r>
              <a:rPr lang="tr-TR"/>
              <a:t>Operasyonel araştırma PROBLEMLERİ HAKKINDA genel literatür bilgisi</a:t>
            </a:r>
          </a:p>
        </p:txBody>
      </p:sp>
      <p:sp>
        <p:nvSpPr>
          <p:cNvPr id="3" name="İçerik Yer Tutucusu 2">
            <a:extLst>
              <a:ext uri="{FF2B5EF4-FFF2-40B4-BE49-F238E27FC236}">
                <a16:creationId xmlns:a16="http://schemas.microsoft.com/office/drawing/2014/main" id="{5E4D958A-EFF9-D238-5FD6-B6518ABD4968}"/>
              </a:ext>
            </a:extLst>
          </p:cNvPr>
          <p:cNvSpPr>
            <a:spLocks noGrp="1"/>
          </p:cNvSpPr>
          <p:nvPr>
            <p:ph idx="1"/>
          </p:nvPr>
        </p:nvSpPr>
        <p:spPr>
          <a:xfrm>
            <a:off x="1451579" y="1838632"/>
            <a:ext cx="9603275" cy="4227871"/>
          </a:xfrm>
        </p:spPr>
        <p:txBody>
          <a:bodyPr>
            <a:normAutofit/>
          </a:bodyPr>
          <a:lstStyle/>
          <a:p>
            <a:r>
              <a:rPr lang="tr-TR"/>
              <a:t>Operasyonel Araştırma Problemleri (OAP) olarak da bilinen Operasyonel Araştırma (OA), matematiksel modelleme ve analiz tekniklerinin kullanıldığı karar verme süreçlerini ele alır. OA, belirli bir hedefi veya amaç fonksiyonunu optimize etmek veya iyileştirmek için kullanılan karar verme süreçlerini içerir. Bu problemler, genellikle bir organizasyonun veya işletmenin operasyonlarını daha etkin hale getirmek veya optimize etmek için kullanılır. </a:t>
            </a:r>
          </a:p>
          <a:p>
            <a:r>
              <a:rPr lang="tr-TR"/>
              <a:t>Operasyonel Araştırma Problemleri, genellikle aşağıdaki ana kategorilere ayrılabilir:</a:t>
            </a:r>
          </a:p>
          <a:p>
            <a:r>
              <a:rPr lang="tr-TR"/>
              <a:t>Optimizasyon Problemleri:</a:t>
            </a:r>
          </a:p>
          <a:p>
            <a:r>
              <a:rPr lang="tr-TR"/>
              <a:t>Simülasyon Problemleri:</a:t>
            </a:r>
          </a:p>
          <a:p>
            <a:r>
              <a:rPr lang="tr-TR"/>
              <a:t>Karar Destek Sistemleri:</a:t>
            </a:r>
          </a:p>
        </p:txBody>
      </p:sp>
    </p:spTree>
    <p:extLst>
      <p:ext uri="{BB962C8B-B14F-4D97-AF65-F5344CB8AC3E}">
        <p14:creationId xmlns:p14="http://schemas.microsoft.com/office/powerpoint/2010/main" val="3471293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47F40D-3891-3EC0-E3CB-EC540FE06617}"/>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7" name="İçerik Yer Tutucusu 6">
            <a:extLst>
              <a:ext uri="{FF2B5EF4-FFF2-40B4-BE49-F238E27FC236}">
                <a16:creationId xmlns:a16="http://schemas.microsoft.com/office/drawing/2014/main" id="{FA865B6B-7178-5BF6-569E-9ED7317B6EA6}"/>
              </a:ext>
            </a:extLst>
          </p:cNvPr>
          <p:cNvSpPr>
            <a:spLocks noGrp="1"/>
          </p:cNvSpPr>
          <p:nvPr>
            <p:ph idx="1"/>
          </p:nvPr>
        </p:nvSpPr>
        <p:spPr/>
        <p:txBody>
          <a:bodyPr/>
          <a:lstStyle/>
          <a:p>
            <a:r>
              <a:rPr lang="tr-TR"/>
              <a:t>Programımızın başında 10 adet eşyanın isimleri kiloları ve değerleri tanımlayarak 3 listeye attık. Ek olarak çantamızın alabileceği maksimum ağırlığı </a:t>
            </a:r>
            <a:r>
              <a:rPr lang="tr-TR" err="1"/>
              <a:t>maxBag</a:t>
            </a:r>
            <a:r>
              <a:rPr lang="tr-TR"/>
              <a:t> değişkenine atadık.</a:t>
            </a:r>
          </a:p>
        </p:txBody>
      </p:sp>
      <p:pic>
        <p:nvPicPr>
          <p:cNvPr id="6" name="Resim 5">
            <a:extLst>
              <a:ext uri="{FF2B5EF4-FFF2-40B4-BE49-F238E27FC236}">
                <a16:creationId xmlns:a16="http://schemas.microsoft.com/office/drawing/2014/main" id="{A39C764C-5C36-842A-F259-FD866B2E80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004" y="2792675"/>
            <a:ext cx="11209991" cy="1272650"/>
          </a:xfrm>
          <a:prstGeom prst="rect">
            <a:avLst/>
          </a:prstGeom>
        </p:spPr>
      </p:pic>
    </p:spTree>
    <p:extLst>
      <p:ext uri="{BB962C8B-B14F-4D97-AF65-F5344CB8AC3E}">
        <p14:creationId xmlns:p14="http://schemas.microsoft.com/office/powerpoint/2010/main" val="30028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82FDDC-7063-DA80-F15D-1EA66B38D68F}"/>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3" name="İçerik Yer Tutucusu 2">
            <a:extLst>
              <a:ext uri="{FF2B5EF4-FFF2-40B4-BE49-F238E27FC236}">
                <a16:creationId xmlns:a16="http://schemas.microsoft.com/office/drawing/2014/main" id="{52060595-09CC-C4BE-4F04-7881A459A7CC}"/>
              </a:ext>
            </a:extLst>
          </p:cNvPr>
          <p:cNvSpPr>
            <a:spLocks noGrp="1"/>
          </p:cNvSpPr>
          <p:nvPr>
            <p:ph idx="1"/>
          </p:nvPr>
        </p:nvSpPr>
        <p:spPr>
          <a:xfrm>
            <a:off x="1451579" y="2015732"/>
            <a:ext cx="10671841" cy="3539248"/>
          </a:xfrm>
        </p:spPr>
        <p:txBody>
          <a:bodyPr>
            <a:normAutofit fontScale="92500" lnSpcReduction="20000"/>
          </a:bodyPr>
          <a:lstStyle/>
          <a:p>
            <a:r>
              <a:rPr lang="tr-TR"/>
              <a:t>En başta 100 çanta oluşturduk ve çantanın içine rastgele 0 ve 1’ler atayarak çantaların içeriğini oluşturduk.</a:t>
            </a:r>
          </a:p>
          <a:p>
            <a:endParaRPr lang="tr-TR"/>
          </a:p>
          <a:p>
            <a:endParaRPr lang="tr-TR"/>
          </a:p>
          <a:p>
            <a:endParaRPr lang="tr-TR"/>
          </a:p>
          <a:p>
            <a:endParaRPr lang="tr-TR"/>
          </a:p>
          <a:p>
            <a:endParaRPr lang="tr-TR"/>
          </a:p>
          <a:p>
            <a:r>
              <a:rPr lang="tr-TR"/>
              <a:t>Daha sonra oluşturduğumuz çantaların ağırlık ve değerlerini hesaplayarak bilgilerini yeni listeler oluşturup tuttuk.</a:t>
            </a:r>
          </a:p>
        </p:txBody>
      </p:sp>
      <p:pic>
        <p:nvPicPr>
          <p:cNvPr id="11" name="Resim 10" descr="metin, ekran görüntüsü, yazı tipi içeren bir resim&#10;&#10;Açıklama otomatik olarak oluşturuldu">
            <a:extLst>
              <a:ext uri="{FF2B5EF4-FFF2-40B4-BE49-F238E27FC236}">
                <a16:creationId xmlns:a16="http://schemas.microsoft.com/office/drawing/2014/main" id="{A5CF7F3E-35BC-1788-E00C-C4E14E61B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38" y="2531313"/>
            <a:ext cx="5989839" cy="2286198"/>
          </a:xfrm>
          <a:prstGeom prst="rect">
            <a:avLst/>
          </a:prstGeom>
        </p:spPr>
      </p:pic>
      <p:pic>
        <p:nvPicPr>
          <p:cNvPr id="13" name="Resim 12" descr="metin, ekran görüntüsü, yazı tipi içeren bir resim&#10;&#10;Açıklama otomatik olarak oluşturuldu">
            <a:extLst>
              <a:ext uri="{FF2B5EF4-FFF2-40B4-BE49-F238E27FC236}">
                <a16:creationId xmlns:a16="http://schemas.microsoft.com/office/drawing/2014/main" id="{C957D25F-FA8E-BACE-4063-AB3261433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23" y="2871019"/>
            <a:ext cx="5672767" cy="1700980"/>
          </a:xfrm>
          <a:prstGeom prst="rect">
            <a:avLst/>
          </a:prstGeom>
        </p:spPr>
      </p:pic>
    </p:spTree>
    <p:extLst>
      <p:ext uri="{BB962C8B-B14F-4D97-AF65-F5344CB8AC3E}">
        <p14:creationId xmlns:p14="http://schemas.microsoft.com/office/powerpoint/2010/main" val="187668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3FDA13-E9FA-45EE-4C5F-56B0C0B79CCE}"/>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3" name="İçerik Yer Tutucusu 2">
            <a:extLst>
              <a:ext uri="{FF2B5EF4-FFF2-40B4-BE49-F238E27FC236}">
                <a16:creationId xmlns:a16="http://schemas.microsoft.com/office/drawing/2014/main" id="{E23E1076-DF1A-CB7E-9935-EABA02FE0F09}"/>
              </a:ext>
            </a:extLst>
          </p:cNvPr>
          <p:cNvSpPr>
            <a:spLocks noGrp="1"/>
          </p:cNvSpPr>
          <p:nvPr>
            <p:ph idx="1"/>
          </p:nvPr>
        </p:nvSpPr>
        <p:spPr/>
        <p:txBody>
          <a:bodyPr/>
          <a:lstStyle/>
          <a:p>
            <a:r>
              <a:rPr lang="tr-TR"/>
              <a:t>İçinde belli sayıda çanta bulunduran listeyi oluşturduktan sonra o listenin içindeki çantaların değerlerini kontrol ederek başarılı olan çantaları seçerek yeni popülasyon oluşturduk.</a:t>
            </a:r>
          </a:p>
        </p:txBody>
      </p:sp>
      <p:pic>
        <p:nvPicPr>
          <p:cNvPr id="5" name="Resim 4" descr="metin, yazı tipi, ekran görüntüsü içeren bir resim&#10;&#10;Açıklama otomatik olarak oluşturuldu">
            <a:extLst>
              <a:ext uri="{FF2B5EF4-FFF2-40B4-BE49-F238E27FC236}">
                <a16:creationId xmlns:a16="http://schemas.microsoft.com/office/drawing/2014/main" id="{8CDC287A-212F-8A65-D8AD-F7DCD2BA4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845" y="3299460"/>
            <a:ext cx="10486029" cy="2415749"/>
          </a:xfrm>
          <a:prstGeom prst="rect">
            <a:avLst/>
          </a:prstGeom>
        </p:spPr>
      </p:pic>
    </p:spTree>
    <p:extLst>
      <p:ext uri="{BB962C8B-B14F-4D97-AF65-F5344CB8AC3E}">
        <p14:creationId xmlns:p14="http://schemas.microsoft.com/office/powerpoint/2010/main" val="3401372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FE5E65-0013-B433-E205-12FE5D4BD7F8}"/>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3" name="İçerik Yer Tutucusu 2">
            <a:extLst>
              <a:ext uri="{FF2B5EF4-FFF2-40B4-BE49-F238E27FC236}">
                <a16:creationId xmlns:a16="http://schemas.microsoft.com/office/drawing/2014/main" id="{09208A1C-5102-4F71-343E-229D085A8268}"/>
              </a:ext>
            </a:extLst>
          </p:cNvPr>
          <p:cNvSpPr>
            <a:spLocks noGrp="1"/>
          </p:cNvSpPr>
          <p:nvPr>
            <p:ph idx="1"/>
          </p:nvPr>
        </p:nvSpPr>
        <p:spPr/>
        <p:txBody>
          <a:bodyPr/>
          <a:lstStyle/>
          <a:p>
            <a:r>
              <a:rPr lang="tr-TR"/>
              <a:t>Başarılı çantalardan oluşan popülasyonumuzu kendi içinde çaprazlama yaparak popülasyonumuzun çeşitliliğini arttırdık. </a:t>
            </a:r>
          </a:p>
        </p:txBody>
      </p:sp>
      <p:pic>
        <p:nvPicPr>
          <p:cNvPr id="8" name="Resim 7" descr="metin, ekran görüntüsü, yazı tipi içeren bir resim&#10;&#10;Açıklama otomatik olarak oluşturuldu">
            <a:extLst>
              <a:ext uri="{FF2B5EF4-FFF2-40B4-BE49-F238E27FC236}">
                <a16:creationId xmlns:a16="http://schemas.microsoft.com/office/drawing/2014/main" id="{273FE2E9-5E2F-36D7-171E-AFB6F8004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8" y="2878261"/>
            <a:ext cx="9603275" cy="3788009"/>
          </a:xfrm>
          <a:prstGeom prst="rect">
            <a:avLst/>
          </a:prstGeom>
        </p:spPr>
      </p:pic>
    </p:spTree>
    <p:extLst>
      <p:ext uri="{BB962C8B-B14F-4D97-AF65-F5344CB8AC3E}">
        <p14:creationId xmlns:p14="http://schemas.microsoft.com/office/powerpoint/2010/main" val="2088306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C60B34-E476-2C5B-BDFD-80C3F591BAEA}"/>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3" name="İçerik Yer Tutucusu 2">
            <a:extLst>
              <a:ext uri="{FF2B5EF4-FFF2-40B4-BE49-F238E27FC236}">
                <a16:creationId xmlns:a16="http://schemas.microsoft.com/office/drawing/2014/main" id="{9D85F480-6143-B5A3-A1A5-BBE70DE901DD}"/>
              </a:ext>
            </a:extLst>
          </p:cNvPr>
          <p:cNvSpPr>
            <a:spLocks noGrp="1"/>
          </p:cNvSpPr>
          <p:nvPr>
            <p:ph idx="1"/>
          </p:nvPr>
        </p:nvSpPr>
        <p:spPr/>
        <p:txBody>
          <a:bodyPr/>
          <a:lstStyle/>
          <a:p>
            <a:r>
              <a:rPr lang="tr-TR"/>
              <a:t>Çaprazlama yapılan elemanları seçtiğimiz belli bir olasılık değeriyle daha çok çeşitlilik sağlamak için mutasyona soktuk.</a:t>
            </a:r>
          </a:p>
        </p:txBody>
      </p:sp>
      <p:pic>
        <p:nvPicPr>
          <p:cNvPr id="5" name="Resim 4" descr="metin, ekran görüntüsü, yazılım, ekran, görüntüleme içeren bir resim&#10;&#10;Açıklama otomatik olarak oluşturuldu">
            <a:extLst>
              <a:ext uri="{FF2B5EF4-FFF2-40B4-BE49-F238E27FC236}">
                <a16:creationId xmlns:a16="http://schemas.microsoft.com/office/drawing/2014/main" id="{3E9B1DC0-7A90-A4F4-9BAE-8DCD62561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768" y="2934405"/>
            <a:ext cx="9182896" cy="3584382"/>
          </a:xfrm>
          <a:prstGeom prst="rect">
            <a:avLst/>
          </a:prstGeom>
        </p:spPr>
      </p:pic>
    </p:spTree>
    <p:extLst>
      <p:ext uri="{BB962C8B-B14F-4D97-AF65-F5344CB8AC3E}">
        <p14:creationId xmlns:p14="http://schemas.microsoft.com/office/powerpoint/2010/main" val="445057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865795-FD1D-1475-6773-5CDB16ABCEA2}"/>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3" name="İçerik Yer Tutucusu 2">
            <a:extLst>
              <a:ext uri="{FF2B5EF4-FFF2-40B4-BE49-F238E27FC236}">
                <a16:creationId xmlns:a16="http://schemas.microsoft.com/office/drawing/2014/main" id="{A3B969C1-68E1-D8F0-FC72-D4A7B6A35FE8}"/>
              </a:ext>
            </a:extLst>
          </p:cNvPr>
          <p:cNvSpPr>
            <a:spLocks noGrp="1"/>
          </p:cNvSpPr>
          <p:nvPr>
            <p:ph idx="1"/>
          </p:nvPr>
        </p:nvSpPr>
        <p:spPr/>
        <p:txBody>
          <a:bodyPr/>
          <a:lstStyle/>
          <a:p>
            <a:r>
              <a:rPr lang="tr-TR"/>
              <a:t>En sona eklediğimiz </a:t>
            </a:r>
            <a:r>
              <a:rPr lang="tr-TR" err="1"/>
              <a:t>kontrolEt</a:t>
            </a:r>
            <a:r>
              <a:rPr lang="tr-TR"/>
              <a:t>() metodu ile de eğer yeni oluşturulan çantalar seçilen maksimum çanta ağırlığından büyükse düzelt() metoduna atarak içinde değişiklikler yaparak uygun hale getirdik.</a:t>
            </a:r>
          </a:p>
        </p:txBody>
      </p:sp>
      <p:pic>
        <p:nvPicPr>
          <p:cNvPr id="5" name="Resim 4" descr="metin, ekran görüntüsü, yazı tipi içeren bir resim&#10;&#10;Açıklama otomatik olarak oluşturuldu">
            <a:extLst>
              <a:ext uri="{FF2B5EF4-FFF2-40B4-BE49-F238E27FC236}">
                <a16:creationId xmlns:a16="http://schemas.microsoft.com/office/drawing/2014/main" id="{765F2EAB-08B8-795E-3C25-067CDD13C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211" y="3288986"/>
            <a:ext cx="8807074" cy="3039799"/>
          </a:xfrm>
          <a:prstGeom prst="rect">
            <a:avLst/>
          </a:prstGeom>
        </p:spPr>
      </p:pic>
    </p:spTree>
    <p:extLst>
      <p:ext uri="{BB962C8B-B14F-4D97-AF65-F5344CB8AC3E}">
        <p14:creationId xmlns:p14="http://schemas.microsoft.com/office/powerpoint/2010/main" val="2978813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E8D0E5-6815-9C1F-339B-73A0F1A2B4D7}"/>
              </a:ext>
            </a:extLst>
          </p:cNvPr>
          <p:cNvSpPr>
            <a:spLocks noGrp="1"/>
          </p:cNvSpPr>
          <p:nvPr>
            <p:ph type="title"/>
          </p:nvPr>
        </p:nvSpPr>
        <p:spPr/>
        <p:txBody>
          <a:bodyPr>
            <a:normAutofit fontScale="90000"/>
          </a:bodyPr>
          <a:lstStyle/>
          <a:p>
            <a:r>
              <a:rPr lang="tr-TR"/>
              <a:t>GENETİK ALGORİTMASININ PROBLEME UYGULAMAMIZ</a:t>
            </a:r>
            <a:br>
              <a:rPr lang="tr-TR"/>
            </a:br>
            <a:endParaRPr lang="tr-TR"/>
          </a:p>
        </p:txBody>
      </p:sp>
      <p:sp>
        <p:nvSpPr>
          <p:cNvPr id="3" name="İçerik Yer Tutucusu 2">
            <a:extLst>
              <a:ext uri="{FF2B5EF4-FFF2-40B4-BE49-F238E27FC236}">
                <a16:creationId xmlns:a16="http://schemas.microsoft.com/office/drawing/2014/main" id="{064B42F6-0107-440D-348A-5EAB9188CC6F}"/>
              </a:ext>
            </a:extLst>
          </p:cNvPr>
          <p:cNvSpPr>
            <a:spLocks noGrp="1"/>
          </p:cNvSpPr>
          <p:nvPr>
            <p:ph idx="1"/>
          </p:nvPr>
        </p:nvSpPr>
        <p:spPr/>
        <p:txBody>
          <a:bodyPr/>
          <a:lstStyle/>
          <a:p>
            <a:r>
              <a:rPr lang="tr-TR"/>
              <a:t>En son çaprazlama ve mutasyon işlemlerini seçtiğimiz iterasyon sayısı kadar tekrar ederek problemin en uygun değerini bulmaya çalıştık. </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FD5463D2-ECBA-0026-031B-4602D4E14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914873"/>
            <a:ext cx="9685859" cy="3368332"/>
          </a:xfrm>
          <a:prstGeom prst="rect">
            <a:avLst/>
          </a:prstGeom>
        </p:spPr>
      </p:pic>
    </p:spTree>
    <p:extLst>
      <p:ext uri="{BB962C8B-B14F-4D97-AF65-F5344CB8AC3E}">
        <p14:creationId xmlns:p14="http://schemas.microsoft.com/office/powerpoint/2010/main" val="795729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D33434-B97E-9EB5-A958-FF81548322F6}"/>
              </a:ext>
            </a:extLst>
          </p:cNvPr>
          <p:cNvSpPr>
            <a:spLocks noGrp="1"/>
          </p:cNvSpPr>
          <p:nvPr>
            <p:ph type="title"/>
          </p:nvPr>
        </p:nvSpPr>
        <p:spPr/>
        <p:txBody>
          <a:bodyPr/>
          <a:lstStyle/>
          <a:p>
            <a:r>
              <a:rPr lang="tr-TR"/>
              <a:t>2)BPSO ALGORİTMASI</a:t>
            </a:r>
          </a:p>
        </p:txBody>
      </p:sp>
      <p:sp>
        <p:nvSpPr>
          <p:cNvPr id="3" name="İçerik Yer Tutucusu 2">
            <a:extLst>
              <a:ext uri="{FF2B5EF4-FFF2-40B4-BE49-F238E27FC236}">
                <a16:creationId xmlns:a16="http://schemas.microsoft.com/office/drawing/2014/main" id="{ADF40DA2-1067-6D70-1291-47172DCDE31E}"/>
              </a:ext>
            </a:extLst>
          </p:cNvPr>
          <p:cNvSpPr>
            <a:spLocks noGrp="1"/>
          </p:cNvSpPr>
          <p:nvPr>
            <p:ph idx="1"/>
          </p:nvPr>
        </p:nvSpPr>
        <p:spPr/>
        <p:txBody>
          <a:bodyPr>
            <a:normAutofit lnSpcReduction="10000"/>
          </a:bodyPr>
          <a:lstStyle/>
          <a:p>
            <a:pPr algn="l"/>
            <a:r>
              <a:rPr lang="tr-TR" sz="2400" b="0" i="0">
                <a:effectLst/>
                <a:latin typeface="Söhne"/>
              </a:rPr>
              <a:t>BPSO (</a:t>
            </a:r>
            <a:r>
              <a:rPr lang="tr-TR" sz="2400" b="0" i="0" err="1">
                <a:effectLst/>
                <a:latin typeface="Söhne"/>
              </a:rPr>
              <a:t>Binary</a:t>
            </a:r>
            <a:r>
              <a:rPr lang="tr-TR" sz="2400" b="0" i="0">
                <a:effectLst/>
                <a:latin typeface="Söhne"/>
              </a:rPr>
              <a:t> </a:t>
            </a:r>
            <a:r>
              <a:rPr lang="tr-TR" sz="2400" b="0" i="0" err="1">
                <a:effectLst/>
                <a:latin typeface="Söhne"/>
              </a:rPr>
              <a:t>Particle</a:t>
            </a:r>
            <a:r>
              <a:rPr lang="tr-TR" sz="2400" b="0" i="0">
                <a:effectLst/>
                <a:latin typeface="Söhne"/>
              </a:rPr>
              <a:t> </a:t>
            </a:r>
            <a:r>
              <a:rPr lang="tr-TR" sz="2400" b="0" i="0" err="1">
                <a:effectLst/>
                <a:latin typeface="Söhne"/>
              </a:rPr>
              <a:t>Swarm</a:t>
            </a:r>
            <a:r>
              <a:rPr lang="tr-TR" sz="2400" b="0" i="0">
                <a:effectLst/>
                <a:latin typeface="Söhne"/>
              </a:rPr>
              <a:t> </a:t>
            </a:r>
            <a:r>
              <a:rPr lang="tr-TR" sz="2400" b="0" i="0" err="1">
                <a:effectLst/>
                <a:latin typeface="Söhne"/>
              </a:rPr>
              <a:t>Optimization</a:t>
            </a:r>
            <a:r>
              <a:rPr lang="tr-TR" sz="2400" b="0" i="0">
                <a:effectLst/>
                <a:latin typeface="Söhne"/>
              </a:rPr>
              <a:t>), parçacık sürü optimizasyonunun (PSO) bir türüdür ve özellikle 0-1 </a:t>
            </a:r>
            <a:r>
              <a:rPr lang="tr-TR" sz="2400" b="0" i="0" err="1">
                <a:effectLst/>
                <a:latin typeface="Söhne"/>
              </a:rPr>
              <a:t>knapsack</a:t>
            </a:r>
            <a:r>
              <a:rPr lang="tr-TR" sz="2400" b="0" i="0">
                <a:effectLst/>
                <a:latin typeface="Söhne"/>
              </a:rPr>
              <a:t> gibi problemleri çözmek için kullanılır. PSO, doğal olarak hareket eden bir parçacık sürüsü metaforunu kullanır ve bu parçacıklar, bir arama uzayında belirli bir hedef fonksiyonu eniyilemek için hareket eder.</a:t>
            </a:r>
          </a:p>
          <a:p>
            <a:pPr algn="l"/>
            <a:r>
              <a:rPr lang="tr-TR" sz="2400" b="0" i="0">
                <a:effectLst/>
                <a:latin typeface="Söhne"/>
              </a:rPr>
              <a:t>BPSO, bir PSO algoritmasıdır, ancak çözüm alanı (</a:t>
            </a:r>
            <a:r>
              <a:rPr lang="tr-TR" sz="2400" b="0" i="0" err="1">
                <a:effectLst/>
                <a:latin typeface="Söhne"/>
              </a:rPr>
              <a:t>solution</a:t>
            </a:r>
            <a:r>
              <a:rPr lang="tr-TR" sz="2400" b="0" i="0">
                <a:effectLst/>
                <a:latin typeface="Söhne"/>
              </a:rPr>
              <a:t> </a:t>
            </a:r>
            <a:r>
              <a:rPr lang="tr-TR" sz="2400" b="0" i="0" err="1">
                <a:effectLst/>
                <a:latin typeface="Söhne"/>
              </a:rPr>
              <a:t>space</a:t>
            </a:r>
            <a:r>
              <a:rPr lang="tr-TR" sz="2400" b="0" i="0">
                <a:effectLst/>
                <a:latin typeface="Söhne"/>
              </a:rPr>
              <a:t>) genellikle 0-1 dizilimlerden oluşur. Bu dizilimler, 0-1 </a:t>
            </a:r>
            <a:r>
              <a:rPr lang="tr-TR" sz="2400" b="0" i="0" err="1">
                <a:effectLst/>
                <a:latin typeface="Söhne"/>
              </a:rPr>
              <a:t>knapsack</a:t>
            </a:r>
            <a:r>
              <a:rPr lang="tr-TR" sz="2400" b="0" i="0">
                <a:effectLst/>
                <a:latin typeface="Söhne"/>
              </a:rPr>
              <a:t> probleminde olduğu gibi, her bir elemanın sırt çantasına alınıp alınmadığını temsil eder.</a:t>
            </a:r>
          </a:p>
          <a:p>
            <a:endParaRPr lang="tr-TR"/>
          </a:p>
        </p:txBody>
      </p:sp>
    </p:spTree>
    <p:extLst>
      <p:ext uri="{BB962C8B-B14F-4D97-AF65-F5344CB8AC3E}">
        <p14:creationId xmlns:p14="http://schemas.microsoft.com/office/powerpoint/2010/main" val="266485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157069-2D74-09D2-D6AE-2E92EA62987C}"/>
              </a:ext>
            </a:extLst>
          </p:cNvPr>
          <p:cNvSpPr>
            <a:spLocks noGrp="1"/>
          </p:cNvSpPr>
          <p:nvPr>
            <p:ph type="title"/>
          </p:nvPr>
        </p:nvSpPr>
        <p:spPr/>
        <p:txBody>
          <a:bodyPr/>
          <a:lstStyle/>
          <a:p>
            <a:r>
              <a:rPr lang="tr-TR"/>
              <a:t>KNAPSACK PROBLEMİ VE BPSO ALGORİTMASIYLA İLGİLİ YAPILAN ÇALIŞMALAR</a:t>
            </a:r>
          </a:p>
        </p:txBody>
      </p:sp>
      <p:sp>
        <p:nvSpPr>
          <p:cNvPr id="3" name="İçerik Yer Tutucusu 2">
            <a:extLst>
              <a:ext uri="{FF2B5EF4-FFF2-40B4-BE49-F238E27FC236}">
                <a16:creationId xmlns:a16="http://schemas.microsoft.com/office/drawing/2014/main" id="{46DDA25E-BFEE-11FB-1A0E-DA50CBAC24DD}"/>
              </a:ext>
            </a:extLst>
          </p:cNvPr>
          <p:cNvSpPr>
            <a:spLocks noGrp="1"/>
          </p:cNvSpPr>
          <p:nvPr>
            <p:ph idx="1"/>
          </p:nvPr>
        </p:nvSpPr>
        <p:spPr/>
        <p:txBody>
          <a:bodyPr>
            <a:normAutofit fontScale="85000" lnSpcReduction="10000"/>
          </a:bodyPr>
          <a:lstStyle/>
          <a:p>
            <a:r>
              <a:rPr lang="tr-TR"/>
              <a:t>1-) Parametre optimizasyonu ve ayarlanması</a:t>
            </a:r>
          </a:p>
          <a:p>
            <a:r>
              <a:rPr lang="tr-TR"/>
              <a:t>2-)Hız güncellenmesi yöntemleri</a:t>
            </a:r>
          </a:p>
          <a:p>
            <a:r>
              <a:rPr lang="tr-TR"/>
              <a:t>3-) Topoloji ve iletişim yapıları</a:t>
            </a:r>
          </a:p>
          <a:p>
            <a:r>
              <a:rPr lang="tr-TR"/>
              <a:t>4-) Çok amaçlı optimizasyon</a:t>
            </a:r>
          </a:p>
          <a:p>
            <a:r>
              <a:rPr lang="tr-TR"/>
              <a:t>5-) Kısıtlı ve karmaşık problemler</a:t>
            </a:r>
          </a:p>
          <a:p>
            <a:r>
              <a:rPr lang="tr-TR"/>
              <a:t>6-) Performans ve karşılaştırmalı çalışmalar </a:t>
            </a:r>
          </a:p>
          <a:p>
            <a:endParaRPr lang="tr-TR"/>
          </a:p>
          <a:p>
            <a:r>
              <a:rPr lang="tr-TR"/>
              <a:t>Bunlar </a:t>
            </a:r>
            <a:r>
              <a:rPr lang="tr-TR" err="1"/>
              <a:t>knapsack</a:t>
            </a:r>
            <a:r>
              <a:rPr lang="tr-TR"/>
              <a:t> probleminin BPSO algoritma ile çözülmesi için gelişim süresinde yapılan çalışmalardır.</a:t>
            </a:r>
          </a:p>
          <a:p>
            <a:endParaRPr lang="tr-TR"/>
          </a:p>
        </p:txBody>
      </p:sp>
    </p:spTree>
    <p:extLst>
      <p:ext uri="{BB962C8B-B14F-4D97-AF65-F5344CB8AC3E}">
        <p14:creationId xmlns:p14="http://schemas.microsoft.com/office/powerpoint/2010/main" val="388175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C1475E-0B64-716C-5808-1DFDE0A059D8}"/>
              </a:ext>
            </a:extLst>
          </p:cNvPr>
          <p:cNvSpPr>
            <a:spLocks noGrp="1"/>
          </p:cNvSpPr>
          <p:nvPr>
            <p:ph type="title"/>
          </p:nvPr>
        </p:nvSpPr>
        <p:spPr/>
        <p:txBody>
          <a:bodyPr/>
          <a:lstStyle/>
          <a:p>
            <a:r>
              <a:rPr lang="tr-TR"/>
              <a:t>BPSO ALGORİTMASI ÇALIŞMA MANTIĞI</a:t>
            </a:r>
          </a:p>
        </p:txBody>
      </p:sp>
      <p:sp>
        <p:nvSpPr>
          <p:cNvPr id="3" name="İçerik Yer Tutucusu 2">
            <a:extLst>
              <a:ext uri="{FF2B5EF4-FFF2-40B4-BE49-F238E27FC236}">
                <a16:creationId xmlns:a16="http://schemas.microsoft.com/office/drawing/2014/main" id="{3710FE8F-48E2-43A1-AF25-1782C6461BAE}"/>
              </a:ext>
            </a:extLst>
          </p:cNvPr>
          <p:cNvSpPr>
            <a:spLocks noGrp="1"/>
          </p:cNvSpPr>
          <p:nvPr>
            <p:ph idx="1"/>
          </p:nvPr>
        </p:nvSpPr>
        <p:spPr/>
        <p:txBody>
          <a:bodyPr>
            <a:normAutofit fontScale="92500"/>
          </a:bodyPr>
          <a:lstStyle/>
          <a:p>
            <a:pPr marL="742950" indent="-742950">
              <a:buAutoNum type="arabicPeriod"/>
            </a:pPr>
            <a:r>
              <a:rPr lang="tr-TR" sz="3900" b="1" i="0">
                <a:effectLst/>
                <a:latin typeface="Söhne"/>
              </a:rPr>
              <a:t>Başlangıç Popülasyonunun Oluşturulması</a:t>
            </a:r>
            <a:r>
              <a:rPr lang="tr-TR" sz="3900" b="0" i="0">
                <a:effectLst/>
                <a:latin typeface="Söhne"/>
              </a:rPr>
              <a:t>: </a:t>
            </a:r>
          </a:p>
          <a:p>
            <a:pPr marL="0" indent="0">
              <a:buNone/>
            </a:pPr>
            <a:r>
              <a:rPr lang="tr-TR" sz="2800" b="0" i="0" err="1">
                <a:effectLst/>
                <a:latin typeface="Söhne"/>
              </a:rPr>
              <a:t>BPSO'nun</a:t>
            </a:r>
            <a:r>
              <a:rPr lang="tr-TR" sz="2800" b="0" i="0">
                <a:effectLst/>
                <a:latin typeface="Söhne"/>
              </a:rPr>
              <a:t> ilk adımı, başlangıç popülasyonunu oluşturmaktır. Bu popülasyon, potansiyel çözümleri temsil eden parçacıklardan oluşur. 0-1 </a:t>
            </a:r>
            <a:r>
              <a:rPr lang="tr-TR" sz="2800" b="0" i="0" err="1">
                <a:effectLst/>
                <a:latin typeface="Söhne"/>
              </a:rPr>
              <a:t>knapsack</a:t>
            </a:r>
            <a:r>
              <a:rPr lang="tr-TR" sz="2800" b="0" i="0">
                <a:effectLst/>
                <a:latin typeface="Söhne"/>
              </a:rPr>
              <a:t> problemi bağlamında, her parçacık bir çözümü (sırt çantasına yerleştirilen eşyaları) temsil eder. Bu parçacıklar rastgele oluşturulabilir veya belirli bir strateji kullanılarak oluşturulabilir.</a:t>
            </a:r>
          </a:p>
        </p:txBody>
      </p:sp>
    </p:spTree>
    <p:extLst>
      <p:ext uri="{BB962C8B-B14F-4D97-AF65-F5344CB8AC3E}">
        <p14:creationId xmlns:p14="http://schemas.microsoft.com/office/powerpoint/2010/main" val="323918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DE7FF2-5DD7-6F3F-533C-A60B90A9D67B}"/>
              </a:ext>
            </a:extLst>
          </p:cNvPr>
          <p:cNvSpPr>
            <a:spLocks noGrp="1"/>
          </p:cNvSpPr>
          <p:nvPr>
            <p:ph type="title"/>
          </p:nvPr>
        </p:nvSpPr>
        <p:spPr/>
        <p:txBody>
          <a:bodyPr/>
          <a:lstStyle/>
          <a:p>
            <a:r>
              <a:rPr lang="tr-TR"/>
              <a:t>KNAPSACK PROBLEMİ HAKKINDA GENEL LİTERATÜR BİLGİSİ</a:t>
            </a:r>
          </a:p>
        </p:txBody>
      </p:sp>
      <p:sp>
        <p:nvSpPr>
          <p:cNvPr id="3" name="İçerik Yer Tutucusu 2">
            <a:extLst>
              <a:ext uri="{FF2B5EF4-FFF2-40B4-BE49-F238E27FC236}">
                <a16:creationId xmlns:a16="http://schemas.microsoft.com/office/drawing/2014/main" id="{42F19BF2-04B1-4065-BE43-BC776E115081}"/>
              </a:ext>
            </a:extLst>
          </p:cNvPr>
          <p:cNvSpPr>
            <a:spLocks noGrp="1"/>
          </p:cNvSpPr>
          <p:nvPr>
            <p:ph idx="1"/>
          </p:nvPr>
        </p:nvSpPr>
        <p:spPr/>
        <p:txBody>
          <a:bodyPr>
            <a:normAutofit/>
          </a:bodyPr>
          <a:lstStyle/>
          <a:p>
            <a:r>
              <a:rPr lang="tr-TR" sz="2400" err="1"/>
              <a:t>Knapsack</a:t>
            </a:r>
            <a:r>
              <a:rPr lang="tr-TR" sz="2400"/>
              <a:t> problemi bir sırt çantası optimizasyon problemidir. Genel problem sırt çantasının belli bir ağırlık kapasitesi vardır. İçine sığacak eşyaların ağırlıkları ve değerleri vardır.  Ağırlık kapasitesi sınırları içerisinde maksimum değerde eşya nasıl koyulur problemini ele alır.</a:t>
            </a:r>
          </a:p>
          <a:p>
            <a:r>
              <a:rPr lang="tr-TR" sz="2400"/>
              <a:t>Bizim seçtiğimiz </a:t>
            </a:r>
            <a:r>
              <a:rPr lang="tr-TR" sz="2400" err="1"/>
              <a:t>knapsack</a:t>
            </a:r>
            <a:r>
              <a:rPr lang="tr-TR" sz="2400"/>
              <a:t> probleminde her eşyadan ya bir tane alınır veya hiç alınmaz.</a:t>
            </a:r>
          </a:p>
        </p:txBody>
      </p:sp>
      <p:pic>
        <p:nvPicPr>
          <p:cNvPr id="5" name="Resim 4" descr="çizim, kırpıntı çizim, taslak, ayakkabı içeren bir resim">
            <a:extLst>
              <a:ext uri="{FF2B5EF4-FFF2-40B4-BE49-F238E27FC236}">
                <a16:creationId xmlns:a16="http://schemas.microsoft.com/office/drawing/2014/main" id="{98C5DDF2-52C6-0591-FF53-635EA99E3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357" y="0"/>
            <a:ext cx="1623643" cy="1609269"/>
          </a:xfrm>
          <a:prstGeom prst="rect">
            <a:avLst/>
          </a:prstGeom>
        </p:spPr>
      </p:pic>
    </p:spTree>
    <p:extLst>
      <p:ext uri="{BB962C8B-B14F-4D97-AF65-F5344CB8AC3E}">
        <p14:creationId xmlns:p14="http://schemas.microsoft.com/office/powerpoint/2010/main" val="2142148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5B40D8-E597-F9D9-F576-A6BF902EC555}"/>
              </a:ext>
            </a:extLst>
          </p:cNvPr>
          <p:cNvSpPr>
            <a:spLocks noGrp="1"/>
          </p:cNvSpPr>
          <p:nvPr>
            <p:ph type="title"/>
          </p:nvPr>
        </p:nvSpPr>
        <p:spPr/>
        <p:txBody>
          <a:bodyPr/>
          <a:lstStyle/>
          <a:p>
            <a:r>
              <a:rPr lang="tr-TR"/>
              <a:t>BPSO ALGORİTMASI ÇALIŞMA MANTIĞI</a:t>
            </a:r>
          </a:p>
        </p:txBody>
      </p:sp>
      <p:sp>
        <p:nvSpPr>
          <p:cNvPr id="3" name="İçerik Yer Tutucusu 2">
            <a:extLst>
              <a:ext uri="{FF2B5EF4-FFF2-40B4-BE49-F238E27FC236}">
                <a16:creationId xmlns:a16="http://schemas.microsoft.com/office/drawing/2014/main" id="{0C5E4C78-0E25-60D7-C3DE-E9676B0856AB}"/>
              </a:ext>
            </a:extLst>
          </p:cNvPr>
          <p:cNvSpPr>
            <a:spLocks noGrp="1"/>
          </p:cNvSpPr>
          <p:nvPr>
            <p:ph idx="1"/>
          </p:nvPr>
        </p:nvSpPr>
        <p:spPr/>
        <p:txBody>
          <a:bodyPr>
            <a:normAutofit/>
          </a:bodyPr>
          <a:lstStyle/>
          <a:p>
            <a:pPr marL="0" indent="0">
              <a:buNone/>
            </a:pPr>
            <a:r>
              <a:rPr lang="tr-TR" sz="3600" b="1">
                <a:solidFill>
                  <a:schemeClr val="accent1"/>
                </a:solidFill>
                <a:latin typeface="Söhne"/>
              </a:rPr>
              <a:t>2.   </a:t>
            </a:r>
            <a:r>
              <a:rPr lang="tr-TR" sz="3600" b="1" i="0">
                <a:effectLst/>
                <a:latin typeface="Söhne"/>
              </a:rPr>
              <a:t>Uygunluk Değerinin Hesaplanması</a:t>
            </a:r>
            <a:r>
              <a:rPr lang="tr-TR" sz="3600" b="0" i="0">
                <a:effectLst/>
                <a:latin typeface="Söhne"/>
              </a:rPr>
              <a:t>:  </a:t>
            </a:r>
          </a:p>
          <a:p>
            <a:pPr marL="0" indent="0">
              <a:buNone/>
            </a:pPr>
            <a:r>
              <a:rPr lang="tr-TR" sz="2600" b="0" i="0">
                <a:effectLst/>
                <a:latin typeface="Söhne"/>
              </a:rPr>
              <a:t>Her bir parçacığın uygunluk değeri, sırt çantasındaki eşyaların toplam değeri olarak hesaplanır. Her parçacığın çözümü, sırt çantasında yer alan eşyaların toplam değerini ifade eder. Bu değer, hedef fonksiyonu olarak kullanılır ve maksimize edilmeye çalışılır.</a:t>
            </a:r>
            <a:endParaRPr lang="tr-TR" sz="2600"/>
          </a:p>
        </p:txBody>
      </p:sp>
    </p:spTree>
    <p:extLst>
      <p:ext uri="{BB962C8B-B14F-4D97-AF65-F5344CB8AC3E}">
        <p14:creationId xmlns:p14="http://schemas.microsoft.com/office/powerpoint/2010/main" val="2836722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BBF5F9-CFD8-E5D3-312A-5FE8FFF9B49D}"/>
              </a:ext>
            </a:extLst>
          </p:cNvPr>
          <p:cNvSpPr>
            <a:spLocks noGrp="1"/>
          </p:cNvSpPr>
          <p:nvPr>
            <p:ph type="title"/>
          </p:nvPr>
        </p:nvSpPr>
        <p:spPr/>
        <p:txBody>
          <a:bodyPr/>
          <a:lstStyle/>
          <a:p>
            <a:r>
              <a:rPr lang="tr-TR"/>
              <a:t>BPSO ALGORİTMASI ÇALIŞMA MANTIĞI</a:t>
            </a:r>
          </a:p>
        </p:txBody>
      </p:sp>
      <p:sp>
        <p:nvSpPr>
          <p:cNvPr id="3" name="İçerik Yer Tutucusu 2">
            <a:extLst>
              <a:ext uri="{FF2B5EF4-FFF2-40B4-BE49-F238E27FC236}">
                <a16:creationId xmlns:a16="http://schemas.microsoft.com/office/drawing/2014/main" id="{C472E1A9-F127-D714-0052-B44CC367A186}"/>
              </a:ext>
            </a:extLst>
          </p:cNvPr>
          <p:cNvSpPr>
            <a:spLocks noGrp="1"/>
          </p:cNvSpPr>
          <p:nvPr>
            <p:ph idx="1"/>
          </p:nvPr>
        </p:nvSpPr>
        <p:spPr/>
        <p:txBody>
          <a:bodyPr>
            <a:normAutofit fontScale="92500"/>
          </a:bodyPr>
          <a:lstStyle/>
          <a:p>
            <a:pPr marL="0" indent="0">
              <a:buNone/>
            </a:pPr>
            <a:r>
              <a:rPr lang="tr-TR" sz="3600" b="1" i="0">
                <a:solidFill>
                  <a:schemeClr val="accent1"/>
                </a:solidFill>
                <a:effectLst/>
                <a:latin typeface="Söhne"/>
              </a:rPr>
              <a:t>3.  </a:t>
            </a:r>
            <a:r>
              <a:rPr lang="tr-TR" sz="3600" b="1" i="0">
                <a:effectLst/>
                <a:latin typeface="Söhne"/>
              </a:rPr>
              <a:t> Hız ve Konum Güncellemesi</a:t>
            </a:r>
            <a:r>
              <a:rPr lang="tr-TR" sz="3600" b="0" i="0">
                <a:effectLst/>
                <a:latin typeface="Söhne"/>
              </a:rPr>
              <a:t>:  </a:t>
            </a:r>
          </a:p>
          <a:p>
            <a:pPr marL="0" indent="0">
              <a:buNone/>
            </a:pPr>
            <a:r>
              <a:rPr lang="tr-TR" sz="2800" b="0" i="0">
                <a:effectLst/>
                <a:latin typeface="Söhne"/>
              </a:rPr>
              <a:t>Her parçacık, bir hız vektörü ve bir konum vektörü ile temsil edilir. Hız vektörü, parçacığın hareket yönünü ve hızını belirtir. Konum vektörü ise parçacığın mevcut konumunu ifade eder. Yeni hız ve konum değerleri, parçacığın mevcut hızı ve konumu, bireysel en iyi konumu ve global en iyi konumu baz alınarak güncellenir.</a:t>
            </a:r>
            <a:endParaRPr lang="tr-TR" sz="2800"/>
          </a:p>
        </p:txBody>
      </p:sp>
    </p:spTree>
    <p:extLst>
      <p:ext uri="{BB962C8B-B14F-4D97-AF65-F5344CB8AC3E}">
        <p14:creationId xmlns:p14="http://schemas.microsoft.com/office/powerpoint/2010/main" val="604667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380DBF-15B7-09AB-7F02-C33B6E4F688A}"/>
              </a:ext>
            </a:extLst>
          </p:cNvPr>
          <p:cNvSpPr>
            <a:spLocks noGrp="1"/>
          </p:cNvSpPr>
          <p:nvPr>
            <p:ph type="title"/>
          </p:nvPr>
        </p:nvSpPr>
        <p:spPr/>
        <p:txBody>
          <a:bodyPr/>
          <a:lstStyle/>
          <a:p>
            <a:r>
              <a:rPr lang="tr-TR"/>
              <a:t>BPSO ALGORİTMASI ÇALIŞMA MANTIĞI</a:t>
            </a:r>
          </a:p>
        </p:txBody>
      </p:sp>
      <p:sp>
        <p:nvSpPr>
          <p:cNvPr id="3" name="İçerik Yer Tutucusu 2">
            <a:extLst>
              <a:ext uri="{FF2B5EF4-FFF2-40B4-BE49-F238E27FC236}">
                <a16:creationId xmlns:a16="http://schemas.microsoft.com/office/drawing/2014/main" id="{0B932E85-5966-8362-89BD-048C35D028FB}"/>
              </a:ext>
            </a:extLst>
          </p:cNvPr>
          <p:cNvSpPr>
            <a:spLocks noGrp="1"/>
          </p:cNvSpPr>
          <p:nvPr>
            <p:ph idx="1"/>
          </p:nvPr>
        </p:nvSpPr>
        <p:spPr/>
        <p:txBody>
          <a:bodyPr>
            <a:normAutofit/>
          </a:bodyPr>
          <a:lstStyle/>
          <a:p>
            <a:pPr marL="514350" indent="-514350">
              <a:buAutoNum type="arabicPeriod" startAt="4"/>
            </a:pPr>
            <a:r>
              <a:rPr lang="tr-TR" sz="2800" b="1" i="0">
                <a:effectLst/>
                <a:latin typeface="Söhne"/>
              </a:rPr>
              <a:t>Global En İyi ve Bireysel En İyi Konumların Güncellenmesi</a:t>
            </a:r>
            <a:r>
              <a:rPr lang="tr-TR" sz="2800" b="0" i="0">
                <a:effectLst/>
                <a:latin typeface="Söhne"/>
              </a:rPr>
              <a:t>: </a:t>
            </a:r>
          </a:p>
          <a:p>
            <a:pPr marL="0" indent="0">
              <a:buNone/>
            </a:pPr>
            <a:r>
              <a:rPr lang="tr-TR" sz="2400" b="0" i="0">
                <a:effectLst/>
                <a:latin typeface="Söhne"/>
              </a:rPr>
              <a:t>Her bir parçacık, kendi en iyi konumunu (bireysel en iyi) ve tüm parçacıkların en iyi konumunu (global en iyi) günceller. Bu güncelleme, parçacıkların en iyi çözüme doğru hareket etmelerini sağlar. Yani, her bir parçacık, en iyi çözüme yakınsayan bir hareket yönü izler.</a:t>
            </a:r>
            <a:endParaRPr lang="tr-TR" sz="2800"/>
          </a:p>
        </p:txBody>
      </p:sp>
    </p:spTree>
    <p:extLst>
      <p:ext uri="{BB962C8B-B14F-4D97-AF65-F5344CB8AC3E}">
        <p14:creationId xmlns:p14="http://schemas.microsoft.com/office/powerpoint/2010/main" val="2085651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EAA669-A874-EF98-A6AA-4C200AF78742}"/>
              </a:ext>
            </a:extLst>
          </p:cNvPr>
          <p:cNvSpPr>
            <a:spLocks noGrp="1"/>
          </p:cNvSpPr>
          <p:nvPr>
            <p:ph type="title"/>
          </p:nvPr>
        </p:nvSpPr>
        <p:spPr/>
        <p:txBody>
          <a:bodyPr/>
          <a:lstStyle/>
          <a:p>
            <a:r>
              <a:rPr lang="tr-TR"/>
              <a:t>BPSO ALGORİTMASI ÇALIŞMA MANTIĞI</a:t>
            </a:r>
          </a:p>
        </p:txBody>
      </p:sp>
      <p:sp>
        <p:nvSpPr>
          <p:cNvPr id="3" name="İçerik Yer Tutucusu 2">
            <a:extLst>
              <a:ext uri="{FF2B5EF4-FFF2-40B4-BE49-F238E27FC236}">
                <a16:creationId xmlns:a16="http://schemas.microsoft.com/office/drawing/2014/main" id="{146CA09D-3735-C57C-D21B-85A1B3E7A7D9}"/>
              </a:ext>
            </a:extLst>
          </p:cNvPr>
          <p:cNvSpPr>
            <a:spLocks noGrp="1"/>
          </p:cNvSpPr>
          <p:nvPr>
            <p:ph idx="1"/>
          </p:nvPr>
        </p:nvSpPr>
        <p:spPr/>
        <p:txBody>
          <a:bodyPr>
            <a:normAutofit/>
          </a:bodyPr>
          <a:lstStyle/>
          <a:p>
            <a:pPr marL="0" indent="0">
              <a:buNone/>
            </a:pPr>
            <a:r>
              <a:rPr lang="tr-TR" sz="3600" b="1" i="0">
                <a:solidFill>
                  <a:schemeClr val="accent1"/>
                </a:solidFill>
                <a:effectLst/>
                <a:latin typeface="Söhne"/>
              </a:rPr>
              <a:t>5.    </a:t>
            </a:r>
            <a:r>
              <a:rPr lang="tr-TR" sz="3600" b="1" i="0">
                <a:effectLst/>
                <a:latin typeface="Söhne"/>
              </a:rPr>
              <a:t>Durdurma Koşulunun Kontrolü</a:t>
            </a:r>
            <a:r>
              <a:rPr lang="tr-TR" sz="3600" b="0" i="0">
                <a:effectLst/>
                <a:latin typeface="Söhne"/>
              </a:rPr>
              <a:t>:  </a:t>
            </a:r>
          </a:p>
          <a:p>
            <a:pPr marL="0" indent="0">
              <a:buNone/>
            </a:pPr>
            <a:r>
              <a:rPr lang="tr-TR" sz="2600" b="0" i="0">
                <a:effectLst/>
                <a:latin typeface="Söhne"/>
              </a:rPr>
              <a:t>Belirli bir durdurma kriterine ulaşılıncaya kadar adımlar 2'den 4'e kadar tekrarlanır. Durdurma kriteri, belirli bir iterasyon sayısına ulaşma, belirli bir uygunluk değerine ulaşma veya başka bir kriter olabilir. Bu kriter, algoritmanın ne zaman duracağını belirler.</a:t>
            </a:r>
            <a:endParaRPr lang="tr-TR" sz="2600"/>
          </a:p>
        </p:txBody>
      </p:sp>
    </p:spTree>
    <p:extLst>
      <p:ext uri="{BB962C8B-B14F-4D97-AF65-F5344CB8AC3E}">
        <p14:creationId xmlns:p14="http://schemas.microsoft.com/office/powerpoint/2010/main" val="1796457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CBFAE8-B6E1-9423-911C-219E97FF57BE}"/>
              </a:ext>
            </a:extLst>
          </p:cNvPr>
          <p:cNvSpPr>
            <a:spLocks noGrp="1"/>
          </p:cNvSpPr>
          <p:nvPr>
            <p:ph type="title"/>
          </p:nvPr>
        </p:nvSpPr>
        <p:spPr>
          <a:xfrm>
            <a:off x="1451579" y="403124"/>
            <a:ext cx="9603275" cy="865238"/>
          </a:xfrm>
        </p:spPr>
        <p:txBody>
          <a:bodyPr/>
          <a:lstStyle/>
          <a:p>
            <a:r>
              <a:rPr lang="tr-TR"/>
              <a:t>BPSO </a:t>
            </a:r>
            <a:r>
              <a:rPr lang="tr-TR" err="1"/>
              <a:t>ALGORİtmasının</a:t>
            </a:r>
            <a:r>
              <a:rPr lang="tr-TR"/>
              <a:t> AKIŞ DİYAGRAMLARI-1</a:t>
            </a:r>
          </a:p>
        </p:txBody>
      </p:sp>
      <p:pic>
        <p:nvPicPr>
          <p:cNvPr id="5" name="İçerik Yer Tutucusu 4" descr="metin, diyagram, plan, paralel içeren bir resim&#10;&#10;Açıklama otomatik olarak oluşturuldu">
            <a:extLst>
              <a:ext uri="{FF2B5EF4-FFF2-40B4-BE49-F238E27FC236}">
                <a16:creationId xmlns:a16="http://schemas.microsoft.com/office/drawing/2014/main" id="{71F5E4B9-697F-697F-6B66-0D8F94FA3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6901" y="1021952"/>
            <a:ext cx="8852629" cy="5659068"/>
          </a:xfrm>
        </p:spPr>
      </p:pic>
    </p:spTree>
    <p:extLst>
      <p:ext uri="{BB962C8B-B14F-4D97-AF65-F5344CB8AC3E}">
        <p14:creationId xmlns:p14="http://schemas.microsoft.com/office/powerpoint/2010/main" val="360961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0DE146-5C37-63FB-7435-E8946BDFB0F7}"/>
              </a:ext>
            </a:extLst>
          </p:cNvPr>
          <p:cNvSpPr>
            <a:spLocks noGrp="1"/>
          </p:cNvSpPr>
          <p:nvPr>
            <p:ph type="title"/>
          </p:nvPr>
        </p:nvSpPr>
        <p:spPr>
          <a:xfrm>
            <a:off x="1451579" y="353962"/>
            <a:ext cx="9603275" cy="895246"/>
          </a:xfrm>
        </p:spPr>
        <p:txBody>
          <a:bodyPr/>
          <a:lstStyle/>
          <a:p>
            <a:r>
              <a:rPr lang="tr-TR"/>
              <a:t>BPSO </a:t>
            </a:r>
            <a:r>
              <a:rPr lang="tr-TR" err="1"/>
              <a:t>ALGORİtmasının</a:t>
            </a:r>
            <a:r>
              <a:rPr lang="tr-TR"/>
              <a:t> AKIŞ DİYAGRAMLARI-1</a:t>
            </a:r>
          </a:p>
        </p:txBody>
      </p:sp>
      <p:pic>
        <p:nvPicPr>
          <p:cNvPr id="6" name="İçerik Yer Tutucusu 5" descr="metin, diyagram, siyah beyaz, yazı tipi içeren bir resim&#10;&#10;Açıklama otomatik olarak oluşturuldu">
            <a:extLst>
              <a:ext uri="{FF2B5EF4-FFF2-40B4-BE49-F238E27FC236}">
                <a16:creationId xmlns:a16="http://schemas.microsoft.com/office/drawing/2014/main" id="{1277A47C-4457-6D68-79CE-03ECD4510F3A}"/>
              </a:ext>
            </a:extLst>
          </p:cNvPr>
          <p:cNvPicPr>
            <a:picLocks noGrp="1" noChangeAspect="1"/>
          </p:cNvPicPr>
          <p:nvPr>
            <p:ph idx="1"/>
          </p:nvPr>
        </p:nvPicPr>
        <p:blipFill>
          <a:blip r:embed="rId2"/>
          <a:stretch>
            <a:fillRect/>
          </a:stretch>
        </p:blipFill>
        <p:spPr>
          <a:xfrm>
            <a:off x="300066" y="988500"/>
            <a:ext cx="11638093" cy="5694828"/>
          </a:xfrm>
        </p:spPr>
      </p:pic>
    </p:spTree>
    <p:extLst>
      <p:ext uri="{BB962C8B-B14F-4D97-AF65-F5344CB8AC3E}">
        <p14:creationId xmlns:p14="http://schemas.microsoft.com/office/powerpoint/2010/main" val="1017816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746255-B612-A842-9311-765232211792}"/>
              </a:ext>
            </a:extLst>
          </p:cNvPr>
          <p:cNvSpPr>
            <a:spLocks noGrp="1"/>
          </p:cNvSpPr>
          <p:nvPr>
            <p:ph type="title"/>
          </p:nvPr>
        </p:nvSpPr>
        <p:spPr/>
        <p:txBody>
          <a:bodyPr/>
          <a:lstStyle/>
          <a:p>
            <a:r>
              <a:rPr lang="tr-TR"/>
              <a:t>BPSO ALGORİTMASININ SÖZDE KODU</a:t>
            </a:r>
          </a:p>
        </p:txBody>
      </p:sp>
      <p:sp>
        <p:nvSpPr>
          <p:cNvPr id="3" name="İçerik Yer Tutucusu 2">
            <a:extLst>
              <a:ext uri="{FF2B5EF4-FFF2-40B4-BE49-F238E27FC236}">
                <a16:creationId xmlns:a16="http://schemas.microsoft.com/office/drawing/2014/main" id="{0C4DA145-D861-AC06-B9D9-A0DDAF47C22C}"/>
              </a:ext>
            </a:extLst>
          </p:cNvPr>
          <p:cNvSpPr>
            <a:spLocks noGrp="1"/>
          </p:cNvSpPr>
          <p:nvPr>
            <p:ph idx="1"/>
          </p:nvPr>
        </p:nvSpPr>
        <p:spPr>
          <a:xfrm>
            <a:off x="1451579" y="2015732"/>
            <a:ext cx="9603275" cy="4037749"/>
          </a:xfrm>
        </p:spPr>
        <p:txBody>
          <a:bodyPr>
            <a:normAutofit fontScale="85000" lnSpcReduction="10000"/>
          </a:bodyPr>
          <a:lstStyle/>
          <a:p>
            <a:r>
              <a:rPr lang="tr-TR" err="1"/>
              <a:t>a.Bag</a:t>
            </a:r>
            <a:r>
              <a:rPr lang="tr-TR"/>
              <a:t> Sınıfı (Çanta Sınıfı):	</a:t>
            </a:r>
          </a:p>
          <a:p>
            <a:r>
              <a:rPr lang="tr-TR"/>
              <a:t>1.'_init_' metodu: Çanta nesnesi oluşturulduğunda çağrılan bir yapıcı </a:t>
            </a:r>
            <a:r>
              <a:rPr lang="tr-TR" err="1"/>
              <a:t>metoddur</a:t>
            </a:r>
            <a:r>
              <a:rPr lang="tr-TR"/>
              <a:t>. Bu metot, çantanın indekslerini, hızlarını, 	uygunluğunu, en iyi indeksleri ve en iyi uygunluğu başlatır.	</a:t>
            </a:r>
          </a:p>
          <a:p>
            <a:r>
              <a:rPr lang="tr-TR"/>
              <a:t>2.'initialize' metodu: Çantanın başlangıç durumunu belirler. Rastgele bir hız ve bu hıza göre bir indeks oluşturulur. Ayrıca çanta 	uygunluğu hesaplanır ve en iyi durumlar güncellenir.	</a:t>
            </a:r>
          </a:p>
          <a:p>
            <a:r>
              <a:rPr lang="tr-TR"/>
              <a:t>3'sigmoid' metodu: Sigmoid fonksiyonunu hesaplar.	</a:t>
            </a:r>
          </a:p>
          <a:p>
            <a:r>
              <a:rPr lang="tr-TR"/>
              <a:t>4.'calculate_fitness' metodu: Çanta uygunluğunu hesaplar. Toplam fiyat ve ağırlık, çanta indeksleri ve bilgi hakkındaki problem 	özellikleri kullanılarak hesaplanır.</a:t>
            </a:r>
          </a:p>
          <a:p>
            <a:r>
              <a:rPr lang="tr-TR" err="1"/>
              <a:t>b.Helper</a:t>
            </a:r>
            <a:r>
              <a:rPr lang="tr-TR"/>
              <a:t> Sınıfı (Yardımcı Sınıf):	</a:t>
            </a:r>
          </a:p>
          <a:p>
            <a:r>
              <a:rPr lang="tr-TR"/>
              <a:t>1.'create_population' metodu: Belirli bir boyutta bir çanta popülasyonu oluşturur ve geri döndürür.</a:t>
            </a:r>
          </a:p>
        </p:txBody>
      </p:sp>
    </p:spTree>
    <p:extLst>
      <p:ext uri="{BB962C8B-B14F-4D97-AF65-F5344CB8AC3E}">
        <p14:creationId xmlns:p14="http://schemas.microsoft.com/office/powerpoint/2010/main" val="1248215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CCDFBF-4201-7207-4E8D-F1E2F6BE8875}"/>
              </a:ext>
            </a:extLst>
          </p:cNvPr>
          <p:cNvSpPr>
            <a:spLocks noGrp="1"/>
          </p:cNvSpPr>
          <p:nvPr>
            <p:ph type="title"/>
          </p:nvPr>
        </p:nvSpPr>
        <p:spPr>
          <a:xfrm>
            <a:off x="1451579" y="235975"/>
            <a:ext cx="9603275" cy="934064"/>
          </a:xfrm>
        </p:spPr>
        <p:txBody>
          <a:bodyPr/>
          <a:lstStyle/>
          <a:p>
            <a:r>
              <a:rPr lang="tr-TR" err="1"/>
              <a:t>Bpso</a:t>
            </a:r>
            <a:r>
              <a:rPr lang="tr-TR"/>
              <a:t> algoritmasının sözde kodu 2</a:t>
            </a:r>
          </a:p>
        </p:txBody>
      </p:sp>
      <p:sp>
        <p:nvSpPr>
          <p:cNvPr id="3" name="İçerik Yer Tutucusu 2">
            <a:extLst>
              <a:ext uri="{FF2B5EF4-FFF2-40B4-BE49-F238E27FC236}">
                <a16:creationId xmlns:a16="http://schemas.microsoft.com/office/drawing/2014/main" id="{318D2DA4-E3B4-97AA-B089-AB5B3819B239}"/>
              </a:ext>
            </a:extLst>
          </p:cNvPr>
          <p:cNvSpPr>
            <a:spLocks noGrp="1"/>
          </p:cNvSpPr>
          <p:nvPr>
            <p:ph idx="1"/>
          </p:nvPr>
        </p:nvSpPr>
        <p:spPr>
          <a:xfrm>
            <a:off x="1451579" y="825910"/>
            <a:ext cx="9603275" cy="5879690"/>
          </a:xfrm>
        </p:spPr>
        <p:txBody>
          <a:bodyPr>
            <a:normAutofit fontScale="77500" lnSpcReduction="20000"/>
          </a:bodyPr>
          <a:lstStyle/>
          <a:p>
            <a:r>
              <a:rPr lang="tr-TR" err="1"/>
              <a:t>c.Swarm</a:t>
            </a:r>
            <a:r>
              <a:rPr lang="tr-TR"/>
              <a:t> Sınıfı (Sürü Sınıfı):	</a:t>
            </a:r>
          </a:p>
          <a:p>
            <a:r>
              <a:rPr lang="tr-TR"/>
              <a:t>1.'_init_' metodu: Sürü nesnesi oluşturulduğunda çağrılan bir yapıcı </a:t>
            </a:r>
            <a:r>
              <a:rPr lang="tr-TR" err="1"/>
              <a:t>metoddur</a:t>
            </a:r>
            <a:r>
              <a:rPr lang="tr-TR"/>
              <a:t>. Bu metot, sürünün popülasyonunu alır ve en iyi 	durumları günceller.	</a:t>
            </a:r>
          </a:p>
          <a:p>
            <a:r>
              <a:rPr lang="tr-TR"/>
              <a:t>2'update_all_time_global_best' metodu: Tüm zamanların en iyi çantasını günceller.	</a:t>
            </a:r>
          </a:p>
          <a:p>
            <a:r>
              <a:rPr lang="tr-TR"/>
              <a:t>3.'update_velocities_of_population' metodu: Popülasyonun hızlarını günceller. Her bir çantanın hızı, PSO algoritmasının 	kurallarına göre güncellenir.	</a:t>
            </a:r>
          </a:p>
          <a:p>
            <a:r>
              <a:rPr lang="tr-TR"/>
              <a:t>4.'update_position_of_population' metodu: Popülasyonun pozisyonlarını günceller. Her bir çantanın indeksi, hız ve sigmoid 	fonksiyonu kullanılarak güncellenir.</a:t>
            </a:r>
          </a:p>
          <a:p>
            <a:r>
              <a:rPr lang="tr-TR" err="1"/>
              <a:t>d.InfoAboutProblem</a:t>
            </a:r>
            <a:r>
              <a:rPr lang="tr-TR"/>
              <a:t> Sınıfı (Problem Hakkında Bilgi Sınıfı):	</a:t>
            </a:r>
          </a:p>
          <a:p>
            <a:r>
              <a:rPr lang="tr-TR"/>
              <a:t>Bu sınıf, çantanın fiyatları, ağırlıkları, maksimum ağırlık, popülasyon boyutu, iterasyon sayısı, maksimum hız ve minimum hız gibi 	problem özelliklerini </a:t>
            </a:r>
            <a:r>
              <a:rPr lang="tr-TR" err="1"/>
              <a:t>içerir.e.BestBagOfAllTime</a:t>
            </a:r>
            <a:r>
              <a:rPr lang="tr-TR"/>
              <a:t> Sınıfı (Tüm Zamanların En İyi Çantası Sınıfı):	Bu sınıf, tüm zamanların en iyi çantasını saklar.</a:t>
            </a:r>
          </a:p>
          <a:p>
            <a:r>
              <a:rPr lang="tr-TR" err="1"/>
              <a:t>f.start</a:t>
            </a:r>
            <a:r>
              <a:rPr lang="tr-TR"/>
              <a:t> Fonksiyonu:	</a:t>
            </a:r>
          </a:p>
          <a:p>
            <a:r>
              <a:rPr lang="tr-TR"/>
              <a:t>PSO algoritmasının ana döngüsünü yürütür. Belirli bir iterasyon sayısı için sürünün en iyi durumunu günceller ve hızlarını ve 	pozisyonlarını </a:t>
            </a:r>
            <a:r>
              <a:rPr lang="tr-TR" err="1"/>
              <a:t>günceller.g.Ana</a:t>
            </a:r>
            <a:r>
              <a:rPr lang="tr-TR"/>
              <a:t> Program:	</a:t>
            </a:r>
          </a:p>
          <a:p>
            <a:r>
              <a:rPr lang="tr-TR"/>
              <a:t>Yardımcı sınıfı kullanarak bir çanta popülasyonu oluşturur.</a:t>
            </a:r>
          </a:p>
          <a:p>
            <a:r>
              <a:rPr lang="tr-TR"/>
              <a:t>Bu popülasyonu kullanarak bir sürü oluşturur.	</a:t>
            </a:r>
          </a:p>
          <a:p>
            <a:r>
              <a:rPr lang="tr-TR"/>
              <a:t>Ana döngüyü başlatır ve PSO algoritmasını çalıştırır.</a:t>
            </a:r>
          </a:p>
        </p:txBody>
      </p:sp>
    </p:spTree>
    <p:extLst>
      <p:ext uri="{BB962C8B-B14F-4D97-AF65-F5344CB8AC3E}">
        <p14:creationId xmlns:p14="http://schemas.microsoft.com/office/powerpoint/2010/main" val="535493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A2726-439E-D247-1B3C-E6EFC89111DA}"/>
              </a:ext>
            </a:extLst>
          </p:cNvPr>
          <p:cNvSpPr>
            <a:spLocks noGrp="1"/>
          </p:cNvSpPr>
          <p:nvPr>
            <p:ph type="title"/>
          </p:nvPr>
        </p:nvSpPr>
        <p:spPr/>
        <p:txBody>
          <a:bodyPr>
            <a:normAutofit/>
          </a:bodyPr>
          <a:lstStyle/>
          <a:p>
            <a:r>
              <a:rPr lang="tr-TR"/>
              <a:t>BPSO ALGORİTMASININ PROBLEME UYGULAMAMIZ</a:t>
            </a:r>
            <a:br>
              <a:rPr lang="tr-TR"/>
            </a:br>
            <a:endParaRPr lang="tr-TR"/>
          </a:p>
        </p:txBody>
      </p:sp>
      <p:sp>
        <p:nvSpPr>
          <p:cNvPr id="3" name="İçerik Yer Tutucusu 2">
            <a:extLst>
              <a:ext uri="{FF2B5EF4-FFF2-40B4-BE49-F238E27FC236}">
                <a16:creationId xmlns:a16="http://schemas.microsoft.com/office/drawing/2014/main" id="{BDFD19E4-1742-6EFF-F928-01D4FD5D31FD}"/>
              </a:ext>
            </a:extLst>
          </p:cNvPr>
          <p:cNvSpPr>
            <a:spLocks noGrp="1"/>
          </p:cNvSpPr>
          <p:nvPr>
            <p:ph idx="1"/>
          </p:nvPr>
        </p:nvSpPr>
        <p:spPr>
          <a:xfrm>
            <a:off x="1451579" y="2015732"/>
            <a:ext cx="9603275" cy="4916010"/>
          </a:xfrm>
        </p:spPr>
        <p:txBody>
          <a:bodyPr>
            <a:normAutofit/>
          </a:bodyPr>
          <a:lstStyle/>
          <a:p>
            <a:r>
              <a:rPr lang="tr-TR"/>
              <a:t>En başta eşyaların değerlerini ve ağırlıklarını tanımlayarak 2 listeye attık ve ek olarak çantanın maksimum ağırlığını tanımladık.</a:t>
            </a:r>
          </a:p>
          <a:p>
            <a:r>
              <a:rPr lang="tr-TR"/>
              <a:t>Sonrasında 100 çanta oluşturarak içine rastgele 0 ve 1’ler atarak çanta içeriğini oluşturduk. </a:t>
            </a:r>
          </a:p>
          <a:p>
            <a:endParaRPr lang="tr-TR"/>
          </a:p>
          <a:p>
            <a:endParaRPr lang="tr-TR"/>
          </a:p>
          <a:p>
            <a:pPr marL="0" indent="0">
              <a:buNone/>
            </a:pPr>
            <a:endParaRPr lang="tr-TR"/>
          </a:p>
          <a:p>
            <a:pPr marL="0" indent="0">
              <a:buNone/>
            </a:pPr>
            <a:r>
              <a:rPr lang="tr-TR" err="1"/>
              <a:t>Calculate_fitness</a:t>
            </a:r>
            <a:r>
              <a:rPr lang="tr-TR"/>
              <a:t> kısmında çantaların ağırlıklarını topladık ve yük kapasitesini aşıyorsa etiketlemek için ağırlığı -1 ile çarptık</a:t>
            </a:r>
          </a:p>
          <a:p>
            <a:endParaRPr lang="tr-TR"/>
          </a:p>
          <a:p>
            <a:endParaRPr lang="tr-TR"/>
          </a:p>
          <a:p>
            <a:endParaRPr lang="tr-TR"/>
          </a:p>
        </p:txBody>
      </p:sp>
      <p:pic>
        <p:nvPicPr>
          <p:cNvPr id="5" name="Resim 4" descr="metin, yazı tipi, ekran görüntüsü içeren bir resim&#10;&#10;Açıklama otomatik olarak oluşturuldu">
            <a:extLst>
              <a:ext uri="{FF2B5EF4-FFF2-40B4-BE49-F238E27FC236}">
                <a16:creationId xmlns:a16="http://schemas.microsoft.com/office/drawing/2014/main" id="{88C11510-0912-E971-BD14-783ECAE21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3" y="3579060"/>
            <a:ext cx="5908886" cy="1391933"/>
          </a:xfrm>
          <a:prstGeom prst="rect">
            <a:avLst/>
          </a:prstGeom>
        </p:spPr>
      </p:pic>
      <p:pic>
        <p:nvPicPr>
          <p:cNvPr id="7" name="Resim 6" descr="metin, ekran görüntüsü, yazı tipi, yazılım içeren bir resim&#10;&#10;Açıklama otomatik olarak oluşturuldu">
            <a:extLst>
              <a:ext uri="{FF2B5EF4-FFF2-40B4-BE49-F238E27FC236}">
                <a16:creationId xmlns:a16="http://schemas.microsoft.com/office/drawing/2014/main" id="{EB06655C-5C5C-3784-2C8B-985D33B34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523" y="3308029"/>
            <a:ext cx="6368688" cy="1933994"/>
          </a:xfrm>
          <a:prstGeom prst="rect">
            <a:avLst/>
          </a:prstGeom>
        </p:spPr>
      </p:pic>
    </p:spTree>
    <p:extLst>
      <p:ext uri="{BB962C8B-B14F-4D97-AF65-F5344CB8AC3E}">
        <p14:creationId xmlns:p14="http://schemas.microsoft.com/office/powerpoint/2010/main" val="4005306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A12F76-22FB-C188-50F6-92E6BA40CBBF}"/>
              </a:ext>
            </a:extLst>
          </p:cNvPr>
          <p:cNvSpPr>
            <a:spLocks noGrp="1"/>
          </p:cNvSpPr>
          <p:nvPr>
            <p:ph type="title"/>
          </p:nvPr>
        </p:nvSpPr>
        <p:spPr/>
        <p:txBody>
          <a:bodyPr/>
          <a:lstStyle/>
          <a:p>
            <a:r>
              <a:rPr lang="tr-TR"/>
              <a:t>BPSO ALGORİTMASININ PROBLEME UYGULAMAMIZ</a:t>
            </a:r>
            <a:br>
              <a:rPr lang="tr-TR"/>
            </a:br>
            <a:endParaRPr lang="tr-TR"/>
          </a:p>
        </p:txBody>
      </p:sp>
      <p:sp>
        <p:nvSpPr>
          <p:cNvPr id="3" name="İçerik Yer Tutucusu 2">
            <a:extLst>
              <a:ext uri="{FF2B5EF4-FFF2-40B4-BE49-F238E27FC236}">
                <a16:creationId xmlns:a16="http://schemas.microsoft.com/office/drawing/2014/main" id="{52B7A590-BD18-94A7-150C-5BD85B455962}"/>
              </a:ext>
            </a:extLst>
          </p:cNvPr>
          <p:cNvSpPr>
            <a:spLocks noGrp="1"/>
          </p:cNvSpPr>
          <p:nvPr>
            <p:ph idx="1"/>
          </p:nvPr>
        </p:nvSpPr>
        <p:spPr/>
        <p:txBody>
          <a:bodyPr/>
          <a:lstStyle/>
          <a:p>
            <a:r>
              <a:rPr lang="tr-TR"/>
              <a:t>Çantaların </a:t>
            </a:r>
            <a:r>
              <a:rPr lang="tr-TR" err="1"/>
              <a:t>fitness</a:t>
            </a:r>
            <a:r>
              <a:rPr lang="tr-TR"/>
              <a:t> değerlerini teker teker karşılaştırarak en yüksek değeri olan çantayı global </a:t>
            </a:r>
            <a:r>
              <a:rPr lang="tr-TR" err="1"/>
              <a:t>best</a:t>
            </a:r>
            <a:r>
              <a:rPr lang="tr-TR"/>
              <a:t> değişkenine atadık.</a:t>
            </a:r>
          </a:p>
        </p:txBody>
      </p:sp>
      <p:pic>
        <p:nvPicPr>
          <p:cNvPr id="5" name="Resim 4">
            <a:extLst>
              <a:ext uri="{FF2B5EF4-FFF2-40B4-BE49-F238E27FC236}">
                <a16:creationId xmlns:a16="http://schemas.microsoft.com/office/drawing/2014/main" id="{3FB95D3D-4805-B176-25B5-DC1AF73F9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2582"/>
            <a:ext cx="12192000" cy="1261943"/>
          </a:xfrm>
          <a:prstGeom prst="rect">
            <a:avLst/>
          </a:prstGeom>
        </p:spPr>
      </p:pic>
    </p:spTree>
    <p:extLst>
      <p:ext uri="{BB962C8B-B14F-4D97-AF65-F5344CB8AC3E}">
        <p14:creationId xmlns:p14="http://schemas.microsoft.com/office/powerpoint/2010/main" val="368437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DDC69D-27DC-7CAE-F0A1-B451676E4582}"/>
              </a:ext>
            </a:extLst>
          </p:cNvPr>
          <p:cNvSpPr>
            <a:spLocks noGrp="1"/>
          </p:cNvSpPr>
          <p:nvPr>
            <p:ph type="title"/>
          </p:nvPr>
        </p:nvSpPr>
        <p:spPr/>
        <p:txBody>
          <a:bodyPr/>
          <a:lstStyle/>
          <a:p>
            <a:r>
              <a:rPr lang="tr-TR"/>
              <a:t>KNAPSACK PROBLEMİ ÇÖZÜMÜNDE SEÇTİĞİMİZ ALGORİTMALAR</a:t>
            </a:r>
          </a:p>
        </p:txBody>
      </p:sp>
      <p:sp>
        <p:nvSpPr>
          <p:cNvPr id="3" name="İçerik Yer Tutucusu 2">
            <a:extLst>
              <a:ext uri="{FF2B5EF4-FFF2-40B4-BE49-F238E27FC236}">
                <a16:creationId xmlns:a16="http://schemas.microsoft.com/office/drawing/2014/main" id="{DCFEEF1C-8901-A6EE-BD2E-7C57CE966611}"/>
              </a:ext>
            </a:extLst>
          </p:cNvPr>
          <p:cNvSpPr>
            <a:spLocks noGrp="1"/>
          </p:cNvSpPr>
          <p:nvPr>
            <p:ph idx="1"/>
          </p:nvPr>
        </p:nvSpPr>
        <p:spPr>
          <a:xfrm>
            <a:off x="1451579" y="2035278"/>
            <a:ext cx="9603275" cy="3431068"/>
          </a:xfrm>
        </p:spPr>
        <p:txBody>
          <a:bodyPr>
            <a:normAutofit/>
          </a:bodyPr>
          <a:lstStyle/>
          <a:p>
            <a:r>
              <a:rPr lang="tr-TR" sz="3600" b="1" u="sng"/>
              <a:t>1-) GENETİK ALGORİTMASI</a:t>
            </a:r>
          </a:p>
          <a:p>
            <a:endParaRPr lang="tr-TR" sz="3600" b="1" u="sng"/>
          </a:p>
          <a:p>
            <a:r>
              <a:rPr lang="tr-TR" sz="3600" b="1" u="sng"/>
              <a:t>2-) PARÇACIK SÜRÜ OPTİMİZASYONU</a:t>
            </a:r>
          </a:p>
        </p:txBody>
      </p:sp>
    </p:spTree>
    <p:extLst>
      <p:ext uri="{BB962C8B-B14F-4D97-AF65-F5344CB8AC3E}">
        <p14:creationId xmlns:p14="http://schemas.microsoft.com/office/powerpoint/2010/main" val="115499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C940CD-1652-9F5A-72F5-449BCF88749C}"/>
              </a:ext>
            </a:extLst>
          </p:cNvPr>
          <p:cNvSpPr>
            <a:spLocks noGrp="1"/>
          </p:cNvSpPr>
          <p:nvPr>
            <p:ph type="title"/>
          </p:nvPr>
        </p:nvSpPr>
        <p:spPr/>
        <p:txBody>
          <a:bodyPr/>
          <a:lstStyle/>
          <a:p>
            <a:r>
              <a:rPr lang="tr-TR"/>
              <a:t>BPSO ALGORİTMASININ PROBLEME UYGULAMAMIZ</a:t>
            </a:r>
            <a:br>
              <a:rPr lang="tr-TR"/>
            </a:br>
            <a:endParaRPr lang="tr-TR"/>
          </a:p>
        </p:txBody>
      </p:sp>
      <p:sp>
        <p:nvSpPr>
          <p:cNvPr id="3" name="İçerik Yer Tutucusu 2">
            <a:extLst>
              <a:ext uri="{FF2B5EF4-FFF2-40B4-BE49-F238E27FC236}">
                <a16:creationId xmlns:a16="http://schemas.microsoft.com/office/drawing/2014/main" id="{FA4DF27F-4C75-CAA5-DF9C-61F5B63AF141}"/>
              </a:ext>
            </a:extLst>
          </p:cNvPr>
          <p:cNvSpPr>
            <a:spLocks noGrp="1"/>
          </p:cNvSpPr>
          <p:nvPr>
            <p:ph idx="1"/>
          </p:nvPr>
        </p:nvSpPr>
        <p:spPr/>
        <p:txBody>
          <a:bodyPr/>
          <a:lstStyle/>
          <a:p>
            <a:r>
              <a:rPr lang="tr-TR"/>
              <a:t>Sonraki adımda çantanın hızları BPSO algoritmasındaki formüle uygun olarak güncellenir ve çantanın yeni konumu hesaplanırken kullanılır.</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DE8A2FF6-39C4-12AE-B7BB-196F6AC07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038" y="2752539"/>
            <a:ext cx="8570181" cy="3300942"/>
          </a:xfrm>
          <a:prstGeom prst="rect">
            <a:avLst/>
          </a:prstGeom>
        </p:spPr>
      </p:pic>
    </p:spTree>
    <p:extLst>
      <p:ext uri="{BB962C8B-B14F-4D97-AF65-F5344CB8AC3E}">
        <p14:creationId xmlns:p14="http://schemas.microsoft.com/office/powerpoint/2010/main" val="2279523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6489E-D5EA-7335-0374-E0700C5EE0CF}"/>
              </a:ext>
            </a:extLst>
          </p:cNvPr>
          <p:cNvSpPr>
            <a:spLocks noGrp="1"/>
          </p:cNvSpPr>
          <p:nvPr>
            <p:ph type="title"/>
          </p:nvPr>
        </p:nvSpPr>
        <p:spPr/>
        <p:txBody>
          <a:bodyPr/>
          <a:lstStyle/>
          <a:p>
            <a:r>
              <a:rPr lang="tr-TR"/>
              <a:t>BPSO ALGORİTMASININ PROBLEME UYGULAMAMIZ</a:t>
            </a:r>
            <a:br>
              <a:rPr lang="tr-TR"/>
            </a:br>
            <a:endParaRPr lang="tr-TR"/>
          </a:p>
        </p:txBody>
      </p:sp>
      <p:sp>
        <p:nvSpPr>
          <p:cNvPr id="3" name="İçerik Yer Tutucusu 2">
            <a:extLst>
              <a:ext uri="{FF2B5EF4-FFF2-40B4-BE49-F238E27FC236}">
                <a16:creationId xmlns:a16="http://schemas.microsoft.com/office/drawing/2014/main" id="{DE5F9543-2F29-6318-7B3C-35393552C23F}"/>
              </a:ext>
            </a:extLst>
          </p:cNvPr>
          <p:cNvSpPr>
            <a:spLocks noGrp="1"/>
          </p:cNvSpPr>
          <p:nvPr>
            <p:ph idx="1"/>
          </p:nvPr>
        </p:nvSpPr>
        <p:spPr/>
        <p:txBody>
          <a:bodyPr/>
          <a:lstStyle/>
          <a:p>
            <a:r>
              <a:rPr lang="tr-TR"/>
              <a:t>Önceki adımda güncellenen hızları kullanarak soktuğumuz sigmoid fonksiyonu ile çantaların yeni konumlarını hesapladık.</a:t>
            </a:r>
          </a:p>
          <a:p>
            <a:r>
              <a:rPr lang="tr-TR"/>
              <a:t>Eğer çantanın yeni konumu en iyi kendi konumuysa çantanın en iyi konumu güncelledik.</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D041DD9E-D42B-B783-7C90-11F1958EB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205" y="3243654"/>
            <a:ext cx="7963590" cy="3025402"/>
          </a:xfrm>
          <a:prstGeom prst="rect">
            <a:avLst/>
          </a:prstGeom>
        </p:spPr>
      </p:pic>
    </p:spTree>
    <p:extLst>
      <p:ext uri="{BB962C8B-B14F-4D97-AF65-F5344CB8AC3E}">
        <p14:creationId xmlns:p14="http://schemas.microsoft.com/office/powerpoint/2010/main" val="992830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77778B-D534-46BA-3384-D03FB222E1F6}"/>
              </a:ext>
            </a:extLst>
          </p:cNvPr>
          <p:cNvSpPr>
            <a:spLocks noGrp="1"/>
          </p:cNvSpPr>
          <p:nvPr>
            <p:ph type="title"/>
          </p:nvPr>
        </p:nvSpPr>
        <p:spPr/>
        <p:txBody>
          <a:bodyPr/>
          <a:lstStyle/>
          <a:p>
            <a:r>
              <a:rPr lang="tr-TR"/>
              <a:t>BPSO ALGORİTMASININ PROBLEME UYGULAMAMIZ</a:t>
            </a:r>
            <a:br>
              <a:rPr lang="tr-TR"/>
            </a:br>
            <a:endParaRPr lang="tr-TR"/>
          </a:p>
        </p:txBody>
      </p:sp>
      <p:sp>
        <p:nvSpPr>
          <p:cNvPr id="3" name="İçerik Yer Tutucusu 2">
            <a:extLst>
              <a:ext uri="{FF2B5EF4-FFF2-40B4-BE49-F238E27FC236}">
                <a16:creationId xmlns:a16="http://schemas.microsoft.com/office/drawing/2014/main" id="{865B12B1-2FC4-C5F2-29E0-B217B87A186A}"/>
              </a:ext>
            </a:extLst>
          </p:cNvPr>
          <p:cNvSpPr>
            <a:spLocks noGrp="1"/>
          </p:cNvSpPr>
          <p:nvPr>
            <p:ph idx="1"/>
          </p:nvPr>
        </p:nvSpPr>
        <p:spPr/>
        <p:txBody>
          <a:bodyPr/>
          <a:lstStyle/>
          <a:p>
            <a:r>
              <a:rPr lang="tr-TR"/>
              <a:t>Bu 3 fonksiyon girilen iterasyon sayısı kadar tekrarlanır ve her döngü sonunda en yüksek </a:t>
            </a:r>
            <a:r>
              <a:rPr lang="tr-TR" err="1"/>
              <a:t>fitnessa</a:t>
            </a:r>
            <a:r>
              <a:rPr lang="tr-TR"/>
              <a:t> sahip çanta yeni global </a:t>
            </a:r>
            <a:r>
              <a:rPr lang="tr-TR" err="1"/>
              <a:t>best</a:t>
            </a:r>
            <a:r>
              <a:rPr lang="tr-TR"/>
              <a:t> olur.</a:t>
            </a:r>
          </a:p>
          <a:p>
            <a:r>
              <a:rPr lang="tr-TR"/>
              <a:t>İterasyonlar sonucunda problemin en uygun değerini global </a:t>
            </a:r>
            <a:r>
              <a:rPr lang="tr-TR" err="1"/>
              <a:t>best</a:t>
            </a:r>
            <a:r>
              <a:rPr lang="tr-TR"/>
              <a:t> ile bulmaya çalıştık.</a:t>
            </a:r>
          </a:p>
        </p:txBody>
      </p:sp>
      <p:pic>
        <p:nvPicPr>
          <p:cNvPr id="5" name="Resim 4" descr="metin, ekran görüntüsü, yazı tipi içeren bir resim&#10;&#10;Açıklama otomatik olarak oluşturuldu">
            <a:extLst>
              <a:ext uri="{FF2B5EF4-FFF2-40B4-BE49-F238E27FC236}">
                <a16:creationId xmlns:a16="http://schemas.microsoft.com/office/drawing/2014/main" id="{2EAF685C-37C8-7687-9591-D5776D722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063" y="3608139"/>
            <a:ext cx="8624515" cy="1593126"/>
          </a:xfrm>
          <a:prstGeom prst="rect">
            <a:avLst/>
          </a:prstGeom>
        </p:spPr>
      </p:pic>
    </p:spTree>
    <p:extLst>
      <p:ext uri="{BB962C8B-B14F-4D97-AF65-F5344CB8AC3E}">
        <p14:creationId xmlns:p14="http://schemas.microsoft.com/office/powerpoint/2010/main" val="401130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C46B57-A33C-C0E3-3444-1FFC18AF8D8F}"/>
              </a:ext>
            </a:extLst>
          </p:cNvPr>
          <p:cNvSpPr>
            <a:spLocks noGrp="1"/>
          </p:cNvSpPr>
          <p:nvPr>
            <p:ph type="title"/>
          </p:nvPr>
        </p:nvSpPr>
        <p:spPr/>
        <p:txBody>
          <a:bodyPr/>
          <a:lstStyle/>
          <a:p>
            <a:r>
              <a:rPr lang="tr-TR"/>
              <a:t>1-) GENETİK ALGORİTMASI</a:t>
            </a:r>
          </a:p>
        </p:txBody>
      </p:sp>
      <p:sp>
        <p:nvSpPr>
          <p:cNvPr id="3" name="İçerik Yer Tutucusu 2">
            <a:extLst>
              <a:ext uri="{FF2B5EF4-FFF2-40B4-BE49-F238E27FC236}">
                <a16:creationId xmlns:a16="http://schemas.microsoft.com/office/drawing/2014/main" id="{ECBA31A3-237D-161F-CC4C-5B3B662221AA}"/>
              </a:ext>
            </a:extLst>
          </p:cNvPr>
          <p:cNvSpPr>
            <a:spLocks noGrp="1"/>
          </p:cNvSpPr>
          <p:nvPr>
            <p:ph idx="1"/>
          </p:nvPr>
        </p:nvSpPr>
        <p:spPr/>
        <p:txBody>
          <a:bodyPr>
            <a:normAutofit/>
          </a:bodyPr>
          <a:lstStyle/>
          <a:p>
            <a:r>
              <a:rPr lang="tr-TR" sz="2400"/>
              <a:t>Genetik algoritması doğal seleksiyon ve genetik özelliklerin bilgisayar programlarına uyarlanmasıyla çalışan optimizasyon algoritmasıdır. Algoritma çalışma mantığı önce bir örnek popülasyon oluşturur, bunları birbirleriyle çaprazlar, mutasyona uğratır ve yeni nesilleri değerlendirerek en ideal çözümü üretir.</a:t>
            </a:r>
          </a:p>
        </p:txBody>
      </p:sp>
    </p:spTree>
    <p:extLst>
      <p:ext uri="{BB962C8B-B14F-4D97-AF65-F5344CB8AC3E}">
        <p14:creationId xmlns:p14="http://schemas.microsoft.com/office/powerpoint/2010/main" val="150575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3AFAEF-D27E-AB9D-23E7-7630C2968CAD}"/>
              </a:ext>
            </a:extLst>
          </p:cNvPr>
          <p:cNvSpPr>
            <a:spLocks noGrp="1"/>
          </p:cNvSpPr>
          <p:nvPr>
            <p:ph type="title"/>
          </p:nvPr>
        </p:nvSpPr>
        <p:spPr/>
        <p:txBody>
          <a:bodyPr/>
          <a:lstStyle/>
          <a:p>
            <a:r>
              <a:rPr lang="tr-TR"/>
              <a:t>KNAPSACK PROBLEMİ VE GENETİK ALGORİTMASIYLA İLGİLİ YAPILAN ÇALIŞMALAR</a:t>
            </a:r>
          </a:p>
        </p:txBody>
      </p:sp>
      <p:sp>
        <p:nvSpPr>
          <p:cNvPr id="3" name="İçerik Yer Tutucusu 2">
            <a:extLst>
              <a:ext uri="{FF2B5EF4-FFF2-40B4-BE49-F238E27FC236}">
                <a16:creationId xmlns:a16="http://schemas.microsoft.com/office/drawing/2014/main" id="{BF2A3207-A121-561D-31CD-2551E4645686}"/>
              </a:ext>
            </a:extLst>
          </p:cNvPr>
          <p:cNvSpPr>
            <a:spLocks noGrp="1"/>
          </p:cNvSpPr>
          <p:nvPr>
            <p:ph idx="1"/>
          </p:nvPr>
        </p:nvSpPr>
        <p:spPr>
          <a:xfrm>
            <a:off x="1451579" y="2015732"/>
            <a:ext cx="9603275" cy="3893456"/>
          </a:xfrm>
        </p:spPr>
        <p:txBody>
          <a:bodyPr>
            <a:normAutofit fontScale="92500" lnSpcReduction="10000"/>
          </a:bodyPr>
          <a:lstStyle/>
          <a:p>
            <a:r>
              <a:rPr lang="tr-TR"/>
              <a:t>1-) GA parametrelerinin ayarlanması.</a:t>
            </a:r>
          </a:p>
          <a:p>
            <a:r>
              <a:rPr lang="tr-TR"/>
              <a:t>2-) İyileştirilmiş çaprazlama ve mutasyon operatörleri</a:t>
            </a:r>
          </a:p>
          <a:p>
            <a:r>
              <a:rPr lang="tr-TR"/>
              <a:t>3-) Kısıtların incelenmesi</a:t>
            </a:r>
          </a:p>
          <a:p>
            <a:r>
              <a:rPr lang="tr-TR"/>
              <a:t>4-) Çok amaçlı optimizasyon</a:t>
            </a:r>
          </a:p>
          <a:p>
            <a:r>
              <a:rPr lang="tr-TR"/>
              <a:t>5-) Paralel GA ve dağıtık optimizasyon</a:t>
            </a:r>
          </a:p>
          <a:p>
            <a:r>
              <a:rPr lang="tr-TR"/>
              <a:t>6-) Evrimci stratejiler ve diğer evrimsel algoritmalar</a:t>
            </a:r>
          </a:p>
          <a:p>
            <a:endParaRPr lang="tr-TR"/>
          </a:p>
          <a:p>
            <a:r>
              <a:rPr lang="tr-TR"/>
              <a:t>Bunlar </a:t>
            </a:r>
            <a:r>
              <a:rPr lang="tr-TR" err="1"/>
              <a:t>knapsack</a:t>
            </a:r>
            <a:r>
              <a:rPr lang="tr-TR"/>
              <a:t> probleminin genetik algoritma ile çözülmesi için gelişim süresinde yapılan çalışmalardır.</a:t>
            </a:r>
          </a:p>
        </p:txBody>
      </p:sp>
    </p:spTree>
    <p:extLst>
      <p:ext uri="{BB962C8B-B14F-4D97-AF65-F5344CB8AC3E}">
        <p14:creationId xmlns:p14="http://schemas.microsoft.com/office/powerpoint/2010/main" val="148766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4C59C6-B849-91BC-8F7F-AB13FA8226AD}"/>
              </a:ext>
            </a:extLst>
          </p:cNvPr>
          <p:cNvSpPr>
            <a:spLocks noGrp="1"/>
          </p:cNvSpPr>
          <p:nvPr>
            <p:ph type="title"/>
          </p:nvPr>
        </p:nvSpPr>
        <p:spPr/>
        <p:txBody>
          <a:bodyPr/>
          <a:lstStyle/>
          <a:p>
            <a:r>
              <a:rPr lang="tr-TR"/>
              <a:t>GENETİK ALGORİTMASI ÇALIŞMA MANTIĞI</a:t>
            </a:r>
          </a:p>
        </p:txBody>
      </p:sp>
      <p:sp>
        <p:nvSpPr>
          <p:cNvPr id="3" name="İçerik Yer Tutucusu 2">
            <a:extLst>
              <a:ext uri="{FF2B5EF4-FFF2-40B4-BE49-F238E27FC236}">
                <a16:creationId xmlns:a16="http://schemas.microsoft.com/office/drawing/2014/main" id="{5711179E-A569-B5D2-581A-74ABA3F815FB}"/>
              </a:ext>
            </a:extLst>
          </p:cNvPr>
          <p:cNvSpPr>
            <a:spLocks noGrp="1"/>
          </p:cNvSpPr>
          <p:nvPr>
            <p:ph idx="1"/>
          </p:nvPr>
        </p:nvSpPr>
        <p:spPr/>
        <p:txBody>
          <a:bodyPr>
            <a:normAutofit/>
          </a:bodyPr>
          <a:lstStyle/>
          <a:p>
            <a:r>
              <a:rPr lang="tr-TR" sz="3600"/>
              <a:t>1-Örnek popülasyon oluşturulması:</a:t>
            </a:r>
          </a:p>
          <a:p>
            <a:r>
              <a:rPr lang="tr-TR" sz="2400"/>
              <a:t>İlk olarak problemle ilgili belli sayıda bireyden oluşan rastgele başlangıç popülasyonu oluşturulur.</a:t>
            </a:r>
          </a:p>
          <a:p>
            <a:r>
              <a:rPr lang="tr-TR" sz="2400"/>
              <a:t>Her bir birey potansiyel bir çözümü temsil eder.</a:t>
            </a:r>
          </a:p>
        </p:txBody>
      </p:sp>
    </p:spTree>
    <p:extLst>
      <p:ext uri="{BB962C8B-B14F-4D97-AF65-F5344CB8AC3E}">
        <p14:creationId xmlns:p14="http://schemas.microsoft.com/office/powerpoint/2010/main" val="95906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88DE3E-EB07-B86A-A525-07D9A98300E5}"/>
              </a:ext>
            </a:extLst>
          </p:cNvPr>
          <p:cNvSpPr>
            <a:spLocks noGrp="1"/>
          </p:cNvSpPr>
          <p:nvPr>
            <p:ph type="title"/>
          </p:nvPr>
        </p:nvSpPr>
        <p:spPr/>
        <p:txBody>
          <a:bodyPr/>
          <a:lstStyle/>
          <a:p>
            <a:r>
              <a:rPr lang="tr-TR"/>
              <a:t>GENETİK ALGORİTMASI ÇALIŞMA MANTIĞI </a:t>
            </a:r>
          </a:p>
        </p:txBody>
      </p:sp>
      <p:sp>
        <p:nvSpPr>
          <p:cNvPr id="3" name="İçerik Yer Tutucusu 2">
            <a:extLst>
              <a:ext uri="{FF2B5EF4-FFF2-40B4-BE49-F238E27FC236}">
                <a16:creationId xmlns:a16="http://schemas.microsoft.com/office/drawing/2014/main" id="{1313DC11-DF1C-7699-876F-16CD657445AB}"/>
              </a:ext>
            </a:extLst>
          </p:cNvPr>
          <p:cNvSpPr>
            <a:spLocks noGrp="1"/>
          </p:cNvSpPr>
          <p:nvPr>
            <p:ph idx="1"/>
          </p:nvPr>
        </p:nvSpPr>
        <p:spPr/>
        <p:txBody>
          <a:bodyPr>
            <a:normAutofit/>
          </a:bodyPr>
          <a:lstStyle/>
          <a:p>
            <a:r>
              <a:rPr lang="tr-TR" sz="3600"/>
              <a:t>2- Uygunluk değeri hesaplanması ve seçim:</a:t>
            </a:r>
          </a:p>
          <a:p>
            <a:r>
              <a:rPr lang="tr-TR" sz="2400"/>
              <a:t>Her bir bireyin ne kadar başarılı olduğu hesaplanması için </a:t>
            </a:r>
            <a:r>
              <a:rPr lang="tr-TR" sz="2400" err="1"/>
              <a:t>fitness</a:t>
            </a:r>
            <a:r>
              <a:rPr lang="tr-TR" sz="2400"/>
              <a:t> fonksiyonu kullanılır. Bu fonksiyon bireylerin çözüme ne kadar uygun olduğunu hesaplar.</a:t>
            </a:r>
          </a:p>
          <a:p>
            <a:r>
              <a:rPr lang="tr-TR" sz="2400"/>
              <a:t>Uygunluk değeri kullanılarak başarılı bireyleri popülasyon içinde yeni bir nesil oluşturmak için seçer. </a:t>
            </a:r>
          </a:p>
        </p:txBody>
      </p:sp>
    </p:spTree>
    <p:extLst>
      <p:ext uri="{BB962C8B-B14F-4D97-AF65-F5344CB8AC3E}">
        <p14:creationId xmlns:p14="http://schemas.microsoft.com/office/powerpoint/2010/main" val="255538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3EBFEC-0656-53CA-FCF5-C37006AF9B0F}"/>
              </a:ext>
            </a:extLst>
          </p:cNvPr>
          <p:cNvSpPr>
            <a:spLocks noGrp="1"/>
          </p:cNvSpPr>
          <p:nvPr>
            <p:ph type="title"/>
          </p:nvPr>
        </p:nvSpPr>
        <p:spPr/>
        <p:txBody>
          <a:bodyPr/>
          <a:lstStyle/>
          <a:p>
            <a:r>
              <a:rPr lang="tr-TR"/>
              <a:t>GENETİK ALGORİTMASI ÇALIŞMA MANTIĞI </a:t>
            </a:r>
          </a:p>
        </p:txBody>
      </p:sp>
      <p:sp>
        <p:nvSpPr>
          <p:cNvPr id="3" name="İçerik Yer Tutucusu 2">
            <a:extLst>
              <a:ext uri="{FF2B5EF4-FFF2-40B4-BE49-F238E27FC236}">
                <a16:creationId xmlns:a16="http://schemas.microsoft.com/office/drawing/2014/main" id="{3D730C84-527F-9543-A214-51293AEBFEAD}"/>
              </a:ext>
            </a:extLst>
          </p:cNvPr>
          <p:cNvSpPr>
            <a:spLocks noGrp="1"/>
          </p:cNvSpPr>
          <p:nvPr>
            <p:ph idx="1"/>
          </p:nvPr>
        </p:nvSpPr>
        <p:spPr/>
        <p:txBody>
          <a:bodyPr>
            <a:normAutofit/>
          </a:bodyPr>
          <a:lstStyle/>
          <a:p>
            <a:r>
              <a:rPr lang="tr-TR" sz="3600"/>
              <a:t>3- Çaprazlama:</a:t>
            </a:r>
          </a:p>
          <a:p>
            <a:r>
              <a:rPr lang="tr-TR" sz="2400"/>
              <a:t>Seçilen bireyler arasında çaprazlama işlemi gerçekleştirilir. Bu işlem bireylerin içindeki bilgileri değiş tokuş yaptırarak yeni bireyler oluşturması sağlanır.</a:t>
            </a:r>
          </a:p>
        </p:txBody>
      </p:sp>
    </p:spTree>
    <p:extLst>
      <p:ext uri="{BB962C8B-B14F-4D97-AF65-F5344CB8AC3E}">
        <p14:creationId xmlns:p14="http://schemas.microsoft.com/office/powerpoint/2010/main" val="3546829721"/>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Widescreen</PresentationFormat>
  <Slides>42</Slides>
  <Notes>0</Notes>
  <HiddenSlides>0</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Galeri</vt:lpstr>
      <vt:lpstr>Knapsack probleminin genetik VE BPSO ile çözümü</vt:lpstr>
      <vt:lpstr>Operasyonel araştırma PROBLEMLERİ HAKKINDA genel literatür bilgisi</vt:lpstr>
      <vt:lpstr>KNAPSACK PROBLEMİ HAKKINDA GENEL LİTERATÜR BİLGİSİ</vt:lpstr>
      <vt:lpstr>KNAPSACK PROBLEMİ ÇÖZÜMÜNDE SEÇTİĞİMİZ ALGORİTMALAR</vt:lpstr>
      <vt:lpstr>1-) GENETİK ALGORİTMASI</vt:lpstr>
      <vt:lpstr>KNAPSACK PROBLEMİ VE GENETİK ALGORİTMASIYLA İLGİLİ YAPILAN ÇALIŞMALAR</vt:lpstr>
      <vt:lpstr>GENETİK ALGORİTMASI ÇALIŞMA MANTIĞI</vt:lpstr>
      <vt:lpstr>GENETİK ALGORİTMASI ÇALIŞMA MANTIĞI </vt:lpstr>
      <vt:lpstr>GENETİK ALGORİTMASI ÇALIŞMA MANTIĞI </vt:lpstr>
      <vt:lpstr>GENETİK ALGORİTMASI ÇALIŞMA MANTIĞI </vt:lpstr>
      <vt:lpstr>GENETİK ALGORİTMASI ÇALIŞMA MANTIĞI </vt:lpstr>
      <vt:lpstr>GENETİK ALGORİTMASI ÇALIŞMA MANTIĞI </vt:lpstr>
      <vt:lpstr>GENETİk ALGORİtmasının AKIŞ DİYAGRAMLARI-1</vt:lpstr>
      <vt:lpstr>Genetik algoritmasının akış diyagramları-2</vt:lpstr>
      <vt:lpstr>GENETİK ALGORİTMASININ SÖZDE KODU</vt:lpstr>
      <vt:lpstr>KNAPSACK PROBLEMİNİN MATEMATİKSEL DENKLEMLERİ (AMAÇ FONKSİYONU)</vt:lpstr>
      <vt:lpstr>KNAPSACK PROBLEMİNİN MATEMATİKSEL DENKLEMLERİ (PROBLEM SINIRLARI)</vt:lpstr>
      <vt:lpstr>KNAPSACK PROBLEMİNİN MATEMATİKSEL DENKLEMLERİ (PROBLEM SINIRLARI)</vt:lpstr>
      <vt:lpstr>KNAPSACK PROBLEMİNİN MATEMATİKSEL DENKLEMLERİ (PROBLEM SINIRLARI)</vt:lpstr>
      <vt:lpstr>GENETİK ALGORİTMASININ PROBLEME UYGULAMAMIZ </vt:lpstr>
      <vt:lpstr>GENETİK ALGORİTMASININ PROBLEME UYGULAMAMIZ </vt:lpstr>
      <vt:lpstr>GENETİK ALGORİTMASININ PROBLEME UYGULAMAMIZ </vt:lpstr>
      <vt:lpstr>GENETİK ALGORİTMASININ PROBLEME UYGULAMAMIZ </vt:lpstr>
      <vt:lpstr>GENETİK ALGORİTMASININ PROBLEME UYGULAMAMIZ </vt:lpstr>
      <vt:lpstr>GENETİK ALGORİTMASININ PROBLEME UYGULAMAMIZ </vt:lpstr>
      <vt:lpstr>GENETİK ALGORİTMASININ PROBLEME UYGULAMAMIZ </vt:lpstr>
      <vt:lpstr>2)BPSO ALGORİTMASI</vt:lpstr>
      <vt:lpstr>KNAPSACK PROBLEMİ VE BPSO ALGORİTMASIYLA İLGİLİ YAPILAN ÇALIŞMALAR</vt:lpstr>
      <vt:lpstr>BPSO ALGORİTMASI ÇALIŞMA MANTIĞI</vt:lpstr>
      <vt:lpstr>BPSO ALGORİTMASI ÇALIŞMA MANTIĞI</vt:lpstr>
      <vt:lpstr>BPSO ALGORİTMASI ÇALIŞMA MANTIĞI</vt:lpstr>
      <vt:lpstr>BPSO ALGORİTMASI ÇALIŞMA MANTIĞI</vt:lpstr>
      <vt:lpstr>BPSO ALGORİTMASI ÇALIŞMA MANTIĞI</vt:lpstr>
      <vt:lpstr>BPSO ALGORİtmasının AKIŞ DİYAGRAMLARI-1</vt:lpstr>
      <vt:lpstr>BPSO ALGORİtmasının AKIŞ DİYAGRAMLARI-1</vt:lpstr>
      <vt:lpstr>BPSO ALGORİTMASININ SÖZDE KODU</vt:lpstr>
      <vt:lpstr>Bpso algoritmasının sözde kodu 2</vt:lpstr>
      <vt:lpstr>BPSO ALGORİTMASININ PROBLEME UYGULAMAMIZ </vt:lpstr>
      <vt:lpstr>BPSO ALGORİTMASININ PROBLEME UYGULAMAMIZ </vt:lpstr>
      <vt:lpstr>BPSO ALGORİTMASININ PROBLEME UYGULAMAMIZ </vt:lpstr>
      <vt:lpstr>BPSO ALGORİTMASININ PROBLEME UYGULAMAMIZ </vt:lpstr>
      <vt:lpstr>BPSO ALGORİTMASININ PROBLEME UYGULAMAMIZ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Knapsack probleminin genetik ile çözümü</dc:title>
  <dc:creator>Yusuf Bahadır  Demir</dc:creator>
  <cp:revision>1</cp:revision>
  <dcterms:created xsi:type="dcterms:W3CDTF">2024-04-04T19:57:01Z</dcterms:created>
  <dcterms:modified xsi:type="dcterms:W3CDTF">2024-05-16T20:15:03Z</dcterms:modified>
</cp:coreProperties>
</file>