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61" r:id="rId5"/>
    <p:sldId id="311" r:id="rId6"/>
    <p:sldId id="297" r:id="rId7"/>
    <p:sldId id="308" r:id="rId8"/>
    <p:sldId id="312" r:id="rId9"/>
    <p:sldId id="299" r:id="rId10"/>
    <p:sldId id="306" r:id="rId11"/>
    <p:sldId id="300" r:id="rId12"/>
    <p:sldId id="305" r:id="rId13"/>
    <p:sldId id="293" r:id="rId14"/>
    <p:sldId id="307" r:id="rId15"/>
    <p:sldId id="294" r:id="rId16"/>
    <p:sldId id="304" r:id="rId17"/>
    <p:sldId id="295" r:id="rId18"/>
    <p:sldId id="296" r:id="rId19"/>
    <p:sldId id="292" r:id="rId20"/>
    <p:sldId id="291" r:id="rId21"/>
    <p:sldId id="31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B189D3-7491-4F20-8867-22DC3F7ADA3A}" v="847" dt="2025-01-07T18:04:43.968"/>
    <p1510:client id="{CD56E0F8-CC3A-4832-A00F-EED23AD1D98C}" v="1085" dt="2025-01-07T19:21:47.9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D2BE2-D126-470D-8559-D50D354105FA}"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96221-E20A-4557-AA6A-1C7BE544AF6F}" type="slidenum">
              <a:rPr lang="en-US" smtClean="0"/>
              <a:t>‹#›</a:t>
            </a:fld>
            <a:endParaRPr lang="en-US"/>
          </a:p>
        </p:txBody>
      </p:sp>
    </p:spTree>
    <p:extLst>
      <p:ext uri="{BB962C8B-B14F-4D97-AF65-F5344CB8AC3E}">
        <p14:creationId xmlns:p14="http://schemas.microsoft.com/office/powerpoint/2010/main" val="158683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5"/>
          </p:nvPr>
        </p:nvSpPr>
        <p:spPr/>
        <p:txBody>
          <a:bodyPr/>
          <a:lstStyle/>
          <a:p>
            <a:fld id="{2BC96221-E20A-4557-AA6A-1C7BE544AF6F}" type="slidenum">
              <a:rPr lang="en-US" smtClean="0"/>
              <a:t>12</a:t>
            </a:fld>
            <a:endParaRPr lang="en-US"/>
          </a:p>
        </p:txBody>
      </p:sp>
    </p:spTree>
    <p:extLst>
      <p:ext uri="{BB962C8B-B14F-4D97-AF65-F5344CB8AC3E}">
        <p14:creationId xmlns:p14="http://schemas.microsoft.com/office/powerpoint/2010/main" val="116328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a:p>
        </p:txBody>
      </p:sp>
      <p:sp>
        <p:nvSpPr>
          <p:cNvPr id="4" name="Slayt Numarası Yer Tutucusu 3"/>
          <p:cNvSpPr>
            <a:spLocks noGrp="1"/>
          </p:cNvSpPr>
          <p:nvPr>
            <p:ph type="sldNum" sz="quarter" idx="5"/>
          </p:nvPr>
        </p:nvSpPr>
        <p:spPr/>
        <p:txBody>
          <a:bodyPr/>
          <a:lstStyle/>
          <a:p>
            <a:fld id="{2BC96221-E20A-4557-AA6A-1C7BE544AF6F}" type="slidenum">
              <a:rPr lang="en-US" smtClean="0"/>
              <a:t>13</a:t>
            </a:fld>
            <a:endParaRPr lang="en-US"/>
          </a:p>
        </p:txBody>
      </p:sp>
    </p:spTree>
    <p:extLst>
      <p:ext uri="{BB962C8B-B14F-4D97-AF65-F5344CB8AC3E}">
        <p14:creationId xmlns:p14="http://schemas.microsoft.com/office/powerpoint/2010/main" val="115314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BED117-7CA5-4FF4-8754-E8A5EB70EDD8}" type="datetime1">
              <a:rPr lang="tr-TR" smtClean="0"/>
              <a:t>7.01.2025</a:t>
            </a:fld>
            <a:endParaRPr lang="tr-TR"/>
          </a:p>
        </p:txBody>
      </p:sp>
      <p:sp>
        <p:nvSpPr>
          <p:cNvPr id="5" name="Footer Placeholder 4"/>
          <p:cNvSpPr>
            <a:spLocks noGrp="1"/>
          </p:cNvSpPr>
          <p:nvPr>
            <p:ph type="ftr" sz="quarter" idx="11"/>
          </p:nvPr>
        </p:nvSpPr>
        <p:spPr/>
        <p:txBody>
          <a:bodyPr/>
          <a:lstStyle/>
          <a:p>
            <a:r>
              <a:rPr lang="tr-TR"/>
              <a:t>EEE204            Kadir Has University</a:t>
            </a:r>
          </a:p>
        </p:txBody>
      </p:sp>
      <p:sp>
        <p:nvSpPr>
          <p:cNvPr id="6" name="Slide Number Placeholder 5"/>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2596021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5285D7-A401-4F80-B394-70799B41AA2C}" type="datetime1">
              <a:rPr lang="tr-TR" smtClean="0"/>
              <a:t>7.01.2025</a:t>
            </a:fld>
            <a:endParaRPr lang="tr-TR"/>
          </a:p>
        </p:txBody>
      </p:sp>
      <p:sp>
        <p:nvSpPr>
          <p:cNvPr id="5" name="Footer Placeholder 4"/>
          <p:cNvSpPr>
            <a:spLocks noGrp="1"/>
          </p:cNvSpPr>
          <p:nvPr>
            <p:ph type="ftr" sz="quarter" idx="11"/>
          </p:nvPr>
        </p:nvSpPr>
        <p:spPr/>
        <p:txBody>
          <a:bodyPr/>
          <a:lstStyle/>
          <a:p>
            <a:r>
              <a:rPr lang="tr-TR"/>
              <a:t>EEE204            Kadir Has University</a:t>
            </a:r>
          </a:p>
        </p:txBody>
      </p:sp>
      <p:sp>
        <p:nvSpPr>
          <p:cNvPr id="6" name="Slide Number Placeholder 5"/>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282353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669403-DC6D-43F6-8F3A-647100A9DEC6}" type="datetime1">
              <a:rPr lang="tr-TR" smtClean="0"/>
              <a:t>7.01.2025</a:t>
            </a:fld>
            <a:endParaRPr lang="tr-TR"/>
          </a:p>
        </p:txBody>
      </p:sp>
      <p:sp>
        <p:nvSpPr>
          <p:cNvPr id="5" name="Footer Placeholder 4"/>
          <p:cNvSpPr>
            <a:spLocks noGrp="1"/>
          </p:cNvSpPr>
          <p:nvPr>
            <p:ph type="ftr" sz="quarter" idx="11"/>
          </p:nvPr>
        </p:nvSpPr>
        <p:spPr/>
        <p:txBody>
          <a:bodyPr/>
          <a:lstStyle/>
          <a:p>
            <a:r>
              <a:rPr lang="tr-TR"/>
              <a:t>EEE204            Kadir Has University</a:t>
            </a:r>
          </a:p>
        </p:txBody>
      </p:sp>
      <p:sp>
        <p:nvSpPr>
          <p:cNvPr id="6" name="Slide Number Placeholder 5"/>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217862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1119909" cy="365125"/>
          </a:xfrm>
        </p:spPr>
        <p:txBody>
          <a:bodyPr/>
          <a:lstStyle/>
          <a:p>
            <a:fld id="{67E37F3C-0B65-4085-AFB5-01E5F41DB9A3}" type="datetime1">
              <a:rPr lang="tr-TR" smtClean="0"/>
              <a:t>7.01.2025</a:t>
            </a:fld>
            <a:endParaRPr lang="tr-TR"/>
          </a:p>
        </p:txBody>
      </p:sp>
      <p:sp>
        <p:nvSpPr>
          <p:cNvPr id="5" name="Footer Placeholder 4"/>
          <p:cNvSpPr>
            <a:spLocks noGrp="1"/>
          </p:cNvSpPr>
          <p:nvPr>
            <p:ph type="ftr" sz="quarter" idx="11"/>
          </p:nvPr>
        </p:nvSpPr>
        <p:spPr>
          <a:xfrm>
            <a:off x="1958108" y="6492586"/>
            <a:ext cx="7130473" cy="365125"/>
          </a:xfrm>
        </p:spPr>
        <p:txBody>
          <a:bodyPr/>
          <a:lstStyle>
            <a:lvl1pPr algn="l">
              <a:defRPr sz="1800" b="1">
                <a:solidFill>
                  <a:schemeClr val="bg1"/>
                </a:solidFill>
              </a:defRPr>
            </a:lvl1pPr>
          </a:lstStyle>
          <a:p>
            <a:r>
              <a:rPr lang="tr-TR"/>
              <a:t>EEE204</a:t>
            </a:r>
            <a:r>
              <a:rPr lang="en-US"/>
              <a:t>                                                </a:t>
            </a:r>
            <a:r>
              <a:rPr lang="tr-TR"/>
              <a:t>Kadir Has </a:t>
            </a:r>
            <a:r>
              <a:rPr lang="tr-TR" err="1"/>
              <a:t>University</a:t>
            </a:r>
            <a:endParaRPr lang="tr-TR"/>
          </a:p>
        </p:txBody>
      </p:sp>
      <p:sp>
        <p:nvSpPr>
          <p:cNvPr id="6" name="Slide Number Placeholder 5"/>
          <p:cNvSpPr>
            <a:spLocks noGrp="1"/>
          </p:cNvSpPr>
          <p:nvPr>
            <p:ph type="sldNum" sz="quarter" idx="12"/>
          </p:nvPr>
        </p:nvSpPr>
        <p:spPr>
          <a:xfrm>
            <a:off x="9328727" y="6492875"/>
            <a:ext cx="2743200" cy="365125"/>
          </a:xfrm>
        </p:spPr>
        <p:txBody>
          <a:bodyPr/>
          <a:lstStyle>
            <a:lvl1pPr>
              <a:defRPr sz="1600" b="1">
                <a:solidFill>
                  <a:schemeClr val="bg1"/>
                </a:solidFill>
              </a:defRPr>
            </a:lvl1pPr>
          </a:lstStyle>
          <a:p>
            <a:fld id="{1B86656A-5C4B-4F67-9DD1-C055FE059080}" type="slidenum">
              <a:rPr lang="tr-TR" smtClean="0"/>
              <a:pPr/>
              <a:t>‹#›</a:t>
            </a:fld>
            <a:endParaRPr lang="tr-TR"/>
          </a:p>
        </p:txBody>
      </p:sp>
    </p:spTree>
    <p:extLst>
      <p:ext uri="{BB962C8B-B14F-4D97-AF65-F5344CB8AC3E}">
        <p14:creationId xmlns:p14="http://schemas.microsoft.com/office/powerpoint/2010/main" val="4167642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023386-35A7-4396-9E5B-EBDE878B3BD6}" type="datetime1">
              <a:rPr lang="tr-TR" smtClean="0"/>
              <a:t>7.01.2025</a:t>
            </a:fld>
            <a:endParaRPr lang="tr-TR"/>
          </a:p>
        </p:txBody>
      </p:sp>
      <p:sp>
        <p:nvSpPr>
          <p:cNvPr id="5" name="Footer Placeholder 4"/>
          <p:cNvSpPr>
            <a:spLocks noGrp="1"/>
          </p:cNvSpPr>
          <p:nvPr>
            <p:ph type="ftr" sz="quarter" idx="11"/>
          </p:nvPr>
        </p:nvSpPr>
        <p:spPr/>
        <p:txBody>
          <a:bodyPr/>
          <a:lstStyle/>
          <a:p>
            <a:r>
              <a:rPr lang="tr-TR"/>
              <a:t>EEE204            Kadir Has University</a:t>
            </a:r>
          </a:p>
        </p:txBody>
      </p:sp>
      <p:sp>
        <p:nvSpPr>
          <p:cNvPr id="6" name="Slide Number Placeholder 5"/>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196128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6CE037-93BD-4E8B-9B98-EB0FC8B9638A}" type="datetime1">
              <a:rPr lang="tr-TR" smtClean="0"/>
              <a:t>7.01.2025</a:t>
            </a:fld>
            <a:endParaRPr lang="tr-TR"/>
          </a:p>
        </p:txBody>
      </p:sp>
      <p:sp>
        <p:nvSpPr>
          <p:cNvPr id="6" name="Footer Placeholder 5"/>
          <p:cNvSpPr>
            <a:spLocks noGrp="1"/>
          </p:cNvSpPr>
          <p:nvPr>
            <p:ph type="ftr" sz="quarter" idx="11"/>
          </p:nvPr>
        </p:nvSpPr>
        <p:spPr/>
        <p:txBody>
          <a:bodyPr/>
          <a:lstStyle/>
          <a:p>
            <a:r>
              <a:rPr lang="tr-TR"/>
              <a:t>EEE204            Kadir Has University</a:t>
            </a:r>
          </a:p>
        </p:txBody>
      </p:sp>
      <p:sp>
        <p:nvSpPr>
          <p:cNvPr id="7" name="Slide Number Placeholder 6"/>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3312727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A73B16-B852-4237-B9B4-E9992B4069DF}" type="datetime1">
              <a:rPr lang="tr-TR" smtClean="0"/>
              <a:t>7.01.2025</a:t>
            </a:fld>
            <a:endParaRPr lang="tr-TR"/>
          </a:p>
        </p:txBody>
      </p:sp>
      <p:sp>
        <p:nvSpPr>
          <p:cNvPr id="8" name="Footer Placeholder 7"/>
          <p:cNvSpPr>
            <a:spLocks noGrp="1"/>
          </p:cNvSpPr>
          <p:nvPr>
            <p:ph type="ftr" sz="quarter" idx="11"/>
          </p:nvPr>
        </p:nvSpPr>
        <p:spPr/>
        <p:txBody>
          <a:bodyPr/>
          <a:lstStyle/>
          <a:p>
            <a:r>
              <a:rPr lang="tr-TR"/>
              <a:t>EEE204            Kadir Has University</a:t>
            </a:r>
          </a:p>
        </p:txBody>
      </p:sp>
      <p:sp>
        <p:nvSpPr>
          <p:cNvPr id="9" name="Slide Number Placeholder 8"/>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1188077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AF8BF4-601A-4C73-96E1-171F8959118A}" type="datetime1">
              <a:rPr lang="tr-TR" smtClean="0"/>
              <a:t>7.01.2025</a:t>
            </a:fld>
            <a:endParaRPr lang="tr-TR"/>
          </a:p>
        </p:txBody>
      </p:sp>
      <p:sp>
        <p:nvSpPr>
          <p:cNvPr id="4" name="Footer Placeholder 3"/>
          <p:cNvSpPr>
            <a:spLocks noGrp="1"/>
          </p:cNvSpPr>
          <p:nvPr>
            <p:ph type="ftr" sz="quarter" idx="11"/>
          </p:nvPr>
        </p:nvSpPr>
        <p:spPr/>
        <p:txBody>
          <a:bodyPr/>
          <a:lstStyle/>
          <a:p>
            <a:r>
              <a:rPr lang="tr-TR"/>
              <a:t>EEE204            Kadir Has University</a:t>
            </a:r>
          </a:p>
        </p:txBody>
      </p:sp>
      <p:sp>
        <p:nvSpPr>
          <p:cNvPr id="5" name="Slide Number Placeholder 4"/>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2260497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EC059-57FB-4C5F-9AD1-305D4ACE5888}" type="datetime1">
              <a:rPr lang="tr-TR" smtClean="0"/>
              <a:t>7.01.2025</a:t>
            </a:fld>
            <a:endParaRPr lang="tr-TR"/>
          </a:p>
        </p:txBody>
      </p:sp>
      <p:sp>
        <p:nvSpPr>
          <p:cNvPr id="3" name="Footer Placeholder 2"/>
          <p:cNvSpPr>
            <a:spLocks noGrp="1"/>
          </p:cNvSpPr>
          <p:nvPr>
            <p:ph type="ftr" sz="quarter" idx="11"/>
          </p:nvPr>
        </p:nvSpPr>
        <p:spPr/>
        <p:txBody>
          <a:bodyPr/>
          <a:lstStyle/>
          <a:p>
            <a:r>
              <a:rPr lang="tr-TR"/>
              <a:t>EEE204            Kadir Has University</a:t>
            </a:r>
          </a:p>
        </p:txBody>
      </p:sp>
      <p:sp>
        <p:nvSpPr>
          <p:cNvPr id="4" name="Slide Number Placeholder 3"/>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1198904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3C132-0B87-4CDF-BD4D-0AD1B9B0683C}" type="datetime1">
              <a:rPr lang="tr-TR" smtClean="0"/>
              <a:t>7.01.2025</a:t>
            </a:fld>
            <a:endParaRPr lang="tr-TR"/>
          </a:p>
        </p:txBody>
      </p:sp>
      <p:sp>
        <p:nvSpPr>
          <p:cNvPr id="6" name="Footer Placeholder 5"/>
          <p:cNvSpPr>
            <a:spLocks noGrp="1"/>
          </p:cNvSpPr>
          <p:nvPr>
            <p:ph type="ftr" sz="quarter" idx="11"/>
          </p:nvPr>
        </p:nvSpPr>
        <p:spPr/>
        <p:txBody>
          <a:bodyPr/>
          <a:lstStyle/>
          <a:p>
            <a:r>
              <a:rPr lang="tr-TR"/>
              <a:t>EEE204            Kadir Has University</a:t>
            </a:r>
          </a:p>
        </p:txBody>
      </p:sp>
      <p:sp>
        <p:nvSpPr>
          <p:cNvPr id="7" name="Slide Number Placeholder 6"/>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1218202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596BE3-1B36-418D-B06F-85A745E77BB2}" type="datetime1">
              <a:rPr lang="tr-TR" smtClean="0"/>
              <a:t>7.01.2025</a:t>
            </a:fld>
            <a:endParaRPr lang="tr-TR"/>
          </a:p>
        </p:txBody>
      </p:sp>
      <p:sp>
        <p:nvSpPr>
          <p:cNvPr id="6" name="Footer Placeholder 5"/>
          <p:cNvSpPr>
            <a:spLocks noGrp="1"/>
          </p:cNvSpPr>
          <p:nvPr>
            <p:ph type="ftr" sz="quarter" idx="11"/>
          </p:nvPr>
        </p:nvSpPr>
        <p:spPr/>
        <p:txBody>
          <a:bodyPr/>
          <a:lstStyle/>
          <a:p>
            <a:r>
              <a:rPr lang="tr-TR"/>
              <a:t>EEE204            Kadir Has University</a:t>
            </a:r>
          </a:p>
        </p:txBody>
      </p:sp>
      <p:sp>
        <p:nvSpPr>
          <p:cNvPr id="7" name="Slide Number Placeholder 6"/>
          <p:cNvSpPr>
            <a:spLocks noGrp="1"/>
          </p:cNvSpPr>
          <p:nvPr>
            <p:ph type="sldNum" sz="quarter" idx="12"/>
          </p:nvPr>
        </p:nvSpPr>
        <p:spPr/>
        <p:txBody>
          <a:bodyPr/>
          <a:lstStyle/>
          <a:p>
            <a:fld id="{1B86656A-5C4B-4F67-9DD1-C055FE059080}" type="slidenum">
              <a:rPr lang="tr-TR" smtClean="0"/>
              <a:t>‹#›</a:t>
            </a:fld>
            <a:endParaRPr lang="tr-TR"/>
          </a:p>
        </p:txBody>
      </p:sp>
    </p:spTree>
    <p:extLst>
      <p:ext uri="{BB962C8B-B14F-4D97-AF65-F5344CB8AC3E}">
        <p14:creationId xmlns:p14="http://schemas.microsoft.com/office/powerpoint/2010/main" val="2777870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5702C-9E3F-42BC-A784-224B080AFABA}" type="datetime1">
              <a:rPr lang="tr-TR" smtClean="0"/>
              <a:t>7.01.2025</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tr-TR"/>
              <a:t>EEE204            Kadir Has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6656A-5C4B-4F67-9DD1-C055FE059080}" type="slidenum">
              <a:rPr lang="tr-TR" smtClean="0"/>
              <a:t>‹#›</a:t>
            </a:fld>
            <a:endParaRPr lang="tr-TR"/>
          </a:p>
        </p:txBody>
      </p:sp>
    </p:spTree>
    <p:extLst>
      <p:ext uri="{BB962C8B-B14F-4D97-AF65-F5344CB8AC3E}">
        <p14:creationId xmlns:p14="http://schemas.microsoft.com/office/powerpoint/2010/main" val="27819330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s://doi.org/10.3390/s18030843" TargetMode="External"/><Relationship Id="rId5" Type="http://schemas.openxmlformats.org/officeDocument/2006/relationships/hyperlink" Target="https://hai.stanford.edu/news/stanford-researchers-build-400-self-navigating-smart-cane" TargetMode="External"/><Relationship Id="rId4" Type="http://schemas.openxmlformats.org/officeDocument/2006/relationships/hyperlink" Target="https://www.aile.gov.tr/media/151788/eyhgm_istatistik_bulteni_kasim_23.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14BE00-D50F-F855-2056-A24B6DC3CC7A}"/>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93CF1222-BF72-E529-6DB9-74CBE853C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4031FE4E-3BE6-12EA-B810-A431A270CAD7}"/>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13" name="Subtitle 2">
            <a:extLst>
              <a:ext uri="{FF2B5EF4-FFF2-40B4-BE49-F238E27FC236}">
                <a16:creationId xmlns:a16="http://schemas.microsoft.com/office/drawing/2014/main" id="{D5730943-3FAA-E12F-8847-D6EBBD82BB58}"/>
              </a:ext>
            </a:extLst>
          </p:cNvPr>
          <p:cNvSpPr txBox="1">
            <a:spLocks/>
          </p:cNvSpPr>
          <p:nvPr/>
        </p:nvSpPr>
        <p:spPr>
          <a:xfrm>
            <a:off x="-1" y="4128223"/>
            <a:ext cx="12191998" cy="1587547"/>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a:latin typeface="Arial"/>
                <a:cs typeface="Arial"/>
              </a:rPr>
              <a:t>20201706011 BERKE KAYA (EEE)</a:t>
            </a:r>
          </a:p>
          <a:p>
            <a:pPr marL="0" indent="0" algn="ctr">
              <a:buNone/>
            </a:pPr>
            <a:r>
              <a:rPr lang="en-US" sz="2400">
                <a:latin typeface="Arial"/>
                <a:cs typeface="Arial"/>
              </a:rPr>
              <a:t>20201706014 BERKAY SARI (EEE)</a:t>
            </a:r>
          </a:p>
          <a:p>
            <a:pPr marL="0" indent="0" algn="ctr">
              <a:buNone/>
            </a:pPr>
            <a:r>
              <a:rPr lang="en-US" sz="2400">
                <a:latin typeface="Arial"/>
                <a:cs typeface="Arial"/>
              </a:rPr>
              <a:t>20201706016 SAMET KARTLAR (EEE)</a:t>
            </a:r>
          </a:p>
          <a:p>
            <a:pPr marL="0" indent="0" algn="ctr">
              <a:buNone/>
            </a:pPr>
            <a:r>
              <a:rPr lang="en-US" sz="2400">
                <a:latin typeface="Arial"/>
                <a:cs typeface="Arial"/>
              </a:rPr>
              <a:t>20221804017 HAKAN ÇANAKÇI (EEE)</a:t>
            </a:r>
          </a:p>
          <a:p>
            <a:pPr marL="0" indent="0" algn="ctr">
              <a:buNone/>
            </a:pPr>
            <a:endParaRPr lang="en-US" sz="240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616E502E-81AE-5254-72D8-6F7A8F209706}"/>
              </a:ext>
            </a:extLst>
          </p:cNvPr>
          <p:cNvSpPr>
            <a:spLocks noGrp="1"/>
          </p:cNvSpPr>
          <p:nvPr>
            <p:ph type="sldNum" sz="quarter" idx="12"/>
          </p:nvPr>
        </p:nvSpPr>
        <p:spPr/>
        <p:txBody>
          <a:bodyPr/>
          <a:lstStyle/>
          <a:p>
            <a:fld id="{1B86656A-5C4B-4F67-9DD1-C055FE059080}" type="slidenum">
              <a:rPr lang="tr-TR" sz="1600" b="1" smtClean="0">
                <a:solidFill>
                  <a:schemeClr val="bg1"/>
                </a:solidFill>
              </a:rPr>
              <a:t>1</a:t>
            </a:fld>
            <a:endParaRPr lang="tr-TR" b="1">
              <a:solidFill>
                <a:schemeClr val="bg1"/>
              </a:solidFill>
            </a:endParaRPr>
          </a:p>
        </p:txBody>
      </p:sp>
      <p:sp>
        <p:nvSpPr>
          <p:cNvPr id="5" name="Footer Placeholder 4">
            <a:extLst>
              <a:ext uri="{FF2B5EF4-FFF2-40B4-BE49-F238E27FC236}">
                <a16:creationId xmlns:a16="http://schemas.microsoft.com/office/drawing/2014/main" id="{BF01B2B1-A3E0-FD72-38C6-171A08516A66}"/>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4A3AE284-7E02-A853-BDD6-0C15DB836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7" name="Metin kutusu 6">
            <a:extLst>
              <a:ext uri="{FF2B5EF4-FFF2-40B4-BE49-F238E27FC236}">
                <a16:creationId xmlns:a16="http://schemas.microsoft.com/office/drawing/2014/main" id="{BE2792B8-EB3D-5B8E-B445-F51AA9226D67}"/>
              </a:ext>
            </a:extLst>
          </p:cNvPr>
          <p:cNvSpPr txBox="1"/>
          <p:nvPr/>
        </p:nvSpPr>
        <p:spPr>
          <a:xfrm>
            <a:off x="-3" y="1930266"/>
            <a:ext cx="12192000" cy="1426031"/>
          </a:xfrm>
          <a:prstGeom prst="rect">
            <a:avLst/>
          </a:prstGeom>
          <a:noFill/>
        </p:spPr>
        <p:txBody>
          <a:bodyPr wrap="square">
            <a:spAutoFit/>
          </a:bodyPr>
          <a:lstStyle/>
          <a:p>
            <a:pPr marL="0" marR="0" algn="ctr">
              <a:spcAft>
                <a:spcPts val="800"/>
              </a:spcAft>
            </a:pPr>
            <a:r>
              <a:rPr lang="en-US" sz="4000" b="1" kern="100">
                <a:effectLst/>
                <a:latin typeface="Arial" panose="020B0604020202020204" pitchFamily="34" charset="0"/>
                <a:ea typeface="Aptos" panose="020B0004020202020204" pitchFamily="34" charset="0"/>
                <a:cs typeface="Arial" panose="020B0604020202020204" pitchFamily="34" charset="0"/>
              </a:rPr>
              <a:t>WEARABLE SMART DEVICE FOR </a:t>
            </a:r>
          </a:p>
          <a:p>
            <a:pPr marL="0" marR="0" algn="ctr">
              <a:spcAft>
                <a:spcPts val="800"/>
              </a:spcAft>
            </a:pPr>
            <a:r>
              <a:rPr lang="en-US" sz="4000" b="1" kern="100">
                <a:effectLst/>
                <a:latin typeface="Arial" panose="020B0604020202020204" pitchFamily="34" charset="0"/>
                <a:ea typeface="Aptos" panose="020B0004020202020204" pitchFamily="34" charset="0"/>
                <a:cs typeface="Arial" panose="020B0604020202020204" pitchFamily="34" charset="0"/>
              </a:rPr>
              <a:t>VISUALLY</a:t>
            </a:r>
            <a:r>
              <a:rPr lang="en-US" sz="4000" b="1" kern="100">
                <a:latin typeface="Arial" panose="020B0604020202020204" pitchFamily="34" charset="0"/>
                <a:ea typeface="Aptos" panose="020B0004020202020204" pitchFamily="34" charset="0"/>
                <a:cs typeface="Arial" panose="020B0604020202020204" pitchFamily="34" charset="0"/>
              </a:rPr>
              <a:t> </a:t>
            </a:r>
            <a:r>
              <a:rPr lang="en-US" sz="4000" b="1" kern="100">
                <a:effectLst/>
                <a:latin typeface="Arial" panose="020B0604020202020204" pitchFamily="34" charset="0"/>
                <a:ea typeface="Aptos" panose="020B0004020202020204" pitchFamily="34" charset="0"/>
                <a:cs typeface="Arial" panose="020B0604020202020204" pitchFamily="34" charset="0"/>
              </a:rPr>
              <a:t>IMPAIRED PEOPLE</a:t>
            </a:r>
          </a:p>
        </p:txBody>
      </p:sp>
      <p:sp>
        <p:nvSpPr>
          <p:cNvPr id="11" name="Metin kutusu 10">
            <a:extLst>
              <a:ext uri="{FF2B5EF4-FFF2-40B4-BE49-F238E27FC236}">
                <a16:creationId xmlns:a16="http://schemas.microsoft.com/office/drawing/2014/main" id="{755366F8-906A-5A6A-8345-F2A8F5E3E928}"/>
              </a:ext>
            </a:extLst>
          </p:cNvPr>
          <p:cNvSpPr txBox="1"/>
          <p:nvPr/>
        </p:nvSpPr>
        <p:spPr>
          <a:xfrm>
            <a:off x="-2" y="499889"/>
            <a:ext cx="12191999" cy="830997"/>
          </a:xfrm>
          <a:prstGeom prst="rect">
            <a:avLst/>
          </a:prstGeom>
          <a:noFill/>
        </p:spPr>
        <p:txBody>
          <a:bodyPr wrap="square">
            <a:spAutoFit/>
          </a:bodyPr>
          <a:lstStyle/>
          <a:p>
            <a:pPr algn="ctr"/>
            <a:r>
              <a:rPr lang="en-US" sz="2400">
                <a:latin typeface="Arial" panose="020B0604020202020204" pitchFamily="34" charset="0"/>
                <a:cs typeface="Arial" panose="020B0604020202020204" pitchFamily="34" charset="0"/>
              </a:rPr>
              <a:t>FENS40</a:t>
            </a:r>
            <a:r>
              <a:rPr lang="tr-TR" sz="2400">
                <a:latin typeface="Arial" panose="020B0604020202020204" pitchFamily="34" charset="0"/>
                <a:cs typeface="Arial" panose="020B0604020202020204" pitchFamily="34" charset="0"/>
              </a:rPr>
              <a:t>1</a:t>
            </a:r>
            <a:r>
              <a:rPr lang="en-US" sz="2400">
                <a:latin typeface="Arial" panose="020B0604020202020204" pitchFamily="34" charset="0"/>
                <a:cs typeface="Arial" panose="020B0604020202020204" pitchFamily="34" charset="0"/>
              </a:rPr>
              <a:t> DESIGN PROJECT</a:t>
            </a:r>
          </a:p>
          <a:p>
            <a:pPr algn="ctr"/>
            <a:r>
              <a:rPr lang="en-US" sz="2400">
                <a:latin typeface="Arial" panose="020B0604020202020204" pitchFamily="34" charset="0"/>
                <a:cs typeface="Arial" panose="020B0604020202020204" pitchFamily="34" charset="0"/>
              </a:rPr>
              <a:t>PROPOSAL</a:t>
            </a:r>
          </a:p>
        </p:txBody>
      </p:sp>
    </p:spTree>
    <p:extLst>
      <p:ext uri="{BB962C8B-B14F-4D97-AF65-F5344CB8AC3E}">
        <p14:creationId xmlns:p14="http://schemas.microsoft.com/office/powerpoint/2010/main" val="55786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7D7A6-54DE-346F-E018-579DBAEB09D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A60F9BE-D344-6E55-E2CA-1DB5BF7D964A}"/>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7326E0B9-FF82-AE5E-C3FA-AC19B00B1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F07CFD34-22E9-D07B-249C-73C2CEAE7A2F}"/>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81417552-0DE8-26D9-2D00-40E46B9F38E3}"/>
              </a:ext>
            </a:extLst>
          </p:cNvPr>
          <p:cNvSpPr>
            <a:spLocks noGrp="1"/>
          </p:cNvSpPr>
          <p:nvPr>
            <p:ph type="sldNum" sz="quarter" idx="12"/>
          </p:nvPr>
        </p:nvSpPr>
        <p:spPr/>
        <p:txBody>
          <a:bodyPr/>
          <a:lstStyle/>
          <a:p>
            <a:fld id="{1B86656A-5C4B-4F67-9DD1-C055FE059080}" type="slidenum">
              <a:rPr lang="tr-TR" sz="1600" b="1" smtClean="0">
                <a:solidFill>
                  <a:schemeClr val="bg1"/>
                </a:solidFill>
              </a:rPr>
              <a:t>10</a:t>
            </a:fld>
            <a:endParaRPr lang="tr-TR" b="1">
              <a:solidFill>
                <a:schemeClr val="bg1"/>
              </a:solidFill>
            </a:endParaRPr>
          </a:p>
        </p:txBody>
      </p:sp>
      <p:sp>
        <p:nvSpPr>
          <p:cNvPr id="5" name="Footer Placeholder 4">
            <a:extLst>
              <a:ext uri="{FF2B5EF4-FFF2-40B4-BE49-F238E27FC236}">
                <a16:creationId xmlns:a16="http://schemas.microsoft.com/office/drawing/2014/main" id="{4801C950-2980-0C93-3DF8-E82F8BA219D8}"/>
              </a:ext>
            </a:extLst>
          </p:cNvPr>
          <p:cNvSpPr>
            <a:spLocks noGrp="1"/>
          </p:cNvSpPr>
          <p:nvPr>
            <p:ph type="ftr" sz="quarter" idx="11"/>
          </p:nvPr>
        </p:nvSpPr>
        <p:spPr>
          <a:xfrm>
            <a:off x="-1" y="6498054"/>
            <a:ext cx="12191999" cy="365125"/>
          </a:xfrm>
        </p:spPr>
        <p:txBody>
          <a:bodyPr/>
          <a:lstStyle/>
          <a:p>
            <a:r>
              <a:rPr lang="en-US"/>
              <a:t>FENS40</a:t>
            </a:r>
            <a:r>
              <a:rPr lang="tr-TR"/>
              <a:t>1</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773E2307-C933-5205-54E8-35BA7F06E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59760332-B003-0463-842F-342F02F14198}"/>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Risk Management</a:t>
            </a:r>
          </a:p>
        </p:txBody>
      </p:sp>
      <p:sp>
        <p:nvSpPr>
          <p:cNvPr id="15" name="Content Placeholder 4">
            <a:extLst>
              <a:ext uri="{FF2B5EF4-FFF2-40B4-BE49-F238E27FC236}">
                <a16:creationId xmlns:a16="http://schemas.microsoft.com/office/drawing/2014/main" id="{0B3081FB-27C8-0B95-074B-B2087CAD0BF3}"/>
              </a:ext>
            </a:extLst>
          </p:cNvPr>
          <p:cNvSpPr>
            <a:spLocks noGrp="1"/>
          </p:cNvSpPr>
          <p:nvPr>
            <p:ph idx="1"/>
          </p:nvPr>
        </p:nvSpPr>
        <p:spPr>
          <a:xfrm>
            <a:off x="334295" y="1055603"/>
            <a:ext cx="11406141" cy="608441"/>
          </a:xfrm>
        </p:spPr>
        <p:txBody>
          <a:bodyPr vert="horz" lIns="91440" tIns="45720" rIns="91440" bIns="45720" rtlCol="0" anchor="t">
            <a:noAutofit/>
          </a:bodyPr>
          <a:lstStyle/>
          <a:p>
            <a:pPr marL="0" indent="0" algn="just">
              <a:lnSpc>
                <a:spcPct val="150000"/>
              </a:lnSpc>
              <a:buNone/>
            </a:pPr>
            <a:r>
              <a:rPr lang="en-US" sz="1600">
                <a:ea typeface="Calibri"/>
                <a:cs typeface="Times New Roman"/>
              </a:rPr>
              <a:t>Effective risk management ensures that additional options are available if initial aims are not met. </a:t>
            </a:r>
            <a:endParaRPr lang="tr-TR" sz="1600">
              <a:ea typeface="Calibri"/>
              <a:cs typeface="Times New Roman"/>
            </a:endParaRPr>
          </a:p>
        </p:txBody>
      </p:sp>
      <p:sp>
        <p:nvSpPr>
          <p:cNvPr id="19" name="Metin kutusu 18">
            <a:extLst>
              <a:ext uri="{FF2B5EF4-FFF2-40B4-BE49-F238E27FC236}">
                <a16:creationId xmlns:a16="http://schemas.microsoft.com/office/drawing/2014/main" id="{FF67E436-B976-5ECF-6EA5-A4A6854B4A11}"/>
              </a:ext>
            </a:extLst>
          </p:cNvPr>
          <p:cNvSpPr txBox="1"/>
          <p:nvPr/>
        </p:nvSpPr>
        <p:spPr>
          <a:xfrm>
            <a:off x="334294" y="1783627"/>
            <a:ext cx="11406141" cy="4031873"/>
          </a:xfrm>
          <a:prstGeom prst="rect">
            <a:avLst/>
          </a:prstGeom>
          <a:noFill/>
        </p:spPr>
        <p:txBody>
          <a:bodyPr wrap="square">
            <a:spAutoFit/>
          </a:bodyPr>
          <a:lstStyle/>
          <a:p>
            <a:pPr marR="0" lvl="0" algn="just"/>
            <a:r>
              <a:rPr lang="en-US" sz="1600" b="1">
                <a:effectLst/>
                <a:ea typeface="Times New Roman" panose="02020603050405020304" pitchFamily="18" charset="0"/>
              </a:rPr>
              <a:t>Obstacle Detection:</a:t>
            </a:r>
          </a:p>
          <a:p>
            <a:pPr marL="742950" lvl="1" indent="-285750" algn="just">
              <a:buFont typeface="Arial" panose="020B0604020202020204" pitchFamily="34" charset="0"/>
              <a:buChar char="•"/>
            </a:pPr>
            <a:r>
              <a:rPr lang="en-US" sz="1600">
                <a:effectLst/>
                <a:ea typeface="Times New Roman" panose="02020603050405020304" pitchFamily="18" charset="0"/>
              </a:rPr>
              <a:t>Combine camera-based image processing with depth sensors like LiDAR.</a:t>
            </a:r>
          </a:p>
          <a:p>
            <a:pPr marL="742950" lvl="1" indent="-285750" algn="just">
              <a:buFont typeface="Wingdings" panose="05000000000000000000" pitchFamily="2" charset="2"/>
              <a:buChar char="Ø"/>
            </a:pPr>
            <a:r>
              <a:rPr lang="en-US" sz="1600">
                <a:effectLst/>
                <a:ea typeface="Times New Roman" panose="02020603050405020304" pitchFamily="18" charset="0"/>
              </a:rPr>
              <a:t>Use sensor fusion if image processing fails due to poor lighting or computational issues.</a:t>
            </a:r>
          </a:p>
          <a:p>
            <a:pPr marR="0" lvl="0" algn="just"/>
            <a:endParaRPr lang="en-US" sz="1600">
              <a:ea typeface="Times New Roman" panose="02020603050405020304" pitchFamily="18" charset="0"/>
            </a:endParaRPr>
          </a:p>
          <a:p>
            <a:pPr algn="just"/>
            <a:r>
              <a:rPr lang="en-US" sz="1600" b="1">
                <a:effectLst/>
                <a:ea typeface="Times New Roman" panose="02020603050405020304" pitchFamily="18" charset="0"/>
              </a:rPr>
              <a:t>Activity Monitoring:</a:t>
            </a:r>
          </a:p>
          <a:p>
            <a:pPr marL="742950" lvl="1" indent="-285750" algn="just">
              <a:buFont typeface="Arial" panose="020B0604020202020204" pitchFamily="34" charset="0"/>
              <a:buChar char="•"/>
            </a:pPr>
            <a:r>
              <a:rPr lang="en-US" sz="1600">
                <a:effectLst/>
                <a:ea typeface="Times New Roman" panose="02020603050405020304" pitchFamily="18" charset="0"/>
              </a:rPr>
              <a:t>Use multi-axis accelerometer and gyroscope for tracking.</a:t>
            </a:r>
            <a:endParaRPr lang="en-US" sz="1600"/>
          </a:p>
          <a:p>
            <a:pPr marL="742950" lvl="1" indent="-285750" algn="just">
              <a:buFont typeface="Wingdings" panose="05000000000000000000" pitchFamily="2" charset="2"/>
              <a:buChar char="Ø"/>
            </a:pPr>
            <a:r>
              <a:rPr lang="en-US" sz="1600">
                <a:effectLst/>
                <a:ea typeface="Times New Roman" panose="02020603050405020304" pitchFamily="18" charset="0"/>
              </a:rPr>
              <a:t>Simplify to a single accelerometer if sensor data becomes too complex.</a:t>
            </a:r>
          </a:p>
          <a:p>
            <a:pPr marR="0" lvl="0" algn="just"/>
            <a:endParaRPr lang="en-US" sz="1600">
              <a:ea typeface="Times New Roman" panose="02020603050405020304" pitchFamily="18" charset="0"/>
            </a:endParaRPr>
          </a:p>
          <a:p>
            <a:pPr marR="0" lvl="0" algn="just"/>
            <a:r>
              <a:rPr lang="en-US" sz="1600" b="1">
                <a:effectLst/>
                <a:ea typeface="Times New Roman" panose="02020603050405020304" pitchFamily="18" charset="0"/>
              </a:rPr>
              <a:t>Microcontroller Failure:</a:t>
            </a:r>
          </a:p>
          <a:p>
            <a:pPr marL="742950" lvl="1" indent="-285750" algn="just">
              <a:buFont typeface="Arial" panose="020B0604020202020204" pitchFamily="34" charset="0"/>
              <a:buChar char="•"/>
            </a:pPr>
            <a:r>
              <a:rPr lang="en-US" sz="1600">
                <a:effectLst/>
                <a:ea typeface="Times New Roman" panose="02020603050405020304" pitchFamily="18" charset="0"/>
              </a:rPr>
              <a:t>Use Raspberry Pi as the main controller to handle both functions.</a:t>
            </a:r>
          </a:p>
          <a:p>
            <a:pPr marL="742950" lvl="1" indent="-285750" algn="just">
              <a:buFont typeface="Wingdings" panose="05000000000000000000" pitchFamily="2" charset="2"/>
              <a:buChar char="Ø"/>
            </a:pPr>
            <a:r>
              <a:rPr lang="en-US" sz="1600">
                <a:effectLst/>
                <a:ea typeface="Times New Roman" panose="02020603050405020304" pitchFamily="18" charset="0"/>
              </a:rPr>
              <a:t>Employ two microcontrollers if Raspberry Pi is insufficient.</a:t>
            </a:r>
          </a:p>
          <a:p>
            <a:pPr marL="742950" lvl="1" indent="-285750" algn="just">
              <a:buFont typeface="Wingdings" panose="05000000000000000000" pitchFamily="2" charset="2"/>
              <a:buChar char="Ø"/>
            </a:pPr>
            <a:r>
              <a:rPr lang="en-US" sz="1600">
                <a:effectLst/>
                <a:ea typeface="Times New Roman" panose="02020603050405020304" pitchFamily="18" charset="0"/>
              </a:rPr>
              <a:t>Slightly increase weight and power but enable separate functions for reliability.</a:t>
            </a:r>
          </a:p>
          <a:p>
            <a:pPr marR="0" lvl="0" algn="just"/>
            <a:endParaRPr lang="en-US" sz="1600">
              <a:ea typeface="Times New Roman" panose="02020603050405020304" pitchFamily="18" charset="0"/>
            </a:endParaRPr>
          </a:p>
          <a:p>
            <a:pPr marR="0" lvl="0" algn="just"/>
            <a:r>
              <a:rPr lang="en-US" sz="1600" b="1">
                <a:effectLst/>
                <a:ea typeface="Times New Roman" panose="02020603050405020304" pitchFamily="18" charset="0"/>
              </a:rPr>
              <a:t>Short Budget and Component Failure:</a:t>
            </a:r>
          </a:p>
          <a:p>
            <a:pPr marL="742950" lvl="1" indent="-285750" algn="just">
              <a:buFont typeface="Wingdings" panose="05000000000000000000" pitchFamily="2" charset="2"/>
              <a:buChar char="Ø"/>
            </a:pPr>
            <a:r>
              <a:rPr lang="en-US" sz="1600">
                <a:effectLst/>
                <a:ea typeface="Times New Roman" panose="02020603050405020304" pitchFamily="18" charset="0"/>
              </a:rPr>
              <a:t>Use lower-quality components if the budget is insufficient.</a:t>
            </a:r>
          </a:p>
          <a:p>
            <a:pPr marL="742950" lvl="1" indent="-285750" algn="just">
              <a:buFont typeface="Wingdings" panose="05000000000000000000" pitchFamily="2" charset="2"/>
              <a:buChar char="Ø"/>
            </a:pPr>
            <a:r>
              <a:rPr lang="en-US" sz="1600">
                <a:effectLst/>
                <a:ea typeface="Times New Roman" panose="02020603050405020304" pitchFamily="18" charset="0"/>
              </a:rPr>
              <a:t>Adjust system requirements to match reduced component quality.</a:t>
            </a:r>
          </a:p>
        </p:txBody>
      </p:sp>
    </p:spTree>
    <p:extLst>
      <p:ext uri="{BB962C8B-B14F-4D97-AF65-F5344CB8AC3E}">
        <p14:creationId xmlns:p14="http://schemas.microsoft.com/office/powerpoint/2010/main" val="415291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5AD32-4882-AF9B-EF0D-474D5BCE597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09A0BC-0687-4154-C4D6-D3CE5A970CCE}"/>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B356D381-5721-2B45-76AB-31D213B92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A477E62B-C749-CD1A-383F-91D83FAD46AA}"/>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3A36E933-1605-D644-336E-52F2D763E50F}"/>
              </a:ext>
            </a:extLst>
          </p:cNvPr>
          <p:cNvSpPr>
            <a:spLocks noGrp="1"/>
          </p:cNvSpPr>
          <p:nvPr>
            <p:ph type="sldNum" sz="quarter" idx="12"/>
          </p:nvPr>
        </p:nvSpPr>
        <p:spPr/>
        <p:txBody>
          <a:bodyPr/>
          <a:lstStyle/>
          <a:p>
            <a:fld id="{1B86656A-5C4B-4F67-9DD1-C055FE059080}" type="slidenum">
              <a:rPr lang="tr-TR" sz="1600" b="1" smtClean="0">
                <a:solidFill>
                  <a:schemeClr val="bg1"/>
                </a:solidFill>
              </a:rPr>
              <a:t>11</a:t>
            </a:fld>
            <a:endParaRPr lang="tr-TR" b="1">
              <a:solidFill>
                <a:schemeClr val="bg1"/>
              </a:solidFill>
            </a:endParaRPr>
          </a:p>
        </p:txBody>
      </p:sp>
      <p:sp>
        <p:nvSpPr>
          <p:cNvPr id="5" name="Footer Placeholder 4">
            <a:extLst>
              <a:ext uri="{FF2B5EF4-FFF2-40B4-BE49-F238E27FC236}">
                <a16:creationId xmlns:a16="http://schemas.microsoft.com/office/drawing/2014/main" id="{1B6B188D-13C3-C08B-5839-EBB53D80FD11}"/>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8A544FA6-3932-39A8-1C08-B4EF98AEF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81392904-DE14-59B0-D11B-1A3897840132}"/>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Requirements</a:t>
            </a:r>
          </a:p>
        </p:txBody>
      </p:sp>
      <p:sp>
        <p:nvSpPr>
          <p:cNvPr id="15" name="Content Placeholder 4">
            <a:extLst>
              <a:ext uri="{FF2B5EF4-FFF2-40B4-BE49-F238E27FC236}">
                <a16:creationId xmlns:a16="http://schemas.microsoft.com/office/drawing/2014/main" id="{FAEC8240-64C4-6AA1-C07E-CC564122E129}"/>
              </a:ext>
            </a:extLst>
          </p:cNvPr>
          <p:cNvSpPr>
            <a:spLocks noGrp="1"/>
          </p:cNvSpPr>
          <p:nvPr>
            <p:ph idx="1"/>
          </p:nvPr>
        </p:nvSpPr>
        <p:spPr>
          <a:xfrm>
            <a:off x="334296" y="5178936"/>
            <a:ext cx="11248104" cy="825192"/>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1600">
                <a:ea typeface="Calibri"/>
                <a:cs typeface="Times New Roman"/>
              </a:rPr>
              <a:t>This proactive strategy ensures that the project can adjust to problems and continue functionality even if its initial objectives are not completely accomplished.</a:t>
            </a:r>
            <a:endParaRPr lang="tr-TR" sz="1600">
              <a:ea typeface="+mn-lt"/>
              <a:cs typeface="+mn-lt"/>
            </a:endParaRPr>
          </a:p>
        </p:txBody>
      </p:sp>
      <p:graphicFrame>
        <p:nvGraphicFramePr>
          <p:cNvPr id="10" name="Tablo 9">
            <a:extLst>
              <a:ext uri="{FF2B5EF4-FFF2-40B4-BE49-F238E27FC236}">
                <a16:creationId xmlns:a16="http://schemas.microsoft.com/office/drawing/2014/main" id="{118ED72B-3AB8-DCFC-4EB0-E91EB441CB70}"/>
              </a:ext>
            </a:extLst>
          </p:cNvPr>
          <p:cNvGraphicFramePr>
            <a:graphicFrameLocks noGrp="1"/>
          </p:cNvGraphicFramePr>
          <p:nvPr>
            <p:extLst>
              <p:ext uri="{D42A27DB-BD31-4B8C-83A1-F6EECF244321}">
                <p14:modId xmlns:p14="http://schemas.microsoft.com/office/powerpoint/2010/main" val="368244117"/>
              </p:ext>
            </p:extLst>
          </p:nvPr>
        </p:nvGraphicFramePr>
        <p:xfrm>
          <a:off x="1656736" y="1583687"/>
          <a:ext cx="8878530" cy="3350875"/>
        </p:xfrm>
        <a:graphic>
          <a:graphicData uri="http://schemas.openxmlformats.org/drawingml/2006/table">
            <a:tbl>
              <a:tblPr firstRow="1" firstCol="1" bandRow="1"/>
              <a:tblGrid>
                <a:gridCol w="2958824">
                  <a:extLst>
                    <a:ext uri="{9D8B030D-6E8A-4147-A177-3AD203B41FA5}">
                      <a16:colId xmlns:a16="http://schemas.microsoft.com/office/drawing/2014/main" val="986396016"/>
                    </a:ext>
                  </a:extLst>
                </a:gridCol>
                <a:gridCol w="2959853">
                  <a:extLst>
                    <a:ext uri="{9D8B030D-6E8A-4147-A177-3AD203B41FA5}">
                      <a16:colId xmlns:a16="http://schemas.microsoft.com/office/drawing/2014/main" val="2148746872"/>
                    </a:ext>
                  </a:extLst>
                </a:gridCol>
                <a:gridCol w="2959853">
                  <a:extLst>
                    <a:ext uri="{9D8B030D-6E8A-4147-A177-3AD203B41FA5}">
                      <a16:colId xmlns:a16="http://schemas.microsoft.com/office/drawing/2014/main" val="3674167551"/>
                    </a:ext>
                  </a:extLst>
                </a:gridCol>
              </a:tblGrid>
              <a:tr h="412706">
                <a:tc>
                  <a:txBody>
                    <a:bodyPr/>
                    <a:lstStyle/>
                    <a:p>
                      <a:pPr marL="0" marR="0" algn="ctr">
                        <a:spcBef>
                          <a:spcPts val="1200"/>
                        </a:spcBef>
                        <a:spcAft>
                          <a:spcPts val="1200"/>
                        </a:spcAft>
                      </a:pPr>
                      <a:r>
                        <a:rPr lang="en-US" sz="1200" b="1" kern="100">
                          <a:effectLst/>
                          <a:latin typeface="+mn-lt"/>
                          <a:ea typeface="Times New Roman" panose="02020603050405020304" pitchFamily="18" charset="0"/>
                        </a:rPr>
                        <a:t>REQUIREMENTS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b="1" kern="100">
                          <a:effectLst/>
                          <a:latin typeface="+mn-lt"/>
                          <a:ea typeface="Times New Roman" panose="02020603050405020304" pitchFamily="18" charset="0"/>
                        </a:rPr>
                        <a:t>Initial Aim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b="1" kern="100">
                          <a:effectLst/>
                          <a:latin typeface="+mn-lt"/>
                          <a:ea typeface="Times New Roman" panose="02020603050405020304" pitchFamily="18" charset="0"/>
                        </a:rPr>
                        <a:t>Risk Adjustment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5028878"/>
                  </a:ext>
                </a:extLst>
              </a:tr>
              <a:tr h="412706">
                <a:tc>
                  <a:txBody>
                    <a:bodyPr/>
                    <a:lstStyle/>
                    <a:p>
                      <a:pPr marL="0" marR="0" algn="ctr">
                        <a:spcBef>
                          <a:spcPts val="1200"/>
                        </a:spcBef>
                        <a:spcAft>
                          <a:spcPts val="1200"/>
                        </a:spcAft>
                      </a:pPr>
                      <a:r>
                        <a:rPr lang="en-US" sz="1200" kern="100">
                          <a:effectLst/>
                          <a:latin typeface="+mn-lt"/>
                          <a:ea typeface="Times New Roman" panose="02020603050405020304" pitchFamily="18" charset="0"/>
                        </a:rPr>
                        <a:t>Detection Range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2.5m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1.2m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186084"/>
                  </a:ext>
                </a:extLst>
              </a:tr>
              <a:tr h="501527">
                <a:tc>
                  <a:txBody>
                    <a:bodyPr/>
                    <a:lstStyle/>
                    <a:p>
                      <a:pPr marL="0" marR="0" algn="ctr">
                        <a:spcBef>
                          <a:spcPts val="1200"/>
                        </a:spcBef>
                        <a:spcAft>
                          <a:spcPts val="1200"/>
                        </a:spcAft>
                      </a:pPr>
                      <a:r>
                        <a:rPr lang="en-US" sz="1200" kern="100">
                          <a:effectLst/>
                          <a:latin typeface="+mn-lt"/>
                          <a:ea typeface="Times New Roman" panose="02020603050405020304" pitchFamily="18" charset="0"/>
                        </a:rPr>
                        <a:t>Detection Accuracy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Accuracy 80%, F1 score 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Accuracy 65%, F1 score 0.65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2533935"/>
                  </a:ext>
                </a:extLst>
              </a:tr>
              <a:tr h="642066">
                <a:tc>
                  <a:txBody>
                    <a:bodyPr/>
                    <a:lstStyle/>
                    <a:p>
                      <a:pPr marL="0" marR="0" algn="ctr">
                        <a:spcBef>
                          <a:spcPts val="1200"/>
                        </a:spcBef>
                        <a:spcAft>
                          <a:spcPts val="1200"/>
                        </a:spcAft>
                      </a:pPr>
                      <a:r>
                        <a:rPr lang="en-US" sz="1200" kern="100">
                          <a:effectLst/>
                          <a:latin typeface="+mn-lt"/>
                          <a:ea typeface="Times New Roman" panose="02020603050405020304" pitchFamily="18" charset="0"/>
                        </a:rPr>
                        <a:t>Response Time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2 seconds or less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5 seconds or less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290847"/>
                  </a:ext>
                </a:extLst>
              </a:tr>
              <a:tr h="556458">
                <a:tc>
                  <a:txBody>
                    <a:bodyPr/>
                    <a:lstStyle/>
                    <a:p>
                      <a:pPr marL="0" marR="0" algn="ctr">
                        <a:spcBef>
                          <a:spcPts val="1200"/>
                        </a:spcBef>
                        <a:spcAft>
                          <a:spcPts val="1200"/>
                        </a:spcAft>
                      </a:pPr>
                      <a:r>
                        <a:rPr lang="en-US" sz="1200" kern="100">
                          <a:effectLst/>
                          <a:latin typeface="+mn-lt"/>
                          <a:ea typeface="Times New Roman" panose="02020603050405020304" pitchFamily="18" charset="0"/>
                        </a:rPr>
                        <a:t>Activity and Location Reporting Time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3 seconds or less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10 seconds or less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2059355"/>
                  </a:ext>
                </a:extLst>
              </a:tr>
              <a:tr h="412706">
                <a:tc>
                  <a:txBody>
                    <a:bodyPr/>
                    <a:lstStyle/>
                    <a:p>
                      <a:pPr marL="0" marR="0" algn="ctr">
                        <a:spcBef>
                          <a:spcPts val="1200"/>
                        </a:spcBef>
                        <a:spcAft>
                          <a:spcPts val="1200"/>
                        </a:spcAft>
                      </a:pPr>
                      <a:r>
                        <a:rPr lang="en-US" sz="1200" kern="100">
                          <a:effectLst/>
                          <a:latin typeface="+mn-lt"/>
                          <a:ea typeface="Times New Roman" panose="02020603050405020304" pitchFamily="18" charset="0"/>
                        </a:rPr>
                        <a:t>Battery Time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1.5 hours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kern="100">
                          <a:effectLst/>
                          <a:latin typeface="+mn-lt"/>
                          <a:ea typeface="Times New Roman" panose="02020603050405020304" pitchFamily="18" charset="0"/>
                        </a:rPr>
                        <a:t>30 to 45 minutes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3561130"/>
                  </a:ext>
                </a:extLst>
              </a:tr>
              <a:tr h="412706">
                <a:tc>
                  <a:txBody>
                    <a:bodyPr/>
                    <a:lstStyle/>
                    <a:p>
                      <a:pPr marL="0" marR="0" algn="ctr">
                        <a:spcBef>
                          <a:spcPts val="1200"/>
                        </a:spcBef>
                        <a:spcAft>
                          <a:spcPts val="1200"/>
                        </a:spcAft>
                      </a:pPr>
                      <a:r>
                        <a:rPr lang="en-US" sz="1200" kern="100">
                          <a:effectLst/>
                          <a:latin typeface="+mn-lt"/>
                          <a:ea typeface="Times New Roman" panose="02020603050405020304" pitchFamily="18" charset="0"/>
                        </a:rPr>
                        <a:t>Device Weight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tr-TR" sz="1200" kern="100">
                          <a:effectLst/>
                          <a:latin typeface="+mn-lt"/>
                          <a:ea typeface="Times New Roman" panose="02020603050405020304" pitchFamily="18" charset="0"/>
                        </a:rPr>
                        <a:t>&lt; </a:t>
                      </a:r>
                      <a:r>
                        <a:rPr lang="en-US" sz="1200" kern="100">
                          <a:effectLst/>
                          <a:latin typeface="+mn-lt"/>
                          <a:ea typeface="Times New Roman" panose="02020603050405020304" pitchFamily="18" charset="0"/>
                        </a:rPr>
                        <a:t>1 kilo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tr-TR" sz="1200" kern="100">
                          <a:effectLst/>
                          <a:latin typeface="+mn-lt"/>
                          <a:ea typeface="Times New Roman" panose="02020603050405020304" pitchFamily="18" charset="0"/>
                        </a:rPr>
                        <a:t>&lt; </a:t>
                      </a:r>
                      <a:r>
                        <a:rPr lang="en-US" sz="1200" kern="100">
                          <a:effectLst/>
                          <a:latin typeface="+mn-lt"/>
                          <a:ea typeface="Times New Roman" panose="02020603050405020304" pitchFamily="18" charset="0"/>
                        </a:rPr>
                        <a:t>2 kilos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3093094"/>
                  </a:ext>
                </a:extLst>
              </a:tr>
            </a:tbl>
          </a:graphicData>
        </a:graphic>
      </p:graphicFrame>
      <p:sp>
        <p:nvSpPr>
          <p:cNvPr id="11" name="Content Placeholder 4">
            <a:extLst>
              <a:ext uri="{FF2B5EF4-FFF2-40B4-BE49-F238E27FC236}">
                <a16:creationId xmlns:a16="http://schemas.microsoft.com/office/drawing/2014/main" id="{E7BB4598-3F00-73AD-370A-330F51ADC5A2}"/>
              </a:ext>
            </a:extLst>
          </p:cNvPr>
          <p:cNvSpPr txBox="1">
            <a:spLocks/>
          </p:cNvSpPr>
          <p:nvPr/>
        </p:nvSpPr>
        <p:spPr>
          <a:xfrm>
            <a:off x="334296" y="915499"/>
            <a:ext cx="10200968" cy="82519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US" sz="1600">
                <a:ea typeface="Calibri"/>
                <a:cs typeface="Times New Roman"/>
              </a:rPr>
              <a:t>We determined the requirements that the final product must meet.</a:t>
            </a:r>
            <a:endParaRPr lang="tr-TR" sz="1600">
              <a:ea typeface="+mn-lt"/>
              <a:cs typeface="+mn-lt"/>
            </a:endParaRPr>
          </a:p>
        </p:txBody>
      </p:sp>
      <p:sp>
        <p:nvSpPr>
          <p:cNvPr id="7" name="Metin kutusu 6">
            <a:extLst>
              <a:ext uri="{FF2B5EF4-FFF2-40B4-BE49-F238E27FC236}">
                <a16:creationId xmlns:a16="http://schemas.microsoft.com/office/drawing/2014/main" id="{B57245EE-5BB1-132D-8A68-71EF574913E6}"/>
              </a:ext>
            </a:extLst>
          </p:cNvPr>
          <p:cNvSpPr txBox="1"/>
          <p:nvPr/>
        </p:nvSpPr>
        <p:spPr>
          <a:xfrm>
            <a:off x="4379295" y="4966536"/>
            <a:ext cx="3717428" cy="461665"/>
          </a:xfrm>
          <a:prstGeom prst="rect">
            <a:avLst/>
          </a:prstGeom>
          <a:noFill/>
        </p:spPr>
        <p:txBody>
          <a:bodyPr wrap="none" rtlCol="0">
            <a:spAutoFit/>
          </a:bodyPr>
          <a:lstStyle/>
          <a:p>
            <a:r>
              <a:rPr lang="tr-TR" sz="1200"/>
              <a:t>Table 5 : </a:t>
            </a:r>
            <a:r>
              <a:rPr lang="en-US" sz="1200" kern="100">
                <a:effectLst/>
                <a:latin typeface="+mn-lt"/>
                <a:ea typeface="Times New Roman" panose="02020603050405020304" pitchFamily="18" charset="0"/>
              </a:rPr>
              <a:t>Risk Adjustment</a:t>
            </a:r>
            <a:r>
              <a:rPr lang="tr-TR" sz="1200" kern="100">
                <a:effectLst/>
                <a:latin typeface="+mn-lt"/>
                <a:ea typeface="Times New Roman" panose="02020603050405020304" pitchFamily="18" charset="0"/>
              </a:rPr>
              <a:t> Table of Objectives Parameters</a:t>
            </a:r>
            <a:endParaRPr lang="en-US" sz="1200" kern="100">
              <a:effectLst/>
              <a:latin typeface="+mn-lt"/>
              <a:ea typeface="Times New Roman" panose="02020603050405020304" pitchFamily="18" charset="0"/>
            </a:endParaRPr>
          </a:p>
          <a:p>
            <a:endParaRPr lang="en-GB" sz="1200"/>
          </a:p>
        </p:txBody>
      </p:sp>
    </p:spTree>
    <p:extLst>
      <p:ext uri="{BB962C8B-B14F-4D97-AF65-F5344CB8AC3E}">
        <p14:creationId xmlns:p14="http://schemas.microsoft.com/office/powerpoint/2010/main" val="1955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96265-54A1-69D6-9F97-5F4804A69B3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68DA831-458A-FC70-03C3-B31963B1BF66}"/>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A3816553-11A3-436D-C5AC-6BBE69C65E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2F355697-BA1E-F7F1-D26D-D414D2FE3930}"/>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82F01D7F-2962-7173-1B2D-0B8A93F8A137}"/>
              </a:ext>
            </a:extLst>
          </p:cNvPr>
          <p:cNvSpPr>
            <a:spLocks noGrp="1"/>
          </p:cNvSpPr>
          <p:nvPr>
            <p:ph type="sldNum" sz="quarter" idx="12"/>
          </p:nvPr>
        </p:nvSpPr>
        <p:spPr/>
        <p:txBody>
          <a:bodyPr/>
          <a:lstStyle/>
          <a:p>
            <a:fld id="{1B86656A-5C4B-4F67-9DD1-C055FE059080}" type="slidenum">
              <a:rPr lang="tr-TR" sz="1600" b="1" smtClean="0">
                <a:solidFill>
                  <a:schemeClr val="bg1"/>
                </a:solidFill>
              </a:rPr>
              <a:t>12</a:t>
            </a:fld>
            <a:endParaRPr lang="tr-TR" b="1">
              <a:solidFill>
                <a:schemeClr val="bg1"/>
              </a:solidFill>
            </a:endParaRPr>
          </a:p>
        </p:txBody>
      </p:sp>
      <p:sp>
        <p:nvSpPr>
          <p:cNvPr id="5" name="Footer Placeholder 4">
            <a:extLst>
              <a:ext uri="{FF2B5EF4-FFF2-40B4-BE49-F238E27FC236}">
                <a16:creationId xmlns:a16="http://schemas.microsoft.com/office/drawing/2014/main" id="{8C265DC4-0DC0-23D0-3AEB-11FB795FA4C8}"/>
              </a:ext>
            </a:extLst>
          </p:cNvPr>
          <p:cNvSpPr>
            <a:spLocks noGrp="1"/>
          </p:cNvSpPr>
          <p:nvPr>
            <p:ph type="ftr" sz="quarter" idx="11"/>
          </p:nvPr>
        </p:nvSpPr>
        <p:spPr>
          <a:xfrm>
            <a:off x="-1" y="6498054"/>
            <a:ext cx="12191999" cy="365125"/>
          </a:xfrm>
        </p:spPr>
        <p:txBody>
          <a:bodyPr/>
          <a:lstStyle/>
          <a:p>
            <a:r>
              <a:rPr lang="en-US"/>
              <a:t>FENS40</a:t>
            </a:r>
            <a:r>
              <a:rPr lang="tr-TR"/>
              <a:t>1</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101136EE-0C6C-B849-E360-6A5E7AE825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61516D59-8189-1EB1-D291-AC4B4236E856}"/>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Work Packages</a:t>
            </a:r>
          </a:p>
        </p:txBody>
      </p:sp>
      <p:pic>
        <p:nvPicPr>
          <p:cNvPr id="14" name="Resim 13">
            <a:extLst>
              <a:ext uri="{FF2B5EF4-FFF2-40B4-BE49-F238E27FC236}">
                <a16:creationId xmlns:a16="http://schemas.microsoft.com/office/drawing/2014/main" id="{41819109-B845-F2D8-81BD-B222E0755CE4}"/>
              </a:ext>
            </a:extLst>
          </p:cNvPr>
          <p:cNvPicPr>
            <a:picLocks noChangeAspect="1"/>
          </p:cNvPicPr>
          <p:nvPr/>
        </p:nvPicPr>
        <p:blipFill>
          <a:blip r:embed="rId5"/>
          <a:stretch>
            <a:fillRect/>
          </a:stretch>
        </p:blipFill>
        <p:spPr>
          <a:xfrm>
            <a:off x="334296" y="1106252"/>
            <a:ext cx="5486400" cy="4319270"/>
          </a:xfrm>
          <a:prstGeom prst="rect">
            <a:avLst/>
          </a:prstGeom>
        </p:spPr>
      </p:pic>
      <p:pic>
        <p:nvPicPr>
          <p:cNvPr id="23" name="Resim 22">
            <a:extLst>
              <a:ext uri="{FF2B5EF4-FFF2-40B4-BE49-F238E27FC236}">
                <a16:creationId xmlns:a16="http://schemas.microsoft.com/office/drawing/2014/main" id="{2745AFD9-9C92-E10A-ECA6-E1EA8F38C7CF}"/>
              </a:ext>
            </a:extLst>
          </p:cNvPr>
          <p:cNvPicPr>
            <a:picLocks noChangeAspect="1"/>
          </p:cNvPicPr>
          <p:nvPr/>
        </p:nvPicPr>
        <p:blipFill>
          <a:blip r:embed="rId6"/>
          <a:stretch>
            <a:fillRect/>
          </a:stretch>
        </p:blipFill>
        <p:spPr>
          <a:xfrm>
            <a:off x="6154583" y="930992"/>
            <a:ext cx="5486400" cy="4494530"/>
          </a:xfrm>
          <a:prstGeom prst="rect">
            <a:avLst/>
          </a:prstGeom>
        </p:spPr>
      </p:pic>
    </p:spTree>
    <p:extLst>
      <p:ext uri="{BB962C8B-B14F-4D97-AF65-F5344CB8AC3E}">
        <p14:creationId xmlns:p14="http://schemas.microsoft.com/office/powerpoint/2010/main" val="212625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6F148-66EA-33D7-46B8-800E9B18E82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9E9CEAD-B690-9714-320A-5668A0FA5E4A}"/>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44CC1C35-DC2D-1A9D-D81F-FFB65F9128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9ABEA8E0-445D-16A0-2B1A-34332B9D2734}"/>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B8A4AF70-4F72-301B-0543-D3FAB5A3D11E}"/>
              </a:ext>
            </a:extLst>
          </p:cNvPr>
          <p:cNvSpPr>
            <a:spLocks noGrp="1"/>
          </p:cNvSpPr>
          <p:nvPr>
            <p:ph type="sldNum" sz="quarter" idx="12"/>
          </p:nvPr>
        </p:nvSpPr>
        <p:spPr/>
        <p:txBody>
          <a:bodyPr/>
          <a:lstStyle/>
          <a:p>
            <a:fld id="{1B86656A-5C4B-4F67-9DD1-C055FE059080}" type="slidenum">
              <a:rPr lang="tr-TR" sz="1600" b="1" smtClean="0">
                <a:solidFill>
                  <a:schemeClr val="bg1"/>
                </a:solidFill>
              </a:rPr>
              <a:t>13</a:t>
            </a:fld>
            <a:endParaRPr lang="tr-TR" b="1">
              <a:solidFill>
                <a:schemeClr val="bg1"/>
              </a:solidFill>
            </a:endParaRPr>
          </a:p>
        </p:txBody>
      </p:sp>
      <p:sp>
        <p:nvSpPr>
          <p:cNvPr id="5" name="Footer Placeholder 4">
            <a:extLst>
              <a:ext uri="{FF2B5EF4-FFF2-40B4-BE49-F238E27FC236}">
                <a16:creationId xmlns:a16="http://schemas.microsoft.com/office/drawing/2014/main" id="{83448A44-F8F7-AD90-6A73-8E99354203F4}"/>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802B1E7D-CA07-EAC7-D694-F903322437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ABC25CD0-084A-C0C6-A951-654BF7AD7472}"/>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Work Packages</a:t>
            </a:r>
          </a:p>
        </p:txBody>
      </p:sp>
      <p:pic>
        <p:nvPicPr>
          <p:cNvPr id="17" name="Resim 16">
            <a:extLst>
              <a:ext uri="{FF2B5EF4-FFF2-40B4-BE49-F238E27FC236}">
                <a16:creationId xmlns:a16="http://schemas.microsoft.com/office/drawing/2014/main" id="{8926BF4F-991A-89D2-6E3F-12ECA858BF41}"/>
              </a:ext>
            </a:extLst>
          </p:cNvPr>
          <p:cNvPicPr>
            <a:picLocks noChangeAspect="1"/>
          </p:cNvPicPr>
          <p:nvPr/>
        </p:nvPicPr>
        <p:blipFill>
          <a:blip r:embed="rId5"/>
          <a:stretch>
            <a:fillRect/>
          </a:stretch>
        </p:blipFill>
        <p:spPr>
          <a:xfrm>
            <a:off x="334294" y="890129"/>
            <a:ext cx="5486400" cy="4494530"/>
          </a:xfrm>
          <a:prstGeom prst="rect">
            <a:avLst/>
          </a:prstGeom>
        </p:spPr>
      </p:pic>
      <p:pic>
        <p:nvPicPr>
          <p:cNvPr id="23" name="Resim 22">
            <a:extLst>
              <a:ext uri="{FF2B5EF4-FFF2-40B4-BE49-F238E27FC236}">
                <a16:creationId xmlns:a16="http://schemas.microsoft.com/office/drawing/2014/main" id="{9207C4A0-CEA9-47EF-A655-92723C1F8EB8}"/>
              </a:ext>
            </a:extLst>
          </p:cNvPr>
          <p:cNvPicPr>
            <a:picLocks noChangeAspect="1"/>
          </p:cNvPicPr>
          <p:nvPr/>
        </p:nvPicPr>
        <p:blipFill>
          <a:blip r:embed="rId6"/>
          <a:stretch>
            <a:fillRect/>
          </a:stretch>
        </p:blipFill>
        <p:spPr>
          <a:xfrm>
            <a:off x="6371306" y="890129"/>
            <a:ext cx="5486400" cy="4791096"/>
          </a:xfrm>
          <a:prstGeom prst="rect">
            <a:avLst/>
          </a:prstGeom>
        </p:spPr>
      </p:pic>
    </p:spTree>
    <p:extLst>
      <p:ext uri="{BB962C8B-B14F-4D97-AF65-F5344CB8AC3E}">
        <p14:creationId xmlns:p14="http://schemas.microsoft.com/office/powerpoint/2010/main" val="2285066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8A81B-911A-7830-506C-0A1267C3780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D1BF3D5-83C1-EEF1-E33F-5F37730AC24C}"/>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809B11D7-AB78-7D42-B5B5-C9F8ECF4E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730FAFCC-1BB4-22E6-2E7D-03DC1F555BD0}"/>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DA5E41C8-84AF-618F-36C2-7018B85F8CF4}"/>
              </a:ext>
            </a:extLst>
          </p:cNvPr>
          <p:cNvSpPr>
            <a:spLocks noGrp="1"/>
          </p:cNvSpPr>
          <p:nvPr>
            <p:ph type="sldNum" sz="quarter" idx="12"/>
          </p:nvPr>
        </p:nvSpPr>
        <p:spPr/>
        <p:txBody>
          <a:bodyPr/>
          <a:lstStyle/>
          <a:p>
            <a:fld id="{1B86656A-5C4B-4F67-9DD1-C055FE059080}" type="slidenum">
              <a:rPr lang="tr-TR" sz="1600" b="1" smtClean="0">
                <a:solidFill>
                  <a:schemeClr val="bg1"/>
                </a:solidFill>
              </a:rPr>
              <a:t>14</a:t>
            </a:fld>
            <a:endParaRPr lang="tr-TR" b="1">
              <a:solidFill>
                <a:schemeClr val="bg1"/>
              </a:solidFill>
            </a:endParaRPr>
          </a:p>
        </p:txBody>
      </p:sp>
      <p:sp>
        <p:nvSpPr>
          <p:cNvPr id="5" name="Footer Placeholder 4">
            <a:extLst>
              <a:ext uri="{FF2B5EF4-FFF2-40B4-BE49-F238E27FC236}">
                <a16:creationId xmlns:a16="http://schemas.microsoft.com/office/drawing/2014/main" id="{F575CD39-5F16-E5A1-D530-B6A08C9DA2A6}"/>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DC4CD34C-DFB3-10AA-5EEF-C6CDC9B6A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B8963C38-AA1B-CF82-9744-A6B2C99694D6}"/>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Team Members Contribution</a:t>
            </a:r>
          </a:p>
        </p:txBody>
      </p:sp>
      <p:sp>
        <p:nvSpPr>
          <p:cNvPr id="15" name="Content Placeholder 4">
            <a:extLst>
              <a:ext uri="{FF2B5EF4-FFF2-40B4-BE49-F238E27FC236}">
                <a16:creationId xmlns:a16="http://schemas.microsoft.com/office/drawing/2014/main" id="{AC7228FE-E8F8-1A70-2ED5-3241C56429A6}"/>
              </a:ext>
            </a:extLst>
          </p:cNvPr>
          <p:cNvSpPr>
            <a:spLocks noGrp="1"/>
          </p:cNvSpPr>
          <p:nvPr>
            <p:ph idx="1"/>
          </p:nvPr>
        </p:nvSpPr>
        <p:spPr>
          <a:xfrm>
            <a:off x="6095998" y="1115638"/>
            <a:ext cx="5856344" cy="781069"/>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1400">
                <a:ea typeface="Calibri"/>
                <a:cs typeface="Times New Roman"/>
              </a:rPr>
              <a:t>We calculated the maximum hours to be spent throughout the project and divided them according to workload. Since we wanted all members to do equal workload, we shared all work packages.</a:t>
            </a:r>
            <a:endParaRPr lang="tr-TR" sz="1400">
              <a:ea typeface="+mn-lt"/>
              <a:cs typeface="+mn-lt"/>
            </a:endParaRPr>
          </a:p>
        </p:txBody>
      </p:sp>
      <p:graphicFrame>
        <p:nvGraphicFramePr>
          <p:cNvPr id="12" name="Tablo 11">
            <a:extLst>
              <a:ext uri="{FF2B5EF4-FFF2-40B4-BE49-F238E27FC236}">
                <a16:creationId xmlns:a16="http://schemas.microsoft.com/office/drawing/2014/main" id="{16AAF823-ADE1-0A68-320F-17F69B7122D8}"/>
              </a:ext>
            </a:extLst>
          </p:cNvPr>
          <p:cNvGraphicFramePr>
            <a:graphicFrameLocks noGrp="1"/>
          </p:cNvGraphicFramePr>
          <p:nvPr>
            <p:extLst>
              <p:ext uri="{D42A27DB-BD31-4B8C-83A1-F6EECF244321}">
                <p14:modId xmlns:p14="http://schemas.microsoft.com/office/powerpoint/2010/main" val="727777937"/>
              </p:ext>
            </p:extLst>
          </p:nvPr>
        </p:nvGraphicFramePr>
        <p:xfrm>
          <a:off x="6371306" y="2331938"/>
          <a:ext cx="5486399" cy="3166964"/>
        </p:xfrm>
        <a:graphic>
          <a:graphicData uri="http://schemas.openxmlformats.org/drawingml/2006/table">
            <a:tbl>
              <a:tblPr firstRow="1" firstCol="1" lastRow="1" lastCol="1" bandRow="1" bandCol="1"/>
              <a:tblGrid>
                <a:gridCol w="1365954">
                  <a:extLst>
                    <a:ext uri="{9D8B030D-6E8A-4147-A177-3AD203B41FA5}">
                      <a16:colId xmlns:a16="http://schemas.microsoft.com/office/drawing/2014/main" val="2631013711"/>
                    </a:ext>
                  </a:extLst>
                </a:gridCol>
                <a:gridCol w="395111">
                  <a:extLst>
                    <a:ext uri="{9D8B030D-6E8A-4147-A177-3AD203B41FA5}">
                      <a16:colId xmlns:a16="http://schemas.microsoft.com/office/drawing/2014/main" val="2463698470"/>
                    </a:ext>
                  </a:extLst>
                </a:gridCol>
                <a:gridCol w="395111">
                  <a:extLst>
                    <a:ext uri="{9D8B030D-6E8A-4147-A177-3AD203B41FA5}">
                      <a16:colId xmlns:a16="http://schemas.microsoft.com/office/drawing/2014/main" val="2688694517"/>
                    </a:ext>
                  </a:extLst>
                </a:gridCol>
                <a:gridCol w="395111">
                  <a:extLst>
                    <a:ext uri="{9D8B030D-6E8A-4147-A177-3AD203B41FA5}">
                      <a16:colId xmlns:a16="http://schemas.microsoft.com/office/drawing/2014/main" val="505719463"/>
                    </a:ext>
                  </a:extLst>
                </a:gridCol>
                <a:gridCol w="395111">
                  <a:extLst>
                    <a:ext uri="{9D8B030D-6E8A-4147-A177-3AD203B41FA5}">
                      <a16:colId xmlns:a16="http://schemas.microsoft.com/office/drawing/2014/main" val="2394787190"/>
                    </a:ext>
                  </a:extLst>
                </a:gridCol>
                <a:gridCol w="395111">
                  <a:extLst>
                    <a:ext uri="{9D8B030D-6E8A-4147-A177-3AD203B41FA5}">
                      <a16:colId xmlns:a16="http://schemas.microsoft.com/office/drawing/2014/main" val="1711097140"/>
                    </a:ext>
                  </a:extLst>
                </a:gridCol>
                <a:gridCol w="395111">
                  <a:extLst>
                    <a:ext uri="{9D8B030D-6E8A-4147-A177-3AD203B41FA5}">
                      <a16:colId xmlns:a16="http://schemas.microsoft.com/office/drawing/2014/main" val="416293950"/>
                    </a:ext>
                  </a:extLst>
                </a:gridCol>
                <a:gridCol w="395111">
                  <a:extLst>
                    <a:ext uri="{9D8B030D-6E8A-4147-A177-3AD203B41FA5}">
                      <a16:colId xmlns:a16="http://schemas.microsoft.com/office/drawing/2014/main" val="3987509994"/>
                    </a:ext>
                  </a:extLst>
                </a:gridCol>
                <a:gridCol w="451556">
                  <a:extLst>
                    <a:ext uri="{9D8B030D-6E8A-4147-A177-3AD203B41FA5}">
                      <a16:colId xmlns:a16="http://schemas.microsoft.com/office/drawing/2014/main" val="2165141797"/>
                    </a:ext>
                  </a:extLst>
                </a:gridCol>
                <a:gridCol w="451556">
                  <a:extLst>
                    <a:ext uri="{9D8B030D-6E8A-4147-A177-3AD203B41FA5}">
                      <a16:colId xmlns:a16="http://schemas.microsoft.com/office/drawing/2014/main" val="665977468"/>
                    </a:ext>
                  </a:extLst>
                </a:gridCol>
                <a:gridCol w="451556">
                  <a:extLst>
                    <a:ext uri="{9D8B030D-6E8A-4147-A177-3AD203B41FA5}">
                      <a16:colId xmlns:a16="http://schemas.microsoft.com/office/drawing/2014/main" val="3745373302"/>
                    </a:ext>
                  </a:extLst>
                </a:gridCol>
              </a:tblGrid>
              <a:tr h="355847">
                <a:tc rowSpan="3">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Name, Surname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8">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Work Packages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gridSpan="2">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Total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hMerge="1">
                  <a:txBody>
                    <a:bodyPr/>
                    <a:lstStyle/>
                    <a:p>
                      <a:endParaRPr lang="en-US"/>
                    </a:p>
                  </a:txBody>
                  <a:tcPr/>
                </a:tc>
                <a:extLst>
                  <a:ext uri="{0D108BD9-81ED-4DB2-BD59-A6C34878D82A}">
                    <a16:rowId xmlns:a16="http://schemas.microsoft.com/office/drawing/2014/main" val="974555910"/>
                  </a:ext>
                </a:extLst>
              </a:tr>
              <a:tr h="355847">
                <a:tc vMerge="1">
                  <a:txBody>
                    <a:bodyPr/>
                    <a:lstStyle/>
                    <a:p>
                      <a:endParaRPr lang="en-US"/>
                    </a:p>
                  </a:txBody>
                  <a:tcPr/>
                </a:tc>
                <a:tc gridSpan="2">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gridSpan="2">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II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gridSpan="2">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III</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gridSpan="2">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IV</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970104919"/>
                  </a:ext>
                </a:extLst>
              </a:tr>
              <a:tr h="355847">
                <a:tc vMerge="1">
                  <a:txBody>
                    <a:bodyPr/>
                    <a:lstStyle/>
                    <a:p>
                      <a:endParaRPr lang="en-US"/>
                    </a:p>
                  </a:txBody>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Times New Roman" panose="02020603050405020304" pitchFamily="18" charset="0"/>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3388864"/>
                  </a:ext>
                </a:extLst>
              </a:tr>
              <a:tr h="355847">
                <a:tc>
                  <a:txBody>
                    <a:bodyPr/>
                    <a:lstStyle/>
                    <a:p>
                      <a:pPr marL="0" marR="0">
                        <a:lnSpc>
                          <a:spcPct val="107000"/>
                        </a:lnSpc>
                      </a:pPr>
                      <a:r>
                        <a:rPr lang="en-US" sz="1200" kern="100">
                          <a:effectLst/>
                          <a:latin typeface="Times New Roman" panose="02020603050405020304" pitchFamily="18" charset="0"/>
                          <a:ea typeface="Times New Roman" panose="02020603050405020304" pitchFamily="18" charset="0"/>
                        </a:rPr>
                        <a:t>Berkay Sarı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1.6</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40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5</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60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50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8.3</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150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25</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2221014"/>
                  </a:ext>
                </a:extLst>
              </a:tr>
              <a:tr h="355847">
                <a:tc>
                  <a:txBody>
                    <a:bodyPr/>
                    <a:lstStyle/>
                    <a:p>
                      <a:pPr marL="0" marR="0">
                        <a:lnSpc>
                          <a:spcPct val="107000"/>
                        </a:lnSpc>
                      </a:pPr>
                      <a:r>
                        <a:rPr lang="en-US" sz="1200" kern="100">
                          <a:effectLst/>
                          <a:latin typeface="Times New Roman" panose="02020603050405020304" pitchFamily="18" charset="0"/>
                          <a:ea typeface="Times New Roman" panose="02020603050405020304" pitchFamily="18" charset="0"/>
                        </a:rPr>
                        <a:t>Berke Kaya</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1.6</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40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5</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60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50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8.3</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150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25</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1869918"/>
                  </a:ext>
                </a:extLst>
              </a:tr>
              <a:tr h="355847">
                <a:tc>
                  <a:txBody>
                    <a:bodyPr/>
                    <a:lstStyle/>
                    <a:p>
                      <a:pPr marL="0" marR="0">
                        <a:lnSpc>
                          <a:spcPct val="107000"/>
                        </a:lnSpc>
                      </a:pPr>
                      <a:r>
                        <a:rPr lang="en-US" sz="1200" kern="100">
                          <a:effectLst/>
                          <a:latin typeface="Times New Roman" panose="02020603050405020304" pitchFamily="18" charset="0"/>
                          <a:ea typeface="Times New Roman" panose="02020603050405020304" pitchFamily="18" charset="0"/>
                        </a:rPr>
                        <a:t>Hakan Çanakçı</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1.6</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40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5</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60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50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8.3</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150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25</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7267611"/>
                  </a:ext>
                </a:extLst>
              </a:tr>
              <a:tr h="355847">
                <a:tc>
                  <a:txBody>
                    <a:bodyPr/>
                    <a:lstStyle/>
                    <a:p>
                      <a:pPr marL="0" marR="0">
                        <a:lnSpc>
                          <a:spcPct val="107000"/>
                        </a:lnSpc>
                      </a:pPr>
                      <a:r>
                        <a:rPr lang="en-US" sz="1200" kern="100">
                          <a:effectLst/>
                          <a:latin typeface="Times New Roman" panose="02020603050405020304" pitchFamily="18" charset="0"/>
                          <a:ea typeface="Times New Roman" panose="02020603050405020304" pitchFamily="18" charset="0"/>
                        </a:rPr>
                        <a:t>Samet Kartlar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1.6</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40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5</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60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50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8.3</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150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25</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1698401"/>
                  </a:ext>
                </a:extLst>
              </a:tr>
              <a:tr h="676035">
                <a:tc>
                  <a:txBody>
                    <a:bodyPr/>
                    <a:lstStyle/>
                    <a:p>
                      <a:pPr marL="0" marR="0">
                        <a:lnSpc>
                          <a:spcPct val="107000"/>
                        </a:lnSpc>
                      </a:pPr>
                      <a:r>
                        <a:rPr lang="en-US" sz="1200" b="1" kern="100">
                          <a:effectLst/>
                          <a:latin typeface="Times New Roman" panose="02020603050405020304" pitchFamily="18" charset="0"/>
                          <a:ea typeface="Times New Roman" panose="02020603050405020304" pitchFamily="18" charset="0"/>
                        </a:rPr>
                        <a:t>Total</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40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6.6</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120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20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240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40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200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kern="100">
                          <a:effectLst/>
                          <a:latin typeface="Times New Roman" panose="02020603050405020304" pitchFamily="18" charset="0"/>
                          <a:ea typeface="Times New Roman" panose="02020603050405020304" pitchFamily="18" charset="0"/>
                        </a:rPr>
                        <a:t>33.3</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600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100" b="1" kern="100">
                          <a:effectLst/>
                          <a:latin typeface="Times New Roman" panose="02020603050405020304" pitchFamily="18" charset="0"/>
                          <a:ea typeface="Times New Roman" panose="02020603050405020304" pitchFamily="18" charset="0"/>
                        </a:rPr>
                        <a:t>100</a:t>
                      </a:r>
                      <a:endParaRPr lang="en-US" sz="1200" kern="1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8024019"/>
                  </a:ext>
                </a:extLst>
              </a:tr>
            </a:tbl>
          </a:graphicData>
        </a:graphic>
      </p:graphicFrame>
      <p:pic>
        <p:nvPicPr>
          <p:cNvPr id="17" name="Resim 16">
            <a:extLst>
              <a:ext uri="{FF2B5EF4-FFF2-40B4-BE49-F238E27FC236}">
                <a16:creationId xmlns:a16="http://schemas.microsoft.com/office/drawing/2014/main" id="{F70B08D6-EC81-235B-077D-BC47E611118C}"/>
              </a:ext>
            </a:extLst>
          </p:cNvPr>
          <p:cNvPicPr>
            <a:picLocks noChangeAspect="1"/>
          </p:cNvPicPr>
          <p:nvPr/>
        </p:nvPicPr>
        <p:blipFill>
          <a:blip r:embed="rId4"/>
          <a:stretch>
            <a:fillRect/>
          </a:stretch>
        </p:blipFill>
        <p:spPr>
          <a:xfrm>
            <a:off x="334295" y="1031943"/>
            <a:ext cx="5663382" cy="4151551"/>
          </a:xfrm>
          <a:prstGeom prst="rect">
            <a:avLst/>
          </a:prstGeom>
        </p:spPr>
      </p:pic>
      <p:sp>
        <p:nvSpPr>
          <p:cNvPr id="10" name="Metin kutusu 9">
            <a:extLst>
              <a:ext uri="{FF2B5EF4-FFF2-40B4-BE49-F238E27FC236}">
                <a16:creationId xmlns:a16="http://schemas.microsoft.com/office/drawing/2014/main" id="{333BDA44-A3B0-959D-F9D0-443ABAE63369}"/>
              </a:ext>
            </a:extLst>
          </p:cNvPr>
          <p:cNvSpPr txBox="1"/>
          <p:nvPr/>
        </p:nvSpPr>
        <p:spPr>
          <a:xfrm>
            <a:off x="7022181" y="5549612"/>
            <a:ext cx="6124574" cy="892552"/>
          </a:xfrm>
          <a:prstGeom prst="rect">
            <a:avLst/>
          </a:prstGeom>
          <a:noFill/>
        </p:spPr>
        <p:txBody>
          <a:bodyPr wrap="square">
            <a:spAutoFit/>
          </a:bodyPr>
          <a:lstStyle/>
          <a:p>
            <a:pPr marL="228600"/>
            <a:r>
              <a:rPr lang="tr-TR" sz="1400" kern="100">
                <a:effectLst/>
                <a:ea typeface="Times New Roman" panose="02020603050405020304" pitchFamily="18" charset="0"/>
              </a:rPr>
              <a:t>Table 6: </a:t>
            </a:r>
            <a:r>
              <a:rPr lang="tr-TR" sz="1400">
                <a:effectLst/>
                <a:ea typeface="Times New Roman" panose="02020603050405020304" pitchFamily="18" charset="0"/>
              </a:rPr>
              <a:t>C</a:t>
            </a:r>
            <a:r>
              <a:rPr lang="en-US" sz="1400">
                <a:effectLst/>
                <a:ea typeface="Times New Roman" panose="02020603050405020304" pitchFamily="18" charset="0"/>
              </a:rPr>
              <a:t>ontributions</a:t>
            </a:r>
            <a:r>
              <a:rPr lang="en-US" sz="1400" spc="-15">
                <a:effectLst/>
                <a:ea typeface="Times New Roman" panose="02020603050405020304" pitchFamily="18" charset="0"/>
              </a:rPr>
              <a:t> </a:t>
            </a:r>
            <a:r>
              <a:rPr lang="en-US" sz="1400">
                <a:effectLst/>
                <a:ea typeface="Times New Roman" panose="02020603050405020304" pitchFamily="18" charset="0"/>
              </a:rPr>
              <a:t>of</a:t>
            </a:r>
            <a:r>
              <a:rPr lang="en-US" sz="1400" spc="-5">
                <a:effectLst/>
                <a:ea typeface="Times New Roman" panose="02020603050405020304" pitchFamily="18" charset="0"/>
              </a:rPr>
              <a:t> </a:t>
            </a:r>
            <a:r>
              <a:rPr lang="en-US" sz="1400">
                <a:effectLst/>
                <a:ea typeface="Times New Roman" panose="02020603050405020304" pitchFamily="18" charset="0"/>
              </a:rPr>
              <a:t>the</a:t>
            </a:r>
            <a:r>
              <a:rPr lang="en-US" sz="1400" spc="-5">
                <a:effectLst/>
                <a:ea typeface="Times New Roman" panose="02020603050405020304" pitchFamily="18" charset="0"/>
              </a:rPr>
              <a:t> </a:t>
            </a:r>
            <a:r>
              <a:rPr lang="tr-TR" sz="1400">
                <a:effectLst/>
                <a:ea typeface="Times New Roman" panose="02020603050405020304" pitchFamily="18" charset="0"/>
              </a:rPr>
              <a:t>T</a:t>
            </a:r>
            <a:r>
              <a:rPr lang="en-US" sz="1400">
                <a:effectLst/>
                <a:ea typeface="Times New Roman" panose="02020603050405020304" pitchFamily="18" charset="0"/>
              </a:rPr>
              <a:t>eam</a:t>
            </a:r>
            <a:r>
              <a:rPr lang="en-US" sz="1400" spc="-5">
                <a:effectLst/>
                <a:ea typeface="Times New Roman" panose="02020603050405020304" pitchFamily="18" charset="0"/>
              </a:rPr>
              <a:t> </a:t>
            </a:r>
            <a:r>
              <a:rPr lang="tr-TR" sz="1400" spc="-10">
                <a:effectLst/>
                <a:ea typeface="Times New Roman" panose="02020603050405020304" pitchFamily="18" charset="0"/>
              </a:rPr>
              <a:t>M</a:t>
            </a:r>
            <a:r>
              <a:rPr lang="en-US" sz="1400" spc="-10">
                <a:effectLst/>
                <a:ea typeface="Times New Roman" panose="02020603050405020304" pitchFamily="18" charset="0"/>
              </a:rPr>
              <a:t>embers</a:t>
            </a:r>
            <a:endParaRPr lang="en-GB" sz="1400">
              <a:effectLst/>
              <a:ea typeface="Times New Roman" panose="02020603050405020304" pitchFamily="18" charset="0"/>
            </a:endParaRPr>
          </a:p>
          <a:p>
            <a:r>
              <a:rPr lang="en-US" sz="1400">
                <a:effectLst/>
                <a:ea typeface="Times New Roman" panose="02020603050405020304" pitchFamily="18" charset="0"/>
              </a:rPr>
              <a:t> </a:t>
            </a:r>
            <a:endParaRPr lang="en-GB" sz="1400">
              <a:effectLst/>
              <a:ea typeface="Times New Roman" panose="02020603050405020304" pitchFamily="18" charset="0"/>
            </a:endParaRPr>
          </a:p>
          <a:p>
            <a:pPr marL="0" marR="0" algn="ctr">
              <a:spcBef>
                <a:spcPts val="1200"/>
              </a:spcBef>
              <a:spcAft>
                <a:spcPts val="1200"/>
              </a:spcAft>
            </a:pPr>
            <a:r>
              <a:rPr lang="tr-TR" sz="1400" kern="100">
                <a:effectLst/>
                <a:ea typeface="Times New Roman" panose="02020603050405020304" pitchFamily="18" charset="0"/>
              </a:rPr>
              <a:t> </a:t>
            </a:r>
            <a:endParaRPr lang="en-US" sz="1400" kern="100">
              <a:effectLst/>
              <a:ea typeface="Times New Roman" panose="02020603050405020304" pitchFamily="18" charset="0"/>
            </a:endParaRPr>
          </a:p>
        </p:txBody>
      </p:sp>
    </p:spTree>
    <p:extLst>
      <p:ext uri="{BB962C8B-B14F-4D97-AF65-F5344CB8AC3E}">
        <p14:creationId xmlns:p14="http://schemas.microsoft.com/office/powerpoint/2010/main" val="3575098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9209F-DB49-8E73-5BA1-86D25AE9C30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6052013-EB33-ADC6-FCE9-AB3621EFA858}"/>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92293B69-CBE3-B16A-3996-B904CB468C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C1E3F01D-2CAC-E243-E05E-97FEE0C0C833}"/>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6273A41E-5270-9629-273F-92359D837017}"/>
              </a:ext>
            </a:extLst>
          </p:cNvPr>
          <p:cNvSpPr>
            <a:spLocks noGrp="1"/>
          </p:cNvSpPr>
          <p:nvPr>
            <p:ph type="sldNum" sz="quarter" idx="12"/>
          </p:nvPr>
        </p:nvSpPr>
        <p:spPr/>
        <p:txBody>
          <a:bodyPr/>
          <a:lstStyle/>
          <a:p>
            <a:fld id="{1B86656A-5C4B-4F67-9DD1-C055FE059080}" type="slidenum">
              <a:rPr lang="tr-TR" sz="1600" b="1" smtClean="0">
                <a:solidFill>
                  <a:schemeClr val="bg1"/>
                </a:solidFill>
              </a:rPr>
              <a:t>15</a:t>
            </a:fld>
            <a:endParaRPr lang="tr-TR" b="1">
              <a:solidFill>
                <a:schemeClr val="bg1"/>
              </a:solidFill>
            </a:endParaRPr>
          </a:p>
        </p:txBody>
      </p:sp>
      <p:sp>
        <p:nvSpPr>
          <p:cNvPr id="5" name="Footer Placeholder 4">
            <a:extLst>
              <a:ext uri="{FF2B5EF4-FFF2-40B4-BE49-F238E27FC236}">
                <a16:creationId xmlns:a16="http://schemas.microsoft.com/office/drawing/2014/main" id="{3639ABE1-D0F7-2F25-3E0F-9E71BD37334F}"/>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0AC2533A-F9F3-F372-CA57-8B3B69162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718039BF-F6FA-9F14-EA0A-BE1FD6ECF326}"/>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Project Calendar</a:t>
            </a:r>
          </a:p>
        </p:txBody>
      </p:sp>
      <p:sp>
        <p:nvSpPr>
          <p:cNvPr id="15" name="Content Placeholder 4">
            <a:extLst>
              <a:ext uri="{FF2B5EF4-FFF2-40B4-BE49-F238E27FC236}">
                <a16:creationId xmlns:a16="http://schemas.microsoft.com/office/drawing/2014/main" id="{A8833EAA-E2D4-4FA8-2551-4C67126A25BD}"/>
              </a:ext>
            </a:extLst>
          </p:cNvPr>
          <p:cNvSpPr>
            <a:spLocks noGrp="1"/>
          </p:cNvSpPr>
          <p:nvPr>
            <p:ph idx="1"/>
          </p:nvPr>
        </p:nvSpPr>
        <p:spPr>
          <a:xfrm>
            <a:off x="334296" y="757694"/>
            <a:ext cx="10422487" cy="508661"/>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1600">
                <a:ea typeface="Calibri"/>
                <a:cs typeface="Times New Roman"/>
              </a:rPr>
              <a:t>We have created the project calendar according to the time intervals specified in the work packages.</a:t>
            </a:r>
            <a:endParaRPr lang="tr-TR" sz="1600">
              <a:ea typeface="Calibri"/>
              <a:cs typeface="Times New Roman"/>
            </a:endParaRPr>
          </a:p>
          <a:p>
            <a:pPr algn="just">
              <a:lnSpc>
                <a:spcPct val="150000"/>
              </a:lnSpc>
              <a:buFont typeface="Wingdings" panose="05000000000000000000" pitchFamily="2" charset="2"/>
              <a:buChar char="Ø"/>
            </a:pPr>
            <a:endParaRPr lang="tr-TR" sz="1600">
              <a:ea typeface="+mn-lt"/>
              <a:cs typeface="+mn-lt"/>
            </a:endParaRPr>
          </a:p>
        </p:txBody>
      </p:sp>
      <p:pic>
        <p:nvPicPr>
          <p:cNvPr id="27" name="Resim 26">
            <a:extLst>
              <a:ext uri="{FF2B5EF4-FFF2-40B4-BE49-F238E27FC236}">
                <a16:creationId xmlns:a16="http://schemas.microsoft.com/office/drawing/2014/main" id="{A5DB4D83-E0F3-EFB3-A2A7-B077FB99A710}"/>
              </a:ext>
            </a:extLst>
          </p:cNvPr>
          <p:cNvPicPr>
            <a:picLocks noChangeAspect="1"/>
          </p:cNvPicPr>
          <p:nvPr/>
        </p:nvPicPr>
        <p:blipFill>
          <a:blip r:embed="rId4"/>
          <a:stretch>
            <a:fillRect/>
          </a:stretch>
        </p:blipFill>
        <p:spPr>
          <a:xfrm>
            <a:off x="933984" y="1237500"/>
            <a:ext cx="9223109" cy="4718800"/>
          </a:xfrm>
          <a:prstGeom prst="rect">
            <a:avLst/>
          </a:prstGeom>
        </p:spPr>
      </p:pic>
      <p:sp>
        <p:nvSpPr>
          <p:cNvPr id="10" name="Metin kutusu 9">
            <a:extLst>
              <a:ext uri="{FF2B5EF4-FFF2-40B4-BE49-F238E27FC236}">
                <a16:creationId xmlns:a16="http://schemas.microsoft.com/office/drawing/2014/main" id="{EDFDAF2E-C7E7-33A5-485C-193D9235B7C8}"/>
              </a:ext>
            </a:extLst>
          </p:cNvPr>
          <p:cNvSpPr txBox="1"/>
          <p:nvPr/>
        </p:nvSpPr>
        <p:spPr>
          <a:xfrm>
            <a:off x="2408238" y="5986577"/>
            <a:ext cx="6124574" cy="338554"/>
          </a:xfrm>
          <a:prstGeom prst="rect">
            <a:avLst/>
          </a:prstGeom>
          <a:noFill/>
        </p:spPr>
        <p:txBody>
          <a:bodyPr wrap="square">
            <a:spAutoFit/>
          </a:bodyPr>
          <a:lstStyle/>
          <a:p>
            <a:pPr algn="ctr"/>
            <a:r>
              <a:rPr lang="tr-TR" sz="1600" kern="100">
                <a:effectLst/>
                <a:ea typeface="Times New Roman" panose="02020603050405020304" pitchFamily="18" charset="0"/>
              </a:rPr>
              <a:t>Table 7: Project Calendar</a:t>
            </a:r>
            <a:endParaRPr lang="en-US" sz="1600" kern="100">
              <a:effectLst/>
              <a:ea typeface="Times New Roman" panose="02020603050405020304" pitchFamily="18" charset="0"/>
            </a:endParaRPr>
          </a:p>
        </p:txBody>
      </p:sp>
    </p:spTree>
    <p:extLst>
      <p:ext uri="{BB962C8B-B14F-4D97-AF65-F5344CB8AC3E}">
        <p14:creationId xmlns:p14="http://schemas.microsoft.com/office/powerpoint/2010/main" val="134713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8AA7C-64CE-31EE-34E1-72C42C325BC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082759-5608-AA1B-62B5-8E5CBC4B5E94}"/>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246B32E8-1F78-EC6F-6229-2D632E483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64ECE1EC-E130-A10F-1152-053FDAB3D820}"/>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AC345C9D-B102-E4B4-BF11-5E08980392DF}"/>
              </a:ext>
            </a:extLst>
          </p:cNvPr>
          <p:cNvSpPr>
            <a:spLocks noGrp="1"/>
          </p:cNvSpPr>
          <p:nvPr>
            <p:ph type="sldNum" sz="quarter" idx="12"/>
          </p:nvPr>
        </p:nvSpPr>
        <p:spPr/>
        <p:txBody>
          <a:bodyPr/>
          <a:lstStyle/>
          <a:p>
            <a:fld id="{1B86656A-5C4B-4F67-9DD1-C055FE059080}" type="slidenum">
              <a:rPr lang="tr-TR" sz="1600" b="1" smtClean="0">
                <a:solidFill>
                  <a:schemeClr val="bg1"/>
                </a:solidFill>
              </a:rPr>
              <a:t>16</a:t>
            </a:fld>
            <a:endParaRPr lang="tr-TR" b="1">
              <a:solidFill>
                <a:schemeClr val="bg1"/>
              </a:solidFill>
            </a:endParaRPr>
          </a:p>
        </p:txBody>
      </p:sp>
      <p:sp>
        <p:nvSpPr>
          <p:cNvPr id="5" name="Footer Placeholder 4">
            <a:extLst>
              <a:ext uri="{FF2B5EF4-FFF2-40B4-BE49-F238E27FC236}">
                <a16:creationId xmlns:a16="http://schemas.microsoft.com/office/drawing/2014/main" id="{B7BBB877-84C6-E09A-7E8E-9AF688717EF5}"/>
              </a:ext>
            </a:extLst>
          </p:cNvPr>
          <p:cNvSpPr>
            <a:spLocks noGrp="1"/>
          </p:cNvSpPr>
          <p:nvPr>
            <p:ph type="ftr" sz="quarter" idx="11"/>
          </p:nvPr>
        </p:nvSpPr>
        <p:spPr>
          <a:xfrm>
            <a:off x="-1" y="6498054"/>
            <a:ext cx="12191999" cy="365125"/>
          </a:xfrm>
        </p:spPr>
        <p:txBody>
          <a:bodyPr/>
          <a:lstStyle/>
          <a:p>
            <a:r>
              <a:rPr lang="en-US"/>
              <a:t>FENS40</a:t>
            </a:r>
            <a:r>
              <a:rPr lang="tr-TR"/>
              <a:t>1</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D88230E4-1424-E7A8-B52F-506343D02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97636798-C957-8057-32A8-6A79ACB94C24}"/>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Infrastructure Requirements</a:t>
            </a:r>
          </a:p>
        </p:txBody>
      </p:sp>
      <p:sp>
        <p:nvSpPr>
          <p:cNvPr id="15" name="Content Placeholder 4">
            <a:extLst>
              <a:ext uri="{FF2B5EF4-FFF2-40B4-BE49-F238E27FC236}">
                <a16:creationId xmlns:a16="http://schemas.microsoft.com/office/drawing/2014/main" id="{A53001BB-F966-85C3-1F24-67ABD0DBD6A9}"/>
              </a:ext>
            </a:extLst>
          </p:cNvPr>
          <p:cNvSpPr>
            <a:spLocks noGrp="1"/>
          </p:cNvSpPr>
          <p:nvPr>
            <p:ph idx="1"/>
          </p:nvPr>
        </p:nvSpPr>
        <p:spPr>
          <a:xfrm>
            <a:off x="392927" y="1130509"/>
            <a:ext cx="11406141" cy="5025256"/>
          </a:xfrm>
        </p:spPr>
        <p:txBody>
          <a:bodyPr vert="horz" lIns="91440" tIns="45720" rIns="91440" bIns="45720" numCol="2" spcCol="914400" rtlCol="0" anchor="t">
            <a:noAutofit/>
          </a:bodyPr>
          <a:lstStyle/>
          <a:p>
            <a:pPr marL="0" marR="0" indent="0" algn="just">
              <a:buNone/>
            </a:pPr>
            <a:r>
              <a:rPr lang="en-US" sz="1600" b="1">
                <a:effectLst/>
                <a:ea typeface="Times New Roman" panose="02020603050405020304" pitchFamily="18" charset="0"/>
              </a:rPr>
              <a:t>Laboratory:</a:t>
            </a:r>
            <a:endParaRPr lang="en-US" sz="1600">
              <a:effectLst/>
              <a:ea typeface="Times New Roman" panose="02020603050405020304" pitchFamily="18" charset="0"/>
            </a:endParaRPr>
          </a:p>
          <a:p>
            <a:pPr marL="0" marR="0" indent="0" algn="just">
              <a:buNone/>
            </a:pPr>
            <a:endParaRPr lang="en-US" sz="500">
              <a:effectLst/>
              <a:ea typeface="Times New Roman" panose="02020603050405020304" pitchFamily="18" charset="0"/>
            </a:endParaRPr>
          </a:p>
          <a:p>
            <a:pPr marL="0" marR="0" indent="0" algn="just">
              <a:buNone/>
            </a:pPr>
            <a:r>
              <a:rPr lang="en-US" sz="1600">
                <a:effectLst/>
                <a:ea typeface="Times New Roman" panose="02020603050405020304" pitchFamily="18" charset="0"/>
              </a:rPr>
              <a:t>Kadir Has Electrical and Electronics Lab (Phase II - III and IV)</a:t>
            </a:r>
          </a:p>
          <a:p>
            <a:pPr marL="0" marR="0" indent="0" algn="just">
              <a:buNone/>
            </a:pPr>
            <a:r>
              <a:rPr lang="en-US" sz="1600">
                <a:effectLst/>
                <a:ea typeface="Times New Roman" panose="02020603050405020304" pitchFamily="18" charset="0"/>
              </a:rPr>
              <a:t>We will need to use the Lab for building the prototype and tests.</a:t>
            </a:r>
          </a:p>
          <a:p>
            <a:pPr marL="0" marR="0" indent="0" algn="just">
              <a:buNone/>
            </a:pPr>
            <a:endParaRPr lang="en-US" sz="1600" b="1">
              <a:ea typeface="Times New Roman" panose="02020603050405020304" pitchFamily="18" charset="0"/>
            </a:endParaRPr>
          </a:p>
          <a:p>
            <a:pPr marL="0" marR="0" indent="0" algn="just">
              <a:buNone/>
            </a:pPr>
            <a:r>
              <a:rPr lang="en-US" sz="1600" b="1">
                <a:effectLst/>
                <a:ea typeface="Times New Roman" panose="02020603050405020304" pitchFamily="18" charset="0"/>
              </a:rPr>
              <a:t>Computer(s):</a:t>
            </a:r>
            <a:endParaRPr lang="en-US" sz="1600">
              <a:effectLst/>
              <a:ea typeface="Times New Roman" panose="02020603050405020304" pitchFamily="18" charset="0"/>
            </a:endParaRPr>
          </a:p>
          <a:p>
            <a:pPr marL="0" marR="0" indent="0" algn="just">
              <a:buNone/>
            </a:pPr>
            <a:r>
              <a:rPr lang="en-US" sz="1600">
                <a:effectLst/>
                <a:ea typeface="Times New Roman" panose="02020603050405020304" pitchFamily="18" charset="0"/>
              </a:rPr>
              <a:t> </a:t>
            </a:r>
          </a:p>
          <a:p>
            <a:pPr marL="0" marR="0" indent="0" algn="just">
              <a:buNone/>
            </a:pPr>
            <a:r>
              <a:rPr lang="en-US" sz="1600">
                <a:effectLst/>
                <a:ea typeface="Times New Roman" panose="02020603050405020304" pitchFamily="18" charset="0"/>
              </a:rPr>
              <a:t>Phase II-III-IV:</a:t>
            </a:r>
          </a:p>
          <a:p>
            <a:pPr marL="0" marR="0" indent="0" algn="just">
              <a:buNone/>
            </a:pPr>
            <a:r>
              <a:rPr lang="en-US" sz="1600">
                <a:effectLst/>
                <a:ea typeface="Times New Roman" panose="02020603050405020304" pitchFamily="18" charset="0"/>
              </a:rPr>
              <a:t>Individual Laptops (Provided by team members) for coding, hardware integration and testing.</a:t>
            </a:r>
          </a:p>
          <a:p>
            <a:pPr marL="0" marR="0" indent="0" algn="just">
              <a:buNone/>
            </a:pPr>
            <a:endParaRPr lang="en-US" sz="1800">
              <a:effectLst/>
              <a:ea typeface="Times New Roman" panose="02020603050405020304" pitchFamily="18" charset="0"/>
            </a:endParaRPr>
          </a:p>
          <a:p>
            <a:pPr marL="0" marR="0" indent="0" algn="just">
              <a:buNone/>
            </a:pPr>
            <a:r>
              <a:rPr lang="en-US" sz="1800" b="1">
                <a:effectLst/>
                <a:ea typeface="Times New Roman" panose="02020603050405020304" pitchFamily="18" charset="0"/>
              </a:rPr>
              <a:t>Personnel:</a:t>
            </a:r>
            <a:endParaRPr lang="en-US" sz="1800">
              <a:effectLst/>
              <a:ea typeface="Times New Roman" panose="02020603050405020304" pitchFamily="18" charset="0"/>
            </a:endParaRPr>
          </a:p>
          <a:p>
            <a:pPr marL="0" marR="0" indent="0" algn="just">
              <a:buNone/>
            </a:pPr>
            <a:r>
              <a:rPr lang="en-US" sz="1800">
                <a:effectLst/>
                <a:ea typeface="Times New Roman" panose="02020603050405020304" pitchFamily="18" charset="0"/>
              </a:rPr>
              <a:t>-</a:t>
            </a:r>
          </a:p>
          <a:p>
            <a:pPr marL="0" marR="0" indent="0" algn="just">
              <a:buNone/>
            </a:pPr>
            <a:endParaRPr lang="en-US" sz="1600">
              <a:effectLst/>
              <a:ea typeface="Times New Roman" panose="02020603050405020304" pitchFamily="18" charset="0"/>
            </a:endParaRPr>
          </a:p>
          <a:p>
            <a:pPr marL="0" marR="0" indent="0" algn="just">
              <a:buNone/>
            </a:pPr>
            <a:endParaRPr lang="en-US" sz="1600">
              <a:effectLst/>
              <a:ea typeface="Times New Roman" panose="02020603050405020304" pitchFamily="18" charset="0"/>
            </a:endParaRPr>
          </a:p>
          <a:p>
            <a:pPr marL="0" marR="0" indent="0" algn="just">
              <a:buNone/>
            </a:pPr>
            <a:r>
              <a:rPr lang="en-US" sz="1600" b="1">
                <a:effectLst/>
                <a:ea typeface="Times New Roman" panose="02020603050405020304" pitchFamily="18" charset="0"/>
              </a:rPr>
              <a:t>Equipment:</a:t>
            </a:r>
            <a:endParaRPr lang="en-US" sz="1600">
              <a:effectLst/>
              <a:ea typeface="Times New Roman" panose="02020603050405020304" pitchFamily="18" charset="0"/>
            </a:endParaRPr>
          </a:p>
          <a:p>
            <a:pPr marL="0" marR="0" indent="0" algn="just">
              <a:buNone/>
            </a:pPr>
            <a:endParaRPr lang="en-US" sz="500">
              <a:effectLst/>
              <a:ea typeface="Times New Roman" panose="02020603050405020304" pitchFamily="18" charset="0"/>
            </a:endParaRPr>
          </a:p>
          <a:p>
            <a:pPr algn="just"/>
            <a:r>
              <a:rPr lang="en-US" sz="1600">
                <a:effectLst/>
                <a:ea typeface="Times New Roman" panose="02020603050405020304" pitchFamily="18" charset="0"/>
              </a:rPr>
              <a:t>Lab Components (Phase II and III):</a:t>
            </a:r>
          </a:p>
          <a:p>
            <a:pPr algn="just"/>
            <a:r>
              <a:rPr lang="en-US" sz="1600">
                <a:effectLst/>
                <a:ea typeface="Times New Roman" panose="02020603050405020304" pitchFamily="18" charset="0"/>
              </a:rPr>
              <a:t>DC Source</a:t>
            </a:r>
          </a:p>
          <a:p>
            <a:pPr algn="just"/>
            <a:r>
              <a:rPr lang="en-US" sz="1600">
                <a:effectLst/>
                <a:ea typeface="Times New Roman" panose="02020603050405020304" pitchFamily="18" charset="0"/>
              </a:rPr>
              <a:t>Oscilloscope</a:t>
            </a:r>
          </a:p>
          <a:p>
            <a:pPr algn="just"/>
            <a:r>
              <a:rPr lang="en-US" sz="1600">
                <a:effectLst/>
                <a:ea typeface="Times New Roman" panose="02020603050405020304" pitchFamily="18" charset="0"/>
              </a:rPr>
              <a:t>Multimeter</a:t>
            </a:r>
          </a:p>
          <a:p>
            <a:pPr algn="just"/>
            <a:r>
              <a:rPr lang="en-US" sz="1600">
                <a:effectLst/>
                <a:ea typeface="Times New Roman" panose="02020603050405020304" pitchFamily="18" charset="0"/>
              </a:rPr>
              <a:t>Soldering Machine</a:t>
            </a:r>
          </a:p>
          <a:p>
            <a:pPr algn="just"/>
            <a:r>
              <a:rPr lang="en-US" sz="1600">
                <a:effectLst/>
                <a:ea typeface="Times New Roman" panose="02020603050405020304" pitchFamily="18" charset="0"/>
              </a:rPr>
              <a:t> 3D Printer (Phase III)</a:t>
            </a:r>
          </a:p>
          <a:p>
            <a:pPr marL="0" marR="0" indent="0" algn="just">
              <a:buNone/>
            </a:pPr>
            <a:r>
              <a:rPr lang="en-US" sz="1600">
                <a:effectLst/>
                <a:ea typeface="Times New Roman" panose="02020603050405020304" pitchFamily="18" charset="0"/>
              </a:rPr>
              <a:t> </a:t>
            </a:r>
          </a:p>
          <a:p>
            <a:pPr marL="0" marR="0" indent="0" algn="just">
              <a:buNone/>
            </a:pPr>
            <a:r>
              <a:rPr lang="en-US" sz="1600">
                <a:effectLst/>
                <a:ea typeface="Times New Roman" panose="02020603050405020304" pitchFamily="18" charset="0"/>
              </a:rPr>
              <a:t>We will need to use DC source and oscilloscope in the Lab for prototyping, testing and optimization. If we choose to design the physical body of the product, we will print it with a 3D printer.</a:t>
            </a:r>
          </a:p>
          <a:p>
            <a:pPr marL="0" marR="0" indent="0" algn="just">
              <a:buNone/>
            </a:pPr>
            <a:r>
              <a:rPr lang="en-US" sz="1600">
                <a:effectLst/>
                <a:ea typeface="Times New Roman" panose="02020603050405020304" pitchFamily="18" charset="0"/>
              </a:rPr>
              <a:t> </a:t>
            </a:r>
          </a:p>
          <a:p>
            <a:pPr marL="0" marR="0" indent="0" algn="just">
              <a:buNone/>
            </a:pPr>
            <a:r>
              <a:rPr lang="en-US" sz="1600">
                <a:effectLst/>
                <a:ea typeface="Times New Roman" panose="02020603050405020304" pitchFamily="18" charset="0"/>
              </a:rPr>
              <a:t> </a:t>
            </a:r>
          </a:p>
          <a:p>
            <a:pPr marL="0" marR="0" indent="0" algn="just">
              <a:buNone/>
            </a:pPr>
            <a:endParaRPr lang="en-US" sz="1800">
              <a:effectLst/>
              <a:ea typeface="Times New Roman" panose="02020603050405020304" pitchFamily="18" charset="0"/>
            </a:endParaRPr>
          </a:p>
        </p:txBody>
      </p:sp>
    </p:spTree>
    <p:extLst>
      <p:ext uri="{BB962C8B-B14F-4D97-AF65-F5344CB8AC3E}">
        <p14:creationId xmlns:p14="http://schemas.microsoft.com/office/powerpoint/2010/main" val="3596471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821AB-F0BD-72DD-EA84-E5870036A00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153F00E-5906-97EC-D759-DE685FA748F8}"/>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48BA949E-77A0-8363-F3DF-7753C96FD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EB90143B-5D61-C92C-EFD8-B5AC29525464}"/>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145E379A-FE06-E84F-12BB-EC255B6255B5}"/>
              </a:ext>
            </a:extLst>
          </p:cNvPr>
          <p:cNvSpPr>
            <a:spLocks noGrp="1"/>
          </p:cNvSpPr>
          <p:nvPr>
            <p:ph type="sldNum" sz="quarter" idx="12"/>
          </p:nvPr>
        </p:nvSpPr>
        <p:spPr/>
        <p:txBody>
          <a:bodyPr/>
          <a:lstStyle/>
          <a:p>
            <a:fld id="{1B86656A-5C4B-4F67-9DD1-C055FE059080}" type="slidenum">
              <a:rPr lang="tr-TR" sz="1600" b="1" smtClean="0">
                <a:solidFill>
                  <a:schemeClr val="bg1"/>
                </a:solidFill>
              </a:rPr>
              <a:t>17</a:t>
            </a:fld>
            <a:endParaRPr lang="tr-TR" b="1">
              <a:solidFill>
                <a:schemeClr val="bg1"/>
              </a:solidFill>
            </a:endParaRPr>
          </a:p>
        </p:txBody>
      </p:sp>
      <p:sp>
        <p:nvSpPr>
          <p:cNvPr id="5" name="Footer Placeholder 4">
            <a:extLst>
              <a:ext uri="{FF2B5EF4-FFF2-40B4-BE49-F238E27FC236}">
                <a16:creationId xmlns:a16="http://schemas.microsoft.com/office/drawing/2014/main" id="{6FD78313-F977-078B-C40A-64C75FDF2182}"/>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F0EE64D2-9C70-226B-0DDA-4A9863DA9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08E2F0D4-216B-4ABC-B2BE-CA5C6C162465}"/>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Budget</a:t>
            </a:r>
          </a:p>
        </p:txBody>
      </p:sp>
      <p:sp>
        <p:nvSpPr>
          <p:cNvPr id="15" name="Content Placeholder 4">
            <a:extLst>
              <a:ext uri="{FF2B5EF4-FFF2-40B4-BE49-F238E27FC236}">
                <a16:creationId xmlns:a16="http://schemas.microsoft.com/office/drawing/2014/main" id="{CB47C041-A8ED-FD73-83FD-C09988251429}"/>
              </a:ext>
            </a:extLst>
          </p:cNvPr>
          <p:cNvSpPr>
            <a:spLocks noGrp="1"/>
          </p:cNvSpPr>
          <p:nvPr>
            <p:ph idx="1"/>
          </p:nvPr>
        </p:nvSpPr>
        <p:spPr>
          <a:xfrm>
            <a:off x="7102594" y="1021462"/>
            <a:ext cx="4617042" cy="5039011"/>
          </a:xfrm>
        </p:spPr>
        <p:txBody>
          <a:bodyPr vert="horz" lIns="91440" tIns="45720" rIns="91440" bIns="45720" rtlCol="0" anchor="t">
            <a:noAutofit/>
          </a:bodyPr>
          <a:lstStyle/>
          <a:p>
            <a:pPr marL="0" marR="0" indent="0" algn="just">
              <a:lnSpc>
                <a:spcPct val="100000"/>
              </a:lnSpc>
              <a:buNone/>
            </a:pPr>
            <a:r>
              <a:rPr lang="en-US" sz="1600" b="1" i="1">
                <a:effectLst/>
                <a:ea typeface="Times New Roman" panose="02020603050405020304" pitchFamily="18" charset="0"/>
              </a:rPr>
              <a:t>Main Components:</a:t>
            </a:r>
            <a:endParaRPr lang="en-US" sz="1600">
              <a:effectLst/>
              <a:ea typeface="Times New Roman" panose="02020603050405020304" pitchFamily="18" charset="0"/>
            </a:endParaRPr>
          </a:p>
          <a:p>
            <a:pPr marL="0" marR="0" lvl="0" indent="0" algn="just">
              <a:lnSpc>
                <a:spcPct val="100000"/>
              </a:lnSpc>
              <a:buNone/>
            </a:pPr>
            <a:r>
              <a:rPr lang="en-US" sz="1600">
                <a:effectLst/>
                <a:ea typeface="Times New Roman" panose="02020603050405020304" pitchFamily="18" charset="0"/>
              </a:rPr>
              <a:t>Raspberry Pi Model 4 or 5 8GB - </a:t>
            </a:r>
            <a:r>
              <a:rPr lang="en-US" sz="1600">
                <a:solidFill>
                  <a:srgbClr val="1F1F1F"/>
                </a:solidFill>
                <a:effectLst/>
                <a:ea typeface="Arial" panose="020B0604020202020204" pitchFamily="34" charset="0"/>
              </a:rPr>
              <a:t>₺4000</a:t>
            </a:r>
            <a:endParaRPr lang="en-US" sz="1600">
              <a:effectLst/>
              <a:ea typeface="Times New Roman" panose="02020603050405020304" pitchFamily="18" charset="0"/>
            </a:endParaRPr>
          </a:p>
          <a:p>
            <a:pPr marL="0" marR="0" lvl="0" indent="0" algn="just">
              <a:lnSpc>
                <a:spcPct val="100000"/>
              </a:lnSpc>
              <a:buNone/>
            </a:pPr>
            <a:r>
              <a:rPr lang="en-US" sz="1600">
                <a:effectLst/>
                <a:ea typeface="Times New Roman" panose="02020603050405020304" pitchFamily="18" charset="0"/>
              </a:rPr>
              <a:t>Rechargeable Battery - </a:t>
            </a:r>
            <a:r>
              <a:rPr lang="en-US" sz="1600">
                <a:solidFill>
                  <a:srgbClr val="1F1F1F"/>
                </a:solidFill>
                <a:effectLst/>
                <a:ea typeface="Arial" panose="020B0604020202020204" pitchFamily="34" charset="0"/>
              </a:rPr>
              <a:t>₺1800</a:t>
            </a:r>
            <a:endParaRPr lang="en-US" sz="1600">
              <a:effectLst/>
              <a:ea typeface="Times New Roman" panose="02020603050405020304" pitchFamily="18" charset="0"/>
            </a:endParaRPr>
          </a:p>
          <a:p>
            <a:pPr marL="0" marR="0" lvl="0" indent="0" algn="just">
              <a:lnSpc>
                <a:spcPct val="100000"/>
              </a:lnSpc>
              <a:buNone/>
            </a:pPr>
            <a:r>
              <a:rPr lang="en-US" sz="1600">
                <a:effectLst/>
                <a:ea typeface="Times New Roman" panose="02020603050405020304" pitchFamily="18" charset="0"/>
              </a:rPr>
              <a:t>Cables: Power cable and USB Cable - </a:t>
            </a:r>
            <a:r>
              <a:rPr lang="en-US" sz="1600">
                <a:solidFill>
                  <a:srgbClr val="1F1F1F"/>
                </a:solidFill>
                <a:effectLst/>
                <a:ea typeface="Arial" panose="020B0604020202020204" pitchFamily="34" charset="0"/>
              </a:rPr>
              <a:t>₺700</a:t>
            </a:r>
            <a:endParaRPr lang="en-US" sz="1600">
              <a:effectLst/>
              <a:ea typeface="Times New Roman" panose="02020603050405020304" pitchFamily="18" charset="0"/>
            </a:endParaRPr>
          </a:p>
          <a:p>
            <a:pPr marL="0" marR="0" indent="0" algn="just">
              <a:lnSpc>
                <a:spcPct val="100000"/>
              </a:lnSpc>
              <a:buNone/>
            </a:pPr>
            <a:endParaRPr lang="en-US" sz="300">
              <a:effectLst/>
              <a:ea typeface="Times New Roman" panose="02020603050405020304" pitchFamily="18" charset="0"/>
            </a:endParaRPr>
          </a:p>
          <a:p>
            <a:pPr marL="0" marR="0" indent="0" algn="just">
              <a:lnSpc>
                <a:spcPct val="100000"/>
              </a:lnSpc>
              <a:buNone/>
            </a:pPr>
            <a:r>
              <a:rPr lang="en-US" sz="1600" b="1" i="1">
                <a:effectLst/>
                <a:ea typeface="Times New Roman" panose="02020603050405020304" pitchFamily="18" charset="0"/>
              </a:rPr>
              <a:t>For Obstacle Detection</a:t>
            </a:r>
            <a:endParaRPr lang="en-US" sz="1600">
              <a:effectLst/>
              <a:ea typeface="Times New Roman" panose="02020603050405020304" pitchFamily="18" charset="0"/>
            </a:endParaRPr>
          </a:p>
          <a:p>
            <a:pPr marL="0" marR="0" lvl="0" indent="0" algn="just">
              <a:lnSpc>
                <a:spcPct val="100000"/>
              </a:lnSpc>
              <a:buNone/>
            </a:pPr>
            <a:r>
              <a:rPr lang="en-US" sz="1600">
                <a:effectLst/>
                <a:ea typeface="Times New Roman" panose="02020603050405020304" pitchFamily="18" charset="0"/>
              </a:rPr>
              <a:t>Raspberry Pi Camera - </a:t>
            </a:r>
            <a:r>
              <a:rPr lang="en-US" sz="1600">
                <a:solidFill>
                  <a:srgbClr val="1F1F1F"/>
                </a:solidFill>
                <a:effectLst/>
                <a:ea typeface="Arial" panose="020B0604020202020204" pitchFamily="34" charset="0"/>
              </a:rPr>
              <a:t>₺</a:t>
            </a:r>
            <a:r>
              <a:rPr lang="en-US" sz="1600">
                <a:effectLst/>
                <a:ea typeface="Times New Roman" panose="02020603050405020304" pitchFamily="18" charset="0"/>
              </a:rPr>
              <a:t>1800</a:t>
            </a:r>
          </a:p>
          <a:p>
            <a:pPr marL="0" marR="0" lvl="0" indent="0" algn="just">
              <a:lnSpc>
                <a:spcPct val="100000"/>
              </a:lnSpc>
              <a:buNone/>
            </a:pPr>
            <a:r>
              <a:rPr lang="en-US" sz="1600">
                <a:effectLst/>
                <a:ea typeface="Times New Roman" panose="02020603050405020304" pitchFamily="18" charset="0"/>
              </a:rPr>
              <a:t>Depth Sensor or LiDAR - </a:t>
            </a:r>
            <a:r>
              <a:rPr lang="en-US" sz="1600">
                <a:solidFill>
                  <a:srgbClr val="1F1F1F"/>
                </a:solidFill>
                <a:effectLst/>
                <a:ea typeface="Arial" panose="020B0604020202020204" pitchFamily="34" charset="0"/>
              </a:rPr>
              <a:t>₺3500</a:t>
            </a:r>
            <a:endParaRPr lang="en-US" sz="1600">
              <a:effectLst/>
              <a:ea typeface="Times New Roman" panose="02020603050405020304" pitchFamily="18" charset="0"/>
            </a:endParaRPr>
          </a:p>
          <a:p>
            <a:pPr marL="0" marR="0" lvl="0" indent="0" algn="just">
              <a:lnSpc>
                <a:spcPct val="100000"/>
              </a:lnSpc>
              <a:buNone/>
            </a:pPr>
            <a:r>
              <a:rPr lang="en-US" sz="1600">
                <a:effectLst/>
                <a:ea typeface="Times New Roman" panose="02020603050405020304" pitchFamily="18" charset="0"/>
              </a:rPr>
              <a:t>Coin-Type Vibration Motor x4 – </a:t>
            </a:r>
            <a:r>
              <a:rPr lang="en-US" sz="1600">
                <a:solidFill>
                  <a:srgbClr val="1F1F1F"/>
                </a:solidFill>
                <a:effectLst/>
                <a:ea typeface="Arial" panose="020B0604020202020204" pitchFamily="34" charset="0"/>
              </a:rPr>
              <a:t>₺400</a:t>
            </a:r>
            <a:endParaRPr lang="en-US" sz="1600">
              <a:effectLst/>
              <a:ea typeface="Times New Roman" panose="02020603050405020304" pitchFamily="18" charset="0"/>
            </a:endParaRPr>
          </a:p>
          <a:p>
            <a:pPr marL="0" marR="0" lvl="0" indent="0" algn="just">
              <a:lnSpc>
                <a:spcPct val="100000"/>
              </a:lnSpc>
              <a:buNone/>
            </a:pPr>
            <a:r>
              <a:rPr lang="en-US" sz="1600">
                <a:effectLst/>
                <a:ea typeface="Times New Roman" panose="02020603050405020304" pitchFamily="18" charset="0"/>
              </a:rPr>
              <a:t>Speaker + Wired Headphones for response - </a:t>
            </a:r>
            <a:r>
              <a:rPr lang="en-US" sz="1600">
                <a:solidFill>
                  <a:srgbClr val="1F1F1F"/>
                </a:solidFill>
                <a:effectLst/>
                <a:ea typeface="Arial" panose="020B0604020202020204" pitchFamily="34" charset="0"/>
              </a:rPr>
              <a:t>₺550</a:t>
            </a:r>
            <a:endParaRPr lang="en-US" sz="1600">
              <a:effectLst/>
              <a:ea typeface="Times New Roman" panose="02020603050405020304" pitchFamily="18" charset="0"/>
            </a:endParaRPr>
          </a:p>
          <a:p>
            <a:pPr marL="0" marR="0" indent="0" algn="just">
              <a:buNone/>
            </a:pPr>
            <a:endParaRPr lang="en-US" sz="700">
              <a:effectLst/>
              <a:ea typeface="Times New Roman" panose="02020603050405020304" pitchFamily="18" charset="0"/>
            </a:endParaRPr>
          </a:p>
          <a:p>
            <a:pPr marL="0" marR="0" indent="0" algn="just">
              <a:buNone/>
            </a:pPr>
            <a:r>
              <a:rPr lang="en-US" sz="1600" b="1">
                <a:effectLst/>
                <a:ea typeface="Times New Roman" panose="02020603050405020304" pitchFamily="18" charset="0"/>
              </a:rPr>
              <a:t>Services:</a:t>
            </a:r>
            <a:endParaRPr lang="en-US" sz="1600">
              <a:effectLst/>
              <a:ea typeface="Times New Roman" panose="02020603050405020304" pitchFamily="18" charset="0"/>
            </a:endParaRPr>
          </a:p>
          <a:p>
            <a:pPr marL="0" marR="0" lvl="0" indent="0" algn="just">
              <a:buNone/>
            </a:pPr>
            <a:r>
              <a:rPr lang="en-US" sz="1600">
                <a:effectLst/>
                <a:ea typeface="Times New Roman" panose="02020603050405020304" pitchFamily="18" charset="0"/>
              </a:rPr>
              <a:t>3D Printing Service – To print the designed CAD - </a:t>
            </a:r>
            <a:r>
              <a:rPr lang="en-US" sz="1600">
                <a:solidFill>
                  <a:srgbClr val="1F1F1F"/>
                </a:solidFill>
                <a:effectLst/>
                <a:ea typeface="Arial" panose="020B0604020202020204" pitchFamily="34" charset="0"/>
              </a:rPr>
              <a:t>₺</a:t>
            </a:r>
            <a:r>
              <a:rPr lang="en-US" sz="1600">
                <a:effectLst/>
                <a:ea typeface="Times New Roman" panose="02020603050405020304" pitchFamily="18" charset="0"/>
              </a:rPr>
              <a:t>1500</a:t>
            </a:r>
          </a:p>
          <a:p>
            <a:pPr marL="0" marR="0" indent="0" algn="just">
              <a:buNone/>
            </a:pPr>
            <a:endParaRPr lang="en-US" sz="1600">
              <a:effectLst/>
              <a:ea typeface="Times New Roman" panose="02020603050405020304" pitchFamily="18" charset="0"/>
            </a:endParaRPr>
          </a:p>
        </p:txBody>
      </p:sp>
      <p:graphicFrame>
        <p:nvGraphicFramePr>
          <p:cNvPr id="11" name="Tablo 10">
            <a:extLst>
              <a:ext uri="{FF2B5EF4-FFF2-40B4-BE49-F238E27FC236}">
                <a16:creationId xmlns:a16="http://schemas.microsoft.com/office/drawing/2014/main" id="{F30DBF8E-5811-2C3C-5022-E63B25C33F0B}"/>
              </a:ext>
            </a:extLst>
          </p:cNvPr>
          <p:cNvGraphicFramePr>
            <a:graphicFrameLocks noGrp="1"/>
          </p:cNvGraphicFramePr>
          <p:nvPr>
            <p:extLst>
              <p:ext uri="{D42A27DB-BD31-4B8C-83A1-F6EECF244321}">
                <p14:modId xmlns:p14="http://schemas.microsoft.com/office/powerpoint/2010/main" val="1532842281"/>
              </p:ext>
            </p:extLst>
          </p:nvPr>
        </p:nvGraphicFramePr>
        <p:xfrm>
          <a:off x="472364" y="878819"/>
          <a:ext cx="6027173" cy="2248352"/>
        </p:xfrm>
        <a:graphic>
          <a:graphicData uri="http://schemas.openxmlformats.org/drawingml/2006/table">
            <a:tbl>
              <a:tblPr/>
              <a:tblGrid>
                <a:gridCol w="1440983">
                  <a:extLst>
                    <a:ext uri="{9D8B030D-6E8A-4147-A177-3AD203B41FA5}">
                      <a16:colId xmlns:a16="http://schemas.microsoft.com/office/drawing/2014/main" val="3442314377"/>
                    </a:ext>
                  </a:extLst>
                </a:gridCol>
                <a:gridCol w="366207">
                  <a:extLst>
                    <a:ext uri="{9D8B030D-6E8A-4147-A177-3AD203B41FA5}">
                      <a16:colId xmlns:a16="http://schemas.microsoft.com/office/drawing/2014/main" val="2352140976"/>
                    </a:ext>
                  </a:extLst>
                </a:gridCol>
                <a:gridCol w="868348">
                  <a:extLst>
                    <a:ext uri="{9D8B030D-6E8A-4147-A177-3AD203B41FA5}">
                      <a16:colId xmlns:a16="http://schemas.microsoft.com/office/drawing/2014/main" val="683986414"/>
                    </a:ext>
                  </a:extLst>
                </a:gridCol>
                <a:gridCol w="637360">
                  <a:extLst>
                    <a:ext uri="{9D8B030D-6E8A-4147-A177-3AD203B41FA5}">
                      <a16:colId xmlns:a16="http://schemas.microsoft.com/office/drawing/2014/main" val="689027524"/>
                    </a:ext>
                  </a:extLst>
                </a:gridCol>
                <a:gridCol w="439558">
                  <a:extLst>
                    <a:ext uri="{9D8B030D-6E8A-4147-A177-3AD203B41FA5}">
                      <a16:colId xmlns:a16="http://schemas.microsoft.com/office/drawing/2014/main" val="363614517"/>
                    </a:ext>
                  </a:extLst>
                </a:gridCol>
                <a:gridCol w="560437">
                  <a:extLst>
                    <a:ext uri="{9D8B030D-6E8A-4147-A177-3AD203B41FA5}">
                      <a16:colId xmlns:a16="http://schemas.microsoft.com/office/drawing/2014/main" val="1175818488"/>
                    </a:ext>
                  </a:extLst>
                </a:gridCol>
                <a:gridCol w="1714280">
                  <a:extLst>
                    <a:ext uri="{9D8B030D-6E8A-4147-A177-3AD203B41FA5}">
                      <a16:colId xmlns:a16="http://schemas.microsoft.com/office/drawing/2014/main" val="1450403282"/>
                    </a:ext>
                  </a:extLst>
                </a:gridCol>
              </a:tblGrid>
              <a:tr h="221627">
                <a:tc>
                  <a:txBody>
                    <a:bodyPr/>
                    <a:lstStyle/>
                    <a:p>
                      <a:pPr marL="0" marR="0" algn="ctr">
                        <a:lnSpc>
                          <a:spcPct val="107000"/>
                        </a:lnSpc>
                      </a:pPr>
                      <a:r>
                        <a:rPr lang="en-US" sz="1200" kern="100">
                          <a:effectLst/>
                          <a:latin typeface="+mn-lt"/>
                          <a:ea typeface="Times New Roman" panose="02020603050405020304" pitchFamily="18" charset="0"/>
                        </a:rPr>
                        <a:t> </a:t>
                      </a: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gridSpan="5">
                  <a:txBody>
                    <a:bodyPr/>
                    <a:lstStyle/>
                    <a:p>
                      <a:pPr marL="0" marR="0" algn="ctr">
                        <a:lnSpc>
                          <a:spcPct val="107000"/>
                        </a:lnSpc>
                      </a:pPr>
                      <a:r>
                        <a:rPr lang="en-US" sz="1200" b="1" kern="100">
                          <a:effectLst/>
                          <a:latin typeface="+mn-lt"/>
                          <a:ea typeface="Times New Roman" panose="02020603050405020304" pitchFamily="18" charset="0"/>
                        </a:rPr>
                        <a:t>Work Packages</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pPr>
                      <a:r>
                        <a:rPr lang="en-US" sz="1200" b="1" kern="100">
                          <a:effectLst/>
                          <a:latin typeface="+mn-lt"/>
                          <a:ea typeface="Times New Roman" panose="02020603050405020304" pitchFamily="18" charset="0"/>
                        </a:rPr>
                        <a:t> </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6881837"/>
                  </a:ext>
                </a:extLst>
              </a:tr>
              <a:tr h="221627">
                <a:tc>
                  <a:txBody>
                    <a:bodyPr/>
                    <a:lstStyle/>
                    <a:p>
                      <a:pPr marL="0" marR="0" algn="ctr">
                        <a:lnSpc>
                          <a:spcPct val="107000"/>
                        </a:lnSpc>
                      </a:pPr>
                      <a:r>
                        <a:rPr lang="en-US" sz="1200" kern="100">
                          <a:effectLst/>
                          <a:latin typeface="+mn-lt"/>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b="1" kern="100">
                          <a:effectLst/>
                          <a:latin typeface="+mn-lt"/>
                          <a:ea typeface="Times New Roman" panose="02020603050405020304" pitchFamily="18" charset="0"/>
                        </a:rPr>
                        <a:t>I</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b="1" kern="100">
                          <a:effectLst/>
                          <a:latin typeface="+mn-lt"/>
                          <a:ea typeface="Times New Roman" panose="02020603050405020304" pitchFamily="18" charset="0"/>
                        </a:rPr>
                        <a:t>II</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b="1" kern="100">
                          <a:effectLst/>
                          <a:latin typeface="+mn-lt"/>
                          <a:ea typeface="Times New Roman" panose="02020603050405020304" pitchFamily="18" charset="0"/>
                        </a:rPr>
                        <a:t>III</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b="1" kern="100">
                          <a:effectLst/>
                          <a:latin typeface="+mn-lt"/>
                          <a:ea typeface="Times New Roman" panose="02020603050405020304" pitchFamily="18" charset="0"/>
                        </a:rPr>
                        <a:t>IV</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b="1" kern="100">
                          <a:effectLst/>
                          <a:latin typeface="+mn-lt"/>
                          <a:ea typeface="Times New Roman" panose="02020603050405020304" pitchFamily="18" charset="0"/>
                        </a:rPr>
                        <a:t>V</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b="1" kern="100">
                          <a:effectLst/>
                          <a:latin typeface="+mn-lt"/>
                          <a:ea typeface="Times New Roman" panose="02020603050405020304" pitchFamily="18" charset="0"/>
                        </a:rPr>
                        <a:t>TOTAL</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4978881"/>
                  </a:ext>
                </a:extLst>
              </a:tr>
              <a:tr h="221627">
                <a:tc>
                  <a:txBody>
                    <a:bodyPr/>
                    <a:lstStyle/>
                    <a:p>
                      <a:pPr marL="0" marR="0">
                        <a:lnSpc>
                          <a:spcPct val="107000"/>
                        </a:lnSpc>
                      </a:pPr>
                      <a:r>
                        <a:rPr lang="en-US" sz="1200" b="1" kern="100">
                          <a:effectLst/>
                          <a:latin typeface="+mn-lt"/>
                          <a:ea typeface="Times New Roman" panose="02020603050405020304" pitchFamily="18" charset="0"/>
                        </a:rPr>
                        <a:t>Equipment</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₺14000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₺400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₺14400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9904544"/>
                  </a:ext>
                </a:extLst>
              </a:tr>
              <a:tr h="459295">
                <a:tc>
                  <a:txBody>
                    <a:bodyPr/>
                    <a:lstStyle/>
                    <a:p>
                      <a:pPr marL="0" marR="0">
                        <a:lnSpc>
                          <a:spcPct val="107000"/>
                        </a:lnSpc>
                      </a:pPr>
                      <a:r>
                        <a:rPr lang="en-US" sz="1200" b="1" kern="100">
                          <a:effectLst/>
                          <a:latin typeface="+mn-lt"/>
                          <a:ea typeface="Times New Roman" panose="02020603050405020304" pitchFamily="18" charset="0"/>
                        </a:rPr>
                        <a:t>Consumable goods </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₺700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₺1800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₺2500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8944942"/>
                  </a:ext>
                </a:extLst>
              </a:tr>
              <a:tr h="459295">
                <a:tc>
                  <a:txBody>
                    <a:bodyPr/>
                    <a:lstStyle/>
                    <a:p>
                      <a:pPr marL="0" marR="0">
                        <a:lnSpc>
                          <a:spcPct val="107000"/>
                        </a:lnSpc>
                      </a:pPr>
                      <a:r>
                        <a:rPr lang="en-US" sz="1200" b="1" kern="100">
                          <a:effectLst/>
                          <a:latin typeface="+mn-lt"/>
                          <a:ea typeface="Times New Roman" panose="02020603050405020304" pitchFamily="18" charset="0"/>
                        </a:rPr>
                        <a:t>Publications/Software </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a:t>
                      </a:r>
                      <a:r>
                        <a:rPr lang="en-US" sz="1200" kern="100">
                          <a:effectLst/>
                          <a:latin typeface="+mn-lt"/>
                          <a:ea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8772066"/>
                  </a:ext>
                </a:extLst>
              </a:tr>
              <a:tr h="221627">
                <a:tc>
                  <a:txBody>
                    <a:bodyPr/>
                    <a:lstStyle/>
                    <a:p>
                      <a:pPr marL="0" marR="0">
                        <a:lnSpc>
                          <a:spcPct val="107000"/>
                        </a:lnSpc>
                      </a:pPr>
                      <a:r>
                        <a:rPr lang="en-US" sz="1200" b="1" kern="100">
                          <a:effectLst/>
                          <a:latin typeface="+mn-lt"/>
                          <a:ea typeface="Times New Roman" panose="02020603050405020304" pitchFamily="18" charset="0"/>
                        </a:rPr>
                        <a:t>Transportation </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a:t>
                      </a:r>
                      <a:r>
                        <a:rPr lang="en-US" sz="1200" kern="100">
                          <a:effectLst/>
                          <a:latin typeface="+mn-lt"/>
                          <a:ea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341806"/>
                  </a:ext>
                </a:extLst>
              </a:tr>
              <a:tr h="221627">
                <a:tc>
                  <a:txBody>
                    <a:bodyPr/>
                    <a:lstStyle/>
                    <a:p>
                      <a:pPr marL="0" marR="0">
                        <a:lnSpc>
                          <a:spcPct val="107000"/>
                        </a:lnSpc>
                      </a:pPr>
                      <a:r>
                        <a:rPr lang="en-US" sz="1200" b="1" kern="100">
                          <a:effectLst/>
                          <a:latin typeface="+mn-lt"/>
                          <a:ea typeface="Times New Roman" panose="02020603050405020304" pitchFamily="18" charset="0"/>
                        </a:rPr>
                        <a:t>Services</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₺1500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effectLst/>
                          <a:latin typeface="+mn-lt"/>
                          <a:ea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₺1500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5392402"/>
                  </a:ext>
                </a:extLst>
              </a:tr>
              <a:tr h="221627">
                <a:tc>
                  <a:txBody>
                    <a:bodyPr/>
                    <a:lstStyle/>
                    <a:p>
                      <a:pPr marL="0" marR="0">
                        <a:lnSpc>
                          <a:spcPct val="107000"/>
                        </a:lnSpc>
                      </a:pPr>
                      <a:r>
                        <a:rPr lang="en-US" sz="1200" b="1" kern="100">
                          <a:effectLst/>
                          <a:latin typeface="+mn-lt"/>
                          <a:ea typeface="Times New Roman" panose="02020603050405020304" pitchFamily="18" charset="0"/>
                        </a:rPr>
                        <a:t>TOTAL</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a:t>
                      </a:r>
                      <a:r>
                        <a:rPr lang="en-US" sz="1200" kern="100">
                          <a:effectLst/>
                          <a:latin typeface="+mn-lt"/>
                          <a:ea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₺14700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₺4000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a:t>
                      </a:r>
                      <a:r>
                        <a:rPr lang="en-US" sz="1200" kern="100">
                          <a:effectLst/>
                          <a:latin typeface="+mn-lt"/>
                          <a:ea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a:t>
                      </a:r>
                      <a:r>
                        <a:rPr lang="en-US" sz="1200" kern="100">
                          <a:effectLst/>
                          <a:latin typeface="+mn-lt"/>
                          <a:ea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pPr>
                      <a:r>
                        <a:rPr lang="en-US" sz="1200" kern="100">
                          <a:solidFill>
                            <a:srgbClr val="1F1F1F"/>
                          </a:solidFill>
                          <a:effectLst/>
                          <a:latin typeface="+mn-lt"/>
                          <a:ea typeface="Arial" panose="020B0604020202020204" pitchFamily="34" charset="0"/>
                        </a:rPr>
                        <a:t>₺18400</a:t>
                      </a:r>
                      <a:endParaRPr lang="en-US" sz="120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904424"/>
                  </a:ext>
                </a:extLst>
              </a:tr>
            </a:tbl>
          </a:graphicData>
        </a:graphic>
      </p:graphicFrame>
      <p:sp>
        <p:nvSpPr>
          <p:cNvPr id="13" name="Content Placeholder 4">
            <a:extLst>
              <a:ext uri="{FF2B5EF4-FFF2-40B4-BE49-F238E27FC236}">
                <a16:creationId xmlns:a16="http://schemas.microsoft.com/office/drawing/2014/main" id="{27458B1B-1AA4-0A86-CFA4-033FE1BF1626}"/>
              </a:ext>
            </a:extLst>
          </p:cNvPr>
          <p:cNvSpPr txBox="1">
            <a:spLocks/>
          </p:cNvSpPr>
          <p:nvPr/>
        </p:nvSpPr>
        <p:spPr>
          <a:xfrm>
            <a:off x="500734" y="3503499"/>
            <a:ext cx="5406453" cy="2815366"/>
          </a:xfrm>
          <a:prstGeom prst="rect">
            <a:avLst/>
          </a:prstGeom>
        </p:spPr>
        <p:txBody>
          <a:bodyPr vert="horz" lIns="91440" tIns="45720" rIns="91440" bIns="45720" numCol="1" spcCol="91440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just">
              <a:buNone/>
            </a:pPr>
            <a:r>
              <a:rPr lang="en-US" sz="1600" b="1" i="1">
                <a:effectLst/>
                <a:ea typeface="Times New Roman" panose="02020603050405020304" pitchFamily="18" charset="0"/>
              </a:rPr>
              <a:t>For Activity Monitoring Purpose</a:t>
            </a:r>
            <a:endParaRPr lang="en-US" sz="1600">
              <a:effectLst/>
              <a:ea typeface="Times New Roman" panose="02020603050405020304" pitchFamily="18" charset="0"/>
            </a:endParaRPr>
          </a:p>
          <a:p>
            <a:pPr marL="0" marR="0" lvl="0" indent="0" algn="just">
              <a:buNone/>
            </a:pPr>
            <a:r>
              <a:rPr lang="en-US" sz="1600">
                <a:effectLst/>
                <a:ea typeface="Times New Roman" panose="02020603050405020304" pitchFamily="18" charset="0"/>
              </a:rPr>
              <a:t>Multi-axis Accelerometer, Gyroscope -</a:t>
            </a:r>
            <a:r>
              <a:rPr lang="en-US" sz="1600">
                <a:solidFill>
                  <a:srgbClr val="1F1F1F"/>
                </a:solidFill>
                <a:effectLst/>
                <a:ea typeface="Arial" panose="020B0604020202020204" pitchFamily="34" charset="0"/>
              </a:rPr>
              <a:t> ₺900</a:t>
            </a:r>
            <a:r>
              <a:rPr lang="tr-TR" sz="1600">
                <a:solidFill>
                  <a:srgbClr val="1F1F1F"/>
                </a:solidFill>
                <a:effectLst/>
                <a:ea typeface="Arial" panose="020B0604020202020204" pitchFamily="34" charset="0"/>
              </a:rPr>
              <a:t> </a:t>
            </a:r>
            <a:endParaRPr lang="en-US" sz="1600">
              <a:solidFill>
                <a:srgbClr val="1F1F1F"/>
              </a:solidFill>
              <a:ea typeface="Arial" panose="020B0604020202020204" pitchFamily="34" charset="0"/>
            </a:endParaRPr>
          </a:p>
          <a:p>
            <a:pPr marL="0" marR="0" lvl="0" indent="0" algn="just">
              <a:buNone/>
            </a:pPr>
            <a:r>
              <a:rPr lang="en-US" sz="1600">
                <a:effectLst/>
                <a:ea typeface="Times New Roman" panose="02020603050405020304" pitchFamily="18" charset="0"/>
              </a:rPr>
              <a:t>GPS Module - </a:t>
            </a:r>
            <a:r>
              <a:rPr lang="en-US" sz="1600">
                <a:solidFill>
                  <a:srgbClr val="1F1F1F"/>
                </a:solidFill>
                <a:effectLst/>
                <a:ea typeface="Arial" panose="020B0604020202020204" pitchFamily="34" charset="0"/>
              </a:rPr>
              <a:t>₺1050</a:t>
            </a:r>
          </a:p>
          <a:p>
            <a:pPr marL="0" marR="0" lvl="0" indent="0" algn="just">
              <a:buNone/>
            </a:pPr>
            <a:endParaRPr lang="en-US" sz="300">
              <a:effectLst/>
              <a:ea typeface="Times New Roman" panose="02020603050405020304" pitchFamily="18" charset="0"/>
            </a:endParaRPr>
          </a:p>
          <a:p>
            <a:pPr marL="0" marR="0" indent="0" algn="just">
              <a:buNone/>
            </a:pPr>
            <a:r>
              <a:rPr lang="en-US" sz="1600" b="1">
                <a:effectLst/>
                <a:ea typeface="Times New Roman" panose="02020603050405020304" pitchFamily="18" charset="0"/>
              </a:rPr>
              <a:t>Consumable goods:</a:t>
            </a:r>
            <a:endParaRPr lang="en-US" sz="1600">
              <a:effectLst/>
              <a:ea typeface="Times New Roman" panose="02020603050405020304" pitchFamily="18" charset="0"/>
            </a:endParaRPr>
          </a:p>
          <a:p>
            <a:pPr marL="0" marR="0" lvl="0" indent="0" algn="just">
              <a:buNone/>
            </a:pPr>
            <a:r>
              <a:rPr lang="en-US" sz="1600">
                <a:effectLst/>
                <a:ea typeface="Times New Roman" panose="02020603050405020304" pitchFamily="18" charset="0"/>
              </a:rPr>
              <a:t>All necessary cables - </a:t>
            </a:r>
            <a:r>
              <a:rPr lang="en-US" sz="1600">
                <a:solidFill>
                  <a:srgbClr val="1F1F1F"/>
                </a:solidFill>
                <a:effectLst/>
                <a:ea typeface="Arial" panose="020B0604020202020204" pitchFamily="34" charset="0"/>
              </a:rPr>
              <a:t>₺400</a:t>
            </a:r>
            <a:endParaRPr lang="en-US" sz="1600">
              <a:effectLst/>
              <a:ea typeface="Times New Roman" panose="02020603050405020304" pitchFamily="18" charset="0"/>
            </a:endParaRPr>
          </a:p>
          <a:p>
            <a:pPr marL="0" marR="0" lvl="0" indent="0" algn="just">
              <a:buNone/>
            </a:pPr>
            <a:r>
              <a:rPr lang="en-US" sz="1600">
                <a:effectLst/>
                <a:ea typeface="Times New Roman" panose="02020603050405020304" pitchFamily="18" charset="0"/>
              </a:rPr>
              <a:t>Solder, tape, glue, and other small assembly items. - </a:t>
            </a:r>
            <a:r>
              <a:rPr lang="en-US" sz="1600">
                <a:solidFill>
                  <a:srgbClr val="1F1F1F"/>
                </a:solidFill>
                <a:effectLst/>
                <a:ea typeface="Arial" panose="020B0604020202020204" pitchFamily="34" charset="0"/>
              </a:rPr>
              <a:t>₺1800</a:t>
            </a:r>
          </a:p>
          <a:p>
            <a:pPr marL="0" marR="0" indent="0" algn="just">
              <a:buNone/>
            </a:pPr>
            <a:endParaRPr lang="en-US" sz="300">
              <a:ea typeface="Times New Roman" panose="02020603050405020304" pitchFamily="18" charset="0"/>
            </a:endParaRPr>
          </a:p>
          <a:p>
            <a:pPr marL="0" marR="0" indent="0" algn="just">
              <a:buNone/>
            </a:pPr>
            <a:endParaRPr lang="en-US" sz="300">
              <a:ea typeface="Times New Roman" panose="02020603050405020304" pitchFamily="18" charset="0"/>
            </a:endParaRPr>
          </a:p>
          <a:p>
            <a:pPr marL="0" marR="0" indent="0" algn="just">
              <a:buNone/>
            </a:pPr>
            <a:endParaRPr lang="en-US" sz="300">
              <a:ea typeface="Times New Roman" panose="02020603050405020304" pitchFamily="18" charset="0"/>
            </a:endParaRPr>
          </a:p>
          <a:p>
            <a:pPr marL="0" marR="0" indent="0" algn="just">
              <a:buNone/>
            </a:pPr>
            <a:endParaRPr lang="en-US" sz="300">
              <a:ea typeface="Times New Roman" panose="02020603050405020304" pitchFamily="18" charset="0"/>
            </a:endParaRPr>
          </a:p>
          <a:p>
            <a:pPr marL="0" indent="0" algn="just">
              <a:buFont typeface="Arial" panose="020B0604020202020204" pitchFamily="34" charset="0"/>
              <a:buNone/>
            </a:pPr>
            <a:endParaRPr lang="en-US" sz="1600">
              <a:ea typeface="Times New Roman" panose="02020603050405020304" pitchFamily="18" charset="0"/>
            </a:endParaRPr>
          </a:p>
        </p:txBody>
      </p:sp>
      <p:sp>
        <p:nvSpPr>
          <p:cNvPr id="7" name="Metin kutusu 6">
            <a:extLst>
              <a:ext uri="{FF2B5EF4-FFF2-40B4-BE49-F238E27FC236}">
                <a16:creationId xmlns:a16="http://schemas.microsoft.com/office/drawing/2014/main" id="{8D392E16-B930-47BB-190C-07C063E9FF49}"/>
              </a:ext>
            </a:extLst>
          </p:cNvPr>
          <p:cNvSpPr txBox="1"/>
          <p:nvPr/>
        </p:nvSpPr>
        <p:spPr>
          <a:xfrm>
            <a:off x="2240631" y="3142980"/>
            <a:ext cx="6124574" cy="800219"/>
          </a:xfrm>
          <a:prstGeom prst="rect">
            <a:avLst/>
          </a:prstGeom>
          <a:noFill/>
        </p:spPr>
        <p:txBody>
          <a:bodyPr wrap="square">
            <a:spAutoFit/>
          </a:bodyPr>
          <a:lstStyle/>
          <a:p>
            <a:pPr marL="228600"/>
            <a:r>
              <a:rPr lang="tr-TR" sz="1200" kern="100">
                <a:effectLst/>
                <a:ea typeface="Times New Roman" panose="02020603050405020304" pitchFamily="18" charset="0"/>
              </a:rPr>
              <a:t>Table 8: </a:t>
            </a:r>
            <a:r>
              <a:rPr lang="tr-TR" sz="1200">
                <a:effectLst/>
                <a:ea typeface="Times New Roman" panose="02020603050405020304" pitchFamily="18" charset="0"/>
              </a:rPr>
              <a:t>Project Budget</a:t>
            </a:r>
            <a:endParaRPr lang="en-GB" sz="1200">
              <a:effectLst/>
              <a:ea typeface="Times New Roman" panose="02020603050405020304" pitchFamily="18" charset="0"/>
            </a:endParaRPr>
          </a:p>
          <a:p>
            <a:r>
              <a:rPr lang="en-US" sz="1200">
                <a:effectLst/>
                <a:ea typeface="Times New Roman" panose="02020603050405020304" pitchFamily="18" charset="0"/>
              </a:rPr>
              <a:t> </a:t>
            </a:r>
            <a:endParaRPr lang="en-GB" sz="1200">
              <a:effectLst/>
              <a:ea typeface="Times New Roman" panose="02020603050405020304" pitchFamily="18" charset="0"/>
            </a:endParaRPr>
          </a:p>
          <a:p>
            <a:pPr marL="0" marR="0" algn="ctr">
              <a:spcBef>
                <a:spcPts val="1200"/>
              </a:spcBef>
              <a:spcAft>
                <a:spcPts val="1200"/>
              </a:spcAft>
            </a:pPr>
            <a:r>
              <a:rPr lang="tr-TR" sz="1200" kern="100">
                <a:effectLst/>
                <a:ea typeface="Times New Roman" panose="02020603050405020304" pitchFamily="18" charset="0"/>
              </a:rPr>
              <a:t> </a:t>
            </a:r>
            <a:endParaRPr lang="en-US" sz="1200" kern="100">
              <a:effectLst/>
              <a:ea typeface="Times New Roman" panose="02020603050405020304" pitchFamily="18" charset="0"/>
            </a:endParaRPr>
          </a:p>
        </p:txBody>
      </p:sp>
    </p:spTree>
    <p:extLst>
      <p:ext uri="{BB962C8B-B14F-4D97-AF65-F5344CB8AC3E}">
        <p14:creationId xmlns:p14="http://schemas.microsoft.com/office/powerpoint/2010/main" val="3258175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F0B13-C3CF-4F3A-E5AF-19481AED56C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A228889-71E3-FEB8-42DC-A0E25AB8D867}"/>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AC962B72-181C-3DF0-B4FE-1D5A70006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22436211-634B-93CE-C05B-E3FF208192BD}"/>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56C84BEE-ACF8-3A52-B112-F9991D145069}"/>
              </a:ext>
            </a:extLst>
          </p:cNvPr>
          <p:cNvSpPr>
            <a:spLocks noGrp="1"/>
          </p:cNvSpPr>
          <p:nvPr>
            <p:ph type="sldNum" sz="quarter" idx="12"/>
          </p:nvPr>
        </p:nvSpPr>
        <p:spPr/>
        <p:txBody>
          <a:bodyPr/>
          <a:lstStyle/>
          <a:p>
            <a:fld id="{1B86656A-5C4B-4F67-9DD1-C055FE059080}" type="slidenum">
              <a:rPr lang="tr-TR" sz="1600" b="1" smtClean="0">
                <a:solidFill>
                  <a:schemeClr val="bg1"/>
                </a:solidFill>
              </a:rPr>
              <a:t>18</a:t>
            </a:fld>
            <a:endParaRPr lang="tr-TR" b="1">
              <a:solidFill>
                <a:schemeClr val="bg1"/>
              </a:solidFill>
            </a:endParaRPr>
          </a:p>
        </p:txBody>
      </p:sp>
      <p:sp>
        <p:nvSpPr>
          <p:cNvPr id="5" name="Footer Placeholder 4">
            <a:extLst>
              <a:ext uri="{FF2B5EF4-FFF2-40B4-BE49-F238E27FC236}">
                <a16:creationId xmlns:a16="http://schemas.microsoft.com/office/drawing/2014/main" id="{41097632-30D5-E0E5-FAC2-228794F8A2DB}"/>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D9C65E0A-1D20-D50E-E103-74283E54B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133E4CC2-1BD7-076D-9FF0-ACF753957126}"/>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References</a:t>
            </a:r>
          </a:p>
        </p:txBody>
      </p:sp>
      <p:sp>
        <p:nvSpPr>
          <p:cNvPr id="15" name="Content Placeholder 4">
            <a:extLst>
              <a:ext uri="{FF2B5EF4-FFF2-40B4-BE49-F238E27FC236}">
                <a16:creationId xmlns:a16="http://schemas.microsoft.com/office/drawing/2014/main" id="{0EA8C6F9-144F-09F7-5C3C-B4AA29BC128F}"/>
              </a:ext>
            </a:extLst>
          </p:cNvPr>
          <p:cNvSpPr>
            <a:spLocks noGrp="1"/>
          </p:cNvSpPr>
          <p:nvPr>
            <p:ph idx="1"/>
          </p:nvPr>
        </p:nvSpPr>
        <p:spPr>
          <a:xfrm>
            <a:off x="334297" y="877223"/>
            <a:ext cx="11080956" cy="4715533"/>
          </a:xfrm>
        </p:spPr>
        <p:txBody>
          <a:bodyPr vert="horz" lIns="91440" tIns="45720" rIns="91440" bIns="45720" rtlCol="0" anchor="t">
            <a:noAutofit/>
          </a:bodyPr>
          <a:lstStyle/>
          <a:p>
            <a:pPr marL="0" indent="0">
              <a:lnSpc>
                <a:spcPct val="150000"/>
              </a:lnSpc>
              <a:buNone/>
            </a:pPr>
            <a:r>
              <a:rPr lang="tr-TR" sz="1100">
                <a:latin typeface="Times New Roman"/>
                <a:ea typeface="+mn-lt"/>
                <a:cs typeface="+mn-lt"/>
              </a:rPr>
              <a:t>[1] World </a:t>
            </a:r>
            <a:r>
              <a:rPr lang="tr-TR" sz="1100" err="1">
                <a:latin typeface="Times New Roman"/>
                <a:ea typeface="+mn-lt"/>
                <a:cs typeface="+mn-lt"/>
              </a:rPr>
              <a:t>Health</a:t>
            </a:r>
            <a:r>
              <a:rPr lang="tr-TR" sz="1100">
                <a:latin typeface="Times New Roman"/>
                <a:ea typeface="+mn-lt"/>
                <a:cs typeface="+mn-lt"/>
              </a:rPr>
              <a:t> </a:t>
            </a:r>
            <a:r>
              <a:rPr lang="tr-TR" sz="1100" err="1">
                <a:latin typeface="Times New Roman"/>
                <a:ea typeface="+mn-lt"/>
                <a:cs typeface="+mn-lt"/>
              </a:rPr>
              <a:t>Organization</a:t>
            </a:r>
            <a:r>
              <a:rPr lang="tr-TR" sz="1100">
                <a:latin typeface="Times New Roman"/>
                <a:ea typeface="+mn-lt"/>
                <a:cs typeface="+mn-lt"/>
              </a:rPr>
              <a:t>, “</a:t>
            </a:r>
            <a:r>
              <a:rPr lang="tr-TR" sz="1100" err="1">
                <a:latin typeface="Times New Roman"/>
                <a:ea typeface="+mn-lt"/>
                <a:cs typeface="+mn-lt"/>
              </a:rPr>
              <a:t>Blindness</a:t>
            </a:r>
            <a:r>
              <a:rPr lang="tr-TR" sz="1100">
                <a:latin typeface="Times New Roman"/>
                <a:ea typeface="+mn-lt"/>
                <a:cs typeface="+mn-lt"/>
              </a:rPr>
              <a:t> </a:t>
            </a:r>
            <a:r>
              <a:rPr lang="tr-TR" sz="1100" err="1">
                <a:latin typeface="Times New Roman"/>
                <a:ea typeface="+mn-lt"/>
                <a:cs typeface="+mn-lt"/>
              </a:rPr>
              <a:t>and</a:t>
            </a:r>
            <a:r>
              <a:rPr lang="tr-TR" sz="1100">
                <a:latin typeface="Times New Roman"/>
                <a:ea typeface="+mn-lt"/>
                <a:cs typeface="+mn-lt"/>
              </a:rPr>
              <a:t> </a:t>
            </a:r>
            <a:r>
              <a:rPr lang="tr-TR" sz="1100" err="1">
                <a:latin typeface="Times New Roman"/>
                <a:ea typeface="+mn-lt"/>
                <a:cs typeface="+mn-lt"/>
              </a:rPr>
              <a:t>Vision</a:t>
            </a:r>
            <a:r>
              <a:rPr lang="tr-TR" sz="1100">
                <a:latin typeface="Times New Roman"/>
                <a:ea typeface="+mn-lt"/>
                <a:cs typeface="+mn-lt"/>
              </a:rPr>
              <a:t> </a:t>
            </a:r>
            <a:r>
              <a:rPr lang="tr-TR" sz="1100" err="1">
                <a:latin typeface="Times New Roman"/>
                <a:ea typeface="+mn-lt"/>
                <a:cs typeface="+mn-lt"/>
              </a:rPr>
              <a:t>Impairment</a:t>
            </a:r>
            <a:r>
              <a:rPr lang="tr-TR" sz="1100">
                <a:latin typeface="Times New Roman"/>
                <a:ea typeface="+mn-lt"/>
                <a:cs typeface="+mn-lt"/>
              </a:rPr>
              <a:t>,” Who.int, </a:t>
            </a:r>
            <a:r>
              <a:rPr lang="tr-TR" sz="1100" err="1">
                <a:latin typeface="Times New Roman"/>
                <a:ea typeface="+mn-lt"/>
                <a:cs typeface="+mn-lt"/>
              </a:rPr>
              <a:t>Oct</a:t>
            </a:r>
            <a:r>
              <a:rPr lang="tr-TR" sz="1100">
                <a:latin typeface="Times New Roman"/>
                <a:ea typeface="+mn-lt"/>
                <a:cs typeface="+mn-lt"/>
              </a:rPr>
              <a:t>. 11, 2021. </a:t>
            </a:r>
            <a:r>
              <a:rPr lang="tr-TR" sz="1100" err="1">
                <a:latin typeface="Times New Roman"/>
                <a:ea typeface="+mn-lt"/>
                <a:cs typeface="+mn-lt"/>
              </a:rPr>
              <a:t>Retrieved</a:t>
            </a:r>
            <a:r>
              <a:rPr lang="tr-TR" sz="1100">
                <a:latin typeface="Times New Roman"/>
                <a:ea typeface="+mn-lt"/>
                <a:cs typeface="+mn-lt"/>
              </a:rPr>
              <a:t> </a:t>
            </a:r>
            <a:r>
              <a:rPr lang="tr-TR" sz="1100" err="1">
                <a:latin typeface="Times New Roman"/>
                <a:ea typeface="+mn-lt"/>
                <a:cs typeface="+mn-lt"/>
              </a:rPr>
              <a:t>from</a:t>
            </a:r>
            <a:r>
              <a:rPr lang="tr-TR" sz="1100">
                <a:latin typeface="Times New Roman"/>
                <a:ea typeface="+mn-lt"/>
                <a:cs typeface="+mn-lt"/>
              </a:rPr>
              <a:t> https://www.who.int/news-room/fact- </a:t>
            </a:r>
            <a:r>
              <a:rPr lang="tr-TR" sz="1100" err="1">
                <a:latin typeface="Times New Roman"/>
                <a:ea typeface="+mn-lt"/>
                <a:cs typeface="+mn-lt"/>
              </a:rPr>
              <a:t>sheets</a:t>
            </a:r>
            <a:r>
              <a:rPr lang="tr-TR" sz="1100">
                <a:latin typeface="Times New Roman"/>
                <a:ea typeface="+mn-lt"/>
                <a:cs typeface="+mn-lt"/>
              </a:rPr>
              <a:t>/</a:t>
            </a:r>
            <a:r>
              <a:rPr lang="tr-TR" sz="1100" err="1">
                <a:latin typeface="Times New Roman"/>
                <a:ea typeface="+mn-lt"/>
                <a:cs typeface="+mn-lt"/>
              </a:rPr>
              <a:t>detail</a:t>
            </a:r>
            <a:r>
              <a:rPr lang="tr-TR" sz="1100">
                <a:latin typeface="Times New Roman"/>
                <a:ea typeface="+mn-lt"/>
                <a:cs typeface="+mn-lt"/>
              </a:rPr>
              <a:t>/</a:t>
            </a:r>
            <a:r>
              <a:rPr lang="tr-TR" sz="1100" err="1">
                <a:latin typeface="Times New Roman"/>
                <a:ea typeface="+mn-lt"/>
                <a:cs typeface="+mn-lt"/>
              </a:rPr>
              <a:t>blindness-and-visual-impairment</a:t>
            </a:r>
            <a:endParaRPr lang="tr-TR" sz="1100">
              <a:latin typeface="Times New Roman"/>
              <a:ea typeface="+mn-lt"/>
              <a:cs typeface="+mn-lt"/>
            </a:endParaRPr>
          </a:p>
          <a:p>
            <a:pPr marL="0" indent="0">
              <a:lnSpc>
                <a:spcPct val="150000"/>
              </a:lnSpc>
              <a:buNone/>
            </a:pPr>
            <a:r>
              <a:rPr lang="tr-TR" sz="1100">
                <a:latin typeface="Times New Roman"/>
                <a:ea typeface="+mn-lt"/>
                <a:cs typeface="+mn-lt"/>
              </a:rPr>
              <a:t>[2]Aile ve Sosyal Hizmetler Bakanlığı. (2023). Engelli ve yaşlı istatistik bülteni – Kasım 2023.Retrieved </a:t>
            </a:r>
            <a:r>
              <a:rPr lang="tr-TR" sz="1100" err="1">
                <a:latin typeface="Times New Roman"/>
                <a:ea typeface="+mn-lt"/>
                <a:cs typeface="+mn-lt"/>
              </a:rPr>
              <a:t>from</a:t>
            </a:r>
            <a:r>
              <a:rPr lang="tr-TR" sz="1100">
                <a:latin typeface="Times New Roman"/>
                <a:ea typeface="+mn-lt"/>
                <a:cs typeface="+mn-lt"/>
              </a:rPr>
              <a:t> </a:t>
            </a:r>
            <a:r>
              <a:rPr lang="tr-TR" sz="1100">
                <a:latin typeface="Times New Roman"/>
                <a:ea typeface="+mn-lt"/>
                <a:cs typeface="+mn-lt"/>
                <a:hlinkClick r:id="rId4"/>
              </a:rPr>
              <a:t>https://www.aile.gov.tr/media/151788/eyhgm_istatistik_bulteni_kasim_23.pdf</a:t>
            </a:r>
            <a:endParaRPr lang="tr-TR" sz="1100">
              <a:latin typeface="Times New Roman"/>
              <a:ea typeface="+mn-lt"/>
              <a:cs typeface="+mn-lt"/>
            </a:endParaRPr>
          </a:p>
          <a:p>
            <a:pPr marL="0" indent="0">
              <a:lnSpc>
                <a:spcPct val="150000"/>
              </a:lnSpc>
              <a:buNone/>
            </a:pPr>
            <a:r>
              <a:rPr lang="tr-TR" sz="1100"/>
              <a:t>[3] </a:t>
            </a:r>
            <a:r>
              <a:rPr lang="en-GB" sz="1100"/>
              <a:t>Stanford Institute for Human-</a:t>
            </a:r>
            <a:r>
              <a:rPr lang="en-GB" sz="1100" err="1"/>
              <a:t>Centered</a:t>
            </a:r>
            <a:r>
              <a:rPr lang="en-GB" sz="1100"/>
              <a:t> Artificial Intelligence. (202</a:t>
            </a:r>
            <a:r>
              <a:rPr lang="tr-TR" sz="1100"/>
              <a:t>1</a:t>
            </a:r>
            <a:r>
              <a:rPr lang="en-GB" sz="1100"/>
              <a:t>). </a:t>
            </a:r>
            <a:r>
              <a:rPr lang="en-GB" sz="1100" i="1"/>
              <a:t>Stanford researchers build $400 self-navigating smart cane</a:t>
            </a:r>
            <a:r>
              <a:rPr lang="en-GB" sz="1100"/>
              <a:t>. Stanford HAI. Retrieved from </a:t>
            </a:r>
            <a:r>
              <a:rPr lang="en-GB" sz="1100">
                <a:hlinkClick r:id="rId5"/>
              </a:rPr>
              <a:t>https://hai.stanford.edu/news/stanford-researchers-build-400-self-navigating-smart-cane</a:t>
            </a:r>
            <a:endParaRPr lang="tr-TR" sz="1100">
              <a:latin typeface="Times New Roman"/>
              <a:ea typeface="+mn-lt"/>
              <a:cs typeface="+mn-lt"/>
            </a:endParaRPr>
          </a:p>
          <a:p>
            <a:pPr marL="0" indent="0">
              <a:lnSpc>
                <a:spcPct val="150000"/>
              </a:lnSpc>
              <a:buNone/>
            </a:pPr>
            <a:r>
              <a:rPr lang="tr-TR" sz="1100" b="0" i="0">
                <a:solidFill>
                  <a:srgbClr val="333333"/>
                </a:solidFill>
                <a:effectLst/>
                <a:latin typeface="HelveticaNeue Regular"/>
              </a:rPr>
              <a:t>[4] </a:t>
            </a:r>
            <a:r>
              <a:rPr lang="en-GB" sz="1100" b="0" i="0">
                <a:solidFill>
                  <a:srgbClr val="333333"/>
                </a:solidFill>
                <a:effectLst/>
                <a:latin typeface="HelveticaNeue Regular"/>
              </a:rPr>
              <a:t>A. A. Diaz Toro, S. E. </a:t>
            </a:r>
            <a:r>
              <a:rPr lang="en-GB" sz="1100" b="0" i="0" err="1">
                <a:solidFill>
                  <a:srgbClr val="333333"/>
                </a:solidFill>
                <a:effectLst/>
                <a:latin typeface="HelveticaNeue Regular"/>
              </a:rPr>
              <a:t>Campaña</a:t>
            </a:r>
            <a:r>
              <a:rPr lang="en-GB" sz="1100" b="0" i="0">
                <a:solidFill>
                  <a:srgbClr val="333333"/>
                </a:solidFill>
                <a:effectLst/>
                <a:latin typeface="HelveticaNeue Regular"/>
              </a:rPr>
              <a:t> Bastidas and E. F. Caicedo Bravo, "Methodology to Build a Wearable System for Assisting Blind People in Purposeful Navigation," </a:t>
            </a:r>
            <a:r>
              <a:rPr lang="en-GB" sz="1100" b="0" i="1">
                <a:solidFill>
                  <a:srgbClr val="333333"/>
                </a:solidFill>
                <a:effectLst/>
                <a:latin typeface="HelveticaNeue Regular"/>
              </a:rPr>
              <a:t>2020 3rd International Conference on Information and Computer Technologies (ICICT)</a:t>
            </a:r>
            <a:r>
              <a:rPr lang="en-GB" sz="1100" b="0" i="0">
                <a:solidFill>
                  <a:srgbClr val="333333"/>
                </a:solidFill>
                <a:effectLst/>
                <a:latin typeface="HelveticaNeue Regular"/>
              </a:rPr>
              <a:t>, San Jose, CA, USA, 2020, pp. 205-212, </a:t>
            </a:r>
            <a:r>
              <a:rPr lang="en-GB" sz="1100" b="0" i="0" err="1">
                <a:solidFill>
                  <a:srgbClr val="333333"/>
                </a:solidFill>
                <a:effectLst/>
                <a:latin typeface="HelveticaNeue Regular"/>
              </a:rPr>
              <a:t>doi</a:t>
            </a:r>
            <a:r>
              <a:rPr lang="en-GB" sz="1100" b="0" i="0">
                <a:solidFill>
                  <a:srgbClr val="333333"/>
                </a:solidFill>
                <a:effectLst/>
                <a:latin typeface="HelveticaNeue Regular"/>
              </a:rPr>
              <a:t>: 10.1109/ICICT50521.2020.00039.</a:t>
            </a:r>
            <a:endParaRPr lang="tr-TR" sz="1100">
              <a:solidFill>
                <a:srgbClr val="333333"/>
              </a:solidFill>
              <a:latin typeface="HelveticaNeue Regular"/>
              <a:ea typeface="+mn-lt"/>
              <a:cs typeface="+mn-lt"/>
            </a:endParaRPr>
          </a:p>
          <a:p>
            <a:pPr marL="0" indent="0">
              <a:lnSpc>
                <a:spcPct val="150000"/>
              </a:lnSpc>
              <a:buNone/>
            </a:pPr>
            <a:r>
              <a:rPr lang="tr-TR" sz="1100" b="0" i="0">
                <a:solidFill>
                  <a:srgbClr val="222222"/>
                </a:solidFill>
                <a:effectLst/>
                <a:latin typeface="Helvetica Neue"/>
              </a:rPr>
              <a:t>[5] </a:t>
            </a:r>
            <a:r>
              <a:rPr lang="en-GB" sz="1100" b="0" i="0">
                <a:solidFill>
                  <a:srgbClr val="222222"/>
                </a:solidFill>
                <a:effectLst/>
                <a:latin typeface="Helvetica Neue"/>
              </a:rPr>
              <a:t>Ramadhan, A. J. (2018). Wearable Smart System for Visually Impaired People. </a:t>
            </a:r>
            <a:r>
              <a:rPr lang="en-GB" sz="1100" b="0" i="1">
                <a:solidFill>
                  <a:srgbClr val="222222"/>
                </a:solidFill>
                <a:effectLst/>
                <a:latin typeface="Helvetica Neue"/>
              </a:rPr>
              <a:t>Sensors</a:t>
            </a:r>
            <a:r>
              <a:rPr lang="en-GB" sz="1100" b="0" i="0">
                <a:solidFill>
                  <a:srgbClr val="222222"/>
                </a:solidFill>
                <a:effectLst/>
                <a:latin typeface="Helvetica Neue"/>
              </a:rPr>
              <a:t>, </a:t>
            </a:r>
            <a:r>
              <a:rPr lang="en-GB" sz="1100" b="0" i="1">
                <a:solidFill>
                  <a:srgbClr val="222222"/>
                </a:solidFill>
                <a:effectLst/>
                <a:latin typeface="Helvetica Neue"/>
              </a:rPr>
              <a:t>18</a:t>
            </a:r>
            <a:r>
              <a:rPr lang="en-GB" sz="1100" b="0" i="0">
                <a:solidFill>
                  <a:srgbClr val="222222"/>
                </a:solidFill>
                <a:effectLst/>
                <a:latin typeface="Helvetica Neue"/>
              </a:rPr>
              <a:t>(3), 843. </a:t>
            </a:r>
            <a:r>
              <a:rPr lang="en-GB" sz="1100" b="0" i="0">
                <a:solidFill>
                  <a:srgbClr val="222222"/>
                </a:solidFill>
                <a:effectLst/>
                <a:latin typeface="Helvetica Neue"/>
                <a:hlinkClick r:id="rId6"/>
              </a:rPr>
              <a:t>https://doi.org/10.3390/s18030843</a:t>
            </a:r>
            <a:endParaRPr lang="tr-TR" sz="1100" b="0" i="0">
              <a:solidFill>
                <a:srgbClr val="222222"/>
              </a:solidFill>
              <a:effectLst/>
              <a:latin typeface="Helvetica Neue"/>
            </a:endParaRPr>
          </a:p>
          <a:p>
            <a:pPr marL="0" indent="0">
              <a:lnSpc>
                <a:spcPct val="150000"/>
              </a:lnSpc>
              <a:buNone/>
            </a:pPr>
            <a:r>
              <a:rPr lang="tr-TR" sz="1100" b="0" i="0">
                <a:solidFill>
                  <a:srgbClr val="222222"/>
                </a:solidFill>
                <a:effectLst/>
                <a:latin typeface="Helvetica Neue"/>
              </a:rPr>
              <a:t>[6] Y. K. Lee, S. Deen Tan, Y. H. Goh and C. Hong Lim, "Comparative Study on Obstacle Detection and Avoidance System by Using Real-Time Image Processing and Artificial Intelligence in Autonomous Wheelchair Application," 2019 IEEE 3rd Advanced Information Management, Communicates, Electronic and Automation Control Conference (IMCEC), Chongqing, China, 2019, pp. 1361-1366, doi: 10.1109/IMCEC46724.2019.8984067. https://ieeexplore.ieee.org/document/8984067</a:t>
            </a:r>
          </a:p>
          <a:p>
            <a:pPr marL="0" indent="0">
              <a:lnSpc>
                <a:spcPct val="150000"/>
              </a:lnSpc>
              <a:buNone/>
            </a:pPr>
            <a:endParaRPr lang="tr-TR" sz="1100" b="0" i="0">
              <a:solidFill>
                <a:srgbClr val="222222"/>
              </a:solidFill>
              <a:effectLst/>
              <a:latin typeface="Helvetica Neue"/>
            </a:endParaRPr>
          </a:p>
          <a:p>
            <a:pPr marL="0" indent="0">
              <a:lnSpc>
                <a:spcPct val="150000"/>
              </a:lnSpc>
              <a:buNone/>
            </a:pPr>
            <a:endParaRPr lang="tr-TR" sz="1100">
              <a:latin typeface="Times New Roman"/>
              <a:ea typeface="+mn-lt"/>
              <a:cs typeface="+mn-lt"/>
            </a:endParaRPr>
          </a:p>
          <a:p>
            <a:pPr marL="0" indent="0">
              <a:lnSpc>
                <a:spcPct val="150000"/>
              </a:lnSpc>
              <a:buNone/>
            </a:pPr>
            <a:endParaRPr lang="tr-TR" sz="1000">
              <a:latin typeface="Times New Roman"/>
              <a:ea typeface="+mn-lt"/>
              <a:cs typeface="+mn-lt"/>
            </a:endParaRPr>
          </a:p>
          <a:p>
            <a:pPr marL="0" indent="0">
              <a:lnSpc>
                <a:spcPct val="150000"/>
              </a:lnSpc>
              <a:buNone/>
            </a:pPr>
            <a:endParaRPr lang="tr-TR" sz="1000">
              <a:latin typeface="Times New Roman"/>
              <a:ea typeface="+mn-lt"/>
              <a:cs typeface="+mn-lt"/>
            </a:endParaRPr>
          </a:p>
        </p:txBody>
      </p:sp>
    </p:spTree>
    <p:extLst>
      <p:ext uri="{BB962C8B-B14F-4D97-AF65-F5344CB8AC3E}">
        <p14:creationId xmlns:p14="http://schemas.microsoft.com/office/powerpoint/2010/main" val="372098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B9328-15B5-35A6-37EC-D44430F5A01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453847A-AFBB-04F1-B3C6-7DFCA2A7F4B3}"/>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14242F05-F309-3161-7812-815E42A4E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157BC925-8B7E-C571-C40C-086717FD69D2}"/>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A505344E-DFFD-5800-2201-C5D2AC6D56C6}"/>
              </a:ext>
            </a:extLst>
          </p:cNvPr>
          <p:cNvSpPr>
            <a:spLocks noGrp="1"/>
          </p:cNvSpPr>
          <p:nvPr>
            <p:ph type="sldNum" sz="quarter" idx="12"/>
          </p:nvPr>
        </p:nvSpPr>
        <p:spPr/>
        <p:txBody>
          <a:bodyPr/>
          <a:lstStyle/>
          <a:p>
            <a:fld id="{1B86656A-5C4B-4F67-9DD1-C055FE059080}" type="slidenum">
              <a:rPr lang="tr-TR" sz="1600" b="1" smtClean="0">
                <a:solidFill>
                  <a:schemeClr val="bg1"/>
                </a:solidFill>
              </a:rPr>
              <a:t>2</a:t>
            </a:fld>
            <a:endParaRPr lang="tr-TR" b="1">
              <a:solidFill>
                <a:schemeClr val="bg1"/>
              </a:solidFill>
            </a:endParaRPr>
          </a:p>
        </p:txBody>
      </p:sp>
      <p:sp>
        <p:nvSpPr>
          <p:cNvPr id="5" name="Footer Placeholder 4">
            <a:extLst>
              <a:ext uri="{FF2B5EF4-FFF2-40B4-BE49-F238E27FC236}">
                <a16:creationId xmlns:a16="http://schemas.microsoft.com/office/drawing/2014/main" id="{7155C3B4-DAD1-075B-ABAE-294C1C3FCCD8}"/>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D539340C-D47D-882F-2DC9-2A5906BC0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46E7D552-B3EF-CC70-49BB-DC2F9EFDCDCC}"/>
              </a:ext>
            </a:extLst>
          </p:cNvPr>
          <p:cNvSpPr>
            <a:spLocks noGrp="1"/>
          </p:cNvSpPr>
          <p:nvPr>
            <p:ph type="title"/>
          </p:nvPr>
        </p:nvSpPr>
        <p:spPr>
          <a:xfrm>
            <a:off x="404146" y="22855"/>
            <a:ext cx="10515600" cy="1022556"/>
          </a:xfrm>
        </p:spPr>
        <p:txBody>
          <a:bodyPr>
            <a:normAutofit/>
          </a:bodyPr>
          <a:lstStyle/>
          <a:p>
            <a:r>
              <a:rPr lang="en-US" sz="2800" b="1">
                <a:latin typeface="+mn-lt"/>
                <a:cs typeface="Arial" panose="020B0604020202020204" pitchFamily="34" charset="0"/>
              </a:rPr>
              <a:t>Problem Definition</a:t>
            </a:r>
          </a:p>
        </p:txBody>
      </p:sp>
      <p:sp>
        <p:nvSpPr>
          <p:cNvPr id="15" name="Content Placeholder 4">
            <a:extLst>
              <a:ext uri="{FF2B5EF4-FFF2-40B4-BE49-F238E27FC236}">
                <a16:creationId xmlns:a16="http://schemas.microsoft.com/office/drawing/2014/main" id="{405E040A-0B90-0E36-09C1-BAB2E554A02E}"/>
              </a:ext>
            </a:extLst>
          </p:cNvPr>
          <p:cNvSpPr>
            <a:spLocks noGrp="1"/>
          </p:cNvSpPr>
          <p:nvPr>
            <p:ph idx="1"/>
          </p:nvPr>
        </p:nvSpPr>
        <p:spPr>
          <a:xfrm>
            <a:off x="-56290" y="841552"/>
            <a:ext cx="8197400" cy="4197373"/>
          </a:xfrm>
        </p:spPr>
        <p:txBody>
          <a:bodyPr vert="horz" lIns="91440" tIns="45720" rIns="91440" bIns="45720" rtlCol="0" anchor="t">
            <a:noAutofit/>
          </a:bodyPr>
          <a:lstStyle/>
          <a:p>
            <a:pPr marL="457200" lvl="1" indent="0" algn="just">
              <a:lnSpc>
                <a:spcPct val="150000"/>
              </a:lnSpc>
              <a:buNone/>
            </a:pPr>
            <a:r>
              <a:rPr lang="en-GB" sz="1400">
                <a:ea typeface="+mn-lt"/>
                <a:cs typeface="+mn-lt"/>
              </a:rPr>
              <a:t>285 million visually impaired individuals worldwide (WHO, 2021). </a:t>
            </a:r>
            <a:r>
              <a:rPr lang="tr-TR" sz="1400">
                <a:ea typeface="+mn-lt"/>
                <a:cs typeface="+mn-lt"/>
              </a:rPr>
              <a:t> [1]</a:t>
            </a:r>
            <a:endParaRPr lang="en-GB" sz="1400">
              <a:ea typeface="+mn-lt"/>
              <a:cs typeface="+mn-lt"/>
            </a:endParaRPr>
          </a:p>
          <a:p>
            <a:pPr marL="457200" lvl="1" indent="0" algn="just">
              <a:lnSpc>
                <a:spcPct val="150000"/>
              </a:lnSpc>
              <a:buNone/>
            </a:pPr>
            <a:r>
              <a:rPr lang="en-GB" sz="1400">
                <a:ea typeface="+mn-lt"/>
                <a:cs typeface="+mn-lt"/>
              </a:rPr>
              <a:t>215,076 visually impaired individuals in Turkey</a:t>
            </a:r>
            <a:r>
              <a:rPr lang="tr-TR" sz="1400">
                <a:ea typeface="+mn-lt"/>
                <a:cs typeface="+mn-lt"/>
              </a:rPr>
              <a:t>. [2]</a:t>
            </a:r>
            <a:endParaRPr lang="tr-TR" sz="1400" b="1" noProof="1">
              <a:ea typeface="+mn-lt"/>
              <a:cs typeface="+mn-lt"/>
            </a:endParaRPr>
          </a:p>
          <a:p>
            <a:pPr marL="457200" lvl="1" indent="0" algn="just">
              <a:lnSpc>
                <a:spcPct val="150000"/>
              </a:lnSpc>
              <a:buNone/>
            </a:pPr>
            <a:r>
              <a:rPr lang="tr-TR" sz="1400" b="1" noProof="1">
                <a:ea typeface="+mn-lt"/>
                <a:cs typeface="+mn-lt"/>
              </a:rPr>
              <a:t>Challenges Faced by Visually Impaired Individuals:</a:t>
            </a:r>
          </a:p>
          <a:p>
            <a:pPr lvl="1" algn="just">
              <a:lnSpc>
                <a:spcPct val="150000"/>
              </a:lnSpc>
              <a:buFont typeface="Arial" panose="05000000000000000000" pitchFamily="2" charset="2"/>
              <a:buChar char="•"/>
            </a:pPr>
            <a:r>
              <a:rPr lang="en-GB" sz="1400" noProof="1">
                <a:ea typeface="+mn-lt"/>
                <a:cs typeface="+mn-lt"/>
              </a:rPr>
              <a:t>High Accident Risk: Navigating complex urban environments can lead to collisions, falls, or traffic-related accidents.</a:t>
            </a:r>
            <a:endParaRPr lang="tr-TR" sz="1400" noProof="1">
              <a:ea typeface="+mn-lt"/>
              <a:cs typeface="+mn-lt"/>
            </a:endParaRPr>
          </a:p>
          <a:p>
            <a:pPr lvl="1" algn="just">
              <a:lnSpc>
                <a:spcPct val="150000"/>
              </a:lnSpc>
              <a:buFont typeface="Arial" panose="05000000000000000000" pitchFamily="2" charset="2"/>
              <a:buChar char="•"/>
            </a:pPr>
            <a:r>
              <a:rPr lang="en-GB" sz="1400" noProof="1">
                <a:ea typeface="+mn-lt"/>
                <a:cs typeface="+mn-lt"/>
              </a:rPr>
              <a:t>Limitations of White Canes: Conventional canes offer only partial information about immediate obstacles, lacking precise distance and directional feedback.</a:t>
            </a:r>
            <a:endParaRPr lang="tr-TR" sz="1400" noProof="1">
              <a:ea typeface="+mn-lt"/>
              <a:cs typeface="+mn-lt"/>
            </a:endParaRPr>
          </a:p>
          <a:p>
            <a:pPr lvl="1" algn="just">
              <a:lnSpc>
                <a:spcPct val="150000"/>
              </a:lnSpc>
              <a:buFont typeface="Arial" panose="05000000000000000000" pitchFamily="2" charset="2"/>
              <a:buChar char="•"/>
            </a:pPr>
            <a:r>
              <a:rPr lang="en-GB" sz="1400" noProof="1">
                <a:ea typeface="+mn-lt"/>
                <a:cs typeface="+mn-lt"/>
              </a:rPr>
              <a:t>Guide Dog Constraints: Training periods are long, costs are high, and availability is limited, making guide dogs inaccessible for many. </a:t>
            </a:r>
            <a:endParaRPr lang="tr-TR" sz="1400" noProof="1">
              <a:ea typeface="+mn-lt"/>
              <a:cs typeface="+mn-lt"/>
            </a:endParaRPr>
          </a:p>
          <a:p>
            <a:pPr lvl="1" algn="just">
              <a:lnSpc>
                <a:spcPct val="150000"/>
              </a:lnSpc>
              <a:buFont typeface="Arial" panose="05000000000000000000" pitchFamily="2" charset="2"/>
              <a:buChar char="•"/>
            </a:pPr>
            <a:r>
              <a:rPr lang="en-GB" sz="1400" noProof="1">
                <a:ea typeface="+mn-lt"/>
                <a:cs typeface="+mn-lt"/>
              </a:rPr>
              <a:t>Existing Solutions: Many current aids do not provide real-time, multi-sensory feedback or holistic navigation support, resulting in a need for more independent, secure, and efficient tools.</a:t>
            </a:r>
            <a:endParaRPr lang="en-GB" sz="1400" b="1" noProof="1">
              <a:ea typeface="Calibri"/>
              <a:cs typeface="Times New Roman"/>
            </a:endParaRPr>
          </a:p>
        </p:txBody>
      </p:sp>
      <p:pic>
        <p:nvPicPr>
          <p:cNvPr id="1026" name="Picture 2" descr="Amazon.com: Folding Blind Cane Walking Stick with Red Reflective Tape for  The Blind and Visually Impaired People,48 inch Collapsible Non-Slip  Aluminum Cane : Health &amp; Household">
            <a:extLst>
              <a:ext uri="{FF2B5EF4-FFF2-40B4-BE49-F238E27FC236}">
                <a16:creationId xmlns:a16="http://schemas.microsoft.com/office/drawing/2014/main" id="{95A19692-F128-4714-8A3D-773CBD0646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1539" y="1284139"/>
            <a:ext cx="3337561" cy="3337561"/>
          </a:xfrm>
          <a:prstGeom prst="rect">
            <a:avLst/>
          </a:prstGeom>
          <a:noFill/>
          <a:extLst>
            <a:ext uri="{909E8E84-426E-40DD-AFC4-6F175D3DCCD1}">
              <a14:hiddenFill xmlns:a14="http://schemas.microsoft.com/office/drawing/2010/main">
                <a:solidFill>
                  <a:srgbClr val="FFFFFF"/>
                </a:solidFill>
              </a14:hiddenFill>
            </a:ext>
          </a:extLst>
        </p:spPr>
      </p:pic>
      <p:sp>
        <p:nvSpPr>
          <p:cNvPr id="10" name="Metin kutusu 9">
            <a:extLst>
              <a:ext uri="{FF2B5EF4-FFF2-40B4-BE49-F238E27FC236}">
                <a16:creationId xmlns:a16="http://schemas.microsoft.com/office/drawing/2014/main" id="{2B9F8D39-9ABC-B0E8-ABE3-9F41930C9319}"/>
              </a:ext>
            </a:extLst>
          </p:cNvPr>
          <p:cNvSpPr txBox="1"/>
          <p:nvPr/>
        </p:nvSpPr>
        <p:spPr>
          <a:xfrm>
            <a:off x="404146" y="4799587"/>
            <a:ext cx="10736294" cy="1169551"/>
          </a:xfrm>
          <a:prstGeom prst="rect">
            <a:avLst/>
          </a:prstGeom>
          <a:noFill/>
        </p:spPr>
        <p:txBody>
          <a:bodyPr wrap="square">
            <a:spAutoFit/>
          </a:bodyPr>
          <a:lstStyle/>
          <a:p>
            <a:r>
              <a:rPr lang="en-GB" sz="1400" b="1"/>
              <a:t>Why a Better Solution Is Needed</a:t>
            </a:r>
            <a:endParaRPr lang="tr-TR" sz="1400" b="1"/>
          </a:p>
          <a:p>
            <a:endParaRPr lang="en-GB" sz="1400"/>
          </a:p>
          <a:p>
            <a:pPr marL="285750" indent="-285750">
              <a:buFont typeface="Arial" panose="020B0604020202020204" pitchFamily="34" charset="0"/>
              <a:buChar char="•"/>
            </a:pPr>
            <a:r>
              <a:rPr lang="en-GB" sz="1400"/>
              <a:t>Enhanced Safety: Real-time detection and avoidance of obstacles can significantly reduce accident rates.</a:t>
            </a:r>
          </a:p>
          <a:p>
            <a:pPr>
              <a:buFont typeface="Arial" panose="020B0604020202020204" pitchFamily="34" charset="0"/>
              <a:buChar char="•"/>
            </a:pPr>
            <a:endParaRPr lang="tr-TR" sz="1400"/>
          </a:p>
          <a:p>
            <a:pPr marL="285750" indent="-285750">
              <a:buFont typeface="Arial" panose="020B0604020202020204" pitchFamily="34" charset="0"/>
              <a:buChar char="•"/>
            </a:pPr>
            <a:r>
              <a:rPr lang="en-GB" sz="1400"/>
              <a:t>Greater Independence: Access to effective assistive technologies helps promote self-sufficiency and improves quality of life.</a:t>
            </a:r>
            <a:endParaRPr lang="tr-TR" sz="1400"/>
          </a:p>
        </p:txBody>
      </p:sp>
      <p:sp>
        <p:nvSpPr>
          <p:cNvPr id="7" name="Metin kutusu 6">
            <a:extLst>
              <a:ext uri="{FF2B5EF4-FFF2-40B4-BE49-F238E27FC236}">
                <a16:creationId xmlns:a16="http://schemas.microsoft.com/office/drawing/2014/main" id="{0757A0B1-B25A-71A8-2347-AED3C4B3779D}"/>
              </a:ext>
            </a:extLst>
          </p:cNvPr>
          <p:cNvSpPr txBox="1"/>
          <p:nvPr/>
        </p:nvSpPr>
        <p:spPr>
          <a:xfrm>
            <a:off x="8502731" y="4672269"/>
            <a:ext cx="3848098" cy="246221"/>
          </a:xfrm>
          <a:prstGeom prst="rect">
            <a:avLst/>
          </a:prstGeom>
          <a:noFill/>
        </p:spPr>
        <p:txBody>
          <a:bodyPr wrap="square" rtlCol="0">
            <a:spAutoFit/>
          </a:bodyPr>
          <a:lstStyle/>
          <a:p>
            <a:r>
              <a:rPr lang="tr-TR" sz="1000"/>
              <a:t>Figure 1: White cane and guide dog for </a:t>
            </a:r>
            <a:r>
              <a:rPr lang="tr-TR" sz="1000" noProof="1">
                <a:ea typeface="+mn-lt"/>
                <a:cs typeface="+mn-lt"/>
              </a:rPr>
              <a:t>visually impaired people</a:t>
            </a:r>
            <a:endParaRPr lang="en-GB" sz="1000"/>
          </a:p>
        </p:txBody>
      </p:sp>
    </p:spTree>
    <p:extLst>
      <p:ext uri="{BB962C8B-B14F-4D97-AF65-F5344CB8AC3E}">
        <p14:creationId xmlns:p14="http://schemas.microsoft.com/office/powerpoint/2010/main" val="2472351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29C79-D8ED-7062-8AFB-08F0E2DB7F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9934D84-8BAB-6FB5-0C90-CB009747CC71}"/>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25BF24BD-706B-707D-7DF7-4B6AD8DC7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DEA0096A-0B5F-7FA2-4CF1-D5D325A8DE10}"/>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A9ED492E-2274-38DE-D0F6-B929EA7C417F}"/>
              </a:ext>
            </a:extLst>
          </p:cNvPr>
          <p:cNvSpPr>
            <a:spLocks noGrp="1"/>
          </p:cNvSpPr>
          <p:nvPr>
            <p:ph type="sldNum" sz="quarter" idx="12"/>
          </p:nvPr>
        </p:nvSpPr>
        <p:spPr/>
        <p:txBody>
          <a:bodyPr/>
          <a:lstStyle/>
          <a:p>
            <a:fld id="{1B86656A-5C4B-4F67-9DD1-C055FE059080}" type="slidenum">
              <a:rPr lang="tr-TR" sz="1600" b="1" smtClean="0">
                <a:solidFill>
                  <a:schemeClr val="bg1"/>
                </a:solidFill>
              </a:rPr>
              <a:t>3</a:t>
            </a:fld>
            <a:endParaRPr lang="tr-TR" b="1">
              <a:solidFill>
                <a:schemeClr val="bg1"/>
              </a:solidFill>
            </a:endParaRPr>
          </a:p>
        </p:txBody>
      </p:sp>
      <p:sp>
        <p:nvSpPr>
          <p:cNvPr id="5" name="Footer Placeholder 4">
            <a:extLst>
              <a:ext uri="{FF2B5EF4-FFF2-40B4-BE49-F238E27FC236}">
                <a16:creationId xmlns:a16="http://schemas.microsoft.com/office/drawing/2014/main" id="{F14793D0-92B7-EE0B-8E35-0D34FA87FDBD}"/>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0166AA25-5E8D-0D95-7FD8-E0FDD94D6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7864" y="0"/>
            <a:ext cx="1022555" cy="1022555"/>
          </a:xfrm>
          <a:prstGeom prst="rect">
            <a:avLst/>
          </a:prstGeom>
        </p:spPr>
      </p:pic>
      <p:sp>
        <p:nvSpPr>
          <p:cNvPr id="6" name="Title 11">
            <a:extLst>
              <a:ext uri="{FF2B5EF4-FFF2-40B4-BE49-F238E27FC236}">
                <a16:creationId xmlns:a16="http://schemas.microsoft.com/office/drawing/2014/main" id="{0B5A1521-1CB1-0148-1BC4-C4CFF7A2CD49}"/>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Aim</a:t>
            </a:r>
          </a:p>
        </p:txBody>
      </p:sp>
      <p:sp>
        <p:nvSpPr>
          <p:cNvPr id="15" name="Content Placeholder 4">
            <a:extLst>
              <a:ext uri="{FF2B5EF4-FFF2-40B4-BE49-F238E27FC236}">
                <a16:creationId xmlns:a16="http://schemas.microsoft.com/office/drawing/2014/main" id="{14C5AA2E-2F25-2100-81F8-39AF4D180DA5}"/>
              </a:ext>
            </a:extLst>
          </p:cNvPr>
          <p:cNvSpPr>
            <a:spLocks noGrp="1"/>
          </p:cNvSpPr>
          <p:nvPr>
            <p:ph idx="1"/>
          </p:nvPr>
        </p:nvSpPr>
        <p:spPr>
          <a:xfrm>
            <a:off x="334295" y="877444"/>
            <a:ext cx="11406141" cy="3219973"/>
          </a:xfrm>
        </p:spPr>
        <p:txBody>
          <a:bodyPr vert="horz" lIns="91440" tIns="45720" rIns="91440" bIns="45720" rtlCol="0" anchor="t">
            <a:noAutofit/>
          </a:bodyPr>
          <a:lstStyle/>
          <a:p>
            <a:pPr algn="just">
              <a:lnSpc>
                <a:spcPct val="150000"/>
              </a:lnSpc>
              <a:buFont typeface="Wingdings" panose="05000000000000000000" pitchFamily="2" charset="2"/>
              <a:buChar char="Ø"/>
            </a:pPr>
            <a:r>
              <a:rPr lang="tr-TR" sz="1400">
                <a:ea typeface="Times New Roman" panose="02020603050405020304" pitchFamily="18" charset="0"/>
              </a:rPr>
              <a:t>D</a:t>
            </a:r>
            <a:r>
              <a:rPr lang="en-US" sz="1400">
                <a:effectLst/>
                <a:ea typeface="Times New Roman" panose="02020603050405020304" pitchFamily="18" charset="0"/>
              </a:rPr>
              <a:t>evelop a wearable, AI-powered system for real-time obstacle detection and </a:t>
            </a:r>
            <a:r>
              <a:rPr lang="tr-TR" sz="1400">
                <a:effectLst/>
                <a:ea typeface="Times New Roman" panose="02020603050405020304" pitchFamily="18" charset="0"/>
              </a:rPr>
              <a:t>body </a:t>
            </a:r>
            <a:r>
              <a:rPr lang="en-US" sz="1400">
                <a:effectLst/>
                <a:ea typeface="Times New Roman" panose="02020603050405020304" pitchFamily="18" charset="0"/>
              </a:rPr>
              <a:t>activity monitoring by using wearable sensors</a:t>
            </a:r>
            <a:r>
              <a:rPr lang="tr-TR" sz="1400">
                <a:ea typeface="Calibri"/>
                <a:cs typeface="Times New Roman"/>
              </a:rPr>
              <a:t>.</a:t>
            </a:r>
          </a:p>
          <a:p>
            <a:pPr algn="just">
              <a:lnSpc>
                <a:spcPct val="150000"/>
              </a:lnSpc>
              <a:buFont typeface="Wingdings" panose="05000000000000000000" pitchFamily="2" charset="2"/>
              <a:buChar char="Ø"/>
            </a:pPr>
            <a:r>
              <a:rPr lang="en-GB" sz="1400">
                <a:effectLst/>
                <a:ea typeface="Times New Roman" panose="02020603050405020304" pitchFamily="18" charset="0"/>
              </a:rPr>
              <a:t>Utilize various sensors and a microcontroller-based control unit; collect and store data for processing.</a:t>
            </a:r>
            <a:endParaRPr lang="tr-TR" sz="1400">
              <a:effectLst/>
              <a:ea typeface="Times New Roman" panose="02020603050405020304" pitchFamily="18" charset="0"/>
            </a:endParaRPr>
          </a:p>
          <a:p>
            <a:pPr algn="just">
              <a:lnSpc>
                <a:spcPct val="150000"/>
              </a:lnSpc>
              <a:buFont typeface="Wingdings" panose="05000000000000000000" pitchFamily="2" charset="2"/>
              <a:buChar char="Ø"/>
            </a:pPr>
            <a:r>
              <a:rPr lang="en-GB" sz="1400"/>
              <a:t>Detect obstacles in real time to determine location and distance, and provide audio and vibration alerts to the user.</a:t>
            </a:r>
            <a:endParaRPr lang="tr-TR" sz="1400"/>
          </a:p>
          <a:p>
            <a:pPr algn="just">
              <a:lnSpc>
                <a:spcPct val="150000"/>
              </a:lnSpc>
              <a:buFont typeface="Wingdings" panose="05000000000000000000" pitchFamily="2" charset="2"/>
              <a:buChar char="Ø"/>
            </a:pPr>
            <a:r>
              <a:rPr lang="en-GB" sz="1400"/>
              <a:t>Use machine learning algorithms to predict the user’s activity status (sitting, lying down, walking, running, etc.) and detect anomalies (e.g., falls).</a:t>
            </a:r>
            <a:endParaRPr lang="tr-TR" sz="1400"/>
          </a:p>
          <a:p>
            <a:pPr algn="just">
              <a:lnSpc>
                <a:spcPct val="150000"/>
              </a:lnSpc>
              <a:buFont typeface="Wingdings" panose="05000000000000000000" pitchFamily="2" charset="2"/>
              <a:buChar char="Ø"/>
            </a:pPr>
            <a:r>
              <a:rPr lang="en-GB" sz="1400" b="0" i="0">
                <a:solidFill>
                  <a:srgbClr val="000000"/>
                </a:solidFill>
                <a:effectLst/>
              </a:rPr>
              <a:t> In dangerous situations, send alert messages with location information to registered contacts (e.g., family members, caregivers, or relevant authorities).</a:t>
            </a:r>
            <a:endParaRPr lang="tr-TR" sz="1400">
              <a:ea typeface="Calibri"/>
              <a:cs typeface="Times New Roman"/>
            </a:endParaRPr>
          </a:p>
          <a:p>
            <a:pPr marL="0" indent="0" algn="just">
              <a:lnSpc>
                <a:spcPct val="150000"/>
              </a:lnSpc>
              <a:buNone/>
            </a:pPr>
            <a:endParaRPr lang="en-US" sz="1400">
              <a:ea typeface="Calibri"/>
              <a:cs typeface="Times New Roman"/>
            </a:endParaRPr>
          </a:p>
          <a:p>
            <a:pPr marL="0" indent="0" algn="just">
              <a:lnSpc>
                <a:spcPct val="150000"/>
              </a:lnSpc>
              <a:buNone/>
            </a:pPr>
            <a:endParaRPr lang="tr-TR" sz="1400">
              <a:ea typeface="+mn-lt"/>
              <a:cs typeface="+mn-lt"/>
            </a:endParaRPr>
          </a:p>
        </p:txBody>
      </p:sp>
      <p:sp>
        <p:nvSpPr>
          <p:cNvPr id="10" name="Metin kutusu 9">
            <a:extLst>
              <a:ext uri="{FF2B5EF4-FFF2-40B4-BE49-F238E27FC236}">
                <a16:creationId xmlns:a16="http://schemas.microsoft.com/office/drawing/2014/main" id="{C7F628F0-1C90-69CB-AC86-DD1DEEFAAE8E}"/>
              </a:ext>
            </a:extLst>
          </p:cNvPr>
          <p:cNvSpPr txBox="1"/>
          <p:nvPr/>
        </p:nvSpPr>
        <p:spPr>
          <a:xfrm>
            <a:off x="334296" y="3243044"/>
            <a:ext cx="11406140" cy="2459584"/>
          </a:xfrm>
          <a:prstGeom prst="rect">
            <a:avLst/>
          </a:prstGeom>
          <a:noFill/>
        </p:spPr>
        <p:txBody>
          <a:bodyPr wrap="square">
            <a:spAutoFit/>
          </a:bodyPr>
          <a:lstStyle/>
          <a:p>
            <a:pPr marL="0" marR="0" algn="just">
              <a:lnSpc>
                <a:spcPct val="150000"/>
              </a:lnSpc>
            </a:pPr>
            <a:r>
              <a:rPr lang="en-US" sz="2000" b="1">
                <a:effectLst/>
                <a:ea typeface="Times New Roman" panose="02020603050405020304" pitchFamily="18" charset="0"/>
              </a:rPr>
              <a:t>Project Objectives</a:t>
            </a:r>
            <a:endParaRPr lang="en-US" sz="1400">
              <a:effectLst/>
              <a:ea typeface="Times New Roman" panose="02020603050405020304" pitchFamily="18" charset="0"/>
            </a:endParaRPr>
          </a:p>
          <a:p>
            <a:pPr marL="342900" marR="0" lvl="0" indent="-342900" algn="just">
              <a:lnSpc>
                <a:spcPct val="150000"/>
              </a:lnSpc>
              <a:buFont typeface="+mj-lt"/>
              <a:buAutoNum type="arabicPeriod"/>
              <a:tabLst>
                <a:tab pos="588645" algn="l"/>
              </a:tabLst>
            </a:pPr>
            <a:r>
              <a:rPr lang="en-US" sz="1400" b="1">
                <a:effectLst/>
                <a:ea typeface="Times New Roman" panose="02020603050405020304" pitchFamily="18" charset="0"/>
              </a:rPr>
              <a:t>Real Time Obstacle Detection and Alerts: </a:t>
            </a:r>
            <a:r>
              <a:rPr lang="en-US" sz="1400">
                <a:effectLst/>
                <a:ea typeface="Times New Roman" panose="02020603050405020304" pitchFamily="18" charset="0"/>
              </a:rPr>
              <a:t>The wearable smart device uses information from sensors to detect obstacles around the user in real time (distance, direction) and provide feedback to the user in the form of vibration </a:t>
            </a:r>
            <a:r>
              <a:rPr lang="tr-TR" sz="1400" err="1">
                <a:effectLst/>
                <a:ea typeface="Times New Roman" panose="02020603050405020304" pitchFamily="18" charset="0"/>
              </a:rPr>
              <a:t>and</a:t>
            </a:r>
            <a:r>
              <a:rPr lang="en-US" sz="1400">
                <a:effectLst/>
                <a:ea typeface="Times New Roman" panose="02020603050405020304" pitchFamily="18" charset="0"/>
              </a:rPr>
              <a:t> </a:t>
            </a:r>
            <a:r>
              <a:rPr lang="tr-TR" sz="1400" err="1">
                <a:effectLst/>
                <a:ea typeface="Times New Roman" panose="02020603050405020304" pitchFamily="18" charset="0"/>
              </a:rPr>
              <a:t>sound</a:t>
            </a:r>
            <a:r>
              <a:rPr lang="en-US" sz="1400">
                <a:effectLst/>
                <a:ea typeface="Times New Roman" panose="02020603050405020304" pitchFamily="18" charset="0"/>
              </a:rPr>
              <a:t> warning.</a:t>
            </a:r>
          </a:p>
          <a:p>
            <a:pPr marL="342900" marR="0" lvl="0" indent="-342900" algn="just">
              <a:lnSpc>
                <a:spcPct val="150000"/>
              </a:lnSpc>
              <a:buFont typeface="+mj-lt"/>
              <a:buAutoNum type="arabicPeriod"/>
              <a:tabLst>
                <a:tab pos="588645" algn="l"/>
              </a:tabLst>
            </a:pPr>
            <a:r>
              <a:rPr lang="en-US" sz="1400" b="1">
                <a:effectLst/>
                <a:ea typeface="Times New Roman" panose="02020603050405020304" pitchFamily="18" charset="0"/>
              </a:rPr>
              <a:t>Activity Recognition and Analysis: </a:t>
            </a:r>
            <a:r>
              <a:rPr lang="en-US" sz="1400">
                <a:effectLst/>
                <a:ea typeface="Times New Roman" panose="02020603050405020304" pitchFamily="18" charset="0"/>
              </a:rPr>
              <a:t>Categorize bod</a:t>
            </a:r>
            <a:r>
              <a:rPr lang="tr-TR" sz="1400">
                <a:effectLst/>
                <a:ea typeface="Times New Roman" panose="02020603050405020304" pitchFamily="18" charset="0"/>
              </a:rPr>
              <a:t>y</a:t>
            </a:r>
            <a:r>
              <a:rPr lang="en-US" sz="1400">
                <a:effectLst/>
                <a:ea typeface="Times New Roman" panose="02020603050405020304" pitchFamily="18" charset="0"/>
              </a:rPr>
              <a:t> activities (such as sitting, lying, walking, and running) and detect anomalies (such as sudden falls) </a:t>
            </a:r>
            <a:r>
              <a:rPr lang="tr-TR" sz="1400" err="1">
                <a:effectLst/>
                <a:ea typeface="Times New Roman" panose="02020603050405020304" pitchFamily="18" charset="0"/>
              </a:rPr>
              <a:t>by</a:t>
            </a:r>
            <a:r>
              <a:rPr lang="tr-TR" sz="1400">
                <a:effectLst/>
                <a:ea typeface="Times New Roman" panose="02020603050405020304" pitchFamily="18" charset="0"/>
              </a:rPr>
              <a:t> </a:t>
            </a:r>
            <a:r>
              <a:rPr lang="en-US" sz="1400">
                <a:effectLst/>
                <a:ea typeface="Times New Roman" panose="02020603050405020304" pitchFamily="18" charset="0"/>
              </a:rPr>
              <a:t>using machine learning techniques and sensor data.</a:t>
            </a:r>
          </a:p>
          <a:p>
            <a:pPr marL="342900" marR="0" lvl="0" indent="-342900" algn="just">
              <a:lnSpc>
                <a:spcPct val="150000"/>
              </a:lnSpc>
              <a:buFont typeface="+mj-lt"/>
              <a:buAutoNum type="arabicPeriod"/>
              <a:tabLst>
                <a:tab pos="588645" algn="l"/>
              </a:tabLst>
            </a:pPr>
            <a:r>
              <a:rPr lang="en-US" sz="1400" b="1">
                <a:effectLst/>
                <a:ea typeface="Times New Roman" panose="02020603050405020304" pitchFamily="18" charset="0"/>
              </a:rPr>
              <a:t>Location Tracking and Emergency Notifications: </a:t>
            </a:r>
            <a:r>
              <a:rPr lang="en-US" sz="1400">
                <a:effectLst/>
                <a:ea typeface="Times New Roman" panose="02020603050405020304" pitchFamily="18" charset="0"/>
              </a:rPr>
              <a:t>Use GPS to notify the user's location and registered persons such as family members, caregivers or relevant authorities in the event of a fall or other potential danger.</a:t>
            </a:r>
          </a:p>
        </p:txBody>
      </p:sp>
    </p:spTree>
    <p:extLst>
      <p:ext uri="{BB962C8B-B14F-4D97-AF65-F5344CB8AC3E}">
        <p14:creationId xmlns:p14="http://schemas.microsoft.com/office/powerpoint/2010/main" val="257346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AFDB8-0DA5-3ED4-BE6A-557D7F3C437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DC7A87E-C3E9-702F-76E1-9985278C8B24}"/>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96AB4E47-7FD2-F366-5B91-2D373C800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F3194C5C-FDBD-7C2E-B863-9D40DDDAFD1B}"/>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120E7DCC-BDA9-B1DE-9C9E-274D81289A9C}"/>
              </a:ext>
            </a:extLst>
          </p:cNvPr>
          <p:cNvSpPr>
            <a:spLocks noGrp="1"/>
          </p:cNvSpPr>
          <p:nvPr>
            <p:ph type="sldNum" sz="quarter" idx="12"/>
          </p:nvPr>
        </p:nvSpPr>
        <p:spPr/>
        <p:txBody>
          <a:bodyPr/>
          <a:lstStyle/>
          <a:p>
            <a:fld id="{1B86656A-5C4B-4F67-9DD1-C055FE059080}" type="slidenum">
              <a:rPr lang="tr-TR" sz="1600" b="1" smtClean="0">
                <a:solidFill>
                  <a:schemeClr val="bg1"/>
                </a:solidFill>
              </a:rPr>
              <a:t>4</a:t>
            </a:fld>
            <a:endParaRPr lang="tr-TR" b="1">
              <a:solidFill>
                <a:schemeClr val="bg1"/>
              </a:solidFill>
            </a:endParaRPr>
          </a:p>
        </p:txBody>
      </p:sp>
      <p:sp>
        <p:nvSpPr>
          <p:cNvPr id="5" name="Footer Placeholder 4">
            <a:extLst>
              <a:ext uri="{FF2B5EF4-FFF2-40B4-BE49-F238E27FC236}">
                <a16:creationId xmlns:a16="http://schemas.microsoft.com/office/drawing/2014/main" id="{4832B7B0-4A73-B0FA-CF48-87E9DE78EF45}"/>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7BCC25AE-5ADE-A037-A23B-30B388A257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69445" y="2"/>
            <a:ext cx="1022555" cy="1022555"/>
          </a:xfrm>
          <a:prstGeom prst="rect">
            <a:avLst/>
          </a:prstGeom>
        </p:spPr>
      </p:pic>
      <p:sp>
        <p:nvSpPr>
          <p:cNvPr id="6" name="Title 11">
            <a:extLst>
              <a:ext uri="{FF2B5EF4-FFF2-40B4-BE49-F238E27FC236}">
                <a16:creationId xmlns:a16="http://schemas.microsoft.com/office/drawing/2014/main" id="{5D3E975B-6CAD-8FA5-7931-914966FAE989}"/>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Parameters for Objectives</a:t>
            </a:r>
          </a:p>
        </p:txBody>
      </p:sp>
      <p:graphicFrame>
        <p:nvGraphicFramePr>
          <p:cNvPr id="7" name="Tablo 6">
            <a:extLst>
              <a:ext uri="{FF2B5EF4-FFF2-40B4-BE49-F238E27FC236}">
                <a16:creationId xmlns:a16="http://schemas.microsoft.com/office/drawing/2014/main" id="{A127F544-1F32-D8C7-1591-29493F75B21B}"/>
              </a:ext>
            </a:extLst>
          </p:cNvPr>
          <p:cNvGraphicFramePr>
            <a:graphicFrameLocks noGrp="1"/>
          </p:cNvGraphicFramePr>
          <p:nvPr>
            <p:extLst>
              <p:ext uri="{D42A27DB-BD31-4B8C-83A1-F6EECF244321}">
                <p14:modId xmlns:p14="http://schemas.microsoft.com/office/powerpoint/2010/main" val="1213731964"/>
              </p:ext>
            </p:extLst>
          </p:nvPr>
        </p:nvGraphicFramePr>
        <p:xfrm>
          <a:off x="2488404" y="1401430"/>
          <a:ext cx="7215188" cy="4349880"/>
        </p:xfrm>
        <a:graphic>
          <a:graphicData uri="http://schemas.openxmlformats.org/drawingml/2006/table">
            <a:tbl>
              <a:tblPr firstRow="1" firstCol="1" bandRow="1"/>
              <a:tblGrid>
                <a:gridCol w="3606968">
                  <a:extLst>
                    <a:ext uri="{9D8B030D-6E8A-4147-A177-3AD203B41FA5}">
                      <a16:colId xmlns:a16="http://schemas.microsoft.com/office/drawing/2014/main" val="986396016"/>
                    </a:ext>
                  </a:extLst>
                </a:gridCol>
                <a:gridCol w="3608220">
                  <a:extLst>
                    <a:ext uri="{9D8B030D-6E8A-4147-A177-3AD203B41FA5}">
                      <a16:colId xmlns:a16="http://schemas.microsoft.com/office/drawing/2014/main" val="2148746872"/>
                    </a:ext>
                  </a:extLst>
                </a:gridCol>
              </a:tblGrid>
              <a:tr h="503690">
                <a:tc>
                  <a:txBody>
                    <a:bodyPr/>
                    <a:lstStyle/>
                    <a:p>
                      <a:pPr marL="0" marR="0" algn="ctr">
                        <a:spcBef>
                          <a:spcPts val="1200"/>
                        </a:spcBef>
                        <a:spcAft>
                          <a:spcPts val="1200"/>
                        </a:spcAft>
                      </a:pPr>
                      <a:r>
                        <a:rPr lang="tr-TR" sz="1200" b="1" kern="100">
                          <a:effectLst/>
                          <a:latin typeface="+mn-lt"/>
                          <a:ea typeface="Times New Roman" panose="02020603050405020304" pitchFamily="18" charset="0"/>
                        </a:rPr>
                        <a:t>Objectives </a:t>
                      </a:r>
                      <a:endParaRPr lang="en-US" sz="1200" b="1"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tr-TR" sz="1200" b="1" kern="100">
                          <a:effectLst/>
                          <a:latin typeface="+mn-lt"/>
                          <a:ea typeface="Times New Roman" panose="02020603050405020304" pitchFamily="18" charset="0"/>
                        </a:rPr>
                        <a:t>P</a:t>
                      </a:r>
                      <a:r>
                        <a:rPr lang="en-US" sz="1200" b="1" kern="100">
                          <a:effectLst/>
                          <a:latin typeface="+mn-lt"/>
                          <a:ea typeface="Times New Roman" panose="02020603050405020304" pitchFamily="18" charset="0"/>
                        </a:rPr>
                        <a:t>arameters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5028878"/>
                  </a:ext>
                </a:extLst>
              </a:tr>
              <a:tr h="540250">
                <a:tc>
                  <a:txBody>
                    <a:bodyPr/>
                    <a:lstStyle/>
                    <a:p>
                      <a:pPr marL="0" marR="0" algn="ctr">
                        <a:spcBef>
                          <a:spcPts val="1200"/>
                        </a:spcBef>
                        <a:spcAft>
                          <a:spcPts val="1200"/>
                        </a:spcAft>
                      </a:pPr>
                      <a:r>
                        <a:rPr lang="en-US" sz="1200" b="0" kern="100">
                          <a:effectLst/>
                          <a:latin typeface="+mn-lt"/>
                          <a:ea typeface="Times New Roman" panose="02020603050405020304" pitchFamily="18" charset="0"/>
                        </a:rPr>
                        <a:t>Detection Range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b="0" kern="100">
                          <a:effectLst/>
                          <a:latin typeface="+mn-lt"/>
                          <a:ea typeface="Times New Roman" panose="02020603050405020304" pitchFamily="18" charset="0"/>
                        </a:rPr>
                        <a:t>2.5m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186084"/>
                  </a:ext>
                </a:extLst>
              </a:tr>
              <a:tr h="656521">
                <a:tc>
                  <a:txBody>
                    <a:bodyPr/>
                    <a:lstStyle/>
                    <a:p>
                      <a:pPr marL="0" marR="0" algn="ctr">
                        <a:spcBef>
                          <a:spcPts val="1200"/>
                        </a:spcBef>
                        <a:spcAft>
                          <a:spcPts val="1200"/>
                        </a:spcAft>
                      </a:pPr>
                      <a:r>
                        <a:rPr lang="en-US" sz="1200" b="0" kern="100">
                          <a:effectLst/>
                          <a:latin typeface="+mn-lt"/>
                          <a:ea typeface="Times New Roman" panose="02020603050405020304" pitchFamily="18" charset="0"/>
                        </a:rPr>
                        <a:t>Detection Accuracy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b="0" kern="100">
                          <a:effectLst/>
                          <a:latin typeface="+mn-lt"/>
                          <a:ea typeface="Times New Roman" panose="02020603050405020304" pitchFamily="18" charset="0"/>
                        </a:rPr>
                        <a:t>Accuracy 80%, F1 score 0.8</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2533935"/>
                  </a:ext>
                </a:extLst>
              </a:tr>
              <a:tr h="840492">
                <a:tc>
                  <a:txBody>
                    <a:bodyPr/>
                    <a:lstStyle/>
                    <a:p>
                      <a:pPr marL="0" marR="0" algn="ctr">
                        <a:spcBef>
                          <a:spcPts val="1200"/>
                        </a:spcBef>
                        <a:spcAft>
                          <a:spcPts val="1200"/>
                        </a:spcAft>
                      </a:pPr>
                      <a:r>
                        <a:rPr lang="en-US" sz="1200" b="0" kern="100">
                          <a:effectLst/>
                          <a:latin typeface="+mn-lt"/>
                          <a:ea typeface="Times New Roman" panose="02020603050405020304" pitchFamily="18" charset="0"/>
                        </a:rPr>
                        <a:t>Response Time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b="0" kern="100">
                          <a:effectLst/>
                          <a:latin typeface="+mn-lt"/>
                          <a:ea typeface="Times New Roman" panose="02020603050405020304" pitchFamily="18" charset="0"/>
                        </a:rPr>
                        <a:t>2 seconds or less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290847"/>
                  </a:ext>
                </a:extLst>
              </a:tr>
              <a:tr h="728427">
                <a:tc>
                  <a:txBody>
                    <a:bodyPr/>
                    <a:lstStyle/>
                    <a:p>
                      <a:pPr marL="0" marR="0" algn="ctr">
                        <a:spcBef>
                          <a:spcPts val="1200"/>
                        </a:spcBef>
                        <a:spcAft>
                          <a:spcPts val="1200"/>
                        </a:spcAft>
                      </a:pPr>
                      <a:r>
                        <a:rPr lang="en-US" sz="1200" b="0" kern="100">
                          <a:effectLst/>
                          <a:latin typeface="+mn-lt"/>
                          <a:ea typeface="Times New Roman" panose="02020603050405020304" pitchFamily="18" charset="0"/>
                        </a:rPr>
                        <a:t>Activity and Location Reporting Time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b="0" kern="100">
                          <a:effectLst/>
                          <a:latin typeface="+mn-lt"/>
                          <a:ea typeface="Times New Roman" panose="02020603050405020304" pitchFamily="18" charset="0"/>
                        </a:rPr>
                        <a:t>3 seconds or less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2059355"/>
                  </a:ext>
                </a:extLst>
              </a:tr>
              <a:tr h="540250">
                <a:tc>
                  <a:txBody>
                    <a:bodyPr/>
                    <a:lstStyle/>
                    <a:p>
                      <a:pPr marL="0" marR="0" algn="ctr">
                        <a:spcBef>
                          <a:spcPts val="1200"/>
                        </a:spcBef>
                        <a:spcAft>
                          <a:spcPts val="1200"/>
                        </a:spcAft>
                      </a:pPr>
                      <a:r>
                        <a:rPr lang="en-US" sz="1200" b="0" kern="100">
                          <a:effectLst/>
                          <a:latin typeface="+mn-lt"/>
                          <a:ea typeface="Times New Roman" panose="02020603050405020304" pitchFamily="18" charset="0"/>
                        </a:rPr>
                        <a:t>Battery </a:t>
                      </a:r>
                      <a:r>
                        <a:rPr lang="tr-TR" sz="1200" b="0" kern="100">
                          <a:effectLst/>
                          <a:latin typeface="+mn-lt"/>
                          <a:ea typeface="Times New Roman" panose="02020603050405020304" pitchFamily="18" charset="0"/>
                        </a:rPr>
                        <a:t>Life</a:t>
                      </a:r>
                      <a:endParaRPr lang="en-US" sz="1200" b="0" kern="100">
                        <a:effectLst/>
                        <a:latin typeface="+mn-lt"/>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en-US" sz="1200" b="0" kern="100">
                          <a:effectLst/>
                          <a:latin typeface="+mn-lt"/>
                          <a:ea typeface="Times New Roman" panose="02020603050405020304" pitchFamily="18" charset="0"/>
                        </a:rPr>
                        <a:t>1.5 hours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3561130"/>
                  </a:ext>
                </a:extLst>
              </a:tr>
              <a:tr h="540250">
                <a:tc>
                  <a:txBody>
                    <a:bodyPr/>
                    <a:lstStyle/>
                    <a:p>
                      <a:pPr marL="0" marR="0" algn="ctr">
                        <a:spcBef>
                          <a:spcPts val="1200"/>
                        </a:spcBef>
                        <a:spcAft>
                          <a:spcPts val="1200"/>
                        </a:spcAft>
                      </a:pPr>
                      <a:r>
                        <a:rPr lang="en-US" sz="1200" b="0" kern="100">
                          <a:effectLst/>
                          <a:latin typeface="+mn-lt"/>
                          <a:ea typeface="Times New Roman" panose="02020603050405020304" pitchFamily="18" charset="0"/>
                        </a:rPr>
                        <a:t>Device Weight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1200"/>
                        </a:spcBef>
                        <a:spcAft>
                          <a:spcPts val="1200"/>
                        </a:spcAft>
                      </a:pPr>
                      <a:r>
                        <a:rPr lang="tr-TR" sz="1200" b="0" kern="100">
                          <a:effectLst/>
                          <a:latin typeface="+mn-lt"/>
                          <a:ea typeface="Times New Roman" panose="02020603050405020304" pitchFamily="18" charset="0"/>
                        </a:rPr>
                        <a:t>&lt; </a:t>
                      </a:r>
                      <a:r>
                        <a:rPr lang="en-US" sz="1200" b="0" kern="100">
                          <a:effectLst/>
                          <a:latin typeface="+mn-lt"/>
                          <a:ea typeface="Times New Roman" panose="02020603050405020304" pitchFamily="18" charset="0"/>
                        </a:rPr>
                        <a:t>1 kilo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3093094"/>
                  </a:ext>
                </a:extLst>
              </a:tr>
            </a:tbl>
          </a:graphicData>
        </a:graphic>
      </p:graphicFrame>
      <p:sp>
        <p:nvSpPr>
          <p:cNvPr id="11" name="Content Placeholder 4">
            <a:extLst>
              <a:ext uri="{FF2B5EF4-FFF2-40B4-BE49-F238E27FC236}">
                <a16:creationId xmlns:a16="http://schemas.microsoft.com/office/drawing/2014/main" id="{B9EBD437-B999-279A-9CF2-FDCD86435A9A}"/>
              </a:ext>
            </a:extLst>
          </p:cNvPr>
          <p:cNvSpPr>
            <a:spLocks noGrp="1"/>
          </p:cNvSpPr>
          <p:nvPr>
            <p:ph idx="1"/>
          </p:nvPr>
        </p:nvSpPr>
        <p:spPr>
          <a:xfrm>
            <a:off x="334296" y="883383"/>
            <a:ext cx="10422487" cy="508661"/>
          </a:xfrm>
        </p:spPr>
        <p:txBody>
          <a:bodyPr vert="horz" lIns="91440" tIns="45720" rIns="91440" bIns="45720" rtlCol="0" anchor="t">
            <a:noAutofit/>
          </a:bodyPr>
          <a:lstStyle/>
          <a:p>
            <a:pPr algn="just">
              <a:lnSpc>
                <a:spcPct val="150000"/>
              </a:lnSpc>
              <a:buFont typeface="Wingdings" panose="05000000000000000000" pitchFamily="2" charset="2"/>
              <a:buChar char="Ø"/>
            </a:pPr>
            <a:r>
              <a:rPr lang="en-US" sz="1600">
                <a:ea typeface="Calibri"/>
                <a:cs typeface="Times New Roman"/>
              </a:rPr>
              <a:t>We have set the parameters </a:t>
            </a:r>
            <a:r>
              <a:rPr lang="tr-TR" sz="1600">
                <a:ea typeface="Calibri"/>
                <a:cs typeface="Times New Roman"/>
              </a:rPr>
              <a:t>for the</a:t>
            </a:r>
            <a:r>
              <a:rPr lang="en-US" sz="1600">
                <a:ea typeface="Calibri"/>
                <a:cs typeface="Times New Roman"/>
              </a:rPr>
              <a:t> objectives </a:t>
            </a:r>
            <a:endParaRPr lang="tr-TR" sz="1600">
              <a:ea typeface="Calibri"/>
              <a:cs typeface="Times New Roman"/>
            </a:endParaRPr>
          </a:p>
          <a:p>
            <a:pPr algn="just">
              <a:lnSpc>
                <a:spcPct val="150000"/>
              </a:lnSpc>
              <a:buFont typeface="Wingdings" panose="05000000000000000000" pitchFamily="2" charset="2"/>
              <a:buChar char="Ø"/>
            </a:pPr>
            <a:endParaRPr lang="tr-TR" sz="1600">
              <a:ea typeface="+mn-lt"/>
              <a:cs typeface="+mn-lt"/>
            </a:endParaRPr>
          </a:p>
        </p:txBody>
      </p:sp>
      <p:sp>
        <p:nvSpPr>
          <p:cNvPr id="14" name="Metin kutusu 13">
            <a:extLst>
              <a:ext uri="{FF2B5EF4-FFF2-40B4-BE49-F238E27FC236}">
                <a16:creationId xmlns:a16="http://schemas.microsoft.com/office/drawing/2014/main" id="{461B4616-0D2A-51B4-5C3F-72DCB2CC79CD}"/>
              </a:ext>
            </a:extLst>
          </p:cNvPr>
          <p:cNvSpPr txBox="1"/>
          <p:nvPr/>
        </p:nvSpPr>
        <p:spPr>
          <a:xfrm>
            <a:off x="4489450" y="5893924"/>
            <a:ext cx="4375150" cy="307777"/>
          </a:xfrm>
          <a:prstGeom prst="rect">
            <a:avLst/>
          </a:prstGeom>
          <a:noFill/>
        </p:spPr>
        <p:txBody>
          <a:bodyPr wrap="square" rtlCol="0">
            <a:spAutoFit/>
          </a:bodyPr>
          <a:lstStyle/>
          <a:p>
            <a:r>
              <a:rPr lang="tr-TR" sz="1400"/>
              <a:t>Table 1: Parameters of Project Objectives</a:t>
            </a:r>
            <a:endParaRPr lang="en-GB" sz="1400"/>
          </a:p>
        </p:txBody>
      </p:sp>
    </p:spTree>
    <p:extLst>
      <p:ext uri="{BB962C8B-B14F-4D97-AF65-F5344CB8AC3E}">
        <p14:creationId xmlns:p14="http://schemas.microsoft.com/office/powerpoint/2010/main" val="2395248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BF25A-4D46-26C3-F3C1-45231B7A9A2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6CFCCF-7184-CBE1-A857-04D73B1D7EC1}"/>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FF5D9774-2DBD-E06A-0FF1-4FD5BF337D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8B3E56A4-BE75-61CB-A80F-AB0FB8098B89}"/>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3199DE03-A5DF-D346-0DB9-9339EE28C940}"/>
              </a:ext>
            </a:extLst>
          </p:cNvPr>
          <p:cNvSpPr>
            <a:spLocks noGrp="1"/>
          </p:cNvSpPr>
          <p:nvPr>
            <p:ph type="sldNum" sz="quarter" idx="12"/>
          </p:nvPr>
        </p:nvSpPr>
        <p:spPr/>
        <p:txBody>
          <a:bodyPr/>
          <a:lstStyle/>
          <a:p>
            <a:fld id="{1B86656A-5C4B-4F67-9DD1-C055FE059080}" type="slidenum">
              <a:rPr lang="tr-TR" sz="1600" b="1" smtClean="0">
                <a:solidFill>
                  <a:schemeClr val="bg1"/>
                </a:solidFill>
              </a:rPr>
              <a:t>5</a:t>
            </a:fld>
            <a:endParaRPr lang="tr-TR" b="1">
              <a:solidFill>
                <a:schemeClr val="bg1"/>
              </a:solidFill>
            </a:endParaRPr>
          </a:p>
        </p:txBody>
      </p:sp>
      <p:sp>
        <p:nvSpPr>
          <p:cNvPr id="5" name="Footer Placeholder 4">
            <a:extLst>
              <a:ext uri="{FF2B5EF4-FFF2-40B4-BE49-F238E27FC236}">
                <a16:creationId xmlns:a16="http://schemas.microsoft.com/office/drawing/2014/main" id="{E09FD4F8-5638-CB0E-1A7B-29D3B0D7AC82}"/>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17055CB8-D0CB-E6E2-A0C9-2D81349BA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0249" y="-14558"/>
            <a:ext cx="801751" cy="801751"/>
          </a:xfrm>
          <a:prstGeom prst="rect">
            <a:avLst/>
          </a:prstGeom>
        </p:spPr>
      </p:pic>
      <p:sp>
        <p:nvSpPr>
          <p:cNvPr id="11" name="Metin kutusu 10">
            <a:extLst>
              <a:ext uri="{FF2B5EF4-FFF2-40B4-BE49-F238E27FC236}">
                <a16:creationId xmlns:a16="http://schemas.microsoft.com/office/drawing/2014/main" id="{E29ACF3E-86BE-0868-77CB-4555F0C03E7D}"/>
              </a:ext>
            </a:extLst>
          </p:cNvPr>
          <p:cNvSpPr txBox="1"/>
          <p:nvPr/>
        </p:nvSpPr>
        <p:spPr>
          <a:xfrm>
            <a:off x="0" y="148440"/>
            <a:ext cx="6122670" cy="523220"/>
          </a:xfrm>
          <a:prstGeom prst="rect">
            <a:avLst/>
          </a:prstGeom>
          <a:noFill/>
        </p:spPr>
        <p:txBody>
          <a:bodyPr wrap="square">
            <a:spAutoFit/>
          </a:bodyPr>
          <a:lstStyle/>
          <a:p>
            <a:pPr marL="228600" algn="just"/>
            <a:r>
              <a:rPr lang="en-US" sz="2800" b="1">
                <a:effectLst/>
                <a:ea typeface="Times New Roman" panose="02020603050405020304" pitchFamily="18" charset="0"/>
              </a:rPr>
              <a:t>Literature</a:t>
            </a:r>
            <a:r>
              <a:rPr lang="en-US" sz="2800" b="1" spc="-10">
                <a:effectLst/>
                <a:ea typeface="Times New Roman" panose="02020603050405020304" pitchFamily="18" charset="0"/>
              </a:rPr>
              <a:t> Review</a:t>
            </a:r>
            <a:endParaRPr lang="en-GB" sz="2800" b="1">
              <a:effectLst/>
              <a:ea typeface="Times New Roman" panose="02020603050405020304" pitchFamily="18" charset="0"/>
            </a:endParaRPr>
          </a:p>
        </p:txBody>
      </p:sp>
      <p:pic>
        <p:nvPicPr>
          <p:cNvPr id="13" name="Resim 12" descr="dış mekan, ağaç, kişi, şahıs, ayakkabı içeren bir resim&#10;&#10;Açıklama otomatik olarak oluşturuldu">
            <a:extLst>
              <a:ext uri="{FF2B5EF4-FFF2-40B4-BE49-F238E27FC236}">
                <a16:creationId xmlns:a16="http://schemas.microsoft.com/office/drawing/2014/main" id="{907384D6-5CA8-A989-25B3-59A9EDB4AE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978" y="809071"/>
            <a:ext cx="2733483" cy="3896279"/>
          </a:xfrm>
          <a:prstGeom prst="rect">
            <a:avLst/>
          </a:prstGeom>
        </p:spPr>
      </p:pic>
      <p:pic>
        <p:nvPicPr>
          <p:cNvPr id="16" name="Resim 15">
            <a:extLst>
              <a:ext uri="{FF2B5EF4-FFF2-40B4-BE49-F238E27FC236}">
                <a16:creationId xmlns:a16="http://schemas.microsoft.com/office/drawing/2014/main" id="{69A88986-97AA-4E15-6A32-1AFEDAA843C4}"/>
              </a:ext>
            </a:extLst>
          </p:cNvPr>
          <p:cNvPicPr>
            <a:picLocks noChangeAspect="1"/>
          </p:cNvPicPr>
          <p:nvPr/>
        </p:nvPicPr>
        <p:blipFill>
          <a:blip r:embed="rId5"/>
          <a:stretch>
            <a:fillRect/>
          </a:stretch>
        </p:blipFill>
        <p:spPr>
          <a:xfrm>
            <a:off x="8883650" y="751800"/>
            <a:ext cx="3308350" cy="4181313"/>
          </a:xfrm>
          <a:prstGeom prst="rect">
            <a:avLst/>
          </a:prstGeom>
        </p:spPr>
      </p:pic>
      <p:pic>
        <p:nvPicPr>
          <p:cNvPr id="18" name="Resim 17">
            <a:extLst>
              <a:ext uri="{FF2B5EF4-FFF2-40B4-BE49-F238E27FC236}">
                <a16:creationId xmlns:a16="http://schemas.microsoft.com/office/drawing/2014/main" id="{67DFDA92-8D19-D2E5-2BC3-7F088F9E4E16}"/>
              </a:ext>
            </a:extLst>
          </p:cNvPr>
          <p:cNvPicPr>
            <a:picLocks noChangeAspect="1"/>
          </p:cNvPicPr>
          <p:nvPr/>
        </p:nvPicPr>
        <p:blipFill>
          <a:blip r:embed="rId6"/>
          <a:stretch>
            <a:fillRect/>
          </a:stretch>
        </p:blipFill>
        <p:spPr>
          <a:xfrm>
            <a:off x="6800293" y="827937"/>
            <a:ext cx="2176731" cy="3972417"/>
          </a:xfrm>
          <a:prstGeom prst="rect">
            <a:avLst/>
          </a:prstGeom>
        </p:spPr>
      </p:pic>
      <p:sp>
        <p:nvSpPr>
          <p:cNvPr id="12" name="Metin kutusu 11">
            <a:extLst>
              <a:ext uri="{FF2B5EF4-FFF2-40B4-BE49-F238E27FC236}">
                <a16:creationId xmlns:a16="http://schemas.microsoft.com/office/drawing/2014/main" id="{9B4E9EC8-59FE-5A68-2BC8-C765F9447622}"/>
              </a:ext>
            </a:extLst>
          </p:cNvPr>
          <p:cNvSpPr txBox="1"/>
          <p:nvPr/>
        </p:nvSpPr>
        <p:spPr>
          <a:xfrm>
            <a:off x="7190492" y="4937320"/>
            <a:ext cx="6035040" cy="276999"/>
          </a:xfrm>
          <a:prstGeom prst="rect">
            <a:avLst/>
          </a:prstGeom>
          <a:noFill/>
        </p:spPr>
        <p:txBody>
          <a:bodyPr wrap="square" rtlCol="0">
            <a:spAutoFit/>
          </a:bodyPr>
          <a:lstStyle/>
          <a:p>
            <a:r>
              <a:rPr lang="tr-TR" sz="1200"/>
              <a:t>Figure 4: </a:t>
            </a:r>
            <a:r>
              <a:rPr lang="en-GB" sz="1200" b="0" i="0">
                <a:solidFill>
                  <a:srgbClr val="222222"/>
                </a:solidFill>
                <a:effectLst/>
              </a:rPr>
              <a:t>Wearable wristwatch-like smart system</a:t>
            </a:r>
            <a:r>
              <a:rPr lang="tr-TR" sz="1200" b="0" i="0">
                <a:solidFill>
                  <a:srgbClr val="222222"/>
                </a:solidFill>
                <a:effectLst/>
              </a:rPr>
              <a:t> </a:t>
            </a:r>
            <a:r>
              <a:rPr lang="tr-TR" sz="1200"/>
              <a:t>for obstacle detection [5]</a:t>
            </a:r>
            <a:endParaRPr lang="en-GB" sz="1200"/>
          </a:p>
        </p:txBody>
      </p:sp>
      <p:sp>
        <p:nvSpPr>
          <p:cNvPr id="14" name="Metin kutusu 13">
            <a:extLst>
              <a:ext uri="{FF2B5EF4-FFF2-40B4-BE49-F238E27FC236}">
                <a16:creationId xmlns:a16="http://schemas.microsoft.com/office/drawing/2014/main" id="{D123ED19-7560-389B-B858-F5B377E40990}"/>
              </a:ext>
            </a:extLst>
          </p:cNvPr>
          <p:cNvSpPr txBox="1"/>
          <p:nvPr/>
        </p:nvSpPr>
        <p:spPr>
          <a:xfrm>
            <a:off x="3216413" y="4933114"/>
            <a:ext cx="3974079" cy="461665"/>
          </a:xfrm>
          <a:prstGeom prst="rect">
            <a:avLst/>
          </a:prstGeom>
          <a:noFill/>
        </p:spPr>
        <p:txBody>
          <a:bodyPr wrap="square" rtlCol="0">
            <a:spAutoFit/>
          </a:bodyPr>
          <a:lstStyle/>
          <a:p>
            <a:r>
              <a:rPr lang="tr-TR" sz="1200"/>
              <a:t>Figure 3: RGBD </a:t>
            </a:r>
            <a:r>
              <a:rPr lang="en-GB" sz="1200" b="0" i="0">
                <a:effectLst/>
              </a:rPr>
              <a:t>Camera </a:t>
            </a:r>
            <a:r>
              <a:rPr lang="tr-TR" sz="1200" b="0" i="0">
                <a:effectLst/>
              </a:rPr>
              <a:t>,</a:t>
            </a:r>
            <a:r>
              <a:rPr lang="en-GB" sz="1200" b="0" i="0">
                <a:effectLst/>
                <a:latin typeface="Google Sans"/>
              </a:rPr>
              <a:t> Nvidia</a:t>
            </a:r>
            <a:r>
              <a:rPr lang="tr-TR" sz="1200" b="0" i="0">
                <a:effectLst/>
              </a:rPr>
              <a:t> </a:t>
            </a:r>
            <a:r>
              <a:rPr lang="en-GB" sz="1200" b="0" i="0">
                <a:effectLst/>
              </a:rPr>
              <a:t>processor</a:t>
            </a:r>
            <a:r>
              <a:rPr lang="tr-TR" sz="1200"/>
              <a:t> and </a:t>
            </a:r>
            <a:r>
              <a:rPr lang="en-GB" sz="1200" b="0" i="0">
                <a:effectLst/>
              </a:rPr>
              <a:t> haptic feedback</a:t>
            </a:r>
            <a:r>
              <a:rPr lang="tr-TR" sz="1200" b="0" i="0">
                <a:effectLst/>
              </a:rPr>
              <a:t> belt system [4]</a:t>
            </a:r>
            <a:endParaRPr lang="en-GB" sz="1200"/>
          </a:p>
        </p:txBody>
      </p:sp>
      <p:sp>
        <p:nvSpPr>
          <p:cNvPr id="15" name="Metin kutusu 14">
            <a:extLst>
              <a:ext uri="{FF2B5EF4-FFF2-40B4-BE49-F238E27FC236}">
                <a16:creationId xmlns:a16="http://schemas.microsoft.com/office/drawing/2014/main" id="{01228174-98AE-72E1-1406-3AEED2DD123E}"/>
              </a:ext>
            </a:extLst>
          </p:cNvPr>
          <p:cNvSpPr txBox="1"/>
          <p:nvPr/>
        </p:nvSpPr>
        <p:spPr>
          <a:xfrm>
            <a:off x="184727" y="4934701"/>
            <a:ext cx="2597827" cy="646331"/>
          </a:xfrm>
          <a:prstGeom prst="rect">
            <a:avLst/>
          </a:prstGeom>
          <a:noFill/>
        </p:spPr>
        <p:txBody>
          <a:bodyPr wrap="none" rtlCol="0">
            <a:spAutoFit/>
          </a:bodyPr>
          <a:lstStyle/>
          <a:p>
            <a:r>
              <a:rPr lang="tr-TR" sz="1200"/>
              <a:t>Figure 2: </a:t>
            </a:r>
            <a:r>
              <a:rPr lang="en-GB" sz="1200" b="0" i="0">
                <a:solidFill>
                  <a:srgbClr val="2E2D29"/>
                </a:solidFill>
                <a:effectLst/>
                <a:latin typeface="Circular Std"/>
              </a:rPr>
              <a:t>Self-Navigating Smart Cane</a:t>
            </a:r>
          </a:p>
          <a:p>
            <a:r>
              <a:rPr lang="tr-TR" sz="1200"/>
              <a:t>Devoleped by </a:t>
            </a:r>
            <a:r>
              <a:rPr lang="en-GB" sz="1200" b="0" i="0">
                <a:solidFill>
                  <a:srgbClr val="2E2D29"/>
                </a:solidFill>
                <a:effectLst/>
                <a:latin typeface="Circular Std"/>
              </a:rPr>
              <a:t>Stanford Researchers</a:t>
            </a:r>
            <a:r>
              <a:rPr lang="tr-TR" sz="1200" b="0" i="0">
                <a:solidFill>
                  <a:srgbClr val="2E2D29"/>
                </a:solidFill>
                <a:effectLst/>
                <a:latin typeface="Circular Std"/>
              </a:rPr>
              <a:t> [3]</a:t>
            </a:r>
            <a:endParaRPr lang="en-GB" sz="1200" b="0" i="0">
              <a:solidFill>
                <a:srgbClr val="2E2D29"/>
              </a:solidFill>
              <a:effectLst/>
              <a:latin typeface="Circular Std"/>
            </a:endParaRPr>
          </a:p>
          <a:p>
            <a:endParaRPr lang="en-GB" sz="1200"/>
          </a:p>
        </p:txBody>
      </p:sp>
      <p:pic>
        <p:nvPicPr>
          <p:cNvPr id="19" name="Resim 18">
            <a:extLst>
              <a:ext uri="{FF2B5EF4-FFF2-40B4-BE49-F238E27FC236}">
                <a16:creationId xmlns:a16="http://schemas.microsoft.com/office/drawing/2014/main" id="{41D6722A-5F28-197D-F960-521B16243332}"/>
              </a:ext>
            </a:extLst>
          </p:cNvPr>
          <p:cNvPicPr>
            <a:picLocks noChangeAspect="1"/>
          </p:cNvPicPr>
          <p:nvPr/>
        </p:nvPicPr>
        <p:blipFill>
          <a:blip r:embed="rId7"/>
          <a:stretch>
            <a:fillRect/>
          </a:stretch>
        </p:blipFill>
        <p:spPr>
          <a:xfrm>
            <a:off x="3039611" y="751801"/>
            <a:ext cx="3917889" cy="4048553"/>
          </a:xfrm>
          <a:prstGeom prst="rect">
            <a:avLst/>
          </a:prstGeom>
        </p:spPr>
      </p:pic>
    </p:spTree>
    <p:extLst>
      <p:ext uri="{BB962C8B-B14F-4D97-AF65-F5344CB8AC3E}">
        <p14:creationId xmlns:p14="http://schemas.microsoft.com/office/powerpoint/2010/main" val="411942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7CE0A-7EB6-5A84-6720-DD0C94A1A60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141617B-BB98-1083-FED7-03CE1ACD1D6E}"/>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1B649EB8-9FBE-E9E2-5FF0-77D3D1B56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B5EF317F-6C46-73A0-E838-5BF29461BD34}"/>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B3D3CCC8-E0E7-A9ED-DFF5-8CCC4F5B5A95}"/>
              </a:ext>
            </a:extLst>
          </p:cNvPr>
          <p:cNvSpPr>
            <a:spLocks noGrp="1"/>
          </p:cNvSpPr>
          <p:nvPr>
            <p:ph type="sldNum" sz="quarter" idx="12"/>
          </p:nvPr>
        </p:nvSpPr>
        <p:spPr/>
        <p:txBody>
          <a:bodyPr/>
          <a:lstStyle/>
          <a:p>
            <a:fld id="{1B86656A-5C4B-4F67-9DD1-C055FE059080}" type="slidenum">
              <a:rPr lang="tr-TR" sz="1600" b="1" smtClean="0">
                <a:solidFill>
                  <a:schemeClr val="bg1"/>
                </a:solidFill>
              </a:rPr>
              <a:t>6</a:t>
            </a:fld>
            <a:endParaRPr lang="tr-TR" b="1">
              <a:solidFill>
                <a:schemeClr val="bg1"/>
              </a:solidFill>
            </a:endParaRPr>
          </a:p>
        </p:txBody>
      </p:sp>
      <p:sp>
        <p:nvSpPr>
          <p:cNvPr id="5" name="Footer Placeholder 4">
            <a:extLst>
              <a:ext uri="{FF2B5EF4-FFF2-40B4-BE49-F238E27FC236}">
                <a16:creationId xmlns:a16="http://schemas.microsoft.com/office/drawing/2014/main" id="{9342348A-83BD-F1B3-2B93-1AE64E1E6F3F}"/>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5CBD8234-0011-7DB9-D513-701C62C0FB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6A40BE40-A580-5BA3-F655-A837E25A337C}"/>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Obstacle Detection</a:t>
            </a:r>
          </a:p>
        </p:txBody>
      </p:sp>
      <p:sp>
        <p:nvSpPr>
          <p:cNvPr id="11" name="Content Placeholder 4">
            <a:extLst>
              <a:ext uri="{FF2B5EF4-FFF2-40B4-BE49-F238E27FC236}">
                <a16:creationId xmlns:a16="http://schemas.microsoft.com/office/drawing/2014/main" id="{9F869F76-AC13-B54C-C066-02DE5C58DB06}"/>
              </a:ext>
            </a:extLst>
          </p:cNvPr>
          <p:cNvSpPr>
            <a:spLocks noGrp="1"/>
          </p:cNvSpPr>
          <p:nvPr>
            <p:ph idx="1"/>
          </p:nvPr>
        </p:nvSpPr>
        <p:spPr>
          <a:xfrm>
            <a:off x="334296" y="946093"/>
            <a:ext cx="11169446" cy="2589092"/>
          </a:xfrm>
        </p:spPr>
        <p:txBody>
          <a:bodyPr vert="horz" lIns="91440" tIns="45720" rIns="91440" bIns="45720" rtlCol="0" anchor="t">
            <a:noAutofit/>
          </a:bodyPr>
          <a:lstStyle/>
          <a:p>
            <a:pPr marL="0" indent="0" algn="just">
              <a:lnSpc>
                <a:spcPct val="150000"/>
              </a:lnSpc>
              <a:buNone/>
            </a:pPr>
            <a:r>
              <a:rPr lang="en-US" sz="1400">
                <a:ea typeface="+mn-lt"/>
                <a:cs typeface="+mn-lt"/>
              </a:rPr>
              <a:t>Obstacle detection aims to enhance the spatial awareness and mobility of visually impaired users by identifying objects in their surroundings and providing real-time feedback. This system ensures user safety and independence through timely audio and haptic alerts about environmental elements.</a:t>
            </a:r>
          </a:p>
          <a:p>
            <a:pPr marL="0" indent="0" algn="just">
              <a:lnSpc>
                <a:spcPct val="150000"/>
              </a:lnSpc>
              <a:buNone/>
            </a:pPr>
            <a:endParaRPr lang="tr-TR" sz="1400">
              <a:ea typeface="+mn-lt"/>
              <a:cs typeface="+mn-lt"/>
            </a:endParaRPr>
          </a:p>
        </p:txBody>
      </p:sp>
      <p:graphicFrame>
        <p:nvGraphicFramePr>
          <p:cNvPr id="17" name="Tablo 16">
            <a:extLst>
              <a:ext uri="{FF2B5EF4-FFF2-40B4-BE49-F238E27FC236}">
                <a16:creationId xmlns:a16="http://schemas.microsoft.com/office/drawing/2014/main" id="{28810DA4-5C7C-F120-CDC3-17870C43AC09}"/>
              </a:ext>
            </a:extLst>
          </p:cNvPr>
          <p:cNvGraphicFramePr>
            <a:graphicFrameLocks noGrp="1"/>
          </p:cNvGraphicFramePr>
          <p:nvPr>
            <p:extLst>
              <p:ext uri="{D42A27DB-BD31-4B8C-83A1-F6EECF244321}">
                <p14:modId xmlns:p14="http://schemas.microsoft.com/office/powerpoint/2010/main" val="3093287111"/>
              </p:ext>
            </p:extLst>
          </p:nvPr>
        </p:nvGraphicFramePr>
        <p:xfrm>
          <a:off x="3077558" y="1762278"/>
          <a:ext cx="5682922" cy="4149629"/>
        </p:xfrm>
        <a:graphic>
          <a:graphicData uri="http://schemas.openxmlformats.org/drawingml/2006/table">
            <a:tbl>
              <a:tblPr firstRow="1" firstCol="1" lastRow="1" lastCol="1" bandRow="1" bandCol="1"/>
              <a:tblGrid>
                <a:gridCol w="1714022">
                  <a:extLst>
                    <a:ext uri="{9D8B030D-6E8A-4147-A177-3AD203B41FA5}">
                      <a16:colId xmlns:a16="http://schemas.microsoft.com/office/drawing/2014/main" val="460389738"/>
                    </a:ext>
                  </a:extLst>
                </a:gridCol>
                <a:gridCol w="2218031">
                  <a:extLst>
                    <a:ext uri="{9D8B030D-6E8A-4147-A177-3AD203B41FA5}">
                      <a16:colId xmlns:a16="http://schemas.microsoft.com/office/drawing/2014/main" val="1451681143"/>
                    </a:ext>
                  </a:extLst>
                </a:gridCol>
                <a:gridCol w="1750869">
                  <a:extLst>
                    <a:ext uri="{9D8B030D-6E8A-4147-A177-3AD203B41FA5}">
                      <a16:colId xmlns:a16="http://schemas.microsoft.com/office/drawing/2014/main" val="2953517348"/>
                    </a:ext>
                  </a:extLst>
                </a:gridCol>
              </a:tblGrid>
              <a:tr h="176430">
                <a:tc>
                  <a:txBody>
                    <a:bodyPr/>
                    <a:lstStyle/>
                    <a:p>
                      <a:pPr marL="5080" algn="ctr">
                        <a:lnSpc>
                          <a:spcPts val="1280"/>
                        </a:lnSpc>
                      </a:pPr>
                      <a:r>
                        <a:rPr lang="en-US" sz="1200" b="1" spc="-10">
                          <a:effectLst/>
                          <a:latin typeface="+mn-lt"/>
                          <a:ea typeface="Times New Roman" panose="02020603050405020304" pitchFamily="18" charset="0"/>
                          <a:cs typeface="Times New Roman" panose="02020603050405020304" pitchFamily="18" charset="0"/>
                        </a:rPr>
                        <a:t>Component</a:t>
                      </a:r>
                      <a:endParaRPr lang="en-GB" sz="1100">
                        <a:effectLst/>
                        <a:latin typeface="+mn-lt"/>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88340" algn="l">
                        <a:lnSpc>
                          <a:spcPts val="1280"/>
                        </a:lnSpc>
                      </a:pPr>
                      <a:r>
                        <a:rPr lang="en-US" sz="1200" b="1" spc="-10">
                          <a:effectLst/>
                          <a:latin typeface="+mn-lt"/>
                          <a:ea typeface="Times New Roman" panose="02020603050405020304" pitchFamily="18" charset="0"/>
                          <a:cs typeface="Times New Roman" panose="02020603050405020304" pitchFamily="18" charset="0"/>
                        </a:rPr>
                        <a:t>Advantages</a:t>
                      </a:r>
                      <a:endParaRPr lang="en-GB" sz="1100">
                        <a:effectLst/>
                        <a:latin typeface="+mn-lt"/>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73380" algn="l">
                        <a:lnSpc>
                          <a:spcPts val="1280"/>
                        </a:lnSpc>
                      </a:pPr>
                      <a:r>
                        <a:rPr lang="en-US" sz="1200" b="1" spc="-10">
                          <a:effectLst/>
                          <a:latin typeface="+mn-lt"/>
                          <a:ea typeface="Times New Roman" panose="02020603050405020304" pitchFamily="18" charset="0"/>
                          <a:cs typeface="Times New Roman" panose="02020603050405020304" pitchFamily="18" charset="0"/>
                        </a:rPr>
                        <a:t>Disadvantages</a:t>
                      </a:r>
                      <a:endParaRPr lang="en-GB" sz="1100">
                        <a:effectLst/>
                        <a:latin typeface="+mn-lt"/>
                        <a:ea typeface="Times New Roman" panose="02020603050405020304" pitchFamily="18"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3931351"/>
                  </a:ext>
                </a:extLst>
              </a:tr>
              <a:tr h="794255">
                <a:tc>
                  <a:txBody>
                    <a:bodyPr/>
                    <a:lstStyle/>
                    <a:p>
                      <a:pPr marL="5080" marR="2540" algn="ctr">
                        <a:lnSpc>
                          <a:spcPts val="1280"/>
                        </a:lnSpc>
                        <a:spcBef>
                          <a:spcPts val="1200"/>
                        </a:spcBef>
                      </a:pPr>
                      <a:r>
                        <a:rPr lang="en-US" sz="1100">
                          <a:effectLst/>
                          <a:latin typeface="+mn-lt"/>
                          <a:ea typeface="Times New Roman" panose="02020603050405020304" pitchFamily="18" charset="0"/>
                          <a:cs typeface="Times New Roman" panose="02020603050405020304" pitchFamily="18" charset="0"/>
                        </a:rPr>
                        <a:t>Ultrasonic</a:t>
                      </a:r>
                      <a:r>
                        <a:rPr lang="en-US" sz="1100" spc="-10">
                          <a:effectLst/>
                          <a:latin typeface="+mn-lt"/>
                          <a:ea typeface="Times New Roman" panose="02020603050405020304" pitchFamily="18" charset="0"/>
                          <a:cs typeface="Times New Roman" panose="02020603050405020304" pitchFamily="18" charset="0"/>
                        </a:rPr>
                        <a:t> Sensor</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10" marR="2540" algn="ctr">
                        <a:lnSpc>
                          <a:spcPts val="1280"/>
                        </a:lnSpc>
                        <a:spcBef>
                          <a:spcPts val="1195"/>
                        </a:spcBef>
                      </a:pPr>
                      <a:r>
                        <a:rPr lang="en-US" sz="1100">
                          <a:effectLst/>
                          <a:latin typeface="+mn-lt"/>
                          <a:ea typeface="Times New Roman" panose="02020603050405020304" pitchFamily="18" charset="0"/>
                          <a:cs typeface="Times New Roman" panose="02020603050405020304" pitchFamily="18" charset="0"/>
                        </a:rPr>
                        <a:t>Affordable,</a:t>
                      </a:r>
                      <a:r>
                        <a:rPr lang="en-US" sz="1100" spc="-1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energy</a:t>
                      </a:r>
                      <a:r>
                        <a:rPr lang="en-US" sz="1100" spc="-15">
                          <a:effectLst/>
                          <a:latin typeface="+mn-lt"/>
                          <a:ea typeface="Times New Roman" panose="02020603050405020304" pitchFamily="18" charset="0"/>
                          <a:cs typeface="Times New Roman" panose="02020603050405020304" pitchFamily="18" charset="0"/>
                        </a:rPr>
                        <a:t> </a:t>
                      </a:r>
                      <a:r>
                        <a:rPr lang="en-US" sz="1100" spc="-10">
                          <a:effectLst/>
                          <a:latin typeface="+mn-lt"/>
                          <a:ea typeface="Times New Roman" panose="02020603050405020304" pitchFamily="18" charset="0"/>
                          <a:cs typeface="Times New Roman" panose="02020603050405020304" pitchFamily="18" charset="0"/>
                        </a:rPr>
                        <a:t>efficient.</a:t>
                      </a:r>
                      <a:endParaRPr lang="en-GB" sz="1100">
                        <a:effectLst/>
                        <a:latin typeface="+mn-lt"/>
                        <a:ea typeface="Times New Roman" panose="02020603050405020304" pitchFamily="18" charset="0"/>
                        <a:cs typeface="Times New Roman" panose="02020603050405020304" pitchFamily="18" charset="0"/>
                      </a:endParaRPr>
                    </a:p>
                    <a:p>
                      <a:pPr marL="3810" algn="ctr">
                        <a:lnSpc>
                          <a:spcPts val="1280"/>
                        </a:lnSpc>
                        <a:spcBef>
                          <a:spcPts val="5"/>
                        </a:spcBef>
                      </a:pPr>
                      <a:r>
                        <a:rPr lang="en-US" sz="1100">
                          <a:effectLst/>
                          <a:latin typeface="+mn-lt"/>
                          <a:ea typeface="Times New Roman" panose="02020603050405020304" pitchFamily="18" charset="0"/>
                          <a:cs typeface="Times New Roman" panose="02020603050405020304" pitchFamily="18" charset="0"/>
                        </a:rPr>
                        <a:t>Performs</a:t>
                      </a:r>
                      <a:r>
                        <a:rPr lang="en-US" sz="1100" spc="-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well</a:t>
                      </a:r>
                      <a:r>
                        <a:rPr lang="en-US" sz="1100" spc="-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on</a:t>
                      </a:r>
                      <a:r>
                        <a:rPr lang="en-US" sz="1100" spc="-2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various </a:t>
                      </a:r>
                      <a:r>
                        <a:rPr lang="en-US" sz="1100" spc="-10">
                          <a:effectLst/>
                          <a:latin typeface="+mn-lt"/>
                          <a:ea typeface="Times New Roman" panose="02020603050405020304" pitchFamily="18" charset="0"/>
                          <a:cs typeface="Times New Roman" panose="02020603050405020304" pitchFamily="18" charset="0"/>
                        </a:rPr>
                        <a:t>surfaces.</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6675" marR="62865" algn="ctr">
                        <a:lnSpc>
                          <a:spcPts val="1280"/>
                        </a:lnSpc>
                        <a:spcBef>
                          <a:spcPts val="1195"/>
                        </a:spcBef>
                      </a:pPr>
                      <a:r>
                        <a:rPr lang="en-US" sz="1100">
                          <a:effectLst/>
                          <a:latin typeface="+mn-lt"/>
                          <a:ea typeface="Times New Roman" panose="02020603050405020304" pitchFamily="18" charset="0"/>
                          <a:cs typeface="Times New Roman" panose="02020603050405020304" pitchFamily="18" charset="0"/>
                        </a:rPr>
                        <a:t>Struggles</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on</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soft/absorbing surfaces. Needs proper angle placement.</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3997559"/>
                  </a:ext>
                </a:extLst>
              </a:tr>
              <a:tr h="632581">
                <a:tc>
                  <a:txBody>
                    <a:bodyPr/>
                    <a:lstStyle/>
                    <a:p>
                      <a:pPr marL="5080" marR="1270" algn="ctr">
                        <a:lnSpc>
                          <a:spcPts val="1280"/>
                        </a:lnSpc>
                        <a:spcBef>
                          <a:spcPts val="1200"/>
                        </a:spcBef>
                      </a:pPr>
                      <a:r>
                        <a:rPr lang="en-US" sz="1100">
                          <a:effectLst/>
                          <a:latin typeface="+mn-lt"/>
                          <a:ea typeface="Times New Roman" panose="02020603050405020304" pitchFamily="18" charset="0"/>
                          <a:cs typeface="Times New Roman" panose="02020603050405020304" pitchFamily="18" charset="0"/>
                        </a:rPr>
                        <a:t>Lidar</a:t>
                      </a:r>
                      <a:r>
                        <a:rPr lang="en-US" sz="1100" spc="10">
                          <a:effectLst/>
                          <a:latin typeface="+mn-lt"/>
                          <a:ea typeface="Times New Roman" panose="02020603050405020304" pitchFamily="18" charset="0"/>
                          <a:cs typeface="Times New Roman" panose="02020603050405020304" pitchFamily="18" charset="0"/>
                        </a:rPr>
                        <a:t> </a:t>
                      </a:r>
                      <a:r>
                        <a:rPr lang="en-US" sz="1100" spc="-10">
                          <a:effectLst/>
                          <a:latin typeface="+mn-lt"/>
                          <a:ea typeface="Times New Roman" panose="02020603050405020304" pitchFamily="18" charset="0"/>
                          <a:cs typeface="Times New Roman" panose="02020603050405020304" pitchFamily="18" charset="0"/>
                        </a:rPr>
                        <a:t>Sensor</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13690" marR="8255" indent="-189230" algn="ctr">
                        <a:lnSpc>
                          <a:spcPct val="100000"/>
                        </a:lnSpc>
                        <a:spcBef>
                          <a:spcPts val="1190"/>
                        </a:spcBef>
                      </a:pPr>
                      <a:r>
                        <a:rPr lang="en-US" sz="1100">
                          <a:effectLst/>
                          <a:latin typeface="+mn-lt"/>
                          <a:ea typeface="Times New Roman" panose="02020603050405020304" pitchFamily="18" charset="0"/>
                          <a:cs typeface="Times New Roman" panose="02020603050405020304" pitchFamily="18" charset="0"/>
                        </a:rPr>
                        <a:t>Highly</a:t>
                      </a:r>
                      <a:r>
                        <a:rPr lang="en-US" sz="1100" spc="-5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accurate</a:t>
                      </a:r>
                      <a:r>
                        <a:rPr lang="en-US" sz="1100" spc="-4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and</a:t>
                      </a:r>
                      <a:r>
                        <a:rPr lang="en-US" sz="1100" spc="-5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fast.</a:t>
                      </a:r>
                      <a:r>
                        <a:rPr lang="en-US" sz="1100" spc="-5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Suitable for complex environments.</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64185" indent="-294640" algn="ctr">
                        <a:lnSpc>
                          <a:spcPct val="100000"/>
                        </a:lnSpc>
                        <a:spcBef>
                          <a:spcPts val="1190"/>
                        </a:spcBef>
                      </a:pPr>
                      <a:r>
                        <a:rPr lang="en-US" sz="1100">
                          <a:effectLst/>
                          <a:latin typeface="+mn-lt"/>
                          <a:ea typeface="Times New Roman" panose="02020603050405020304" pitchFamily="18" charset="0"/>
                          <a:cs typeface="Times New Roman" panose="02020603050405020304" pitchFamily="18" charset="0"/>
                        </a:rPr>
                        <a:t>Expensive.</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High</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energy </a:t>
                      </a:r>
                      <a:r>
                        <a:rPr lang="en-US" sz="1100" spc="-10">
                          <a:effectLst/>
                          <a:latin typeface="+mn-lt"/>
                          <a:ea typeface="Times New Roman" panose="02020603050405020304" pitchFamily="18" charset="0"/>
                          <a:cs typeface="Times New Roman" panose="02020603050405020304" pitchFamily="18" charset="0"/>
                        </a:rPr>
                        <a:t>consumption.</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1711418"/>
                  </a:ext>
                </a:extLst>
              </a:tr>
              <a:tr h="795538">
                <a:tc>
                  <a:txBody>
                    <a:bodyPr/>
                    <a:lstStyle/>
                    <a:p>
                      <a:pPr marL="5080" marR="2540" algn="ctr">
                        <a:lnSpc>
                          <a:spcPts val="1280"/>
                        </a:lnSpc>
                        <a:spcBef>
                          <a:spcPts val="1200"/>
                        </a:spcBef>
                      </a:pPr>
                      <a:r>
                        <a:rPr lang="en-US" sz="1100">
                          <a:effectLst/>
                          <a:latin typeface="+mn-lt"/>
                          <a:ea typeface="Times New Roman" panose="02020603050405020304" pitchFamily="18" charset="0"/>
                          <a:cs typeface="Times New Roman" panose="02020603050405020304" pitchFamily="18" charset="0"/>
                        </a:rPr>
                        <a:t>Infrared</a:t>
                      </a:r>
                      <a:r>
                        <a:rPr lang="en-US" sz="1100" spc="-15">
                          <a:effectLst/>
                          <a:latin typeface="+mn-lt"/>
                          <a:ea typeface="Times New Roman" panose="02020603050405020304" pitchFamily="18" charset="0"/>
                          <a:cs typeface="Times New Roman" panose="02020603050405020304" pitchFamily="18" charset="0"/>
                        </a:rPr>
                        <a:t> </a:t>
                      </a:r>
                      <a:r>
                        <a:rPr lang="en-US" sz="1100" spc="-10">
                          <a:effectLst/>
                          <a:latin typeface="+mn-lt"/>
                          <a:ea typeface="Times New Roman" panose="02020603050405020304" pitchFamily="18" charset="0"/>
                          <a:cs typeface="Times New Roman" panose="02020603050405020304" pitchFamily="18" charset="0"/>
                        </a:rPr>
                        <a:t>Sensor</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23570" indent="-538480" algn="ctr">
                        <a:lnSpc>
                          <a:spcPct val="100000"/>
                        </a:lnSpc>
                        <a:spcBef>
                          <a:spcPts val="1190"/>
                        </a:spcBef>
                      </a:pPr>
                      <a:r>
                        <a:rPr lang="en-US" sz="1100">
                          <a:effectLst/>
                          <a:latin typeface="+mn-lt"/>
                          <a:ea typeface="Times New Roman" panose="02020603050405020304" pitchFamily="18" charset="0"/>
                          <a:cs typeface="Times New Roman" panose="02020603050405020304" pitchFamily="18" charset="0"/>
                        </a:rPr>
                        <a:t>Low</a:t>
                      </a:r>
                      <a:r>
                        <a:rPr lang="en-US" sz="1100" spc="-4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cost,</a:t>
                      </a:r>
                      <a:r>
                        <a:rPr lang="en-US" sz="1100" spc="-4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compact.</a:t>
                      </a:r>
                      <a:r>
                        <a:rPr lang="en-US" sz="1100" spc="-3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Ideal</a:t>
                      </a:r>
                      <a:r>
                        <a:rPr lang="en-US" sz="1100" spc="-3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for</a:t>
                      </a:r>
                      <a:r>
                        <a:rPr lang="en-US" sz="1100" spc="-4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short- range detection.</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51765" marR="149225" indent="3810" algn="ctr">
                        <a:lnSpc>
                          <a:spcPts val="1280"/>
                        </a:lnSpc>
                        <a:spcBef>
                          <a:spcPts val="1190"/>
                        </a:spcBef>
                      </a:pPr>
                      <a:r>
                        <a:rPr lang="en-US" sz="1100">
                          <a:effectLst/>
                          <a:latin typeface="+mn-lt"/>
                          <a:ea typeface="Times New Roman" panose="02020603050405020304" pitchFamily="18" charset="0"/>
                          <a:cs typeface="Times New Roman" panose="02020603050405020304" pitchFamily="18" charset="0"/>
                        </a:rPr>
                        <a:t>Reduced</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accuracy</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under bright</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light.</a:t>
                      </a:r>
                      <a:r>
                        <a:rPr lang="en-US" sz="1100" spc="-6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Less</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precise than ultrasonic sensors.</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9713172"/>
                  </a:ext>
                </a:extLst>
              </a:tr>
              <a:tr h="956570">
                <a:tc>
                  <a:txBody>
                    <a:bodyPr/>
                    <a:lstStyle/>
                    <a:p>
                      <a:pPr marL="5080" marR="2540" algn="ctr">
                        <a:lnSpc>
                          <a:spcPts val="1280"/>
                        </a:lnSpc>
                        <a:spcBef>
                          <a:spcPts val="1200"/>
                        </a:spcBef>
                      </a:pPr>
                      <a:r>
                        <a:rPr lang="en-US" sz="1100">
                          <a:effectLst/>
                          <a:latin typeface="+mn-lt"/>
                          <a:ea typeface="Times New Roman" panose="02020603050405020304" pitchFamily="18" charset="0"/>
                          <a:cs typeface="Times New Roman" panose="02020603050405020304" pitchFamily="18" charset="0"/>
                        </a:rPr>
                        <a:t>Laser </a:t>
                      </a:r>
                      <a:r>
                        <a:rPr lang="en-US" sz="1100" spc="-10">
                          <a:effectLst/>
                          <a:latin typeface="+mn-lt"/>
                          <a:ea typeface="Times New Roman" panose="02020603050405020304" pitchFamily="18" charset="0"/>
                          <a:cs typeface="Times New Roman" panose="02020603050405020304" pitchFamily="18" charset="0"/>
                        </a:rPr>
                        <a:t>Sensor</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15290" marR="8255" indent="-233680" algn="ctr">
                        <a:lnSpc>
                          <a:spcPts val="1280"/>
                        </a:lnSpc>
                        <a:spcBef>
                          <a:spcPts val="1190"/>
                        </a:spcBef>
                      </a:pPr>
                      <a:r>
                        <a:rPr lang="en-US" sz="1100">
                          <a:effectLst/>
                          <a:latin typeface="+mn-lt"/>
                          <a:ea typeface="Times New Roman" panose="02020603050405020304" pitchFamily="18" charset="0"/>
                          <a:cs typeface="Times New Roman" panose="02020603050405020304" pitchFamily="18" charset="0"/>
                        </a:rPr>
                        <a:t>Long-range</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detection.</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Compact and lightweight design.</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66675" marR="64135" algn="ctr">
                        <a:lnSpc>
                          <a:spcPts val="1280"/>
                        </a:lnSpc>
                        <a:spcBef>
                          <a:spcPts val="1190"/>
                        </a:spcBef>
                      </a:pPr>
                      <a:r>
                        <a:rPr lang="en-US" sz="1100">
                          <a:effectLst/>
                          <a:latin typeface="+mn-lt"/>
                          <a:ea typeface="Times New Roman" panose="02020603050405020304" pitchFamily="18" charset="0"/>
                          <a:cs typeface="Times New Roman" panose="02020603050405020304" pitchFamily="18" charset="0"/>
                        </a:rPr>
                        <a:t>Relatively</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expensive.</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May require additional processing power for data </a:t>
                      </a:r>
                      <a:r>
                        <a:rPr lang="en-US" sz="1100" spc="-10">
                          <a:effectLst/>
                          <a:latin typeface="+mn-lt"/>
                          <a:ea typeface="Times New Roman" panose="02020603050405020304" pitchFamily="18" charset="0"/>
                          <a:cs typeface="Times New Roman" panose="02020603050405020304" pitchFamily="18" charset="0"/>
                        </a:rPr>
                        <a:t>handling.</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0675610"/>
                  </a:ext>
                </a:extLst>
              </a:tr>
              <a:tr h="794255">
                <a:tc>
                  <a:txBody>
                    <a:bodyPr/>
                    <a:lstStyle/>
                    <a:p>
                      <a:pPr marL="5080" marR="3175" algn="ctr">
                        <a:lnSpc>
                          <a:spcPts val="1280"/>
                        </a:lnSpc>
                        <a:spcBef>
                          <a:spcPts val="1200"/>
                        </a:spcBef>
                      </a:pPr>
                      <a:r>
                        <a:rPr lang="en-US" sz="1100" spc="-10">
                          <a:effectLst/>
                          <a:latin typeface="+mn-lt"/>
                          <a:ea typeface="Times New Roman" panose="02020603050405020304" pitchFamily="18" charset="0"/>
                          <a:cs typeface="Times New Roman" panose="02020603050405020304" pitchFamily="18" charset="0"/>
                        </a:rPr>
                        <a:t>Camera</a:t>
                      </a:r>
                      <a:endParaRPr lang="en-GB" sz="1100">
                        <a:effectLst/>
                        <a:latin typeface="+mn-lt"/>
                        <a:ea typeface="Times New Roman" panose="02020603050405020304" pitchFamily="18" charset="0"/>
                        <a:cs typeface="Times New Roman" panose="02020603050405020304" pitchFamily="18" charset="0"/>
                      </a:endParaRPr>
                    </a:p>
                    <a:p>
                      <a:pPr marL="5080" marR="635" algn="ctr">
                        <a:lnSpc>
                          <a:spcPts val="1280"/>
                        </a:lnSpc>
                        <a:spcBef>
                          <a:spcPts val="1200"/>
                        </a:spcBef>
                      </a:pPr>
                      <a:r>
                        <a:rPr lang="en-US" sz="1100">
                          <a:effectLst/>
                          <a:latin typeface="+mn-lt"/>
                          <a:ea typeface="Times New Roman" panose="02020603050405020304" pitchFamily="18" charset="0"/>
                          <a:cs typeface="Times New Roman" panose="02020603050405020304" pitchFamily="18" charset="0"/>
                        </a:rPr>
                        <a:t>with</a:t>
                      </a:r>
                      <a:r>
                        <a:rPr lang="en-US" sz="1100" spc="-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Image</a:t>
                      </a:r>
                      <a:r>
                        <a:rPr lang="en-US" sz="1100" spc="-10">
                          <a:effectLst/>
                          <a:latin typeface="+mn-lt"/>
                          <a:ea typeface="Times New Roman" panose="02020603050405020304" pitchFamily="18" charset="0"/>
                          <a:cs typeface="Times New Roman" panose="02020603050405020304" pitchFamily="18" charset="0"/>
                        </a:rPr>
                        <a:t> Processing</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810" marR="1270" algn="ctr">
                        <a:lnSpc>
                          <a:spcPts val="1280"/>
                        </a:lnSpc>
                        <a:spcBef>
                          <a:spcPts val="1190"/>
                        </a:spcBef>
                      </a:pPr>
                      <a:r>
                        <a:rPr lang="en-US" sz="1100">
                          <a:effectLst/>
                          <a:latin typeface="+mn-lt"/>
                          <a:ea typeface="Times New Roman" panose="02020603050405020304" pitchFamily="18" charset="0"/>
                          <a:cs typeface="Times New Roman" panose="02020603050405020304" pitchFamily="18" charset="0"/>
                        </a:rPr>
                        <a:t>Provides</a:t>
                      </a:r>
                      <a:r>
                        <a:rPr lang="en-US" sz="1100" spc="-1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detailed</a:t>
                      </a:r>
                      <a:r>
                        <a:rPr lang="en-US" sz="1100" spc="-1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visual</a:t>
                      </a:r>
                      <a:r>
                        <a:rPr lang="en-US" sz="1100" spc="-5">
                          <a:effectLst/>
                          <a:latin typeface="+mn-lt"/>
                          <a:ea typeface="Times New Roman" panose="02020603050405020304" pitchFamily="18" charset="0"/>
                          <a:cs typeface="Times New Roman" panose="02020603050405020304" pitchFamily="18" charset="0"/>
                        </a:rPr>
                        <a:t> </a:t>
                      </a:r>
                      <a:r>
                        <a:rPr lang="en-US" sz="1100" spc="-10">
                          <a:effectLst/>
                          <a:latin typeface="+mn-lt"/>
                          <a:ea typeface="Times New Roman" panose="02020603050405020304" pitchFamily="18" charset="0"/>
                          <a:cs typeface="Times New Roman" panose="02020603050405020304" pitchFamily="18" charset="0"/>
                        </a:rPr>
                        <a:t>data.</a:t>
                      </a:r>
                      <a:endParaRPr lang="en-GB" sz="1100">
                        <a:effectLst/>
                        <a:latin typeface="+mn-lt"/>
                        <a:ea typeface="Times New Roman" panose="02020603050405020304" pitchFamily="18" charset="0"/>
                        <a:cs typeface="Times New Roman" panose="02020603050405020304" pitchFamily="18" charset="0"/>
                      </a:endParaRPr>
                    </a:p>
                    <a:p>
                      <a:pPr marL="3810" algn="ctr">
                        <a:lnSpc>
                          <a:spcPts val="1280"/>
                        </a:lnSpc>
                        <a:spcBef>
                          <a:spcPts val="5"/>
                        </a:spcBef>
                      </a:pPr>
                      <a:r>
                        <a:rPr lang="en-US" sz="1100">
                          <a:effectLst/>
                          <a:latin typeface="+mn-lt"/>
                          <a:ea typeface="Times New Roman" panose="02020603050405020304" pitchFamily="18" charset="0"/>
                          <a:cs typeface="Times New Roman" panose="02020603050405020304" pitchFamily="18" charset="0"/>
                        </a:rPr>
                        <a:t>Effective</a:t>
                      </a:r>
                      <a:r>
                        <a:rPr lang="en-US" sz="1100" spc="-1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in dynamic </a:t>
                      </a:r>
                      <a:r>
                        <a:rPr lang="en-US" sz="1100" spc="-10">
                          <a:effectLst/>
                          <a:latin typeface="+mn-lt"/>
                          <a:ea typeface="Times New Roman" panose="02020603050405020304" pitchFamily="18" charset="0"/>
                          <a:cs typeface="Times New Roman" panose="02020603050405020304" pitchFamily="18" charset="0"/>
                        </a:rPr>
                        <a:t>environments.</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32080" marR="127000" indent="-1905" algn="ctr">
                        <a:lnSpc>
                          <a:spcPts val="1280"/>
                        </a:lnSpc>
                        <a:spcBef>
                          <a:spcPts val="1190"/>
                        </a:spcBef>
                      </a:pPr>
                      <a:r>
                        <a:rPr lang="en-US" sz="1100">
                          <a:effectLst/>
                          <a:latin typeface="+mn-lt"/>
                          <a:ea typeface="Times New Roman" panose="02020603050405020304" pitchFamily="18" charset="0"/>
                          <a:cs typeface="Times New Roman" panose="02020603050405020304" pitchFamily="18" charset="0"/>
                        </a:rPr>
                        <a:t>Requires</a:t>
                      </a:r>
                      <a:r>
                        <a:rPr lang="en-US" sz="1100" spc="-4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high</a:t>
                      </a:r>
                      <a:r>
                        <a:rPr lang="en-US" sz="1100" spc="-5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processing power.</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Poor</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performance in low light.</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6553440"/>
                  </a:ext>
                </a:extLst>
              </a:tr>
            </a:tbl>
          </a:graphicData>
        </a:graphic>
      </p:graphicFrame>
      <p:sp>
        <p:nvSpPr>
          <p:cNvPr id="19" name="Metin kutusu 18">
            <a:extLst>
              <a:ext uri="{FF2B5EF4-FFF2-40B4-BE49-F238E27FC236}">
                <a16:creationId xmlns:a16="http://schemas.microsoft.com/office/drawing/2014/main" id="{4FBE13ED-667B-8E44-3149-EBCA1A807610}"/>
              </a:ext>
            </a:extLst>
          </p:cNvPr>
          <p:cNvSpPr txBox="1"/>
          <p:nvPr/>
        </p:nvSpPr>
        <p:spPr>
          <a:xfrm>
            <a:off x="4347100" y="5998312"/>
            <a:ext cx="3969933" cy="307777"/>
          </a:xfrm>
          <a:prstGeom prst="rect">
            <a:avLst/>
          </a:prstGeom>
          <a:noFill/>
        </p:spPr>
        <p:txBody>
          <a:bodyPr wrap="none" rtlCol="0">
            <a:spAutoFit/>
          </a:bodyPr>
          <a:lstStyle/>
          <a:p>
            <a:r>
              <a:rPr lang="tr-TR" sz="1400"/>
              <a:t>Table 2 : Comparison of Obstacle Detection Sensors</a:t>
            </a:r>
            <a:endParaRPr lang="en-GB" sz="1400"/>
          </a:p>
        </p:txBody>
      </p:sp>
    </p:spTree>
    <p:extLst>
      <p:ext uri="{BB962C8B-B14F-4D97-AF65-F5344CB8AC3E}">
        <p14:creationId xmlns:p14="http://schemas.microsoft.com/office/powerpoint/2010/main" val="24061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E18C1-AA8D-6B18-0778-E62201ACCDF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00BADB-F08C-FE45-3825-E5BE20425E3E}"/>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9F02D435-3E6A-120A-8303-EB77ECB50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937E8A7F-8CC1-5BBC-B5F2-A6C8564BE154}"/>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9499D2A8-2E25-1751-D780-135EAFD61CFC}"/>
              </a:ext>
            </a:extLst>
          </p:cNvPr>
          <p:cNvSpPr>
            <a:spLocks noGrp="1"/>
          </p:cNvSpPr>
          <p:nvPr>
            <p:ph type="sldNum" sz="quarter" idx="12"/>
          </p:nvPr>
        </p:nvSpPr>
        <p:spPr/>
        <p:txBody>
          <a:bodyPr/>
          <a:lstStyle/>
          <a:p>
            <a:fld id="{1B86656A-5C4B-4F67-9DD1-C055FE059080}" type="slidenum">
              <a:rPr lang="tr-TR" sz="1600" b="1" smtClean="0">
                <a:solidFill>
                  <a:schemeClr val="bg1"/>
                </a:solidFill>
              </a:rPr>
              <a:t>7</a:t>
            </a:fld>
            <a:endParaRPr lang="tr-TR" b="1">
              <a:solidFill>
                <a:schemeClr val="bg1"/>
              </a:solidFill>
            </a:endParaRPr>
          </a:p>
        </p:txBody>
      </p:sp>
      <p:sp>
        <p:nvSpPr>
          <p:cNvPr id="5" name="Footer Placeholder 4">
            <a:extLst>
              <a:ext uri="{FF2B5EF4-FFF2-40B4-BE49-F238E27FC236}">
                <a16:creationId xmlns:a16="http://schemas.microsoft.com/office/drawing/2014/main" id="{F982B8C7-F8E3-4222-C2C0-253E07E7E8A1}"/>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9287C276-08BF-0B3D-81A8-2AE576FA23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C876E280-6136-9200-836C-F84311B87D61}"/>
              </a:ext>
            </a:extLst>
          </p:cNvPr>
          <p:cNvSpPr>
            <a:spLocks noGrp="1"/>
          </p:cNvSpPr>
          <p:nvPr>
            <p:ph type="title"/>
          </p:nvPr>
        </p:nvSpPr>
        <p:spPr>
          <a:xfrm>
            <a:off x="334296" y="1"/>
            <a:ext cx="10515600" cy="1022556"/>
          </a:xfrm>
        </p:spPr>
        <p:txBody>
          <a:bodyPr>
            <a:normAutofit/>
          </a:bodyPr>
          <a:lstStyle/>
          <a:p>
            <a:r>
              <a:rPr lang="en-US" sz="2800" b="1">
                <a:latin typeface="+mn-lt"/>
                <a:cs typeface="Arial" panose="020B0604020202020204" pitchFamily="34" charset="0"/>
              </a:rPr>
              <a:t>Obstacle Detection</a:t>
            </a:r>
          </a:p>
        </p:txBody>
      </p:sp>
      <p:sp>
        <p:nvSpPr>
          <p:cNvPr id="11" name="Content Placeholder 4">
            <a:extLst>
              <a:ext uri="{FF2B5EF4-FFF2-40B4-BE49-F238E27FC236}">
                <a16:creationId xmlns:a16="http://schemas.microsoft.com/office/drawing/2014/main" id="{D5777693-4476-971D-7C0C-084383A51097}"/>
              </a:ext>
            </a:extLst>
          </p:cNvPr>
          <p:cNvSpPr>
            <a:spLocks noGrp="1"/>
          </p:cNvSpPr>
          <p:nvPr>
            <p:ph idx="1"/>
          </p:nvPr>
        </p:nvSpPr>
        <p:spPr>
          <a:xfrm>
            <a:off x="392927" y="1177418"/>
            <a:ext cx="11110815" cy="4715533"/>
          </a:xfrm>
        </p:spPr>
        <p:txBody>
          <a:bodyPr vert="horz" lIns="91440" tIns="45720" rIns="91440" bIns="45720" rtlCol="0" anchor="t">
            <a:noAutofit/>
          </a:bodyPr>
          <a:lstStyle/>
          <a:p>
            <a:pPr marL="0" indent="0" algn="just">
              <a:lnSpc>
                <a:spcPct val="150000"/>
              </a:lnSpc>
              <a:buNone/>
            </a:pPr>
            <a:r>
              <a:rPr lang="tr-TR" sz="1600">
                <a:ea typeface="Calibri"/>
                <a:cs typeface="Times New Roman"/>
              </a:rPr>
              <a:t>We </a:t>
            </a:r>
            <a:r>
              <a:rPr lang="tr-TR" sz="1600" err="1">
                <a:ea typeface="Calibri"/>
                <a:cs typeface="Times New Roman"/>
              </a:rPr>
              <a:t>will</a:t>
            </a:r>
            <a:r>
              <a:rPr lang="tr-TR" sz="1600">
                <a:ea typeface="Calibri"/>
                <a:cs typeface="Times New Roman"/>
              </a:rPr>
              <a:t> </a:t>
            </a:r>
            <a:r>
              <a:rPr lang="en-US" sz="1600">
                <a:ea typeface="Calibri"/>
                <a:cs typeface="Times New Roman"/>
              </a:rPr>
              <a:t>employ advanced methods such as YOLOv5 and the COCO dataset, combined with Python and OpenCV, to ensure precise and real-time obstacle detection. The integration of these tools guarantees efficient object identification and seamless communication with the user via </a:t>
            </a:r>
            <a:r>
              <a:rPr lang="tr-TR" sz="1600">
                <a:ea typeface="Calibri"/>
                <a:cs typeface="Times New Roman"/>
              </a:rPr>
              <a:t>sound</a:t>
            </a:r>
            <a:r>
              <a:rPr lang="en-US" sz="1600">
                <a:ea typeface="Calibri"/>
                <a:cs typeface="Times New Roman"/>
              </a:rPr>
              <a:t> and </a:t>
            </a:r>
            <a:r>
              <a:rPr lang="tr-TR" sz="1600">
                <a:ea typeface="Calibri"/>
                <a:cs typeface="Times New Roman"/>
              </a:rPr>
              <a:t>haptic </a:t>
            </a:r>
            <a:r>
              <a:rPr lang="en-US" sz="1600">
                <a:ea typeface="Calibri"/>
                <a:cs typeface="Times New Roman"/>
              </a:rPr>
              <a:t>feedback.</a:t>
            </a:r>
          </a:p>
          <a:p>
            <a:pPr marL="0" indent="0" algn="just">
              <a:lnSpc>
                <a:spcPct val="150000"/>
              </a:lnSpc>
              <a:buNone/>
            </a:pPr>
            <a:r>
              <a:rPr lang="en-US" sz="1600">
                <a:ea typeface="Calibri"/>
                <a:cs typeface="Times New Roman"/>
              </a:rPr>
              <a:t>Key Points:</a:t>
            </a:r>
          </a:p>
          <a:p>
            <a:pPr algn="just">
              <a:lnSpc>
                <a:spcPct val="150000"/>
              </a:lnSpc>
            </a:pPr>
            <a:r>
              <a:rPr lang="en-US" sz="1600">
                <a:ea typeface="Calibri"/>
                <a:cs typeface="Times New Roman"/>
              </a:rPr>
              <a:t>Use YOLOv5, a deep learning model for object detection, and the COCO dataset for training.</a:t>
            </a:r>
          </a:p>
          <a:p>
            <a:pPr algn="just">
              <a:lnSpc>
                <a:spcPct val="150000"/>
              </a:lnSpc>
            </a:pPr>
            <a:r>
              <a:rPr lang="en-US" sz="1600">
                <a:ea typeface="Calibri"/>
                <a:cs typeface="Times New Roman"/>
              </a:rPr>
              <a:t>Process real-time images with Raspberry Pi, OpenCV, and Python libraries.</a:t>
            </a:r>
          </a:p>
          <a:p>
            <a:pPr algn="just">
              <a:lnSpc>
                <a:spcPct val="150000"/>
              </a:lnSpc>
            </a:pPr>
            <a:r>
              <a:rPr lang="en-US" sz="1600">
                <a:ea typeface="Calibri"/>
                <a:cs typeface="Times New Roman"/>
              </a:rPr>
              <a:t>Detect objects and provide alerts via </a:t>
            </a:r>
            <a:r>
              <a:rPr lang="tr-TR" sz="1600">
                <a:ea typeface="Calibri"/>
                <a:cs typeface="Times New Roman"/>
              </a:rPr>
              <a:t>sound</a:t>
            </a:r>
            <a:r>
              <a:rPr lang="en-US" sz="1600">
                <a:ea typeface="Calibri"/>
                <a:cs typeface="Times New Roman"/>
              </a:rPr>
              <a:t> </a:t>
            </a:r>
            <a:r>
              <a:rPr lang="tr-TR" sz="1600">
                <a:ea typeface="Calibri"/>
                <a:cs typeface="Times New Roman"/>
              </a:rPr>
              <a:t>and</a:t>
            </a:r>
            <a:r>
              <a:rPr lang="en-US" sz="1600">
                <a:ea typeface="Calibri"/>
                <a:cs typeface="Times New Roman"/>
              </a:rPr>
              <a:t> </a:t>
            </a:r>
            <a:r>
              <a:rPr lang="tr-TR" sz="1600" err="1">
                <a:ea typeface="Calibri"/>
                <a:cs typeface="Times New Roman"/>
              </a:rPr>
              <a:t>haptic</a:t>
            </a:r>
            <a:r>
              <a:rPr lang="en-US" sz="1600">
                <a:ea typeface="Calibri"/>
                <a:cs typeface="Times New Roman"/>
              </a:rPr>
              <a:t> feedback.</a:t>
            </a:r>
          </a:p>
          <a:p>
            <a:pPr algn="just">
              <a:lnSpc>
                <a:spcPct val="150000"/>
              </a:lnSpc>
            </a:pPr>
            <a:r>
              <a:rPr lang="en-US" sz="1600">
                <a:ea typeface="Calibri"/>
                <a:cs typeface="Times New Roman"/>
              </a:rPr>
              <a:t>Ensure fast and accurate detection with lightweight and adaptable technologies.</a:t>
            </a:r>
            <a:endParaRPr lang="tr-TR" sz="1600">
              <a:ea typeface="+mn-lt"/>
              <a:cs typeface="+mn-lt"/>
            </a:endParaRPr>
          </a:p>
        </p:txBody>
      </p:sp>
      <p:pic>
        <p:nvPicPr>
          <p:cNvPr id="7" name="Image 7" descr="içecek, şişe, iç mekan içeren bir resim  Açıklama otomatik olarak oluşturuldu">
            <a:extLst>
              <a:ext uri="{FF2B5EF4-FFF2-40B4-BE49-F238E27FC236}">
                <a16:creationId xmlns:a16="http://schemas.microsoft.com/office/drawing/2014/main" id="{3FCD36B4-AC61-6108-529D-5A530A3A86A6}"/>
              </a:ext>
            </a:extLst>
          </p:cNvPr>
          <p:cNvPicPr>
            <a:picLocks/>
          </p:cNvPicPr>
          <p:nvPr/>
        </p:nvPicPr>
        <p:blipFill>
          <a:blip r:embed="rId4" cstate="print"/>
          <a:stretch>
            <a:fillRect/>
          </a:stretch>
        </p:blipFill>
        <p:spPr>
          <a:xfrm>
            <a:off x="8511253" y="2185149"/>
            <a:ext cx="2992489" cy="2902643"/>
          </a:xfrm>
          <a:prstGeom prst="rect">
            <a:avLst/>
          </a:prstGeom>
        </p:spPr>
      </p:pic>
      <p:sp>
        <p:nvSpPr>
          <p:cNvPr id="12" name="Metin kutusu 11">
            <a:extLst>
              <a:ext uri="{FF2B5EF4-FFF2-40B4-BE49-F238E27FC236}">
                <a16:creationId xmlns:a16="http://schemas.microsoft.com/office/drawing/2014/main" id="{1BAA464C-7597-86FB-84C4-D0702986AD41}"/>
              </a:ext>
            </a:extLst>
          </p:cNvPr>
          <p:cNvSpPr txBox="1"/>
          <p:nvPr/>
        </p:nvSpPr>
        <p:spPr>
          <a:xfrm>
            <a:off x="8255613" y="5172310"/>
            <a:ext cx="3248129" cy="430887"/>
          </a:xfrm>
          <a:prstGeom prst="rect">
            <a:avLst/>
          </a:prstGeom>
          <a:noFill/>
        </p:spPr>
        <p:txBody>
          <a:bodyPr wrap="square">
            <a:spAutoFit/>
          </a:bodyPr>
          <a:lstStyle/>
          <a:p>
            <a:pPr marL="229870" algn="ctr"/>
            <a:r>
              <a:rPr lang="en-US" sz="1100">
                <a:effectLst/>
                <a:ea typeface="Times New Roman" panose="02020603050405020304" pitchFamily="18" charset="0"/>
              </a:rPr>
              <a:t>Figure</a:t>
            </a:r>
            <a:r>
              <a:rPr lang="en-US" sz="1100" spc="-10">
                <a:effectLst/>
                <a:ea typeface="Times New Roman" panose="02020603050405020304" pitchFamily="18" charset="0"/>
              </a:rPr>
              <a:t> </a:t>
            </a:r>
            <a:r>
              <a:rPr lang="tr-TR" sz="1100" spc="-10">
                <a:ea typeface="Times New Roman" panose="02020603050405020304" pitchFamily="18" charset="0"/>
              </a:rPr>
              <a:t>5:</a:t>
            </a:r>
            <a:r>
              <a:rPr lang="en-US" sz="1100" spc="-5">
                <a:effectLst/>
                <a:ea typeface="Times New Roman" panose="02020603050405020304" pitchFamily="18" charset="0"/>
              </a:rPr>
              <a:t> </a:t>
            </a:r>
            <a:r>
              <a:rPr lang="en-US" sz="1100">
                <a:effectLst/>
                <a:ea typeface="Times New Roman" panose="02020603050405020304" pitchFamily="18" charset="0"/>
              </a:rPr>
              <a:t>Center of</a:t>
            </a:r>
            <a:r>
              <a:rPr lang="en-US" sz="1100" spc="-5">
                <a:effectLst/>
                <a:ea typeface="Times New Roman" panose="02020603050405020304" pitchFamily="18" charset="0"/>
              </a:rPr>
              <a:t> </a:t>
            </a:r>
            <a:r>
              <a:rPr lang="en-US" sz="1100">
                <a:effectLst/>
                <a:ea typeface="Times New Roman" panose="02020603050405020304" pitchFamily="18" charset="0"/>
              </a:rPr>
              <a:t>obstacle</a:t>
            </a:r>
            <a:r>
              <a:rPr lang="en-US" sz="1100" spc="-10">
                <a:effectLst/>
                <a:ea typeface="Times New Roman" panose="02020603050405020304" pitchFamily="18" charset="0"/>
              </a:rPr>
              <a:t> </a:t>
            </a:r>
            <a:r>
              <a:rPr lang="en-US" sz="1100">
                <a:effectLst/>
                <a:ea typeface="Times New Roman" panose="02020603050405020304" pitchFamily="18" charset="0"/>
              </a:rPr>
              <a:t>detection</a:t>
            </a:r>
            <a:r>
              <a:rPr lang="en-US" sz="1100" spc="-5">
                <a:effectLst/>
                <a:ea typeface="Times New Roman" panose="02020603050405020304" pitchFamily="18" charset="0"/>
              </a:rPr>
              <a:t> </a:t>
            </a:r>
            <a:r>
              <a:rPr lang="en-US" sz="1100">
                <a:effectLst/>
                <a:ea typeface="Times New Roman" panose="02020603050405020304" pitchFamily="18" charset="0"/>
              </a:rPr>
              <a:t>output</a:t>
            </a:r>
            <a:r>
              <a:rPr lang="en-US" sz="1100" spc="-5">
                <a:effectLst/>
                <a:ea typeface="Times New Roman" panose="02020603050405020304" pitchFamily="18" charset="0"/>
              </a:rPr>
              <a:t> </a:t>
            </a:r>
            <a:r>
              <a:rPr lang="en-US" sz="1100">
                <a:effectLst/>
                <a:ea typeface="Times New Roman" panose="02020603050405020304" pitchFamily="18" charset="0"/>
              </a:rPr>
              <a:t>with</a:t>
            </a:r>
            <a:r>
              <a:rPr lang="en-US" sz="1100" spc="-5">
                <a:effectLst/>
                <a:ea typeface="Times New Roman" panose="02020603050405020304" pitchFamily="18" charset="0"/>
              </a:rPr>
              <a:t> </a:t>
            </a:r>
            <a:r>
              <a:rPr lang="en-US" sz="1100">
                <a:effectLst/>
                <a:ea typeface="Times New Roman" panose="02020603050405020304" pitchFamily="18" charset="0"/>
              </a:rPr>
              <a:t>Python and</a:t>
            </a:r>
            <a:r>
              <a:rPr lang="en-US" sz="1100" spc="-5">
                <a:effectLst/>
                <a:ea typeface="Times New Roman" panose="02020603050405020304" pitchFamily="18" charset="0"/>
              </a:rPr>
              <a:t> </a:t>
            </a:r>
            <a:r>
              <a:rPr lang="en-US" sz="1100">
                <a:effectLst/>
                <a:ea typeface="Times New Roman" panose="02020603050405020304" pitchFamily="18" charset="0"/>
              </a:rPr>
              <a:t>OpenCV</a:t>
            </a:r>
            <a:r>
              <a:rPr lang="en-US" sz="1100" spc="10">
                <a:effectLst/>
                <a:ea typeface="Times New Roman" panose="02020603050405020304" pitchFamily="18" charset="0"/>
              </a:rPr>
              <a:t> </a:t>
            </a:r>
            <a:r>
              <a:rPr lang="en-US" sz="1100" spc="-20">
                <a:effectLst/>
                <a:ea typeface="Times New Roman" panose="02020603050405020304" pitchFamily="18" charset="0"/>
              </a:rPr>
              <a:t>[</a:t>
            </a:r>
            <a:r>
              <a:rPr lang="tr-TR" sz="1100" spc="-20">
                <a:effectLst/>
                <a:ea typeface="Times New Roman" panose="02020603050405020304" pitchFamily="18" charset="0"/>
              </a:rPr>
              <a:t>6</a:t>
            </a:r>
            <a:r>
              <a:rPr lang="en-US" sz="1100" spc="-20">
                <a:effectLst/>
                <a:ea typeface="Times New Roman" panose="02020603050405020304" pitchFamily="18" charset="0"/>
              </a:rPr>
              <a:t>].</a:t>
            </a:r>
            <a:endParaRPr lang="en-GB" sz="1100">
              <a:effectLst/>
              <a:ea typeface="Times New Roman" panose="02020603050405020304" pitchFamily="18" charset="0"/>
            </a:endParaRPr>
          </a:p>
        </p:txBody>
      </p:sp>
    </p:spTree>
    <p:extLst>
      <p:ext uri="{BB962C8B-B14F-4D97-AF65-F5344CB8AC3E}">
        <p14:creationId xmlns:p14="http://schemas.microsoft.com/office/powerpoint/2010/main" val="195368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51C9A-A7CD-BF4A-5F23-988B2DE7C39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162EBD6-F9A9-078C-E917-411467972AD1}"/>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49526A38-F39A-AB11-5D21-CC1D3FCD3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9457923C-1642-37BC-00F3-EFBEC41A3909}"/>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27829E31-1F6C-94D3-4D7B-EB663FF726DC}"/>
              </a:ext>
            </a:extLst>
          </p:cNvPr>
          <p:cNvSpPr>
            <a:spLocks noGrp="1"/>
          </p:cNvSpPr>
          <p:nvPr>
            <p:ph type="sldNum" sz="quarter" idx="12"/>
          </p:nvPr>
        </p:nvSpPr>
        <p:spPr/>
        <p:txBody>
          <a:bodyPr/>
          <a:lstStyle/>
          <a:p>
            <a:fld id="{1B86656A-5C4B-4F67-9DD1-C055FE059080}" type="slidenum">
              <a:rPr lang="tr-TR" sz="1600" b="1" smtClean="0">
                <a:solidFill>
                  <a:schemeClr val="bg1"/>
                </a:solidFill>
              </a:rPr>
              <a:t>8</a:t>
            </a:fld>
            <a:endParaRPr lang="tr-TR" b="1">
              <a:solidFill>
                <a:schemeClr val="bg1"/>
              </a:solidFill>
            </a:endParaRPr>
          </a:p>
        </p:txBody>
      </p:sp>
      <p:sp>
        <p:nvSpPr>
          <p:cNvPr id="5" name="Footer Placeholder 4">
            <a:extLst>
              <a:ext uri="{FF2B5EF4-FFF2-40B4-BE49-F238E27FC236}">
                <a16:creationId xmlns:a16="http://schemas.microsoft.com/office/drawing/2014/main" id="{27D4A37F-45E2-9245-AF7B-A2CC03A63575}"/>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FE5D50B4-FBD7-EFBE-E256-836529FB6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3E27F881-0642-57A4-201B-ED9221F81316}"/>
              </a:ext>
            </a:extLst>
          </p:cNvPr>
          <p:cNvSpPr>
            <a:spLocks noGrp="1"/>
          </p:cNvSpPr>
          <p:nvPr>
            <p:ph type="title"/>
          </p:nvPr>
        </p:nvSpPr>
        <p:spPr>
          <a:xfrm>
            <a:off x="334296" y="1"/>
            <a:ext cx="10515600" cy="1022556"/>
          </a:xfrm>
        </p:spPr>
        <p:txBody>
          <a:bodyPr>
            <a:normAutofit/>
          </a:bodyPr>
          <a:lstStyle/>
          <a:p>
            <a:r>
              <a:rPr lang="en-US" sz="2800" b="1">
                <a:latin typeface="+mn-lt"/>
                <a:cs typeface="Arial"/>
              </a:rPr>
              <a:t>Activity Monitoring</a:t>
            </a:r>
            <a:endParaRPr lang="en-US" sz="2800" b="1">
              <a:latin typeface="+mn-lt"/>
              <a:cs typeface="Arial" panose="020B0604020202020204" pitchFamily="34" charset="0"/>
            </a:endParaRPr>
          </a:p>
        </p:txBody>
      </p:sp>
      <p:sp>
        <p:nvSpPr>
          <p:cNvPr id="15" name="Content Placeholder 4">
            <a:extLst>
              <a:ext uri="{FF2B5EF4-FFF2-40B4-BE49-F238E27FC236}">
                <a16:creationId xmlns:a16="http://schemas.microsoft.com/office/drawing/2014/main" id="{E886B9DB-4670-71CC-AA63-F45EAA5EF4A0}"/>
              </a:ext>
            </a:extLst>
          </p:cNvPr>
          <p:cNvSpPr>
            <a:spLocks noGrp="1"/>
          </p:cNvSpPr>
          <p:nvPr>
            <p:ph idx="1"/>
          </p:nvPr>
        </p:nvSpPr>
        <p:spPr>
          <a:xfrm>
            <a:off x="334296" y="1281906"/>
            <a:ext cx="5309420" cy="5696511"/>
          </a:xfrm>
        </p:spPr>
        <p:txBody>
          <a:bodyPr vert="horz" lIns="91440" tIns="45720" rIns="91440" bIns="45720" rtlCol="0" anchor="t">
            <a:noAutofit/>
          </a:bodyPr>
          <a:lstStyle/>
          <a:p>
            <a:pPr marL="0" indent="0" algn="just">
              <a:lnSpc>
                <a:spcPct val="150000"/>
              </a:lnSpc>
              <a:buNone/>
            </a:pPr>
            <a:r>
              <a:rPr lang="en-US" sz="1600">
                <a:ea typeface="Calibri"/>
                <a:cs typeface="Times New Roman"/>
              </a:rPr>
              <a:t>Activity monitoring focuses on ensuring user safety by detecting and alerting them about potentially hazardous situations like falls or irregular movements. By providing real-time feedback and fostering independence, this system supports users in safely performing daily activities.</a:t>
            </a:r>
          </a:p>
          <a:p>
            <a:pPr marL="0" indent="0" algn="just">
              <a:lnSpc>
                <a:spcPct val="100000"/>
              </a:lnSpc>
              <a:buNone/>
            </a:pPr>
            <a:endParaRPr lang="en-US" sz="800">
              <a:ea typeface="Calibri"/>
              <a:cs typeface="Times New Roman"/>
            </a:endParaRPr>
          </a:p>
          <a:p>
            <a:pPr algn="just">
              <a:lnSpc>
                <a:spcPct val="150000"/>
              </a:lnSpc>
              <a:buFont typeface="Wingdings" panose="05000000000000000000" pitchFamily="2" charset="2"/>
              <a:buChar char="Ø"/>
            </a:pPr>
            <a:r>
              <a:rPr lang="en-US" sz="1600" b="1">
                <a:ea typeface="Calibri"/>
                <a:cs typeface="Times New Roman"/>
              </a:rPr>
              <a:t>Accurate Recognition: </a:t>
            </a:r>
            <a:r>
              <a:rPr lang="en-US" sz="1600">
                <a:ea typeface="Calibri"/>
                <a:cs typeface="Times New Roman"/>
              </a:rPr>
              <a:t>Identify various movements such as walking, falling, or running from a 3-axis accelerometer.</a:t>
            </a:r>
          </a:p>
          <a:p>
            <a:pPr algn="just">
              <a:lnSpc>
                <a:spcPct val="150000"/>
              </a:lnSpc>
              <a:buFont typeface="Wingdings" panose="05000000000000000000" pitchFamily="2" charset="2"/>
              <a:buChar char="Ø"/>
            </a:pPr>
            <a:r>
              <a:rPr lang="en-US" sz="1600" b="1">
                <a:ea typeface="Calibri"/>
                <a:cs typeface="Times New Roman"/>
              </a:rPr>
              <a:t>Anomaly Detection: </a:t>
            </a:r>
            <a:r>
              <a:rPr lang="en-US" sz="1600">
                <a:ea typeface="Calibri"/>
                <a:cs typeface="Times New Roman"/>
              </a:rPr>
              <a:t>Detect deviations from normal movement patterns, ensuring early intervention in case of abnormalities.</a:t>
            </a:r>
            <a:endParaRPr lang="tr-TR" sz="1600">
              <a:ea typeface="+mn-lt"/>
              <a:cs typeface="+mn-lt"/>
            </a:endParaRPr>
          </a:p>
        </p:txBody>
      </p:sp>
      <p:graphicFrame>
        <p:nvGraphicFramePr>
          <p:cNvPr id="10" name="Tablo 9">
            <a:extLst>
              <a:ext uri="{FF2B5EF4-FFF2-40B4-BE49-F238E27FC236}">
                <a16:creationId xmlns:a16="http://schemas.microsoft.com/office/drawing/2014/main" id="{87E19E87-2418-7FEF-97F4-02955A24411D}"/>
              </a:ext>
            </a:extLst>
          </p:cNvPr>
          <p:cNvGraphicFramePr>
            <a:graphicFrameLocks noGrp="1"/>
          </p:cNvGraphicFramePr>
          <p:nvPr>
            <p:extLst>
              <p:ext uri="{D42A27DB-BD31-4B8C-83A1-F6EECF244321}">
                <p14:modId xmlns:p14="http://schemas.microsoft.com/office/powerpoint/2010/main" val="2416625034"/>
              </p:ext>
            </p:extLst>
          </p:nvPr>
        </p:nvGraphicFramePr>
        <p:xfrm>
          <a:off x="6095998" y="1281906"/>
          <a:ext cx="5484495" cy="1908175"/>
        </p:xfrm>
        <a:graphic>
          <a:graphicData uri="http://schemas.openxmlformats.org/drawingml/2006/table">
            <a:tbl>
              <a:tblPr firstRow="1" firstCol="1" lastRow="1" lastCol="1" bandRow="1" bandCol="1"/>
              <a:tblGrid>
                <a:gridCol w="1654175">
                  <a:extLst>
                    <a:ext uri="{9D8B030D-6E8A-4147-A177-3AD203B41FA5}">
                      <a16:colId xmlns:a16="http://schemas.microsoft.com/office/drawing/2014/main" val="2228158205"/>
                    </a:ext>
                  </a:extLst>
                </a:gridCol>
                <a:gridCol w="2169795">
                  <a:extLst>
                    <a:ext uri="{9D8B030D-6E8A-4147-A177-3AD203B41FA5}">
                      <a16:colId xmlns:a16="http://schemas.microsoft.com/office/drawing/2014/main" val="3190587644"/>
                    </a:ext>
                  </a:extLst>
                </a:gridCol>
                <a:gridCol w="1660525">
                  <a:extLst>
                    <a:ext uri="{9D8B030D-6E8A-4147-A177-3AD203B41FA5}">
                      <a16:colId xmlns:a16="http://schemas.microsoft.com/office/drawing/2014/main" val="660777937"/>
                    </a:ext>
                  </a:extLst>
                </a:gridCol>
              </a:tblGrid>
              <a:tr h="175260">
                <a:tc>
                  <a:txBody>
                    <a:bodyPr/>
                    <a:lstStyle/>
                    <a:p>
                      <a:pPr marL="5080" algn="ctr">
                        <a:lnSpc>
                          <a:spcPts val="1280"/>
                        </a:lnSpc>
                      </a:pPr>
                      <a:r>
                        <a:rPr lang="en-US" sz="1200" b="1" spc="-10">
                          <a:effectLst/>
                          <a:latin typeface="+mn-lt"/>
                          <a:ea typeface="Times New Roman" panose="02020603050405020304" pitchFamily="18" charset="0"/>
                          <a:cs typeface="Times New Roman" panose="02020603050405020304" pitchFamily="18" charset="0"/>
                        </a:rPr>
                        <a:t>Component</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703580" algn="l">
                        <a:lnSpc>
                          <a:spcPts val="1280"/>
                        </a:lnSpc>
                      </a:pPr>
                      <a:r>
                        <a:rPr lang="en-US" sz="1200" b="1" spc="-10">
                          <a:effectLst/>
                          <a:latin typeface="+mn-lt"/>
                          <a:ea typeface="Times New Roman" panose="02020603050405020304" pitchFamily="18" charset="0"/>
                          <a:cs typeface="Times New Roman" panose="02020603050405020304" pitchFamily="18" charset="0"/>
                        </a:rPr>
                        <a:t>Advantages</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59410" algn="l">
                        <a:lnSpc>
                          <a:spcPts val="1280"/>
                        </a:lnSpc>
                      </a:pPr>
                      <a:r>
                        <a:rPr lang="en-US" sz="1200" b="1" spc="-10">
                          <a:effectLst/>
                          <a:latin typeface="+mn-lt"/>
                          <a:ea typeface="Times New Roman" panose="02020603050405020304" pitchFamily="18" charset="0"/>
                          <a:cs typeface="Times New Roman" panose="02020603050405020304" pitchFamily="18" charset="0"/>
                        </a:rPr>
                        <a:t>Disadvantages</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1859885"/>
                  </a:ext>
                </a:extLst>
              </a:tr>
              <a:tr h="947420">
                <a:tc>
                  <a:txBody>
                    <a:bodyPr/>
                    <a:lstStyle/>
                    <a:p>
                      <a:pPr marL="5080" marR="2540" algn="ctr">
                        <a:lnSpc>
                          <a:spcPts val="1280"/>
                        </a:lnSpc>
                        <a:spcBef>
                          <a:spcPts val="1200"/>
                        </a:spcBef>
                      </a:pPr>
                      <a:r>
                        <a:rPr lang="en-US" sz="1100" spc="-10">
                          <a:effectLst/>
                          <a:latin typeface="+mn-lt"/>
                          <a:ea typeface="Times New Roman" panose="02020603050405020304" pitchFamily="18" charset="0"/>
                          <a:cs typeface="Times New Roman" panose="02020603050405020304" pitchFamily="18" charset="0"/>
                        </a:rPr>
                        <a:t>Accelerometer</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1430" marR="9525" algn="ctr">
                        <a:lnSpc>
                          <a:spcPts val="1265"/>
                        </a:lnSpc>
                        <a:spcBef>
                          <a:spcPts val="1190"/>
                        </a:spcBef>
                      </a:pPr>
                      <a:r>
                        <a:rPr lang="en-US" sz="1100">
                          <a:effectLst/>
                          <a:latin typeface="+mn-lt"/>
                          <a:ea typeface="Times New Roman" panose="02020603050405020304" pitchFamily="18" charset="0"/>
                          <a:cs typeface="Times New Roman" panose="02020603050405020304" pitchFamily="18" charset="0"/>
                        </a:rPr>
                        <a:t>Small,</a:t>
                      </a:r>
                      <a:r>
                        <a:rPr lang="en-US" sz="1100" spc="-2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lightweight,</a:t>
                      </a:r>
                      <a:r>
                        <a:rPr lang="en-US" sz="1100" spc="-1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energy</a:t>
                      </a:r>
                      <a:r>
                        <a:rPr lang="en-US" sz="1100" spc="-15">
                          <a:effectLst/>
                          <a:latin typeface="+mn-lt"/>
                          <a:ea typeface="Times New Roman" panose="02020603050405020304" pitchFamily="18" charset="0"/>
                          <a:cs typeface="Times New Roman" panose="02020603050405020304" pitchFamily="18" charset="0"/>
                        </a:rPr>
                        <a:t> </a:t>
                      </a:r>
                      <a:r>
                        <a:rPr lang="en-US" sz="1100" spc="-10">
                          <a:effectLst/>
                          <a:latin typeface="+mn-lt"/>
                          <a:ea typeface="Times New Roman" panose="02020603050405020304" pitchFamily="18" charset="0"/>
                          <a:cs typeface="Times New Roman" panose="02020603050405020304" pitchFamily="18" charset="0"/>
                        </a:rPr>
                        <a:t>efficient.</a:t>
                      </a:r>
                      <a:endParaRPr lang="en-GB" sz="1100">
                        <a:effectLst/>
                        <a:latin typeface="+mn-lt"/>
                        <a:ea typeface="Times New Roman" panose="02020603050405020304" pitchFamily="18" charset="0"/>
                        <a:cs typeface="Times New Roman" panose="02020603050405020304" pitchFamily="18" charset="0"/>
                      </a:endParaRPr>
                    </a:p>
                    <a:p>
                      <a:pPr marL="11430" marR="6350" algn="ctr">
                        <a:lnSpc>
                          <a:spcPct val="100000"/>
                        </a:lnSpc>
                      </a:pPr>
                      <a:r>
                        <a:rPr lang="en-US" sz="1100">
                          <a:effectLst/>
                          <a:latin typeface="+mn-lt"/>
                          <a:ea typeface="Times New Roman" panose="02020603050405020304" pitchFamily="18" charset="0"/>
                          <a:cs typeface="Times New Roman" panose="02020603050405020304" pitchFamily="18" charset="0"/>
                        </a:rPr>
                        <a:t>High</a:t>
                      </a:r>
                      <a:r>
                        <a:rPr lang="en-US" sz="1100" spc="-6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accuracy</a:t>
                      </a:r>
                      <a:r>
                        <a:rPr lang="en-US" sz="1100" spc="-6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in</a:t>
                      </a:r>
                      <a:r>
                        <a:rPr lang="en-US" sz="1100" spc="-6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detecting </a:t>
                      </a:r>
                      <a:r>
                        <a:rPr lang="en-US" sz="1100" spc="-10">
                          <a:effectLst/>
                          <a:latin typeface="+mn-lt"/>
                          <a:ea typeface="Times New Roman" panose="02020603050405020304" pitchFamily="18" charset="0"/>
                          <a:cs typeface="Times New Roman" panose="02020603050405020304" pitchFamily="18" charset="0"/>
                        </a:rPr>
                        <a:t>acceleration.</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00965" marR="97155" indent="-635" algn="ctr">
                        <a:lnSpc>
                          <a:spcPts val="1280"/>
                        </a:lnSpc>
                        <a:spcBef>
                          <a:spcPts val="1190"/>
                        </a:spcBef>
                      </a:pPr>
                      <a:r>
                        <a:rPr lang="en-US" sz="1100">
                          <a:effectLst/>
                          <a:latin typeface="+mn-lt"/>
                          <a:ea typeface="Times New Roman" panose="02020603050405020304" pitchFamily="18" charset="0"/>
                          <a:cs typeface="Times New Roman" panose="02020603050405020304" pitchFamily="18" charset="0"/>
                        </a:rPr>
                        <a:t>Noisy</a:t>
                      </a:r>
                      <a:r>
                        <a:rPr lang="en-US" sz="1100" spc="-6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data</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requires</a:t>
                      </a:r>
                      <a:r>
                        <a:rPr lang="en-US" sz="1100" spc="-6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signal processing. It can’t classify</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all</a:t>
                      </a:r>
                      <a:r>
                        <a:rPr lang="en-US" sz="1100" spc="-6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movements</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on its own.</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4323043"/>
                  </a:ext>
                </a:extLst>
              </a:tr>
              <a:tr h="785495">
                <a:tc>
                  <a:txBody>
                    <a:bodyPr/>
                    <a:lstStyle/>
                    <a:p>
                      <a:pPr marL="5080" marR="2540" algn="ctr">
                        <a:lnSpc>
                          <a:spcPts val="1280"/>
                        </a:lnSpc>
                        <a:spcBef>
                          <a:spcPts val="1200"/>
                        </a:spcBef>
                      </a:pPr>
                      <a:r>
                        <a:rPr lang="en-US" sz="1100" spc="-10">
                          <a:effectLst/>
                          <a:latin typeface="+mn-lt"/>
                          <a:ea typeface="Times New Roman" panose="02020603050405020304" pitchFamily="18" charset="0"/>
                          <a:cs typeface="Times New Roman" panose="02020603050405020304" pitchFamily="18" charset="0"/>
                        </a:rPr>
                        <a:t>Gyroscope</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62560" marR="156845" indent="1270" algn="ctr">
                        <a:lnSpc>
                          <a:spcPts val="1280"/>
                        </a:lnSpc>
                        <a:spcBef>
                          <a:spcPts val="1190"/>
                        </a:spcBef>
                      </a:pPr>
                      <a:r>
                        <a:rPr lang="en-US" sz="1100">
                          <a:effectLst/>
                          <a:latin typeface="+mn-lt"/>
                          <a:ea typeface="Times New Roman" panose="02020603050405020304" pitchFamily="18" charset="0"/>
                          <a:cs typeface="Times New Roman" panose="02020603050405020304" pitchFamily="18" charset="0"/>
                        </a:rPr>
                        <a:t>High accuracy in rotation/orientation detection. Complement</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accelerometer</a:t>
                      </a:r>
                      <a:r>
                        <a:rPr lang="en-US" sz="1100" spc="-70">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data.</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48590" marR="144780" indent="2540" algn="ctr">
                        <a:lnSpc>
                          <a:spcPts val="1280"/>
                        </a:lnSpc>
                        <a:spcBef>
                          <a:spcPts val="1190"/>
                        </a:spcBef>
                      </a:pPr>
                      <a:r>
                        <a:rPr lang="en-US" sz="1100">
                          <a:effectLst/>
                          <a:latin typeface="+mn-lt"/>
                          <a:ea typeface="Times New Roman" panose="02020603050405020304" pitchFamily="18" charset="0"/>
                          <a:cs typeface="Times New Roman" panose="02020603050405020304" pitchFamily="18" charset="0"/>
                        </a:rPr>
                        <a:t>Higher energy consumption. Requires calibration</a:t>
                      </a:r>
                      <a:r>
                        <a:rPr lang="en-US" sz="1100" spc="-15">
                          <a:effectLst/>
                          <a:latin typeface="+mn-lt"/>
                          <a:ea typeface="Times New Roman" panose="02020603050405020304" pitchFamily="18" charset="0"/>
                          <a:cs typeface="Times New Roman" panose="02020603050405020304" pitchFamily="18" charset="0"/>
                        </a:rPr>
                        <a:t> </a:t>
                      </a:r>
                      <a:r>
                        <a:rPr lang="en-US" sz="1100">
                          <a:effectLst/>
                          <a:latin typeface="+mn-lt"/>
                          <a:ea typeface="Times New Roman" panose="02020603050405020304" pitchFamily="18" charset="0"/>
                          <a:cs typeface="Times New Roman" panose="02020603050405020304" pitchFamily="18" charset="0"/>
                        </a:rPr>
                        <a:t>for</a:t>
                      </a:r>
                      <a:r>
                        <a:rPr lang="en-US" sz="1100" spc="-10">
                          <a:effectLst/>
                          <a:latin typeface="+mn-lt"/>
                          <a:ea typeface="Times New Roman" panose="02020603050405020304" pitchFamily="18" charset="0"/>
                          <a:cs typeface="Times New Roman" panose="02020603050405020304" pitchFamily="18" charset="0"/>
                        </a:rPr>
                        <a:t> accuracy.</a:t>
                      </a:r>
                      <a:endParaRPr lang="en-GB" sz="1100">
                        <a:effectLst/>
                        <a:latin typeface="+mn-lt"/>
                        <a:ea typeface="Times New Roman" panose="02020603050405020304" pitchFamily="18" charset="0"/>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7682640"/>
                  </a:ext>
                </a:extLst>
              </a:tr>
            </a:tbl>
          </a:graphicData>
        </a:graphic>
      </p:graphicFrame>
      <p:graphicFrame>
        <p:nvGraphicFramePr>
          <p:cNvPr id="19" name="Tablo 18">
            <a:extLst>
              <a:ext uri="{FF2B5EF4-FFF2-40B4-BE49-F238E27FC236}">
                <a16:creationId xmlns:a16="http://schemas.microsoft.com/office/drawing/2014/main" id="{E2DDA45C-AFA8-064F-1266-143BA113AC72}"/>
              </a:ext>
            </a:extLst>
          </p:cNvPr>
          <p:cNvGraphicFramePr>
            <a:graphicFrameLocks noGrp="1"/>
          </p:cNvGraphicFramePr>
          <p:nvPr>
            <p:extLst>
              <p:ext uri="{D42A27DB-BD31-4B8C-83A1-F6EECF244321}">
                <p14:modId xmlns:p14="http://schemas.microsoft.com/office/powerpoint/2010/main" val="4453047"/>
              </p:ext>
            </p:extLst>
          </p:nvPr>
        </p:nvGraphicFramePr>
        <p:xfrm>
          <a:off x="6095998" y="3739593"/>
          <a:ext cx="5484494" cy="2051685"/>
        </p:xfrm>
        <a:graphic>
          <a:graphicData uri="http://schemas.openxmlformats.org/drawingml/2006/table">
            <a:tbl>
              <a:tblPr firstRow="1" firstCol="1" bandRow="1"/>
              <a:tblGrid>
                <a:gridCol w="1636972">
                  <a:extLst>
                    <a:ext uri="{9D8B030D-6E8A-4147-A177-3AD203B41FA5}">
                      <a16:colId xmlns:a16="http://schemas.microsoft.com/office/drawing/2014/main" val="3878499105"/>
                    </a:ext>
                  </a:extLst>
                </a:gridCol>
                <a:gridCol w="2180498">
                  <a:extLst>
                    <a:ext uri="{9D8B030D-6E8A-4147-A177-3AD203B41FA5}">
                      <a16:colId xmlns:a16="http://schemas.microsoft.com/office/drawing/2014/main" val="1423397044"/>
                    </a:ext>
                  </a:extLst>
                </a:gridCol>
                <a:gridCol w="1667024">
                  <a:extLst>
                    <a:ext uri="{9D8B030D-6E8A-4147-A177-3AD203B41FA5}">
                      <a16:colId xmlns:a16="http://schemas.microsoft.com/office/drawing/2014/main" val="1901016495"/>
                    </a:ext>
                  </a:extLst>
                </a:gridCol>
              </a:tblGrid>
              <a:tr h="0">
                <a:tc>
                  <a:txBody>
                    <a:bodyPr/>
                    <a:lstStyle/>
                    <a:p>
                      <a:pPr algn="ctr">
                        <a:lnSpc>
                          <a:spcPct val="115000"/>
                        </a:lnSpc>
                        <a:spcAft>
                          <a:spcPts val="1000"/>
                        </a:spcAft>
                      </a:pPr>
                      <a:r>
                        <a:rPr lang="en-US" sz="1000" b="1">
                          <a:effectLst/>
                          <a:latin typeface="+mn-lt"/>
                          <a:ea typeface="MS Mincho" panose="02020609040205080304" pitchFamily="49" charset="-128"/>
                          <a:cs typeface="Times New Roman" panose="02020603050405020304" pitchFamily="18" charset="0"/>
                        </a:rPr>
                        <a:t>Component</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b="1">
                          <a:effectLst/>
                          <a:latin typeface="+mn-lt"/>
                          <a:ea typeface="MS Mincho" panose="02020609040205080304" pitchFamily="49" charset="-128"/>
                          <a:cs typeface="Times New Roman" panose="02020603050405020304" pitchFamily="18" charset="0"/>
                        </a:rPr>
                        <a:t>Advantages</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b="1">
                          <a:effectLst/>
                          <a:latin typeface="+mn-lt"/>
                          <a:ea typeface="MS Mincho" panose="02020609040205080304" pitchFamily="49" charset="-128"/>
                          <a:cs typeface="Times New Roman" panose="02020603050405020304" pitchFamily="18" charset="0"/>
                        </a:rPr>
                        <a:t>Disadvantages</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6467601"/>
                  </a:ext>
                </a:extLst>
              </a:tr>
              <a:tr h="0">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ESP32</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Dual-core processor. Integrated Wi-Fi/Bluetooth. Cost-effective.</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Limited for complex algorithms. Energy optimization required.</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7232114"/>
                  </a:ext>
                </a:extLst>
              </a:tr>
              <a:tr h="0">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Arduino Nano</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Compact, BLE for low power use. Easy to develop.</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Limited processing power. No Wi-Fi support.</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7680972"/>
                  </a:ext>
                </a:extLst>
              </a:tr>
              <a:tr h="0">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Raspberry Pi</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High-performance dual core. Affordable with many I/O pins.</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No wireless communication (requires external modules). Less energy efficient.</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4946884"/>
                  </a:ext>
                </a:extLst>
              </a:tr>
              <a:tr h="0">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STM32</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High processing power, energy efficiency. Versatile for many applications.</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000">
                          <a:effectLst/>
                          <a:latin typeface="+mn-lt"/>
                          <a:ea typeface="MS Mincho" panose="02020609040205080304" pitchFamily="49" charset="-128"/>
                          <a:cs typeface="Times New Roman" panose="02020603050405020304" pitchFamily="18" charset="0"/>
                        </a:rPr>
                        <a:t>Complex development. Needs external modules for Wi-Fi/BLE.</a:t>
                      </a:r>
                      <a:endParaRPr lang="en-GB" sz="1100">
                        <a:effectLst/>
                        <a:latin typeface="+mn-lt"/>
                        <a:ea typeface="MS Mincho" panose="02020609040205080304" pitchFamily="49"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0062639"/>
                  </a:ext>
                </a:extLst>
              </a:tr>
            </a:tbl>
          </a:graphicData>
        </a:graphic>
      </p:graphicFrame>
      <p:sp>
        <p:nvSpPr>
          <p:cNvPr id="20" name="Metin kutusu 19">
            <a:extLst>
              <a:ext uri="{FF2B5EF4-FFF2-40B4-BE49-F238E27FC236}">
                <a16:creationId xmlns:a16="http://schemas.microsoft.com/office/drawing/2014/main" id="{A261C18E-0B51-1359-0E01-E526D80D81E4}"/>
              </a:ext>
            </a:extLst>
          </p:cNvPr>
          <p:cNvSpPr txBox="1"/>
          <p:nvPr/>
        </p:nvSpPr>
        <p:spPr>
          <a:xfrm>
            <a:off x="7450557" y="3219011"/>
            <a:ext cx="2775375" cy="307777"/>
          </a:xfrm>
          <a:prstGeom prst="rect">
            <a:avLst/>
          </a:prstGeom>
          <a:noFill/>
        </p:spPr>
        <p:txBody>
          <a:bodyPr wrap="none" rtlCol="0">
            <a:spAutoFit/>
          </a:bodyPr>
          <a:lstStyle/>
          <a:p>
            <a:r>
              <a:rPr lang="tr-TR" sz="1400"/>
              <a:t>Table 3 : Activity Monitoring Sensor</a:t>
            </a:r>
            <a:endParaRPr lang="en-GB" sz="1400"/>
          </a:p>
        </p:txBody>
      </p:sp>
      <p:sp>
        <p:nvSpPr>
          <p:cNvPr id="21" name="Metin kutusu 20">
            <a:extLst>
              <a:ext uri="{FF2B5EF4-FFF2-40B4-BE49-F238E27FC236}">
                <a16:creationId xmlns:a16="http://schemas.microsoft.com/office/drawing/2014/main" id="{87C13C49-D6A1-D36B-7B24-36736BE4EF0D}"/>
              </a:ext>
            </a:extLst>
          </p:cNvPr>
          <p:cNvSpPr txBox="1"/>
          <p:nvPr/>
        </p:nvSpPr>
        <p:spPr>
          <a:xfrm>
            <a:off x="7094439" y="6047813"/>
            <a:ext cx="3947876" cy="307777"/>
          </a:xfrm>
          <a:prstGeom prst="rect">
            <a:avLst/>
          </a:prstGeom>
          <a:noFill/>
        </p:spPr>
        <p:txBody>
          <a:bodyPr wrap="none" rtlCol="0">
            <a:spAutoFit/>
          </a:bodyPr>
          <a:lstStyle/>
          <a:p>
            <a:r>
              <a:rPr lang="tr-TR" sz="1400"/>
              <a:t>Table 4 : Comparison of Microcontrollers for Project</a:t>
            </a:r>
            <a:endParaRPr lang="en-GB" sz="1400"/>
          </a:p>
        </p:txBody>
      </p:sp>
    </p:spTree>
    <p:extLst>
      <p:ext uri="{BB962C8B-B14F-4D97-AF65-F5344CB8AC3E}">
        <p14:creationId xmlns:p14="http://schemas.microsoft.com/office/powerpoint/2010/main" val="218093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813A9-1DBF-4494-4A2B-95198D2D181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FB5A7E1-159F-259F-055B-F0B0A8F8F484}"/>
              </a:ext>
            </a:extLst>
          </p:cNvPr>
          <p:cNvSpPr/>
          <p:nvPr/>
        </p:nvSpPr>
        <p:spPr>
          <a:xfrm>
            <a:off x="0" y="6492875"/>
            <a:ext cx="12192000" cy="365125"/>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8" name="Picture 7" descr="A picture containing text&#10;&#10;Description automatically generated">
            <a:extLst>
              <a:ext uri="{FF2B5EF4-FFF2-40B4-BE49-F238E27FC236}">
                <a16:creationId xmlns:a16="http://schemas.microsoft.com/office/drawing/2014/main" id="{D83C7481-ACE6-8A13-E26C-B9B575E5B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47813"/>
            <a:ext cx="3203961" cy="440855"/>
          </a:xfrm>
          <a:prstGeom prst="rect">
            <a:avLst/>
          </a:prstGeom>
        </p:spPr>
      </p:pic>
      <p:sp>
        <p:nvSpPr>
          <p:cNvPr id="9" name="TextBox 8">
            <a:extLst>
              <a:ext uri="{FF2B5EF4-FFF2-40B4-BE49-F238E27FC236}">
                <a16:creationId xmlns:a16="http://schemas.microsoft.com/office/drawing/2014/main" id="{71F31AD7-1001-6730-BA21-5447C65B48F4}"/>
              </a:ext>
            </a:extLst>
          </p:cNvPr>
          <p:cNvSpPr txBox="1"/>
          <p:nvPr/>
        </p:nvSpPr>
        <p:spPr>
          <a:xfrm>
            <a:off x="0" y="6492875"/>
            <a:ext cx="12192000" cy="369332"/>
          </a:xfrm>
          <a:prstGeom prst="rect">
            <a:avLst/>
          </a:prstGeom>
          <a:solidFill>
            <a:schemeClr val="tx2">
              <a:lumMod val="75000"/>
            </a:schemeClr>
          </a:solidFill>
        </p:spPr>
        <p:txBody>
          <a:bodyPr wrap="square" rtlCol="0">
            <a:spAutoFit/>
          </a:bodyPr>
          <a:lstStyle/>
          <a:p>
            <a:r>
              <a:rPr lang="en-US" b="1">
                <a:solidFill>
                  <a:schemeClr val="bg1"/>
                </a:solidFill>
              </a:rPr>
              <a:t>									</a:t>
            </a:r>
            <a:endParaRPr lang="tr-TR" b="1">
              <a:solidFill>
                <a:schemeClr val="bg1"/>
              </a:solidFill>
            </a:endParaRPr>
          </a:p>
        </p:txBody>
      </p:sp>
      <p:sp>
        <p:nvSpPr>
          <p:cNvPr id="3" name="Slide Number Placeholder 2">
            <a:extLst>
              <a:ext uri="{FF2B5EF4-FFF2-40B4-BE49-F238E27FC236}">
                <a16:creationId xmlns:a16="http://schemas.microsoft.com/office/drawing/2014/main" id="{B029B78D-8041-DAA1-58F3-FF2D1D2409A2}"/>
              </a:ext>
            </a:extLst>
          </p:cNvPr>
          <p:cNvSpPr>
            <a:spLocks noGrp="1"/>
          </p:cNvSpPr>
          <p:nvPr>
            <p:ph type="sldNum" sz="quarter" idx="12"/>
          </p:nvPr>
        </p:nvSpPr>
        <p:spPr/>
        <p:txBody>
          <a:bodyPr/>
          <a:lstStyle/>
          <a:p>
            <a:fld id="{1B86656A-5C4B-4F67-9DD1-C055FE059080}" type="slidenum">
              <a:rPr lang="tr-TR" sz="1600" b="1" smtClean="0">
                <a:solidFill>
                  <a:schemeClr val="bg1"/>
                </a:solidFill>
              </a:rPr>
              <a:t>9</a:t>
            </a:fld>
            <a:endParaRPr lang="tr-TR" b="1">
              <a:solidFill>
                <a:schemeClr val="bg1"/>
              </a:solidFill>
            </a:endParaRPr>
          </a:p>
        </p:txBody>
      </p:sp>
      <p:sp>
        <p:nvSpPr>
          <p:cNvPr id="5" name="Footer Placeholder 4">
            <a:extLst>
              <a:ext uri="{FF2B5EF4-FFF2-40B4-BE49-F238E27FC236}">
                <a16:creationId xmlns:a16="http://schemas.microsoft.com/office/drawing/2014/main" id="{AFBF3476-0C49-EA10-2208-3C49A1A9B33A}"/>
              </a:ext>
            </a:extLst>
          </p:cNvPr>
          <p:cNvSpPr>
            <a:spLocks noGrp="1"/>
          </p:cNvSpPr>
          <p:nvPr>
            <p:ph type="ftr" sz="quarter" idx="11"/>
          </p:nvPr>
        </p:nvSpPr>
        <p:spPr>
          <a:xfrm>
            <a:off x="-1" y="6498054"/>
            <a:ext cx="12191999" cy="365125"/>
          </a:xfrm>
        </p:spPr>
        <p:txBody>
          <a:bodyPr/>
          <a:lstStyle/>
          <a:p>
            <a:r>
              <a:rPr lang="en-US"/>
              <a:t>FENS40</a:t>
            </a:r>
            <a:r>
              <a:rPr lang="tr-TR"/>
              <a:t>1 </a:t>
            </a:r>
            <a:r>
              <a:rPr lang="en-US"/>
              <a:t>		   						          </a:t>
            </a:r>
            <a:r>
              <a:rPr lang="tr-TR"/>
              <a:t>Kadir Has </a:t>
            </a:r>
            <a:r>
              <a:rPr lang="en-US"/>
              <a:t>University</a:t>
            </a:r>
          </a:p>
        </p:txBody>
      </p:sp>
      <p:pic>
        <p:nvPicPr>
          <p:cNvPr id="2" name="Picture 1" descr="A blue circle with white text and a building&#10;&#10;Description automatically generated">
            <a:extLst>
              <a:ext uri="{FF2B5EF4-FFF2-40B4-BE49-F238E27FC236}">
                <a16:creationId xmlns:a16="http://schemas.microsoft.com/office/drawing/2014/main" id="{A12ACD48-4CF4-B1EE-3615-F03DE0D4A6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465" y="83697"/>
            <a:ext cx="1022555" cy="1022555"/>
          </a:xfrm>
          <a:prstGeom prst="rect">
            <a:avLst/>
          </a:prstGeom>
        </p:spPr>
      </p:pic>
      <p:sp>
        <p:nvSpPr>
          <p:cNvPr id="6" name="Title 11">
            <a:extLst>
              <a:ext uri="{FF2B5EF4-FFF2-40B4-BE49-F238E27FC236}">
                <a16:creationId xmlns:a16="http://schemas.microsoft.com/office/drawing/2014/main" id="{E28C0F7D-9E9F-12ED-BCEC-244C080E483C}"/>
              </a:ext>
            </a:extLst>
          </p:cNvPr>
          <p:cNvSpPr>
            <a:spLocks noGrp="1"/>
          </p:cNvSpPr>
          <p:nvPr>
            <p:ph type="title"/>
          </p:nvPr>
        </p:nvSpPr>
        <p:spPr>
          <a:xfrm>
            <a:off x="334296" y="1"/>
            <a:ext cx="10515600" cy="1022556"/>
          </a:xfrm>
        </p:spPr>
        <p:txBody>
          <a:bodyPr>
            <a:normAutofit/>
          </a:bodyPr>
          <a:lstStyle/>
          <a:p>
            <a:r>
              <a:rPr lang="en-US" sz="2800" b="1">
                <a:latin typeface="+mn-lt"/>
                <a:cs typeface="Arial"/>
              </a:rPr>
              <a:t>Activity Monitoring</a:t>
            </a:r>
            <a:endParaRPr lang="en-US" sz="2800" b="1">
              <a:latin typeface="+mn-lt"/>
              <a:cs typeface="Arial" panose="020B0604020202020204" pitchFamily="34" charset="0"/>
            </a:endParaRPr>
          </a:p>
        </p:txBody>
      </p:sp>
      <p:sp>
        <p:nvSpPr>
          <p:cNvPr id="12" name="Content Placeholder 4">
            <a:extLst>
              <a:ext uri="{FF2B5EF4-FFF2-40B4-BE49-F238E27FC236}">
                <a16:creationId xmlns:a16="http://schemas.microsoft.com/office/drawing/2014/main" id="{8B702DC6-FF57-FF47-E519-99E489EB1AFC}"/>
              </a:ext>
            </a:extLst>
          </p:cNvPr>
          <p:cNvSpPr>
            <a:spLocks noGrp="1"/>
          </p:cNvSpPr>
          <p:nvPr>
            <p:ph idx="1"/>
          </p:nvPr>
        </p:nvSpPr>
        <p:spPr>
          <a:xfrm>
            <a:off x="334296" y="1007932"/>
            <a:ext cx="5001058" cy="5386623"/>
          </a:xfrm>
        </p:spPr>
        <p:txBody>
          <a:bodyPr vert="horz" lIns="91440" tIns="45720" rIns="91440" bIns="45720" rtlCol="0" anchor="t">
            <a:noAutofit/>
          </a:bodyPr>
          <a:lstStyle/>
          <a:p>
            <a:pPr marL="0" indent="0" algn="just">
              <a:lnSpc>
                <a:spcPct val="150000"/>
              </a:lnSpc>
              <a:buNone/>
            </a:pPr>
            <a:r>
              <a:rPr lang="en-US" sz="1600" b="1" i="1">
                <a:ea typeface="Calibri"/>
                <a:cs typeface="Times New Roman"/>
              </a:rPr>
              <a:t>LSTM Model: </a:t>
            </a:r>
          </a:p>
          <a:p>
            <a:pPr algn="just">
              <a:lnSpc>
                <a:spcPct val="150000"/>
              </a:lnSpc>
            </a:pPr>
            <a:r>
              <a:rPr lang="en-US" sz="1600">
                <a:ea typeface="Calibri"/>
                <a:cs typeface="Times New Roman"/>
              </a:rPr>
              <a:t>Analyze time-series data to classify movement types using sequential pattern recognition.</a:t>
            </a:r>
          </a:p>
          <a:p>
            <a:pPr marL="0" indent="0" algn="just">
              <a:lnSpc>
                <a:spcPct val="150000"/>
              </a:lnSpc>
              <a:buNone/>
            </a:pPr>
            <a:endParaRPr lang="en-US" sz="1050">
              <a:ea typeface="Calibri"/>
              <a:cs typeface="Times New Roman"/>
            </a:endParaRPr>
          </a:p>
          <a:p>
            <a:pPr marL="0" indent="0" algn="just">
              <a:lnSpc>
                <a:spcPct val="150000"/>
              </a:lnSpc>
              <a:buNone/>
            </a:pPr>
            <a:r>
              <a:rPr lang="en-US" sz="1600" b="1" i="1">
                <a:ea typeface="Calibri"/>
                <a:cs typeface="Times New Roman"/>
              </a:rPr>
              <a:t>3-Axis Accelerometer: </a:t>
            </a:r>
          </a:p>
          <a:p>
            <a:pPr algn="just">
              <a:lnSpc>
                <a:spcPct val="150000"/>
              </a:lnSpc>
            </a:pPr>
            <a:r>
              <a:rPr lang="en-US" sz="1600">
                <a:ea typeface="Calibri"/>
                <a:cs typeface="Times New Roman"/>
              </a:rPr>
              <a:t>Monitor movements across x, y, z axes to track activities like walking, falling, or reaching. </a:t>
            </a:r>
          </a:p>
          <a:p>
            <a:pPr marL="0" indent="0" algn="just">
              <a:lnSpc>
                <a:spcPct val="150000"/>
              </a:lnSpc>
              <a:buNone/>
            </a:pPr>
            <a:endParaRPr lang="en-US" sz="1050">
              <a:ea typeface="Calibri"/>
              <a:cs typeface="Times New Roman"/>
            </a:endParaRPr>
          </a:p>
          <a:p>
            <a:pPr marL="0" indent="0" algn="just">
              <a:lnSpc>
                <a:spcPct val="150000"/>
              </a:lnSpc>
              <a:buNone/>
            </a:pPr>
            <a:r>
              <a:rPr lang="en-US" sz="1600" b="1" i="1">
                <a:ea typeface="Calibri"/>
                <a:cs typeface="Times New Roman"/>
              </a:rPr>
              <a:t>Data Collection &amp; Labeling: </a:t>
            </a:r>
          </a:p>
          <a:p>
            <a:pPr algn="just">
              <a:lnSpc>
                <a:spcPct val="150000"/>
              </a:lnSpc>
            </a:pPr>
            <a:r>
              <a:rPr lang="en-US" sz="1600">
                <a:ea typeface="Calibri"/>
                <a:cs typeface="Times New Roman"/>
              </a:rPr>
              <a:t>Gather labeled data (e.g., "walking," "falling") in CSV format with timestamps and velocity values. </a:t>
            </a:r>
          </a:p>
        </p:txBody>
      </p:sp>
      <p:sp>
        <p:nvSpPr>
          <p:cNvPr id="10" name="Content Placeholder 4">
            <a:extLst>
              <a:ext uri="{FF2B5EF4-FFF2-40B4-BE49-F238E27FC236}">
                <a16:creationId xmlns:a16="http://schemas.microsoft.com/office/drawing/2014/main" id="{95BA60ED-6E97-28DE-FD4D-D1F92AF329C9}"/>
              </a:ext>
            </a:extLst>
          </p:cNvPr>
          <p:cNvSpPr txBox="1">
            <a:spLocks/>
          </p:cNvSpPr>
          <p:nvPr/>
        </p:nvSpPr>
        <p:spPr>
          <a:xfrm>
            <a:off x="6095998" y="1007488"/>
            <a:ext cx="5260260" cy="5386623"/>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1600" b="1" i="1">
                <a:ea typeface="Calibri"/>
                <a:cs typeface="Times New Roman"/>
              </a:rPr>
              <a:t>Training Phase: </a:t>
            </a:r>
          </a:p>
          <a:p>
            <a:pPr algn="just">
              <a:lnSpc>
                <a:spcPct val="150000"/>
              </a:lnSpc>
            </a:pPr>
            <a:r>
              <a:rPr lang="en-US" sz="1600">
                <a:ea typeface="Calibri"/>
                <a:cs typeface="Times New Roman"/>
              </a:rPr>
              <a:t>Train LSTM model with diverse, labeled datasets to generalize under various conditions. </a:t>
            </a:r>
          </a:p>
          <a:p>
            <a:pPr marL="0" indent="0" algn="just">
              <a:lnSpc>
                <a:spcPct val="150000"/>
              </a:lnSpc>
              <a:buNone/>
            </a:pPr>
            <a:endParaRPr lang="en-US" sz="1050">
              <a:ea typeface="Calibri"/>
              <a:cs typeface="Times New Roman"/>
            </a:endParaRPr>
          </a:p>
          <a:p>
            <a:pPr marL="0" indent="0" algn="just">
              <a:lnSpc>
                <a:spcPct val="150000"/>
              </a:lnSpc>
              <a:buFont typeface="Arial" panose="020B0604020202020204" pitchFamily="34" charset="0"/>
              <a:buNone/>
            </a:pPr>
            <a:r>
              <a:rPr lang="en-US" sz="1600" b="1" i="1">
                <a:ea typeface="Calibri"/>
                <a:cs typeface="Times New Roman"/>
              </a:rPr>
              <a:t>Anomaly Detection: </a:t>
            </a:r>
          </a:p>
          <a:p>
            <a:pPr algn="just">
              <a:lnSpc>
                <a:spcPct val="150000"/>
              </a:lnSpc>
            </a:pPr>
            <a:r>
              <a:rPr lang="en-US" sz="1600">
                <a:ea typeface="Calibri"/>
                <a:cs typeface="Times New Roman"/>
              </a:rPr>
              <a:t>Detect fall anomalies (sudden acceleration spike and stillness) and irregular movement patterns. </a:t>
            </a:r>
          </a:p>
          <a:p>
            <a:pPr marL="0" indent="0" algn="just">
              <a:lnSpc>
                <a:spcPct val="150000"/>
              </a:lnSpc>
              <a:buNone/>
            </a:pPr>
            <a:endParaRPr lang="en-US" sz="1050">
              <a:ea typeface="Calibri"/>
              <a:cs typeface="Times New Roman"/>
            </a:endParaRPr>
          </a:p>
          <a:p>
            <a:pPr marL="0" indent="0" algn="just">
              <a:lnSpc>
                <a:spcPct val="150000"/>
              </a:lnSpc>
              <a:buFont typeface="Arial" panose="020B0604020202020204" pitchFamily="34" charset="0"/>
              <a:buNone/>
            </a:pPr>
            <a:r>
              <a:rPr lang="en-US" sz="1600" b="1">
                <a:ea typeface="Calibri"/>
                <a:cs typeface="Times New Roman"/>
              </a:rPr>
              <a:t>Real-Time Alerts: </a:t>
            </a:r>
          </a:p>
          <a:p>
            <a:pPr marL="0" indent="0" algn="just">
              <a:lnSpc>
                <a:spcPct val="150000"/>
              </a:lnSpc>
              <a:buFont typeface="Arial" panose="020B0604020202020204" pitchFamily="34" charset="0"/>
              <a:buNone/>
            </a:pPr>
            <a:r>
              <a:rPr lang="en-US" sz="1600">
                <a:ea typeface="Calibri"/>
                <a:cs typeface="Times New Roman"/>
              </a:rPr>
              <a:t>Provide immediate audio warnings for detected anomalies to ensure quick responses.</a:t>
            </a:r>
          </a:p>
        </p:txBody>
      </p:sp>
    </p:spTree>
    <p:extLst>
      <p:ext uri="{BB962C8B-B14F-4D97-AF65-F5344CB8AC3E}">
        <p14:creationId xmlns:p14="http://schemas.microsoft.com/office/powerpoint/2010/main" val="15700851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cc19f78-2de2-41e8-a0be-4ca58667ab2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Belge" ma:contentTypeID="0x01010039630E19BA101649A2BF3C7D47B84981" ma:contentTypeVersion="16" ma:contentTypeDescription="Yeni belge oluşturun." ma:contentTypeScope="" ma:versionID="72b803e1e2bedc353202afeae5842e63">
  <xsd:schema xmlns:xsd="http://www.w3.org/2001/XMLSchema" xmlns:xs="http://www.w3.org/2001/XMLSchema" xmlns:p="http://schemas.microsoft.com/office/2006/metadata/properties" xmlns:ns3="fcc19f78-2de2-41e8-a0be-4ca58667ab25" xmlns:ns4="26222dcd-2981-4d7e-ad56-7b93c1ee991e" targetNamespace="http://schemas.microsoft.com/office/2006/metadata/properties" ma:root="true" ma:fieldsID="cdb70191987b0347b013527a5b8b24ca" ns3:_="" ns4:_="">
    <xsd:import namespace="fcc19f78-2de2-41e8-a0be-4ca58667ab25"/>
    <xsd:import namespace="26222dcd-2981-4d7e-ad56-7b93c1ee991e"/>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4:SharedWithUsers" minOccurs="0"/>
                <xsd:element ref="ns4:SharedWithDetails" minOccurs="0"/>
                <xsd:element ref="ns4:SharingHintHash" minOccurs="0"/>
                <xsd:element ref="ns3:MediaServiceSearchProperties" minOccurs="0"/>
                <xsd:element ref="ns3:_activity" minOccurs="0"/>
                <xsd:element ref="ns3:MediaServiceObjectDetectorVersions" minOccurs="0"/>
                <xsd:element ref="ns3:MediaServiceGenerationTime" minOccurs="0"/>
                <xsd:element ref="ns3:MediaServiceEventHashCode"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c19f78-2de2-41e8-a0be-4ca58667ab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222dcd-2981-4d7e-ad56-7b93c1ee991e" elementFormDefault="qualified">
    <xsd:import namespace="http://schemas.microsoft.com/office/2006/documentManagement/types"/>
    <xsd:import namespace="http://schemas.microsoft.com/office/infopath/2007/PartnerControls"/>
    <xsd:element name="SharedWithUsers" ma:index="15"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Ayrıntıları ile Paylaşıldı" ma:internalName="SharedWithDetails" ma:readOnly="true">
      <xsd:simpleType>
        <xsd:restriction base="dms:Note">
          <xsd:maxLength value="255"/>
        </xsd:restriction>
      </xsd:simpleType>
    </xsd:element>
    <xsd:element name="SharingHintHash" ma:index="17" nillable="true" ma:displayName="İpucu Paylaşımı Karması"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EC9AC9-EF57-497D-AAD2-179067E0EF6E}">
  <ds:schemaRefs>
    <ds:schemaRef ds:uri="fcc19f78-2de2-41e8-a0be-4ca58667ab25"/>
    <ds:schemaRef ds:uri="http://purl.org/dc/terms/"/>
    <ds:schemaRef ds:uri="26222dcd-2981-4d7e-ad56-7b93c1ee991e"/>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0A0C97B8-4748-4BBA-8558-B86E32D541FA}">
  <ds:schemaRefs>
    <ds:schemaRef ds:uri="26222dcd-2981-4d7e-ad56-7b93c1ee991e"/>
    <ds:schemaRef ds:uri="fcc19f78-2de2-41e8-a0be-4ca58667ab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3CF344BA-1BE3-4CA5-81A8-7DD6275438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195</TotalTime>
  <Words>2696</Words>
  <Application>Microsoft Office PowerPoint</Application>
  <PresentationFormat>Geniş ekran</PresentationFormat>
  <Paragraphs>431</Paragraphs>
  <Slides>18</Slides>
  <Notes>2</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18</vt:i4>
      </vt:variant>
    </vt:vector>
  </HeadingPairs>
  <TitlesOfParts>
    <vt:vector size="28" baseType="lpstr">
      <vt:lpstr>Arial</vt:lpstr>
      <vt:lpstr>Calibri</vt:lpstr>
      <vt:lpstr>Calibri Light</vt:lpstr>
      <vt:lpstr>Circular Std</vt:lpstr>
      <vt:lpstr>Google Sans</vt:lpstr>
      <vt:lpstr>Helvetica Neue</vt:lpstr>
      <vt:lpstr>HelveticaNeue Regular</vt:lpstr>
      <vt:lpstr>Times New Roman</vt:lpstr>
      <vt:lpstr>Wingdings</vt:lpstr>
      <vt:lpstr>Office Theme</vt:lpstr>
      <vt:lpstr>PowerPoint Sunusu</vt:lpstr>
      <vt:lpstr>Problem Definition</vt:lpstr>
      <vt:lpstr>Aim</vt:lpstr>
      <vt:lpstr>Parameters for Objectives</vt:lpstr>
      <vt:lpstr>PowerPoint Sunusu</vt:lpstr>
      <vt:lpstr>Obstacle Detection</vt:lpstr>
      <vt:lpstr>Obstacle Detection</vt:lpstr>
      <vt:lpstr>Activity Monitoring</vt:lpstr>
      <vt:lpstr>Activity Monitoring</vt:lpstr>
      <vt:lpstr>Risk Management</vt:lpstr>
      <vt:lpstr>Requirements</vt:lpstr>
      <vt:lpstr>Work Packages</vt:lpstr>
      <vt:lpstr>Work Packages</vt:lpstr>
      <vt:lpstr>Team Members Contribution</vt:lpstr>
      <vt:lpstr>Project Calendar</vt:lpstr>
      <vt:lpstr>Infrastructure Requirements</vt:lpstr>
      <vt:lpstr>Budget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BERKAY SARI</dc:creator>
  <cp:lastModifiedBy>BERKE KAYA</cp:lastModifiedBy>
  <cp:revision>2</cp:revision>
  <dcterms:created xsi:type="dcterms:W3CDTF">2022-10-21T18:04:37Z</dcterms:created>
  <dcterms:modified xsi:type="dcterms:W3CDTF">2025-01-07T19:21:48Z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0x01010039630E19BA101649A2BF3C7D47B84981</vt:lpwstr>
  </property>
</Properties>
</file>