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1" r:id="rId5"/>
    <p:sldId id="319" r:id="rId6"/>
    <p:sldId id="340" r:id="rId7"/>
    <p:sldId id="347" r:id="rId8"/>
    <p:sldId id="348" r:id="rId9"/>
    <p:sldId id="330" r:id="rId10"/>
    <p:sldId id="331" r:id="rId11"/>
    <p:sldId id="353" r:id="rId12"/>
    <p:sldId id="351" r:id="rId13"/>
    <p:sldId id="35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03AAA-62EE-48B8-9FD8-DF6B4464A3DC}" v="404" dt="2025-04-18T11:25:09.972"/>
    <p1510:client id="{897082C1-AB88-4D67-8A70-AC6DC28E2483}" v="1293" dt="2025-04-18T11:25:47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D2BE2-D126-470D-8559-D50D354105F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96221-E20A-4557-AA6A-1C7BE544A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ED117-7CA5-4FF4-8754-E8A5EB70EDD8}" type="datetime1">
              <a:rPr lang="tr-TR" smtClean="0"/>
              <a:t>19.05.2025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EEE204            Kadir Has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602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85D7-A401-4F80-B394-70799B41AA2C}" type="datetime1">
              <a:rPr lang="tr-TR" smtClean="0"/>
              <a:t>19.05.2025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EEE204            Kadir Has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353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9403-DC6D-43F6-8F3A-647100A9DEC6}" type="datetime1">
              <a:rPr lang="tr-TR" smtClean="0"/>
              <a:t>19.05.2025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EEE204            Kadir Has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862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19909" cy="365125"/>
          </a:xfrm>
        </p:spPr>
        <p:txBody>
          <a:bodyPr/>
          <a:lstStyle/>
          <a:p>
            <a:fld id="{67E37F3C-0B65-4085-AFB5-01E5F41DB9A3}" type="datetime1">
              <a:rPr lang="tr-TR" smtClean="0"/>
              <a:t>19.05.2025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58108" y="6492586"/>
            <a:ext cx="7130473" cy="365125"/>
          </a:xfrm>
        </p:spPr>
        <p:txBody>
          <a:bodyPr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tr-TR"/>
              <a:t>EEE204</a:t>
            </a:r>
            <a:r>
              <a:rPr lang="en-US"/>
              <a:t>                                                </a:t>
            </a:r>
            <a:r>
              <a:rPr lang="tr-TR"/>
              <a:t>Kadir Has </a:t>
            </a:r>
            <a:r>
              <a:rPr lang="tr-TR" err="1"/>
              <a:t>University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28727" y="6492875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1B86656A-5C4B-4F67-9DD1-C055FE05908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7642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23386-35A7-4396-9E5B-EBDE878B3BD6}" type="datetime1">
              <a:rPr lang="tr-TR" smtClean="0"/>
              <a:t>19.05.2025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EEE204            Kadir Has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128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E037-93BD-4E8B-9B98-EB0FC8B9638A}" type="datetime1">
              <a:rPr lang="tr-TR" smtClean="0"/>
              <a:t>19.05.2025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EEE204            Kadir Has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272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73B16-B852-4237-B9B4-E9992B4069DF}" type="datetime1">
              <a:rPr lang="tr-TR" smtClean="0"/>
              <a:t>19.05.2025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EEE204            Kadir Has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807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F8BF4-601A-4C73-96E1-171F8959118A}" type="datetime1">
              <a:rPr lang="tr-TR" smtClean="0"/>
              <a:t>19.05.2025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EEE204            Kadir Has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049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C059-57FB-4C5F-9AD1-305D4ACE5888}" type="datetime1">
              <a:rPr lang="tr-TR" smtClean="0"/>
              <a:t>19.05.2025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EEE204            Kadir Has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890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C132-0B87-4CDF-BD4D-0AD1B9B0683C}" type="datetime1">
              <a:rPr lang="tr-TR" smtClean="0"/>
              <a:t>19.05.2025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EEE204            Kadir Has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820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6BE3-1B36-418D-B06F-85A745E77BB2}" type="datetime1">
              <a:rPr lang="tr-TR" smtClean="0"/>
              <a:t>19.05.2025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EEE204            Kadir Has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787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702C-9E3F-42BC-A784-224B080AFABA}" type="datetime1">
              <a:rPr lang="tr-TR" smtClean="0"/>
              <a:t>19.05.2025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EEE204            Kadir Has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6656A-5C4B-4F67-9DD1-C055FE0590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193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14BE00-D50F-F855-2056-A24B6DC3CC7A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1FE4E-3BE6-12EA-B810-A431A270CAD7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</a:rPr>
              <a:t>									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730943-3FAA-E12F-8847-D6EBBD82BB58}"/>
              </a:ext>
            </a:extLst>
          </p:cNvPr>
          <p:cNvSpPr txBox="1">
            <a:spLocks/>
          </p:cNvSpPr>
          <p:nvPr/>
        </p:nvSpPr>
        <p:spPr>
          <a:xfrm>
            <a:off x="0" y="4497687"/>
            <a:ext cx="12191998" cy="15875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noProof="1">
                <a:latin typeface="Arial"/>
                <a:cs typeface="Arial"/>
              </a:rPr>
              <a:t>20201706011 BERKE KAYA (EEE)</a:t>
            </a:r>
          </a:p>
          <a:p>
            <a:pPr marL="0" indent="0" algn="ctr">
              <a:buNone/>
            </a:pPr>
            <a:r>
              <a:rPr lang="en-US" sz="1800" noProof="1">
                <a:latin typeface="Arial"/>
                <a:cs typeface="Arial"/>
              </a:rPr>
              <a:t>20201706014 BERKAY SARI (EEE)</a:t>
            </a:r>
          </a:p>
          <a:p>
            <a:pPr marL="0" indent="0" algn="ctr">
              <a:buNone/>
            </a:pPr>
            <a:r>
              <a:rPr lang="en-US" sz="1800" noProof="1">
                <a:latin typeface="Arial"/>
                <a:cs typeface="Arial"/>
              </a:rPr>
              <a:t>20201706016 SAMET KARTLAR (EEE)</a:t>
            </a:r>
          </a:p>
          <a:p>
            <a:pPr marL="0" indent="0" algn="ctr">
              <a:buNone/>
            </a:pPr>
            <a:r>
              <a:rPr lang="en-US" sz="1800" noProof="1">
                <a:latin typeface="Arial"/>
                <a:cs typeface="Arial"/>
              </a:rPr>
              <a:t>20221804017 HAKAN ÇANAKÇI (EEE)</a:t>
            </a:r>
          </a:p>
          <a:p>
            <a:pPr marL="0" indent="0" algn="ctr">
              <a:buNone/>
            </a:pPr>
            <a:endParaRPr lang="en-US" sz="18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E502E-81AE-5254-72D8-6F7A8F20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en-US" sz="1600" b="1" noProof="1" smtClean="0">
                <a:solidFill>
                  <a:schemeClr val="bg1"/>
                </a:solidFill>
              </a:rPr>
              <a:t>1</a:t>
            </a:fld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B2B1-A3E0-FD72-38C6-171A0851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054"/>
            <a:ext cx="12191999" cy="365125"/>
          </a:xfrm>
        </p:spPr>
        <p:txBody>
          <a:bodyPr/>
          <a:lstStyle/>
          <a:p>
            <a:r>
              <a:rPr lang="en-US" noProof="1"/>
              <a:t>FENS402 		   						          Kadir Has University</a:t>
            </a:r>
          </a:p>
        </p:txBody>
      </p:sp>
      <p:pic>
        <p:nvPicPr>
          <p:cNvPr id="2" name="Picture 1" descr="A blue circle with white text and a building&#10;&#10;Description automatically generated">
            <a:extLst>
              <a:ext uri="{FF2B5EF4-FFF2-40B4-BE49-F238E27FC236}">
                <a16:creationId xmlns:a16="http://schemas.microsoft.com/office/drawing/2014/main" id="{4A3AE284-7E02-A853-BDD6-0C15DB836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465" y="83697"/>
            <a:ext cx="1022555" cy="102255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BE2792B8-EB3D-5B8E-B445-F51AA9226D67}"/>
              </a:ext>
            </a:extLst>
          </p:cNvPr>
          <p:cNvSpPr txBox="1"/>
          <p:nvPr/>
        </p:nvSpPr>
        <p:spPr>
          <a:xfrm>
            <a:off x="-3" y="1772834"/>
            <a:ext cx="12192000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Aft>
                <a:spcPts val="800"/>
              </a:spcAft>
            </a:pPr>
            <a:r>
              <a:rPr lang="en-US" sz="4000" b="1" kern="100" noProof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WEARABLE SMART DEVICE FOR </a:t>
            </a:r>
          </a:p>
          <a:p>
            <a:pPr marL="0" marR="0" algn="ctr">
              <a:spcAft>
                <a:spcPts val="800"/>
              </a:spcAft>
            </a:pPr>
            <a:r>
              <a:rPr lang="en-US" sz="4000" b="1" kern="100" noProof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VISUALLY</a:t>
            </a:r>
            <a:r>
              <a:rPr lang="en-US" sz="4000" b="1" kern="100" noProof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kern="100" noProof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IMPAIRED PEOPLE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755366F8-906A-5A6A-8345-F2A8F5E3E928}"/>
              </a:ext>
            </a:extLst>
          </p:cNvPr>
          <p:cNvSpPr txBox="1"/>
          <p:nvPr/>
        </p:nvSpPr>
        <p:spPr>
          <a:xfrm>
            <a:off x="-2" y="499889"/>
            <a:ext cx="12191999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noProof="1">
                <a:latin typeface="Arial"/>
                <a:cs typeface="Arial"/>
              </a:rPr>
              <a:t>FENS402 DESIGN PROJECT II</a:t>
            </a:r>
          </a:p>
          <a:p>
            <a:pPr algn="ctr"/>
            <a:r>
              <a:rPr lang="en-US" sz="2400" noProof="1">
                <a:latin typeface="Arial"/>
                <a:cs typeface="Arial"/>
              </a:rPr>
              <a:t>PROGRESS PRESENTATION 3, APRIL 18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2B0A0CF-34D4-D678-77E7-FE1F8552A211}"/>
              </a:ext>
            </a:extLst>
          </p:cNvPr>
          <p:cNvSpPr txBox="1"/>
          <p:nvPr/>
        </p:nvSpPr>
        <p:spPr>
          <a:xfrm>
            <a:off x="-3" y="3721418"/>
            <a:ext cx="121919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noProof="1">
                <a:ea typeface="+mn-lt"/>
                <a:cs typeface="+mn-lt"/>
              </a:rPr>
              <a:t>Project Advisor: </a:t>
            </a:r>
            <a:r>
              <a:rPr lang="en-US" sz="2200" noProof="1">
                <a:ea typeface="+mn-lt"/>
                <a:cs typeface="+mn-lt"/>
              </a:rPr>
              <a:t>Assist. Prof. Dr. Arif Selçuk Öğrenci</a:t>
            </a:r>
            <a:endParaRPr lang="en-US" noProof="1"/>
          </a:p>
          <a:p>
            <a:pPr algn="ctr"/>
            <a:endParaRPr lang="en-US" sz="2200" noProof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7862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157EE-FE39-52C1-3854-6535F362F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0A184E-7D0F-6236-21F0-12C28F3C37A1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A72897-FA51-F1A0-29CE-C358ACBC4A1C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</a:rPr>
              <a:t>						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83DDC1-4FA4-8D94-45A7-E57BB551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en-US" sz="1600" b="1" noProof="1" smtClean="0">
                <a:solidFill>
                  <a:schemeClr val="bg1"/>
                </a:solidFill>
              </a:rPr>
              <a:t>10</a:t>
            </a:fld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D29C-F8DA-57C0-AC8B-AE75CEF8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054"/>
            <a:ext cx="12191999" cy="365125"/>
          </a:xfrm>
        </p:spPr>
        <p:txBody>
          <a:bodyPr/>
          <a:lstStyle/>
          <a:p>
            <a:r>
              <a:rPr lang="en-US" noProof="1"/>
              <a:t>FENS401 		   						          Kadir Has University</a:t>
            </a:r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9422DB3C-B4D5-EE73-23C8-80A4A131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9" y="91441"/>
            <a:ext cx="11493910" cy="707922"/>
          </a:xfrm>
        </p:spPr>
        <p:txBody>
          <a:bodyPr>
            <a:normAutofit/>
          </a:bodyPr>
          <a:lstStyle/>
          <a:p>
            <a:r>
              <a:rPr lang="en-US" sz="2400" b="1" noProof="1">
                <a:latin typeface="+mn-lt"/>
                <a:cs typeface="Arial" panose="020B0604020202020204" pitchFamily="34" charset="0"/>
              </a:rPr>
              <a:t>EXPENDITURES</a:t>
            </a:r>
          </a:p>
        </p:txBody>
      </p:sp>
      <p:graphicFrame>
        <p:nvGraphicFramePr>
          <p:cNvPr id="12" name="Tablo 11">
            <a:extLst>
              <a:ext uri="{FF2B5EF4-FFF2-40B4-BE49-F238E27FC236}">
                <a16:creationId xmlns:a16="http://schemas.microsoft.com/office/drawing/2014/main" id="{5B35FDA4-077F-6B2A-A9E6-9D1A6B55B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616793"/>
              </p:ext>
            </p:extLst>
          </p:nvPr>
        </p:nvGraphicFramePr>
        <p:xfrm>
          <a:off x="219959" y="1182821"/>
          <a:ext cx="6836125" cy="3851296"/>
        </p:xfrm>
        <a:graphic>
          <a:graphicData uri="http://schemas.openxmlformats.org/drawingml/2006/table">
            <a:tbl>
              <a:tblPr/>
              <a:tblGrid>
                <a:gridCol w="1983321">
                  <a:extLst>
                    <a:ext uri="{9D8B030D-6E8A-4147-A177-3AD203B41FA5}">
                      <a16:colId xmlns:a16="http://schemas.microsoft.com/office/drawing/2014/main" val="3523112765"/>
                    </a:ext>
                  </a:extLst>
                </a:gridCol>
                <a:gridCol w="703305">
                  <a:extLst>
                    <a:ext uri="{9D8B030D-6E8A-4147-A177-3AD203B41FA5}">
                      <a16:colId xmlns:a16="http://schemas.microsoft.com/office/drawing/2014/main" val="2443027866"/>
                    </a:ext>
                  </a:extLst>
                </a:gridCol>
                <a:gridCol w="743939">
                  <a:extLst>
                    <a:ext uri="{9D8B030D-6E8A-4147-A177-3AD203B41FA5}">
                      <a16:colId xmlns:a16="http://schemas.microsoft.com/office/drawing/2014/main" val="1521485587"/>
                    </a:ext>
                  </a:extLst>
                </a:gridCol>
                <a:gridCol w="662670">
                  <a:extLst>
                    <a:ext uri="{9D8B030D-6E8A-4147-A177-3AD203B41FA5}">
                      <a16:colId xmlns:a16="http://schemas.microsoft.com/office/drawing/2014/main" val="1953526789"/>
                    </a:ext>
                  </a:extLst>
                </a:gridCol>
                <a:gridCol w="703305">
                  <a:extLst>
                    <a:ext uri="{9D8B030D-6E8A-4147-A177-3AD203B41FA5}">
                      <a16:colId xmlns:a16="http://schemas.microsoft.com/office/drawing/2014/main" val="2692441542"/>
                    </a:ext>
                  </a:extLst>
                </a:gridCol>
                <a:gridCol w="2039585">
                  <a:extLst>
                    <a:ext uri="{9D8B030D-6E8A-4147-A177-3AD203B41FA5}">
                      <a16:colId xmlns:a16="http://schemas.microsoft.com/office/drawing/2014/main" val="2110606234"/>
                    </a:ext>
                  </a:extLst>
                </a:gridCol>
              </a:tblGrid>
              <a:tr h="3146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1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Work Packages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1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35023"/>
                  </a:ext>
                </a:extLst>
              </a:tr>
              <a:tr h="3146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1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1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II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1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III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1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IV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1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966211"/>
                  </a:ext>
                </a:extLst>
              </a:tr>
              <a:tr h="6481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1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Equipment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9850 TL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9850 TL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595575"/>
                  </a:ext>
                </a:extLst>
              </a:tr>
              <a:tr h="6481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1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Consumable goods 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527959"/>
                  </a:ext>
                </a:extLst>
              </a:tr>
              <a:tr h="6481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1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Publications/Software 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682543"/>
                  </a:ext>
                </a:extLst>
              </a:tr>
              <a:tr h="3146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1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Transportation 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350298"/>
                  </a:ext>
                </a:extLst>
              </a:tr>
              <a:tr h="3146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1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Services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406730"/>
                  </a:ext>
                </a:extLst>
              </a:tr>
              <a:tr h="6481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1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9850 TL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9850 TL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403717"/>
                  </a:ext>
                </a:extLst>
              </a:tr>
            </a:tbl>
          </a:graphicData>
        </a:graphic>
      </p:graphicFrame>
      <p:sp>
        <p:nvSpPr>
          <p:cNvPr id="15" name="Metin kutusu 14">
            <a:extLst>
              <a:ext uri="{FF2B5EF4-FFF2-40B4-BE49-F238E27FC236}">
                <a16:creationId xmlns:a16="http://schemas.microsoft.com/office/drawing/2014/main" id="{43B65562-E84C-C1AA-0EAE-76818D73652C}"/>
              </a:ext>
            </a:extLst>
          </p:cNvPr>
          <p:cNvSpPr txBox="1"/>
          <p:nvPr/>
        </p:nvSpPr>
        <p:spPr>
          <a:xfrm>
            <a:off x="7159277" y="1771436"/>
            <a:ext cx="4912650" cy="2288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6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Equipment: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Raspberry Pi 5 8GB with Active Cooling – 4.142,30 TL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IMX219-83 Stereo Camera - 2.901,64 TL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BNO055 IMU Sensor – 1.842 TL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Raspberry Pi 5 SD Card and HDMI Cable – 965,42 TL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</a:pPr>
            <a:r>
              <a:rPr lang="it-IT" sz="16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00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FB413-883A-346F-2A92-E5A9071CE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A7736A-D237-3C04-9168-E2BBF9D49DE9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C26BD-FB78-923C-07FA-464F2D1F33F2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noProof="0">
                <a:solidFill>
                  <a:schemeClr val="bg1"/>
                </a:solidFill>
              </a:rPr>
              <a:t>						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BCDA37-27D9-1414-6293-808541EC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en-US" sz="1600" b="1" noProof="0" smtClean="0">
                <a:solidFill>
                  <a:schemeClr val="bg1"/>
                </a:solidFill>
              </a:rPr>
              <a:t>2</a:t>
            </a:fld>
            <a:endParaRPr lang="en-US" b="1" noProof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3F735-32DF-C99C-88D8-FF0D569D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054"/>
            <a:ext cx="12191999" cy="365125"/>
          </a:xfrm>
        </p:spPr>
        <p:txBody>
          <a:bodyPr/>
          <a:lstStyle/>
          <a:p>
            <a:r>
              <a:rPr lang="en-US" noProof="0"/>
              <a:t>FENS402 		   						          Kadir Has University</a:t>
            </a:r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6750ABFC-D29F-555F-B816-F0FF3682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43" y="66217"/>
            <a:ext cx="10515600" cy="1022556"/>
          </a:xfrm>
        </p:spPr>
        <p:txBody>
          <a:bodyPr>
            <a:normAutofit/>
          </a:bodyPr>
          <a:lstStyle/>
          <a:p>
            <a:r>
              <a:rPr lang="en-US" sz="2800" b="1" noProof="0" dirty="0">
                <a:latin typeface="+mn-lt"/>
                <a:cs typeface="Arial" panose="020B0604020202020204" pitchFamily="34" charset="0"/>
              </a:rPr>
              <a:t>OBSTACLE DETECTION / OBSTACLE RECOGNITION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4A04D74D-55D7-1B0D-5A4A-0C59E83DAC00}"/>
              </a:ext>
            </a:extLst>
          </p:cNvPr>
          <p:cNvSpPr txBox="1"/>
          <p:nvPr/>
        </p:nvSpPr>
        <p:spPr>
          <a:xfrm>
            <a:off x="271862" y="4488332"/>
            <a:ext cx="7810254" cy="1843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600" dirty="0"/>
              <a:t>We had previously worked on obstacle detection and recognition using the YOLO library.</a:t>
            </a: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600" dirty="0"/>
              <a:t>Since depth perception cannot be achieved with a single camera, distance measurement was not possible.</a:t>
            </a: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600" dirty="0"/>
              <a:t>We have decided to use a stereo camera module that includes dual cameras.</a:t>
            </a:r>
          </a:p>
          <a:p>
            <a:pPr marL="342900" marR="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600" dirty="0"/>
              <a:t>We will integrate our distance measuring system with object recognition to complete the functionality of the product.</a:t>
            </a:r>
            <a:endParaRPr lang="en-US" sz="1600" kern="100" noProof="1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Resim 12" descr="oyuncak, ölçekli maket, model araç, Ev yapmak için oyuncak set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19CD3866-00DA-307F-6CDF-BC0D2218B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84" b="23441"/>
          <a:stretch/>
        </p:blipFill>
        <p:spPr>
          <a:xfrm>
            <a:off x="8363319" y="4413746"/>
            <a:ext cx="3556819" cy="1749089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65A07CD6-7A96-D7A3-7C87-9130E577363F}"/>
              </a:ext>
            </a:extLst>
          </p:cNvPr>
          <p:cNvSpPr txBox="1"/>
          <p:nvPr/>
        </p:nvSpPr>
        <p:spPr>
          <a:xfrm>
            <a:off x="8982821" y="6174578"/>
            <a:ext cx="2317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IMX219-83 Binocular Camera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634088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BAFB6-16D4-B921-444C-743ABFBA0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985470-3373-8DA4-8136-FF894B144BE0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490CA-C494-19CB-40E8-8B1EB3D0299C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</a:rPr>
              <a:t>						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66FB2-45AD-7B62-DB40-EDF506A7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en-US" sz="1600" b="1" noProof="1" smtClean="0">
                <a:solidFill>
                  <a:schemeClr val="bg1"/>
                </a:solidFill>
              </a:rPr>
              <a:t>3</a:t>
            </a:fld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8EE85-9781-ED80-E28C-BBF76241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054"/>
            <a:ext cx="12191999" cy="365125"/>
          </a:xfrm>
        </p:spPr>
        <p:txBody>
          <a:bodyPr/>
          <a:lstStyle/>
          <a:p>
            <a:r>
              <a:rPr lang="en-US" noProof="1"/>
              <a:t>FENS401 		   						          Kadir Has University</a:t>
            </a:r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7E4BF21F-813F-FCBE-8758-58AAB4C5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9" y="91441"/>
            <a:ext cx="11493910" cy="675475"/>
          </a:xfrm>
        </p:spPr>
        <p:txBody>
          <a:bodyPr>
            <a:normAutofit/>
          </a:bodyPr>
          <a:lstStyle/>
          <a:p>
            <a:r>
              <a:rPr lang="en-US" sz="2800" b="1" noProof="1">
                <a:latin typeface="+mn-lt"/>
                <a:cs typeface="Arial" panose="020B0604020202020204" pitchFamily="34" charset="0"/>
              </a:rPr>
              <a:t>DISTANCE DETECTION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830D0017-AD38-8453-8CA6-D70B835ECD8F}"/>
              </a:ext>
            </a:extLst>
          </p:cNvPr>
          <p:cNvSpPr txBox="1"/>
          <p:nvPr/>
        </p:nvSpPr>
        <p:spPr>
          <a:xfrm>
            <a:off x="219958" y="895785"/>
            <a:ext cx="11493909" cy="1450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noProof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Stereo Camera can estimate depth by using stereo vision, where two cameras capture slightly different perspectives of the same scene. Depth is calculated using disparity map (finding the </a:t>
            </a:r>
            <a:r>
              <a:rPr lang="tr-TR" sz="1800" kern="100" noProof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distances </a:t>
            </a:r>
            <a:r>
              <a:rPr lang="en-US" sz="1800" kern="100" noProof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between corresponding pixels </a:t>
            </a:r>
            <a:r>
              <a:rPr lang="tr-TR" sz="1800" kern="100" noProof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from two stero images</a:t>
            </a:r>
            <a:r>
              <a:rPr lang="en-US" sz="1800" kern="100" noProof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). </a:t>
            </a: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noProof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026" name="Picture 2" descr="eşitsizlik haritası">
            <a:extLst>
              <a:ext uri="{FF2B5EF4-FFF2-40B4-BE49-F238E27FC236}">
                <a16:creationId xmlns:a16="http://schemas.microsoft.com/office/drawing/2014/main" id="{199595F4-BE6A-CAD4-1DBE-9348BA25F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46" y="1896141"/>
            <a:ext cx="5961581" cy="411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9BC7FB90-73CA-2D04-3A12-64B379989282}"/>
                  </a:ext>
                </a:extLst>
              </p:cNvPr>
              <p:cNvSpPr txBox="1"/>
              <p:nvPr/>
            </p:nvSpPr>
            <p:spPr>
              <a:xfrm>
                <a:off x="219958" y="1974282"/>
                <a:ext cx="5876042" cy="4269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lnSpc>
                    <a:spcPct val="115000"/>
                  </a:lnSpc>
                  <a:spcAft>
                    <a:spcPts val="8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800" kern="100" noProof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The stereo camera captures left and right images.</a:t>
                </a:r>
              </a:p>
              <a:p>
                <a:pPr marL="342900" marR="0" lvl="0" indent="-342900" algn="just">
                  <a:lnSpc>
                    <a:spcPct val="115000"/>
                  </a:lnSpc>
                  <a:spcAft>
                    <a:spcPts val="8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800" kern="100" noProof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OpenCV’s StereoBM (Block Matching) algorithm finds pixel differences.</a:t>
                </a:r>
              </a:p>
              <a:p>
                <a:pPr marL="342900" marR="0" lvl="0" indent="-342900" algn="just">
                  <a:lnSpc>
                    <a:spcPct val="115000"/>
                  </a:lnSpc>
                  <a:spcAft>
                    <a:spcPts val="8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800" kern="100" noProof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The disparity map is generated, where closer objects have larger disparities (brighter pixels).</a:t>
                </a:r>
              </a:p>
              <a:p>
                <a:pPr marL="342900" marR="0" lvl="0" indent="-342900" algn="just">
                  <a:lnSpc>
                    <a:spcPct val="115000"/>
                  </a:lnSpc>
                  <a:spcAft>
                    <a:spcPts val="8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800" kern="100" noProof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With camera calibration, </a:t>
                </a:r>
                <a:r>
                  <a:rPr lang="tr-TR" sz="1800" kern="100" noProof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we</a:t>
                </a:r>
                <a:r>
                  <a:rPr lang="en-US" sz="1800" kern="100" noProof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can convert disparity to real-world depth using: </a:t>
                </a:r>
                <a14:m>
                  <m:oMath xmlns:m="http://schemas.openxmlformats.org/officeDocument/2006/math">
                    <m:r>
                      <a:rPr lang="tr-TR" sz="1800" b="0" i="0" kern="100" noProof="1" dirty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1800" i="1" kern="100" noProof="1" dirty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𝐷𝑒𝑝𝑡h</m:t>
                    </m:r>
                    <m:r>
                      <a:rPr lang="en-US" sz="1800" i="1" kern="100" noProof="1" dirty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 kern="100" noProof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 noProof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𝑓𝑥𝐵</m:t>
                        </m:r>
                      </m:num>
                      <m:den>
                        <m:r>
                          <a:rPr lang="en-US" sz="1800" i="1" kern="100" noProof="1" dirty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𝑑𝑖𝑠𝑝𝑎𝑟𝑖𝑡𝑦</m:t>
                        </m:r>
                      </m:den>
                    </m:f>
                  </m:oMath>
                </a14:m>
                <a:endParaRPr lang="en-US" sz="1800" kern="100" noProof="1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800" kern="100" noProof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marL="342900" marR="0" lvl="0" indent="-342900" algn="just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noProof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f = focal length of the camera (from calibration)</a:t>
                </a:r>
              </a:p>
              <a:p>
                <a:pPr marL="342900" marR="0" lvl="0" indent="-342900" algn="just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en-US" sz="1800" kern="100" noProof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B = baseline (distance between left and right cameras)</a:t>
                </a:r>
              </a:p>
              <a:p>
                <a:pPr marL="342900" marR="0" lvl="0" indent="-342900" algn="just">
                  <a:lnSpc>
                    <a:spcPct val="115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1800" kern="100" noProof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Disparity = pixel difference between left and right images</a:t>
                </a:r>
              </a:p>
            </p:txBody>
          </p:sp>
        </mc:Choice>
        <mc:Fallback xmlns="">
          <p:sp>
            <p:nvSpPr>
              <p:cNvPr id="6" name="Metin kutusu 5">
                <a:extLst>
                  <a:ext uri="{FF2B5EF4-FFF2-40B4-BE49-F238E27FC236}">
                    <a16:creationId xmlns:a16="http://schemas.microsoft.com/office/drawing/2014/main" id="{9BC7FB90-73CA-2D04-3A12-64B379989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8" y="1974282"/>
                <a:ext cx="5876042" cy="4269567"/>
              </a:xfrm>
              <a:prstGeom prst="rect">
                <a:avLst/>
              </a:prstGeom>
              <a:blipFill>
                <a:blip r:embed="rId3"/>
                <a:stretch>
                  <a:fillRect l="-830" t="-286" r="-934" b="-142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71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CF369-141E-0E97-5AE5-B006B1A07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A9DE38-E39A-B812-762B-9C7BC613E375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943E8-86DB-BEDC-D3F5-BA9204101400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</a:rPr>
              <a:t>						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A2C352-B241-C82C-BFBC-EF8F8AF6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en-US" sz="1600" b="1" noProof="1" smtClean="0">
                <a:solidFill>
                  <a:schemeClr val="bg1"/>
                </a:solidFill>
              </a:rPr>
              <a:t>4</a:t>
            </a:fld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B9D56-A567-08B4-8F01-0A1FCBA5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054"/>
            <a:ext cx="12191999" cy="365125"/>
          </a:xfrm>
        </p:spPr>
        <p:txBody>
          <a:bodyPr/>
          <a:lstStyle/>
          <a:p>
            <a:r>
              <a:rPr lang="en-US" noProof="1"/>
              <a:t>FENS401 		   						          Kadir Has University</a:t>
            </a:r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F4CC92FE-DBF6-971A-89EA-3F866047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9" y="255049"/>
            <a:ext cx="11493910" cy="459165"/>
          </a:xfrm>
        </p:spPr>
        <p:txBody>
          <a:bodyPr>
            <a:normAutofit fontScale="90000"/>
          </a:bodyPr>
          <a:lstStyle/>
          <a:p>
            <a:r>
              <a:rPr lang="en-US" sz="3200" b="1" noProof="1">
                <a:latin typeface="+mn-lt"/>
                <a:cs typeface="Arial"/>
              </a:rPr>
              <a:t>DISPARITY MAP</a:t>
            </a:r>
            <a:endParaRPr lang="en-US" sz="3200" b="1" noProof="1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AB63941A-6A50-23FB-9DEA-E6428C73B923}"/>
              </a:ext>
            </a:extLst>
          </p:cNvPr>
          <p:cNvSpPr txBox="1"/>
          <p:nvPr/>
        </p:nvSpPr>
        <p:spPr>
          <a:xfrm>
            <a:off x="219959" y="1100742"/>
            <a:ext cx="6121908" cy="4625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30 pairs of </a:t>
            </a:r>
            <a:r>
              <a:rPr lang="tr-TR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chessboard images</a:t>
            </a:r>
            <a:r>
              <a:rPr lang="en-GB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are captured, from various angles and distances. </a:t>
            </a:r>
            <a:endParaRPr lang="tr-TR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tr-TR">
                <a:solidFill>
                  <a:srgbClr val="242424"/>
                </a:solidFill>
              </a:rPr>
              <a:t>T</a:t>
            </a:r>
            <a:r>
              <a:rPr lang="en-GB" b="0" i="0">
                <a:solidFill>
                  <a:srgbClr val="242424"/>
                </a:solidFill>
                <a:effectLst/>
              </a:rPr>
              <a:t>he removal of radial and tangential distortion that images suffer from due to camera lenses</a:t>
            </a:r>
            <a:r>
              <a:rPr lang="tr-TR" b="0" i="0">
                <a:solidFill>
                  <a:srgbClr val="242424"/>
                </a:solidFill>
                <a:effectLst/>
              </a:rPr>
              <a:t> and rectification of the stereo camera are done</a:t>
            </a:r>
            <a:r>
              <a:rPr lang="en-GB" b="0" i="0">
                <a:solidFill>
                  <a:srgbClr val="242424"/>
                </a:solidFill>
                <a:effectLst/>
              </a:rPr>
              <a:t>.</a:t>
            </a:r>
            <a:endParaRPr lang="tr-TR" b="0" i="0">
              <a:solidFill>
                <a:srgbClr val="242424"/>
              </a:solidFill>
              <a:effectLst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The inner corners of the chessboard are identified in each frame, yielding the 2-D position of each corner in the image.</a:t>
            </a:r>
            <a:endParaRPr lang="tr-TR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The photos are resampled so that the </a:t>
            </a:r>
            <a:r>
              <a:rPr lang="tr-TR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correspinding</a:t>
            </a:r>
            <a:r>
              <a:rPr lang="en-GB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points are in the same horizontal row, and the search is limited to the x-axis. </a:t>
            </a:r>
            <a:endParaRPr lang="tr-TR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Each pixel's horizontal counterpart in the left and right images is looked for, and the pixel shift (disparity) is determined</a:t>
            </a:r>
            <a:r>
              <a:rPr lang="en-GB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GB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1EDA95B1-0FE4-A498-981A-7EFF5764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524" y="225759"/>
            <a:ext cx="4938165" cy="3952989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E85342FA-AD8E-48FB-7364-FFD5363BD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032" y="4238502"/>
            <a:ext cx="4753657" cy="213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975B4D1-F4D2-4813-2194-2B693DA5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tr-TR" smtClean="0"/>
              <a:pPr/>
              <a:t>5</a:t>
            </a:fld>
            <a:endParaRPr lang="tr-TR"/>
          </a:p>
        </p:txBody>
      </p:sp>
      <p:pic>
        <p:nvPicPr>
          <p:cNvPr id="6" name="Resim 5" descr="ekran görüntüsü, bilgisayar, multimedya, görüntüleme cihazı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D111DA52-9F06-56A1-2279-120D1582C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94" y="3643926"/>
            <a:ext cx="5558320" cy="2566728"/>
          </a:xfrm>
          <a:prstGeom prst="rect">
            <a:avLst/>
          </a:prstGeom>
        </p:spPr>
      </p:pic>
      <p:pic>
        <p:nvPicPr>
          <p:cNvPr id="7" name="Resim 6" descr="metin, ekran görüntüsü, yazılım, multimedya yazılımı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6B11FC9D-3267-07C4-5765-8BBD81657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501" y="1029541"/>
            <a:ext cx="4272619" cy="2774363"/>
          </a:xfrm>
          <a:prstGeom prst="rect">
            <a:avLst/>
          </a:prstGeom>
        </p:spPr>
      </p:pic>
      <p:sp>
        <p:nvSpPr>
          <p:cNvPr id="3" name="Title 11">
            <a:extLst>
              <a:ext uri="{FF2B5EF4-FFF2-40B4-BE49-F238E27FC236}">
                <a16:creationId xmlns:a16="http://schemas.microsoft.com/office/drawing/2014/main" id="{E1601DC9-27B2-74C9-E673-E3385D6A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" y="152426"/>
            <a:ext cx="11493910" cy="675475"/>
          </a:xfrm>
        </p:spPr>
        <p:txBody>
          <a:bodyPr>
            <a:normAutofit/>
          </a:bodyPr>
          <a:lstStyle/>
          <a:p>
            <a:r>
              <a:rPr lang="en-US" sz="2800" b="1" noProof="1">
                <a:latin typeface="+mn-lt"/>
                <a:cs typeface="Arial"/>
              </a:rPr>
              <a:t>DISPARITY MAP</a:t>
            </a:r>
            <a:endParaRPr lang="en-US" sz="2800" b="1" noProof="1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4A58F906-2B5B-2BCD-527C-23A71DDD8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94" y="1301736"/>
            <a:ext cx="5558320" cy="206999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E4C32E75-CC9D-0CF3-5ED5-502C27FE0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002" y="3953312"/>
            <a:ext cx="3634814" cy="2244479"/>
          </a:xfrm>
          <a:prstGeom prst="rect">
            <a:avLst/>
          </a:prstGeom>
        </p:spPr>
      </p:pic>
      <p:sp>
        <p:nvSpPr>
          <p:cNvPr id="15" name="Metin kutusu 14">
            <a:extLst>
              <a:ext uri="{FF2B5EF4-FFF2-40B4-BE49-F238E27FC236}">
                <a16:creationId xmlns:a16="http://schemas.microsoft.com/office/drawing/2014/main" id="{01928CCF-DF7E-4015-AB19-7BDCD7C18BDF}"/>
              </a:ext>
            </a:extLst>
          </p:cNvPr>
          <p:cNvSpPr txBox="1"/>
          <p:nvPr/>
        </p:nvSpPr>
        <p:spPr>
          <a:xfrm>
            <a:off x="322326" y="660209"/>
            <a:ext cx="9946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effectLst/>
                <a:ea typeface="Aptos" panose="020B0004020202020204" pitchFamily="34" charset="0"/>
              </a:rPr>
              <a:t>We did these steps in order. </a:t>
            </a:r>
            <a:r>
              <a:rPr lang="tr-TR" sz="1800">
                <a:effectLst/>
                <a:ea typeface="Aptos" panose="020B0004020202020204" pitchFamily="34" charset="0"/>
              </a:rPr>
              <a:t>Below figures </a:t>
            </a:r>
            <a:r>
              <a:rPr lang="en-GB" sz="1800">
                <a:effectLst/>
                <a:ea typeface="Aptos" panose="020B0004020202020204" pitchFamily="34" charset="0"/>
              </a:rPr>
              <a:t>shows the steps required to create a disparity map.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4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040DF-5669-6842-EABC-5523E5E30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F877A2-FAEB-22F1-7AFE-F0E60BDCC104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4665B-75D4-7F28-ECDD-95A6072800C3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</a:rPr>
              <a:t>						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C160CB-6A78-2710-873C-3BF653132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en-US" sz="1600" b="1" noProof="1" smtClean="0">
                <a:solidFill>
                  <a:schemeClr val="bg1"/>
                </a:solidFill>
              </a:rPr>
              <a:t>6</a:t>
            </a:fld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16EF-0A33-8168-4A09-4A320C9E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054"/>
            <a:ext cx="12191999" cy="365125"/>
          </a:xfrm>
        </p:spPr>
        <p:txBody>
          <a:bodyPr/>
          <a:lstStyle/>
          <a:p>
            <a:r>
              <a:rPr lang="en-US" noProof="1"/>
              <a:t>FENS402 		   						          Kadir Has University</a:t>
            </a:r>
          </a:p>
        </p:txBody>
      </p:sp>
      <p:sp>
        <p:nvSpPr>
          <p:cNvPr id="18" name="Title 11">
            <a:extLst>
              <a:ext uri="{FF2B5EF4-FFF2-40B4-BE49-F238E27FC236}">
                <a16:creationId xmlns:a16="http://schemas.microsoft.com/office/drawing/2014/main" id="{E3B46F4E-78E5-AA7A-1CD1-C0B380C9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6" y="1"/>
            <a:ext cx="10515600" cy="707922"/>
          </a:xfrm>
        </p:spPr>
        <p:txBody>
          <a:bodyPr>
            <a:normAutofit/>
          </a:bodyPr>
          <a:lstStyle/>
          <a:p>
            <a:r>
              <a:rPr lang="en-US" sz="2400" b="1" noProof="1">
                <a:latin typeface="+mn-lt"/>
                <a:cs typeface="Arial" panose="020B0604020202020204" pitchFamily="34" charset="0"/>
              </a:rPr>
              <a:t>ACTIVITY MONITORING PROGRESS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E8FEEC0-1E9D-192C-48A7-7996AFF9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94" y="770559"/>
            <a:ext cx="7246375" cy="1353408"/>
          </a:xfrm>
          <a:prstGeom prst="rect">
            <a:avLst/>
          </a:prstGeom>
        </p:spPr>
      </p:pic>
      <p:pic>
        <p:nvPicPr>
          <p:cNvPr id="12" name="Resim 11" descr="metin, ekran görüntüsü, diyagram, dikdörtge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E94597A-FCE4-488C-0EBD-80BDA0DA3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43" y="2370922"/>
            <a:ext cx="5224168" cy="3723046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DF8764C7-8BDC-2CE8-11A9-834BC6646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929" y="766743"/>
            <a:ext cx="3322370" cy="1357224"/>
          </a:xfrm>
          <a:prstGeom prst="rect">
            <a:avLst/>
          </a:prstGeom>
        </p:spPr>
      </p:pic>
      <p:pic>
        <p:nvPicPr>
          <p:cNvPr id="17" name="Resim 16" descr="metin, diyagram, öykü gelişim çizgisi; kumpas; grafiğini çıkarma, çizg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D837D43-5F52-87A4-A66E-CD33BD6B74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94" y="2370922"/>
            <a:ext cx="6183558" cy="410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9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88A67-8FA4-21F6-E210-834A45786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FBA60E-6147-0556-6055-2DBD49B4D095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3B971-63DF-1E3A-7F46-91D8FF83D8D5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</a:rPr>
              <a:t>						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C068F-3DAF-4D30-8BBA-0ADEA58A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en-US" sz="1600" b="1" noProof="1" smtClean="0">
                <a:solidFill>
                  <a:schemeClr val="bg1"/>
                </a:solidFill>
              </a:rPr>
              <a:t>7</a:t>
            </a:fld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0D192-FBE4-874F-ABE8-345B4E2D1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054"/>
            <a:ext cx="12191999" cy="365125"/>
          </a:xfrm>
        </p:spPr>
        <p:txBody>
          <a:bodyPr/>
          <a:lstStyle/>
          <a:p>
            <a:r>
              <a:rPr lang="en-US" noProof="1"/>
              <a:t>FENS402 		   						          Kadir Has University</a:t>
            </a:r>
          </a:p>
        </p:txBody>
      </p:sp>
      <p:sp>
        <p:nvSpPr>
          <p:cNvPr id="18" name="Title 11">
            <a:extLst>
              <a:ext uri="{FF2B5EF4-FFF2-40B4-BE49-F238E27FC236}">
                <a16:creationId xmlns:a16="http://schemas.microsoft.com/office/drawing/2014/main" id="{44A3441E-FEFB-B805-CB14-491CD8B7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6" y="1"/>
            <a:ext cx="10515600" cy="707922"/>
          </a:xfrm>
        </p:spPr>
        <p:txBody>
          <a:bodyPr>
            <a:normAutofit/>
          </a:bodyPr>
          <a:lstStyle/>
          <a:p>
            <a:r>
              <a:rPr lang="en-US" sz="2400" b="1" noProof="1">
                <a:latin typeface="+mn-lt"/>
                <a:cs typeface="Arial" panose="020B0604020202020204" pitchFamily="34" charset="0"/>
              </a:rPr>
              <a:t>MODEL PERFORMANCE</a:t>
            </a:r>
          </a:p>
        </p:txBody>
      </p:sp>
      <p:pic>
        <p:nvPicPr>
          <p:cNvPr id="12" name="Resim 11" descr="metin, ekran görüntüsü, diyagram, çizg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038FBD52-B94B-DDC1-7BF0-EC8F4D507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" y="521208"/>
            <a:ext cx="5582835" cy="3300984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D2A22D16-9E8F-8B71-12BF-D7C6F39E1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96" y="4044090"/>
            <a:ext cx="5005219" cy="1988505"/>
          </a:xfrm>
          <a:prstGeom prst="rect">
            <a:avLst/>
          </a:prstGeom>
        </p:spPr>
      </p:pic>
      <p:pic>
        <p:nvPicPr>
          <p:cNvPr id="6" name="Resim 5" descr="metin, ekran görüntüsü, diyagram, sayı, numar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900D7F29-6B7B-48A7-74C8-59EB2FDB1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54" y="3378606"/>
            <a:ext cx="4936426" cy="3092367"/>
          </a:xfrm>
          <a:prstGeom prst="rect">
            <a:avLst/>
          </a:prstGeom>
        </p:spPr>
      </p:pic>
      <p:pic>
        <p:nvPicPr>
          <p:cNvPr id="10" name="Resim 9" descr="metin, ekran görüntüsü, öykü gelişim çizgisi; kumpas; grafiğini çıkarma, diyagra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AC7F2BF8-A2A1-2ADB-A587-75A2D5E8D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400" y="77622"/>
            <a:ext cx="6209734" cy="330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8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7CC54-CCD1-9B13-3306-D5B38FA8A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5C40B0-B733-D3D4-C629-E5047BCB5990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4E21B-E730-201D-4EDC-1C72DBD15E57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</a:rPr>
              <a:t>						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808EF8-92F9-FEFA-899F-7818A5D7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en-US" sz="1600" b="1" noProof="1" dirty="0" smtClean="0">
                <a:solidFill>
                  <a:schemeClr val="bg1"/>
                </a:solidFill>
              </a:rPr>
              <a:t>8</a:t>
            </a:fld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3559-D41B-0210-79A5-DA2134F9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054"/>
            <a:ext cx="12191999" cy="365125"/>
          </a:xfrm>
        </p:spPr>
        <p:txBody>
          <a:bodyPr/>
          <a:lstStyle/>
          <a:p>
            <a:r>
              <a:rPr lang="en-US" noProof="1"/>
              <a:t>FENS401 		   						          Kadir Has University</a:t>
            </a:r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4B8D39C0-4453-EA3E-FA38-6926EE07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9" y="91441"/>
            <a:ext cx="11493910" cy="675475"/>
          </a:xfrm>
        </p:spPr>
        <p:txBody>
          <a:bodyPr>
            <a:normAutofit/>
          </a:bodyPr>
          <a:lstStyle/>
          <a:p>
            <a:r>
              <a:rPr lang="en-US" sz="2400" b="1" noProof="1">
                <a:latin typeface="+mn-lt"/>
                <a:cs typeface="Arial" panose="020B0604020202020204" pitchFamily="34" charset="0"/>
              </a:rPr>
              <a:t>PRODUCT DE</a:t>
            </a:r>
            <a:r>
              <a:rPr lang="tr-TR" sz="2400" b="1" noProof="1">
                <a:latin typeface="+mn-lt"/>
                <a:cs typeface="Arial" panose="020B0604020202020204" pitchFamily="34" charset="0"/>
              </a:rPr>
              <a:t>S</a:t>
            </a:r>
            <a:r>
              <a:rPr lang="en-US" sz="2400" b="1" noProof="1">
                <a:latin typeface="+mn-lt"/>
                <a:cs typeface="Arial" panose="020B0604020202020204" pitchFamily="34" charset="0"/>
              </a:rPr>
              <a:t>IGN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12108A7-311C-6E5A-B8A8-4479EF5DD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19" y="3332992"/>
            <a:ext cx="3689147" cy="3126316"/>
          </a:xfrm>
          <a:prstGeom prst="rect">
            <a:avLst/>
          </a:prstGeom>
        </p:spPr>
      </p:pic>
      <p:pic>
        <p:nvPicPr>
          <p:cNvPr id="7" name="Resim 6" descr="giyim, kemer, toka, askı, kayış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1F51F17-1FE6-7DBC-4A61-E77DA944B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17"/>
          <a:stretch/>
        </p:blipFill>
        <p:spPr>
          <a:xfrm>
            <a:off x="219959" y="855177"/>
            <a:ext cx="2882903" cy="2461031"/>
          </a:xfrm>
          <a:prstGeom prst="rect">
            <a:avLst/>
          </a:prstGeom>
        </p:spPr>
      </p:pic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1F204BA2-F9B7-DD54-F861-5059E54932B8}"/>
              </a:ext>
            </a:extLst>
          </p:cNvPr>
          <p:cNvCxnSpPr>
            <a:cxnSpLocks/>
          </p:cNvCxnSpPr>
          <p:nvPr/>
        </p:nvCxnSpPr>
        <p:spPr>
          <a:xfrm>
            <a:off x="5701443" y="91441"/>
            <a:ext cx="0" cy="6102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Resim 13" descr="yelek, giyim, yaka, kişi, şahıs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4E761E2-33E6-EE12-891D-ECCE2F4E9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" b="5258"/>
          <a:stretch/>
        </p:blipFill>
        <p:spPr>
          <a:xfrm>
            <a:off x="6087434" y="3332992"/>
            <a:ext cx="2116049" cy="2995888"/>
          </a:xfrm>
          <a:prstGeom prst="rect">
            <a:avLst/>
          </a:prstGeom>
        </p:spPr>
      </p:pic>
      <p:pic>
        <p:nvPicPr>
          <p:cNvPr id="16" name="Resim 15" descr="konteyner, kutu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9B49CF65-9559-F33E-E72D-15A7AF845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1" t="11275" b="2984"/>
          <a:stretch/>
        </p:blipFill>
        <p:spPr>
          <a:xfrm>
            <a:off x="8212047" y="3359761"/>
            <a:ext cx="3859879" cy="3014059"/>
          </a:xfrm>
          <a:prstGeom prst="rect">
            <a:avLst/>
          </a:prstGeom>
        </p:spPr>
      </p:pic>
      <p:pic>
        <p:nvPicPr>
          <p:cNvPr id="17" name="Resim 16" descr="tasarım, çizi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0F8E973-2503-22FB-9DBA-6C4B0352BB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049" y="279323"/>
            <a:ext cx="3859878" cy="2692888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6FAE52B0-B8F5-4D2D-AD8C-87309F74727D}"/>
              </a:ext>
            </a:extLst>
          </p:cNvPr>
          <p:cNvSpPr txBox="1"/>
          <p:nvPr/>
        </p:nvSpPr>
        <p:spPr>
          <a:xfrm>
            <a:off x="5986224" y="842068"/>
            <a:ext cx="194104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12x5x11</a:t>
            </a:r>
          </a:p>
          <a:p>
            <a:r>
              <a:rPr lang="en-US" sz="2000" dirty="0" err="1"/>
              <a:t>Rapberry</a:t>
            </a:r>
            <a:r>
              <a:rPr lang="en-US" sz="2000" dirty="0"/>
              <a:t> PI</a:t>
            </a:r>
          </a:p>
          <a:p>
            <a:r>
              <a:rPr lang="en-US" sz="2000" dirty="0"/>
              <a:t>Mini Breadboard</a:t>
            </a:r>
          </a:p>
          <a:p>
            <a:r>
              <a:rPr lang="en-US" sz="2000" dirty="0"/>
              <a:t>IMU Sensor</a:t>
            </a:r>
          </a:p>
          <a:p>
            <a:r>
              <a:rPr lang="en-US" sz="2000" dirty="0"/>
              <a:t>With a vest</a:t>
            </a:r>
            <a:endParaRPr lang="tr-TR" sz="2000" dirty="0"/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08F15354-555A-A705-8E26-D30BA28D702A}"/>
              </a:ext>
            </a:extLst>
          </p:cNvPr>
          <p:cNvSpPr txBox="1"/>
          <p:nvPr/>
        </p:nvSpPr>
        <p:spPr>
          <a:xfrm>
            <a:off x="3544799" y="842068"/>
            <a:ext cx="183845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20x12x10</a:t>
            </a:r>
          </a:p>
          <a:p>
            <a:r>
              <a:rPr lang="en-US" sz="2000" dirty="0" err="1"/>
              <a:t>Rapberry</a:t>
            </a:r>
            <a:r>
              <a:rPr lang="en-US" sz="2000" dirty="0"/>
              <a:t> PI</a:t>
            </a:r>
          </a:p>
          <a:p>
            <a:r>
              <a:rPr lang="en-US" sz="2000" dirty="0"/>
              <a:t>8x5 Breadboard</a:t>
            </a:r>
          </a:p>
          <a:p>
            <a:r>
              <a:rPr lang="en-US" sz="2000" dirty="0"/>
              <a:t>IMU Sensor</a:t>
            </a:r>
          </a:p>
          <a:p>
            <a:r>
              <a:rPr lang="en-US" sz="2000" dirty="0" err="1"/>
              <a:t>Powerbank</a:t>
            </a:r>
            <a:endParaRPr lang="en-US" sz="2000" dirty="0"/>
          </a:p>
          <a:p>
            <a:r>
              <a:rPr lang="en-US" sz="2000" dirty="0"/>
              <a:t>With straps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21331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52842-BA0C-A49C-5C54-9634C96D3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7E5A3F-F666-8D6B-CF5C-B2AE6E544F1B}"/>
              </a:ext>
            </a:extLst>
          </p:cNvPr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39FA2-CEFD-5596-F136-A97846F11E7A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</a:rPr>
              <a:t>							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2FD4C-EE66-2BD3-E3B0-33FB6849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656A-5C4B-4F67-9DD1-C055FE059080}" type="slidenum">
              <a:rPr lang="en-US" sz="1600" b="1" noProof="1" smtClean="0">
                <a:solidFill>
                  <a:schemeClr val="bg1"/>
                </a:solidFill>
              </a:rPr>
              <a:t>9</a:t>
            </a:fld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BE69E-C102-495E-8D24-FECA1786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054"/>
            <a:ext cx="12191999" cy="365125"/>
          </a:xfrm>
        </p:spPr>
        <p:txBody>
          <a:bodyPr/>
          <a:lstStyle/>
          <a:p>
            <a:r>
              <a:rPr lang="en-US" noProof="1"/>
              <a:t>FENS401 		   						          Kadir Has University</a:t>
            </a:r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05504F0A-ACAA-6F39-0D6E-0D7A2E54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59" y="91441"/>
            <a:ext cx="11493910" cy="707922"/>
          </a:xfrm>
        </p:spPr>
        <p:txBody>
          <a:bodyPr>
            <a:normAutofit/>
          </a:bodyPr>
          <a:lstStyle/>
          <a:p>
            <a:r>
              <a:rPr lang="en-US" sz="2400" b="1" noProof="1">
                <a:latin typeface="+mn-lt"/>
                <a:cs typeface="Arial" panose="020B0604020202020204" pitchFamily="34" charset="0"/>
              </a:rPr>
              <a:t>PROJECT CALENDAR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E155CB3-34B7-2B3F-FBAF-9B2E9C997D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32"/>
          <a:stretch/>
        </p:blipFill>
        <p:spPr>
          <a:xfrm>
            <a:off x="642174" y="762974"/>
            <a:ext cx="10907647" cy="57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39630E19BA101649A2BF3C7D47B84981" ma:contentTypeVersion="16" ma:contentTypeDescription="Yeni belge oluşturun." ma:contentTypeScope="" ma:versionID="72b803e1e2bedc353202afeae5842e63">
  <xsd:schema xmlns:xsd="http://www.w3.org/2001/XMLSchema" xmlns:xs="http://www.w3.org/2001/XMLSchema" xmlns:p="http://schemas.microsoft.com/office/2006/metadata/properties" xmlns:ns3="fcc19f78-2de2-41e8-a0be-4ca58667ab25" xmlns:ns4="26222dcd-2981-4d7e-ad56-7b93c1ee991e" targetNamespace="http://schemas.microsoft.com/office/2006/metadata/properties" ma:root="true" ma:fieldsID="cdb70191987b0347b013527a5b8b24ca" ns3:_="" ns4:_="">
    <xsd:import namespace="fcc19f78-2de2-41e8-a0be-4ca58667ab25"/>
    <xsd:import namespace="26222dcd-2981-4d7e-ad56-7b93c1ee99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19f78-2de2-41e8-a0be-4ca58667ab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222dcd-2981-4d7e-ad56-7b93c1ee991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İpucu Paylaşımı Karması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cc19f78-2de2-41e8-a0be-4ca58667ab25" xsi:nil="true"/>
  </documentManagement>
</p:properties>
</file>

<file path=customXml/itemProps1.xml><?xml version="1.0" encoding="utf-8"?>
<ds:datastoreItem xmlns:ds="http://schemas.openxmlformats.org/officeDocument/2006/customXml" ds:itemID="{0A0C97B8-4748-4BBA-8558-B86E32D541FA}">
  <ds:schemaRefs>
    <ds:schemaRef ds:uri="26222dcd-2981-4d7e-ad56-7b93c1ee991e"/>
    <ds:schemaRef ds:uri="fcc19f78-2de2-41e8-a0be-4ca58667ab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CF344BA-1BE3-4CA5-81A8-7DD6275438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EC9AC9-EF57-497D-AAD2-179067E0EF6E}">
  <ds:schemaRefs>
    <ds:schemaRef ds:uri="http://purl.org/dc/terms/"/>
    <ds:schemaRef ds:uri="http://schemas.microsoft.com/office/2006/metadata/properties"/>
    <ds:schemaRef ds:uri="fcc19f78-2de2-41e8-a0be-4ca58667ab25"/>
    <ds:schemaRef ds:uri="http://www.w3.org/XML/1998/namespace"/>
    <ds:schemaRef ds:uri="http://purl.org/dc/dcmitype/"/>
    <ds:schemaRef ds:uri="http://schemas.openxmlformats.org/package/2006/metadata/core-properties"/>
    <ds:schemaRef ds:uri="26222dcd-2981-4d7e-ad56-7b93c1ee991e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f2ea0fb2-7d34-4ebf-9e53-64ec41288dbb}" enabled="0" method="" siteId="{f2ea0fb2-7d34-4ebf-9e53-64ec41288db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725</Words>
  <Application>Microsoft Office PowerPoint</Application>
  <PresentationFormat>Geniş ekran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Sunusu</vt:lpstr>
      <vt:lpstr>OBSTACLE DETECTION / OBSTACLE RECOGNITION</vt:lpstr>
      <vt:lpstr>DISTANCE DETECTION</vt:lpstr>
      <vt:lpstr>DISPARITY MAP</vt:lpstr>
      <vt:lpstr>DISPARITY MAP</vt:lpstr>
      <vt:lpstr>ACTIVITY MONITORING PROGRESS</vt:lpstr>
      <vt:lpstr>MODEL PERFORMANCE</vt:lpstr>
      <vt:lpstr>PRODUCT DESIGN</vt:lpstr>
      <vt:lpstr>PROJECT CALENDAR</vt:lpstr>
      <vt:lpstr>EXPENDITURES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BERKAY SARI</dc:creator>
  <cp:lastModifiedBy>BERKE KAYA</cp:lastModifiedBy>
  <cp:revision>3</cp:revision>
  <dcterms:created xsi:type="dcterms:W3CDTF">2022-10-21T18:04:37Z</dcterms:created>
  <dcterms:modified xsi:type="dcterms:W3CDTF">2025-05-19T12:28:04Z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0x01010039630E19BA101649A2BF3C7D47B84981</vt:lpwstr>
  </property>
</Properties>
</file>