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1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/>
    <p:restoredTop sz="94694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 and Chains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1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 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– II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1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42203"/>
            <a:ext cx="4197205" cy="48621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 web tier is based on Servlet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283D1B-1C48-84C4-B38D-2FB22AB810C2}"/>
              </a:ext>
            </a:extLst>
          </p:cNvPr>
          <p:cNvGrpSpPr/>
          <p:nvPr/>
        </p:nvGrpSpPr>
        <p:grpSpPr>
          <a:xfrm>
            <a:off x="439639" y="2077390"/>
            <a:ext cx="2325929" cy="3901504"/>
            <a:chOff x="439639" y="1342100"/>
            <a:chExt cx="2325929" cy="3901504"/>
          </a:xfrm>
        </p:grpSpPr>
        <p:pic>
          <p:nvPicPr>
            <p:cNvPr id="10" name="Picture 9" descr="A screen shot of a screen&#10;&#10;Description automatically generated">
              <a:extLst>
                <a:ext uri="{FF2B5EF4-FFF2-40B4-BE49-F238E27FC236}">
                  <a16:creationId xmlns:a16="http://schemas.microsoft.com/office/drawing/2014/main" id="{FBCFD88B-CB6B-EC1F-295F-203DEA303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401" y="1342100"/>
              <a:ext cx="1866407" cy="31046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330244-47D5-EA5C-0A91-FA834C4B1AC1}"/>
                </a:ext>
              </a:extLst>
            </p:cNvPr>
            <p:cNvSpPr txBox="1"/>
            <p:nvPr/>
          </p:nvSpPr>
          <p:spPr>
            <a:xfrm>
              <a:off x="439639" y="4631513"/>
              <a:ext cx="2325929" cy="612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Typical layering of the handlers for a </a:t>
              </a:r>
              <a:r>
                <a:rPr lang="en-US" sz="1200" b="1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HTTP request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911D35-14CB-14AA-8C05-1897A0E033B4}"/>
              </a:ext>
            </a:extLst>
          </p:cNvPr>
          <p:cNvSpPr txBox="1">
            <a:spLocks/>
          </p:cNvSpPr>
          <p:nvPr/>
        </p:nvSpPr>
        <p:spPr>
          <a:xfrm>
            <a:off x="2765567" y="4032340"/>
            <a:ext cx="3167405" cy="8949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filter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modify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used in the downstream filters and servlet.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2D2A4-6303-F428-E3E1-99B98B0BA244}"/>
              </a:ext>
            </a:extLst>
          </p:cNvPr>
          <p:cNvSpPr txBox="1"/>
          <p:nvPr/>
        </p:nvSpPr>
        <p:spPr>
          <a:xfrm>
            <a:off x="2765568" y="2254564"/>
            <a:ext cx="3167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sends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application</a:t>
            </a:r>
            <a:endParaRPr lang="en-T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DE514-F6F3-FA09-DBE5-1359B98C45DE}"/>
              </a:ext>
            </a:extLst>
          </p:cNvPr>
          <p:cNvSpPr txBox="1"/>
          <p:nvPr/>
        </p:nvSpPr>
        <p:spPr>
          <a:xfrm>
            <a:off x="6679263" y="2162231"/>
            <a:ext cx="5334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decides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servlet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apply to it based on the path of the request URI.</a:t>
            </a:r>
            <a:endParaRPr lang="en-TR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90DC9-E69F-9D55-DED7-C14B68B4F13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932973" y="2393064"/>
            <a:ext cx="74629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A2C3DE-2A3E-C078-B0DE-6835831A329E}"/>
              </a:ext>
            </a:extLst>
          </p:cNvPr>
          <p:cNvSpPr txBox="1"/>
          <p:nvPr/>
        </p:nvSpPr>
        <p:spPr>
          <a:xfrm>
            <a:off x="2765568" y="2839283"/>
            <a:ext cx="3167405" cy="89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At most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one servlet can handle a single request, but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form a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so they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T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17E1C0-8D12-3EBF-0EEC-C69D163F1926}"/>
              </a:ext>
            </a:extLst>
          </p:cNvPr>
          <p:cNvSpPr txBox="1"/>
          <p:nvPr/>
        </p:nvSpPr>
        <p:spPr>
          <a:xfrm>
            <a:off x="6679263" y="3055945"/>
            <a:ext cx="5334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fact, a filter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veto the rest of the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if it wants to handle the request itself.</a:t>
            </a:r>
            <a:endParaRPr lang="en-TR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5CDF4C-7B16-44A0-8CD9-9219EB1AC49C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932973" y="3286778"/>
            <a:ext cx="74629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42203"/>
            <a:ext cx="11761075" cy="80435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very important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Spring Boot manages it through two mechanisms: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B4C1AB-0514-BB9F-4871-369F98384DD1}"/>
              </a:ext>
            </a:extLst>
          </p:cNvPr>
          <p:cNvGrpSpPr/>
          <p:nvPr/>
        </p:nvGrpSpPr>
        <p:grpSpPr>
          <a:xfrm>
            <a:off x="1382033" y="1846559"/>
            <a:ext cx="10388038" cy="1490193"/>
            <a:chOff x="1551715" y="1846559"/>
            <a:chExt cx="10388038" cy="14901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D2D2A4-6303-F428-E3E1-99B98B0BA244}"/>
                </a:ext>
              </a:extLst>
            </p:cNvPr>
            <p:cNvSpPr txBox="1"/>
            <p:nvPr/>
          </p:nvSpPr>
          <p:spPr>
            <a:xfrm>
              <a:off x="4859054" y="1846559"/>
              <a:ext cx="19395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@Bean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 of type 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 can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0DE514-F6F3-FA09-DBE5-1359B98C45DE}"/>
                </a:ext>
              </a:extLst>
            </p:cNvPr>
            <p:cNvSpPr txBox="1"/>
            <p:nvPr/>
          </p:nvSpPr>
          <p:spPr>
            <a:xfrm>
              <a:off x="1551715" y="2553978"/>
              <a:ext cx="2905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Be annotated by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the 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@Order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annotation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690DC9-E69F-9D55-DED7-C14B68B4F131}"/>
                </a:ext>
              </a:extLst>
            </p:cNvPr>
            <p:cNvCxnSpPr>
              <a:cxnSpLocks/>
              <a:stCxn id="17" idx="2"/>
              <a:endCxn id="18" idx="3"/>
            </p:cNvCxnSpPr>
            <p:nvPr/>
          </p:nvCxnSpPr>
          <p:spPr>
            <a:xfrm rot="5400000">
              <a:off x="4858731" y="1722396"/>
              <a:ext cx="568920" cy="1371244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D82831-7DB7-039E-4CA7-29566DA96A64}"/>
                </a:ext>
              </a:extLst>
            </p:cNvPr>
            <p:cNvSpPr txBox="1"/>
            <p:nvPr/>
          </p:nvSpPr>
          <p:spPr>
            <a:xfrm>
              <a:off x="1551715" y="3059753"/>
              <a:ext cx="2905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Implement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the </a:t>
              </a:r>
              <a:r>
                <a:rPr lang="en-US" sz="1200" b="0" i="0" dirty="0">
                  <a:solidFill>
                    <a:srgbClr val="0070C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rdered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interface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DA1B4D-BC64-A846-829D-92D48E42C271}"/>
                </a:ext>
              </a:extLst>
            </p:cNvPr>
            <p:cNvCxnSpPr>
              <a:cxnSpLocks/>
              <a:stCxn id="17" idx="2"/>
              <a:endCxn id="12" idx="3"/>
            </p:cNvCxnSpPr>
            <p:nvPr/>
          </p:nvCxnSpPr>
          <p:spPr>
            <a:xfrm rot="5400000">
              <a:off x="4605844" y="1975283"/>
              <a:ext cx="1074695" cy="1371244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DB15D-3050-83A4-A6C2-A53505F9B1C2}"/>
                </a:ext>
              </a:extLst>
            </p:cNvPr>
            <p:cNvSpPr txBox="1"/>
            <p:nvPr/>
          </p:nvSpPr>
          <p:spPr>
            <a:xfrm>
              <a:off x="6995708" y="2382650"/>
              <a:ext cx="4944045" cy="619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Be part of a </a:t>
              </a:r>
              <a:r>
                <a:rPr lang="en-US" sz="1200" dirty="0">
                  <a:solidFill>
                    <a:srgbClr val="0070C0"/>
                  </a:solidFill>
                </a:rPr>
                <a:t>FilterRegistrationBean</a:t>
              </a:r>
              <a:r>
                <a:rPr lang="en-US" sz="1200" dirty="0"/>
                <a:t> </a:t>
              </a:r>
              <a:r>
                <a:rPr lang="en-US" sz="1200" b="1" i="1" dirty="0">
                  <a:solidFill>
                    <a:schemeClr val="accent6">
                      <a:lumMod val="75000"/>
                    </a:schemeClr>
                  </a:solidFill>
                </a:rPr>
                <a:t>that itself has an order</a:t>
              </a:r>
              <a:r>
                <a:rPr lang="en-US" sz="1200" dirty="0"/>
                <a:t> as part of its API</a:t>
              </a:r>
              <a:endParaRPr lang="en-TR" sz="1200" dirty="0"/>
            </a:p>
          </p:txBody>
        </p:sp>
        <p:cxnSp>
          <p:nvCxnSpPr>
            <p:cNvPr id="29" name="Straight Arrow Connector 18">
              <a:extLst>
                <a:ext uri="{FF2B5EF4-FFF2-40B4-BE49-F238E27FC236}">
                  <a16:creationId xmlns:a16="http://schemas.microsoft.com/office/drawing/2014/main" id="{631F3D8D-C055-4F02-19DB-6B01EDA5C153}"/>
                </a:ext>
              </a:extLst>
            </p:cNvPr>
            <p:cNvCxnSpPr>
              <a:cxnSpLocks/>
              <a:stCxn id="17" idx="2"/>
              <a:endCxn id="28" idx="1"/>
            </p:cNvCxnSpPr>
            <p:nvPr/>
          </p:nvCxnSpPr>
          <p:spPr>
            <a:xfrm rot="16200000" flipH="1">
              <a:off x="6127800" y="1824570"/>
              <a:ext cx="568921" cy="1166895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7DFD85-6AF4-2A6D-06BD-4DAF37F382DB}"/>
              </a:ext>
            </a:extLst>
          </p:cNvPr>
          <p:cNvGrpSpPr/>
          <p:nvPr/>
        </p:nvGrpSpPr>
        <p:grpSpPr>
          <a:xfrm>
            <a:off x="252247" y="3938360"/>
            <a:ext cx="1129786" cy="520996"/>
            <a:chOff x="252247" y="4780610"/>
            <a:chExt cx="1129786" cy="5209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0997A4-1C70-FD80-7E0A-EEF224F9146E}"/>
                </a:ext>
              </a:extLst>
            </p:cNvPr>
            <p:cNvSpPr/>
            <p:nvPr/>
          </p:nvSpPr>
          <p:spPr>
            <a:xfrm>
              <a:off x="252247" y="5024607"/>
              <a:ext cx="1129786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Ordered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281361-342C-183B-F033-B69D70D63746}"/>
                </a:ext>
              </a:extLst>
            </p:cNvPr>
            <p:cNvSpPr txBox="1"/>
            <p:nvPr/>
          </p:nvSpPr>
          <p:spPr>
            <a:xfrm>
              <a:off x="252247" y="4780610"/>
              <a:ext cx="1129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D59D469-97DB-363D-9D4D-DECF49D41B4D}"/>
              </a:ext>
            </a:extLst>
          </p:cNvPr>
          <p:cNvSpPr txBox="1"/>
          <p:nvPr/>
        </p:nvSpPr>
        <p:spPr>
          <a:xfrm>
            <a:off x="252247" y="4703354"/>
            <a:ext cx="3923827" cy="14503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Ordered {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HIGHEST_PRECEDENCE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Integer.MIN_VALUE;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LOWEST_PRECEDENCE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Integer.MAX_VALUE;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getOrder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25D8C5-905E-C6DD-3CD3-C91F1A5412F9}"/>
              </a:ext>
            </a:extLst>
          </p:cNvPr>
          <p:cNvSpPr/>
          <p:nvPr/>
        </p:nvSpPr>
        <p:spPr>
          <a:xfrm>
            <a:off x="4757294" y="6348831"/>
            <a:ext cx="2213264" cy="2880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FilterRegistrationBean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A2FA-B953-1128-8264-FC1DE8F81944}"/>
              </a:ext>
            </a:extLst>
          </p:cNvPr>
          <p:cNvSpPr txBox="1"/>
          <p:nvPr/>
        </p:nvSpPr>
        <p:spPr>
          <a:xfrm>
            <a:off x="5497479" y="6096356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65154-C1DA-4951-8E59-42FAE2BBB87E}"/>
              </a:ext>
            </a:extLst>
          </p:cNvPr>
          <p:cNvSpPr/>
          <p:nvPr/>
        </p:nvSpPr>
        <p:spPr>
          <a:xfrm>
            <a:off x="7914049" y="6348831"/>
            <a:ext cx="2213265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AbstractFilterRegistrationBean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B56563-B395-5D05-044E-51DB054B2B36}"/>
              </a:ext>
            </a:extLst>
          </p:cNvPr>
          <p:cNvSpPr txBox="1"/>
          <p:nvPr/>
        </p:nvSpPr>
        <p:spPr>
          <a:xfrm>
            <a:off x="8380121" y="6096356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59E8EC-8C3E-1A68-57CD-2B523C8BDA2F}"/>
              </a:ext>
            </a:extLst>
          </p:cNvPr>
          <p:cNvSpPr/>
          <p:nvPr/>
        </p:nvSpPr>
        <p:spPr>
          <a:xfrm>
            <a:off x="8687046" y="5355331"/>
            <a:ext cx="2213264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DynamicRegistrationBean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092C6D-C697-CF7F-09C5-D369301F4041}"/>
              </a:ext>
            </a:extLst>
          </p:cNvPr>
          <p:cNvSpPr txBox="1"/>
          <p:nvPr/>
        </p:nvSpPr>
        <p:spPr>
          <a:xfrm>
            <a:off x="9153118" y="5105365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7BEF3C-9201-5CC8-348B-034BD0719C39}"/>
              </a:ext>
            </a:extLst>
          </p:cNvPr>
          <p:cNvSpPr/>
          <p:nvPr/>
        </p:nvSpPr>
        <p:spPr>
          <a:xfrm>
            <a:off x="9270218" y="4413641"/>
            <a:ext cx="2213264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RegistrationBean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EC44ED-B9B5-C139-8C19-D2C44DBD4922}"/>
              </a:ext>
            </a:extLst>
          </p:cNvPr>
          <p:cNvSpPr txBox="1"/>
          <p:nvPr/>
        </p:nvSpPr>
        <p:spPr>
          <a:xfrm>
            <a:off x="9736290" y="4179411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B2ED72-2703-FCD7-3C92-999FD07375E8}"/>
              </a:ext>
            </a:extLst>
          </p:cNvPr>
          <p:cNvSpPr/>
          <p:nvPr/>
        </p:nvSpPr>
        <p:spPr>
          <a:xfrm>
            <a:off x="10640285" y="3437540"/>
            <a:ext cx="11297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Ordered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A4359-2CD0-025A-4971-6EE924166F64}"/>
              </a:ext>
            </a:extLst>
          </p:cNvPr>
          <p:cNvSpPr txBox="1"/>
          <p:nvPr/>
        </p:nvSpPr>
        <p:spPr>
          <a:xfrm>
            <a:off x="10640285" y="3193543"/>
            <a:ext cx="112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404B0C-9802-4C24-BABB-DAC2DD5390CE}"/>
              </a:ext>
            </a:extLst>
          </p:cNvPr>
          <p:cNvSpPr txBox="1"/>
          <p:nvPr/>
        </p:nvSpPr>
        <p:spPr>
          <a:xfrm>
            <a:off x="11178786" y="395381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61" name="Straight Arrow Connector 42">
            <a:extLst>
              <a:ext uri="{FF2B5EF4-FFF2-40B4-BE49-F238E27FC236}">
                <a16:creationId xmlns:a16="http://schemas.microsoft.com/office/drawing/2014/main" id="{45D8E83C-27FA-5FD9-93DF-5D1441B73379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1205178" y="3714539"/>
            <a:ext cx="0" cy="71167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E47067F4-C8E6-0983-D7AB-B1AE5FF2F3C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376850" y="4701728"/>
            <a:ext cx="0" cy="64931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09B402A-10E6-89D9-BDB0-AC09800C0413}"/>
              </a:ext>
            </a:extLst>
          </p:cNvPr>
          <p:cNvSpPr txBox="1"/>
          <p:nvPr/>
        </p:nvSpPr>
        <p:spPr>
          <a:xfrm>
            <a:off x="10376850" y="4916504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68" name="Straight Arrow Connector 42">
            <a:extLst>
              <a:ext uri="{FF2B5EF4-FFF2-40B4-BE49-F238E27FC236}">
                <a16:creationId xmlns:a16="http://schemas.microsoft.com/office/drawing/2014/main" id="{B92FCF26-50C8-6977-A0DB-7D6504355169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9793678" y="5643418"/>
            <a:ext cx="0" cy="70541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55A3DF-D825-66B7-9BC1-69C05A4D6644}"/>
              </a:ext>
            </a:extLst>
          </p:cNvPr>
          <p:cNvSpPr txBox="1"/>
          <p:nvPr/>
        </p:nvSpPr>
        <p:spPr>
          <a:xfrm>
            <a:off x="9793678" y="5888402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79" name="Straight Arrow Connector 42">
            <a:extLst>
              <a:ext uri="{FF2B5EF4-FFF2-40B4-BE49-F238E27FC236}">
                <a16:creationId xmlns:a16="http://schemas.microsoft.com/office/drawing/2014/main" id="{9B34FF95-FD4D-D9BC-0A77-0092EBFE5ED0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6970558" y="6492875"/>
            <a:ext cx="943491" cy="0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ADA451-87CA-20CB-72F8-9A1A8C78A5D2}"/>
              </a:ext>
            </a:extLst>
          </p:cNvPr>
          <p:cNvSpPr txBox="1"/>
          <p:nvPr/>
        </p:nvSpPr>
        <p:spPr>
          <a:xfrm>
            <a:off x="7228142" y="6492874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112744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9195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off-the-shelf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filters define their own constants to help signal what order they like to be in relative to each other: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SessionRepositoryFilter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has a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Integer.MIN_VALUE + 50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tells us it likes to be early in the chain, but it does not rule out other filters coming before it.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0997A4-1C70-FD80-7E0A-EEF224F9146E}"/>
              </a:ext>
            </a:extLst>
          </p:cNvPr>
          <p:cNvSpPr/>
          <p:nvPr/>
        </p:nvSpPr>
        <p:spPr>
          <a:xfrm>
            <a:off x="252247" y="2808587"/>
            <a:ext cx="1755662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SessionRepositoryFilter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81361-342C-183B-F033-B69D70D63746}"/>
              </a:ext>
            </a:extLst>
          </p:cNvPr>
          <p:cNvSpPr txBox="1"/>
          <p:nvPr/>
        </p:nvSpPr>
        <p:spPr>
          <a:xfrm>
            <a:off x="252247" y="2564590"/>
            <a:ext cx="112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59D469-97DB-363D-9D4D-DECF49D41B4D}"/>
              </a:ext>
            </a:extLst>
          </p:cNvPr>
          <p:cNvSpPr txBox="1"/>
          <p:nvPr/>
        </p:nvSpPr>
        <p:spPr>
          <a:xfrm>
            <a:off x="2602230" y="3429000"/>
            <a:ext cx="6987539" cy="19120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(SessionRepositoryFilter.DEFAULT_ORDER)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SessionRepositoryFilter&lt;S extends Session&gt;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OncePerRequestFilter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DEFAULT_ORDER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Integer.MIN_VALUE + 50;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76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53708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is installed as a single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the chain, and its concrete type is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2977-58DB-2C82-09EC-3783CF2130D5}"/>
              </a:ext>
            </a:extLst>
          </p:cNvPr>
          <p:cNvSpPr txBox="1"/>
          <p:nvPr/>
        </p:nvSpPr>
        <p:spPr>
          <a:xfrm>
            <a:off x="5704277" y="1876416"/>
            <a:ext cx="6309045" cy="21455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(FilterConfig filterConfig) throws ServletException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doFilter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(ServletRequest request, ServletResponse response, FilterChain chain)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IOException, ServletException;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destroy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DFE8F77-71FA-0187-1F51-253C812CD73D}"/>
              </a:ext>
            </a:extLst>
          </p:cNvPr>
          <p:cNvGrpSpPr/>
          <p:nvPr/>
        </p:nvGrpSpPr>
        <p:grpSpPr>
          <a:xfrm>
            <a:off x="252247" y="2627055"/>
            <a:ext cx="4515696" cy="2791822"/>
            <a:chOff x="252247" y="1785855"/>
            <a:chExt cx="4515696" cy="2791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6082D-EE0C-801F-10EE-88CE4C052B93}"/>
                </a:ext>
              </a:extLst>
            </p:cNvPr>
            <p:cNvSpPr/>
            <p:nvPr/>
          </p:nvSpPr>
          <p:spPr>
            <a:xfrm>
              <a:off x="252248" y="4270804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FilterChainProxy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BDE282-25B5-63DD-5ABA-4604107E82C7}"/>
                </a:ext>
              </a:extLst>
            </p:cNvPr>
            <p:cNvSpPr txBox="1"/>
            <p:nvPr/>
          </p:nvSpPr>
          <p:spPr>
            <a:xfrm>
              <a:off x="1124605" y="4024583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9D2E9D-3E30-4B35-86DD-BB71E4950598}"/>
                </a:ext>
              </a:extLst>
            </p:cNvPr>
            <p:cNvSpPr/>
            <p:nvPr/>
          </p:nvSpPr>
          <p:spPr>
            <a:xfrm>
              <a:off x="252247" y="2049177"/>
              <a:ext cx="1744717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BB0EEB-703F-9E44-8FEE-444E002C6F01}"/>
                </a:ext>
              </a:extLst>
            </p:cNvPr>
            <p:cNvSpPr txBox="1"/>
            <p:nvPr/>
          </p:nvSpPr>
          <p:spPr>
            <a:xfrm>
              <a:off x="584231" y="1785855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3539FB-76B0-30F8-28AD-AF95F01E3A2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124606" y="3534689"/>
              <a:ext cx="4804" cy="73611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CD8C9-AEFC-D51D-EADA-C15A699843B1}"/>
                </a:ext>
              </a:extLst>
            </p:cNvPr>
            <p:cNvSpPr txBox="1"/>
            <p:nvPr/>
          </p:nvSpPr>
          <p:spPr>
            <a:xfrm>
              <a:off x="632162" y="264601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3949A5-559B-9160-77BB-5A58CA945CBD}"/>
                </a:ext>
              </a:extLst>
            </p:cNvPr>
            <p:cNvSpPr/>
            <p:nvPr/>
          </p:nvSpPr>
          <p:spPr>
            <a:xfrm>
              <a:off x="252247" y="3189410"/>
              <a:ext cx="1744717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GenericFilterBean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F19774-52F0-EB8C-AA0E-D364BC2713C9}"/>
                </a:ext>
              </a:extLst>
            </p:cNvPr>
            <p:cNvSpPr txBox="1"/>
            <p:nvPr/>
          </p:nvSpPr>
          <p:spPr>
            <a:xfrm>
              <a:off x="1124605" y="2930517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A6BC0FF-1ED4-2A01-F195-DC5D0CFA1C54}"/>
                </a:ext>
              </a:extLst>
            </p:cNvPr>
            <p:cNvCxnSpPr>
              <a:cxnSpLocks/>
              <a:stCxn id="19" idx="0"/>
              <a:endCxn id="14" idx="2"/>
            </p:cNvCxnSpPr>
            <p:nvPr/>
          </p:nvCxnSpPr>
          <p:spPr>
            <a:xfrm flipV="1">
              <a:off x="1124606" y="2348840"/>
              <a:ext cx="0" cy="840570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5A8413-2A49-0B35-B9FD-9633376985E4}"/>
                </a:ext>
              </a:extLst>
            </p:cNvPr>
            <p:cNvSpPr txBox="1"/>
            <p:nvPr/>
          </p:nvSpPr>
          <p:spPr>
            <a:xfrm>
              <a:off x="632161" y="373557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53CF6C-4BA4-0F09-F782-B4DCBA69AEBF}"/>
                </a:ext>
              </a:extLst>
            </p:cNvPr>
            <p:cNvSpPr txBox="1"/>
            <p:nvPr/>
          </p:nvSpPr>
          <p:spPr>
            <a:xfrm>
              <a:off x="2662931" y="207589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jakarta.servlet</a:t>
              </a:r>
              <a:endParaRPr lang="en-TR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335B23-656F-41F7-5B2F-FFCB4A7D9F29}"/>
                </a:ext>
              </a:extLst>
            </p:cNvPr>
            <p:cNvSpPr txBox="1"/>
            <p:nvPr/>
          </p:nvSpPr>
          <p:spPr>
            <a:xfrm>
              <a:off x="2662929" y="3220409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7289D-CB6E-053C-0C61-D71A293E9DB8}"/>
                </a:ext>
              </a:extLst>
            </p:cNvPr>
            <p:cNvSpPr txBox="1"/>
            <p:nvPr/>
          </p:nvSpPr>
          <p:spPr>
            <a:xfrm>
              <a:off x="2662928" y="4301129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22E9BE-90AF-1CD5-26E4-E0971C8B1019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1996964" y="2199009"/>
              <a:ext cx="665967" cy="0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C1EA462-AEA9-74AF-AD00-888CB9FB2C45}"/>
                </a:ext>
              </a:extLst>
            </p:cNvPr>
            <p:cNvCxnSpPr>
              <a:cxnSpLocks/>
              <a:stCxn id="19" idx="3"/>
              <a:endCxn id="35" idx="1"/>
            </p:cNvCxnSpPr>
            <p:nvPr/>
          </p:nvCxnSpPr>
          <p:spPr>
            <a:xfrm>
              <a:off x="1996964" y="3342847"/>
              <a:ext cx="665965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D5FF98D-E7BC-2C57-5503-82F2788ABCF9}"/>
                </a:ext>
              </a:extLst>
            </p:cNvPr>
            <p:cNvCxnSpPr>
              <a:cxnSpLocks/>
              <a:stCxn id="11" idx="3"/>
              <a:endCxn id="36" idx="1"/>
            </p:cNvCxnSpPr>
            <p:nvPr/>
          </p:nvCxnSpPr>
          <p:spPr>
            <a:xfrm flipV="1">
              <a:off x="1996964" y="4424240"/>
              <a:ext cx="665964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5123448-E3E5-5F4A-9AD8-D06C3033FE6C}"/>
              </a:ext>
            </a:extLst>
          </p:cNvPr>
          <p:cNvSpPr txBox="1"/>
          <p:nvPr/>
        </p:nvSpPr>
        <p:spPr>
          <a:xfrm>
            <a:off x="5704277" y="4449958"/>
            <a:ext cx="5031704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jakarta.servlet;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import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java.io.IOException;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FilterChain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doFilter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(ServletRequest request, ServletResponse response)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IOException, ServletException;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46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5"/>
            <a:ext cx="11761075" cy="214558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a Spring Boot application, the security filter is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it is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 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so that it 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applied to every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installed at a position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defined by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DEFAULT_FILTER_ORDER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in turn is anchored by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REQUEST_WRAPPER_FILTER_MAX_ORDER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REQUEST_WRAPPER_FILTER_MAX_ORDER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the maximum order that a Spring Boot application expects filters to have if they wrap the request, modifying its behavior.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2977-58DB-2C82-09EC-3783CF2130D5}"/>
              </a:ext>
            </a:extLst>
          </p:cNvPr>
          <p:cNvSpPr txBox="1"/>
          <p:nvPr/>
        </p:nvSpPr>
        <p:spPr>
          <a:xfrm>
            <a:off x="2349381" y="4723923"/>
            <a:ext cx="7566806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SecurityProperties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DEFAULT_FILTER_ORDER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OrderedFilter.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REQUEST_WRAPPER_FILTER_MAX_ORDER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-100;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32071-2FD7-857B-A4E7-5E6C4DE43148}"/>
              </a:ext>
            </a:extLst>
          </p:cNvPr>
          <p:cNvSpPr txBox="1"/>
          <p:nvPr/>
        </p:nvSpPr>
        <p:spPr>
          <a:xfrm>
            <a:off x="3457152" y="3429000"/>
            <a:ext cx="5277696" cy="11068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org.springframework.boot.web.servlet.filter;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OrderedFilter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extends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Filter, Ordered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int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REQUEST_WRAPPER_FILTER_MAX_ORDER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0;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12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86409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From the point of view of the container,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a single physical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but,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inside of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there are additional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each playing a special role.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internal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27BF0A54-FDC1-CA61-C14B-0BF9BE89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" y="2548660"/>
            <a:ext cx="4721323" cy="33231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833D44-75C3-1B2E-AD62-CEADE93F247C}"/>
              </a:ext>
            </a:extLst>
          </p:cNvPr>
          <p:cNvSpPr txBox="1">
            <a:spLocks/>
          </p:cNvSpPr>
          <p:nvPr/>
        </p:nvSpPr>
        <p:spPr>
          <a:xfrm>
            <a:off x="5533053" y="2544691"/>
            <a:ext cx="6480269" cy="2353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that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contains all the security logic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arranged internally as a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(or chains)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the filters have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same API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since they all implement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interface.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They all have the opportunity to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rest of the chain.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9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6508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is even one more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layer of indirection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 security filter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usually installed in the container as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does not have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be a Spring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usually with a fixed name of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5850AD-A08F-F7D7-E41B-99060746C31D}"/>
              </a:ext>
            </a:extLst>
          </p:cNvPr>
          <p:cNvGrpSpPr/>
          <p:nvPr/>
        </p:nvGrpSpPr>
        <p:grpSpPr>
          <a:xfrm>
            <a:off x="252247" y="3711467"/>
            <a:ext cx="4515696" cy="2791822"/>
            <a:chOff x="252247" y="3209730"/>
            <a:chExt cx="4515696" cy="2791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4EE968-744B-003E-CB1C-D9252026B966}"/>
                </a:ext>
              </a:extLst>
            </p:cNvPr>
            <p:cNvSpPr/>
            <p:nvPr/>
          </p:nvSpPr>
          <p:spPr>
            <a:xfrm>
              <a:off x="252248" y="5694679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DelegatingFilterProxy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F6BED2-9F9C-16F9-11D2-080D432383B5}"/>
                </a:ext>
              </a:extLst>
            </p:cNvPr>
            <p:cNvSpPr txBox="1"/>
            <p:nvPr/>
          </p:nvSpPr>
          <p:spPr>
            <a:xfrm>
              <a:off x="1124605" y="5448458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8BA46B-ADE2-49A2-FAD8-07172C74C857}"/>
                </a:ext>
              </a:extLst>
            </p:cNvPr>
            <p:cNvSpPr/>
            <p:nvPr/>
          </p:nvSpPr>
          <p:spPr>
            <a:xfrm>
              <a:off x="252247" y="3473052"/>
              <a:ext cx="1744717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768945-3C5C-9C70-910A-68F355321874}"/>
                </a:ext>
              </a:extLst>
            </p:cNvPr>
            <p:cNvSpPr txBox="1"/>
            <p:nvPr/>
          </p:nvSpPr>
          <p:spPr>
            <a:xfrm>
              <a:off x="584231" y="320973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0248A5-A457-07FA-FFF8-B9FBF3C307B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124606" y="4958564"/>
              <a:ext cx="4804" cy="73611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1FF636-2953-9E6A-67EA-5F8F85ADE5E0}"/>
                </a:ext>
              </a:extLst>
            </p:cNvPr>
            <p:cNvSpPr txBox="1"/>
            <p:nvPr/>
          </p:nvSpPr>
          <p:spPr>
            <a:xfrm>
              <a:off x="632162" y="4069889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900EE4-19A2-D3EE-C79F-B2276B0E4A0E}"/>
                </a:ext>
              </a:extLst>
            </p:cNvPr>
            <p:cNvSpPr/>
            <p:nvPr/>
          </p:nvSpPr>
          <p:spPr>
            <a:xfrm>
              <a:off x="252247" y="4613285"/>
              <a:ext cx="1744717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GenericFilterBean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DF6C5C-6D9B-6773-BC85-ABFEA6C1CE47}"/>
                </a:ext>
              </a:extLst>
            </p:cNvPr>
            <p:cNvSpPr txBox="1"/>
            <p:nvPr/>
          </p:nvSpPr>
          <p:spPr>
            <a:xfrm>
              <a:off x="1124605" y="4354392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47EC5A-ED4F-31FC-6A9B-364A56A2FE1A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V="1">
              <a:off x="1124606" y="3772715"/>
              <a:ext cx="0" cy="840570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617D1A-E6CA-3FBD-1407-261687511860}"/>
                </a:ext>
              </a:extLst>
            </p:cNvPr>
            <p:cNvSpPr txBox="1"/>
            <p:nvPr/>
          </p:nvSpPr>
          <p:spPr>
            <a:xfrm>
              <a:off x="632161" y="515944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01A46-BA62-6430-B80F-59B0F2E1B3E4}"/>
                </a:ext>
              </a:extLst>
            </p:cNvPr>
            <p:cNvSpPr txBox="1"/>
            <p:nvPr/>
          </p:nvSpPr>
          <p:spPr>
            <a:xfrm>
              <a:off x="2662931" y="3499773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jakarta.servlet</a:t>
              </a:r>
              <a:endParaRPr lang="en-TR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63D5BB-B2F1-B626-F474-E0D18069F890}"/>
                </a:ext>
              </a:extLst>
            </p:cNvPr>
            <p:cNvSpPr txBox="1"/>
            <p:nvPr/>
          </p:nvSpPr>
          <p:spPr>
            <a:xfrm>
              <a:off x="2662929" y="4644284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253AE5-E907-7959-F230-54BD23DFA231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>
              <a:off x="1996964" y="3622884"/>
              <a:ext cx="665967" cy="0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F25815-FDB8-F6FF-2753-82F1DAFBC001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1996964" y="4766722"/>
              <a:ext cx="665965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238D83-1E12-5405-FC41-4685B7B367DE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1996964" y="5848115"/>
              <a:ext cx="665964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FDDFB9-69EF-16CD-3CA8-D636556157DD}"/>
                </a:ext>
              </a:extLst>
            </p:cNvPr>
            <p:cNvSpPr txBox="1"/>
            <p:nvPr/>
          </p:nvSpPr>
          <p:spPr>
            <a:xfrm>
              <a:off x="2662928" y="5725004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5324294" y="4149952"/>
            <a:ext cx="6689028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DelegatingFilterProxy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GenericFilterBean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WebApplicationContext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webApplicationContext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volatile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delegate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C35561-4192-9A42-913C-E52CB427B4AF}"/>
              </a:ext>
            </a:extLst>
          </p:cNvPr>
          <p:cNvGrpSpPr/>
          <p:nvPr/>
        </p:nvGrpSpPr>
        <p:grpSpPr>
          <a:xfrm>
            <a:off x="4767941" y="2492145"/>
            <a:ext cx="7245381" cy="1275785"/>
            <a:chOff x="4767941" y="2576124"/>
            <a:chExt cx="7245381" cy="12757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702F06-7D31-9463-7809-06A1E5754817}"/>
                </a:ext>
              </a:extLst>
            </p:cNvPr>
            <p:cNvSpPr/>
            <p:nvPr/>
          </p:nvSpPr>
          <p:spPr>
            <a:xfrm>
              <a:off x="4767941" y="3146838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DelegatingFilterProxy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1A9500-ACB0-28E9-059E-1E969E46791F}"/>
                </a:ext>
              </a:extLst>
            </p:cNvPr>
            <p:cNvSpPr/>
            <p:nvPr/>
          </p:nvSpPr>
          <p:spPr>
            <a:xfrm>
              <a:off x="7310482" y="2810034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WebApplicationContext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8127B26-1A1E-9A7C-405F-7077A2234459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6512657" y="2959866"/>
              <a:ext cx="797825" cy="340409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A66B6-F7A0-76E0-7B04-819B28E516F8}"/>
                </a:ext>
              </a:extLst>
            </p:cNvPr>
            <p:cNvSpPr txBox="1"/>
            <p:nvPr/>
          </p:nvSpPr>
          <p:spPr>
            <a:xfrm>
              <a:off x="6626876" y="319995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HAS-A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833135-D815-D0D8-AC94-0DF31D958046}"/>
                </a:ext>
              </a:extLst>
            </p:cNvPr>
            <p:cNvSpPr txBox="1"/>
            <p:nvPr/>
          </p:nvSpPr>
          <p:spPr>
            <a:xfrm>
              <a:off x="10537951" y="2576124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458523-2867-0CD6-13A8-E45F731D457B}"/>
                </a:ext>
              </a:extLst>
            </p:cNvPr>
            <p:cNvSpPr txBox="1"/>
            <p:nvPr/>
          </p:nvSpPr>
          <p:spPr>
            <a:xfrm>
              <a:off x="5237785" y="2884336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92E3FE-B04F-7B56-6661-4C9D510F872E}"/>
                </a:ext>
              </a:extLst>
            </p:cNvPr>
            <p:cNvSpPr/>
            <p:nvPr/>
          </p:nvSpPr>
          <p:spPr>
            <a:xfrm>
              <a:off x="10143326" y="2808009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ApplicationContext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895CF7-22E7-5B81-74A4-EECEF3DC8004}"/>
                </a:ext>
              </a:extLst>
            </p:cNvPr>
            <p:cNvSpPr txBox="1"/>
            <p:nvPr/>
          </p:nvSpPr>
          <p:spPr>
            <a:xfrm>
              <a:off x="9415680" y="2711619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69C1342-7D92-51E6-8EAF-822808DA6C47}"/>
                </a:ext>
              </a:extLst>
            </p:cNvPr>
            <p:cNvCxnSpPr>
              <a:cxnSpLocks/>
              <a:stCxn id="26" idx="3"/>
              <a:endCxn id="46" idx="1"/>
            </p:cNvCxnSpPr>
            <p:nvPr/>
          </p:nvCxnSpPr>
          <p:spPr>
            <a:xfrm flipV="1">
              <a:off x="9180478" y="2957841"/>
              <a:ext cx="962848" cy="202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4B64A1-AA58-13EC-E21C-4DF59F0C78C1}"/>
                </a:ext>
              </a:extLst>
            </p:cNvPr>
            <p:cNvSpPr/>
            <p:nvPr/>
          </p:nvSpPr>
          <p:spPr>
            <a:xfrm>
              <a:off x="7310482" y="3552246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C5DEB98-B35C-98A3-B90D-141B0BBE452B}"/>
                </a:ext>
              </a:extLst>
            </p:cNvPr>
            <p:cNvCxnSpPr>
              <a:cxnSpLocks/>
              <a:stCxn id="25" idx="3"/>
              <a:endCxn id="52" idx="1"/>
            </p:cNvCxnSpPr>
            <p:nvPr/>
          </p:nvCxnSpPr>
          <p:spPr>
            <a:xfrm>
              <a:off x="6512657" y="3300275"/>
              <a:ext cx="797825" cy="401803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499E44-4817-DDBB-2F4C-46D25D6C3636}"/>
                </a:ext>
              </a:extLst>
            </p:cNvPr>
            <p:cNvSpPr txBox="1"/>
            <p:nvPr/>
          </p:nvSpPr>
          <p:spPr>
            <a:xfrm>
              <a:off x="7705107" y="2576124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227199-420C-AD05-D956-3F747B212C0E}"/>
                </a:ext>
              </a:extLst>
            </p:cNvPr>
            <p:cNvSpPr txBox="1"/>
            <p:nvPr/>
          </p:nvSpPr>
          <p:spPr>
            <a:xfrm>
              <a:off x="7705106" y="3330835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21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6508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 capable of being matched against an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decide whether it applies to that request.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Used to configure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5324294" y="2504420"/>
            <a:ext cx="6689028" cy="15223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org.springframework.security.web;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SecurityFilterChain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boolean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matches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(HttpServletRequest request);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List&lt;Filter&gt;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getFilters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1657F42-70F5-C989-AE63-D9149E004080}"/>
              </a:ext>
            </a:extLst>
          </p:cNvPr>
          <p:cNvGrpSpPr/>
          <p:nvPr/>
        </p:nvGrpSpPr>
        <p:grpSpPr>
          <a:xfrm>
            <a:off x="252247" y="2392448"/>
            <a:ext cx="4508609" cy="1921576"/>
            <a:chOff x="252247" y="2504420"/>
            <a:chExt cx="4508609" cy="1921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4EE968-744B-003E-CB1C-D9252026B966}"/>
                </a:ext>
              </a:extLst>
            </p:cNvPr>
            <p:cNvSpPr/>
            <p:nvPr/>
          </p:nvSpPr>
          <p:spPr>
            <a:xfrm>
              <a:off x="252247" y="4119123"/>
              <a:ext cx="1949775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DefaultSecurityFilterChain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F6BED2-9F9C-16F9-11D2-080D432383B5}"/>
                </a:ext>
              </a:extLst>
            </p:cNvPr>
            <p:cNvSpPr txBox="1"/>
            <p:nvPr/>
          </p:nvSpPr>
          <p:spPr>
            <a:xfrm>
              <a:off x="1428947" y="3888291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8BA46B-ADE2-49A2-FAD8-07172C74C857}"/>
                </a:ext>
              </a:extLst>
            </p:cNvPr>
            <p:cNvSpPr/>
            <p:nvPr/>
          </p:nvSpPr>
          <p:spPr>
            <a:xfrm>
              <a:off x="252247" y="2773104"/>
              <a:ext cx="1949775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SecurityFilterChain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768945-3C5C-9C70-910A-68F355321874}"/>
                </a:ext>
              </a:extLst>
            </p:cNvPr>
            <p:cNvSpPr txBox="1"/>
            <p:nvPr/>
          </p:nvSpPr>
          <p:spPr>
            <a:xfrm>
              <a:off x="686761" y="250442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0248A5-A457-07FA-FFF8-B9FBF3C307BA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227135" y="3072767"/>
              <a:ext cx="0" cy="1046356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617D1A-E6CA-3FBD-1407-261687511860}"/>
                </a:ext>
              </a:extLst>
            </p:cNvPr>
            <p:cNvSpPr txBox="1"/>
            <p:nvPr/>
          </p:nvSpPr>
          <p:spPr>
            <a:xfrm>
              <a:off x="702738" y="347283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01A46-BA62-6430-B80F-59B0F2E1B3E4}"/>
                </a:ext>
              </a:extLst>
            </p:cNvPr>
            <p:cNvSpPr txBox="1"/>
            <p:nvPr/>
          </p:nvSpPr>
          <p:spPr>
            <a:xfrm>
              <a:off x="2655844" y="279530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  <a:endParaRPr lang="en-TR" sz="1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253AE5-E907-7959-F230-54BD23DFA231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2202022" y="2918419"/>
              <a:ext cx="453822" cy="4517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0F2202-0A0D-D529-136C-E02ADEAE37CC}"/>
                </a:ext>
              </a:extLst>
            </p:cNvPr>
            <p:cNvSpPr txBox="1"/>
            <p:nvPr/>
          </p:nvSpPr>
          <p:spPr>
            <a:xfrm>
              <a:off x="2655844" y="414944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  <a:endParaRPr lang="en-TR" sz="10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1762A14-F3B8-BADC-EF48-9720FD39C97A}"/>
                </a:ext>
              </a:extLst>
            </p:cNvPr>
            <p:cNvCxnSpPr>
              <a:cxnSpLocks/>
              <a:stCxn id="5" idx="3"/>
              <a:endCxn id="35" idx="1"/>
            </p:cNvCxnSpPr>
            <p:nvPr/>
          </p:nvCxnSpPr>
          <p:spPr>
            <a:xfrm flipV="1">
              <a:off x="2202022" y="4272559"/>
              <a:ext cx="453822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0195CC-1D06-13BD-7179-D1AA60E66CDC}"/>
              </a:ext>
            </a:extLst>
          </p:cNvPr>
          <p:cNvGrpSpPr/>
          <p:nvPr/>
        </p:nvGrpSpPr>
        <p:grpSpPr>
          <a:xfrm>
            <a:off x="252247" y="4999964"/>
            <a:ext cx="4590241" cy="1275785"/>
            <a:chOff x="4590237" y="4694170"/>
            <a:chExt cx="4590241" cy="12757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271962F-A9E2-0B8B-88B5-A22954052858}"/>
                </a:ext>
              </a:extLst>
            </p:cNvPr>
            <p:cNvSpPr/>
            <p:nvPr/>
          </p:nvSpPr>
          <p:spPr>
            <a:xfrm>
              <a:off x="7310482" y="4928080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RequestMatcher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889F05-E00A-8976-03F8-87C052BCFE2A}"/>
                </a:ext>
              </a:extLst>
            </p:cNvPr>
            <p:cNvCxnSpPr>
              <a:cxnSpLocks/>
              <a:stCxn id="64" idx="3"/>
              <a:endCxn id="44" idx="1"/>
            </p:cNvCxnSpPr>
            <p:nvPr/>
          </p:nvCxnSpPr>
          <p:spPr>
            <a:xfrm flipV="1">
              <a:off x="6540012" y="5077912"/>
              <a:ext cx="770470" cy="34227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88137F-898F-495E-CB78-77A5BB54CF16}"/>
                </a:ext>
              </a:extLst>
            </p:cNvPr>
            <p:cNvSpPr txBox="1"/>
            <p:nvPr/>
          </p:nvSpPr>
          <p:spPr>
            <a:xfrm>
              <a:off x="6626876" y="5317999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HAS-A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699D55-1111-FE5D-7B0D-C55EB1E6C81F}"/>
                </a:ext>
              </a:extLst>
            </p:cNvPr>
            <p:cNvSpPr txBox="1"/>
            <p:nvPr/>
          </p:nvSpPr>
          <p:spPr>
            <a:xfrm>
              <a:off x="5237785" y="5002382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3586B4-6D5C-A3E4-3948-DBE9AB9783B6}"/>
                </a:ext>
              </a:extLst>
            </p:cNvPr>
            <p:cNvSpPr/>
            <p:nvPr/>
          </p:nvSpPr>
          <p:spPr>
            <a:xfrm>
              <a:off x="7310482" y="5670292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31DD262-EFDE-4687-BCC9-4D487EBE10F0}"/>
                </a:ext>
              </a:extLst>
            </p:cNvPr>
            <p:cNvCxnSpPr>
              <a:cxnSpLocks/>
              <a:stCxn id="64" idx="3"/>
              <a:endCxn id="57" idx="1"/>
            </p:cNvCxnSpPr>
            <p:nvPr/>
          </p:nvCxnSpPr>
          <p:spPr>
            <a:xfrm>
              <a:off x="6540012" y="5420187"/>
              <a:ext cx="770470" cy="399937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AB941E-4924-695F-B9FF-044DB8E2C09C}"/>
                </a:ext>
              </a:extLst>
            </p:cNvPr>
            <p:cNvSpPr txBox="1"/>
            <p:nvPr/>
          </p:nvSpPr>
          <p:spPr>
            <a:xfrm>
              <a:off x="7705107" y="469417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3D8CA6-7F4C-8319-0B86-8272AB865549}"/>
                </a:ext>
              </a:extLst>
            </p:cNvPr>
            <p:cNvSpPr txBox="1"/>
            <p:nvPr/>
          </p:nvSpPr>
          <p:spPr>
            <a:xfrm>
              <a:off x="7705106" y="5448881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48A0C2-DE6A-98F5-08D3-0286CD0C9730}"/>
                </a:ext>
              </a:extLst>
            </p:cNvPr>
            <p:cNvSpPr/>
            <p:nvPr/>
          </p:nvSpPr>
          <p:spPr>
            <a:xfrm>
              <a:off x="4590237" y="5266750"/>
              <a:ext cx="1949775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DefaultSecurityFilterChain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6104149-D514-307E-ACED-4C4D80C5E610}"/>
              </a:ext>
            </a:extLst>
          </p:cNvPr>
          <p:cNvSpPr txBox="1"/>
          <p:nvPr/>
        </p:nvSpPr>
        <p:spPr>
          <a:xfrm>
            <a:off x="5324294" y="4356868"/>
            <a:ext cx="6689028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org.springframework.security.web;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DefaultSecurityFilterChain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SecurityFilterChain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RequestMatcher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List&lt;Filter&gt;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filters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1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1130</Words>
  <Application>Microsoft Macintosh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Monaco</vt:lpstr>
      <vt:lpstr>Office Theme</vt:lpstr>
      <vt:lpstr>Servlet Filters and Chains Outline</vt:lpstr>
      <vt:lpstr>Servlet Filters</vt:lpstr>
      <vt:lpstr>Order of the Filter Chain - I</vt:lpstr>
      <vt:lpstr>Order of the Filter Chain - II</vt:lpstr>
      <vt:lpstr>FilterChainProxy - I</vt:lpstr>
      <vt:lpstr>FilterChainProxy - II</vt:lpstr>
      <vt:lpstr>FilterChainProxy - III</vt:lpstr>
      <vt:lpstr>DelegatingFilterProxy</vt:lpstr>
      <vt:lpstr>SecurityFilterChain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2</cp:revision>
  <dcterms:created xsi:type="dcterms:W3CDTF">2024-07-14T13:41:38Z</dcterms:created>
  <dcterms:modified xsi:type="dcterms:W3CDTF">2024-07-15T07:45:33Z</dcterms:modified>
</cp:coreProperties>
</file>