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sldIdLst>
    <p:sldId id="288" r:id="rId2"/>
    <p:sldId id="257" r:id="rId3"/>
    <p:sldId id="289" r:id="rId4"/>
    <p:sldId id="258" r:id="rId5"/>
    <p:sldId id="259" r:id="rId6"/>
    <p:sldId id="260" r:id="rId7"/>
    <p:sldId id="261" r:id="rId8"/>
    <p:sldId id="262" r:id="rId9"/>
    <p:sldId id="263" r:id="rId10"/>
    <p:sldId id="290" r:id="rId11"/>
    <p:sldId id="264" r:id="rId12"/>
    <p:sldId id="265" r:id="rId13"/>
    <p:sldId id="266" r:id="rId14"/>
    <p:sldId id="291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92" r:id="rId24"/>
    <p:sldId id="275" r:id="rId25"/>
    <p:sldId id="283" r:id="rId26"/>
    <p:sldId id="284" r:id="rId27"/>
    <p:sldId id="285" r:id="rId28"/>
    <p:sldId id="281" r:id="rId29"/>
    <p:sldId id="286" r:id="rId30"/>
    <p:sldId id="282" r:id="rId31"/>
    <p:sldId id="293" r:id="rId32"/>
    <p:sldId id="277" r:id="rId33"/>
    <p:sldId id="278" r:id="rId34"/>
    <p:sldId id="279" r:id="rId35"/>
    <p:sldId id="280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2" r:id="rId44"/>
    <p:sldId id="303" r:id="rId45"/>
    <p:sldId id="304" r:id="rId46"/>
    <p:sldId id="301" r:id="rId47"/>
    <p:sldId id="305" r:id="rId48"/>
    <p:sldId id="306" r:id="rId49"/>
    <p:sldId id="307" r:id="rId50"/>
    <p:sldId id="308" r:id="rId51"/>
    <p:sldId id="311" r:id="rId52"/>
    <p:sldId id="310" r:id="rId53"/>
    <p:sldId id="312" r:id="rId54"/>
    <p:sldId id="313" r:id="rId55"/>
    <p:sldId id="314" r:id="rId56"/>
    <p:sldId id="315" r:id="rId57"/>
    <p:sldId id="316" r:id="rId58"/>
    <p:sldId id="309" r:id="rId59"/>
    <p:sldId id="317" r:id="rId60"/>
    <p:sldId id="318" r:id="rId61"/>
    <p:sldId id="319" r:id="rId62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ring Security Architecture" id="{F4DB0497-5720-E841-A6E6-2DC9BB4A5654}">
          <p14:sldIdLst>
            <p14:sldId id="288"/>
            <p14:sldId id="257"/>
          </p14:sldIdLst>
        </p14:section>
        <p14:section name="Auhtentication" id="{EDA71EEB-B228-824B-9211-7C4291A54C8C}">
          <p14:sldIdLst>
            <p14:sldId id="289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Authorization" id="{6DEAC08D-09A3-424E-AF80-0071DFDD09B0}">
          <p14:sldIdLst>
            <p14:sldId id="290"/>
            <p14:sldId id="264"/>
            <p14:sldId id="265"/>
            <p14:sldId id="266"/>
          </p14:sldIdLst>
        </p14:section>
        <p14:section name="Servlet Filters and Chains" id="{0C15CE71-68E8-F84D-ACCA-DD53D4DF03F6}">
          <p14:sldIdLst>
            <p14:sldId id="291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Web Secuirty" id="{9D59246B-AF46-554F-BDD2-BAB9E8AC9385}">
          <p14:sldIdLst>
            <p14:sldId id="292"/>
            <p14:sldId id="275"/>
            <p14:sldId id="283"/>
            <p14:sldId id="284"/>
            <p14:sldId id="285"/>
            <p14:sldId id="281"/>
            <p14:sldId id="286"/>
            <p14:sldId id="282"/>
          </p14:sldIdLst>
        </p14:section>
        <p14:section name="Customizations" id="{A188B9B7-CB98-C648-A72E-8F1C337B975B}">
          <p14:sldIdLst>
            <p14:sldId id="293"/>
            <p14:sldId id="277"/>
            <p14:sldId id="278"/>
            <p14:sldId id="279"/>
            <p14:sldId id="280"/>
            <p14:sldId id="294"/>
            <p14:sldId id="295"/>
          </p14:sldIdLst>
        </p14:section>
        <p14:section name="Method Security" id="{79B2DCE2-F5E7-4D48-B68B-FEC74759D8F1}">
          <p14:sldIdLst>
            <p14:sldId id="296"/>
            <p14:sldId id="297"/>
          </p14:sldIdLst>
        </p14:section>
        <p14:section name="Working with Threads" id="{66DD03F7-E1A5-9048-96B6-C2B9C3D72C33}">
          <p14:sldIdLst>
            <p14:sldId id="298"/>
            <p14:sldId id="299"/>
            <p14:sldId id="300"/>
            <p14:sldId id="302"/>
            <p14:sldId id="303"/>
            <p14:sldId id="304"/>
            <p14:sldId id="301"/>
            <p14:sldId id="305"/>
            <p14:sldId id="306"/>
            <p14:sldId id="307"/>
            <p14:sldId id="308"/>
            <p14:sldId id="311"/>
            <p14:sldId id="310"/>
            <p14:sldId id="312"/>
            <p14:sldId id="313"/>
            <p14:sldId id="314"/>
            <p14:sldId id="315"/>
            <p14:sldId id="316"/>
            <p14:sldId id="309"/>
            <p14:sldId id="317"/>
            <p14:sldId id="318"/>
            <p14:sldId id="319"/>
          </p14:sldIdLst>
        </p14:section>
        <p14:section name="Default Section" id="{57AECD99-57B3-6E4C-A26C-0DAC4551D48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0"/>
    <p:restoredTop sz="94699"/>
  </p:normalViewPr>
  <p:slideViewPr>
    <p:cSldViewPr snapToGrid="0">
      <p:cViewPr varScale="1">
        <p:scale>
          <a:sx n="148" d="100"/>
          <a:sy n="148" d="100"/>
        </p:scale>
        <p:origin x="1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E34CC-AB2B-9244-B3D2-0D1BF836144D}" type="datetimeFigureOut">
              <a:rPr lang="en-US" smtClean="0"/>
              <a:t>7/14/24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12052-3EAB-0646-8359-579910A6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21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7A585-0444-174C-A787-71430248E270}" type="slidenum">
              <a:rPr lang="en-TR" smtClean="0"/>
              <a:t>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87759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12052-3EAB-0646-8359-579910A671B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2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12052-3EAB-0646-8359-579910A671B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22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12052-3EAB-0646-8359-579910A671B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12052-3EAB-0646-8359-579910A671B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00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12052-3EAB-0646-8359-579910A671B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62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12052-3EAB-0646-8359-579910A671B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85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12052-3EAB-0646-8359-579910A671B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94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12052-3EAB-0646-8359-579910A671B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90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12052-3EAB-0646-8359-579910A671B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20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12052-3EAB-0646-8359-579910A671B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3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36FA1-0BF3-224E-A597-4C6D9D042541}" type="slidenum">
              <a:rPr lang="en-TR" smtClean="0"/>
              <a:t>25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339565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12052-3EAB-0646-8359-579910A671B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13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36FA1-0BF3-224E-A597-4C6D9D042541}" type="slidenum">
              <a:rPr lang="en-TR" smtClean="0"/>
              <a:t>26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01699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36FA1-0BF3-224E-A597-4C6D9D042541}" type="slidenum">
              <a:rPr lang="en-TR" smtClean="0"/>
              <a:t>27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67840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36FA1-0BF3-224E-A597-4C6D9D042541}" type="slidenum">
              <a:rPr lang="en-TR" smtClean="0"/>
              <a:t>28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84047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36FA1-0BF3-224E-A597-4C6D9D042541}" type="slidenum">
              <a:rPr lang="en-TR" smtClean="0"/>
              <a:t>29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80566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36FA1-0BF3-224E-A597-4C6D9D042541}" type="slidenum">
              <a:rPr lang="en-TR" smtClean="0"/>
              <a:t>30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03830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12052-3EAB-0646-8359-579910A671B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86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12052-3EAB-0646-8359-579910A671B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26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889C-1D1B-EDC2-AE8E-D7CF0805C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04C1F-709B-4661-95A5-F95E5F87D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DB17-F04F-439A-3FCE-B5B7B5E6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17008-2F45-0BBB-0283-F85ECA87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48556-34CE-338E-3C35-70096B45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C0D5-BFD1-A57F-59F3-2A7D4E7B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45241-752F-79B6-CD7B-7609F62CA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5BA0E-AFC3-AA59-D63D-A03BE461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70484-6094-94D5-1DA1-AA1C2840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8BEA5-9A30-03C3-5328-F0ED93AF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6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4A65A0-AC63-D510-77E4-28D7A4715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0BF5B-45C4-AA23-DE09-17C336057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31755-AF6F-44F4-9FF2-DD59014D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906E0-3BC6-DA4B-461B-5B6BD9C6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6EDF5-ACE1-3E73-BA4C-A93D2AF4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3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D729-931F-119F-75AA-2915261C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477A-080C-2739-7D9E-24392DA3C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305F-435D-6E3D-8527-B45AF194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A2861-900B-CF6E-ED17-2BE98409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E502-CC68-9D09-C185-4146E884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4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A9BD-DEFA-ED39-2239-48D0B51B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6C06C-890F-6AB5-BFC0-797F5694C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774E4-272C-C539-349C-FE0D0302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E20CF-3DA6-9D5B-2F0F-7A2C8B27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BFD8D-8172-E1F2-B297-4ADD5D89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0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A05B-BA19-A22E-ABDA-6DDB0D53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A7E53-718C-43E1-1423-211E3D740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9F26D-208A-91A5-5891-B449E220D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A3547-C6D2-AAB5-4064-DDBD0FFA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6A26B-FEE0-0C3A-0753-52FE3541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0465-C7D7-DAC8-1733-94F34D69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0C1A-730E-D6AA-A704-D095D7BD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65A20-4948-2E3E-3D27-2578649E9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77BFC-0F1A-1DF5-CAFD-FCC502235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23261-BF91-C3E3-D182-410AD8909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6CA97-6C90-5661-A73F-955FD1F7C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FB5C6D-96FE-5874-6CD6-940B1D40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E968C-A79E-D87A-2477-5F23D86C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0D123-1200-8ADE-BBD2-610DFAAA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6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1130-9728-AA52-908C-E484F18A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25165-027B-33BB-7A9A-6A5950EE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AF179-43A7-DCC0-6B8C-82AF6BCD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D888E-638E-0440-4C93-9C1D73B2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0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4C739-8109-4B4F-41B4-65F20B07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232B5-D250-ECDB-847A-841C1D52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F878F-501F-FD5A-9A04-D4A347E0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5922-E0A4-C405-53E7-44557F79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30933-6F21-2297-29A5-AA4D1C56C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9C92B-BDD4-C154-B325-C8069D6EB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4D73E-CFFD-9FE3-19AD-7F916C01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5FC1A-5A4D-7EBC-ECD7-829D22DC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910CC-FCD6-2AB4-16B6-717FDA0B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D213-A248-633B-335D-AE1B7B77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348B4-BB29-B74C-0CFD-9320C4130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788A4-709B-E236-DCE2-EE030C24B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FF2B4-8FD1-861A-D4B4-DD217C6F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DEB5-DBDC-5D43-96FB-FC453FABAFD4}" type="datetimeFigureOut">
              <a:rPr lang="en-US" smtClean="0"/>
              <a:t>7/14/24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8CA45-7FBF-42B3-7E6A-A2D91424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11EB3-2ACE-65C8-93AE-3279EAB5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4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10159-0E50-908C-5245-227901F38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9156C-4374-0401-ACEC-D923C933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AE83-AE4D-373E-4E2F-E9F93D69B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FBDEB5-DBDC-5D43-96FB-FC453FABAFD4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26E40-EB15-9D23-175A-CB9A65B9A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EC9CA-AFBB-5A7F-C975-F195A9121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EBDB2F-A163-0B47-AF1F-B296454EE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5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D92F20-3A14-CFBE-E4AA-520A984637E0}"/>
              </a:ext>
            </a:extLst>
          </p:cNvPr>
          <p:cNvSpPr/>
          <p:nvPr/>
        </p:nvSpPr>
        <p:spPr>
          <a:xfrm>
            <a:off x="5353279" y="4639399"/>
            <a:ext cx="14269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June 2024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49B2059-03C3-F17F-7866-076B8AD70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2449"/>
            <a:ext cx="9144000" cy="159339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Security Architecture</a:t>
            </a:r>
            <a:endParaRPr lang="en-TR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DC5CC36-10B3-7749-0906-5297988DD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4304" y="3311425"/>
            <a:ext cx="9484945" cy="99097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terms of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Security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Customizations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Security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Threads</a:t>
            </a:r>
            <a:endParaRPr lang="en-TR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901DA2-B6B0-FCAB-9F89-70ACC8A0C6D8}"/>
              </a:ext>
            </a:extLst>
          </p:cNvPr>
          <p:cNvCxnSpPr>
            <a:cxnSpLocks/>
          </p:cNvCxnSpPr>
          <p:nvPr/>
        </p:nvCxnSpPr>
        <p:spPr>
          <a:xfrm>
            <a:off x="1324304" y="2974429"/>
            <a:ext cx="9484945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3D8CCB0-50CD-C28D-1AC6-C84F3743B54E}"/>
              </a:ext>
            </a:extLst>
          </p:cNvPr>
          <p:cNvSpPr/>
          <p:nvPr/>
        </p:nvSpPr>
        <p:spPr>
          <a:xfrm>
            <a:off x="4556586" y="5593506"/>
            <a:ext cx="3020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Berk Ekim Paşmakoğlu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809C04-BC84-9802-E5DE-94554F1AB58B}"/>
              </a:ext>
            </a:extLst>
          </p:cNvPr>
          <p:cNvSpPr/>
          <p:nvPr/>
        </p:nvSpPr>
        <p:spPr>
          <a:xfrm>
            <a:off x="5845771" y="4977953"/>
            <a:ext cx="5004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1572473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2905-A363-6688-0052-583660E4A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218656"/>
            <a:ext cx="11761075" cy="5274219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AccessDecisionManager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AccessDecisionVoter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ConfigAttribute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endParaRPr 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  <a:spcBef>
                <a:spcPts val="0"/>
              </a:spcBef>
            </a:pPr>
            <a:endParaRPr 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30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78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1C412E-BA7C-EA6C-03C1-A493439475C5}"/>
              </a:ext>
            </a:extLst>
          </p:cNvPr>
          <p:cNvCxnSpPr>
            <a:cxnSpLocks/>
            <a:stCxn id="42" idx="2"/>
            <a:endCxn id="90" idx="0"/>
          </p:cNvCxnSpPr>
          <p:nvPr/>
        </p:nvCxnSpPr>
        <p:spPr>
          <a:xfrm>
            <a:off x="4144876" y="2862557"/>
            <a:ext cx="1589050" cy="909228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AccessDecisionManager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BCC0B1-5C3F-AC37-785A-2B80B0026B50}"/>
              </a:ext>
            </a:extLst>
          </p:cNvPr>
          <p:cNvSpPr/>
          <p:nvPr/>
        </p:nvSpPr>
        <p:spPr>
          <a:xfrm>
            <a:off x="1413124" y="1339306"/>
            <a:ext cx="1823046" cy="486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AccessDecisionManager</a:t>
            </a:r>
            <a:endParaRPr lang="en-TR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1D239-58A7-0F9E-FF41-C2F47D3FEC09}"/>
              </a:ext>
            </a:extLst>
          </p:cNvPr>
          <p:cNvSpPr txBox="1"/>
          <p:nvPr/>
        </p:nvSpPr>
        <p:spPr>
          <a:xfrm>
            <a:off x="1727275" y="1093085"/>
            <a:ext cx="1189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&lt;&lt;interface&gt;&gt;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D7CA0-E318-0C2E-2569-0DFE7FB5B57C}"/>
              </a:ext>
            </a:extLst>
          </p:cNvPr>
          <p:cNvSpPr txBox="1"/>
          <p:nvPr/>
        </p:nvSpPr>
        <p:spPr>
          <a:xfrm>
            <a:off x="525518" y="5130717"/>
            <a:ext cx="8419700" cy="14503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decide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(Authentication authentication, Object object, Collection&lt;ConfigAttribute&gt; configAttributes)</a:t>
            </a:r>
            <a:br>
              <a:rPr lang="en-US" sz="10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AccessDeniedException, InsufficientAuthenticationException;</a:t>
            </a:r>
          </a:p>
          <a:p>
            <a:pPr>
              <a:lnSpc>
                <a:spcPct val="150000"/>
              </a:lnSpc>
            </a:pPr>
            <a:endParaRPr lang="en-US" sz="10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boolean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supports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(ConfigAttribute attribute);</a:t>
            </a:r>
          </a:p>
          <a:p>
            <a:pPr>
              <a:lnSpc>
                <a:spcPct val="150000"/>
              </a:lnSpc>
            </a:pPr>
            <a:endParaRPr lang="en-US" sz="10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boolean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supports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(Class&lt;?&gt; clazz);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248" y="1189265"/>
            <a:ext cx="5318235" cy="2480719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Core strategy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Implementations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AffirmativeBased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ConsensusBased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UnanimousBased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All three delegate to a chain of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AccessDecisionVoter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instances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Most people use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AffirmativeBased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AccessDecisionManager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access is granted if any voters return affirmatively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38F534-685F-43B5-3087-6E73C39827F0}"/>
              </a:ext>
            </a:extLst>
          </p:cNvPr>
          <p:cNvSpPr txBox="1"/>
          <p:nvPr/>
        </p:nvSpPr>
        <p:spPr>
          <a:xfrm>
            <a:off x="3213011" y="1265213"/>
            <a:ext cx="875899" cy="2554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@Deprecated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FD1BF2-C475-D0F2-4C79-C532C169B548}"/>
              </a:ext>
            </a:extLst>
          </p:cNvPr>
          <p:cNvSpPr txBox="1"/>
          <p:nvPr/>
        </p:nvSpPr>
        <p:spPr>
          <a:xfrm>
            <a:off x="5240966" y="331316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HAS-A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1CCF36-9216-0AE0-2D12-5AE5DF9DA69C}"/>
              </a:ext>
            </a:extLst>
          </p:cNvPr>
          <p:cNvSpPr txBox="1"/>
          <p:nvPr/>
        </p:nvSpPr>
        <p:spPr>
          <a:xfrm>
            <a:off x="6319998" y="4661072"/>
            <a:ext cx="516488" cy="21544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TR" sz="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E4894D-EE30-35AA-A423-8B04A10D361E}"/>
              </a:ext>
            </a:extLst>
          </p:cNvPr>
          <p:cNvSpPr/>
          <p:nvPr/>
        </p:nvSpPr>
        <p:spPr>
          <a:xfrm>
            <a:off x="263983" y="2511238"/>
            <a:ext cx="1317860" cy="3513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AffirmativeBased</a:t>
            </a:r>
            <a:endParaRPr lang="en-TR" sz="1200" dirty="0">
              <a:solidFill>
                <a:srgbClr val="002060"/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E5731D3-CB3D-B0FC-3FD5-D2F91042275F}"/>
              </a:ext>
            </a:extLst>
          </p:cNvPr>
          <p:cNvGrpSpPr/>
          <p:nvPr/>
        </p:nvGrpSpPr>
        <p:grpSpPr>
          <a:xfrm>
            <a:off x="525518" y="3740053"/>
            <a:ext cx="1900320" cy="790800"/>
            <a:chOff x="7405357" y="3791678"/>
            <a:chExt cx="1900320" cy="7908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A9C3873-8419-AB29-BF63-A68240B8C52D}"/>
                </a:ext>
              </a:extLst>
            </p:cNvPr>
            <p:cNvSpPr/>
            <p:nvPr/>
          </p:nvSpPr>
          <p:spPr>
            <a:xfrm>
              <a:off x="7405357" y="3791678"/>
              <a:ext cx="1595520" cy="48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AccessDecisionVoter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4AD166E-450C-552E-4762-52A5A5551053}"/>
                </a:ext>
              </a:extLst>
            </p:cNvPr>
            <p:cNvSpPr/>
            <p:nvPr/>
          </p:nvSpPr>
          <p:spPr>
            <a:xfrm>
              <a:off x="7557757" y="3944078"/>
              <a:ext cx="1595520" cy="48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AccessDecisionVoter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73338D4-2ABD-670B-AF7D-A155405FACD9}"/>
                </a:ext>
              </a:extLst>
            </p:cNvPr>
            <p:cNvSpPr/>
            <p:nvPr/>
          </p:nvSpPr>
          <p:spPr>
            <a:xfrm>
              <a:off x="7710157" y="4096478"/>
              <a:ext cx="1595520" cy="48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AccessDecisionVoter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416BC67-4C90-DC1D-F242-F44B0FA8A68F}"/>
              </a:ext>
            </a:extLst>
          </p:cNvPr>
          <p:cNvSpPr txBox="1"/>
          <p:nvPr/>
        </p:nvSpPr>
        <p:spPr>
          <a:xfrm>
            <a:off x="484331" y="2871727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&lt;&lt;class&gt;&gt;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D1CC57-C009-5EA0-8559-8221DFA5843B}"/>
              </a:ext>
            </a:extLst>
          </p:cNvPr>
          <p:cNvCxnSpPr>
            <a:cxnSpLocks/>
            <a:stCxn id="22" idx="0"/>
            <a:endCxn id="4" idx="2"/>
          </p:cNvCxnSpPr>
          <p:nvPr/>
        </p:nvCxnSpPr>
        <p:spPr>
          <a:xfrm rot="5400000" flipH="1" flipV="1">
            <a:off x="1280921" y="1467512"/>
            <a:ext cx="685719" cy="1401734"/>
          </a:xfrm>
          <a:prstGeom prst="bentConnector3">
            <a:avLst>
              <a:gd name="adj1" fmla="val 32606"/>
            </a:avLst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F85840-3178-1CBF-2DF3-CF912BD2AAF7}"/>
              </a:ext>
            </a:extLst>
          </p:cNvPr>
          <p:cNvSpPr txBox="1"/>
          <p:nvPr/>
        </p:nvSpPr>
        <p:spPr>
          <a:xfrm>
            <a:off x="1829725" y="196023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900502-66AE-00A8-1933-EC864ECB3CC4}"/>
              </a:ext>
            </a:extLst>
          </p:cNvPr>
          <p:cNvSpPr txBox="1"/>
          <p:nvPr/>
        </p:nvSpPr>
        <p:spPr>
          <a:xfrm>
            <a:off x="486558" y="3010901"/>
            <a:ext cx="875899" cy="2554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@Deprecated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D161EE-4182-E4ED-A470-92B3F4E9A63F}"/>
              </a:ext>
            </a:extLst>
          </p:cNvPr>
          <p:cNvSpPr/>
          <p:nvPr/>
        </p:nvSpPr>
        <p:spPr>
          <a:xfrm>
            <a:off x="1821943" y="2503337"/>
            <a:ext cx="1391068" cy="35131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ConsensusBased</a:t>
            </a:r>
            <a:endParaRPr lang="en-TR" sz="1200" dirty="0">
              <a:solidFill>
                <a:srgbClr val="00206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B46E89-25EE-459E-A290-DC63CE0A4355}"/>
              </a:ext>
            </a:extLst>
          </p:cNvPr>
          <p:cNvSpPr txBox="1"/>
          <p:nvPr/>
        </p:nvSpPr>
        <p:spPr>
          <a:xfrm>
            <a:off x="2075946" y="3014819"/>
            <a:ext cx="875899" cy="2554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@Deprecated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B76827-EA25-7866-A020-A9BC1EBD709E}"/>
              </a:ext>
            </a:extLst>
          </p:cNvPr>
          <p:cNvCxnSpPr>
            <a:cxnSpLocks/>
            <a:stCxn id="35" idx="0"/>
            <a:endCxn id="4" idx="2"/>
          </p:cNvCxnSpPr>
          <p:nvPr/>
        </p:nvCxnSpPr>
        <p:spPr>
          <a:xfrm rot="16200000" flipV="1">
            <a:off x="2082153" y="2068013"/>
            <a:ext cx="677818" cy="192830"/>
          </a:xfrm>
          <a:prstGeom prst="bentConnector3">
            <a:avLst>
              <a:gd name="adj1" fmla="val 32404"/>
            </a:avLst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73DA1FC-F625-FF1A-2B9D-EE65F4E22692}"/>
              </a:ext>
            </a:extLst>
          </p:cNvPr>
          <p:cNvSpPr/>
          <p:nvPr/>
        </p:nvSpPr>
        <p:spPr>
          <a:xfrm>
            <a:off x="3449342" y="2511238"/>
            <a:ext cx="1391068" cy="35131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UnanimousBased</a:t>
            </a:r>
            <a:endParaRPr lang="en-TR" sz="1200" dirty="0">
              <a:solidFill>
                <a:srgbClr val="00206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4BCA62A-95FA-4951-8428-AD036D32C7CD}"/>
              </a:ext>
            </a:extLst>
          </p:cNvPr>
          <p:cNvCxnSpPr>
            <a:cxnSpLocks/>
            <a:stCxn id="42" idx="0"/>
            <a:endCxn id="4" idx="2"/>
          </p:cNvCxnSpPr>
          <p:nvPr/>
        </p:nvCxnSpPr>
        <p:spPr>
          <a:xfrm rot="16200000" flipV="1">
            <a:off x="2891903" y="1258264"/>
            <a:ext cx="685719" cy="1820229"/>
          </a:xfrm>
          <a:prstGeom prst="bentConnector3">
            <a:avLst>
              <a:gd name="adj1" fmla="val 32607"/>
            </a:avLst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F0D405A-4B42-466C-A405-4B599BCA332C}"/>
              </a:ext>
            </a:extLst>
          </p:cNvPr>
          <p:cNvSpPr txBox="1"/>
          <p:nvPr/>
        </p:nvSpPr>
        <p:spPr>
          <a:xfrm>
            <a:off x="2078895" y="2871727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&lt;&lt;class&gt;&gt;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0972557-CDC9-AA3D-C2FC-B7653220F63C}"/>
              </a:ext>
            </a:extLst>
          </p:cNvPr>
          <p:cNvSpPr txBox="1"/>
          <p:nvPr/>
        </p:nvSpPr>
        <p:spPr>
          <a:xfrm>
            <a:off x="3714215" y="3007976"/>
            <a:ext cx="875899" cy="2554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@Deprecated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43FF43B-D8CE-443F-02BC-394BB47FD432}"/>
              </a:ext>
            </a:extLst>
          </p:cNvPr>
          <p:cNvGrpSpPr/>
          <p:nvPr/>
        </p:nvGrpSpPr>
        <p:grpSpPr>
          <a:xfrm>
            <a:off x="2730842" y="3740053"/>
            <a:ext cx="1900320" cy="790800"/>
            <a:chOff x="7405357" y="3791678"/>
            <a:chExt cx="1900320" cy="7908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A45C0B0-A560-A3A2-44D4-8507666DB4D8}"/>
                </a:ext>
              </a:extLst>
            </p:cNvPr>
            <p:cNvSpPr/>
            <p:nvPr/>
          </p:nvSpPr>
          <p:spPr>
            <a:xfrm>
              <a:off x="7405357" y="3791678"/>
              <a:ext cx="1595520" cy="48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AccessDecisionVoter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0734349-AAE6-12AB-05CB-B2740C08ECFC}"/>
                </a:ext>
              </a:extLst>
            </p:cNvPr>
            <p:cNvSpPr/>
            <p:nvPr/>
          </p:nvSpPr>
          <p:spPr>
            <a:xfrm>
              <a:off x="7557757" y="3944078"/>
              <a:ext cx="1595520" cy="48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AccessDecisionVoter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58D4E26-4E79-A79C-0E2F-2CE600FC0571}"/>
                </a:ext>
              </a:extLst>
            </p:cNvPr>
            <p:cNvSpPr/>
            <p:nvPr/>
          </p:nvSpPr>
          <p:spPr>
            <a:xfrm>
              <a:off x="7710157" y="4096478"/>
              <a:ext cx="1595520" cy="48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AccessDecisionVoter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7857CFB-C13E-92E3-8B35-AAD297CB9E6A}"/>
              </a:ext>
            </a:extLst>
          </p:cNvPr>
          <p:cNvGrpSpPr/>
          <p:nvPr/>
        </p:nvGrpSpPr>
        <p:grpSpPr>
          <a:xfrm>
            <a:off x="4936166" y="3771785"/>
            <a:ext cx="1900320" cy="790800"/>
            <a:chOff x="7405357" y="3791678"/>
            <a:chExt cx="1900320" cy="7908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FAE60AB-E836-07C5-94F6-45E285E35876}"/>
                </a:ext>
              </a:extLst>
            </p:cNvPr>
            <p:cNvSpPr/>
            <p:nvPr/>
          </p:nvSpPr>
          <p:spPr>
            <a:xfrm>
              <a:off x="7405357" y="3791678"/>
              <a:ext cx="1595520" cy="48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AccessDecisionVoter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D6F4D7E-8E59-88B0-5A9C-92A6462444DC}"/>
                </a:ext>
              </a:extLst>
            </p:cNvPr>
            <p:cNvSpPr/>
            <p:nvPr/>
          </p:nvSpPr>
          <p:spPr>
            <a:xfrm>
              <a:off x="7557757" y="3944078"/>
              <a:ext cx="1595520" cy="48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AccessDecisionVoter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2FACFD1-E7C1-0535-35A2-EE530840778B}"/>
                </a:ext>
              </a:extLst>
            </p:cNvPr>
            <p:cNvSpPr/>
            <p:nvPr/>
          </p:nvSpPr>
          <p:spPr>
            <a:xfrm>
              <a:off x="7710157" y="4096478"/>
              <a:ext cx="1595520" cy="48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AccessDecisionVoter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43D87F5A-3138-01BA-0890-9BC1A87F874A}"/>
              </a:ext>
            </a:extLst>
          </p:cNvPr>
          <p:cNvSpPr txBox="1"/>
          <p:nvPr/>
        </p:nvSpPr>
        <p:spPr>
          <a:xfrm>
            <a:off x="4114674" y="4661072"/>
            <a:ext cx="516488" cy="21544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TR" sz="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C9546A8-56EE-E5F3-129C-611CC943382A}"/>
              </a:ext>
            </a:extLst>
          </p:cNvPr>
          <p:cNvSpPr txBox="1"/>
          <p:nvPr/>
        </p:nvSpPr>
        <p:spPr>
          <a:xfrm>
            <a:off x="1909350" y="4661072"/>
            <a:ext cx="516488" cy="21544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TR" sz="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4D14C47-34C8-4F8B-A3D2-9F9C1CF6DD2A}"/>
              </a:ext>
            </a:extLst>
          </p:cNvPr>
          <p:cNvSpPr txBox="1"/>
          <p:nvPr/>
        </p:nvSpPr>
        <p:spPr>
          <a:xfrm>
            <a:off x="3706926" y="2871727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&lt;&lt;class&gt;&gt;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924EE45-8EF6-F90A-8D96-EEB808513097}"/>
              </a:ext>
            </a:extLst>
          </p:cNvPr>
          <p:cNvCxnSpPr>
            <a:cxnSpLocks/>
            <a:stCxn id="35" idx="2"/>
            <a:endCxn id="86" idx="0"/>
          </p:cNvCxnSpPr>
          <p:nvPr/>
        </p:nvCxnSpPr>
        <p:spPr>
          <a:xfrm>
            <a:off x="2517477" y="2854656"/>
            <a:ext cx="1011125" cy="885397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77363B7-87FA-CA12-CF16-CA64824BD25B}"/>
              </a:ext>
            </a:extLst>
          </p:cNvPr>
          <p:cNvSpPr txBox="1"/>
          <p:nvPr/>
        </p:nvSpPr>
        <p:spPr>
          <a:xfrm>
            <a:off x="3211743" y="33244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HAS-A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D669BB6-9458-5F9D-7858-025E5AD86A5C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>
            <a:off x="922913" y="2862556"/>
            <a:ext cx="400365" cy="877497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9B838ED-F316-BE46-E8B5-D2C4488DC223}"/>
              </a:ext>
            </a:extLst>
          </p:cNvPr>
          <p:cNvSpPr txBox="1"/>
          <p:nvPr/>
        </p:nvSpPr>
        <p:spPr>
          <a:xfrm>
            <a:off x="1297149" y="333954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HAS-A</a:t>
            </a:r>
          </a:p>
        </p:txBody>
      </p:sp>
    </p:spTree>
    <p:extLst>
      <p:ext uri="{BB962C8B-B14F-4D97-AF65-F5344CB8AC3E}">
        <p14:creationId xmlns:p14="http://schemas.microsoft.com/office/powerpoint/2010/main" val="877398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AccessDecisionVoter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971501-4A24-BB53-2400-9C828F9A847F}"/>
              </a:ext>
            </a:extLst>
          </p:cNvPr>
          <p:cNvGrpSpPr/>
          <p:nvPr/>
        </p:nvGrpSpPr>
        <p:grpSpPr>
          <a:xfrm>
            <a:off x="525518" y="1200627"/>
            <a:ext cx="1823046" cy="740129"/>
            <a:chOff x="525517" y="1200627"/>
            <a:chExt cx="1682532" cy="7401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BCC0B1-5C3F-AC37-785A-2B80B0026B50}"/>
                </a:ext>
              </a:extLst>
            </p:cNvPr>
            <p:cNvSpPr/>
            <p:nvPr/>
          </p:nvSpPr>
          <p:spPr>
            <a:xfrm>
              <a:off x="525517" y="1454543"/>
              <a:ext cx="1682532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AccessDecisionVoter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F1D239-58A7-0F9E-FF41-C2F47D3FEC09}"/>
                </a:ext>
              </a:extLst>
            </p:cNvPr>
            <p:cNvSpPr txBox="1"/>
            <p:nvPr/>
          </p:nvSpPr>
          <p:spPr>
            <a:xfrm>
              <a:off x="753474" y="1200627"/>
              <a:ext cx="12266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77D7CA0-E318-0C2E-2569-0DFE7FB5B57C}"/>
              </a:ext>
            </a:extLst>
          </p:cNvPr>
          <p:cNvSpPr txBox="1"/>
          <p:nvPr/>
        </p:nvSpPr>
        <p:spPr>
          <a:xfrm>
            <a:off x="525518" y="2543961"/>
            <a:ext cx="8419700" cy="12195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int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vote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(Authentication authentication, S object, Collection&lt;ConfigAttribute&gt; attributes);</a:t>
            </a:r>
          </a:p>
          <a:p>
            <a:pPr>
              <a:lnSpc>
                <a:spcPct val="150000"/>
              </a:lnSpc>
            </a:pPr>
            <a:endParaRPr lang="en-US" sz="10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boolean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supports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(ConfigAttribute attribute);</a:t>
            </a:r>
          </a:p>
          <a:p>
            <a:pPr>
              <a:lnSpc>
                <a:spcPct val="150000"/>
              </a:lnSpc>
            </a:pPr>
            <a:endParaRPr lang="en-US" sz="10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boolean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supports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(Class&lt;?&gt; clazz);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248" y="1189266"/>
            <a:ext cx="5318235" cy="100694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considers an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(representing a principal) and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which has been decorated with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ConfigAttribute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s.</a:t>
            </a:r>
          </a:p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097E9F-E000-B5A7-0D38-4064823C041C}"/>
              </a:ext>
            </a:extLst>
          </p:cNvPr>
          <p:cNvSpPr txBox="1"/>
          <p:nvPr/>
        </p:nvSpPr>
        <p:spPr>
          <a:xfrm>
            <a:off x="1472665" y="1940756"/>
            <a:ext cx="875899" cy="2554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@Deprecated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9691FE-3EE0-B036-1994-0AEF75FBE6A3}"/>
              </a:ext>
            </a:extLst>
          </p:cNvPr>
          <p:cNvSpPr txBox="1">
            <a:spLocks/>
          </p:cNvSpPr>
          <p:nvPr/>
        </p:nvSpPr>
        <p:spPr>
          <a:xfrm>
            <a:off x="525518" y="4366731"/>
            <a:ext cx="5318235" cy="1963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is completely generic in the signatures of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AccessDecisionManager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AccessDecisionVoter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It represents anything that a user might want to access: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i.e., a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resource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or a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in a Java class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146C1CB-CB65-44C5-D275-D64B33ACC221}"/>
              </a:ext>
            </a:extLst>
          </p:cNvPr>
          <p:cNvSpPr txBox="1">
            <a:spLocks/>
          </p:cNvSpPr>
          <p:nvPr/>
        </p:nvSpPr>
        <p:spPr>
          <a:xfrm>
            <a:off x="6695087" y="4366732"/>
            <a:ext cx="5318235" cy="1963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ConfigAttribute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 represent a decoration of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with some metadata that determines the </a:t>
            </a:r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of permission required to access 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pPr lvl="1">
              <a:lnSpc>
                <a:spcPct val="160000"/>
              </a:lnSpc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28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ConfigAttribute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971501-4A24-BB53-2400-9C828F9A847F}"/>
              </a:ext>
            </a:extLst>
          </p:cNvPr>
          <p:cNvGrpSpPr/>
          <p:nvPr/>
        </p:nvGrpSpPr>
        <p:grpSpPr>
          <a:xfrm>
            <a:off x="525518" y="1200627"/>
            <a:ext cx="1823046" cy="740129"/>
            <a:chOff x="525517" y="1200627"/>
            <a:chExt cx="1682532" cy="7401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BCC0B1-5C3F-AC37-785A-2B80B0026B50}"/>
                </a:ext>
              </a:extLst>
            </p:cNvPr>
            <p:cNvSpPr/>
            <p:nvPr/>
          </p:nvSpPr>
          <p:spPr>
            <a:xfrm>
              <a:off x="525517" y="1454543"/>
              <a:ext cx="1682532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ConfigAttribute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F1D239-58A7-0F9E-FF41-C2F47D3FEC09}"/>
                </a:ext>
              </a:extLst>
            </p:cNvPr>
            <p:cNvSpPr txBox="1"/>
            <p:nvPr/>
          </p:nvSpPr>
          <p:spPr>
            <a:xfrm>
              <a:off x="753474" y="1200627"/>
              <a:ext cx="12266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77D7CA0-E318-0C2E-2569-0DFE7FB5B57C}"/>
              </a:ext>
            </a:extLst>
          </p:cNvPr>
          <p:cNvSpPr txBox="1"/>
          <p:nvPr/>
        </p:nvSpPr>
        <p:spPr>
          <a:xfrm>
            <a:off x="525518" y="2543961"/>
            <a:ext cx="3227498" cy="29623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String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getAttribute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247" y="1146792"/>
            <a:ext cx="5318235" cy="379096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Has only one API,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getAttribute()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which returns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These strings encode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intention of the owner of the resource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expressing rules about who is allowed to access it: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v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typical example is the name of a user role</a:t>
            </a:r>
          </a:p>
          <a:p>
            <a:pPr lvl="2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i.e.,  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ROLE_ADMIN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or 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ROLE_AUDIT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v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represent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expressions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need to be evaluated</a:t>
            </a:r>
          </a:p>
          <a:p>
            <a:pPr lvl="2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Spring Expression Language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(SpEL) expressions</a:t>
            </a:r>
          </a:p>
          <a:p>
            <a:pPr lvl="2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isFullyAuthenticated() &amp;&amp; hasRole('user')</a:t>
            </a:r>
          </a:p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71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Servlet Filters and Chains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2905-A363-6688-0052-583660E4A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218656"/>
            <a:ext cx="11761075" cy="5274219"/>
          </a:xfrm>
        </p:spPr>
        <p:txBody>
          <a:bodyPr numCol="1">
            <a:normAutofit/>
          </a:bodyPr>
          <a:lstStyle/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Servlet Filters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of the Filter Chain - I 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of the Filter Chain – II</a:t>
            </a:r>
            <a:endParaRPr 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 – 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 – II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 – III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DelegatingFilterProxy</a:t>
            </a:r>
            <a:endParaRPr 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SecurityFilterChain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endParaRPr lang="en-TR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418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Servlet Filters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042203"/>
            <a:ext cx="4197205" cy="486213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Spring 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 the web tier is based on Servlet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283D1B-1C48-84C4-B38D-2FB22AB810C2}"/>
              </a:ext>
            </a:extLst>
          </p:cNvPr>
          <p:cNvGrpSpPr/>
          <p:nvPr/>
        </p:nvGrpSpPr>
        <p:grpSpPr>
          <a:xfrm>
            <a:off x="439639" y="2077390"/>
            <a:ext cx="2325929" cy="3901504"/>
            <a:chOff x="439639" y="1342100"/>
            <a:chExt cx="2325929" cy="3901504"/>
          </a:xfrm>
        </p:grpSpPr>
        <p:pic>
          <p:nvPicPr>
            <p:cNvPr id="10" name="Picture 9" descr="A screen shot of a screen&#10;&#10;Description automatically generated">
              <a:extLst>
                <a:ext uri="{FF2B5EF4-FFF2-40B4-BE49-F238E27FC236}">
                  <a16:creationId xmlns:a16="http://schemas.microsoft.com/office/drawing/2014/main" id="{FBCFD88B-CB6B-EC1F-295F-203DEA303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401" y="1342100"/>
              <a:ext cx="1866407" cy="310469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330244-47D5-EA5C-0A91-FA834C4B1AC1}"/>
                </a:ext>
              </a:extLst>
            </p:cNvPr>
            <p:cNvSpPr txBox="1"/>
            <p:nvPr/>
          </p:nvSpPr>
          <p:spPr>
            <a:xfrm>
              <a:off x="439639" y="4631513"/>
              <a:ext cx="2325929" cy="6120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Typical layering of the handlers for a </a:t>
              </a:r>
              <a:r>
                <a:rPr lang="en-US" sz="1200" b="1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single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b="0" i="0" dirty="0">
                  <a:solidFill>
                    <a:srgbClr val="7030A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HTTP request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T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3911D35-14CB-14AA-8C05-1897A0E033B4}"/>
              </a:ext>
            </a:extLst>
          </p:cNvPr>
          <p:cNvSpPr txBox="1">
            <a:spLocks/>
          </p:cNvSpPr>
          <p:nvPr/>
        </p:nvSpPr>
        <p:spPr>
          <a:xfrm>
            <a:off x="2765567" y="4032340"/>
            <a:ext cx="3167405" cy="8949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filter </a:t>
            </a:r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also modify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or the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used in the downstream filters and servlet.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D2D2A4-6303-F428-E3E1-99B98B0BA244}"/>
              </a:ext>
            </a:extLst>
          </p:cNvPr>
          <p:cNvSpPr txBox="1"/>
          <p:nvPr/>
        </p:nvSpPr>
        <p:spPr>
          <a:xfrm>
            <a:off x="2765568" y="2254564"/>
            <a:ext cx="31674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sends a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the application</a:t>
            </a:r>
            <a:endParaRPr lang="en-TR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0DE514-F6F3-FA09-DBE5-1359B98C45DE}"/>
              </a:ext>
            </a:extLst>
          </p:cNvPr>
          <p:cNvSpPr txBox="1"/>
          <p:nvPr/>
        </p:nvSpPr>
        <p:spPr>
          <a:xfrm>
            <a:off x="6679263" y="2162231"/>
            <a:ext cx="53340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decides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filters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servlet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apply to it based on the path of the request URI.</a:t>
            </a:r>
            <a:endParaRPr lang="en-TR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690DC9-E69F-9D55-DED7-C14B68B4F131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932973" y="2393064"/>
            <a:ext cx="746290" cy="0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0A2C3DE-2A3E-C078-B0DE-6835831A329E}"/>
              </a:ext>
            </a:extLst>
          </p:cNvPr>
          <p:cNvSpPr txBox="1"/>
          <p:nvPr/>
        </p:nvSpPr>
        <p:spPr>
          <a:xfrm>
            <a:off x="2765568" y="2839283"/>
            <a:ext cx="3167405" cy="894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At most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one servlet can handle a single request, but </a:t>
            </a:r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filters form a 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so they are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ordered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TR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17E1C0-8D12-3EBF-0EEC-C69D163F1926}"/>
              </a:ext>
            </a:extLst>
          </p:cNvPr>
          <p:cNvSpPr txBox="1"/>
          <p:nvPr/>
        </p:nvSpPr>
        <p:spPr>
          <a:xfrm>
            <a:off x="6679263" y="3055945"/>
            <a:ext cx="53340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fact, a filter </a:t>
            </a:r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veto the rest of the 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if it wants to handle the request itself.</a:t>
            </a:r>
            <a:endParaRPr lang="en-TR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5CDF4C-7B16-44A0-8CD9-9219EB1AC49C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5932973" y="3286778"/>
            <a:ext cx="746290" cy="0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9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of the Filter Chain - I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042203"/>
            <a:ext cx="11761075" cy="80435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very important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and Spring Boot manages it through two mechanisms: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AB4C1AB-0514-BB9F-4871-369F98384DD1}"/>
              </a:ext>
            </a:extLst>
          </p:cNvPr>
          <p:cNvGrpSpPr/>
          <p:nvPr/>
        </p:nvGrpSpPr>
        <p:grpSpPr>
          <a:xfrm>
            <a:off x="1382033" y="1846559"/>
            <a:ext cx="10388038" cy="1490193"/>
            <a:chOff x="1551715" y="1846559"/>
            <a:chExt cx="10388038" cy="149019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D2D2A4-6303-F428-E3E1-99B98B0BA244}"/>
                </a:ext>
              </a:extLst>
            </p:cNvPr>
            <p:cNvSpPr txBox="1"/>
            <p:nvPr/>
          </p:nvSpPr>
          <p:spPr>
            <a:xfrm>
              <a:off x="4859054" y="1846559"/>
              <a:ext cx="193951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@Bean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 of type </a:t>
              </a:r>
              <a:r>
                <a:rPr lang="en-US" sz="12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 can</a:t>
              </a:r>
              <a:endParaRPr lang="en-T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80DE514-F6F3-FA09-DBE5-1359B98C45DE}"/>
                </a:ext>
              </a:extLst>
            </p:cNvPr>
            <p:cNvSpPr txBox="1"/>
            <p:nvPr/>
          </p:nvSpPr>
          <p:spPr>
            <a:xfrm>
              <a:off x="1551715" y="2553978"/>
              <a:ext cx="29058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Be annotated by 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the </a:t>
              </a:r>
              <a:r>
                <a:rPr lang="en-US" sz="12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@Order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annotation</a:t>
              </a:r>
              <a:endParaRPr lang="en-T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A690DC9-E69F-9D55-DED7-C14B68B4F131}"/>
                </a:ext>
              </a:extLst>
            </p:cNvPr>
            <p:cNvCxnSpPr>
              <a:cxnSpLocks/>
              <a:stCxn id="17" idx="2"/>
              <a:endCxn id="18" idx="3"/>
            </p:cNvCxnSpPr>
            <p:nvPr/>
          </p:nvCxnSpPr>
          <p:spPr>
            <a:xfrm rot="5400000">
              <a:off x="4858731" y="1722396"/>
              <a:ext cx="568920" cy="1371244"/>
            </a:xfrm>
            <a:prstGeom prst="bentConnector2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D82831-7DB7-039E-4CA7-29566DA96A64}"/>
                </a:ext>
              </a:extLst>
            </p:cNvPr>
            <p:cNvSpPr txBox="1"/>
            <p:nvPr/>
          </p:nvSpPr>
          <p:spPr>
            <a:xfrm>
              <a:off x="1551715" y="3059753"/>
              <a:ext cx="29058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Implement 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the </a:t>
              </a:r>
              <a:r>
                <a:rPr lang="en-US" sz="1200" b="0" i="0" dirty="0">
                  <a:solidFill>
                    <a:srgbClr val="0070C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lang="en-US" sz="12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rdered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interface</a:t>
              </a:r>
              <a:endParaRPr lang="en-T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0DA1B4D-BC64-A846-829D-92D48E42C271}"/>
                </a:ext>
              </a:extLst>
            </p:cNvPr>
            <p:cNvCxnSpPr>
              <a:cxnSpLocks/>
              <a:stCxn id="17" idx="2"/>
              <a:endCxn id="12" idx="3"/>
            </p:cNvCxnSpPr>
            <p:nvPr/>
          </p:nvCxnSpPr>
          <p:spPr>
            <a:xfrm rot="5400000">
              <a:off x="4605844" y="1975283"/>
              <a:ext cx="1074695" cy="1371244"/>
            </a:xfrm>
            <a:prstGeom prst="bentConnector2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EDB15D-3050-83A4-A6C2-A53505F9B1C2}"/>
                </a:ext>
              </a:extLst>
            </p:cNvPr>
            <p:cNvSpPr txBox="1"/>
            <p:nvPr/>
          </p:nvSpPr>
          <p:spPr>
            <a:xfrm>
              <a:off x="6995708" y="2382650"/>
              <a:ext cx="4944045" cy="6196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/>
                <a:t>Be part of a </a:t>
              </a:r>
              <a:r>
                <a:rPr lang="en-US" sz="1200" dirty="0">
                  <a:solidFill>
                    <a:srgbClr val="0070C0"/>
                  </a:solidFill>
                </a:rPr>
                <a:t>FilterRegistrationBean</a:t>
              </a:r>
              <a:r>
                <a:rPr lang="en-US" sz="1200" dirty="0"/>
                <a:t> </a:t>
              </a:r>
              <a:r>
                <a:rPr lang="en-US" sz="1200" b="1" i="1" dirty="0">
                  <a:solidFill>
                    <a:schemeClr val="accent6">
                      <a:lumMod val="75000"/>
                    </a:schemeClr>
                  </a:solidFill>
                </a:rPr>
                <a:t>that itself has an order</a:t>
              </a:r>
              <a:r>
                <a:rPr lang="en-US" sz="1200" dirty="0"/>
                <a:t> as part of its API</a:t>
              </a:r>
              <a:endParaRPr lang="en-TR" sz="1200" dirty="0"/>
            </a:p>
          </p:txBody>
        </p:sp>
        <p:cxnSp>
          <p:nvCxnSpPr>
            <p:cNvPr id="29" name="Straight Arrow Connector 18">
              <a:extLst>
                <a:ext uri="{FF2B5EF4-FFF2-40B4-BE49-F238E27FC236}">
                  <a16:creationId xmlns:a16="http://schemas.microsoft.com/office/drawing/2014/main" id="{631F3D8D-C055-4F02-19DB-6B01EDA5C153}"/>
                </a:ext>
              </a:extLst>
            </p:cNvPr>
            <p:cNvCxnSpPr>
              <a:cxnSpLocks/>
              <a:stCxn id="17" idx="2"/>
              <a:endCxn id="28" idx="1"/>
            </p:cNvCxnSpPr>
            <p:nvPr/>
          </p:nvCxnSpPr>
          <p:spPr>
            <a:xfrm rot="16200000" flipH="1">
              <a:off x="6127800" y="1824570"/>
              <a:ext cx="568921" cy="1166895"/>
            </a:xfrm>
            <a:prstGeom prst="bentConnector2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F7DFD85-6AF4-2A6D-06BD-4DAF37F382DB}"/>
              </a:ext>
            </a:extLst>
          </p:cNvPr>
          <p:cNvGrpSpPr/>
          <p:nvPr/>
        </p:nvGrpSpPr>
        <p:grpSpPr>
          <a:xfrm>
            <a:off x="252247" y="3938360"/>
            <a:ext cx="1129786" cy="520996"/>
            <a:chOff x="252247" y="4780610"/>
            <a:chExt cx="1129786" cy="52099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80997A4-1C70-FD80-7E0A-EEF224F9146E}"/>
                </a:ext>
              </a:extLst>
            </p:cNvPr>
            <p:cNvSpPr/>
            <p:nvPr/>
          </p:nvSpPr>
          <p:spPr>
            <a:xfrm>
              <a:off x="252247" y="5024607"/>
              <a:ext cx="1129786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Ordered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281361-342C-183B-F033-B69D70D63746}"/>
                </a:ext>
              </a:extLst>
            </p:cNvPr>
            <p:cNvSpPr txBox="1"/>
            <p:nvPr/>
          </p:nvSpPr>
          <p:spPr>
            <a:xfrm>
              <a:off x="252247" y="4780610"/>
              <a:ext cx="11297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TR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D59D469-97DB-363D-9D4D-DECF49D41B4D}"/>
              </a:ext>
            </a:extLst>
          </p:cNvPr>
          <p:cNvSpPr txBox="1"/>
          <p:nvPr/>
        </p:nvSpPr>
        <p:spPr>
          <a:xfrm>
            <a:off x="252247" y="4703354"/>
            <a:ext cx="3923827" cy="14503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interface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Ordered {</a:t>
            </a:r>
            <a:br>
              <a:rPr lang="en-US" sz="10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int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HIGHEST_PRECEDENCE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= Integer.MIN_VALUE;</a:t>
            </a:r>
            <a:br>
              <a:rPr lang="en-US" sz="10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int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LOWEST_PRECEDENCE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= Integer.MAX_VALUE;</a:t>
            </a:r>
            <a:br>
              <a:rPr lang="en-US" sz="1000" b="1" dirty="0">
                <a:solidFill>
                  <a:srgbClr val="00B050"/>
                </a:solidFill>
                <a:latin typeface="Monaco" pitchFamily="2" charset="77"/>
              </a:rPr>
            </a:br>
            <a:br>
              <a:rPr lang="en-US" sz="10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int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getOrder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  <a:br>
              <a:rPr lang="en-US" sz="10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25D8C5-905E-C6DD-3CD3-C91F1A5412F9}"/>
              </a:ext>
            </a:extLst>
          </p:cNvPr>
          <p:cNvSpPr/>
          <p:nvPr/>
        </p:nvSpPr>
        <p:spPr>
          <a:xfrm>
            <a:off x="4757294" y="6348831"/>
            <a:ext cx="2213264" cy="2880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FilterRegistrationBean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46A2FA-B953-1128-8264-FC1DE8F81944}"/>
              </a:ext>
            </a:extLst>
          </p:cNvPr>
          <p:cNvSpPr txBox="1"/>
          <p:nvPr/>
        </p:nvSpPr>
        <p:spPr>
          <a:xfrm>
            <a:off x="5497479" y="6096356"/>
            <a:ext cx="7328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&lt;&lt;class&gt;&gt;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A65154-C1DA-4951-8E59-42FAE2BBB87E}"/>
              </a:ext>
            </a:extLst>
          </p:cNvPr>
          <p:cNvSpPr/>
          <p:nvPr/>
        </p:nvSpPr>
        <p:spPr>
          <a:xfrm>
            <a:off x="7914049" y="6348831"/>
            <a:ext cx="2213265" cy="288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AbstractFilterRegistrationBean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B56563-B395-5D05-044E-51DB054B2B36}"/>
              </a:ext>
            </a:extLst>
          </p:cNvPr>
          <p:cNvSpPr txBox="1"/>
          <p:nvPr/>
        </p:nvSpPr>
        <p:spPr>
          <a:xfrm>
            <a:off x="8380121" y="6096356"/>
            <a:ext cx="12811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&lt;&lt;abstract class&gt;&gt;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A59E8EC-8C3E-1A68-57CD-2B523C8BDA2F}"/>
              </a:ext>
            </a:extLst>
          </p:cNvPr>
          <p:cNvSpPr/>
          <p:nvPr/>
        </p:nvSpPr>
        <p:spPr>
          <a:xfrm>
            <a:off x="8687046" y="5355331"/>
            <a:ext cx="2213264" cy="288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DynamicRegistrationBean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092C6D-C697-CF7F-09C5-D369301F4041}"/>
              </a:ext>
            </a:extLst>
          </p:cNvPr>
          <p:cNvSpPr txBox="1"/>
          <p:nvPr/>
        </p:nvSpPr>
        <p:spPr>
          <a:xfrm>
            <a:off x="9153118" y="5105365"/>
            <a:ext cx="12811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&lt;&lt;abstract class&gt;&gt;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D7BEF3C-9201-5CC8-348B-034BD0719C39}"/>
              </a:ext>
            </a:extLst>
          </p:cNvPr>
          <p:cNvSpPr/>
          <p:nvPr/>
        </p:nvSpPr>
        <p:spPr>
          <a:xfrm>
            <a:off x="9270218" y="4413641"/>
            <a:ext cx="2213264" cy="288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RegistrationBean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EC44ED-B9B5-C139-8C19-D2C44DBD4922}"/>
              </a:ext>
            </a:extLst>
          </p:cNvPr>
          <p:cNvSpPr txBox="1"/>
          <p:nvPr/>
        </p:nvSpPr>
        <p:spPr>
          <a:xfrm>
            <a:off x="9736290" y="4179411"/>
            <a:ext cx="12811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&lt;&lt;abstract class&gt;&gt;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B2ED72-2703-FCD7-3C92-999FD07375E8}"/>
              </a:ext>
            </a:extLst>
          </p:cNvPr>
          <p:cNvSpPr/>
          <p:nvPr/>
        </p:nvSpPr>
        <p:spPr>
          <a:xfrm>
            <a:off x="10640285" y="3437540"/>
            <a:ext cx="112978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Ordered</a:t>
            </a:r>
            <a:endParaRPr lang="en-TR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EA4359-2CD0-025A-4971-6EE924166F64}"/>
              </a:ext>
            </a:extLst>
          </p:cNvPr>
          <p:cNvSpPr txBox="1"/>
          <p:nvPr/>
        </p:nvSpPr>
        <p:spPr>
          <a:xfrm>
            <a:off x="10640285" y="3193543"/>
            <a:ext cx="1129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&lt;&lt;interface&gt;&gt;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404B0C-9802-4C24-BABB-DAC2DD5390CE}"/>
              </a:ext>
            </a:extLst>
          </p:cNvPr>
          <p:cNvSpPr txBox="1"/>
          <p:nvPr/>
        </p:nvSpPr>
        <p:spPr>
          <a:xfrm>
            <a:off x="11178786" y="3953812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  <p:cxnSp>
        <p:nvCxnSpPr>
          <p:cNvPr id="61" name="Straight Arrow Connector 42">
            <a:extLst>
              <a:ext uri="{FF2B5EF4-FFF2-40B4-BE49-F238E27FC236}">
                <a16:creationId xmlns:a16="http://schemas.microsoft.com/office/drawing/2014/main" id="{45D8E83C-27FA-5FD9-93DF-5D1441B73379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11205178" y="3714539"/>
            <a:ext cx="0" cy="711673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42">
            <a:extLst>
              <a:ext uri="{FF2B5EF4-FFF2-40B4-BE49-F238E27FC236}">
                <a16:creationId xmlns:a16="http://schemas.microsoft.com/office/drawing/2014/main" id="{E47067F4-C8E6-0983-D7AB-B1AE5FF2F3C6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10376850" y="4701728"/>
            <a:ext cx="0" cy="649318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09B402A-10E6-89D9-BDB0-AC09800C0413}"/>
              </a:ext>
            </a:extLst>
          </p:cNvPr>
          <p:cNvSpPr txBox="1"/>
          <p:nvPr/>
        </p:nvSpPr>
        <p:spPr>
          <a:xfrm>
            <a:off x="10376850" y="4916504"/>
            <a:ext cx="428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  <p:cxnSp>
        <p:nvCxnSpPr>
          <p:cNvPr id="68" name="Straight Arrow Connector 42">
            <a:extLst>
              <a:ext uri="{FF2B5EF4-FFF2-40B4-BE49-F238E27FC236}">
                <a16:creationId xmlns:a16="http://schemas.microsoft.com/office/drawing/2014/main" id="{B92FCF26-50C8-6977-A0DB-7D6504355169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9793678" y="5643418"/>
            <a:ext cx="0" cy="705413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855A3DF-D825-66B7-9BC1-69C05A4D6644}"/>
              </a:ext>
            </a:extLst>
          </p:cNvPr>
          <p:cNvSpPr txBox="1"/>
          <p:nvPr/>
        </p:nvSpPr>
        <p:spPr>
          <a:xfrm>
            <a:off x="9793678" y="5888402"/>
            <a:ext cx="428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  <p:cxnSp>
        <p:nvCxnSpPr>
          <p:cNvPr id="79" name="Straight Arrow Connector 42">
            <a:extLst>
              <a:ext uri="{FF2B5EF4-FFF2-40B4-BE49-F238E27FC236}">
                <a16:creationId xmlns:a16="http://schemas.microsoft.com/office/drawing/2014/main" id="{9B34FF95-FD4D-D9BC-0A77-0092EBFE5ED0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>
            <a:off x="6970558" y="6492875"/>
            <a:ext cx="943491" cy="0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AADA451-87CA-20CB-72F8-9A1A8C78A5D2}"/>
              </a:ext>
            </a:extLst>
          </p:cNvPr>
          <p:cNvSpPr txBox="1"/>
          <p:nvPr/>
        </p:nvSpPr>
        <p:spPr>
          <a:xfrm>
            <a:off x="7228142" y="6492874"/>
            <a:ext cx="428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</p:spTree>
    <p:extLst>
      <p:ext uri="{BB962C8B-B14F-4D97-AF65-F5344CB8AC3E}">
        <p14:creationId xmlns:p14="http://schemas.microsoft.com/office/powerpoint/2010/main" val="1127449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of the Filter Chain - II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095336"/>
            <a:ext cx="11761075" cy="119195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off-the-shelf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filters define their own constants to help signal what order they like to be in relative to each other: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SessionRepositoryFilter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has a 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DEFAULT_ORDER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of 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Integer.MIN_VALUE + 50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which tells us it likes to be early in the chain, but it does not rule out other filters coming before it.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0997A4-1C70-FD80-7E0A-EEF224F9146E}"/>
              </a:ext>
            </a:extLst>
          </p:cNvPr>
          <p:cNvSpPr/>
          <p:nvPr/>
        </p:nvSpPr>
        <p:spPr>
          <a:xfrm>
            <a:off x="252247" y="2808587"/>
            <a:ext cx="1755662" cy="2769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SessionRepositoryFilter</a:t>
            </a:r>
            <a:endParaRPr lang="en-TR" sz="1200" dirty="0">
              <a:solidFill>
                <a:srgbClr val="00206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281361-342C-183B-F033-B69D70D63746}"/>
              </a:ext>
            </a:extLst>
          </p:cNvPr>
          <p:cNvSpPr txBox="1"/>
          <p:nvPr/>
        </p:nvSpPr>
        <p:spPr>
          <a:xfrm>
            <a:off x="252247" y="2564590"/>
            <a:ext cx="1129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&lt;&lt;class&gt;&gt;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59D469-97DB-363D-9D4D-DECF49D41B4D}"/>
              </a:ext>
            </a:extLst>
          </p:cNvPr>
          <p:cNvSpPr txBox="1"/>
          <p:nvPr/>
        </p:nvSpPr>
        <p:spPr>
          <a:xfrm>
            <a:off x="2602230" y="3429000"/>
            <a:ext cx="6987539" cy="19120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@Order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(SessionRepositoryFilter.DEFAULT_ORDER)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SessionRepositoryFilter&lt;S extends Session&gt;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OncePerRequestFilter {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. . . // intentionally skipped</a:t>
            </a:r>
          </a:p>
          <a:p>
            <a:pPr>
              <a:lnSpc>
                <a:spcPct val="150000"/>
              </a:lnSpc>
            </a:pPr>
            <a:endParaRPr lang="en-US" sz="10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static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final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int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DEFAULT_ORDER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= Integer.MIN_VALUE + 50;</a:t>
            </a:r>
          </a:p>
          <a:p>
            <a:pPr>
              <a:lnSpc>
                <a:spcPct val="150000"/>
              </a:lnSpc>
            </a:pPr>
            <a:endParaRPr lang="en-US" sz="10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. . . // intentionally skipped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4767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 - I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095336"/>
            <a:ext cx="11761075" cy="537082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Security is installed as a single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in the chain, and its concrete type is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DF2977-58DB-2C82-09EC-3783CF2130D5}"/>
              </a:ext>
            </a:extLst>
          </p:cNvPr>
          <p:cNvSpPr txBox="1"/>
          <p:nvPr/>
        </p:nvSpPr>
        <p:spPr>
          <a:xfrm>
            <a:off x="5704277" y="1876416"/>
            <a:ext cx="6309045" cy="21455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interface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Filter {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default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init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(FilterConfig filterConfig) throws ServletException {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doFilter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(ServletRequest request, ServletResponse response, FilterChain chain)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IOException, ServletException;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default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destroy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 {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DFE8F77-71FA-0187-1F51-253C812CD73D}"/>
              </a:ext>
            </a:extLst>
          </p:cNvPr>
          <p:cNvGrpSpPr/>
          <p:nvPr/>
        </p:nvGrpSpPr>
        <p:grpSpPr>
          <a:xfrm>
            <a:off x="252247" y="2627055"/>
            <a:ext cx="4515696" cy="2791822"/>
            <a:chOff x="252247" y="1785855"/>
            <a:chExt cx="4515696" cy="279182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36082D-EE0C-801F-10EE-88CE4C052B93}"/>
                </a:ext>
              </a:extLst>
            </p:cNvPr>
            <p:cNvSpPr/>
            <p:nvPr/>
          </p:nvSpPr>
          <p:spPr>
            <a:xfrm>
              <a:off x="252248" y="4270804"/>
              <a:ext cx="1744716" cy="30687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FilterChainProxy</a:t>
              </a:r>
              <a:endParaRPr lang="en-TR" sz="1200" dirty="0">
                <a:solidFill>
                  <a:srgbClr val="00206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BDE282-25B5-63DD-5ABA-4604107E82C7}"/>
                </a:ext>
              </a:extLst>
            </p:cNvPr>
            <p:cNvSpPr txBox="1"/>
            <p:nvPr/>
          </p:nvSpPr>
          <p:spPr>
            <a:xfrm>
              <a:off x="1124605" y="4024583"/>
              <a:ext cx="8050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&lt;&lt;class&gt;&gt;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9D2E9D-3E30-4B35-86DD-BB71E4950598}"/>
                </a:ext>
              </a:extLst>
            </p:cNvPr>
            <p:cNvSpPr/>
            <p:nvPr/>
          </p:nvSpPr>
          <p:spPr>
            <a:xfrm>
              <a:off x="252247" y="2049177"/>
              <a:ext cx="1744717" cy="299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Filter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BB0EEB-703F-9E44-8FEE-444E002C6F01}"/>
                </a:ext>
              </a:extLst>
            </p:cNvPr>
            <p:cNvSpPr txBox="1"/>
            <p:nvPr/>
          </p:nvSpPr>
          <p:spPr>
            <a:xfrm>
              <a:off x="584231" y="1785855"/>
              <a:ext cx="10807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B3539FB-76B0-30F8-28AD-AF95F01E3A27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1124606" y="3534689"/>
              <a:ext cx="4804" cy="736115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DCD8C9-AEFC-D51D-EADA-C15A699843B1}"/>
                </a:ext>
              </a:extLst>
            </p:cNvPr>
            <p:cNvSpPr txBox="1"/>
            <p:nvPr/>
          </p:nvSpPr>
          <p:spPr>
            <a:xfrm>
              <a:off x="632162" y="2646014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IS-A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3949A5-559B-9160-77BB-5A58CA945CBD}"/>
                </a:ext>
              </a:extLst>
            </p:cNvPr>
            <p:cNvSpPr/>
            <p:nvPr/>
          </p:nvSpPr>
          <p:spPr>
            <a:xfrm>
              <a:off x="252247" y="3189410"/>
              <a:ext cx="1744717" cy="3068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GenericFilterBean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F19774-52F0-EB8C-AA0E-D364BC2713C9}"/>
                </a:ext>
              </a:extLst>
            </p:cNvPr>
            <p:cNvSpPr txBox="1"/>
            <p:nvPr/>
          </p:nvSpPr>
          <p:spPr>
            <a:xfrm>
              <a:off x="1124605" y="2930517"/>
              <a:ext cx="12811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&lt;&lt;abstract class&gt;&gt;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A6BC0FF-1ED4-2A01-F195-DC5D0CFA1C54}"/>
                </a:ext>
              </a:extLst>
            </p:cNvPr>
            <p:cNvCxnSpPr>
              <a:cxnSpLocks/>
              <a:stCxn id="19" idx="0"/>
              <a:endCxn id="14" idx="2"/>
            </p:cNvCxnSpPr>
            <p:nvPr/>
          </p:nvCxnSpPr>
          <p:spPr>
            <a:xfrm flipV="1">
              <a:off x="1124606" y="2348840"/>
              <a:ext cx="0" cy="840570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5A8413-2A49-0B35-B9FD-9633376985E4}"/>
                </a:ext>
              </a:extLst>
            </p:cNvPr>
            <p:cNvSpPr txBox="1"/>
            <p:nvPr/>
          </p:nvSpPr>
          <p:spPr>
            <a:xfrm>
              <a:off x="632161" y="3735571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IS-A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F53CF6C-4BA4-0F09-F782-B4DCBA69AEBF}"/>
                </a:ext>
              </a:extLst>
            </p:cNvPr>
            <p:cNvSpPr txBox="1"/>
            <p:nvPr/>
          </p:nvSpPr>
          <p:spPr>
            <a:xfrm>
              <a:off x="2662931" y="2075898"/>
              <a:ext cx="21050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jakarta.servlet</a:t>
              </a:r>
              <a:endParaRPr lang="en-TR" sz="1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5335B23-656F-41F7-5B2F-FFCB4A7D9F29}"/>
                </a:ext>
              </a:extLst>
            </p:cNvPr>
            <p:cNvSpPr txBox="1"/>
            <p:nvPr/>
          </p:nvSpPr>
          <p:spPr>
            <a:xfrm>
              <a:off x="2662929" y="3220409"/>
              <a:ext cx="210501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org.springframework.web.filter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37289D-CB6E-053C-0C61-D71A293E9DB8}"/>
                </a:ext>
              </a:extLst>
            </p:cNvPr>
            <p:cNvSpPr txBox="1"/>
            <p:nvPr/>
          </p:nvSpPr>
          <p:spPr>
            <a:xfrm>
              <a:off x="2662928" y="4301129"/>
              <a:ext cx="210501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org.springframework.security.web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122E9BE-90AF-1CD5-26E4-E0971C8B1019}"/>
                </a:ext>
              </a:extLst>
            </p:cNvPr>
            <p:cNvCxnSpPr>
              <a:cxnSpLocks/>
              <a:stCxn id="14" idx="3"/>
              <a:endCxn id="34" idx="1"/>
            </p:cNvCxnSpPr>
            <p:nvPr/>
          </p:nvCxnSpPr>
          <p:spPr>
            <a:xfrm>
              <a:off x="1996964" y="2199009"/>
              <a:ext cx="665967" cy="0"/>
            </a:xfrm>
            <a:prstGeom prst="straightConnector1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C1EA462-AEA9-74AF-AD00-888CB9FB2C45}"/>
                </a:ext>
              </a:extLst>
            </p:cNvPr>
            <p:cNvCxnSpPr>
              <a:cxnSpLocks/>
              <a:stCxn id="19" idx="3"/>
              <a:endCxn id="35" idx="1"/>
            </p:cNvCxnSpPr>
            <p:nvPr/>
          </p:nvCxnSpPr>
          <p:spPr>
            <a:xfrm>
              <a:off x="1996964" y="3342847"/>
              <a:ext cx="665965" cy="673"/>
            </a:xfrm>
            <a:prstGeom prst="straightConnector1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D5FF98D-E7BC-2C57-5503-82F2788ABCF9}"/>
                </a:ext>
              </a:extLst>
            </p:cNvPr>
            <p:cNvCxnSpPr>
              <a:cxnSpLocks/>
              <a:stCxn id="11" idx="3"/>
              <a:endCxn id="36" idx="1"/>
            </p:cNvCxnSpPr>
            <p:nvPr/>
          </p:nvCxnSpPr>
          <p:spPr>
            <a:xfrm flipV="1">
              <a:off x="1996964" y="4424240"/>
              <a:ext cx="665964" cy="1"/>
            </a:xfrm>
            <a:prstGeom prst="straightConnector1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5123448-E3E5-5F4A-9AD8-D06C3033FE6C}"/>
              </a:ext>
            </a:extLst>
          </p:cNvPr>
          <p:cNvSpPr txBox="1"/>
          <p:nvPr/>
        </p:nvSpPr>
        <p:spPr>
          <a:xfrm>
            <a:off x="5704277" y="4449958"/>
            <a:ext cx="5031704" cy="193783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jakarta.servlet;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import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java.io.IOException;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interface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FilterChain {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doFilter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(ServletRequest request, ServletResponse response)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IOException, ServletException;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2461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 - II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095335"/>
            <a:ext cx="11761075" cy="214558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a Spring Boot application, the security filter is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in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ApplicationContext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and it is </a:t>
            </a:r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 by default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so that it is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applied to every 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installed at a position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defined by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SecurityProperties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DEFAULT_FILTER_ORDER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which in turn is anchored by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OrderedFilter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REQUEST_WRAPPER_FILTER_MAX_ORDER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lnSpc>
                <a:spcPct val="160000"/>
              </a:lnSpc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OrderedFilter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REQUEST_WRAPPER_FILTER_MAX_ORDER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is the maximum order that a Spring Boot application expects filters to have if they wrap the request, modifying its behavior.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DF2977-58DB-2C82-09EC-3783CF2130D5}"/>
              </a:ext>
            </a:extLst>
          </p:cNvPr>
          <p:cNvSpPr txBox="1"/>
          <p:nvPr/>
        </p:nvSpPr>
        <p:spPr>
          <a:xfrm>
            <a:off x="2349381" y="4723923"/>
            <a:ext cx="7566806" cy="193783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org.springframework.boot.autoconfigure.security;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SecurityProperties {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. . . // intentionally skipped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static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final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int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DEFAULT_FILTER_ORDER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= OrderedFilter.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REQUEST_WRAPPER_FILTER_MAX_ORDER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-100;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. . . // intentionally skipped 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32071-2FD7-857B-A4E7-5E6C4DE43148}"/>
              </a:ext>
            </a:extLst>
          </p:cNvPr>
          <p:cNvSpPr txBox="1"/>
          <p:nvPr/>
        </p:nvSpPr>
        <p:spPr>
          <a:xfrm>
            <a:off x="3457152" y="3429000"/>
            <a:ext cx="5277696" cy="11068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org.springframework.boot.web.servlet.filter;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 interface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OrderedFilter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 extends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Filter, Ordered {</a:t>
            </a: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    int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REQUEST_WRAPPER_FILTER_MAX_ORDER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= 0;</a:t>
            </a: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312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and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2905-A363-6688-0052-583660E4A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3664" y="2677508"/>
            <a:ext cx="2423523" cy="10779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who are you?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88A80B-D80B-C251-8938-A90BB8591477}"/>
              </a:ext>
            </a:extLst>
          </p:cNvPr>
          <p:cNvSpPr txBox="1">
            <a:spLocks/>
          </p:cNvSpPr>
          <p:nvPr/>
        </p:nvSpPr>
        <p:spPr>
          <a:xfrm>
            <a:off x="6794815" y="2678723"/>
            <a:ext cx="3406889" cy="1077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what are you allowed to do?</a:t>
            </a:r>
            <a:endParaRPr lang="en-T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0AB08E-2F93-7DBE-8DFB-01A79AEB8CD2}"/>
              </a:ext>
            </a:extLst>
          </p:cNvPr>
          <p:cNvCxnSpPr>
            <a:cxnSpLocks/>
          </p:cNvCxnSpPr>
          <p:nvPr/>
        </p:nvCxnSpPr>
        <p:spPr>
          <a:xfrm>
            <a:off x="6031785" y="2677510"/>
            <a:ext cx="0" cy="1077951"/>
          </a:xfrm>
          <a:prstGeom prst="line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710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 - III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095336"/>
            <a:ext cx="11761075" cy="86409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From the point of view of the container,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Spring 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a single physical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but,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inside of 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there are additional filters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each playing a special role.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delegates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a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 of internal filters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 descr="A diagram of a security system&#10;&#10;Description automatically generated">
            <a:extLst>
              <a:ext uri="{FF2B5EF4-FFF2-40B4-BE49-F238E27FC236}">
                <a16:creationId xmlns:a16="http://schemas.microsoft.com/office/drawing/2014/main" id="{27BF0A54-FDC1-CA61-C14B-0BF9BE89C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7" y="2548660"/>
            <a:ext cx="4721323" cy="332312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833D44-75C3-1B2E-AD62-CEADE93F247C}"/>
              </a:ext>
            </a:extLst>
          </p:cNvPr>
          <p:cNvSpPr txBox="1">
            <a:spLocks/>
          </p:cNvSpPr>
          <p:nvPr/>
        </p:nvSpPr>
        <p:spPr>
          <a:xfrm>
            <a:off x="5533053" y="2544691"/>
            <a:ext cx="6480269" cy="2353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 is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that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contains all the security logic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arranged internally as a 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(or chains) 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filters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All the filters have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same API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since they all implement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interface. 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They all have the opportunity to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veto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rest of the chain.</a:t>
            </a:r>
          </a:p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95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DelegatingFilterProxy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095336"/>
            <a:ext cx="11761075" cy="116508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There is even one more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layer of indirection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 the security filter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usually installed in the container as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DelegatingFilterProxy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which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does not have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be a Spring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delegates to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which is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usually with a fixed name of 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springSecurityFilterChain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25850AD-A08F-F7D7-E41B-99060746C31D}"/>
              </a:ext>
            </a:extLst>
          </p:cNvPr>
          <p:cNvGrpSpPr/>
          <p:nvPr/>
        </p:nvGrpSpPr>
        <p:grpSpPr>
          <a:xfrm>
            <a:off x="252247" y="3711467"/>
            <a:ext cx="4515696" cy="2791822"/>
            <a:chOff x="252247" y="3209730"/>
            <a:chExt cx="4515696" cy="27918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4EE968-744B-003E-CB1C-D9252026B966}"/>
                </a:ext>
              </a:extLst>
            </p:cNvPr>
            <p:cNvSpPr/>
            <p:nvPr/>
          </p:nvSpPr>
          <p:spPr>
            <a:xfrm>
              <a:off x="252248" y="5694679"/>
              <a:ext cx="1744716" cy="30687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DelegatingFilterProxy</a:t>
              </a:r>
              <a:endParaRPr lang="en-TR" sz="1200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F6BED2-9F9C-16F9-11D2-080D432383B5}"/>
                </a:ext>
              </a:extLst>
            </p:cNvPr>
            <p:cNvSpPr txBox="1"/>
            <p:nvPr/>
          </p:nvSpPr>
          <p:spPr>
            <a:xfrm>
              <a:off x="1124605" y="5448458"/>
              <a:ext cx="8050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&lt;&lt;class&gt;&gt;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8BA46B-ADE2-49A2-FAD8-07172C74C857}"/>
                </a:ext>
              </a:extLst>
            </p:cNvPr>
            <p:cNvSpPr/>
            <p:nvPr/>
          </p:nvSpPr>
          <p:spPr>
            <a:xfrm>
              <a:off x="252247" y="3473052"/>
              <a:ext cx="1744717" cy="299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Filter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768945-3C5C-9C70-910A-68F355321874}"/>
                </a:ext>
              </a:extLst>
            </p:cNvPr>
            <p:cNvSpPr txBox="1"/>
            <p:nvPr/>
          </p:nvSpPr>
          <p:spPr>
            <a:xfrm>
              <a:off x="584231" y="3209730"/>
              <a:ext cx="10807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F0248A5-A457-07FA-FFF8-B9FBF3C307BA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1124606" y="4958564"/>
              <a:ext cx="4804" cy="736115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1FF636-2953-9E6A-67EA-5F8F85ADE5E0}"/>
                </a:ext>
              </a:extLst>
            </p:cNvPr>
            <p:cNvSpPr txBox="1"/>
            <p:nvPr/>
          </p:nvSpPr>
          <p:spPr>
            <a:xfrm>
              <a:off x="632162" y="4069889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IS-A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900EE4-19A2-D3EE-C79F-B2276B0E4A0E}"/>
                </a:ext>
              </a:extLst>
            </p:cNvPr>
            <p:cNvSpPr/>
            <p:nvPr/>
          </p:nvSpPr>
          <p:spPr>
            <a:xfrm>
              <a:off x="252247" y="4613285"/>
              <a:ext cx="1744717" cy="3068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GenericFilterBean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DF6C5C-6D9B-6773-BC85-ABFEA6C1CE47}"/>
                </a:ext>
              </a:extLst>
            </p:cNvPr>
            <p:cNvSpPr txBox="1"/>
            <p:nvPr/>
          </p:nvSpPr>
          <p:spPr>
            <a:xfrm>
              <a:off x="1124605" y="4354392"/>
              <a:ext cx="12811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&lt;&lt;abstract class&gt;&gt;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347EC5A-ED4F-31FC-6A9B-364A56A2FE1A}"/>
                </a:ext>
              </a:extLst>
            </p:cNvPr>
            <p:cNvCxnSpPr>
              <a:cxnSpLocks/>
              <a:stCxn id="12" idx="0"/>
              <a:endCxn id="7" idx="2"/>
            </p:cNvCxnSpPr>
            <p:nvPr/>
          </p:nvCxnSpPr>
          <p:spPr>
            <a:xfrm flipV="1">
              <a:off x="1124606" y="3772715"/>
              <a:ext cx="0" cy="840570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617D1A-E6CA-3FBD-1407-261687511860}"/>
                </a:ext>
              </a:extLst>
            </p:cNvPr>
            <p:cNvSpPr txBox="1"/>
            <p:nvPr/>
          </p:nvSpPr>
          <p:spPr>
            <a:xfrm>
              <a:off x="632161" y="5159446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IS-A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201A46-BA62-6430-B80F-59B0F2E1B3E4}"/>
                </a:ext>
              </a:extLst>
            </p:cNvPr>
            <p:cNvSpPr txBox="1"/>
            <p:nvPr/>
          </p:nvSpPr>
          <p:spPr>
            <a:xfrm>
              <a:off x="2662931" y="3499773"/>
              <a:ext cx="21050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jakarta.servlet</a:t>
              </a:r>
              <a:endParaRPr lang="en-TR" sz="1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63D5BB-B2F1-B626-F474-E0D18069F890}"/>
                </a:ext>
              </a:extLst>
            </p:cNvPr>
            <p:cNvSpPr txBox="1"/>
            <p:nvPr/>
          </p:nvSpPr>
          <p:spPr>
            <a:xfrm>
              <a:off x="2662929" y="4644284"/>
              <a:ext cx="210501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org.springframework.web.filter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A253AE5-E907-7959-F230-54BD23DFA231}"/>
                </a:ext>
              </a:extLst>
            </p:cNvPr>
            <p:cNvCxnSpPr>
              <a:cxnSpLocks/>
              <a:stCxn id="7" idx="3"/>
              <a:endCxn id="16" idx="1"/>
            </p:cNvCxnSpPr>
            <p:nvPr/>
          </p:nvCxnSpPr>
          <p:spPr>
            <a:xfrm>
              <a:off x="1996964" y="3622884"/>
              <a:ext cx="665967" cy="0"/>
            </a:xfrm>
            <a:prstGeom prst="straightConnector1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CF25815-FDB8-F6FF-2753-82F1DAFBC001}"/>
                </a:ext>
              </a:extLst>
            </p:cNvPr>
            <p:cNvCxnSpPr>
              <a:cxnSpLocks/>
              <a:stCxn id="12" idx="3"/>
              <a:endCxn id="17" idx="1"/>
            </p:cNvCxnSpPr>
            <p:nvPr/>
          </p:nvCxnSpPr>
          <p:spPr>
            <a:xfrm>
              <a:off x="1996964" y="4766722"/>
              <a:ext cx="665965" cy="673"/>
            </a:xfrm>
            <a:prstGeom prst="straightConnector1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8238D83-1E12-5405-FC41-4685B7B367DE}"/>
                </a:ext>
              </a:extLst>
            </p:cNvPr>
            <p:cNvCxnSpPr>
              <a:cxnSpLocks/>
              <a:stCxn id="5" idx="3"/>
              <a:endCxn id="22" idx="1"/>
            </p:cNvCxnSpPr>
            <p:nvPr/>
          </p:nvCxnSpPr>
          <p:spPr>
            <a:xfrm flipV="1">
              <a:off x="1996964" y="5848115"/>
              <a:ext cx="665964" cy="1"/>
            </a:xfrm>
            <a:prstGeom prst="straightConnector1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FDDFB9-69EF-16CD-3CA8-D636556157DD}"/>
                </a:ext>
              </a:extLst>
            </p:cNvPr>
            <p:cNvSpPr txBox="1"/>
            <p:nvPr/>
          </p:nvSpPr>
          <p:spPr>
            <a:xfrm>
              <a:off x="2662928" y="5725004"/>
              <a:ext cx="210501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org.springframework.web.filter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4647BCC-5BBC-0526-B2EA-FF229DB0FB54}"/>
              </a:ext>
            </a:extLst>
          </p:cNvPr>
          <p:cNvSpPr txBox="1"/>
          <p:nvPr/>
        </p:nvSpPr>
        <p:spPr>
          <a:xfrm>
            <a:off x="5324294" y="4149952"/>
            <a:ext cx="6689028" cy="23533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org.springframework.boot.autoconfigure.security;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DelegatingFilterProxy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GenericFilterBean {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. . . // intentionally skipped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WebApplicationContext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webApplicationContext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volatile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Filter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delegate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. . . // intentionally skipped 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CC35561-4192-9A42-913C-E52CB427B4AF}"/>
              </a:ext>
            </a:extLst>
          </p:cNvPr>
          <p:cNvGrpSpPr/>
          <p:nvPr/>
        </p:nvGrpSpPr>
        <p:grpSpPr>
          <a:xfrm>
            <a:off x="4767941" y="2492145"/>
            <a:ext cx="7245381" cy="1275785"/>
            <a:chOff x="4767941" y="2576124"/>
            <a:chExt cx="7245381" cy="127578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7702F06-7D31-9463-7809-06A1E5754817}"/>
                </a:ext>
              </a:extLst>
            </p:cNvPr>
            <p:cNvSpPr/>
            <p:nvPr/>
          </p:nvSpPr>
          <p:spPr>
            <a:xfrm>
              <a:off x="4767941" y="3146838"/>
              <a:ext cx="1744716" cy="30687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DelegatingFilterProxy</a:t>
              </a:r>
              <a:endParaRPr lang="en-TR" sz="1200" dirty="0">
                <a:solidFill>
                  <a:srgbClr val="002060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B1A9500-ACB0-28E9-059E-1E969E46791F}"/>
                </a:ext>
              </a:extLst>
            </p:cNvPr>
            <p:cNvSpPr/>
            <p:nvPr/>
          </p:nvSpPr>
          <p:spPr>
            <a:xfrm>
              <a:off x="7310482" y="2810034"/>
              <a:ext cx="1869996" cy="299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WebApplicationContext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8127B26-1A1E-9A7C-405F-7077A2234459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 flipV="1">
              <a:off x="6512657" y="2959866"/>
              <a:ext cx="797825" cy="340409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FA66B6-F7A0-76E0-7B04-819B28E516F8}"/>
                </a:ext>
              </a:extLst>
            </p:cNvPr>
            <p:cNvSpPr txBox="1"/>
            <p:nvPr/>
          </p:nvSpPr>
          <p:spPr>
            <a:xfrm>
              <a:off x="6626876" y="3199953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HAS-A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833135-D815-D0D8-AC94-0DF31D958046}"/>
                </a:ext>
              </a:extLst>
            </p:cNvPr>
            <p:cNvSpPr txBox="1"/>
            <p:nvPr/>
          </p:nvSpPr>
          <p:spPr>
            <a:xfrm>
              <a:off x="10537951" y="2576124"/>
              <a:ext cx="10807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458523-2867-0CD6-13A8-E45F731D457B}"/>
                </a:ext>
              </a:extLst>
            </p:cNvPr>
            <p:cNvSpPr txBox="1"/>
            <p:nvPr/>
          </p:nvSpPr>
          <p:spPr>
            <a:xfrm>
              <a:off x="5237785" y="2884336"/>
              <a:ext cx="8050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&lt;&lt;class&gt;&gt;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892E3FE-B04F-7B56-6661-4C9D510F872E}"/>
                </a:ext>
              </a:extLst>
            </p:cNvPr>
            <p:cNvSpPr/>
            <p:nvPr/>
          </p:nvSpPr>
          <p:spPr>
            <a:xfrm>
              <a:off x="10143326" y="2808009"/>
              <a:ext cx="1869996" cy="299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ApplicationContext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7895CF7-22E7-5B81-74A4-EECEF3DC8004}"/>
                </a:ext>
              </a:extLst>
            </p:cNvPr>
            <p:cNvSpPr txBox="1"/>
            <p:nvPr/>
          </p:nvSpPr>
          <p:spPr>
            <a:xfrm>
              <a:off x="9415680" y="2711619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IS-A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69C1342-7D92-51E6-8EAF-822808DA6C47}"/>
                </a:ext>
              </a:extLst>
            </p:cNvPr>
            <p:cNvCxnSpPr>
              <a:cxnSpLocks/>
              <a:stCxn id="26" idx="3"/>
              <a:endCxn id="46" idx="1"/>
            </p:cNvCxnSpPr>
            <p:nvPr/>
          </p:nvCxnSpPr>
          <p:spPr>
            <a:xfrm flipV="1">
              <a:off x="9180478" y="2957841"/>
              <a:ext cx="962848" cy="2025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24B64A1-AA58-13EC-E21C-4DF59F0C78C1}"/>
                </a:ext>
              </a:extLst>
            </p:cNvPr>
            <p:cNvSpPr/>
            <p:nvPr/>
          </p:nvSpPr>
          <p:spPr>
            <a:xfrm>
              <a:off x="7310482" y="3552246"/>
              <a:ext cx="1869996" cy="299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Filter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C5DEB98-B35C-98A3-B90D-141B0BBE452B}"/>
                </a:ext>
              </a:extLst>
            </p:cNvPr>
            <p:cNvCxnSpPr>
              <a:cxnSpLocks/>
              <a:stCxn id="25" idx="3"/>
              <a:endCxn id="52" idx="1"/>
            </p:cNvCxnSpPr>
            <p:nvPr/>
          </p:nvCxnSpPr>
          <p:spPr>
            <a:xfrm>
              <a:off x="6512657" y="3300275"/>
              <a:ext cx="797825" cy="401803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E499E44-4817-DDBB-2F4C-46D25D6C3636}"/>
                </a:ext>
              </a:extLst>
            </p:cNvPr>
            <p:cNvSpPr txBox="1"/>
            <p:nvPr/>
          </p:nvSpPr>
          <p:spPr>
            <a:xfrm>
              <a:off x="7705107" y="2576124"/>
              <a:ext cx="10807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3227199-420C-AD05-D956-3F747B212C0E}"/>
                </a:ext>
              </a:extLst>
            </p:cNvPr>
            <p:cNvSpPr txBox="1"/>
            <p:nvPr/>
          </p:nvSpPr>
          <p:spPr>
            <a:xfrm>
              <a:off x="7705106" y="3330835"/>
              <a:ext cx="10807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5216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SecurityFilterChain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095336"/>
            <a:ext cx="11761075" cy="116508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Defines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filter 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which is capable of being matched against an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decide whether it applies to that request.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Used to configure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647BCC-5BBC-0526-B2EA-FF229DB0FB54}"/>
              </a:ext>
            </a:extLst>
          </p:cNvPr>
          <p:cNvSpPr txBox="1"/>
          <p:nvPr/>
        </p:nvSpPr>
        <p:spPr>
          <a:xfrm>
            <a:off x="5324294" y="2504420"/>
            <a:ext cx="6689028" cy="15223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org.springframework.security.web;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 interface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SecurityFilterChain {</a:t>
            </a: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    boolean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matches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(HttpServletRequest request);</a:t>
            </a: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List&lt;Filter&gt;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getFilters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1657F42-70F5-C989-AE63-D9149E004080}"/>
              </a:ext>
            </a:extLst>
          </p:cNvPr>
          <p:cNvGrpSpPr/>
          <p:nvPr/>
        </p:nvGrpSpPr>
        <p:grpSpPr>
          <a:xfrm>
            <a:off x="252247" y="2392448"/>
            <a:ext cx="4508609" cy="1921576"/>
            <a:chOff x="252247" y="2504420"/>
            <a:chExt cx="4508609" cy="192157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4EE968-744B-003E-CB1C-D9252026B966}"/>
                </a:ext>
              </a:extLst>
            </p:cNvPr>
            <p:cNvSpPr/>
            <p:nvPr/>
          </p:nvSpPr>
          <p:spPr>
            <a:xfrm>
              <a:off x="252247" y="4119123"/>
              <a:ext cx="1949775" cy="30687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DefaultSecurityFilterChain</a:t>
              </a:r>
              <a:endParaRPr lang="en-TR" sz="1200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F6BED2-9F9C-16F9-11D2-080D432383B5}"/>
                </a:ext>
              </a:extLst>
            </p:cNvPr>
            <p:cNvSpPr txBox="1"/>
            <p:nvPr/>
          </p:nvSpPr>
          <p:spPr>
            <a:xfrm>
              <a:off x="1428947" y="3888291"/>
              <a:ext cx="8050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&lt;&lt;class&gt;&gt;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8BA46B-ADE2-49A2-FAD8-07172C74C857}"/>
                </a:ext>
              </a:extLst>
            </p:cNvPr>
            <p:cNvSpPr/>
            <p:nvPr/>
          </p:nvSpPr>
          <p:spPr>
            <a:xfrm>
              <a:off x="252247" y="2773104"/>
              <a:ext cx="1949775" cy="299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SecurityFilterChain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768945-3C5C-9C70-910A-68F355321874}"/>
                </a:ext>
              </a:extLst>
            </p:cNvPr>
            <p:cNvSpPr txBox="1"/>
            <p:nvPr/>
          </p:nvSpPr>
          <p:spPr>
            <a:xfrm>
              <a:off x="686761" y="2504420"/>
              <a:ext cx="10807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F0248A5-A457-07FA-FFF8-B9FBF3C307BA}"/>
                </a:ext>
              </a:extLst>
            </p:cNvPr>
            <p:cNvCxnSpPr>
              <a:cxnSpLocks/>
              <a:stCxn id="5" idx="0"/>
              <a:endCxn id="7" idx="2"/>
            </p:cNvCxnSpPr>
            <p:nvPr/>
          </p:nvCxnSpPr>
          <p:spPr>
            <a:xfrm flipV="1">
              <a:off x="1227135" y="3072767"/>
              <a:ext cx="0" cy="1046356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617D1A-E6CA-3FBD-1407-261687511860}"/>
                </a:ext>
              </a:extLst>
            </p:cNvPr>
            <p:cNvSpPr txBox="1"/>
            <p:nvPr/>
          </p:nvSpPr>
          <p:spPr>
            <a:xfrm>
              <a:off x="702738" y="3472834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IS-A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201A46-BA62-6430-B80F-59B0F2E1B3E4}"/>
                </a:ext>
              </a:extLst>
            </p:cNvPr>
            <p:cNvSpPr txBox="1"/>
            <p:nvPr/>
          </p:nvSpPr>
          <p:spPr>
            <a:xfrm>
              <a:off x="2655844" y="2795308"/>
              <a:ext cx="21050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org.springframework.security.web</a:t>
              </a:r>
              <a:endParaRPr lang="en-TR" sz="1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A253AE5-E907-7959-F230-54BD23DFA231}"/>
                </a:ext>
              </a:extLst>
            </p:cNvPr>
            <p:cNvCxnSpPr>
              <a:cxnSpLocks/>
              <a:stCxn id="7" idx="3"/>
              <a:endCxn id="16" idx="1"/>
            </p:cNvCxnSpPr>
            <p:nvPr/>
          </p:nvCxnSpPr>
          <p:spPr>
            <a:xfrm flipV="1">
              <a:off x="2202022" y="2918419"/>
              <a:ext cx="453822" cy="4517"/>
            </a:xfrm>
            <a:prstGeom prst="straightConnector1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0F2202-0A0D-D529-136C-E02ADEAE37CC}"/>
                </a:ext>
              </a:extLst>
            </p:cNvPr>
            <p:cNvSpPr txBox="1"/>
            <p:nvPr/>
          </p:nvSpPr>
          <p:spPr>
            <a:xfrm>
              <a:off x="2655844" y="4149448"/>
              <a:ext cx="21050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org.springframework.security.web</a:t>
              </a:r>
              <a:endParaRPr lang="en-TR" sz="1000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1762A14-F3B8-BADC-EF48-9720FD39C97A}"/>
                </a:ext>
              </a:extLst>
            </p:cNvPr>
            <p:cNvCxnSpPr>
              <a:cxnSpLocks/>
              <a:stCxn id="5" idx="3"/>
              <a:endCxn id="35" idx="1"/>
            </p:cNvCxnSpPr>
            <p:nvPr/>
          </p:nvCxnSpPr>
          <p:spPr>
            <a:xfrm flipV="1">
              <a:off x="2202022" y="4272559"/>
              <a:ext cx="453822" cy="1"/>
            </a:xfrm>
            <a:prstGeom prst="straightConnector1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B0195CC-1D06-13BD-7179-D1AA60E66CDC}"/>
              </a:ext>
            </a:extLst>
          </p:cNvPr>
          <p:cNvGrpSpPr/>
          <p:nvPr/>
        </p:nvGrpSpPr>
        <p:grpSpPr>
          <a:xfrm>
            <a:off x="252247" y="4999964"/>
            <a:ext cx="4590241" cy="1275785"/>
            <a:chOff x="4590237" y="4694170"/>
            <a:chExt cx="4590241" cy="127578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271962F-A9E2-0B8B-88B5-A22954052858}"/>
                </a:ext>
              </a:extLst>
            </p:cNvPr>
            <p:cNvSpPr/>
            <p:nvPr/>
          </p:nvSpPr>
          <p:spPr>
            <a:xfrm>
              <a:off x="7310482" y="4928080"/>
              <a:ext cx="1869996" cy="299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RequestMatcher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1889F05-E00A-8976-03F8-87C052BCFE2A}"/>
                </a:ext>
              </a:extLst>
            </p:cNvPr>
            <p:cNvCxnSpPr>
              <a:cxnSpLocks/>
              <a:stCxn id="64" idx="3"/>
              <a:endCxn id="44" idx="1"/>
            </p:cNvCxnSpPr>
            <p:nvPr/>
          </p:nvCxnSpPr>
          <p:spPr>
            <a:xfrm flipV="1">
              <a:off x="6540012" y="5077912"/>
              <a:ext cx="770470" cy="342275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D88137F-898F-495E-CB78-77A5BB54CF16}"/>
                </a:ext>
              </a:extLst>
            </p:cNvPr>
            <p:cNvSpPr txBox="1"/>
            <p:nvPr/>
          </p:nvSpPr>
          <p:spPr>
            <a:xfrm>
              <a:off x="6626876" y="5317999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HAS-A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9699D55-1111-FE5D-7B0D-C55EB1E6C81F}"/>
                </a:ext>
              </a:extLst>
            </p:cNvPr>
            <p:cNvSpPr txBox="1"/>
            <p:nvPr/>
          </p:nvSpPr>
          <p:spPr>
            <a:xfrm>
              <a:off x="5237785" y="5002382"/>
              <a:ext cx="8050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&lt;&lt;class&gt;&gt;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13586B4-6D5C-A3E4-3948-DBE9AB9783B6}"/>
                </a:ext>
              </a:extLst>
            </p:cNvPr>
            <p:cNvSpPr/>
            <p:nvPr/>
          </p:nvSpPr>
          <p:spPr>
            <a:xfrm>
              <a:off x="7310482" y="5670292"/>
              <a:ext cx="1869996" cy="299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Filter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31DD262-EFDE-4687-BCC9-4D487EBE10F0}"/>
                </a:ext>
              </a:extLst>
            </p:cNvPr>
            <p:cNvCxnSpPr>
              <a:cxnSpLocks/>
              <a:stCxn id="64" idx="3"/>
              <a:endCxn id="57" idx="1"/>
            </p:cNvCxnSpPr>
            <p:nvPr/>
          </p:nvCxnSpPr>
          <p:spPr>
            <a:xfrm>
              <a:off x="6540012" y="5420187"/>
              <a:ext cx="770470" cy="399937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CAB941E-4924-695F-B9FF-044DB8E2C09C}"/>
                </a:ext>
              </a:extLst>
            </p:cNvPr>
            <p:cNvSpPr txBox="1"/>
            <p:nvPr/>
          </p:nvSpPr>
          <p:spPr>
            <a:xfrm>
              <a:off x="7705107" y="4694170"/>
              <a:ext cx="10807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C3D8CA6-7F4C-8319-0B86-8272AB865549}"/>
                </a:ext>
              </a:extLst>
            </p:cNvPr>
            <p:cNvSpPr txBox="1"/>
            <p:nvPr/>
          </p:nvSpPr>
          <p:spPr>
            <a:xfrm>
              <a:off x="7705106" y="5448881"/>
              <a:ext cx="10807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E48A0C2-DE6A-98F5-08D3-0286CD0C9730}"/>
                </a:ext>
              </a:extLst>
            </p:cNvPr>
            <p:cNvSpPr/>
            <p:nvPr/>
          </p:nvSpPr>
          <p:spPr>
            <a:xfrm>
              <a:off x="4590237" y="5266750"/>
              <a:ext cx="1949775" cy="30687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DefaultSecurityFilterChain</a:t>
              </a:r>
              <a:endParaRPr lang="en-TR" sz="1200" dirty="0">
                <a:solidFill>
                  <a:srgbClr val="002060"/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46104149-D514-307E-ACED-4C4D80C5E610}"/>
              </a:ext>
            </a:extLst>
          </p:cNvPr>
          <p:cNvSpPr txBox="1"/>
          <p:nvPr/>
        </p:nvSpPr>
        <p:spPr>
          <a:xfrm>
            <a:off x="5324294" y="4356868"/>
            <a:ext cx="6689028" cy="23533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org.springframework.security.web;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 interface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DefaultSecurityFilterChain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implements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SecurityFilterChain {</a:t>
            </a: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  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. . . // intentionally skipped</a:t>
            </a:r>
          </a:p>
          <a:p>
            <a:pPr>
              <a:lnSpc>
                <a:spcPct val="150000"/>
              </a:lnSpc>
            </a:pP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  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private final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RequestMatcher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requestMatcher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  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private final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List&lt;Filter&gt;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filters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. . . // intentionally skipped</a:t>
            </a:r>
            <a:br>
              <a:rPr lang="en-US" sz="9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419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Security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2905-A363-6688-0052-583660E4A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218656"/>
            <a:ext cx="11761075" cy="5274219"/>
          </a:xfrm>
        </p:spPr>
        <p:txBody>
          <a:bodyPr numCol="2">
            <a:normAutofit/>
          </a:bodyPr>
          <a:lstStyle/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WebSecurityConfiguration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 – 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 – II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 – III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WebSecurityConfigurerAdapter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WebSecurityConfigurer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SecurityConfigurer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endParaRPr lang="en-TR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995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095335"/>
            <a:ext cx="11761075" cy="2058412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Uses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create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performs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web-based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security for Spring Security. </a:t>
            </a:r>
          </a:p>
          <a:p>
            <a:pPr>
              <a:lnSpc>
                <a:spcPct val="16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Customizations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can be made to WebSecurity 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by implementing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exposing it as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exposing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WebSecurityCustomizer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bean.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configuration is imported when using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EnableWebSecurity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647BCC-5BBC-0526-B2EA-FF229DB0FB54}"/>
              </a:ext>
            </a:extLst>
          </p:cNvPr>
          <p:cNvSpPr txBox="1"/>
          <p:nvPr/>
        </p:nvSpPr>
        <p:spPr>
          <a:xfrm>
            <a:off x="6096000" y="3259754"/>
            <a:ext cx="5917322" cy="284077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org.springframework.security.config.annotation.web.configuration;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@Configuration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(</a:t>
            </a:r>
            <a:br>
              <a:rPr lang="en-US" sz="8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proxyBeanMethods = false</a:t>
            </a:r>
            <a:br>
              <a:rPr lang="en-US" sz="8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public interface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WebSecurityConfiguration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implements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ImportAware, BeanClassLoaderAware {</a:t>
            </a:r>
            <a:br>
              <a:rPr lang="en-US" sz="8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  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. . . // intentionally skipped</a:t>
            </a:r>
          </a:p>
          <a:p>
            <a:pPr>
              <a:lnSpc>
                <a:spcPct val="150000"/>
              </a:lnSpc>
            </a:pPr>
            <a:br>
              <a:rPr lang="en-US" sz="8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  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WebSecurity </a:t>
            </a:r>
            <a:r>
              <a:rPr lang="en-US" sz="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webSecurity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HttpSecurity </a:t>
            </a:r>
            <a:r>
              <a:rPr lang="en-US" sz="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httpSecurity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800" b="1" dirty="0">
                <a:solidFill>
                  <a:srgbClr val="0070C0"/>
                </a:solidFill>
                <a:latin typeface="Monaco" pitchFamily="2" charset="77"/>
              </a:rPr>
            </a:br>
            <a:br>
              <a:rPr lang="en-US" sz="8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  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List&lt;SecurityFilterChain&gt; </a:t>
            </a:r>
            <a:r>
              <a:rPr lang="en-US" sz="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securityFilterChains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= Collections.emptyList();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. . . // intentionally skipped</a:t>
            </a:r>
            <a:br>
              <a:rPr lang="en-US" sz="800" b="1" dirty="0">
                <a:solidFill>
                  <a:srgbClr val="0070C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pic>
        <p:nvPicPr>
          <p:cNvPr id="4" name="Picture 3" descr="springSecurityFilterChain Bean">
            <a:extLst>
              <a:ext uri="{FF2B5EF4-FFF2-40B4-BE49-F238E27FC236}">
                <a16:creationId xmlns:a16="http://schemas.microsoft.com/office/drawing/2014/main" id="{FEBE7C96-D1C0-4C21-FCF7-B16C07E5D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7" y="3259754"/>
            <a:ext cx="5542063" cy="350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68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 - I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6" y="1095337"/>
            <a:ext cx="11761075" cy="1972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created by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create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known as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Spring Security Filter 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springSecurityFilterChain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springSecurityFilterChain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DelegatingFilterProxy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delegates to.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Customizations to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can be made by </a:t>
            </a:r>
          </a:p>
          <a:p>
            <a:pPr lvl="2">
              <a:lnSpc>
                <a:spcPct val="160000"/>
              </a:lnSpc>
            </a:pP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creating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</a:p>
          <a:p>
            <a:pPr lvl="2">
              <a:lnSpc>
                <a:spcPct val="160000"/>
              </a:lnSpc>
            </a:pP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exposing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WebSecurityCustomizer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bean.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017541-3731-9308-6070-EB3116EB5C53}"/>
              </a:ext>
            </a:extLst>
          </p:cNvPr>
          <p:cNvSpPr txBox="1"/>
          <p:nvPr/>
        </p:nvSpPr>
        <p:spPr>
          <a:xfrm>
            <a:off x="252247" y="3426312"/>
            <a:ext cx="11761074" cy="24714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org.springframework.security.config.annotation.web.builders;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final class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WebSecurity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AbstractConfiguredSecurityBuilder&lt;Filter, WebSecurity&gt;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implements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SecurityBuilder&lt;Filter&gt;, ApplicationContextAware, ServletContextAware {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. . . // intentionally skipped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chemeClr val="bg1">
                  <a:lumMod val="50000"/>
                </a:schemeClr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final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List&lt;RequestMatcher&gt; ignoredRequests;</a:t>
            </a:r>
            <a:br>
              <a:rPr lang="en-US" sz="8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final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List&lt;SecurityBuilder&lt;? extends SecurityFilterChain&gt;&gt; </a:t>
            </a:r>
            <a:r>
              <a:rPr lang="en-US" sz="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securityFilterChainBuilders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8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HttpFirewall </a:t>
            </a:r>
            <a:r>
              <a:rPr lang="en-US" sz="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httpFirewall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8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ServletContext </a:t>
            </a:r>
            <a:r>
              <a:rPr lang="en-US" sz="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servletContext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. . . // intentionally skipped</a:t>
            </a:r>
            <a:br>
              <a:rPr lang="en-US" sz="8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7033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 - II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EE5938-2752-A256-1C15-1D7F7A40E918}"/>
              </a:ext>
            </a:extLst>
          </p:cNvPr>
          <p:cNvSpPr/>
          <p:nvPr/>
        </p:nvSpPr>
        <p:spPr>
          <a:xfrm>
            <a:off x="252247" y="6002551"/>
            <a:ext cx="2528123" cy="30687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WebSecurity</a:t>
            </a:r>
            <a:endParaRPr lang="en-TR" sz="12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2FC43-6DDC-E19C-89A7-4785E99E026D}"/>
              </a:ext>
            </a:extLst>
          </p:cNvPr>
          <p:cNvSpPr txBox="1"/>
          <p:nvPr/>
        </p:nvSpPr>
        <p:spPr>
          <a:xfrm>
            <a:off x="1975341" y="5785871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&lt;&lt;class&gt;&gt;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401788-FA27-70F8-1EB5-E1FAB7FA20FA}"/>
              </a:ext>
            </a:extLst>
          </p:cNvPr>
          <p:cNvSpPr/>
          <p:nvPr/>
        </p:nvSpPr>
        <p:spPr>
          <a:xfrm>
            <a:off x="263067" y="1251311"/>
            <a:ext cx="2528124" cy="299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SecurityBuilder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31B8C9-508B-5EB8-BB31-B5B13D0C4C9F}"/>
              </a:ext>
            </a:extLst>
          </p:cNvPr>
          <p:cNvSpPr txBox="1"/>
          <p:nvPr/>
        </p:nvSpPr>
        <p:spPr>
          <a:xfrm>
            <a:off x="1710446" y="986816"/>
            <a:ext cx="10807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&lt;&lt;interface&gt;&gt;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7EC2E8-8C0D-9933-9CA6-EBBB5D1C80BF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 flipV="1">
            <a:off x="1516309" y="4670872"/>
            <a:ext cx="10810" cy="1331679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C7FB7DF-A041-EA3D-751B-7EA122C17DAF}"/>
              </a:ext>
            </a:extLst>
          </p:cNvPr>
          <p:cNvSpPr txBox="1"/>
          <p:nvPr/>
        </p:nvSpPr>
        <p:spPr>
          <a:xfrm>
            <a:off x="954438" y="2030514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2BA3A0-B9EF-86E1-AD10-58BE03A619B0}"/>
              </a:ext>
            </a:extLst>
          </p:cNvPr>
          <p:cNvSpPr/>
          <p:nvPr/>
        </p:nvSpPr>
        <p:spPr>
          <a:xfrm>
            <a:off x="263056" y="4363999"/>
            <a:ext cx="2528125" cy="306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AbstractConfiguredSecurityBuilder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BD53D2-279E-F0FB-714A-1822FA7FF10F}"/>
              </a:ext>
            </a:extLst>
          </p:cNvPr>
          <p:cNvSpPr txBox="1"/>
          <p:nvPr/>
        </p:nvSpPr>
        <p:spPr>
          <a:xfrm>
            <a:off x="1581844" y="4162708"/>
            <a:ext cx="12811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&lt;&lt;abstract class&gt;&gt;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6ED558-D4FC-8FBC-97C0-7D97CEFE028D}"/>
              </a:ext>
            </a:extLst>
          </p:cNvPr>
          <p:cNvCxnSpPr>
            <a:cxnSpLocks/>
            <a:stCxn id="11" idx="0"/>
            <a:endCxn id="37" idx="2"/>
          </p:cNvCxnSpPr>
          <p:nvPr/>
        </p:nvCxnSpPr>
        <p:spPr>
          <a:xfrm flipV="1">
            <a:off x="1527119" y="3063150"/>
            <a:ext cx="0" cy="1300849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33F1DB-D1F1-00EB-CA69-8F5167B48172}"/>
              </a:ext>
            </a:extLst>
          </p:cNvPr>
          <p:cNvSpPr txBox="1"/>
          <p:nvPr/>
        </p:nvSpPr>
        <p:spPr>
          <a:xfrm>
            <a:off x="956546" y="5558584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C665D-1BEE-DCC4-2163-2252AE3DAEB6}"/>
              </a:ext>
            </a:extLst>
          </p:cNvPr>
          <p:cNvSpPr txBox="1"/>
          <p:nvPr/>
        </p:nvSpPr>
        <p:spPr>
          <a:xfrm>
            <a:off x="3183327" y="1278032"/>
            <a:ext cx="28122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org.springframework.security.config.annotation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F8E5E3-7E08-D6CC-DD26-A7C4D858E0B0}"/>
              </a:ext>
            </a:extLst>
          </p:cNvPr>
          <p:cNvSpPr txBox="1"/>
          <p:nvPr/>
        </p:nvSpPr>
        <p:spPr>
          <a:xfrm>
            <a:off x="3183318" y="4394324"/>
            <a:ext cx="28123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org.springframework.security.config.annotation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130872-45DB-E6F1-C2BF-4D469C320924}"/>
              </a:ext>
            </a:extLst>
          </p:cNvPr>
          <p:cNvSpPr txBox="1"/>
          <p:nvPr/>
        </p:nvSpPr>
        <p:spPr>
          <a:xfrm>
            <a:off x="3183318" y="6032876"/>
            <a:ext cx="355945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org.springframework.security.config.annotation.web.builders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08C437-59AE-CF91-F33C-1CE3E67167B1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2791191" y="1401143"/>
            <a:ext cx="392136" cy="0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3938D9-83EA-11D6-3582-F1B5C799B067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2791181" y="4517435"/>
            <a:ext cx="392137" cy="1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21E1D5-B79C-32E6-6280-0A35792D136F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2780370" y="6155987"/>
            <a:ext cx="402948" cy="1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AFC678-44AE-D91D-E5DA-B14C3EE65B79}"/>
              </a:ext>
            </a:extLst>
          </p:cNvPr>
          <p:cNvSpPr/>
          <p:nvPr/>
        </p:nvSpPr>
        <p:spPr>
          <a:xfrm>
            <a:off x="263056" y="2756277"/>
            <a:ext cx="2528125" cy="306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AbstractSecurityBuilder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74C252-21C0-568C-CB75-562821899D6B}"/>
              </a:ext>
            </a:extLst>
          </p:cNvPr>
          <p:cNvSpPr txBox="1"/>
          <p:nvPr/>
        </p:nvSpPr>
        <p:spPr>
          <a:xfrm>
            <a:off x="1581844" y="2524144"/>
            <a:ext cx="12811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&lt;&lt;abstract class&gt;&gt;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9930E70-0666-474C-C02E-EAA677120D1F}"/>
              </a:ext>
            </a:extLst>
          </p:cNvPr>
          <p:cNvCxnSpPr>
            <a:cxnSpLocks/>
            <a:stCxn id="37" idx="0"/>
            <a:endCxn id="6" idx="2"/>
          </p:cNvCxnSpPr>
          <p:nvPr/>
        </p:nvCxnSpPr>
        <p:spPr>
          <a:xfrm flipV="1">
            <a:off x="1527119" y="1550974"/>
            <a:ext cx="10" cy="1205303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FDBCB1E-68EA-BD70-4F89-882F68183169}"/>
              </a:ext>
            </a:extLst>
          </p:cNvPr>
          <p:cNvSpPr txBox="1"/>
          <p:nvPr/>
        </p:nvSpPr>
        <p:spPr>
          <a:xfrm>
            <a:off x="960534" y="4021510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7EB8CB-8FAB-248F-C386-C52D5B048C0E}"/>
              </a:ext>
            </a:extLst>
          </p:cNvPr>
          <p:cNvSpPr txBox="1"/>
          <p:nvPr/>
        </p:nvSpPr>
        <p:spPr>
          <a:xfrm>
            <a:off x="3183318" y="2786602"/>
            <a:ext cx="28123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org.springframework.security.config.annotation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B743DD8-0474-D054-060F-A0B6DD4D004A}"/>
              </a:ext>
            </a:extLst>
          </p:cNvPr>
          <p:cNvCxnSpPr>
            <a:cxnSpLocks/>
            <a:stCxn id="37" idx="3"/>
            <a:endCxn id="55" idx="1"/>
          </p:cNvCxnSpPr>
          <p:nvPr/>
        </p:nvCxnSpPr>
        <p:spPr>
          <a:xfrm flipV="1">
            <a:off x="2791181" y="2909713"/>
            <a:ext cx="392137" cy="1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9DD97B8-76F5-D537-49A2-FB2845E6AA4E}"/>
              </a:ext>
            </a:extLst>
          </p:cNvPr>
          <p:cNvSpPr txBox="1">
            <a:spLocks/>
          </p:cNvSpPr>
          <p:nvPr/>
        </p:nvSpPr>
        <p:spPr>
          <a:xfrm>
            <a:off x="6939252" y="1785478"/>
            <a:ext cx="5073950" cy="41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Builds an </a:t>
            </a:r>
            <a:r>
              <a:rPr lang="en-US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8D4D03-6BE3-83C9-5604-E164266421F2}"/>
              </a:ext>
            </a:extLst>
          </p:cNvPr>
          <p:cNvSpPr txBox="1"/>
          <p:nvPr/>
        </p:nvSpPr>
        <p:spPr>
          <a:xfrm>
            <a:off x="6939252" y="1016806"/>
            <a:ext cx="5074020" cy="76867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org.springframework.security.config.annotation;</a:t>
            </a:r>
          </a:p>
          <a:p>
            <a:pPr>
              <a:lnSpc>
                <a:spcPct val="150000"/>
              </a:lnSpc>
            </a:pPr>
            <a:endParaRPr lang="en-US" sz="6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interface 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SecurityBuilder&lt;O&gt; {</a:t>
            </a:r>
            <a:endParaRPr lang="en-US" sz="600" b="1" dirty="0">
              <a:solidFill>
                <a:schemeClr val="bg1">
                  <a:lumMod val="50000"/>
                </a:schemeClr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O </a:t>
            </a:r>
            <a:r>
              <a:rPr lang="en-US" sz="600" b="1" dirty="0">
                <a:solidFill>
                  <a:srgbClr val="C00000"/>
                </a:solidFill>
                <a:latin typeface="Monaco" pitchFamily="2" charset="77"/>
              </a:rPr>
              <a:t>build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()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Exception;</a:t>
            </a:r>
            <a:br>
              <a:rPr lang="en-US" sz="6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27B06B-5080-0F22-6698-0C13C953FFF2}"/>
              </a:ext>
            </a:extLst>
          </p:cNvPr>
          <p:cNvSpPr txBox="1"/>
          <p:nvPr/>
        </p:nvSpPr>
        <p:spPr>
          <a:xfrm>
            <a:off x="6939152" y="2434579"/>
            <a:ext cx="5074050" cy="34001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org.springframework.security.config.annotation;</a:t>
            </a:r>
          </a:p>
          <a:p>
            <a:pPr>
              <a:lnSpc>
                <a:spcPct val="150000"/>
              </a:lnSpc>
            </a:pPr>
            <a:endParaRPr lang="en-US" sz="6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abstract class 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AbstractSecurityBuilder&lt;O&gt;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implements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SecurityBuilder&lt;O&gt; {</a:t>
            </a: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AtomicBoolean </a:t>
            </a:r>
            <a:r>
              <a:rPr lang="en-US" sz="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building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=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new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AtomicBoolean();</a:t>
            </a: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O </a:t>
            </a:r>
            <a:r>
              <a:rPr lang="en-US" sz="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object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600" b="1" dirty="0">
              <a:solidFill>
                <a:schemeClr val="bg1">
                  <a:lumMod val="50000"/>
                </a:schemeClr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    </a:t>
            </a:r>
            <a:r>
              <a:rPr lang="en-US" sz="6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@Override</a:t>
            </a:r>
            <a:r>
              <a:rPr lang="en-US" sz="600" b="1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    public final 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O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 </a:t>
            </a:r>
            <a:r>
              <a:rPr lang="en-US" sz="600" b="1" dirty="0">
                <a:solidFill>
                  <a:srgbClr val="C00000"/>
                </a:solidFill>
                <a:latin typeface="Monaco" pitchFamily="2" charset="77"/>
              </a:rPr>
              <a:t>build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()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Exception {</a:t>
            </a: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if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(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this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.</a:t>
            </a:r>
            <a:r>
              <a:rPr lang="en-US" sz="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building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.</a:t>
            </a:r>
            <a:r>
              <a:rPr lang="en-US" sz="600" b="1" dirty="0">
                <a:solidFill>
                  <a:srgbClr val="C00000"/>
                </a:solidFill>
                <a:latin typeface="Monaco" pitchFamily="2" charset="77"/>
              </a:rPr>
              <a:t>compareAndSet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(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false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,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true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)) {</a:t>
            </a:r>
            <a:br>
              <a:rPr lang="en-US" sz="6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this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.object = </a:t>
            </a:r>
            <a:r>
              <a:rPr lang="en-US" sz="600" b="1" dirty="0">
                <a:solidFill>
                  <a:srgbClr val="C00000"/>
                </a:solidFill>
                <a:latin typeface="Monaco" pitchFamily="2" charset="77"/>
              </a:rPr>
              <a:t>doBuild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  <a:br>
              <a:rPr lang="en-US" sz="6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return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this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.object;</a:t>
            </a:r>
            <a:br>
              <a:rPr lang="en-US" sz="6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    }</a:t>
            </a:r>
            <a:br>
              <a:rPr lang="en-US" sz="6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throw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new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AlreadyBuiltException("This object has already been built");</a:t>
            </a: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</a:p>
          <a:p>
            <a:pPr>
              <a:lnSpc>
                <a:spcPct val="150000"/>
              </a:lnSpc>
            </a:pPr>
            <a:endParaRPr lang="en-US" sz="6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final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O </a:t>
            </a:r>
            <a:r>
              <a:rPr lang="en-US" sz="600" b="1" dirty="0">
                <a:solidFill>
                  <a:srgbClr val="C00000"/>
                </a:solidFill>
                <a:latin typeface="Monaco" pitchFamily="2" charset="77"/>
              </a:rPr>
              <a:t>getObject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if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(!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this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.</a:t>
            </a:r>
            <a:r>
              <a:rPr lang="en-US" sz="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building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.</a:t>
            </a:r>
            <a:r>
              <a:rPr lang="en-US" sz="600" b="1" dirty="0">
                <a:solidFill>
                  <a:srgbClr val="C00000"/>
                </a:solidFill>
                <a:latin typeface="Monaco" pitchFamily="2" charset="77"/>
              </a:rPr>
              <a:t>get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()) {</a:t>
            </a:r>
            <a:br>
              <a:rPr lang="en-US" sz="6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throw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new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IllegalStateException("This object has not been built");</a:t>
            </a:r>
            <a:br>
              <a:rPr lang="en-US" sz="6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    }</a:t>
            </a:r>
            <a:br>
              <a:rPr lang="en-US" sz="6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return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this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.object;</a:t>
            </a: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</a:p>
          <a:p>
            <a:pPr>
              <a:lnSpc>
                <a:spcPct val="150000"/>
              </a:lnSpc>
            </a:pPr>
            <a:endParaRPr lang="en-US" sz="6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protected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abstract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O </a:t>
            </a:r>
            <a:r>
              <a:rPr lang="en-US" sz="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doBuild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() </a:t>
            </a:r>
            <a:r>
              <a:rPr lang="en-US" sz="6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 Exception;</a:t>
            </a:r>
            <a:br>
              <a:rPr lang="en-US" sz="6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6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AAACFC8-E678-6B9A-551D-A781043A3E8A}"/>
              </a:ext>
            </a:extLst>
          </p:cNvPr>
          <p:cNvSpPr txBox="1">
            <a:spLocks/>
          </p:cNvSpPr>
          <p:nvPr/>
        </p:nvSpPr>
        <p:spPr>
          <a:xfrm>
            <a:off x="6939183" y="5834741"/>
            <a:ext cx="5074019" cy="41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 base </a:t>
            </a:r>
            <a:r>
              <a:rPr lang="en-US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that ensures the object being built is only built one time.</a:t>
            </a:r>
          </a:p>
        </p:txBody>
      </p:sp>
    </p:spTree>
    <p:extLst>
      <p:ext uri="{BB962C8B-B14F-4D97-AF65-F5344CB8AC3E}">
        <p14:creationId xmlns:p14="http://schemas.microsoft.com/office/powerpoint/2010/main" val="671648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 - III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EE5938-2752-A256-1C15-1D7F7A40E918}"/>
              </a:ext>
            </a:extLst>
          </p:cNvPr>
          <p:cNvSpPr/>
          <p:nvPr/>
        </p:nvSpPr>
        <p:spPr>
          <a:xfrm>
            <a:off x="252247" y="6002551"/>
            <a:ext cx="2528123" cy="30687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WebSecurity</a:t>
            </a:r>
            <a:endParaRPr lang="en-TR" sz="12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2FC43-6DDC-E19C-89A7-4785E99E026D}"/>
              </a:ext>
            </a:extLst>
          </p:cNvPr>
          <p:cNvSpPr txBox="1"/>
          <p:nvPr/>
        </p:nvSpPr>
        <p:spPr>
          <a:xfrm>
            <a:off x="1975341" y="5785871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&lt;&lt;class&gt;&gt;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7EC2E8-8C0D-9933-9CA6-EBBB5D1C80BF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 flipV="1">
            <a:off x="1516309" y="1860778"/>
            <a:ext cx="10810" cy="4141773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B2BA3A0-B9EF-86E1-AD10-58BE03A619B0}"/>
              </a:ext>
            </a:extLst>
          </p:cNvPr>
          <p:cNvSpPr/>
          <p:nvPr/>
        </p:nvSpPr>
        <p:spPr>
          <a:xfrm>
            <a:off x="263056" y="1553905"/>
            <a:ext cx="2528125" cy="306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AbstractConfiguredSecurityBuilder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BD53D2-279E-F0FB-714A-1822FA7FF10F}"/>
              </a:ext>
            </a:extLst>
          </p:cNvPr>
          <p:cNvSpPr txBox="1"/>
          <p:nvPr/>
        </p:nvSpPr>
        <p:spPr>
          <a:xfrm>
            <a:off x="1581844" y="1352614"/>
            <a:ext cx="12811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&lt;&lt;abstract class&gt;&gt;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33F1DB-D1F1-00EB-CA69-8F5167B48172}"/>
              </a:ext>
            </a:extLst>
          </p:cNvPr>
          <p:cNvSpPr txBox="1"/>
          <p:nvPr/>
        </p:nvSpPr>
        <p:spPr>
          <a:xfrm>
            <a:off x="926809" y="380855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27B06B-5080-0F22-6698-0C13C953FFF2}"/>
              </a:ext>
            </a:extLst>
          </p:cNvPr>
          <p:cNvSpPr txBox="1"/>
          <p:nvPr/>
        </p:nvSpPr>
        <p:spPr>
          <a:xfrm>
            <a:off x="4776734" y="583879"/>
            <a:ext cx="6947596" cy="49209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org.springframework.security.config.annotation;</a:t>
            </a:r>
          </a:p>
          <a:p>
            <a:pPr>
              <a:lnSpc>
                <a:spcPct val="150000"/>
              </a:lnSpc>
            </a:pPr>
            <a:endParaRPr lang="en-US" sz="7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abstract class 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AbstractConfiguredSecurityBuilder&lt;O, B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SecurityBuilder&lt;O&gt;&gt;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AbstractSecurityBuilder&lt;O&gt; {</a:t>
            </a: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final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LinkedHashMap&lt;Class&lt;?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SecurityConfigurer&lt;O, B&gt;&gt;, List&lt;SecurityConfigurer&lt;O, B&gt;&gt;&gt; 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configurers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BuildState 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buildState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= BuildState.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UNBUILT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. . . // intentionally skipped</a:t>
            </a:r>
          </a:p>
          <a:p>
            <a:pPr>
              <a:lnSpc>
                <a:spcPct val="150000"/>
              </a:lnSpc>
            </a:pPr>
            <a:endParaRPr lang="en-US" sz="700" b="1" dirty="0">
              <a:solidFill>
                <a:schemeClr val="bg1">
                  <a:lumMod val="50000"/>
                </a:schemeClr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    </a:t>
            </a:r>
            <a:r>
              <a:rPr lang="en-US" sz="7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@Override</a:t>
            </a:r>
            <a:r>
              <a:rPr lang="en-US" sz="700" b="1" dirty="0">
                <a:solidFill>
                  <a:schemeClr val="bg1">
                    <a:lumMod val="95000"/>
                  </a:schemeClr>
                </a:solidFill>
                <a:latin typeface="Monaco" pitchFamily="2" charset="77"/>
              </a:rPr>
              <a:t>    </a:t>
            </a:r>
            <a:endParaRPr lang="en-US" sz="7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protected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final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O 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doBuild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()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Exception {</a:t>
            </a: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synchronized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(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this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.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configurers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) {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this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.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buildState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= BuildState.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INITIALIZING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700" b="1" dirty="0">
                <a:solidFill>
                  <a:srgbClr val="C00000"/>
                </a:solidFill>
                <a:latin typeface="Monaco" pitchFamily="2" charset="77"/>
              </a:rPr>
              <a:t>beforeInit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700" b="1" dirty="0">
                <a:solidFill>
                  <a:srgbClr val="C00000"/>
                </a:solidFill>
                <a:latin typeface="Monaco" pitchFamily="2" charset="77"/>
              </a:rPr>
              <a:t>init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this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.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buildState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= BuildState.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CONFIGURING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700" b="1" dirty="0">
                <a:solidFill>
                  <a:srgbClr val="C00000"/>
                </a:solidFill>
                <a:latin typeface="Monaco" pitchFamily="2" charset="77"/>
              </a:rPr>
              <a:t>beforeConfigure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700" b="1" dirty="0">
                <a:solidFill>
                  <a:srgbClr val="C00000"/>
                </a:solidFill>
                <a:latin typeface="Monaco" pitchFamily="2" charset="77"/>
              </a:rPr>
              <a:t>configure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this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.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buildState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= BuildState.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BUILDING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    O result = </a:t>
            </a:r>
            <a:r>
              <a:rPr lang="en-US" sz="700" b="1" dirty="0">
                <a:solidFill>
                  <a:srgbClr val="C00000"/>
                </a:solidFill>
                <a:latin typeface="Monaco" pitchFamily="2" charset="77"/>
              </a:rPr>
              <a:t>performBuild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this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.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buildState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= BuildState.</a:t>
            </a:r>
            <a:r>
              <a:rPr lang="en-US" sz="7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BUILT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   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return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result;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</a:p>
          <a:p>
            <a:pPr>
              <a:lnSpc>
                <a:spcPct val="150000"/>
              </a:lnSpc>
            </a:pPr>
            <a:endParaRPr lang="en-US" sz="7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protected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abstract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O </a:t>
            </a:r>
            <a:r>
              <a:rPr lang="en-US" sz="700" b="1" dirty="0">
                <a:solidFill>
                  <a:srgbClr val="C00000"/>
                </a:solidFill>
                <a:latin typeface="Monaco" pitchFamily="2" charset="77"/>
              </a:rPr>
              <a:t>performBuild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() </a:t>
            </a:r>
            <a:r>
              <a:rPr lang="en-US" sz="7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 Exception;</a:t>
            </a:r>
          </a:p>
          <a:p>
            <a:pPr>
              <a:lnSpc>
                <a:spcPct val="150000"/>
              </a:lnSpc>
            </a:pPr>
            <a:endParaRPr lang="en-US" sz="7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7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. . . // intentionally skipped</a:t>
            </a:r>
            <a:br>
              <a:rPr lang="en-US" sz="7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7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AAACFC8-E678-6B9A-551D-A781043A3E8A}"/>
              </a:ext>
            </a:extLst>
          </p:cNvPr>
          <p:cNvSpPr txBox="1">
            <a:spLocks/>
          </p:cNvSpPr>
          <p:nvPr/>
        </p:nvSpPr>
        <p:spPr>
          <a:xfrm>
            <a:off x="4776734" y="5504842"/>
            <a:ext cx="6129416" cy="1104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 base 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that allows 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SecurityConfigurer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to be applied to it. 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This makes modifying the 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a strategy that can be customized and broken up into several 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SecurityConfigurer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objects that have more specific goals than that of the 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For example, a 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may build an 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DelegatingFilterProxy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but a 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SecurityConfigurer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might populate the </a:t>
            </a:r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with the filters necessary for </a:t>
            </a:r>
            <a:r>
              <a:rPr lang="en-US" sz="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management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form-based login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20422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WebSecurityConfigurerAdapter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7" y="1095337"/>
            <a:ext cx="11761074" cy="2114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Provides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convenient base class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for creating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instance.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implementation allows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customization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by overriding methods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4239011-D5BE-6B90-2849-3002FB4B6F4C}"/>
              </a:ext>
            </a:extLst>
          </p:cNvPr>
          <p:cNvGrpSpPr/>
          <p:nvPr/>
        </p:nvGrpSpPr>
        <p:grpSpPr>
          <a:xfrm>
            <a:off x="252247" y="2152534"/>
            <a:ext cx="6689072" cy="1712134"/>
            <a:chOff x="252247" y="3709761"/>
            <a:chExt cx="6689072" cy="17121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F4FE1B-692B-B9B4-097E-F379A3BFD1AA}"/>
                </a:ext>
              </a:extLst>
            </p:cNvPr>
            <p:cNvSpPr/>
            <p:nvPr/>
          </p:nvSpPr>
          <p:spPr>
            <a:xfrm>
              <a:off x="252247" y="3958494"/>
              <a:ext cx="2260951" cy="299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SecurityConfigurer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0587F9-7A3B-EDBB-950B-8B311DA6FBC4}"/>
                </a:ext>
              </a:extLst>
            </p:cNvPr>
            <p:cNvSpPr txBox="1"/>
            <p:nvPr/>
          </p:nvSpPr>
          <p:spPr>
            <a:xfrm>
              <a:off x="842349" y="3709761"/>
              <a:ext cx="10807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7136CA-8918-9914-24FB-74711EA57480}"/>
                </a:ext>
              </a:extLst>
            </p:cNvPr>
            <p:cNvSpPr txBox="1"/>
            <p:nvPr/>
          </p:nvSpPr>
          <p:spPr>
            <a:xfrm>
              <a:off x="842349" y="4560854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IS-A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46ED52-B942-C661-B4D8-3AC598B1F252}"/>
                </a:ext>
              </a:extLst>
            </p:cNvPr>
            <p:cNvSpPr/>
            <p:nvPr/>
          </p:nvSpPr>
          <p:spPr>
            <a:xfrm>
              <a:off x="252247" y="5115022"/>
              <a:ext cx="2260951" cy="3068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WebSecurityConfigurerAdapter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9D6395-38AB-8321-7C03-6366F6EDF507}"/>
                </a:ext>
              </a:extLst>
            </p:cNvPr>
            <p:cNvSpPr txBox="1"/>
            <p:nvPr/>
          </p:nvSpPr>
          <p:spPr>
            <a:xfrm>
              <a:off x="1382722" y="4863775"/>
              <a:ext cx="12811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&lt;&lt;abstract class&gt;&gt;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C689F8-787E-4172-A03A-DB67EACCA425}"/>
                </a:ext>
              </a:extLst>
            </p:cNvPr>
            <p:cNvCxnSpPr>
              <a:cxnSpLocks/>
              <a:stCxn id="14" idx="0"/>
              <a:endCxn id="10" idx="2"/>
            </p:cNvCxnSpPr>
            <p:nvPr/>
          </p:nvCxnSpPr>
          <p:spPr>
            <a:xfrm flipV="1">
              <a:off x="1382723" y="4258157"/>
              <a:ext cx="0" cy="856865"/>
            </a:xfrm>
            <a:prstGeom prst="straightConnector1">
              <a:avLst/>
            </a:prstGeom>
            <a:ln w="3175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6FC501-7A1B-008B-4540-E6D9905A4FCE}"/>
                </a:ext>
              </a:extLst>
            </p:cNvPr>
            <p:cNvSpPr txBox="1"/>
            <p:nvPr/>
          </p:nvSpPr>
          <p:spPr>
            <a:xfrm>
              <a:off x="3049505" y="3985214"/>
              <a:ext cx="291267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org.springframework.security.config.annotation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E75F64-5CB5-A395-03D0-BEEE21766B90}"/>
                </a:ext>
              </a:extLst>
            </p:cNvPr>
            <p:cNvSpPr txBox="1"/>
            <p:nvPr/>
          </p:nvSpPr>
          <p:spPr>
            <a:xfrm>
              <a:off x="3049505" y="5146021"/>
              <a:ext cx="389181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org.springframework.security.config.annotation.web.configuration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A2741A9-063A-0CE3-42E5-0241330232AC}"/>
                </a:ext>
              </a:extLst>
            </p:cNvPr>
            <p:cNvCxnSpPr>
              <a:cxnSpLocks/>
              <a:stCxn id="10" idx="3"/>
              <a:endCxn id="18" idx="1"/>
            </p:cNvCxnSpPr>
            <p:nvPr/>
          </p:nvCxnSpPr>
          <p:spPr>
            <a:xfrm flipV="1">
              <a:off x="2513198" y="4108325"/>
              <a:ext cx="536307" cy="1"/>
            </a:xfrm>
            <a:prstGeom prst="straightConnector1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D0F9C00-8F42-4A68-611B-3C56EBCF382B}"/>
                </a:ext>
              </a:extLst>
            </p:cNvPr>
            <p:cNvCxnSpPr>
              <a:cxnSpLocks/>
              <a:stCxn id="14" idx="3"/>
              <a:endCxn id="19" idx="1"/>
            </p:cNvCxnSpPr>
            <p:nvPr/>
          </p:nvCxnSpPr>
          <p:spPr>
            <a:xfrm>
              <a:off x="2513198" y="5268459"/>
              <a:ext cx="536307" cy="673"/>
            </a:xfrm>
            <a:prstGeom prst="straightConnector1">
              <a:avLst/>
            </a:prstGeom>
            <a:ln w="3175">
              <a:solidFill>
                <a:schemeClr val="bg2">
                  <a:lumMod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A017541-3731-9308-6070-EB3116EB5C53}"/>
              </a:ext>
            </a:extLst>
          </p:cNvPr>
          <p:cNvSpPr txBox="1"/>
          <p:nvPr/>
        </p:nvSpPr>
        <p:spPr>
          <a:xfrm>
            <a:off x="252247" y="4172615"/>
            <a:ext cx="6727738" cy="24714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org.springframework.security.config.annotation.web.configuration;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abstract class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WebSecurityConfigurerAdapter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SecurityConfigurer&lt;Filter, WebSecurity&gt; {   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 final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AuthenticationManagerBuilder </a:t>
            </a:r>
            <a:r>
              <a:rPr lang="en-US" sz="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authenticationBuilder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 final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AuthenticationManagerBuilder </a:t>
            </a:r>
            <a:r>
              <a:rPr lang="en-US" sz="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parentAuthenticationBuilder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. . . // intentionally skipped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AuthenticationManager </a:t>
            </a:r>
            <a:r>
              <a:rPr lang="en-US" sz="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authenticationManager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private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HttpSecurity </a:t>
            </a:r>
            <a:r>
              <a:rPr lang="en-US" sz="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http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. . . // intentionally skipped</a:t>
            </a:r>
            <a:br>
              <a:rPr lang="en-US" sz="8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29E12DEB-A610-B556-9F49-7ED4BC0C30E7}"/>
              </a:ext>
            </a:extLst>
          </p:cNvPr>
          <p:cNvSpPr txBox="1">
            <a:spLocks/>
          </p:cNvSpPr>
          <p:nvPr/>
        </p:nvSpPr>
        <p:spPr>
          <a:xfrm>
            <a:off x="7337248" y="4172615"/>
            <a:ext cx="4676073" cy="2471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Configures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instance,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i.e.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13287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6" y="1095337"/>
            <a:ext cx="11761075" cy="1343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Allows customization to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most instances users will use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EnableWebSecurity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create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exposes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SecurityFilterChain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bean.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will automatically be applied to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EnableWebSecurity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annotation.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017541-3731-9308-6070-EB3116EB5C53}"/>
              </a:ext>
            </a:extLst>
          </p:cNvPr>
          <p:cNvSpPr txBox="1"/>
          <p:nvPr/>
        </p:nvSpPr>
        <p:spPr>
          <a:xfrm>
            <a:off x="2437755" y="2682399"/>
            <a:ext cx="7390056" cy="8094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org.springframework.security.config.annotation.web;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interface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WebSecurityConfigurer&lt;T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SecurityBuilder&lt;Filter&gt;&gt;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SecurityConfigurer&lt;Filter, T&gt; {   </a:t>
            </a:r>
            <a:br>
              <a:rPr lang="en-US" sz="8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594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2905-A363-6688-0052-583660E4A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218656"/>
            <a:ext cx="11761075" cy="5274219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ProviderManager – 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ProviderManager – II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AuthenticationManagerBuilder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that configures the </a:t>
            </a:r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(parent) AuthenticationManager</a:t>
            </a:r>
            <a:endParaRPr lang="en-TR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that configures the </a:t>
            </a:r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AuthenticationManager</a:t>
            </a:r>
          </a:p>
          <a:p>
            <a:pPr marL="0" indent="0">
              <a:lnSpc>
                <a:spcPct val="30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025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SecurityConfigurer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6" y="1095337"/>
            <a:ext cx="11761075" cy="1343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Allows for configuring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SecurityConfigurer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first have their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method invoked.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After all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methods have been invoked, each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SecurityBuilder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method is invoked.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017541-3731-9308-6070-EB3116EB5C53}"/>
              </a:ext>
            </a:extLst>
          </p:cNvPr>
          <p:cNvSpPr txBox="1"/>
          <p:nvPr/>
        </p:nvSpPr>
        <p:spPr>
          <a:xfrm>
            <a:off x="252246" y="2682399"/>
            <a:ext cx="4959090" cy="22867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org.springframework.security.config.annotation.web.configuration;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// Type parameters: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//     &lt;O&gt; – The object being built by the </a:t>
            </a: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SecurityBuilder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B 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//     &lt;B&gt; – The </a:t>
            </a: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SecurityBuilder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that builds objects of type O. 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//           This is also the </a:t>
            </a:r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SecurityBuilder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that is being configured.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interface 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SecurityConfigurer&lt;O, B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SecurityBuilder&lt;O&gt;&gt; {   </a:t>
            </a:r>
          </a:p>
          <a:p>
            <a:pPr>
              <a:lnSpc>
                <a:spcPct val="150000"/>
              </a:lnSpc>
            </a:pPr>
            <a:endParaRPr lang="en-US" sz="8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800" b="1" dirty="0">
                <a:solidFill>
                  <a:srgbClr val="C00000"/>
                </a:solidFill>
                <a:latin typeface="Monaco" pitchFamily="2" charset="77"/>
              </a:rPr>
              <a:t>init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(B builder)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Exception;</a:t>
            </a:r>
          </a:p>
          <a:p>
            <a:pPr>
              <a:lnSpc>
                <a:spcPct val="150000"/>
              </a:lnSpc>
            </a:pP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800" b="1" dirty="0">
                <a:solidFill>
                  <a:srgbClr val="C00000"/>
                </a:solidFill>
                <a:latin typeface="Monaco" pitchFamily="2" charset="77"/>
              </a:rPr>
              <a:t>configure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(B builder) </a:t>
            </a:r>
            <a:r>
              <a:rPr lang="en-US" sz="8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 Exception;</a:t>
            </a:r>
          </a:p>
          <a:p>
            <a:pPr>
              <a:lnSpc>
                <a:spcPct val="150000"/>
              </a:lnSpc>
            </a:pPr>
            <a:br>
              <a:rPr lang="en-US" sz="8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8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783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Customizations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2905-A363-6688-0052-583660E4A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218656"/>
            <a:ext cx="11761075" cy="5274219"/>
          </a:xfrm>
        </p:spPr>
        <p:txBody>
          <a:bodyPr numCol="2">
            <a:normAutofit/>
          </a:bodyPr>
          <a:lstStyle/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Dispatching Requests to the First Chain That Matches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 of Filter Chains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and Customizing Filter Chains - 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T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and Customizing Filter Chains – II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Matching for Dispatch and Authorization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Combining Application Security Rules with Actuator Rules</a:t>
            </a:r>
            <a:endParaRPr lang="en-TR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  <a:spcBef>
                <a:spcPts val="0"/>
              </a:spcBef>
            </a:pPr>
            <a:endParaRPr lang="en-TR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607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Dispatching Requests to the First Chain That Matches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095336"/>
            <a:ext cx="11761075" cy="143326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There can be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multiple filter chains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all managed by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Spring 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in the same top level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FilterChainProxy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and all are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unknown to the container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Spring Security filter contains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list of filter chains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dispatches a request to the first chain that matches 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most important feature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of this dispatch process is that </a:t>
            </a:r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one chain ever handles a 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4" descr="security filters dispatch">
            <a:extLst>
              <a:ext uri="{FF2B5EF4-FFF2-40B4-BE49-F238E27FC236}">
                <a16:creationId xmlns:a16="http://schemas.microsoft.com/office/drawing/2014/main" id="{FA6DFCD9-0B90-CED1-4183-95F70C74E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67" y="2963483"/>
            <a:ext cx="4655655" cy="301354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A7FF6D-04D1-B63D-CF5C-A245DF9F9A88}"/>
              </a:ext>
            </a:extLst>
          </p:cNvPr>
          <p:cNvSpPr txBox="1">
            <a:spLocks/>
          </p:cNvSpPr>
          <p:nvPr/>
        </p:nvSpPr>
        <p:spPr>
          <a:xfrm>
            <a:off x="6668280" y="4048399"/>
            <a:ext cx="5381826" cy="843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dispatch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happening based on matching the request path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/foo/**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matches before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/**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75050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 of Filter Chains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7" y="1095336"/>
            <a:ext cx="11761074" cy="2580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vanilla Spring Boot application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with no custom security configuration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has a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several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(call it n)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chains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where usually 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n=6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first (n-1) chains are there just to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ignore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resource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like 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/css/**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/images/**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and the error view: 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/error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last chain matches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catch-all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path (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/**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and is more active, containing logic for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 handling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handling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 writing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and so on.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There are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 total of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filters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 this chain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by default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don’t have to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concern themselves with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which filters are used and when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98EFA0-DF2B-94C2-94E6-C15549DF867D}"/>
              </a:ext>
            </a:extLst>
          </p:cNvPr>
          <p:cNvSpPr txBox="1">
            <a:spLocks/>
          </p:cNvSpPr>
          <p:nvPr/>
        </p:nvSpPr>
        <p:spPr>
          <a:xfrm>
            <a:off x="252247" y="4441542"/>
            <a:ext cx="11761074" cy="2051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All filters internal to Spring Security are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unknown to the container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important, especially in a Spring Boot application, where, by default, all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@Beans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of type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are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registered automatically with the container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you want to add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custom 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the security chain, you need to either </a:t>
            </a:r>
          </a:p>
          <a:p>
            <a:pPr lvl="1">
              <a:lnSpc>
                <a:spcPct val="16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not make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it be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or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wrap it in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FilterRegistrationBean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that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explicitly disables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registration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C07C1B-E064-A81D-3D7F-039B4692404F}"/>
              </a:ext>
            </a:extLst>
          </p:cNvPr>
          <p:cNvCxnSpPr>
            <a:cxnSpLocks/>
          </p:cNvCxnSpPr>
          <p:nvPr/>
        </p:nvCxnSpPr>
        <p:spPr>
          <a:xfrm>
            <a:off x="597159" y="3928189"/>
            <a:ext cx="11271380" cy="0"/>
          </a:xfrm>
          <a:prstGeom prst="line">
            <a:avLst/>
          </a:prstGeom>
          <a:ln w="952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819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and Customizing Filter Chains - I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7" y="1095337"/>
            <a:ext cx="11761074" cy="12559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fallback filter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chain in a Spring Boot application (the one with the 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/**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request matcher) has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predefined 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of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SecurityProperties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BASIC_AUTH_ORDER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Order applied to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SecurityFilterChain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is used to configure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basic 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for application endpoints.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actual 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can be interpreted as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prioritization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with the first object (with the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lowest order value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having the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priority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F1F51-2886-9E45-2EDF-69CCC6943374}"/>
              </a:ext>
            </a:extLst>
          </p:cNvPr>
          <p:cNvSpPr txBox="1"/>
          <p:nvPr/>
        </p:nvSpPr>
        <p:spPr>
          <a:xfrm>
            <a:off x="2312597" y="2568848"/>
            <a:ext cx="7566806" cy="23533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org.springframework.boot.autoconfigure.security;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SecurityProperties {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. . . // intentionally skipped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static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final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int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BASIC_AUTH_ORDER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= Ordered.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LOWEST_PRECEDENCE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- 5;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static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final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int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IGNORED_ORDER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= Ordered.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HIGHEST_PRECEDENCE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. . . // intentionally skipped 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F46E9E-D7E9-FDB8-4D16-2B9B0C7591FA}"/>
              </a:ext>
            </a:extLst>
          </p:cNvPr>
          <p:cNvSpPr txBox="1">
            <a:spLocks/>
          </p:cNvSpPr>
          <p:nvPr/>
        </p:nvSpPr>
        <p:spPr>
          <a:xfrm>
            <a:off x="252247" y="5139718"/>
            <a:ext cx="11761074" cy="524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SecurityProperties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.I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GNORED_ORDER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is applied to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WebSecurityCustomizer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ignores standard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static resource paths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5303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and Customizing Filter Chains - II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7" y="1095337"/>
            <a:ext cx="11761074" cy="2114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You can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it off completely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setting 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security.basic.enabled = false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or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You can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use it as a fallback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define other rules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with a lower 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Add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of type 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Decorate the class with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A8786-8622-3D06-7A83-59CD45336181}"/>
              </a:ext>
            </a:extLst>
          </p:cNvPr>
          <p:cNvSpPr txBox="1"/>
          <p:nvPr/>
        </p:nvSpPr>
        <p:spPr>
          <a:xfrm>
            <a:off x="2349380" y="2980572"/>
            <a:ext cx="7566806" cy="23533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9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@Order(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SecurityProperties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.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BASIC_AUTH_ORDER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- 10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ApplicationConfigurerAdapter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WebSecurityConfigurerAdapter {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@Override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protected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configure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(HttpSecurity http)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Exception {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http.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antMatcher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("/match1/**")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...;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51CE6D-DAC5-97F3-E5AE-718A7ADE36AC}"/>
              </a:ext>
            </a:extLst>
          </p:cNvPr>
          <p:cNvSpPr txBox="1">
            <a:spLocks/>
          </p:cNvSpPr>
          <p:nvPr/>
        </p:nvSpPr>
        <p:spPr>
          <a:xfrm>
            <a:off x="252247" y="5857604"/>
            <a:ext cx="11761074" cy="524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bean causes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Spring 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add a new filter chain and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order it before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fallback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2161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Matching for Dispatch and Authorization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7" y="1095337"/>
            <a:ext cx="11761074" cy="2114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security filter 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(or, equivalently,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WebSecurityConfigurerAdapter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has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request matcher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is used to decide whether to apply it to an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HTTP 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Once the decision is made to apply a particular filter chain,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no others are applied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However,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within a filter 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you can have more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fine-grained control of authorization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setting additional matchers in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configurer, as follows: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A8786-8622-3D06-7A83-59CD45336181}"/>
              </a:ext>
            </a:extLst>
          </p:cNvPr>
          <p:cNvSpPr txBox="1"/>
          <p:nvPr/>
        </p:nvSpPr>
        <p:spPr>
          <a:xfrm>
            <a:off x="1772093" y="2980572"/>
            <a:ext cx="9080205" cy="276883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9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@Order(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SecurityProperties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.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BASIC_AUTH_ORDER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- 10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ApplicationConfigurerAdapter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WebSecurityConfigurerAdapter {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@Override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protected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configure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(HttpSecurity http)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Exception {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http.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antMatcher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("/match1/**").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authorizeRequests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    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// this one is a request matcher for the whole filter chain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    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antMatchers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("/match1/user").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hasRole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("USER")     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// this one is only to choose the access rule to apply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    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antMatchers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("/match1/spam").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hasRole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("SPAM")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    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anyRequest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isAuthenticated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4594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Combining Application Security Rules with Actuator Rules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7" y="1095337"/>
            <a:ext cx="11761074" cy="1789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you use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Spring Boot Actuator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endpoints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you probably want them to be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and,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by default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are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fact, as soon as you add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a secure application,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get 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additional filter 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that applies only to the actuator endpoints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 is defined with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request matcher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matches only actuator endpoints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 has an order of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ManagementServerProperties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BASIC_AUTH_ORDER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which is 5 fewer than the default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SecurityProperties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fallback filter, so it is consulted before the fallback.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A8786-8622-3D06-7A83-59CD45336181}"/>
              </a:ext>
            </a:extLst>
          </p:cNvPr>
          <p:cNvSpPr txBox="1"/>
          <p:nvPr/>
        </p:nvSpPr>
        <p:spPr>
          <a:xfrm>
            <a:off x="252247" y="3258032"/>
            <a:ext cx="5970612" cy="23533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9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@Order(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ManagementServerProperties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.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BASIC_AUTH_ORDER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+ 1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ApplicationConfigurerAdapter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WebSecurityConfigurerAdapter {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@Override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protected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configure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(HttpSecurity http)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Exception {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http.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antMatcher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("/foo/**")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. . .;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1D122-30E5-A0EC-BF38-6AD1A6646A70}"/>
              </a:ext>
            </a:extLst>
          </p:cNvPr>
          <p:cNvSpPr txBox="1">
            <a:spLocks/>
          </p:cNvSpPr>
          <p:nvPr/>
        </p:nvSpPr>
        <p:spPr>
          <a:xfrm>
            <a:off x="6358270" y="3160728"/>
            <a:ext cx="5655051" cy="1694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Applying Custom Application Security Rules to the Actuator Endpoints: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Add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chain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ordered earlier than the actuator one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</a:p>
          <a:p>
            <a:pPr lvl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has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matcher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includes all actuator endpoints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396AD3-DE2B-47E2-A15B-224125B1A217}"/>
              </a:ext>
            </a:extLst>
          </p:cNvPr>
          <p:cNvSpPr txBox="1">
            <a:spLocks/>
          </p:cNvSpPr>
          <p:nvPr/>
        </p:nvSpPr>
        <p:spPr>
          <a:xfrm>
            <a:off x="6358269" y="4922917"/>
            <a:ext cx="5655051" cy="1792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Default Security Settings for the Actuator Endpoints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Add your own filter</a:t>
            </a:r>
          </a:p>
          <a:p>
            <a:pPr lvl="1">
              <a:lnSpc>
                <a:spcPct val="160000"/>
              </a:lnSpc>
            </a:pP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later than the actuator one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earlier than the fallback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i.e.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ManagementServerProperties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BASIC_AUTH_ORDER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4097215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Security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2905-A363-6688-0052-583660E4A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218656"/>
            <a:ext cx="11761075" cy="5274219"/>
          </a:xfrm>
        </p:spPr>
        <p:txBody>
          <a:bodyPr numCol="2">
            <a:normAutofit/>
          </a:bodyPr>
          <a:lstStyle/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Security</a:t>
            </a:r>
            <a:endParaRPr lang="en-TR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  <a:spcBef>
                <a:spcPts val="0"/>
              </a:spcBef>
            </a:pPr>
            <a:endParaRPr lang="en-TR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1907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Security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7" y="1095337"/>
            <a:ext cx="11761074" cy="896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Spring Security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offers support for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applying access rules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Java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executions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rules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are declared using the same format of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ConfigAttribute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strings.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A8786-8622-3D06-7A83-59CD45336181}"/>
              </a:ext>
            </a:extLst>
          </p:cNvPr>
          <p:cNvSpPr txBox="1"/>
          <p:nvPr/>
        </p:nvSpPr>
        <p:spPr>
          <a:xfrm>
            <a:off x="1488623" y="2357809"/>
            <a:ext cx="4312665" cy="11068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9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@SpringBootApplication @EnableGlobalMethodSecurity(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securedEnabled = true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SampleSecureApplication {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CF246-6771-FBF4-0745-CEF422138E19}"/>
              </a:ext>
            </a:extLst>
          </p:cNvPr>
          <p:cNvSpPr txBox="1"/>
          <p:nvPr/>
        </p:nvSpPr>
        <p:spPr>
          <a:xfrm>
            <a:off x="6390713" y="2357809"/>
            <a:ext cx="2682339" cy="193783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9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@Service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MyService {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@Secured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(“ROLE_USER”)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String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secure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 {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return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“Hello Security”;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6197D6-0FBE-2C03-D786-E0DFF2E1EA27}"/>
              </a:ext>
            </a:extLst>
          </p:cNvPr>
          <p:cNvSpPr txBox="1">
            <a:spLocks/>
          </p:cNvSpPr>
          <p:nvPr/>
        </p:nvSpPr>
        <p:spPr>
          <a:xfrm>
            <a:off x="252246" y="4661623"/>
            <a:ext cx="11761075" cy="896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creates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of this type, it is proxied and callers must go through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security interceptor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before the method is executed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access is denied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the caller gets an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AccessDeniedException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instead of the actual method result.</a:t>
            </a:r>
          </a:p>
        </p:txBody>
      </p:sp>
    </p:spTree>
    <p:extLst>
      <p:ext uri="{BB962C8B-B14F-4D97-AF65-F5344CB8AC3E}">
        <p14:creationId xmlns:p14="http://schemas.microsoft.com/office/powerpoint/2010/main" val="291344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971501-4A24-BB53-2400-9C828F9A847F}"/>
              </a:ext>
            </a:extLst>
          </p:cNvPr>
          <p:cNvGrpSpPr/>
          <p:nvPr/>
        </p:nvGrpSpPr>
        <p:grpSpPr>
          <a:xfrm>
            <a:off x="525517" y="1204922"/>
            <a:ext cx="1744717" cy="735834"/>
            <a:chOff x="525517" y="1204922"/>
            <a:chExt cx="1744717" cy="73583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BCC0B1-5C3F-AC37-785A-2B80B0026B50}"/>
                </a:ext>
              </a:extLst>
            </p:cNvPr>
            <p:cNvSpPr/>
            <p:nvPr/>
          </p:nvSpPr>
          <p:spPr>
            <a:xfrm>
              <a:off x="525517" y="1454543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AuthenticationManager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F1D239-58A7-0F9E-FF41-C2F47D3FEC09}"/>
                </a:ext>
              </a:extLst>
            </p:cNvPr>
            <p:cNvSpPr txBox="1"/>
            <p:nvPr/>
          </p:nvSpPr>
          <p:spPr>
            <a:xfrm>
              <a:off x="784566" y="1204922"/>
              <a:ext cx="12266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77D7CA0-E318-0C2E-2569-0DFE7FB5B57C}"/>
              </a:ext>
            </a:extLst>
          </p:cNvPr>
          <p:cNvSpPr txBox="1"/>
          <p:nvPr/>
        </p:nvSpPr>
        <p:spPr>
          <a:xfrm>
            <a:off x="525517" y="2274552"/>
            <a:ext cx="5265683" cy="9887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interface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AuthenticationManager { 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Authentication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authenticate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(Authentication authentication)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AuthenticationException;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248" y="1189265"/>
            <a:ext cx="5318235" cy="2239735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Returns an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(normally with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authenticated=true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if it can verify that the input represents a valid principal.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Throw an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AuthenticationException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if it believes that the input represents an invalid principal.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Return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if it cannot decide.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8A178BE-24BC-A917-B32B-C5114D9D75AB}"/>
              </a:ext>
            </a:extLst>
          </p:cNvPr>
          <p:cNvSpPr txBox="1">
            <a:spLocks/>
          </p:cNvSpPr>
          <p:nvPr/>
        </p:nvSpPr>
        <p:spPr>
          <a:xfrm>
            <a:off x="525517" y="4274957"/>
            <a:ext cx="5318235" cy="988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Boot provides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default global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(with only one user) unless you pre-empt it by providing your own bean of type AuthenticationManager. 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79F1F-E0CA-B291-C382-84ED57476014}"/>
              </a:ext>
            </a:extLst>
          </p:cNvPr>
          <p:cNvSpPr txBox="1">
            <a:spLocks/>
          </p:cNvSpPr>
          <p:nvPr/>
        </p:nvSpPr>
        <p:spPr>
          <a:xfrm>
            <a:off x="6348248" y="4274957"/>
            <a:ext cx="5318235" cy="988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you do any configuration that builds an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you can often </a:t>
            </a:r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it locally to the resources that you are protecting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not worry about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global default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endParaRPr lang="en-T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6302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Threads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2905-A363-6688-0052-583660E4A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218656"/>
            <a:ext cx="11761075" cy="5274219"/>
          </a:xfrm>
        </p:spPr>
        <p:txBody>
          <a:bodyPr numCol="2">
            <a:normAutofit/>
          </a:bodyPr>
          <a:lstStyle/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 – 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 – II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AuthenticationPrincipal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</a:t>
            </a:r>
            <a:endParaRPr lang="en-TR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 Secure Methods Asynchronously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AyncConfigurerSupport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AyncConfigurer</a:t>
            </a:r>
          </a:p>
          <a:p>
            <a:pPr>
              <a:lnSpc>
                <a:spcPct val="300000"/>
              </a:lnSpc>
              <a:spcBef>
                <a:spcPts val="0"/>
              </a:spcBef>
            </a:pPr>
            <a:endParaRPr lang="en-TR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484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 - I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25EA06-9A59-57E1-165F-FF156AAE7089}"/>
              </a:ext>
            </a:extLst>
          </p:cNvPr>
          <p:cNvSpPr txBox="1">
            <a:spLocks/>
          </p:cNvSpPr>
          <p:nvPr/>
        </p:nvSpPr>
        <p:spPr>
          <a:xfrm>
            <a:off x="252247" y="1289593"/>
            <a:ext cx="11761074" cy="6569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Security is fundamentally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thread-bound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because it needs to make the current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authenticated principal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available to a wide variety of downstream consumers.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contains an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A8786-8622-3D06-7A83-59CD45336181}"/>
              </a:ext>
            </a:extLst>
          </p:cNvPr>
          <p:cNvSpPr txBox="1"/>
          <p:nvPr/>
        </p:nvSpPr>
        <p:spPr>
          <a:xfrm>
            <a:off x="5442465" y="2601865"/>
            <a:ext cx="6570856" cy="6913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SecurityContext context = SecurityContextHolder.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getContext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Authentication authentication = context.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getAuthentication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();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assert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(authentication.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isAuthenticated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CF246-6771-FBF4-0745-CEF422138E19}"/>
              </a:ext>
            </a:extLst>
          </p:cNvPr>
          <p:cNvSpPr txBox="1"/>
          <p:nvPr/>
        </p:nvSpPr>
        <p:spPr>
          <a:xfrm>
            <a:off x="5442465" y="4183088"/>
            <a:ext cx="6570856" cy="131459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900" b="1" dirty="0">
              <a:solidFill>
                <a:srgbClr val="0070C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@RequestMapping(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“/foo”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)</a:t>
            </a: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String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foo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@AuthenticationPrincipal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User user) {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 do stuff with user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EFDE-CF04-89FC-0BDF-4B640E7D8ED4}"/>
              </a:ext>
            </a:extLst>
          </p:cNvPr>
          <p:cNvSpPr txBox="1">
            <a:spLocks/>
          </p:cNvSpPr>
          <p:nvPr/>
        </p:nvSpPr>
        <p:spPr>
          <a:xfrm>
            <a:off x="252247" y="4138402"/>
            <a:ext cx="5085297" cy="1959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you need access to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currently authenticated user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in a web endpoint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you can use a method parameter in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@RequestMapping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 annotated by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@AuthenticationPrincipal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pulls the current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out of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and calls the 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getPrincipal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 method on it to yield the method parameter.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910E76-DEB1-F534-E396-8AAE0C8E09CD}"/>
              </a:ext>
            </a:extLst>
          </p:cNvPr>
          <p:cNvSpPr txBox="1">
            <a:spLocks/>
          </p:cNvSpPr>
          <p:nvPr/>
        </p:nvSpPr>
        <p:spPr>
          <a:xfrm>
            <a:off x="252247" y="2473534"/>
            <a:ext cx="5085297" cy="1011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You can access and manipulate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through static convenience methods in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SecurityContextHolder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which, in turn, manipulate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ThreadLocal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39146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 - II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2B629A-16DF-AB29-349C-B437D33A63C9}"/>
              </a:ext>
            </a:extLst>
          </p:cNvPr>
          <p:cNvSpPr txBox="1">
            <a:spLocks/>
          </p:cNvSpPr>
          <p:nvPr/>
        </p:nvSpPr>
        <p:spPr>
          <a:xfrm>
            <a:off x="252247" y="1316342"/>
            <a:ext cx="11761074" cy="817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type of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in an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is dependent on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used to validate the authentication, so this can be a useful little trick to get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type-safe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reference to user data.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D81CC2-967C-5C16-8328-27059AF41FD3}"/>
              </a:ext>
            </a:extLst>
          </p:cNvPr>
          <p:cNvSpPr txBox="1">
            <a:spLocks/>
          </p:cNvSpPr>
          <p:nvPr/>
        </p:nvSpPr>
        <p:spPr>
          <a:xfrm>
            <a:off x="252247" y="2861482"/>
            <a:ext cx="5085297" cy="1011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Spring Security is in use,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from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HttpServletRequest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is of type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so you can also use that directly.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C8FAF-1038-0A35-F8B1-692911192E59}"/>
              </a:ext>
            </a:extLst>
          </p:cNvPr>
          <p:cNvSpPr txBox="1"/>
          <p:nvPr/>
        </p:nvSpPr>
        <p:spPr>
          <a:xfrm>
            <a:off x="5621144" y="2866356"/>
            <a:ext cx="6392177" cy="131459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@RequestMapping(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“/foo”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)</a:t>
            </a: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String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foo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(Principal principal) {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Authentication authentication = (Authentication) principal;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User = (User) authentication.getPrincipal();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 do stuff with user</a:t>
            </a: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22947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AuthenticationPrincipal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D81CC2-967C-5C16-8328-27059AF41FD3}"/>
              </a:ext>
            </a:extLst>
          </p:cNvPr>
          <p:cNvSpPr txBox="1">
            <a:spLocks/>
          </p:cNvSpPr>
          <p:nvPr/>
        </p:nvSpPr>
        <p:spPr>
          <a:xfrm>
            <a:off x="252246" y="1274129"/>
            <a:ext cx="11761074" cy="1507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Annotation that is used to resolve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getPrincipal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 to a method argument.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C8FAF-1038-0A35-F8B1-692911192E59}"/>
              </a:ext>
            </a:extLst>
          </p:cNvPr>
          <p:cNvSpPr txBox="1"/>
          <p:nvPr/>
        </p:nvSpPr>
        <p:spPr>
          <a:xfrm>
            <a:off x="2630169" y="2027760"/>
            <a:ext cx="6931661" cy="23533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org.springframework.security.core.annotation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chemeClr val="accent2">
                  <a:lumMod val="60000"/>
                  <a:lumOff val="40000"/>
                </a:schemeClr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@Target(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{ElementType.PARAMETER, ElementType.ANNOTATION_TYPE}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)</a:t>
            </a:r>
            <a:b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@Retention(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RetentionPolicy.RUNTIME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)</a:t>
            </a:r>
            <a:b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@Documented</a:t>
            </a: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 @interface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AuthenticationPrincipal {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 True if a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ClassCastException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should be thrown when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 the current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Authentication.getPrincipal()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is the incorrect type.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boolean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errorOnInvalidType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default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false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String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expression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default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"";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62314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D81CC2-967C-5C16-8328-27059AF41FD3}"/>
              </a:ext>
            </a:extLst>
          </p:cNvPr>
          <p:cNvSpPr txBox="1">
            <a:spLocks/>
          </p:cNvSpPr>
          <p:nvPr/>
        </p:nvSpPr>
        <p:spPr>
          <a:xfrm>
            <a:off x="252246" y="1274129"/>
            <a:ext cx="11761074" cy="1507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Represents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for an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authentication 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or for an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authenticated principal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once the request has been processed by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method.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Once the request has been authenticated,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will usually be stored in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thread-local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managed by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SecurityContextHolder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mechanism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which is being used.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F2C82-2D95-2D0E-6B45-3B13D06EFB59}"/>
              </a:ext>
            </a:extLst>
          </p:cNvPr>
          <p:cNvSpPr txBox="1"/>
          <p:nvPr/>
        </p:nvSpPr>
        <p:spPr>
          <a:xfrm>
            <a:off x="4489619" y="2820428"/>
            <a:ext cx="7522232" cy="380758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org.springframework.security.core;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chemeClr val="accent2">
                  <a:lumMod val="60000"/>
                  <a:lumOff val="40000"/>
                </a:schemeClr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 interface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Authentication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Principal, Serializable {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 returns the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Principal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being authenticated or the authenticated principal after authentication.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 In the case of an authentication request with username and password, this would be the username.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 The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AuthenticationManager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implementation will often return an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Authentication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containing richer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 information as the principal for use by the application.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 Many of the authentication providers will create a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UserDetails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object as the principal.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Object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getPrincipal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 // other APIs were intentionally skipped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Collection&lt;?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GrantedAuthority&gt;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getAuthorities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boolean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isAuthenticated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39A4BB-6A58-26EA-C94B-02083B1842CB}"/>
              </a:ext>
            </a:extLst>
          </p:cNvPr>
          <p:cNvSpPr/>
          <p:nvPr/>
        </p:nvSpPr>
        <p:spPr>
          <a:xfrm>
            <a:off x="570103" y="3660822"/>
            <a:ext cx="1168112" cy="299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Principal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448AE9-3944-AC94-1072-6E7FDDB9CD3A}"/>
              </a:ext>
            </a:extLst>
          </p:cNvPr>
          <p:cNvSpPr txBox="1"/>
          <p:nvPr/>
        </p:nvSpPr>
        <p:spPr>
          <a:xfrm>
            <a:off x="613785" y="3429000"/>
            <a:ext cx="10807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&lt;&lt;interface&gt;&gt;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66F12-C483-E1F8-79C5-63529DC57CDB}"/>
              </a:ext>
            </a:extLst>
          </p:cNvPr>
          <p:cNvSpPr txBox="1"/>
          <p:nvPr/>
        </p:nvSpPr>
        <p:spPr>
          <a:xfrm>
            <a:off x="661715" y="425743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E99A2-A05E-AD0E-F220-91DF1BE3955B}"/>
              </a:ext>
            </a:extLst>
          </p:cNvPr>
          <p:cNvSpPr txBox="1"/>
          <p:nvPr/>
        </p:nvSpPr>
        <p:spPr>
          <a:xfrm>
            <a:off x="2078082" y="3687542"/>
            <a:ext cx="9595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java.security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B99FE0-7374-567E-24C1-8AB4E1B3FF1A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1738215" y="3810653"/>
            <a:ext cx="339867" cy="1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CEAC7-C3D8-D730-3993-9C96FECE7294}"/>
              </a:ext>
            </a:extLst>
          </p:cNvPr>
          <p:cNvSpPr/>
          <p:nvPr/>
        </p:nvSpPr>
        <p:spPr>
          <a:xfrm>
            <a:off x="570102" y="4804313"/>
            <a:ext cx="1168112" cy="299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Authentication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DF6762-9C5E-1FB1-A189-E8C330D64806}"/>
              </a:ext>
            </a:extLst>
          </p:cNvPr>
          <p:cNvCxnSpPr>
            <a:cxnSpLocks/>
            <a:stCxn id="17" idx="0"/>
            <a:endCxn id="5" idx="2"/>
          </p:cNvCxnSpPr>
          <p:nvPr/>
        </p:nvCxnSpPr>
        <p:spPr>
          <a:xfrm flipV="1">
            <a:off x="1154158" y="3960485"/>
            <a:ext cx="1" cy="843828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CEF2215-D4C8-1A4E-667A-7B0DE9BD1F53}"/>
              </a:ext>
            </a:extLst>
          </p:cNvPr>
          <p:cNvSpPr txBox="1"/>
          <p:nvPr/>
        </p:nvSpPr>
        <p:spPr>
          <a:xfrm>
            <a:off x="2078082" y="4840498"/>
            <a:ext cx="20936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org.springframework.security.core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330189-E2F1-449E-02E2-203A0C5FF96B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1738214" y="4954145"/>
            <a:ext cx="339868" cy="9464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114A87E-211D-D816-508E-BE2A7F6336E8}"/>
              </a:ext>
            </a:extLst>
          </p:cNvPr>
          <p:cNvSpPr txBox="1"/>
          <p:nvPr/>
        </p:nvSpPr>
        <p:spPr>
          <a:xfrm>
            <a:off x="1160126" y="4536836"/>
            <a:ext cx="10807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&lt;&lt;interface&gt;&gt;</a:t>
            </a:r>
          </a:p>
        </p:txBody>
      </p:sp>
    </p:spTree>
    <p:extLst>
      <p:ext uri="{BB962C8B-B14F-4D97-AF65-F5344CB8AC3E}">
        <p14:creationId xmlns:p14="http://schemas.microsoft.com/office/powerpoint/2010/main" val="39182674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D81CC2-967C-5C16-8328-27059AF41FD3}"/>
              </a:ext>
            </a:extLst>
          </p:cNvPr>
          <p:cNvSpPr txBox="1">
            <a:spLocks/>
          </p:cNvSpPr>
          <p:nvPr/>
        </p:nvSpPr>
        <p:spPr>
          <a:xfrm>
            <a:off x="252246" y="1274129"/>
            <a:ext cx="11761074" cy="1507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Interface represents the abstract notion of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which can be used to represent any entity, such as an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and a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id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C8FAF-1038-0A35-F8B1-692911192E59}"/>
              </a:ext>
            </a:extLst>
          </p:cNvPr>
          <p:cNvSpPr txBox="1"/>
          <p:nvPr/>
        </p:nvSpPr>
        <p:spPr>
          <a:xfrm>
            <a:off x="2630169" y="2027760"/>
            <a:ext cx="6931661" cy="173008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java.security;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chemeClr val="accent2">
                  <a:lumMod val="60000"/>
                  <a:lumOff val="40000"/>
                </a:schemeClr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 interface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Principal {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boolean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equals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(Object another);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String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toString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int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hashCode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String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getName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57422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 Secure Methods Asynchronously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D81CC2-967C-5C16-8328-27059AF41FD3}"/>
              </a:ext>
            </a:extLst>
          </p:cNvPr>
          <p:cNvSpPr txBox="1">
            <a:spLocks/>
          </p:cNvSpPr>
          <p:nvPr/>
        </p:nvSpPr>
        <p:spPr>
          <a:xfrm>
            <a:off x="252246" y="1274129"/>
            <a:ext cx="11761074" cy="1507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Since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thread-bound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if you want to do any background processing that calls secure methods, i.e., with @Async, you need to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ensure that the context is propagated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boils down to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wrapping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with the task (Runnable, Callable, and so on) that is executed in the background.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 propagate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SecurityContext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to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@Async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methods, you need to supply an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AsyncConfigurer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and ensure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is of the correct type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C8FAF-1038-0A35-F8B1-692911192E59}"/>
              </a:ext>
            </a:extLst>
          </p:cNvPr>
          <p:cNvSpPr txBox="1"/>
          <p:nvPr/>
        </p:nvSpPr>
        <p:spPr>
          <a:xfrm>
            <a:off x="2666953" y="3429000"/>
            <a:ext cx="6931661" cy="15223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@Configuration</a:t>
            </a: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 class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ApplicationConfiguration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AsyncConfigurerSupport {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Executor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getAsyncExecutor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 {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return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new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DelegatingSecurityContextExecutorService(Executors.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newFixedThreadPool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(5));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49453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AyncConfigurerSupport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D81CC2-967C-5C16-8328-27059AF41FD3}"/>
              </a:ext>
            </a:extLst>
          </p:cNvPr>
          <p:cNvSpPr txBox="1">
            <a:spLocks/>
          </p:cNvSpPr>
          <p:nvPr/>
        </p:nvSpPr>
        <p:spPr>
          <a:xfrm>
            <a:off x="252246" y="1274129"/>
            <a:ext cx="11761074" cy="1507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convenience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AsyncConfigurer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implements all methods so that the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defaults are used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Provides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backward compatible alternative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of implementing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AsyncConfigurer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directly.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Deprecated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 of 6.0 in favor of implementing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AsyncConfigurer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directly.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C8FAF-1038-0A35-F8B1-692911192E59}"/>
              </a:ext>
            </a:extLst>
          </p:cNvPr>
          <p:cNvSpPr txBox="1"/>
          <p:nvPr/>
        </p:nvSpPr>
        <p:spPr>
          <a:xfrm>
            <a:off x="3266398" y="3235927"/>
            <a:ext cx="5732769" cy="297658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org.springframework.scheduling.annotation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chemeClr val="accent2">
                  <a:lumMod val="60000"/>
                  <a:lumOff val="40000"/>
                </a:schemeClr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@Deprecated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(since = “6.0”)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 class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AsyncConfigurerSupport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implements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AsyncConfigurer {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@Override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Executor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getAsyncExecutor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 {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return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null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@Override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AsyncUncaughtExceptionHandler </a:t>
            </a:r>
            <a:r>
              <a:rPr lang="en-US" sz="900" b="1" dirty="0">
                <a:solidFill>
                  <a:srgbClr val="C00000"/>
                </a:solidFill>
                <a:latin typeface="Monaco" pitchFamily="2" charset="77"/>
              </a:rPr>
              <a:t>getAsyncUncaughtExceptionHandler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() {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return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null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94131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AyncConfigurer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D81CC2-967C-5C16-8328-27059AF41FD3}"/>
              </a:ext>
            </a:extLst>
          </p:cNvPr>
          <p:cNvSpPr txBox="1">
            <a:spLocks/>
          </p:cNvSpPr>
          <p:nvPr/>
        </p:nvSpPr>
        <p:spPr>
          <a:xfrm>
            <a:off x="252246" y="1274129"/>
            <a:ext cx="11761074" cy="1178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Interface to be implemented by classes annotated with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@EnableAsync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@Configuration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that wish to customize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Executor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instance used when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processing async method invocations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AsyncUncaughtExceptionHandler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instance used to process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exceptions thrown from async method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return type.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C8FAF-1038-0A35-F8B1-692911192E59}"/>
              </a:ext>
            </a:extLst>
          </p:cNvPr>
          <p:cNvSpPr txBox="1"/>
          <p:nvPr/>
        </p:nvSpPr>
        <p:spPr>
          <a:xfrm>
            <a:off x="3091200" y="2875368"/>
            <a:ext cx="6083165" cy="25610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package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org.springframework.scheduling.annotation</a:t>
            </a:r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chemeClr val="accent2">
                  <a:lumMod val="60000"/>
                  <a:lumOff val="40000"/>
                </a:schemeClr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public interface 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AsyncConfigurer {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default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Executor getAsyncExecutor() {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return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null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default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AsyncUncaughtExceptionHandler getAsyncUncaughtExceptionHandler() {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return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rgbClr val="0070C0"/>
                </a:solidFill>
                <a:latin typeface="Monaco" pitchFamily="2" charset="77"/>
              </a:rPr>
              <a:t>null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;</a:t>
            </a:r>
            <a:br>
              <a:rPr lang="en-US" sz="900" b="1" dirty="0">
                <a:solidFill>
                  <a:srgbClr val="00B050"/>
                </a:solidFill>
                <a:latin typeface="Monaco" pitchFamily="2" charset="77"/>
              </a:rPr>
            </a:b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04452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WWW-Authenticate Header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D81CC2-967C-5C16-8328-27059AF41FD3}"/>
              </a:ext>
            </a:extLst>
          </p:cNvPr>
          <p:cNvSpPr txBox="1">
            <a:spLocks/>
          </p:cNvSpPr>
          <p:nvPr/>
        </p:nvSpPr>
        <p:spPr>
          <a:xfrm>
            <a:off x="252246" y="1274129"/>
            <a:ext cx="11761074" cy="2301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HTTP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WWW-Authenticate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response header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defines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 authentication methods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("challenges") that might be used to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gain access to a specific resource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HTTP 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will respond with a 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401 Unauthorized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response to a request for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protected resource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response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must include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2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at least one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WWW-Authenticate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header and </a:t>
            </a:r>
          </a:p>
          <a:p>
            <a:pPr lvl="2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at least one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 indicate what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authentication schemes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can be used to access the resource (and any additional data that each scheme needs).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6921-0AB4-B169-9624-47B7F91D1D4A}"/>
              </a:ext>
            </a:extLst>
          </p:cNvPr>
          <p:cNvSpPr txBox="1">
            <a:spLocks/>
          </p:cNvSpPr>
          <p:nvPr/>
        </p:nvSpPr>
        <p:spPr>
          <a:xfrm>
            <a:off x="252246" y="3831361"/>
            <a:ext cx="11761074" cy="2849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After receiving the WWW-Authenticate header, a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will typically prompt the user for credentials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and then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re-request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resource.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new 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uses the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header to supply the credentials to the server, encoded appropriately for the selected "challenge" authentication method.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client is expected to select the most secure of the challenges it understands.</a:t>
            </a:r>
          </a:p>
        </p:txBody>
      </p:sp>
    </p:spTree>
    <p:extLst>
      <p:ext uri="{BB962C8B-B14F-4D97-AF65-F5344CB8AC3E}">
        <p14:creationId xmlns:p14="http://schemas.microsoft.com/office/powerpoint/2010/main" val="367211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ProviderManager - 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BCC0B1-5C3F-AC37-785A-2B80B0026B50}"/>
              </a:ext>
            </a:extLst>
          </p:cNvPr>
          <p:cNvSpPr/>
          <p:nvPr/>
        </p:nvSpPr>
        <p:spPr>
          <a:xfrm>
            <a:off x="810431" y="3257239"/>
            <a:ext cx="1744716" cy="48621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ProviderManager</a:t>
            </a:r>
            <a:endParaRPr lang="en-TR" sz="12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1D239-58A7-0F9E-FF41-C2F47D3FEC09}"/>
              </a:ext>
            </a:extLst>
          </p:cNvPr>
          <p:cNvSpPr txBox="1"/>
          <p:nvPr/>
        </p:nvSpPr>
        <p:spPr>
          <a:xfrm>
            <a:off x="810430" y="3023134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&lt;&lt;class&gt;&gt;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814" y="851338"/>
            <a:ext cx="5759669" cy="2171796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delegates to a chain of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AuthenticationProvider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instances. 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can support multiple different authentication mechanisms in the same application by delegating.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it does not recognize a particular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instance type, it is skipped.</a:t>
            </a:r>
            <a:endParaRPr lang="en-T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EBF632-8FD6-DF66-4329-704449C90180}"/>
              </a:ext>
            </a:extLst>
          </p:cNvPr>
          <p:cNvGrpSpPr/>
          <p:nvPr/>
        </p:nvGrpSpPr>
        <p:grpSpPr>
          <a:xfrm>
            <a:off x="810430" y="1434001"/>
            <a:ext cx="1744717" cy="740129"/>
            <a:chOff x="525517" y="3329239"/>
            <a:chExt cx="1744717" cy="7401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F6F8DB-1A66-BECE-FE41-5BD2E56402CE}"/>
                </a:ext>
              </a:extLst>
            </p:cNvPr>
            <p:cNvSpPr/>
            <p:nvPr/>
          </p:nvSpPr>
          <p:spPr>
            <a:xfrm>
              <a:off x="525517" y="3583155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AuthenticationManager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6C0390-5DE7-A221-13BC-4E527A446BD6}"/>
                </a:ext>
              </a:extLst>
            </p:cNvPr>
            <p:cNvSpPr txBox="1"/>
            <p:nvPr/>
          </p:nvSpPr>
          <p:spPr>
            <a:xfrm>
              <a:off x="784566" y="3329239"/>
              <a:ext cx="12266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R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&lt;&lt;interface&gt;&gt;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86CB9C3-B008-C2D6-4B09-163126B63306}"/>
              </a:ext>
            </a:extLst>
          </p:cNvPr>
          <p:cNvSpPr txBox="1"/>
          <p:nvPr/>
        </p:nvSpPr>
        <p:spPr>
          <a:xfrm>
            <a:off x="525517" y="5566690"/>
            <a:ext cx="7693574" cy="9887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interface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AuthenticationProvider { 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Authentication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authenticate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(Authentication authentication)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throws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AuthenticationException;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boolean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supports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(Class&lt;?&gt; authentication);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3F872E-C053-9160-46B5-96F8636E57D2}"/>
              </a:ext>
            </a:extLst>
          </p:cNvPr>
          <p:cNvSpPr txBox="1">
            <a:spLocks/>
          </p:cNvSpPr>
          <p:nvPr/>
        </p:nvSpPr>
        <p:spPr>
          <a:xfrm>
            <a:off x="5938346" y="3313631"/>
            <a:ext cx="5759669" cy="172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has an extra method to allow the caller to query whether it supports a given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type.</a:t>
            </a:r>
            <a:endParaRPr lang="en-T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Class&lt;?&gt;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argument in the 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supports()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method is really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Class&lt;? extends Authentication&gt;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0B1462-7100-352D-D4F2-DB120131C707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1682789" y="2174130"/>
            <a:ext cx="0" cy="1083109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877E210-F7A2-1196-CC00-97918988F147}"/>
              </a:ext>
            </a:extLst>
          </p:cNvPr>
          <p:cNvSpPr txBox="1"/>
          <p:nvPr/>
        </p:nvSpPr>
        <p:spPr>
          <a:xfrm>
            <a:off x="1690330" y="259036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IS-A</a:t>
            </a:r>
          </a:p>
        </p:txBody>
      </p:sp>
    </p:spTree>
    <p:extLst>
      <p:ext uri="{BB962C8B-B14F-4D97-AF65-F5344CB8AC3E}">
        <p14:creationId xmlns:p14="http://schemas.microsoft.com/office/powerpoint/2010/main" val="208520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WWW-Authenticate Header - Syntax 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0357F7-84ED-39A1-076F-C1E9B7135749}"/>
              </a:ext>
            </a:extLst>
          </p:cNvPr>
          <p:cNvSpPr txBox="1">
            <a:spLocks/>
          </p:cNvSpPr>
          <p:nvPr/>
        </p:nvSpPr>
        <p:spPr>
          <a:xfrm>
            <a:off x="252247" y="4724219"/>
            <a:ext cx="11761074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D81CC2-967C-5C16-8328-27059AF41FD3}"/>
              </a:ext>
            </a:extLst>
          </p:cNvPr>
          <p:cNvSpPr txBox="1">
            <a:spLocks/>
          </p:cNvSpPr>
          <p:nvPr/>
        </p:nvSpPr>
        <p:spPr>
          <a:xfrm>
            <a:off x="252246" y="1274129"/>
            <a:ext cx="5843754" cy="1522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At least one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must be specified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challenges may be specified, comma-separated, in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header, or in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headers.</a:t>
            </a:r>
          </a:p>
          <a:p>
            <a:pPr>
              <a:lnSpc>
                <a:spcPct val="16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F86A92-1C14-AF5A-F64C-62FCDEEFE852}"/>
              </a:ext>
            </a:extLst>
          </p:cNvPr>
          <p:cNvSpPr txBox="1"/>
          <p:nvPr/>
        </p:nvSpPr>
        <p:spPr>
          <a:xfrm>
            <a:off x="7729102" y="1274129"/>
            <a:ext cx="4284218" cy="15223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// Challenges specified in single header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F0"/>
                </a:solidFill>
                <a:latin typeface="Monaco" pitchFamily="2" charset="77"/>
              </a:rPr>
              <a:t>WWW-Authenticate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: challenge1, ..., challengeN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// Challenges specified in multiple headers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F0"/>
                </a:solidFill>
                <a:latin typeface="Monaco" pitchFamily="2" charset="77"/>
              </a:rPr>
              <a:t>WWW-Authenticate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: challenge1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F0"/>
                </a:solidFill>
                <a:latin typeface="Monaco" pitchFamily="2" charset="77"/>
              </a:rPr>
              <a:t>WWW-Authenticate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: challengeN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67DF87-3308-7E5F-7815-F9880BE288F2}"/>
              </a:ext>
            </a:extLst>
          </p:cNvPr>
          <p:cNvSpPr txBox="1">
            <a:spLocks/>
          </p:cNvSpPr>
          <p:nvPr/>
        </p:nvSpPr>
        <p:spPr>
          <a:xfrm>
            <a:off x="289030" y="2999174"/>
            <a:ext cx="5843754" cy="1522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challenge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scheme token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7030A0"/>
                </a:solidFill>
                <a:latin typeface="Source Sans Pro" panose="020F0502020204030204" pitchFamily="34" charset="0"/>
                <a:ea typeface="Source Sans Pro" panose="020F0502020204030204" pitchFamily="34" charset="0"/>
                <a:cs typeface="Arial" panose="020B0604020202020204" pitchFamily="34" charset="0"/>
              </a:rPr>
              <a:t>&lt;auth-scheme&gt;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is </a:t>
            </a:r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mandatory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presence of 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token68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any other parameters depends on the definition of the selected scheme.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2D3445-A2EC-A264-0E63-2A33D81F1A4E}"/>
              </a:ext>
            </a:extLst>
          </p:cNvPr>
          <p:cNvSpPr txBox="1"/>
          <p:nvPr/>
        </p:nvSpPr>
        <p:spPr>
          <a:xfrm>
            <a:off x="289030" y="4521514"/>
            <a:ext cx="11724290" cy="193783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// Possible challenge formats (scheme dependent)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F0"/>
                </a:solidFill>
                <a:latin typeface="Monaco" pitchFamily="2" charset="77"/>
              </a:rPr>
              <a:t>WWW-Authenticate: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&lt;auth-scheme&gt;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F0"/>
                </a:solidFill>
                <a:latin typeface="Monaco" pitchFamily="2" charset="77"/>
              </a:rPr>
              <a:t>WWW-Authenticate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: &lt;auth-scheme&gt;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realm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=&lt;realm&gt;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F0"/>
                </a:solidFill>
                <a:latin typeface="Monaco" pitchFamily="2" charset="77"/>
              </a:rPr>
              <a:t>WWW-Authenticate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: &lt;auth-scheme&gt;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token68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F0"/>
                </a:solidFill>
                <a:latin typeface="Monaco" pitchFamily="2" charset="77"/>
              </a:rPr>
              <a:t>WWW-Authenticate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: &lt;auth-scheme&gt;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 auth-param1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=token1, ...,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auth-paramN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=auth-paramN-token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F0"/>
                </a:solidFill>
                <a:latin typeface="Monaco" pitchFamily="2" charset="77"/>
              </a:rPr>
              <a:t>WWW-Authenticate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: &lt;auth-scheme&gt;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realm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=&lt;realm&gt;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token68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F0"/>
                </a:solidFill>
                <a:latin typeface="Monaco" pitchFamily="2" charset="77"/>
              </a:rPr>
              <a:t>WWW-Authenticate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: &lt;auth-scheme&gt;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realm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=&lt;realm&gt;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token68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auth-param1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=auth-param1-token , ...,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auth-paramN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=auth-paramN-token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F0"/>
                </a:solidFill>
                <a:latin typeface="Monaco" pitchFamily="2" charset="77"/>
              </a:rPr>
              <a:t>WWW-Authenticate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: &lt;auth-scheme&gt;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realm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=&lt;realm&gt;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auth-param1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=auth-param1-token, ...,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auth-paramN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=auth-paramN-token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F0"/>
                </a:solidFill>
                <a:latin typeface="Monaco" pitchFamily="2" charset="77"/>
              </a:rPr>
              <a:t>WWW-Authenticate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: &lt;auth-scheme&gt;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token68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auth-param1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=auth-param1-token, ...,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auth-paramN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=auth-paramN-token</a:t>
            </a:r>
          </a:p>
        </p:txBody>
      </p:sp>
    </p:spTree>
    <p:extLst>
      <p:ext uri="{BB962C8B-B14F-4D97-AF65-F5344CB8AC3E}">
        <p14:creationId xmlns:p14="http://schemas.microsoft.com/office/powerpoint/2010/main" val="17241774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WWW-Authenticate Header - Directives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D81CC2-967C-5C16-8328-27059AF41FD3}"/>
              </a:ext>
            </a:extLst>
          </p:cNvPr>
          <p:cNvSpPr txBox="1">
            <a:spLocks/>
          </p:cNvSpPr>
          <p:nvPr/>
        </p:nvSpPr>
        <p:spPr>
          <a:xfrm>
            <a:off x="252246" y="1274129"/>
            <a:ext cx="2375624" cy="486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&lt;auth-scheme&gt;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token.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543F2-6FAC-3923-6EE8-736AAFC793A9}"/>
              </a:ext>
            </a:extLst>
          </p:cNvPr>
          <p:cNvSpPr txBox="1">
            <a:spLocks/>
          </p:cNvSpPr>
          <p:nvPr/>
        </p:nvSpPr>
        <p:spPr>
          <a:xfrm>
            <a:off x="4803651" y="1270930"/>
            <a:ext cx="7136103" cy="4862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represents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Scheme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3FAB06-C76C-85E9-ECDC-2B138B708AD3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 flipV="1">
            <a:off x="2627870" y="1514037"/>
            <a:ext cx="2175781" cy="3199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F28C36-3618-A036-AD8E-DAF86D077576}"/>
              </a:ext>
            </a:extLst>
          </p:cNvPr>
          <p:cNvSpPr txBox="1">
            <a:spLocks/>
          </p:cNvSpPr>
          <p:nvPr/>
        </p:nvSpPr>
        <p:spPr>
          <a:xfrm>
            <a:off x="252246" y="3129093"/>
            <a:ext cx="2375624" cy="486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b="1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realm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=&lt;realm&gt;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FF1BF09-3143-4826-1183-43EE22EDE075}"/>
              </a:ext>
            </a:extLst>
          </p:cNvPr>
          <p:cNvSpPr txBox="1">
            <a:spLocks/>
          </p:cNvSpPr>
          <p:nvPr/>
        </p:nvSpPr>
        <p:spPr>
          <a:xfrm>
            <a:off x="252246" y="5651507"/>
            <a:ext cx="2375624" cy="486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&lt;token68&gt;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00D7F0-48DC-3539-A77C-1AFB675BFAED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2627870" y="3372200"/>
            <a:ext cx="2175781" cy="0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1E85499-FBEB-A7B8-D5AF-81AFAD681A06}"/>
              </a:ext>
            </a:extLst>
          </p:cNvPr>
          <p:cNvSpPr txBox="1">
            <a:spLocks/>
          </p:cNvSpPr>
          <p:nvPr/>
        </p:nvSpPr>
        <p:spPr>
          <a:xfrm>
            <a:off x="4803651" y="2071985"/>
            <a:ext cx="7136103" cy="260042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describing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protected area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realm allows a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partition up the areas it protects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(if supported by a scheme that allows such partitioning).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Some clients show this value to the user to inform them about which particular credentials are required —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though most browsers stopped doing so to counter </a:t>
            </a:r>
            <a:r>
              <a:rPr lang="en-US" sz="1200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phishing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only reliably supported character set for this value is 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us-ascii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no realm is specified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clients often display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formatted hostname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instead.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E289960-F886-015D-C5B1-4FE16633A587}"/>
              </a:ext>
            </a:extLst>
          </p:cNvPr>
          <p:cNvSpPr txBox="1">
            <a:spLocks/>
          </p:cNvSpPr>
          <p:nvPr/>
        </p:nvSpPr>
        <p:spPr>
          <a:xfrm>
            <a:off x="4803650" y="5137426"/>
            <a:ext cx="7136103" cy="15143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may be useful for some schemes.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token allows the </a:t>
            </a:r>
            <a:r>
              <a:rPr lang="en-US" sz="12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66 unreserved URI characters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plus a few others.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According to the specification, it can hold a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base64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base64url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base32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or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base16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(hex) encoding, with or without padding, but excluding whitespace.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1B6564-BDEC-A3D7-BED4-1840B6AE4E05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2627870" y="5894614"/>
            <a:ext cx="2175780" cy="1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0439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Schemes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D81CC2-967C-5C16-8328-27059AF41FD3}"/>
              </a:ext>
            </a:extLst>
          </p:cNvPr>
          <p:cNvSpPr txBox="1">
            <a:spLocks/>
          </p:cNvSpPr>
          <p:nvPr/>
        </p:nvSpPr>
        <p:spPr>
          <a:xfrm>
            <a:off x="252245" y="1274129"/>
            <a:ext cx="11761073" cy="2309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Expressed with the </a:t>
            </a:r>
            <a:r>
              <a:rPr lang="en-US" sz="1200" b="1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&lt;auth-scheme&gt;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token.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common types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are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Negotiate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AWS4-HMAC-SHA256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9882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Schemes - Basic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0AB14-47DC-DA17-BB32-A5F753F46732}"/>
              </a:ext>
            </a:extLst>
          </p:cNvPr>
          <p:cNvSpPr txBox="1">
            <a:spLocks/>
          </p:cNvSpPr>
          <p:nvPr/>
        </p:nvSpPr>
        <p:spPr>
          <a:xfrm>
            <a:off x="252246" y="1270928"/>
            <a:ext cx="2375624" cy="486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&lt;realm&gt;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D08F54-09B2-84BE-D26D-0E6AA8D5CD2E}"/>
              </a:ext>
            </a:extLst>
          </p:cNvPr>
          <p:cNvSpPr txBox="1">
            <a:spLocks/>
          </p:cNvSpPr>
          <p:nvPr/>
        </p:nvSpPr>
        <p:spPr>
          <a:xfrm>
            <a:off x="4803651" y="1270930"/>
            <a:ext cx="7136103" cy="486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Note that the realm is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mandatory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56A401-A793-6F1F-0661-22D33C8990A7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627870" y="1514036"/>
            <a:ext cx="2175781" cy="1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D94E97-E5F4-D877-7F8D-76DE4D68902E}"/>
              </a:ext>
            </a:extLst>
          </p:cNvPr>
          <p:cNvSpPr txBox="1">
            <a:spLocks/>
          </p:cNvSpPr>
          <p:nvPr/>
        </p:nvSpPr>
        <p:spPr>
          <a:xfrm>
            <a:off x="252246" y="2856322"/>
            <a:ext cx="2375624" cy="486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charset="UTF-8"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85D2BE-FFD2-7E4D-1061-46A4FBAB18D2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627870" y="3099430"/>
            <a:ext cx="2175780" cy="0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833D8E2-327E-2E0A-5A95-B8E37CF7A9C4}"/>
              </a:ext>
            </a:extLst>
          </p:cNvPr>
          <p:cNvSpPr txBox="1">
            <a:spLocks/>
          </p:cNvSpPr>
          <p:nvPr/>
        </p:nvSpPr>
        <p:spPr>
          <a:xfrm>
            <a:off x="4803650" y="2473299"/>
            <a:ext cx="7136103" cy="1252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Tells the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server's preferred encoding scheme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when submitting a username and password.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only allowed value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is the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case-insensitive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string "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UTF-8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does not relate to the encoding of the realm string.</a:t>
            </a:r>
          </a:p>
        </p:txBody>
      </p:sp>
    </p:spTree>
    <p:extLst>
      <p:ext uri="{BB962C8B-B14F-4D97-AF65-F5344CB8AC3E}">
        <p14:creationId xmlns:p14="http://schemas.microsoft.com/office/powerpoint/2010/main" val="25593144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Schemes – Digest - I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0AB14-47DC-DA17-BB32-A5F753F46732}"/>
              </a:ext>
            </a:extLst>
          </p:cNvPr>
          <p:cNvSpPr txBox="1">
            <a:spLocks/>
          </p:cNvSpPr>
          <p:nvPr/>
        </p:nvSpPr>
        <p:spPr>
          <a:xfrm>
            <a:off x="252246" y="1332884"/>
            <a:ext cx="2375624" cy="486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&lt;realm&gt;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D08F54-09B2-84BE-D26D-0E6AA8D5CD2E}"/>
              </a:ext>
            </a:extLst>
          </p:cNvPr>
          <p:cNvSpPr txBox="1">
            <a:spLocks/>
          </p:cNvSpPr>
          <p:nvPr/>
        </p:nvSpPr>
        <p:spPr>
          <a:xfrm>
            <a:off x="4803649" y="949861"/>
            <a:ext cx="7136103" cy="12522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String indicating which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use.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Minimally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should include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 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but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might indicate the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have access.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56A401-A793-6F1F-0661-22D33C8990A7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627870" y="1575992"/>
            <a:ext cx="2175779" cy="0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D94E97-E5F4-D877-7F8D-76DE4D68902E}"/>
              </a:ext>
            </a:extLst>
          </p:cNvPr>
          <p:cNvSpPr txBox="1">
            <a:spLocks/>
          </p:cNvSpPr>
          <p:nvPr/>
        </p:nvSpPr>
        <p:spPr>
          <a:xfrm>
            <a:off x="252246" y="3080612"/>
            <a:ext cx="2375624" cy="486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85D2BE-FFD2-7E4D-1061-46A4FBAB18D2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2627870" y="3323719"/>
            <a:ext cx="2175778" cy="1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833D8E2-327E-2E0A-5A95-B8E37CF7A9C4}"/>
              </a:ext>
            </a:extLst>
          </p:cNvPr>
          <p:cNvSpPr txBox="1">
            <a:spLocks/>
          </p:cNvSpPr>
          <p:nvPr/>
        </p:nvSpPr>
        <p:spPr>
          <a:xfrm>
            <a:off x="4803648" y="2628050"/>
            <a:ext cx="7136103" cy="13913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quoted, space-separated list of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URI prefixes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define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all the locations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where the authentication information may be used.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this key is not specified, then the authentication information may be used anywhere on the web root.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E4F2AFC-292E-B61E-15FD-0F13EF3A14F6}"/>
              </a:ext>
            </a:extLst>
          </p:cNvPr>
          <p:cNvSpPr txBox="1">
            <a:spLocks/>
          </p:cNvSpPr>
          <p:nvPr/>
        </p:nvSpPr>
        <p:spPr>
          <a:xfrm>
            <a:off x="252246" y="5300714"/>
            <a:ext cx="2375624" cy="486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nonce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37018BA-BAF7-3C3C-C81F-7ED00B6D1949}"/>
              </a:ext>
            </a:extLst>
          </p:cNvPr>
          <p:cNvSpPr txBox="1">
            <a:spLocks/>
          </p:cNvSpPr>
          <p:nvPr/>
        </p:nvSpPr>
        <p:spPr>
          <a:xfrm>
            <a:off x="4803647" y="4453940"/>
            <a:ext cx="7136103" cy="21797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server-specified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quoted string that the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can use to control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lifetime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 which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credentials will be considered valid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must be uniquely generated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each time a 401 response is made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and may be regenerated more often (for example, allowing a digest to be used only once).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specification contains advice on possible algorithms for generating this value.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nonce value is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opaque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4192B3-4E68-00CB-4997-F59AFE9F93A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2627870" y="5543822"/>
            <a:ext cx="2175777" cy="1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7307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Schemes – Digest - II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0AB14-47DC-DA17-BB32-A5F753F46732}"/>
              </a:ext>
            </a:extLst>
          </p:cNvPr>
          <p:cNvSpPr txBox="1">
            <a:spLocks/>
          </p:cNvSpPr>
          <p:nvPr/>
        </p:nvSpPr>
        <p:spPr>
          <a:xfrm>
            <a:off x="252246" y="1332884"/>
            <a:ext cx="2375624" cy="486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opaque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D08F54-09B2-84BE-D26D-0E6AA8D5CD2E}"/>
              </a:ext>
            </a:extLst>
          </p:cNvPr>
          <p:cNvSpPr txBox="1">
            <a:spLocks/>
          </p:cNvSpPr>
          <p:nvPr/>
        </p:nvSpPr>
        <p:spPr>
          <a:xfrm>
            <a:off x="4803649" y="949861"/>
            <a:ext cx="7136103" cy="12522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server-specified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quoted string that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should be returned unchanged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is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opaque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recommended to include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Base64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hexadecimal data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56A401-A793-6F1F-0661-22D33C8990A7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627870" y="1575992"/>
            <a:ext cx="2175779" cy="0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D94E97-E5F4-D877-7F8D-76DE4D68902E}"/>
              </a:ext>
            </a:extLst>
          </p:cNvPr>
          <p:cNvSpPr txBox="1">
            <a:spLocks/>
          </p:cNvSpPr>
          <p:nvPr/>
        </p:nvSpPr>
        <p:spPr>
          <a:xfrm>
            <a:off x="252246" y="3181433"/>
            <a:ext cx="2375624" cy="486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85D2BE-FFD2-7E4D-1061-46A4FBAB18D2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627870" y="3424541"/>
            <a:ext cx="2175778" cy="0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833D8E2-327E-2E0A-5A95-B8E37CF7A9C4}"/>
              </a:ext>
            </a:extLst>
          </p:cNvPr>
          <p:cNvSpPr txBox="1">
            <a:spLocks/>
          </p:cNvSpPr>
          <p:nvPr/>
        </p:nvSpPr>
        <p:spPr>
          <a:xfrm>
            <a:off x="4803648" y="2412394"/>
            <a:ext cx="7136103" cy="20242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Algorithm used to produce the digest.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Valid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non-session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values are: 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MD5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 (default if not specified), "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SHA-256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", "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SHA-512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Valid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values are: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MD5-sess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", "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SHA-256-sess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", "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SHA-512-sess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E4F2AFC-292E-B61E-15FD-0F13EF3A14F6}"/>
              </a:ext>
            </a:extLst>
          </p:cNvPr>
          <p:cNvSpPr txBox="1">
            <a:spLocks/>
          </p:cNvSpPr>
          <p:nvPr/>
        </p:nvSpPr>
        <p:spPr>
          <a:xfrm>
            <a:off x="252246" y="5464611"/>
            <a:ext cx="2375624" cy="486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37018BA-BAF7-3C3C-C81F-7ED00B6D1949}"/>
              </a:ext>
            </a:extLst>
          </p:cNvPr>
          <p:cNvSpPr txBox="1">
            <a:spLocks/>
          </p:cNvSpPr>
          <p:nvPr/>
        </p:nvSpPr>
        <p:spPr>
          <a:xfrm>
            <a:off x="4803647" y="4617836"/>
            <a:ext cx="7136103" cy="21797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case-insensitive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flag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indicating that the previous request from the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was rejected because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used is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too old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(stale).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this is 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the request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can be re-tried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using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username/password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using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it is any other value, then the username/password are invalid and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must be re-requested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from the user.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70CEC0-184D-44C6-1237-6C792E18C61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2627870" y="5707719"/>
            <a:ext cx="2175777" cy="0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5954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Schemes – Digest - III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0AB14-47DC-DA17-BB32-A5F753F46732}"/>
              </a:ext>
            </a:extLst>
          </p:cNvPr>
          <p:cNvSpPr txBox="1">
            <a:spLocks/>
          </p:cNvSpPr>
          <p:nvPr/>
        </p:nvSpPr>
        <p:spPr>
          <a:xfrm>
            <a:off x="252246" y="1735303"/>
            <a:ext cx="2375624" cy="486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qop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D08F54-09B2-84BE-D26D-0E6AA8D5CD2E}"/>
              </a:ext>
            </a:extLst>
          </p:cNvPr>
          <p:cNvSpPr txBox="1">
            <a:spLocks/>
          </p:cNvSpPr>
          <p:nvPr/>
        </p:nvSpPr>
        <p:spPr>
          <a:xfrm>
            <a:off x="4803645" y="1191767"/>
            <a:ext cx="7136103" cy="15732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Quoted string indicating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of protection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supported by the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must be supplied, and unrecognized options must be ignored.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": Authentication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auth-int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": Authentication with integrity protection.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56A401-A793-6F1F-0661-22D33C8990A7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627870" y="1978411"/>
            <a:ext cx="2175775" cy="0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D94E97-E5F4-D877-7F8D-76DE4D68902E}"/>
              </a:ext>
            </a:extLst>
          </p:cNvPr>
          <p:cNvSpPr txBox="1">
            <a:spLocks/>
          </p:cNvSpPr>
          <p:nvPr/>
        </p:nvSpPr>
        <p:spPr>
          <a:xfrm>
            <a:off x="252246" y="3750772"/>
            <a:ext cx="2375624" cy="486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charset="UTF-8"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85D2BE-FFD2-7E4D-1061-46A4FBAB18D2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2627870" y="3993879"/>
            <a:ext cx="2175776" cy="1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833D8E2-327E-2E0A-5A95-B8E37CF7A9C4}"/>
              </a:ext>
            </a:extLst>
          </p:cNvPr>
          <p:cNvSpPr txBox="1">
            <a:spLocks/>
          </p:cNvSpPr>
          <p:nvPr/>
        </p:nvSpPr>
        <p:spPr>
          <a:xfrm>
            <a:off x="4803646" y="3554073"/>
            <a:ext cx="7136103" cy="8796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Tells the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server's preferred encoding scheme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when submitting a username and password.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only allowed value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is the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case-insensitive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string "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UTF-8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E4F2AFC-292E-B61E-15FD-0F13EF3A14F6}"/>
              </a:ext>
            </a:extLst>
          </p:cNvPr>
          <p:cNvSpPr txBox="1">
            <a:spLocks/>
          </p:cNvSpPr>
          <p:nvPr/>
        </p:nvSpPr>
        <p:spPr>
          <a:xfrm>
            <a:off x="252246" y="5464611"/>
            <a:ext cx="2375624" cy="486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userhash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37018BA-BAF7-3C3C-C81F-7ED00B6D1949}"/>
              </a:ext>
            </a:extLst>
          </p:cNvPr>
          <p:cNvSpPr txBox="1">
            <a:spLocks/>
          </p:cNvSpPr>
          <p:nvPr/>
        </p:nvSpPr>
        <p:spPr>
          <a:xfrm>
            <a:off x="4803647" y="5225990"/>
            <a:ext cx="7136103" cy="9634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may specify "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 to indicate that it supports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 hashing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default is "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70CEC0-184D-44C6-1237-6C792E18C61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2627870" y="5707718"/>
            <a:ext cx="2175777" cy="1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1958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Schemes – HTTP Origin-Bound Authentication (HOBA)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0AB14-47DC-DA17-BB32-A5F753F46732}"/>
              </a:ext>
            </a:extLst>
          </p:cNvPr>
          <p:cNvSpPr txBox="1">
            <a:spLocks/>
          </p:cNvSpPr>
          <p:nvPr/>
        </p:nvSpPr>
        <p:spPr>
          <a:xfrm>
            <a:off x="252246" y="2457683"/>
            <a:ext cx="2375624" cy="486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&lt;challenge&gt;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D08F54-09B2-84BE-D26D-0E6AA8D5CD2E}"/>
              </a:ext>
            </a:extLst>
          </p:cNvPr>
          <p:cNvSpPr txBox="1">
            <a:spLocks/>
          </p:cNvSpPr>
          <p:nvPr/>
        </p:nvSpPr>
        <p:spPr>
          <a:xfrm>
            <a:off x="4803645" y="1191767"/>
            <a:ext cx="7136103" cy="30180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set of pairs in the format of '</a:t>
            </a:r>
            <a:r>
              <a:rPr lang="en-US" sz="1200" b="1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&lt;len&gt;:&lt;value&gt;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 concatenated together to be given to a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made of up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identifier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56A401-A793-6F1F-0661-22D33C8990A7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627870" y="2700791"/>
            <a:ext cx="2175775" cy="1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D94E97-E5F4-D877-7F8D-76DE4D68902E}"/>
              </a:ext>
            </a:extLst>
          </p:cNvPr>
          <p:cNvSpPr txBox="1">
            <a:spLocks/>
          </p:cNvSpPr>
          <p:nvPr/>
        </p:nvSpPr>
        <p:spPr>
          <a:xfrm>
            <a:off x="252246" y="4846320"/>
            <a:ext cx="2375624" cy="486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&lt;max-age&gt;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85D2BE-FFD2-7E4D-1061-46A4FBAB18D2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2627870" y="5089427"/>
            <a:ext cx="2175776" cy="1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833D8E2-327E-2E0A-5A95-B8E37CF7A9C4}"/>
              </a:ext>
            </a:extLst>
          </p:cNvPr>
          <p:cNvSpPr txBox="1">
            <a:spLocks/>
          </p:cNvSpPr>
          <p:nvPr/>
        </p:nvSpPr>
        <p:spPr>
          <a:xfrm>
            <a:off x="4803646" y="4649621"/>
            <a:ext cx="7136103" cy="8796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seconds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from the time the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emitted for which responses to this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can be accepted.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E4F2AFC-292E-B61E-15FD-0F13EF3A14F6}"/>
              </a:ext>
            </a:extLst>
          </p:cNvPr>
          <p:cNvSpPr txBox="1">
            <a:spLocks/>
          </p:cNvSpPr>
          <p:nvPr/>
        </p:nvSpPr>
        <p:spPr>
          <a:xfrm>
            <a:off x="252246" y="5930435"/>
            <a:ext cx="2375624" cy="486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realm</a:t>
            </a:r>
          </a:p>
        </p:txBody>
      </p:sp>
    </p:spTree>
    <p:extLst>
      <p:ext uri="{BB962C8B-B14F-4D97-AF65-F5344CB8AC3E}">
        <p14:creationId xmlns:p14="http://schemas.microsoft.com/office/powerpoint/2010/main" val="21047227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WWW-Authenticate Header Usage Example with Basic Authentication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D81CC2-967C-5C16-8328-27059AF41FD3}"/>
              </a:ext>
            </a:extLst>
          </p:cNvPr>
          <p:cNvSpPr txBox="1">
            <a:spLocks/>
          </p:cNvSpPr>
          <p:nvPr/>
        </p:nvSpPr>
        <p:spPr>
          <a:xfrm>
            <a:off x="252246" y="1081397"/>
            <a:ext cx="4673437" cy="817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only supports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might have a 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WWW-Authenticate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response header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which looks like this: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F86A92-1C14-AF5A-F64C-62FCDEEFE852}"/>
              </a:ext>
            </a:extLst>
          </p:cNvPr>
          <p:cNvSpPr txBox="1"/>
          <p:nvPr/>
        </p:nvSpPr>
        <p:spPr>
          <a:xfrm>
            <a:off x="6132784" y="1352193"/>
            <a:ext cx="5917321" cy="2758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F0"/>
                </a:solidFill>
                <a:latin typeface="Monaco" pitchFamily="2" charset="77"/>
              </a:rPr>
              <a:t>WWW-Authenticate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: Basic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realm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="Access to the staging site",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charset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="UTF-8"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045B81-209F-6910-DA7B-8759156EA94A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 flipV="1">
            <a:off x="4925683" y="1490116"/>
            <a:ext cx="1207101" cy="1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3F9858-A306-678B-E885-BC10F7B151A1}"/>
              </a:ext>
            </a:extLst>
          </p:cNvPr>
          <p:cNvSpPr txBox="1">
            <a:spLocks/>
          </p:cNvSpPr>
          <p:nvPr/>
        </p:nvSpPr>
        <p:spPr>
          <a:xfrm>
            <a:off x="252246" y="2632009"/>
            <a:ext cx="4889097" cy="21555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user-agent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receiving this header would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first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prompt the user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for their username and password and then </a:t>
            </a:r>
          </a:p>
          <a:p>
            <a:pPr lvl="1">
              <a:lnSpc>
                <a:spcPct val="160000"/>
              </a:lnSpc>
            </a:pP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re-request the resource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this time including the 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encoded credentials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header.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header might look like this: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0301E0-ED63-E90E-4440-636C917EFEBF}"/>
              </a:ext>
            </a:extLst>
          </p:cNvPr>
          <p:cNvSpPr txBox="1"/>
          <p:nvPr/>
        </p:nvSpPr>
        <p:spPr>
          <a:xfrm>
            <a:off x="6132783" y="3571860"/>
            <a:ext cx="5917321" cy="2758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F0"/>
                </a:solidFill>
                <a:latin typeface="Monaco" pitchFamily="2" charset="77"/>
              </a:rPr>
              <a:t>Authorization: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Basic YWxhZGRpbjpvcGVuc2VzYW1l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68F2A8-A7B0-8B4E-06C6-1D18E4AA2D4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141343" y="3709783"/>
            <a:ext cx="991440" cy="0"/>
          </a:xfrm>
          <a:prstGeom prst="straightConnector1">
            <a:avLst/>
          </a:prstGeom>
          <a:ln w="31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A6B3910-4FDE-2E67-9C0C-1E8A7B63369D}"/>
              </a:ext>
            </a:extLst>
          </p:cNvPr>
          <p:cNvSpPr txBox="1">
            <a:spLocks/>
          </p:cNvSpPr>
          <p:nvPr/>
        </p:nvSpPr>
        <p:spPr>
          <a:xfrm>
            <a:off x="252246" y="5434641"/>
            <a:ext cx="11797858" cy="11904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For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 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credentials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are constructed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by first combining the username and the password with a colon (</a:t>
            </a:r>
            <a:r>
              <a:rPr lang="en-US" sz="1200" b="1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aladdin:opensesame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and then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resulting string in 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base64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en-US" sz="1200" b="1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YWxhZGRpbjpvcGVuc2VzYW1l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747581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WWW-Authenticate Header Usage Example with Digest Authentication - I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A6B3910-4FDE-2E67-9C0C-1E8A7B63369D}"/>
              </a:ext>
            </a:extLst>
          </p:cNvPr>
          <p:cNvSpPr txBox="1">
            <a:spLocks/>
          </p:cNvSpPr>
          <p:nvPr/>
        </p:nvSpPr>
        <p:spPr>
          <a:xfrm>
            <a:off x="252247" y="1596914"/>
            <a:ext cx="11797858" cy="88428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attempts to access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 document at URI 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http://www.example.org/dir/index.html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that is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via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digest 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username for this document is "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Mufasa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and the password is "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 of Life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" (note the single space between each of the words).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056756-38A4-146F-54DF-4574EA180D62}"/>
              </a:ext>
            </a:extLst>
          </p:cNvPr>
          <p:cNvSpPr txBox="1">
            <a:spLocks/>
          </p:cNvSpPr>
          <p:nvPr/>
        </p:nvSpPr>
        <p:spPr>
          <a:xfrm>
            <a:off x="252247" y="3554580"/>
            <a:ext cx="5469344" cy="17860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first time the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document, no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header field is sent.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Here the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responds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with an 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 401 message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includes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for each digest algorithm it supports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in its order of preference,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SHA256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and then 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MD5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A433F-4ED6-3267-959B-34E819BF34A0}"/>
              </a:ext>
            </a:extLst>
          </p:cNvPr>
          <p:cNvSpPr txBox="1"/>
          <p:nvPr/>
        </p:nvSpPr>
        <p:spPr>
          <a:xfrm>
            <a:off x="6096000" y="3554580"/>
            <a:ext cx="5917321" cy="276883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FF0000"/>
                </a:solidFill>
                <a:latin typeface="Monaco" pitchFamily="2" charset="77"/>
              </a:rPr>
              <a:t>HTTP/1.1 401 Unauthorized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F0"/>
                </a:solidFill>
                <a:latin typeface="Monaco" pitchFamily="2" charset="77"/>
              </a:rPr>
              <a:t>WWW-Authenticate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: Digest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realm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="http-auth@example.org",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qop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="auth, auth-int",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algorithm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=SHA-256,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nonce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="7ypf/xlj9XXwfDPEoM4URrv/xwf94BcCAzFZH4GiTo0v",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opaque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="FQhe/qaU925kfnzjCev0ciny7QMkPqMAFRtzCUYo5tdS"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F0"/>
                </a:solidFill>
                <a:latin typeface="Monaco" pitchFamily="2" charset="77"/>
              </a:rPr>
              <a:t>WWW-Authenticate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: Digest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realm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="http-auth@example.org",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qop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="auth, auth-int",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algorithm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=MD5,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nonce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="7ypf/xlj9XXwfDPEoM4URrv/xwf94BcCAzFZH4GiTo0v",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opaque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="FQhe/qaU925kfnzjCev0ciny7QMkPqMAFRtzCUYo5tdS"</a:t>
            </a:r>
          </a:p>
        </p:txBody>
      </p:sp>
    </p:spTree>
    <p:extLst>
      <p:ext uri="{BB962C8B-B14F-4D97-AF65-F5344CB8AC3E}">
        <p14:creationId xmlns:p14="http://schemas.microsoft.com/office/powerpoint/2010/main" val="2329398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ProviderManager – II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814" y="851337"/>
            <a:ext cx="5759669" cy="5507421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delegates to a chain of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AuthenticationProvider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instances. 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can support multiple different authentication mechanisms in the same application by delegating.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it does not recognize a particular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instance type, it is skipped.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has an optional parent, which it can consult if all providers return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the parent is not available,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results in an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AuthenticationException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Sometimes, an application has logical groups of protected resources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i.e., all web resources that match a path pattern, such as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/api/**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Each group can have its own dedicated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Often, each of those is a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ProviderManager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and they share a parent. 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parent is then a kind of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global resource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acting as a fallback for all providers.</a:t>
            </a:r>
            <a:endParaRPr lang="en-T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7BB79D-F408-0C96-66CD-5F5DF1D39544}"/>
              </a:ext>
            </a:extLst>
          </p:cNvPr>
          <p:cNvSpPr/>
          <p:nvPr/>
        </p:nvSpPr>
        <p:spPr>
          <a:xfrm>
            <a:off x="1301365" y="1344087"/>
            <a:ext cx="1310939" cy="48621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ProviderManager</a:t>
            </a:r>
            <a:endParaRPr lang="en-TR" sz="1200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144D8E-7502-D568-20B9-4D77A6524625}"/>
              </a:ext>
            </a:extLst>
          </p:cNvPr>
          <p:cNvSpPr txBox="1"/>
          <p:nvPr/>
        </p:nvSpPr>
        <p:spPr>
          <a:xfrm>
            <a:off x="1518252" y="1085302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&lt;&lt;class&gt;&gt;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EC0DE1-A01F-44F4-431C-B3B152903C12}"/>
              </a:ext>
            </a:extLst>
          </p:cNvPr>
          <p:cNvSpPr/>
          <p:nvPr/>
        </p:nvSpPr>
        <p:spPr>
          <a:xfrm>
            <a:off x="252247" y="3943573"/>
            <a:ext cx="1310939" cy="48621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ProviderManager</a:t>
            </a:r>
            <a:endParaRPr lang="en-TR" sz="1200" dirty="0">
              <a:solidFill>
                <a:srgbClr val="00206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27D29F-E3D5-025E-7063-B119C9AF2640}"/>
              </a:ext>
            </a:extLst>
          </p:cNvPr>
          <p:cNvSpPr/>
          <p:nvPr/>
        </p:nvSpPr>
        <p:spPr>
          <a:xfrm>
            <a:off x="2925702" y="3943572"/>
            <a:ext cx="1310939" cy="48621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ProviderManager</a:t>
            </a:r>
            <a:endParaRPr lang="en-TR" sz="1200" dirty="0">
              <a:solidFill>
                <a:srgbClr val="002060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07FA31-2233-5933-30D9-BEB9FA61FE65}"/>
              </a:ext>
            </a:extLst>
          </p:cNvPr>
          <p:cNvGrpSpPr/>
          <p:nvPr/>
        </p:nvGrpSpPr>
        <p:grpSpPr>
          <a:xfrm>
            <a:off x="252247" y="5104507"/>
            <a:ext cx="2049517" cy="791013"/>
            <a:chOff x="1117925" y="3888827"/>
            <a:chExt cx="2049517" cy="79101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5451DA-2480-12D9-F13B-95C4C3B0C75F}"/>
                </a:ext>
              </a:extLst>
            </p:cNvPr>
            <p:cNvSpPr/>
            <p:nvPr/>
          </p:nvSpPr>
          <p:spPr>
            <a:xfrm>
              <a:off x="1117925" y="38888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0640AC-FCFC-E055-3D47-7728F9EAB3D3}"/>
                </a:ext>
              </a:extLst>
            </p:cNvPr>
            <p:cNvSpPr/>
            <p:nvPr/>
          </p:nvSpPr>
          <p:spPr>
            <a:xfrm>
              <a:off x="1270325" y="40412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B7AEF8D-D184-5EB5-0806-7E32E98F4C91}"/>
                </a:ext>
              </a:extLst>
            </p:cNvPr>
            <p:cNvSpPr/>
            <p:nvPr/>
          </p:nvSpPr>
          <p:spPr>
            <a:xfrm>
              <a:off x="1422725" y="41936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ED9E13B-7177-C2EE-E75A-7630794DA7B1}"/>
              </a:ext>
            </a:extLst>
          </p:cNvPr>
          <p:cNvGrpSpPr/>
          <p:nvPr/>
        </p:nvGrpSpPr>
        <p:grpSpPr>
          <a:xfrm>
            <a:off x="2925702" y="5195213"/>
            <a:ext cx="2049517" cy="791013"/>
            <a:chOff x="1117925" y="3888827"/>
            <a:chExt cx="2049517" cy="79101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57BF5CF-C259-B014-8562-C9E4AAAB11A3}"/>
                </a:ext>
              </a:extLst>
            </p:cNvPr>
            <p:cNvSpPr/>
            <p:nvPr/>
          </p:nvSpPr>
          <p:spPr>
            <a:xfrm>
              <a:off x="1117925" y="38888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C5BC8C2-B5D5-D34B-6C4F-5D9708A66F92}"/>
                </a:ext>
              </a:extLst>
            </p:cNvPr>
            <p:cNvSpPr/>
            <p:nvPr/>
          </p:nvSpPr>
          <p:spPr>
            <a:xfrm>
              <a:off x="1270325" y="40412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A2894E6-296C-77BA-A7C2-58763614B01D}"/>
                </a:ext>
              </a:extLst>
            </p:cNvPr>
            <p:cNvSpPr/>
            <p:nvPr/>
          </p:nvSpPr>
          <p:spPr>
            <a:xfrm>
              <a:off x="1422725" y="41936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0C6A1D-FF4E-90B6-FDC9-254A82C114CB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907717" y="4429786"/>
            <a:ext cx="216889" cy="674721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74CC362-B13A-ED02-EB43-28CA91E63528}"/>
              </a:ext>
            </a:extLst>
          </p:cNvPr>
          <p:cNvSpPr txBox="1"/>
          <p:nvPr/>
        </p:nvSpPr>
        <p:spPr>
          <a:xfrm>
            <a:off x="404647" y="464403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HAS-A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4D7BE2-87F6-0923-351B-B4E4CFCD23CB}"/>
              </a:ext>
            </a:extLst>
          </p:cNvPr>
          <p:cNvGrpSpPr/>
          <p:nvPr/>
        </p:nvGrpSpPr>
        <p:grpSpPr>
          <a:xfrm>
            <a:off x="3328035" y="2001948"/>
            <a:ext cx="2049517" cy="791013"/>
            <a:chOff x="1117925" y="3888827"/>
            <a:chExt cx="2049517" cy="79101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95DA575-2782-BB67-DC41-2EA2B523EC29}"/>
                </a:ext>
              </a:extLst>
            </p:cNvPr>
            <p:cNvSpPr/>
            <p:nvPr/>
          </p:nvSpPr>
          <p:spPr>
            <a:xfrm>
              <a:off x="1117925" y="38888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B958F26-E9E4-FDE8-0531-F79CB63C9EA7}"/>
                </a:ext>
              </a:extLst>
            </p:cNvPr>
            <p:cNvSpPr/>
            <p:nvPr/>
          </p:nvSpPr>
          <p:spPr>
            <a:xfrm>
              <a:off x="1270325" y="40412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7323FF8-21F0-FFE5-271B-E39925F0BCC3}"/>
                </a:ext>
              </a:extLst>
            </p:cNvPr>
            <p:cNvSpPr/>
            <p:nvPr/>
          </p:nvSpPr>
          <p:spPr>
            <a:xfrm>
              <a:off x="1422725" y="41936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4C44B4-D24B-CE7E-78DC-B39D80B36340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3581172" y="4429785"/>
            <a:ext cx="216889" cy="765428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3B52445-7F99-4582-EA0A-7A048B7D2E57}"/>
              </a:ext>
            </a:extLst>
          </p:cNvPr>
          <p:cNvSpPr txBox="1"/>
          <p:nvPr/>
        </p:nvSpPr>
        <p:spPr>
          <a:xfrm>
            <a:off x="3015662" y="46893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HAS-A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9B6373-3E14-810F-DDBC-F99A4E05ED10}"/>
              </a:ext>
            </a:extLst>
          </p:cNvPr>
          <p:cNvCxnSpPr>
            <a:cxnSpLocks/>
            <a:stCxn id="6" idx="3"/>
            <a:endCxn id="27" idx="0"/>
          </p:cNvCxnSpPr>
          <p:nvPr/>
        </p:nvCxnSpPr>
        <p:spPr>
          <a:xfrm>
            <a:off x="2612304" y="1587194"/>
            <a:ext cx="1588090" cy="414754"/>
          </a:xfrm>
          <a:prstGeom prst="bentConnector2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6C1C5A8-1637-A1DA-D492-A7F017FD0E5C}"/>
              </a:ext>
            </a:extLst>
          </p:cNvPr>
          <p:cNvSpPr txBox="1"/>
          <p:nvPr/>
        </p:nvSpPr>
        <p:spPr>
          <a:xfrm>
            <a:off x="3230502" y="132921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HAS-A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50D678E-5135-F9B3-AA3B-950F7A6BBF60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rot="5400000" flipH="1" flipV="1">
            <a:off x="375640" y="2362378"/>
            <a:ext cx="2113273" cy="1049118"/>
          </a:xfrm>
          <a:prstGeom prst="bentConnector3">
            <a:avLst>
              <a:gd name="adj1" fmla="val 33114"/>
            </a:avLst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FCCDAD-1766-4A0F-2766-44A4C8E28AAF}"/>
              </a:ext>
            </a:extLst>
          </p:cNvPr>
          <p:cNvCxnSpPr>
            <a:cxnSpLocks/>
            <a:stCxn id="14" idx="0"/>
            <a:endCxn id="6" idx="2"/>
          </p:cNvCxnSpPr>
          <p:nvPr/>
        </p:nvCxnSpPr>
        <p:spPr>
          <a:xfrm rot="16200000" flipV="1">
            <a:off x="1712368" y="2074767"/>
            <a:ext cx="2113272" cy="1624337"/>
          </a:xfrm>
          <a:prstGeom prst="bentConnector3">
            <a:avLst>
              <a:gd name="adj1" fmla="val 33114"/>
            </a:avLst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EE90842-7DCB-18C8-497C-1A366F9B3641}"/>
              </a:ext>
            </a:extLst>
          </p:cNvPr>
          <p:cNvSpPr txBox="1"/>
          <p:nvPr/>
        </p:nvSpPr>
        <p:spPr>
          <a:xfrm>
            <a:off x="1367387" y="242674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HAS-A</a:t>
            </a:r>
          </a:p>
        </p:txBody>
      </p:sp>
    </p:spTree>
    <p:extLst>
      <p:ext uri="{BB962C8B-B14F-4D97-AF65-F5344CB8AC3E}">
        <p14:creationId xmlns:p14="http://schemas.microsoft.com/office/powerpoint/2010/main" val="41914658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WWW-Authenticate Header Usage Example with Digest Authentication - II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056756-38A4-146F-54DF-4574EA180D62}"/>
              </a:ext>
            </a:extLst>
          </p:cNvPr>
          <p:cNvSpPr txBox="1">
            <a:spLocks/>
          </p:cNvSpPr>
          <p:nvPr/>
        </p:nvSpPr>
        <p:spPr>
          <a:xfrm>
            <a:off x="252247" y="1121936"/>
            <a:ext cx="5469344" cy="17860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prompts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user for their username and password, and then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responds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with a new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encodes the credentials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header field.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the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chose the 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MD5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digest,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header field might look like: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A433F-4ED6-3267-959B-34E819BF34A0}"/>
              </a:ext>
            </a:extLst>
          </p:cNvPr>
          <p:cNvSpPr txBox="1"/>
          <p:nvPr/>
        </p:nvSpPr>
        <p:spPr>
          <a:xfrm>
            <a:off x="6096000" y="1121936"/>
            <a:ext cx="5917321" cy="23533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F0"/>
                </a:solidFill>
                <a:latin typeface="Monaco" pitchFamily="2" charset="77"/>
              </a:rPr>
              <a:t>Authorization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: Digest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username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="Mufasa",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realm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="http-auth@example.org",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uri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="/dir/index.html",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algorithm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=MD5,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nonce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="7ypf/xlj9XXwfDPEoM4URrv/xwf94BcCAzFZH4GiTo0v",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nc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=00000001,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cnonce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="f2/wE4q74E6zIJEtWaHKaf5wv/H5QzzpXusqGemxURZJ",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qop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=auth,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response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="8ca523f5e9506fed4657c9700eebdbec",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opaque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="FQhe/qaU925kfnzjCev0ciny7QMkPqMAFRtzCUYo5tdS"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CC8D-5AC6-513F-3429-16911859B998}"/>
              </a:ext>
            </a:extLst>
          </p:cNvPr>
          <p:cNvSpPr txBox="1">
            <a:spLocks/>
          </p:cNvSpPr>
          <p:nvPr/>
        </p:nvSpPr>
        <p:spPr>
          <a:xfrm>
            <a:off x="252247" y="4957314"/>
            <a:ext cx="5469344" cy="7787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the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chose the 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SHA-256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digest,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header field might look like: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95BF6-D229-7790-3510-4C2F78FC78AB}"/>
              </a:ext>
            </a:extLst>
          </p:cNvPr>
          <p:cNvSpPr txBox="1"/>
          <p:nvPr/>
        </p:nvSpPr>
        <p:spPr>
          <a:xfrm>
            <a:off x="6095999" y="4170020"/>
            <a:ext cx="5917321" cy="25610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F0"/>
                </a:solidFill>
                <a:latin typeface="Monaco" pitchFamily="2" charset="77"/>
              </a:rPr>
              <a:t>Authorization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: Digest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username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="Mufasa",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realm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="http-auth@example.org",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uri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="/dir/index.html",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algorithm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=SHA-256,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nonce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="7ypf/xlj9XXwfDPEoM4URrv/xwf94BcCAzFZH4GiTo0v",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nc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=00000001,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cnonce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="f2/wE4q74E6zIJEtWaHKaf5wv/H5QzzpXusqGemxURZJ",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qop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=auth,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response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="753927fa0e85d155564e2e272a28d1802ca10daf449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    6794697cf8db5856cb6c1",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opaque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="FQhe/qaU925kfnzjCev0ciny7QMkPqMAFRtzCUYo5tdS"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842461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WWW-Authenticate Header Usage Example with HOBA Authentication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056756-38A4-146F-54DF-4574EA180D62}"/>
              </a:ext>
            </a:extLst>
          </p:cNvPr>
          <p:cNvSpPr txBox="1">
            <a:spLocks/>
          </p:cNvSpPr>
          <p:nvPr/>
        </p:nvSpPr>
        <p:spPr>
          <a:xfrm>
            <a:off x="252247" y="1121936"/>
            <a:ext cx="5469344" cy="17860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supports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HOBA 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might have a 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WWW-Authenticate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response header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which looks like this: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A433F-4ED6-3267-959B-34E819BF34A0}"/>
              </a:ext>
            </a:extLst>
          </p:cNvPr>
          <p:cNvSpPr txBox="1"/>
          <p:nvPr/>
        </p:nvSpPr>
        <p:spPr>
          <a:xfrm>
            <a:off x="6096000" y="1121936"/>
            <a:ext cx="5917321" cy="8990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F0"/>
                </a:solidFill>
                <a:latin typeface="Monaco" pitchFamily="2" charset="77"/>
              </a:rPr>
              <a:t>WWW-Authenticate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: HOBA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max-age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="180", </a:t>
            </a:r>
            <a:r>
              <a:rPr 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challenge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="16:MTEyMzEyMzEyMw==1:028:https://www.example.com:80800:3:MTI48:NjgxNDdjOTctNDYxYi00MzEwLWJlOWItNGM3MDcyMzdhYjUz"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CC8D-5AC6-513F-3429-16911859B998}"/>
              </a:ext>
            </a:extLst>
          </p:cNvPr>
          <p:cNvSpPr txBox="1">
            <a:spLocks/>
          </p:cNvSpPr>
          <p:nvPr/>
        </p:nvSpPr>
        <p:spPr>
          <a:xfrm>
            <a:off x="252247" y="2627507"/>
            <a:ext cx="11761073" cy="116262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to-be-signed blob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made from these parts: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www.example.com using port 8080,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'1123123123’,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for signing is RSA-SHA256,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identifier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123, and finally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'68147c97-461b-4310-be9b-4c707237ab53’.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95BF6-D229-7790-3510-4C2F78FC78AB}"/>
              </a:ext>
            </a:extLst>
          </p:cNvPr>
          <p:cNvSpPr txBox="1"/>
          <p:nvPr/>
        </p:nvSpPr>
        <p:spPr>
          <a:xfrm>
            <a:off x="6095999" y="4807874"/>
            <a:ext cx="5917321" cy="8990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00B0F0"/>
                </a:solidFill>
                <a:latin typeface="Monaco" pitchFamily="2" charset="77"/>
              </a:rPr>
              <a:t>Authorization</a:t>
            </a:r>
            <a:r>
              <a:rPr lang="en-US" sz="900" b="1" dirty="0">
                <a:solidFill>
                  <a:srgbClr val="00B050"/>
                </a:solidFill>
                <a:latin typeface="Monaco" pitchFamily="2" charset="77"/>
              </a:rPr>
              <a:t>: 123.16:MTEyMzEyMzEyMw==1:028:https://www.example.com:80800:3:MTI48:NjgxNDdjOTctNDYxYi00MzEwLWJlOWItNGM3MDcyMzdhYjUz.1123123123.&lt;signature-of-challenge&gt;</a:t>
            </a:r>
          </a:p>
          <a:p>
            <a:pPr>
              <a:lnSpc>
                <a:spcPct val="150000"/>
              </a:lnSpc>
            </a:pPr>
            <a:endParaRPr lang="en-US" sz="900" b="1" dirty="0">
              <a:solidFill>
                <a:srgbClr val="00B050"/>
              </a:solidFill>
              <a:latin typeface="Monaco" pitchFamily="2" charset="77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15CC30-3071-FFA6-A306-2E6CAB688926}"/>
              </a:ext>
            </a:extLst>
          </p:cNvPr>
          <p:cNvSpPr txBox="1">
            <a:spLocks/>
          </p:cNvSpPr>
          <p:nvPr/>
        </p:nvSpPr>
        <p:spPr>
          <a:xfrm>
            <a:off x="252247" y="4489545"/>
            <a:ext cx="5469344" cy="219779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would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this header, </a:t>
            </a:r>
          </a:p>
          <a:p>
            <a:pPr lvl="1">
              <a:lnSpc>
                <a:spcPct val="16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1">
              <a:lnSpc>
                <a:spcPct val="16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sign 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with their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key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corresponds to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identifier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123 in our example using RSA-SHA256, and then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send the result in the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header as a dot-separated key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539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T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AuthenticationManagerBuilder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BCC0B1-5C3F-AC37-785A-2B80B0026B50}"/>
              </a:ext>
            </a:extLst>
          </p:cNvPr>
          <p:cNvSpPr/>
          <p:nvPr/>
        </p:nvSpPr>
        <p:spPr>
          <a:xfrm>
            <a:off x="525517" y="1454543"/>
            <a:ext cx="2239985" cy="48621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AuthenticationManagerBuilder</a:t>
            </a:r>
            <a:endParaRPr lang="en-TR" sz="12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1D239-58A7-0F9E-FF41-C2F47D3FEC09}"/>
              </a:ext>
            </a:extLst>
          </p:cNvPr>
          <p:cNvSpPr txBox="1"/>
          <p:nvPr/>
        </p:nvSpPr>
        <p:spPr>
          <a:xfrm>
            <a:off x="1257009" y="1214440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&lt;&lt;class&gt;&gt;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248" y="1189266"/>
            <a:ext cx="5318235" cy="266905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Spring Security provides some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 helpers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quickly get common </a:t>
            </a:r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manager features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set up in your application.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AuthenticationManagerBuilder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most used helper</a:t>
            </a:r>
          </a:p>
          <a:p>
            <a:pPr lvl="1"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great for setting up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in-memory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JDBC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or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LDAP user details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or for adding a custom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UserDetailsService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T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E0CA11-E3F1-9BBB-2B43-834F7A48DCA0}"/>
              </a:ext>
            </a:extLst>
          </p:cNvPr>
          <p:cNvSpPr/>
          <p:nvPr/>
        </p:nvSpPr>
        <p:spPr>
          <a:xfrm>
            <a:off x="519493" y="2970663"/>
            <a:ext cx="1744717" cy="486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AuthenticationManager</a:t>
            </a:r>
            <a:endParaRPr lang="en-TR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FBD335-95A8-05FA-AB51-7406E3CCDB3A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flipH="1">
            <a:off x="1391852" y="1940756"/>
            <a:ext cx="253658" cy="1029907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7F8DD2-6377-83A8-88B6-EFA408C19E9D}"/>
              </a:ext>
            </a:extLst>
          </p:cNvPr>
          <p:cNvSpPr txBox="1"/>
          <p:nvPr/>
        </p:nvSpPr>
        <p:spPr>
          <a:xfrm>
            <a:off x="828488" y="231866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HAS-A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06FC69-F9BF-3717-065F-0F887FF44E8E}"/>
              </a:ext>
            </a:extLst>
          </p:cNvPr>
          <p:cNvGrpSpPr/>
          <p:nvPr/>
        </p:nvGrpSpPr>
        <p:grpSpPr>
          <a:xfrm>
            <a:off x="2507358" y="2992523"/>
            <a:ext cx="2049517" cy="791013"/>
            <a:chOff x="1117925" y="3888827"/>
            <a:chExt cx="2049517" cy="79101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98077E-C407-2062-35A3-A8648B85DF05}"/>
                </a:ext>
              </a:extLst>
            </p:cNvPr>
            <p:cNvSpPr/>
            <p:nvPr/>
          </p:nvSpPr>
          <p:spPr>
            <a:xfrm>
              <a:off x="1117925" y="38888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35F533-EEB1-2D18-9DF3-80F6F51FA5CB}"/>
                </a:ext>
              </a:extLst>
            </p:cNvPr>
            <p:cNvSpPr/>
            <p:nvPr/>
          </p:nvSpPr>
          <p:spPr>
            <a:xfrm>
              <a:off x="1270325" y="40412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A7C468C-2488-9DC0-A6EE-159352020C06}"/>
                </a:ext>
              </a:extLst>
            </p:cNvPr>
            <p:cNvSpPr/>
            <p:nvPr/>
          </p:nvSpPr>
          <p:spPr>
            <a:xfrm>
              <a:off x="1422725" y="4193627"/>
              <a:ext cx="1744717" cy="4862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</a:rPr>
                <a:t>AuthenticationProvider</a:t>
              </a:r>
              <a:endParaRPr lang="en-T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7DE82C-5EF2-0C43-5F8E-7C02056CB324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1645510" y="1940756"/>
            <a:ext cx="1734207" cy="1051767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643F013-DCBC-64C6-6A9E-59DCC22985F4}"/>
              </a:ext>
            </a:extLst>
          </p:cNvPr>
          <p:cNvSpPr txBox="1"/>
          <p:nvPr/>
        </p:nvSpPr>
        <p:spPr>
          <a:xfrm>
            <a:off x="1695591" y="232014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HAS-A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05DA51-F07A-EE8B-46BB-6E33E8F8DE39}"/>
              </a:ext>
            </a:extLst>
          </p:cNvPr>
          <p:cNvSpPr/>
          <p:nvPr/>
        </p:nvSpPr>
        <p:spPr>
          <a:xfrm>
            <a:off x="4111277" y="1454543"/>
            <a:ext cx="1522525" cy="486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UserDetailsService</a:t>
            </a:r>
            <a:endParaRPr lang="en-TR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1C3ECF-79A5-9D39-6913-F2397AD6C6B2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2765502" y="1697650"/>
            <a:ext cx="1345775" cy="0"/>
          </a:xfrm>
          <a:prstGeom prst="straightConnector1">
            <a:avLst/>
          </a:prstGeom>
          <a:ln w="3175">
            <a:solidFill>
              <a:schemeClr val="tx2">
                <a:lumMod val="90000"/>
                <a:lumOff val="1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E8143F3-FF40-DF3E-E478-DD01D52E5AF2}"/>
              </a:ext>
            </a:extLst>
          </p:cNvPr>
          <p:cNvSpPr txBox="1"/>
          <p:nvPr/>
        </p:nvSpPr>
        <p:spPr>
          <a:xfrm>
            <a:off x="3153696" y="172694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HAS-A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9A6332-FBDE-1EF1-D939-CCDDE8CFCFAD}"/>
              </a:ext>
            </a:extLst>
          </p:cNvPr>
          <p:cNvSpPr txBox="1"/>
          <p:nvPr/>
        </p:nvSpPr>
        <p:spPr>
          <a:xfrm>
            <a:off x="1098341" y="3935936"/>
            <a:ext cx="587020" cy="21544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TR" sz="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BF73AB-72E2-8FB7-9F52-D73368144CFE}"/>
              </a:ext>
            </a:extLst>
          </p:cNvPr>
          <p:cNvSpPr txBox="1"/>
          <p:nvPr/>
        </p:nvSpPr>
        <p:spPr>
          <a:xfrm>
            <a:off x="3426272" y="3935936"/>
            <a:ext cx="516488" cy="21544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TR" sz="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CHAIN</a:t>
            </a:r>
          </a:p>
        </p:txBody>
      </p:sp>
    </p:spTree>
    <p:extLst>
      <p:ext uri="{BB962C8B-B14F-4D97-AF65-F5344CB8AC3E}">
        <p14:creationId xmlns:p14="http://schemas.microsoft.com/office/powerpoint/2010/main" val="3383501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that configures the 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(parent) AuthenticationManager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9" y="5265683"/>
            <a:ext cx="7220607" cy="97061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AuthenticationManagerBuilder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injected (or auto-wired) into a method in a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@Bean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method body builds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E5C5C-6E07-866F-DD1D-0AD55784E4DB}"/>
              </a:ext>
            </a:extLst>
          </p:cNvPr>
          <p:cNvSpPr txBox="1"/>
          <p:nvPr/>
        </p:nvSpPr>
        <p:spPr>
          <a:xfrm>
            <a:off x="2522480" y="1895888"/>
            <a:ext cx="7220608" cy="30662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ApplicationSecurity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WebSecurityConfigurerAdapter {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... // web stuff here</a:t>
            </a:r>
          </a:p>
          <a:p>
            <a:pPr>
              <a:lnSpc>
                <a:spcPct val="150000"/>
              </a:lnSpc>
            </a:pPr>
            <a:endParaRPr lang="en-US" sz="10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@Autowired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initialize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(AuthenticationManagerBuilder </a:t>
            </a:r>
            <a:r>
              <a:rPr lang="en-US" sz="1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builder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, DataSource </a:t>
            </a:r>
            <a:r>
              <a:rPr lang="en-US" sz="1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dataSource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 builder.jdbcAuthentication()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        .dataSource(dataSource)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        .withUser("dave")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        .password("secret")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        .roles("USER");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}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6856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EF7-66C1-3759-ABBD-10403E07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7" y="365125"/>
            <a:ext cx="11761075" cy="48621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that configures the 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AuthenticationManager</a:t>
            </a:r>
            <a:endParaRPr lang="en-T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A12CBC-9740-FC27-E4B4-99A91D7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9" y="5265683"/>
            <a:ext cx="7220607" cy="1227192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 overrode the </a:t>
            </a:r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configure()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method in the configurer.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AuthenticationManagerBuilder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builds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AuthenticationManager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which would be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child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one.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E5C5C-6E07-866F-DD1D-0AD55784E4DB}"/>
              </a:ext>
            </a:extLst>
          </p:cNvPr>
          <p:cNvSpPr txBox="1"/>
          <p:nvPr/>
        </p:nvSpPr>
        <p:spPr>
          <a:xfrm>
            <a:off x="2485696" y="1179150"/>
            <a:ext cx="7220608" cy="37587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class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ApplicationSecurity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extends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WebSecurityConfigurerAdapter {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@Autowired</a:t>
            </a:r>
            <a:endParaRPr lang="en-US" sz="10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DataSource dataSource;</a:t>
            </a:r>
          </a:p>
          <a:p>
            <a:pPr>
              <a:lnSpc>
                <a:spcPct val="150000"/>
              </a:lnSpc>
            </a:pPr>
            <a:endParaRPr lang="en-US" sz="10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... // web stuff here</a:t>
            </a:r>
          </a:p>
          <a:p>
            <a:pPr>
              <a:lnSpc>
                <a:spcPct val="150000"/>
              </a:lnSpc>
            </a:pPr>
            <a:endParaRPr lang="en-US" sz="1000" b="1" dirty="0">
              <a:solidFill>
                <a:srgbClr val="00B050"/>
              </a:solidFill>
              <a:latin typeface="Monac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Monaco" pitchFamily="2" charset="7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public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0070C0"/>
                </a:solidFill>
                <a:latin typeface="Monaco" pitchFamily="2" charset="77"/>
              </a:rPr>
              <a:t>void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Monaco" pitchFamily="2" charset="77"/>
              </a:rPr>
              <a:t>configure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(AuthenticationManagerBuilder builder) {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 builder.jdbcAuthentication()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        .dataSource(</a:t>
            </a:r>
            <a:r>
              <a:rPr lang="en-US" sz="1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77"/>
              </a:rPr>
              <a:t>dataSource</a:t>
            </a: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        .withUser("dave")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        .password("secret")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          .roles("USER");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     }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00B050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243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7120</Words>
  <Application>Microsoft Macintosh PowerPoint</Application>
  <PresentationFormat>Widescreen</PresentationFormat>
  <Paragraphs>915</Paragraphs>
  <Slides>61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Aptos</vt:lpstr>
      <vt:lpstr>Aptos Display</vt:lpstr>
      <vt:lpstr>Arial</vt:lpstr>
      <vt:lpstr>Courier New</vt:lpstr>
      <vt:lpstr>Monaco</vt:lpstr>
      <vt:lpstr>Open Sans</vt:lpstr>
      <vt:lpstr>Source Sans Pro</vt:lpstr>
      <vt:lpstr>Wingdings</vt:lpstr>
      <vt:lpstr>Office Theme</vt:lpstr>
      <vt:lpstr>Spring Security Architecture</vt:lpstr>
      <vt:lpstr>Authentication and Authorization</vt:lpstr>
      <vt:lpstr>Authentication Outline</vt:lpstr>
      <vt:lpstr>AuthenticationManager</vt:lpstr>
      <vt:lpstr>ProviderManager - I</vt:lpstr>
      <vt:lpstr>ProviderManager – II</vt:lpstr>
      <vt:lpstr>AuthenticationManagerBuilder</vt:lpstr>
      <vt:lpstr>Application that configures the global (parent) AuthenticationManager</vt:lpstr>
      <vt:lpstr>Application that configures the local AuthenticationManager</vt:lpstr>
      <vt:lpstr>Authorization Outline</vt:lpstr>
      <vt:lpstr>AccessDecisionManager</vt:lpstr>
      <vt:lpstr>AccessDecisionVoter</vt:lpstr>
      <vt:lpstr>ConfigAttribute</vt:lpstr>
      <vt:lpstr>Servlet Filters and Chains Outline</vt:lpstr>
      <vt:lpstr>Servlet Filters</vt:lpstr>
      <vt:lpstr>Order of the Filter Chain - I</vt:lpstr>
      <vt:lpstr>Order of the Filter Chain - II</vt:lpstr>
      <vt:lpstr>FilterChainProxy - I</vt:lpstr>
      <vt:lpstr>FilterChainProxy - II</vt:lpstr>
      <vt:lpstr>FilterChainProxy - III</vt:lpstr>
      <vt:lpstr>DelegatingFilterProxy</vt:lpstr>
      <vt:lpstr>SecurityFilterChain</vt:lpstr>
      <vt:lpstr>Web Security Outline</vt:lpstr>
      <vt:lpstr>WebSecurityConfiguration</vt:lpstr>
      <vt:lpstr>WebSecurity - I</vt:lpstr>
      <vt:lpstr>WebSecurity - II</vt:lpstr>
      <vt:lpstr>WebSecurity - III</vt:lpstr>
      <vt:lpstr>WebSecurityConfigurerAdapter</vt:lpstr>
      <vt:lpstr>WebSecurityConfigurer</vt:lpstr>
      <vt:lpstr>SecurityConfigurer</vt:lpstr>
      <vt:lpstr>Customizations Outline</vt:lpstr>
      <vt:lpstr>Dispatching Requests to the First Chain That Matches</vt:lpstr>
      <vt:lpstr>Configuration of Filter Chains</vt:lpstr>
      <vt:lpstr>Creating and Customizing Filter Chains - I</vt:lpstr>
      <vt:lpstr>Creating and Customizing Filter Chains - II</vt:lpstr>
      <vt:lpstr>Request Matching for Dispatch and Authorization</vt:lpstr>
      <vt:lpstr>Combining Application Security Rules with Actuator Rules</vt:lpstr>
      <vt:lpstr>Method Security Outline</vt:lpstr>
      <vt:lpstr>Method Security</vt:lpstr>
      <vt:lpstr>Working with Threads Outline</vt:lpstr>
      <vt:lpstr>SecurityContext - I</vt:lpstr>
      <vt:lpstr>SecurityContext - II</vt:lpstr>
      <vt:lpstr>AuthenticationPrincipal</vt:lpstr>
      <vt:lpstr>Authentication</vt:lpstr>
      <vt:lpstr>Principal</vt:lpstr>
      <vt:lpstr>Processing Secure Methods Asynchronously</vt:lpstr>
      <vt:lpstr>AyncConfigurerSupport</vt:lpstr>
      <vt:lpstr>AyncConfigurer</vt:lpstr>
      <vt:lpstr>WWW-Authenticate Header</vt:lpstr>
      <vt:lpstr>WWW-Authenticate Header - Syntax </vt:lpstr>
      <vt:lpstr>WWW-Authenticate Header - Directives</vt:lpstr>
      <vt:lpstr>Authentication Schemes</vt:lpstr>
      <vt:lpstr>Authentication Schemes - Basic</vt:lpstr>
      <vt:lpstr>Authentication Schemes – Digest - I</vt:lpstr>
      <vt:lpstr>Authentication Schemes – Digest - II</vt:lpstr>
      <vt:lpstr>Authentication Schemes – Digest - III</vt:lpstr>
      <vt:lpstr>Authentication Schemes – HTTP Origin-Bound Authentication (HOBA)</vt:lpstr>
      <vt:lpstr>WWW-Authenticate Header Usage Example with Basic Authentication</vt:lpstr>
      <vt:lpstr>WWW-Authenticate Header Usage Example with Digest Authentication - I</vt:lpstr>
      <vt:lpstr>WWW-Authenticate Header Usage Example with Digest Authentication - II</vt:lpstr>
      <vt:lpstr>WWW-Authenticate Header Usage Example with HOBA Authentication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 Architecture</dc:title>
  <dc:creator>Berk Ekim Pasmakoglu</dc:creator>
  <cp:lastModifiedBy>Berk Ekim Pasmakoglu</cp:lastModifiedBy>
  <cp:revision>58</cp:revision>
  <dcterms:created xsi:type="dcterms:W3CDTF">2024-07-14T13:41:38Z</dcterms:created>
  <dcterms:modified xsi:type="dcterms:W3CDTF">2024-07-15T07:21:52Z</dcterms:modified>
</cp:coreProperties>
</file>