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8" r:id="rId2"/>
    <p:sldId id="307" r:id="rId3"/>
    <p:sldId id="308" r:id="rId4"/>
    <p:sldId id="311" r:id="rId5"/>
    <p:sldId id="310" r:id="rId6"/>
    <p:sldId id="312" r:id="rId7"/>
    <p:sldId id="313" r:id="rId8"/>
    <p:sldId id="314" r:id="rId9"/>
    <p:sldId id="315" r:id="rId10"/>
    <p:sldId id="316" r:id="rId11"/>
    <p:sldId id="309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94"/>
  </p:normalViewPr>
  <p:slideViewPr>
    <p:cSldViewPr snapToGrid="0">
      <p:cViewPr varScale="1">
        <p:scale>
          <a:sx n="117" d="100"/>
          <a:sy n="117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6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</a:t>
            </a:r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- Syntax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– Directives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- Basic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HTTP Origin-Bound Authentication (HOBA)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Basic Authentication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HOBA Authentication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8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HTTP Origin-Bound Authentication (HOBA)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245768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&lt;challenge&gt;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5" y="1191767"/>
            <a:ext cx="7136103" cy="3018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set of pairs in the format of '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&lt;len&gt;:&lt;value&gt;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 concatenated together to be given to 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made of 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2700791"/>
            <a:ext cx="2175775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4846320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&lt;max-age&gt;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5089427"/>
            <a:ext cx="2175776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6" y="4649621"/>
            <a:ext cx="7136103" cy="879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seconds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from the time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emitted for which responses to this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accepted.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930435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</a:p>
        </p:txBody>
      </p:sp>
    </p:spTree>
    <p:extLst>
      <p:ext uri="{BB962C8B-B14F-4D97-AF65-F5344CB8AC3E}">
        <p14:creationId xmlns:p14="http://schemas.microsoft.com/office/powerpoint/2010/main" val="210472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Basic 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081397"/>
            <a:ext cx="4673437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only supports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might have a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looks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86A92-1C14-AF5A-F64C-62FCDEEFE852}"/>
              </a:ext>
            </a:extLst>
          </p:cNvPr>
          <p:cNvSpPr txBox="1"/>
          <p:nvPr/>
        </p:nvSpPr>
        <p:spPr>
          <a:xfrm>
            <a:off x="6132784" y="1352193"/>
            <a:ext cx="5917321" cy="2758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Basic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="Access to the staging site",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charset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="UTF-8"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045B81-209F-6910-DA7B-8759156EA94A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4925683" y="1490116"/>
            <a:ext cx="1207101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3F9858-A306-678B-E885-BC10F7B151A1}"/>
              </a:ext>
            </a:extLst>
          </p:cNvPr>
          <p:cNvSpPr txBox="1">
            <a:spLocks/>
          </p:cNvSpPr>
          <p:nvPr/>
        </p:nvSpPr>
        <p:spPr>
          <a:xfrm>
            <a:off x="252246" y="2632009"/>
            <a:ext cx="4889097" cy="2155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user-agent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receiving this header would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prompt the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their username and password and then </a:t>
            </a:r>
          </a:p>
          <a:p>
            <a:pPr lvl="1">
              <a:lnSpc>
                <a:spcPct val="160000"/>
              </a:lnSpc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re-request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this time including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encoded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header.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might look like this: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301E0-ED63-E90E-4440-636C917EFEBF}"/>
              </a:ext>
            </a:extLst>
          </p:cNvPr>
          <p:cNvSpPr txBox="1"/>
          <p:nvPr/>
        </p:nvSpPr>
        <p:spPr>
          <a:xfrm>
            <a:off x="6132783" y="3571860"/>
            <a:ext cx="5917321" cy="2758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Authorization: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Basic YWxhZGRpbjpvcGVuc2VzYW1l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8F2A8-A7B0-8B4E-06C6-1D18E4AA2D4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141343" y="3709783"/>
            <a:ext cx="99144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6B3910-4FDE-2E67-9C0C-1E8A7B63369D}"/>
              </a:ext>
            </a:extLst>
          </p:cNvPr>
          <p:cNvSpPr txBox="1">
            <a:spLocks/>
          </p:cNvSpPr>
          <p:nvPr/>
        </p:nvSpPr>
        <p:spPr>
          <a:xfrm>
            <a:off x="252246" y="5434641"/>
            <a:ext cx="11797858" cy="1190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 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constructed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first combining the username and the password with a colon (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aladdin:opensesame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and then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resulting string in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YWxhZGRpbjpvcGVuc2VzYW1l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47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6B3910-4FDE-2E67-9C0C-1E8A7B63369D}"/>
              </a:ext>
            </a:extLst>
          </p:cNvPr>
          <p:cNvSpPr txBox="1">
            <a:spLocks/>
          </p:cNvSpPr>
          <p:nvPr/>
        </p:nvSpPr>
        <p:spPr>
          <a:xfrm>
            <a:off x="252247" y="1596914"/>
            <a:ext cx="11797858" cy="8842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attempts to access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document at URI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http://www.example.org/dir/index.html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username for this document is "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Mufasa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and the password is "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 of Life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(note the single space between each of the words).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3554580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time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document, no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is sent.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an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401 message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includes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for each digest algorithm it supports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in its order of preference,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then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3554580"/>
            <a:ext cx="5917321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FF0000"/>
                </a:solidFill>
                <a:latin typeface="Monaco" pitchFamily="2" charset="77"/>
              </a:rPr>
              <a:t>HTTP/1.1 401 Unauthorized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="auth, auth-int",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=SHA-256,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="auth, auth-int",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=MD5,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</p:txBody>
      </p:sp>
    </p:spTree>
    <p:extLst>
      <p:ext uri="{BB962C8B-B14F-4D97-AF65-F5344CB8AC3E}">
        <p14:creationId xmlns:p14="http://schemas.microsoft.com/office/powerpoint/2010/main" val="232939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1121936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prompts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user for their username and password, and then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a new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encodes the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chose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digest,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might look like: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1121936"/>
            <a:ext cx="591732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="Mufasa",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uri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="/dir/index.html",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=MD5,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=00000001,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="f2/wE4q74E6zIJEtWaHKaf5wv/H5QzzpXusqGemxURZJ",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response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="8ca523f5e9506fed4657c9700eebdbec",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C8D-5AC6-513F-3429-16911859B998}"/>
              </a:ext>
            </a:extLst>
          </p:cNvPr>
          <p:cNvSpPr txBox="1">
            <a:spLocks/>
          </p:cNvSpPr>
          <p:nvPr/>
        </p:nvSpPr>
        <p:spPr>
          <a:xfrm>
            <a:off x="252247" y="4957314"/>
            <a:ext cx="5469344" cy="778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chose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digest,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5BF6-D229-7790-3510-4C2F78FC78AB}"/>
              </a:ext>
            </a:extLst>
          </p:cNvPr>
          <p:cNvSpPr txBox="1"/>
          <p:nvPr/>
        </p:nvSpPr>
        <p:spPr>
          <a:xfrm>
            <a:off x="6095999" y="4170020"/>
            <a:ext cx="5917321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="Mufasa",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uri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="/dir/index.html",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=SHA-256,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=00000001,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="f2/wE4q74E6zIJEtWaHKaf5wv/H5QzzpXusqGemxURZJ",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response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="753927fa0e85d155564e2e272a28d1802ca10daf449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6794697cf8db5856cb6c1",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424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HOBA 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1121936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supports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HOBA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might have a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looks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1121936"/>
            <a:ext cx="5917321" cy="899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HOBA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max-age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="180",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challenge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="16:MTEyMzEyMzEyMw==1:028:https://www.example.com:80800:3:MTI48:NjgxNDdjOTctNDYxYi00MzEwLWJlOWItNGM3MDcyMzdhYjUz"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C8D-5AC6-513F-3429-16911859B998}"/>
              </a:ext>
            </a:extLst>
          </p:cNvPr>
          <p:cNvSpPr txBox="1">
            <a:spLocks/>
          </p:cNvSpPr>
          <p:nvPr/>
        </p:nvSpPr>
        <p:spPr>
          <a:xfrm>
            <a:off x="252247" y="2627507"/>
            <a:ext cx="11761073" cy="1162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to-be-signed blob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made from these parts: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www.example.com using port 8080,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'1123123123’,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signing is RSA-SHA256,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123, and finally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'68147c97-461b-4310-be9b-4c707237ab53’.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5BF6-D229-7790-3510-4C2F78FC78AB}"/>
              </a:ext>
            </a:extLst>
          </p:cNvPr>
          <p:cNvSpPr txBox="1"/>
          <p:nvPr/>
        </p:nvSpPr>
        <p:spPr>
          <a:xfrm>
            <a:off x="6095999" y="4807874"/>
            <a:ext cx="5917321" cy="899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123.16:MTEyMzEyMzEyMw==1:028:https://www.example.com:80800:3:MTI48:NjgxNDdjOTctNDYxYi00MzEwLWJlOWItNGM3MDcyMzdhYjUz.1123123123.&lt;signature-of-challenge&gt;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5CC30-3071-FFA6-A306-2E6CAB688926}"/>
              </a:ext>
            </a:extLst>
          </p:cNvPr>
          <p:cNvSpPr txBox="1">
            <a:spLocks/>
          </p:cNvSpPr>
          <p:nvPr/>
        </p:nvSpPr>
        <p:spPr>
          <a:xfrm>
            <a:off x="252247" y="4489545"/>
            <a:ext cx="5469344" cy="21977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this header,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sign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their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corresponds to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123 in our example using RSA-SHA256, and then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send the result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as a dot-separated key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3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230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HTTP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authentication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("challenges") that might be used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gain access to a specific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respond with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 Unauthorized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 to a request for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response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include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 and </a:t>
            </a:r>
          </a:p>
          <a:p>
            <a:pPr lvl="2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indicate what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schemes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used to access the resource (and any additional data that each scheme needs).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921-0AB4-B169-9624-47B7F91D1D4A}"/>
              </a:ext>
            </a:extLst>
          </p:cNvPr>
          <p:cNvSpPr txBox="1">
            <a:spLocks/>
          </p:cNvSpPr>
          <p:nvPr/>
        </p:nvSpPr>
        <p:spPr>
          <a:xfrm>
            <a:off x="252246" y="3831361"/>
            <a:ext cx="11761074" cy="284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receiving the WWW-Authenticate header, a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will typically prompt the user for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re-request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resource.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uses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 to supply the credentials to the server, encoded appropriately for the selected "challenge" authentication method.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client is expected to select the most secure of the challenges it understands.</a:t>
            </a:r>
          </a:p>
        </p:txBody>
      </p:sp>
    </p:spTree>
    <p:extLst>
      <p:ext uri="{BB962C8B-B14F-4D97-AF65-F5344CB8AC3E}">
        <p14:creationId xmlns:p14="http://schemas.microsoft.com/office/powerpoint/2010/main" val="367211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- Syntax 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5843754" cy="152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challenges may be specified, comma-separated,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header, or 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86A92-1C14-AF5A-F64C-62FCDEEFE852}"/>
              </a:ext>
            </a:extLst>
          </p:cNvPr>
          <p:cNvSpPr txBox="1"/>
          <p:nvPr/>
        </p:nvSpPr>
        <p:spPr>
          <a:xfrm>
            <a:off x="7729102" y="1274129"/>
            <a:ext cx="428421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Challenges specified in single header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challenge1, ..., challengeN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Challenges specified in multiple headers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challenge1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7DF87-3308-7E5F-7815-F9880BE288F2}"/>
              </a:ext>
            </a:extLst>
          </p:cNvPr>
          <p:cNvSpPr txBox="1">
            <a:spLocks/>
          </p:cNvSpPr>
          <p:nvPr/>
        </p:nvSpPr>
        <p:spPr>
          <a:xfrm>
            <a:off x="289030" y="2999174"/>
            <a:ext cx="5843754" cy="152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Source Sans Pro" panose="020F0502020204030204" pitchFamily="34" charset="0"/>
                <a:ea typeface="Source Sans Pro" panose="020F050202020403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is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presence of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token68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any other parameters depends on the definition of the selected scheme.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D3445-A2EC-A264-0E63-2A33D81F1A4E}"/>
              </a:ext>
            </a:extLst>
          </p:cNvPr>
          <p:cNvSpPr txBox="1"/>
          <p:nvPr/>
        </p:nvSpPr>
        <p:spPr>
          <a:xfrm>
            <a:off x="289030" y="4521514"/>
            <a:ext cx="11724290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Possible challenge formats (scheme dependent)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WWW-Authenticate: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&lt;auth-scheme&gt;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 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=token1,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 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</p:txBody>
      </p:sp>
    </p:spTree>
    <p:extLst>
      <p:ext uri="{BB962C8B-B14F-4D97-AF65-F5344CB8AC3E}">
        <p14:creationId xmlns:p14="http://schemas.microsoft.com/office/powerpoint/2010/main" val="1724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- Directives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2375624" cy="48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token.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43F2-6FAC-3923-6EE8-736AAFC793A9}"/>
              </a:ext>
            </a:extLst>
          </p:cNvPr>
          <p:cNvSpPr txBox="1">
            <a:spLocks/>
          </p:cNvSpPr>
          <p:nvPr/>
        </p:nvSpPr>
        <p:spPr>
          <a:xfrm>
            <a:off x="4803651" y="1270930"/>
            <a:ext cx="7136103" cy="486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3FAB06-C76C-85E9-ECDC-2B138B708AD3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2627870" y="1514037"/>
            <a:ext cx="2175781" cy="3199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28C36-3618-A036-AD8E-DAF86D077576}"/>
              </a:ext>
            </a:extLst>
          </p:cNvPr>
          <p:cNvSpPr txBox="1">
            <a:spLocks/>
          </p:cNvSpPr>
          <p:nvPr/>
        </p:nvSpPr>
        <p:spPr>
          <a:xfrm>
            <a:off x="252246" y="3129093"/>
            <a:ext cx="2375624" cy="48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=&lt;realm&gt;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F1BF09-3143-4826-1183-43EE22EDE075}"/>
              </a:ext>
            </a:extLst>
          </p:cNvPr>
          <p:cNvSpPr txBox="1">
            <a:spLocks/>
          </p:cNvSpPr>
          <p:nvPr/>
        </p:nvSpPr>
        <p:spPr>
          <a:xfrm>
            <a:off x="252246" y="5651507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&lt;token68&gt;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0D7F0-48DC-3539-A77C-1AFB675BFAED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27870" y="3372200"/>
            <a:ext cx="2175781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E85499-FBEB-A7B8-D5AF-81AFAD681A06}"/>
              </a:ext>
            </a:extLst>
          </p:cNvPr>
          <p:cNvSpPr txBox="1">
            <a:spLocks/>
          </p:cNvSpPr>
          <p:nvPr/>
        </p:nvSpPr>
        <p:spPr>
          <a:xfrm>
            <a:off x="4803651" y="2071985"/>
            <a:ext cx="7136103" cy="2600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describing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 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realm allows 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partition up the areas it protects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(if supported by a scheme that allows such partitioning).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clients show this value to the user to inform them about which particular credentials are required —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though most browsers stopped doing so to counter </a:t>
            </a:r>
            <a:r>
              <a:rPr lang="en-US" sz="12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only reliably supported character set for this value is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us-ascii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 realm is 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clients often display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formatted hostname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instead.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E289960-F886-015D-C5B1-4FE16633A587}"/>
              </a:ext>
            </a:extLst>
          </p:cNvPr>
          <p:cNvSpPr txBox="1">
            <a:spLocks/>
          </p:cNvSpPr>
          <p:nvPr/>
        </p:nvSpPr>
        <p:spPr>
          <a:xfrm>
            <a:off x="4803650" y="5137426"/>
            <a:ext cx="7136103" cy="1514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may be useful for some schemes.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token allows the </a:t>
            </a:r>
            <a:r>
              <a:rPr lang="en-US" sz="12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unreserved URI characters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plus a few others.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According to the specification, it can hold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base64url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base32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(hex) encoding, with or without padding, but excluding whitespace.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B6564-BDEC-A3D7-BED4-1840B6AE4E05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2627870" y="5894614"/>
            <a:ext cx="2175780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5" y="1274129"/>
            <a:ext cx="11761073" cy="230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Expressed with the 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token.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common types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Negotiate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AWS4-HMAC-SHA256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- Basic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270928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&lt;realm&gt;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51" y="1270930"/>
            <a:ext cx="7136103" cy="4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 that the realm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14036"/>
            <a:ext cx="2175781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285632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charset="UTF-8"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627870" y="3099430"/>
            <a:ext cx="217578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50" y="2473299"/>
            <a:ext cx="7136103" cy="1252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Tells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server's preferred encoding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when submitting a username and password.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only allowed value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case-insensitive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string 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does not relate to the encoding of the realm string.</a:t>
            </a:r>
          </a:p>
        </p:txBody>
      </p:sp>
    </p:spTree>
    <p:extLst>
      <p:ext uri="{BB962C8B-B14F-4D97-AF65-F5344CB8AC3E}">
        <p14:creationId xmlns:p14="http://schemas.microsoft.com/office/powerpoint/2010/main" val="255931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33288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&lt;realm&gt;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9" y="949861"/>
            <a:ext cx="7136103" cy="1252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String indicating which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use.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Minimally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should include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might indicate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have access.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75992"/>
            <a:ext cx="2175779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08061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3323719"/>
            <a:ext cx="217577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8" y="2628050"/>
            <a:ext cx="7136103" cy="1391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quoted, space-separated list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 prefixes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define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all the locations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where the authentication information may be used.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this key is not specified, then the authentication information may be used anywhere on the web root.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30071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4453940"/>
            <a:ext cx="7136103" cy="2179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server-specified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quoted string that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use to control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which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credentials will be considered valid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uniquely generated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each time a 401 response is made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may be regenerated more often (for example, allowing a digest to be used only once).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specification contains advice on possible algorithms for generating this value.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nonce value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4192B3-4E68-00CB-4997-F59AFE9F93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627870" y="5543822"/>
            <a:ext cx="217577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33288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9" y="949861"/>
            <a:ext cx="7136103" cy="1252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server-specified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quoted string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should be returned unchanged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recommended to include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 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75992"/>
            <a:ext cx="2175779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18143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627870" y="3424541"/>
            <a:ext cx="2175778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8" y="2412394"/>
            <a:ext cx="7136103" cy="2024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Algorithm used to produce the digest.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are: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 (default if not specified),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SHA-512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are: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SHA-512-sess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464611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4617836"/>
            <a:ext cx="7136103" cy="2179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case-insensitive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indicating that the previous request from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was rejected because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too 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(stale).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this is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request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can be re-tried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username/password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is any other value, then the username/password are invalid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re-requested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from the user.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0CEC0-184D-44C6-1237-6C792E18C61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627870" y="5707719"/>
            <a:ext cx="2175777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9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73530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5" y="1191767"/>
            <a:ext cx="7136103" cy="1573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Quoted string indicating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protection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supported by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must be supplied, and unrecognized options must be ignored.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": Authentication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auth-int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": Authentication with integrity protection.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978411"/>
            <a:ext cx="2175775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75077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charset="UTF-8"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3993879"/>
            <a:ext cx="2175776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6" y="3554073"/>
            <a:ext cx="7136103" cy="879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Tells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server's preferred encoding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when submitting a username and password.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only allowed value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case-insensitive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string 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464611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userhash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5225990"/>
            <a:ext cx="7136103" cy="9634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may specify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 to indicate that it supports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hashing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default is "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0CEC0-184D-44C6-1237-6C792E18C61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627870" y="5707718"/>
            <a:ext cx="217577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9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1848</Words>
  <Application>Microsoft Macintosh PowerPoint</Application>
  <PresentationFormat>Widescreen</PresentationFormat>
  <Paragraphs>205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Monaco</vt:lpstr>
      <vt:lpstr>Source Sans Pro</vt:lpstr>
      <vt:lpstr>Office Theme</vt:lpstr>
      <vt:lpstr>Understanding WWW-Authenticate Header Outline</vt:lpstr>
      <vt:lpstr>WWW-Authenticate Header</vt:lpstr>
      <vt:lpstr>WWW-Authenticate Header - Syntax </vt:lpstr>
      <vt:lpstr>WWW-Authenticate Header - Directives</vt:lpstr>
      <vt:lpstr>Authentication Schemes</vt:lpstr>
      <vt:lpstr>Authentication Schemes - Basic</vt:lpstr>
      <vt:lpstr>Authentication Schemes – Digest - I</vt:lpstr>
      <vt:lpstr>Authentication Schemes – Digest - II</vt:lpstr>
      <vt:lpstr>Authentication Schemes – Digest - III</vt:lpstr>
      <vt:lpstr>Authentication Schemes – HTTP Origin-Bound Authentication (HOBA)</vt:lpstr>
      <vt:lpstr>WWW-Authenticate Header Usage Example with Basic Authentication</vt:lpstr>
      <vt:lpstr>WWW-Authenticate Header Usage Example with Digest Authentication - I</vt:lpstr>
      <vt:lpstr>WWW-Authenticate Header Usage Example with Digest Authentication - II</vt:lpstr>
      <vt:lpstr>WWW-Authenticate Header Usage Example with HOBA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59</cp:revision>
  <dcterms:created xsi:type="dcterms:W3CDTF">2024-07-14T13:41:38Z</dcterms:created>
  <dcterms:modified xsi:type="dcterms:W3CDTF">2024-07-15T08:53:55Z</dcterms:modified>
</cp:coreProperties>
</file>