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88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90" r:id="rId11"/>
    <p:sldId id="264" r:id="rId12"/>
    <p:sldId id="265" r:id="rId13"/>
    <p:sldId id="266" r:id="rId14"/>
    <p:sldId id="29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5" r:id="rId25"/>
    <p:sldId id="283" r:id="rId26"/>
    <p:sldId id="284" r:id="rId27"/>
    <p:sldId id="285" r:id="rId28"/>
    <p:sldId id="281" r:id="rId29"/>
    <p:sldId id="286" r:id="rId30"/>
    <p:sldId id="282" r:id="rId31"/>
    <p:sldId id="293" r:id="rId32"/>
    <p:sldId id="277" r:id="rId33"/>
    <p:sldId id="278" r:id="rId34"/>
    <p:sldId id="279" r:id="rId35"/>
    <p:sldId id="28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1" r:id="rId47"/>
    <p:sldId id="305" r:id="rId48"/>
    <p:sldId id="306" r:id="rId4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 Security Architecture" id="{F4DB0497-5720-E841-A6E6-2DC9BB4A5654}">
          <p14:sldIdLst>
            <p14:sldId id="288"/>
            <p14:sldId id="257"/>
          </p14:sldIdLst>
        </p14:section>
        <p14:section name="Auhtentication" id="{EDA71EEB-B228-824B-9211-7C4291A54C8C}">
          <p14:sldIdLst>
            <p14:sldId id="289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Authorization" id="{6DEAC08D-09A3-424E-AF80-0071DFDD09B0}">
          <p14:sldIdLst>
            <p14:sldId id="290"/>
            <p14:sldId id="264"/>
            <p14:sldId id="265"/>
            <p14:sldId id="266"/>
          </p14:sldIdLst>
        </p14:section>
        <p14:section name="Servlet Filters and Chains" id="{0C15CE71-68E8-F84D-ACCA-DD53D4DF03F6}">
          <p14:sldIdLst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Web Secuirty" id="{9D59246B-AF46-554F-BDD2-BAB9E8AC9385}">
          <p14:sldIdLst>
            <p14:sldId id="292"/>
            <p14:sldId id="275"/>
            <p14:sldId id="283"/>
            <p14:sldId id="284"/>
            <p14:sldId id="285"/>
            <p14:sldId id="281"/>
            <p14:sldId id="286"/>
            <p14:sldId id="282"/>
          </p14:sldIdLst>
        </p14:section>
        <p14:section name="Customizations" id="{A188B9B7-CB98-C648-A72E-8F1C337B975B}">
          <p14:sldIdLst>
            <p14:sldId id="293"/>
            <p14:sldId id="277"/>
            <p14:sldId id="278"/>
            <p14:sldId id="279"/>
            <p14:sldId id="280"/>
            <p14:sldId id="294"/>
            <p14:sldId id="295"/>
          </p14:sldIdLst>
        </p14:section>
        <p14:section name="Method Security" id="{79B2DCE2-F5E7-4D48-B68B-FEC74759D8F1}">
          <p14:sldIdLst>
            <p14:sldId id="296"/>
            <p14:sldId id="297"/>
          </p14:sldIdLst>
        </p14:section>
        <p14:section name="Working with Threads" id="{66DD03F7-E1A5-9048-96B6-C2B9C3D72C33}">
          <p14:sldIdLst>
            <p14:sldId id="298"/>
            <p14:sldId id="299"/>
            <p14:sldId id="300"/>
            <p14:sldId id="302"/>
            <p14:sldId id="303"/>
            <p14:sldId id="304"/>
            <p14:sldId id="301"/>
            <p14:sldId id="305"/>
            <p14:sldId id="306"/>
          </p14:sldIdLst>
        </p14:section>
        <p14:section name="Default Section" id="{57AECD99-57B3-6E4C-A26C-0DAC4551D4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7"/>
    <p:restoredTop sz="94711"/>
  </p:normalViewPr>
  <p:slideViewPr>
    <p:cSldViewPr snapToGrid="0">
      <p:cViewPr varScale="1">
        <p:scale>
          <a:sx n="148" d="100"/>
          <a:sy n="148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7A585-0444-174C-A787-71430248E270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77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69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8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40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056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38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92F20-3A14-CFBE-E4AA-520A984637E0}"/>
              </a:ext>
            </a:extLst>
          </p:cNvPr>
          <p:cNvSpPr/>
          <p:nvPr/>
        </p:nvSpPr>
        <p:spPr>
          <a:xfrm>
            <a:off x="5353279" y="4639399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June 2024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9B2059-03C3-F17F-7866-076B8AD7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449"/>
            <a:ext cx="9144000" cy="15933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 Architecture</a:t>
            </a:r>
            <a:endParaRPr lang="en-T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C5CC36-10B3-7749-0906-529798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304" y="3311425"/>
            <a:ext cx="9484945" cy="99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T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01DA2-B6B0-FCAB-9F89-70ACC8A0C6D8}"/>
              </a:ext>
            </a:extLst>
          </p:cNvPr>
          <p:cNvCxnSpPr>
            <a:cxnSpLocks/>
          </p:cNvCxnSpPr>
          <p:nvPr/>
        </p:nvCxnSpPr>
        <p:spPr>
          <a:xfrm>
            <a:off x="1324304" y="2974429"/>
            <a:ext cx="948494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D8CCB0-50CD-C28D-1AC6-C84F3743B54E}"/>
              </a:ext>
            </a:extLst>
          </p:cNvPr>
          <p:cNvSpPr/>
          <p:nvPr/>
        </p:nvSpPr>
        <p:spPr>
          <a:xfrm>
            <a:off x="4556586" y="5593506"/>
            <a:ext cx="30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 Ekim Paşmakoğlu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09C04-BC84-9802-E5DE-94554F1AB58B}"/>
              </a:ext>
            </a:extLst>
          </p:cNvPr>
          <p:cNvSpPr/>
          <p:nvPr/>
        </p:nvSpPr>
        <p:spPr>
          <a:xfrm>
            <a:off x="5845771" y="4977953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7247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C412E-BA7C-EA6C-03C1-A493439475C5}"/>
              </a:ext>
            </a:extLst>
          </p:cNvPr>
          <p:cNvCxnSpPr>
            <a:cxnSpLocks/>
            <a:stCxn id="42" idx="2"/>
            <a:endCxn id="90" idx="0"/>
          </p:cNvCxnSpPr>
          <p:nvPr/>
        </p:nvCxnSpPr>
        <p:spPr>
          <a:xfrm>
            <a:off x="4144876" y="2862557"/>
            <a:ext cx="1589050" cy="909228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1413124" y="1339306"/>
            <a:ext cx="1823046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AccessDecisionManager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727275" y="1093085"/>
            <a:ext cx="1189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5130717"/>
            <a:ext cx="8419700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decide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Object object, Collection&lt;ConfigAttribute&gt; configAttributes)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AccessDeniedException, InsufficientAuthenticationException;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4807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strategy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UnanimousBased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three delegate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people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 is granted if any voters return affirmatively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8F534-685F-43B5-3087-6E73C39827F0}"/>
              </a:ext>
            </a:extLst>
          </p:cNvPr>
          <p:cNvSpPr txBox="1"/>
          <p:nvPr/>
        </p:nvSpPr>
        <p:spPr>
          <a:xfrm>
            <a:off x="3213011" y="1265213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D1BF2-C475-D0F2-4C79-C532C169B548}"/>
              </a:ext>
            </a:extLst>
          </p:cNvPr>
          <p:cNvSpPr txBox="1"/>
          <p:nvPr/>
        </p:nvSpPr>
        <p:spPr>
          <a:xfrm>
            <a:off x="5240966" y="33131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CF36-9216-0AE0-2D12-5AE5DF9DA69C}"/>
              </a:ext>
            </a:extLst>
          </p:cNvPr>
          <p:cNvSpPr txBox="1"/>
          <p:nvPr/>
        </p:nvSpPr>
        <p:spPr>
          <a:xfrm>
            <a:off x="6319998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4894D-EE30-35AA-A423-8B04A10D361E}"/>
              </a:ext>
            </a:extLst>
          </p:cNvPr>
          <p:cNvSpPr/>
          <p:nvPr/>
        </p:nvSpPr>
        <p:spPr>
          <a:xfrm>
            <a:off x="263983" y="2511238"/>
            <a:ext cx="1317860" cy="35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AffirmativeBased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5731D3-CB3D-B0FC-3FD5-D2F91042275F}"/>
              </a:ext>
            </a:extLst>
          </p:cNvPr>
          <p:cNvGrpSpPr/>
          <p:nvPr/>
        </p:nvGrpSpPr>
        <p:grpSpPr>
          <a:xfrm>
            <a:off x="525518" y="3740053"/>
            <a:ext cx="1900320" cy="790800"/>
            <a:chOff x="7405357" y="3791678"/>
            <a:chExt cx="1900320" cy="790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C3873-8419-AB29-BF63-A68240B8C52D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AD166E-450C-552E-4762-52A5A5551053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3338D4-2ABD-670B-AF7D-A155405FACD9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16BC67-4C90-DC1D-F242-F44B0FA8A68F}"/>
              </a:ext>
            </a:extLst>
          </p:cNvPr>
          <p:cNvSpPr txBox="1"/>
          <p:nvPr/>
        </p:nvSpPr>
        <p:spPr>
          <a:xfrm>
            <a:off x="484331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1CC57-C009-5EA0-8559-8221DFA5843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5400000" flipH="1" flipV="1">
            <a:off x="1280921" y="1467512"/>
            <a:ext cx="685719" cy="1401734"/>
          </a:xfrm>
          <a:prstGeom prst="bentConnector3">
            <a:avLst>
              <a:gd name="adj1" fmla="val 32606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85840-3178-1CBF-2DF3-CF912BD2AAF7}"/>
              </a:ext>
            </a:extLst>
          </p:cNvPr>
          <p:cNvSpPr txBox="1"/>
          <p:nvPr/>
        </p:nvSpPr>
        <p:spPr>
          <a:xfrm>
            <a:off x="1829725" y="196023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00502-66AE-00A8-1933-EC864ECB3CC4}"/>
              </a:ext>
            </a:extLst>
          </p:cNvPr>
          <p:cNvSpPr txBox="1"/>
          <p:nvPr/>
        </p:nvSpPr>
        <p:spPr>
          <a:xfrm>
            <a:off x="486558" y="3010901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161EE-4182-E4ED-A470-92B3F4E9A63F}"/>
              </a:ext>
            </a:extLst>
          </p:cNvPr>
          <p:cNvSpPr/>
          <p:nvPr/>
        </p:nvSpPr>
        <p:spPr>
          <a:xfrm>
            <a:off x="1821943" y="2503337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ConsensusBased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6E89-25EE-459E-A290-DC63CE0A4355}"/>
              </a:ext>
            </a:extLst>
          </p:cNvPr>
          <p:cNvSpPr txBox="1"/>
          <p:nvPr/>
        </p:nvSpPr>
        <p:spPr>
          <a:xfrm>
            <a:off x="2075946" y="3014819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76827-EA25-7866-A020-A9BC1EBD709E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2082153" y="2068013"/>
            <a:ext cx="677818" cy="192830"/>
          </a:xfrm>
          <a:prstGeom prst="bentConnector3">
            <a:avLst>
              <a:gd name="adj1" fmla="val 3240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DA1FC-F625-FF1A-2B9D-EE65F4E22692}"/>
              </a:ext>
            </a:extLst>
          </p:cNvPr>
          <p:cNvSpPr/>
          <p:nvPr/>
        </p:nvSpPr>
        <p:spPr>
          <a:xfrm>
            <a:off x="3449342" y="2511238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UnanimousBased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BCA62A-95FA-4951-8428-AD036D32C7CD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2891903" y="1258264"/>
            <a:ext cx="685719" cy="1820229"/>
          </a:xfrm>
          <a:prstGeom prst="bentConnector3">
            <a:avLst>
              <a:gd name="adj1" fmla="val 32607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0D405A-4B42-466C-A405-4B599BCA332C}"/>
              </a:ext>
            </a:extLst>
          </p:cNvPr>
          <p:cNvSpPr txBox="1"/>
          <p:nvPr/>
        </p:nvSpPr>
        <p:spPr>
          <a:xfrm>
            <a:off x="2078895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557-CDC9-AA3D-C2FC-B7653220F63C}"/>
              </a:ext>
            </a:extLst>
          </p:cNvPr>
          <p:cNvSpPr txBox="1"/>
          <p:nvPr/>
        </p:nvSpPr>
        <p:spPr>
          <a:xfrm>
            <a:off x="3714215" y="300797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3FF43B-D8CE-443F-02BC-394BB47FD432}"/>
              </a:ext>
            </a:extLst>
          </p:cNvPr>
          <p:cNvGrpSpPr/>
          <p:nvPr/>
        </p:nvGrpSpPr>
        <p:grpSpPr>
          <a:xfrm>
            <a:off x="2730842" y="3740053"/>
            <a:ext cx="1900320" cy="790800"/>
            <a:chOff x="7405357" y="3791678"/>
            <a:chExt cx="1900320" cy="790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45C0B0-A560-A3A2-44D4-8507666DB4D8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0734349-AAE6-12AB-05CB-B2740C08ECF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8D4E26-4E79-A79C-0E2F-2CE600FC0571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57CFB-C13E-92E3-8B35-AAD297CB9E6A}"/>
              </a:ext>
            </a:extLst>
          </p:cNvPr>
          <p:cNvGrpSpPr/>
          <p:nvPr/>
        </p:nvGrpSpPr>
        <p:grpSpPr>
          <a:xfrm>
            <a:off x="4936166" y="3771785"/>
            <a:ext cx="1900320" cy="790800"/>
            <a:chOff x="7405357" y="3791678"/>
            <a:chExt cx="1900320" cy="7908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AE60AB-E836-07C5-94F6-45E285E35876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6F4D7E-8E59-88B0-5A9C-92A6462444D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FACFD1-E7C1-0535-35A2-EE530840778B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D87F5A-3138-01BA-0890-9BC1A87F874A}"/>
              </a:ext>
            </a:extLst>
          </p:cNvPr>
          <p:cNvSpPr txBox="1"/>
          <p:nvPr/>
        </p:nvSpPr>
        <p:spPr>
          <a:xfrm>
            <a:off x="4114674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9546A8-56EE-E5F3-129C-611CC943382A}"/>
              </a:ext>
            </a:extLst>
          </p:cNvPr>
          <p:cNvSpPr txBox="1"/>
          <p:nvPr/>
        </p:nvSpPr>
        <p:spPr>
          <a:xfrm>
            <a:off x="1909350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14C47-34C8-4F8B-A3D2-9F9C1CF6DD2A}"/>
              </a:ext>
            </a:extLst>
          </p:cNvPr>
          <p:cNvSpPr txBox="1"/>
          <p:nvPr/>
        </p:nvSpPr>
        <p:spPr>
          <a:xfrm>
            <a:off x="3706926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24EE45-8EF6-F90A-8D96-EEB808513097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2517477" y="2854656"/>
            <a:ext cx="1011125" cy="8853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7363B7-87FA-CA12-CF16-CA64824BD25B}"/>
              </a:ext>
            </a:extLst>
          </p:cNvPr>
          <p:cNvSpPr txBox="1"/>
          <p:nvPr/>
        </p:nvSpPr>
        <p:spPr>
          <a:xfrm>
            <a:off x="3211743" y="3324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669BB6-9458-5F9D-7858-025E5AD86A5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922913" y="2862556"/>
            <a:ext cx="400365" cy="8774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9B838ED-F316-BE46-E8B5-D2C4488DC223}"/>
              </a:ext>
            </a:extLst>
          </p:cNvPr>
          <p:cNvSpPr txBox="1"/>
          <p:nvPr/>
        </p:nvSpPr>
        <p:spPr>
          <a:xfrm>
            <a:off x="1297149" y="33395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7739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8419700" cy="1219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vote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S object, Collection&lt;ConfigAttribute&gt; attributes);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10069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(representing a principal) and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has been decorated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97E9F-E000-B5A7-0D38-4064823C041C}"/>
              </a:ext>
            </a:extLst>
          </p:cNvPr>
          <p:cNvSpPr txBox="1"/>
          <p:nvPr/>
        </p:nvSpPr>
        <p:spPr>
          <a:xfrm>
            <a:off x="1472665" y="194075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691FE-3EE0-B036-1994-0AEF75FBE6A3}"/>
              </a:ext>
            </a:extLst>
          </p:cNvPr>
          <p:cNvSpPr txBox="1">
            <a:spLocks/>
          </p:cNvSpPr>
          <p:nvPr/>
        </p:nvSpPr>
        <p:spPr>
          <a:xfrm>
            <a:off x="525518" y="4366731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completely generic in the signatures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It represents anything that a user might want to access: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in a Java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6C1CB-CB65-44C5-D275-D64B33ACC221}"/>
              </a:ext>
            </a:extLst>
          </p:cNvPr>
          <p:cNvSpPr txBox="1">
            <a:spLocks/>
          </p:cNvSpPr>
          <p:nvPr/>
        </p:nvSpPr>
        <p:spPr>
          <a:xfrm>
            <a:off x="6695087" y="4366732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 represent a decoration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some metadata that determines the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permission required to access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ConfigAttribute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3227498" cy="2962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String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getAttribute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7" y="1146792"/>
            <a:ext cx="5318235" cy="379096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only one API,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returns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strings encode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intention of the owner of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expressing rules about who is allowed to access it: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typical example is the name of a user role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ROLE_ADMIN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ROLE_AUDIT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need to be evaluated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Spring Expression Language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(SpEL) expressions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isFullyAuthenticated() &amp;&amp; hasRole('user')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 and Chains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1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– II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4197205" cy="48621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web tier is based on Servlet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283D1B-1C48-84C4-B38D-2FB22AB810C2}"/>
              </a:ext>
            </a:extLst>
          </p:cNvPr>
          <p:cNvGrpSpPr/>
          <p:nvPr/>
        </p:nvGrpSpPr>
        <p:grpSpPr>
          <a:xfrm>
            <a:off x="439639" y="2077390"/>
            <a:ext cx="2325929" cy="3901504"/>
            <a:chOff x="439639" y="1342100"/>
            <a:chExt cx="2325929" cy="3901504"/>
          </a:xfrm>
        </p:grpSpPr>
        <p:pic>
          <p:nvPicPr>
            <p:cNvPr id="10" name="Picture 9" descr="A screen shot of a screen&#10;&#10;Description automatically generated">
              <a:extLst>
                <a:ext uri="{FF2B5EF4-FFF2-40B4-BE49-F238E27FC236}">
                  <a16:creationId xmlns:a16="http://schemas.microsoft.com/office/drawing/2014/main" id="{FBCFD88B-CB6B-EC1F-295F-203DEA30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401" y="1342100"/>
              <a:ext cx="1866407" cy="31046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330244-47D5-EA5C-0A91-FA834C4B1AC1}"/>
                </a:ext>
              </a:extLst>
            </p:cNvPr>
            <p:cNvSpPr txBox="1"/>
            <p:nvPr/>
          </p:nvSpPr>
          <p:spPr>
            <a:xfrm>
              <a:off x="439639" y="4631513"/>
              <a:ext cx="2325929" cy="612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Typical layering of the handlers for a </a:t>
              </a:r>
              <a:r>
                <a:rPr lang="en-US" sz="1200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11D35-14CB-14AA-8C05-1897A0E033B4}"/>
              </a:ext>
            </a:extLst>
          </p:cNvPr>
          <p:cNvSpPr txBox="1">
            <a:spLocks/>
          </p:cNvSpPr>
          <p:nvPr/>
        </p:nvSpPr>
        <p:spPr>
          <a:xfrm>
            <a:off x="2765567" y="4032340"/>
            <a:ext cx="3167405" cy="89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modify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used in the downstream filters and servlet.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D2A4-6303-F428-E3E1-99B98B0BA244}"/>
              </a:ext>
            </a:extLst>
          </p:cNvPr>
          <p:cNvSpPr txBox="1"/>
          <p:nvPr/>
        </p:nvSpPr>
        <p:spPr>
          <a:xfrm>
            <a:off x="2765568" y="2254564"/>
            <a:ext cx="3167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sends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application</a:t>
            </a:r>
            <a:endParaRPr lang="en-T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DE514-F6F3-FA09-DBE5-1359B98C45DE}"/>
              </a:ext>
            </a:extLst>
          </p:cNvPr>
          <p:cNvSpPr txBox="1"/>
          <p:nvPr/>
        </p:nvSpPr>
        <p:spPr>
          <a:xfrm>
            <a:off x="6679263" y="2162231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decides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apply to it based on the path of the request URI.</a:t>
            </a:r>
            <a:endParaRPr lang="en-TR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90DC9-E69F-9D55-DED7-C14B68B4F13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32973" y="2393064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A2C3DE-2A3E-C078-B0DE-6835831A329E}"/>
              </a:ext>
            </a:extLst>
          </p:cNvPr>
          <p:cNvSpPr txBox="1"/>
          <p:nvPr/>
        </p:nvSpPr>
        <p:spPr>
          <a:xfrm>
            <a:off x="2765568" y="2839283"/>
            <a:ext cx="3167405" cy="89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most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one servlet can handle a single request, but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form a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they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7E1C0-8D12-3EBF-0EEC-C69D163F1926}"/>
              </a:ext>
            </a:extLst>
          </p:cNvPr>
          <p:cNvSpPr txBox="1"/>
          <p:nvPr/>
        </p:nvSpPr>
        <p:spPr>
          <a:xfrm>
            <a:off x="6679263" y="3055945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veto the rest of the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if it wants to handle the request itself.</a:t>
            </a:r>
            <a:endParaRPr lang="en-T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5CDF4C-7B16-44A0-8CD9-9219EB1AC49C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32973" y="3286778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11761075" cy="8043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very important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Spring Boot manages it through two mechanisms: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B4C1AB-0514-BB9F-4871-369F98384DD1}"/>
              </a:ext>
            </a:extLst>
          </p:cNvPr>
          <p:cNvGrpSpPr/>
          <p:nvPr/>
        </p:nvGrpSpPr>
        <p:grpSpPr>
          <a:xfrm>
            <a:off x="1382033" y="1846559"/>
            <a:ext cx="10388038" cy="1490193"/>
            <a:chOff x="1551715" y="1846559"/>
            <a:chExt cx="10388038" cy="14901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2D2A4-6303-F428-E3E1-99B98B0BA244}"/>
                </a:ext>
              </a:extLst>
            </p:cNvPr>
            <p:cNvSpPr txBox="1"/>
            <p:nvPr/>
          </p:nvSpPr>
          <p:spPr>
            <a:xfrm>
              <a:off x="4859054" y="1846559"/>
              <a:ext cx="19395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@Bean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of type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can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E514-F6F3-FA09-DBE5-1359B98C45DE}"/>
                </a:ext>
              </a:extLst>
            </p:cNvPr>
            <p:cNvSpPr txBox="1"/>
            <p:nvPr/>
          </p:nvSpPr>
          <p:spPr>
            <a:xfrm>
              <a:off x="1551715" y="2553978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Be annotated by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@Order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annotation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690DC9-E69F-9D55-DED7-C14B68B4F131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rot="5400000">
              <a:off x="4858731" y="1722396"/>
              <a:ext cx="568920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D82831-7DB7-039E-4CA7-29566DA96A64}"/>
                </a:ext>
              </a:extLst>
            </p:cNvPr>
            <p:cNvSpPr txBox="1"/>
            <p:nvPr/>
          </p:nvSpPr>
          <p:spPr>
            <a:xfrm>
              <a:off x="1551715" y="3059753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Implement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b="0" i="0" dirty="0">
                  <a:solidFill>
                    <a:srgbClr val="0070C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rdered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interface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DA1B4D-BC64-A846-829D-92D48E42C271}"/>
                </a:ext>
              </a:extLst>
            </p:cNvPr>
            <p:cNvCxnSpPr>
              <a:cxnSpLocks/>
              <a:stCxn id="17" idx="2"/>
              <a:endCxn id="12" idx="3"/>
            </p:cNvCxnSpPr>
            <p:nvPr/>
          </p:nvCxnSpPr>
          <p:spPr>
            <a:xfrm rot="5400000">
              <a:off x="4605844" y="1975283"/>
              <a:ext cx="1074695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B15D-3050-83A4-A6C2-A53505F9B1C2}"/>
                </a:ext>
              </a:extLst>
            </p:cNvPr>
            <p:cNvSpPr txBox="1"/>
            <p:nvPr/>
          </p:nvSpPr>
          <p:spPr>
            <a:xfrm>
              <a:off x="6995708" y="2382650"/>
              <a:ext cx="4944045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Be part of a </a:t>
              </a:r>
              <a:r>
                <a:rPr lang="en-US" sz="1200" dirty="0">
                  <a:solidFill>
                    <a:srgbClr val="0070C0"/>
                  </a:solidFill>
                </a:rPr>
                <a:t>FilterRegistrationBean</a:t>
              </a:r>
              <a:r>
                <a:rPr lang="en-US" sz="1200" dirty="0"/>
                <a:t> </a:t>
              </a:r>
              <a:r>
                <a:rPr lang="en-US" sz="1200" b="1" i="1" dirty="0">
                  <a:solidFill>
                    <a:schemeClr val="accent6">
                      <a:lumMod val="75000"/>
                    </a:schemeClr>
                  </a:solidFill>
                </a:rPr>
                <a:t>that itself has an order</a:t>
              </a:r>
              <a:r>
                <a:rPr lang="en-US" sz="1200" dirty="0"/>
                <a:t> as part of its API</a:t>
              </a:r>
              <a:endParaRPr lang="en-TR" sz="1200" dirty="0"/>
            </a:p>
          </p:txBody>
        </p:sp>
        <p:cxnSp>
          <p:nvCxnSpPr>
            <p:cNvPr id="29" name="Straight Arrow Connector 18">
              <a:extLst>
                <a:ext uri="{FF2B5EF4-FFF2-40B4-BE49-F238E27FC236}">
                  <a16:creationId xmlns:a16="http://schemas.microsoft.com/office/drawing/2014/main" id="{631F3D8D-C055-4F02-19DB-6B01EDA5C153}"/>
                </a:ext>
              </a:extLst>
            </p:cNvPr>
            <p:cNvCxnSpPr>
              <a:cxnSpLocks/>
              <a:stCxn id="17" idx="2"/>
              <a:endCxn id="28" idx="1"/>
            </p:cNvCxnSpPr>
            <p:nvPr/>
          </p:nvCxnSpPr>
          <p:spPr>
            <a:xfrm rot="16200000" flipH="1">
              <a:off x="6127800" y="1824570"/>
              <a:ext cx="568921" cy="1166895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7DFD85-6AF4-2A6D-06BD-4DAF37F382DB}"/>
              </a:ext>
            </a:extLst>
          </p:cNvPr>
          <p:cNvGrpSpPr/>
          <p:nvPr/>
        </p:nvGrpSpPr>
        <p:grpSpPr>
          <a:xfrm>
            <a:off x="252247" y="3938360"/>
            <a:ext cx="1129786" cy="520996"/>
            <a:chOff x="252247" y="4780610"/>
            <a:chExt cx="1129786" cy="5209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0997A4-1C70-FD80-7E0A-EEF224F9146E}"/>
                </a:ext>
              </a:extLst>
            </p:cNvPr>
            <p:cNvSpPr/>
            <p:nvPr/>
          </p:nvSpPr>
          <p:spPr>
            <a:xfrm>
              <a:off x="252247" y="5024607"/>
              <a:ext cx="1129786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Ordered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81361-342C-183B-F033-B69D70D63746}"/>
                </a:ext>
              </a:extLst>
            </p:cNvPr>
            <p:cNvSpPr txBox="1"/>
            <p:nvPr/>
          </p:nvSpPr>
          <p:spPr>
            <a:xfrm>
              <a:off x="252247" y="4780610"/>
              <a:ext cx="1129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52247" y="4703354"/>
            <a:ext cx="3923827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Ordered {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Integer.MAX_VALUE;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25D8C5-905E-C6DD-3CD3-C91F1A5412F9}"/>
              </a:ext>
            </a:extLst>
          </p:cNvPr>
          <p:cNvSpPr/>
          <p:nvPr/>
        </p:nvSpPr>
        <p:spPr>
          <a:xfrm>
            <a:off x="4757294" y="6348831"/>
            <a:ext cx="2213264" cy="2880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FilterRegistrationBean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A2FA-B953-1128-8264-FC1DE8F81944}"/>
              </a:ext>
            </a:extLst>
          </p:cNvPr>
          <p:cNvSpPr txBox="1"/>
          <p:nvPr/>
        </p:nvSpPr>
        <p:spPr>
          <a:xfrm>
            <a:off x="5497479" y="609635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65154-C1DA-4951-8E59-42FAE2BBB87E}"/>
              </a:ext>
            </a:extLst>
          </p:cNvPr>
          <p:cNvSpPr/>
          <p:nvPr/>
        </p:nvSpPr>
        <p:spPr>
          <a:xfrm>
            <a:off x="7914049" y="6348831"/>
            <a:ext cx="2213265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AbstractFilterRegistrationBean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B56563-B395-5D05-044E-51DB054B2B36}"/>
              </a:ext>
            </a:extLst>
          </p:cNvPr>
          <p:cNvSpPr txBox="1"/>
          <p:nvPr/>
        </p:nvSpPr>
        <p:spPr>
          <a:xfrm>
            <a:off x="8380121" y="6096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9E8EC-8C3E-1A68-57CD-2B523C8BDA2F}"/>
              </a:ext>
            </a:extLst>
          </p:cNvPr>
          <p:cNvSpPr/>
          <p:nvPr/>
        </p:nvSpPr>
        <p:spPr>
          <a:xfrm>
            <a:off x="8687046" y="535533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DynamicRegistrationBean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92C6D-C697-CF7F-09C5-D369301F4041}"/>
              </a:ext>
            </a:extLst>
          </p:cNvPr>
          <p:cNvSpPr txBox="1"/>
          <p:nvPr/>
        </p:nvSpPr>
        <p:spPr>
          <a:xfrm>
            <a:off x="9153118" y="5105365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BEF3C-9201-5CC8-348B-034BD0719C39}"/>
              </a:ext>
            </a:extLst>
          </p:cNvPr>
          <p:cNvSpPr/>
          <p:nvPr/>
        </p:nvSpPr>
        <p:spPr>
          <a:xfrm>
            <a:off x="9270218" y="441364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RegistrationBean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EC44ED-B9B5-C139-8C19-D2C44DBD4922}"/>
              </a:ext>
            </a:extLst>
          </p:cNvPr>
          <p:cNvSpPr txBox="1"/>
          <p:nvPr/>
        </p:nvSpPr>
        <p:spPr>
          <a:xfrm>
            <a:off x="9736290" y="4179411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2ED72-2703-FCD7-3C92-999FD07375E8}"/>
              </a:ext>
            </a:extLst>
          </p:cNvPr>
          <p:cNvSpPr/>
          <p:nvPr/>
        </p:nvSpPr>
        <p:spPr>
          <a:xfrm>
            <a:off x="10640285" y="3437540"/>
            <a:ext cx="11297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Ordered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A4359-2CD0-025A-4971-6EE924166F64}"/>
              </a:ext>
            </a:extLst>
          </p:cNvPr>
          <p:cNvSpPr txBox="1"/>
          <p:nvPr/>
        </p:nvSpPr>
        <p:spPr>
          <a:xfrm>
            <a:off x="10640285" y="3193543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404B0C-9802-4C24-BABB-DAC2DD5390CE}"/>
              </a:ext>
            </a:extLst>
          </p:cNvPr>
          <p:cNvSpPr txBox="1"/>
          <p:nvPr/>
        </p:nvSpPr>
        <p:spPr>
          <a:xfrm>
            <a:off x="11178786" y="39538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45D8E83C-27FA-5FD9-93DF-5D1441B7337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205178" y="3714539"/>
            <a:ext cx="0" cy="7116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E47067F4-C8E6-0983-D7AB-B1AE5FF2F3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376850" y="4701728"/>
            <a:ext cx="0" cy="64931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9B402A-10E6-89D9-BDB0-AC09800C0413}"/>
              </a:ext>
            </a:extLst>
          </p:cNvPr>
          <p:cNvSpPr txBox="1"/>
          <p:nvPr/>
        </p:nvSpPr>
        <p:spPr>
          <a:xfrm>
            <a:off x="10376850" y="491650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8" name="Straight Arrow Connector 42">
            <a:extLst>
              <a:ext uri="{FF2B5EF4-FFF2-40B4-BE49-F238E27FC236}">
                <a16:creationId xmlns:a16="http://schemas.microsoft.com/office/drawing/2014/main" id="{B92FCF26-50C8-6977-A0DB-7D6504355169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9793678" y="5643418"/>
            <a:ext cx="0" cy="70541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55A3DF-D825-66B7-9BC1-69C05A4D6644}"/>
              </a:ext>
            </a:extLst>
          </p:cNvPr>
          <p:cNvSpPr txBox="1"/>
          <p:nvPr/>
        </p:nvSpPr>
        <p:spPr>
          <a:xfrm>
            <a:off x="9793678" y="5888402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79" name="Straight Arrow Connector 42">
            <a:extLst>
              <a:ext uri="{FF2B5EF4-FFF2-40B4-BE49-F238E27FC236}">
                <a16:creationId xmlns:a16="http://schemas.microsoft.com/office/drawing/2014/main" id="{9B34FF95-FD4D-D9BC-0A77-0092EBFE5ED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6970558" y="6492875"/>
            <a:ext cx="943491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ADA451-87CA-20CB-72F8-9A1A8C78A5D2}"/>
              </a:ext>
            </a:extLst>
          </p:cNvPr>
          <p:cNvSpPr txBox="1"/>
          <p:nvPr/>
        </p:nvSpPr>
        <p:spPr>
          <a:xfrm>
            <a:off x="7228142" y="649287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12744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9195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off-the-shelf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filters define their own constants to help signal what order they like to be in relative to each other: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SessionRepositoryFilter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has a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 + 50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tells us it likes to be early in the chain, but it does not rule out other filters coming before it.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997A4-1C70-FD80-7E0A-EEF224F9146E}"/>
              </a:ext>
            </a:extLst>
          </p:cNvPr>
          <p:cNvSpPr/>
          <p:nvPr/>
        </p:nvSpPr>
        <p:spPr>
          <a:xfrm>
            <a:off x="252247" y="2808587"/>
            <a:ext cx="1755662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SessionRepositoryFilter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81361-342C-183B-F033-B69D70D63746}"/>
              </a:ext>
            </a:extLst>
          </p:cNvPr>
          <p:cNvSpPr txBox="1"/>
          <p:nvPr/>
        </p:nvSpPr>
        <p:spPr>
          <a:xfrm>
            <a:off x="252247" y="2564590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602230" y="3429000"/>
            <a:ext cx="6987539" cy="19120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(SessionRepositoryFilter.DEFAULT_ORDER)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SessionRepositoryFilter&lt;S extends Session&gt;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OncePerRequestFilter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 + 50;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76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53708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installed as a single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 chain, and its concrete type is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5704277" y="1876416"/>
            <a:ext cx="6309045" cy="21455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(FilterConfig filterConfig) throws ServletException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response, FilterChain chain)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destroy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DFE8F77-71FA-0187-1F51-253C812CD73D}"/>
              </a:ext>
            </a:extLst>
          </p:cNvPr>
          <p:cNvGrpSpPr/>
          <p:nvPr/>
        </p:nvGrpSpPr>
        <p:grpSpPr>
          <a:xfrm>
            <a:off x="252247" y="2627055"/>
            <a:ext cx="4515696" cy="2791822"/>
            <a:chOff x="252247" y="1785855"/>
            <a:chExt cx="4515696" cy="27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6082D-EE0C-801F-10EE-88CE4C052B93}"/>
                </a:ext>
              </a:extLst>
            </p:cNvPr>
            <p:cNvSpPr/>
            <p:nvPr/>
          </p:nvSpPr>
          <p:spPr>
            <a:xfrm>
              <a:off x="252248" y="4270804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FilterChainProxy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BDE282-25B5-63DD-5ABA-4604107E82C7}"/>
                </a:ext>
              </a:extLst>
            </p:cNvPr>
            <p:cNvSpPr txBox="1"/>
            <p:nvPr/>
          </p:nvSpPr>
          <p:spPr>
            <a:xfrm>
              <a:off x="1124605" y="4024583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9D2E9D-3E30-4B35-86DD-BB71E4950598}"/>
                </a:ext>
              </a:extLst>
            </p:cNvPr>
            <p:cNvSpPr/>
            <p:nvPr/>
          </p:nvSpPr>
          <p:spPr>
            <a:xfrm>
              <a:off x="252247" y="2049177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B0EEB-703F-9E44-8FEE-444E002C6F01}"/>
                </a:ext>
              </a:extLst>
            </p:cNvPr>
            <p:cNvSpPr txBox="1"/>
            <p:nvPr/>
          </p:nvSpPr>
          <p:spPr>
            <a:xfrm>
              <a:off x="584231" y="178585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3539FB-76B0-30F8-28AD-AF95F01E3A2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124606" y="3534689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CD8C9-AEFC-D51D-EADA-C15A699843B1}"/>
                </a:ext>
              </a:extLst>
            </p:cNvPr>
            <p:cNvSpPr txBox="1"/>
            <p:nvPr/>
          </p:nvSpPr>
          <p:spPr>
            <a:xfrm>
              <a:off x="632162" y="264601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949A5-559B-9160-77BB-5A58CA945CBD}"/>
                </a:ext>
              </a:extLst>
            </p:cNvPr>
            <p:cNvSpPr/>
            <p:nvPr/>
          </p:nvSpPr>
          <p:spPr>
            <a:xfrm>
              <a:off x="252247" y="3189410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19774-52F0-EB8C-AA0E-D364BC2713C9}"/>
                </a:ext>
              </a:extLst>
            </p:cNvPr>
            <p:cNvSpPr txBox="1"/>
            <p:nvPr/>
          </p:nvSpPr>
          <p:spPr>
            <a:xfrm>
              <a:off x="1124605" y="2930517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6BC0FF-1ED4-2A01-F195-DC5D0CFA1C54}"/>
                </a:ext>
              </a:extLst>
            </p:cNvPr>
            <p:cNvCxnSpPr>
              <a:cxnSpLocks/>
              <a:stCxn id="19" idx="0"/>
              <a:endCxn id="14" idx="2"/>
            </p:cNvCxnSpPr>
            <p:nvPr/>
          </p:nvCxnSpPr>
          <p:spPr>
            <a:xfrm flipV="1">
              <a:off x="1124606" y="2348840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5A8413-2A49-0B35-B9FD-9633376985E4}"/>
                </a:ext>
              </a:extLst>
            </p:cNvPr>
            <p:cNvSpPr txBox="1"/>
            <p:nvPr/>
          </p:nvSpPr>
          <p:spPr>
            <a:xfrm>
              <a:off x="632161" y="373557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3CF6C-4BA4-0F09-F782-B4DCBA69AEBF}"/>
                </a:ext>
              </a:extLst>
            </p:cNvPr>
            <p:cNvSpPr txBox="1"/>
            <p:nvPr/>
          </p:nvSpPr>
          <p:spPr>
            <a:xfrm>
              <a:off x="2662931" y="207589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35B23-656F-41F7-5B2F-FFCB4A7D9F29}"/>
                </a:ext>
              </a:extLst>
            </p:cNvPr>
            <p:cNvSpPr txBox="1"/>
            <p:nvPr/>
          </p:nvSpPr>
          <p:spPr>
            <a:xfrm>
              <a:off x="2662929" y="322040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7289D-CB6E-053C-0C61-D71A293E9DB8}"/>
                </a:ext>
              </a:extLst>
            </p:cNvPr>
            <p:cNvSpPr txBox="1"/>
            <p:nvPr/>
          </p:nvSpPr>
          <p:spPr>
            <a:xfrm>
              <a:off x="2662928" y="430112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22E9BE-90AF-1CD5-26E4-E0971C8B1019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1996964" y="2199009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1EA462-AEA9-74AF-AD00-888CB9FB2C45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>
              <a:off x="1996964" y="3342847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5FF98D-E7BC-2C57-5503-82F2788ABCF9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 flipV="1">
              <a:off x="1996964" y="4424240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123448-E3E5-5F4A-9AD8-D06C3033FE6C}"/>
              </a:ext>
            </a:extLst>
          </p:cNvPr>
          <p:cNvSpPr txBox="1"/>
          <p:nvPr/>
        </p:nvSpPr>
        <p:spPr>
          <a:xfrm>
            <a:off x="5704277" y="4449958"/>
            <a:ext cx="5031704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jakarta.servlet;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import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java.io.IOException;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FilterChain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4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1455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a Spring Boot application, the security filter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it is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 that it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applied to every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installed at a position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DEFAULT_FILTER_ORDER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in turn is anchored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the maximum order that a Spring Boot application expects filters to have if they wrap the request, modifying its behavior.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2349381" y="4723923"/>
            <a:ext cx="7566806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DEFAULT_FILTER_ORDER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OrderedFilter.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-100;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32071-2FD7-857B-A4E7-5E6C4DE43148}"/>
              </a:ext>
            </a:extLst>
          </p:cNvPr>
          <p:cNvSpPr txBox="1"/>
          <p:nvPr/>
        </p:nvSpPr>
        <p:spPr>
          <a:xfrm>
            <a:off x="3457152" y="3429000"/>
            <a:ext cx="5277696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org.springframework.boot.web.servlet.filter;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OrderedFilter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extends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Filter, Ordered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int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0;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1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64" y="2677508"/>
            <a:ext cx="2423523" cy="1077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A80B-D80B-C251-8938-A90BB8591477}"/>
              </a:ext>
            </a:extLst>
          </p:cNvPr>
          <p:cNvSpPr txBox="1">
            <a:spLocks/>
          </p:cNvSpPr>
          <p:nvPr/>
        </p:nvSpPr>
        <p:spPr>
          <a:xfrm>
            <a:off x="6794815" y="2678723"/>
            <a:ext cx="3406889" cy="107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are you allowed to do?</a:t>
            </a:r>
            <a:endParaRPr lang="en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AB08E-2F93-7DBE-8DFB-01A79AEB8CD2}"/>
              </a:ext>
            </a:extLst>
          </p:cNvPr>
          <p:cNvCxnSpPr>
            <a:cxnSpLocks/>
          </p:cNvCxnSpPr>
          <p:nvPr/>
        </p:nvCxnSpPr>
        <p:spPr>
          <a:xfrm>
            <a:off x="6031785" y="2677510"/>
            <a:ext cx="0" cy="1077951"/>
          </a:xfrm>
          <a:prstGeom prst="line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864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point of view of the container,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single physical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but,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inside of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there are additional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each playing a special role.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internal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27BF0A54-FDC1-CA61-C14B-0BF9BE8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2548660"/>
            <a:ext cx="4721323" cy="3323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33D44-75C3-1B2E-AD62-CEADE93F247C}"/>
              </a:ext>
            </a:extLst>
          </p:cNvPr>
          <p:cNvSpPr txBox="1">
            <a:spLocks/>
          </p:cNvSpPr>
          <p:nvPr/>
        </p:nvSpPr>
        <p:spPr>
          <a:xfrm>
            <a:off x="5533053" y="2544691"/>
            <a:ext cx="6480269" cy="235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contains all the security logic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arranged internally as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 chains)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the filters have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 API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since they all implement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interface.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all have the opportunity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rest of the chain.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9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even one 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of indirection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security filter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usually installed in the container as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does not have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be a Spring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usually with a fixed name of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5850AD-A08F-F7D7-E41B-99060746C31D}"/>
              </a:ext>
            </a:extLst>
          </p:cNvPr>
          <p:cNvGrpSpPr/>
          <p:nvPr/>
        </p:nvGrpSpPr>
        <p:grpSpPr>
          <a:xfrm>
            <a:off x="252247" y="3711467"/>
            <a:ext cx="4515696" cy="2791822"/>
            <a:chOff x="252247" y="3209730"/>
            <a:chExt cx="4515696" cy="2791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8" y="5694679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124605" y="544845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3473052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584231" y="320973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124606" y="4958564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FF636-2953-9E6A-67EA-5F8F85ADE5E0}"/>
                </a:ext>
              </a:extLst>
            </p:cNvPr>
            <p:cNvSpPr txBox="1"/>
            <p:nvPr/>
          </p:nvSpPr>
          <p:spPr>
            <a:xfrm>
              <a:off x="632162" y="406988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00EE4-19A2-D3EE-C79F-B2276B0E4A0E}"/>
                </a:ext>
              </a:extLst>
            </p:cNvPr>
            <p:cNvSpPr/>
            <p:nvPr/>
          </p:nvSpPr>
          <p:spPr>
            <a:xfrm>
              <a:off x="252247" y="4613285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F6C5C-6D9B-6773-BC85-ABFEA6C1CE47}"/>
                </a:ext>
              </a:extLst>
            </p:cNvPr>
            <p:cNvSpPr txBox="1"/>
            <p:nvPr/>
          </p:nvSpPr>
          <p:spPr>
            <a:xfrm>
              <a:off x="1124605" y="4354392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7EC5A-ED4F-31FC-6A9B-364A56A2FE1A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1124606" y="3772715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632161" y="515944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62931" y="3499773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3D5BB-B2F1-B626-F474-E0D18069F890}"/>
                </a:ext>
              </a:extLst>
            </p:cNvPr>
            <p:cNvSpPr txBox="1"/>
            <p:nvPr/>
          </p:nvSpPr>
          <p:spPr>
            <a:xfrm>
              <a:off x="2662929" y="464428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1996964" y="3622884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F25815-FDB8-F6FF-2753-82F1DAFBC001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1996964" y="4766722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238D83-1E12-5405-FC41-4685B7B367DE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1996964" y="5848115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FDDFB9-69EF-16CD-3CA8-D636556157DD}"/>
                </a:ext>
              </a:extLst>
            </p:cNvPr>
            <p:cNvSpPr txBox="1"/>
            <p:nvPr/>
          </p:nvSpPr>
          <p:spPr>
            <a:xfrm>
              <a:off x="2662928" y="572500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4149952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DelegatingFilterProxy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GenericFilterBean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WebApplicationContext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webApplicationContext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volatile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delegate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C35561-4192-9A42-913C-E52CB427B4AF}"/>
              </a:ext>
            </a:extLst>
          </p:cNvPr>
          <p:cNvGrpSpPr/>
          <p:nvPr/>
        </p:nvGrpSpPr>
        <p:grpSpPr>
          <a:xfrm>
            <a:off x="4767941" y="2492145"/>
            <a:ext cx="7245381" cy="1275785"/>
            <a:chOff x="4767941" y="2576124"/>
            <a:chExt cx="7245381" cy="12757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702F06-7D31-9463-7809-06A1E5754817}"/>
                </a:ext>
              </a:extLst>
            </p:cNvPr>
            <p:cNvSpPr/>
            <p:nvPr/>
          </p:nvSpPr>
          <p:spPr>
            <a:xfrm>
              <a:off x="4767941" y="3146838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1A9500-ACB0-28E9-059E-1E969E46791F}"/>
                </a:ext>
              </a:extLst>
            </p:cNvPr>
            <p:cNvSpPr/>
            <p:nvPr/>
          </p:nvSpPr>
          <p:spPr>
            <a:xfrm>
              <a:off x="7310482" y="2810034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WebApplicationContext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127B26-1A1E-9A7C-405F-7077A2234459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6512657" y="2959866"/>
              <a:ext cx="797825" cy="340409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A66B6-F7A0-76E0-7B04-819B28E516F8}"/>
                </a:ext>
              </a:extLst>
            </p:cNvPr>
            <p:cNvSpPr txBox="1"/>
            <p:nvPr/>
          </p:nvSpPr>
          <p:spPr>
            <a:xfrm>
              <a:off x="6626876" y="319995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833135-D815-D0D8-AC94-0DF31D958046}"/>
                </a:ext>
              </a:extLst>
            </p:cNvPr>
            <p:cNvSpPr txBox="1"/>
            <p:nvPr/>
          </p:nvSpPr>
          <p:spPr>
            <a:xfrm>
              <a:off x="10537951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458523-2867-0CD6-13A8-E45F731D457B}"/>
                </a:ext>
              </a:extLst>
            </p:cNvPr>
            <p:cNvSpPr txBox="1"/>
            <p:nvPr/>
          </p:nvSpPr>
          <p:spPr>
            <a:xfrm>
              <a:off x="5237785" y="288433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92E3FE-B04F-7B56-6661-4C9D510F872E}"/>
                </a:ext>
              </a:extLst>
            </p:cNvPr>
            <p:cNvSpPr/>
            <p:nvPr/>
          </p:nvSpPr>
          <p:spPr>
            <a:xfrm>
              <a:off x="10143326" y="2808009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ApplicationContext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895CF7-22E7-5B81-74A4-EECEF3DC8004}"/>
                </a:ext>
              </a:extLst>
            </p:cNvPr>
            <p:cNvSpPr txBox="1"/>
            <p:nvPr/>
          </p:nvSpPr>
          <p:spPr>
            <a:xfrm>
              <a:off x="9415680" y="271161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9C1342-7D92-51E6-8EAF-822808DA6C47}"/>
                </a:ext>
              </a:extLst>
            </p:cNvPr>
            <p:cNvCxnSpPr>
              <a:cxnSpLocks/>
              <a:stCxn id="26" idx="3"/>
              <a:endCxn id="46" idx="1"/>
            </p:cNvCxnSpPr>
            <p:nvPr/>
          </p:nvCxnSpPr>
          <p:spPr>
            <a:xfrm flipV="1">
              <a:off x="9180478" y="2957841"/>
              <a:ext cx="962848" cy="202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4B64A1-AA58-13EC-E21C-4DF59F0C78C1}"/>
                </a:ext>
              </a:extLst>
            </p:cNvPr>
            <p:cNvSpPr/>
            <p:nvPr/>
          </p:nvSpPr>
          <p:spPr>
            <a:xfrm>
              <a:off x="7310482" y="3552246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C5DEB98-B35C-98A3-B90D-141B0BBE452B}"/>
                </a:ext>
              </a:extLst>
            </p:cNvPr>
            <p:cNvCxnSpPr>
              <a:cxnSpLocks/>
              <a:stCxn id="25" idx="3"/>
              <a:endCxn id="52" idx="1"/>
            </p:cNvCxnSpPr>
            <p:nvPr/>
          </p:nvCxnSpPr>
          <p:spPr>
            <a:xfrm>
              <a:off x="6512657" y="3300275"/>
              <a:ext cx="797825" cy="401803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499E44-4817-DDBB-2F4C-46D25D6C3636}"/>
                </a:ext>
              </a:extLst>
            </p:cNvPr>
            <p:cNvSpPr txBox="1"/>
            <p:nvPr/>
          </p:nvSpPr>
          <p:spPr>
            <a:xfrm>
              <a:off x="7705107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227199-420C-AD05-D956-3F747B212C0E}"/>
                </a:ext>
              </a:extLst>
            </p:cNvPr>
            <p:cNvSpPr txBox="1"/>
            <p:nvPr/>
          </p:nvSpPr>
          <p:spPr>
            <a:xfrm>
              <a:off x="7705106" y="333083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capable of being matched against an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decide whether it applies to that request.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Used to configure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2504420"/>
            <a:ext cx="668902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boolean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matches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(HttpServletRequest request);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List&lt;Filter&gt;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657F42-70F5-C989-AE63-D9149E004080}"/>
              </a:ext>
            </a:extLst>
          </p:cNvPr>
          <p:cNvGrpSpPr/>
          <p:nvPr/>
        </p:nvGrpSpPr>
        <p:grpSpPr>
          <a:xfrm>
            <a:off x="252247" y="2392448"/>
            <a:ext cx="4508609" cy="1921576"/>
            <a:chOff x="252247" y="2504420"/>
            <a:chExt cx="4508609" cy="1921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7" y="4119123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428947" y="3888291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2773104"/>
              <a:ext cx="1949775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SecurityFilterChain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686761" y="250442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227135" y="3072767"/>
              <a:ext cx="0" cy="1046356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702738" y="347283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55844" y="279530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202022" y="2918419"/>
              <a:ext cx="453822" cy="4517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F2202-0A0D-D529-136C-E02ADEAE37CC}"/>
                </a:ext>
              </a:extLst>
            </p:cNvPr>
            <p:cNvSpPr txBox="1"/>
            <p:nvPr/>
          </p:nvSpPr>
          <p:spPr>
            <a:xfrm>
              <a:off x="2655844" y="414944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1762A14-F3B8-BADC-EF48-9720FD39C97A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 flipV="1">
              <a:off x="2202022" y="4272559"/>
              <a:ext cx="453822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0195CC-1D06-13BD-7179-D1AA60E66CDC}"/>
              </a:ext>
            </a:extLst>
          </p:cNvPr>
          <p:cNvGrpSpPr/>
          <p:nvPr/>
        </p:nvGrpSpPr>
        <p:grpSpPr>
          <a:xfrm>
            <a:off x="252247" y="4999964"/>
            <a:ext cx="4590241" cy="1275785"/>
            <a:chOff x="4590237" y="4694170"/>
            <a:chExt cx="4590241" cy="12757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71962F-A9E2-0B8B-88B5-A22954052858}"/>
                </a:ext>
              </a:extLst>
            </p:cNvPr>
            <p:cNvSpPr/>
            <p:nvPr/>
          </p:nvSpPr>
          <p:spPr>
            <a:xfrm>
              <a:off x="7310482" y="4928080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RequestMatcher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9F05-E00A-8976-03F8-87C052BCFE2A}"/>
                </a:ext>
              </a:extLst>
            </p:cNvPr>
            <p:cNvCxnSpPr>
              <a:cxnSpLocks/>
              <a:stCxn id="64" idx="3"/>
              <a:endCxn id="44" idx="1"/>
            </p:cNvCxnSpPr>
            <p:nvPr/>
          </p:nvCxnSpPr>
          <p:spPr>
            <a:xfrm flipV="1">
              <a:off x="6540012" y="5077912"/>
              <a:ext cx="770470" cy="34227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88137F-898F-495E-CB78-77A5BB54CF16}"/>
                </a:ext>
              </a:extLst>
            </p:cNvPr>
            <p:cNvSpPr txBox="1"/>
            <p:nvPr/>
          </p:nvSpPr>
          <p:spPr>
            <a:xfrm>
              <a:off x="6626876" y="531799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699D55-1111-FE5D-7B0D-C55EB1E6C81F}"/>
                </a:ext>
              </a:extLst>
            </p:cNvPr>
            <p:cNvSpPr txBox="1"/>
            <p:nvPr/>
          </p:nvSpPr>
          <p:spPr>
            <a:xfrm>
              <a:off x="5237785" y="5002382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3586B4-6D5C-A3E4-3948-DBE9AB9783B6}"/>
                </a:ext>
              </a:extLst>
            </p:cNvPr>
            <p:cNvSpPr/>
            <p:nvPr/>
          </p:nvSpPr>
          <p:spPr>
            <a:xfrm>
              <a:off x="7310482" y="5670292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31DD262-EFDE-4687-BCC9-4D487EBE10F0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>
              <a:off x="6540012" y="5420187"/>
              <a:ext cx="770470" cy="399937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AB941E-4924-695F-B9FF-044DB8E2C09C}"/>
                </a:ext>
              </a:extLst>
            </p:cNvPr>
            <p:cNvSpPr txBox="1"/>
            <p:nvPr/>
          </p:nvSpPr>
          <p:spPr>
            <a:xfrm>
              <a:off x="7705107" y="469417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3D8CA6-7F4C-8319-0B86-8272AB865549}"/>
                </a:ext>
              </a:extLst>
            </p:cNvPr>
            <p:cNvSpPr txBox="1"/>
            <p:nvPr/>
          </p:nvSpPr>
          <p:spPr>
            <a:xfrm>
              <a:off x="7705106" y="544888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48A0C2-DE6A-98F5-08D3-0286CD0C9730}"/>
                </a:ext>
              </a:extLst>
            </p:cNvPr>
            <p:cNvSpPr/>
            <p:nvPr/>
          </p:nvSpPr>
          <p:spPr>
            <a:xfrm>
              <a:off x="4590237" y="5266750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104149-D514-307E-ACED-4C4D80C5E610}"/>
              </a:ext>
            </a:extLst>
          </p:cNvPr>
          <p:cNvSpPr txBox="1"/>
          <p:nvPr/>
        </p:nvSpPr>
        <p:spPr>
          <a:xfrm>
            <a:off x="5324294" y="4356868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DefaultSecurityFilterChain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RequestMatcher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List&lt;Filter&gt;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9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05841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performs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security for Spring Security.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to WebSecurity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exposing it 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exposing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configuration is imported when using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6096000" y="3259754"/>
            <a:ext cx="5917322" cy="28407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proxyBeanMethods = false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WebSecurityConfiguration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ImportAware, BeanClassLoaderAware {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List&lt;SecurityFilterChain&gt;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= Collections.emptyList();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pic>
        <p:nvPicPr>
          <p:cNvPr id="4" name="Picture 3" descr="springSecurityFilterChain Bean">
            <a:extLst>
              <a:ext uri="{FF2B5EF4-FFF2-40B4-BE49-F238E27FC236}">
                <a16:creationId xmlns:a16="http://schemas.microsoft.com/office/drawing/2014/main" id="{FEBE7C96-D1C0-4C21-FCF7-B16C07E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3259754"/>
            <a:ext cx="5542063" cy="35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97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created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known as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delegates to.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Customizations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by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exposing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3426312"/>
            <a:ext cx="11761074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org.springframework.security.config.annotation.web.builders;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 class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AbstractConfiguredSecurityBuilder&lt;Filter, WebSecurity&gt;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SecurityBuilder&lt;Filter&gt;, ApplicationContextAware, ServletContextAware {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List&lt;RequestMatcher&gt; ignoredRequests;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List&lt;SecurityBuilder&lt;? extends SecurityFilterChain&gt;&gt;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securityFilterChainBuilders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HttpFirewall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httpFirewall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ServletContext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servletContext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3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01788-FA27-70F8-1EB5-E1FAB7FA20FA}"/>
              </a:ext>
            </a:extLst>
          </p:cNvPr>
          <p:cNvSpPr/>
          <p:nvPr/>
        </p:nvSpPr>
        <p:spPr>
          <a:xfrm>
            <a:off x="263067" y="1251311"/>
            <a:ext cx="2528124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SecurityBuilder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1B8C9-508B-5EB8-BB31-B5B13D0C4C9F}"/>
              </a:ext>
            </a:extLst>
          </p:cNvPr>
          <p:cNvSpPr txBox="1"/>
          <p:nvPr/>
        </p:nvSpPr>
        <p:spPr>
          <a:xfrm>
            <a:off x="1710446" y="98681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4670872"/>
            <a:ext cx="10810" cy="133167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7FB7DF-A041-EA3D-751B-7EA122C17DAF}"/>
              </a:ext>
            </a:extLst>
          </p:cNvPr>
          <p:cNvSpPr txBox="1"/>
          <p:nvPr/>
        </p:nvSpPr>
        <p:spPr>
          <a:xfrm>
            <a:off x="954438" y="20305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4363999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416270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ED558-D4FC-8FBC-97C0-7D97CEFE028D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1527119" y="3063150"/>
            <a:ext cx="0" cy="130084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56546" y="555858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C665D-1BEE-DCC4-2163-2252AE3DAEB6}"/>
              </a:ext>
            </a:extLst>
          </p:cNvPr>
          <p:cNvSpPr txBox="1"/>
          <p:nvPr/>
        </p:nvSpPr>
        <p:spPr>
          <a:xfrm>
            <a:off x="3183327" y="1278032"/>
            <a:ext cx="2812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8E5E3-7E08-D6CC-DD26-A7C4D858E0B0}"/>
              </a:ext>
            </a:extLst>
          </p:cNvPr>
          <p:cNvSpPr txBox="1"/>
          <p:nvPr/>
        </p:nvSpPr>
        <p:spPr>
          <a:xfrm>
            <a:off x="3183318" y="4394324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0872-45DB-E6F1-C2BF-4D469C320924}"/>
              </a:ext>
            </a:extLst>
          </p:cNvPr>
          <p:cNvSpPr txBox="1"/>
          <p:nvPr/>
        </p:nvSpPr>
        <p:spPr>
          <a:xfrm>
            <a:off x="3183318" y="6032876"/>
            <a:ext cx="3559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org.springframework.security.config.annotation.web.builders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8C437-59AE-CF91-F33C-1CE3E67167B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791191" y="1401143"/>
            <a:ext cx="392136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938D9-83EA-11D6-3582-F1B5C799B06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791181" y="4517435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1E1D5-B79C-32E6-6280-0A35792D136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780370" y="6155987"/>
            <a:ext cx="40294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AFC678-44AE-D91D-E5DA-B14C3EE65B79}"/>
              </a:ext>
            </a:extLst>
          </p:cNvPr>
          <p:cNvSpPr/>
          <p:nvPr/>
        </p:nvSpPr>
        <p:spPr>
          <a:xfrm>
            <a:off x="263056" y="2756277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AbstractSecurityBuilder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4C252-21C0-568C-CB75-562821899D6B}"/>
              </a:ext>
            </a:extLst>
          </p:cNvPr>
          <p:cNvSpPr txBox="1"/>
          <p:nvPr/>
        </p:nvSpPr>
        <p:spPr>
          <a:xfrm>
            <a:off x="1581844" y="252414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30E70-0666-474C-C02E-EAA677120D1F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1527119" y="1550974"/>
            <a:ext cx="10" cy="120530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DBCB1E-68EA-BD70-4F89-882F68183169}"/>
              </a:ext>
            </a:extLst>
          </p:cNvPr>
          <p:cNvSpPr txBox="1"/>
          <p:nvPr/>
        </p:nvSpPr>
        <p:spPr>
          <a:xfrm>
            <a:off x="960534" y="402151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EB8CB-8FAB-248F-C386-C52D5B048C0E}"/>
              </a:ext>
            </a:extLst>
          </p:cNvPr>
          <p:cNvSpPr txBox="1"/>
          <p:nvPr/>
        </p:nvSpPr>
        <p:spPr>
          <a:xfrm>
            <a:off x="3183318" y="2786602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743DD8-0474-D054-060F-A0B6DD4D004A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2791181" y="2909713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9DD97B8-76F5-D537-49A2-FB2845E6AA4E}"/>
              </a:ext>
            </a:extLst>
          </p:cNvPr>
          <p:cNvSpPr txBox="1">
            <a:spLocks/>
          </p:cNvSpPr>
          <p:nvPr/>
        </p:nvSpPr>
        <p:spPr>
          <a:xfrm>
            <a:off x="6939252" y="1785478"/>
            <a:ext cx="5073950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Builds an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D4D03-6BE3-83C9-5604-E164266421F2}"/>
              </a:ext>
            </a:extLst>
          </p:cNvPr>
          <p:cNvSpPr txBox="1"/>
          <p:nvPr/>
        </p:nvSpPr>
        <p:spPr>
          <a:xfrm>
            <a:off x="6939252" y="1016806"/>
            <a:ext cx="5074020" cy="7686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SecurityBuilder&lt;O&gt; {</a:t>
            </a: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6939152" y="2434579"/>
            <a:ext cx="5074050" cy="3400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AbstractSecurityBuilder&lt;O&gt;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SecurityBuilder&lt;O&gt;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=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AtomicBoolean();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   public final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compareAndSet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true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 =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AlreadyBuiltException("This object has already been built");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(!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IllegalStateException("This object has not been built");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6939183" y="5834741"/>
            <a:ext cx="5074019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that ensures the object being built is only built one time.</a:t>
            </a:r>
          </a:p>
        </p:txBody>
      </p:sp>
    </p:spTree>
    <p:extLst>
      <p:ext uri="{BB962C8B-B14F-4D97-AF65-F5344CB8AC3E}">
        <p14:creationId xmlns:p14="http://schemas.microsoft.com/office/powerpoint/2010/main" val="67164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1860778"/>
            <a:ext cx="10810" cy="41417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1553905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135261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26809" y="38085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4776734" y="583879"/>
            <a:ext cx="6947596" cy="49209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AbstractConfiguredSecurityBuilder&lt;O, B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SecurityBuilder&lt;O&gt;&gt;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AbstractSecurityBuilder&lt;O&gt;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LinkedHashMap&lt;Class&lt;?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SecurityConfigurer&lt;O, B&gt;&gt;, List&lt;SecurityConfigurer&lt;O, B&gt;&gt;&gt;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BuildState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UNBUILT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synchronized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INITIALIZING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O result =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result;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4776734" y="5504842"/>
            <a:ext cx="6129416" cy="110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that allows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be applied to it.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makes modifying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 strategy that can be customized and broken up into several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objects that have more specific goals than that of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example,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may build an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but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might populate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with the filters necessary for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form-based login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2042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convenient base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creating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implementation allows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overriding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239011-D5BE-6B90-2849-3002FB4B6F4C}"/>
              </a:ext>
            </a:extLst>
          </p:cNvPr>
          <p:cNvGrpSpPr/>
          <p:nvPr/>
        </p:nvGrpSpPr>
        <p:grpSpPr>
          <a:xfrm>
            <a:off x="252247" y="2152534"/>
            <a:ext cx="6689072" cy="1712134"/>
            <a:chOff x="252247" y="3709761"/>
            <a:chExt cx="6689072" cy="17121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F4FE1B-692B-B9B4-097E-F379A3BFD1AA}"/>
                </a:ext>
              </a:extLst>
            </p:cNvPr>
            <p:cNvSpPr/>
            <p:nvPr/>
          </p:nvSpPr>
          <p:spPr>
            <a:xfrm>
              <a:off x="252247" y="3958494"/>
              <a:ext cx="2260951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SecurityConfigurer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587F9-7A3B-EDBB-950B-8B311DA6FBC4}"/>
                </a:ext>
              </a:extLst>
            </p:cNvPr>
            <p:cNvSpPr txBox="1"/>
            <p:nvPr/>
          </p:nvSpPr>
          <p:spPr>
            <a:xfrm>
              <a:off x="842349" y="370976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36CA-8918-9914-24FB-74711EA57480}"/>
                </a:ext>
              </a:extLst>
            </p:cNvPr>
            <p:cNvSpPr txBox="1"/>
            <p:nvPr/>
          </p:nvSpPr>
          <p:spPr>
            <a:xfrm>
              <a:off x="842349" y="456085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46ED52-B942-C661-B4D8-3AC598B1F252}"/>
                </a:ext>
              </a:extLst>
            </p:cNvPr>
            <p:cNvSpPr/>
            <p:nvPr/>
          </p:nvSpPr>
          <p:spPr>
            <a:xfrm>
              <a:off x="252247" y="5115022"/>
              <a:ext cx="2260951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WebSecurityConfigurerAdapter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9D6395-38AB-8321-7C03-6366F6EDF507}"/>
                </a:ext>
              </a:extLst>
            </p:cNvPr>
            <p:cNvSpPr txBox="1"/>
            <p:nvPr/>
          </p:nvSpPr>
          <p:spPr>
            <a:xfrm>
              <a:off x="1382722" y="4863775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689F8-787E-4172-A03A-DB67EACCA42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1382723" y="4258157"/>
              <a:ext cx="0" cy="85686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FC501-7A1B-008B-4540-E6D9905A4FCE}"/>
                </a:ext>
              </a:extLst>
            </p:cNvPr>
            <p:cNvSpPr txBox="1"/>
            <p:nvPr/>
          </p:nvSpPr>
          <p:spPr>
            <a:xfrm>
              <a:off x="3049505" y="3985214"/>
              <a:ext cx="29126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75F64-5CB5-A395-03D0-BEEE21766B90}"/>
                </a:ext>
              </a:extLst>
            </p:cNvPr>
            <p:cNvSpPr txBox="1"/>
            <p:nvPr/>
          </p:nvSpPr>
          <p:spPr>
            <a:xfrm>
              <a:off x="3049505" y="5146021"/>
              <a:ext cx="38918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org.springframework.security.config.annotation.web.configuration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2741A9-063A-0CE3-42E5-0241330232AC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 flipV="1">
              <a:off x="2513198" y="4108325"/>
              <a:ext cx="536307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F9C00-8F42-4A68-611B-3C56EBCF382B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2513198" y="5268459"/>
              <a:ext cx="536307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4172615"/>
            <a:ext cx="6727738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abstract class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WebSecurityConfigurerAdapter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WebSecurity&gt; {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parentAuthenticationBuilder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9E12DEB-A610-B556-9F49-7ED4BC0C30E7}"/>
              </a:ext>
            </a:extLst>
          </p:cNvPr>
          <p:cNvSpPr txBox="1">
            <a:spLocks/>
          </p:cNvSpPr>
          <p:nvPr/>
        </p:nvSpPr>
        <p:spPr>
          <a:xfrm>
            <a:off x="7337248" y="4172615"/>
            <a:ext cx="4676073" cy="247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Configures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2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customization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most instances users will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create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exposes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will automatically be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annotation.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437755" y="2682399"/>
            <a:ext cx="7390056" cy="8094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WebSecurityConfigurer&lt;T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T&gt; {   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for configuring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first have their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invoked.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all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methods have been invoked, each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is invoked.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6" y="2682399"/>
            <a:ext cx="4959090" cy="2286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Type parameters: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&lt;O&gt; – The object being built by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&lt;B&gt; –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builds objects of type O.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      This is also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is being configured.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SecurityConfigurer&lt;O, B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SecurityBuilder&lt;O&gt;&gt; {   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4332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can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all managed by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the same top level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all are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Spring Security filter contains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dispatches a request to the first chain that matches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 feature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this dispatch process is that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chain ever handles a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security filters dispatch">
            <a:extLst>
              <a:ext uri="{FF2B5EF4-FFF2-40B4-BE49-F238E27FC236}">
                <a16:creationId xmlns:a16="http://schemas.microsoft.com/office/drawing/2014/main" id="{FA6DFCD9-0B90-CED1-4183-95F70C74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7" y="2963483"/>
            <a:ext cx="4655655" cy="30135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7FF6D-04D1-B63D-CF5C-A245DF9F9A88}"/>
              </a:ext>
            </a:extLst>
          </p:cNvPr>
          <p:cNvSpPr txBox="1">
            <a:spLocks/>
          </p:cNvSpPr>
          <p:nvPr/>
        </p:nvSpPr>
        <p:spPr>
          <a:xfrm>
            <a:off x="6668280" y="4048399"/>
            <a:ext cx="5381826" cy="84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happening based on matching the request path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/foo/**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05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6"/>
            <a:ext cx="11761074" cy="258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vanilla Spring Boot application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 no custom security 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(call it n)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where usually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(n-1) chains are there just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like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/css/**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/images/**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 error view: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/error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last chain matches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catch-all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path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and is more active, containing logic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writing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so on.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total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this chain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don’t have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concern themselves with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which filters are used and when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98EFA0-DF2B-94C2-94E6-C15549DF867D}"/>
              </a:ext>
            </a:extLst>
          </p:cNvPr>
          <p:cNvSpPr txBox="1">
            <a:spLocks/>
          </p:cNvSpPr>
          <p:nvPr/>
        </p:nvSpPr>
        <p:spPr>
          <a:xfrm>
            <a:off x="252247" y="4441542"/>
            <a:ext cx="11761074" cy="205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All filters internal to Spring Security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important, especially in a Spring Boot application, where, by default, all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automatically with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want to add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security chain, you need to either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 make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be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wrap it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FilterRegistrationBean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explicitly disables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registration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C07C1B-E064-A81D-3D7F-039B4692404F}"/>
              </a:ext>
            </a:extLst>
          </p:cNvPr>
          <p:cNvCxnSpPr>
            <a:cxnSpLocks/>
          </p:cNvCxnSpPr>
          <p:nvPr/>
        </p:nvCxnSpPr>
        <p:spPr>
          <a:xfrm>
            <a:off x="597159" y="3928189"/>
            <a:ext cx="11271380" cy="0"/>
          </a:xfrm>
          <a:prstGeom prst="line">
            <a:avLst/>
          </a:prstGeom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25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chain in a Spring Boot application (the one with the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request matcher)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predefined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configure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application endpoints.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interpreted as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with the first object (with the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order 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having 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1F51-2886-9E45-2EDF-69CCC6943374}"/>
              </a:ext>
            </a:extLst>
          </p:cNvPr>
          <p:cNvSpPr txBox="1"/>
          <p:nvPr/>
        </p:nvSpPr>
        <p:spPr>
          <a:xfrm>
            <a:off x="2312597" y="2568848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- 5;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IGNORED_ORDER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F46E9E-D7E9-FDB8-4D16-2B9B0C7591FA}"/>
              </a:ext>
            </a:extLst>
          </p:cNvPr>
          <p:cNvSpPr txBox="1">
            <a:spLocks/>
          </p:cNvSpPr>
          <p:nvPr/>
        </p:nvSpPr>
        <p:spPr>
          <a:xfrm>
            <a:off x="252247" y="5139718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GNORED_ORDER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ignores standard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resource paths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303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it off completely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security.basic.enabled = 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use it as a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define other rules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 a lower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Decorate the class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349380" y="2980572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...;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1CE6D-DAC5-97F3-E5AE-718A7ADE36AC}"/>
              </a:ext>
            </a:extLst>
          </p:cNvPr>
          <p:cNvSpPr txBox="1">
            <a:spLocks/>
          </p:cNvSpPr>
          <p:nvPr/>
        </p:nvSpPr>
        <p:spPr>
          <a:xfrm>
            <a:off x="252247" y="5857604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bean causes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add a new filter chain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 it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6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(or, equivalently,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decide whether to apply it to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decision is made to apply a particular filter chain,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no others are applied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within a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have more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fine-grained control of 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 additional matchers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configurer, as follows: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772093" y="2980572"/>
            <a:ext cx="9080205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authorizeRequests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a request matcher for the whole filter chain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("/match1/user").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("USER") 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only to choose the access rule to apply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("/match1/spam").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("SPAM")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anyRequest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59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7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use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Boot 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probably want them to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as soon as you add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secure application,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additional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that applies only to the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defined with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only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an order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5 fewer than the default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fallback filter, so it is consulted before the fallback.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52247" y="3258032"/>
            <a:ext cx="5970612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ManagementServerProperties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+ 1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("/foo/**")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 . 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D122-30E5-A0EC-BF38-6AD1A6646A70}"/>
              </a:ext>
            </a:extLst>
          </p:cNvPr>
          <p:cNvSpPr txBox="1">
            <a:spLocks/>
          </p:cNvSpPr>
          <p:nvPr/>
        </p:nvSpPr>
        <p:spPr>
          <a:xfrm>
            <a:off x="6358270" y="3160728"/>
            <a:ext cx="5655051" cy="1694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Applying Custom Application Security Rules to the Actuator Endpoints: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ordered earlier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includes all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96AD3-DE2B-47E2-A15B-224125B1A217}"/>
              </a:ext>
            </a:extLst>
          </p:cNvPr>
          <p:cNvSpPr txBox="1">
            <a:spLocks/>
          </p:cNvSpPr>
          <p:nvPr/>
        </p:nvSpPr>
        <p:spPr>
          <a:xfrm>
            <a:off x="6358269" y="4922917"/>
            <a:ext cx="5655051" cy="179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Security Settings for the Actuator Endpoints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your own filter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than the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09721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0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offers support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Java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executions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declared using the same format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strings.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488623" y="2357809"/>
            <a:ext cx="4312665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@SpringBootApplication @EnableGlobalMethodSecurity(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securedEnabled = true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SampleSecureApplication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6390713" y="2357809"/>
            <a:ext cx="2682339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MyService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@Secured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(“ROLE_USER”)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secure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“Hello Security”;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197D6-0FBE-2C03-D786-E0DFF2E1EA27}"/>
              </a:ext>
            </a:extLst>
          </p:cNvPr>
          <p:cNvSpPr txBox="1">
            <a:spLocks/>
          </p:cNvSpPr>
          <p:nvPr/>
        </p:nvSpPr>
        <p:spPr>
          <a:xfrm>
            <a:off x="252246" y="4661623"/>
            <a:ext cx="11761075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creates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this type, it is proxied and callers must go through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interceptor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before the method is executed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access is denied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caller gets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AccessDeniedException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instead of the actual method result.</a:t>
            </a:r>
          </a:p>
        </p:txBody>
      </p:sp>
    </p:spTree>
    <p:extLst>
      <p:ext uri="{BB962C8B-B14F-4D97-AF65-F5344CB8AC3E}">
        <p14:creationId xmlns:p14="http://schemas.microsoft.com/office/powerpoint/2010/main" val="29134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7" y="1204922"/>
            <a:ext cx="1744717" cy="735834"/>
            <a:chOff x="525517" y="1204922"/>
            <a:chExt cx="1744717" cy="7358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84566" y="1204922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7" y="2274552"/>
            <a:ext cx="5265683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AuthenticationManager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23973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(normally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authenticated=true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if it can verify that the input represents a 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Throw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believes that the input represents an invalid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cannot decide.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178BE-24BC-A917-B32B-C5114D9D75AB}"/>
              </a:ext>
            </a:extLst>
          </p:cNvPr>
          <p:cNvSpPr txBox="1">
            <a:spLocks/>
          </p:cNvSpPr>
          <p:nvPr/>
        </p:nvSpPr>
        <p:spPr>
          <a:xfrm>
            <a:off x="525517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 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(with only one user) unless you pre-empt it by providing your own bean of type AuthenticationManager. 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79F1F-E0CA-B291-C382-84ED57476014}"/>
              </a:ext>
            </a:extLst>
          </p:cNvPr>
          <p:cNvSpPr txBox="1">
            <a:spLocks/>
          </p:cNvSpPr>
          <p:nvPr/>
        </p:nvSpPr>
        <p:spPr>
          <a:xfrm>
            <a:off x="6348248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do any configuration that builds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often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locally to the resources that you are protecting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not worry about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0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Threads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AyncConfigurerSupport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8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289593"/>
            <a:ext cx="11761074" cy="65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fundamentally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thread-bound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because it needs to make the 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available to a wide variety of downstream consumers.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contains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5442465" y="2601865"/>
            <a:ext cx="6570856" cy="6913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SecurityContext context = SecurityContextHolder.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context.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getAuthentication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assert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(authentication.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5442465" y="4183088"/>
            <a:ext cx="6570856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@AuthenticationPrincipal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User user)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EFDE-CF04-89FC-0BDF-4B640E7D8ED4}"/>
              </a:ext>
            </a:extLst>
          </p:cNvPr>
          <p:cNvSpPr txBox="1">
            <a:spLocks/>
          </p:cNvSpPr>
          <p:nvPr/>
        </p:nvSpPr>
        <p:spPr>
          <a:xfrm>
            <a:off x="252247" y="4138402"/>
            <a:ext cx="5085297" cy="195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need access to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currently authenticated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a web endpoint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use a method parameter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@RequestMapping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annotated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@AuthenticationPrincipal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pulls the current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out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calls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 method on it to yield the method parameter.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10E76-DEB1-F534-E396-8AAE0C8E09CD}"/>
              </a:ext>
            </a:extLst>
          </p:cNvPr>
          <p:cNvSpPr txBox="1">
            <a:spLocks/>
          </p:cNvSpPr>
          <p:nvPr/>
        </p:nvSpPr>
        <p:spPr>
          <a:xfrm>
            <a:off x="252247" y="2473534"/>
            <a:ext cx="5085297" cy="101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access and manipulate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through static convenience methods in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which, in turn, manipulate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91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2B629A-16DF-AB29-349C-B437D33A63C9}"/>
              </a:ext>
            </a:extLst>
          </p:cNvPr>
          <p:cNvSpPr txBox="1">
            <a:spLocks/>
          </p:cNvSpPr>
          <p:nvPr/>
        </p:nvSpPr>
        <p:spPr>
          <a:xfrm>
            <a:off x="252247" y="1316342"/>
            <a:ext cx="11761074" cy="817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type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dependent on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to validate the authentication, so this can be a useful little trick to get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type-safe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reference to user data.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7" y="2861482"/>
            <a:ext cx="5085297" cy="101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Spring Security is in use,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from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you can also use that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5621144" y="2866356"/>
            <a:ext cx="6392177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(Principal principal)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(Authentication) principal;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User = (User) authentication.getPrincipal();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9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Annotation that is used to resolve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a method argument.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@Target(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{ElementType.PARAMETER, ElementType.ANNOTATION_TYPE}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@Retention(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RetentionPolicy.RUNTIME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@Documented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@interface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True if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ClassCastException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should be thrown when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current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Authentication.getPrincipal()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is the incorrect type.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errorOnInvalidType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expression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"";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3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once the request has been processed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request has been authenticated,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usually be stored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managed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mechanism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being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2C82-2D95-2D0E-6B45-3B13D06EFB59}"/>
              </a:ext>
            </a:extLst>
          </p:cNvPr>
          <p:cNvSpPr txBox="1"/>
          <p:nvPr/>
        </p:nvSpPr>
        <p:spPr>
          <a:xfrm>
            <a:off x="4489619" y="2820428"/>
            <a:ext cx="7522232" cy="38075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Principal, Serializable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returns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Principal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being authenticated or the authenticated principal after authentication.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 the case of an authentication request with username and password, this would be the username.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implementation will often return an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containing richer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information as the principal for use by the application.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Many of the authentication providers will create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UserDetails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object as the principal.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Object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other APIs were intentionally skipped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Collection&lt;?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GrantedAuthority&gt;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getAuthorities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A4BB-6A58-26EA-C94B-02083B1842CB}"/>
              </a:ext>
            </a:extLst>
          </p:cNvPr>
          <p:cNvSpPr/>
          <p:nvPr/>
        </p:nvSpPr>
        <p:spPr>
          <a:xfrm>
            <a:off x="570103" y="3660822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Principal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8AE9-3944-AC94-1072-6E7FDDB9CD3A}"/>
              </a:ext>
            </a:extLst>
          </p:cNvPr>
          <p:cNvSpPr txBox="1"/>
          <p:nvPr/>
        </p:nvSpPr>
        <p:spPr>
          <a:xfrm>
            <a:off x="613785" y="3429000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6F12-C483-E1F8-79C5-63529DC57CDB}"/>
              </a:ext>
            </a:extLst>
          </p:cNvPr>
          <p:cNvSpPr txBox="1"/>
          <p:nvPr/>
        </p:nvSpPr>
        <p:spPr>
          <a:xfrm>
            <a:off x="661715" y="42574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E99A2-A05E-AD0E-F220-91DF1BE3955B}"/>
              </a:ext>
            </a:extLst>
          </p:cNvPr>
          <p:cNvSpPr txBox="1"/>
          <p:nvPr/>
        </p:nvSpPr>
        <p:spPr>
          <a:xfrm>
            <a:off x="2078082" y="3687542"/>
            <a:ext cx="959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java.security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99FE0-7374-567E-24C1-8AB4E1B3FF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38215" y="3810653"/>
            <a:ext cx="33986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CEAC7-C3D8-D730-3993-9C96FECE7294}"/>
              </a:ext>
            </a:extLst>
          </p:cNvPr>
          <p:cNvSpPr/>
          <p:nvPr/>
        </p:nvSpPr>
        <p:spPr>
          <a:xfrm>
            <a:off x="570102" y="4804313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Authentication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F6762-9C5E-1FB1-A189-E8C330D64806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1154158" y="3960485"/>
            <a:ext cx="1" cy="8438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F2215-D4C8-1A4E-667A-7B0DE9BD1F53}"/>
              </a:ext>
            </a:extLst>
          </p:cNvPr>
          <p:cNvSpPr txBox="1"/>
          <p:nvPr/>
        </p:nvSpPr>
        <p:spPr>
          <a:xfrm>
            <a:off x="2078082" y="4840498"/>
            <a:ext cx="2093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30189-E2F1-449E-02E2-203A0C5FF96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738214" y="4954145"/>
            <a:ext cx="339868" cy="9464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14A87E-211D-D816-508E-BE2A7F6336E8}"/>
              </a:ext>
            </a:extLst>
          </p:cNvPr>
          <p:cNvSpPr txBox="1"/>
          <p:nvPr/>
        </p:nvSpPr>
        <p:spPr>
          <a:xfrm>
            <a:off x="1160126" y="453683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</p:spTree>
    <p:extLst>
      <p:ext uri="{BB962C8B-B14F-4D97-AF65-F5344CB8AC3E}">
        <p14:creationId xmlns:p14="http://schemas.microsoft.com/office/powerpoint/2010/main" val="391826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represents the abstract notion of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can be used to represent any entity, such as an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17300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java.security;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equals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(Object another);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toString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hashCode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42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thread-bound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if you want to do any background processing that calls secure methods, i.e., with @Async, you need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ensure that the context is propagated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boils down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the task (Runnable, Callable, and so on) that is executed in the background.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propagate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methods, you need to supply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ensure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the correct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66953" y="3429000"/>
            <a:ext cx="6931661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ApplicationConfiguration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AsyncConfigurerSupport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DelegatingSecurityContextExecutorService(Executors.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newFixedThreadPool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(5));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4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AyncConfigurerSupport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convenience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implements all methods so that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defaults are used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backward compatible alternative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6.0 in favor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266398" y="3235927"/>
            <a:ext cx="5732769" cy="29765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@Deprecated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(since = “6.0”)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AsyncConfigurerSupport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getAsyncUncaughtExceptionHandler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1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17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to be implemented by classes annotated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wish to customize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when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 async method invocations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AsyncUncaughtExceptionHandler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to process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exceptions thrown from async method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return type.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091200" y="2875368"/>
            <a:ext cx="6083165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getAsyncExecutor()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getAsyncUncaughtExceptionHandler()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4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810431" y="3257239"/>
            <a:ext cx="1744716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810430" y="302313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8"/>
            <a:ext cx="5759669" cy="21717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BF632-8FD6-DF66-4329-704449C90180}"/>
              </a:ext>
            </a:extLst>
          </p:cNvPr>
          <p:cNvGrpSpPr/>
          <p:nvPr/>
        </p:nvGrpSpPr>
        <p:grpSpPr>
          <a:xfrm>
            <a:off x="810430" y="1434001"/>
            <a:ext cx="1744717" cy="740129"/>
            <a:chOff x="525517" y="3329239"/>
            <a:chExt cx="1744717" cy="7401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F6F8DB-1A66-BECE-FE41-5BD2E56402CE}"/>
                </a:ext>
              </a:extLst>
            </p:cNvPr>
            <p:cNvSpPr/>
            <p:nvPr/>
          </p:nvSpPr>
          <p:spPr>
            <a:xfrm>
              <a:off x="525517" y="3583155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C0390-5DE7-A221-13BC-4E527A446BD6}"/>
                </a:ext>
              </a:extLst>
            </p:cNvPr>
            <p:cNvSpPr txBox="1"/>
            <p:nvPr/>
          </p:nvSpPr>
          <p:spPr>
            <a:xfrm>
              <a:off x="784566" y="3329239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6CB9C3-B008-C2D6-4B09-163126B63306}"/>
              </a:ext>
            </a:extLst>
          </p:cNvPr>
          <p:cNvSpPr txBox="1"/>
          <p:nvPr/>
        </p:nvSpPr>
        <p:spPr>
          <a:xfrm>
            <a:off x="525517" y="5566690"/>
            <a:ext cx="7693574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AuthenticationProvider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authentication);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3F872E-C053-9160-46B5-96F8636E57D2}"/>
              </a:ext>
            </a:extLst>
          </p:cNvPr>
          <p:cNvSpPr txBox="1">
            <a:spLocks/>
          </p:cNvSpPr>
          <p:nvPr/>
        </p:nvSpPr>
        <p:spPr>
          <a:xfrm>
            <a:off x="5938346" y="3313631"/>
            <a:ext cx="5759669" cy="17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extra method to allow the caller to query whether it supports a given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type.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argument in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 is really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 extends Authentication&gt;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B1462-7100-352D-D4F2-DB120131C70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682789" y="2174130"/>
            <a:ext cx="0" cy="108310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77E210-F7A2-1196-CC00-97918988F147}"/>
              </a:ext>
            </a:extLst>
          </p:cNvPr>
          <p:cNvSpPr txBox="1"/>
          <p:nvPr/>
        </p:nvSpPr>
        <p:spPr>
          <a:xfrm>
            <a:off x="1690330" y="259036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852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7"/>
            <a:ext cx="5759669" cy="550742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optional parent, which it can consult if all providers 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parent is not available,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results 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Sometimes, an application has logical groups of protected resources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all web resources that match a path pattern, such as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/api/**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Each group can have its own dedicated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Often, each of those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they share a parent.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parent is then a kind of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acting as a fallback for all providers.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B79D-F408-0C96-66CD-5F5DF1D39544}"/>
              </a:ext>
            </a:extLst>
          </p:cNvPr>
          <p:cNvSpPr/>
          <p:nvPr/>
        </p:nvSpPr>
        <p:spPr>
          <a:xfrm>
            <a:off x="1301365" y="1344087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44D8E-7502-D568-20B9-4D77A6524625}"/>
              </a:ext>
            </a:extLst>
          </p:cNvPr>
          <p:cNvSpPr txBox="1"/>
          <p:nvPr/>
        </p:nvSpPr>
        <p:spPr>
          <a:xfrm>
            <a:off x="1518252" y="108530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C0DE1-A01F-44F4-431C-B3B152903C12}"/>
              </a:ext>
            </a:extLst>
          </p:cNvPr>
          <p:cNvSpPr/>
          <p:nvPr/>
        </p:nvSpPr>
        <p:spPr>
          <a:xfrm>
            <a:off x="252247" y="3943573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7D29F-E3D5-025E-7063-B119C9AF2640}"/>
              </a:ext>
            </a:extLst>
          </p:cNvPr>
          <p:cNvSpPr/>
          <p:nvPr/>
        </p:nvSpPr>
        <p:spPr>
          <a:xfrm>
            <a:off x="2925702" y="3943572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07FA31-2233-5933-30D9-BEB9FA61FE65}"/>
              </a:ext>
            </a:extLst>
          </p:cNvPr>
          <p:cNvGrpSpPr/>
          <p:nvPr/>
        </p:nvGrpSpPr>
        <p:grpSpPr>
          <a:xfrm>
            <a:off x="252247" y="5104507"/>
            <a:ext cx="2049517" cy="791013"/>
            <a:chOff x="1117925" y="3888827"/>
            <a:chExt cx="2049517" cy="7910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451DA-2480-12D9-F13B-95C4C3B0C75F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640AC-FCFC-E055-3D47-7728F9EAB3D3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7AEF8D-D184-5EB5-0806-7E32E98F4C91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D9E13B-7177-C2EE-E75A-7630794DA7B1}"/>
              </a:ext>
            </a:extLst>
          </p:cNvPr>
          <p:cNvGrpSpPr/>
          <p:nvPr/>
        </p:nvGrpSpPr>
        <p:grpSpPr>
          <a:xfrm>
            <a:off x="2925702" y="5195213"/>
            <a:ext cx="2049517" cy="791013"/>
            <a:chOff x="1117925" y="3888827"/>
            <a:chExt cx="2049517" cy="791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BF5CF-C259-B014-8562-C9E4AAAB11A3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BC8C2-B5D5-D34B-6C4F-5D9708A66F92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894E6-296C-77BA-A7C2-58763614B01D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C6A1D-FF4E-90B6-FDC9-254A82C114C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07717" y="4429786"/>
            <a:ext cx="216889" cy="674721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4CC362-B13A-ED02-EB43-28CA91E63528}"/>
              </a:ext>
            </a:extLst>
          </p:cNvPr>
          <p:cNvSpPr txBox="1"/>
          <p:nvPr/>
        </p:nvSpPr>
        <p:spPr>
          <a:xfrm>
            <a:off x="404647" y="46440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D7BE2-87F6-0923-351B-B4E4CFCD23CB}"/>
              </a:ext>
            </a:extLst>
          </p:cNvPr>
          <p:cNvGrpSpPr/>
          <p:nvPr/>
        </p:nvGrpSpPr>
        <p:grpSpPr>
          <a:xfrm>
            <a:off x="3328035" y="2001948"/>
            <a:ext cx="2049517" cy="791013"/>
            <a:chOff x="1117925" y="3888827"/>
            <a:chExt cx="2049517" cy="7910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5DA575-2782-BB67-DC41-2EA2B523EC29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958F26-E9E4-FDE8-0531-F79CB63C9EA7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323FF8-21F0-FFE5-271B-E39925F0BCC3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C44B4-D24B-CE7E-78DC-B39D80B363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581172" y="4429785"/>
            <a:ext cx="216889" cy="7654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52445-7F99-4582-EA0A-7A048B7D2E57}"/>
              </a:ext>
            </a:extLst>
          </p:cNvPr>
          <p:cNvSpPr txBox="1"/>
          <p:nvPr/>
        </p:nvSpPr>
        <p:spPr>
          <a:xfrm>
            <a:off x="3015662" y="468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9B6373-3E14-810F-DDBC-F99A4E05ED10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2612304" y="1587194"/>
            <a:ext cx="1588090" cy="414754"/>
          </a:xfrm>
          <a:prstGeom prst="bentConnector2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C1C5A8-1637-A1DA-D492-A7F017FD0E5C}"/>
              </a:ext>
            </a:extLst>
          </p:cNvPr>
          <p:cNvSpPr txBox="1"/>
          <p:nvPr/>
        </p:nvSpPr>
        <p:spPr>
          <a:xfrm>
            <a:off x="3230502" y="1329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0D678E-5135-F9B3-AA3B-950F7A6BBF6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375640" y="2362378"/>
            <a:ext cx="2113273" cy="1049118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FCCDAD-1766-4A0F-2766-44A4C8E28AAF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1712368" y="2074767"/>
            <a:ext cx="2113272" cy="1624337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E90842-7DCB-18C8-497C-1A366F9B3641}"/>
              </a:ext>
            </a:extLst>
          </p:cNvPr>
          <p:cNvSpPr txBox="1"/>
          <p:nvPr/>
        </p:nvSpPr>
        <p:spPr>
          <a:xfrm>
            <a:off x="1367387" y="24267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419146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525517" y="1454543"/>
            <a:ext cx="2239985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AuthenticationManagerBuilder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257009" y="121444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26690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provides some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helpers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quickly get common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manager 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up in your application.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used helper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 for setting up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user details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adding a custom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0CA11-E3F1-9BBB-2B43-834F7A48DCA0}"/>
              </a:ext>
            </a:extLst>
          </p:cNvPr>
          <p:cNvSpPr/>
          <p:nvPr/>
        </p:nvSpPr>
        <p:spPr>
          <a:xfrm>
            <a:off x="519493" y="2970663"/>
            <a:ext cx="1744717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AuthenticationManager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BD335-95A8-05FA-AB51-7406E3CCDB3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391852" y="1940756"/>
            <a:ext cx="253658" cy="102990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F8DD2-6377-83A8-88B6-EFA408C19E9D}"/>
              </a:ext>
            </a:extLst>
          </p:cNvPr>
          <p:cNvSpPr txBox="1"/>
          <p:nvPr/>
        </p:nvSpPr>
        <p:spPr>
          <a:xfrm>
            <a:off x="828488" y="23186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6FC69-F9BF-3717-065F-0F887FF44E8E}"/>
              </a:ext>
            </a:extLst>
          </p:cNvPr>
          <p:cNvGrpSpPr/>
          <p:nvPr/>
        </p:nvGrpSpPr>
        <p:grpSpPr>
          <a:xfrm>
            <a:off x="2507358" y="2992523"/>
            <a:ext cx="2049517" cy="791013"/>
            <a:chOff x="1117925" y="3888827"/>
            <a:chExt cx="2049517" cy="7910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98077E-C407-2062-35A3-A8648B85DF05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35F533-EEB1-2D18-9DF3-80F6F51FA5CB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7C468C-2488-9DC0-A6EE-159352020C06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DE82C-5EF2-0C43-5F8E-7C02056CB32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645510" y="1940756"/>
            <a:ext cx="1734207" cy="105176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43F013-DCBC-64C6-6A9E-59DCC22985F4}"/>
              </a:ext>
            </a:extLst>
          </p:cNvPr>
          <p:cNvSpPr txBox="1"/>
          <p:nvPr/>
        </p:nvSpPr>
        <p:spPr>
          <a:xfrm>
            <a:off x="1695591" y="23201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05DA51-F07A-EE8B-46BB-6E33E8F8DE39}"/>
              </a:ext>
            </a:extLst>
          </p:cNvPr>
          <p:cNvSpPr/>
          <p:nvPr/>
        </p:nvSpPr>
        <p:spPr>
          <a:xfrm>
            <a:off x="4111277" y="1454543"/>
            <a:ext cx="1522525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UserDetailsService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C3ECF-79A5-9D39-6913-F2397AD6C6B2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2765502" y="1697650"/>
            <a:ext cx="1345775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143F3-FF40-DF3E-E478-DD01D52E5AF2}"/>
              </a:ext>
            </a:extLst>
          </p:cNvPr>
          <p:cNvSpPr txBox="1"/>
          <p:nvPr/>
        </p:nvSpPr>
        <p:spPr>
          <a:xfrm>
            <a:off x="3153696" y="17269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A6332-FBDE-1EF1-D939-CCDDE8CFCFAD}"/>
              </a:ext>
            </a:extLst>
          </p:cNvPr>
          <p:cNvSpPr txBox="1"/>
          <p:nvPr/>
        </p:nvSpPr>
        <p:spPr>
          <a:xfrm>
            <a:off x="1098341" y="3935936"/>
            <a:ext cx="587020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73AB-72E2-8FB7-9F52-D73368144CFE}"/>
              </a:ext>
            </a:extLst>
          </p:cNvPr>
          <p:cNvSpPr txBox="1"/>
          <p:nvPr/>
        </p:nvSpPr>
        <p:spPr>
          <a:xfrm>
            <a:off x="3426272" y="3935936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33835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97061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injected (or auto-wired) into a method in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method body builds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522480" y="1895888"/>
            <a:ext cx="7220608" cy="30662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initialize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, DataSource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.dataSource(dataSource)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85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12271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overrode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method in the configurer.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builds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would be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485696" y="1179150"/>
            <a:ext cx="7220608" cy="37587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DataSource dataSource;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builder)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4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5351</Words>
  <Application>Microsoft Macintosh PowerPoint</Application>
  <PresentationFormat>Widescreen</PresentationFormat>
  <Paragraphs>724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Aptos</vt:lpstr>
      <vt:lpstr>Aptos Display</vt:lpstr>
      <vt:lpstr>Arial</vt:lpstr>
      <vt:lpstr>Courier New</vt:lpstr>
      <vt:lpstr>Monaco</vt:lpstr>
      <vt:lpstr>Open Sans</vt:lpstr>
      <vt:lpstr>Wingdings</vt:lpstr>
      <vt:lpstr>Office Theme</vt:lpstr>
      <vt:lpstr>Spring Security Architecture</vt:lpstr>
      <vt:lpstr>Authentication and Authorization</vt:lpstr>
      <vt:lpstr>Authentication Outline</vt:lpstr>
      <vt:lpstr>AuthenticationManager</vt:lpstr>
      <vt:lpstr>ProviderManager - I</vt:lpstr>
      <vt:lpstr>ProviderManager – II</vt:lpstr>
      <vt:lpstr>AuthenticationManagerBuilder</vt:lpstr>
      <vt:lpstr>Application that configures the global (parent) AuthenticationManager</vt:lpstr>
      <vt:lpstr>Application that configures the local AuthenticationManager</vt:lpstr>
      <vt:lpstr>Authorization Outline</vt:lpstr>
      <vt:lpstr>AccessDecisionManager</vt:lpstr>
      <vt:lpstr>AccessDecisionVoter</vt:lpstr>
      <vt:lpstr>ConfigAttribute</vt:lpstr>
      <vt:lpstr>Servlet Filters and Chains Outline</vt:lpstr>
      <vt:lpstr>Servlet Filters</vt:lpstr>
      <vt:lpstr>Order of the Filter Chain - I</vt:lpstr>
      <vt:lpstr>Order of the Filter Chain - II</vt:lpstr>
      <vt:lpstr>FilterChainProxy - I</vt:lpstr>
      <vt:lpstr>FilterChainProxy - II</vt:lpstr>
      <vt:lpstr>FilterChainProxy - III</vt:lpstr>
      <vt:lpstr>DelegatingFilterProxy</vt:lpstr>
      <vt:lpstr>SecurityFilterChain</vt:lpstr>
      <vt:lpstr>Web Security Outline</vt:lpstr>
      <vt:lpstr>WebSecurityConfiguration</vt:lpstr>
      <vt:lpstr>WebSecurity - I</vt:lpstr>
      <vt:lpstr>WebSecurity - II</vt:lpstr>
      <vt:lpstr>WebSecurity - III</vt:lpstr>
      <vt:lpstr>WebSecurityConfigurerAdapter</vt:lpstr>
      <vt:lpstr>WebSecurityConfigurer</vt:lpstr>
      <vt:lpstr>SecurityConfigurer</vt:lpstr>
      <vt:lpstr>Customizations Outline</vt:lpstr>
      <vt:lpstr>Dispatching Requests to the First Chain That Matches</vt:lpstr>
      <vt:lpstr>Configuration of Filter Chains</vt:lpstr>
      <vt:lpstr>Creating and Customizing Filter Chains - I</vt:lpstr>
      <vt:lpstr>Creating and Customizing Filter Chains - II</vt:lpstr>
      <vt:lpstr>Request Matching for Dispatch and Authorization</vt:lpstr>
      <vt:lpstr>Combining Application Security Rules with Actuator Rules</vt:lpstr>
      <vt:lpstr>Method Security Outline</vt:lpstr>
      <vt:lpstr>Method Security</vt:lpstr>
      <vt:lpstr>Working with Threads Outline</vt:lpstr>
      <vt:lpstr>SecurityContext - I</vt:lpstr>
      <vt:lpstr>SecurityContext - II</vt:lpstr>
      <vt:lpstr>AuthenticationPrincipal</vt:lpstr>
      <vt:lpstr>Authentication</vt:lpstr>
      <vt:lpstr>Principal</vt:lpstr>
      <vt:lpstr>Processing Secure Methods Asynchronously</vt:lpstr>
      <vt:lpstr>AyncConfigurerSupport</vt:lpstr>
      <vt:lpstr>AyncConfigurer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1</cp:revision>
  <dcterms:created xsi:type="dcterms:W3CDTF">2024-07-14T13:41:38Z</dcterms:created>
  <dcterms:modified xsi:type="dcterms:W3CDTF">2024-07-14T13:46:49Z</dcterms:modified>
</cp:coreProperties>
</file>