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257" r:id="rId3"/>
    <p:sldId id="393" r:id="rId4"/>
    <p:sldId id="397" r:id="rId5"/>
    <p:sldId id="398" r:id="rId6"/>
    <p:sldId id="260" r:id="rId7"/>
    <p:sldId id="261" r:id="rId8"/>
    <p:sldId id="275" r:id="rId9"/>
    <p:sldId id="276" r:id="rId10"/>
    <p:sldId id="277" r:id="rId11"/>
    <p:sldId id="278" r:id="rId12"/>
    <p:sldId id="279" r:id="rId13"/>
    <p:sldId id="402" r:id="rId14"/>
    <p:sldId id="270" r:id="rId15"/>
    <p:sldId id="271" r:id="rId16"/>
    <p:sldId id="273" r:id="rId17"/>
    <p:sldId id="274" r:id="rId18"/>
    <p:sldId id="288" r:id="rId19"/>
    <p:sldId id="362" r:id="rId20"/>
    <p:sldId id="363" r:id="rId21"/>
    <p:sldId id="294" r:id="rId22"/>
    <p:sldId id="365" r:id="rId23"/>
    <p:sldId id="396" r:id="rId24"/>
    <p:sldId id="266" r:id="rId25"/>
    <p:sldId id="267" r:id="rId26"/>
    <p:sldId id="401" r:id="rId27"/>
    <p:sldId id="268" r:id="rId28"/>
    <p:sldId id="358" r:id="rId29"/>
    <p:sldId id="359" r:id="rId30"/>
    <p:sldId id="360" r:id="rId31"/>
    <p:sldId id="361" r:id="rId32"/>
    <p:sldId id="395" r:id="rId33"/>
    <p:sldId id="394" r:id="rId34"/>
    <p:sldId id="346" r:id="rId35"/>
    <p:sldId id="342" r:id="rId36"/>
    <p:sldId id="354" r:id="rId37"/>
    <p:sldId id="307" r:id="rId38"/>
    <p:sldId id="308" r:id="rId39"/>
    <p:sldId id="265" r:id="rId40"/>
    <p:sldId id="366" r:id="rId41"/>
    <p:sldId id="367" r:id="rId42"/>
    <p:sldId id="357" r:id="rId43"/>
    <p:sldId id="368" r:id="rId44"/>
    <p:sldId id="399" r:id="rId45"/>
    <p:sldId id="400" r:id="rId46"/>
    <p:sldId id="26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8639"/>
  </p:normalViewPr>
  <p:slideViewPr>
    <p:cSldViewPr snapToGrid="0">
      <p:cViewPr varScale="1">
        <p:scale>
          <a:sx n="99" d="100"/>
          <a:sy n="99" d="100"/>
        </p:scale>
        <p:origin x="16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AD67D-2E7C-4245-8E89-634427F3AA20}" type="datetimeFigureOut">
              <a:rPr lang="en-US" smtClean="0"/>
              <a:t>6/8/23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FB0AAE-E61F-D448-B514-AA2BC8B7AB7F}" type="slidenum">
              <a:rPr lang="en-US" smtClean="0"/>
              <a:t>‹#›</a:t>
            </a:fld>
            <a:endParaRPr lang="en-US"/>
          </a:p>
        </p:txBody>
      </p:sp>
    </p:spTree>
    <p:extLst>
      <p:ext uri="{BB962C8B-B14F-4D97-AF65-F5344CB8AC3E}">
        <p14:creationId xmlns:p14="http://schemas.microsoft.com/office/powerpoint/2010/main" val="3493914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E4021E-62E1-1F4B-8D63-97C20719B56B}" type="slidenum">
              <a:rPr lang="en-US" smtClean="0"/>
              <a:t>3</a:t>
            </a:fld>
            <a:endParaRPr lang="en-US"/>
          </a:p>
        </p:txBody>
      </p:sp>
    </p:spTree>
    <p:extLst>
      <p:ext uri="{BB962C8B-B14F-4D97-AF65-F5344CB8AC3E}">
        <p14:creationId xmlns:p14="http://schemas.microsoft.com/office/powerpoint/2010/main" val="1368279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E4021E-62E1-1F4B-8D63-97C20719B56B}" type="slidenum">
              <a:rPr lang="en-US" smtClean="0"/>
              <a:t>29</a:t>
            </a:fld>
            <a:endParaRPr lang="en-US"/>
          </a:p>
        </p:txBody>
      </p:sp>
    </p:spTree>
    <p:extLst>
      <p:ext uri="{BB962C8B-B14F-4D97-AF65-F5344CB8AC3E}">
        <p14:creationId xmlns:p14="http://schemas.microsoft.com/office/powerpoint/2010/main" val="1195184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E4021E-62E1-1F4B-8D63-97C20719B56B}" type="slidenum">
              <a:rPr lang="en-US" smtClean="0"/>
              <a:t>30</a:t>
            </a:fld>
            <a:endParaRPr lang="en-US"/>
          </a:p>
        </p:txBody>
      </p:sp>
    </p:spTree>
    <p:extLst>
      <p:ext uri="{BB962C8B-B14F-4D97-AF65-F5344CB8AC3E}">
        <p14:creationId xmlns:p14="http://schemas.microsoft.com/office/powerpoint/2010/main" val="4177001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E4021E-62E1-1F4B-8D63-97C20719B56B}" type="slidenum">
              <a:rPr lang="en-US" smtClean="0"/>
              <a:t>31</a:t>
            </a:fld>
            <a:endParaRPr lang="en-US"/>
          </a:p>
        </p:txBody>
      </p:sp>
    </p:spTree>
    <p:extLst>
      <p:ext uri="{BB962C8B-B14F-4D97-AF65-F5344CB8AC3E}">
        <p14:creationId xmlns:p14="http://schemas.microsoft.com/office/powerpoint/2010/main" val="1520186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E4021E-62E1-1F4B-8D63-97C20719B56B}" type="slidenum">
              <a:rPr lang="en-US" smtClean="0"/>
              <a:t>32</a:t>
            </a:fld>
            <a:endParaRPr lang="en-US"/>
          </a:p>
        </p:txBody>
      </p:sp>
    </p:spTree>
    <p:extLst>
      <p:ext uri="{BB962C8B-B14F-4D97-AF65-F5344CB8AC3E}">
        <p14:creationId xmlns:p14="http://schemas.microsoft.com/office/powerpoint/2010/main" val="377417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E4021E-62E1-1F4B-8D63-97C20719B56B}" type="slidenum">
              <a:rPr lang="en-US" smtClean="0"/>
              <a:t>33</a:t>
            </a:fld>
            <a:endParaRPr lang="en-US"/>
          </a:p>
        </p:txBody>
      </p:sp>
    </p:spTree>
    <p:extLst>
      <p:ext uri="{BB962C8B-B14F-4D97-AF65-F5344CB8AC3E}">
        <p14:creationId xmlns:p14="http://schemas.microsoft.com/office/powerpoint/2010/main" val="1599538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E4021E-62E1-1F4B-8D63-97C20719B56B}" type="slidenum">
              <a:rPr lang="en-US" smtClean="0"/>
              <a:t>34</a:t>
            </a:fld>
            <a:endParaRPr lang="en-US"/>
          </a:p>
        </p:txBody>
      </p:sp>
    </p:spTree>
    <p:extLst>
      <p:ext uri="{BB962C8B-B14F-4D97-AF65-F5344CB8AC3E}">
        <p14:creationId xmlns:p14="http://schemas.microsoft.com/office/powerpoint/2010/main" val="1970462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E4021E-62E1-1F4B-8D63-97C20719B56B}" type="slidenum">
              <a:rPr lang="en-US" smtClean="0"/>
              <a:t>13</a:t>
            </a:fld>
            <a:endParaRPr lang="en-US"/>
          </a:p>
        </p:txBody>
      </p:sp>
    </p:spTree>
    <p:extLst>
      <p:ext uri="{BB962C8B-B14F-4D97-AF65-F5344CB8AC3E}">
        <p14:creationId xmlns:p14="http://schemas.microsoft.com/office/powerpoint/2010/main" val="2592123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E4021E-62E1-1F4B-8D63-97C20719B56B}" type="slidenum">
              <a:rPr lang="en-US" smtClean="0"/>
              <a:t>18</a:t>
            </a:fld>
            <a:endParaRPr lang="en-US"/>
          </a:p>
        </p:txBody>
      </p:sp>
    </p:spTree>
    <p:extLst>
      <p:ext uri="{BB962C8B-B14F-4D97-AF65-F5344CB8AC3E}">
        <p14:creationId xmlns:p14="http://schemas.microsoft.com/office/powerpoint/2010/main" val="381853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E4021E-62E1-1F4B-8D63-97C20719B56B}" type="slidenum">
              <a:rPr lang="en-US" smtClean="0"/>
              <a:t>19</a:t>
            </a:fld>
            <a:endParaRPr lang="en-US"/>
          </a:p>
        </p:txBody>
      </p:sp>
    </p:spTree>
    <p:extLst>
      <p:ext uri="{BB962C8B-B14F-4D97-AF65-F5344CB8AC3E}">
        <p14:creationId xmlns:p14="http://schemas.microsoft.com/office/powerpoint/2010/main" val="3839244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E4021E-62E1-1F4B-8D63-97C20719B56B}" type="slidenum">
              <a:rPr lang="en-US" smtClean="0"/>
              <a:t>20</a:t>
            </a:fld>
            <a:endParaRPr lang="en-US"/>
          </a:p>
        </p:txBody>
      </p:sp>
    </p:spTree>
    <p:extLst>
      <p:ext uri="{BB962C8B-B14F-4D97-AF65-F5344CB8AC3E}">
        <p14:creationId xmlns:p14="http://schemas.microsoft.com/office/powerpoint/2010/main" val="2303367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E4021E-62E1-1F4B-8D63-97C20719B56B}" type="slidenum">
              <a:rPr lang="en-US" smtClean="0"/>
              <a:t>21</a:t>
            </a:fld>
            <a:endParaRPr lang="en-US"/>
          </a:p>
        </p:txBody>
      </p:sp>
    </p:spTree>
    <p:extLst>
      <p:ext uri="{BB962C8B-B14F-4D97-AF65-F5344CB8AC3E}">
        <p14:creationId xmlns:p14="http://schemas.microsoft.com/office/powerpoint/2010/main" val="1228948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E4021E-62E1-1F4B-8D63-97C20719B56B}" type="slidenum">
              <a:rPr lang="en-US" smtClean="0"/>
              <a:t>22</a:t>
            </a:fld>
            <a:endParaRPr lang="en-US"/>
          </a:p>
        </p:txBody>
      </p:sp>
    </p:spTree>
    <p:extLst>
      <p:ext uri="{BB962C8B-B14F-4D97-AF65-F5344CB8AC3E}">
        <p14:creationId xmlns:p14="http://schemas.microsoft.com/office/powerpoint/2010/main" val="589694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E4021E-62E1-1F4B-8D63-97C20719B56B}" type="slidenum">
              <a:rPr lang="en-US" smtClean="0"/>
              <a:t>23</a:t>
            </a:fld>
            <a:endParaRPr lang="en-US"/>
          </a:p>
        </p:txBody>
      </p:sp>
    </p:spTree>
    <p:extLst>
      <p:ext uri="{BB962C8B-B14F-4D97-AF65-F5344CB8AC3E}">
        <p14:creationId xmlns:p14="http://schemas.microsoft.com/office/powerpoint/2010/main" val="4197443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E4021E-62E1-1F4B-8D63-97C20719B56B}" type="slidenum">
              <a:rPr lang="en-US" smtClean="0"/>
              <a:t>28</a:t>
            </a:fld>
            <a:endParaRPr lang="en-US"/>
          </a:p>
        </p:txBody>
      </p:sp>
    </p:spTree>
    <p:extLst>
      <p:ext uri="{BB962C8B-B14F-4D97-AF65-F5344CB8AC3E}">
        <p14:creationId xmlns:p14="http://schemas.microsoft.com/office/powerpoint/2010/main" val="1030608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7A0F-073D-0104-608F-4767679C6A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A83470-B0E4-F685-A717-CBCD089763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1A487E-6814-52BD-6ADA-400EA3674BE3}"/>
              </a:ext>
            </a:extLst>
          </p:cNvPr>
          <p:cNvSpPr>
            <a:spLocks noGrp="1"/>
          </p:cNvSpPr>
          <p:nvPr>
            <p:ph type="dt" sz="half" idx="10"/>
          </p:nvPr>
        </p:nvSpPr>
        <p:spPr/>
        <p:txBody>
          <a:bodyPr/>
          <a:lstStyle/>
          <a:p>
            <a:fld id="{D2350C68-24E6-CE4D-8E81-7881FF0621D6}" type="datetimeFigureOut">
              <a:rPr lang="en-US" smtClean="0"/>
              <a:t>6/8/23</a:t>
            </a:fld>
            <a:endParaRPr lang="en-US"/>
          </a:p>
        </p:txBody>
      </p:sp>
      <p:sp>
        <p:nvSpPr>
          <p:cNvPr id="5" name="Footer Placeholder 4">
            <a:extLst>
              <a:ext uri="{FF2B5EF4-FFF2-40B4-BE49-F238E27FC236}">
                <a16:creationId xmlns:a16="http://schemas.microsoft.com/office/drawing/2014/main" id="{B3B5F54F-3FD2-0B32-1281-71BDCC53D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38B35-7C6B-C5AB-EC28-F9ED5ECADE77}"/>
              </a:ext>
            </a:extLst>
          </p:cNvPr>
          <p:cNvSpPr>
            <a:spLocks noGrp="1"/>
          </p:cNvSpPr>
          <p:nvPr>
            <p:ph type="sldNum" sz="quarter" idx="12"/>
          </p:nvPr>
        </p:nvSpPr>
        <p:spPr/>
        <p:txBody>
          <a:bodyPr/>
          <a:lstStyle/>
          <a:p>
            <a:fld id="{0723AEAD-4487-E24F-932D-6FF4CA836180}" type="slidenum">
              <a:rPr lang="en-US" smtClean="0"/>
              <a:t>‹#›</a:t>
            </a:fld>
            <a:endParaRPr lang="en-US"/>
          </a:p>
        </p:txBody>
      </p:sp>
    </p:spTree>
    <p:extLst>
      <p:ext uri="{BB962C8B-B14F-4D97-AF65-F5344CB8AC3E}">
        <p14:creationId xmlns:p14="http://schemas.microsoft.com/office/powerpoint/2010/main" val="554849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81FED-39BB-3DFD-EA5D-3B28EB9A65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03AED4-B431-ABA1-8A1C-F810FF5955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E7F43-6B65-E9F5-5B9E-E202E63E42E3}"/>
              </a:ext>
            </a:extLst>
          </p:cNvPr>
          <p:cNvSpPr>
            <a:spLocks noGrp="1"/>
          </p:cNvSpPr>
          <p:nvPr>
            <p:ph type="dt" sz="half" idx="10"/>
          </p:nvPr>
        </p:nvSpPr>
        <p:spPr/>
        <p:txBody>
          <a:bodyPr/>
          <a:lstStyle/>
          <a:p>
            <a:fld id="{D2350C68-24E6-CE4D-8E81-7881FF0621D6}" type="datetimeFigureOut">
              <a:rPr lang="en-US" smtClean="0"/>
              <a:t>6/8/23</a:t>
            </a:fld>
            <a:endParaRPr lang="en-US"/>
          </a:p>
        </p:txBody>
      </p:sp>
      <p:sp>
        <p:nvSpPr>
          <p:cNvPr id="5" name="Footer Placeholder 4">
            <a:extLst>
              <a:ext uri="{FF2B5EF4-FFF2-40B4-BE49-F238E27FC236}">
                <a16:creationId xmlns:a16="http://schemas.microsoft.com/office/drawing/2014/main" id="{955C3743-A7C8-2999-F232-2D698CA121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D8DE58-09D8-7337-D176-856A261937CD}"/>
              </a:ext>
            </a:extLst>
          </p:cNvPr>
          <p:cNvSpPr>
            <a:spLocks noGrp="1"/>
          </p:cNvSpPr>
          <p:nvPr>
            <p:ph type="sldNum" sz="quarter" idx="12"/>
          </p:nvPr>
        </p:nvSpPr>
        <p:spPr/>
        <p:txBody>
          <a:bodyPr/>
          <a:lstStyle/>
          <a:p>
            <a:fld id="{0723AEAD-4487-E24F-932D-6FF4CA836180}" type="slidenum">
              <a:rPr lang="en-US" smtClean="0"/>
              <a:t>‹#›</a:t>
            </a:fld>
            <a:endParaRPr lang="en-US"/>
          </a:p>
        </p:txBody>
      </p:sp>
    </p:spTree>
    <p:extLst>
      <p:ext uri="{BB962C8B-B14F-4D97-AF65-F5344CB8AC3E}">
        <p14:creationId xmlns:p14="http://schemas.microsoft.com/office/powerpoint/2010/main" val="3272144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6CE9E2-FFA8-ED03-4EEF-3616DA6629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096A0E-AB2F-3421-E9A0-D23ED2BAEF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210E21-E01E-3B2F-F498-A91481E1E6AC}"/>
              </a:ext>
            </a:extLst>
          </p:cNvPr>
          <p:cNvSpPr>
            <a:spLocks noGrp="1"/>
          </p:cNvSpPr>
          <p:nvPr>
            <p:ph type="dt" sz="half" idx="10"/>
          </p:nvPr>
        </p:nvSpPr>
        <p:spPr/>
        <p:txBody>
          <a:bodyPr/>
          <a:lstStyle/>
          <a:p>
            <a:fld id="{D2350C68-24E6-CE4D-8E81-7881FF0621D6}" type="datetimeFigureOut">
              <a:rPr lang="en-US" smtClean="0"/>
              <a:t>6/8/23</a:t>
            </a:fld>
            <a:endParaRPr lang="en-US"/>
          </a:p>
        </p:txBody>
      </p:sp>
      <p:sp>
        <p:nvSpPr>
          <p:cNvPr id="5" name="Footer Placeholder 4">
            <a:extLst>
              <a:ext uri="{FF2B5EF4-FFF2-40B4-BE49-F238E27FC236}">
                <a16:creationId xmlns:a16="http://schemas.microsoft.com/office/drawing/2014/main" id="{52F1CAFA-1384-6304-7F06-3413F2E1EF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D3A6F3-482F-B50E-5062-B13FFB312674}"/>
              </a:ext>
            </a:extLst>
          </p:cNvPr>
          <p:cNvSpPr>
            <a:spLocks noGrp="1"/>
          </p:cNvSpPr>
          <p:nvPr>
            <p:ph type="sldNum" sz="quarter" idx="12"/>
          </p:nvPr>
        </p:nvSpPr>
        <p:spPr/>
        <p:txBody>
          <a:bodyPr/>
          <a:lstStyle/>
          <a:p>
            <a:fld id="{0723AEAD-4487-E24F-932D-6FF4CA836180}" type="slidenum">
              <a:rPr lang="en-US" smtClean="0"/>
              <a:t>‹#›</a:t>
            </a:fld>
            <a:endParaRPr lang="en-US"/>
          </a:p>
        </p:txBody>
      </p:sp>
    </p:spTree>
    <p:extLst>
      <p:ext uri="{BB962C8B-B14F-4D97-AF65-F5344CB8AC3E}">
        <p14:creationId xmlns:p14="http://schemas.microsoft.com/office/powerpoint/2010/main" val="3619075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81AE7-0236-1906-17DE-21FC8DD000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FF3225-D232-E6D4-47DB-ABBED28849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9293-39DC-DACB-43EB-55C3D615A04D}"/>
              </a:ext>
            </a:extLst>
          </p:cNvPr>
          <p:cNvSpPr>
            <a:spLocks noGrp="1"/>
          </p:cNvSpPr>
          <p:nvPr>
            <p:ph type="dt" sz="half" idx="10"/>
          </p:nvPr>
        </p:nvSpPr>
        <p:spPr/>
        <p:txBody>
          <a:bodyPr/>
          <a:lstStyle/>
          <a:p>
            <a:fld id="{D2350C68-24E6-CE4D-8E81-7881FF0621D6}" type="datetimeFigureOut">
              <a:rPr lang="en-US" smtClean="0"/>
              <a:t>6/8/23</a:t>
            </a:fld>
            <a:endParaRPr lang="en-US"/>
          </a:p>
        </p:txBody>
      </p:sp>
      <p:sp>
        <p:nvSpPr>
          <p:cNvPr id="5" name="Footer Placeholder 4">
            <a:extLst>
              <a:ext uri="{FF2B5EF4-FFF2-40B4-BE49-F238E27FC236}">
                <a16:creationId xmlns:a16="http://schemas.microsoft.com/office/drawing/2014/main" id="{4CE61471-2132-53F4-D0C9-342974DA7B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B0F2C3-EF54-AB75-F2B1-F32AD4B921A3}"/>
              </a:ext>
            </a:extLst>
          </p:cNvPr>
          <p:cNvSpPr>
            <a:spLocks noGrp="1"/>
          </p:cNvSpPr>
          <p:nvPr>
            <p:ph type="sldNum" sz="quarter" idx="12"/>
          </p:nvPr>
        </p:nvSpPr>
        <p:spPr/>
        <p:txBody>
          <a:bodyPr/>
          <a:lstStyle/>
          <a:p>
            <a:fld id="{0723AEAD-4487-E24F-932D-6FF4CA836180}" type="slidenum">
              <a:rPr lang="en-US" smtClean="0"/>
              <a:t>‹#›</a:t>
            </a:fld>
            <a:endParaRPr lang="en-US"/>
          </a:p>
        </p:txBody>
      </p:sp>
    </p:spTree>
    <p:extLst>
      <p:ext uri="{BB962C8B-B14F-4D97-AF65-F5344CB8AC3E}">
        <p14:creationId xmlns:p14="http://schemas.microsoft.com/office/powerpoint/2010/main" val="1951209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933B-19F9-BD92-F821-9AB6454286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9A78B7-DD07-9974-DFEC-1FA243A440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85FA04-242E-0343-69A1-B0433C1C2E46}"/>
              </a:ext>
            </a:extLst>
          </p:cNvPr>
          <p:cNvSpPr>
            <a:spLocks noGrp="1"/>
          </p:cNvSpPr>
          <p:nvPr>
            <p:ph type="dt" sz="half" idx="10"/>
          </p:nvPr>
        </p:nvSpPr>
        <p:spPr/>
        <p:txBody>
          <a:bodyPr/>
          <a:lstStyle/>
          <a:p>
            <a:fld id="{D2350C68-24E6-CE4D-8E81-7881FF0621D6}" type="datetimeFigureOut">
              <a:rPr lang="en-US" smtClean="0"/>
              <a:t>6/8/23</a:t>
            </a:fld>
            <a:endParaRPr lang="en-US"/>
          </a:p>
        </p:txBody>
      </p:sp>
      <p:sp>
        <p:nvSpPr>
          <p:cNvPr id="5" name="Footer Placeholder 4">
            <a:extLst>
              <a:ext uri="{FF2B5EF4-FFF2-40B4-BE49-F238E27FC236}">
                <a16:creationId xmlns:a16="http://schemas.microsoft.com/office/drawing/2014/main" id="{88036BE5-5116-37C3-E0AF-479E1F868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537EDE-4F10-401F-2CCA-91DF2837D1DD}"/>
              </a:ext>
            </a:extLst>
          </p:cNvPr>
          <p:cNvSpPr>
            <a:spLocks noGrp="1"/>
          </p:cNvSpPr>
          <p:nvPr>
            <p:ph type="sldNum" sz="quarter" idx="12"/>
          </p:nvPr>
        </p:nvSpPr>
        <p:spPr/>
        <p:txBody>
          <a:bodyPr/>
          <a:lstStyle/>
          <a:p>
            <a:fld id="{0723AEAD-4487-E24F-932D-6FF4CA836180}" type="slidenum">
              <a:rPr lang="en-US" smtClean="0"/>
              <a:t>‹#›</a:t>
            </a:fld>
            <a:endParaRPr lang="en-US"/>
          </a:p>
        </p:txBody>
      </p:sp>
    </p:spTree>
    <p:extLst>
      <p:ext uri="{BB962C8B-B14F-4D97-AF65-F5344CB8AC3E}">
        <p14:creationId xmlns:p14="http://schemas.microsoft.com/office/powerpoint/2010/main" val="268637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BD34-DCCA-7405-DEE6-160E27680A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4545EE-FD85-356C-DB27-6B8320DC6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3BF366-11D9-4D9A-FDC6-6EA33AE2A7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5CF2AE-4275-34BE-DB64-97B2E3FB61CE}"/>
              </a:ext>
            </a:extLst>
          </p:cNvPr>
          <p:cNvSpPr>
            <a:spLocks noGrp="1"/>
          </p:cNvSpPr>
          <p:nvPr>
            <p:ph type="dt" sz="half" idx="10"/>
          </p:nvPr>
        </p:nvSpPr>
        <p:spPr/>
        <p:txBody>
          <a:bodyPr/>
          <a:lstStyle/>
          <a:p>
            <a:fld id="{D2350C68-24E6-CE4D-8E81-7881FF0621D6}" type="datetimeFigureOut">
              <a:rPr lang="en-US" smtClean="0"/>
              <a:t>6/8/23</a:t>
            </a:fld>
            <a:endParaRPr lang="en-US"/>
          </a:p>
        </p:txBody>
      </p:sp>
      <p:sp>
        <p:nvSpPr>
          <p:cNvPr id="6" name="Footer Placeholder 5">
            <a:extLst>
              <a:ext uri="{FF2B5EF4-FFF2-40B4-BE49-F238E27FC236}">
                <a16:creationId xmlns:a16="http://schemas.microsoft.com/office/drawing/2014/main" id="{5908DB87-81F0-C43C-95BE-E5067C946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0A47D8-3AD8-814E-A2E5-C7AAE8B71B03}"/>
              </a:ext>
            </a:extLst>
          </p:cNvPr>
          <p:cNvSpPr>
            <a:spLocks noGrp="1"/>
          </p:cNvSpPr>
          <p:nvPr>
            <p:ph type="sldNum" sz="quarter" idx="12"/>
          </p:nvPr>
        </p:nvSpPr>
        <p:spPr/>
        <p:txBody>
          <a:bodyPr/>
          <a:lstStyle/>
          <a:p>
            <a:fld id="{0723AEAD-4487-E24F-932D-6FF4CA836180}" type="slidenum">
              <a:rPr lang="en-US" smtClean="0"/>
              <a:t>‹#›</a:t>
            </a:fld>
            <a:endParaRPr lang="en-US"/>
          </a:p>
        </p:txBody>
      </p:sp>
    </p:spTree>
    <p:extLst>
      <p:ext uri="{BB962C8B-B14F-4D97-AF65-F5344CB8AC3E}">
        <p14:creationId xmlns:p14="http://schemas.microsoft.com/office/powerpoint/2010/main" val="1616635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19E7-5F27-8EB7-EFE3-6FCA22AA6C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23D3FC-8A37-BE38-22D1-3244FE375E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AEEF6D-0489-C5CC-C95D-FD3CD7E3C6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B62E00-E889-7779-178A-604F5CD6EF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58D7A4-7919-1D55-7EA4-43D75767D8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80FEE2-9EDD-5403-99AE-2D4918B3ED01}"/>
              </a:ext>
            </a:extLst>
          </p:cNvPr>
          <p:cNvSpPr>
            <a:spLocks noGrp="1"/>
          </p:cNvSpPr>
          <p:nvPr>
            <p:ph type="dt" sz="half" idx="10"/>
          </p:nvPr>
        </p:nvSpPr>
        <p:spPr/>
        <p:txBody>
          <a:bodyPr/>
          <a:lstStyle/>
          <a:p>
            <a:fld id="{D2350C68-24E6-CE4D-8E81-7881FF0621D6}" type="datetimeFigureOut">
              <a:rPr lang="en-US" smtClean="0"/>
              <a:t>6/8/23</a:t>
            </a:fld>
            <a:endParaRPr lang="en-US"/>
          </a:p>
        </p:txBody>
      </p:sp>
      <p:sp>
        <p:nvSpPr>
          <p:cNvPr id="8" name="Footer Placeholder 7">
            <a:extLst>
              <a:ext uri="{FF2B5EF4-FFF2-40B4-BE49-F238E27FC236}">
                <a16:creationId xmlns:a16="http://schemas.microsoft.com/office/drawing/2014/main" id="{DDD01190-9ADC-B283-DFC2-FE284A8402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FDBF5C-CADC-E635-7984-6384FF16955F}"/>
              </a:ext>
            </a:extLst>
          </p:cNvPr>
          <p:cNvSpPr>
            <a:spLocks noGrp="1"/>
          </p:cNvSpPr>
          <p:nvPr>
            <p:ph type="sldNum" sz="quarter" idx="12"/>
          </p:nvPr>
        </p:nvSpPr>
        <p:spPr/>
        <p:txBody>
          <a:bodyPr/>
          <a:lstStyle/>
          <a:p>
            <a:fld id="{0723AEAD-4487-E24F-932D-6FF4CA836180}" type="slidenum">
              <a:rPr lang="en-US" smtClean="0"/>
              <a:t>‹#›</a:t>
            </a:fld>
            <a:endParaRPr lang="en-US"/>
          </a:p>
        </p:txBody>
      </p:sp>
    </p:spTree>
    <p:extLst>
      <p:ext uri="{BB962C8B-B14F-4D97-AF65-F5344CB8AC3E}">
        <p14:creationId xmlns:p14="http://schemas.microsoft.com/office/powerpoint/2010/main" val="3503696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9B41-3713-26B0-2547-F353A0D1F9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626CCE-AA53-9390-C369-F1ECAC707BB5}"/>
              </a:ext>
            </a:extLst>
          </p:cNvPr>
          <p:cNvSpPr>
            <a:spLocks noGrp="1"/>
          </p:cNvSpPr>
          <p:nvPr>
            <p:ph type="dt" sz="half" idx="10"/>
          </p:nvPr>
        </p:nvSpPr>
        <p:spPr/>
        <p:txBody>
          <a:bodyPr/>
          <a:lstStyle/>
          <a:p>
            <a:fld id="{D2350C68-24E6-CE4D-8E81-7881FF0621D6}" type="datetimeFigureOut">
              <a:rPr lang="en-US" smtClean="0"/>
              <a:t>6/8/23</a:t>
            </a:fld>
            <a:endParaRPr lang="en-US"/>
          </a:p>
        </p:txBody>
      </p:sp>
      <p:sp>
        <p:nvSpPr>
          <p:cNvPr id="4" name="Footer Placeholder 3">
            <a:extLst>
              <a:ext uri="{FF2B5EF4-FFF2-40B4-BE49-F238E27FC236}">
                <a16:creationId xmlns:a16="http://schemas.microsoft.com/office/drawing/2014/main" id="{D4AEC299-CBFB-9817-A7D4-319F2D26A6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A2BF03-F7C0-D486-FFD5-9B871C520A6C}"/>
              </a:ext>
            </a:extLst>
          </p:cNvPr>
          <p:cNvSpPr>
            <a:spLocks noGrp="1"/>
          </p:cNvSpPr>
          <p:nvPr>
            <p:ph type="sldNum" sz="quarter" idx="12"/>
          </p:nvPr>
        </p:nvSpPr>
        <p:spPr/>
        <p:txBody>
          <a:bodyPr/>
          <a:lstStyle/>
          <a:p>
            <a:fld id="{0723AEAD-4487-E24F-932D-6FF4CA836180}" type="slidenum">
              <a:rPr lang="en-US" smtClean="0"/>
              <a:t>‹#›</a:t>
            </a:fld>
            <a:endParaRPr lang="en-US"/>
          </a:p>
        </p:txBody>
      </p:sp>
    </p:spTree>
    <p:extLst>
      <p:ext uri="{BB962C8B-B14F-4D97-AF65-F5344CB8AC3E}">
        <p14:creationId xmlns:p14="http://schemas.microsoft.com/office/powerpoint/2010/main" val="261502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DA08E-3D0B-49EB-EC1F-4CAB65B82858}"/>
              </a:ext>
            </a:extLst>
          </p:cNvPr>
          <p:cNvSpPr>
            <a:spLocks noGrp="1"/>
          </p:cNvSpPr>
          <p:nvPr>
            <p:ph type="dt" sz="half" idx="10"/>
          </p:nvPr>
        </p:nvSpPr>
        <p:spPr/>
        <p:txBody>
          <a:bodyPr/>
          <a:lstStyle/>
          <a:p>
            <a:fld id="{D2350C68-24E6-CE4D-8E81-7881FF0621D6}" type="datetimeFigureOut">
              <a:rPr lang="en-US" smtClean="0"/>
              <a:t>6/8/23</a:t>
            </a:fld>
            <a:endParaRPr lang="en-US"/>
          </a:p>
        </p:txBody>
      </p:sp>
      <p:sp>
        <p:nvSpPr>
          <p:cNvPr id="3" name="Footer Placeholder 2">
            <a:extLst>
              <a:ext uri="{FF2B5EF4-FFF2-40B4-BE49-F238E27FC236}">
                <a16:creationId xmlns:a16="http://schemas.microsoft.com/office/drawing/2014/main" id="{86A3CDED-5A34-A840-6AFB-25B881B0B5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2FCBBA-B434-1DC6-71B1-DCAE9FD9CFD5}"/>
              </a:ext>
            </a:extLst>
          </p:cNvPr>
          <p:cNvSpPr>
            <a:spLocks noGrp="1"/>
          </p:cNvSpPr>
          <p:nvPr>
            <p:ph type="sldNum" sz="quarter" idx="12"/>
          </p:nvPr>
        </p:nvSpPr>
        <p:spPr/>
        <p:txBody>
          <a:bodyPr/>
          <a:lstStyle/>
          <a:p>
            <a:fld id="{0723AEAD-4487-E24F-932D-6FF4CA836180}" type="slidenum">
              <a:rPr lang="en-US" smtClean="0"/>
              <a:t>‹#›</a:t>
            </a:fld>
            <a:endParaRPr lang="en-US"/>
          </a:p>
        </p:txBody>
      </p:sp>
    </p:spTree>
    <p:extLst>
      <p:ext uri="{BB962C8B-B14F-4D97-AF65-F5344CB8AC3E}">
        <p14:creationId xmlns:p14="http://schemas.microsoft.com/office/powerpoint/2010/main" val="2094164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3EE1-F429-A2E4-964B-EB3A963C19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42292E-6BD3-A278-ACAD-E49D3C181F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37BE23-6CD3-BBBA-E12F-AC845BFE1A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69B10E-76DB-7038-24FF-696823B4D63B}"/>
              </a:ext>
            </a:extLst>
          </p:cNvPr>
          <p:cNvSpPr>
            <a:spLocks noGrp="1"/>
          </p:cNvSpPr>
          <p:nvPr>
            <p:ph type="dt" sz="half" idx="10"/>
          </p:nvPr>
        </p:nvSpPr>
        <p:spPr/>
        <p:txBody>
          <a:bodyPr/>
          <a:lstStyle/>
          <a:p>
            <a:fld id="{D2350C68-24E6-CE4D-8E81-7881FF0621D6}" type="datetimeFigureOut">
              <a:rPr lang="en-US" smtClean="0"/>
              <a:t>6/8/23</a:t>
            </a:fld>
            <a:endParaRPr lang="en-US"/>
          </a:p>
        </p:txBody>
      </p:sp>
      <p:sp>
        <p:nvSpPr>
          <p:cNvPr id="6" name="Footer Placeholder 5">
            <a:extLst>
              <a:ext uri="{FF2B5EF4-FFF2-40B4-BE49-F238E27FC236}">
                <a16:creationId xmlns:a16="http://schemas.microsoft.com/office/drawing/2014/main" id="{15F89D3E-AD25-ABB3-9891-1944B6E9E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F256E1-E02D-C9A8-E210-84127F46CB66}"/>
              </a:ext>
            </a:extLst>
          </p:cNvPr>
          <p:cNvSpPr>
            <a:spLocks noGrp="1"/>
          </p:cNvSpPr>
          <p:nvPr>
            <p:ph type="sldNum" sz="quarter" idx="12"/>
          </p:nvPr>
        </p:nvSpPr>
        <p:spPr/>
        <p:txBody>
          <a:bodyPr/>
          <a:lstStyle/>
          <a:p>
            <a:fld id="{0723AEAD-4487-E24F-932D-6FF4CA836180}" type="slidenum">
              <a:rPr lang="en-US" smtClean="0"/>
              <a:t>‹#›</a:t>
            </a:fld>
            <a:endParaRPr lang="en-US"/>
          </a:p>
        </p:txBody>
      </p:sp>
    </p:spTree>
    <p:extLst>
      <p:ext uri="{BB962C8B-B14F-4D97-AF65-F5344CB8AC3E}">
        <p14:creationId xmlns:p14="http://schemas.microsoft.com/office/powerpoint/2010/main" val="1041873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E770-FDC5-2017-DA9D-EB50A93CAE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D5624F-6300-62F7-DB38-95FE39FFCF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C0BCA2-36C2-9773-68A1-D3D95AF162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A785C5-F563-FAF2-AA58-7D28B96FF380}"/>
              </a:ext>
            </a:extLst>
          </p:cNvPr>
          <p:cNvSpPr>
            <a:spLocks noGrp="1"/>
          </p:cNvSpPr>
          <p:nvPr>
            <p:ph type="dt" sz="half" idx="10"/>
          </p:nvPr>
        </p:nvSpPr>
        <p:spPr/>
        <p:txBody>
          <a:bodyPr/>
          <a:lstStyle/>
          <a:p>
            <a:fld id="{D2350C68-24E6-CE4D-8E81-7881FF0621D6}" type="datetimeFigureOut">
              <a:rPr lang="en-US" smtClean="0"/>
              <a:t>6/8/23</a:t>
            </a:fld>
            <a:endParaRPr lang="en-US"/>
          </a:p>
        </p:txBody>
      </p:sp>
      <p:sp>
        <p:nvSpPr>
          <p:cNvPr id="6" name="Footer Placeholder 5">
            <a:extLst>
              <a:ext uri="{FF2B5EF4-FFF2-40B4-BE49-F238E27FC236}">
                <a16:creationId xmlns:a16="http://schemas.microsoft.com/office/drawing/2014/main" id="{14F90CD1-49B3-F817-6E4B-7F5405B33F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6B325D-75C3-0EC4-E166-DF1449B0BB6F}"/>
              </a:ext>
            </a:extLst>
          </p:cNvPr>
          <p:cNvSpPr>
            <a:spLocks noGrp="1"/>
          </p:cNvSpPr>
          <p:nvPr>
            <p:ph type="sldNum" sz="quarter" idx="12"/>
          </p:nvPr>
        </p:nvSpPr>
        <p:spPr/>
        <p:txBody>
          <a:bodyPr/>
          <a:lstStyle/>
          <a:p>
            <a:fld id="{0723AEAD-4487-E24F-932D-6FF4CA836180}" type="slidenum">
              <a:rPr lang="en-US" smtClean="0"/>
              <a:t>‹#›</a:t>
            </a:fld>
            <a:endParaRPr lang="en-US"/>
          </a:p>
        </p:txBody>
      </p:sp>
    </p:spTree>
    <p:extLst>
      <p:ext uri="{BB962C8B-B14F-4D97-AF65-F5344CB8AC3E}">
        <p14:creationId xmlns:p14="http://schemas.microsoft.com/office/powerpoint/2010/main" val="1313834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C0A76E-A314-8CC6-E28E-8496C6A1E8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CA328F-F915-EACB-C6F2-F1DE12D013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A36E70-E755-A680-617D-EFF71D6D3D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350C68-24E6-CE4D-8E81-7881FF0621D6}" type="datetimeFigureOut">
              <a:rPr lang="en-US" smtClean="0"/>
              <a:t>6/8/23</a:t>
            </a:fld>
            <a:endParaRPr lang="en-US"/>
          </a:p>
        </p:txBody>
      </p:sp>
      <p:sp>
        <p:nvSpPr>
          <p:cNvPr id="5" name="Footer Placeholder 4">
            <a:extLst>
              <a:ext uri="{FF2B5EF4-FFF2-40B4-BE49-F238E27FC236}">
                <a16:creationId xmlns:a16="http://schemas.microsoft.com/office/drawing/2014/main" id="{6BB2F23E-C312-DF88-4A78-ECAC53D46D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C6A1D5-8972-B0C2-706E-6133926699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3AEAD-4487-E24F-932D-6FF4CA836180}" type="slidenum">
              <a:rPr lang="en-US" smtClean="0"/>
              <a:t>‹#›</a:t>
            </a:fld>
            <a:endParaRPr lang="en-US"/>
          </a:p>
        </p:txBody>
      </p:sp>
    </p:spTree>
    <p:extLst>
      <p:ext uri="{BB962C8B-B14F-4D97-AF65-F5344CB8AC3E}">
        <p14:creationId xmlns:p14="http://schemas.microsoft.com/office/powerpoint/2010/main" val="1291934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19F85-644B-2E9E-7CAE-61185B44608B}"/>
              </a:ext>
            </a:extLst>
          </p:cNvPr>
          <p:cNvSpPr>
            <a:spLocks noGrp="1"/>
          </p:cNvSpPr>
          <p:nvPr>
            <p:ph type="ctrTitle"/>
          </p:nvPr>
        </p:nvSpPr>
        <p:spPr>
          <a:xfrm>
            <a:off x="1524000" y="0"/>
            <a:ext cx="9144000" cy="2387600"/>
          </a:xfrm>
        </p:spPr>
        <p:txBody>
          <a:bodyPr/>
          <a:lstStyle/>
          <a:p>
            <a:r>
              <a:rPr lang="en-US" dirty="0"/>
              <a:t>Interrupted time series</a:t>
            </a:r>
          </a:p>
        </p:txBody>
      </p:sp>
      <p:sp>
        <p:nvSpPr>
          <p:cNvPr id="3" name="Subtitle 2">
            <a:extLst>
              <a:ext uri="{FF2B5EF4-FFF2-40B4-BE49-F238E27FC236}">
                <a16:creationId xmlns:a16="http://schemas.microsoft.com/office/drawing/2014/main" id="{BD01C9C7-0B59-F074-6266-1EEB474AD14F}"/>
              </a:ext>
            </a:extLst>
          </p:cNvPr>
          <p:cNvSpPr>
            <a:spLocks noGrp="1"/>
          </p:cNvSpPr>
          <p:nvPr>
            <p:ph type="subTitle" idx="1"/>
          </p:nvPr>
        </p:nvSpPr>
        <p:spPr>
          <a:xfrm>
            <a:off x="1524000" y="2737064"/>
            <a:ext cx="9144000" cy="3363933"/>
          </a:xfrm>
        </p:spPr>
        <p:txBody>
          <a:bodyPr>
            <a:normAutofit/>
          </a:bodyPr>
          <a:lstStyle/>
          <a:p>
            <a:r>
              <a:rPr lang="en-US" dirty="0"/>
              <a:t>Alison Gemmill</a:t>
            </a:r>
          </a:p>
          <a:p>
            <a:r>
              <a:rPr lang="en-US" dirty="0"/>
              <a:t>June 8, 2023</a:t>
            </a:r>
          </a:p>
          <a:p>
            <a:r>
              <a:rPr lang="en-US" dirty="0"/>
              <a:t>Berkeley Formal Demography Workshop</a:t>
            </a:r>
          </a:p>
          <a:p>
            <a:endParaRPr lang="en-US" dirty="0"/>
          </a:p>
          <a:p>
            <a:r>
              <a:rPr lang="en-US" dirty="0"/>
              <a:t>(Some slides borrowed from Tim Bruckner at UC Irvine</a:t>
            </a:r>
          </a:p>
          <a:p>
            <a:r>
              <a:rPr lang="en-US" dirty="0"/>
              <a:t>And Liz Stuart at Johns </a:t>
            </a:r>
            <a:r>
              <a:rPr lang="en-US" dirty="0" err="1"/>
              <a:t>Hopkisn</a:t>
            </a:r>
            <a:r>
              <a:rPr lang="en-US" dirty="0"/>
              <a:t>)</a:t>
            </a:r>
          </a:p>
        </p:txBody>
      </p:sp>
    </p:spTree>
    <p:extLst>
      <p:ext uri="{BB962C8B-B14F-4D97-AF65-F5344CB8AC3E}">
        <p14:creationId xmlns:p14="http://schemas.microsoft.com/office/powerpoint/2010/main" val="971823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text, screenshot, font, diagram&#10;&#10;Description automatically generated">
            <a:extLst>
              <a:ext uri="{FF2B5EF4-FFF2-40B4-BE49-F238E27FC236}">
                <a16:creationId xmlns:a16="http://schemas.microsoft.com/office/drawing/2014/main" id="{251209D7-5768-04E5-98C1-B5234759965C}"/>
              </a:ext>
            </a:extLst>
          </p:cNvPr>
          <p:cNvPicPr>
            <a:picLocks noChangeAspect="1"/>
          </p:cNvPicPr>
          <p:nvPr/>
        </p:nvPicPr>
        <p:blipFill>
          <a:blip r:embed="rId2"/>
          <a:stretch>
            <a:fillRect/>
          </a:stretch>
        </p:blipFill>
        <p:spPr>
          <a:xfrm>
            <a:off x="2429461" y="813962"/>
            <a:ext cx="7333078" cy="5230076"/>
          </a:xfrm>
          <a:prstGeom prst="rect">
            <a:avLst/>
          </a:prstGeom>
        </p:spPr>
      </p:pic>
      <p:sp>
        <p:nvSpPr>
          <p:cNvPr id="6" name="Title 5">
            <a:extLst>
              <a:ext uri="{FF2B5EF4-FFF2-40B4-BE49-F238E27FC236}">
                <a16:creationId xmlns:a16="http://schemas.microsoft.com/office/drawing/2014/main" id="{2FCB26F1-C91F-2DFD-7691-042E1DFA1EE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205678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286C6-BD60-6070-7E6D-10F66A3DF127}"/>
              </a:ext>
            </a:extLst>
          </p:cNvPr>
          <p:cNvSpPr>
            <a:spLocks noGrp="1"/>
          </p:cNvSpPr>
          <p:nvPr>
            <p:ph type="title"/>
          </p:nvPr>
        </p:nvSpPr>
        <p:spPr/>
        <p:txBody>
          <a:bodyPr/>
          <a:lstStyle/>
          <a:p>
            <a:r>
              <a:rPr lang="en-US" dirty="0"/>
              <a:t>Memory</a:t>
            </a:r>
          </a:p>
        </p:txBody>
      </p:sp>
      <p:pic>
        <p:nvPicPr>
          <p:cNvPr id="5" name="Content Placeholder 4" descr="A picture containing text, screenshot, plot, line&#10;&#10;Description automatically generated">
            <a:extLst>
              <a:ext uri="{FF2B5EF4-FFF2-40B4-BE49-F238E27FC236}">
                <a16:creationId xmlns:a16="http://schemas.microsoft.com/office/drawing/2014/main" id="{304C1329-8308-8A5C-6283-1C2619A78745}"/>
              </a:ext>
            </a:extLst>
          </p:cNvPr>
          <p:cNvPicPr>
            <a:picLocks noGrp="1" noChangeAspect="1"/>
          </p:cNvPicPr>
          <p:nvPr>
            <p:ph idx="1"/>
          </p:nvPr>
        </p:nvPicPr>
        <p:blipFill>
          <a:blip r:embed="rId2"/>
          <a:stretch>
            <a:fillRect/>
          </a:stretch>
        </p:blipFill>
        <p:spPr>
          <a:xfrm>
            <a:off x="2006600" y="1905794"/>
            <a:ext cx="8178800" cy="4191000"/>
          </a:xfrm>
        </p:spPr>
      </p:pic>
    </p:spTree>
    <p:extLst>
      <p:ext uri="{BB962C8B-B14F-4D97-AF65-F5344CB8AC3E}">
        <p14:creationId xmlns:p14="http://schemas.microsoft.com/office/powerpoint/2010/main" val="3776905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981B3-288F-0354-E4D6-74CAEA83B4BF}"/>
              </a:ext>
            </a:extLst>
          </p:cNvPr>
          <p:cNvSpPr>
            <a:spLocks noGrp="1"/>
          </p:cNvSpPr>
          <p:nvPr>
            <p:ph type="title"/>
          </p:nvPr>
        </p:nvSpPr>
        <p:spPr/>
        <p:txBody>
          <a:bodyPr/>
          <a:lstStyle/>
          <a:p>
            <a:r>
              <a:rPr lang="en-US" dirty="0"/>
              <a:t>Logic of ITS that accounts for autocorrelation</a:t>
            </a:r>
          </a:p>
        </p:txBody>
      </p:sp>
      <p:sp>
        <p:nvSpPr>
          <p:cNvPr id="3" name="Content Placeholder 2">
            <a:extLst>
              <a:ext uri="{FF2B5EF4-FFF2-40B4-BE49-F238E27FC236}">
                <a16:creationId xmlns:a16="http://schemas.microsoft.com/office/drawing/2014/main" id="{62A4CEAC-094D-915B-08CB-E24184D1FD29}"/>
              </a:ext>
            </a:extLst>
          </p:cNvPr>
          <p:cNvSpPr>
            <a:spLocks noGrp="1"/>
          </p:cNvSpPr>
          <p:nvPr>
            <p:ph idx="1"/>
          </p:nvPr>
        </p:nvSpPr>
        <p:spPr/>
        <p:txBody>
          <a:bodyPr/>
          <a:lstStyle/>
          <a:p>
            <a:r>
              <a:rPr lang="en-US" dirty="0"/>
              <a:t>Identify autocorrelation of an outcome (Y) </a:t>
            </a:r>
            <a:r>
              <a:rPr lang="en-US" i="1" u="sng" dirty="0"/>
              <a:t>before</a:t>
            </a:r>
            <a:r>
              <a:rPr lang="en-US" i="1" dirty="0"/>
              <a:t> </a:t>
            </a:r>
            <a:r>
              <a:rPr lang="en-US" dirty="0"/>
              <a:t>intervention to derive statistically expected values of Y after intervention</a:t>
            </a:r>
          </a:p>
          <a:p>
            <a:pPr lvl="1"/>
            <a:r>
              <a:rPr lang="en-US" dirty="0"/>
              <a:t>Counterfactual is derived from the history of Y</a:t>
            </a:r>
          </a:p>
          <a:p>
            <a:pPr lvl="1"/>
            <a:endParaRPr lang="en-US" dirty="0"/>
          </a:p>
          <a:p>
            <a:r>
              <a:rPr lang="en-US" dirty="0"/>
              <a:t>Earlier values of Y are used to remove patterns, so that expected values of residuals = 0</a:t>
            </a:r>
          </a:p>
          <a:p>
            <a:endParaRPr lang="en-US" dirty="0"/>
          </a:p>
          <a:p>
            <a:r>
              <a:rPr lang="en-US" dirty="0"/>
              <a:t>Intervention (X) may cause Y only if it predicts Y better than the history of Y itself</a:t>
            </a:r>
          </a:p>
          <a:p>
            <a:pPr lvl="1"/>
            <a:r>
              <a:rPr lang="en-US" dirty="0"/>
              <a:t>Granger causality; conservative</a:t>
            </a:r>
          </a:p>
        </p:txBody>
      </p:sp>
    </p:spTree>
    <p:extLst>
      <p:ext uri="{BB962C8B-B14F-4D97-AF65-F5344CB8AC3E}">
        <p14:creationId xmlns:p14="http://schemas.microsoft.com/office/powerpoint/2010/main" val="352613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D5D7-E9AA-349C-A89A-382441117042}"/>
              </a:ext>
            </a:extLst>
          </p:cNvPr>
          <p:cNvSpPr>
            <a:spLocks noGrp="1"/>
          </p:cNvSpPr>
          <p:nvPr>
            <p:ph type="title"/>
          </p:nvPr>
        </p:nvSpPr>
        <p:spPr>
          <a:xfrm>
            <a:off x="1524003" y="1999615"/>
            <a:ext cx="9144000" cy="2764028"/>
          </a:xfrm>
        </p:spPr>
        <p:txBody>
          <a:bodyPr vert="horz" lIns="91440" tIns="45720" rIns="91440" bIns="45720" rtlCol="0" anchor="ctr">
            <a:normAutofit fontScale="90000"/>
          </a:bodyPr>
          <a:lstStyle/>
          <a:p>
            <a:pPr algn="ctr"/>
            <a:r>
              <a:rPr lang="en-US" sz="7200" dirty="0">
                <a:latin typeface="Times New Roman" panose="02020603050405020304" pitchFamily="18" charset="0"/>
                <a:cs typeface="Times New Roman" panose="02020603050405020304" pitchFamily="18" charset="0"/>
              </a:rPr>
              <a:t>Generating c</a:t>
            </a:r>
            <a:r>
              <a:rPr lang="en-US" sz="7200" kern="1200" dirty="0">
                <a:solidFill>
                  <a:schemeClr val="tx1"/>
                </a:solidFill>
                <a:latin typeface="Times New Roman" panose="02020603050405020304" pitchFamily="18" charset="0"/>
                <a:cs typeface="Times New Roman" panose="02020603050405020304" pitchFamily="18" charset="0"/>
              </a:rPr>
              <a:t>ounterfactuals that account for autocorrelation</a:t>
            </a:r>
          </a:p>
        </p:txBody>
      </p:sp>
      <p:sp>
        <p:nvSpPr>
          <p:cNvPr id="5" name="Text Placeholder 4">
            <a:extLst>
              <a:ext uri="{FF2B5EF4-FFF2-40B4-BE49-F238E27FC236}">
                <a16:creationId xmlns:a16="http://schemas.microsoft.com/office/drawing/2014/main" id="{F5F6E11E-CEBA-0F65-1F2C-7936A753322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9653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2E21-94AA-8844-A7B7-CD1A80923153}"/>
              </a:ext>
            </a:extLst>
          </p:cNvPr>
          <p:cNvSpPr>
            <a:spLocks noGrp="1"/>
          </p:cNvSpPr>
          <p:nvPr>
            <p:ph type="title"/>
          </p:nvPr>
        </p:nvSpPr>
        <p:spPr>
          <a:xfrm>
            <a:off x="294503" y="35972"/>
            <a:ext cx="10843550" cy="1062175"/>
          </a:xfrm>
        </p:spPr>
        <p:txBody>
          <a:bodyPr>
            <a:normAutofit/>
          </a:bodyPr>
          <a:lstStyle/>
          <a:p>
            <a:r>
              <a:rPr lang="en-US" sz="4000" dirty="0"/>
              <a:t>1. Yearly time trends + month fixed effects</a:t>
            </a:r>
          </a:p>
        </p:txBody>
      </p:sp>
      <p:pic>
        <p:nvPicPr>
          <p:cNvPr id="6" name="Content Placeholder 5" descr="A white background with black text&#10;&#10;Description automatically generated with low confidence">
            <a:extLst>
              <a:ext uri="{FF2B5EF4-FFF2-40B4-BE49-F238E27FC236}">
                <a16:creationId xmlns:a16="http://schemas.microsoft.com/office/drawing/2014/main" id="{1A0F4C54-7D15-2107-6006-CEBA55B79778}"/>
              </a:ext>
            </a:extLst>
          </p:cNvPr>
          <p:cNvPicPr>
            <a:picLocks noGrp="1" noChangeAspect="1"/>
          </p:cNvPicPr>
          <p:nvPr>
            <p:ph idx="1"/>
          </p:nvPr>
        </p:nvPicPr>
        <p:blipFill>
          <a:blip r:embed="rId2"/>
          <a:stretch>
            <a:fillRect/>
          </a:stretch>
        </p:blipFill>
        <p:spPr>
          <a:xfrm>
            <a:off x="716712" y="1175857"/>
            <a:ext cx="4521498" cy="1062175"/>
          </a:xfrm>
        </p:spPr>
      </p:pic>
      <p:sp>
        <p:nvSpPr>
          <p:cNvPr id="4" name="Content Placeholder 2">
            <a:extLst>
              <a:ext uri="{FF2B5EF4-FFF2-40B4-BE49-F238E27FC236}">
                <a16:creationId xmlns:a16="http://schemas.microsoft.com/office/drawing/2014/main" id="{FD8C4AFC-9127-61A4-9320-4BB2500D9A92}"/>
              </a:ext>
            </a:extLst>
          </p:cNvPr>
          <p:cNvSpPr txBox="1">
            <a:spLocks/>
          </p:cNvSpPr>
          <p:nvPr/>
        </p:nvSpPr>
        <p:spPr>
          <a:xfrm>
            <a:off x="838200" y="454728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i="1" dirty="0">
                <a:solidFill>
                  <a:srgbClr val="2A2A2A"/>
                </a:solidFill>
                <a:latin typeface="Arial" panose="020B0604020202020204" pitchFamily="34" charset="0"/>
                <a:cs typeface="Arial" panose="020B0604020202020204" pitchFamily="34" charset="0"/>
              </a:rPr>
              <a:t>a</a:t>
            </a:r>
            <a:r>
              <a:rPr lang="en-US" sz="1800" i="1" baseline="-25000" dirty="0">
                <a:solidFill>
                  <a:srgbClr val="2A2A2A"/>
                </a:solidFill>
                <a:latin typeface="Arial" panose="020B0604020202020204" pitchFamily="34" charset="0"/>
                <a:cs typeface="Arial" panose="020B0604020202020204" pitchFamily="34" charset="0"/>
              </a:rPr>
              <a:t>m</a:t>
            </a:r>
            <a:r>
              <a:rPr lang="el-GR" sz="1800" i="1" dirty="0">
                <a:solidFill>
                  <a:srgbClr val="2A2A2A"/>
                </a:solidFill>
                <a:latin typeface="Arial" panose="020B0604020202020204" pitchFamily="34" charset="0"/>
                <a:cs typeface="Arial" panose="020B0604020202020204" pitchFamily="34" charset="0"/>
              </a:rPr>
              <a:t> </a:t>
            </a:r>
            <a:r>
              <a:rPr lang="en-US" sz="1800" dirty="0">
                <a:solidFill>
                  <a:srgbClr val="2A2A2A"/>
                </a:solidFill>
                <a:latin typeface="Arial" panose="020B0604020202020204" pitchFamily="34" charset="0"/>
                <a:cs typeface="Arial" panose="020B0604020202020204" pitchFamily="34" charset="0"/>
              </a:rPr>
              <a:t>denotes fixed effects of month </a:t>
            </a:r>
            <a:r>
              <a:rPr lang="en-US" sz="1800" i="1" dirty="0">
                <a:solidFill>
                  <a:srgbClr val="2A2A2A"/>
                </a:solidFill>
                <a:latin typeface="Arial" panose="020B0604020202020204" pitchFamily="34" charset="0"/>
                <a:cs typeface="Arial" panose="020B0604020202020204" pitchFamily="34" charset="0"/>
              </a:rPr>
              <a:t>m</a:t>
            </a:r>
            <a:endParaRPr lang="en-US" sz="1800" dirty="0">
              <a:solidFill>
                <a:srgbClr val="2A2A2A"/>
              </a:solidFill>
              <a:latin typeface="Arial" panose="020B0604020202020204" pitchFamily="34" charset="0"/>
              <a:cs typeface="Arial" panose="020B0604020202020204" pitchFamily="34" charset="0"/>
            </a:endParaRPr>
          </a:p>
          <a:p>
            <a:r>
              <a:rPr lang="en-US" sz="1800" dirty="0">
                <a:solidFill>
                  <a:srgbClr val="2A2A2A"/>
                </a:solidFill>
                <a:latin typeface="Arial" panose="020B0604020202020204" pitchFamily="34" charset="0"/>
                <a:cs typeface="Arial" panose="020B0604020202020204" pitchFamily="34" charset="0"/>
              </a:rPr>
              <a:t>COVID19 is a dummy variable equal to 1 from November 2020 and 0 otherwise</a:t>
            </a:r>
          </a:p>
          <a:p>
            <a:r>
              <a:rPr lang="en-US" sz="1800" dirty="0">
                <a:solidFill>
                  <a:srgbClr val="2A2A2A"/>
                </a:solidFill>
                <a:latin typeface="Arial" panose="020B0604020202020204" pitchFamily="34" charset="0"/>
                <a:cs typeface="Arial" panose="020B0604020202020204" pitchFamily="34" charset="0"/>
              </a:rPr>
              <a:t>𝑇𝑖𝑚𝑒</a:t>
            </a:r>
            <a:r>
              <a:rPr lang="en-US" sz="1800" baseline="-25000" dirty="0">
                <a:solidFill>
                  <a:srgbClr val="2A2A2A"/>
                </a:solidFill>
                <a:latin typeface="Arial" panose="020B0604020202020204" pitchFamily="34" charset="0"/>
                <a:cs typeface="Arial" panose="020B0604020202020204" pitchFamily="34" charset="0"/>
              </a:rPr>
              <a:t>𝑡</a:t>
            </a:r>
            <a:r>
              <a:rPr lang="en-US" sz="1800" dirty="0">
                <a:solidFill>
                  <a:srgbClr val="2A2A2A"/>
                </a:solidFill>
                <a:latin typeface="Arial" panose="020B0604020202020204" pitchFamily="34" charset="0"/>
                <a:cs typeface="Arial" panose="020B0604020202020204" pitchFamily="34" charset="0"/>
              </a:rPr>
              <a:t> refers to the month and the year; 𝛾</a:t>
            </a:r>
            <a:r>
              <a:rPr lang="en-US" sz="1800" baseline="30000" dirty="0">
                <a:solidFill>
                  <a:srgbClr val="2A2A2A"/>
                </a:solidFill>
                <a:latin typeface="Arial" panose="020B0604020202020204" pitchFamily="34" charset="0"/>
                <a:cs typeface="Arial" panose="020B0604020202020204" pitchFamily="34" charset="0"/>
              </a:rPr>
              <a:t>𝑖</a:t>
            </a:r>
            <a:r>
              <a:rPr lang="en-US" sz="1800" dirty="0">
                <a:solidFill>
                  <a:srgbClr val="2A2A2A"/>
                </a:solidFill>
                <a:latin typeface="Arial" panose="020B0604020202020204" pitchFamily="34" charset="0"/>
                <a:cs typeface="Arial" panose="020B0604020202020204" pitchFamily="34" charset="0"/>
              </a:rPr>
              <a:t> are estimates of the linear, quadratic, and cubic time trends</a:t>
            </a:r>
          </a:p>
          <a:p>
            <a:r>
              <a:rPr lang="en-US" sz="1800" dirty="0" err="1">
                <a:latin typeface="Arial" panose="020B0604020202020204" pitchFamily="34" charset="0"/>
                <a:cs typeface="Arial" panose="020B0604020202020204" pitchFamily="34" charset="0"/>
              </a:rPr>
              <a:t>Coefficent</a:t>
            </a:r>
            <a:r>
              <a:rPr lang="en-US" sz="1800" dirty="0">
                <a:latin typeface="Arial" panose="020B0604020202020204" pitchFamily="34" charset="0"/>
                <a:cs typeface="Arial" panose="020B0604020202020204" pitchFamily="34" charset="0"/>
              </a:rPr>
              <a:t> 𝛽 estimates the average changes in the GFRs or </a:t>
            </a:r>
            <a:r>
              <a:rPr lang="en-US" sz="1800" dirty="0" err="1">
                <a:latin typeface="Arial" panose="020B0604020202020204" pitchFamily="34" charset="0"/>
                <a:cs typeface="Arial" panose="020B0604020202020204" pitchFamily="34" charset="0"/>
              </a:rPr>
              <a:t>GMRfs</a:t>
            </a:r>
            <a:r>
              <a:rPr lang="en-US" sz="1800" dirty="0">
                <a:latin typeface="Arial" panose="020B0604020202020204" pitchFamily="34" charset="0"/>
                <a:cs typeface="Arial" panose="020B0604020202020204" pitchFamily="34" charset="0"/>
              </a:rPr>
              <a:t> between the pre-pandemic and during-pandemic periods after controlling for temporal trends and seasonality.</a:t>
            </a:r>
          </a:p>
        </p:txBody>
      </p:sp>
      <p:pic>
        <p:nvPicPr>
          <p:cNvPr id="8" name="Picture 7" descr="A black text on a white background&#10;&#10;Description automatically generated with medium confidence">
            <a:extLst>
              <a:ext uri="{FF2B5EF4-FFF2-40B4-BE49-F238E27FC236}">
                <a16:creationId xmlns:a16="http://schemas.microsoft.com/office/drawing/2014/main" id="{27D37EE3-9C77-4259-B92E-00925E32AE2F}"/>
              </a:ext>
            </a:extLst>
          </p:cNvPr>
          <p:cNvPicPr>
            <a:picLocks noChangeAspect="1"/>
          </p:cNvPicPr>
          <p:nvPr/>
        </p:nvPicPr>
        <p:blipFill>
          <a:blip r:embed="rId3"/>
          <a:stretch>
            <a:fillRect/>
          </a:stretch>
        </p:blipFill>
        <p:spPr>
          <a:xfrm>
            <a:off x="638901" y="3720225"/>
            <a:ext cx="5842000" cy="762000"/>
          </a:xfrm>
          <a:prstGeom prst="rect">
            <a:avLst/>
          </a:prstGeom>
        </p:spPr>
      </p:pic>
      <p:pic>
        <p:nvPicPr>
          <p:cNvPr id="10" name="Picture 9" descr="A picture containing text, diagram, line, plot&#10;&#10;Description automatically generated">
            <a:extLst>
              <a:ext uri="{FF2B5EF4-FFF2-40B4-BE49-F238E27FC236}">
                <a16:creationId xmlns:a16="http://schemas.microsoft.com/office/drawing/2014/main" id="{E0D288D2-7DDB-75C8-CAF1-97476E2CFA8B}"/>
              </a:ext>
            </a:extLst>
          </p:cNvPr>
          <p:cNvPicPr>
            <a:picLocks noChangeAspect="1"/>
          </p:cNvPicPr>
          <p:nvPr/>
        </p:nvPicPr>
        <p:blipFill>
          <a:blip r:embed="rId4"/>
          <a:stretch>
            <a:fillRect/>
          </a:stretch>
        </p:blipFill>
        <p:spPr>
          <a:xfrm>
            <a:off x="6953792" y="937191"/>
            <a:ext cx="5073544" cy="3545780"/>
          </a:xfrm>
          <a:prstGeom prst="rect">
            <a:avLst/>
          </a:prstGeom>
        </p:spPr>
      </p:pic>
      <p:pic>
        <p:nvPicPr>
          <p:cNvPr id="12" name="Picture 11" descr="A close-up of a person's face&#10;&#10;Description automatically generated with low confidence">
            <a:extLst>
              <a:ext uri="{FF2B5EF4-FFF2-40B4-BE49-F238E27FC236}">
                <a16:creationId xmlns:a16="http://schemas.microsoft.com/office/drawing/2014/main" id="{82CCDC6E-6845-D817-9226-D2A252B2DA11}"/>
              </a:ext>
            </a:extLst>
          </p:cNvPr>
          <p:cNvPicPr>
            <a:picLocks noChangeAspect="1"/>
          </p:cNvPicPr>
          <p:nvPr/>
        </p:nvPicPr>
        <p:blipFill>
          <a:blip r:embed="rId5"/>
          <a:stretch>
            <a:fillRect/>
          </a:stretch>
        </p:blipFill>
        <p:spPr>
          <a:xfrm>
            <a:off x="638901" y="2401945"/>
            <a:ext cx="4221755" cy="1333538"/>
          </a:xfrm>
          <a:prstGeom prst="rect">
            <a:avLst/>
          </a:prstGeom>
        </p:spPr>
      </p:pic>
    </p:spTree>
    <p:extLst>
      <p:ext uri="{BB962C8B-B14F-4D97-AF65-F5344CB8AC3E}">
        <p14:creationId xmlns:p14="http://schemas.microsoft.com/office/powerpoint/2010/main" val="391075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B7EA6-7803-FFDF-17D0-5B77C7408C9F}"/>
              </a:ext>
            </a:extLst>
          </p:cNvPr>
          <p:cNvSpPr>
            <a:spLocks noGrp="1"/>
          </p:cNvSpPr>
          <p:nvPr>
            <p:ph type="title"/>
          </p:nvPr>
        </p:nvSpPr>
        <p:spPr>
          <a:xfrm>
            <a:off x="468012" y="33834"/>
            <a:ext cx="10515600" cy="1325563"/>
          </a:xfrm>
        </p:spPr>
        <p:txBody>
          <a:bodyPr/>
          <a:lstStyle/>
          <a:p>
            <a:r>
              <a:rPr lang="en-US" dirty="0"/>
              <a:t>2. Adding Fourier terms</a:t>
            </a:r>
          </a:p>
        </p:txBody>
      </p:sp>
      <p:pic>
        <p:nvPicPr>
          <p:cNvPr id="7" name="Picture 6" descr="A close-up of a sign&#10;&#10;Description automatically generated with low confidence">
            <a:extLst>
              <a:ext uri="{FF2B5EF4-FFF2-40B4-BE49-F238E27FC236}">
                <a16:creationId xmlns:a16="http://schemas.microsoft.com/office/drawing/2014/main" id="{87A1B4DD-8C7D-DD00-3025-835BBA9A90BA}"/>
              </a:ext>
            </a:extLst>
          </p:cNvPr>
          <p:cNvPicPr>
            <a:picLocks noChangeAspect="1"/>
          </p:cNvPicPr>
          <p:nvPr/>
        </p:nvPicPr>
        <p:blipFill>
          <a:blip r:embed="rId2"/>
          <a:stretch>
            <a:fillRect/>
          </a:stretch>
        </p:blipFill>
        <p:spPr>
          <a:xfrm>
            <a:off x="566351" y="1146919"/>
            <a:ext cx="7772400" cy="1709762"/>
          </a:xfrm>
          <a:prstGeom prst="rect">
            <a:avLst/>
          </a:prstGeom>
        </p:spPr>
      </p:pic>
      <p:pic>
        <p:nvPicPr>
          <p:cNvPr id="9" name="Picture 8">
            <a:extLst>
              <a:ext uri="{FF2B5EF4-FFF2-40B4-BE49-F238E27FC236}">
                <a16:creationId xmlns:a16="http://schemas.microsoft.com/office/drawing/2014/main" id="{2C4A12A3-EA29-046D-1E06-D0A31730D935}"/>
              </a:ext>
            </a:extLst>
          </p:cNvPr>
          <p:cNvPicPr>
            <a:picLocks noChangeAspect="1"/>
          </p:cNvPicPr>
          <p:nvPr/>
        </p:nvPicPr>
        <p:blipFill>
          <a:blip r:embed="rId3"/>
          <a:stretch>
            <a:fillRect/>
          </a:stretch>
        </p:blipFill>
        <p:spPr>
          <a:xfrm>
            <a:off x="1164819" y="2817414"/>
            <a:ext cx="9862362" cy="1183906"/>
          </a:xfrm>
          <a:prstGeom prst="rect">
            <a:avLst/>
          </a:prstGeom>
        </p:spPr>
      </p:pic>
      <p:sp>
        <p:nvSpPr>
          <p:cNvPr id="10" name="Content Placeholder 2">
            <a:extLst>
              <a:ext uri="{FF2B5EF4-FFF2-40B4-BE49-F238E27FC236}">
                <a16:creationId xmlns:a16="http://schemas.microsoft.com/office/drawing/2014/main" id="{C98CC308-2D69-45CB-8A7F-830121493120}"/>
              </a:ext>
            </a:extLst>
          </p:cNvPr>
          <p:cNvSpPr txBox="1">
            <a:spLocks/>
          </p:cNvSpPr>
          <p:nvPr/>
        </p:nvSpPr>
        <p:spPr>
          <a:xfrm>
            <a:off x="838200" y="431469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rgbClr val="2A2A2A"/>
                </a:solidFill>
                <a:latin typeface="Arial" panose="020B0604020202020204" pitchFamily="34" charset="0"/>
                <a:cs typeface="Arial" panose="020B0604020202020204" pitchFamily="34" charset="0"/>
              </a:rPr>
              <a:t>Modeled monthly counts of abortions (</a:t>
            </a:r>
            <a:r>
              <a:rPr lang="en-US" sz="1800" i="1" dirty="0" err="1">
                <a:solidFill>
                  <a:srgbClr val="2A2A2A"/>
                </a:solidFill>
                <a:latin typeface="Arial" panose="020B0604020202020204" pitchFamily="34" charset="0"/>
                <a:cs typeface="Arial" panose="020B0604020202020204" pitchFamily="34" charset="0"/>
              </a:rPr>
              <a:t>Y</a:t>
            </a:r>
            <a:r>
              <a:rPr lang="en-US" sz="1800" i="1" baseline="-25000" dirty="0" err="1">
                <a:solidFill>
                  <a:srgbClr val="2A2A2A"/>
                </a:solidFill>
                <a:latin typeface="Arial" panose="020B0604020202020204" pitchFamily="34" charset="0"/>
                <a:cs typeface="Arial" panose="020B0604020202020204" pitchFamily="34" charset="0"/>
              </a:rPr>
              <a:t>t</a:t>
            </a:r>
            <a:r>
              <a:rPr lang="en-US" sz="1800" dirty="0">
                <a:solidFill>
                  <a:srgbClr val="2A2A2A"/>
                </a:solidFill>
                <a:latin typeface="Arial" panose="020B0604020202020204" pitchFamily="34" charset="0"/>
                <a:cs typeface="Arial" panose="020B0604020202020204" pitchFamily="34" charset="0"/>
              </a:rPr>
              <a:t>) using a GLM w/ log link and Poisson distribution</a:t>
            </a:r>
          </a:p>
          <a:p>
            <a:r>
              <a:rPr lang="en-US" sz="1800" dirty="0">
                <a:solidFill>
                  <a:srgbClr val="2A2A2A"/>
                </a:solidFill>
                <a:latin typeface="Arial" panose="020B0604020202020204" pitchFamily="34" charset="0"/>
                <a:cs typeface="Arial" panose="020B0604020202020204" pitchFamily="34" charset="0"/>
              </a:rPr>
              <a:t>Time </a:t>
            </a:r>
            <a:r>
              <a:rPr lang="en-US" sz="1800" i="1" dirty="0">
                <a:solidFill>
                  <a:srgbClr val="2A2A2A"/>
                </a:solidFill>
                <a:latin typeface="Arial" panose="020B0604020202020204" pitchFamily="34" charset="0"/>
                <a:cs typeface="Arial" panose="020B0604020202020204" pitchFamily="34" charset="0"/>
              </a:rPr>
              <a:t>t</a:t>
            </a:r>
            <a:r>
              <a:rPr lang="en-US" sz="1800" dirty="0">
                <a:solidFill>
                  <a:srgbClr val="2A2A2A"/>
                </a:solidFill>
                <a:latin typeface="Arial" panose="020B0604020202020204" pitchFamily="34" charset="0"/>
                <a:cs typeface="Arial" panose="020B0604020202020204" pitchFamily="34" charset="0"/>
              </a:rPr>
              <a:t> for each month captures trends</a:t>
            </a:r>
          </a:p>
          <a:p>
            <a:r>
              <a:rPr lang="en-US" sz="1800" i="1" dirty="0" err="1">
                <a:solidFill>
                  <a:srgbClr val="2A2A2A"/>
                </a:solidFill>
                <a:latin typeface="Arial" panose="020B0604020202020204" pitchFamily="34" charset="0"/>
                <a:cs typeface="Arial" panose="020B0604020202020204" pitchFamily="34" charset="0"/>
              </a:rPr>
              <a:t>Days</a:t>
            </a:r>
            <a:r>
              <a:rPr lang="en-US" sz="1800" i="1" baseline="-25000" dirty="0" err="1">
                <a:solidFill>
                  <a:srgbClr val="2A2A2A"/>
                </a:solidFill>
                <a:latin typeface="Arial" panose="020B0604020202020204" pitchFamily="34" charset="0"/>
                <a:cs typeface="Arial" panose="020B0604020202020204" pitchFamily="34" charset="0"/>
              </a:rPr>
              <a:t>t</a:t>
            </a:r>
            <a:r>
              <a:rPr lang="en-US" sz="1800" dirty="0">
                <a:solidFill>
                  <a:srgbClr val="2A2A2A"/>
                </a:solidFill>
                <a:latin typeface="Arial" panose="020B0604020202020204" pitchFamily="34" charset="0"/>
                <a:cs typeface="Arial" panose="020B0604020202020204" pitchFamily="34" charset="0"/>
              </a:rPr>
              <a:t> is a term for number of days that clinic was open in month </a:t>
            </a:r>
            <a:r>
              <a:rPr lang="en-US" sz="1800" i="1" dirty="0">
                <a:solidFill>
                  <a:srgbClr val="2A2A2A"/>
                </a:solidFill>
                <a:latin typeface="Arial" panose="020B0604020202020204" pitchFamily="34" charset="0"/>
                <a:cs typeface="Arial" panose="020B0604020202020204" pitchFamily="34" charset="0"/>
              </a:rPr>
              <a:t>t</a:t>
            </a:r>
          </a:p>
          <a:p>
            <a:r>
              <a:rPr lang="en-US" sz="1800" dirty="0">
                <a:solidFill>
                  <a:srgbClr val="2A2A2A"/>
                </a:solidFill>
                <a:latin typeface="Arial" panose="020B0604020202020204" pitchFamily="34" charset="0"/>
                <a:cs typeface="Arial" panose="020B0604020202020204" pitchFamily="34" charset="0"/>
              </a:rPr>
              <a:t>Rest of terms are Fourier terms used to capture seasonality (pairs of sine and cosine functions)</a:t>
            </a:r>
          </a:p>
        </p:txBody>
      </p:sp>
    </p:spTree>
    <p:extLst>
      <p:ext uri="{BB962C8B-B14F-4D97-AF65-F5344CB8AC3E}">
        <p14:creationId xmlns:p14="http://schemas.microsoft.com/office/powerpoint/2010/main" val="428226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68FCF-5342-CE3A-97CE-56C278631D2D}"/>
              </a:ext>
            </a:extLst>
          </p:cNvPr>
          <p:cNvSpPr>
            <a:spLocks noGrp="1"/>
          </p:cNvSpPr>
          <p:nvPr>
            <p:ph type="title"/>
          </p:nvPr>
        </p:nvSpPr>
        <p:spPr/>
        <p:txBody>
          <a:bodyPr/>
          <a:lstStyle/>
          <a:p>
            <a:r>
              <a:rPr lang="en-US" dirty="0"/>
              <a:t>3. Adding flexible spline functions</a:t>
            </a:r>
          </a:p>
        </p:txBody>
      </p:sp>
      <p:sp>
        <p:nvSpPr>
          <p:cNvPr id="3" name="Content Placeholder 2">
            <a:extLst>
              <a:ext uri="{FF2B5EF4-FFF2-40B4-BE49-F238E27FC236}">
                <a16:creationId xmlns:a16="http://schemas.microsoft.com/office/drawing/2014/main" id="{02E21064-03AB-80B1-0644-347B8DFD679B}"/>
              </a:ext>
            </a:extLst>
          </p:cNvPr>
          <p:cNvSpPr>
            <a:spLocks noGrp="1"/>
          </p:cNvSpPr>
          <p:nvPr>
            <p:ph idx="1"/>
          </p:nvPr>
        </p:nvSpPr>
        <p:spPr/>
        <p:txBody>
          <a:bodyPr>
            <a:normAutofit/>
          </a:bodyPr>
          <a:lstStyle/>
          <a:p>
            <a:r>
              <a:rPr lang="en-US" dirty="0"/>
              <a:t>Uses a number of different polynomial (most commonly cubic) curves that are joined smoothly end-to-end to cover the full period</a:t>
            </a:r>
          </a:p>
          <a:p>
            <a:r>
              <a:rPr lang="en-US" dirty="0"/>
              <a:t>In generating the spline basis, it is necessary to decide how many knots (join-points) there should be, which governs how many end-to-end cubic curves will be used and therefore how flexible the curve will be</a:t>
            </a:r>
          </a:p>
          <a:p>
            <a:pPr lvl="1"/>
            <a:r>
              <a:rPr lang="en-US" dirty="0"/>
              <a:t>Too few </a:t>
            </a:r>
            <a:r>
              <a:rPr lang="en-US" dirty="0">
                <a:sym typeface="Wingdings" pitchFamily="2" charset="2"/>
              </a:rPr>
              <a:t> </a:t>
            </a:r>
            <a:r>
              <a:rPr lang="en-US" dirty="0"/>
              <a:t>fail to capture the main long-term patterns closely</a:t>
            </a:r>
          </a:p>
          <a:p>
            <a:pPr lvl="1"/>
            <a:r>
              <a:rPr lang="en-US" dirty="0"/>
              <a:t>Too many </a:t>
            </a:r>
            <a:r>
              <a:rPr lang="en-US" dirty="0">
                <a:sym typeface="Wingdings" pitchFamily="2" charset="2"/>
              </a:rPr>
              <a:t> </a:t>
            </a:r>
            <a:r>
              <a:rPr lang="en-US" dirty="0"/>
              <a:t>can result in a very ‘wobbly’ function which may compete with the variable of interest to explain the short-term variation of interest, widening confidence intervals of relative risk estimates</a:t>
            </a:r>
          </a:p>
        </p:txBody>
      </p:sp>
      <p:sp>
        <p:nvSpPr>
          <p:cNvPr id="4" name="TextBox 3">
            <a:extLst>
              <a:ext uri="{FF2B5EF4-FFF2-40B4-BE49-F238E27FC236}">
                <a16:creationId xmlns:a16="http://schemas.microsoft.com/office/drawing/2014/main" id="{381EA9CA-6E5D-D32D-2D3B-FAD1153F7643}"/>
              </a:ext>
            </a:extLst>
          </p:cNvPr>
          <p:cNvSpPr txBox="1"/>
          <p:nvPr/>
        </p:nvSpPr>
        <p:spPr>
          <a:xfrm>
            <a:off x="271849" y="6388443"/>
            <a:ext cx="2189702" cy="369332"/>
          </a:xfrm>
          <a:prstGeom prst="rect">
            <a:avLst/>
          </a:prstGeom>
          <a:noFill/>
        </p:spPr>
        <p:txBody>
          <a:bodyPr wrap="none" rtlCol="0">
            <a:spAutoFit/>
          </a:bodyPr>
          <a:lstStyle/>
          <a:p>
            <a:r>
              <a:rPr lang="en-US" dirty="0" err="1"/>
              <a:t>Bhaskaran</a:t>
            </a:r>
            <a:r>
              <a:rPr lang="en-US" dirty="0"/>
              <a:t> et al. 2013</a:t>
            </a:r>
          </a:p>
        </p:txBody>
      </p:sp>
    </p:spTree>
    <p:extLst>
      <p:ext uri="{BB962C8B-B14F-4D97-AF65-F5344CB8AC3E}">
        <p14:creationId xmlns:p14="http://schemas.microsoft.com/office/powerpoint/2010/main" val="2581386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4251B-B02A-C2D8-4B49-28A3C74FF77D}"/>
              </a:ext>
            </a:extLst>
          </p:cNvPr>
          <p:cNvSpPr>
            <a:spLocks noGrp="1"/>
          </p:cNvSpPr>
          <p:nvPr>
            <p:ph type="title"/>
          </p:nvPr>
        </p:nvSpPr>
        <p:spPr>
          <a:xfrm>
            <a:off x="504567" y="61998"/>
            <a:ext cx="10515600" cy="1325563"/>
          </a:xfrm>
        </p:spPr>
        <p:txBody>
          <a:bodyPr/>
          <a:lstStyle/>
          <a:p>
            <a:r>
              <a:rPr lang="en-US" dirty="0"/>
              <a:t>More on Fourier and Spline functions</a:t>
            </a:r>
          </a:p>
        </p:txBody>
      </p:sp>
      <p:pic>
        <p:nvPicPr>
          <p:cNvPr id="5" name="Picture 4" descr="A picture containing text, screenshot, line, plot&#10;&#10;Description automatically generated">
            <a:extLst>
              <a:ext uri="{FF2B5EF4-FFF2-40B4-BE49-F238E27FC236}">
                <a16:creationId xmlns:a16="http://schemas.microsoft.com/office/drawing/2014/main" id="{1102D41A-E4AC-CF48-BB27-5CD3A89ACF47}"/>
              </a:ext>
            </a:extLst>
          </p:cNvPr>
          <p:cNvPicPr>
            <a:picLocks noChangeAspect="1"/>
          </p:cNvPicPr>
          <p:nvPr/>
        </p:nvPicPr>
        <p:blipFill>
          <a:blip r:embed="rId2"/>
          <a:stretch>
            <a:fillRect/>
          </a:stretch>
        </p:blipFill>
        <p:spPr>
          <a:xfrm>
            <a:off x="6735788" y="1387561"/>
            <a:ext cx="5319662" cy="4775372"/>
          </a:xfrm>
          <a:prstGeom prst="rect">
            <a:avLst/>
          </a:prstGeom>
        </p:spPr>
      </p:pic>
      <p:graphicFrame>
        <p:nvGraphicFramePr>
          <p:cNvPr id="6" name="Table 6">
            <a:extLst>
              <a:ext uri="{FF2B5EF4-FFF2-40B4-BE49-F238E27FC236}">
                <a16:creationId xmlns:a16="http://schemas.microsoft.com/office/drawing/2014/main" id="{44FC5CC9-9C45-12E5-2051-2934C5BD98B9}"/>
              </a:ext>
            </a:extLst>
          </p:cNvPr>
          <p:cNvGraphicFramePr>
            <a:graphicFrameLocks noGrp="1"/>
          </p:cNvGraphicFramePr>
          <p:nvPr>
            <p:extLst>
              <p:ext uri="{D42A27DB-BD31-4B8C-83A1-F6EECF244321}">
                <p14:modId xmlns:p14="http://schemas.microsoft.com/office/powerpoint/2010/main" val="16010476"/>
              </p:ext>
            </p:extLst>
          </p:nvPr>
        </p:nvGraphicFramePr>
        <p:xfrm>
          <a:off x="504567" y="1747655"/>
          <a:ext cx="6178378" cy="4055183"/>
        </p:xfrm>
        <a:graphic>
          <a:graphicData uri="http://schemas.openxmlformats.org/drawingml/2006/table">
            <a:tbl>
              <a:tblPr firstRow="1" bandRow="1">
                <a:tableStyleId>{5C22544A-7EE6-4342-B048-85BDC9FD1C3A}</a:tableStyleId>
              </a:tblPr>
              <a:tblGrid>
                <a:gridCol w="867033">
                  <a:extLst>
                    <a:ext uri="{9D8B030D-6E8A-4147-A177-3AD203B41FA5}">
                      <a16:colId xmlns:a16="http://schemas.microsoft.com/office/drawing/2014/main" val="3007830882"/>
                    </a:ext>
                  </a:extLst>
                </a:gridCol>
                <a:gridCol w="2372497">
                  <a:extLst>
                    <a:ext uri="{9D8B030D-6E8A-4147-A177-3AD203B41FA5}">
                      <a16:colId xmlns:a16="http://schemas.microsoft.com/office/drawing/2014/main" val="590467693"/>
                    </a:ext>
                  </a:extLst>
                </a:gridCol>
                <a:gridCol w="2938848">
                  <a:extLst>
                    <a:ext uri="{9D8B030D-6E8A-4147-A177-3AD203B41FA5}">
                      <a16:colId xmlns:a16="http://schemas.microsoft.com/office/drawing/2014/main" val="3748895703"/>
                    </a:ext>
                  </a:extLst>
                </a:gridCol>
              </a:tblGrid>
              <a:tr h="414585">
                <a:tc>
                  <a:txBody>
                    <a:bodyPr/>
                    <a:lstStyle/>
                    <a:p>
                      <a:endParaRPr lang="en-US" dirty="0"/>
                    </a:p>
                  </a:txBody>
                  <a:tcPr/>
                </a:tc>
                <a:tc>
                  <a:txBody>
                    <a:bodyPr/>
                    <a:lstStyle/>
                    <a:p>
                      <a:r>
                        <a:rPr lang="en-US" dirty="0"/>
                        <a:t>Fourier</a:t>
                      </a:r>
                    </a:p>
                  </a:txBody>
                  <a:tcPr/>
                </a:tc>
                <a:tc>
                  <a:txBody>
                    <a:bodyPr/>
                    <a:lstStyle/>
                    <a:p>
                      <a:r>
                        <a:rPr lang="en-US" dirty="0"/>
                        <a:t>Splines</a:t>
                      </a:r>
                    </a:p>
                  </a:txBody>
                  <a:tcPr/>
                </a:tc>
                <a:extLst>
                  <a:ext uri="{0D108BD9-81ED-4DB2-BD59-A6C34878D82A}">
                    <a16:rowId xmlns:a16="http://schemas.microsoft.com/office/drawing/2014/main" val="3767487563"/>
                  </a:ext>
                </a:extLst>
              </a:tr>
              <a:tr h="1246212">
                <a:tc>
                  <a:txBody>
                    <a:bodyPr/>
                    <a:lstStyle/>
                    <a:p>
                      <a:r>
                        <a:rPr lang="en-US" dirty="0"/>
                        <a:t>Pros</a:t>
                      </a:r>
                    </a:p>
                  </a:txBody>
                  <a:tcPr/>
                </a:tc>
                <a:tc>
                  <a:txBody>
                    <a:bodyPr/>
                    <a:lstStyle/>
                    <a:p>
                      <a:r>
                        <a:rPr lang="en-US" dirty="0"/>
                        <a:t>Uses few parameters; models long-term patterns smoothly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capture seasonal patterns in a way that is allowed to vary from one year to the next</a:t>
                      </a:r>
                    </a:p>
                    <a:p>
                      <a:endParaRPr lang="en-US" dirty="0"/>
                    </a:p>
                  </a:txBody>
                  <a:tcPr/>
                </a:tc>
                <a:extLst>
                  <a:ext uri="{0D108BD9-81ED-4DB2-BD59-A6C34878D82A}">
                    <a16:rowId xmlns:a16="http://schemas.microsoft.com/office/drawing/2014/main" val="313960943"/>
                  </a:ext>
                </a:extLst>
              </a:tr>
              <a:tr h="2177558">
                <a:tc>
                  <a:txBody>
                    <a:bodyPr/>
                    <a:lstStyle/>
                    <a:p>
                      <a:r>
                        <a:rPr lang="en-US" dirty="0"/>
                        <a:t>Cons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modeled seasonal pattern is always forced to be the same from one year to the next, which may not reflect the data well</a:t>
                      </a:r>
                    </a:p>
                    <a:p>
                      <a:endParaRPr lang="en-US" dirty="0"/>
                    </a:p>
                  </a:txBody>
                  <a:tcPr/>
                </a:tc>
                <a:tc>
                  <a:txBody>
                    <a:bodyPr/>
                    <a:lstStyle/>
                    <a:p>
                      <a:r>
                        <a:rPr lang="en-US" dirty="0"/>
                        <a:t>Need to balance having too few or too many join-points (no consensus on optimal # of join-points); could miss short-term fluctuations or perturbations</a:t>
                      </a:r>
                    </a:p>
                  </a:txBody>
                  <a:tcPr/>
                </a:tc>
                <a:extLst>
                  <a:ext uri="{0D108BD9-81ED-4DB2-BD59-A6C34878D82A}">
                    <a16:rowId xmlns:a16="http://schemas.microsoft.com/office/drawing/2014/main" val="15919122"/>
                  </a:ext>
                </a:extLst>
              </a:tr>
            </a:tbl>
          </a:graphicData>
        </a:graphic>
      </p:graphicFrame>
      <p:sp>
        <p:nvSpPr>
          <p:cNvPr id="9" name="TextBox 8">
            <a:extLst>
              <a:ext uri="{FF2B5EF4-FFF2-40B4-BE49-F238E27FC236}">
                <a16:creationId xmlns:a16="http://schemas.microsoft.com/office/drawing/2014/main" id="{44AC45FC-D1F1-11C6-B3B2-48793C9B448A}"/>
              </a:ext>
            </a:extLst>
          </p:cNvPr>
          <p:cNvSpPr txBox="1"/>
          <p:nvPr/>
        </p:nvSpPr>
        <p:spPr>
          <a:xfrm>
            <a:off x="271849" y="6388443"/>
            <a:ext cx="2189702" cy="369332"/>
          </a:xfrm>
          <a:prstGeom prst="rect">
            <a:avLst/>
          </a:prstGeom>
          <a:noFill/>
        </p:spPr>
        <p:txBody>
          <a:bodyPr wrap="none" rtlCol="0">
            <a:spAutoFit/>
          </a:bodyPr>
          <a:lstStyle/>
          <a:p>
            <a:r>
              <a:rPr lang="en-US" dirty="0" err="1"/>
              <a:t>Bhaskaran</a:t>
            </a:r>
            <a:r>
              <a:rPr lang="en-US" dirty="0"/>
              <a:t> et al. 2013</a:t>
            </a:r>
          </a:p>
        </p:txBody>
      </p:sp>
    </p:spTree>
    <p:extLst>
      <p:ext uri="{BB962C8B-B14F-4D97-AF65-F5344CB8AC3E}">
        <p14:creationId xmlns:p14="http://schemas.microsoft.com/office/powerpoint/2010/main" val="1456751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72B98-A9F5-7F4C-87BC-DF1D75184C0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 ARIMA transfer functions (models using Box-Jenkins routines)</a:t>
            </a:r>
          </a:p>
        </p:txBody>
      </p:sp>
      <p:sp>
        <p:nvSpPr>
          <p:cNvPr id="3" name="Content Placeholder 2">
            <a:extLst>
              <a:ext uri="{FF2B5EF4-FFF2-40B4-BE49-F238E27FC236}">
                <a16:creationId xmlns:a16="http://schemas.microsoft.com/office/drawing/2014/main" id="{0B45106F-7A40-0549-9007-8555E900A5F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Detect patterns in temporal data</a:t>
            </a:r>
          </a:p>
          <a:p>
            <a:pPr lvl="1"/>
            <a:r>
              <a:rPr lang="en-US" dirty="0">
                <a:latin typeface="Times New Roman" panose="02020603050405020304" pitchFamily="18" charset="0"/>
                <a:cs typeface="Times New Roman" panose="02020603050405020304" pitchFamily="18" charset="0"/>
              </a:rPr>
              <a:t>Seasonality, trend, plateaus, spike and decay, etc.</a:t>
            </a:r>
          </a:p>
          <a:p>
            <a:r>
              <a:rPr lang="en-US" dirty="0">
                <a:latin typeface="Times New Roman" panose="02020603050405020304" pitchFamily="18" charset="0"/>
                <a:cs typeface="Times New Roman" panose="02020603050405020304" pitchFamily="18" charset="0"/>
              </a:rPr>
              <a:t>ARIMA</a:t>
            </a:r>
          </a:p>
          <a:p>
            <a:pPr lvl="1"/>
            <a:r>
              <a:rPr lang="en-US" dirty="0">
                <a:latin typeface="Times New Roman" panose="02020603050405020304" pitchFamily="18" charset="0"/>
                <a:cs typeface="Times New Roman" panose="02020603050405020304" pitchFamily="18" charset="0"/>
              </a:rPr>
              <a:t>Autoregressive (AR): captures the tendency for high or low values to be remembered into the subsequent time periods </a:t>
            </a:r>
          </a:p>
          <a:p>
            <a:pPr lvl="1"/>
            <a:r>
              <a:rPr lang="en-US" dirty="0">
                <a:latin typeface="Times New Roman" panose="02020603050405020304" pitchFamily="18" charset="0"/>
                <a:cs typeface="Times New Roman" panose="02020603050405020304" pitchFamily="18" charset="0"/>
              </a:rPr>
              <a:t>Integrated (I): characterizes non-stationarity (e.g., secular trend, strong seasonality)</a:t>
            </a:r>
          </a:p>
          <a:p>
            <a:pPr lvl="1"/>
            <a:r>
              <a:rPr lang="en-US" dirty="0">
                <a:latin typeface="Times New Roman" panose="02020603050405020304" pitchFamily="18" charset="0"/>
                <a:cs typeface="Times New Roman" panose="02020603050405020304" pitchFamily="18" charset="0"/>
              </a:rPr>
              <a:t>Moving average (MA): similar to an AR term in that it captures “memory” of a high or low value but disappears much more quickly than an AR and is often characterized as an “echo.” </a:t>
            </a:r>
          </a:p>
        </p:txBody>
      </p:sp>
    </p:spTree>
    <p:extLst>
      <p:ext uri="{BB962C8B-B14F-4D97-AF65-F5344CB8AC3E}">
        <p14:creationId xmlns:p14="http://schemas.microsoft.com/office/powerpoint/2010/main" val="3779563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a:extLst>
              <a:ext uri="{FF2B5EF4-FFF2-40B4-BE49-F238E27FC236}">
                <a16:creationId xmlns:a16="http://schemas.microsoft.com/office/drawing/2014/main" id="{3F638B24-64B5-4741-8D52-E1CFF3329ABD}"/>
              </a:ext>
            </a:extLst>
          </p:cNvPr>
          <p:cNvPicPr>
            <a:picLocks noChangeAspect="1"/>
          </p:cNvPicPr>
          <p:nvPr/>
        </p:nvPicPr>
        <p:blipFill>
          <a:blip r:embed="rId3"/>
          <a:stretch>
            <a:fillRect/>
          </a:stretch>
        </p:blipFill>
        <p:spPr>
          <a:xfrm>
            <a:off x="876643" y="346467"/>
            <a:ext cx="10438714" cy="6165066"/>
          </a:xfrm>
          <a:prstGeom prst="rect">
            <a:avLst/>
          </a:prstGeom>
        </p:spPr>
      </p:pic>
      <p:sp>
        <p:nvSpPr>
          <p:cNvPr id="7" name="Rectangle 6">
            <a:extLst>
              <a:ext uri="{FF2B5EF4-FFF2-40B4-BE49-F238E27FC236}">
                <a16:creationId xmlns:a16="http://schemas.microsoft.com/office/drawing/2014/main" id="{8551CB0A-DCDA-6D4B-984A-D6CC9E401C42}"/>
              </a:ext>
            </a:extLst>
          </p:cNvPr>
          <p:cNvSpPr/>
          <p:nvPr/>
        </p:nvSpPr>
        <p:spPr>
          <a:xfrm>
            <a:off x="9341708" y="988541"/>
            <a:ext cx="1173892" cy="2693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7380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4516-799B-43AB-932C-77A03AA35D02}"/>
              </a:ext>
            </a:extLst>
          </p:cNvPr>
          <p:cNvSpPr>
            <a:spLocks noGrp="1"/>
          </p:cNvSpPr>
          <p:nvPr>
            <p:ph type="title"/>
          </p:nvPr>
        </p:nvSpPr>
        <p:spPr/>
        <p:txBody>
          <a:bodyPr/>
          <a:lstStyle/>
          <a:p>
            <a:r>
              <a:rPr lang="en-US" dirty="0"/>
              <a:t>Rationale</a:t>
            </a:r>
          </a:p>
        </p:txBody>
      </p:sp>
      <p:sp>
        <p:nvSpPr>
          <p:cNvPr id="3" name="Content Placeholder 2">
            <a:extLst>
              <a:ext uri="{FF2B5EF4-FFF2-40B4-BE49-F238E27FC236}">
                <a16:creationId xmlns:a16="http://schemas.microsoft.com/office/drawing/2014/main" id="{2559A1B8-216E-C570-5BA9-236563C003F5}"/>
              </a:ext>
            </a:extLst>
          </p:cNvPr>
          <p:cNvSpPr>
            <a:spLocks noGrp="1"/>
          </p:cNvSpPr>
          <p:nvPr>
            <p:ph idx="1"/>
          </p:nvPr>
        </p:nvSpPr>
        <p:spPr>
          <a:xfrm>
            <a:off x="838200" y="1825625"/>
            <a:ext cx="5257800" cy="4667250"/>
          </a:xfrm>
        </p:spPr>
        <p:txBody>
          <a:bodyPr>
            <a:normAutofit fontScale="92500" lnSpcReduction="20000"/>
          </a:bodyPr>
          <a:lstStyle/>
          <a:p>
            <a:r>
              <a:rPr lang="en-US" dirty="0"/>
              <a:t>Population is the unit of interest</a:t>
            </a:r>
          </a:p>
          <a:p>
            <a:r>
              <a:rPr lang="en-US" dirty="0"/>
              <a:t>Use of time series data (monthly, weekly, etc.)</a:t>
            </a:r>
          </a:p>
          <a:p>
            <a:r>
              <a:rPr lang="en-US" dirty="0"/>
              <a:t>Interruption has a well-defined time of onset</a:t>
            </a:r>
          </a:p>
          <a:p>
            <a:pPr lvl="1"/>
            <a:r>
              <a:rPr lang="en-US" dirty="0"/>
              <a:t>Policy evaluation</a:t>
            </a:r>
          </a:p>
          <a:p>
            <a:pPr lvl="1"/>
            <a:r>
              <a:rPr lang="en-US" dirty="0"/>
              <a:t>Acute population shocks (COVID-19, Great Recession, Terrorist attacks)</a:t>
            </a:r>
          </a:p>
          <a:p>
            <a:r>
              <a:rPr lang="en-US" dirty="0"/>
              <a:t>Strong casual inference/natural experiments</a:t>
            </a:r>
          </a:p>
          <a:p>
            <a:r>
              <a:rPr lang="en-US" dirty="0"/>
              <a:t>Denominators are not available</a:t>
            </a:r>
          </a:p>
          <a:p>
            <a:r>
              <a:rPr lang="en-US" dirty="0"/>
              <a:t>No comparison group within the population exists </a:t>
            </a:r>
            <a:r>
              <a:rPr lang="en-US" sz="2000" dirty="0"/>
              <a:t>(although ITS can also be used with comparison groups)</a:t>
            </a:r>
          </a:p>
          <a:p>
            <a:endParaRPr lang="en-US" dirty="0"/>
          </a:p>
        </p:txBody>
      </p:sp>
      <p:pic>
        <p:nvPicPr>
          <p:cNvPr id="3074" name="Picture 2" descr="Coronavirus">
            <a:extLst>
              <a:ext uri="{FF2B5EF4-FFF2-40B4-BE49-F238E27FC236}">
                <a16:creationId xmlns:a16="http://schemas.microsoft.com/office/drawing/2014/main" id="{F9A2C120-D9FA-2F95-30E3-59C271AAA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0834" y="4349812"/>
            <a:ext cx="1943455" cy="129022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elcome (PROLOG)">
            <a:extLst>
              <a:ext uri="{FF2B5EF4-FFF2-40B4-BE49-F238E27FC236}">
                <a16:creationId xmlns:a16="http://schemas.microsoft.com/office/drawing/2014/main" id="{E5C82042-D6B8-FFD4-097F-1DFF9A2DB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4016" y="5606698"/>
            <a:ext cx="2390530" cy="8861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font, logo, flag&#10;&#10;Description automatically generated">
            <a:extLst>
              <a:ext uri="{FF2B5EF4-FFF2-40B4-BE49-F238E27FC236}">
                <a16:creationId xmlns:a16="http://schemas.microsoft.com/office/drawing/2014/main" id="{D605DDE6-2F06-894D-F938-175DC570571E}"/>
              </a:ext>
            </a:extLst>
          </p:cNvPr>
          <p:cNvPicPr>
            <a:picLocks noChangeAspect="1"/>
          </p:cNvPicPr>
          <p:nvPr/>
        </p:nvPicPr>
        <p:blipFill>
          <a:blip r:embed="rId4"/>
          <a:stretch>
            <a:fillRect/>
          </a:stretch>
        </p:blipFill>
        <p:spPr>
          <a:xfrm>
            <a:off x="6807629" y="2803705"/>
            <a:ext cx="2151575" cy="1417423"/>
          </a:xfrm>
          <a:prstGeom prst="rect">
            <a:avLst/>
          </a:prstGeom>
        </p:spPr>
      </p:pic>
      <p:pic>
        <p:nvPicPr>
          <p:cNvPr id="7" name="Picture 6" descr="A close-up of a street sign&#10;&#10;Description automatically generated">
            <a:extLst>
              <a:ext uri="{FF2B5EF4-FFF2-40B4-BE49-F238E27FC236}">
                <a16:creationId xmlns:a16="http://schemas.microsoft.com/office/drawing/2014/main" id="{F0C5DD53-AEA8-EA95-305F-600EA26C99D5}"/>
              </a:ext>
            </a:extLst>
          </p:cNvPr>
          <p:cNvPicPr>
            <a:picLocks noChangeAspect="1"/>
          </p:cNvPicPr>
          <p:nvPr/>
        </p:nvPicPr>
        <p:blipFill>
          <a:blip r:embed="rId5"/>
          <a:stretch>
            <a:fillRect/>
          </a:stretch>
        </p:blipFill>
        <p:spPr>
          <a:xfrm>
            <a:off x="7307121" y="545567"/>
            <a:ext cx="4514850" cy="1558811"/>
          </a:xfrm>
          <a:prstGeom prst="rect">
            <a:avLst/>
          </a:prstGeom>
        </p:spPr>
      </p:pic>
    </p:spTree>
    <p:extLst>
      <p:ext uri="{BB962C8B-B14F-4D97-AF65-F5344CB8AC3E}">
        <p14:creationId xmlns:p14="http://schemas.microsoft.com/office/powerpoint/2010/main" val="1628547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CD6A7-CD43-B74E-A6E2-7E2AFCACB00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ARIMA models for outcomes</a:t>
            </a:r>
          </a:p>
        </p:txBody>
      </p:sp>
      <p:pic>
        <p:nvPicPr>
          <p:cNvPr id="5" name="Picture 4" descr="Table&#10;&#10;Description automatically generated">
            <a:extLst>
              <a:ext uri="{FF2B5EF4-FFF2-40B4-BE49-F238E27FC236}">
                <a16:creationId xmlns:a16="http://schemas.microsoft.com/office/drawing/2014/main" id="{6E618F83-CF0C-6B4F-AC50-4F774F1DC0B3}"/>
              </a:ext>
            </a:extLst>
          </p:cNvPr>
          <p:cNvPicPr>
            <a:picLocks noChangeAspect="1"/>
          </p:cNvPicPr>
          <p:nvPr/>
        </p:nvPicPr>
        <p:blipFill>
          <a:blip r:embed="rId3"/>
          <a:stretch>
            <a:fillRect/>
          </a:stretch>
        </p:blipFill>
        <p:spPr>
          <a:xfrm>
            <a:off x="793750" y="2501900"/>
            <a:ext cx="10909418" cy="2870200"/>
          </a:xfrm>
          <a:prstGeom prst="rect">
            <a:avLst/>
          </a:prstGeom>
        </p:spPr>
      </p:pic>
      <p:sp>
        <p:nvSpPr>
          <p:cNvPr id="3" name="Rectangle 2">
            <a:extLst>
              <a:ext uri="{FF2B5EF4-FFF2-40B4-BE49-F238E27FC236}">
                <a16:creationId xmlns:a16="http://schemas.microsoft.com/office/drawing/2014/main" id="{C44CD2FD-7F37-3E48-A974-8B87D8A12147}"/>
              </a:ext>
            </a:extLst>
          </p:cNvPr>
          <p:cNvSpPr/>
          <p:nvPr/>
        </p:nvSpPr>
        <p:spPr>
          <a:xfrm>
            <a:off x="5343525" y="3171825"/>
            <a:ext cx="5800725" cy="1785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4848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CD6A7-CD43-B74E-A6E2-7E2AFCACB00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ARIMA models for outcomes</a:t>
            </a:r>
          </a:p>
        </p:txBody>
      </p:sp>
      <p:pic>
        <p:nvPicPr>
          <p:cNvPr id="5" name="Picture 4" descr="Table&#10;&#10;Description automatically generated">
            <a:extLst>
              <a:ext uri="{FF2B5EF4-FFF2-40B4-BE49-F238E27FC236}">
                <a16:creationId xmlns:a16="http://schemas.microsoft.com/office/drawing/2014/main" id="{6E618F83-CF0C-6B4F-AC50-4F774F1DC0B3}"/>
              </a:ext>
            </a:extLst>
          </p:cNvPr>
          <p:cNvPicPr>
            <a:picLocks noChangeAspect="1"/>
          </p:cNvPicPr>
          <p:nvPr/>
        </p:nvPicPr>
        <p:blipFill>
          <a:blip r:embed="rId3"/>
          <a:stretch>
            <a:fillRect/>
          </a:stretch>
        </p:blipFill>
        <p:spPr>
          <a:xfrm>
            <a:off x="641291" y="1690688"/>
            <a:ext cx="10909418" cy="2870200"/>
          </a:xfrm>
          <a:prstGeom prst="rect">
            <a:avLst/>
          </a:prstGeom>
        </p:spPr>
      </p:pic>
      <p:sp>
        <p:nvSpPr>
          <p:cNvPr id="4" name="TextBox 3">
            <a:extLst>
              <a:ext uri="{FF2B5EF4-FFF2-40B4-BE49-F238E27FC236}">
                <a16:creationId xmlns:a16="http://schemas.microsoft.com/office/drawing/2014/main" id="{86AF66AB-E09E-08AD-8D82-C7EDC1F81A3D}"/>
              </a:ext>
            </a:extLst>
          </p:cNvPr>
          <p:cNvSpPr txBox="1"/>
          <p:nvPr/>
        </p:nvSpPr>
        <p:spPr>
          <a:xfrm>
            <a:off x="1318022" y="4659480"/>
            <a:ext cx="10626328" cy="1477328"/>
          </a:xfrm>
          <a:prstGeom prst="rect">
            <a:avLst/>
          </a:prstGeom>
          <a:noFill/>
        </p:spPr>
        <p:txBody>
          <a:bodyPr wrap="square">
            <a:spAutoFit/>
          </a:bodyPr>
          <a:lstStyle/>
          <a:p>
            <a:r>
              <a:rPr lang="en-US" sz="3000" dirty="0">
                <a:solidFill>
                  <a:srgbClr val="0070C0"/>
                </a:solidFill>
                <a:latin typeface="Times New Roman" panose="02020603050405020304" pitchFamily="18" charset="0"/>
                <a:cs typeface="Times New Roman" panose="02020603050405020304" pitchFamily="18" charset="0"/>
              </a:rPr>
              <a:t>All outcomes, except sex ratio at birth, contained additional patterning beyond a seasonal/calendar month effect (i.e., AR at lag other than 12 or I term other than 12)</a:t>
            </a:r>
          </a:p>
        </p:txBody>
      </p:sp>
      <p:sp>
        <p:nvSpPr>
          <p:cNvPr id="6" name="TextBox 5">
            <a:extLst>
              <a:ext uri="{FF2B5EF4-FFF2-40B4-BE49-F238E27FC236}">
                <a16:creationId xmlns:a16="http://schemas.microsoft.com/office/drawing/2014/main" id="{010177E7-DA5D-C339-7996-09276E4D07CE}"/>
              </a:ext>
            </a:extLst>
          </p:cNvPr>
          <p:cNvSpPr txBox="1"/>
          <p:nvPr/>
        </p:nvSpPr>
        <p:spPr>
          <a:xfrm>
            <a:off x="9981127" y="6492875"/>
            <a:ext cx="2012474" cy="369332"/>
          </a:xfrm>
          <a:prstGeom prst="rect">
            <a:avLst/>
          </a:prstGeom>
          <a:noFill/>
        </p:spPr>
        <p:txBody>
          <a:bodyPr wrap="none" rtlCol="0">
            <a:spAutoFit/>
          </a:bodyPr>
          <a:lstStyle/>
          <a:p>
            <a:r>
              <a:rPr lang="en-US" dirty="0"/>
              <a:t>Gemmill et al. 2022</a:t>
            </a:r>
          </a:p>
        </p:txBody>
      </p:sp>
    </p:spTree>
    <p:extLst>
      <p:ext uri="{BB962C8B-B14F-4D97-AF65-F5344CB8AC3E}">
        <p14:creationId xmlns:p14="http://schemas.microsoft.com/office/powerpoint/2010/main" val="2460815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a:extLst>
              <a:ext uri="{FF2B5EF4-FFF2-40B4-BE49-F238E27FC236}">
                <a16:creationId xmlns:a16="http://schemas.microsoft.com/office/drawing/2014/main" id="{3F638B24-64B5-4741-8D52-E1CFF3329ABD}"/>
              </a:ext>
            </a:extLst>
          </p:cNvPr>
          <p:cNvPicPr>
            <a:picLocks noChangeAspect="1"/>
          </p:cNvPicPr>
          <p:nvPr/>
        </p:nvPicPr>
        <p:blipFill>
          <a:blip r:embed="rId3"/>
          <a:stretch>
            <a:fillRect/>
          </a:stretch>
        </p:blipFill>
        <p:spPr>
          <a:xfrm>
            <a:off x="876643" y="346467"/>
            <a:ext cx="10438714" cy="6165066"/>
          </a:xfrm>
          <a:prstGeom prst="rect">
            <a:avLst/>
          </a:prstGeom>
        </p:spPr>
      </p:pic>
    </p:spTree>
    <p:extLst>
      <p:ext uri="{BB962C8B-B14F-4D97-AF65-F5344CB8AC3E}">
        <p14:creationId xmlns:p14="http://schemas.microsoft.com/office/powerpoint/2010/main" val="1329211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D5D7-E9AA-349C-A89A-382441117042}"/>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Times New Roman" panose="02020603050405020304" pitchFamily="18" charset="0"/>
                <a:cs typeface="Times New Roman" panose="02020603050405020304" pitchFamily="18" charset="0"/>
              </a:rPr>
              <a:t>Considerations</a:t>
            </a:r>
          </a:p>
        </p:txBody>
      </p:sp>
      <p:sp>
        <p:nvSpPr>
          <p:cNvPr id="5" name="Text Placeholder 4">
            <a:extLst>
              <a:ext uri="{FF2B5EF4-FFF2-40B4-BE49-F238E27FC236}">
                <a16:creationId xmlns:a16="http://schemas.microsoft.com/office/drawing/2014/main" id="{F5F6E11E-CEBA-0F65-1F2C-7936A753322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66184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4335-205F-E2D1-0F37-197532DE2CEC}"/>
              </a:ext>
            </a:extLst>
          </p:cNvPr>
          <p:cNvSpPr>
            <a:spLocks noGrp="1"/>
          </p:cNvSpPr>
          <p:nvPr>
            <p:ph type="title"/>
          </p:nvPr>
        </p:nvSpPr>
        <p:spPr/>
        <p:txBody>
          <a:bodyPr/>
          <a:lstStyle/>
          <a:p>
            <a:r>
              <a:rPr lang="en-US" dirty="0"/>
              <a:t>Always check residuals for temporal autocorrelation</a:t>
            </a:r>
          </a:p>
        </p:txBody>
      </p:sp>
      <p:sp>
        <p:nvSpPr>
          <p:cNvPr id="3" name="Content Placeholder 2">
            <a:extLst>
              <a:ext uri="{FF2B5EF4-FFF2-40B4-BE49-F238E27FC236}">
                <a16:creationId xmlns:a16="http://schemas.microsoft.com/office/drawing/2014/main" id="{081A6D25-0579-249B-ED0A-5749C1B75F2B}"/>
              </a:ext>
            </a:extLst>
          </p:cNvPr>
          <p:cNvSpPr>
            <a:spLocks noGrp="1"/>
          </p:cNvSpPr>
          <p:nvPr>
            <p:ph idx="1"/>
          </p:nvPr>
        </p:nvSpPr>
        <p:spPr/>
        <p:txBody>
          <a:bodyPr/>
          <a:lstStyle/>
          <a:p>
            <a:r>
              <a:rPr lang="en-US" dirty="0"/>
              <a:t>Investigate Autocorrelation Function (ACF) and Partial Autocorrelation Function (PACF)</a:t>
            </a:r>
          </a:p>
          <a:p>
            <a:endParaRPr lang="en-US" dirty="0"/>
          </a:p>
          <a:p>
            <a:r>
              <a:rPr lang="en-US" dirty="0"/>
              <a:t>ACF and PACF answer the following questions:</a:t>
            </a:r>
          </a:p>
          <a:p>
            <a:pPr lvl="1"/>
            <a:r>
              <a:rPr lang="en-US" dirty="0"/>
              <a:t>Is the observed time series white noise (random)?</a:t>
            </a:r>
          </a:p>
          <a:p>
            <a:pPr lvl="1"/>
            <a:r>
              <a:rPr lang="en-US" dirty="0"/>
              <a:t>Is an observation related to adjacent observations or other observations?</a:t>
            </a:r>
          </a:p>
          <a:p>
            <a:pPr lvl="1"/>
            <a:endParaRPr lang="en-US" dirty="0"/>
          </a:p>
          <a:p>
            <a:pPr lvl="1"/>
            <a:r>
              <a:rPr lang="en-US" dirty="0"/>
              <a:t>And for ARIMA approaches: Can time series be modeled with an AR, MA, or I term?</a:t>
            </a:r>
          </a:p>
        </p:txBody>
      </p:sp>
    </p:spTree>
    <p:extLst>
      <p:ext uri="{BB962C8B-B14F-4D97-AF65-F5344CB8AC3E}">
        <p14:creationId xmlns:p14="http://schemas.microsoft.com/office/powerpoint/2010/main" val="4049408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line, diagram&#10;&#10;Description automatically generated">
            <a:extLst>
              <a:ext uri="{FF2B5EF4-FFF2-40B4-BE49-F238E27FC236}">
                <a16:creationId xmlns:a16="http://schemas.microsoft.com/office/drawing/2014/main" id="{ADC1A903-0537-520B-E80C-F73387798521}"/>
              </a:ext>
            </a:extLst>
          </p:cNvPr>
          <p:cNvPicPr>
            <a:picLocks noChangeAspect="1"/>
          </p:cNvPicPr>
          <p:nvPr/>
        </p:nvPicPr>
        <p:blipFill>
          <a:blip r:embed="rId2"/>
          <a:stretch>
            <a:fillRect/>
          </a:stretch>
        </p:blipFill>
        <p:spPr>
          <a:xfrm>
            <a:off x="443985" y="583844"/>
            <a:ext cx="7772400" cy="5690312"/>
          </a:xfrm>
          <a:prstGeom prst="rect">
            <a:avLst/>
          </a:prstGeom>
        </p:spPr>
      </p:pic>
      <p:sp>
        <p:nvSpPr>
          <p:cNvPr id="2" name="TextBox 1">
            <a:extLst>
              <a:ext uri="{FF2B5EF4-FFF2-40B4-BE49-F238E27FC236}">
                <a16:creationId xmlns:a16="http://schemas.microsoft.com/office/drawing/2014/main" id="{C1EDD38C-D54D-9C29-CF53-411DA8C6D2EC}"/>
              </a:ext>
            </a:extLst>
          </p:cNvPr>
          <p:cNvSpPr txBox="1"/>
          <p:nvPr/>
        </p:nvSpPr>
        <p:spPr>
          <a:xfrm>
            <a:off x="8699157" y="1940011"/>
            <a:ext cx="2928551" cy="2862322"/>
          </a:xfrm>
          <a:prstGeom prst="rect">
            <a:avLst/>
          </a:prstGeom>
          <a:noFill/>
        </p:spPr>
        <p:txBody>
          <a:bodyPr wrap="square" rtlCol="0">
            <a:spAutoFit/>
          </a:bodyPr>
          <a:lstStyle/>
          <a:p>
            <a:r>
              <a:rPr lang="en-US" dirty="0"/>
              <a:t>AR(1) process:</a:t>
            </a:r>
          </a:p>
          <a:p>
            <a:r>
              <a:rPr lang="en-US" dirty="0"/>
              <a:t>Geometric decay in ACF plot</a:t>
            </a:r>
          </a:p>
          <a:p>
            <a:r>
              <a:rPr lang="en-US" dirty="0"/>
              <a:t>In PACF, cuts off at lag 1</a:t>
            </a:r>
          </a:p>
          <a:p>
            <a:endParaRPr lang="en-US" dirty="0"/>
          </a:p>
          <a:p>
            <a:endParaRPr lang="en-US" dirty="0"/>
          </a:p>
          <a:p>
            <a:r>
              <a:rPr lang="en-US" dirty="0"/>
              <a:t>Lots of decision rules and testing</a:t>
            </a:r>
          </a:p>
          <a:p>
            <a:endParaRPr lang="en-US" dirty="0"/>
          </a:p>
          <a:p>
            <a:r>
              <a:rPr lang="en-US" dirty="0" err="1"/>
              <a:t>Auto.arima</a:t>
            </a:r>
            <a:r>
              <a:rPr lang="en-US" dirty="0"/>
              <a:t>() functions in R and Stata  (algorithm based)</a:t>
            </a:r>
          </a:p>
        </p:txBody>
      </p:sp>
    </p:spTree>
    <p:extLst>
      <p:ext uri="{BB962C8B-B14F-4D97-AF65-F5344CB8AC3E}">
        <p14:creationId xmlns:p14="http://schemas.microsoft.com/office/powerpoint/2010/main" val="1255012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4335-205F-E2D1-0F37-197532DE2CEC}"/>
              </a:ext>
            </a:extLst>
          </p:cNvPr>
          <p:cNvSpPr>
            <a:spLocks noGrp="1"/>
          </p:cNvSpPr>
          <p:nvPr>
            <p:ph type="title"/>
          </p:nvPr>
        </p:nvSpPr>
        <p:spPr/>
        <p:txBody>
          <a:bodyPr/>
          <a:lstStyle/>
          <a:p>
            <a:r>
              <a:rPr lang="en-US" dirty="0"/>
              <a:t>Number of observations</a:t>
            </a:r>
          </a:p>
        </p:txBody>
      </p:sp>
      <p:sp>
        <p:nvSpPr>
          <p:cNvPr id="3" name="Content Placeholder 2">
            <a:extLst>
              <a:ext uri="{FF2B5EF4-FFF2-40B4-BE49-F238E27FC236}">
                <a16:creationId xmlns:a16="http://schemas.microsoft.com/office/drawing/2014/main" id="{081A6D25-0579-249B-ED0A-5749C1B75F2B}"/>
              </a:ext>
            </a:extLst>
          </p:cNvPr>
          <p:cNvSpPr>
            <a:spLocks noGrp="1"/>
          </p:cNvSpPr>
          <p:nvPr>
            <p:ph idx="1"/>
          </p:nvPr>
        </p:nvSpPr>
        <p:spPr/>
        <p:txBody>
          <a:bodyPr/>
          <a:lstStyle/>
          <a:p>
            <a:r>
              <a:rPr lang="en-US" dirty="0"/>
              <a:t>Depends on method</a:t>
            </a:r>
          </a:p>
          <a:p>
            <a:r>
              <a:rPr lang="en-US" dirty="0"/>
              <a:t>For ARIMA, at least 50 pre-intervention time points needed as a rule of thumb</a:t>
            </a:r>
          </a:p>
        </p:txBody>
      </p:sp>
    </p:spTree>
    <p:extLst>
      <p:ext uri="{BB962C8B-B14F-4D97-AF65-F5344CB8AC3E}">
        <p14:creationId xmlns:p14="http://schemas.microsoft.com/office/powerpoint/2010/main" val="3186742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A75FB-5E68-297E-35F4-5DCA9C23CD10}"/>
              </a:ext>
            </a:extLst>
          </p:cNvPr>
          <p:cNvSpPr>
            <a:spLocks noGrp="1"/>
          </p:cNvSpPr>
          <p:nvPr>
            <p:ph type="title"/>
          </p:nvPr>
        </p:nvSpPr>
        <p:spPr/>
        <p:txBody>
          <a:bodyPr/>
          <a:lstStyle/>
          <a:p>
            <a:r>
              <a:rPr lang="en-US" dirty="0"/>
              <a:t>Temporal relationship between onset and outcomes</a:t>
            </a:r>
          </a:p>
        </p:txBody>
      </p:sp>
      <p:sp>
        <p:nvSpPr>
          <p:cNvPr id="3" name="Content Placeholder 2">
            <a:extLst>
              <a:ext uri="{FF2B5EF4-FFF2-40B4-BE49-F238E27FC236}">
                <a16:creationId xmlns:a16="http://schemas.microsoft.com/office/drawing/2014/main" id="{0B9098CC-80FE-1334-4B5D-7B7C4E18FC55}"/>
              </a:ext>
            </a:extLst>
          </p:cNvPr>
          <p:cNvSpPr>
            <a:spLocks noGrp="1"/>
          </p:cNvSpPr>
          <p:nvPr>
            <p:ph idx="1"/>
          </p:nvPr>
        </p:nvSpPr>
        <p:spPr/>
        <p:txBody>
          <a:bodyPr/>
          <a:lstStyle/>
          <a:p>
            <a:r>
              <a:rPr lang="en-US" dirty="0"/>
              <a:t>Birth cohorts comprise members from different conception cohorts</a:t>
            </a:r>
          </a:p>
          <a:p>
            <a:endParaRPr lang="en-US" dirty="0"/>
          </a:p>
          <a:p>
            <a:r>
              <a:rPr lang="en-US" dirty="0"/>
              <a:t>Lexis diagrams are our friends!</a:t>
            </a:r>
          </a:p>
        </p:txBody>
      </p:sp>
    </p:spTree>
    <p:extLst>
      <p:ext uri="{BB962C8B-B14F-4D97-AF65-F5344CB8AC3E}">
        <p14:creationId xmlns:p14="http://schemas.microsoft.com/office/powerpoint/2010/main" val="3366577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ne chart&#10;&#10;Description automatically generated">
            <a:extLst>
              <a:ext uri="{FF2B5EF4-FFF2-40B4-BE49-F238E27FC236}">
                <a16:creationId xmlns:a16="http://schemas.microsoft.com/office/drawing/2014/main" id="{4F489D4F-2563-0B41-952B-EA31FFB47F01}"/>
              </a:ext>
            </a:extLst>
          </p:cNvPr>
          <p:cNvPicPr>
            <a:picLocks noChangeAspect="1"/>
          </p:cNvPicPr>
          <p:nvPr/>
        </p:nvPicPr>
        <p:blipFill rotWithShape="1">
          <a:blip r:embed="rId3"/>
          <a:srcRect b="6161"/>
          <a:stretch/>
        </p:blipFill>
        <p:spPr>
          <a:xfrm>
            <a:off x="565150" y="533400"/>
            <a:ext cx="10629900" cy="5029200"/>
          </a:xfrm>
          <a:prstGeom prst="rect">
            <a:avLst/>
          </a:prstGeom>
        </p:spPr>
      </p:pic>
      <p:sp>
        <p:nvSpPr>
          <p:cNvPr id="6" name="TextBox 5">
            <a:extLst>
              <a:ext uri="{FF2B5EF4-FFF2-40B4-BE49-F238E27FC236}">
                <a16:creationId xmlns:a16="http://schemas.microsoft.com/office/drawing/2014/main" id="{C397D942-D067-4340-94F9-F3FB2EF7FC19}"/>
              </a:ext>
            </a:extLst>
          </p:cNvPr>
          <p:cNvSpPr txBox="1"/>
          <p:nvPr/>
        </p:nvSpPr>
        <p:spPr>
          <a:xfrm>
            <a:off x="5511800" y="5562600"/>
            <a:ext cx="1168400" cy="646331"/>
          </a:xfrm>
          <a:prstGeom prst="rect">
            <a:avLst/>
          </a:prstGeom>
          <a:noFill/>
        </p:spPr>
        <p:txBody>
          <a:bodyPr wrap="square" rtlCol="0">
            <a:spAutoFit/>
          </a:bodyPr>
          <a:lstStyle/>
          <a:p>
            <a:pPr algn="ctr"/>
            <a:r>
              <a:rPr lang="en-US" dirty="0"/>
              <a:t>March 2020</a:t>
            </a:r>
          </a:p>
        </p:txBody>
      </p:sp>
      <p:sp>
        <p:nvSpPr>
          <p:cNvPr id="7" name="TextBox 6">
            <a:extLst>
              <a:ext uri="{FF2B5EF4-FFF2-40B4-BE49-F238E27FC236}">
                <a16:creationId xmlns:a16="http://schemas.microsoft.com/office/drawing/2014/main" id="{A0E22343-412F-EB42-8D95-C0102D03F051}"/>
              </a:ext>
            </a:extLst>
          </p:cNvPr>
          <p:cNvSpPr txBox="1"/>
          <p:nvPr/>
        </p:nvSpPr>
        <p:spPr>
          <a:xfrm>
            <a:off x="996950" y="5549900"/>
            <a:ext cx="749300" cy="646331"/>
          </a:xfrm>
          <a:prstGeom prst="rect">
            <a:avLst/>
          </a:prstGeom>
          <a:noFill/>
        </p:spPr>
        <p:txBody>
          <a:bodyPr wrap="square" rtlCol="0">
            <a:spAutoFit/>
          </a:bodyPr>
          <a:lstStyle/>
          <a:p>
            <a:pPr algn="ctr"/>
            <a:r>
              <a:rPr lang="en-US" dirty="0"/>
              <a:t>May 2019</a:t>
            </a:r>
          </a:p>
        </p:txBody>
      </p:sp>
      <p:sp>
        <p:nvSpPr>
          <p:cNvPr id="8" name="TextBox 7">
            <a:extLst>
              <a:ext uri="{FF2B5EF4-FFF2-40B4-BE49-F238E27FC236}">
                <a16:creationId xmlns:a16="http://schemas.microsoft.com/office/drawing/2014/main" id="{F08E92F6-0BAC-BD44-9F47-A281C68D4E39}"/>
              </a:ext>
            </a:extLst>
          </p:cNvPr>
          <p:cNvSpPr txBox="1"/>
          <p:nvPr/>
        </p:nvSpPr>
        <p:spPr>
          <a:xfrm>
            <a:off x="10236200" y="5549899"/>
            <a:ext cx="1168400" cy="646331"/>
          </a:xfrm>
          <a:prstGeom prst="rect">
            <a:avLst/>
          </a:prstGeom>
          <a:noFill/>
        </p:spPr>
        <p:txBody>
          <a:bodyPr wrap="square" rtlCol="0">
            <a:spAutoFit/>
          </a:bodyPr>
          <a:lstStyle/>
          <a:p>
            <a:pPr algn="ctr"/>
            <a:r>
              <a:rPr lang="en-US" dirty="0"/>
              <a:t>January 2021</a:t>
            </a:r>
          </a:p>
        </p:txBody>
      </p:sp>
    </p:spTree>
    <p:extLst>
      <p:ext uri="{BB962C8B-B14F-4D97-AF65-F5344CB8AC3E}">
        <p14:creationId xmlns:p14="http://schemas.microsoft.com/office/powerpoint/2010/main" val="3251760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97D942-D067-4340-94F9-F3FB2EF7FC19}"/>
              </a:ext>
            </a:extLst>
          </p:cNvPr>
          <p:cNvSpPr txBox="1"/>
          <p:nvPr/>
        </p:nvSpPr>
        <p:spPr>
          <a:xfrm>
            <a:off x="5638800" y="5549899"/>
            <a:ext cx="1168400" cy="646331"/>
          </a:xfrm>
          <a:prstGeom prst="rect">
            <a:avLst/>
          </a:prstGeom>
          <a:noFill/>
        </p:spPr>
        <p:txBody>
          <a:bodyPr wrap="square" rtlCol="0">
            <a:spAutoFit/>
          </a:bodyPr>
          <a:lstStyle/>
          <a:p>
            <a:pPr algn="ctr"/>
            <a:r>
              <a:rPr lang="en-US" dirty="0"/>
              <a:t>March 2020</a:t>
            </a:r>
          </a:p>
        </p:txBody>
      </p:sp>
      <p:sp>
        <p:nvSpPr>
          <p:cNvPr id="7" name="TextBox 6">
            <a:extLst>
              <a:ext uri="{FF2B5EF4-FFF2-40B4-BE49-F238E27FC236}">
                <a16:creationId xmlns:a16="http://schemas.microsoft.com/office/drawing/2014/main" id="{A0E22343-412F-EB42-8D95-C0102D03F051}"/>
              </a:ext>
            </a:extLst>
          </p:cNvPr>
          <p:cNvSpPr txBox="1"/>
          <p:nvPr/>
        </p:nvSpPr>
        <p:spPr>
          <a:xfrm>
            <a:off x="996950" y="5549900"/>
            <a:ext cx="749300" cy="646331"/>
          </a:xfrm>
          <a:prstGeom prst="rect">
            <a:avLst/>
          </a:prstGeom>
          <a:noFill/>
        </p:spPr>
        <p:txBody>
          <a:bodyPr wrap="square" rtlCol="0">
            <a:spAutoFit/>
          </a:bodyPr>
          <a:lstStyle/>
          <a:p>
            <a:pPr algn="ctr"/>
            <a:r>
              <a:rPr lang="en-US" dirty="0"/>
              <a:t>May 2019</a:t>
            </a:r>
          </a:p>
        </p:txBody>
      </p:sp>
      <p:sp>
        <p:nvSpPr>
          <p:cNvPr id="8" name="TextBox 7">
            <a:extLst>
              <a:ext uri="{FF2B5EF4-FFF2-40B4-BE49-F238E27FC236}">
                <a16:creationId xmlns:a16="http://schemas.microsoft.com/office/drawing/2014/main" id="{F08E92F6-0BAC-BD44-9F47-A281C68D4E39}"/>
              </a:ext>
            </a:extLst>
          </p:cNvPr>
          <p:cNvSpPr txBox="1"/>
          <p:nvPr/>
        </p:nvSpPr>
        <p:spPr>
          <a:xfrm>
            <a:off x="10369937" y="5549898"/>
            <a:ext cx="1168400" cy="646331"/>
          </a:xfrm>
          <a:prstGeom prst="rect">
            <a:avLst/>
          </a:prstGeom>
          <a:noFill/>
        </p:spPr>
        <p:txBody>
          <a:bodyPr wrap="square" rtlCol="0">
            <a:spAutoFit/>
          </a:bodyPr>
          <a:lstStyle/>
          <a:p>
            <a:pPr algn="ctr"/>
            <a:r>
              <a:rPr lang="en-US" dirty="0"/>
              <a:t>January 2021</a:t>
            </a:r>
          </a:p>
        </p:txBody>
      </p:sp>
      <p:pic>
        <p:nvPicPr>
          <p:cNvPr id="3" name="Picture 2" descr="Line chart&#10;&#10;Description automatically generated with medium confidence">
            <a:extLst>
              <a:ext uri="{FF2B5EF4-FFF2-40B4-BE49-F238E27FC236}">
                <a16:creationId xmlns:a16="http://schemas.microsoft.com/office/drawing/2014/main" id="{F09618EA-8ACF-8E4F-B750-18E242B4F60F}"/>
              </a:ext>
            </a:extLst>
          </p:cNvPr>
          <p:cNvPicPr>
            <a:picLocks noChangeAspect="1"/>
          </p:cNvPicPr>
          <p:nvPr/>
        </p:nvPicPr>
        <p:blipFill rotWithShape="1">
          <a:blip r:embed="rId3"/>
          <a:srcRect b="5102"/>
          <a:stretch/>
        </p:blipFill>
        <p:spPr>
          <a:xfrm>
            <a:off x="653663" y="425449"/>
            <a:ext cx="10750937" cy="5124450"/>
          </a:xfrm>
          <a:prstGeom prst="rect">
            <a:avLst/>
          </a:prstGeom>
        </p:spPr>
      </p:pic>
    </p:spTree>
    <p:extLst>
      <p:ext uri="{BB962C8B-B14F-4D97-AF65-F5344CB8AC3E}">
        <p14:creationId xmlns:p14="http://schemas.microsoft.com/office/powerpoint/2010/main" val="137204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F683A-25FB-A344-A653-1B5F9D1147C9}"/>
              </a:ext>
            </a:extLst>
          </p:cNvPr>
          <p:cNvSpPr>
            <a:spLocks noGrp="1"/>
          </p:cNvSpPr>
          <p:nvPr>
            <p:ph type="title"/>
          </p:nvPr>
        </p:nvSpPr>
        <p:spPr>
          <a:xfrm>
            <a:off x="543732" y="0"/>
            <a:ext cx="10515600" cy="1325563"/>
          </a:xfrm>
        </p:spPr>
        <p:txBody>
          <a:bodyPr/>
          <a:lstStyle/>
          <a:p>
            <a:r>
              <a:rPr lang="en-US" dirty="0">
                <a:latin typeface="Calibri" panose="020F0502020204030204" pitchFamily="34" charset="0"/>
                <a:cs typeface="Calibri" panose="020F0502020204030204" pitchFamily="34" charset="0"/>
              </a:rPr>
              <a:t>General approach of an ITS design</a:t>
            </a:r>
          </a:p>
        </p:txBody>
      </p:sp>
      <p:sp>
        <p:nvSpPr>
          <p:cNvPr id="3" name="Content Placeholder 2">
            <a:extLst>
              <a:ext uri="{FF2B5EF4-FFF2-40B4-BE49-F238E27FC236}">
                <a16:creationId xmlns:a16="http://schemas.microsoft.com/office/drawing/2014/main" id="{4BF10B40-4373-FC45-A216-AAB55B748A3B}"/>
              </a:ext>
            </a:extLst>
          </p:cNvPr>
          <p:cNvSpPr>
            <a:spLocks noGrp="1"/>
          </p:cNvSpPr>
          <p:nvPr>
            <p:ph idx="1"/>
          </p:nvPr>
        </p:nvSpPr>
        <p:spPr>
          <a:xfrm>
            <a:off x="6666356" y="1695032"/>
            <a:ext cx="5593597" cy="5162968"/>
          </a:xfrm>
        </p:spPr>
        <p:txBody>
          <a:bodyPr>
            <a:normAutofit/>
          </a:bodyPr>
          <a:lstStyle/>
          <a:p>
            <a:pPr marL="0" indent="0">
              <a:buNone/>
            </a:pP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This method allows you to compare observed values of preterm birth with </a:t>
            </a:r>
            <a:r>
              <a:rPr lang="en-US" sz="2400" i="1" dirty="0">
                <a:latin typeface="Arial" panose="020B0604020202020204" pitchFamily="34" charset="0"/>
                <a:cs typeface="Arial" panose="020B0604020202020204" pitchFamily="34" charset="0"/>
              </a:rPr>
              <a:t>counterfactual values </a:t>
            </a:r>
            <a:r>
              <a:rPr lang="en-US" sz="2400" dirty="0">
                <a:latin typeface="Arial" panose="020B0604020202020204" pitchFamily="34" charset="0"/>
                <a:cs typeface="Arial" panose="020B0604020202020204" pitchFamily="34" charset="0"/>
              </a:rPr>
              <a:t>extrapolated from patterns in the pre-shock data</a:t>
            </a:r>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pic>
        <p:nvPicPr>
          <p:cNvPr id="10" name="Picture 9" descr="Diagram&#10;&#10;Description automatically generated">
            <a:extLst>
              <a:ext uri="{FF2B5EF4-FFF2-40B4-BE49-F238E27FC236}">
                <a16:creationId xmlns:a16="http://schemas.microsoft.com/office/drawing/2014/main" id="{CAEE91F3-12AF-69FC-9FF7-6651D01F2D79}"/>
              </a:ext>
            </a:extLst>
          </p:cNvPr>
          <p:cNvPicPr>
            <a:picLocks noChangeAspect="1"/>
          </p:cNvPicPr>
          <p:nvPr/>
        </p:nvPicPr>
        <p:blipFill>
          <a:blip r:embed="rId3"/>
          <a:stretch>
            <a:fillRect/>
          </a:stretch>
        </p:blipFill>
        <p:spPr>
          <a:xfrm>
            <a:off x="265556" y="1834518"/>
            <a:ext cx="6400800" cy="3759200"/>
          </a:xfrm>
          <a:prstGeom prst="rect">
            <a:avLst/>
          </a:prstGeom>
        </p:spPr>
      </p:pic>
      <p:sp>
        <p:nvSpPr>
          <p:cNvPr id="11" name="TextBox 10">
            <a:extLst>
              <a:ext uri="{FF2B5EF4-FFF2-40B4-BE49-F238E27FC236}">
                <a16:creationId xmlns:a16="http://schemas.microsoft.com/office/drawing/2014/main" id="{8CCDEDF9-A890-BD44-46E4-869F2E934B5F}"/>
              </a:ext>
            </a:extLst>
          </p:cNvPr>
          <p:cNvSpPr txBox="1"/>
          <p:nvPr/>
        </p:nvSpPr>
        <p:spPr>
          <a:xfrm>
            <a:off x="6800823" y="6119199"/>
            <a:ext cx="4888774" cy="369332"/>
          </a:xfrm>
          <a:prstGeom prst="rect">
            <a:avLst/>
          </a:prstGeom>
          <a:noFill/>
        </p:spPr>
        <p:txBody>
          <a:bodyPr wrap="none" rtlCol="0">
            <a:spAutoFit/>
          </a:bodyPr>
          <a:lstStyle/>
          <a:p>
            <a:r>
              <a:rPr lang="en-US" dirty="0"/>
              <a:t>Source: </a:t>
            </a:r>
            <a:r>
              <a:rPr lang="en-US" dirty="0" err="1"/>
              <a:t>Hategeka</a:t>
            </a:r>
            <a:r>
              <a:rPr lang="en-US" dirty="0"/>
              <a:t> et al. (2020), BMJ Global Health </a:t>
            </a:r>
          </a:p>
        </p:txBody>
      </p:sp>
    </p:spTree>
    <p:extLst>
      <p:ext uri="{BB962C8B-B14F-4D97-AF65-F5344CB8AC3E}">
        <p14:creationId xmlns:p14="http://schemas.microsoft.com/office/powerpoint/2010/main" val="2463672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97D942-D067-4340-94F9-F3FB2EF7FC19}"/>
              </a:ext>
            </a:extLst>
          </p:cNvPr>
          <p:cNvSpPr txBox="1"/>
          <p:nvPr/>
        </p:nvSpPr>
        <p:spPr>
          <a:xfrm>
            <a:off x="5638800" y="5549899"/>
            <a:ext cx="1168400" cy="646331"/>
          </a:xfrm>
          <a:prstGeom prst="rect">
            <a:avLst/>
          </a:prstGeom>
          <a:noFill/>
        </p:spPr>
        <p:txBody>
          <a:bodyPr wrap="square" rtlCol="0">
            <a:spAutoFit/>
          </a:bodyPr>
          <a:lstStyle/>
          <a:p>
            <a:pPr algn="ctr"/>
            <a:r>
              <a:rPr lang="en-US" dirty="0"/>
              <a:t>March 2020</a:t>
            </a:r>
          </a:p>
        </p:txBody>
      </p:sp>
      <p:sp>
        <p:nvSpPr>
          <p:cNvPr id="7" name="TextBox 6">
            <a:extLst>
              <a:ext uri="{FF2B5EF4-FFF2-40B4-BE49-F238E27FC236}">
                <a16:creationId xmlns:a16="http://schemas.microsoft.com/office/drawing/2014/main" id="{A0E22343-412F-EB42-8D95-C0102D03F051}"/>
              </a:ext>
            </a:extLst>
          </p:cNvPr>
          <p:cNvSpPr txBox="1"/>
          <p:nvPr/>
        </p:nvSpPr>
        <p:spPr>
          <a:xfrm>
            <a:off x="996950" y="5549900"/>
            <a:ext cx="749300" cy="646331"/>
          </a:xfrm>
          <a:prstGeom prst="rect">
            <a:avLst/>
          </a:prstGeom>
          <a:noFill/>
        </p:spPr>
        <p:txBody>
          <a:bodyPr wrap="square" rtlCol="0">
            <a:spAutoFit/>
          </a:bodyPr>
          <a:lstStyle/>
          <a:p>
            <a:pPr algn="ctr"/>
            <a:r>
              <a:rPr lang="en-US" dirty="0"/>
              <a:t>May 2019</a:t>
            </a:r>
          </a:p>
        </p:txBody>
      </p:sp>
      <p:sp>
        <p:nvSpPr>
          <p:cNvPr id="8" name="TextBox 7">
            <a:extLst>
              <a:ext uri="{FF2B5EF4-FFF2-40B4-BE49-F238E27FC236}">
                <a16:creationId xmlns:a16="http://schemas.microsoft.com/office/drawing/2014/main" id="{F08E92F6-0BAC-BD44-9F47-A281C68D4E39}"/>
              </a:ext>
            </a:extLst>
          </p:cNvPr>
          <p:cNvSpPr txBox="1"/>
          <p:nvPr/>
        </p:nvSpPr>
        <p:spPr>
          <a:xfrm>
            <a:off x="10369937" y="5549898"/>
            <a:ext cx="1168400" cy="646331"/>
          </a:xfrm>
          <a:prstGeom prst="rect">
            <a:avLst/>
          </a:prstGeom>
          <a:noFill/>
        </p:spPr>
        <p:txBody>
          <a:bodyPr wrap="square" rtlCol="0">
            <a:spAutoFit/>
          </a:bodyPr>
          <a:lstStyle/>
          <a:p>
            <a:pPr algn="ctr"/>
            <a:r>
              <a:rPr lang="en-US" dirty="0"/>
              <a:t>January 2021</a:t>
            </a:r>
          </a:p>
        </p:txBody>
      </p:sp>
      <p:pic>
        <p:nvPicPr>
          <p:cNvPr id="4" name="Picture 3" descr="Chart, line chart&#10;&#10;Description automatically generated">
            <a:extLst>
              <a:ext uri="{FF2B5EF4-FFF2-40B4-BE49-F238E27FC236}">
                <a16:creationId xmlns:a16="http://schemas.microsoft.com/office/drawing/2014/main" id="{9EBD8FC4-851E-9245-823C-A123A51677D1}"/>
              </a:ext>
            </a:extLst>
          </p:cNvPr>
          <p:cNvPicPr>
            <a:picLocks noChangeAspect="1"/>
          </p:cNvPicPr>
          <p:nvPr/>
        </p:nvPicPr>
        <p:blipFill rotWithShape="1">
          <a:blip r:embed="rId3"/>
          <a:srcRect b="4067"/>
          <a:stretch/>
        </p:blipFill>
        <p:spPr>
          <a:xfrm>
            <a:off x="653663" y="549794"/>
            <a:ext cx="10674737" cy="5114181"/>
          </a:xfrm>
          <a:prstGeom prst="rect">
            <a:avLst/>
          </a:prstGeom>
        </p:spPr>
      </p:pic>
    </p:spTree>
    <p:extLst>
      <p:ext uri="{BB962C8B-B14F-4D97-AF65-F5344CB8AC3E}">
        <p14:creationId xmlns:p14="http://schemas.microsoft.com/office/powerpoint/2010/main" val="1022687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97D942-D067-4340-94F9-F3FB2EF7FC19}"/>
              </a:ext>
            </a:extLst>
          </p:cNvPr>
          <p:cNvSpPr txBox="1"/>
          <p:nvPr/>
        </p:nvSpPr>
        <p:spPr>
          <a:xfrm>
            <a:off x="5511800" y="5549898"/>
            <a:ext cx="1168400" cy="646331"/>
          </a:xfrm>
          <a:prstGeom prst="rect">
            <a:avLst/>
          </a:prstGeom>
          <a:noFill/>
        </p:spPr>
        <p:txBody>
          <a:bodyPr wrap="square" rtlCol="0">
            <a:spAutoFit/>
          </a:bodyPr>
          <a:lstStyle/>
          <a:p>
            <a:pPr algn="ctr"/>
            <a:r>
              <a:rPr lang="en-US" dirty="0"/>
              <a:t>March 2020</a:t>
            </a:r>
          </a:p>
        </p:txBody>
      </p:sp>
      <p:sp>
        <p:nvSpPr>
          <p:cNvPr id="7" name="TextBox 6">
            <a:extLst>
              <a:ext uri="{FF2B5EF4-FFF2-40B4-BE49-F238E27FC236}">
                <a16:creationId xmlns:a16="http://schemas.microsoft.com/office/drawing/2014/main" id="{A0E22343-412F-EB42-8D95-C0102D03F051}"/>
              </a:ext>
            </a:extLst>
          </p:cNvPr>
          <p:cNvSpPr txBox="1"/>
          <p:nvPr/>
        </p:nvSpPr>
        <p:spPr>
          <a:xfrm>
            <a:off x="996950" y="5549900"/>
            <a:ext cx="749300" cy="646331"/>
          </a:xfrm>
          <a:prstGeom prst="rect">
            <a:avLst/>
          </a:prstGeom>
          <a:noFill/>
        </p:spPr>
        <p:txBody>
          <a:bodyPr wrap="square" rtlCol="0">
            <a:spAutoFit/>
          </a:bodyPr>
          <a:lstStyle/>
          <a:p>
            <a:pPr algn="ctr"/>
            <a:r>
              <a:rPr lang="en-US" dirty="0"/>
              <a:t>May 2019</a:t>
            </a:r>
          </a:p>
        </p:txBody>
      </p:sp>
      <p:sp>
        <p:nvSpPr>
          <p:cNvPr id="8" name="TextBox 7">
            <a:extLst>
              <a:ext uri="{FF2B5EF4-FFF2-40B4-BE49-F238E27FC236}">
                <a16:creationId xmlns:a16="http://schemas.microsoft.com/office/drawing/2014/main" id="{F08E92F6-0BAC-BD44-9F47-A281C68D4E39}"/>
              </a:ext>
            </a:extLst>
          </p:cNvPr>
          <p:cNvSpPr txBox="1"/>
          <p:nvPr/>
        </p:nvSpPr>
        <p:spPr>
          <a:xfrm>
            <a:off x="10369937" y="5549898"/>
            <a:ext cx="1168400" cy="646331"/>
          </a:xfrm>
          <a:prstGeom prst="rect">
            <a:avLst/>
          </a:prstGeom>
          <a:noFill/>
        </p:spPr>
        <p:txBody>
          <a:bodyPr wrap="square" rtlCol="0">
            <a:spAutoFit/>
          </a:bodyPr>
          <a:lstStyle/>
          <a:p>
            <a:pPr algn="ctr"/>
            <a:r>
              <a:rPr lang="en-US" dirty="0"/>
              <a:t>January 2021</a:t>
            </a:r>
          </a:p>
        </p:txBody>
      </p:sp>
      <p:pic>
        <p:nvPicPr>
          <p:cNvPr id="9" name="Picture 8" descr="Chart, line chart&#10;&#10;Description automatically generated">
            <a:extLst>
              <a:ext uri="{FF2B5EF4-FFF2-40B4-BE49-F238E27FC236}">
                <a16:creationId xmlns:a16="http://schemas.microsoft.com/office/drawing/2014/main" id="{4E40CB85-9240-7541-91D2-0671E5505A0E}"/>
              </a:ext>
            </a:extLst>
          </p:cNvPr>
          <p:cNvPicPr>
            <a:picLocks noChangeAspect="1"/>
          </p:cNvPicPr>
          <p:nvPr/>
        </p:nvPicPr>
        <p:blipFill rotWithShape="1">
          <a:blip r:embed="rId3"/>
          <a:srcRect b="3587"/>
          <a:stretch/>
        </p:blipFill>
        <p:spPr>
          <a:xfrm>
            <a:off x="653663" y="405029"/>
            <a:ext cx="10541000" cy="5144869"/>
          </a:xfrm>
          <a:prstGeom prst="rect">
            <a:avLst/>
          </a:prstGeom>
        </p:spPr>
      </p:pic>
    </p:spTree>
    <p:extLst>
      <p:ext uri="{BB962C8B-B14F-4D97-AF65-F5344CB8AC3E}">
        <p14:creationId xmlns:p14="http://schemas.microsoft.com/office/powerpoint/2010/main" val="3760971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D5D7-E9AA-349C-A89A-382441117042}"/>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Times New Roman" panose="02020603050405020304" pitchFamily="18" charset="0"/>
                <a:cs typeface="Times New Roman" panose="02020603050405020304" pitchFamily="18" charset="0"/>
              </a:rPr>
              <a:t>Covi</a:t>
            </a:r>
            <a:r>
              <a:rPr lang="en-US" sz="7200" dirty="0">
                <a:latin typeface="Times New Roman" panose="02020603050405020304" pitchFamily="18" charset="0"/>
                <a:cs typeface="Times New Roman" panose="02020603050405020304" pitchFamily="18" charset="0"/>
              </a:rPr>
              <a:t>d and Preterm Birth</a:t>
            </a:r>
            <a:endParaRPr lang="en-US" sz="7200" kern="1200" dirty="0">
              <a:solidFill>
                <a:schemeClr val="tx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1C364A56-154C-946E-D2A3-D8BC6A3ADBF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55107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72B98-A9F5-7F4C-87BC-DF1D75184C0A}"/>
              </a:ext>
            </a:extLst>
          </p:cNvPr>
          <p:cNvSpPr>
            <a:spLocks noGrp="1"/>
          </p:cNvSpPr>
          <p:nvPr>
            <p:ph type="title"/>
          </p:nvPr>
        </p:nvSpPr>
        <p:spPr>
          <a:xfrm>
            <a:off x="838200" y="365125"/>
            <a:ext cx="5882364" cy="1335088"/>
          </a:xfrm>
        </p:spPr>
        <p:txBody>
          <a:bodyPr/>
          <a:lstStyle/>
          <a:p>
            <a:r>
              <a:rPr lang="en-US" dirty="0">
                <a:latin typeface="Times New Roman" panose="02020603050405020304" pitchFamily="18" charset="0"/>
                <a:cs typeface="Times New Roman" panose="02020603050405020304" pitchFamily="18" charset="0"/>
              </a:rPr>
              <a:t>Unexpected reduction in preterm birth in 2020</a:t>
            </a:r>
          </a:p>
        </p:txBody>
      </p:sp>
      <p:pic>
        <p:nvPicPr>
          <p:cNvPr id="5" name="Content Placeholder 4" descr="Chart, scatter chart&#10;&#10;Description automatically generated">
            <a:extLst>
              <a:ext uri="{FF2B5EF4-FFF2-40B4-BE49-F238E27FC236}">
                <a16:creationId xmlns:a16="http://schemas.microsoft.com/office/drawing/2014/main" id="{0B119390-2A9C-0BF5-59DD-2A7380654FDC}"/>
              </a:ext>
            </a:extLst>
          </p:cNvPr>
          <p:cNvPicPr>
            <a:picLocks noGrp="1" noChangeAspect="1"/>
          </p:cNvPicPr>
          <p:nvPr>
            <p:ph idx="1"/>
          </p:nvPr>
        </p:nvPicPr>
        <p:blipFill>
          <a:blip r:embed="rId3"/>
          <a:stretch>
            <a:fillRect/>
          </a:stretch>
        </p:blipFill>
        <p:spPr>
          <a:xfrm>
            <a:off x="838200" y="1968500"/>
            <a:ext cx="5882364" cy="4351338"/>
          </a:xfrm>
        </p:spPr>
      </p:pic>
      <p:pic>
        <p:nvPicPr>
          <p:cNvPr id="7" name="Picture 6" descr="Text&#10;&#10;Description automatically generated">
            <a:extLst>
              <a:ext uri="{FF2B5EF4-FFF2-40B4-BE49-F238E27FC236}">
                <a16:creationId xmlns:a16="http://schemas.microsoft.com/office/drawing/2014/main" id="{D258972B-1035-F17C-CA9D-0EBA1B9D2149}"/>
              </a:ext>
            </a:extLst>
          </p:cNvPr>
          <p:cNvPicPr>
            <a:picLocks noChangeAspect="1"/>
          </p:cNvPicPr>
          <p:nvPr/>
        </p:nvPicPr>
        <p:blipFill>
          <a:blip r:embed="rId4"/>
          <a:stretch>
            <a:fillRect/>
          </a:stretch>
        </p:blipFill>
        <p:spPr>
          <a:xfrm>
            <a:off x="7043737" y="330966"/>
            <a:ext cx="4579937" cy="1103348"/>
          </a:xfrm>
          <a:prstGeom prst="rect">
            <a:avLst/>
          </a:prstGeom>
        </p:spPr>
      </p:pic>
      <p:pic>
        <p:nvPicPr>
          <p:cNvPr id="9" name="Picture 8" descr="Text&#10;&#10;Description automatically generated">
            <a:extLst>
              <a:ext uri="{FF2B5EF4-FFF2-40B4-BE49-F238E27FC236}">
                <a16:creationId xmlns:a16="http://schemas.microsoft.com/office/drawing/2014/main" id="{F5828018-B06D-3570-3FC7-C3C37DBD4ED6}"/>
              </a:ext>
            </a:extLst>
          </p:cNvPr>
          <p:cNvPicPr>
            <a:picLocks noChangeAspect="1"/>
          </p:cNvPicPr>
          <p:nvPr/>
        </p:nvPicPr>
        <p:blipFill>
          <a:blip r:embed="rId5"/>
          <a:stretch>
            <a:fillRect/>
          </a:stretch>
        </p:blipFill>
        <p:spPr>
          <a:xfrm>
            <a:off x="7043737" y="1798461"/>
            <a:ext cx="4291012" cy="1089358"/>
          </a:xfrm>
          <a:prstGeom prst="rect">
            <a:avLst/>
          </a:prstGeom>
        </p:spPr>
      </p:pic>
      <p:sp>
        <p:nvSpPr>
          <p:cNvPr id="10" name="TextBox 9">
            <a:extLst>
              <a:ext uri="{FF2B5EF4-FFF2-40B4-BE49-F238E27FC236}">
                <a16:creationId xmlns:a16="http://schemas.microsoft.com/office/drawing/2014/main" id="{FD2A93EB-127D-83E6-F126-7A343E151F23}"/>
              </a:ext>
            </a:extLst>
          </p:cNvPr>
          <p:cNvSpPr txBox="1"/>
          <p:nvPr/>
        </p:nvSpPr>
        <p:spPr>
          <a:xfrm>
            <a:off x="7043737" y="3251966"/>
            <a:ext cx="4800600" cy="286232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We detected a 5-6% reduction  in preterm births.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Exposure to the early COVID-19 pandemic may have promoted longer gestation among close-to-term pregnancies and/or reduced risk of later preterm delivery among gestations exposed in the first trimester.</a:t>
            </a:r>
          </a:p>
          <a:p>
            <a:endParaRPr lang="en-US" sz="2000" dirty="0"/>
          </a:p>
        </p:txBody>
      </p:sp>
    </p:spTree>
    <p:extLst>
      <p:ext uri="{BB962C8B-B14F-4D97-AF65-F5344CB8AC3E}">
        <p14:creationId xmlns:p14="http://schemas.microsoft.com/office/powerpoint/2010/main" val="32954793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D5D7-E9AA-349C-A89A-382441117042}"/>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Times New Roman" panose="02020603050405020304" pitchFamily="18" charset="0"/>
                <a:cs typeface="Times New Roman" panose="02020603050405020304" pitchFamily="18" charset="0"/>
              </a:rPr>
              <a:t>Covi</a:t>
            </a:r>
            <a:r>
              <a:rPr lang="en-US" sz="7200" dirty="0">
                <a:latin typeface="Times New Roman" panose="02020603050405020304" pitchFamily="18" charset="0"/>
                <a:cs typeface="Times New Roman" panose="02020603050405020304" pitchFamily="18" charset="0"/>
              </a:rPr>
              <a:t>d and Fertility</a:t>
            </a:r>
            <a:endParaRPr lang="en-US" sz="7200" kern="1200"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86C5303-1BDF-D4A8-9A3B-98F34BE3752B}"/>
              </a:ext>
            </a:extLst>
          </p:cNvPr>
          <p:cNvSpPr>
            <a:spLocks noGrp="1"/>
          </p:cNvSpPr>
          <p:nvPr>
            <p:ph type="body" idx="1"/>
          </p:nvPr>
        </p:nvSpPr>
        <p:spPr>
          <a:xfrm>
            <a:off x="1524003" y="5645150"/>
            <a:ext cx="9144000" cy="631825"/>
          </a:xfrm>
        </p:spPr>
        <p:txBody>
          <a:bodyPr vert="horz" lIns="91440" tIns="45720" rIns="91440" bIns="45720" rtlCol="0" anchor="ctr">
            <a:normAutofit fontScale="85000" lnSpcReduction="10000"/>
          </a:bodyPr>
          <a:lstStyle/>
          <a:p>
            <a:pPr algn="ctr"/>
            <a:r>
              <a:rPr lang="en-US" sz="2800" kern="1200" dirty="0">
                <a:solidFill>
                  <a:schemeClr val="tx1"/>
                </a:solidFill>
                <a:latin typeface="+mn-lt"/>
                <a:ea typeface="+mn-ea"/>
                <a:cs typeface="+mn-cs"/>
              </a:rPr>
              <a:t>Work with Jenna Nobles (lead), Florencia </a:t>
            </a:r>
            <a:r>
              <a:rPr lang="en-US" sz="2800" kern="1200" dirty="0" err="1">
                <a:solidFill>
                  <a:schemeClr val="tx1"/>
                </a:solidFill>
                <a:latin typeface="+mn-lt"/>
                <a:ea typeface="+mn-ea"/>
                <a:cs typeface="+mn-cs"/>
              </a:rPr>
              <a:t>Torche</a:t>
            </a:r>
            <a:r>
              <a:rPr lang="en-US" sz="2800" kern="1200" dirty="0">
                <a:solidFill>
                  <a:schemeClr val="tx1"/>
                </a:solidFill>
                <a:latin typeface="+mn-lt"/>
                <a:ea typeface="+mn-ea"/>
                <a:cs typeface="+mn-cs"/>
              </a:rPr>
              <a:t>, and </a:t>
            </a:r>
            <a:r>
              <a:rPr lang="en-US" sz="2800" kern="1200" dirty="0" err="1">
                <a:solidFill>
                  <a:schemeClr val="tx1"/>
                </a:solidFill>
                <a:latin typeface="+mn-lt"/>
                <a:ea typeface="+mn-ea"/>
                <a:cs typeface="+mn-cs"/>
              </a:rPr>
              <a:t>Sungsik</a:t>
            </a:r>
            <a:r>
              <a:rPr lang="en-US" sz="2800" kern="1200" dirty="0">
                <a:solidFill>
                  <a:schemeClr val="tx1"/>
                </a:solidFill>
                <a:latin typeface="+mn-lt"/>
                <a:ea typeface="+mn-ea"/>
                <a:cs typeface="+mn-cs"/>
              </a:rPr>
              <a:t> Hwang</a:t>
            </a:r>
          </a:p>
        </p:txBody>
      </p:sp>
    </p:spTree>
    <p:extLst>
      <p:ext uri="{BB962C8B-B14F-4D97-AF65-F5344CB8AC3E}">
        <p14:creationId xmlns:p14="http://schemas.microsoft.com/office/powerpoint/2010/main" val="3257689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29D0-A823-FFF3-8019-523C8247DC69}"/>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69A44C49-C260-9308-C75B-8EA66C34823C}"/>
              </a:ext>
            </a:extLst>
          </p:cNvPr>
          <p:cNvSpPr>
            <a:spLocks noGrp="1"/>
          </p:cNvSpPr>
          <p:nvPr>
            <p:ph idx="1"/>
          </p:nvPr>
        </p:nvSpPr>
        <p:spPr>
          <a:xfrm>
            <a:off x="609600" y="2013945"/>
            <a:ext cx="6815138" cy="4429719"/>
          </a:xfrm>
        </p:spPr>
        <p:txBody>
          <a:bodyPr/>
          <a:lstStyle/>
          <a:p>
            <a:r>
              <a:rPr lang="en-US" dirty="0"/>
              <a:t>California birth certificate data from January 2014 through November 2022</a:t>
            </a:r>
          </a:p>
          <a:p>
            <a:endParaRPr lang="en-US" dirty="0"/>
          </a:p>
          <a:p>
            <a:r>
              <a:rPr lang="en-US" dirty="0"/>
              <a:t>12% of births in the US</a:t>
            </a:r>
          </a:p>
          <a:p>
            <a:endParaRPr lang="en-US" dirty="0"/>
          </a:p>
          <a:p>
            <a:r>
              <a:rPr lang="en-US" dirty="0"/>
              <a:t>39% Hispanic, 35% white, 15% Asian or Pacific Islander, 5% Black, 4% multiracial, &lt;1% Native American/Alaskan Native)</a:t>
            </a:r>
          </a:p>
        </p:txBody>
      </p:sp>
      <p:pic>
        <p:nvPicPr>
          <p:cNvPr id="2050" name="Picture 2">
            <a:extLst>
              <a:ext uri="{FF2B5EF4-FFF2-40B4-BE49-F238E27FC236}">
                <a16:creationId xmlns:a16="http://schemas.microsoft.com/office/drawing/2014/main" id="{5FD89EAE-2298-7E3F-1228-105DD929587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53418" y="2013945"/>
            <a:ext cx="2900382" cy="3344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4322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29D0-A823-FFF3-8019-523C8247DC69}"/>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69A44C49-C260-9308-C75B-8EA66C34823C}"/>
              </a:ext>
            </a:extLst>
          </p:cNvPr>
          <p:cNvSpPr>
            <a:spLocks noGrp="1"/>
          </p:cNvSpPr>
          <p:nvPr>
            <p:ph idx="1"/>
          </p:nvPr>
        </p:nvSpPr>
        <p:spPr>
          <a:xfrm>
            <a:off x="838200" y="1545431"/>
            <a:ext cx="10515600" cy="4947444"/>
          </a:xfrm>
        </p:spPr>
        <p:txBody>
          <a:bodyPr>
            <a:normAutofit/>
          </a:bodyPr>
          <a:lstStyle/>
          <a:p>
            <a:endParaRPr lang="en-US" sz="3000" dirty="0"/>
          </a:p>
          <a:p>
            <a:r>
              <a:rPr lang="en-US" sz="3000" dirty="0"/>
              <a:t>Interrupted Time Series models w/ monthly birth data</a:t>
            </a:r>
          </a:p>
          <a:p>
            <a:r>
              <a:rPr lang="en-US" sz="3000" dirty="0"/>
              <a:t>ARIMA/Box-Jenkins models used to estimate the counterfactual using data from Jan 2014 – Feb 2020</a:t>
            </a:r>
          </a:p>
          <a:p>
            <a:r>
              <a:rPr lang="en-US" sz="3000" dirty="0"/>
              <a:t>“Effects” are estimated by examining the deviation between expected (from counterfactual) and observed in the COVID period</a:t>
            </a:r>
          </a:p>
          <a:p>
            <a:r>
              <a:rPr lang="en-US" sz="3000" dirty="0"/>
              <a:t>Examine heterogeneity by maternal age, parity, race/ethnicity, nativity, education (stratified time-series models)</a:t>
            </a:r>
          </a:p>
        </p:txBody>
      </p:sp>
    </p:spTree>
    <p:extLst>
      <p:ext uri="{BB962C8B-B14F-4D97-AF65-F5344CB8AC3E}">
        <p14:creationId xmlns:p14="http://schemas.microsoft.com/office/powerpoint/2010/main" val="817712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734A-5EFD-9514-6C35-88B1BF532D2F}"/>
              </a:ext>
            </a:extLst>
          </p:cNvPr>
          <p:cNvSpPr>
            <a:spLocks noGrp="1"/>
          </p:cNvSpPr>
          <p:nvPr>
            <p:ph type="title"/>
          </p:nvPr>
        </p:nvSpPr>
        <p:spPr/>
        <p:txBody>
          <a:bodyPr>
            <a:normAutofit/>
          </a:bodyPr>
          <a:lstStyle/>
          <a:p>
            <a:r>
              <a:rPr lang="en-US" sz="3800" dirty="0"/>
              <a:t>Births in California by month, 2014-November 2022</a:t>
            </a:r>
          </a:p>
        </p:txBody>
      </p:sp>
      <p:pic>
        <p:nvPicPr>
          <p:cNvPr id="7" name="Picture 6" descr="Chart, line chart&#10;&#10;Description automatically generated">
            <a:extLst>
              <a:ext uri="{FF2B5EF4-FFF2-40B4-BE49-F238E27FC236}">
                <a16:creationId xmlns:a16="http://schemas.microsoft.com/office/drawing/2014/main" id="{54F917FE-A64D-092C-3B5C-FEEC42D16780}"/>
              </a:ext>
            </a:extLst>
          </p:cNvPr>
          <p:cNvPicPr>
            <a:picLocks noChangeAspect="1"/>
          </p:cNvPicPr>
          <p:nvPr/>
        </p:nvPicPr>
        <p:blipFill>
          <a:blip r:embed="rId2"/>
          <a:stretch>
            <a:fillRect/>
          </a:stretch>
        </p:blipFill>
        <p:spPr>
          <a:xfrm>
            <a:off x="1400174" y="1357313"/>
            <a:ext cx="8653685" cy="5681416"/>
          </a:xfrm>
          <a:prstGeom prst="rect">
            <a:avLst/>
          </a:prstGeom>
        </p:spPr>
      </p:pic>
    </p:spTree>
    <p:extLst>
      <p:ext uri="{BB962C8B-B14F-4D97-AF65-F5344CB8AC3E}">
        <p14:creationId xmlns:p14="http://schemas.microsoft.com/office/powerpoint/2010/main" val="40726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1AA3-AA79-26B2-B65F-4934258106BE}"/>
              </a:ext>
            </a:extLst>
          </p:cNvPr>
          <p:cNvSpPr>
            <a:spLocks noGrp="1"/>
          </p:cNvSpPr>
          <p:nvPr>
            <p:ph type="title"/>
          </p:nvPr>
        </p:nvSpPr>
        <p:spPr/>
        <p:txBody>
          <a:bodyPr>
            <a:noAutofit/>
          </a:bodyPr>
          <a:lstStyle/>
          <a:p>
            <a:r>
              <a:rPr lang="en-US" sz="3600" dirty="0"/>
              <a:t>Proportional deviation in California birth counts by month: all births, and births without Assisted Reproductive Technology, March 2020 – Nov 2022</a:t>
            </a:r>
          </a:p>
        </p:txBody>
      </p:sp>
      <p:pic>
        <p:nvPicPr>
          <p:cNvPr id="5" name="Picture 4" descr="A picture containing text, screenshot, antenna&#10;&#10;Description automatically generated">
            <a:extLst>
              <a:ext uri="{FF2B5EF4-FFF2-40B4-BE49-F238E27FC236}">
                <a16:creationId xmlns:a16="http://schemas.microsoft.com/office/drawing/2014/main" id="{069C6B89-3872-1831-F419-0B2C2C217C58}"/>
              </a:ext>
            </a:extLst>
          </p:cNvPr>
          <p:cNvPicPr>
            <a:picLocks noChangeAspect="1"/>
          </p:cNvPicPr>
          <p:nvPr/>
        </p:nvPicPr>
        <p:blipFill>
          <a:blip r:embed="rId2"/>
          <a:stretch>
            <a:fillRect/>
          </a:stretch>
        </p:blipFill>
        <p:spPr>
          <a:xfrm>
            <a:off x="604837" y="2209800"/>
            <a:ext cx="10763556" cy="4283075"/>
          </a:xfrm>
          <a:prstGeom prst="rect">
            <a:avLst/>
          </a:prstGeom>
        </p:spPr>
      </p:pic>
    </p:spTree>
    <p:extLst>
      <p:ext uri="{BB962C8B-B14F-4D97-AF65-F5344CB8AC3E}">
        <p14:creationId xmlns:p14="http://schemas.microsoft.com/office/powerpoint/2010/main" val="453750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99DCD-D691-7AAA-328C-45692A4E44B8}"/>
              </a:ext>
            </a:extLst>
          </p:cNvPr>
          <p:cNvSpPr>
            <a:spLocks noGrp="1"/>
          </p:cNvSpPr>
          <p:nvPr>
            <p:ph type="title"/>
          </p:nvPr>
        </p:nvSpPr>
        <p:spPr/>
        <p:txBody>
          <a:bodyPr/>
          <a:lstStyle/>
          <a:p>
            <a:r>
              <a:rPr lang="en-US" dirty="0"/>
              <a:t>What if you have comparison groups?</a:t>
            </a:r>
          </a:p>
        </p:txBody>
      </p:sp>
      <p:sp>
        <p:nvSpPr>
          <p:cNvPr id="3" name="Content Placeholder 2">
            <a:extLst>
              <a:ext uri="{FF2B5EF4-FFF2-40B4-BE49-F238E27FC236}">
                <a16:creationId xmlns:a16="http://schemas.microsoft.com/office/drawing/2014/main" id="{16032DF4-AFF5-6165-AE30-A6E8F33A00D9}"/>
              </a:ext>
            </a:extLst>
          </p:cNvPr>
          <p:cNvSpPr>
            <a:spLocks noGrp="1"/>
          </p:cNvSpPr>
          <p:nvPr>
            <p:ph idx="1"/>
          </p:nvPr>
        </p:nvSpPr>
        <p:spPr/>
        <p:txBody>
          <a:bodyPr/>
          <a:lstStyle/>
          <a:p>
            <a:r>
              <a:rPr lang="en-US" dirty="0"/>
              <a:t>Comparative interrupted time series</a:t>
            </a:r>
          </a:p>
          <a:p>
            <a:r>
              <a:rPr lang="en-US" dirty="0"/>
              <a:t>Bayesian structural time series (Causal Impact package in R)</a:t>
            </a:r>
          </a:p>
          <a:p>
            <a:r>
              <a:rPr lang="en-US" dirty="0"/>
              <a:t>Synthetic control method (</a:t>
            </a:r>
            <a:r>
              <a:rPr lang="en-US" dirty="0" err="1"/>
              <a:t>AugSynth</a:t>
            </a:r>
            <a:r>
              <a:rPr lang="en-US" dirty="0"/>
              <a:t> package in R)</a:t>
            </a:r>
          </a:p>
          <a:p>
            <a:endParaRPr lang="en-US" dirty="0"/>
          </a:p>
          <a:p>
            <a:endParaRPr lang="en-US" dirty="0"/>
          </a:p>
          <a:p>
            <a:r>
              <a:rPr lang="en-US" dirty="0"/>
              <a:t>Important that control is theorized to be unaffected!</a:t>
            </a:r>
          </a:p>
        </p:txBody>
      </p:sp>
    </p:spTree>
    <p:extLst>
      <p:ext uri="{BB962C8B-B14F-4D97-AF65-F5344CB8AC3E}">
        <p14:creationId xmlns:p14="http://schemas.microsoft.com/office/powerpoint/2010/main" val="3641699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37924-F769-97A6-964C-1E7AAF71EDAF}"/>
              </a:ext>
            </a:extLst>
          </p:cNvPr>
          <p:cNvSpPr>
            <a:spLocks noGrp="1"/>
          </p:cNvSpPr>
          <p:nvPr>
            <p:ph type="title"/>
          </p:nvPr>
        </p:nvSpPr>
        <p:spPr/>
        <p:txBody>
          <a:bodyPr/>
          <a:lstStyle/>
          <a:p>
            <a:r>
              <a:rPr lang="en-US" dirty="0"/>
              <a:t>The nuts and bolts</a:t>
            </a:r>
          </a:p>
        </p:txBody>
      </p:sp>
      <p:pic>
        <p:nvPicPr>
          <p:cNvPr id="9" name="Content Placeholder 8" descr="A close-up of a sign&#10;&#10;Description automatically generated with low confidence">
            <a:extLst>
              <a:ext uri="{FF2B5EF4-FFF2-40B4-BE49-F238E27FC236}">
                <a16:creationId xmlns:a16="http://schemas.microsoft.com/office/drawing/2014/main" id="{8CAB2E21-EEB0-9FE1-77B3-72B7EF63921F}"/>
              </a:ext>
            </a:extLst>
          </p:cNvPr>
          <p:cNvPicPr>
            <a:picLocks noGrp="1" noChangeAspect="1"/>
          </p:cNvPicPr>
          <p:nvPr>
            <p:ph idx="1"/>
          </p:nvPr>
        </p:nvPicPr>
        <p:blipFill>
          <a:blip r:embed="rId2"/>
          <a:stretch>
            <a:fillRect/>
          </a:stretch>
        </p:blipFill>
        <p:spPr>
          <a:xfrm>
            <a:off x="1772165" y="1817065"/>
            <a:ext cx="9067800" cy="2070100"/>
          </a:xfrm>
        </p:spPr>
      </p:pic>
      <p:sp>
        <p:nvSpPr>
          <p:cNvPr id="10" name="TextBox 9">
            <a:extLst>
              <a:ext uri="{FF2B5EF4-FFF2-40B4-BE49-F238E27FC236}">
                <a16:creationId xmlns:a16="http://schemas.microsoft.com/office/drawing/2014/main" id="{2A4EBD4E-7543-2D89-9E6F-2D5E829ECCCD}"/>
              </a:ext>
            </a:extLst>
          </p:cNvPr>
          <p:cNvSpPr txBox="1"/>
          <p:nvPr/>
        </p:nvSpPr>
        <p:spPr>
          <a:xfrm>
            <a:off x="157372" y="6488668"/>
            <a:ext cx="2179186" cy="369332"/>
          </a:xfrm>
          <a:prstGeom prst="rect">
            <a:avLst/>
          </a:prstGeom>
          <a:noFill/>
        </p:spPr>
        <p:txBody>
          <a:bodyPr wrap="none" rtlCol="0">
            <a:spAutoFit/>
          </a:bodyPr>
          <a:lstStyle/>
          <a:p>
            <a:r>
              <a:rPr lang="en-US" dirty="0"/>
              <a:t>Bernal et al. 2017 </a:t>
            </a:r>
            <a:r>
              <a:rPr lang="en-US" i="1" dirty="0"/>
              <a:t>IJE</a:t>
            </a:r>
            <a:r>
              <a:rPr lang="en-US" dirty="0"/>
              <a:t> </a:t>
            </a:r>
          </a:p>
        </p:txBody>
      </p:sp>
    </p:spTree>
    <p:extLst>
      <p:ext uri="{BB962C8B-B14F-4D97-AF65-F5344CB8AC3E}">
        <p14:creationId xmlns:p14="http://schemas.microsoft.com/office/powerpoint/2010/main" val="13975051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61E1-035D-AF92-40B5-A608986C4FAF}"/>
              </a:ext>
            </a:extLst>
          </p:cNvPr>
          <p:cNvSpPr>
            <a:spLocks noGrp="1"/>
          </p:cNvSpPr>
          <p:nvPr>
            <p:ph type="title"/>
          </p:nvPr>
        </p:nvSpPr>
        <p:spPr/>
        <p:txBody>
          <a:bodyPr/>
          <a:lstStyle/>
          <a:p>
            <a:r>
              <a:rPr lang="en-US" dirty="0"/>
              <a:t>Comparative interrupted time series</a:t>
            </a:r>
          </a:p>
        </p:txBody>
      </p:sp>
      <p:sp>
        <p:nvSpPr>
          <p:cNvPr id="3" name="Content Placeholder 2">
            <a:extLst>
              <a:ext uri="{FF2B5EF4-FFF2-40B4-BE49-F238E27FC236}">
                <a16:creationId xmlns:a16="http://schemas.microsoft.com/office/drawing/2014/main" id="{972D5382-BCEE-8CDE-EB8F-5C0000ED5A51}"/>
              </a:ext>
            </a:extLst>
          </p:cNvPr>
          <p:cNvSpPr>
            <a:spLocks noGrp="1"/>
          </p:cNvSpPr>
          <p:nvPr>
            <p:ph idx="1"/>
          </p:nvPr>
        </p:nvSpPr>
        <p:spPr>
          <a:xfrm>
            <a:off x="298622" y="3210565"/>
            <a:ext cx="5797378" cy="4031478"/>
          </a:xfrm>
        </p:spPr>
        <p:txBody>
          <a:bodyPr>
            <a:normAutofit/>
          </a:bodyPr>
          <a:lstStyle/>
          <a:p>
            <a:r>
              <a:rPr lang="en-US" sz="2400" dirty="0"/>
              <a:t>Use a comparison population that is theorized to be unaffected by the event</a:t>
            </a:r>
          </a:p>
          <a:p>
            <a:r>
              <a:rPr lang="en-US" sz="2400" dirty="0"/>
              <a:t>Similar to difference-in-difference designs</a:t>
            </a:r>
          </a:p>
          <a:p>
            <a:r>
              <a:rPr lang="en-US" sz="2400" dirty="0"/>
              <a:t>Intervention and control groups may exhibit similar autocorrelation, but need to account for any further autocorrelation in intervention group  that remains after adjustment for controls</a:t>
            </a:r>
          </a:p>
        </p:txBody>
      </p:sp>
      <p:pic>
        <p:nvPicPr>
          <p:cNvPr id="5" name="Picture 4" descr="A picture containing line, plot, diagram, slope&#10;&#10;Description automatically generated">
            <a:extLst>
              <a:ext uri="{FF2B5EF4-FFF2-40B4-BE49-F238E27FC236}">
                <a16:creationId xmlns:a16="http://schemas.microsoft.com/office/drawing/2014/main" id="{D477985E-89F2-78A8-C180-201C8FDE6539}"/>
              </a:ext>
            </a:extLst>
          </p:cNvPr>
          <p:cNvPicPr>
            <a:picLocks noChangeAspect="1"/>
          </p:cNvPicPr>
          <p:nvPr/>
        </p:nvPicPr>
        <p:blipFill>
          <a:blip r:embed="rId2"/>
          <a:stretch>
            <a:fillRect/>
          </a:stretch>
        </p:blipFill>
        <p:spPr>
          <a:xfrm>
            <a:off x="6635578" y="3429000"/>
            <a:ext cx="4542685" cy="2337615"/>
          </a:xfrm>
          <a:prstGeom prst="rect">
            <a:avLst/>
          </a:prstGeom>
        </p:spPr>
      </p:pic>
      <p:pic>
        <p:nvPicPr>
          <p:cNvPr id="9" name="Picture 8" descr="A black text on a white background&#10;&#10;Description automatically generated with medium confidence">
            <a:extLst>
              <a:ext uri="{FF2B5EF4-FFF2-40B4-BE49-F238E27FC236}">
                <a16:creationId xmlns:a16="http://schemas.microsoft.com/office/drawing/2014/main" id="{10BC81FC-7AE7-33C2-2043-63C0342F4196}"/>
              </a:ext>
            </a:extLst>
          </p:cNvPr>
          <p:cNvPicPr>
            <a:picLocks noChangeAspect="1"/>
          </p:cNvPicPr>
          <p:nvPr/>
        </p:nvPicPr>
        <p:blipFill>
          <a:blip r:embed="rId3"/>
          <a:stretch>
            <a:fillRect/>
          </a:stretch>
        </p:blipFill>
        <p:spPr>
          <a:xfrm>
            <a:off x="3197311" y="1675156"/>
            <a:ext cx="6375914" cy="1250003"/>
          </a:xfrm>
          <a:prstGeom prst="rect">
            <a:avLst/>
          </a:prstGeom>
        </p:spPr>
      </p:pic>
    </p:spTree>
    <p:extLst>
      <p:ext uri="{BB962C8B-B14F-4D97-AF65-F5344CB8AC3E}">
        <p14:creationId xmlns:p14="http://schemas.microsoft.com/office/powerpoint/2010/main" val="917932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5FAE2-D273-C7D7-6968-BC90C0FDC1D8}"/>
              </a:ext>
            </a:extLst>
          </p:cNvPr>
          <p:cNvSpPr>
            <a:spLocks noGrp="1"/>
          </p:cNvSpPr>
          <p:nvPr>
            <p:ph type="title"/>
          </p:nvPr>
        </p:nvSpPr>
        <p:spPr>
          <a:xfrm>
            <a:off x="523101" y="19085"/>
            <a:ext cx="10515600" cy="1325563"/>
          </a:xfrm>
        </p:spPr>
        <p:txBody>
          <a:bodyPr/>
          <a:lstStyle/>
          <a:p>
            <a:r>
              <a:rPr lang="en-US" dirty="0"/>
              <a:t>Bayesian Structural Time Series</a:t>
            </a:r>
          </a:p>
        </p:txBody>
      </p:sp>
      <p:sp>
        <p:nvSpPr>
          <p:cNvPr id="3" name="Content Placeholder 2">
            <a:extLst>
              <a:ext uri="{FF2B5EF4-FFF2-40B4-BE49-F238E27FC236}">
                <a16:creationId xmlns:a16="http://schemas.microsoft.com/office/drawing/2014/main" id="{E27E751F-D7A2-879D-ED44-82F5131AF225}"/>
              </a:ext>
            </a:extLst>
          </p:cNvPr>
          <p:cNvSpPr>
            <a:spLocks noGrp="1"/>
          </p:cNvSpPr>
          <p:nvPr>
            <p:ph idx="1"/>
          </p:nvPr>
        </p:nvSpPr>
        <p:spPr>
          <a:xfrm>
            <a:off x="838200" y="1059505"/>
            <a:ext cx="10515600" cy="4351338"/>
          </a:xfrm>
        </p:spPr>
        <p:txBody>
          <a:bodyPr/>
          <a:lstStyle/>
          <a:p>
            <a:r>
              <a:rPr lang="en-US" dirty="0"/>
              <a:t>See </a:t>
            </a:r>
            <a:r>
              <a:rPr lang="en-US" dirty="0" err="1"/>
              <a:t>CausalImpact</a:t>
            </a:r>
            <a:r>
              <a:rPr lang="en-US" dirty="0"/>
              <a:t> Package in R for a useful tutorial</a:t>
            </a:r>
          </a:p>
          <a:p>
            <a:endParaRPr lang="en-US" dirty="0"/>
          </a:p>
          <a:p>
            <a:endParaRPr lang="en-US" dirty="0"/>
          </a:p>
        </p:txBody>
      </p:sp>
      <p:pic>
        <p:nvPicPr>
          <p:cNvPr id="5" name="Picture 4">
            <a:extLst>
              <a:ext uri="{FF2B5EF4-FFF2-40B4-BE49-F238E27FC236}">
                <a16:creationId xmlns:a16="http://schemas.microsoft.com/office/drawing/2014/main" id="{ABB46BF3-E9AE-B71B-E8B9-EF350C49CE67}"/>
              </a:ext>
            </a:extLst>
          </p:cNvPr>
          <p:cNvPicPr>
            <a:picLocks noChangeAspect="1"/>
          </p:cNvPicPr>
          <p:nvPr/>
        </p:nvPicPr>
        <p:blipFill>
          <a:blip r:embed="rId2"/>
          <a:stretch>
            <a:fillRect/>
          </a:stretch>
        </p:blipFill>
        <p:spPr>
          <a:xfrm>
            <a:off x="1707464" y="1596709"/>
            <a:ext cx="8777071" cy="788359"/>
          </a:xfrm>
          <a:prstGeom prst="rect">
            <a:avLst/>
          </a:prstGeom>
        </p:spPr>
      </p:pic>
      <p:pic>
        <p:nvPicPr>
          <p:cNvPr id="7" name="Picture 6" descr="A picture containing text, line, plot, screenshot&#10;&#10;Description automatically generated">
            <a:extLst>
              <a:ext uri="{FF2B5EF4-FFF2-40B4-BE49-F238E27FC236}">
                <a16:creationId xmlns:a16="http://schemas.microsoft.com/office/drawing/2014/main" id="{3966651B-FB11-DC4C-B120-50494B3437D9}"/>
              </a:ext>
            </a:extLst>
          </p:cNvPr>
          <p:cNvPicPr>
            <a:picLocks noChangeAspect="1"/>
          </p:cNvPicPr>
          <p:nvPr/>
        </p:nvPicPr>
        <p:blipFill>
          <a:blip r:embed="rId3"/>
          <a:stretch>
            <a:fillRect/>
          </a:stretch>
        </p:blipFill>
        <p:spPr>
          <a:xfrm>
            <a:off x="2842053" y="2228262"/>
            <a:ext cx="5877697" cy="4494709"/>
          </a:xfrm>
          <a:prstGeom prst="rect">
            <a:avLst/>
          </a:prstGeom>
        </p:spPr>
      </p:pic>
    </p:spTree>
    <p:extLst>
      <p:ext uri="{BB962C8B-B14F-4D97-AF65-F5344CB8AC3E}">
        <p14:creationId xmlns:p14="http://schemas.microsoft.com/office/powerpoint/2010/main" val="10818673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9FD45-7461-977C-BCFB-B588F16B4F99}"/>
              </a:ext>
            </a:extLst>
          </p:cNvPr>
          <p:cNvSpPr>
            <a:spLocks noGrp="1"/>
          </p:cNvSpPr>
          <p:nvPr>
            <p:ph type="title"/>
          </p:nvPr>
        </p:nvSpPr>
        <p:spPr/>
        <p:txBody>
          <a:bodyPr/>
          <a:lstStyle/>
          <a:p>
            <a:r>
              <a:rPr lang="en-US" dirty="0" err="1"/>
              <a:t>CausalImpact</a:t>
            </a:r>
            <a:r>
              <a:rPr lang="en-US" dirty="0"/>
              <a:t> results for preterm birth in US</a:t>
            </a:r>
          </a:p>
        </p:txBody>
      </p:sp>
      <p:pic>
        <p:nvPicPr>
          <p:cNvPr id="7" name="Picture 6" descr="Chart, scatter chart&#10;&#10;Description automatically generated">
            <a:extLst>
              <a:ext uri="{FF2B5EF4-FFF2-40B4-BE49-F238E27FC236}">
                <a16:creationId xmlns:a16="http://schemas.microsoft.com/office/drawing/2014/main" id="{0ECF388B-C733-DB10-AD7F-959A38314F3A}"/>
              </a:ext>
            </a:extLst>
          </p:cNvPr>
          <p:cNvPicPr>
            <a:picLocks noChangeAspect="1"/>
          </p:cNvPicPr>
          <p:nvPr/>
        </p:nvPicPr>
        <p:blipFill>
          <a:blip r:embed="rId2"/>
          <a:stretch>
            <a:fillRect/>
          </a:stretch>
        </p:blipFill>
        <p:spPr>
          <a:xfrm>
            <a:off x="1697831" y="2171700"/>
            <a:ext cx="7817644" cy="3829050"/>
          </a:xfrm>
          <a:prstGeom prst="rect">
            <a:avLst/>
          </a:prstGeom>
        </p:spPr>
      </p:pic>
    </p:spTree>
    <p:extLst>
      <p:ext uri="{BB962C8B-B14F-4D97-AF65-F5344CB8AC3E}">
        <p14:creationId xmlns:p14="http://schemas.microsoft.com/office/powerpoint/2010/main" val="19228951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A1C12-7086-8310-19C2-5EF9FE1A2392}"/>
              </a:ext>
            </a:extLst>
          </p:cNvPr>
          <p:cNvSpPr>
            <a:spLocks noGrp="1"/>
          </p:cNvSpPr>
          <p:nvPr>
            <p:ph type="title"/>
          </p:nvPr>
        </p:nvSpPr>
        <p:spPr/>
        <p:txBody>
          <a:bodyPr/>
          <a:lstStyle/>
          <a:p>
            <a:r>
              <a:rPr lang="en-US" dirty="0"/>
              <a:t>Synthetic Control methods</a:t>
            </a:r>
          </a:p>
        </p:txBody>
      </p:sp>
      <p:sp>
        <p:nvSpPr>
          <p:cNvPr id="3" name="Content Placeholder 2">
            <a:extLst>
              <a:ext uri="{FF2B5EF4-FFF2-40B4-BE49-F238E27FC236}">
                <a16:creationId xmlns:a16="http://schemas.microsoft.com/office/drawing/2014/main" id="{AB006C10-44A1-D0A5-A787-BFB468B4013B}"/>
              </a:ext>
            </a:extLst>
          </p:cNvPr>
          <p:cNvSpPr>
            <a:spLocks noGrp="1"/>
          </p:cNvSpPr>
          <p:nvPr>
            <p:ph idx="1"/>
          </p:nvPr>
        </p:nvSpPr>
        <p:spPr>
          <a:xfrm>
            <a:off x="838200" y="2378676"/>
            <a:ext cx="3276935" cy="2477530"/>
          </a:xfrm>
        </p:spPr>
        <p:txBody>
          <a:bodyPr>
            <a:normAutofit/>
          </a:bodyPr>
          <a:lstStyle/>
          <a:p>
            <a:r>
              <a:rPr lang="en-US" dirty="0"/>
              <a:t>Good to use when you have one intervention site with multiple comparison sites</a:t>
            </a:r>
          </a:p>
        </p:txBody>
      </p:sp>
      <p:pic>
        <p:nvPicPr>
          <p:cNvPr id="1026" name="Picture 2" descr="How States Can and Should Protect Abortion Rights and Access - Ms. Magazine">
            <a:extLst>
              <a:ext uri="{FF2B5EF4-FFF2-40B4-BE49-F238E27FC236}">
                <a16:creationId xmlns:a16="http://schemas.microsoft.com/office/drawing/2014/main" id="{72AFF359-D7AE-46E8-3F77-0A34DC8861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0790" y="2013634"/>
            <a:ext cx="7313475" cy="4113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6111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58B3-A4F0-DB53-D52C-F0421F8EC9BE}"/>
              </a:ext>
            </a:extLst>
          </p:cNvPr>
          <p:cNvSpPr>
            <a:spLocks noGrp="1"/>
          </p:cNvSpPr>
          <p:nvPr>
            <p:ph type="title"/>
          </p:nvPr>
        </p:nvSpPr>
        <p:spPr/>
        <p:txBody>
          <a:bodyPr/>
          <a:lstStyle/>
          <a:p>
            <a:r>
              <a:rPr lang="en-US" dirty="0"/>
              <a:t>Synthetic control methods</a:t>
            </a:r>
          </a:p>
        </p:txBody>
      </p:sp>
      <p:sp>
        <p:nvSpPr>
          <p:cNvPr id="3" name="Content Placeholder 2">
            <a:extLst>
              <a:ext uri="{FF2B5EF4-FFF2-40B4-BE49-F238E27FC236}">
                <a16:creationId xmlns:a16="http://schemas.microsoft.com/office/drawing/2014/main" id="{D496C412-00B0-CEE4-9BDF-9F396FAE1C48}"/>
              </a:ext>
            </a:extLst>
          </p:cNvPr>
          <p:cNvSpPr>
            <a:spLocks noGrp="1"/>
          </p:cNvSpPr>
          <p:nvPr>
            <p:ph idx="1"/>
          </p:nvPr>
        </p:nvSpPr>
        <p:spPr>
          <a:xfrm>
            <a:off x="838200" y="1825625"/>
            <a:ext cx="10851292" cy="4476321"/>
          </a:xfrm>
        </p:spPr>
        <p:txBody>
          <a:bodyPr>
            <a:normAutofit lnSpcReduction="10000"/>
          </a:bodyPr>
          <a:lstStyle/>
          <a:p>
            <a:r>
              <a:rPr lang="en-US" dirty="0"/>
              <a:t>1) Build a “synthetic comparison group” by taking a weighted average of other similar “donor” units so that our synthetic comparison group is “as much like” our “treatment” unit as possible before the policy change or event occurred. and then </a:t>
            </a:r>
          </a:p>
          <a:p>
            <a:r>
              <a:rPr lang="en-US" dirty="0"/>
              <a:t>2) Use the observed outcome trajectory of our synthetic comparison group to represent the counterfactual outcome trajectory for our treatment unit.</a:t>
            </a:r>
          </a:p>
          <a:p>
            <a:endParaRPr lang="en-US" dirty="0"/>
          </a:p>
          <a:p>
            <a:r>
              <a:rPr lang="en-US" sz="2400" dirty="0"/>
              <a:t>See slides from Elizabeth Stuart: https://ww2.amstat.org/meetings/</a:t>
            </a:r>
            <a:r>
              <a:rPr lang="en-US" sz="2400" dirty="0" err="1"/>
              <a:t>ichps</a:t>
            </a:r>
            <a:r>
              <a:rPr lang="en-US" sz="2400" dirty="0"/>
              <a:t>/2020/</a:t>
            </a:r>
            <a:r>
              <a:rPr lang="en-US" sz="2400" dirty="0" err="1"/>
              <a:t>onlineprogram</a:t>
            </a:r>
            <a:r>
              <a:rPr lang="en-US" sz="2400" dirty="0"/>
              <a:t>/</a:t>
            </a:r>
            <a:r>
              <a:rPr lang="en-US" sz="2400" dirty="0" err="1"/>
              <a:t>ViewPresentation.cfm?file</a:t>
            </a:r>
            <a:r>
              <a:rPr lang="en-US" sz="2400" dirty="0"/>
              <a:t>=306613.pdf</a:t>
            </a:r>
          </a:p>
        </p:txBody>
      </p:sp>
    </p:spTree>
    <p:extLst>
      <p:ext uri="{BB962C8B-B14F-4D97-AF65-F5344CB8AC3E}">
        <p14:creationId xmlns:p14="http://schemas.microsoft.com/office/powerpoint/2010/main" val="30321664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screenshot, line, font&#10;&#10;Description automatically generated">
            <a:extLst>
              <a:ext uri="{FF2B5EF4-FFF2-40B4-BE49-F238E27FC236}">
                <a16:creationId xmlns:a16="http://schemas.microsoft.com/office/drawing/2014/main" id="{3868885A-1253-02AE-82E1-958EDD99E3B5}"/>
              </a:ext>
            </a:extLst>
          </p:cNvPr>
          <p:cNvPicPr>
            <a:picLocks noChangeAspect="1"/>
          </p:cNvPicPr>
          <p:nvPr/>
        </p:nvPicPr>
        <p:blipFill>
          <a:blip r:embed="rId2"/>
          <a:stretch>
            <a:fillRect/>
          </a:stretch>
        </p:blipFill>
        <p:spPr>
          <a:xfrm>
            <a:off x="1735437" y="640756"/>
            <a:ext cx="8721125" cy="5576488"/>
          </a:xfrm>
          <a:prstGeom prst="rect">
            <a:avLst/>
          </a:prstGeom>
        </p:spPr>
      </p:pic>
    </p:spTree>
    <p:extLst>
      <p:ext uri="{BB962C8B-B14F-4D97-AF65-F5344CB8AC3E}">
        <p14:creationId xmlns:p14="http://schemas.microsoft.com/office/powerpoint/2010/main" val="23206146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78018-8580-D8C8-6565-55D62C140BCE}"/>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C1FD09BB-F1A5-B83C-C1DA-E6B950455AEF}"/>
              </a:ext>
            </a:extLst>
          </p:cNvPr>
          <p:cNvSpPr>
            <a:spLocks noGrp="1"/>
          </p:cNvSpPr>
          <p:nvPr>
            <p:ph idx="1"/>
          </p:nvPr>
        </p:nvSpPr>
        <p:spPr/>
        <p:txBody>
          <a:bodyPr/>
          <a:lstStyle/>
          <a:p>
            <a:r>
              <a:rPr lang="en-US" dirty="0"/>
              <a:t>Lots of different ways to model counterfactuals using time series data!</a:t>
            </a:r>
          </a:p>
          <a:p>
            <a:r>
              <a:rPr lang="en-US" dirty="0"/>
              <a:t>If using monthly or weekly data, make sure you check you always check residuals for temporal autocorrelation</a:t>
            </a:r>
          </a:p>
          <a:p>
            <a:pPr lvl="1"/>
            <a:r>
              <a:rPr lang="en-US" dirty="0"/>
              <a:t>Using ACF and PACF</a:t>
            </a:r>
          </a:p>
          <a:p>
            <a:r>
              <a:rPr lang="en-US" dirty="0"/>
              <a:t>If autocorrelation is still present, iterate and/or adapt model</a:t>
            </a:r>
          </a:p>
        </p:txBody>
      </p:sp>
      <p:pic>
        <p:nvPicPr>
          <p:cNvPr id="4" name="Content Placeholder 4" descr="A close-up of a card&#10;&#10;Description automatically generated with low confidence">
            <a:extLst>
              <a:ext uri="{FF2B5EF4-FFF2-40B4-BE49-F238E27FC236}">
                <a16:creationId xmlns:a16="http://schemas.microsoft.com/office/drawing/2014/main" id="{95C23B2D-1E30-0DDC-EB9D-73CCE8BAF482}"/>
              </a:ext>
            </a:extLst>
          </p:cNvPr>
          <p:cNvPicPr>
            <a:picLocks noChangeAspect="1"/>
          </p:cNvPicPr>
          <p:nvPr/>
        </p:nvPicPr>
        <p:blipFill>
          <a:blip r:embed="rId2"/>
          <a:stretch>
            <a:fillRect/>
          </a:stretch>
        </p:blipFill>
        <p:spPr>
          <a:xfrm>
            <a:off x="3738283" y="4703644"/>
            <a:ext cx="7785847" cy="1912985"/>
          </a:xfrm>
          <a:prstGeom prst="rect">
            <a:avLst/>
          </a:prstGeom>
        </p:spPr>
      </p:pic>
    </p:spTree>
    <p:extLst>
      <p:ext uri="{BB962C8B-B14F-4D97-AF65-F5344CB8AC3E}">
        <p14:creationId xmlns:p14="http://schemas.microsoft.com/office/powerpoint/2010/main" val="2871865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creenshot, menu, number&#10;&#10;Description automatically generated">
            <a:extLst>
              <a:ext uri="{FF2B5EF4-FFF2-40B4-BE49-F238E27FC236}">
                <a16:creationId xmlns:a16="http://schemas.microsoft.com/office/drawing/2014/main" id="{6F9E0CA7-3CB5-24DC-93B5-BF03851FF14B}"/>
              </a:ext>
            </a:extLst>
          </p:cNvPr>
          <p:cNvPicPr>
            <a:picLocks noGrp="1" noChangeAspect="1"/>
          </p:cNvPicPr>
          <p:nvPr>
            <p:ph idx="1"/>
          </p:nvPr>
        </p:nvPicPr>
        <p:blipFill>
          <a:blip r:embed="rId2"/>
          <a:stretch>
            <a:fillRect/>
          </a:stretch>
        </p:blipFill>
        <p:spPr>
          <a:xfrm>
            <a:off x="1062110" y="273165"/>
            <a:ext cx="4214225" cy="6215503"/>
          </a:xfrm>
        </p:spPr>
      </p:pic>
      <p:sp>
        <p:nvSpPr>
          <p:cNvPr id="6" name="TextBox 5">
            <a:extLst>
              <a:ext uri="{FF2B5EF4-FFF2-40B4-BE49-F238E27FC236}">
                <a16:creationId xmlns:a16="http://schemas.microsoft.com/office/drawing/2014/main" id="{43126C12-A8E8-6586-76A9-1FED638E2920}"/>
              </a:ext>
            </a:extLst>
          </p:cNvPr>
          <p:cNvSpPr txBox="1"/>
          <p:nvPr/>
        </p:nvSpPr>
        <p:spPr>
          <a:xfrm>
            <a:off x="157372" y="6488668"/>
            <a:ext cx="2179186" cy="369332"/>
          </a:xfrm>
          <a:prstGeom prst="rect">
            <a:avLst/>
          </a:prstGeom>
          <a:noFill/>
        </p:spPr>
        <p:txBody>
          <a:bodyPr wrap="none" rtlCol="0">
            <a:spAutoFit/>
          </a:bodyPr>
          <a:lstStyle/>
          <a:p>
            <a:r>
              <a:rPr lang="en-US" dirty="0"/>
              <a:t>Bernal et al. 2017 </a:t>
            </a:r>
            <a:r>
              <a:rPr lang="en-US" i="1" dirty="0"/>
              <a:t>IJE</a:t>
            </a:r>
            <a:r>
              <a:rPr lang="en-US" dirty="0"/>
              <a:t> </a:t>
            </a:r>
          </a:p>
        </p:txBody>
      </p:sp>
      <p:pic>
        <p:nvPicPr>
          <p:cNvPr id="8" name="Picture 7" descr="A picture containing text, diagram, line, screenshot&#10;&#10;Description automatically generated">
            <a:extLst>
              <a:ext uri="{FF2B5EF4-FFF2-40B4-BE49-F238E27FC236}">
                <a16:creationId xmlns:a16="http://schemas.microsoft.com/office/drawing/2014/main" id="{B4E8C6CE-C440-389E-8AC6-CEADC27A7FC3}"/>
              </a:ext>
            </a:extLst>
          </p:cNvPr>
          <p:cNvPicPr>
            <a:picLocks noChangeAspect="1"/>
          </p:cNvPicPr>
          <p:nvPr/>
        </p:nvPicPr>
        <p:blipFill>
          <a:blip r:embed="rId3"/>
          <a:stretch>
            <a:fillRect/>
          </a:stretch>
        </p:blipFill>
        <p:spPr>
          <a:xfrm>
            <a:off x="6096000" y="1094916"/>
            <a:ext cx="5384800" cy="4572000"/>
          </a:xfrm>
          <a:prstGeom prst="rect">
            <a:avLst/>
          </a:prstGeom>
        </p:spPr>
      </p:pic>
    </p:spTree>
    <p:extLst>
      <p:ext uri="{BB962C8B-B14F-4D97-AF65-F5344CB8AC3E}">
        <p14:creationId xmlns:p14="http://schemas.microsoft.com/office/powerpoint/2010/main" val="2791795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7F85-B0D9-B613-5A11-FF347E8F30EB}"/>
              </a:ext>
            </a:extLst>
          </p:cNvPr>
          <p:cNvSpPr>
            <a:spLocks noGrp="1"/>
          </p:cNvSpPr>
          <p:nvPr>
            <p:ph type="title"/>
          </p:nvPr>
        </p:nvSpPr>
        <p:spPr/>
        <p:txBody>
          <a:bodyPr/>
          <a:lstStyle/>
          <a:p>
            <a:r>
              <a:rPr lang="en-US" dirty="0"/>
              <a:t>Basic ITS approaches: Segmented regression</a:t>
            </a:r>
          </a:p>
        </p:txBody>
      </p:sp>
      <p:sp>
        <p:nvSpPr>
          <p:cNvPr id="3" name="Content Placeholder 2">
            <a:extLst>
              <a:ext uri="{FF2B5EF4-FFF2-40B4-BE49-F238E27FC236}">
                <a16:creationId xmlns:a16="http://schemas.microsoft.com/office/drawing/2014/main" id="{784EC838-E29D-7AED-B93B-969C5924CB18}"/>
              </a:ext>
            </a:extLst>
          </p:cNvPr>
          <p:cNvSpPr>
            <a:spLocks noGrp="1"/>
          </p:cNvSpPr>
          <p:nvPr>
            <p:ph idx="1"/>
          </p:nvPr>
        </p:nvSpPr>
        <p:spPr>
          <a:xfrm>
            <a:off x="915318" y="4172218"/>
            <a:ext cx="10515600" cy="4351338"/>
          </a:xfrm>
        </p:spPr>
        <p:txBody>
          <a:bodyPr>
            <a:normAutofit/>
          </a:bodyPr>
          <a:lstStyle/>
          <a:p>
            <a:r>
              <a:rPr lang="el-GR" sz="1800" b="0" i="0" u="none" strike="noStrike" dirty="0">
                <a:solidFill>
                  <a:srgbClr val="2A2A2A"/>
                </a:solidFill>
                <a:effectLst/>
                <a:latin typeface="STIXGeneral-Italic" pitchFamily="2" charset="2"/>
              </a:rPr>
              <a:t>β</a:t>
            </a:r>
            <a:r>
              <a:rPr lang="en-US" sz="1800" baseline="-25000" dirty="0">
                <a:solidFill>
                  <a:srgbClr val="2A2A2A"/>
                </a:solidFill>
                <a:latin typeface="STIXGeneral-Regular" pitchFamily="2" charset="2"/>
              </a:rPr>
              <a:t>0</a:t>
            </a:r>
            <a:r>
              <a:rPr lang="el-GR" sz="1800" b="0" i="0" u="none" strike="noStrike" dirty="0">
                <a:solidFill>
                  <a:srgbClr val="2A2A2A"/>
                </a:solidFill>
                <a:effectLst/>
                <a:latin typeface="inherit"/>
              </a:rPr>
              <a:t> </a:t>
            </a:r>
            <a:r>
              <a:rPr lang="en-US" sz="1800" b="0" i="0" dirty="0">
                <a:solidFill>
                  <a:srgbClr val="2A2A2A"/>
                </a:solidFill>
                <a:effectLst/>
                <a:latin typeface="Merriweather" pitchFamily="2" charset="77"/>
              </a:rPr>
              <a:t>represents the baseline level at </a:t>
            </a:r>
            <a:r>
              <a:rPr lang="en-US" sz="1800" b="0" i="0" u="none" strike="noStrike" dirty="0">
                <a:solidFill>
                  <a:srgbClr val="2A2A2A"/>
                </a:solidFill>
                <a:effectLst/>
                <a:latin typeface="STIXGeneral-Italic" pitchFamily="2" charset="2"/>
              </a:rPr>
              <a:t>T </a:t>
            </a:r>
            <a:r>
              <a:rPr lang="en-US" sz="1800" b="0" i="0" u="none" strike="noStrike" dirty="0">
                <a:solidFill>
                  <a:srgbClr val="2A2A2A"/>
                </a:solidFill>
                <a:effectLst/>
                <a:latin typeface="inherit"/>
              </a:rPr>
              <a:t> </a:t>
            </a:r>
            <a:r>
              <a:rPr lang="en-US" sz="1800" b="0" i="0" dirty="0">
                <a:solidFill>
                  <a:srgbClr val="2A2A2A"/>
                </a:solidFill>
                <a:effectLst/>
                <a:latin typeface="Merriweather" pitchFamily="2" charset="77"/>
              </a:rPr>
              <a:t>= 0</a:t>
            </a:r>
          </a:p>
          <a:p>
            <a:r>
              <a:rPr lang="el-GR" sz="1800" b="0" i="0" dirty="0">
                <a:solidFill>
                  <a:srgbClr val="2A2A2A"/>
                </a:solidFill>
                <a:effectLst/>
                <a:latin typeface="Merriweather" pitchFamily="2" charset="77"/>
              </a:rPr>
              <a:t> </a:t>
            </a:r>
            <a:r>
              <a:rPr lang="el-GR" sz="1800" b="0" i="0" u="none" strike="noStrike" dirty="0">
                <a:solidFill>
                  <a:srgbClr val="2A2A2A"/>
                </a:solidFill>
                <a:effectLst/>
                <a:latin typeface="STIXGeneral-Italic" pitchFamily="2" charset="2"/>
              </a:rPr>
              <a:t>β</a:t>
            </a:r>
            <a:r>
              <a:rPr lang="en-US" sz="1800" b="0" i="0" u="none" strike="noStrike" baseline="-25000" dirty="0">
                <a:solidFill>
                  <a:srgbClr val="2A2A2A"/>
                </a:solidFill>
                <a:effectLst/>
                <a:latin typeface="STIXGeneral-Regular" pitchFamily="2" charset="2"/>
              </a:rPr>
              <a:t>1</a:t>
            </a:r>
            <a:r>
              <a:rPr lang="el-GR" sz="1800" b="0" i="0" dirty="0">
                <a:solidFill>
                  <a:srgbClr val="2A2A2A"/>
                </a:solidFill>
                <a:effectLst/>
                <a:latin typeface="Merriweather" pitchFamily="2" charset="77"/>
              </a:rPr>
              <a:t> </a:t>
            </a:r>
            <a:r>
              <a:rPr lang="en-US" sz="1800" b="0" i="0" dirty="0">
                <a:solidFill>
                  <a:srgbClr val="2A2A2A"/>
                </a:solidFill>
                <a:effectLst/>
                <a:latin typeface="Merriweather" pitchFamily="2" charset="77"/>
              </a:rPr>
              <a:t>is interpreted as the change in outcome associated with a time unit increase (representing the underlying pre-intervention trend)</a:t>
            </a:r>
            <a:endParaRPr lang="en-US" sz="1800" dirty="0">
              <a:solidFill>
                <a:srgbClr val="2A2A2A"/>
              </a:solidFill>
              <a:latin typeface="Merriweather" pitchFamily="2" charset="77"/>
            </a:endParaRPr>
          </a:p>
          <a:p>
            <a:r>
              <a:rPr lang="el-GR" sz="1800" b="0" i="0" u="none" strike="noStrike" dirty="0">
                <a:solidFill>
                  <a:srgbClr val="2A2A2A"/>
                </a:solidFill>
                <a:effectLst/>
                <a:latin typeface="STIXGeneral-Italic" pitchFamily="2" charset="2"/>
              </a:rPr>
              <a:t>β</a:t>
            </a:r>
            <a:r>
              <a:rPr lang="el-GR" sz="1800" b="0" i="0" u="none" strike="noStrike" baseline="-25000" dirty="0">
                <a:solidFill>
                  <a:srgbClr val="2A2A2A"/>
                </a:solidFill>
                <a:effectLst/>
                <a:latin typeface="STIXGeneral-Regular" pitchFamily="2" charset="2"/>
              </a:rPr>
              <a:t>2</a:t>
            </a:r>
            <a:r>
              <a:rPr lang="el-GR" sz="1800" b="0" i="0" u="none" strike="noStrike" dirty="0">
                <a:solidFill>
                  <a:srgbClr val="2A2A2A"/>
                </a:solidFill>
                <a:effectLst/>
                <a:latin typeface="inherit"/>
              </a:rPr>
              <a:t> </a:t>
            </a:r>
            <a:r>
              <a:rPr lang="en-US" sz="1800" b="0" i="0" dirty="0">
                <a:solidFill>
                  <a:srgbClr val="2A2A2A"/>
                </a:solidFill>
                <a:effectLst/>
                <a:latin typeface="Merriweather" pitchFamily="2" charset="77"/>
              </a:rPr>
              <a:t>is the level change following the intervention and </a:t>
            </a:r>
            <a:r>
              <a:rPr lang="el-GR" sz="1800" b="0" i="0" u="none" strike="noStrike" dirty="0">
                <a:solidFill>
                  <a:srgbClr val="2A2A2A"/>
                </a:solidFill>
                <a:effectLst/>
                <a:latin typeface="STIXGeneral-Italic" pitchFamily="2" charset="2"/>
              </a:rPr>
              <a:t>β</a:t>
            </a:r>
            <a:r>
              <a:rPr lang="el-GR" sz="1800" b="0" i="0" u="none" strike="noStrike" baseline="-25000" dirty="0">
                <a:solidFill>
                  <a:srgbClr val="2A2A2A"/>
                </a:solidFill>
                <a:effectLst/>
                <a:latin typeface="STIXGeneral-Regular" pitchFamily="2" charset="2"/>
              </a:rPr>
              <a:t>3</a:t>
            </a:r>
            <a:r>
              <a:rPr lang="el-GR" sz="1800" b="0" i="0" dirty="0">
                <a:solidFill>
                  <a:srgbClr val="2A2A2A"/>
                </a:solidFill>
                <a:effectLst/>
                <a:latin typeface="Merriweather" pitchFamily="2" charset="77"/>
              </a:rPr>
              <a:t> </a:t>
            </a:r>
            <a:r>
              <a:rPr lang="en-US" sz="1800" b="0" i="0" dirty="0">
                <a:solidFill>
                  <a:srgbClr val="2A2A2A"/>
                </a:solidFill>
                <a:effectLst/>
                <a:latin typeface="Merriweather" pitchFamily="2" charset="77"/>
              </a:rPr>
              <a:t>indicates the slope change following the intervention (using the interaction between time and intervention: </a:t>
            </a:r>
            <a:r>
              <a:rPr lang="en-US" sz="1800" b="0" i="0" u="none" strike="noStrike" dirty="0" err="1">
                <a:solidFill>
                  <a:srgbClr val="2A2A2A"/>
                </a:solidFill>
                <a:effectLst/>
                <a:latin typeface="STIXGeneral-Italic" pitchFamily="2" charset="2"/>
              </a:rPr>
              <a:t>TX</a:t>
            </a:r>
            <a:r>
              <a:rPr lang="en-US" sz="1800" b="0" i="0" u="none" strike="noStrike" baseline="-25000" dirty="0" err="1">
                <a:solidFill>
                  <a:srgbClr val="2A2A2A"/>
                </a:solidFill>
                <a:effectLst/>
                <a:latin typeface="STIXGeneral-Italic" pitchFamily="2" charset="2"/>
              </a:rPr>
              <a:t>t</a:t>
            </a:r>
            <a:r>
              <a:rPr lang="en-US" sz="1800" b="0" i="0" baseline="-25000" dirty="0">
                <a:solidFill>
                  <a:srgbClr val="2A2A2A"/>
                </a:solidFill>
                <a:effectLst/>
                <a:latin typeface="Merriweather" pitchFamily="2" charset="77"/>
              </a:rPr>
              <a:t>⁠</a:t>
            </a:r>
            <a:r>
              <a:rPr lang="en-US" sz="1800" b="0" i="0" dirty="0">
                <a:solidFill>
                  <a:srgbClr val="2A2A2A"/>
                </a:solidFill>
                <a:effectLst/>
                <a:latin typeface="Merriweather" pitchFamily="2" charset="77"/>
              </a:rPr>
              <a:t>)</a:t>
            </a:r>
            <a:endParaRPr lang="en-US" sz="1800" dirty="0"/>
          </a:p>
        </p:txBody>
      </p:sp>
      <p:pic>
        <p:nvPicPr>
          <p:cNvPr id="5" name="Picture 4" descr="A picture containing font, text, typography, white&#10;&#10;Description automatically generated">
            <a:extLst>
              <a:ext uri="{FF2B5EF4-FFF2-40B4-BE49-F238E27FC236}">
                <a16:creationId xmlns:a16="http://schemas.microsoft.com/office/drawing/2014/main" id="{C1DE73F7-B8F0-E60E-A61D-1A9D0C232552}"/>
              </a:ext>
            </a:extLst>
          </p:cNvPr>
          <p:cNvPicPr>
            <a:picLocks noChangeAspect="1"/>
          </p:cNvPicPr>
          <p:nvPr/>
        </p:nvPicPr>
        <p:blipFill>
          <a:blip r:embed="rId2"/>
          <a:stretch>
            <a:fillRect/>
          </a:stretch>
        </p:blipFill>
        <p:spPr>
          <a:xfrm>
            <a:off x="1246965" y="2222232"/>
            <a:ext cx="5283200" cy="927100"/>
          </a:xfrm>
          <a:prstGeom prst="rect">
            <a:avLst/>
          </a:prstGeom>
        </p:spPr>
      </p:pic>
      <p:sp>
        <p:nvSpPr>
          <p:cNvPr id="6" name="TextBox 5">
            <a:extLst>
              <a:ext uri="{FF2B5EF4-FFF2-40B4-BE49-F238E27FC236}">
                <a16:creationId xmlns:a16="http://schemas.microsoft.com/office/drawing/2014/main" id="{3373159B-E718-8B49-B4BC-5EFF5EB11F89}"/>
              </a:ext>
            </a:extLst>
          </p:cNvPr>
          <p:cNvSpPr txBox="1"/>
          <p:nvPr/>
        </p:nvSpPr>
        <p:spPr>
          <a:xfrm>
            <a:off x="157372" y="6488668"/>
            <a:ext cx="2179186" cy="369332"/>
          </a:xfrm>
          <a:prstGeom prst="rect">
            <a:avLst/>
          </a:prstGeom>
          <a:noFill/>
        </p:spPr>
        <p:txBody>
          <a:bodyPr wrap="none" rtlCol="0">
            <a:spAutoFit/>
          </a:bodyPr>
          <a:lstStyle/>
          <a:p>
            <a:r>
              <a:rPr lang="en-US" dirty="0"/>
              <a:t>Bernal et al. 2017 </a:t>
            </a:r>
            <a:r>
              <a:rPr lang="en-US" i="1" dirty="0"/>
              <a:t>IJE</a:t>
            </a:r>
            <a:r>
              <a:rPr lang="en-US" dirty="0"/>
              <a:t> </a:t>
            </a:r>
          </a:p>
        </p:txBody>
      </p:sp>
      <p:pic>
        <p:nvPicPr>
          <p:cNvPr id="7" name="Picture 6" descr="Diagram&#10;&#10;Description automatically generated">
            <a:extLst>
              <a:ext uri="{FF2B5EF4-FFF2-40B4-BE49-F238E27FC236}">
                <a16:creationId xmlns:a16="http://schemas.microsoft.com/office/drawing/2014/main" id="{373C8728-2F7F-5DD0-D458-CBCAA4E19456}"/>
              </a:ext>
            </a:extLst>
          </p:cNvPr>
          <p:cNvPicPr>
            <a:picLocks noChangeAspect="1"/>
          </p:cNvPicPr>
          <p:nvPr/>
        </p:nvPicPr>
        <p:blipFill>
          <a:blip r:embed="rId3"/>
          <a:stretch>
            <a:fillRect/>
          </a:stretch>
        </p:blipFill>
        <p:spPr>
          <a:xfrm>
            <a:off x="7101120" y="1625873"/>
            <a:ext cx="4329798" cy="2542897"/>
          </a:xfrm>
          <a:prstGeom prst="rect">
            <a:avLst/>
          </a:prstGeom>
        </p:spPr>
      </p:pic>
    </p:spTree>
    <p:extLst>
      <p:ext uri="{BB962C8B-B14F-4D97-AF65-F5344CB8AC3E}">
        <p14:creationId xmlns:p14="http://schemas.microsoft.com/office/powerpoint/2010/main" val="2104973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F5E83-D481-2222-CF78-C14118CA00EF}"/>
              </a:ext>
            </a:extLst>
          </p:cNvPr>
          <p:cNvSpPr>
            <a:spLocks noGrp="1"/>
          </p:cNvSpPr>
          <p:nvPr>
            <p:ph type="title"/>
          </p:nvPr>
        </p:nvSpPr>
        <p:spPr/>
        <p:txBody>
          <a:bodyPr/>
          <a:lstStyle/>
          <a:p>
            <a:r>
              <a:rPr lang="en-US" dirty="0"/>
              <a:t>Example: Segmented regression results</a:t>
            </a:r>
          </a:p>
        </p:txBody>
      </p:sp>
      <p:pic>
        <p:nvPicPr>
          <p:cNvPr id="5" name="Content Placeholder 4" descr="A picture containing text, diagram, line, screenshot&#10;&#10;Description automatically generated">
            <a:extLst>
              <a:ext uri="{FF2B5EF4-FFF2-40B4-BE49-F238E27FC236}">
                <a16:creationId xmlns:a16="http://schemas.microsoft.com/office/drawing/2014/main" id="{8ECB24A7-FEA2-B6B3-765E-7928853C3160}"/>
              </a:ext>
            </a:extLst>
          </p:cNvPr>
          <p:cNvPicPr>
            <a:picLocks noGrp="1" noChangeAspect="1"/>
          </p:cNvPicPr>
          <p:nvPr>
            <p:ph idx="1"/>
          </p:nvPr>
        </p:nvPicPr>
        <p:blipFill>
          <a:blip r:embed="rId2"/>
          <a:stretch>
            <a:fillRect/>
          </a:stretch>
        </p:blipFill>
        <p:spPr>
          <a:xfrm>
            <a:off x="741405" y="1592232"/>
            <a:ext cx="5744783" cy="4896436"/>
          </a:xfrm>
        </p:spPr>
      </p:pic>
      <p:sp>
        <p:nvSpPr>
          <p:cNvPr id="6" name="TextBox 5">
            <a:extLst>
              <a:ext uri="{FF2B5EF4-FFF2-40B4-BE49-F238E27FC236}">
                <a16:creationId xmlns:a16="http://schemas.microsoft.com/office/drawing/2014/main" id="{88867663-5215-7548-D906-2AF8C97F2925}"/>
              </a:ext>
            </a:extLst>
          </p:cNvPr>
          <p:cNvSpPr txBox="1"/>
          <p:nvPr/>
        </p:nvSpPr>
        <p:spPr>
          <a:xfrm>
            <a:off x="157372" y="6488668"/>
            <a:ext cx="2179186" cy="369332"/>
          </a:xfrm>
          <a:prstGeom prst="rect">
            <a:avLst/>
          </a:prstGeom>
          <a:noFill/>
        </p:spPr>
        <p:txBody>
          <a:bodyPr wrap="none" rtlCol="0">
            <a:spAutoFit/>
          </a:bodyPr>
          <a:lstStyle/>
          <a:p>
            <a:r>
              <a:rPr lang="en-US" dirty="0"/>
              <a:t>Bernal et al. 2017 </a:t>
            </a:r>
            <a:r>
              <a:rPr lang="en-US" i="1" dirty="0"/>
              <a:t>IJE</a:t>
            </a:r>
            <a:r>
              <a:rPr lang="en-US" dirty="0"/>
              <a:t> </a:t>
            </a:r>
          </a:p>
        </p:txBody>
      </p:sp>
      <p:sp>
        <p:nvSpPr>
          <p:cNvPr id="7" name="Content Placeholder 2">
            <a:extLst>
              <a:ext uri="{FF2B5EF4-FFF2-40B4-BE49-F238E27FC236}">
                <a16:creationId xmlns:a16="http://schemas.microsoft.com/office/drawing/2014/main" id="{72639ED9-86D0-BF6E-419E-301E8FD26DB9}"/>
              </a:ext>
            </a:extLst>
          </p:cNvPr>
          <p:cNvSpPr txBox="1">
            <a:spLocks/>
          </p:cNvSpPr>
          <p:nvPr/>
        </p:nvSpPr>
        <p:spPr>
          <a:xfrm>
            <a:off x="7191633" y="2320378"/>
            <a:ext cx="4572000" cy="34401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Pitfalls</a:t>
            </a:r>
          </a:p>
          <a:p>
            <a:r>
              <a:rPr lang="en-US"/>
              <a:t>Does not account for seasonality or other types of autocorrelation</a:t>
            </a:r>
          </a:p>
          <a:p>
            <a:r>
              <a:rPr lang="en-US"/>
              <a:t>May not capture short-term changes or fluctuations after interruption</a:t>
            </a:r>
            <a:endParaRPr lang="en-US" dirty="0"/>
          </a:p>
        </p:txBody>
      </p:sp>
    </p:spTree>
    <p:extLst>
      <p:ext uri="{BB962C8B-B14F-4D97-AF65-F5344CB8AC3E}">
        <p14:creationId xmlns:p14="http://schemas.microsoft.com/office/powerpoint/2010/main" val="304221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18FC9-FF00-F781-2D2E-2B27F4747897}"/>
              </a:ext>
            </a:extLst>
          </p:cNvPr>
          <p:cNvSpPr>
            <a:spLocks noGrp="1"/>
          </p:cNvSpPr>
          <p:nvPr>
            <p:ph type="title"/>
          </p:nvPr>
        </p:nvSpPr>
        <p:spPr/>
        <p:txBody>
          <a:bodyPr/>
          <a:lstStyle/>
          <a:p>
            <a:r>
              <a:rPr lang="en-US" dirty="0"/>
              <a:t>Importance of accounting for autocorrelation in time series data</a:t>
            </a:r>
          </a:p>
        </p:txBody>
      </p:sp>
      <p:sp>
        <p:nvSpPr>
          <p:cNvPr id="3" name="Content Placeholder 2">
            <a:extLst>
              <a:ext uri="{FF2B5EF4-FFF2-40B4-BE49-F238E27FC236}">
                <a16:creationId xmlns:a16="http://schemas.microsoft.com/office/drawing/2014/main" id="{59EA4A67-BC91-0DBF-819F-3F0BE51AB5E3}"/>
              </a:ext>
            </a:extLst>
          </p:cNvPr>
          <p:cNvSpPr>
            <a:spLocks noGrp="1"/>
          </p:cNvSpPr>
          <p:nvPr>
            <p:ph idx="1"/>
          </p:nvPr>
        </p:nvSpPr>
        <p:spPr/>
        <p:txBody>
          <a:bodyPr>
            <a:normAutofit/>
          </a:bodyPr>
          <a:lstStyle/>
          <a:p>
            <a:r>
              <a:rPr lang="en-US" dirty="0"/>
              <a:t>Patterns in outcome variable may include trend, seasonality, and other autocorrelation “signatures”</a:t>
            </a:r>
          </a:p>
          <a:p>
            <a:r>
              <a:rPr lang="en-US" dirty="0"/>
              <a:t>Failure to identify and control for autocorrelation in the pre-intervention period often leads to falsely attributing an “effect” to the intervention itself</a:t>
            </a:r>
          </a:p>
          <a:p>
            <a:pPr lvl="1"/>
            <a:r>
              <a:rPr lang="en-US" dirty="0"/>
              <a:t>Or, leads to artificially precise standard errors</a:t>
            </a:r>
          </a:p>
          <a:p>
            <a:pPr lvl="1"/>
            <a:endParaRPr lang="en-US" dirty="0"/>
          </a:p>
          <a:p>
            <a:r>
              <a:rPr lang="en-US" dirty="0"/>
              <a:t>Strengthens causal inference (especially when there’s no comparison group)</a:t>
            </a:r>
          </a:p>
          <a:p>
            <a:pPr marL="0" indent="0">
              <a:buNone/>
            </a:pPr>
            <a:endParaRPr lang="en-US" dirty="0"/>
          </a:p>
        </p:txBody>
      </p:sp>
    </p:spTree>
    <p:extLst>
      <p:ext uri="{BB962C8B-B14F-4D97-AF65-F5344CB8AC3E}">
        <p14:creationId xmlns:p14="http://schemas.microsoft.com/office/powerpoint/2010/main" val="4124850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8D1C-042F-3FA3-C47E-D2882BC64863}"/>
              </a:ext>
            </a:extLst>
          </p:cNvPr>
          <p:cNvSpPr>
            <a:spLocks noGrp="1"/>
          </p:cNvSpPr>
          <p:nvPr>
            <p:ph type="title"/>
          </p:nvPr>
        </p:nvSpPr>
        <p:spPr/>
        <p:txBody>
          <a:bodyPr/>
          <a:lstStyle/>
          <a:p>
            <a:r>
              <a:rPr lang="en-US" dirty="0"/>
              <a:t>Trend</a:t>
            </a:r>
          </a:p>
        </p:txBody>
      </p:sp>
      <p:pic>
        <p:nvPicPr>
          <p:cNvPr id="7" name="Picture 6" descr="A picture containing line, text, diagram, plot&#10;&#10;Description automatically generated">
            <a:extLst>
              <a:ext uri="{FF2B5EF4-FFF2-40B4-BE49-F238E27FC236}">
                <a16:creationId xmlns:a16="http://schemas.microsoft.com/office/drawing/2014/main" id="{658B0103-00C2-B004-0A7F-FB825B319C97}"/>
              </a:ext>
            </a:extLst>
          </p:cNvPr>
          <p:cNvPicPr>
            <a:picLocks noChangeAspect="1"/>
          </p:cNvPicPr>
          <p:nvPr/>
        </p:nvPicPr>
        <p:blipFill>
          <a:blip r:embed="rId2"/>
          <a:stretch>
            <a:fillRect/>
          </a:stretch>
        </p:blipFill>
        <p:spPr>
          <a:xfrm>
            <a:off x="1721219" y="1389790"/>
            <a:ext cx="9125267" cy="5362575"/>
          </a:xfrm>
          <a:prstGeom prst="rect">
            <a:avLst/>
          </a:prstGeom>
        </p:spPr>
      </p:pic>
    </p:spTree>
    <p:extLst>
      <p:ext uri="{BB962C8B-B14F-4D97-AF65-F5344CB8AC3E}">
        <p14:creationId xmlns:p14="http://schemas.microsoft.com/office/powerpoint/2010/main" val="1004021388"/>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12812</TotalTime>
  <Words>1596</Words>
  <Application>Microsoft Macintosh PowerPoint</Application>
  <PresentationFormat>Widescreen</PresentationFormat>
  <Paragraphs>185</Paragraphs>
  <Slides>46</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Calibri</vt:lpstr>
      <vt:lpstr>Calibri Light</vt:lpstr>
      <vt:lpstr>inherit</vt:lpstr>
      <vt:lpstr>Merriweather</vt:lpstr>
      <vt:lpstr>STIXGeneral-Italic</vt:lpstr>
      <vt:lpstr>STIXGeneral-Regular</vt:lpstr>
      <vt:lpstr>Times New Roman</vt:lpstr>
      <vt:lpstr>Office Theme 2013 - 2022</vt:lpstr>
      <vt:lpstr>Interrupted time series</vt:lpstr>
      <vt:lpstr>Rationale</vt:lpstr>
      <vt:lpstr>General approach of an ITS design</vt:lpstr>
      <vt:lpstr>The nuts and bolts</vt:lpstr>
      <vt:lpstr>PowerPoint Presentation</vt:lpstr>
      <vt:lpstr>Basic ITS approaches: Segmented regression</vt:lpstr>
      <vt:lpstr>Example: Segmented regression results</vt:lpstr>
      <vt:lpstr>Importance of accounting for autocorrelation in time series data</vt:lpstr>
      <vt:lpstr>Trend</vt:lpstr>
      <vt:lpstr>PowerPoint Presentation</vt:lpstr>
      <vt:lpstr>Memory</vt:lpstr>
      <vt:lpstr>Logic of ITS that accounts for autocorrelation</vt:lpstr>
      <vt:lpstr>Generating counterfactuals that account for autocorrelation</vt:lpstr>
      <vt:lpstr>1. Yearly time trends + month fixed effects</vt:lpstr>
      <vt:lpstr>2. Adding Fourier terms</vt:lpstr>
      <vt:lpstr>3. Adding flexible spline functions</vt:lpstr>
      <vt:lpstr>More on Fourier and Spline functions</vt:lpstr>
      <vt:lpstr>4. ARIMA transfer functions (models using Box-Jenkins routines)</vt:lpstr>
      <vt:lpstr>PowerPoint Presentation</vt:lpstr>
      <vt:lpstr>ARIMA models for outcomes</vt:lpstr>
      <vt:lpstr>ARIMA models for outcomes</vt:lpstr>
      <vt:lpstr>PowerPoint Presentation</vt:lpstr>
      <vt:lpstr>Considerations</vt:lpstr>
      <vt:lpstr>Always check residuals for temporal autocorrelation</vt:lpstr>
      <vt:lpstr>PowerPoint Presentation</vt:lpstr>
      <vt:lpstr>Number of observations</vt:lpstr>
      <vt:lpstr>Temporal relationship between onset and outcomes</vt:lpstr>
      <vt:lpstr>PowerPoint Presentation</vt:lpstr>
      <vt:lpstr>PowerPoint Presentation</vt:lpstr>
      <vt:lpstr>PowerPoint Presentation</vt:lpstr>
      <vt:lpstr>PowerPoint Presentation</vt:lpstr>
      <vt:lpstr>Covid and Preterm Birth</vt:lpstr>
      <vt:lpstr>Unexpected reduction in preterm birth in 2020</vt:lpstr>
      <vt:lpstr>Covid and Fertility</vt:lpstr>
      <vt:lpstr>Data</vt:lpstr>
      <vt:lpstr>Methods</vt:lpstr>
      <vt:lpstr>Births in California by month, 2014-November 2022</vt:lpstr>
      <vt:lpstr>Proportional deviation in California birth counts by month: all births, and births without Assisted Reproductive Technology, March 2020 – Nov 2022</vt:lpstr>
      <vt:lpstr>What if you have comparison groups?</vt:lpstr>
      <vt:lpstr>Comparative interrupted time series</vt:lpstr>
      <vt:lpstr>Bayesian Structural Time Series</vt:lpstr>
      <vt:lpstr>CausalImpact results for preterm birth in US</vt:lpstr>
      <vt:lpstr>Synthetic Control methods</vt:lpstr>
      <vt:lpstr>Synthetic control methods</vt:lpstr>
      <vt:lpstr>PowerPoint Presentation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Alison Gemmill</dc:creator>
  <cp:lastModifiedBy>Alison Gemmill</cp:lastModifiedBy>
  <cp:revision>19</cp:revision>
  <dcterms:created xsi:type="dcterms:W3CDTF">2023-05-30T21:50:54Z</dcterms:created>
  <dcterms:modified xsi:type="dcterms:W3CDTF">2023-06-08T21:57:34Z</dcterms:modified>
</cp:coreProperties>
</file>