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281" r:id="rId3"/>
    <p:sldId id="264" r:id="rId4"/>
    <p:sldId id="279" r:id="rId5"/>
    <p:sldId id="260" r:id="rId6"/>
    <p:sldId id="258" r:id="rId7"/>
    <p:sldId id="300" r:id="rId8"/>
    <p:sldId id="286" r:id="rId9"/>
    <p:sldId id="287" r:id="rId10"/>
    <p:sldId id="294" r:id="rId11"/>
    <p:sldId id="288" r:id="rId12"/>
    <p:sldId id="278" r:id="rId13"/>
    <p:sldId id="297" r:id="rId14"/>
    <p:sldId id="289" r:id="rId15"/>
    <p:sldId id="290" r:id="rId16"/>
    <p:sldId id="292" r:id="rId17"/>
    <p:sldId id="291" r:id="rId18"/>
    <p:sldId id="284" r:id="rId19"/>
    <p:sldId id="296" r:id="rId20"/>
    <p:sldId id="317" r:id="rId21"/>
    <p:sldId id="293" r:id="rId22"/>
    <p:sldId id="299" r:id="rId23"/>
    <p:sldId id="282" r:id="rId24"/>
    <p:sldId id="283" r:id="rId25"/>
    <p:sldId id="302" r:id="rId26"/>
    <p:sldId id="303" r:id="rId27"/>
    <p:sldId id="304" r:id="rId28"/>
    <p:sldId id="305" r:id="rId29"/>
    <p:sldId id="318" r:id="rId30"/>
    <p:sldId id="285" r:id="rId31"/>
    <p:sldId id="268" r:id="rId32"/>
    <p:sldId id="306" r:id="rId33"/>
    <p:sldId id="266" r:id="rId34"/>
    <p:sldId id="267" r:id="rId35"/>
    <p:sldId id="269" r:id="rId36"/>
    <p:sldId id="270" r:id="rId37"/>
    <p:sldId id="271" r:id="rId38"/>
    <p:sldId id="272" r:id="rId39"/>
    <p:sldId id="273" r:id="rId40"/>
    <p:sldId id="274" r:id="rId41"/>
    <p:sldId id="275" r:id="rId42"/>
    <p:sldId id="276" r:id="rId43"/>
    <p:sldId id="309" r:id="rId44"/>
    <p:sldId id="312" r:id="rId45"/>
    <p:sldId id="308" r:id="rId46"/>
    <p:sldId id="310" r:id="rId47"/>
    <p:sldId id="311" r:id="rId48"/>
    <p:sldId id="314" r:id="rId49"/>
    <p:sldId id="316" r:id="rId50"/>
    <p:sldId id="31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A0702-312B-4F33-898E-D9EA5DD5AC8A}"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DBAB8-CC8A-4B2F-AD56-6BBCCCB09799}" type="slidenum">
              <a:rPr lang="en-US" smtClean="0"/>
              <a:t>‹#›</a:t>
            </a:fld>
            <a:endParaRPr lang="en-US"/>
          </a:p>
        </p:txBody>
      </p:sp>
    </p:spTree>
    <p:extLst>
      <p:ext uri="{BB962C8B-B14F-4D97-AF65-F5344CB8AC3E}">
        <p14:creationId xmlns:p14="http://schemas.microsoft.com/office/powerpoint/2010/main" val="295534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4943-A1B5-BAD6-B76E-2E9E22C7D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578C45-48D2-816A-1F8B-F0F2CF797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6D59D-BB15-26AB-B7E0-BE5C6C239704}"/>
              </a:ext>
            </a:extLst>
          </p:cNvPr>
          <p:cNvSpPr>
            <a:spLocks noGrp="1"/>
          </p:cNvSpPr>
          <p:nvPr>
            <p:ph type="dt" sz="half" idx="10"/>
          </p:nvPr>
        </p:nvSpPr>
        <p:spPr/>
        <p:txBody>
          <a:bodyPr/>
          <a:lstStyle/>
          <a:p>
            <a:fld id="{EB4673C4-EFEB-475A-92C9-863FA5F2A6A3}" type="datetime1">
              <a:rPr lang="en-US" smtClean="0"/>
              <a:t>6/7/2023</a:t>
            </a:fld>
            <a:endParaRPr lang="en-US"/>
          </a:p>
        </p:txBody>
      </p:sp>
      <p:sp>
        <p:nvSpPr>
          <p:cNvPr id="5" name="Footer Placeholder 4">
            <a:extLst>
              <a:ext uri="{FF2B5EF4-FFF2-40B4-BE49-F238E27FC236}">
                <a16:creationId xmlns:a16="http://schemas.microsoft.com/office/drawing/2014/main" id="{8FC30BF9-94C6-526C-EC3B-7215448A0DA2}"/>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B1FDB77F-F136-90E6-2514-6DBCCA86A05E}"/>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382422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B4F5-52B5-715C-DD97-70BCF9DAB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5CC91-EA08-423E-5C12-AFF7665B8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F86AF-D898-023D-3135-FD2850F5B7E3}"/>
              </a:ext>
            </a:extLst>
          </p:cNvPr>
          <p:cNvSpPr>
            <a:spLocks noGrp="1"/>
          </p:cNvSpPr>
          <p:nvPr>
            <p:ph type="dt" sz="half" idx="10"/>
          </p:nvPr>
        </p:nvSpPr>
        <p:spPr/>
        <p:txBody>
          <a:bodyPr/>
          <a:lstStyle/>
          <a:p>
            <a:fld id="{ABFF41A5-22C0-4006-B422-A77A47119120}" type="datetime1">
              <a:rPr lang="en-US" smtClean="0"/>
              <a:t>6/7/2023</a:t>
            </a:fld>
            <a:endParaRPr lang="en-US"/>
          </a:p>
        </p:txBody>
      </p:sp>
      <p:sp>
        <p:nvSpPr>
          <p:cNvPr id="5" name="Footer Placeholder 4">
            <a:extLst>
              <a:ext uri="{FF2B5EF4-FFF2-40B4-BE49-F238E27FC236}">
                <a16:creationId xmlns:a16="http://schemas.microsoft.com/office/drawing/2014/main" id="{E484CBEB-72DE-40C9-4739-A4AAE38FE2A1}"/>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71852056-8342-AF3E-CB9D-41A45DE93265}"/>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224272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59913-164B-A338-4CF0-47C5CE0859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8564A9-6454-A34A-AB61-801F00FF2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43A89-7F85-3E87-5E82-28E312677610}"/>
              </a:ext>
            </a:extLst>
          </p:cNvPr>
          <p:cNvSpPr>
            <a:spLocks noGrp="1"/>
          </p:cNvSpPr>
          <p:nvPr>
            <p:ph type="dt" sz="half" idx="10"/>
          </p:nvPr>
        </p:nvSpPr>
        <p:spPr/>
        <p:txBody>
          <a:bodyPr/>
          <a:lstStyle/>
          <a:p>
            <a:fld id="{DE690097-BA66-4AFA-B610-F33AE8761FD9}" type="datetime1">
              <a:rPr lang="en-US" smtClean="0"/>
              <a:t>6/7/2023</a:t>
            </a:fld>
            <a:endParaRPr lang="en-US"/>
          </a:p>
        </p:txBody>
      </p:sp>
      <p:sp>
        <p:nvSpPr>
          <p:cNvPr id="5" name="Footer Placeholder 4">
            <a:extLst>
              <a:ext uri="{FF2B5EF4-FFF2-40B4-BE49-F238E27FC236}">
                <a16:creationId xmlns:a16="http://schemas.microsoft.com/office/drawing/2014/main" id="{B481AE6D-2E3C-F3FC-EB4E-3B474E5E2FD7}"/>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86CB0616-20A2-6883-1D7B-786119F79C32}"/>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400275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1DC1-C867-4E15-B8B7-ABBE7ED32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4A3DF-2D8A-25D1-FB93-635353256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26631-B2B7-100D-673C-95AFFD478C48}"/>
              </a:ext>
            </a:extLst>
          </p:cNvPr>
          <p:cNvSpPr>
            <a:spLocks noGrp="1"/>
          </p:cNvSpPr>
          <p:nvPr>
            <p:ph type="dt" sz="half" idx="10"/>
          </p:nvPr>
        </p:nvSpPr>
        <p:spPr/>
        <p:txBody>
          <a:bodyPr/>
          <a:lstStyle/>
          <a:p>
            <a:fld id="{BB4BDE24-819D-4F61-B1FF-AD758B2582DE}" type="datetime1">
              <a:rPr lang="en-US" smtClean="0"/>
              <a:t>6/7/2023</a:t>
            </a:fld>
            <a:endParaRPr lang="en-US"/>
          </a:p>
        </p:txBody>
      </p:sp>
      <p:sp>
        <p:nvSpPr>
          <p:cNvPr id="5" name="Footer Placeholder 4">
            <a:extLst>
              <a:ext uri="{FF2B5EF4-FFF2-40B4-BE49-F238E27FC236}">
                <a16:creationId xmlns:a16="http://schemas.microsoft.com/office/drawing/2014/main" id="{14002080-B20F-6BE4-6931-02A1CC65B59A}"/>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CD986E61-B355-090A-10C6-336A0398589A}"/>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317284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22C9-90E2-C616-BB9A-BDAE4EC59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A3262F-2A97-0D2F-0D7F-C495270BD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4EDCA-B597-7591-4913-7E4A42F14459}"/>
              </a:ext>
            </a:extLst>
          </p:cNvPr>
          <p:cNvSpPr>
            <a:spLocks noGrp="1"/>
          </p:cNvSpPr>
          <p:nvPr>
            <p:ph type="dt" sz="half" idx="10"/>
          </p:nvPr>
        </p:nvSpPr>
        <p:spPr/>
        <p:txBody>
          <a:bodyPr/>
          <a:lstStyle/>
          <a:p>
            <a:fld id="{AE6C5157-2004-4A00-9E74-704F44D73AC2}" type="datetime1">
              <a:rPr lang="en-US" smtClean="0"/>
              <a:t>6/7/2023</a:t>
            </a:fld>
            <a:endParaRPr lang="en-US"/>
          </a:p>
        </p:txBody>
      </p:sp>
      <p:sp>
        <p:nvSpPr>
          <p:cNvPr id="5" name="Footer Placeholder 4">
            <a:extLst>
              <a:ext uri="{FF2B5EF4-FFF2-40B4-BE49-F238E27FC236}">
                <a16:creationId xmlns:a16="http://schemas.microsoft.com/office/drawing/2014/main" id="{B8E1A891-D54C-86D6-271D-3A719E8D6340}"/>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67C7B9E6-505F-71FB-4561-EA572BB7266D}"/>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364777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5635-71ED-8259-9547-6D2FB4B3B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598260-847F-937B-FF08-4C06CCDF41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FC7CA7-088F-41F2-AC71-8109C6825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9ADBC4-877D-A91D-2BBA-58D640601B3B}"/>
              </a:ext>
            </a:extLst>
          </p:cNvPr>
          <p:cNvSpPr>
            <a:spLocks noGrp="1"/>
          </p:cNvSpPr>
          <p:nvPr>
            <p:ph type="dt" sz="half" idx="10"/>
          </p:nvPr>
        </p:nvSpPr>
        <p:spPr/>
        <p:txBody>
          <a:bodyPr/>
          <a:lstStyle/>
          <a:p>
            <a:fld id="{0B9A687A-3DCE-409D-BC5D-F1A8D978D6EB}" type="datetime1">
              <a:rPr lang="en-US" smtClean="0"/>
              <a:t>6/7/2023</a:t>
            </a:fld>
            <a:endParaRPr lang="en-US"/>
          </a:p>
        </p:txBody>
      </p:sp>
      <p:sp>
        <p:nvSpPr>
          <p:cNvPr id="6" name="Footer Placeholder 5">
            <a:extLst>
              <a:ext uri="{FF2B5EF4-FFF2-40B4-BE49-F238E27FC236}">
                <a16:creationId xmlns:a16="http://schemas.microsoft.com/office/drawing/2014/main" id="{253CDBF8-0205-5FC0-90DA-9840E754812C}"/>
              </a:ext>
            </a:extLst>
          </p:cNvPr>
          <p:cNvSpPr>
            <a:spLocks noGrp="1"/>
          </p:cNvSpPr>
          <p:nvPr>
            <p:ph type="ftr" sz="quarter" idx="11"/>
          </p:nvPr>
        </p:nvSpPr>
        <p:spPr/>
        <p:txBody>
          <a:bodyPr/>
          <a:lstStyle/>
          <a:p>
            <a:r>
              <a:rPr lang="en-US"/>
              <a:t>Ronald Lee, UC Berkeley, June 8 2023</a:t>
            </a:r>
          </a:p>
        </p:txBody>
      </p:sp>
      <p:sp>
        <p:nvSpPr>
          <p:cNvPr id="7" name="Slide Number Placeholder 6">
            <a:extLst>
              <a:ext uri="{FF2B5EF4-FFF2-40B4-BE49-F238E27FC236}">
                <a16:creationId xmlns:a16="http://schemas.microsoft.com/office/drawing/2014/main" id="{B42A4EED-94B6-F442-11E3-2A351CB8B089}"/>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105936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4833-D326-7938-4670-6397AC65B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F7C8A7-14D8-AA64-145B-ABA2F0BCB1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11D05D-2919-3F4D-1267-F3D1C0E046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AF5E1-865A-F69A-74B8-D94E1092ED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32E40B-1A22-ED6A-7086-035696A69B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4A4AD7-8427-7EB0-C0CC-58B0EB9ED52F}"/>
              </a:ext>
            </a:extLst>
          </p:cNvPr>
          <p:cNvSpPr>
            <a:spLocks noGrp="1"/>
          </p:cNvSpPr>
          <p:nvPr>
            <p:ph type="dt" sz="half" idx="10"/>
          </p:nvPr>
        </p:nvSpPr>
        <p:spPr/>
        <p:txBody>
          <a:bodyPr/>
          <a:lstStyle/>
          <a:p>
            <a:fld id="{69CBDDAF-F535-4893-8862-4AE1248BF3B6}" type="datetime1">
              <a:rPr lang="en-US" smtClean="0"/>
              <a:t>6/7/2023</a:t>
            </a:fld>
            <a:endParaRPr lang="en-US"/>
          </a:p>
        </p:txBody>
      </p:sp>
      <p:sp>
        <p:nvSpPr>
          <p:cNvPr id="8" name="Footer Placeholder 7">
            <a:extLst>
              <a:ext uri="{FF2B5EF4-FFF2-40B4-BE49-F238E27FC236}">
                <a16:creationId xmlns:a16="http://schemas.microsoft.com/office/drawing/2014/main" id="{83978C46-2637-9B40-F1EF-A6D9465D1C08}"/>
              </a:ext>
            </a:extLst>
          </p:cNvPr>
          <p:cNvSpPr>
            <a:spLocks noGrp="1"/>
          </p:cNvSpPr>
          <p:nvPr>
            <p:ph type="ftr" sz="quarter" idx="11"/>
          </p:nvPr>
        </p:nvSpPr>
        <p:spPr/>
        <p:txBody>
          <a:bodyPr/>
          <a:lstStyle/>
          <a:p>
            <a:r>
              <a:rPr lang="en-US"/>
              <a:t>Ronald Lee, UC Berkeley, June 8 2023</a:t>
            </a:r>
          </a:p>
        </p:txBody>
      </p:sp>
      <p:sp>
        <p:nvSpPr>
          <p:cNvPr id="9" name="Slide Number Placeholder 8">
            <a:extLst>
              <a:ext uri="{FF2B5EF4-FFF2-40B4-BE49-F238E27FC236}">
                <a16:creationId xmlns:a16="http://schemas.microsoft.com/office/drawing/2014/main" id="{F0628F62-3711-449F-82C0-5A9793ADB89F}"/>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288892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E122-A13D-C251-384A-09CBAB0A39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922C67-FEA2-428D-7BBE-04A51F766EF0}"/>
              </a:ext>
            </a:extLst>
          </p:cNvPr>
          <p:cNvSpPr>
            <a:spLocks noGrp="1"/>
          </p:cNvSpPr>
          <p:nvPr>
            <p:ph type="dt" sz="half" idx="10"/>
          </p:nvPr>
        </p:nvSpPr>
        <p:spPr/>
        <p:txBody>
          <a:bodyPr/>
          <a:lstStyle/>
          <a:p>
            <a:fld id="{E87FDD60-1ED4-42F5-A6DA-80E7FF9EFB2A}" type="datetime1">
              <a:rPr lang="en-US" smtClean="0"/>
              <a:t>6/7/2023</a:t>
            </a:fld>
            <a:endParaRPr lang="en-US"/>
          </a:p>
        </p:txBody>
      </p:sp>
      <p:sp>
        <p:nvSpPr>
          <p:cNvPr id="4" name="Footer Placeholder 3">
            <a:extLst>
              <a:ext uri="{FF2B5EF4-FFF2-40B4-BE49-F238E27FC236}">
                <a16:creationId xmlns:a16="http://schemas.microsoft.com/office/drawing/2014/main" id="{C06893D8-8225-3E4D-DED0-CB87EECDB27B}"/>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16679ED9-30CC-14D2-D82F-BD59C86DBAA1}"/>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231015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8C9AE-22A2-3A7E-2584-8D62A5BEC897}"/>
              </a:ext>
            </a:extLst>
          </p:cNvPr>
          <p:cNvSpPr>
            <a:spLocks noGrp="1"/>
          </p:cNvSpPr>
          <p:nvPr>
            <p:ph type="dt" sz="half" idx="10"/>
          </p:nvPr>
        </p:nvSpPr>
        <p:spPr/>
        <p:txBody>
          <a:bodyPr/>
          <a:lstStyle/>
          <a:p>
            <a:fld id="{7C580E81-7541-4D75-AA20-AC6C7FBB3D34}" type="datetime1">
              <a:rPr lang="en-US" smtClean="0"/>
              <a:t>6/7/2023</a:t>
            </a:fld>
            <a:endParaRPr lang="en-US"/>
          </a:p>
        </p:txBody>
      </p:sp>
      <p:sp>
        <p:nvSpPr>
          <p:cNvPr id="3" name="Footer Placeholder 2">
            <a:extLst>
              <a:ext uri="{FF2B5EF4-FFF2-40B4-BE49-F238E27FC236}">
                <a16:creationId xmlns:a16="http://schemas.microsoft.com/office/drawing/2014/main" id="{7FEAB7DF-FAA7-7B1D-F3DC-3FBA168DF3B8}"/>
              </a:ext>
            </a:extLst>
          </p:cNvPr>
          <p:cNvSpPr>
            <a:spLocks noGrp="1"/>
          </p:cNvSpPr>
          <p:nvPr>
            <p:ph type="ftr" sz="quarter" idx="11"/>
          </p:nvPr>
        </p:nvSpPr>
        <p:spPr/>
        <p:txBody>
          <a:bodyPr/>
          <a:lstStyle/>
          <a:p>
            <a:r>
              <a:rPr lang="en-US"/>
              <a:t>Ronald Lee, UC Berkeley, June 8 2023</a:t>
            </a:r>
          </a:p>
        </p:txBody>
      </p:sp>
      <p:sp>
        <p:nvSpPr>
          <p:cNvPr id="4" name="Slide Number Placeholder 3">
            <a:extLst>
              <a:ext uri="{FF2B5EF4-FFF2-40B4-BE49-F238E27FC236}">
                <a16:creationId xmlns:a16="http://schemas.microsoft.com/office/drawing/2014/main" id="{8E195D45-3D29-96C6-8C2F-96801452D826}"/>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202857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16F8-13F3-E9EA-2E74-7E7A4D658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A7B20-9043-5451-4E00-0707B4F13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DACAD4-3895-6BE3-C2E9-F2C40EB6F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920C6-B407-3184-59B6-61B9ABFC6D28}"/>
              </a:ext>
            </a:extLst>
          </p:cNvPr>
          <p:cNvSpPr>
            <a:spLocks noGrp="1"/>
          </p:cNvSpPr>
          <p:nvPr>
            <p:ph type="dt" sz="half" idx="10"/>
          </p:nvPr>
        </p:nvSpPr>
        <p:spPr/>
        <p:txBody>
          <a:bodyPr/>
          <a:lstStyle/>
          <a:p>
            <a:fld id="{5276882D-65E1-44A7-81E6-FB2722EC035E}" type="datetime1">
              <a:rPr lang="en-US" smtClean="0"/>
              <a:t>6/7/2023</a:t>
            </a:fld>
            <a:endParaRPr lang="en-US"/>
          </a:p>
        </p:txBody>
      </p:sp>
      <p:sp>
        <p:nvSpPr>
          <p:cNvPr id="6" name="Footer Placeholder 5">
            <a:extLst>
              <a:ext uri="{FF2B5EF4-FFF2-40B4-BE49-F238E27FC236}">
                <a16:creationId xmlns:a16="http://schemas.microsoft.com/office/drawing/2014/main" id="{9E47B989-3FB2-0A64-3A5B-8CFE381C914F}"/>
              </a:ext>
            </a:extLst>
          </p:cNvPr>
          <p:cNvSpPr>
            <a:spLocks noGrp="1"/>
          </p:cNvSpPr>
          <p:nvPr>
            <p:ph type="ftr" sz="quarter" idx="11"/>
          </p:nvPr>
        </p:nvSpPr>
        <p:spPr/>
        <p:txBody>
          <a:bodyPr/>
          <a:lstStyle/>
          <a:p>
            <a:r>
              <a:rPr lang="en-US"/>
              <a:t>Ronald Lee, UC Berkeley, June 8 2023</a:t>
            </a:r>
          </a:p>
        </p:txBody>
      </p:sp>
      <p:sp>
        <p:nvSpPr>
          <p:cNvPr id="7" name="Slide Number Placeholder 6">
            <a:extLst>
              <a:ext uri="{FF2B5EF4-FFF2-40B4-BE49-F238E27FC236}">
                <a16:creationId xmlns:a16="http://schemas.microsoft.com/office/drawing/2014/main" id="{235A97AA-01FF-9B86-F3DD-12666DC01E69}"/>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322272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188A-750D-7295-C9DF-601963AB7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8E2C76-F4C2-1D8D-5E46-404A57A3C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2A2D46-1A5B-6538-995F-D65271AE8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2C6DA-A019-CE9B-EC43-5B9B8CD519E4}"/>
              </a:ext>
            </a:extLst>
          </p:cNvPr>
          <p:cNvSpPr>
            <a:spLocks noGrp="1"/>
          </p:cNvSpPr>
          <p:nvPr>
            <p:ph type="dt" sz="half" idx="10"/>
          </p:nvPr>
        </p:nvSpPr>
        <p:spPr/>
        <p:txBody>
          <a:bodyPr/>
          <a:lstStyle/>
          <a:p>
            <a:fld id="{707E56C6-67BE-49DF-BBD4-7E38AC4CD6AE}" type="datetime1">
              <a:rPr lang="en-US" smtClean="0"/>
              <a:t>6/7/2023</a:t>
            </a:fld>
            <a:endParaRPr lang="en-US"/>
          </a:p>
        </p:txBody>
      </p:sp>
      <p:sp>
        <p:nvSpPr>
          <p:cNvPr id="6" name="Footer Placeholder 5">
            <a:extLst>
              <a:ext uri="{FF2B5EF4-FFF2-40B4-BE49-F238E27FC236}">
                <a16:creationId xmlns:a16="http://schemas.microsoft.com/office/drawing/2014/main" id="{8559EA68-91B8-4F61-7077-A960906C38E8}"/>
              </a:ext>
            </a:extLst>
          </p:cNvPr>
          <p:cNvSpPr>
            <a:spLocks noGrp="1"/>
          </p:cNvSpPr>
          <p:nvPr>
            <p:ph type="ftr" sz="quarter" idx="11"/>
          </p:nvPr>
        </p:nvSpPr>
        <p:spPr/>
        <p:txBody>
          <a:bodyPr/>
          <a:lstStyle/>
          <a:p>
            <a:r>
              <a:rPr lang="en-US"/>
              <a:t>Ronald Lee, UC Berkeley, June 8 2023</a:t>
            </a:r>
          </a:p>
        </p:txBody>
      </p:sp>
      <p:sp>
        <p:nvSpPr>
          <p:cNvPr id="7" name="Slide Number Placeholder 6">
            <a:extLst>
              <a:ext uri="{FF2B5EF4-FFF2-40B4-BE49-F238E27FC236}">
                <a16:creationId xmlns:a16="http://schemas.microsoft.com/office/drawing/2014/main" id="{BA9CEB55-E51B-ADF3-8777-93DB67864261}"/>
              </a:ext>
            </a:extLst>
          </p:cNvPr>
          <p:cNvSpPr>
            <a:spLocks noGrp="1"/>
          </p:cNvSpPr>
          <p:nvPr>
            <p:ph type="sldNum" sz="quarter" idx="12"/>
          </p:nvPr>
        </p:nvSpPr>
        <p:spPr/>
        <p:txBody>
          <a:bodyPr/>
          <a:lstStyle/>
          <a:p>
            <a:fld id="{6B6E5051-45FE-481E-BC74-724D8AFE1529}" type="slidenum">
              <a:rPr lang="en-US" smtClean="0"/>
              <a:t>‹#›</a:t>
            </a:fld>
            <a:endParaRPr lang="en-US"/>
          </a:p>
        </p:txBody>
      </p:sp>
    </p:spTree>
    <p:extLst>
      <p:ext uri="{BB962C8B-B14F-4D97-AF65-F5344CB8AC3E}">
        <p14:creationId xmlns:p14="http://schemas.microsoft.com/office/powerpoint/2010/main" val="211205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0C9D2-AC48-CD96-15F9-75096081F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AE1449-FD78-0279-783C-8BB1D3D2B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02B4F-88CA-1690-4A57-C7A0114F6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27C5E-BDE5-4F80-AF7C-0DF3E71DF625}" type="datetime1">
              <a:rPr lang="en-US" smtClean="0"/>
              <a:t>6/7/2023</a:t>
            </a:fld>
            <a:endParaRPr lang="en-US"/>
          </a:p>
        </p:txBody>
      </p:sp>
      <p:sp>
        <p:nvSpPr>
          <p:cNvPr id="5" name="Footer Placeholder 4">
            <a:extLst>
              <a:ext uri="{FF2B5EF4-FFF2-40B4-BE49-F238E27FC236}">
                <a16:creationId xmlns:a16="http://schemas.microsoft.com/office/drawing/2014/main" id="{DD328F4E-80C1-1DEF-BB87-9608739A0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Ronald Lee, UC Berkeley, June 8 2023</a:t>
            </a:r>
          </a:p>
        </p:txBody>
      </p:sp>
      <p:sp>
        <p:nvSpPr>
          <p:cNvPr id="6" name="Slide Number Placeholder 5">
            <a:extLst>
              <a:ext uri="{FF2B5EF4-FFF2-40B4-BE49-F238E27FC236}">
                <a16:creationId xmlns:a16="http://schemas.microsoft.com/office/drawing/2014/main" id="{8594C6D3-0E8F-1F80-1520-108DBE8E1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E5051-45FE-481E-BC74-724D8AFE1529}" type="slidenum">
              <a:rPr lang="en-US" smtClean="0"/>
              <a:t>‹#›</a:t>
            </a:fld>
            <a:endParaRPr lang="en-US"/>
          </a:p>
        </p:txBody>
      </p:sp>
    </p:spTree>
    <p:extLst>
      <p:ext uri="{BB962C8B-B14F-4D97-AF65-F5344CB8AC3E}">
        <p14:creationId xmlns:p14="http://schemas.microsoft.com/office/powerpoint/2010/main" val="276684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5.wmf"/></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16.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27.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image" Target="../media/image30.emf"/><Relationship Id="rId1" Type="http://schemas.openxmlformats.org/officeDocument/2006/relationships/slideLayout" Target="../slideLayouts/slideLayout9.xml"/><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26.bin"/></Relationships>
</file>

<file path=ppt/slides/_rels/slide2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oleObject" Target="../embeddings/oleObject28.bin"/></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5" Type="http://schemas.openxmlformats.org/officeDocument/2006/relationships/image" Target="../media/image44.wmf"/><Relationship Id="rId4" Type="http://schemas.openxmlformats.org/officeDocument/2006/relationships/oleObject" Target="../embeddings/oleObject30.bin"/><Relationship Id="rId9" Type="http://schemas.openxmlformats.org/officeDocument/2006/relationships/image" Target="../media/image4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33.bin"/><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oleObject" Target="../embeddings/oleObject3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5" Type="http://schemas.openxmlformats.org/officeDocument/2006/relationships/image" Target="../media/image50.wmf"/><Relationship Id="rId4" Type="http://schemas.openxmlformats.org/officeDocument/2006/relationships/oleObject" Target="../embeddings/oleObject36.bin"/></Relationships>
</file>

<file path=ppt/slides/_rels/slide3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8.bin"/><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oleObject" Target="../embeddings/oleObject39.bin"/></Relationships>
</file>

<file path=ppt/slides/_rels/slide3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5" Type="http://schemas.openxmlformats.org/officeDocument/2006/relationships/image" Target="../media/image57.wmf"/><Relationship Id="rId4" Type="http://schemas.openxmlformats.org/officeDocument/2006/relationships/oleObject" Target="../embeddings/oleObject43.bin"/></Relationships>
</file>

<file path=ppt/slides/_rels/slide42.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47.bin"/><Relationship Id="rId5" Type="http://schemas.openxmlformats.org/officeDocument/2006/relationships/image" Target="../media/image60.wmf"/><Relationship Id="rId4" Type="http://schemas.openxmlformats.org/officeDocument/2006/relationships/oleObject" Target="../embeddings/oleObject4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48.bin"/><Relationship Id="rId1" Type="http://schemas.openxmlformats.org/officeDocument/2006/relationships/slideLayout" Target="../slideLayouts/slideLayout2.xml"/><Relationship Id="rId5" Type="http://schemas.openxmlformats.org/officeDocument/2006/relationships/image" Target="../media/image57.wmf"/><Relationship Id="rId4" Type="http://schemas.openxmlformats.org/officeDocument/2006/relationships/oleObject" Target="../embeddings/oleObject49.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2165-3B42-B14D-B740-57E899AFE2D1}"/>
              </a:ext>
            </a:extLst>
          </p:cNvPr>
          <p:cNvSpPr>
            <a:spLocks noGrp="1"/>
          </p:cNvSpPr>
          <p:nvPr>
            <p:ph type="ctrTitle"/>
          </p:nvPr>
        </p:nvSpPr>
        <p:spPr>
          <a:xfrm>
            <a:off x="1524000" y="1122363"/>
            <a:ext cx="9144000" cy="2387600"/>
          </a:xfrm>
        </p:spPr>
        <p:txBody>
          <a:bodyPr>
            <a:no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Modeling fertility over age and time as striving toward a goal: Individual beha</a:t>
            </a:r>
            <a:r>
              <a:rPr lang="en-US" sz="4800" dirty="0">
                <a:latin typeface="Calibri" panose="020F0502020204030204" pitchFamily="34" charset="0"/>
                <a:ea typeface="Calibri" panose="020F0502020204030204" pitchFamily="34" charset="0"/>
                <a:cs typeface="Times New Roman" panose="02020603050405020304" pitchFamily="18" charset="0"/>
              </a:rPr>
              <a:t>vior and aggregate rates</a:t>
            </a:r>
            <a:endParaRPr lang="en-US" sz="4800" dirty="0"/>
          </a:p>
        </p:txBody>
      </p:sp>
      <p:sp>
        <p:nvSpPr>
          <p:cNvPr id="3" name="Subtitle 2">
            <a:extLst>
              <a:ext uri="{FF2B5EF4-FFF2-40B4-BE49-F238E27FC236}">
                <a16:creationId xmlns:a16="http://schemas.microsoft.com/office/drawing/2014/main" id="{A3F378A0-757F-6FF8-C391-54D73EC2ECB3}"/>
              </a:ext>
            </a:extLst>
          </p:cNvPr>
          <p:cNvSpPr>
            <a:spLocks noGrp="1"/>
          </p:cNvSpPr>
          <p:nvPr>
            <p:ph type="subTitle" idx="1"/>
          </p:nvPr>
        </p:nvSpPr>
        <p:spPr/>
        <p:txBody>
          <a:bodyPr/>
          <a:lstStyle/>
          <a:p>
            <a:r>
              <a:rPr lang="en-US" dirty="0"/>
              <a:t>Ronald Lee</a:t>
            </a:r>
          </a:p>
          <a:p>
            <a:r>
              <a:rPr lang="en-US" dirty="0"/>
              <a:t>Berkeley Formal Demography Workshop</a:t>
            </a:r>
          </a:p>
          <a:p>
            <a:r>
              <a:rPr lang="en-US" dirty="0"/>
              <a:t>June 8, 2023</a:t>
            </a:r>
          </a:p>
        </p:txBody>
      </p:sp>
    </p:spTree>
    <p:extLst>
      <p:ext uri="{BB962C8B-B14F-4D97-AF65-F5344CB8AC3E}">
        <p14:creationId xmlns:p14="http://schemas.microsoft.com/office/powerpoint/2010/main" val="80579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3EF671D-56AA-E791-9976-E0B8DAD4B24A}"/>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2800" dirty="0">
                <a:solidFill>
                  <a:srgbClr val="FFFFFF"/>
                </a:solidFill>
              </a:rPr>
              <a:t>Fits pretty well:</a:t>
            </a:r>
            <a:br>
              <a:rPr lang="en-US" sz="2800" dirty="0">
                <a:solidFill>
                  <a:srgbClr val="FFFFFF"/>
                </a:solidFill>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Marital fertility 18-39 by Additional Expected Births 18-39, 1955-75</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(US married women)</a:t>
            </a:r>
          </a:p>
        </p:txBody>
      </p:sp>
      <p:pic>
        <p:nvPicPr>
          <p:cNvPr id="12" name="Picture 11">
            <a:extLst>
              <a:ext uri="{FF2B5EF4-FFF2-40B4-BE49-F238E27FC236}">
                <a16:creationId xmlns:a16="http://schemas.microsoft.com/office/drawing/2014/main" id="{618131D1-B19E-ABE5-DF6A-22EA09370B28}"/>
              </a:ext>
            </a:extLst>
          </p:cNvPr>
          <p:cNvPicPr>
            <a:picLocks noChangeAspect="1"/>
          </p:cNvPicPr>
          <p:nvPr/>
        </p:nvPicPr>
        <p:blipFill>
          <a:blip r:embed="rId2"/>
          <a:stretch>
            <a:fillRect/>
          </a:stretch>
        </p:blipFill>
        <p:spPr>
          <a:xfrm>
            <a:off x="5535755" y="643466"/>
            <a:ext cx="5263822" cy="5568739"/>
          </a:xfrm>
          <a:prstGeom prst="rect">
            <a:avLst/>
          </a:prstGeom>
        </p:spPr>
      </p:pic>
      <p:sp>
        <p:nvSpPr>
          <p:cNvPr id="4" name="Footer Placeholder 3">
            <a:extLst>
              <a:ext uri="{FF2B5EF4-FFF2-40B4-BE49-F238E27FC236}">
                <a16:creationId xmlns:a16="http://schemas.microsoft.com/office/drawing/2014/main" id="{72158312-71A4-4F4A-2ED0-0AAB68EFD100}"/>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5" name="Slide Number Placeholder 4">
            <a:extLst>
              <a:ext uri="{FF2B5EF4-FFF2-40B4-BE49-F238E27FC236}">
                <a16:creationId xmlns:a16="http://schemas.microsoft.com/office/drawing/2014/main" id="{18BDB1A9-29C6-2E39-DBBA-A62339106CDA}"/>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27220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569B-A675-88B4-7365-B348864CC690}"/>
              </a:ext>
            </a:extLst>
          </p:cNvPr>
          <p:cNvSpPr>
            <a:spLocks noGrp="1"/>
          </p:cNvSpPr>
          <p:nvPr>
            <p:ph type="title"/>
          </p:nvPr>
        </p:nvSpPr>
        <p:spPr>
          <a:xfrm>
            <a:off x="838200" y="365126"/>
            <a:ext cx="10515600" cy="688976"/>
          </a:xfrm>
        </p:spPr>
        <p:txBody>
          <a:bodyPr>
            <a:normAutofit fontScale="90000"/>
          </a:bodyPr>
          <a:lstStyle/>
          <a:p>
            <a:r>
              <a:rPr lang="en-US" dirty="0"/>
              <a:t>Dynamics – longitudinal equations of motion</a:t>
            </a:r>
          </a:p>
        </p:txBody>
      </p:sp>
      <p:sp>
        <p:nvSpPr>
          <p:cNvPr id="3" name="Content Placeholder 2">
            <a:extLst>
              <a:ext uri="{FF2B5EF4-FFF2-40B4-BE49-F238E27FC236}">
                <a16:creationId xmlns:a16="http://schemas.microsoft.com/office/drawing/2014/main" id="{95691F2A-409E-78A6-2551-B88BEED600CE}"/>
              </a:ext>
            </a:extLst>
          </p:cNvPr>
          <p:cNvSpPr>
            <a:spLocks noGrp="1"/>
          </p:cNvSpPr>
          <p:nvPr>
            <p:ph idx="1"/>
          </p:nvPr>
        </p:nvSpPr>
        <p:spPr>
          <a:xfrm>
            <a:off x="838200" y="1211179"/>
            <a:ext cx="10515600" cy="4965784"/>
          </a:xfrm>
        </p:spPr>
        <p:txBody>
          <a:bodyPr>
            <a:normAutofit fontScale="62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a:t>
            </a:r>
            <a:r>
              <a:rPr kumimoji="0" lang="en-US" sz="2900" b="0" i="0" u="none" strike="noStrike" kern="1200" cap="none" spc="0" normalizeH="0" baseline="0" noProof="0" dirty="0">
                <a:ln>
                  <a:noFill/>
                </a:ln>
                <a:solidFill>
                  <a:prstClr val="black"/>
                </a:solidFill>
                <a:effectLst/>
                <a:uLnTx/>
                <a:uFillTx/>
                <a:ea typeface="+mn-ea"/>
                <a:cs typeface="+mn-cs"/>
              </a:rPr>
              <a:t>Rate of change of Children Ever Born at 							    age x is fertility at age 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900" dirty="0">
              <a:solidFill>
                <a:prstClr val="black"/>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900" dirty="0">
              <a:solidFill>
                <a:prstClr val="black"/>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900" dirty="0">
                <a:solidFill>
                  <a:prstClr val="black"/>
                </a:solidFill>
              </a:rPr>
              <a:t>				    This is the basic differential equation. Note D can change.</a:t>
            </a:r>
            <a:endParaRPr kumimoji="0" lang="en-US" sz="2900" b="0" i="0" u="none" strike="noStrike" kern="1200" cap="none" spc="0" normalizeH="0" baseline="0" noProof="0" dirty="0">
              <a:ln>
                <a:noFill/>
              </a:ln>
              <a:solidFill>
                <a:prstClr val="black"/>
              </a:solidFill>
              <a:effectLst/>
              <a:uLnTx/>
              <a:uFillTx/>
              <a:ea typeface="+mn-ea"/>
              <a:cs typeface="+mn-cs"/>
            </a:endParaRPr>
          </a:p>
          <a:p>
            <a:pPr marL="0" indent="0">
              <a:buNone/>
            </a:pPr>
            <a:endParaRPr lang="en-US" dirty="0"/>
          </a:p>
          <a:p>
            <a:pPr marL="0" indent="0">
              <a:buNone/>
            </a:pPr>
            <a:endParaRPr lang="en-US" dirty="0"/>
          </a:p>
          <a:p>
            <a:pPr marL="0" indent="0">
              <a:buNone/>
            </a:pPr>
            <a:br>
              <a:rPr lang="en-US" dirty="0"/>
            </a:br>
            <a:r>
              <a:rPr lang="en-US" dirty="0"/>
              <a:t>					</a:t>
            </a:r>
            <a:r>
              <a:rPr lang="en-US" sz="2900" dirty="0">
                <a:solidFill>
                  <a:prstClr val="black"/>
                </a:solidFill>
              </a:rPr>
              <a:t>where k is chosen so </a:t>
            </a:r>
          </a:p>
          <a:p>
            <a:pPr marL="0" indent="0">
              <a:buNone/>
            </a:pPr>
            <a:r>
              <a:rPr lang="en-US" sz="2900" dirty="0">
                <a:solidFill>
                  <a:prstClr val="black"/>
                </a:solidFill>
              </a:rPr>
              <a:t>					at time of initiation, A=D.</a:t>
            </a:r>
          </a:p>
          <a:p>
            <a:pPr marL="0" indent="0">
              <a:buNone/>
            </a:pPr>
            <a:endParaRPr lang="en-US" sz="2900" dirty="0">
              <a:solidFill>
                <a:prstClr val="black"/>
              </a:solidFill>
            </a:endParaRPr>
          </a:p>
          <a:p>
            <a:pPr marL="0" indent="0">
              <a:buNone/>
            </a:pPr>
            <a:endParaRPr lang="en-US" sz="2900" dirty="0">
              <a:solidFill>
                <a:prstClr val="black"/>
              </a:solidFill>
            </a:endParaRPr>
          </a:p>
          <a:p>
            <a:pPr marL="0" indent="0">
              <a:buNone/>
            </a:pPr>
            <a:r>
              <a:rPr lang="en-US" sz="2900" dirty="0">
                <a:solidFill>
                  <a:prstClr val="black"/>
                </a:solidFill>
              </a:rPr>
              <a:t>If target D is constant, then D’=0 and this becomes: </a:t>
            </a:r>
          </a:p>
          <a:p>
            <a:pPr marL="0" indent="0">
              <a:buNone/>
            </a:pPr>
            <a:endParaRPr lang="en-US" sz="2900" dirty="0">
              <a:solidFill>
                <a:prstClr val="black"/>
              </a:solidFill>
            </a:endParaRPr>
          </a:p>
          <a:p>
            <a:pPr marL="0" indent="0">
              <a:buNone/>
            </a:pPr>
            <a:endParaRPr lang="en-US" dirty="0"/>
          </a:p>
          <a:p>
            <a:pPr marL="0" indent="0">
              <a:buNone/>
            </a:pPr>
            <a:r>
              <a:rPr lang="en-US" dirty="0"/>
              <a:t>After initiation of childbearing, fertility declines exponentially. Very small at x=20; for simplicity assume 0.</a:t>
            </a:r>
          </a:p>
          <a:p>
            <a:pPr marL="0" indent="0">
              <a:buNone/>
            </a:pPr>
            <a:endParaRPr lang="en-US" dirty="0"/>
          </a:p>
        </p:txBody>
      </p:sp>
      <p:sp>
        <p:nvSpPr>
          <p:cNvPr id="4" name="Footer Placeholder 3">
            <a:extLst>
              <a:ext uri="{FF2B5EF4-FFF2-40B4-BE49-F238E27FC236}">
                <a16:creationId xmlns:a16="http://schemas.microsoft.com/office/drawing/2014/main" id="{ADBB4965-D5DF-E4A3-D1A2-35ECCD944F3A}"/>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1524AF6E-F829-5567-7E5E-1F8ABFB895F9}"/>
              </a:ext>
            </a:extLst>
          </p:cNvPr>
          <p:cNvSpPr>
            <a:spLocks noGrp="1"/>
          </p:cNvSpPr>
          <p:nvPr>
            <p:ph type="sldNum" sz="quarter" idx="12"/>
          </p:nvPr>
        </p:nvSpPr>
        <p:spPr/>
        <p:txBody>
          <a:bodyPr/>
          <a:lstStyle/>
          <a:p>
            <a:fld id="{6B6E5051-45FE-481E-BC74-724D8AFE1529}" type="slidenum">
              <a:rPr lang="en-US" smtClean="0"/>
              <a:t>11</a:t>
            </a:fld>
            <a:endParaRPr lang="en-US"/>
          </a:p>
        </p:txBody>
      </p:sp>
      <p:graphicFrame>
        <p:nvGraphicFramePr>
          <p:cNvPr id="8" name="Object 7">
            <a:extLst>
              <a:ext uri="{FF2B5EF4-FFF2-40B4-BE49-F238E27FC236}">
                <a16:creationId xmlns:a16="http://schemas.microsoft.com/office/drawing/2014/main" id="{3C780A2F-0FC0-CEF4-C26A-1579E29DB834}"/>
              </a:ext>
            </a:extLst>
          </p:cNvPr>
          <p:cNvGraphicFramePr>
            <a:graphicFrameLocks noChangeAspect="1"/>
          </p:cNvGraphicFramePr>
          <p:nvPr>
            <p:extLst>
              <p:ext uri="{D42A27DB-BD31-4B8C-83A1-F6EECF244321}">
                <p14:modId xmlns:p14="http://schemas.microsoft.com/office/powerpoint/2010/main" val="461775881"/>
              </p:ext>
            </p:extLst>
          </p:nvPr>
        </p:nvGraphicFramePr>
        <p:xfrm>
          <a:off x="725905" y="1156647"/>
          <a:ext cx="3857625" cy="688975"/>
        </p:xfrm>
        <a:graphic>
          <a:graphicData uri="http://schemas.openxmlformats.org/presentationml/2006/ole">
            <mc:AlternateContent xmlns:mc="http://schemas.openxmlformats.org/markup-compatibility/2006">
              <mc:Choice xmlns:v="urn:schemas-microsoft-com:vml" Requires="v">
                <p:oleObj name="Equation" r:id="rId2" imgW="1422360" imgH="253800" progId="Equation.DSMT4">
                  <p:embed/>
                </p:oleObj>
              </mc:Choice>
              <mc:Fallback>
                <p:oleObj name="Equation" r:id="rId2" imgW="1422360" imgH="253800" progId="Equation.DSMT4">
                  <p:embed/>
                  <p:pic>
                    <p:nvPicPr>
                      <p:cNvPr id="10" name="Object 9">
                        <a:extLst>
                          <a:ext uri="{FF2B5EF4-FFF2-40B4-BE49-F238E27FC236}">
                            <a16:creationId xmlns:a16="http://schemas.microsoft.com/office/drawing/2014/main" id="{4A93E519-979A-52B5-5A5D-B53285B39469}"/>
                          </a:ext>
                        </a:extLst>
                      </p:cNvPr>
                      <p:cNvPicPr/>
                      <p:nvPr/>
                    </p:nvPicPr>
                    <p:blipFill>
                      <a:blip r:embed="rId3"/>
                      <a:stretch>
                        <a:fillRect/>
                      </a:stretch>
                    </p:blipFill>
                    <p:spPr>
                      <a:xfrm>
                        <a:off x="725905" y="1156647"/>
                        <a:ext cx="3857625" cy="68897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76E675F-3C93-C496-C7F9-F8E0B1988413}"/>
              </a:ext>
            </a:extLst>
          </p:cNvPr>
          <p:cNvGraphicFramePr>
            <a:graphicFrameLocks noChangeAspect="1"/>
          </p:cNvGraphicFramePr>
          <p:nvPr>
            <p:extLst>
              <p:ext uri="{D42A27DB-BD31-4B8C-83A1-F6EECF244321}">
                <p14:modId xmlns:p14="http://schemas.microsoft.com/office/powerpoint/2010/main" val="2978214649"/>
              </p:ext>
            </p:extLst>
          </p:nvPr>
        </p:nvGraphicFramePr>
        <p:xfrm>
          <a:off x="725905" y="1970743"/>
          <a:ext cx="3814114" cy="1331913"/>
        </p:xfrm>
        <a:graphic>
          <a:graphicData uri="http://schemas.openxmlformats.org/presentationml/2006/ole">
            <mc:AlternateContent xmlns:mc="http://schemas.openxmlformats.org/markup-compatibility/2006">
              <mc:Choice xmlns:v="urn:schemas-microsoft-com:vml" Requires="v">
                <p:oleObj name="Equation" r:id="rId4" imgW="1600200" imgH="558720" progId="Equation.DSMT4">
                  <p:embed/>
                </p:oleObj>
              </mc:Choice>
              <mc:Fallback>
                <p:oleObj name="Equation" r:id="rId4" imgW="1600200" imgH="558720" progId="Equation.DSMT4">
                  <p:embed/>
                  <p:pic>
                    <p:nvPicPr>
                      <p:cNvPr id="0" name=""/>
                      <p:cNvPicPr/>
                      <p:nvPr/>
                    </p:nvPicPr>
                    <p:blipFill>
                      <a:blip r:embed="rId5"/>
                      <a:stretch>
                        <a:fillRect/>
                      </a:stretch>
                    </p:blipFill>
                    <p:spPr>
                      <a:xfrm>
                        <a:off x="725905" y="1970743"/>
                        <a:ext cx="3814114" cy="133191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C88DAC4-4525-E42D-73D8-95EF93640D37}"/>
              </a:ext>
            </a:extLst>
          </p:cNvPr>
          <p:cNvGraphicFramePr>
            <a:graphicFrameLocks noChangeAspect="1"/>
          </p:cNvGraphicFramePr>
          <p:nvPr>
            <p:extLst>
              <p:ext uri="{D42A27DB-BD31-4B8C-83A1-F6EECF244321}">
                <p14:modId xmlns:p14="http://schemas.microsoft.com/office/powerpoint/2010/main" val="1471083770"/>
              </p:ext>
            </p:extLst>
          </p:nvPr>
        </p:nvGraphicFramePr>
        <p:xfrm>
          <a:off x="798198" y="3555344"/>
          <a:ext cx="4344999" cy="825000"/>
        </p:xfrm>
        <a:graphic>
          <a:graphicData uri="http://schemas.openxmlformats.org/presentationml/2006/ole">
            <mc:AlternateContent xmlns:mc="http://schemas.openxmlformats.org/markup-compatibility/2006">
              <mc:Choice xmlns:v="urn:schemas-microsoft-com:vml" Requires="v">
                <p:oleObj name="Equation" r:id="rId6" imgW="2006280" imgH="380880" progId="Equation.DSMT4">
                  <p:embed/>
                </p:oleObj>
              </mc:Choice>
              <mc:Fallback>
                <p:oleObj name="Equation" r:id="rId6" imgW="2006280" imgH="380880" progId="Equation.DSMT4">
                  <p:embed/>
                  <p:pic>
                    <p:nvPicPr>
                      <p:cNvPr id="0" name=""/>
                      <p:cNvPicPr/>
                      <p:nvPr/>
                    </p:nvPicPr>
                    <p:blipFill>
                      <a:blip r:embed="rId7"/>
                      <a:stretch>
                        <a:fillRect/>
                      </a:stretch>
                    </p:blipFill>
                    <p:spPr>
                      <a:xfrm>
                        <a:off x="798198" y="3555344"/>
                        <a:ext cx="4344999" cy="8250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07D8F0EB-3406-4E1D-B3DA-5F962D2AFE15}"/>
              </a:ext>
            </a:extLst>
          </p:cNvPr>
          <p:cNvGraphicFramePr>
            <a:graphicFrameLocks noChangeAspect="1"/>
          </p:cNvGraphicFramePr>
          <p:nvPr>
            <p:extLst>
              <p:ext uri="{D42A27DB-BD31-4B8C-83A1-F6EECF244321}">
                <p14:modId xmlns:p14="http://schemas.microsoft.com/office/powerpoint/2010/main" val="517162600"/>
              </p:ext>
            </p:extLst>
          </p:nvPr>
        </p:nvGraphicFramePr>
        <p:xfrm>
          <a:off x="7539688" y="3357187"/>
          <a:ext cx="1769576" cy="536235"/>
        </p:xfrm>
        <a:graphic>
          <a:graphicData uri="http://schemas.openxmlformats.org/presentationml/2006/ole">
            <mc:AlternateContent xmlns:mc="http://schemas.openxmlformats.org/markup-compatibility/2006">
              <mc:Choice xmlns:v="urn:schemas-microsoft-com:vml" Requires="v">
                <p:oleObj name="Equation" r:id="rId8" imgW="838080" imgH="253800" progId="Equation.DSMT4">
                  <p:embed/>
                </p:oleObj>
              </mc:Choice>
              <mc:Fallback>
                <p:oleObj name="Equation" r:id="rId8" imgW="838080" imgH="253800" progId="Equation.DSMT4">
                  <p:embed/>
                  <p:pic>
                    <p:nvPicPr>
                      <p:cNvPr id="0" name=""/>
                      <p:cNvPicPr/>
                      <p:nvPr/>
                    </p:nvPicPr>
                    <p:blipFill>
                      <a:blip r:embed="rId9"/>
                      <a:stretch>
                        <a:fillRect/>
                      </a:stretch>
                    </p:blipFill>
                    <p:spPr>
                      <a:xfrm>
                        <a:off x="7539688" y="3357187"/>
                        <a:ext cx="1769576" cy="536235"/>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DD0AFEA-2E6B-B5E2-A230-1CB4D96870F5}"/>
              </a:ext>
            </a:extLst>
          </p:cNvPr>
          <p:cNvGraphicFramePr>
            <a:graphicFrameLocks noChangeAspect="1"/>
          </p:cNvGraphicFramePr>
          <p:nvPr>
            <p:extLst>
              <p:ext uri="{D42A27DB-BD31-4B8C-83A1-F6EECF244321}">
                <p14:modId xmlns:p14="http://schemas.microsoft.com/office/powerpoint/2010/main" val="2844121719"/>
              </p:ext>
            </p:extLst>
          </p:nvPr>
        </p:nvGraphicFramePr>
        <p:xfrm>
          <a:off x="798198" y="5084440"/>
          <a:ext cx="2097507" cy="616913"/>
        </p:xfrm>
        <a:graphic>
          <a:graphicData uri="http://schemas.openxmlformats.org/presentationml/2006/ole">
            <mc:AlternateContent xmlns:mc="http://schemas.openxmlformats.org/markup-compatibility/2006">
              <mc:Choice xmlns:v="urn:schemas-microsoft-com:vml" Requires="v">
                <p:oleObj name="Equation" r:id="rId10" imgW="863280" imgH="253800" progId="Equation.DSMT4">
                  <p:embed/>
                </p:oleObj>
              </mc:Choice>
              <mc:Fallback>
                <p:oleObj name="Equation" r:id="rId10" imgW="863280" imgH="253800" progId="Equation.DSMT4">
                  <p:embed/>
                  <p:pic>
                    <p:nvPicPr>
                      <p:cNvPr id="0" name=""/>
                      <p:cNvPicPr/>
                      <p:nvPr/>
                    </p:nvPicPr>
                    <p:blipFill>
                      <a:blip r:embed="rId11"/>
                      <a:stretch>
                        <a:fillRect/>
                      </a:stretch>
                    </p:blipFill>
                    <p:spPr>
                      <a:xfrm>
                        <a:off x="798198" y="5084440"/>
                        <a:ext cx="2097507" cy="616913"/>
                      </a:xfrm>
                      <a:prstGeom prst="rect">
                        <a:avLst/>
                      </a:prstGeom>
                    </p:spPr>
                  </p:pic>
                </p:oleObj>
              </mc:Fallback>
            </mc:AlternateContent>
          </a:graphicData>
        </a:graphic>
      </p:graphicFrame>
    </p:spTree>
    <p:extLst>
      <p:ext uri="{BB962C8B-B14F-4D97-AF65-F5344CB8AC3E}">
        <p14:creationId xmlns:p14="http://schemas.microsoft.com/office/powerpoint/2010/main" val="310383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9CC0095-61AB-D182-0E0A-6094222BE40D}"/>
              </a:ext>
            </a:extLst>
          </p:cNvPr>
          <p:cNvSpPr>
            <a:spLocks noGrp="1"/>
          </p:cNvSpPr>
          <p:nvPr>
            <p:ph type="title"/>
          </p:nvPr>
        </p:nvSpPr>
        <p:spPr/>
        <p:txBody>
          <a:bodyPr>
            <a:normAutofit fontScale="90000"/>
          </a:bodyPr>
          <a:lstStyle/>
          <a:p>
            <a:r>
              <a:rPr lang="en-US" dirty="0"/>
              <a:t>Fertility goals changed systematically before, during, and after Baby Boom</a:t>
            </a:r>
          </a:p>
        </p:txBody>
      </p:sp>
      <p:sp>
        <p:nvSpPr>
          <p:cNvPr id="20" name="Text Placeholder 19">
            <a:extLst>
              <a:ext uri="{FF2B5EF4-FFF2-40B4-BE49-F238E27FC236}">
                <a16:creationId xmlns:a16="http://schemas.microsoft.com/office/drawing/2014/main" id="{791609D8-3AB1-D892-C7AC-F459BB92D77E}"/>
              </a:ext>
            </a:extLst>
          </p:cNvPr>
          <p:cNvSpPr>
            <a:spLocks noGrp="1"/>
          </p:cNvSpPr>
          <p:nvPr>
            <p:ph type="body" sz="half" idx="2"/>
          </p:nvPr>
        </p:nvSpPr>
        <p:spPr>
          <a:xfrm>
            <a:off x="838200" y="2719779"/>
            <a:ext cx="3932237" cy="3819133"/>
          </a:xfrm>
        </p:spPr>
        <p:txBody>
          <a:bodyPr>
            <a:noAutofit/>
          </a:bodyPr>
          <a:lstStyle/>
          <a:p>
            <a:r>
              <a:rPr lang="en-US" sz="1800" dirty="0"/>
              <a:t>Survey responses on “Ideal” and “Expected” lifetime fertility.</a:t>
            </a:r>
          </a:p>
          <a:p>
            <a:r>
              <a:rPr lang="en-US" sz="1800" dirty="0"/>
              <a:t>All measures are “period”. </a:t>
            </a:r>
          </a:p>
          <a:p>
            <a:r>
              <a:rPr lang="en-US" sz="1800" dirty="0"/>
              <a:t>“Expected” are contaminated by contraceptive number failures. </a:t>
            </a:r>
          </a:p>
          <a:p>
            <a:r>
              <a:rPr lang="en-US" sz="1800" dirty="0"/>
              <a:t>Note that cohort targets appear to change in period manner, that is </a:t>
            </a:r>
            <a:r>
              <a:rPr lang="en-US" sz="1800" b="1" dirty="0"/>
              <a:t>all ages (birth cohorts) seem to change in same way at same time</a:t>
            </a:r>
            <a:r>
              <a:rPr lang="en-US" sz="1800" dirty="0"/>
              <a:t>.</a:t>
            </a:r>
          </a:p>
        </p:txBody>
      </p:sp>
      <p:sp>
        <p:nvSpPr>
          <p:cNvPr id="4" name="Footer Placeholder 3">
            <a:extLst>
              <a:ext uri="{FF2B5EF4-FFF2-40B4-BE49-F238E27FC236}">
                <a16:creationId xmlns:a16="http://schemas.microsoft.com/office/drawing/2014/main" id="{FF578300-27A5-C831-B45D-0FEAFC8AD3F1}"/>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9ACC006D-7938-9DC7-DE64-F8994835C842}"/>
              </a:ext>
            </a:extLst>
          </p:cNvPr>
          <p:cNvSpPr>
            <a:spLocks noGrp="1"/>
          </p:cNvSpPr>
          <p:nvPr>
            <p:ph type="sldNum" sz="quarter" idx="12"/>
          </p:nvPr>
        </p:nvSpPr>
        <p:spPr/>
        <p:txBody>
          <a:bodyPr/>
          <a:lstStyle/>
          <a:p>
            <a:fld id="{6B6E5051-45FE-481E-BC74-724D8AFE1529}" type="slidenum">
              <a:rPr lang="en-US" smtClean="0"/>
              <a:t>12</a:t>
            </a:fld>
            <a:endParaRPr lang="en-US"/>
          </a:p>
        </p:txBody>
      </p:sp>
      <p:pic>
        <p:nvPicPr>
          <p:cNvPr id="38" name="Picture 37">
            <a:extLst>
              <a:ext uri="{FF2B5EF4-FFF2-40B4-BE49-F238E27FC236}">
                <a16:creationId xmlns:a16="http://schemas.microsoft.com/office/drawing/2014/main" id="{80A74B46-89F7-127C-9E63-57E1C545EDAA}"/>
              </a:ext>
            </a:extLst>
          </p:cNvPr>
          <p:cNvPicPr>
            <a:picLocks noChangeAspect="1"/>
          </p:cNvPicPr>
          <p:nvPr/>
        </p:nvPicPr>
        <p:blipFill rotWithShape="1">
          <a:blip r:embed="rId2"/>
          <a:srcRect l="4851" t="9078" r="1490" b="23458"/>
          <a:stretch/>
        </p:blipFill>
        <p:spPr>
          <a:xfrm>
            <a:off x="6385105" y="850232"/>
            <a:ext cx="4764158" cy="5026301"/>
          </a:xfrm>
          <a:prstGeom prst="rect">
            <a:avLst/>
          </a:prstGeom>
        </p:spPr>
      </p:pic>
      <p:sp>
        <p:nvSpPr>
          <p:cNvPr id="39" name="TextBox 38">
            <a:extLst>
              <a:ext uri="{FF2B5EF4-FFF2-40B4-BE49-F238E27FC236}">
                <a16:creationId xmlns:a16="http://schemas.microsoft.com/office/drawing/2014/main" id="{576CD116-EFFA-84F1-FB9E-1D90F4BF7539}"/>
              </a:ext>
            </a:extLst>
          </p:cNvPr>
          <p:cNvSpPr txBox="1"/>
          <p:nvPr/>
        </p:nvSpPr>
        <p:spPr>
          <a:xfrm>
            <a:off x="6336632" y="216568"/>
            <a:ext cx="4868779" cy="646331"/>
          </a:xfrm>
          <a:prstGeom prst="rect">
            <a:avLst/>
          </a:prstGeom>
          <a:noFill/>
        </p:spPr>
        <p:txBody>
          <a:bodyPr wrap="square" rtlCol="0">
            <a:spAutoFit/>
          </a:bodyPr>
          <a:lstStyle/>
          <a:p>
            <a:r>
              <a:rPr lang="en-US" dirty="0"/>
              <a:t>Measures of fertility goals for US women, 1940-1980 (from Lee, 1980, “Aiming”)</a:t>
            </a:r>
          </a:p>
        </p:txBody>
      </p:sp>
      <p:sp>
        <p:nvSpPr>
          <p:cNvPr id="43" name="Oval 42">
            <a:extLst>
              <a:ext uri="{FF2B5EF4-FFF2-40B4-BE49-F238E27FC236}">
                <a16:creationId xmlns:a16="http://schemas.microsoft.com/office/drawing/2014/main" id="{78A03F79-0A26-07AA-39BC-31F8AE958909}"/>
              </a:ext>
            </a:extLst>
          </p:cNvPr>
          <p:cNvSpPr/>
          <p:nvPr/>
        </p:nvSpPr>
        <p:spPr>
          <a:xfrm rot="2856005">
            <a:off x="8421877" y="1399756"/>
            <a:ext cx="2713332" cy="91587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22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791609D8-3AB1-D892-C7AC-F459BB92D77E}"/>
              </a:ext>
            </a:extLst>
          </p:cNvPr>
          <p:cNvSpPr>
            <a:spLocks noGrp="1"/>
          </p:cNvSpPr>
          <p:nvPr>
            <p:ph type="body" sz="half" idx="2"/>
          </p:nvPr>
        </p:nvSpPr>
        <p:spPr>
          <a:xfrm>
            <a:off x="839788" y="637498"/>
            <a:ext cx="3932237" cy="2025491"/>
          </a:xfrm>
        </p:spPr>
        <p:txBody>
          <a:bodyPr/>
          <a:lstStyle/>
          <a:p>
            <a:r>
              <a:rPr lang="en-US" dirty="0"/>
              <a:t>Remarkable longitudinal data from Detroit Area Study (DAS) show target change within a cohort and among the same women.</a:t>
            </a:r>
          </a:p>
        </p:txBody>
      </p:sp>
      <p:sp>
        <p:nvSpPr>
          <p:cNvPr id="4" name="Footer Placeholder 3">
            <a:extLst>
              <a:ext uri="{FF2B5EF4-FFF2-40B4-BE49-F238E27FC236}">
                <a16:creationId xmlns:a16="http://schemas.microsoft.com/office/drawing/2014/main" id="{FF578300-27A5-C831-B45D-0FEAFC8AD3F1}"/>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9ACC006D-7938-9DC7-DE64-F8994835C842}"/>
              </a:ext>
            </a:extLst>
          </p:cNvPr>
          <p:cNvSpPr>
            <a:spLocks noGrp="1"/>
          </p:cNvSpPr>
          <p:nvPr>
            <p:ph type="sldNum" sz="quarter" idx="12"/>
          </p:nvPr>
        </p:nvSpPr>
        <p:spPr/>
        <p:txBody>
          <a:bodyPr/>
          <a:lstStyle/>
          <a:p>
            <a:fld id="{6B6E5051-45FE-481E-BC74-724D8AFE1529}" type="slidenum">
              <a:rPr lang="en-US" smtClean="0"/>
              <a:t>13</a:t>
            </a:fld>
            <a:endParaRPr lang="en-US"/>
          </a:p>
        </p:txBody>
      </p:sp>
      <p:pic>
        <p:nvPicPr>
          <p:cNvPr id="38" name="Picture 37">
            <a:extLst>
              <a:ext uri="{FF2B5EF4-FFF2-40B4-BE49-F238E27FC236}">
                <a16:creationId xmlns:a16="http://schemas.microsoft.com/office/drawing/2014/main" id="{80A74B46-89F7-127C-9E63-57E1C545EDAA}"/>
              </a:ext>
            </a:extLst>
          </p:cNvPr>
          <p:cNvPicPr>
            <a:picLocks noChangeAspect="1"/>
          </p:cNvPicPr>
          <p:nvPr/>
        </p:nvPicPr>
        <p:blipFill rotWithShape="1">
          <a:blip r:embed="rId2"/>
          <a:srcRect l="4851" t="9078" r="1490" b="23458"/>
          <a:stretch/>
        </p:blipFill>
        <p:spPr>
          <a:xfrm>
            <a:off x="6385105" y="850232"/>
            <a:ext cx="4764158" cy="5026301"/>
          </a:xfrm>
          <a:prstGeom prst="rect">
            <a:avLst/>
          </a:prstGeom>
        </p:spPr>
      </p:pic>
      <p:sp>
        <p:nvSpPr>
          <p:cNvPr id="39" name="TextBox 38">
            <a:extLst>
              <a:ext uri="{FF2B5EF4-FFF2-40B4-BE49-F238E27FC236}">
                <a16:creationId xmlns:a16="http://schemas.microsoft.com/office/drawing/2014/main" id="{576CD116-EFFA-84F1-FB9E-1D90F4BF7539}"/>
              </a:ext>
            </a:extLst>
          </p:cNvPr>
          <p:cNvSpPr txBox="1"/>
          <p:nvPr/>
        </p:nvSpPr>
        <p:spPr>
          <a:xfrm>
            <a:off x="6336632" y="216568"/>
            <a:ext cx="4868779" cy="646331"/>
          </a:xfrm>
          <a:prstGeom prst="rect">
            <a:avLst/>
          </a:prstGeom>
          <a:noFill/>
        </p:spPr>
        <p:txBody>
          <a:bodyPr wrap="square" rtlCol="0">
            <a:spAutoFit/>
          </a:bodyPr>
          <a:lstStyle/>
          <a:p>
            <a:r>
              <a:rPr lang="en-US" dirty="0"/>
              <a:t>Measures of fertility goals for US women, 1940-1980 (from Lee, 1980, “Aiming”)</a:t>
            </a:r>
          </a:p>
        </p:txBody>
      </p:sp>
      <p:sp>
        <p:nvSpPr>
          <p:cNvPr id="40" name="Oval 39">
            <a:extLst>
              <a:ext uri="{FF2B5EF4-FFF2-40B4-BE49-F238E27FC236}">
                <a16:creationId xmlns:a16="http://schemas.microsoft.com/office/drawing/2014/main" id="{FBEF2CC9-B5DD-C229-75B7-40DDEAA332F6}"/>
              </a:ext>
            </a:extLst>
          </p:cNvPr>
          <p:cNvSpPr/>
          <p:nvPr/>
        </p:nvSpPr>
        <p:spPr>
          <a:xfrm rot="2856005">
            <a:off x="8277111" y="1491133"/>
            <a:ext cx="2761207" cy="10186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27467DA-F69F-4FCF-B3A5-9D0CFA0E0BB7}"/>
              </a:ext>
            </a:extLst>
          </p:cNvPr>
          <p:cNvSpPr txBox="1"/>
          <p:nvPr/>
        </p:nvSpPr>
        <p:spPr>
          <a:xfrm>
            <a:off x="839788" y="2940009"/>
            <a:ext cx="3788359" cy="2308324"/>
          </a:xfrm>
          <a:prstGeom prst="rect">
            <a:avLst/>
          </a:prstGeom>
          <a:noFill/>
        </p:spPr>
        <p:txBody>
          <a:bodyPr wrap="square">
            <a:spAutoFit/>
          </a:bodyPr>
          <a:lstStyle/>
          <a:p>
            <a:r>
              <a:rPr lang="en-US" sz="1600" dirty="0"/>
              <a:t>All are period measures except for longitudinal survey of Detroit Area Women, asked “Number of children wanted if life could be lived over again?”. </a:t>
            </a:r>
          </a:p>
          <a:p>
            <a:pPr lvl="1"/>
            <a:r>
              <a:rPr lang="en-US" sz="1600" dirty="0"/>
              <a:t>1962 3.9</a:t>
            </a:r>
          </a:p>
          <a:p>
            <a:pPr lvl="1"/>
            <a:r>
              <a:rPr lang="en-US" sz="1600" dirty="0"/>
              <a:t>1966 3.8</a:t>
            </a:r>
          </a:p>
          <a:p>
            <a:pPr lvl="1"/>
            <a:r>
              <a:rPr lang="en-US" sz="1600" dirty="0"/>
              <a:t>1977 3.1</a:t>
            </a:r>
          </a:p>
          <a:p>
            <a:pPr lvl="1"/>
            <a:endParaRPr lang="en-US" sz="1600" dirty="0"/>
          </a:p>
          <a:p>
            <a:r>
              <a:rPr lang="en-US" sz="1600" dirty="0"/>
              <a:t>Longitudinal declines similarly to period. </a:t>
            </a:r>
          </a:p>
        </p:txBody>
      </p:sp>
    </p:spTree>
    <p:extLst>
      <p:ext uri="{BB962C8B-B14F-4D97-AF65-F5344CB8AC3E}">
        <p14:creationId xmlns:p14="http://schemas.microsoft.com/office/powerpoint/2010/main" val="218077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C84A-0F58-7037-4CEF-73C3D7452634}"/>
              </a:ext>
            </a:extLst>
          </p:cNvPr>
          <p:cNvSpPr>
            <a:spLocks noGrp="1"/>
          </p:cNvSpPr>
          <p:nvPr>
            <p:ph type="title"/>
          </p:nvPr>
        </p:nvSpPr>
        <p:spPr/>
        <p:txBody>
          <a:bodyPr/>
          <a:lstStyle/>
          <a:p>
            <a:r>
              <a:rPr lang="en-US" dirty="0"/>
              <a:t>Dynamics with linear change in D(t)</a:t>
            </a:r>
          </a:p>
        </p:txBody>
      </p:sp>
      <p:sp>
        <p:nvSpPr>
          <p:cNvPr id="3" name="Content Placeholder 2">
            <a:extLst>
              <a:ext uri="{FF2B5EF4-FFF2-40B4-BE49-F238E27FC236}">
                <a16:creationId xmlns:a16="http://schemas.microsoft.com/office/drawing/2014/main" id="{A8FA2B85-3019-34A0-173E-66FB7A015541}"/>
              </a:ext>
            </a:extLst>
          </p:cNvPr>
          <p:cNvSpPr>
            <a:spLocks noGrp="1"/>
          </p:cNvSpPr>
          <p:nvPr>
            <p:ph idx="1"/>
          </p:nvPr>
        </p:nvSpPr>
        <p:spPr/>
        <p:txBody>
          <a:bodyPr/>
          <a:lstStyle/>
          <a:p>
            <a:pPr marL="0" indent="0">
              <a:buNone/>
            </a:pPr>
            <a:r>
              <a:rPr lang="en-US" dirty="0"/>
              <a:t>Assume</a:t>
            </a:r>
          </a:p>
          <a:p>
            <a:pPr marL="0" indent="0">
              <a:buNone/>
            </a:pPr>
            <a:r>
              <a:rPr lang="en-US" dirty="0"/>
              <a:t> </a:t>
            </a:r>
          </a:p>
          <a:p>
            <a:pPr marL="0" indent="0">
              <a:buNone/>
            </a:pPr>
            <a:r>
              <a:rPr lang="en-US" dirty="0"/>
              <a:t>After bunch of math we find</a:t>
            </a:r>
          </a:p>
          <a:p>
            <a:pPr marL="0" indent="0">
              <a:buNone/>
            </a:pPr>
            <a:endParaRPr lang="en-US" dirty="0"/>
          </a:p>
          <a:p>
            <a:pPr marL="0" indent="0">
              <a:buNone/>
            </a:pPr>
            <a:endParaRPr lang="en-US" dirty="0"/>
          </a:p>
          <a:p>
            <a:pPr marL="0" indent="0">
              <a:buNone/>
            </a:pPr>
            <a:r>
              <a:rPr lang="en-US" dirty="0"/>
              <a:t>If b=0 then D=a and </a:t>
            </a:r>
          </a:p>
          <a:p>
            <a:pPr marL="0" indent="0">
              <a:buNone/>
            </a:pPr>
            <a:endParaRPr lang="en-US" dirty="0"/>
          </a:p>
        </p:txBody>
      </p:sp>
      <p:sp>
        <p:nvSpPr>
          <p:cNvPr id="4" name="Footer Placeholder 3">
            <a:extLst>
              <a:ext uri="{FF2B5EF4-FFF2-40B4-BE49-F238E27FC236}">
                <a16:creationId xmlns:a16="http://schemas.microsoft.com/office/drawing/2014/main" id="{83C82291-7BD0-C997-A3EC-B48C92F4A202}"/>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47F14E4D-CE5C-76B7-5135-C4C3C5BC3D9F}"/>
              </a:ext>
            </a:extLst>
          </p:cNvPr>
          <p:cNvSpPr>
            <a:spLocks noGrp="1"/>
          </p:cNvSpPr>
          <p:nvPr>
            <p:ph type="sldNum" sz="quarter" idx="12"/>
          </p:nvPr>
        </p:nvSpPr>
        <p:spPr/>
        <p:txBody>
          <a:bodyPr/>
          <a:lstStyle/>
          <a:p>
            <a:fld id="{6B6E5051-45FE-481E-BC74-724D8AFE1529}" type="slidenum">
              <a:rPr lang="en-US" smtClean="0"/>
              <a:t>14</a:t>
            </a:fld>
            <a:endParaRPr lang="en-US"/>
          </a:p>
        </p:txBody>
      </p:sp>
      <p:graphicFrame>
        <p:nvGraphicFramePr>
          <p:cNvPr id="6" name="Object 5">
            <a:extLst>
              <a:ext uri="{FF2B5EF4-FFF2-40B4-BE49-F238E27FC236}">
                <a16:creationId xmlns:a16="http://schemas.microsoft.com/office/drawing/2014/main" id="{5F6C6202-C09A-1CDC-4368-C0183805543F}"/>
              </a:ext>
            </a:extLst>
          </p:cNvPr>
          <p:cNvGraphicFramePr>
            <a:graphicFrameLocks noChangeAspect="1"/>
          </p:cNvGraphicFramePr>
          <p:nvPr>
            <p:extLst>
              <p:ext uri="{D42A27DB-BD31-4B8C-83A1-F6EECF244321}">
                <p14:modId xmlns:p14="http://schemas.microsoft.com/office/powerpoint/2010/main" val="2928709424"/>
              </p:ext>
            </p:extLst>
          </p:nvPr>
        </p:nvGraphicFramePr>
        <p:xfrm>
          <a:off x="2230520" y="1825625"/>
          <a:ext cx="1757461" cy="532564"/>
        </p:xfrm>
        <a:graphic>
          <a:graphicData uri="http://schemas.openxmlformats.org/presentationml/2006/ole">
            <mc:AlternateContent xmlns:mc="http://schemas.openxmlformats.org/markup-compatibility/2006">
              <mc:Choice xmlns:v="urn:schemas-microsoft-com:vml" Requires="v">
                <p:oleObj name="Equation" r:id="rId2" imgW="838080" imgH="253800" progId="Equation.DSMT4">
                  <p:embed/>
                </p:oleObj>
              </mc:Choice>
              <mc:Fallback>
                <p:oleObj name="Equation" r:id="rId2" imgW="838080" imgH="253800" progId="Equation.DSMT4">
                  <p:embed/>
                  <p:pic>
                    <p:nvPicPr>
                      <p:cNvPr id="0" name=""/>
                      <p:cNvPicPr/>
                      <p:nvPr/>
                    </p:nvPicPr>
                    <p:blipFill>
                      <a:blip r:embed="rId3"/>
                      <a:stretch>
                        <a:fillRect/>
                      </a:stretch>
                    </p:blipFill>
                    <p:spPr>
                      <a:xfrm>
                        <a:off x="2230520" y="1825625"/>
                        <a:ext cx="1757461" cy="532564"/>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4F2D230-3AAA-0BDB-51E2-7A4144C94F9E}"/>
              </a:ext>
            </a:extLst>
          </p:cNvPr>
          <p:cNvGraphicFramePr>
            <a:graphicFrameLocks noChangeAspect="1"/>
          </p:cNvGraphicFramePr>
          <p:nvPr>
            <p:extLst>
              <p:ext uri="{D42A27DB-BD31-4B8C-83A1-F6EECF244321}">
                <p14:modId xmlns:p14="http://schemas.microsoft.com/office/powerpoint/2010/main" val="137988438"/>
              </p:ext>
            </p:extLst>
          </p:nvPr>
        </p:nvGraphicFramePr>
        <p:xfrm>
          <a:off x="838199" y="3384174"/>
          <a:ext cx="4556381" cy="770731"/>
        </p:xfrm>
        <a:graphic>
          <a:graphicData uri="http://schemas.openxmlformats.org/presentationml/2006/ole">
            <mc:AlternateContent xmlns:mc="http://schemas.openxmlformats.org/markup-compatibility/2006">
              <mc:Choice xmlns:v="urn:schemas-microsoft-com:vml" Requires="v">
                <p:oleObj name="Equation" r:id="rId4" imgW="2552400" imgH="431640" progId="Equation.DSMT4">
                  <p:embed/>
                </p:oleObj>
              </mc:Choice>
              <mc:Fallback>
                <p:oleObj name="Equation" r:id="rId4" imgW="2552400" imgH="431640" progId="Equation.DSMT4">
                  <p:embed/>
                  <p:pic>
                    <p:nvPicPr>
                      <p:cNvPr id="0" name=""/>
                      <p:cNvPicPr/>
                      <p:nvPr/>
                    </p:nvPicPr>
                    <p:blipFill>
                      <a:blip r:embed="rId5"/>
                      <a:stretch>
                        <a:fillRect/>
                      </a:stretch>
                    </p:blipFill>
                    <p:spPr>
                      <a:xfrm>
                        <a:off x="838199" y="3384174"/>
                        <a:ext cx="4556381" cy="770731"/>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38881CC-0F63-0D35-B368-3CCD1F35ED22}"/>
              </a:ext>
            </a:extLst>
          </p:cNvPr>
          <p:cNvGraphicFramePr>
            <a:graphicFrameLocks noChangeAspect="1"/>
          </p:cNvGraphicFramePr>
          <p:nvPr>
            <p:extLst>
              <p:ext uri="{D42A27DB-BD31-4B8C-83A1-F6EECF244321}">
                <p14:modId xmlns:p14="http://schemas.microsoft.com/office/powerpoint/2010/main" val="1869739499"/>
              </p:ext>
            </p:extLst>
          </p:nvPr>
        </p:nvGraphicFramePr>
        <p:xfrm>
          <a:off x="798198" y="5084440"/>
          <a:ext cx="2097507" cy="616913"/>
        </p:xfrm>
        <a:graphic>
          <a:graphicData uri="http://schemas.openxmlformats.org/presentationml/2006/ole">
            <mc:AlternateContent xmlns:mc="http://schemas.openxmlformats.org/markup-compatibility/2006">
              <mc:Choice xmlns:v="urn:schemas-microsoft-com:vml" Requires="v">
                <p:oleObj name="Equation" r:id="rId6" imgW="863280" imgH="253800" progId="Equation.DSMT4">
                  <p:embed/>
                </p:oleObj>
              </mc:Choice>
              <mc:Fallback>
                <p:oleObj name="Equation" r:id="rId6" imgW="863280" imgH="253800" progId="Equation.DSMT4">
                  <p:embed/>
                  <p:pic>
                    <p:nvPicPr>
                      <p:cNvPr id="14" name="Object 13">
                        <a:extLst>
                          <a:ext uri="{FF2B5EF4-FFF2-40B4-BE49-F238E27FC236}">
                            <a16:creationId xmlns:a16="http://schemas.microsoft.com/office/drawing/2014/main" id="{CDD0AFEA-2E6B-B5E2-A230-1CB4D96870F5}"/>
                          </a:ext>
                        </a:extLst>
                      </p:cNvPr>
                      <p:cNvPicPr/>
                      <p:nvPr/>
                    </p:nvPicPr>
                    <p:blipFill>
                      <a:blip r:embed="rId7"/>
                      <a:stretch>
                        <a:fillRect/>
                      </a:stretch>
                    </p:blipFill>
                    <p:spPr>
                      <a:xfrm>
                        <a:off x="798198" y="5084440"/>
                        <a:ext cx="2097507" cy="616913"/>
                      </a:xfrm>
                      <a:prstGeom prst="rect">
                        <a:avLst/>
                      </a:prstGeom>
                    </p:spPr>
                  </p:pic>
                </p:oleObj>
              </mc:Fallback>
            </mc:AlternateContent>
          </a:graphicData>
        </a:graphic>
      </p:graphicFrame>
    </p:spTree>
    <p:extLst>
      <p:ext uri="{BB962C8B-B14F-4D97-AF65-F5344CB8AC3E}">
        <p14:creationId xmlns:p14="http://schemas.microsoft.com/office/powerpoint/2010/main" val="336190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0724-E454-1A06-10B9-78BC9ED1F558}"/>
              </a:ext>
            </a:extLst>
          </p:cNvPr>
          <p:cNvSpPr>
            <a:spLocks noGrp="1"/>
          </p:cNvSpPr>
          <p:nvPr>
            <p:ph type="title"/>
          </p:nvPr>
        </p:nvSpPr>
        <p:spPr/>
        <p:txBody>
          <a:bodyPr/>
          <a:lstStyle/>
          <a:p>
            <a:r>
              <a:rPr lang="en-US" dirty="0"/>
              <a:t>That described fertility of initiation cohorts.</a:t>
            </a:r>
            <a:br>
              <a:rPr lang="en-US" dirty="0"/>
            </a:br>
            <a:r>
              <a:rPr lang="en-US" dirty="0"/>
              <a:t>Now get period fertility of initiators F(t) </a:t>
            </a:r>
          </a:p>
        </p:txBody>
      </p:sp>
      <p:sp>
        <p:nvSpPr>
          <p:cNvPr id="3" name="Content Placeholder 2">
            <a:extLst>
              <a:ext uri="{FF2B5EF4-FFF2-40B4-BE49-F238E27FC236}">
                <a16:creationId xmlns:a16="http://schemas.microsoft.com/office/drawing/2014/main" id="{6FA28C51-0CBD-62EE-73E2-ADA9F93E940B}"/>
              </a:ext>
            </a:extLst>
          </p:cNvPr>
          <p:cNvSpPr>
            <a:spLocks noGrp="1"/>
          </p:cNvSpPr>
          <p:nvPr>
            <p:ph idx="1"/>
          </p:nvPr>
        </p:nvSpPr>
        <p:spPr/>
        <p:txBody>
          <a:bodyPr/>
          <a:lstStyle/>
          <a:p>
            <a:pPr marL="0" indent="0">
              <a:buNone/>
            </a:pPr>
            <a:r>
              <a:rPr lang="en-US" dirty="0"/>
              <a:t>Index each variable on x and on t.</a:t>
            </a:r>
          </a:p>
          <a:p>
            <a:pPr marL="0" indent="0">
              <a:buNone/>
            </a:pPr>
            <a:r>
              <a:rPr lang="en-US" dirty="0"/>
              <a:t>Integrate g(</a:t>
            </a:r>
            <a:r>
              <a:rPr lang="en-US" dirty="0" err="1"/>
              <a:t>x,t</a:t>
            </a:r>
            <a:r>
              <a:rPr lang="en-US" dirty="0"/>
              <a:t>) over x at given t to find F(t).</a:t>
            </a:r>
          </a:p>
          <a:p>
            <a:pPr marL="0" indent="0">
              <a:buNone/>
            </a:pPr>
            <a:r>
              <a:rPr lang="en-US" dirty="0"/>
              <a:t>After more math we find for linear case, assuming exp(lambda*20)=0:</a:t>
            </a:r>
          </a:p>
          <a:p>
            <a:pPr marL="0" indent="0">
              <a:buNone/>
            </a:pPr>
            <a:r>
              <a:rPr lang="en-US" dirty="0"/>
              <a:t>				(after x=20, fertility is 0 by assumption)</a:t>
            </a:r>
          </a:p>
          <a:p>
            <a:pPr marL="0" indent="0">
              <a:buNone/>
            </a:pPr>
            <a:endParaRPr lang="en-US" dirty="0"/>
          </a:p>
          <a:p>
            <a:pPr marL="0" indent="0">
              <a:buNone/>
            </a:pPr>
            <a:r>
              <a:rPr lang="en-US" dirty="0"/>
              <a:t>When b=0 D is constant and F(t)=D.</a:t>
            </a:r>
          </a:p>
          <a:p>
            <a:pPr marL="0" indent="0">
              <a:buNone/>
            </a:pPr>
            <a:r>
              <a:rPr lang="en-US" dirty="0"/>
              <a:t>Evaluate for lambda=.2 and b=.1:  	</a:t>
            </a:r>
            <a:r>
              <a:rPr lang="en-US" b="1" dirty="0"/>
              <a:t>F(t) = D(t) + 1.0.</a:t>
            </a:r>
          </a:p>
          <a:p>
            <a:pPr marL="0" indent="0">
              <a:buNone/>
            </a:pPr>
            <a:r>
              <a:rPr lang="en-US" dirty="0"/>
              <a:t>For decline at .1 we get: 			</a:t>
            </a:r>
            <a:r>
              <a:rPr lang="en-US" b="1" dirty="0"/>
              <a:t>F(t)=D(t) – 1.0.</a:t>
            </a:r>
          </a:p>
          <a:p>
            <a:pPr marL="0" indent="0">
              <a:buNone/>
            </a:pPr>
            <a:endParaRPr lang="en-US" dirty="0"/>
          </a:p>
        </p:txBody>
      </p:sp>
      <p:sp>
        <p:nvSpPr>
          <p:cNvPr id="4" name="Footer Placeholder 3">
            <a:extLst>
              <a:ext uri="{FF2B5EF4-FFF2-40B4-BE49-F238E27FC236}">
                <a16:creationId xmlns:a16="http://schemas.microsoft.com/office/drawing/2014/main" id="{8690BC08-7D44-EF4D-3278-EFD19D58FBBB}"/>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975C0A07-1ADE-D5A5-92E6-FC72AD214D9E}"/>
              </a:ext>
            </a:extLst>
          </p:cNvPr>
          <p:cNvSpPr>
            <a:spLocks noGrp="1"/>
          </p:cNvSpPr>
          <p:nvPr>
            <p:ph type="sldNum" sz="quarter" idx="12"/>
          </p:nvPr>
        </p:nvSpPr>
        <p:spPr/>
        <p:txBody>
          <a:bodyPr/>
          <a:lstStyle/>
          <a:p>
            <a:fld id="{6B6E5051-45FE-481E-BC74-724D8AFE1529}" type="slidenum">
              <a:rPr lang="en-US" smtClean="0"/>
              <a:t>15</a:t>
            </a:fld>
            <a:endParaRPr lang="en-US"/>
          </a:p>
        </p:txBody>
      </p:sp>
      <p:graphicFrame>
        <p:nvGraphicFramePr>
          <p:cNvPr id="6" name="Object 5">
            <a:extLst>
              <a:ext uri="{FF2B5EF4-FFF2-40B4-BE49-F238E27FC236}">
                <a16:creationId xmlns:a16="http://schemas.microsoft.com/office/drawing/2014/main" id="{F9584D60-F70F-B9BB-A52D-3AEC72536F22}"/>
              </a:ext>
            </a:extLst>
          </p:cNvPr>
          <p:cNvGraphicFramePr>
            <a:graphicFrameLocks noChangeAspect="1"/>
          </p:cNvGraphicFramePr>
          <p:nvPr>
            <p:extLst>
              <p:ext uri="{D42A27DB-BD31-4B8C-83A1-F6EECF244321}">
                <p14:modId xmlns:p14="http://schemas.microsoft.com/office/powerpoint/2010/main" val="2372686453"/>
              </p:ext>
            </p:extLst>
          </p:nvPr>
        </p:nvGraphicFramePr>
        <p:xfrm>
          <a:off x="838199" y="3428999"/>
          <a:ext cx="3376251" cy="685801"/>
        </p:xfrm>
        <a:graphic>
          <a:graphicData uri="http://schemas.openxmlformats.org/presentationml/2006/ole">
            <mc:AlternateContent xmlns:mc="http://schemas.openxmlformats.org/markup-compatibility/2006">
              <mc:Choice xmlns:v="urn:schemas-microsoft-com:vml" Requires="v">
                <p:oleObj name="Equation" r:id="rId2" imgW="1625400" imgH="330120" progId="Equation.DSMT4">
                  <p:embed/>
                </p:oleObj>
              </mc:Choice>
              <mc:Fallback>
                <p:oleObj name="Equation" r:id="rId2" imgW="1625400" imgH="330120" progId="Equation.DSMT4">
                  <p:embed/>
                  <p:pic>
                    <p:nvPicPr>
                      <p:cNvPr id="0" name=""/>
                      <p:cNvPicPr/>
                      <p:nvPr/>
                    </p:nvPicPr>
                    <p:blipFill>
                      <a:blip r:embed="rId3"/>
                      <a:stretch>
                        <a:fillRect/>
                      </a:stretch>
                    </p:blipFill>
                    <p:spPr>
                      <a:xfrm>
                        <a:off x="838199" y="3428999"/>
                        <a:ext cx="3376251" cy="685801"/>
                      </a:xfrm>
                      <a:prstGeom prst="rect">
                        <a:avLst/>
                      </a:prstGeom>
                    </p:spPr>
                  </p:pic>
                </p:oleObj>
              </mc:Fallback>
            </mc:AlternateContent>
          </a:graphicData>
        </a:graphic>
      </p:graphicFrame>
    </p:spTree>
    <p:extLst>
      <p:ext uri="{BB962C8B-B14F-4D97-AF65-F5344CB8AC3E}">
        <p14:creationId xmlns:p14="http://schemas.microsoft.com/office/powerpoint/2010/main" val="309784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06A3914-245E-6A25-4DA3-44CFB395B09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Period total </a:t>
            </a:r>
            <a:r>
              <a:rPr lang="en-US" sz="3300" kern="1200" dirty="0" err="1">
                <a:solidFill>
                  <a:srgbClr val="FFFFFF"/>
                </a:solidFill>
                <a:latin typeface="+mj-lt"/>
                <a:ea typeface="+mj-ea"/>
                <a:cs typeface="+mj-cs"/>
              </a:rPr>
              <a:t>fert</a:t>
            </a:r>
            <a:r>
              <a:rPr lang="en-US" sz="3300" kern="1200" dirty="0">
                <a:solidFill>
                  <a:srgbClr val="FFFFFF"/>
                </a:solidFill>
                <a:latin typeface="+mj-lt"/>
                <a:ea typeface="+mj-ea"/>
                <a:cs typeface="+mj-cs"/>
              </a:rPr>
              <a:t> when D changes linearly then is constant.</a:t>
            </a:r>
          </a:p>
        </p:txBody>
      </p:sp>
      <p:pic>
        <p:nvPicPr>
          <p:cNvPr id="10" name="Picture 9">
            <a:extLst>
              <a:ext uri="{FF2B5EF4-FFF2-40B4-BE49-F238E27FC236}">
                <a16:creationId xmlns:a16="http://schemas.microsoft.com/office/drawing/2014/main" id="{7D93CD1C-0E0E-5400-0EF6-12C5D7877066}"/>
              </a:ext>
            </a:extLst>
          </p:cNvPr>
          <p:cNvPicPr>
            <a:picLocks noChangeAspect="1"/>
          </p:cNvPicPr>
          <p:nvPr/>
        </p:nvPicPr>
        <p:blipFill>
          <a:blip r:embed="rId2"/>
          <a:stretch>
            <a:fillRect/>
          </a:stretch>
        </p:blipFill>
        <p:spPr>
          <a:xfrm>
            <a:off x="6013388" y="643466"/>
            <a:ext cx="4308556" cy="5568739"/>
          </a:xfrm>
          <a:prstGeom prst="rect">
            <a:avLst/>
          </a:prstGeom>
        </p:spPr>
      </p:pic>
      <p:sp>
        <p:nvSpPr>
          <p:cNvPr id="4" name="Footer Placeholder 3">
            <a:extLst>
              <a:ext uri="{FF2B5EF4-FFF2-40B4-BE49-F238E27FC236}">
                <a16:creationId xmlns:a16="http://schemas.microsoft.com/office/drawing/2014/main" id="{9F7C2DF6-7EB0-C96F-7D62-32F81D8DA936}"/>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5" name="Slide Number Placeholder 4">
            <a:extLst>
              <a:ext uri="{FF2B5EF4-FFF2-40B4-BE49-F238E27FC236}">
                <a16:creationId xmlns:a16="http://schemas.microsoft.com/office/drawing/2014/main" id="{9631CD08-11ED-CDA8-0F19-5231E1DF6897}"/>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180795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5C89-FFDE-4A6B-FDF2-74AA64B739FA}"/>
              </a:ext>
            </a:extLst>
          </p:cNvPr>
          <p:cNvSpPr>
            <a:spLocks noGrp="1"/>
          </p:cNvSpPr>
          <p:nvPr>
            <p:ph type="title"/>
          </p:nvPr>
        </p:nvSpPr>
        <p:spPr/>
        <p:txBody>
          <a:bodyPr/>
          <a:lstStyle/>
          <a:p>
            <a:r>
              <a:rPr lang="en-US" dirty="0"/>
              <a:t>Now dynamics with a sinusoidal variation in D, something like Baby Boom and Bust.</a:t>
            </a:r>
          </a:p>
        </p:txBody>
      </p:sp>
      <p:sp>
        <p:nvSpPr>
          <p:cNvPr id="3" name="Content Placeholder 2">
            <a:extLst>
              <a:ext uri="{FF2B5EF4-FFF2-40B4-BE49-F238E27FC236}">
                <a16:creationId xmlns:a16="http://schemas.microsoft.com/office/drawing/2014/main" id="{2F1D5E6E-622C-896A-327F-86D373960896}"/>
              </a:ext>
            </a:extLst>
          </p:cNvPr>
          <p:cNvSpPr>
            <a:spLocks noGrp="1"/>
          </p:cNvSpPr>
          <p:nvPr>
            <p:ph idx="1"/>
          </p:nvPr>
        </p:nvSpPr>
        <p:spPr>
          <a:xfrm>
            <a:off x="838200" y="1833646"/>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After some heroic math/arithmetic we find: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A345DE01-E1CD-4E72-BE3E-A24920F9A93E}"/>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04863212-9CA5-2AC8-7EF9-E56ACA967E94}"/>
              </a:ext>
            </a:extLst>
          </p:cNvPr>
          <p:cNvSpPr>
            <a:spLocks noGrp="1"/>
          </p:cNvSpPr>
          <p:nvPr>
            <p:ph type="sldNum" sz="quarter" idx="12"/>
          </p:nvPr>
        </p:nvSpPr>
        <p:spPr/>
        <p:txBody>
          <a:bodyPr/>
          <a:lstStyle/>
          <a:p>
            <a:fld id="{6B6E5051-45FE-481E-BC74-724D8AFE1529}" type="slidenum">
              <a:rPr lang="en-US" smtClean="0"/>
              <a:t>17</a:t>
            </a:fld>
            <a:endParaRPr lang="en-US"/>
          </a:p>
        </p:txBody>
      </p:sp>
      <p:graphicFrame>
        <p:nvGraphicFramePr>
          <p:cNvPr id="6" name="Object 5">
            <a:extLst>
              <a:ext uri="{FF2B5EF4-FFF2-40B4-BE49-F238E27FC236}">
                <a16:creationId xmlns:a16="http://schemas.microsoft.com/office/drawing/2014/main" id="{709E78B3-CE84-B482-0A4B-D969AD26D420}"/>
              </a:ext>
            </a:extLst>
          </p:cNvPr>
          <p:cNvGraphicFramePr>
            <a:graphicFrameLocks noChangeAspect="1"/>
          </p:cNvGraphicFramePr>
          <p:nvPr>
            <p:extLst>
              <p:ext uri="{D42A27DB-BD31-4B8C-83A1-F6EECF244321}">
                <p14:modId xmlns:p14="http://schemas.microsoft.com/office/powerpoint/2010/main" val="1602591284"/>
              </p:ext>
            </p:extLst>
          </p:nvPr>
        </p:nvGraphicFramePr>
        <p:xfrm>
          <a:off x="989931" y="1646238"/>
          <a:ext cx="2874476" cy="922002"/>
        </p:xfrm>
        <a:graphic>
          <a:graphicData uri="http://schemas.openxmlformats.org/presentationml/2006/ole">
            <mc:AlternateContent xmlns:mc="http://schemas.openxmlformats.org/markup-compatibility/2006">
              <mc:Choice xmlns:v="urn:schemas-microsoft-com:vml" Requires="v">
                <p:oleObj name="Equation" r:id="rId2" imgW="1346040" imgH="431640" progId="Equation.DSMT4">
                  <p:embed/>
                </p:oleObj>
              </mc:Choice>
              <mc:Fallback>
                <p:oleObj name="Equation" r:id="rId2" imgW="1346040" imgH="431640" progId="Equation.DSMT4">
                  <p:embed/>
                  <p:pic>
                    <p:nvPicPr>
                      <p:cNvPr id="0" name=""/>
                      <p:cNvPicPr/>
                      <p:nvPr/>
                    </p:nvPicPr>
                    <p:blipFill>
                      <a:blip r:embed="rId3"/>
                      <a:stretch>
                        <a:fillRect/>
                      </a:stretch>
                    </p:blipFill>
                    <p:spPr>
                      <a:xfrm>
                        <a:off x="989931" y="1646238"/>
                        <a:ext cx="2874476" cy="922002"/>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3BC8F4A3-61F8-32C5-5FAF-D30829518E25}"/>
              </a:ext>
            </a:extLst>
          </p:cNvPr>
          <p:cNvGraphicFramePr>
            <a:graphicFrameLocks noChangeAspect="1"/>
          </p:cNvGraphicFramePr>
          <p:nvPr>
            <p:extLst>
              <p:ext uri="{D42A27DB-BD31-4B8C-83A1-F6EECF244321}">
                <p14:modId xmlns:p14="http://schemas.microsoft.com/office/powerpoint/2010/main" val="2355590878"/>
              </p:ext>
            </p:extLst>
          </p:nvPr>
        </p:nvGraphicFramePr>
        <p:xfrm>
          <a:off x="962813" y="2605907"/>
          <a:ext cx="2901594" cy="922002"/>
        </p:xfrm>
        <a:graphic>
          <a:graphicData uri="http://schemas.openxmlformats.org/presentationml/2006/ole">
            <mc:AlternateContent xmlns:mc="http://schemas.openxmlformats.org/markup-compatibility/2006">
              <mc:Choice xmlns:v="urn:schemas-microsoft-com:vml" Requires="v">
                <p:oleObj name="Equation" r:id="rId4" imgW="1358640" imgH="431640" progId="Equation.DSMT4">
                  <p:embed/>
                </p:oleObj>
              </mc:Choice>
              <mc:Fallback>
                <p:oleObj name="Equation" r:id="rId4" imgW="1358640" imgH="431640" progId="Equation.DSMT4">
                  <p:embed/>
                  <p:pic>
                    <p:nvPicPr>
                      <p:cNvPr id="0" name=""/>
                      <p:cNvPicPr/>
                      <p:nvPr/>
                    </p:nvPicPr>
                    <p:blipFill>
                      <a:blip r:embed="rId5"/>
                      <a:stretch>
                        <a:fillRect/>
                      </a:stretch>
                    </p:blipFill>
                    <p:spPr>
                      <a:xfrm>
                        <a:off x="962813" y="2605907"/>
                        <a:ext cx="2901594" cy="922002"/>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5D97BD59-533A-F012-8D35-FCF6F437249C}"/>
              </a:ext>
            </a:extLst>
          </p:cNvPr>
          <p:cNvPicPr>
            <a:picLocks noChangeAspect="1"/>
          </p:cNvPicPr>
          <p:nvPr/>
        </p:nvPicPr>
        <p:blipFill>
          <a:blip r:embed="rId6"/>
          <a:stretch>
            <a:fillRect/>
          </a:stretch>
        </p:blipFill>
        <p:spPr>
          <a:xfrm>
            <a:off x="687421" y="4637830"/>
            <a:ext cx="6870699" cy="1458170"/>
          </a:xfrm>
          <a:prstGeom prst="rect">
            <a:avLst/>
          </a:prstGeom>
        </p:spPr>
      </p:pic>
    </p:spTree>
    <p:extLst>
      <p:ext uri="{BB962C8B-B14F-4D97-AF65-F5344CB8AC3E}">
        <p14:creationId xmlns:p14="http://schemas.microsoft.com/office/powerpoint/2010/main" val="250428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ED08B-CFC7-F43B-4449-9E6157B7356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400" kern="1200" dirty="0">
                <a:solidFill>
                  <a:srgbClr val="FFFFFF"/>
                </a:solidFill>
                <a:latin typeface="+mj-lt"/>
                <a:ea typeface="+mj-ea"/>
                <a:cs typeface="+mj-cs"/>
              </a:rPr>
              <a:t>Simulated from fitted model in “Aiming” when D(t) varies from 2.1 to 3.1 over 50-year sinusoidal cycle.</a:t>
            </a:r>
            <a:br>
              <a:rPr lang="en-US" sz="1400" kern="1200" dirty="0">
                <a:solidFill>
                  <a:srgbClr val="FFFFFF"/>
                </a:solidFill>
                <a:latin typeface="+mj-lt"/>
                <a:ea typeface="+mj-ea"/>
                <a:cs typeface="+mj-cs"/>
              </a:rPr>
            </a:br>
            <a:br>
              <a:rPr lang="en-US" sz="1400" kern="1200" dirty="0">
                <a:solidFill>
                  <a:srgbClr val="FFFFFF"/>
                </a:solidFill>
                <a:latin typeface="+mj-lt"/>
                <a:ea typeface="+mj-ea"/>
                <a:cs typeface="+mj-cs"/>
              </a:rPr>
            </a:br>
            <a:r>
              <a:rPr lang="en-US" sz="1400" kern="1200" dirty="0">
                <a:solidFill>
                  <a:srgbClr val="FFFFFF"/>
                </a:solidFill>
                <a:latin typeface="+mj-lt"/>
                <a:ea typeface="+mj-ea"/>
                <a:cs typeface="+mj-cs"/>
              </a:rPr>
              <a:t>*Peak of TFR is 5 years after peak in D</a:t>
            </a:r>
            <a:br>
              <a:rPr lang="en-US" sz="1400" kern="1200" dirty="0">
                <a:solidFill>
                  <a:srgbClr val="FFFFFF"/>
                </a:solidFill>
                <a:latin typeface="+mj-lt"/>
                <a:ea typeface="+mj-ea"/>
                <a:cs typeface="+mj-cs"/>
              </a:rPr>
            </a:br>
            <a:r>
              <a:rPr lang="en-US" sz="1400" kern="1200" dirty="0">
                <a:solidFill>
                  <a:srgbClr val="FFFFFF"/>
                </a:solidFill>
                <a:latin typeface="+mj-lt"/>
                <a:ea typeface="+mj-ea"/>
                <a:cs typeface="+mj-cs"/>
              </a:rPr>
              <a:t>*</a:t>
            </a:r>
            <a:r>
              <a:rPr lang="en-US" sz="1400" dirty="0">
                <a:solidFill>
                  <a:srgbClr val="FFFFFF"/>
                </a:solidFill>
              </a:rPr>
              <a:t>Amplitude of swing in TFR is twice swing in D.</a:t>
            </a:r>
          </a:p>
        </p:txBody>
      </p:sp>
      <p:pic>
        <p:nvPicPr>
          <p:cNvPr id="8" name="Picture Placeholder 7">
            <a:extLst>
              <a:ext uri="{FF2B5EF4-FFF2-40B4-BE49-F238E27FC236}">
                <a16:creationId xmlns:a16="http://schemas.microsoft.com/office/drawing/2014/main" id="{AD8101E7-1A54-94E4-0ED0-4C237BBE0B0D}"/>
              </a:ext>
            </a:extLst>
          </p:cNvPr>
          <p:cNvPicPr>
            <a:picLocks noGrp="1" noChangeAspect="1"/>
          </p:cNvPicPr>
          <p:nvPr>
            <p:ph type="pic" idx="1"/>
          </p:nvPr>
        </p:nvPicPr>
        <p:blipFill rotWithShape="1">
          <a:blip r:embed="rId2"/>
          <a:srcRect l="10017" r="10017"/>
          <a:stretch/>
        </p:blipFill>
        <p:spPr>
          <a:xfrm>
            <a:off x="4777316" y="750787"/>
            <a:ext cx="6780700" cy="5354096"/>
          </a:xfrm>
          <a:prstGeom prst="rect">
            <a:avLst/>
          </a:prstGeom>
        </p:spPr>
      </p:pic>
      <p:sp>
        <p:nvSpPr>
          <p:cNvPr id="5" name="Footer Placeholder 4">
            <a:extLst>
              <a:ext uri="{FF2B5EF4-FFF2-40B4-BE49-F238E27FC236}">
                <a16:creationId xmlns:a16="http://schemas.microsoft.com/office/drawing/2014/main" id="{48F63F82-D709-D27B-AC00-BA58D82A1B4E}"/>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6" name="Slide Number Placeholder 5">
            <a:extLst>
              <a:ext uri="{FF2B5EF4-FFF2-40B4-BE49-F238E27FC236}">
                <a16:creationId xmlns:a16="http://schemas.microsoft.com/office/drawing/2014/main" id="{1AF0A359-A08C-C436-DAA8-350FE140ED9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18</a:t>
            </a:fld>
            <a:endParaRPr lang="en-US">
              <a:solidFill>
                <a:schemeClr val="tx1">
                  <a:alpha val="80000"/>
                </a:schemeClr>
              </a:solidFill>
            </a:endParaRPr>
          </a:p>
        </p:txBody>
      </p:sp>
    </p:spTree>
    <p:extLst>
      <p:ext uri="{BB962C8B-B14F-4D97-AF65-F5344CB8AC3E}">
        <p14:creationId xmlns:p14="http://schemas.microsoft.com/office/powerpoint/2010/main" val="223827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AD8101E7-1A54-94E4-0ED0-4C237BBE0B0D}"/>
              </a:ext>
            </a:extLst>
          </p:cNvPr>
          <p:cNvPicPr>
            <a:picLocks noGrp="1" noChangeAspect="1"/>
          </p:cNvPicPr>
          <p:nvPr>
            <p:ph type="pic" idx="1"/>
          </p:nvPr>
        </p:nvPicPr>
        <p:blipFill rotWithShape="1">
          <a:blip r:embed="rId2"/>
          <a:srcRect l="10017" r="10017"/>
          <a:stretch/>
        </p:blipFill>
        <p:spPr>
          <a:xfrm>
            <a:off x="4777316" y="750787"/>
            <a:ext cx="6780700" cy="5354096"/>
          </a:xfrm>
          <a:prstGeom prst="rect">
            <a:avLst/>
          </a:prstGeom>
        </p:spPr>
      </p:pic>
      <p:sp>
        <p:nvSpPr>
          <p:cNvPr id="5" name="Footer Placeholder 4">
            <a:extLst>
              <a:ext uri="{FF2B5EF4-FFF2-40B4-BE49-F238E27FC236}">
                <a16:creationId xmlns:a16="http://schemas.microsoft.com/office/drawing/2014/main" id="{48F63F82-D709-D27B-AC00-BA58D82A1B4E}"/>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6" name="Slide Number Placeholder 5">
            <a:extLst>
              <a:ext uri="{FF2B5EF4-FFF2-40B4-BE49-F238E27FC236}">
                <a16:creationId xmlns:a16="http://schemas.microsoft.com/office/drawing/2014/main" id="{1AF0A359-A08C-C436-DAA8-350FE140ED9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19</a:t>
            </a:fld>
            <a:endParaRPr lang="en-US">
              <a:solidFill>
                <a:schemeClr val="tx1">
                  <a:alpha val="80000"/>
                </a:schemeClr>
              </a:solidFill>
            </a:endParaRPr>
          </a:p>
        </p:txBody>
      </p:sp>
      <p:sp>
        <p:nvSpPr>
          <p:cNvPr id="4" name="Title 3">
            <a:extLst>
              <a:ext uri="{FF2B5EF4-FFF2-40B4-BE49-F238E27FC236}">
                <a16:creationId xmlns:a16="http://schemas.microsoft.com/office/drawing/2014/main" id="{191A3C19-CAD2-867D-D5C5-D57EC52662B3}"/>
              </a:ext>
            </a:extLst>
          </p:cNvPr>
          <p:cNvSpPr>
            <a:spLocks noGrp="1"/>
          </p:cNvSpPr>
          <p:nvPr>
            <p:ph type="title"/>
          </p:nvPr>
        </p:nvSpPr>
        <p:spPr>
          <a:xfrm>
            <a:off x="839788" y="457199"/>
            <a:ext cx="3932237" cy="3681663"/>
          </a:xfrm>
        </p:spPr>
        <p:txBody>
          <a:bodyPr>
            <a:normAutofit/>
          </a:bodyPr>
          <a:lstStyle/>
          <a:p>
            <a:r>
              <a:rPr lang="en-US" sz="2400" dirty="0"/>
              <a:t>Why does TFR peak before D? </a:t>
            </a:r>
            <a:br>
              <a:rPr lang="en-US" sz="2400" dirty="0"/>
            </a:br>
            <a:br>
              <a:rPr lang="en-US" sz="2400" dirty="0"/>
            </a:br>
            <a:r>
              <a:rPr lang="en-US" sz="2400" dirty="0"/>
              <a:t>Recall TFR is related to rate of change of D.</a:t>
            </a:r>
            <a:br>
              <a:rPr lang="en-US" sz="2400" dirty="0"/>
            </a:br>
            <a:br>
              <a:rPr lang="en-US" sz="2400" dirty="0"/>
            </a:br>
            <a:r>
              <a:rPr lang="en-US" sz="2400" dirty="0"/>
              <a:t>TFR highest when D is rising most rapidly, and declines when it slows, well before its peak.</a:t>
            </a:r>
          </a:p>
        </p:txBody>
      </p:sp>
    </p:spTree>
    <p:extLst>
      <p:ext uri="{BB962C8B-B14F-4D97-AF65-F5344CB8AC3E}">
        <p14:creationId xmlns:p14="http://schemas.microsoft.com/office/powerpoint/2010/main" val="302141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17705-8F6E-E9AC-859C-739E5327828D}"/>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dirty="0">
                <a:solidFill>
                  <a:schemeClr val="tx1"/>
                </a:solidFill>
                <a:latin typeface="+mj-lt"/>
                <a:ea typeface="+mj-ea"/>
                <a:cs typeface="+mj-cs"/>
              </a:rPr>
              <a:t>Current work on evolutionary life history theory of fertility </a:t>
            </a:r>
          </a:p>
        </p:txBody>
      </p:sp>
      <p:pic>
        <p:nvPicPr>
          <p:cNvPr id="9" name="Picture 8">
            <a:extLst>
              <a:ext uri="{FF2B5EF4-FFF2-40B4-BE49-F238E27FC236}">
                <a16:creationId xmlns:a16="http://schemas.microsoft.com/office/drawing/2014/main" id="{5CD082D2-31E2-D7F3-3A1F-7D4A2D7F9730}"/>
              </a:ext>
            </a:extLst>
          </p:cNvPr>
          <p:cNvPicPr>
            <a:picLocks noChangeAspect="1"/>
          </p:cNvPicPr>
          <p:nvPr/>
        </p:nvPicPr>
        <p:blipFill>
          <a:blip r:embed="rId2"/>
          <a:stretch>
            <a:fillRect/>
          </a:stretch>
        </p:blipFill>
        <p:spPr>
          <a:xfrm>
            <a:off x="181234" y="2410771"/>
            <a:ext cx="5828261" cy="3847784"/>
          </a:xfrm>
          <a:prstGeom prst="rect">
            <a:avLst/>
          </a:prstGeom>
        </p:spPr>
      </p:pic>
      <p:pic>
        <p:nvPicPr>
          <p:cNvPr id="7" name="Content Placeholder 6">
            <a:extLst>
              <a:ext uri="{FF2B5EF4-FFF2-40B4-BE49-F238E27FC236}">
                <a16:creationId xmlns:a16="http://schemas.microsoft.com/office/drawing/2014/main" id="{9B35C5F1-9A03-DE9C-7CB1-DD088FA6718F}"/>
              </a:ext>
            </a:extLst>
          </p:cNvPr>
          <p:cNvPicPr>
            <a:picLocks noGrp="1" noChangeAspect="1"/>
          </p:cNvPicPr>
          <p:nvPr>
            <p:ph idx="1"/>
          </p:nvPr>
        </p:nvPicPr>
        <p:blipFill>
          <a:blip r:embed="rId3"/>
          <a:stretch>
            <a:fillRect/>
          </a:stretch>
        </p:blipFill>
        <p:spPr>
          <a:xfrm>
            <a:off x="6182505" y="2619658"/>
            <a:ext cx="5828261" cy="3430010"/>
          </a:xfrm>
          <a:prstGeom prst="rect">
            <a:avLst/>
          </a:prstGeom>
        </p:spPr>
      </p:pic>
      <p:sp>
        <p:nvSpPr>
          <p:cNvPr id="4" name="Footer Placeholder 3">
            <a:extLst>
              <a:ext uri="{FF2B5EF4-FFF2-40B4-BE49-F238E27FC236}">
                <a16:creationId xmlns:a16="http://schemas.microsoft.com/office/drawing/2014/main" id="{A627E469-4501-61B5-DCD0-75473968232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Ronald Lee, UC Berkeley, June 8 2023</a:t>
            </a:r>
          </a:p>
        </p:txBody>
      </p:sp>
      <p:sp>
        <p:nvSpPr>
          <p:cNvPr id="5" name="Slide Number Placeholder 4">
            <a:extLst>
              <a:ext uri="{FF2B5EF4-FFF2-40B4-BE49-F238E27FC236}">
                <a16:creationId xmlns:a16="http://schemas.microsoft.com/office/drawing/2014/main" id="{C0277460-34DD-645B-0FEC-B73C5AE7908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B6E5051-45FE-481E-BC74-724D8AFE1529}" type="slidenum">
              <a:rPr lang="en-US" smtClean="0"/>
              <a:pPr>
                <a:spcAft>
                  <a:spcPts val="600"/>
                </a:spcAft>
              </a:pPr>
              <a:t>2</a:t>
            </a:fld>
            <a:endParaRPr lang="en-US"/>
          </a:p>
        </p:txBody>
      </p:sp>
    </p:spTree>
    <p:extLst>
      <p:ext uri="{BB962C8B-B14F-4D97-AF65-F5344CB8AC3E}">
        <p14:creationId xmlns:p14="http://schemas.microsoft.com/office/powerpoint/2010/main" val="1173052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8050C8-1516-2EAD-3D3D-2A69DD4DC422}"/>
              </a:ext>
            </a:extLst>
          </p:cNvPr>
          <p:cNvSpPr>
            <a:spLocks noGrp="1"/>
          </p:cNvSpPr>
          <p:nvPr>
            <p:ph type="title"/>
          </p:nvPr>
        </p:nvSpPr>
        <p:spPr/>
        <p:txBody>
          <a:bodyPr/>
          <a:lstStyle/>
          <a:p>
            <a:r>
              <a:rPr lang="en-US" dirty="0"/>
              <a:t>Many questioned the value of survey data on fertility expectations or intentions. </a:t>
            </a:r>
          </a:p>
        </p:txBody>
      </p:sp>
      <p:sp>
        <p:nvSpPr>
          <p:cNvPr id="8" name="Content Placeholder 7">
            <a:extLst>
              <a:ext uri="{FF2B5EF4-FFF2-40B4-BE49-F238E27FC236}">
                <a16:creationId xmlns:a16="http://schemas.microsoft.com/office/drawing/2014/main" id="{6E7EF3CA-494E-581E-CB02-8C7E044D767D}"/>
              </a:ext>
            </a:extLst>
          </p:cNvPr>
          <p:cNvSpPr>
            <a:spLocks noGrp="1"/>
          </p:cNvSpPr>
          <p:nvPr>
            <p:ph idx="1"/>
          </p:nvPr>
        </p:nvSpPr>
        <p:spPr/>
        <p:txBody>
          <a:bodyPr>
            <a:normAutofit fontScale="92500"/>
          </a:bodyPr>
          <a:lstStyle/>
          <a:p>
            <a:pPr marL="0" indent="0">
              <a:buNone/>
            </a:pPr>
            <a:r>
              <a:rPr lang="en-US" dirty="0"/>
              <a:t>For example,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Easterlin</a:t>
            </a:r>
            <a:r>
              <a:rPr lang="en-US" sz="2800" dirty="0">
                <a:effectLst/>
                <a:latin typeface="Calibri" panose="020F0502020204030204" pitchFamily="34" charset="0"/>
                <a:ea typeface="Calibri" panose="020F0502020204030204" pitchFamily="34" charset="0"/>
                <a:cs typeface="Times New Roman" panose="02020603050405020304" pitchFamily="18" charset="0"/>
              </a:rPr>
              <a:t> observed that period fertility rates declined well before either ideal of expected fertility, and concluded that '' ... changes in behavior precede those in attitudes, rather than vice versa"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Easterlin</a:t>
            </a:r>
            <a:r>
              <a:rPr lang="en-US" sz="2800" dirty="0">
                <a:effectLst/>
                <a:latin typeface="Calibri" panose="020F0502020204030204" pitchFamily="34" charset="0"/>
                <a:ea typeface="Calibri" panose="020F0502020204030204" pitchFamily="34" charset="0"/>
                <a:cs typeface="Times New Roman" panose="02020603050405020304" pitchFamily="18" charset="0"/>
              </a:rPr>
              <a:t> 1973, p.209).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Easterlin's</a:t>
            </a:r>
            <a:r>
              <a:rPr lang="en-US" sz="2800" dirty="0">
                <a:effectLst/>
                <a:latin typeface="Calibri" panose="020F0502020204030204" pitchFamily="34" charset="0"/>
                <a:ea typeface="Calibri" panose="020F0502020204030204" pitchFamily="34" charset="0"/>
                <a:cs typeface="Times New Roman" panose="02020603050405020304" pitchFamily="18" charset="0"/>
              </a:rPr>
              <a:t> conclusion was cited with approval by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Westoff</a:t>
            </a:r>
            <a:r>
              <a:rPr lang="en-US" sz="2800" dirty="0">
                <a:effectLst/>
                <a:latin typeface="Calibri" panose="020F0502020204030204" pitchFamily="34" charset="0"/>
                <a:ea typeface="Calibri" panose="020F0502020204030204" pitchFamily="34" charset="0"/>
                <a:cs typeface="Times New Roman" panose="02020603050405020304" pitchFamily="18" charset="0"/>
              </a:rPr>
              <a:t> (1978, p. 3).</a:t>
            </a:r>
          </a:p>
          <a:p>
            <a:pPr marL="0" indent="0">
              <a:buNone/>
            </a:pPr>
            <a:endParaRPr lang="en-US" dirty="0">
              <a:latin typeface="Calibri" panose="020F0502020204030204" pitchFamily="34" charset="0"/>
              <a:cs typeface="Times New Roman" panose="02020603050405020304" pitchFamily="18" charset="0"/>
            </a:endParaRPr>
          </a:p>
          <a:p>
            <a:pPr marL="0" indent="0">
              <a:buNone/>
            </a:pPr>
            <a:r>
              <a:rPr lang="en-US" dirty="0">
                <a:latin typeface="Calibri" panose="020F0502020204030204" pitchFamily="34" charset="0"/>
                <a:cs typeface="Times New Roman" panose="02020603050405020304" pitchFamily="18" charset="0"/>
              </a:rPr>
              <a:t>The idea was that the survey data reflected ex post rationalizations of prior behavior. </a:t>
            </a:r>
          </a:p>
          <a:p>
            <a:pPr marL="0" indent="0">
              <a:buNone/>
            </a:pPr>
            <a:endParaRPr lang="en-US" dirty="0">
              <a:latin typeface="Calibri" panose="020F0502020204030204" pitchFamily="34" charset="0"/>
              <a:cs typeface="Times New Roman" panose="02020603050405020304" pitchFamily="18" charset="0"/>
            </a:endParaRPr>
          </a:p>
          <a:p>
            <a:pPr marL="0" indent="0">
              <a:buNone/>
            </a:pPr>
            <a:r>
              <a:rPr lang="en-US" dirty="0">
                <a:latin typeface="Calibri" panose="020F0502020204030204" pitchFamily="34" charset="0"/>
                <a:cs typeface="Times New Roman" panose="02020603050405020304" pitchFamily="18" charset="0"/>
              </a:rPr>
              <a:t>Here we see that the earlier downturn in TFR is quite consistent with the expectations type data having real meaning. </a:t>
            </a:r>
            <a:endParaRPr lang="en-US" dirty="0"/>
          </a:p>
        </p:txBody>
      </p:sp>
      <p:sp>
        <p:nvSpPr>
          <p:cNvPr id="5" name="Footer Placeholder 4">
            <a:extLst>
              <a:ext uri="{FF2B5EF4-FFF2-40B4-BE49-F238E27FC236}">
                <a16:creationId xmlns:a16="http://schemas.microsoft.com/office/drawing/2014/main" id="{2BB45C77-3A34-25AC-1F2E-CFB7B5D2528D}"/>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4B66500C-072C-12BA-384A-8AAD11FF354C}"/>
              </a:ext>
            </a:extLst>
          </p:cNvPr>
          <p:cNvSpPr>
            <a:spLocks noGrp="1"/>
          </p:cNvSpPr>
          <p:nvPr>
            <p:ph type="sldNum" sz="quarter" idx="12"/>
          </p:nvPr>
        </p:nvSpPr>
        <p:spPr/>
        <p:txBody>
          <a:bodyPr/>
          <a:lstStyle/>
          <a:p>
            <a:fld id="{6B6E5051-45FE-481E-BC74-724D8AFE1529}" type="slidenum">
              <a:rPr lang="en-US" smtClean="0"/>
              <a:t>20</a:t>
            </a:fld>
            <a:endParaRPr lang="en-US"/>
          </a:p>
        </p:txBody>
      </p:sp>
    </p:spTree>
    <p:extLst>
      <p:ext uri="{BB962C8B-B14F-4D97-AF65-F5344CB8AC3E}">
        <p14:creationId xmlns:p14="http://schemas.microsoft.com/office/powerpoint/2010/main" val="2595455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026C-1C33-A227-A7F2-92B094547FED}"/>
              </a:ext>
            </a:extLst>
          </p:cNvPr>
          <p:cNvSpPr>
            <a:spLocks noGrp="1"/>
          </p:cNvSpPr>
          <p:nvPr>
            <p:ph type="title"/>
          </p:nvPr>
        </p:nvSpPr>
        <p:spPr/>
        <p:txBody>
          <a:bodyPr/>
          <a:lstStyle/>
          <a:p>
            <a:r>
              <a:rPr lang="en-US" dirty="0"/>
              <a:t>Anything troubling about this analysis? Plenty. </a:t>
            </a:r>
          </a:p>
        </p:txBody>
      </p:sp>
      <p:sp>
        <p:nvSpPr>
          <p:cNvPr id="3" name="Content Placeholder 2">
            <a:extLst>
              <a:ext uri="{FF2B5EF4-FFF2-40B4-BE49-F238E27FC236}">
                <a16:creationId xmlns:a16="http://schemas.microsoft.com/office/drawing/2014/main" id="{5220433A-EBB5-EC1C-8443-F35A01E45C3B}"/>
              </a:ext>
            </a:extLst>
          </p:cNvPr>
          <p:cNvSpPr>
            <a:spLocks noGrp="1"/>
          </p:cNvSpPr>
          <p:nvPr>
            <p:ph idx="1"/>
          </p:nvPr>
        </p:nvSpPr>
        <p:spPr>
          <a:xfrm>
            <a:off x="866774" y="1847849"/>
            <a:ext cx="10487025" cy="4329113"/>
          </a:xfrm>
        </p:spPr>
        <p:txBody>
          <a:bodyPr/>
          <a:lstStyle/>
          <a:p>
            <a:r>
              <a:rPr lang="en-US" dirty="0"/>
              <a:t>Here are two problems: </a:t>
            </a:r>
          </a:p>
          <a:p>
            <a:pPr marL="0" indent="0">
              <a:buNone/>
            </a:pPr>
            <a:r>
              <a:rPr lang="en-US" dirty="0"/>
              <a:t>“Does this mean that birth intervals are half as long when additional desired fertility is twice as great? That can’t be.”</a:t>
            </a:r>
          </a:p>
          <a:p>
            <a:pPr marL="0" indent="0">
              <a:buNone/>
            </a:pPr>
            <a:r>
              <a:rPr lang="en-US" dirty="0"/>
              <a:t>“Those equations may hold when D is rising, but when D is falling they assume that women can reverse previous births, that is have negative fertility.” </a:t>
            </a:r>
          </a:p>
          <a:p>
            <a:pPr marL="0" indent="0">
              <a:buNone/>
            </a:pPr>
            <a:r>
              <a:rPr lang="en-US" dirty="0"/>
              <a:t>Let’s explore one at a time.</a:t>
            </a:r>
          </a:p>
        </p:txBody>
      </p:sp>
      <p:sp>
        <p:nvSpPr>
          <p:cNvPr id="4" name="Footer Placeholder 3">
            <a:extLst>
              <a:ext uri="{FF2B5EF4-FFF2-40B4-BE49-F238E27FC236}">
                <a16:creationId xmlns:a16="http://schemas.microsoft.com/office/drawing/2014/main" id="{F8736983-AB2E-97BF-2217-30A5D3BC4E4C}"/>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AD93E079-5D5D-43A3-8B6B-A8FC3087DD01}"/>
              </a:ext>
            </a:extLst>
          </p:cNvPr>
          <p:cNvSpPr>
            <a:spLocks noGrp="1"/>
          </p:cNvSpPr>
          <p:nvPr>
            <p:ph type="sldNum" sz="quarter" idx="12"/>
          </p:nvPr>
        </p:nvSpPr>
        <p:spPr/>
        <p:txBody>
          <a:bodyPr/>
          <a:lstStyle/>
          <a:p>
            <a:fld id="{6B6E5051-45FE-481E-BC74-724D8AFE1529}" type="slidenum">
              <a:rPr lang="en-US" smtClean="0"/>
              <a:t>21</a:t>
            </a:fld>
            <a:endParaRPr lang="en-US"/>
          </a:p>
        </p:txBody>
      </p:sp>
    </p:spTree>
    <p:extLst>
      <p:ext uri="{BB962C8B-B14F-4D97-AF65-F5344CB8AC3E}">
        <p14:creationId xmlns:p14="http://schemas.microsoft.com/office/powerpoint/2010/main" val="351766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BD07-4831-0FE4-2430-9E1725CC3800}"/>
              </a:ext>
            </a:extLst>
          </p:cNvPr>
          <p:cNvSpPr>
            <a:spLocks noGrp="1"/>
          </p:cNvSpPr>
          <p:nvPr>
            <p:ph type="title"/>
          </p:nvPr>
        </p:nvSpPr>
        <p:spPr/>
        <p:txBody>
          <a:bodyPr/>
          <a:lstStyle/>
          <a:p>
            <a:r>
              <a:rPr lang="en-US" dirty="0"/>
              <a:t>Let’s address first problem by unpacking A</a:t>
            </a:r>
          </a:p>
        </p:txBody>
      </p:sp>
      <p:sp>
        <p:nvSpPr>
          <p:cNvPr id="3" name="Content Placeholder 2">
            <a:extLst>
              <a:ext uri="{FF2B5EF4-FFF2-40B4-BE49-F238E27FC236}">
                <a16:creationId xmlns:a16="http://schemas.microsoft.com/office/drawing/2014/main" id="{D9288D8F-655E-02B7-821B-59DF56EA532D}"/>
              </a:ext>
            </a:extLst>
          </p:cNvPr>
          <p:cNvSpPr>
            <a:spLocks noGrp="1"/>
          </p:cNvSpPr>
          <p:nvPr>
            <p:ph idx="1"/>
          </p:nvPr>
        </p:nvSpPr>
        <p:spPr>
          <a:xfrm>
            <a:off x="838200" y="1491916"/>
            <a:ext cx="10515600" cy="4685047"/>
          </a:xfrm>
        </p:spPr>
        <p:txBody>
          <a:bodyPr>
            <a:normAutofit fontScale="92500" lnSpcReduction="10000"/>
          </a:bodyPr>
          <a:lstStyle/>
          <a:p>
            <a:r>
              <a:rPr lang="en-US" dirty="0"/>
              <a:t>Let p(x) be the proportion of nonterminators at age x, that is, women who have not yet reached their target.</a:t>
            </a:r>
          </a:p>
          <a:p>
            <a:r>
              <a:rPr lang="en-US" dirty="0"/>
              <a:t>Let		be the average additional wanted children at age x for nonterminators. Let m(x) be the birth rate to nonterminators.</a:t>
            </a:r>
          </a:p>
          <a:p>
            <a:r>
              <a:rPr lang="en-US" dirty="0"/>
              <a:t>Then:  First problem: Let’s break down A, additional wanted.</a:t>
            </a:r>
          </a:p>
          <a:p>
            <a:endParaRPr lang="en-US" dirty="0"/>
          </a:p>
          <a:p>
            <a:endParaRPr lang="en-US" dirty="0"/>
          </a:p>
          <a:p>
            <a:endParaRPr lang="en-US" dirty="0"/>
          </a:p>
          <a:p>
            <a:pPr marL="0" indent="0">
              <a:buNone/>
            </a:pPr>
            <a:endParaRPr lang="en-US" dirty="0"/>
          </a:p>
          <a:p>
            <a:pPr marL="0" indent="0">
              <a:buNone/>
            </a:pPr>
            <a:r>
              <a:rPr lang="en-US" dirty="0"/>
              <a:t>					Empirically, both m(x) and	          rise with</a:t>
            </a:r>
          </a:p>
          <a:p>
            <a:pPr marL="0" indent="0">
              <a:buNone/>
            </a:pPr>
            <a:r>
              <a:rPr lang="en-US" dirty="0"/>
              <a:t>				             age, and their ratio is quite constant at .2.</a:t>
            </a:r>
          </a:p>
        </p:txBody>
      </p:sp>
      <p:sp>
        <p:nvSpPr>
          <p:cNvPr id="4" name="Footer Placeholder 3">
            <a:extLst>
              <a:ext uri="{FF2B5EF4-FFF2-40B4-BE49-F238E27FC236}">
                <a16:creationId xmlns:a16="http://schemas.microsoft.com/office/drawing/2014/main" id="{C1DDB34E-D48B-9338-57AB-68A1370B9BE3}"/>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D94022E4-8880-522E-F818-AD6DC47F5B4D}"/>
              </a:ext>
            </a:extLst>
          </p:cNvPr>
          <p:cNvSpPr>
            <a:spLocks noGrp="1"/>
          </p:cNvSpPr>
          <p:nvPr>
            <p:ph type="sldNum" sz="quarter" idx="12"/>
          </p:nvPr>
        </p:nvSpPr>
        <p:spPr/>
        <p:txBody>
          <a:bodyPr/>
          <a:lstStyle/>
          <a:p>
            <a:fld id="{6B6E5051-45FE-481E-BC74-724D8AFE1529}" type="slidenum">
              <a:rPr lang="en-US" smtClean="0"/>
              <a:t>22</a:t>
            </a:fld>
            <a:endParaRPr lang="en-US"/>
          </a:p>
        </p:txBody>
      </p:sp>
      <p:graphicFrame>
        <p:nvGraphicFramePr>
          <p:cNvPr id="6" name="Object 5">
            <a:extLst>
              <a:ext uri="{FF2B5EF4-FFF2-40B4-BE49-F238E27FC236}">
                <a16:creationId xmlns:a16="http://schemas.microsoft.com/office/drawing/2014/main" id="{97D7726D-5436-9566-FDE5-DF563B9524D3}"/>
              </a:ext>
            </a:extLst>
          </p:cNvPr>
          <p:cNvGraphicFramePr>
            <a:graphicFrameLocks noChangeAspect="1"/>
          </p:cNvGraphicFramePr>
          <p:nvPr>
            <p:extLst>
              <p:ext uri="{D42A27DB-BD31-4B8C-83A1-F6EECF244321}">
                <p14:modId xmlns:p14="http://schemas.microsoft.com/office/powerpoint/2010/main" val="1972076977"/>
              </p:ext>
            </p:extLst>
          </p:nvPr>
        </p:nvGraphicFramePr>
        <p:xfrm>
          <a:off x="977081" y="3525697"/>
          <a:ext cx="2840422" cy="617483"/>
        </p:xfrm>
        <a:graphic>
          <a:graphicData uri="http://schemas.openxmlformats.org/presentationml/2006/ole">
            <mc:AlternateContent xmlns:mc="http://schemas.openxmlformats.org/markup-compatibility/2006">
              <mc:Choice xmlns:v="urn:schemas-microsoft-com:vml" Requires="v">
                <p:oleObj name="Equation" r:id="rId2" imgW="1168200" imgH="253800" progId="Equation.DSMT4">
                  <p:embed/>
                </p:oleObj>
              </mc:Choice>
              <mc:Fallback>
                <p:oleObj name="Equation" r:id="rId2" imgW="1168200" imgH="253800" progId="Equation.DSMT4">
                  <p:embed/>
                  <p:pic>
                    <p:nvPicPr>
                      <p:cNvPr id="0" name=""/>
                      <p:cNvPicPr/>
                      <p:nvPr/>
                    </p:nvPicPr>
                    <p:blipFill>
                      <a:blip r:embed="rId3"/>
                      <a:stretch>
                        <a:fillRect/>
                      </a:stretch>
                    </p:blipFill>
                    <p:spPr>
                      <a:xfrm>
                        <a:off x="977081" y="3525697"/>
                        <a:ext cx="2840422" cy="61748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41C6B85-B539-5A92-7C95-65388EF7A1E9}"/>
              </a:ext>
            </a:extLst>
          </p:cNvPr>
          <p:cNvGraphicFramePr>
            <a:graphicFrameLocks noChangeAspect="1"/>
          </p:cNvGraphicFramePr>
          <p:nvPr>
            <p:extLst>
              <p:ext uri="{D42A27DB-BD31-4B8C-83A1-F6EECF244321}">
                <p14:modId xmlns:p14="http://schemas.microsoft.com/office/powerpoint/2010/main" val="2514496243"/>
              </p:ext>
            </p:extLst>
          </p:nvPr>
        </p:nvGraphicFramePr>
        <p:xfrm>
          <a:off x="1710489" y="2153720"/>
          <a:ext cx="904374" cy="623707"/>
        </p:xfrm>
        <a:graphic>
          <a:graphicData uri="http://schemas.openxmlformats.org/presentationml/2006/ole">
            <mc:AlternateContent xmlns:mc="http://schemas.openxmlformats.org/markup-compatibility/2006">
              <mc:Choice xmlns:v="urn:schemas-microsoft-com:vml" Requires="v">
                <p:oleObj name="Equation" r:id="rId4" imgW="368280" imgH="253800" progId="Equation.DSMT4">
                  <p:embed/>
                </p:oleObj>
              </mc:Choice>
              <mc:Fallback>
                <p:oleObj name="Equation" r:id="rId4" imgW="368280" imgH="253800" progId="Equation.DSMT4">
                  <p:embed/>
                  <p:pic>
                    <p:nvPicPr>
                      <p:cNvPr id="0" name=""/>
                      <p:cNvPicPr/>
                      <p:nvPr/>
                    </p:nvPicPr>
                    <p:blipFill>
                      <a:blip r:embed="rId5"/>
                      <a:stretch>
                        <a:fillRect/>
                      </a:stretch>
                    </p:blipFill>
                    <p:spPr>
                      <a:xfrm>
                        <a:off x="1710489" y="2153720"/>
                        <a:ext cx="904374" cy="62370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58F76347-697F-CC9B-34DB-35CBABFD0272}"/>
              </a:ext>
            </a:extLst>
          </p:cNvPr>
          <p:cNvGraphicFramePr>
            <a:graphicFrameLocks noChangeAspect="1"/>
          </p:cNvGraphicFramePr>
          <p:nvPr>
            <p:extLst>
              <p:ext uri="{D42A27DB-BD31-4B8C-83A1-F6EECF244321}">
                <p14:modId xmlns:p14="http://schemas.microsoft.com/office/powerpoint/2010/main" val="387675882"/>
              </p:ext>
            </p:extLst>
          </p:nvPr>
        </p:nvGraphicFramePr>
        <p:xfrm>
          <a:off x="1017979" y="4185205"/>
          <a:ext cx="2840422" cy="617483"/>
        </p:xfrm>
        <a:graphic>
          <a:graphicData uri="http://schemas.openxmlformats.org/presentationml/2006/ole">
            <mc:AlternateContent xmlns:mc="http://schemas.openxmlformats.org/markup-compatibility/2006">
              <mc:Choice xmlns:v="urn:schemas-microsoft-com:vml" Requires="v">
                <p:oleObj name="Equation" r:id="rId6" imgW="1168200" imgH="253800" progId="Equation.DSMT4">
                  <p:embed/>
                </p:oleObj>
              </mc:Choice>
              <mc:Fallback>
                <p:oleObj name="Equation" r:id="rId6" imgW="1168200" imgH="253800" progId="Equation.DSMT4">
                  <p:embed/>
                  <p:pic>
                    <p:nvPicPr>
                      <p:cNvPr id="0" name=""/>
                      <p:cNvPicPr/>
                      <p:nvPr/>
                    </p:nvPicPr>
                    <p:blipFill>
                      <a:blip r:embed="rId7"/>
                      <a:stretch>
                        <a:fillRect/>
                      </a:stretch>
                    </p:blipFill>
                    <p:spPr>
                      <a:xfrm>
                        <a:off x="1017979" y="4185205"/>
                        <a:ext cx="2840422" cy="61748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187B35C-6B50-D791-DE9D-65B09949B99A}"/>
              </a:ext>
            </a:extLst>
          </p:cNvPr>
          <p:cNvGraphicFramePr>
            <a:graphicFrameLocks noChangeAspect="1"/>
          </p:cNvGraphicFramePr>
          <p:nvPr>
            <p:extLst>
              <p:ext uri="{D42A27DB-BD31-4B8C-83A1-F6EECF244321}">
                <p14:modId xmlns:p14="http://schemas.microsoft.com/office/powerpoint/2010/main" val="1969894157"/>
              </p:ext>
            </p:extLst>
          </p:nvPr>
        </p:nvGraphicFramePr>
        <p:xfrm>
          <a:off x="1017979" y="4690520"/>
          <a:ext cx="3919045" cy="1050758"/>
        </p:xfrm>
        <a:graphic>
          <a:graphicData uri="http://schemas.openxmlformats.org/presentationml/2006/ole">
            <mc:AlternateContent xmlns:mc="http://schemas.openxmlformats.org/markup-compatibility/2006">
              <mc:Choice xmlns:v="urn:schemas-microsoft-com:vml" Requires="v">
                <p:oleObj name="Equation" r:id="rId8" imgW="1752480" imgH="469800" progId="Equation.DSMT4">
                  <p:embed/>
                </p:oleObj>
              </mc:Choice>
              <mc:Fallback>
                <p:oleObj name="Equation" r:id="rId8" imgW="1752480" imgH="469800" progId="Equation.DSMT4">
                  <p:embed/>
                  <p:pic>
                    <p:nvPicPr>
                      <p:cNvPr id="0" name=""/>
                      <p:cNvPicPr/>
                      <p:nvPr/>
                    </p:nvPicPr>
                    <p:blipFill>
                      <a:blip r:embed="rId9"/>
                      <a:stretch>
                        <a:fillRect/>
                      </a:stretch>
                    </p:blipFill>
                    <p:spPr>
                      <a:xfrm>
                        <a:off x="1017979" y="4690520"/>
                        <a:ext cx="3919045" cy="105075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84F35458-CBB6-81D4-1400-5A187AB25E5C}"/>
              </a:ext>
            </a:extLst>
          </p:cNvPr>
          <p:cNvGraphicFramePr>
            <a:graphicFrameLocks noChangeAspect="1"/>
          </p:cNvGraphicFramePr>
          <p:nvPr>
            <p:extLst>
              <p:ext uri="{D42A27DB-BD31-4B8C-83A1-F6EECF244321}">
                <p14:modId xmlns:p14="http://schemas.microsoft.com/office/powerpoint/2010/main" val="1162485414"/>
              </p:ext>
            </p:extLst>
          </p:nvPr>
        </p:nvGraphicFramePr>
        <p:xfrm>
          <a:off x="9021678" y="5117571"/>
          <a:ext cx="904374" cy="623707"/>
        </p:xfrm>
        <a:graphic>
          <a:graphicData uri="http://schemas.openxmlformats.org/presentationml/2006/ole">
            <mc:AlternateContent xmlns:mc="http://schemas.openxmlformats.org/markup-compatibility/2006">
              <mc:Choice xmlns:v="urn:schemas-microsoft-com:vml" Requires="v">
                <p:oleObj name="Equation" r:id="rId10" imgW="368280" imgH="253800" progId="Equation.DSMT4">
                  <p:embed/>
                </p:oleObj>
              </mc:Choice>
              <mc:Fallback>
                <p:oleObj name="Equation" r:id="rId10" imgW="368280" imgH="253800" progId="Equation.DSMT4">
                  <p:embed/>
                  <p:pic>
                    <p:nvPicPr>
                      <p:cNvPr id="7" name="Object 6">
                        <a:extLst>
                          <a:ext uri="{FF2B5EF4-FFF2-40B4-BE49-F238E27FC236}">
                            <a16:creationId xmlns:a16="http://schemas.microsoft.com/office/drawing/2014/main" id="{041C6B85-B539-5A92-7C95-65388EF7A1E9}"/>
                          </a:ext>
                        </a:extLst>
                      </p:cNvPr>
                      <p:cNvPicPr/>
                      <p:nvPr/>
                    </p:nvPicPr>
                    <p:blipFill>
                      <a:blip r:embed="rId5"/>
                      <a:stretch>
                        <a:fillRect/>
                      </a:stretch>
                    </p:blipFill>
                    <p:spPr>
                      <a:xfrm>
                        <a:off x="9021678" y="5117571"/>
                        <a:ext cx="904374" cy="623707"/>
                      </a:xfrm>
                      <a:prstGeom prst="rect">
                        <a:avLst/>
                      </a:prstGeom>
                    </p:spPr>
                  </p:pic>
                </p:oleObj>
              </mc:Fallback>
            </mc:AlternateContent>
          </a:graphicData>
        </a:graphic>
      </p:graphicFrame>
    </p:spTree>
    <p:extLst>
      <p:ext uri="{BB962C8B-B14F-4D97-AF65-F5344CB8AC3E}">
        <p14:creationId xmlns:p14="http://schemas.microsoft.com/office/powerpoint/2010/main" val="1484306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F525D-A24B-A273-4767-15278A2C7542}"/>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2500" dirty="0">
                <a:solidFill>
                  <a:srgbClr val="FFFFFF"/>
                </a:solidFill>
              </a:rPr>
              <a:t>Chart of A vs p; slope is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At ages above 25, additional wanted, A(x), is a multiple of proportion wanting more, p(x).</a:t>
            </a:r>
          </a:p>
        </p:txBody>
      </p:sp>
      <p:pic>
        <p:nvPicPr>
          <p:cNvPr id="16" name="Picture 15">
            <a:extLst>
              <a:ext uri="{FF2B5EF4-FFF2-40B4-BE49-F238E27FC236}">
                <a16:creationId xmlns:a16="http://schemas.microsoft.com/office/drawing/2014/main" id="{D2B00533-4098-6C10-89C5-204CE6A57EB8}"/>
              </a:ext>
            </a:extLst>
          </p:cNvPr>
          <p:cNvPicPr>
            <a:picLocks noChangeAspect="1"/>
          </p:cNvPicPr>
          <p:nvPr/>
        </p:nvPicPr>
        <p:blipFill>
          <a:blip r:embed="rId2"/>
          <a:stretch>
            <a:fillRect/>
          </a:stretch>
        </p:blipFill>
        <p:spPr>
          <a:xfrm>
            <a:off x="5823937" y="643466"/>
            <a:ext cx="4687458" cy="5568739"/>
          </a:xfrm>
          <a:prstGeom prst="rect">
            <a:avLst/>
          </a:prstGeom>
        </p:spPr>
      </p:pic>
      <p:sp>
        <p:nvSpPr>
          <p:cNvPr id="5" name="Footer Placeholder 4">
            <a:extLst>
              <a:ext uri="{FF2B5EF4-FFF2-40B4-BE49-F238E27FC236}">
                <a16:creationId xmlns:a16="http://schemas.microsoft.com/office/drawing/2014/main" id="{76451C3C-D40E-8A62-F1F3-0EFD58953EB6}"/>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6" name="Slide Number Placeholder 5">
            <a:extLst>
              <a:ext uri="{FF2B5EF4-FFF2-40B4-BE49-F238E27FC236}">
                <a16:creationId xmlns:a16="http://schemas.microsoft.com/office/drawing/2014/main" id="{D3304B94-CE71-0ED8-E6CE-C7CF1506B2EA}"/>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23</a:t>
            </a:fld>
            <a:endParaRPr lang="en-US">
              <a:solidFill>
                <a:schemeClr val="tx1">
                  <a:alpha val="80000"/>
                </a:schemeClr>
              </a:solidFill>
            </a:endParaRPr>
          </a:p>
        </p:txBody>
      </p:sp>
      <p:graphicFrame>
        <p:nvGraphicFramePr>
          <p:cNvPr id="17" name="Object 16">
            <a:extLst>
              <a:ext uri="{FF2B5EF4-FFF2-40B4-BE49-F238E27FC236}">
                <a16:creationId xmlns:a16="http://schemas.microsoft.com/office/drawing/2014/main" id="{880509C6-BB8D-FC17-CCCC-0D4DDB61EE2F}"/>
              </a:ext>
            </a:extLst>
          </p:cNvPr>
          <p:cNvGraphicFramePr>
            <a:graphicFrameLocks noChangeAspect="1"/>
          </p:cNvGraphicFramePr>
          <p:nvPr>
            <p:extLst>
              <p:ext uri="{D42A27DB-BD31-4B8C-83A1-F6EECF244321}">
                <p14:modId xmlns:p14="http://schemas.microsoft.com/office/powerpoint/2010/main" val="3363626213"/>
              </p:ext>
            </p:extLst>
          </p:nvPr>
        </p:nvGraphicFramePr>
        <p:xfrm>
          <a:off x="2758496" y="2393684"/>
          <a:ext cx="708604" cy="425716"/>
        </p:xfrm>
        <a:graphic>
          <a:graphicData uri="http://schemas.openxmlformats.org/presentationml/2006/ole">
            <mc:AlternateContent xmlns:mc="http://schemas.openxmlformats.org/markup-compatibility/2006">
              <mc:Choice xmlns:v="urn:schemas-microsoft-com:vml" Requires="v">
                <p:oleObj name="Equation" r:id="rId3" imgW="152280" imgH="139680" progId="Equation.DSMT4">
                  <p:embed/>
                </p:oleObj>
              </mc:Choice>
              <mc:Fallback>
                <p:oleObj name="Equation" r:id="rId3" imgW="152280" imgH="139680" progId="Equation.DSMT4">
                  <p:embed/>
                  <p:pic>
                    <p:nvPicPr>
                      <p:cNvPr id="0" name=""/>
                      <p:cNvPicPr/>
                      <p:nvPr/>
                    </p:nvPicPr>
                    <p:blipFill>
                      <a:blip r:embed="rId4"/>
                      <a:stretch>
                        <a:fillRect/>
                      </a:stretch>
                    </p:blipFill>
                    <p:spPr>
                      <a:xfrm>
                        <a:off x="2758496" y="2393684"/>
                        <a:ext cx="708604" cy="425716"/>
                      </a:xfrm>
                      <a:prstGeom prst="rect">
                        <a:avLst/>
                      </a:prstGeom>
                    </p:spPr>
                  </p:pic>
                </p:oleObj>
              </mc:Fallback>
            </mc:AlternateContent>
          </a:graphicData>
        </a:graphic>
      </p:graphicFrame>
    </p:spTree>
    <p:extLst>
      <p:ext uri="{BB962C8B-B14F-4D97-AF65-F5344CB8AC3E}">
        <p14:creationId xmlns:p14="http://schemas.microsoft.com/office/powerpoint/2010/main" val="1200607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BA45F-8D5E-62DD-E256-CDF324594B67}"/>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Fertility is </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At ages above 25 marital fertility is closely related to proportion expecting more, p(</a:t>
            </a:r>
            <a:r>
              <a:rPr lang="en-US" sz="2800" kern="1200" dirty="0" err="1">
                <a:solidFill>
                  <a:srgbClr val="FFFFFF"/>
                </a:solidFill>
                <a:latin typeface="+mj-lt"/>
                <a:ea typeface="+mj-ea"/>
                <a:cs typeface="+mj-cs"/>
              </a:rPr>
              <a:t>x,t</a:t>
            </a:r>
            <a:r>
              <a:rPr lang="en-US" sz="2800" kern="1200" dirty="0">
                <a:solidFill>
                  <a:srgbClr val="FFFFFF"/>
                </a:solidFill>
                <a:latin typeface="+mj-lt"/>
                <a:ea typeface="+mj-ea"/>
                <a:cs typeface="+mj-cs"/>
              </a:rPr>
              <a:t>).</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Slope is about .3</a:t>
            </a:r>
          </a:p>
        </p:txBody>
      </p:sp>
      <p:pic>
        <p:nvPicPr>
          <p:cNvPr id="8" name="Picture 7">
            <a:extLst>
              <a:ext uri="{FF2B5EF4-FFF2-40B4-BE49-F238E27FC236}">
                <a16:creationId xmlns:a16="http://schemas.microsoft.com/office/drawing/2014/main" id="{F854E583-231E-35CC-3B82-0BF1199E1EC3}"/>
              </a:ext>
            </a:extLst>
          </p:cNvPr>
          <p:cNvPicPr>
            <a:picLocks noChangeAspect="1"/>
          </p:cNvPicPr>
          <p:nvPr/>
        </p:nvPicPr>
        <p:blipFill>
          <a:blip r:embed="rId2"/>
          <a:stretch>
            <a:fillRect/>
          </a:stretch>
        </p:blipFill>
        <p:spPr>
          <a:xfrm>
            <a:off x="5217672" y="643466"/>
            <a:ext cx="5899988" cy="5568739"/>
          </a:xfrm>
          <a:prstGeom prst="rect">
            <a:avLst/>
          </a:prstGeom>
        </p:spPr>
      </p:pic>
      <p:sp>
        <p:nvSpPr>
          <p:cNvPr id="5" name="Footer Placeholder 4">
            <a:extLst>
              <a:ext uri="{FF2B5EF4-FFF2-40B4-BE49-F238E27FC236}">
                <a16:creationId xmlns:a16="http://schemas.microsoft.com/office/drawing/2014/main" id="{2FE10928-FD79-9F34-F591-C69BC06EBE7F}"/>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Ronald Lee, UC Berkeley, June 8 2023</a:t>
            </a:r>
          </a:p>
        </p:txBody>
      </p:sp>
      <p:sp>
        <p:nvSpPr>
          <p:cNvPr id="6" name="Slide Number Placeholder 5">
            <a:extLst>
              <a:ext uri="{FF2B5EF4-FFF2-40B4-BE49-F238E27FC236}">
                <a16:creationId xmlns:a16="http://schemas.microsoft.com/office/drawing/2014/main" id="{EE64737E-02A4-35A8-3E4F-B99131CBF578}"/>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B6E5051-45FE-481E-BC74-724D8AFE1529}" type="slidenum">
              <a:rPr lang="en-US">
                <a:solidFill>
                  <a:schemeClr val="tx1">
                    <a:alpha val="80000"/>
                  </a:schemeClr>
                </a:solidFill>
              </a:rPr>
              <a:pPr>
                <a:spcAft>
                  <a:spcPts val="600"/>
                </a:spcAft>
              </a:pPr>
              <a:t>24</a:t>
            </a:fld>
            <a:endParaRPr lang="en-US">
              <a:solidFill>
                <a:schemeClr val="tx1">
                  <a:alpha val="80000"/>
                </a:schemeClr>
              </a:solidFill>
            </a:endParaRPr>
          </a:p>
        </p:txBody>
      </p:sp>
    </p:spTree>
    <p:extLst>
      <p:ext uri="{BB962C8B-B14F-4D97-AF65-F5344CB8AC3E}">
        <p14:creationId xmlns:p14="http://schemas.microsoft.com/office/powerpoint/2010/main" val="896221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FA0A-D639-6A1D-CEDF-D776B8A3D16D}"/>
              </a:ext>
            </a:extLst>
          </p:cNvPr>
          <p:cNvSpPr>
            <a:spLocks noGrp="1"/>
          </p:cNvSpPr>
          <p:nvPr>
            <p:ph type="title"/>
          </p:nvPr>
        </p:nvSpPr>
        <p:spPr>
          <a:xfrm>
            <a:off x="838200" y="365125"/>
            <a:ext cx="10515600" cy="3169235"/>
          </a:xfrm>
        </p:spPr>
        <p:txBody>
          <a:bodyPr>
            <a:normAutofit fontScale="90000"/>
          </a:bodyPr>
          <a:lstStyle/>
          <a:p>
            <a:r>
              <a:rPr lang="en-US" dirty="0"/>
              <a:t>This finesses the first problem: </a:t>
            </a:r>
            <a:br>
              <a:rPr lang="en-US" dirty="0"/>
            </a:br>
            <a:r>
              <a:rPr lang="en-US" dirty="0"/>
              <a:t>	birth rate of nonterminators is pretty steady 			at .3 (from last slide). </a:t>
            </a:r>
            <a:br>
              <a:rPr lang="en-US" dirty="0"/>
            </a:br>
            <a:r>
              <a:rPr lang="en-US" dirty="0"/>
              <a:t>	Additional wanted by nonterminators, alpha, 		is pretty steady at 1.5. </a:t>
            </a:r>
            <a:br>
              <a:rPr lang="en-US" dirty="0"/>
            </a:br>
            <a:r>
              <a:rPr lang="en-US" dirty="0"/>
              <a:t>	Their ratio is steady at lambda= .2. </a:t>
            </a:r>
          </a:p>
        </p:txBody>
      </p:sp>
      <p:sp>
        <p:nvSpPr>
          <p:cNvPr id="3" name="Content Placeholder 2">
            <a:extLst>
              <a:ext uri="{FF2B5EF4-FFF2-40B4-BE49-F238E27FC236}">
                <a16:creationId xmlns:a16="http://schemas.microsoft.com/office/drawing/2014/main" id="{B9B3E6D5-5B09-32A8-3231-48EECF747FE7}"/>
              </a:ext>
            </a:extLst>
          </p:cNvPr>
          <p:cNvSpPr>
            <a:spLocks noGrp="1"/>
          </p:cNvSpPr>
          <p:nvPr>
            <p:ph idx="1"/>
          </p:nvPr>
        </p:nvSpPr>
        <p:spPr>
          <a:xfrm>
            <a:off x="838200" y="4628147"/>
            <a:ext cx="10515600" cy="1548816"/>
          </a:xfrm>
        </p:spPr>
        <p:txBody>
          <a:bodyPr/>
          <a:lstStyle/>
          <a:p>
            <a:pPr marL="0" indent="0">
              <a:buNone/>
            </a:pPr>
            <a:endParaRPr lang="en-US" dirty="0"/>
          </a:p>
        </p:txBody>
      </p:sp>
      <p:sp>
        <p:nvSpPr>
          <p:cNvPr id="4" name="Footer Placeholder 3">
            <a:extLst>
              <a:ext uri="{FF2B5EF4-FFF2-40B4-BE49-F238E27FC236}">
                <a16:creationId xmlns:a16="http://schemas.microsoft.com/office/drawing/2014/main" id="{9B42360A-A24C-E86B-A7CA-9CB6550EB09E}"/>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D508F706-DF44-28D8-2CB6-709D34E852CF}"/>
              </a:ext>
            </a:extLst>
          </p:cNvPr>
          <p:cNvSpPr>
            <a:spLocks noGrp="1"/>
          </p:cNvSpPr>
          <p:nvPr>
            <p:ph type="sldNum" sz="quarter" idx="12"/>
          </p:nvPr>
        </p:nvSpPr>
        <p:spPr/>
        <p:txBody>
          <a:bodyPr/>
          <a:lstStyle/>
          <a:p>
            <a:fld id="{6B6E5051-45FE-481E-BC74-724D8AFE1529}" type="slidenum">
              <a:rPr lang="en-US" smtClean="0"/>
              <a:t>25</a:t>
            </a:fld>
            <a:endParaRPr lang="en-US"/>
          </a:p>
        </p:txBody>
      </p:sp>
    </p:spTree>
    <p:extLst>
      <p:ext uri="{BB962C8B-B14F-4D97-AF65-F5344CB8AC3E}">
        <p14:creationId xmlns:p14="http://schemas.microsoft.com/office/powerpoint/2010/main" val="3364093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3513-F640-B7BC-D2B2-D2D7EFC3BC85}"/>
              </a:ext>
            </a:extLst>
          </p:cNvPr>
          <p:cNvSpPr>
            <a:spLocks noGrp="1"/>
          </p:cNvSpPr>
          <p:nvPr>
            <p:ph type="title"/>
          </p:nvPr>
        </p:nvSpPr>
        <p:spPr>
          <a:xfrm>
            <a:off x="839788" y="457200"/>
            <a:ext cx="4114800" cy="1600200"/>
          </a:xfrm>
        </p:spPr>
        <p:txBody>
          <a:bodyPr>
            <a:normAutofit fontScale="90000"/>
          </a:bodyPr>
          <a:lstStyle/>
          <a:p>
            <a:r>
              <a:rPr lang="en-US" dirty="0"/>
              <a:t>Irreversibility is a big problem. Here is a simulation of a fertility transition with declining D</a:t>
            </a:r>
          </a:p>
        </p:txBody>
      </p:sp>
      <p:pic>
        <p:nvPicPr>
          <p:cNvPr id="7" name="Content Placeholder 6">
            <a:extLst>
              <a:ext uri="{FF2B5EF4-FFF2-40B4-BE49-F238E27FC236}">
                <a16:creationId xmlns:a16="http://schemas.microsoft.com/office/drawing/2014/main" id="{713AB525-61CE-ECF6-0F2D-A275600B1B59}"/>
              </a:ext>
            </a:extLst>
          </p:cNvPr>
          <p:cNvPicPr>
            <a:picLocks noGrp="1" noChangeAspect="1"/>
          </p:cNvPicPr>
          <p:nvPr>
            <p:ph type="pic" idx="1"/>
          </p:nvPr>
        </p:nvPicPr>
        <p:blipFill rotWithShape="1">
          <a:blip r:embed="rId2"/>
          <a:srcRect l="3868" r="3868"/>
          <a:stretch/>
        </p:blipFill>
        <p:spPr>
          <a:xfrm>
            <a:off x="5180011" y="706583"/>
            <a:ext cx="6537927" cy="5162406"/>
          </a:xfrm>
        </p:spPr>
      </p:pic>
      <p:sp>
        <p:nvSpPr>
          <p:cNvPr id="8" name="Text Placeholder 7">
            <a:extLst>
              <a:ext uri="{FF2B5EF4-FFF2-40B4-BE49-F238E27FC236}">
                <a16:creationId xmlns:a16="http://schemas.microsoft.com/office/drawing/2014/main" id="{A0864DAD-5231-AC30-2BC1-467D688F781C}"/>
              </a:ext>
            </a:extLst>
          </p:cNvPr>
          <p:cNvSpPr>
            <a:spLocks noGrp="1"/>
          </p:cNvSpPr>
          <p:nvPr>
            <p:ph type="body" sz="half" idx="2"/>
          </p:nvPr>
        </p:nvSpPr>
        <p:spPr>
          <a:xfrm>
            <a:off x="839788" y="2286000"/>
            <a:ext cx="4114800" cy="3582988"/>
          </a:xfrm>
        </p:spPr>
        <p:txBody>
          <a:bodyPr>
            <a:normAutofit/>
          </a:bodyPr>
          <a:lstStyle/>
          <a:p>
            <a:r>
              <a:rPr lang="en-US" sz="1800" dirty="0"/>
              <a:t>Ignoring irreversibility we get this nice picture.</a:t>
            </a:r>
          </a:p>
          <a:p>
            <a:r>
              <a:rPr lang="en-US" sz="1800" dirty="0"/>
              <a:t>As D declines during the transition, the TFR drops even more, but once D stabilizes the TFR returns to its new equilibrium level. </a:t>
            </a:r>
          </a:p>
          <a:p>
            <a:r>
              <a:rPr lang="en-US" sz="1800" dirty="0"/>
              <a:t>Mean completed fertility will rise in later years. </a:t>
            </a:r>
          </a:p>
          <a:p>
            <a:r>
              <a:rPr lang="en-US" sz="1800" dirty="0"/>
              <a:t>Lambda = .1 means that completed fertility is well below D.</a:t>
            </a:r>
          </a:p>
          <a:p>
            <a:endParaRPr lang="en-US" sz="1800" dirty="0"/>
          </a:p>
        </p:txBody>
      </p:sp>
      <p:sp>
        <p:nvSpPr>
          <p:cNvPr id="4" name="Footer Placeholder 3">
            <a:extLst>
              <a:ext uri="{FF2B5EF4-FFF2-40B4-BE49-F238E27FC236}">
                <a16:creationId xmlns:a16="http://schemas.microsoft.com/office/drawing/2014/main" id="{129FEFAC-B63E-C060-4E0D-A9BC90C9A923}"/>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A2940369-C970-31E3-528D-CDE0A86D8F10}"/>
              </a:ext>
            </a:extLst>
          </p:cNvPr>
          <p:cNvSpPr>
            <a:spLocks noGrp="1"/>
          </p:cNvSpPr>
          <p:nvPr>
            <p:ph type="sldNum" sz="quarter" idx="12"/>
          </p:nvPr>
        </p:nvSpPr>
        <p:spPr/>
        <p:txBody>
          <a:bodyPr/>
          <a:lstStyle/>
          <a:p>
            <a:fld id="{6B6E5051-45FE-481E-BC74-724D8AFE1529}" type="slidenum">
              <a:rPr lang="en-US" smtClean="0"/>
              <a:t>26</a:t>
            </a:fld>
            <a:endParaRPr lang="en-US"/>
          </a:p>
        </p:txBody>
      </p:sp>
    </p:spTree>
    <p:extLst>
      <p:ext uri="{BB962C8B-B14F-4D97-AF65-F5344CB8AC3E}">
        <p14:creationId xmlns:p14="http://schemas.microsoft.com/office/powerpoint/2010/main" val="686325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DDB7E3-666F-347B-9F1A-91DCFF87ADCA}"/>
              </a:ext>
            </a:extLst>
          </p:cNvPr>
          <p:cNvSpPr>
            <a:spLocks noGrp="1"/>
          </p:cNvSpPr>
          <p:nvPr>
            <p:ph type="title"/>
          </p:nvPr>
        </p:nvSpPr>
        <p:spPr/>
        <p:txBody>
          <a:bodyPr/>
          <a:lstStyle/>
          <a:p>
            <a:r>
              <a:rPr lang="en-US" dirty="0"/>
              <a:t>Introducing contraceptive failure</a:t>
            </a:r>
          </a:p>
        </p:txBody>
      </p:sp>
      <p:sp>
        <p:nvSpPr>
          <p:cNvPr id="8" name="Content Placeholder 7">
            <a:extLst>
              <a:ext uri="{FF2B5EF4-FFF2-40B4-BE49-F238E27FC236}">
                <a16:creationId xmlns:a16="http://schemas.microsoft.com/office/drawing/2014/main" id="{4E083D86-46BC-8E23-11DF-AF4136619C7A}"/>
              </a:ext>
            </a:extLst>
          </p:cNvPr>
          <p:cNvSpPr>
            <a:spLocks noGrp="1"/>
          </p:cNvSpPr>
          <p:nvPr>
            <p:ph idx="1"/>
          </p:nvPr>
        </p:nvSpPr>
        <p:spPr/>
        <p:txBody>
          <a:bodyPr/>
          <a:lstStyle/>
          <a:p>
            <a:pPr marL="0" indent="0">
              <a:buNone/>
            </a:pPr>
            <a:r>
              <a:rPr lang="en-US" dirty="0"/>
              <a:t>Terminators are at risk of number failure rates at rate Q</a:t>
            </a:r>
            <a:r>
              <a:rPr lang="en-US" baseline="-25000" dirty="0"/>
              <a:t>1</a:t>
            </a:r>
          </a:p>
          <a:p>
            <a:pPr marL="0" indent="0">
              <a:buNone/>
            </a:pPr>
            <a:r>
              <a:rPr lang="en-US" dirty="0"/>
              <a:t>Nonterminators are at risk of timing failures at rate Q</a:t>
            </a:r>
            <a:r>
              <a:rPr lang="en-US" baseline="-25000" dirty="0"/>
              <a:t>2</a:t>
            </a:r>
          </a:p>
          <a:p>
            <a:pPr marL="0" indent="0">
              <a:buNone/>
            </a:pPr>
            <a:endParaRPr lang="en-US" dirty="0"/>
          </a:p>
          <a:p>
            <a:pPr marL="0" indent="0">
              <a:buNone/>
            </a:pPr>
            <a:r>
              <a:rPr lang="en-US" dirty="0"/>
              <a:t>g(x)* is “wanted fertility”, births wanted sometime.</a:t>
            </a:r>
          </a:p>
          <a:p>
            <a:pPr marL="0" indent="0">
              <a:buNone/>
            </a:pPr>
            <a:endParaRPr lang="en-US" dirty="0"/>
          </a:p>
          <a:p>
            <a:pPr marL="0" indent="0">
              <a:buNone/>
            </a:pPr>
            <a:endParaRPr lang="en-US" dirty="0"/>
          </a:p>
          <a:p>
            <a:pPr marL="0" indent="0">
              <a:buNone/>
            </a:pPr>
            <a:r>
              <a:rPr lang="en-US" dirty="0"/>
              <a:t>g(x)** is “planned fertility”, neither number nor timing failures.</a:t>
            </a:r>
          </a:p>
        </p:txBody>
      </p:sp>
      <p:sp>
        <p:nvSpPr>
          <p:cNvPr id="5" name="Footer Placeholder 4">
            <a:extLst>
              <a:ext uri="{FF2B5EF4-FFF2-40B4-BE49-F238E27FC236}">
                <a16:creationId xmlns:a16="http://schemas.microsoft.com/office/drawing/2014/main" id="{076D87F8-3CA6-96F6-DC65-E231CCFB7DAA}"/>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2BDBEE7C-8BB4-A264-DA7B-23BC5F072AF4}"/>
              </a:ext>
            </a:extLst>
          </p:cNvPr>
          <p:cNvSpPr>
            <a:spLocks noGrp="1"/>
          </p:cNvSpPr>
          <p:nvPr>
            <p:ph type="sldNum" sz="quarter" idx="12"/>
          </p:nvPr>
        </p:nvSpPr>
        <p:spPr/>
        <p:txBody>
          <a:bodyPr/>
          <a:lstStyle/>
          <a:p>
            <a:fld id="{6B6E5051-45FE-481E-BC74-724D8AFE1529}" type="slidenum">
              <a:rPr lang="en-US" smtClean="0"/>
              <a:t>27</a:t>
            </a:fld>
            <a:endParaRPr lang="en-US"/>
          </a:p>
        </p:txBody>
      </p:sp>
      <p:graphicFrame>
        <p:nvGraphicFramePr>
          <p:cNvPr id="9" name="Object 8">
            <a:extLst>
              <a:ext uri="{FF2B5EF4-FFF2-40B4-BE49-F238E27FC236}">
                <a16:creationId xmlns:a16="http://schemas.microsoft.com/office/drawing/2014/main" id="{4D217BAA-38D0-3FC9-D3E5-5F557701B8EF}"/>
              </a:ext>
            </a:extLst>
          </p:cNvPr>
          <p:cNvGraphicFramePr>
            <a:graphicFrameLocks noChangeAspect="1"/>
          </p:cNvGraphicFramePr>
          <p:nvPr>
            <p:extLst>
              <p:ext uri="{D42A27DB-BD31-4B8C-83A1-F6EECF244321}">
                <p14:modId xmlns:p14="http://schemas.microsoft.com/office/powerpoint/2010/main" val="4215073970"/>
              </p:ext>
            </p:extLst>
          </p:nvPr>
        </p:nvGraphicFramePr>
        <p:xfrm>
          <a:off x="3152274" y="3838060"/>
          <a:ext cx="3272590" cy="735414"/>
        </p:xfrm>
        <a:graphic>
          <a:graphicData uri="http://schemas.openxmlformats.org/presentationml/2006/ole">
            <mc:AlternateContent xmlns:mc="http://schemas.openxmlformats.org/markup-compatibility/2006">
              <mc:Choice xmlns:v="urn:schemas-microsoft-com:vml" Requires="v">
                <p:oleObj name="Equation" r:id="rId2" imgW="1130040" imgH="253800" progId="Equation.DSMT4">
                  <p:embed/>
                </p:oleObj>
              </mc:Choice>
              <mc:Fallback>
                <p:oleObj name="Equation" r:id="rId2" imgW="1130040" imgH="253800" progId="Equation.DSMT4">
                  <p:embed/>
                  <p:pic>
                    <p:nvPicPr>
                      <p:cNvPr id="0" name=""/>
                      <p:cNvPicPr/>
                      <p:nvPr/>
                    </p:nvPicPr>
                    <p:blipFill>
                      <a:blip r:embed="rId3"/>
                      <a:stretch>
                        <a:fillRect/>
                      </a:stretch>
                    </p:blipFill>
                    <p:spPr>
                      <a:xfrm>
                        <a:off x="3152274" y="3838060"/>
                        <a:ext cx="3272590" cy="735414"/>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035E0B65-F0E0-89D6-B088-16FFB79F13CC}"/>
              </a:ext>
            </a:extLst>
          </p:cNvPr>
          <p:cNvGraphicFramePr>
            <a:graphicFrameLocks noChangeAspect="1"/>
          </p:cNvGraphicFramePr>
          <p:nvPr>
            <p:extLst>
              <p:ext uri="{D42A27DB-BD31-4B8C-83A1-F6EECF244321}">
                <p14:modId xmlns:p14="http://schemas.microsoft.com/office/powerpoint/2010/main" val="1444374473"/>
              </p:ext>
            </p:extLst>
          </p:nvPr>
        </p:nvGraphicFramePr>
        <p:xfrm>
          <a:off x="3224072" y="5519052"/>
          <a:ext cx="4243528" cy="657911"/>
        </p:xfrm>
        <a:graphic>
          <a:graphicData uri="http://schemas.openxmlformats.org/presentationml/2006/ole">
            <mc:AlternateContent xmlns:mc="http://schemas.openxmlformats.org/markup-compatibility/2006">
              <mc:Choice xmlns:v="urn:schemas-microsoft-com:vml" Requires="v">
                <p:oleObj name="Equation" r:id="rId4" imgW="1638000" imgH="253800" progId="Equation.DSMT4">
                  <p:embed/>
                </p:oleObj>
              </mc:Choice>
              <mc:Fallback>
                <p:oleObj name="Equation" r:id="rId4" imgW="1638000" imgH="253800" progId="Equation.DSMT4">
                  <p:embed/>
                  <p:pic>
                    <p:nvPicPr>
                      <p:cNvPr id="0" name=""/>
                      <p:cNvPicPr/>
                      <p:nvPr/>
                    </p:nvPicPr>
                    <p:blipFill>
                      <a:blip r:embed="rId5"/>
                      <a:stretch>
                        <a:fillRect/>
                      </a:stretch>
                    </p:blipFill>
                    <p:spPr>
                      <a:xfrm>
                        <a:off x="3224072" y="5519052"/>
                        <a:ext cx="4243528" cy="657911"/>
                      </a:xfrm>
                      <a:prstGeom prst="rect">
                        <a:avLst/>
                      </a:prstGeom>
                    </p:spPr>
                  </p:pic>
                </p:oleObj>
              </mc:Fallback>
            </mc:AlternateContent>
          </a:graphicData>
        </a:graphic>
      </p:graphicFrame>
    </p:spTree>
    <p:extLst>
      <p:ext uri="{BB962C8B-B14F-4D97-AF65-F5344CB8AC3E}">
        <p14:creationId xmlns:p14="http://schemas.microsoft.com/office/powerpoint/2010/main" val="2474736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DF7E-66C5-A3B4-493F-9BC0690723AE}"/>
              </a:ext>
            </a:extLst>
          </p:cNvPr>
          <p:cNvSpPr>
            <a:spLocks noGrp="1"/>
          </p:cNvSpPr>
          <p:nvPr>
            <p:ph type="title"/>
          </p:nvPr>
        </p:nvSpPr>
        <p:spPr/>
        <p:txBody>
          <a:bodyPr/>
          <a:lstStyle/>
          <a:p>
            <a:r>
              <a:rPr lang="en-US" dirty="0"/>
              <a:t>More on planned and unplanned fertility</a:t>
            </a:r>
          </a:p>
        </p:txBody>
      </p:sp>
      <p:sp>
        <p:nvSpPr>
          <p:cNvPr id="3" name="Content Placeholder 2">
            <a:extLst>
              <a:ext uri="{FF2B5EF4-FFF2-40B4-BE49-F238E27FC236}">
                <a16:creationId xmlns:a16="http://schemas.microsoft.com/office/drawing/2014/main" id="{A6F23497-A2CF-542E-855B-9EE83E30911D}"/>
              </a:ext>
            </a:extLst>
          </p:cNvPr>
          <p:cNvSpPr>
            <a:spLocks noGrp="1"/>
          </p:cNvSpPr>
          <p:nvPr>
            <p:ph idx="1"/>
          </p:nvPr>
        </p:nvSpPr>
        <p:spPr/>
        <p:txBody>
          <a:bodyPr/>
          <a:lstStyle/>
          <a:p>
            <a:r>
              <a:rPr lang="en-US" dirty="0"/>
              <a:t>Introduce m* the </a:t>
            </a:r>
            <a:r>
              <a:rPr lang="en-US" i="1" dirty="0"/>
              <a:t>ex ante </a:t>
            </a:r>
            <a:r>
              <a:rPr lang="en-US" dirty="0"/>
              <a:t>planned birth rate of nonterminators and the ex post planned rate of nonterminators g**, since nonterminators experiencing timing failures are not at risk of a planned birth in that yr.</a:t>
            </a:r>
          </a:p>
          <a:p>
            <a:endParaRPr lang="en-US" dirty="0"/>
          </a:p>
          <a:p>
            <a:endParaRPr lang="en-US" dirty="0"/>
          </a:p>
          <a:p>
            <a:r>
              <a:rPr lang="en-US" dirty="0"/>
              <a:t>This is all pretty complicated. Here is the expression for g:</a:t>
            </a:r>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C82F64B9-EFD9-2BE1-DBFA-3269DF9ADAB6}"/>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FB588243-7DBA-0EF6-1C48-DB4872A44EBE}"/>
              </a:ext>
            </a:extLst>
          </p:cNvPr>
          <p:cNvSpPr>
            <a:spLocks noGrp="1"/>
          </p:cNvSpPr>
          <p:nvPr>
            <p:ph type="sldNum" sz="quarter" idx="12"/>
          </p:nvPr>
        </p:nvSpPr>
        <p:spPr/>
        <p:txBody>
          <a:bodyPr/>
          <a:lstStyle/>
          <a:p>
            <a:fld id="{6B6E5051-45FE-481E-BC74-724D8AFE1529}" type="slidenum">
              <a:rPr lang="en-US" smtClean="0"/>
              <a:t>28</a:t>
            </a:fld>
            <a:endParaRPr lang="en-US"/>
          </a:p>
        </p:txBody>
      </p:sp>
      <p:graphicFrame>
        <p:nvGraphicFramePr>
          <p:cNvPr id="6" name="Object 5">
            <a:extLst>
              <a:ext uri="{FF2B5EF4-FFF2-40B4-BE49-F238E27FC236}">
                <a16:creationId xmlns:a16="http://schemas.microsoft.com/office/drawing/2014/main" id="{7F30ECCD-D4BF-8A41-4E70-5B1F7BF5980D}"/>
              </a:ext>
            </a:extLst>
          </p:cNvPr>
          <p:cNvGraphicFramePr>
            <a:graphicFrameLocks noChangeAspect="1"/>
          </p:cNvGraphicFramePr>
          <p:nvPr>
            <p:extLst>
              <p:ext uri="{D42A27DB-BD31-4B8C-83A1-F6EECF244321}">
                <p14:modId xmlns:p14="http://schemas.microsoft.com/office/powerpoint/2010/main" val="2869032709"/>
              </p:ext>
            </p:extLst>
          </p:nvPr>
        </p:nvGraphicFramePr>
        <p:xfrm>
          <a:off x="2206089" y="3622005"/>
          <a:ext cx="3446413" cy="696245"/>
        </p:xfrm>
        <a:graphic>
          <a:graphicData uri="http://schemas.openxmlformats.org/presentationml/2006/ole">
            <mc:AlternateContent xmlns:mc="http://schemas.openxmlformats.org/markup-compatibility/2006">
              <mc:Choice xmlns:v="urn:schemas-microsoft-com:vml" Requires="v">
                <p:oleObj name="Equation" r:id="rId2" imgW="1257120" imgH="253800" progId="Equation.DSMT4">
                  <p:embed/>
                </p:oleObj>
              </mc:Choice>
              <mc:Fallback>
                <p:oleObj name="Equation" r:id="rId2" imgW="1257120" imgH="253800" progId="Equation.DSMT4">
                  <p:embed/>
                  <p:pic>
                    <p:nvPicPr>
                      <p:cNvPr id="0" name=""/>
                      <p:cNvPicPr/>
                      <p:nvPr/>
                    </p:nvPicPr>
                    <p:blipFill>
                      <a:blip r:embed="rId3"/>
                      <a:stretch>
                        <a:fillRect/>
                      </a:stretch>
                    </p:blipFill>
                    <p:spPr>
                      <a:xfrm>
                        <a:off x="2206089" y="3622005"/>
                        <a:ext cx="3446413" cy="69624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43A9EB7-8F8D-C2BC-9D47-DDB06FABFB67}"/>
              </a:ext>
            </a:extLst>
          </p:cNvPr>
          <p:cNvGraphicFramePr>
            <a:graphicFrameLocks noChangeAspect="1"/>
          </p:cNvGraphicFramePr>
          <p:nvPr>
            <p:extLst>
              <p:ext uri="{D42A27DB-BD31-4B8C-83A1-F6EECF244321}">
                <p14:modId xmlns:p14="http://schemas.microsoft.com/office/powerpoint/2010/main" val="2324625341"/>
              </p:ext>
            </p:extLst>
          </p:nvPr>
        </p:nvGraphicFramePr>
        <p:xfrm>
          <a:off x="1685758" y="5081857"/>
          <a:ext cx="5262074" cy="673056"/>
        </p:xfrm>
        <a:graphic>
          <a:graphicData uri="http://schemas.openxmlformats.org/presentationml/2006/ole">
            <mc:AlternateContent xmlns:mc="http://schemas.openxmlformats.org/markup-compatibility/2006">
              <mc:Choice xmlns:v="urn:schemas-microsoft-com:vml" Requires="v">
                <p:oleObj name="Equation" r:id="rId4" imgW="2184120" imgH="279360" progId="Equation.DSMT4">
                  <p:embed/>
                </p:oleObj>
              </mc:Choice>
              <mc:Fallback>
                <p:oleObj name="Equation" r:id="rId4" imgW="2184120" imgH="279360" progId="Equation.DSMT4">
                  <p:embed/>
                  <p:pic>
                    <p:nvPicPr>
                      <p:cNvPr id="0" name=""/>
                      <p:cNvPicPr/>
                      <p:nvPr/>
                    </p:nvPicPr>
                    <p:blipFill>
                      <a:blip r:embed="rId5"/>
                      <a:stretch>
                        <a:fillRect/>
                      </a:stretch>
                    </p:blipFill>
                    <p:spPr>
                      <a:xfrm>
                        <a:off x="1685758" y="5081857"/>
                        <a:ext cx="5262074" cy="673056"/>
                      </a:xfrm>
                      <a:prstGeom prst="rect">
                        <a:avLst/>
                      </a:prstGeom>
                    </p:spPr>
                  </p:pic>
                </p:oleObj>
              </mc:Fallback>
            </mc:AlternateContent>
          </a:graphicData>
        </a:graphic>
      </p:graphicFrame>
    </p:spTree>
    <p:extLst>
      <p:ext uri="{BB962C8B-B14F-4D97-AF65-F5344CB8AC3E}">
        <p14:creationId xmlns:p14="http://schemas.microsoft.com/office/powerpoint/2010/main" val="2705495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B50A92-649C-9550-A783-46692E68A063}"/>
              </a:ext>
            </a:extLst>
          </p:cNvPr>
          <p:cNvSpPr>
            <a:spLocks noGrp="1"/>
          </p:cNvSpPr>
          <p:nvPr>
            <p:ph type="title"/>
          </p:nvPr>
        </p:nvSpPr>
        <p:spPr/>
        <p:txBody>
          <a:bodyPr/>
          <a:lstStyle/>
          <a:p>
            <a:endParaRPr lang="en-US"/>
          </a:p>
        </p:txBody>
      </p:sp>
      <p:sp>
        <p:nvSpPr>
          <p:cNvPr id="8" name="Text Placeholder 7">
            <a:extLst>
              <a:ext uri="{FF2B5EF4-FFF2-40B4-BE49-F238E27FC236}">
                <a16:creationId xmlns:a16="http://schemas.microsoft.com/office/drawing/2014/main" id="{BA1BC780-D13D-8AA8-6AF3-62CF3C143928}"/>
              </a:ext>
            </a:extLst>
          </p:cNvPr>
          <p:cNvSpPr>
            <a:spLocks noGrp="1"/>
          </p:cNvSpPr>
          <p:nvPr>
            <p:ph type="body" sz="half" idx="2"/>
          </p:nvPr>
        </p:nvSpPr>
        <p:spPr/>
        <p:txBody>
          <a:bodyPr/>
          <a:lstStyle/>
          <a:p>
            <a:endParaRPr lang="en-US"/>
          </a:p>
        </p:txBody>
      </p:sp>
      <p:sp>
        <p:nvSpPr>
          <p:cNvPr id="4" name="Footer Placeholder 3">
            <a:extLst>
              <a:ext uri="{FF2B5EF4-FFF2-40B4-BE49-F238E27FC236}">
                <a16:creationId xmlns:a16="http://schemas.microsoft.com/office/drawing/2014/main" id="{341D4735-C381-FFDF-113D-E982647B6D09}"/>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8A3C6528-F785-46F0-32F2-20F979D0B9C0}"/>
              </a:ext>
            </a:extLst>
          </p:cNvPr>
          <p:cNvSpPr>
            <a:spLocks noGrp="1"/>
          </p:cNvSpPr>
          <p:nvPr>
            <p:ph type="sldNum" sz="quarter" idx="12"/>
          </p:nvPr>
        </p:nvSpPr>
        <p:spPr/>
        <p:txBody>
          <a:bodyPr/>
          <a:lstStyle/>
          <a:p>
            <a:fld id="{6B6E5051-45FE-481E-BC74-724D8AFE1529}" type="slidenum">
              <a:rPr lang="en-US" smtClean="0"/>
              <a:t>29</a:t>
            </a:fld>
            <a:endParaRPr lang="en-US"/>
          </a:p>
        </p:txBody>
      </p:sp>
      <p:pic>
        <p:nvPicPr>
          <p:cNvPr id="12" name="Picture 11">
            <a:extLst>
              <a:ext uri="{FF2B5EF4-FFF2-40B4-BE49-F238E27FC236}">
                <a16:creationId xmlns:a16="http://schemas.microsoft.com/office/drawing/2014/main" id="{5410C8C1-25C0-2C2B-9202-0900C236B5D7}"/>
              </a:ext>
            </a:extLst>
          </p:cNvPr>
          <p:cNvPicPr>
            <a:picLocks noChangeAspect="1"/>
          </p:cNvPicPr>
          <p:nvPr/>
        </p:nvPicPr>
        <p:blipFill>
          <a:blip r:embed="rId2"/>
          <a:stretch>
            <a:fillRect/>
          </a:stretch>
        </p:blipFill>
        <p:spPr>
          <a:xfrm>
            <a:off x="5011423" y="716972"/>
            <a:ext cx="6786975" cy="4393807"/>
          </a:xfrm>
          <a:prstGeom prst="rect">
            <a:avLst/>
          </a:prstGeom>
        </p:spPr>
      </p:pic>
      <p:sp>
        <p:nvSpPr>
          <p:cNvPr id="13" name="Oval 12">
            <a:extLst>
              <a:ext uri="{FF2B5EF4-FFF2-40B4-BE49-F238E27FC236}">
                <a16:creationId xmlns:a16="http://schemas.microsoft.com/office/drawing/2014/main" id="{DD63583D-DE12-A6AA-5A02-0E6E99406B4B}"/>
              </a:ext>
            </a:extLst>
          </p:cNvPr>
          <p:cNvSpPr/>
          <p:nvPr/>
        </p:nvSpPr>
        <p:spPr>
          <a:xfrm>
            <a:off x="4676775" y="2197008"/>
            <a:ext cx="6941355" cy="9663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71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7F56-6F3B-799F-9007-BE081CA0E6A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352352F-22B0-553E-7749-080753879A4F}"/>
              </a:ext>
            </a:extLst>
          </p:cNvPr>
          <p:cNvSpPr>
            <a:spLocks noGrp="1"/>
          </p:cNvSpPr>
          <p:nvPr>
            <p:ph idx="1"/>
          </p:nvPr>
        </p:nvSpPr>
        <p:spPr/>
        <p:txBody>
          <a:bodyPr/>
          <a:lstStyle/>
          <a:p>
            <a:r>
              <a:rPr lang="en-US" dirty="0"/>
              <a:t>Why is age specific fertility bell shaped? (Not all biology!)</a:t>
            </a:r>
          </a:p>
          <a:p>
            <a:r>
              <a:rPr lang="en-US" dirty="0"/>
              <a:t>Did </a:t>
            </a:r>
            <a:r>
              <a:rPr lang="en-US" dirty="0" err="1"/>
              <a:t>fert</a:t>
            </a:r>
            <a:r>
              <a:rPr lang="en-US" dirty="0"/>
              <a:t> in LDCs decline due to family planning programs or decline in demand for births? (Was once a hot debate, e.g. Pritchett)</a:t>
            </a:r>
          </a:p>
          <a:p>
            <a:r>
              <a:rPr lang="en-US" dirty="0"/>
              <a:t>Same for US Baby Bust –contraception vs demand?</a:t>
            </a:r>
          </a:p>
          <a:p>
            <a:r>
              <a:rPr lang="en-US" dirty="0"/>
              <a:t>How do contraceptive efficacy and abortion access affect fertility over time? </a:t>
            </a:r>
          </a:p>
          <a:p>
            <a:r>
              <a:rPr lang="en-US" dirty="0"/>
              <a:t>Do fertility intensions in surveys predict future fertility? </a:t>
            </a:r>
          </a:p>
          <a:p>
            <a:r>
              <a:rPr lang="en-US" dirty="0"/>
              <a:t>What aggregate fertility variables to use for analysis of temporal change?</a:t>
            </a:r>
          </a:p>
          <a:p>
            <a:endParaRPr lang="en-US" dirty="0"/>
          </a:p>
        </p:txBody>
      </p:sp>
      <p:sp>
        <p:nvSpPr>
          <p:cNvPr id="4" name="Footer Placeholder 3">
            <a:extLst>
              <a:ext uri="{FF2B5EF4-FFF2-40B4-BE49-F238E27FC236}">
                <a16:creationId xmlns:a16="http://schemas.microsoft.com/office/drawing/2014/main" id="{1006A2EE-43C9-0EA4-89D4-06FC9A52747F}"/>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1904BE9C-7431-2239-92A4-A0F5AC9CD562}"/>
              </a:ext>
            </a:extLst>
          </p:cNvPr>
          <p:cNvSpPr>
            <a:spLocks noGrp="1"/>
          </p:cNvSpPr>
          <p:nvPr>
            <p:ph type="sldNum" sz="quarter" idx="12"/>
          </p:nvPr>
        </p:nvSpPr>
        <p:spPr/>
        <p:txBody>
          <a:bodyPr/>
          <a:lstStyle/>
          <a:p>
            <a:fld id="{6B6E5051-45FE-481E-BC74-724D8AFE1529}" type="slidenum">
              <a:rPr lang="en-US" smtClean="0"/>
              <a:t>3</a:t>
            </a:fld>
            <a:endParaRPr lang="en-US"/>
          </a:p>
        </p:txBody>
      </p:sp>
    </p:spTree>
    <p:extLst>
      <p:ext uri="{BB962C8B-B14F-4D97-AF65-F5344CB8AC3E}">
        <p14:creationId xmlns:p14="http://schemas.microsoft.com/office/powerpoint/2010/main" val="212956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5B46-0915-CC07-B77D-E36CFF4EDF32}"/>
              </a:ext>
            </a:extLst>
          </p:cNvPr>
          <p:cNvSpPr>
            <a:spLocks noGrp="1"/>
          </p:cNvSpPr>
          <p:nvPr>
            <p:ph type="title"/>
          </p:nvPr>
        </p:nvSpPr>
        <p:spPr/>
        <p:txBody>
          <a:bodyPr/>
          <a:lstStyle/>
          <a:p>
            <a:r>
              <a:rPr lang="en-US" dirty="0"/>
              <a:t>Made-up data for f(y)</a:t>
            </a:r>
          </a:p>
        </p:txBody>
      </p:sp>
      <p:sp>
        <p:nvSpPr>
          <p:cNvPr id="4" name="Text Placeholder 3">
            <a:extLst>
              <a:ext uri="{FF2B5EF4-FFF2-40B4-BE49-F238E27FC236}">
                <a16:creationId xmlns:a16="http://schemas.microsoft.com/office/drawing/2014/main" id="{F7A032AE-C3C7-0CDE-2920-90F874DECB58}"/>
              </a:ext>
            </a:extLst>
          </p:cNvPr>
          <p:cNvSpPr>
            <a:spLocks noGrp="1"/>
          </p:cNvSpPr>
          <p:nvPr>
            <p:ph type="body" sz="half" idx="2"/>
          </p:nvPr>
        </p:nvSpPr>
        <p:spPr/>
        <p:txBody>
          <a:bodyPr/>
          <a:lstStyle/>
          <a:p>
            <a:endParaRPr lang="en-US" dirty="0"/>
          </a:p>
        </p:txBody>
      </p:sp>
      <p:sp>
        <p:nvSpPr>
          <p:cNvPr id="5" name="Footer Placeholder 4">
            <a:extLst>
              <a:ext uri="{FF2B5EF4-FFF2-40B4-BE49-F238E27FC236}">
                <a16:creationId xmlns:a16="http://schemas.microsoft.com/office/drawing/2014/main" id="{E9129665-2891-BF41-1BA2-02E5220A8968}"/>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4030E384-AEB3-3ED7-1424-D0BC48B77E5E}"/>
              </a:ext>
            </a:extLst>
          </p:cNvPr>
          <p:cNvSpPr>
            <a:spLocks noGrp="1"/>
          </p:cNvSpPr>
          <p:nvPr>
            <p:ph type="sldNum" sz="quarter" idx="12"/>
          </p:nvPr>
        </p:nvSpPr>
        <p:spPr/>
        <p:txBody>
          <a:bodyPr/>
          <a:lstStyle/>
          <a:p>
            <a:fld id="{6B6E5051-45FE-481E-BC74-724D8AFE1529}" type="slidenum">
              <a:rPr lang="en-US" smtClean="0"/>
              <a:t>30</a:t>
            </a:fld>
            <a:endParaRPr lang="en-US"/>
          </a:p>
        </p:txBody>
      </p:sp>
      <p:pic>
        <p:nvPicPr>
          <p:cNvPr id="10" name="Picture 9">
            <a:extLst>
              <a:ext uri="{FF2B5EF4-FFF2-40B4-BE49-F238E27FC236}">
                <a16:creationId xmlns:a16="http://schemas.microsoft.com/office/drawing/2014/main" id="{D44376FD-AF70-B0DE-51B3-8B8FDAC4C653}"/>
              </a:ext>
            </a:extLst>
          </p:cNvPr>
          <p:cNvPicPr>
            <a:picLocks noChangeAspect="1"/>
          </p:cNvPicPr>
          <p:nvPr/>
        </p:nvPicPr>
        <p:blipFill>
          <a:blip r:embed="rId2"/>
          <a:stretch>
            <a:fillRect/>
          </a:stretch>
        </p:blipFill>
        <p:spPr>
          <a:xfrm>
            <a:off x="5079011" y="912957"/>
            <a:ext cx="5817326" cy="4225216"/>
          </a:xfrm>
          <a:prstGeom prst="rect">
            <a:avLst/>
          </a:prstGeom>
        </p:spPr>
      </p:pic>
    </p:spTree>
    <p:extLst>
      <p:ext uri="{BB962C8B-B14F-4D97-AF65-F5344CB8AC3E}">
        <p14:creationId xmlns:p14="http://schemas.microsoft.com/office/powerpoint/2010/main" val="3786893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0154-D095-6884-08B6-7A69739CEF95}"/>
              </a:ext>
            </a:extLst>
          </p:cNvPr>
          <p:cNvSpPr>
            <a:spLocks noGrp="1"/>
          </p:cNvSpPr>
          <p:nvPr>
            <p:ph type="title"/>
          </p:nvPr>
        </p:nvSpPr>
        <p:spPr/>
        <p:txBody>
          <a:bodyPr>
            <a:normAutofit fontScale="90000"/>
          </a:bodyPr>
          <a:lstStyle/>
          <a:p>
            <a:r>
              <a:rPr lang="en-US" dirty="0"/>
              <a:t>For an initiation cohort of women with heterogeneous fertility targets (desires, demands)</a:t>
            </a:r>
          </a:p>
        </p:txBody>
      </p:sp>
      <p:sp>
        <p:nvSpPr>
          <p:cNvPr id="3" name="Content Placeholder 2">
            <a:extLst>
              <a:ext uri="{FF2B5EF4-FFF2-40B4-BE49-F238E27FC236}">
                <a16:creationId xmlns:a16="http://schemas.microsoft.com/office/drawing/2014/main" id="{DC94B4DE-927D-C2E8-E0D0-DE25087ADF33}"/>
              </a:ext>
            </a:extLst>
          </p:cNvPr>
          <p:cNvSpPr>
            <a:spLocks noGrp="1"/>
          </p:cNvSpPr>
          <p:nvPr>
            <p:ph idx="1"/>
          </p:nvPr>
        </p:nvSpPr>
        <p:spPr/>
        <p:txBody>
          <a:bodyPr>
            <a:normAutofit/>
          </a:bodyPr>
          <a:lstStyle/>
          <a:p>
            <a:pPr marL="0" indent="0">
              <a:buNone/>
            </a:pPr>
            <a:r>
              <a:rPr lang="en-US" altLang="en-US" sz="2400" dirty="0">
                <a:latin typeface="Arial" panose="020B0604020202020204" pitchFamily="34" charset="0"/>
                <a:ea typeface="Times New Roman" panose="02020603050405020304" pitchFamily="18" charset="0"/>
                <a:cs typeface="timesroman" charset="0"/>
              </a:rPr>
              <a:t>y = number of births (continuous for simplicity) desired by a woman </a:t>
            </a:r>
          </a:p>
          <a:p>
            <a:pPr marL="0" indent="0">
              <a:buNone/>
            </a:pPr>
            <a:r>
              <a:rPr lang="en-US" altLang="en-US" sz="2400" dirty="0">
                <a:latin typeface="Arial" panose="020B0604020202020204" pitchFamily="34" charset="0"/>
                <a:ea typeface="Times New Roman" panose="02020603050405020304" pitchFamily="18" charset="0"/>
                <a:cs typeface="timesroman" charset="0"/>
              </a:rPr>
              <a:t>f(y) = proportion of women wanting between y and </a:t>
            </a:r>
            <a:r>
              <a:rPr lang="en-US" altLang="en-US" sz="2400" dirty="0" err="1">
                <a:latin typeface="Arial" panose="020B0604020202020204" pitchFamily="34" charset="0"/>
                <a:ea typeface="Times New Roman" panose="02020603050405020304" pitchFamily="18" charset="0"/>
                <a:cs typeface="timesroman" charset="0"/>
              </a:rPr>
              <a:t>y+dy</a:t>
            </a:r>
            <a:r>
              <a:rPr lang="en-US" altLang="en-US" sz="2400" dirty="0">
                <a:latin typeface="Arial" panose="020B0604020202020204" pitchFamily="34" charset="0"/>
                <a:ea typeface="Times New Roman" panose="02020603050405020304" pitchFamily="18" charset="0"/>
                <a:cs typeface="timesroman" charset="0"/>
              </a:rPr>
              <a:t> births.  </a:t>
            </a:r>
          </a:p>
          <a:p>
            <a:pPr marL="0" indent="0">
              <a:buNone/>
            </a:pPr>
            <a:r>
              <a:rPr lang="en-US" altLang="en-US" sz="2400" dirty="0">
                <a:latin typeface="Arial" panose="020B0604020202020204" pitchFamily="34" charset="0"/>
                <a:ea typeface="Times New Roman" panose="02020603050405020304" pitchFamily="18" charset="0"/>
                <a:cs typeface="timesroman" charset="0"/>
              </a:rPr>
              <a:t>F(y) = proportion of women wanting at least y children</a:t>
            </a:r>
          </a:p>
          <a:p>
            <a:endParaRPr lang="en-US" sz="2400" dirty="0">
              <a:latin typeface="Arial" panose="020B0604020202020204" pitchFamily="34" charset="0"/>
            </a:endParaRPr>
          </a:p>
          <a:p>
            <a:pPr marL="0" indent="0">
              <a:buNone/>
            </a:pPr>
            <a:r>
              <a:rPr lang="en-US" altLang="en-US" sz="2400" dirty="0"/>
              <a:t>				</a:t>
            </a:r>
          </a:p>
          <a:p>
            <a:pPr marL="0" indent="0">
              <a:buNone/>
            </a:pPr>
            <a:r>
              <a:rPr lang="en-US" altLang="en-US" sz="2400" dirty="0">
                <a:latin typeface="Arial" panose="020B0604020202020204" pitchFamily="34" charset="0"/>
                <a:ea typeface="Times New Roman" panose="02020603050405020304" pitchFamily="18" charset="0"/>
                <a:cs typeface="timesroman" charset="0"/>
              </a:rPr>
              <a:t>Integral over y of F(y) is mean of f(y), D. </a:t>
            </a:r>
          </a:p>
          <a:p>
            <a:pPr marL="0" indent="0">
              <a:buNone/>
            </a:pPr>
            <a:br>
              <a:rPr lang="en-US" altLang="en-US" dirty="0">
                <a:latin typeface="Arial" panose="020B0604020202020204" pitchFamily="34" charset="0"/>
                <a:ea typeface="Times New Roman" panose="02020603050405020304" pitchFamily="18" charset="0"/>
                <a:cs typeface="timesroman" charset="0"/>
              </a:rPr>
            </a:br>
            <a:endParaRPr lang="en-US" altLang="en-US" dirty="0">
              <a:latin typeface="Arial" panose="020B0604020202020204" pitchFamily="34" charset="0"/>
              <a:ea typeface="Times New Roman" panose="02020603050405020304" pitchFamily="18" charset="0"/>
              <a:cs typeface="timesroman" charset="0"/>
            </a:endParaRPr>
          </a:p>
          <a:p>
            <a:pPr marL="0" indent="0">
              <a:buNone/>
            </a:pPr>
            <a:endParaRPr lang="en-US" dirty="0"/>
          </a:p>
        </p:txBody>
      </p:sp>
      <p:sp>
        <p:nvSpPr>
          <p:cNvPr id="4" name="Footer Placeholder 3">
            <a:extLst>
              <a:ext uri="{FF2B5EF4-FFF2-40B4-BE49-F238E27FC236}">
                <a16:creationId xmlns:a16="http://schemas.microsoft.com/office/drawing/2014/main" id="{C20D7520-9920-1F98-9D61-5729819635F1}"/>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8CA6DE78-128B-28D9-9150-AFBFBF7400C5}"/>
              </a:ext>
            </a:extLst>
          </p:cNvPr>
          <p:cNvSpPr>
            <a:spLocks noGrp="1"/>
          </p:cNvSpPr>
          <p:nvPr>
            <p:ph type="sldNum" sz="quarter" idx="12"/>
          </p:nvPr>
        </p:nvSpPr>
        <p:spPr/>
        <p:txBody>
          <a:bodyPr/>
          <a:lstStyle/>
          <a:p>
            <a:fld id="{6B6E5051-45FE-481E-BC74-724D8AFE1529}" type="slidenum">
              <a:rPr lang="en-US" smtClean="0"/>
              <a:t>31</a:t>
            </a:fld>
            <a:endParaRPr lang="en-US"/>
          </a:p>
        </p:txBody>
      </p:sp>
      <p:graphicFrame>
        <p:nvGraphicFramePr>
          <p:cNvPr id="6" name="Object 5">
            <a:extLst>
              <a:ext uri="{FF2B5EF4-FFF2-40B4-BE49-F238E27FC236}">
                <a16:creationId xmlns:a16="http://schemas.microsoft.com/office/drawing/2014/main" id="{7E0F6170-9D96-2B03-1893-F93D627D456B}"/>
              </a:ext>
            </a:extLst>
          </p:cNvPr>
          <p:cNvGraphicFramePr>
            <a:graphicFrameLocks noChangeAspect="1"/>
          </p:cNvGraphicFramePr>
          <p:nvPr>
            <p:extLst>
              <p:ext uri="{D42A27DB-BD31-4B8C-83A1-F6EECF244321}">
                <p14:modId xmlns:p14="http://schemas.microsoft.com/office/powerpoint/2010/main" val="1300593617"/>
              </p:ext>
            </p:extLst>
          </p:nvPr>
        </p:nvGraphicFramePr>
        <p:xfrm>
          <a:off x="803275" y="3133725"/>
          <a:ext cx="3305175" cy="979488"/>
        </p:xfrm>
        <a:graphic>
          <a:graphicData uri="http://schemas.openxmlformats.org/presentationml/2006/ole">
            <mc:AlternateContent xmlns:mc="http://schemas.openxmlformats.org/markup-compatibility/2006">
              <mc:Choice xmlns:v="urn:schemas-microsoft-com:vml" Requires="v">
                <p:oleObj name="Equation" r:id="rId2" imgW="1206360" imgH="355320" progId="Equation.DSMT4">
                  <p:embed/>
                </p:oleObj>
              </mc:Choice>
              <mc:Fallback>
                <p:oleObj name="Equation" r:id="rId2" imgW="1206360" imgH="355320" progId="Equation.DSMT4">
                  <p:embed/>
                  <p:pic>
                    <p:nvPicPr>
                      <p:cNvPr id="0" name="Object 2"/>
                      <p:cNvPicPr>
                        <a:picLocks noChangeAspect="1" noChangeArrowheads="1"/>
                      </p:cNvPicPr>
                      <p:nvPr/>
                    </p:nvPicPr>
                    <p:blipFill>
                      <a:blip r:embed="rId3"/>
                      <a:srcRect/>
                      <a:stretch>
                        <a:fillRect/>
                      </a:stretch>
                    </p:blipFill>
                    <p:spPr bwMode="auto">
                      <a:xfrm>
                        <a:off x="803275" y="3133725"/>
                        <a:ext cx="3305175" cy="979488"/>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54B0D83C-908E-C967-B715-F7A4C0FA4794}"/>
              </a:ext>
            </a:extLst>
          </p:cNvPr>
          <p:cNvGraphicFramePr>
            <a:graphicFrameLocks noChangeAspect="1"/>
          </p:cNvGraphicFramePr>
          <p:nvPr>
            <p:extLst>
              <p:ext uri="{D42A27DB-BD31-4B8C-83A1-F6EECF244321}">
                <p14:modId xmlns:p14="http://schemas.microsoft.com/office/powerpoint/2010/main" val="4277203021"/>
              </p:ext>
            </p:extLst>
          </p:nvPr>
        </p:nvGraphicFramePr>
        <p:xfrm>
          <a:off x="595313" y="4818063"/>
          <a:ext cx="5191125" cy="896937"/>
        </p:xfrm>
        <a:graphic>
          <a:graphicData uri="http://schemas.openxmlformats.org/presentationml/2006/ole">
            <mc:AlternateContent xmlns:mc="http://schemas.openxmlformats.org/markup-compatibility/2006">
              <mc:Choice xmlns:v="urn:schemas-microsoft-com:vml" Requires="v">
                <p:oleObj name="Equation" r:id="rId4" imgW="1892160" imgH="330120" progId="Equation.DSMT4">
                  <p:embed/>
                </p:oleObj>
              </mc:Choice>
              <mc:Fallback>
                <p:oleObj name="Equation" r:id="rId4" imgW="1892160" imgH="330120" progId="Equation.DSMT4">
                  <p:embed/>
                  <p:pic>
                    <p:nvPicPr>
                      <p:cNvPr id="0" name="Object 1"/>
                      <p:cNvPicPr>
                        <a:picLocks noChangeAspect="1" noChangeArrowheads="1"/>
                      </p:cNvPicPr>
                      <p:nvPr/>
                    </p:nvPicPr>
                    <p:blipFill>
                      <a:blip r:embed="rId5"/>
                      <a:srcRect/>
                      <a:stretch>
                        <a:fillRect/>
                      </a:stretch>
                    </p:blipFill>
                    <p:spPr bwMode="auto">
                      <a:xfrm>
                        <a:off x="595313" y="4818063"/>
                        <a:ext cx="5191125" cy="896937"/>
                      </a:xfrm>
                      <a:prstGeom prst="rect">
                        <a:avLst/>
                      </a:prstGeom>
                      <a:noFill/>
                    </p:spPr>
                  </p:pic>
                </p:oleObj>
              </mc:Fallback>
            </mc:AlternateContent>
          </a:graphicData>
        </a:graphic>
      </p:graphicFrame>
      <p:sp>
        <p:nvSpPr>
          <p:cNvPr id="8" name="Rectangle 3">
            <a:extLst>
              <a:ext uri="{FF2B5EF4-FFF2-40B4-BE49-F238E27FC236}">
                <a16:creationId xmlns:a16="http://schemas.microsoft.com/office/drawing/2014/main" id="{0F312BB9-AD2A-B8F7-02A5-DF02175F4B64}"/>
              </a:ext>
            </a:extLst>
          </p:cNvPr>
          <p:cNvSpPr>
            <a:spLocks noChangeArrowheads="1"/>
          </p:cNvSpPr>
          <p:nvPr/>
        </p:nvSpPr>
        <p:spPr bwMode="auto">
          <a:xfrm>
            <a:off x="0" y="90100"/>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AA046DF-7DF6-9345-88C5-9F969A387848}"/>
              </a:ext>
            </a:extLst>
          </p:cNvPr>
          <p:cNvSpPr>
            <a:spLocks noChangeArrowheads="1"/>
          </p:cNvSpPr>
          <p:nvPr/>
        </p:nvSpPr>
        <p:spPr bwMode="auto">
          <a:xfrm>
            <a:off x="0" y="1524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37318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5B1ACB-DD2C-48E6-4D12-27AF2C387503}"/>
              </a:ext>
            </a:extLst>
          </p:cNvPr>
          <p:cNvSpPr>
            <a:spLocks noGrp="1"/>
          </p:cNvSpPr>
          <p:nvPr>
            <p:ph type="title"/>
          </p:nvPr>
        </p:nvSpPr>
        <p:spPr/>
        <p:txBody>
          <a:bodyPr/>
          <a:lstStyle/>
          <a:p>
            <a:r>
              <a:rPr lang="en-US" dirty="0"/>
              <a:t>F(y) corresponding to f(y)</a:t>
            </a:r>
          </a:p>
        </p:txBody>
      </p:sp>
      <p:pic>
        <p:nvPicPr>
          <p:cNvPr id="9" name="Picture Placeholder 8">
            <a:extLst>
              <a:ext uri="{FF2B5EF4-FFF2-40B4-BE49-F238E27FC236}">
                <a16:creationId xmlns:a16="http://schemas.microsoft.com/office/drawing/2014/main" id="{9FD18679-B0F0-814A-4A9F-6CB053B18095}"/>
              </a:ext>
            </a:extLst>
          </p:cNvPr>
          <p:cNvPicPr>
            <a:picLocks noGrp="1" noChangeAspect="1"/>
          </p:cNvPicPr>
          <p:nvPr>
            <p:ph type="pic" idx="1"/>
          </p:nvPr>
        </p:nvPicPr>
        <p:blipFill>
          <a:blip r:embed="rId2"/>
          <a:srcRect l="4008" r="4008"/>
          <a:stretch>
            <a:fillRect/>
          </a:stretch>
        </p:blipFill>
        <p:spPr>
          <a:prstGeom prst="rect">
            <a:avLst/>
          </a:prstGeom>
        </p:spPr>
      </p:pic>
      <p:sp>
        <p:nvSpPr>
          <p:cNvPr id="8" name="Text Placeholder 7">
            <a:extLst>
              <a:ext uri="{FF2B5EF4-FFF2-40B4-BE49-F238E27FC236}">
                <a16:creationId xmlns:a16="http://schemas.microsoft.com/office/drawing/2014/main" id="{22CA7441-A38C-818C-8D23-965227EEA845}"/>
              </a:ext>
            </a:extLst>
          </p:cNvPr>
          <p:cNvSpPr>
            <a:spLocks noGrp="1"/>
          </p:cNvSpPr>
          <p:nvPr>
            <p:ph type="body" sz="half" idx="2"/>
          </p:nvPr>
        </p:nvSpPr>
        <p:spPr/>
        <p:txBody>
          <a:bodyPr/>
          <a:lstStyle/>
          <a:p>
            <a:endParaRPr lang="en-US"/>
          </a:p>
        </p:txBody>
      </p:sp>
      <p:sp>
        <p:nvSpPr>
          <p:cNvPr id="4" name="Footer Placeholder 3">
            <a:extLst>
              <a:ext uri="{FF2B5EF4-FFF2-40B4-BE49-F238E27FC236}">
                <a16:creationId xmlns:a16="http://schemas.microsoft.com/office/drawing/2014/main" id="{72D92141-A1CC-8527-F944-5C7C8CB7A065}"/>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51E93B89-5C26-7708-BE60-64DF191A1B4A}"/>
              </a:ext>
            </a:extLst>
          </p:cNvPr>
          <p:cNvSpPr>
            <a:spLocks noGrp="1"/>
          </p:cNvSpPr>
          <p:nvPr>
            <p:ph type="sldNum" sz="quarter" idx="12"/>
          </p:nvPr>
        </p:nvSpPr>
        <p:spPr/>
        <p:txBody>
          <a:bodyPr/>
          <a:lstStyle/>
          <a:p>
            <a:fld id="{6B6E5051-45FE-481E-BC74-724D8AFE1529}" type="slidenum">
              <a:rPr lang="en-US" smtClean="0"/>
              <a:t>32</a:t>
            </a:fld>
            <a:endParaRPr lang="en-US"/>
          </a:p>
        </p:txBody>
      </p:sp>
    </p:spTree>
    <p:extLst>
      <p:ext uri="{BB962C8B-B14F-4D97-AF65-F5344CB8AC3E}">
        <p14:creationId xmlns:p14="http://schemas.microsoft.com/office/powerpoint/2010/main" val="2824880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923F-5DE6-C4B7-3A3D-9F08F8E48085}"/>
              </a:ext>
            </a:extLst>
          </p:cNvPr>
          <p:cNvSpPr>
            <a:spLocks noGrp="1"/>
          </p:cNvSpPr>
          <p:nvPr>
            <p:ph type="title"/>
          </p:nvPr>
        </p:nvSpPr>
        <p:spPr/>
        <p:txBody>
          <a:bodyPr/>
          <a:lstStyle/>
          <a:p>
            <a:r>
              <a:rPr lang="en-US" dirty="0"/>
              <a:t>Fertility of an initiation cohort at duration x</a:t>
            </a:r>
          </a:p>
        </p:txBody>
      </p:sp>
      <p:sp>
        <p:nvSpPr>
          <p:cNvPr id="3" name="Content Placeholder 2">
            <a:extLst>
              <a:ext uri="{FF2B5EF4-FFF2-40B4-BE49-F238E27FC236}">
                <a16:creationId xmlns:a16="http://schemas.microsoft.com/office/drawing/2014/main" id="{FCDCC34D-581E-0336-1EC7-2C3BCD563BC0}"/>
              </a:ext>
            </a:extLst>
          </p:cNvPr>
          <p:cNvSpPr>
            <a:spLocks noGrp="1"/>
          </p:cNvSpPr>
          <p:nvPr>
            <p:ph idx="1"/>
          </p:nvPr>
        </p:nvSpPr>
        <p:spPr/>
        <p:txBody>
          <a:bodyPr/>
          <a:lstStyle/>
          <a:p>
            <a:pPr marL="0" indent="0">
              <a:buNone/>
            </a:pPr>
            <a:r>
              <a:rPr lang="en-US" i="1" dirty="0"/>
              <a:t>m</a:t>
            </a:r>
            <a:r>
              <a:rPr lang="en-US" dirty="0"/>
              <a:t> = birthrate of nonterminators </a:t>
            </a:r>
          </a:p>
          <a:p>
            <a:pPr marL="0" indent="0">
              <a:buNone/>
            </a:pPr>
            <a:r>
              <a:rPr lang="en-US" dirty="0"/>
              <a:t>x years after initiating fertility a woman has mx births. </a:t>
            </a:r>
          </a:p>
          <a:p>
            <a:pPr marL="0" indent="0">
              <a:buNone/>
            </a:pPr>
            <a:r>
              <a:rPr lang="en-US" dirty="0"/>
              <a:t>	=  Proportion of nonterminators after x years.</a:t>
            </a:r>
          </a:p>
          <a:p>
            <a:pPr marL="0" indent="0">
              <a:buNone/>
            </a:pPr>
            <a:r>
              <a:rPr lang="en-US" dirty="0"/>
              <a:t>			</a:t>
            </a:r>
          </a:p>
          <a:p>
            <a:pPr marL="0" indent="0">
              <a:buNone/>
            </a:pPr>
            <a:endParaRPr lang="en-US" dirty="0"/>
          </a:p>
          <a:p>
            <a:pPr marL="0" indent="0">
              <a:buNone/>
            </a:pPr>
            <a:r>
              <a:rPr lang="en-US" dirty="0"/>
              <a:t>          = Fertility of the cohort at duration x </a:t>
            </a:r>
          </a:p>
          <a:p>
            <a:pPr marL="0" indent="0">
              <a:buNone/>
            </a:pPr>
            <a:r>
              <a:rPr lang="en-US" dirty="0"/>
              <a:t>		   </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7D2F40F5-4AC0-7D2D-2998-A237F2788D2D}"/>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3B31DE1A-CA9C-121B-79BD-105DD51322DA}"/>
              </a:ext>
            </a:extLst>
          </p:cNvPr>
          <p:cNvSpPr>
            <a:spLocks noGrp="1"/>
          </p:cNvSpPr>
          <p:nvPr>
            <p:ph type="sldNum" sz="quarter" idx="12"/>
          </p:nvPr>
        </p:nvSpPr>
        <p:spPr/>
        <p:txBody>
          <a:bodyPr/>
          <a:lstStyle/>
          <a:p>
            <a:fld id="{6B6E5051-45FE-481E-BC74-724D8AFE1529}" type="slidenum">
              <a:rPr lang="en-US" smtClean="0"/>
              <a:t>33</a:t>
            </a:fld>
            <a:endParaRPr lang="en-US"/>
          </a:p>
        </p:txBody>
      </p:sp>
      <p:graphicFrame>
        <p:nvGraphicFramePr>
          <p:cNvPr id="6" name="Object 5">
            <a:extLst>
              <a:ext uri="{FF2B5EF4-FFF2-40B4-BE49-F238E27FC236}">
                <a16:creationId xmlns:a16="http://schemas.microsoft.com/office/drawing/2014/main" id="{08E3910F-A239-3E9C-6713-CEF378243B35}"/>
              </a:ext>
            </a:extLst>
          </p:cNvPr>
          <p:cNvGraphicFramePr>
            <a:graphicFrameLocks noChangeAspect="1"/>
          </p:cNvGraphicFramePr>
          <p:nvPr>
            <p:extLst>
              <p:ext uri="{D42A27DB-BD31-4B8C-83A1-F6EECF244321}">
                <p14:modId xmlns:p14="http://schemas.microsoft.com/office/powerpoint/2010/main" val="1225519723"/>
              </p:ext>
            </p:extLst>
          </p:nvPr>
        </p:nvGraphicFramePr>
        <p:xfrm>
          <a:off x="792163" y="3540125"/>
          <a:ext cx="2252662" cy="608013"/>
        </p:xfrm>
        <a:graphic>
          <a:graphicData uri="http://schemas.openxmlformats.org/presentationml/2006/ole">
            <mc:AlternateContent xmlns:mc="http://schemas.openxmlformats.org/markup-compatibility/2006">
              <mc:Choice xmlns:v="urn:schemas-microsoft-com:vml" Requires="v">
                <p:oleObj name="Equation" r:id="rId2" imgW="939600" imgH="253800" progId="Equation.DSMT4">
                  <p:embed/>
                </p:oleObj>
              </mc:Choice>
              <mc:Fallback>
                <p:oleObj name="Equation" r:id="rId2" imgW="939600" imgH="253800" progId="Equation.DSMT4">
                  <p:embed/>
                  <p:pic>
                    <p:nvPicPr>
                      <p:cNvPr id="0" name=""/>
                      <p:cNvPicPr/>
                      <p:nvPr/>
                    </p:nvPicPr>
                    <p:blipFill>
                      <a:blip r:embed="rId3"/>
                      <a:stretch>
                        <a:fillRect/>
                      </a:stretch>
                    </p:blipFill>
                    <p:spPr>
                      <a:xfrm>
                        <a:off x="792163" y="3540125"/>
                        <a:ext cx="2252662" cy="60801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8139D5F-1223-B7C9-DBEC-F313D732DAF1}"/>
              </a:ext>
            </a:extLst>
          </p:cNvPr>
          <p:cNvGraphicFramePr>
            <a:graphicFrameLocks noChangeAspect="1"/>
          </p:cNvGraphicFramePr>
          <p:nvPr>
            <p:extLst>
              <p:ext uri="{D42A27DB-BD31-4B8C-83A1-F6EECF244321}">
                <p14:modId xmlns:p14="http://schemas.microsoft.com/office/powerpoint/2010/main" val="1145328048"/>
              </p:ext>
            </p:extLst>
          </p:nvPr>
        </p:nvGraphicFramePr>
        <p:xfrm>
          <a:off x="854241" y="2820487"/>
          <a:ext cx="851918" cy="608513"/>
        </p:xfrm>
        <a:graphic>
          <a:graphicData uri="http://schemas.openxmlformats.org/presentationml/2006/ole">
            <mc:AlternateContent xmlns:mc="http://schemas.openxmlformats.org/markup-compatibility/2006">
              <mc:Choice xmlns:v="urn:schemas-microsoft-com:vml" Requires="v">
                <p:oleObj name="Equation" r:id="rId4" imgW="355320" imgH="253800" progId="Equation.DSMT4">
                  <p:embed/>
                </p:oleObj>
              </mc:Choice>
              <mc:Fallback>
                <p:oleObj name="Equation" r:id="rId4" imgW="355320" imgH="253800" progId="Equation.DSMT4">
                  <p:embed/>
                  <p:pic>
                    <p:nvPicPr>
                      <p:cNvPr id="0" name=""/>
                      <p:cNvPicPr/>
                      <p:nvPr/>
                    </p:nvPicPr>
                    <p:blipFill>
                      <a:blip r:embed="rId5"/>
                      <a:stretch>
                        <a:fillRect/>
                      </a:stretch>
                    </p:blipFill>
                    <p:spPr>
                      <a:xfrm>
                        <a:off x="854241" y="2820487"/>
                        <a:ext cx="851918" cy="60851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4DCD719-C63B-901B-7C29-B54AF580BDF3}"/>
              </a:ext>
            </a:extLst>
          </p:cNvPr>
          <p:cNvGraphicFramePr>
            <a:graphicFrameLocks noChangeAspect="1"/>
          </p:cNvGraphicFramePr>
          <p:nvPr>
            <p:extLst>
              <p:ext uri="{D42A27DB-BD31-4B8C-83A1-F6EECF244321}">
                <p14:modId xmlns:p14="http://schemas.microsoft.com/office/powerpoint/2010/main" val="2768949930"/>
              </p:ext>
            </p:extLst>
          </p:nvPr>
        </p:nvGraphicFramePr>
        <p:xfrm>
          <a:off x="809625" y="5075238"/>
          <a:ext cx="4852988" cy="587375"/>
        </p:xfrm>
        <a:graphic>
          <a:graphicData uri="http://schemas.openxmlformats.org/presentationml/2006/ole">
            <mc:AlternateContent xmlns:mc="http://schemas.openxmlformats.org/markup-compatibility/2006">
              <mc:Choice xmlns:v="urn:schemas-microsoft-com:vml" Requires="v">
                <p:oleObj name="Equation" r:id="rId6" imgW="2095200" imgH="253800" progId="Equation.DSMT4">
                  <p:embed/>
                </p:oleObj>
              </mc:Choice>
              <mc:Fallback>
                <p:oleObj name="Equation" r:id="rId6" imgW="2095200" imgH="253800" progId="Equation.DSMT4">
                  <p:embed/>
                  <p:pic>
                    <p:nvPicPr>
                      <p:cNvPr id="0" name=""/>
                      <p:cNvPicPr/>
                      <p:nvPr/>
                    </p:nvPicPr>
                    <p:blipFill>
                      <a:blip r:embed="rId7"/>
                      <a:stretch>
                        <a:fillRect/>
                      </a:stretch>
                    </p:blipFill>
                    <p:spPr>
                      <a:xfrm>
                        <a:off x="809625" y="5075238"/>
                        <a:ext cx="4852988" cy="58737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30547A38-3851-BEBC-36FD-0252829D2FB9}"/>
              </a:ext>
            </a:extLst>
          </p:cNvPr>
          <p:cNvGraphicFramePr>
            <a:graphicFrameLocks noChangeAspect="1"/>
          </p:cNvGraphicFramePr>
          <p:nvPr>
            <p:extLst>
              <p:ext uri="{D42A27DB-BD31-4B8C-83A1-F6EECF244321}">
                <p14:modId xmlns:p14="http://schemas.microsoft.com/office/powerpoint/2010/main" val="1094413242"/>
              </p:ext>
            </p:extLst>
          </p:nvPr>
        </p:nvGraphicFramePr>
        <p:xfrm>
          <a:off x="838200" y="4308269"/>
          <a:ext cx="823469" cy="588191"/>
        </p:xfrm>
        <a:graphic>
          <a:graphicData uri="http://schemas.openxmlformats.org/presentationml/2006/ole">
            <mc:AlternateContent xmlns:mc="http://schemas.openxmlformats.org/markup-compatibility/2006">
              <mc:Choice xmlns:v="urn:schemas-microsoft-com:vml" Requires="v">
                <p:oleObj name="Equation" r:id="rId8" imgW="355320" imgH="253800" progId="Equation.DSMT4">
                  <p:embed/>
                </p:oleObj>
              </mc:Choice>
              <mc:Fallback>
                <p:oleObj name="Equation" r:id="rId8" imgW="355320" imgH="253800" progId="Equation.DSMT4">
                  <p:embed/>
                  <p:pic>
                    <p:nvPicPr>
                      <p:cNvPr id="0" name=""/>
                      <p:cNvPicPr/>
                      <p:nvPr/>
                    </p:nvPicPr>
                    <p:blipFill>
                      <a:blip r:embed="rId9"/>
                      <a:stretch>
                        <a:fillRect/>
                      </a:stretch>
                    </p:blipFill>
                    <p:spPr>
                      <a:xfrm>
                        <a:off x="838200" y="4308269"/>
                        <a:ext cx="823469" cy="588191"/>
                      </a:xfrm>
                      <a:prstGeom prst="rect">
                        <a:avLst/>
                      </a:prstGeom>
                    </p:spPr>
                  </p:pic>
                </p:oleObj>
              </mc:Fallback>
            </mc:AlternateContent>
          </a:graphicData>
        </a:graphic>
      </p:graphicFrame>
    </p:spTree>
    <p:extLst>
      <p:ext uri="{BB962C8B-B14F-4D97-AF65-F5344CB8AC3E}">
        <p14:creationId xmlns:p14="http://schemas.microsoft.com/office/powerpoint/2010/main" val="204503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F20C-2E64-1E53-CF74-098373DF2FEA}"/>
              </a:ext>
            </a:extLst>
          </p:cNvPr>
          <p:cNvSpPr>
            <a:spLocks noGrp="1"/>
          </p:cNvSpPr>
          <p:nvPr>
            <p:ph type="title"/>
          </p:nvPr>
        </p:nvSpPr>
        <p:spPr/>
        <p:txBody>
          <a:bodyPr/>
          <a:lstStyle/>
          <a:p>
            <a:r>
              <a:rPr lang="en-US" dirty="0"/>
              <a:t>Some implications</a:t>
            </a:r>
          </a:p>
        </p:txBody>
      </p:sp>
      <p:sp>
        <p:nvSpPr>
          <p:cNvPr id="3" name="Content Placeholder 2">
            <a:extLst>
              <a:ext uri="{FF2B5EF4-FFF2-40B4-BE49-F238E27FC236}">
                <a16:creationId xmlns:a16="http://schemas.microsoft.com/office/drawing/2014/main" id="{65A7F62A-AEE6-F3CE-11D4-44336FCD8B6E}"/>
              </a:ext>
            </a:extLst>
          </p:cNvPr>
          <p:cNvSpPr>
            <a:spLocks noGrp="1"/>
          </p:cNvSpPr>
          <p:nvPr>
            <p:ph idx="1"/>
          </p:nvPr>
        </p:nvSpPr>
        <p:spPr/>
        <p:txBody>
          <a:bodyPr/>
          <a:lstStyle/>
          <a:p>
            <a:r>
              <a:rPr lang="en-US" dirty="0"/>
              <a:t>The shape of g(x) is identical to the shape of F(mx). An increase in f(1), or more generally in the proportion wanting few births, makes g(x) fall more rapidly at short durations. </a:t>
            </a:r>
          </a:p>
          <a:p>
            <a:r>
              <a:rPr lang="en-US" dirty="0"/>
              <a:t>The greater is m, the more quickly does g(x) decline with duration, and the higher is the level of fertility initially. </a:t>
            </a:r>
          </a:p>
          <a:p>
            <a:r>
              <a:rPr lang="en-US" dirty="0"/>
              <a:t>An increase in f(0), the proportion of women wanting no births, affects the level but not the shape of g(x). </a:t>
            </a:r>
          </a:p>
          <a:p>
            <a:r>
              <a:rPr lang="en-US" dirty="0"/>
              <a:t>A concentration of women at, say, a desire for 2 children will make g(x) fall more rapidly after about the first 5 years of marriage. </a:t>
            </a:r>
          </a:p>
          <a:p>
            <a:endParaRPr lang="en-US" dirty="0"/>
          </a:p>
        </p:txBody>
      </p:sp>
      <p:sp>
        <p:nvSpPr>
          <p:cNvPr id="4" name="Footer Placeholder 3">
            <a:extLst>
              <a:ext uri="{FF2B5EF4-FFF2-40B4-BE49-F238E27FC236}">
                <a16:creationId xmlns:a16="http://schemas.microsoft.com/office/drawing/2014/main" id="{5C12D6DC-A7A6-CF2D-F136-1D883892343D}"/>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3BB2479E-4486-A38D-561C-298446163B30}"/>
              </a:ext>
            </a:extLst>
          </p:cNvPr>
          <p:cNvSpPr>
            <a:spLocks noGrp="1"/>
          </p:cNvSpPr>
          <p:nvPr>
            <p:ph type="sldNum" sz="quarter" idx="12"/>
          </p:nvPr>
        </p:nvSpPr>
        <p:spPr/>
        <p:txBody>
          <a:bodyPr/>
          <a:lstStyle/>
          <a:p>
            <a:fld id="{6B6E5051-45FE-481E-BC74-724D8AFE1529}" type="slidenum">
              <a:rPr lang="en-US" smtClean="0"/>
              <a:t>34</a:t>
            </a:fld>
            <a:endParaRPr lang="en-US"/>
          </a:p>
        </p:txBody>
      </p:sp>
    </p:spTree>
    <p:extLst>
      <p:ext uri="{BB962C8B-B14F-4D97-AF65-F5344CB8AC3E}">
        <p14:creationId xmlns:p14="http://schemas.microsoft.com/office/powerpoint/2010/main" val="2988011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0D37-6C27-455B-0F78-587BB1A0F30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771B215-03E8-CE40-7A68-C65C8304FAE9}"/>
              </a:ext>
            </a:extLst>
          </p:cNvPr>
          <p:cNvSpPr>
            <a:spLocks noGrp="1"/>
          </p:cNvSpPr>
          <p:nvPr>
            <p:ph idx="1"/>
          </p:nvPr>
        </p:nvSpPr>
        <p:spPr/>
        <p:txBody>
          <a:bodyPr>
            <a:normAutofit lnSpcReduction="10000"/>
          </a:bodyPr>
          <a:lstStyle/>
          <a:p>
            <a:pPr marL="0" indent="0">
              <a:buNone/>
            </a:pPr>
            <a:r>
              <a:rPr lang="en-US" sz="2400" dirty="0">
                <a:effectLst/>
                <a:latin typeface="timesroman"/>
                <a:ea typeface="Times New Roman" panose="02020603050405020304" pitchFamily="18" charset="0"/>
                <a:cs typeface="timesroman"/>
              </a:rPr>
              <a:t>Differentiating we get:</a:t>
            </a:r>
          </a:p>
          <a:p>
            <a:pPr marL="0" indent="0">
              <a:buNone/>
            </a:pPr>
            <a:endParaRPr lang="en-US" sz="1800" dirty="0">
              <a:latin typeface="timesroman"/>
              <a:ea typeface="Times New Roman" panose="02020603050405020304" pitchFamily="18" charset="0"/>
              <a:cs typeface="timesroman"/>
            </a:endParaRPr>
          </a:p>
          <a:p>
            <a:pPr marL="0" indent="0">
              <a:buNone/>
            </a:pPr>
            <a:endParaRPr lang="en-US" sz="1800" dirty="0">
              <a:effectLst/>
              <a:latin typeface="timesroman"/>
              <a:ea typeface="Times New Roman" panose="02020603050405020304" pitchFamily="18" charset="0"/>
              <a:cs typeface="timesroman"/>
            </a:endParaRPr>
          </a:p>
          <a:p>
            <a:pPr marL="0" indent="0">
              <a:buNone/>
            </a:pPr>
            <a:r>
              <a:rPr lang="en-US" sz="2400" dirty="0">
                <a:effectLst/>
                <a:latin typeface="timesroman"/>
                <a:ea typeface="Times New Roman" panose="02020603050405020304" pitchFamily="18" charset="0"/>
                <a:cs typeface="timesroman"/>
              </a:rPr>
              <a:t>Solving for f, and changing variables, we get:</a:t>
            </a:r>
          </a:p>
          <a:p>
            <a:pPr marL="0" indent="0">
              <a:buNone/>
            </a:pPr>
            <a:endParaRPr lang="en-US" sz="2400" dirty="0">
              <a:latin typeface="timesroman"/>
              <a:ea typeface="Times New Roman" panose="02020603050405020304" pitchFamily="18" charset="0"/>
              <a:cs typeface="timesroman"/>
            </a:endParaRPr>
          </a:p>
          <a:p>
            <a:pPr marL="0" indent="0">
              <a:buNone/>
            </a:pPr>
            <a:br>
              <a:rPr lang="en-US" sz="2400" dirty="0">
                <a:effectLst/>
                <a:latin typeface="timesroman"/>
                <a:ea typeface="Times New Roman" panose="02020603050405020304" pitchFamily="18" charset="0"/>
                <a:cs typeface="timesroman"/>
              </a:rPr>
            </a:br>
            <a:br>
              <a:rPr lang="en-US" sz="1800" dirty="0">
                <a:effectLst/>
                <a:latin typeface="timesroman"/>
                <a:ea typeface="Times New Roman" panose="02020603050405020304" pitchFamily="18" charset="0"/>
                <a:cs typeface="timesroman"/>
              </a:rPr>
            </a:br>
            <a:r>
              <a:rPr lang="en-US" sz="2400" dirty="0">
                <a:latin typeface="timesroman"/>
                <a:ea typeface="Times New Roman" panose="02020603050405020304" pitchFamily="18" charset="0"/>
                <a:cs typeface="timesroman"/>
              </a:rPr>
              <a:t>Given an empirical age schedule for fertility by duration of marriage (e.g.) we could difference it to find the g’(x) function, and divide by m to get f(x), the distribution of fertility targets. </a:t>
            </a:r>
          </a:p>
          <a:p>
            <a:pPr marL="0" indent="0">
              <a:buNone/>
            </a:pPr>
            <a:r>
              <a:rPr lang="en-US" sz="2400" dirty="0">
                <a:latin typeface="timesroman"/>
              </a:rPr>
              <a:t>This actually works quite well, matching the survey data quite closely. </a:t>
            </a:r>
            <a:br>
              <a:rPr lang="en-US" sz="1800" dirty="0">
                <a:effectLst/>
                <a:latin typeface="timesroman"/>
                <a:ea typeface="Times New Roman" panose="02020603050405020304" pitchFamily="18" charset="0"/>
                <a:cs typeface="timesroman"/>
              </a:rPr>
            </a:br>
            <a:endParaRPr lang="en-US" dirty="0"/>
          </a:p>
        </p:txBody>
      </p:sp>
      <p:sp>
        <p:nvSpPr>
          <p:cNvPr id="4" name="Footer Placeholder 3">
            <a:extLst>
              <a:ext uri="{FF2B5EF4-FFF2-40B4-BE49-F238E27FC236}">
                <a16:creationId xmlns:a16="http://schemas.microsoft.com/office/drawing/2014/main" id="{A3204862-CBBA-6861-53D8-FF508296E2A3}"/>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D7361793-02BC-04D3-D6A6-6EBF37A027F5}"/>
              </a:ext>
            </a:extLst>
          </p:cNvPr>
          <p:cNvSpPr>
            <a:spLocks noGrp="1"/>
          </p:cNvSpPr>
          <p:nvPr>
            <p:ph type="sldNum" sz="quarter" idx="12"/>
          </p:nvPr>
        </p:nvSpPr>
        <p:spPr/>
        <p:txBody>
          <a:bodyPr/>
          <a:lstStyle/>
          <a:p>
            <a:fld id="{6B6E5051-45FE-481E-BC74-724D8AFE1529}" type="slidenum">
              <a:rPr lang="en-US" smtClean="0"/>
              <a:t>35</a:t>
            </a:fld>
            <a:endParaRPr lang="en-US"/>
          </a:p>
        </p:txBody>
      </p:sp>
      <p:graphicFrame>
        <p:nvGraphicFramePr>
          <p:cNvPr id="6" name="Object 5">
            <a:extLst>
              <a:ext uri="{FF2B5EF4-FFF2-40B4-BE49-F238E27FC236}">
                <a16:creationId xmlns:a16="http://schemas.microsoft.com/office/drawing/2014/main" id="{BE9B38EF-93D0-1F6D-BE83-3D69147A9F72}"/>
              </a:ext>
            </a:extLst>
          </p:cNvPr>
          <p:cNvGraphicFramePr>
            <a:graphicFrameLocks noChangeAspect="1"/>
          </p:cNvGraphicFramePr>
          <p:nvPr>
            <p:extLst>
              <p:ext uri="{D42A27DB-BD31-4B8C-83A1-F6EECF244321}">
                <p14:modId xmlns:p14="http://schemas.microsoft.com/office/powerpoint/2010/main" val="326114099"/>
              </p:ext>
            </p:extLst>
          </p:nvPr>
        </p:nvGraphicFramePr>
        <p:xfrm>
          <a:off x="746125" y="2382838"/>
          <a:ext cx="3235325" cy="617537"/>
        </p:xfrm>
        <a:graphic>
          <a:graphicData uri="http://schemas.openxmlformats.org/presentationml/2006/ole">
            <mc:AlternateContent xmlns:mc="http://schemas.openxmlformats.org/markup-compatibility/2006">
              <mc:Choice xmlns:v="urn:schemas-microsoft-com:vml" Requires="v">
                <p:oleObj name="Equation" r:id="rId2" imgW="1333440" imgH="253800" progId="Equation.DSMT4">
                  <p:embed/>
                </p:oleObj>
              </mc:Choice>
              <mc:Fallback>
                <p:oleObj name="Equation" r:id="rId2" imgW="1333440" imgH="253800" progId="Equation.DSMT4">
                  <p:embed/>
                  <p:pic>
                    <p:nvPicPr>
                      <p:cNvPr id="0" name=""/>
                      <p:cNvPicPr/>
                      <p:nvPr/>
                    </p:nvPicPr>
                    <p:blipFill>
                      <a:blip r:embed="rId3"/>
                      <a:stretch>
                        <a:fillRect/>
                      </a:stretch>
                    </p:blipFill>
                    <p:spPr>
                      <a:xfrm>
                        <a:off x="746125" y="2382838"/>
                        <a:ext cx="3235325" cy="6175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7E684FF-7C9B-B9C8-22D8-43A03AE7EA90}"/>
              </a:ext>
            </a:extLst>
          </p:cNvPr>
          <p:cNvGraphicFramePr>
            <a:graphicFrameLocks noChangeAspect="1"/>
          </p:cNvGraphicFramePr>
          <p:nvPr>
            <p:extLst>
              <p:ext uri="{D42A27DB-BD31-4B8C-83A1-F6EECF244321}">
                <p14:modId xmlns:p14="http://schemas.microsoft.com/office/powerpoint/2010/main" val="604009993"/>
              </p:ext>
            </p:extLst>
          </p:nvPr>
        </p:nvGraphicFramePr>
        <p:xfrm>
          <a:off x="746125" y="3635375"/>
          <a:ext cx="3729038" cy="615950"/>
        </p:xfrm>
        <a:graphic>
          <a:graphicData uri="http://schemas.openxmlformats.org/presentationml/2006/ole">
            <mc:AlternateContent xmlns:mc="http://schemas.openxmlformats.org/markup-compatibility/2006">
              <mc:Choice xmlns:v="urn:schemas-microsoft-com:vml" Requires="v">
                <p:oleObj name="Equation" r:id="rId4" imgW="1536480" imgH="253800" progId="Equation.DSMT4">
                  <p:embed/>
                </p:oleObj>
              </mc:Choice>
              <mc:Fallback>
                <p:oleObj name="Equation" r:id="rId4" imgW="1536480" imgH="253800" progId="Equation.DSMT4">
                  <p:embed/>
                  <p:pic>
                    <p:nvPicPr>
                      <p:cNvPr id="0" name=""/>
                      <p:cNvPicPr/>
                      <p:nvPr/>
                    </p:nvPicPr>
                    <p:blipFill>
                      <a:blip r:embed="rId5"/>
                      <a:stretch>
                        <a:fillRect/>
                      </a:stretch>
                    </p:blipFill>
                    <p:spPr>
                      <a:xfrm>
                        <a:off x="746125" y="3635375"/>
                        <a:ext cx="3729038" cy="615950"/>
                      </a:xfrm>
                      <a:prstGeom prst="rect">
                        <a:avLst/>
                      </a:prstGeom>
                    </p:spPr>
                  </p:pic>
                </p:oleObj>
              </mc:Fallback>
            </mc:AlternateContent>
          </a:graphicData>
        </a:graphic>
      </p:graphicFrame>
    </p:spTree>
    <p:extLst>
      <p:ext uri="{BB962C8B-B14F-4D97-AF65-F5344CB8AC3E}">
        <p14:creationId xmlns:p14="http://schemas.microsoft.com/office/powerpoint/2010/main" val="2986626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FD2C-0D68-C57F-6B21-2FCEA537282C}"/>
              </a:ext>
            </a:extLst>
          </p:cNvPr>
          <p:cNvSpPr>
            <a:spLocks noGrp="1"/>
          </p:cNvSpPr>
          <p:nvPr>
            <p:ph type="title"/>
          </p:nvPr>
        </p:nvSpPr>
        <p:spPr/>
        <p:txBody>
          <a:bodyPr/>
          <a:lstStyle/>
          <a:p>
            <a:r>
              <a:rPr lang="en-US" dirty="0"/>
              <a:t>Changing goals – two strong assumptions:</a:t>
            </a:r>
          </a:p>
        </p:txBody>
      </p:sp>
      <p:sp>
        <p:nvSpPr>
          <p:cNvPr id="3" name="Content Placeholder 2">
            <a:extLst>
              <a:ext uri="{FF2B5EF4-FFF2-40B4-BE49-F238E27FC236}">
                <a16:creationId xmlns:a16="http://schemas.microsoft.com/office/drawing/2014/main" id="{A72B8817-BE56-9CAD-EF90-6D1BDE81B7C3}"/>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At all times, all duration cohorts of women have the same distributions of family size goals</a:t>
            </a:r>
          </a:p>
          <a:p>
            <a:pPr marL="514350" indent="-514350">
              <a:buFont typeface="+mj-lt"/>
              <a:buAutoNum type="arabicPeriod"/>
            </a:pPr>
            <a:r>
              <a:rPr lang="en-US" dirty="0"/>
              <a:t>When fertility goals for women change, they change for all women by the same amount and in the same direction. </a:t>
            </a:r>
          </a:p>
          <a:p>
            <a:pPr marL="514350" indent="-514350">
              <a:buFont typeface="+mj-lt"/>
              <a:buAutoNum type="arabicPeriod"/>
            </a:pPr>
            <a:endParaRPr lang="en-US" dirty="0"/>
          </a:p>
          <a:p>
            <a:pPr marL="514350" indent="-514350">
              <a:buFont typeface="+mj-lt"/>
              <a:buAutoNum type="arabicPeriod"/>
            </a:pPr>
            <a:r>
              <a:rPr lang="en-US" dirty="0"/>
              <a:t>How deal with continuous change in discrete distribution?</a:t>
            </a:r>
          </a:p>
          <a:p>
            <a:pPr lvl="1">
              <a:buFont typeface="Wingdings" panose="05000000000000000000" pitchFamily="2" charset="2"/>
              <a:buChar char="Ø"/>
            </a:pPr>
            <a:r>
              <a:rPr lang="en-US" dirty="0"/>
              <a:t>To get D’ = .1, let 10% of women at each discrete desired number of children move up by one child more desired. Then D will increase by .1 while the distribution remains discrete. </a:t>
            </a:r>
          </a:p>
          <a:p>
            <a:pPr lvl="1">
              <a:buFont typeface="Wingdings" panose="05000000000000000000" pitchFamily="2" charset="2"/>
              <a:buChar char="Ø"/>
            </a:pPr>
            <a:r>
              <a:rPr lang="en-US" dirty="0"/>
              <a:t>Or – just let each category increase by .1, e.g. 1 becomes 1.1 etc. That works too. </a:t>
            </a:r>
          </a:p>
          <a:p>
            <a:pPr lvl="2">
              <a:buFont typeface="Wingdings" panose="05000000000000000000" pitchFamily="2" charset="2"/>
              <a:buChar char="ü"/>
            </a:pPr>
            <a:r>
              <a:rPr lang="en-US" dirty="0"/>
              <a:t>For what follows, I assume this one. The whole </a:t>
            </a:r>
            <a:r>
              <a:rPr lang="en-US" dirty="0" err="1"/>
              <a:t>distrib</a:t>
            </a:r>
            <a:r>
              <a:rPr lang="en-US" dirty="0"/>
              <a:t> just slides left by .1. This requires fractional births. </a:t>
            </a:r>
          </a:p>
        </p:txBody>
      </p:sp>
      <p:sp>
        <p:nvSpPr>
          <p:cNvPr id="4" name="Footer Placeholder 3">
            <a:extLst>
              <a:ext uri="{FF2B5EF4-FFF2-40B4-BE49-F238E27FC236}">
                <a16:creationId xmlns:a16="http://schemas.microsoft.com/office/drawing/2014/main" id="{C110EF59-72B8-2843-8F66-951219C3689F}"/>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184A71C5-327B-258D-1DFF-7DB6DF408B82}"/>
              </a:ext>
            </a:extLst>
          </p:cNvPr>
          <p:cNvSpPr>
            <a:spLocks noGrp="1"/>
          </p:cNvSpPr>
          <p:nvPr>
            <p:ph type="sldNum" sz="quarter" idx="12"/>
          </p:nvPr>
        </p:nvSpPr>
        <p:spPr/>
        <p:txBody>
          <a:bodyPr/>
          <a:lstStyle/>
          <a:p>
            <a:fld id="{6B6E5051-45FE-481E-BC74-724D8AFE1529}" type="slidenum">
              <a:rPr lang="en-US" smtClean="0"/>
              <a:t>36</a:t>
            </a:fld>
            <a:endParaRPr lang="en-US"/>
          </a:p>
        </p:txBody>
      </p:sp>
    </p:spTree>
    <p:extLst>
      <p:ext uri="{BB962C8B-B14F-4D97-AF65-F5344CB8AC3E}">
        <p14:creationId xmlns:p14="http://schemas.microsoft.com/office/powerpoint/2010/main" val="490424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2F65-85D0-E18D-2FD0-3214FE1E53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1ED8F1-BDD7-A2FD-31A3-DB0D11ABE6FC}"/>
              </a:ext>
            </a:extLst>
          </p:cNvPr>
          <p:cNvSpPr>
            <a:spLocks noGrp="1"/>
          </p:cNvSpPr>
          <p:nvPr>
            <p:ph idx="1"/>
          </p:nvPr>
        </p:nvSpPr>
        <p:spPr/>
        <p:txBody>
          <a:bodyPr/>
          <a:lstStyle/>
          <a:p>
            <a:r>
              <a:rPr lang="en-US" sz="2400" dirty="0">
                <a:effectLst/>
                <a:latin typeface="timesroman"/>
                <a:ea typeface="Times New Roman" panose="02020603050405020304" pitchFamily="18" charset="0"/>
                <a:cs typeface="timesroman"/>
              </a:rPr>
              <a:t>write the distribution of y conditional on the value of its mean, thus:</a:t>
            </a:r>
            <a:endParaRPr lang="en-US" sz="1800" dirty="0">
              <a:effectLst/>
              <a:latin typeface="timesroman"/>
              <a:ea typeface="Times New Roman" panose="02020603050405020304" pitchFamily="18" charset="0"/>
              <a:cs typeface="timesroman"/>
            </a:endParaRPr>
          </a:p>
          <a:p>
            <a:pPr marL="0" indent="0">
              <a:buNone/>
            </a:pPr>
            <a:r>
              <a:rPr lang="en-US" sz="1800" dirty="0">
                <a:latin typeface="timesroman"/>
                <a:ea typeface="Times New Roman" panose="02020603050405020304" pitchFamily="18" charset="0"/>
                <a:cs typeface="timesroman"/>
              </a:rPr>
              <a:t>				</a:t>
            </a:r>
          </a:p>
          <a:p>
            <a:r>
              <a:rPr lang="en-US" sz="2400" dirty="0">
                <a:effectLst/>
                <a:latin typeface="timesroman"/>
                <a:ea typeface="Times New Roman" panose="02020603050405020304" pitchFamily="18" charset="0"/>
                <a:cs typeface="timesroman"/>
              </a:rPr>
              <a:t>Since shape of distribution is assumed invariant, write:</a:t>
            </a:r>
          </a:p>
          <a:p>
            <a:endParaRPr lang="en-US" sz="1800" dirty="0">
              <a:latin typeface="timesroman"/>
              <a:ea typeface="Times New Roman" panose="02020603050405020304" pitchFamily="18" charset="0"/>
              <a:cs typeface="timesroman"/>
            </a:endParaRPr>
          </a:p>
          <a:p>
            <a:r>
              <a:rPr lang="en-US" sz="2400" dirty="0">
                <a:effectLst/>
                <a:latin typeface="timesroman"/>
                <a:ea typeface="Times New Roman" panose="02020603050405020304" pitchFamily="18" charset="0"/>
                <a:cs typeface="timesroman"/>
              </a:rPr>
              <a:t>where h has exactly same shape as f, but is centered on mean 0 rather than D. </a:t>
            </a:r>
            <a:br>
              <a:rPr lang="en-US" sz="1800" dirty="0">
                <a:effectLst/>
                <a:latin typeface="timesroman"/>
                <a:ea typeface="Times New Roman" panose="02020603050405020304" pitchFamily="18" charset="0"/>
                <a:cs typeface="timesroman"/>
              </a:rPr>
            </a:br>
            <a:endParaRPr lang="en-US" sz="1800" dirty="0">
              <a:effectLst/>
              <a:latin typeface="timesroman"/>
              <a:ea typeface="Times New Roman" panose="02020603050405020304" pitchFamily="18" charset="0"/>
              <a:cs typeface="timesroman"/>
            </a:endParaRPr>
          </a:p>
          <a:p>
            <a:r>
              <a:rPr lang="en-US" sz="2400" dirty="0">
                <a:latin typeface="timesroman"/>
              </a:rPr>
              <a:t>Similarly define</a:t>
            </a:r>
            <a:br>
              <a:rPr lang="en-US" sz="2400" dirty="0">
                <a:effectLst/>
                <a:latin typeface="timesroman"/>
                <a:ea typeface="Times New Roman" panose="02020603050405020304" pitchFamily="18" charset="0"/>
                <a:cs typeface="timesroman"/>
              </a:rPr>
            </a:br>
            <a:br>
              <a:rPr lang="en-US" sz="1800" dirty="0">
                <a:effectLst/>
                <a:latin typeface="timesroman"/>
                <a:ea typeface="Times New Roman" panose="02020603050405020304" pitchFamily="18" charset="0"/>
                <a:cs typeface="timesroman"/>
              </a:rPr>
            </a:br>
            <a:endParaRPr lang="en-US" sz="1800" dirty="0">
              <a:effectLst/>
              <a:latin typeface="timesroman"/>
              <a:ea typeface="Times New Roman" panose="02020603050405020304" pitchFamily="18" charset="0"/>
              <a:cs typeface="timesroman"/>
            </a:endParaRPr>
          </a:p>
          <a:p>
            <a:pPr marL="0" indent="0">
              <a:buNone/>
            </a:pPr>
            <a:r>
              <a:rPr lang="en-US" sz="2400" dirty="0">
                <a:effectLst/>
                <a:latin typeface="timesroman"/>
                <a:ea typeface="Times New Roman" panose="02020603050405020304" pitchFamily="18" charset="0"/>
                <a:cs typeface="timesroman"/>
              </a:rPr>
              <a:t>the proportion of women wanting at least y children when the mean desired completed fertility is D</a:t>
            </a:r>
            <a:r>
              <a:rPr lang="en-US" sz="1800" dirty="0">
                <a:effectLst/>
                <a:latin typeface="timesroman"/>
                <a:ea typeface="Times New Roman" panose="02020603050405020304" pitchFamily="18" charset="0"/>
                <a:cs typeface="timesroman"/>
              </a:rPr>
              <a:t>.</a:t>
            </a:r>
          </a:p>
          <a:p>
            <a:endParaRPr lang="en-US" dirty="0"/>
          </a:p>
        </p:txBody>
      </p:sp>
      <p:sp>
        <p:nvSpPr>
          <p:cNvPr id="4" name="Footer Placeholder 3">
            <a:extLst>
              <a:ext uri="{FF2B5EF4-FFF2-40B4-BE49-F238E27FC236}">
                <a16:creationId xmlns:a16="http://schemas.microsoft.com/office/drawing/2014/main" id="{5774DE4F-2214-EAC9-0882-29969A840E0B}"/>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0D0CFBF7-C696-4E85-CDF8-2D72E62CB049}"/>
              </a:ext>
            </a:extLst>
          </p:cNvPr>
          <p:cNvSpPr>
            <a:spLocks noGrp="1"/>
          </p:cNvSpPr>
          <p:nvPr>
            <p:ph type="sldNum" sz="quarter" idx="12"/>
          </p:nvPr>
        </p:nvSpPr>
        <p:spPr/>
        <p:txBody>
          <a:bodyPr/>
          <a:lstStyle/>
          <a:p>
            <a:fld id="{6B6E5051-45FE-481E-BC74-724D8AFE1529}" type="slidenum">
              <a:rPr lang="en-US" smtClean="0"/>
              <a:t>37</a:t>
            </a:fld>
            <a:endParaRPr lang="en-US"/>
          </a:p>
        </p:txBody>
      </p:sp>
      <p:graphicFrame>
        <p:nvGraphicFramePr>
          <p:cNvPr id="6" name="Object 5">
            <a:extLst>
              <a:ext uri="{FF2B5EF4-FFF2-40B4-BE49-F238E27FC236}">
                <a16:creationId xmlns:a16="http://schemas.microsoft.com/office/drawing/2014/main" id="{A3E24F9C-A3AC-348B-5F5D-93599B187D8D}"/>
              </a:ext>
            </a:extLst>
          </p:cNvPr>
          <p:cNvGraphicFramePr>
            <a:graphicFrameLocks noChangeAspect="1"/>
          </p:cNvGraphicFramePr>
          <p:nvPr>
            <p:extLst>
              <p:ext uri="{D42A27DB-BD31-4B8C-83A1-F6EECF244321}">
                <p14:modId xmlns:p14="http://schemas.microsoft.com/office/powerpoint/2010/main" val="2040530261"/>
              </p:ext>
            </p:extLst>
          </p:nvPr>
        </p:nvGraphicFramePr>
        <p:xfrm>
          <a:off x="3860466" y="2128002"/>
          <a:ext cx="1120608" cy="416970"/>
        </p:xfrm>
        <a:graphic>
          <a:graphicData uri="http://schemas.openxmlformats.org/presentationml/2006/ole">
            <mc:AlternateContent xmlns:mc="http://schemas.openxmlformats.org/markup-compatibility/2006">
              <mc:Choice xmlns:v="urn:schemas-microsoft-com:vml" Requires="v">
                <p:oleObj name="Equation" r:id="rId2" imgW="545760" imgH="203040" progId="Equation.DSMT4">
                  <p:embed/>
                </p:oleObj>
              </mc:Choice>
              <mc:Fallback>
                <p:oleObj name="Equation" r:id="rId2" imgW="545760" imgH="203040" progId="Equation.DSMT4">
                  <p:embed/>
                  <p:pic>
                    <p:nvPicPr>
                      <p:cNvPr id="0" name=""/>
                      <p:cNvPicPr/>
                      <p:nvPr/>
                    </p:nvPicPr>
                    <p:blipFill>
                      <a:blip r:embed="rId3"/>
                      <a:stretch>
                        <a:fillRect/>
                      </a:stretch>
                    </p:blipFill>
                    <p:spPr>
                      <a:xfrm>
                        <a:off x="3860466" y="2128002"/>
                        <a:ext cx="1120608" cy="41697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F2783DA-F985-7B84-241E-5789B2D2014F}"/>
              </a:ext>
            </a:extLst>
          </p:cNvPr>
          <p:cNvGraphicFramePr>
            <a:graphicFrameLocks noChangeAspect="1"/>
          </p:cNvGraphicFramePr>
          <p:nvPr>
            <p:extLst>
              <p:ext uri="{D42A27DB-BD31-4B8C-83A1-F6EECF244321}">
                <p14:modId xmlns:p14="http://schemas.microsoft.com/office/powerpoint/2010/main" val="261556112"/>
              </p:ext>
            </p:extLst>
          </p:nvPr>
        </p:nvGraphicFramePr>
        <p:xfrm>
          <a:off x="3917615" y="2936792"/>
          <a:ext cx="2723817" cy="513928"/>
        </p:xfrm>
        <a:graphic>
          <a:graphicData uri="http://schemas.openxmlformats.org/presentationml/2006/ole">
            <mc:AlternateContent xmlns:mc="http://schemas.openxmlformats.org/markup-compatibility/2006">
              <mc:Choice xmlns:v="urn:schemas-microsoft-com:vml" Requires="v">
                <p:oleObj name="Equation" r:id="rId4" imgW="1346040" imgH="253800" progId="Equation.DSMT4">
                  <p:embed/>
                </p:oleObj>
              </mc:Choice>
              <mc:Fallback>
                <p:oleObj name="Equation" r:id="rId4" imgW="1346040" imgH="253800" progId="Equation.DSMT4">
                  <p:embed/>
                  <p:pic>
                    <p:nvPicPr>
                      <p:cNvPr id="0" name=""/>
                      <p:cNvPicPr/>
                      <p:nvPr/>
                    </p:nvPicPr>
                    <p:blipFill>
                      <a:blip r:embed="rId5"/>
                      <a:stretch>
                        <a:fillRect/>
                      </a:stretch>
                    </p:blipFill>
                    <p:spPr>
                      <a:xfrm>
                        <a:off x="3917615" y="2936792"/>
                        <a:ext cx="2723817" cy="51392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765A7AD-7D26-42D6-5FDC-99A13EA17200}"/>
              </a:ext>
            </a:extLst>
          </p:cNvPr>
          <p:cNvGraphicFramePr>
            <a:graphicFrameLocks noChangeAspect="1"/>
          </p:cNvGraphicFramePr>
          <p:nvPr>
            <p:extLst>
              <p:ext uri="{D42A27DB-BD31-4B8C-83A1-F6EECF244321}">
                <p14:modId xmlns:p14="http://schemas.microsoft.com/office/powerpoint/2010/main" val="1044051603"/>
              </p:ext>
            </p:extLst>
          </p:nvPr>
        </p:nvGraphicFramePr>
        <p:xfrm>
          <a:off x="3917614" y="4561887"/>
          <a:ext cx="3417311" cy="615732"/>
        </p:xfrm>
        <a:graphic>
          <a:graphicData uri="http://schemas.openxmlformats.org/presentationml/2006/ole">
            <mc:AlternateContent xmlns:mc="http://schemas.openxmlformats.org/markup-compatibility/2006">
              <mc:Choice xmlns:v="urn:schemas-microsoft-com:vml" Requires="v">
                <p:oleObj name="Equation" r:id="rId6" imgW="1409400" imgH="253800" progId="Equation.DSMT4">
                  <p:embed/>
                </p:oleObj>
              </mc:Choice>
              <mc:Fallback>
                <p:oleObj name="Equation" r:id="rId6" imgW="1409400" imgH="253800" progId="Equation.DSMT4">
                  <p:embed/>
                  <p:pic>
                    <p:nvPicPr>
                      <p:cNvPr id="0" name=""/>
                      <p:cNvPicPr/>
                      <p:nvPr/>
                    </p:nvPicPr>
                    <p:blipFill>
                      <a:blip r:embed="rId7"/>
                      <a:stretch>
                        <a:fillRect/>
                      </a:stretch>
                    </p:blipFill>
                    <p:spPr>
                      <a:xfrm>
                        <a:off x="3917614" y="4561887"/>
                        <a:ext cx="3417311" cy="615732"/>
                      </a:xfrm>
                      <a:prstGeom prst="rect">
                        <a:avLst/>
                      </a:prstGeom>
                    </p:spPr>
                  </p:pic>
                </p:oleObj>
              </mc:Fallback>
            </mc:AlternateContent>
          </a:graphicData>
        </a:graphic>
      </p:graphicFrame>
    </p:spTree>
    <p:extLst>
      <p:ext uri="{BB962C8B-B14F-4D97-AF65-F5344CB8AC3E}">
        <p14:creationId xmlns:p14="http://schemas.microsoft.com/office/powerpoint/2010/main" val="586679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63AE-AA5C-F3B3-0C80-D09C9ADD9ED7}"/>
              </a:ext>
            </a:extLst>
          </p:cNvPr>
          <p:cNvSpPr>
            <a:spLocks noGrp="1"/>
          </p:cNvSpPr>
          <p:nvPr>
            <p:ph type="title"/>
          </p:nvPr>
        </p:nvSpPr>
        <p:spPr>
          <a:xfrm>
            <a:off x="838200" y="365126"/>
            <a:ext cx="10515600" cy="797928"/>
          </a:xfrm>
        </p:spPr>
        <p:txBody>
          <a:bodyPr/>
          <a:lstStyle/>
          <a:p>
            <a:r>
              <a:rPr lang="en-US" dirty="0"/>
              <a:t>Now let D change over time: D(t)</a:t>
            </a:r>
          </a:p>
        </p:txBody>
      </p:sp>
      <p:sp>
        <p:nvSpPr>
          <p:cNvPr id="3" name="Content Placeholder 2">
            <a:extLst>
              <a:ext uri="{FF2B5EF4-FFF2-40B4-BE49-F238E27FC236}">
                <a16:creationId xmlns:a16="http://schemas.microsoft.com/office/drawing/2014/main" id="{B21E8AC7-FACB-0BDD-6230-1D8F2D2419C1}"/>
              </a:ext>
            </a:extLst>
          </p:cNvPr>
          <p:cNvSpPr>
            <a:spLocks noGrp="1"/>
          </p:cNvSpPr>
          <p:nvPr>
            <p:ph idx="1"/>
          </p:nvPr>
        </p:nvSpPr>
        <p:spPr>
          <a:xfrm>
            <a:off x="856916" y="1163054"/>
            <a:ext cx="10515600" cy="5006640"/>
          </a:xfrm>
        </p:spPr>
        <p:txBody>
          <a:bodyPr/>
          <a:lstStyle/>
          <a:p>
            <a:r>
              <a:rPr lang="en-US" sz="2800" dirty="0">
                <a:effectLst/>
                <a:latin typeface="timesroman"/>
                <a:ea typeface="Times New Roman" panose="02020603050405020304" pitchFamily="18" charset="0"/>
                <a:cs typeface="timesroman"/>
              </a:rPr>
              <a:t>divide women into two groups:  </a:t>
            </a:r>
          </a:p>
          <a:p>
            <a:pPr lvl="1">
              <a:buFont typeface="Wingdings" panose="05000000000000000000" pitchFamily="2" charset="2"/>
              <a:buChar char="Ø"/>
            </a:pPr>
            <a:r>
              <a:rPr lang="en-US" dirty="0">
                <a:effectLst/>
                <a:latin typeface="timesroman"/>
                <a:ea typeface="Times New Roman" panose="02020603050405020304" pitchFamily="18" charset="0"/>
                <a:cs typeface="timesroman"/>
              </a:rPr>
              <a:t>Nonterminators</a:t>
            </a:r>
          </a:p>
          <a:p>
            <a:pPr lvl="1">
              <a:buFont typeface="Wingdings" panose="05000000000000000000" pitchFamily="2" charset="2"/>
              <a:buChar char="Ø"/>
            </a:pPr>
            <a:r>
              <a:rPr lang="en-US" dirty="0">
                <a:effectLst/>
                <a:latin typeface="timesroman"/>
                <a:ea typeface="Times New Roman" panose="02020603050405020304" pitchFamily="18" charset="0"/>
                <a:cs typeface="timesroman"/>
              </a:rPr>
              <a:t>Terminators who attained their desired fertility earlier but who may now want more births as a result of revising goal upwards as D rises.</a:t>
            </a:r>
          </a:p>
          <a:p>
            <a:r>
              <a:rPr lang="en-US" dirty="0">
                <a:latin typeface="timesroman"/>
                <a:ea typeface="Times New Roman" panose="02020603050405020304" pitchFamily="18" charset="0"/>
                <a:cs typeface="timesroman"/>
              </a:rPr>
              <a:t>First group: </a:t>
            </a:r>
          </a:p>
          <a:p>
            <a:pPr lvl="1">
              <a:buFont typeface="Wingdings" panose="05000000000000000000" pitchFamily="2" charset="2"/>
              <a:buChar char="Ø"/>
            </a:pPr>
            <a:r>
              <a:rPr lang="en-US" dirty="0">
                <a:effectLst/>
                <a:latin typeface="timesroman"/>
                <a:ea typeface="Times New Roman" panose="02020603050405020304" pitchFamily="18" charset="0"/>
                <a:cs typeface="timesroman"/>
              </a:rPr>
              <a:t>x </a:t>
            </a:r>
            <a:r>
              <a:rPr lang="en-US" dirty="0" err="1">
                <a:effectLst/>
                <a:latin typeface="timesroman"/>
                <a:ea typeface="Times New Roman" panose="02020603050405020304" pitchFamily="18" charset="0"/>
                <a:cs typeface="timesroman"/>
              </a:rPr>
              <a:t>yrs</a:t>
            </a:r>
            <a:r>
              <a:rPr lang="en-US" dirty="0">
                <a:effectLst/>
                <a:latin typeface="timesroman"/>
                <a:ea typeface="Times New Roman" panose="02020603050405020304" pitchFamily="18" charset="0"/>
                <a:cs typeface="timesroman"/>
              </a:rPr>
              <a:t> after initiating reproduction a proportion P(</a:t>
            </a:r>
            <a:r>
              <a:rPr lang="en-US" dirty="0" err="1">
                <a:effectLst/>
                <a:latin typeface="timesroman"/>
                <a:ea typeface="Times New Roman" panose="02020603050405020304" pitchFamily="18" charset="0"/>
                <a:cs typeface="timesroman"/>
              </a:rPr>
              <a:t>x,t</a:t>
            </a:r>
            <a:r>
              <a:rPr lang="en-US" dirty="0">
                <a:latin typeface="timesroman"/>
                <a:ea typeface="Times New Roman" panose="02020603050405020304" pitchFamily="18" charset="0"/>
                <a:cs typeface="timesroman"/>
              </a:rPr>
              <a:t>) of </a:t>
            </a:r>
            <a:r>
              <a:rPr lang="en-US" dirty="0">
                <a:effectLst/>
                <a:latin typeface="timesroman"/>
                <a:ea typeface="Times New Roman" panose="02020603050405020304" pitchFamily="18" charset="0"/>
                <a:cs typeface="timesroman"/>
              </a:rPr>
              <a:t>this group wants D(t) and has mx.</a:t>
            </a:r>
          </a:p>
          <a:p>
            <a:pPr marL="457200" lvl="1" indent="0">
              <a:buNone/>
            </a:pPr>
            <a:endParaRPr lang="en-US" dirty="0">
              <a:effectLst/>
              <a:latin typeface="timesroman"/>
              <a:ea typeface="Times New Roman" panose="02020603050405020304" pitchFamily="18" charset="0"/>
              <a:cs typeface="timesroman"/>
            </a:endParaRPr>
          </a:p>
          <a:p>
            <a:pPr lvl="1">
              <a:buFont typeface="Wingdings" panose="05000000000000000000" pitchFamily="2" charset="2"/>
              <a:buChar char="Ø"/>
            </a:pPr>
            <a:r>
              <a:rPr lang="en-US" dirty="0">
                <a:effectLst/>
                <a:latin typeface="timesroman"/>
                <a:ea typeface="Times New Roman" panose="02020603050405020304" pitchFamily="18" charset="0"/>
                <a:cs typeface="timesroman"/>
              </a:rPr>
              <a:t>These women contribute </a:t>
            </a:r>
            <a:r>
              <a:rPr lang="en-US" dirty="0">
                <a:latin typeface="timesroman"/>
                <a:ea typeface="Times New Roman" panose="02020603050405020304" pitchFamily="18" charset="0"/>
                <a:cs typeface="timesroman"/>
              </a:rPr>
              <a:t>a </a:t>
            </a:r>
            <a:r>
              <a:rPr lang="en-US" dirty="0">
                <a:effectLst/>
                <a:latin typeface="timesroman"/>
                <a:ea typeface="Times New Roman" panose="02020603050405020304" pitchFamily="18" charset="0"/>
                <a:cs typeface="timesroman"/>
              </a:rPr>
              <a:t>flow of births:</a:t>
            </a:r>
          </a:p>
        </p:txBody>
      </p:sp>
      <p:sp>
        <p:nvSpPr>
          <p:cNvPr id="4" name="Footer Placeholder 3">
            <a:extLst>
              <a:ext uri="{FF2B5EF4-FFF2-40B4-BE49-F238E27FC236}">
                <a16:creationId xmlns:a16="http://schemas.microsoft.com/office/drawing/2014/main" id="{4CE63F51-32D0-3513-4958-A6CF99A90B41}"/>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84755A0F-CF23-D7E5-ED51-AA80DEB7D812}"/>
              </a:ext>
            </a:extLst>
          </p:cNvPr>
          <p:cNvSpPr>
            <a:spLocks noGrp="1"/>
          </p:cNvSpPr>
          <p:nvPr>
            <p:ph type="sldNum" sz="quarter" idx="12"/>
          </p:nvPr>
        </p:nvSpPr>
        <p:spPr/>
        <p:txBody>
          <a:bodyPr/>
          <a:lstStyle/>
          <a:p>
            <a:fld id="{6B6E5051-45FE-481E-BC74-724D8AFE1529}" type="slidenum">
              <a:rPr lang="en-US" smtClean="0"/>
              <a:t>38</a:t>
            </a:fld>
            <a:endParaRPr lang="en-US"/>
          </a:p>
        </p:txBody>
      </p:sp>
      <p:graphicFrame>
        <p:nvGraphicFramePr>
          <p:cNvPr id="6" name="Object 5">
            <a:extLst>
              <a:ext uri="{FF2B5EF4-FFF2-40B4-BE49-F238E27FC236}">
                <a16:creationId xmlns:a16="http://schemas.microsoft.com/office/drawing/2014/main" id="{0479CC7B-BE51-E2FA-AC97-B673100F8CF3}"/>
              </a:ext>
            </a:extLst>
          </p:cNvPr>
          <p:cNvGraphicFramePr>
            <a:graphicFrameLocks noChangeAspect="1"/>
          </p:cNvGraphicFramePr>
          <p:nvPr>
            <p:extLst>
              <p:ext uri="{D42A27DB-BD31-4B8C-83A1-F6EECF244321}">
                <p14:modId xmlns:p14="http://schemas.microsoft.com/office/powerpoint/2010/main" val="1785269708"/>
              </p:ext>
            </p:extLst>
          </p:nvPr>
        </p:nvGraphicFramePr>
        <p:xfrm>
          <a:off x="3038475" y="3851275"/>
          <a:ext cx="5856288" cy="552450"/>
        </p:xfrm>
        <a:graphic>
          <a:graphicData uri="http://schemas.openxmlformats.org/presentationml/2006/ole">
            <mc:AlternateContent xmlns:mc="http://schemas.openxmlformats.org/markup-compatibility/2006">
              <mc:Choice xmlns:v="urn:schemas-microsoft-com:vml" Requires="v">
                <p:oleObj name="Equation" r:id="rId2" imgW="2692080" imgH="253800" progId="Equation.DSMT4">
                  <p:embed/>
                </p:oleObj>
              </mc:Choice>
              <mc:Fallback>
                <p:oleObj name="Equation" r:id="rId2" imgW="2692080" imgH="253800" progId="Equation.DSMT4">
                  <p:embed/>
                  <p:pic>
                    <p:nvPicPr>
                      <p:cNvPr id="0" name=""/>
                      <p:cNvPicPr/>
                      <p:nvPr/>
                    </p:nvPicPr>
                    <p:blipFill>
                      <a:blip r:embed="rId3"/>
                      <a:stretch>
                        <a:fillRect/>
                      </a:stretch>
                    </p:blipFill>
                    <p:spPr>
                      <a:xfrm>
                        <a:off x="3038475" y="3851275"/>
                        <a:ext cx="5856288" cy="5524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200DA6B-089C-2D70-9838-C3D6CA793290}"/>
              </a:ext>
            </a:extLst>
          </p:cNvPr>
          <p:cNvGraphicFramePr>
            <a:graphicFrameLocks noChangeAspect="1"/>
          </p:cNvGraphicFramePr>
          <p:nvPr>
            <p:extLst>
              <p:ext uri="{D42A27DB-BD31-4B8C-83A1-F6EECF244321}">
                <p14:modId xmlns:p14="http://schemas.microsoft.com/office/powerpoint/2010/main" val="591486000"/>
              </p:ext>
            </p:extLst>
          </p:nvPr>
        </p:nvGraphicFramePr>
        <p:xfrm>
          <a:off x="2662238" y="4827588"/>
          <a:ext cx="4989512" cy="611187"/>
        </p:xfrm>
        <a:graphic>
          <a:graphicData uri="http://schemas.openxmlformats.org/presentationml/2006/ole">
            <mc:AlternateContent xmlns:mc="http://schemas.openxmlformats.org/markup-compatibility/2006">
              <mc:Choice xmlns:v="urn:schemas-microsoft-com:vml" Requires="v">
                <p:oleObj name="Equation" r:id="rId4" imgW="2070000" imgH="253800" progId="Equation.DSMT4">
                  <p:embed/>
                </p:oleObj>
              </mc:Choice>
              <mc:Fallback>
                <p:oleObj name="Equation" r:id="rId4" imgW="2070000" imgH="253800" progId="Equation.DSMT4">
                  <p:embed/>
                  <p:pic>
                    <p:nvPicPr>
                      <p:cNvPr id="0" name=""/>
                      <p:cNvPicPr/>
                      <p:nvPr/>
                    </p:nvPicPr>
                    <p:blipFill>
                      <a:blip r:embed="rId5"/>
                      <a:stretch>
                        <a:fillRect/>
                      </a:stretch>
                    </p:blipFill>
                    <p:spPr>
                      <a:xfrm>
                        <a:off x="2662238" y="4827588"/>
                        <a:ext cx="4989512" cy="611187"/>
                      </a:xfrm>
                      <a:prstGeom prst="rect">
                        <a:avLst/>
                      </a:prstGeom>
                    </p:spPr>
                  </p:pic>
                </p:oleObj>
              </mc:Fallback>
            </mc:AlternateContent>
          </a:graphicData>
        </a:graphic>
      </p:graphicFrame>
    </p:spTree>
    <p:extLst>
      <p:ext uri="{BB962C8B-B14F-4D97-AF65-F5344CB8AC3E}">
        <p14:creationId xmlns:p14="http://schemas.microsoft.com/office/powerpoint/2010/main" val="2798177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A02D-D540-29FE-0D29-65F0DFAF1B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706381-875F-8584-966B-81202876ED4D}"/>
              </a:ext>
            </a:extLst>
          </p:cNvPr>
          <p:cNvSpPr>
            <a:spLocks noGrp="1"/>
          </p:cNvSpPr>
          <p:nvPr>
            <p:ph idx="1"/>
          </p:nvPr>
        </p:nvSpPr>
        <p:spPr/>
        <p:txBody>
          <a:bodyPr/>
          <a:lstStyle/>
          <a:p>
            <a:r>
              <a:rPr lang="en-US" dirty="0"/>
              <a:t>Integrate over all durations x for this cohort</a:t>
            </a:r>
          </a:p>
          <a:p>
            <a:endParaRPr lang="en-US" dirty="0"/>
          </a:p>
          <a:p>
            <a:endParaRPr lang="en-US" dirty="0"/>
          </a:p>
          <a:p>
            <a:r>
              <a:rPr lang="en-US" dirty="0"/>
              <a:t>These women were nonterminators already, so revising target upwards does not change their current behavior.</a:t>
            </a:r>
          </a:p>
          <a:p>
            <a:r>
              <a:rPr lang="en-US" dirty="0"/>
              <a:t>Therefore the nonterminators contribute enough births so TFR = D.</a:t>
            </a:r>
          </a:p>
          <a:p>
            <a:pPr marL="0" indent="0">
              <a:buNone/>
            </a:pPr>
            <a:endParaRPr lang="en-US" dirty="0"/>
          </a:p>
        </p:txBody>
      </p:sp>
      <p:sp>
        <p:nvSpPr>
          <p:cNvPr id="4" name="Footer Placeholder 3">
            <a:extLst>
              <a:ext uri="{FF2B5EF4-FFF2-40B4-BE49-F238E27FC236}">
                <a16:creationId xmlns:a16="http://schemas.microsoft.com/office/drawing/2014/main" id="{07516491-9C77-BAD0-19DF-8C486B16B9E7}"/>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4740EF66-E205-D927-1F36-856657F2780C}"/>
              </a:ext>
            </a:extLst>
          </p:cNvPr>
          <p:cNvSpPr>
            <a:spLocks noGrp="1"/>
          </p:cNvSpPr>
          <p:nvPr>
            <p:ph type="sldNum" sz="quarter" idx="12"/>
          </p:nvPr>
        </p:nvSpPr>
        <p:spPr/>
        <p:txBody>
          <a:bodyPr/>
          <a:lstStyle/>
          <a:p>
            <a:fld id="{6B6E5051-45FE-481E-BC74-724D8AFE1529}" type="slidenum">
              <a:rPr lang="en-US" smtClean="0"/>
              <a:t>39</a:t>
            </a:fld>
            <a:endParaRPr lang="en-US"/>
          </a:p>
        </p:txBody>
      </p:sp>
      <p:graphicFrame>
        <p:nvGraphicFramePr>
          <p:cNvPr id="6" name="Object 5">
            <a:extLst>
              <a:ext uri="{FF2B5EF4-FFF2-40B4-BE49-F238E27FC236}">
                <a16:creationId xmlns:a16="http://schemas.microsoft.com/office/drawing/2014/main" id="{B9C52957-9200-3A13-80B0-09CC676FC376}"/>
              </a:ext>
            </a:extLst>
          </p:cNvPr>
          <p:cNvGraphicFramePr>
            <a:graphicFrameLocks noChangeAspect="1"/>
          </p:cNvGraphicFramePr>
          <p:nvPr>
            <p:extLst>
              <p:ext uri="{D42A27DB-BD31-4B8C-83A1-F6EECF244321}">
                <p14:modId xmlns:p14="http://schemas.microsoft.com/office/powerpoint/2010/main" val="2599715595"/>
              </p:ext>
            </p:extLst>
          </p:nvPr>
        </p:nvGraphicFramePr>
        <p:xfrm>
          <a:off x="1816100" y="2489200"/>
          <a:ext cx="6913563" cy="671513"/>
        </p:xfrm>
        <a:graphic>
          <a:graphicData uri="http://schemas.openxmlformats.org/presentationml/2006/ole">
            <mc:AlternateContent xmlns:mc="http://schemas.openxmlformats.org/markup-compatibility/2006">
              <mc:Choice xmlns:v="urn:schemas-microsoft-com:vml" Requires="v">
                <p:oleObj name="Equation" r:id="rId2" imgW="3403440" imgH="330120" progId="Equation.DSMT4">
                  <p:embed/>
                </p:oleObj>
              </mc:Choice>
              <mc:Fallback>
                <p:oleObj name="Equation" r:id="rId2" imgW="3403440" imgH="330120" progId="Equation.DSMT4">
                  <p:embed/>
                  <p:pic>
                    <p:nvPicPr>
                      <p:cNvPr id="0" name=""/>
                      <p:cNvPicPr/>
                      <p:nvPr/>
                    </p:nvPicPr>
                    <p:blipFill>
                      <a:blip r:embed="rId3"/>
                      <a:stretch>
                        <a:fillRect/>
                      </a:stretch>
                    </p:blipFill>
                    <p:spPr>
                      <a:xfrm>
                        <a:off x="1816100" y="2489200"/>
                        <a:ext cx="6913563" cy="671513"/>
                      </a:xfrm>
                      <a:prstGeom prst="rect">
                        <a:avLst/>
                      </a:prstGeom>
                    </p:spPr>
                  </p:pic>
                </p:oleObj>
              </mc:Fallback>
            </mc:AlternateContent>
          </a:graphicData>
        </a:graphic>
      </p:graphicFrame>
    </p:spTree>
    <p:extLst>
      <p:ext uri="{BB962C8B-B14F-4D97-AF65-F5344CB8AC3E}">
        <p14:creationId xmlns:p14="http://schemas.microsoft.com/office/powerpoint/2010/main" val="89103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9397-E197-0DA7-391E-6E524B5526FE}"/>
              </a:ext>
            </a:extLst>
          </p:cNvPr>
          <p:cNvSpPr>
            <a:spLocks noGrp="1"/>
          </p:cNvSpPr>
          <p:nvPr>
            <p:ph type="title"/>
          </p:nvPr>
        </p:nvSpPr>
        <p:spPr/>
        <p:txBody>
          <a:bodyPr/>
          <a:lstStyle/>
          <a:p>
            <a:r>
              <a:rPr lang="en-US" dirty="0"/>
              <a:t>Perspectives on quantum and tempo</a:t>
            </a:r>
          </a:p>
        </p:txBody>
      </p:sp>
      <p:sp>
        <p:nvSpPr>
          <p:cNvPr id="3" name="Content Placeholder 2">
            <a:extLst>
              <a:ext uri="{FF2B5EF4-FFF2-40B4-BE49-F238E27FC236}">
                <a16:creationId xmlns:a16="http://schemas.microsoft.com/office/drawing/2014/main" id="{0F44CC2F-FEE2-5C16-7EF1-764FC46D92A6}"/>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A traditional view: </a:t>
            </a:r>
          </a:p>
          <a:p>
            <a:pPr lvl="1">
              <a:buFont typeface="Wingdings" panose="05000000000000000000" pitchFamily="2" charset="2"/>
              <a:buChar char="Ø"/>
            </a:pPr>
            <a:r>
              <a:rPr lang="en-US" dirty="0"/>
              <a:t>Couple formulates at marriage its desired completed fertility (D) “quantum”</a:t>
            </a:r>
          </a:p>
          <a:p>
            <a:pPr lvl="1">
              <a:buFont typeface="Wingdings" panose="05000000000000000000" pitchFamily="2" charset="2"/>
              <a:buChar char="Ø"/>
            </a:pPr>
            <a:r>
              <a:rPr lang="en-US" dirty="0"/>
              <a:t>Constant throughout life.</a:t>
            </a:r>
          </a:p>
          <a:p>
            <a:pPr lvl="1">
              <a:buFont typeface="Wingdings" panose="05000000000000000000" pitchFamily="2" charset="2"/>
              <a:buChar char="Ø"/>
            </a:pPr>
            <a:r>
              <a:rPr lang="en-US" dirty="0"/>
              <a:t>A normal pattern of timing and spacing leads to outcome D. “tempo”</a:t>
            </a:r>
          </a:p>
          <a:p>
            <a:pPr lvl="1">
              <a:buFont typeface="Wingdings" panose="05000000000000000000" pitchFamily="2" charset="2"/>
              <a:buChar char="Ø"/>
            </a:pPr>
            <a:r>
              <a:rPr lang="en-US" dirty="0"/>
              <a:t>Period socioeconomic context may lead to changes in tempo</a:t>
            </a:r>
          </a:p>
          <a:p>
            <a:pPr lvl="1">
              <a:buFont typeface="Wingdings" panose="05000000000000000000" pitchFamily="2" charset="2"/>
              <a:buChar char="Ø"/>
            </a:pPr>
            <a:r>
              <a:rPr lang="en-US" dirty="0"/>
              <a:t>Tempo changes then influence period TFR.</a:t>
            </a:r>
          </a:p>
          <a:p>
            <a:pPr marL="514350" indent="-514350">
              <a:buFont typeface="+mj-lt"/>
              <a:buAutoNum type="arabicPeriod"/>
            </a:pPr>
            <a:r>
              <a:rPr lang="en-US" dirty="0" err="1"/>
              <a:t>Bongaarts</a:t>
            </a:r>
            <a:r>
              <a:rPr lang="en-US" dirty="0"/>
              <a:t>-Feeney:</a:t>
            </a:r>
          </a:p>
          <a:p>
            <a:pPr lvl="1">
              <a:buFont typeface="Wingdings" panose="05000000000000000000" pitchFamily="2" charset="2"/>
              <a:buChar char="Ø"/>
            </a:pPr>
            <a:r>
              <a:rPr lang="en-US" dirty="0"/>
              <a:t>Reject causal force of quantum as pole star.</a:t>
            </a:r>
          </a:p>
          <a:p>
            <a:pPr lvl="1">
              <a:buFont typeface="Wingdings" panose="05000000000000000000" pitchFamily="2" charset="2"/>
              <a:buChar char="Ø"/>
            </a:pPr>
            <a:r>
              <a:rPr lang="en-US" dirty="0"/>
              <a:t>Focus on advancing or postponing timing.</a:t>
            </a:r>
          </a:p>
          <a:p>
            <a:pPr marL="514350" indent="-514350">
              <a:buFont typeface="+mj-lt"/>
              <a:buAutoNum type="arabicPeriod"/>
            </a:pPr>
            <a:r>
              <a:rPr lang="en-US" dirty="0"/>
              <a:t>Moving target or stock adjustment approach</a:t>
            </a:r>
          </a:p>
          <a:p>
            <a:pPr lvl="1">
              <a:buFont typeface="Wingdings" panose="05000000000000000000" pitchFamily="2" charset="2"/>
              <a:buChar char="Ø"/>
            </a:pPr>
            <a:r>
              <a:rPr lang="en-US" dirty="0"/>
              <a:t>Fertility is intentional effort to achieve target, but subject to accident as well.</a:t>
            </a:r>
          </a:p>
          <a:p>
            <a:pPr lvl="1">
              <a:buFont typeface="Wingdings" panose="05000000000000000000" pitchFamily="2" charset="2"/>
              <a:buChar char="Ø"/>
            </a:pPr>
            <a:r>
              <a:rPr lang="en-US" dirty="0"/>
              <a:t>Both target D and spacing vary with period conditions, and changing D can cause changes in timing and spacing that would show up as tempo in other frameworks. </a:t>
            </a:r>
          </a:p>
          <a:p>
            <a:pPr lvl="1">
              <a:buFont typeface="Wingdings" panose="05000000000000000000" pitchFamily="2" charset="2"/>
              <a:buChar char="Ø"/>
            </a:pPr>
            <a:endParaRPr lang="en-US" dirty="0"/>
          </a:p>
        </p:txBody>
      </p:sp>
      <p:sp>
        <p:nvSpPr>
          <p:cNvPr id="4" name="Footer Placeholder 3">
            <a:extLst>
              <a:ext uri="{FF2B5EF4-FFF2-40B4-BE49-F238E27FC236}">
                <a16:creationId xmlns:a16="http://schemas.microsoft.com/office/drawing/2014/main" id="{CD1572B5-8A8D-8B2E-5995-7A4C54C043E3}"/>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14E609A0-F79E-4FCD-D4D1-B3C93802DF2D}"/>
              </a:ext>
            </a:extLst>
          </p:cNvPr>
          <p:cNvSpPr>
            <a:spLocks noGrp="1"/>
          </p:cNvSpPr>
          <p:nvPr>
            <p:ph type="sldNum" sz="quarter" idx="12"/>
          </p:nvPr>
        </p:nvSpPr>
        <p:spPr/>
        <p:txBody>
          <a:bodyPr/>
          <a:lstStyle/>
          <a:p>
            <a:fld id="{6B6E5051-45FE-481E-BC74-724D8AFE1529}" type="slidenum">
              <a:rPr lang="en-US" smtClean="0"/>
              <a:t>4</a:t>
            </a:fld>
            <a:endParaRPr lang="en-US"/>
          </a:p>
        </p:txBody>
      </p:sp>
    </p:spTree>
    <p:extLst>
      <p:ext uri="{BB962C8B-B14F-4D97-AF65-F5344CB8AC3E}">
        <p14:creationId xmlns:p14="http://schemas.microsoft.com/office/powerpoint/2010/main" val="3589232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DBEA-849C-A292-9209-7619D0BE7B86}"/>
              </a:ext>
            </a:extLst>
          </p:cNvPr>
          <p:cNvSpPr>
            <a:spLocks noGrp="1"/>
          </p:cNvSpPr>
          <p:nvPr>
            <p:ph type="title"/>
          </p:nvPr>
        </p:nvSpPr>
        <p:spPr>
          <a:xfrm>
            <a:off x="838200" y="365125"/>
            <a:ext cx="10515600" cy="789907"/>
          </a:xfrm>
        </p:spPr>
        <p:txBody>
          <a:bodyPr/>
          <a:lstStyle/>
          <a:p>
            <a:r>
              <a:rPr lang="en-US" dirty="0"/>
              <a:t>How about second group, the terminators?</a:t>
            </a:r>
          </a:p>
        </p:txBody>
      </p:sp>
      <p:sp>
        <p:nvSpPr>
          <p:cNvPr id="3" name="Content Placeholder 2">
            <a:extLst>
              <a:ext uri="{FF2B5EF4-FFF2-40B4-BE49-F238E27FC236}">
                <a16:creationId xmlns:a16="http://schemas.microsoft.com/office/drawing/2014/main" id="{58AC8BC4-2231-147F-9861-12B476A6201D}"/>
              </a:ext>
            </a:extLst>
          </p:cNvPr>
          <p:cNvSpPr>
            <a:spLocks noGrp="1"/>
          </p:cNvSpPr>
          <p:nvPr>
            <p:ph idx="1"/>
          </p:nvPr>
        </p:nvSpPr>
        <p:spPr>
          <a:xfrm>
            <a:off x="838200" y="1363579"/>
            <a:ext cx="10515600" cy="4813384"/>
          </a:xfrm>
        </p:spPr>
        <p:txBody>
          <a:bodyPr>
            <a:normAutofit/>
          </a:bodyPr>
          <a:lstStyle/>
          <a:p>
            <a:r>
              <a:rPr lang="en-US" dirty="0"/>
              <a:t>Some will switch back to nonterminators status.</a:t>
            </a:r>
          </a:p>
          <a:p>
            <a:r>
              <a:rPr lang="en-US" dirty="0"/>
              <a:t>Suppose D’(t)&lt;m, that is demand rises more slowly than the birthrate of nonterminators.</a:t>
            </a:r>
          </a:p>
          <a:p>
            <a:r>
              <a:rPr lang="en-US" dirty="0"/>
              <a:t>Then this group will remain constantly on the edge of terminator-</a:t>
            </a:r>
            <a:r>
              <a:rPr lang="en-US" dirty="0" err="1"/>
              <a:t>nonterminator</a:t>
            </a:r>
            <a:r>
              <a:rPr lang="en-US" dirty="0"/>
              <a:t> status, bearing additional children to match D’(t).</a:t>
            </a:r>
          </a:p>
          <a:p>
            <a:r>
              <a:rPr lang="en-US" dirty="0"/>
              <a:t> At duration x there are proportion 1-P(</a:t>
            </a:r>
            <a:r>
              <a:rPr lang="en-US" dirty="0" err="1"/>
              <a:t>x,t</a:t>
            </a:r>
            <a:r>
              <a:rPr lang="en-US" dirty="0"/>
              <a:t>) of these women, with birth rate D'(t).  </a:t>
            </a:r>
          </a:p>
          <a:p>
            <a:r>
              <a:rPr lang="en-US" dirty="0"/>
              <a:t>Integrating over all durations, their contribution, k, is:</a:t>
            </a:r>
          </a:p>
          <a:p>
            <a:endParaRPr lang="en-US" dirty="0"/>
          </a:p>
        </p:txBody>
      </p:sp>
      <p:sp>
        <p:nvSpPr>
          <p:cNvPr id="4" name="Footer Placeholder 3">
            <a:extLst>
              <a:ext uri="{FF2B5EF4-FFF2-40B4-BE49-F238E27FC236}">
                <a16:creationId xmlns:a16="http://schemas.microsoft.com/office/drawing/2014/main" id="{24E559CB-9048-6E4D-E106-BE0EDF067E1B}"/>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E4E3095E-71B6-C473-AECE-FE615C34D210}"/>
              </a:ext>
            </a:extLst>
          </p:cNvPr>
          <p:cNvSpPr>
            <a:spLocks noGrp="1"/>
          </p:cNvSpPr>
          <p:nvPr>
            <p:ph type="sldNum" sz="quarter" idx="12"/>
          </p:nvPr>
        </p:nvSpPr>
        <p:spPr/>
        <p:txBody>
          <a:bodyPr/>
          <a:lstStyle/>
          <a:p>
            <a:fld id="{6B6E5051-45FE-481E-BC74-724D8AFE1529}" type="slidenum">
              <a:rPr lang="en-US" smtClean="0"/>
              <a:t>40</a:t>
            </a:fld>
            <a:endParaRPr lang="en-US"/>
          </a:p>
        </p:txBody>
      </p:sp>
      <p:graphicFrame>
        <p:nvGraphicFramePr>
          <p:cNvPr id="6" name="Object 5">
            <a:extLst>
              <a:ext uri="{FF2B5EF4-FFF2-40B4-BE49-F238E27FC236}">
                <a16:creationId xmlns:a16="http://schemas.microsoft.com/office/drawing/2014/main" id="{97C4DBF2-081C-6CD0-1506-E63867155291}"/>
              </a:ext>
            </a:extLst>
          </p:cNvPr>
          <p:cNvGraphicFramePr>
            <a:graphicFrameLocks noChangeAspect="1"/>
          </p:cNvGraphicFramePr>
          <p:nvPr>
            <p:extLst>
              <p:ext uri="{D42A27DB-BD31-4B8C-83A1-F6EECF244321}">
                <p14:modId xmlns:p14="http://schemas.microsoft.com/office/powerpoint/2010/main" val="2111735571"/>
              </p:ext>
            </p:extLst>
          </p:nvPr>
        </p:nvGraphicFramePr>
        <p:xfrm>
          <a:off x="3623409" y="5189620"/>
          <a:ext cx="3938953" cy="770021"/>
        </p:xfrm>
        <a:graphic>
          <a:graphicData uri="http://schemas.openxmlformats.org/presentationml/2006/ole">
            <mc:AlternateContent xmlns:mc="http://schemas.openxmlformats.org/markup-compatibility/2006">
              <mc:Choice xmlns:v="urn:schemas-microsoft-com:vml" Requires="v">
                <p:oleObj name="Equation" r:id="rId2" imgW="1688760" imgH="330120" progId="Equation.DSMT4">
                  <p:embed/>
                </p:oleObj>
              </mc:Choice>
              <mc:Fallback>
                <p:oleObj name="Equation" r:id="rId2" imgW="1688760" imgH="330120" progId="Equation.DSMT4">
                  <p:embed/>
                  <p:pic>
                    <p:nvPicPr>
                      <p:cNvPr id="0" name=""/>
                      <p:cNvPicPr/>
                      <p:nvPr/>
                    </p:nvPicPr>
                    <p:blipFill>
                      <a:blip r:embed="rId3"/>
                      <a:stretch>
                        <a:fillRect/>
                      </a:stretch>
                    </p:blipFill>
                    <p:spPr>
                      <a:xfrm>
                        <a:off x="3623409" y="5189620"/>
                        <a:ext cx="3938953" cy="770021"/>
                      </a:xfrm>
                      <a:prstGeom prst="rect">
                        <a:avLst/>
                      </a:prstGeom>
                    </p:spPr>
                  </p:pic>
                </p:oleObj>
              </mc:Fallback>
            </mc:AlternateContent>
          </a:graphicData>
        </a:graphic>
      </p:graphicFrame>
    </p:spTree>
    <p:extLst>
      <p:ext uri="{BB962C8B-B14F-4D97-AF65-F5344CB8AC3E}">
        <p14:creationId xmlns:p14="http://schemas.microsoft.com/office/powerpoint/2010/main" val="2582570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0002-28EE-BBD3-55CB-62C52EA517E2}"/>
              </a:ext>
            </a:extLst>
          </p:cNvPr>
          <p:cNvSpPr>
            <a:spLocks noGrp="1"/>
          </p:cNvSpPr>
          <p:nvPr>
            <p:ph type="title"/>
          </p:nvPr>
        </p:nvSpPr>
        <p:spPr>
          <a:xfrm>
            <a:off x="838200" y="365125"/>
            <a:ext cx="10515600" cy="770941"/>
          </a:xfrm>
        </p:spPr>
        <p:txBody>
          <a:bodyPr/>
          <a:lstStyle/>
          <a:p>
            <a:endParaRPr lang="en-US" dirty="0"/>
          </a:p>
        </p:txBody>
      </p:sp>
      <p:sp>
        <p:nvSpPr>
          <p:cNvPr id="3" name="Content Placeholder 2">
            <a:extLst>
              <a:ext uri="{FF2B5EF4-FFF2-40B4-BE49-F238E27FC236}">
                <a16:creationId xmlns:a16="http://schemas.microsoft.com/office/drawing/2014/main" id="{34C44120-EF24-AF1C-F60A-0BFF414817A6}"/>
              </a:ext>
            </a:extLst>
          </p:cNvPr>
          <p:cNvSpPr>
            <a:spLocks noGrp="1"/>
          </p:cNvSpPr>
          <p:nvPr>
            <p:ph idx="1"/>
          </p:nvPr>
        </p:nvSpPr>
        <p:spPr>
          <a:xfrm>
            <a:off x="838200" y="1315453"/>
            <a:ext cx="10515600" cy="4861510"/>
          </a:xfrm>
        </p:spPr>
        <p:txBody>
          <a:bodyPr>
            <a:normAutofit fontScale="92500" lnSpcReduction="10000"/>
          </a:bodyPr>
          <a:lstStyle/>
          <a:p>
            <a:pPr marL="0" indent="0">
              <a:buNone/>
            </a:pPr>
            <a:r>
              <a:rPr lang="en-US" dirty="0"/>
              <a:t>						</a:t>
            </a:r>
          </a:p>
          <a:p>
            <a:pPr marL="0" indent="0">
              <a:buNone/>
            </a:pPr>
            <a:r>
              <a:rPr lang="en-US" dirty="0"/>
              <a:t>						Where	     = 20 is upper duration limit to fecundity.</a:t>
            </a:r>
          </a:p>
          <a:p>
            <a:pPr marL="0" indent="0">
              <a:buNone/>
            </a:pPr>
            <a:r>
              <a:rPr lang="en-US" dirty="0"/>
              <a:t>Combining the two groups of women we get: </a:t>
            </a:r>
          </a:p>
          <a:p>
            <a:pPr marL="0" indent="0">
              <a:buNone/>
            </a:pPr>
            <a:endParaRPr lang="en-US" dirty="0"/>
          </a:p>
          <a:p>
            <a:pPr marL="0" indent="0">
              <a:buNone/>
            </a:pPr>
            <a:endParaRPr lang="en-US" dirty="0"/>
          </a:p>
          <a:p>
            <a:r>
              <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With unchanging goals the second term is zero. TFR equals D(t).</a:t>
            </a:r>
          </a:p>
          <a:p>
            <a:r>
              <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With rising goals D'(t) is positive. Second term adds to TFR.</a:t>
            </a:r>
          </a:p>
          <a:p>
            <a:pPr lvl="1">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This “Acceleration effect" relates TFR to rate of change of goals, D'(t). </a:t>
            </a:r>
          </a:p>
          <a:p>
            <a:pPr lvl="1">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The greater is desired family size D, the smaller is acceleration effect, since fewer women will have become terminators.</a:t>
            </a:r>
          </a:p>
          <a:p>
            <a:pPr lvl="1">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Big </a:t>
            </a:r>
            <a:r>
              <a:rPr lang="en-US" altLang="en-US" dirty="0">
                <a:latin typeface="Arial" panose="020B0604020202020204" pitchFamily="34" charset="0"/>
                <a:ea typeface="Times New Roman" panose="02020603050405020304" pitchFamily="18" charset="0"/>
                <a:cs typeface="timesroman" charset="0"/>
              </a:rPr>
              <a:t>enough D gives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roman" charset="0"/>
              </a:rPr>
              <a:t>natural fertility population with no acceleration effect.</a:t>
            </a:r>
            <a:r>
              <a:rPr kumimoji="0" lang="en-US" altLang="en-US" sz="1000" b="0" i="0" u="none" strike="noStrike" cap="none" normalizeH="0" baseline="0" dirty="0">
                <a:ln>
                  <a:noFill/>
                </a:ln>
                <a:solidFill>
                  <a:schemeClr val="tx1"/>
                </a:solidFill>
                <a:effectLst/>
                <a:latin typeface="Arial" panose="020B0604020202020204" pitchFamily="34"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D8B423E6-2CC6-9CE1-89C2-89353F91CE19}"/>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8EBB12BB-52B7-1B3A-7561-C59C85050158}"/>
              </a:ext>
            </a:extLst>
          </p:cNvPr>
          <p:cNvSpPr>
            <a:spLocks noGrp="1"/>
          </p:cNvSpPr>
          <p:nvPr>
            <p:ph type="sldNum" sz="quarter" idx="12"/>
          </p:nvPr>
        </p:nvSpPr>
        <p:spPr/>
        <p:txBody>
          <a:bodyPr/>
          <a:lstStyle/>
          <a:p>
            <a:fld id="{6B6E5051-45FE-481E-BC74-724D8AFE1529}" type="slidenum">
              <a:rPr lang="en-US" smtClean="0"/>
              <a:t>41</a:t>
            </a:fld>
            <a:endParaRPr lang="en-US"/>
          </a:p>
        </p:txBody>
      </p:sp>
      <p:graphicFrame>
        <p:nvGraphicFramePr>
          <p:cNvPr id="6" name="Object 5">
            <a:extLst>
              <a:ext uri="{FF2B5EF4-FFF2-40B4-BE49-F238E27FC236}">
                <a16:creationId xmlns:a16="http://schemas.microsoft.com/office/drawing/2014/main" id="{218B8DC5-5A30-6465-833A-31B7A51B36E5}"/>
              </a:ext>
            </a:extLst>
          </p:cNvPr>
          <p:cNvGraphicFramePr>
            <a:graphicFrameLocks noChangeAspect="1"/>
          </p:cNvGraphicFramePr>
          <p:nvPr>
            <p:extLst>
              <p:ext uri="{D42A27DB-BD31-4B8C-83A1-F6EECF244321}">
                <p14:modId xmlns:p14="http://schemas.microsoft.com/office/powerpoint/2010/main" val="721508219"/>
              </p:ext>
            </p:extLst>
          </p:nvPr>
        </p:nvGraphicFramePr>
        <p:xfrm>
          <a:off x="777875" y="1408113"/>
          <a:ext cx="5054600" cy="809625"/>
        </p:xfrm>
        <a:graphic>
          <a:graphicData uri="http://schemas.openxmlformats.org/presentationml/2006/ole">
            <mc:AlternateContent xmlns:mc="http://schemas.openxmlformats.org/markup-compatibility/2006">
              <mc:Choice xmlns:v="urn:schemas-microsoft-com:vml" Requires="v">
                <p:oleObj name="Equation" r:id="rId2" imgW="1587240" imgH="253800" progId="Equation.DSMT4">
                  <p:embed/>
                </p:oleObj>
              </mc:Choice>
              <mc:Fallback>
                <p:oleObj name="Equation" r:id="rId2" imgW="1587240" imgH="253800" progId="Equation.DSMT4">
                  <p:embed/>
                  <p:pic>
                    <p:nvPicPr>
                      <p:cNvPr id="0" name=""/>
                      <p:cNvPicPr/>
                      <p:nvPr/>
                    </p:nvPicPr>
                    <p:blipFill>
                      <a:blip r:embed="rId3"/>
                      <a:stretch>
                        <a:fillRect/>
                      </a:stretch>
                    </p:blipFill>
                    <p:spPr>
                      <a:xfrm>
                        <a:off x="777875" y="1408113"/>
                        <a:ext cx="5054600" cy="8096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0D2E914-0069-8F0B-37D0-16802692D69B}"/>
              </a:ext>
            </a:extLst>
          </p:cNvPr>
          <p:cNvGraphicFramePr>
            <a:graphicFrameLocks noChangeAspect="1"/>
          </p:cNvGraphicFramePr>
          <p:nvPr>
            <p:extLst>
              <p:ext uri="{D42A27DB-BD31-4B8C-83A1-F6EECF244321}">
                <p14:modId xmlns:p14="http://schemas.microsoft.com/office/powerpoint/2010/main" val="3250080904"/>
              </p:ext>
            </p:extLst>
          </p:nvPr>
        </p:nvGraphicFramePr>
        <p:xfrm>
          <a:off x="1131888" y="2927350"/>
          <a:ext cx="6919912" cy="757238"/>
        </p:xfrm>
        <a:graphic>
          <a:graphicData uri="http://schemas.openxmlformats.org/presentationml/2006/ole">
            <mc:AlternateContent xmlns:mc="http://schemas.openxmlformats.org/markup-compatibility/2006">
              <mc:Choice xmlns:v="urn:schemas-microsoft-com:vml" Requires="v">
                <p:oleObj name="Equation" r:id="rId4" imgW="2552400" imgH="279360" progId="Equation.DSMT4">
                  <p:embed/>
                </p:oleObj>
              </mc:Choice>
              <mc:Fallback>
                <p:oleObj name="Equation" r:id="rId4" imgW="2552400" imgH="279360" progId="Equation.DSMT4">
                  <p:embed/>
                  <p:pic>
                    <p:nvPicPr>
                      <p:cNvPr id="0" name=""/>
                      <p:cNvPicPr/>
                      <p:nvPr/>
                    </p:nvPicPr>
                    <p:blipFill>
                      <a:blip r:embed="rId5"/>
                      <a:stretch>
                        <a:fillRect/>
                      </a:stretch>
                    </p:blipFill>
                    <p:spPr>
                      <a:xfrm>
                        <a:off x="1131888" y="2927350"/>
                        <a:ext cx="6919912" cy="7572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DE1BDAA-1463-72C8-23AD-62A7CA9BBB38}"/>
              </a:ext>
            </a:extLst>
          </p:cNvPr>
          <p:cNvGraphicFramePr>
            <a:graphicFrameLocks noChangeAspect="1"/>
          </p:cNvGraphicFramePr>
          <p:nvPr>
            <p:extLst>
              <p:ext uri="{D42A27DB-BD31-4B8C-83A1-F6EECF244321}">
                <p14:modId xmlns:p14="http://schemas.microsoft.com/office/powerpoint/2010/main" val="144254185"/>
              </p:ext>
            </p:extLst>
          </p:nvPr>
        </p:nvGraphicFramePr>
        <p:xfrm>
          <a:off x="7329905" y="1699113"/>
          <a:ext cx="388969" cy="518625"/>
        </p:xfrm>
        <a:graphic>
          <a:graphicData uri="http://schemas.openxmlformats.org/presentationml/2006/ole">
            <mc:AlternateContent xmlns:mc="http://schemas.openxmlformats.org/markup-compatibility/2006">
              <mc:Choice xmlns:v="urn:schemas-microsoft-com:vml" Requires="v">
                <p:oleObj name="Equation" r:id="rId6" imgW="152280" imgH="203040" progId="Equation.DSMT4">
                  <p:embed/>
                </p:oleObj>
              </mc:Choice>
              <mc:Fallback>
                <p:oleObj name="Equation" r:id="rId6" imgW="152280" imgH="203040" progId="Equation.DSMT4">
                  <p:embed/>
                  <p:pic>
                    <p:nvPicPr>
                      <p:cNvPr id="0" name=""/>
                      <p:cNvPicPr/>
                      <p:nvPr/>
                    </p:nvPicPr>
                    <p:blipFill>
                      <a:blip r:embed="rId7"/>
                      <a:stretch>
                        <a:fillRect/>
                      </a:stretch>
                    </p:blipFill>
                    <p:spPr>
                      <a:xfrm>
                        <a:off x="7329905" y="1699113"/>
                        <a:ext cx="388969" cy="518625"/>
                      </a:xfrm>
                      <a:prstGeom prst="rect">
                        <a:avLst/>
                      </a:prstGeom>
                    </p:spPr>
                  </p:pic>
                </p:oleObj>
              </mc:Fallback>
            </mc:AlternateContent>
          </a:graphicData>
        </a:graphic>
      </p:graphicFrame>
    </p:spTree>
    <p:extLst>
      <p:ext uri="{BB962C8B-B14F-4D97-AF65-F5344CB8AC3E}">
        <p14:creationId xmlns:p14="http://schemas.microsoft.com/office/powerpoint/2010/main" val="3790458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DF28-4A0E-F677-D086-331660CDA8C6}"/>
              </a:ext>
            </a:extLst>
          </p:cNvPr>
          <p:cNvSpPr>
            <a:spLocks noGrp="1"/>
          </p:cNvSpPr>
          <p:nvPr>
            <p:ph type="title"/>
          </p:nvPr>
        </p:nvSpPr>
        <p:spPr/>
        <p:txBody>
          <a:bodyPr/>
          <a:lstStyle/>
          <a:p>
            <a:r>
              <a:rPr lang="en-US" dirty="0"/>
              <a:t>Illustration: when D is rising, TFR&gt;D.</a:t>
            </a:r>
          </a:p>
        </p:txBody>
      </p:sp>
      <p:sp>
        <p:nvSpPr>
          <p:cNvPr id="3" name="Content Placeholder 2">
            <a:extLst>
              <a:ext uri="{FF2B5EF4-FFF2-40B4-BE49-F238E27FC236}">
                <a16:creationId xmlns:a16="http://schemas.microsoft.com/office/drawing/2014/main" id="{E80BE636-1230-D99B-3EF7-EA8CDF2622E7}"/>
              </a:ext>
            </a:extLst>
          </p:cNvPr>
          <p:cNvSpPr>
            <a:spLocks noGrp="1"/>
          </p:cNvSpPr>
          <p:nvPr>
            <p:ph idx="1"/>
          </p:nvPr>
        </p:nvSpPr>
        <p:spPr>
          <a:xfrm>
            <a:off x="838200" y="1474790"/>
            <a:ext cx="10515600" cy="4881560"/>
          </a:xfrm>
        </p:spPr>
        <p:txBody>
          <a:bodyPr>
            <a:normAutofit/>
          </a:bodyPr>
          <a:lstStyle/>
          <a:p>
            <a:r>
              <a:rPr lang="en-US" dirty="0"/>
              <a:t>D(t) = 2.1     (replacement)</a:t>
            </a:r>
          </a:p>
          <a:p>
            <a:r>
              <a:rPr lang="en-US" dirty="0"/>
              <a:t>Fecund years after initiation        = 20</a:t>
            </a:r>
          </a:p>
          <a:p>
            <a:r>
              <a:rPr lang="en-US" dirty="0"/>
              <a:t>m =.3 births/</a:t>
            </a:r>
            <a:r>
              <a:rPr lang="en-US" dirty="0" err="1"/>
              <a:t>yr</a:t>
            </a:r>
            <a:r>
              <a:rPr lang="en-US" dirty="0"/>
              <a:t> (for nonterminators).</a:t>
            </a:r>
          </a:p>
          <a:p>
            <a:r>
              <a:rPr lang="en-US" dirty="0"/>
              <a:t>Suppose D is rising .1 per year. </a:t>
            </a:r>
          </a:p>
          <a:p>
            <a:r>
              <a:rPr lang="en-US" dirty="0"/>
              <a:t>Acceleration effect k is  </a:t>
            </a:r>
          </a:p>
          <a:p>
            <a:endParaRPr lang="en-US" dirty="0"/>
          </a:p>
          <a:p>
            <a:endParaRPr lang="en-US" dirty="0"/>
          </a:p>
          <a:p>
            <a:pPr marL="0" indent="0">
              <a:buNone/>
            </a:pPr>
            <a:endParaRPr lang="en-US" dirty="0"/>
          </a:p>
          <a:p>
            <a:r>
              <a:rPr lang="en-US" dirty="0"/>
              <a:t>For Aiming model, the same case yields TFR=3.1. Pretty similar.</a:t>
            </a:r>
          </a:p>
        </p:txBody>
      </p:sp>
      <p:sp>
        <p:nvSpPr>
          <p:cNvPr id="4" name="Footer Placeholder 3">
            <a:extLst>
              <a:ext uri="{FF2B5EF4-FFF2-40B4-BE49-F238E27FC236}">
                <a16:creationId xmlns:a16="http://schemas.microsoft.com/office/drawing/2014/main" id="{CF70FEDD-3052-BB7F-B407-4051129BF8E4}"/>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7B599CC8-593F-3290-D975-46357F876391}"/>
              </a:ext>
            </a:extLst>
          </p:cNvPr>
          <p:cNvSpPr>
            <a:spLocks noGrp="1"/>
          </p:cNvSpPr>
          <p:nvPr>
            <p:ph type="sldNum" sz="quarter" idx="12"/>
          </p:nvPr>
        </p:nvSpPr>
        <p:spPr/>
        <p:txBody>
          <a:bodyPr/>
          <a:lstStyle/>
          <a:p>
            <a:fld id="{6B6E5051-45FE-481E-BC74-724D8AFE1529}" type="slidenum">
              <a:rPr lang="en-US" smtClean="0"/>
              <a:t>42</a:t>
            </a:fld>
            <a:endParaRPr lang="en-US"/>
          </a:p>
        </p:txBody>
      </p:sp>
      <p:graphicFrame>
        <p:nvGraphicFramePr>
          <p:cNvPr id="6" name="Object 5">
            <a:extLst>
              <a:ext uri="{FF2B5EF4-FFF2-40B4-BE49-F238E27FC236}">
                <a16:creationId xmlns:a16="http://schemas.microsoft.com/office/drawing/2014/main" id="{E36AF01D-7C61-27EC-D943-E84E0F3FA4CD}"/>
              </a:ext>
            </a:extLst>
          </p:cNvPr>
          <p:cNvGraphicFramePr>
            <a:graphicFrameLocks noChangeAspect="1"/>
          </p:cNvGraphicFramePr>
          <p:nvPr>
            <p:extLst>
              <p:ext uri="{D42A27DB-BD31-4B8C-83A1-F6EECF244321}">
                <p14:modId xmlns:p14="http://schemas.microsoft.com/office/powerpoint/2010/main" val="3438614269"/>
              </p:ext>
            </p:extLst>
          </p:nvPr>
        </p:nvGraphicFramePr>
        <p:xfrm>
          <a:off x="5335003" y="1939773"/>
          <a:ext cx="379997" cy="506662"/>
        </p:xfrm>
        <a:graphic>
          <a:graphicData uri="http://schemas.openxmlformats.org/presentationml/2006/ole">
            <mc:AlternateContent xmlns:mc="http://schemas.openxmlformats.org/markup-compatibility/2006">
              <mc:Choice xmlns:v="urn:schemas-microsoft-com:vml" Requires="v">
                <p:oleObj name="Equation" r:id="rId2" imgW="152280" imgH="203040" progId="Equation.DSMT4">
                  <p:embed/>
                </p:oleObj>
              </mc:Choice>
              <mc:Fallback>
                <p:oleObj name="Equation" r:id="rId2" imgW="152280" imgH="203040" progId="Equation.DSMT4">
                  <p:embed/>
                  <p:pic>
                    <p:nvPicPr>
                      <p:cNvPr id="0" name=""/>
                      <p:cNvPicPr/>
                      <p:nvPr/>
                    </p:nvPicPr>
                    <p:blipFill>
                      <a:blip r:embed="rId3"/>
                      <a:stretch>
                        <a:fillRect/>
                      </a:stretch>
                    </p:blipFill>
                    <p:spPr>
                      <a:xfrm>
                        <a:off x="5335003" y="1939773"/>
                        <a:ext cx="379997" cy="50666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68FDC08-6954-18F0-6FA2-0072E9774A76}"/>
              </a:ext>
            </a:extLst>
          </p:cNvPr>
          <p:cNvGraphicFramePr>
            <a:graphicFrameLocks noChangeAspect="1"/>
          </p:cNvGraphicFramePr>
          <p:nvPr>
            <p:extLst>
              <p:ext uri="{D42A27DB-BD31-4B8C-83A1-F6EECF244321}">
                <p14:modId xmlns:p14="http://schemas.microsoft.com/office/powerpoint/2010/main" val="3063454291"/>
              </p:ext>
            </p:extLst>
          </p:nvPr>
        </p:nvGraphicFramePr>
        <p:xfrm>
          <a:off x="1700463" y="3963472"/>
          <a:ext cx="4089404" cy="1069125"/>
        </p:xfrm>
        <a:graphic>
          <a:graphicData uri="http://schemas.openxmlformats.org/presentationml/2006/ole">
            <mc:AlternateContent xmlns:mc="http://schemas.openxmlformats.org/markup-compatibility/2006">
              <mc:Choice xmlns:v="urn:schemas-microsoft-com:vml" Requires="v">
                <p:oleObj name="Equation" r:id="rId4" imgW="1942920" imgH="507960" progId="Equation.DSMT4">
                  <p:embed/>
                </p:oleObj>
              </mc:Choice>
              <mc:Fallback>
                <p:oleObj name="Equation" r:id="rId4" imgW="1942920" imgH="507960" progId="Equation.DSMT4">
                  <p:embed/>
                  <p:pic>
                    <p:nvPicPr>
                      <p:cNvPr id="0" name=""/>
                      <p:cNvPicPr/>
                      <p:nvPr/>
                    </p:nvPicPr>
                    <p:blipFill>
                      <a:blip r:embed="rId5"/>
                      <a:stretch>
                        <a:fillRect/>
                      </a:stretch>
                    </p:blipFill>
                    <p:spPr>
                      <a:xfrm>
                        <a:off x="1700463" y="3963472"/>
                        <a:ext cx="4089404" cy="10691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C810430-9AFC-9D6C-4F9F-EB97E0D7F8E5}"/>
              </a:ext>
            </a:extLst>
          </p:cNvPr>
          <p:cNvGraphicFramePr>
            <a:graphicFrameLocks noChangeAspect="1"/>
          </p:cNvGraphicFramePr>
          <p:nvPr>
            <p:extLst>
              <p:ext uri="{D42A27DB-BD31-4B8C-83A1-F6EECF244321}">
                <p14:modId xmlns:p14="http://schemas.microsoft.com/office/powerpoint/2010/main" val="1886273256"/>
              </p:ext>
            </p:extLst>
          </p:nvPr>
        </p:nvGraphicFramePr>
        <p:xfrm>
          <a:off x="1002632" y="5032597"/>
          <a:ext cx="5762863" cy="477397"/>
        </p:xfrm>
        <a:graphic>
          <a:graphicData uri="http://schemas.openxmlformats.org/presentationml/2006/ole">
            <mc:AlternateContent xmlns:mc="http://schemas.openxmlformats.org/markup-compatibility/2006">
              <mc:Choice xmlns:v="urn:schemas-microsoft-com:vml" Requires="v">
                <p:oleObj name="Equation" r:id="rId6" imgW="2145960" imgH="177480" progId="Equation.DSMT4">
                  <p:embed/>
                </p:oleObj>
              </mc:Choice>
              <mc:Fallback>
                <p:oleObj name="Equation" r:id="rId6" imgW="2145960" imgH="177480" progId="Equation.DSMT4">
                  <p:embed/>
                  <p:pic>
                    <p:nvPicPr>
                      <p:cNvPr id="0" name=""/>
                      <p:cNvPicPr/>
                      <p:nvPr/>
                    </p:nvPicPr>
                    <p:blipFill>
                      <a:blip r:embed="rId7"/>
                      <a:stretch>
                        <a:fillRect/>
                      </a:stretch>
                    </p:blipFill>
                    <p:spPr>
                      <a:xfrm>
                        <a:off x="1002632" y="5032597"/>
                        <a:ext cx="5762863" cy="477397"/>
                      </a:xfrm>
                      <a:prstGeom prst="rect">
                        <a:avLst/>
                      </a:prstGeom>
                    </p:spPr>
                  </p:pic>
                </p:oleObj>
              </mc:Fallback>
            </mc:AlternateContent>
          </a:graphicData>
        </a:graphic>
      </p:graphicFrame>
    </p:spTree>
    <p:extLst>
      <p:ext uri="{BB962C8B-B14F-4D97-AF65-F5344CB8AC3E}">
        <p14:creationId xmlns:p14="http://schemas.microsoft.com/office/powerpoint/2010/main" val="3838228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ACC0-F802-56A3-B92A-9A5CF3F7670F}"/>
              </a:ext>
            </a:extLst>
          </p:cNvPr>
          <p:cNvSpPr>
            <a:spLocks noGrp="1"/>
          </p:cNvSpPr>
          <p:nvPr>
            <p:ph type="title"/>
          </p:nvPr>
        </p:nvSpPr>
        <p:spPr>
          <a:xfrm>
            <a:off x="838200" y="365126"/>
            <a:ext cx="10515600" cy="995530"/>
          </a:xfrm>
        </p:spPr>
        <p:txBody>
          <a:bodyPr>
            <a:noAutofit/>
          </a:bodyPr>
          <a:lstStyle/>
          <a:p>
            <a:r>
              <a:rPr lang="en-US" sz="4000" dirty="0"/>
              <a:t>The TFR equals desired family size when desired family size is declining.</a:t>
            </a:r>
          </a:p>
        </p:txBody>
      </p:sp>
      <p:sp>
        <p:nvSpPr>
          <p:cNvPr id="3" name="Content Placeholder 2">
            <a:extLst>
              <a:ext uri="{FF2B5EF4-FFF2-40B4-BE49-F238E27FC236}">
                <a16:creationId xmlns:a16="http://schemas.microsoft.com/office/drawing/2014/main" id="{C6DB9A2C-60B9-F854-8AB8-E64C6403F537}"/>
              </a:ext>
            </a:extLst>
          </p:cNvPr>
          <p:cNvSpPr>
            <a:spLocks noGrp="1"/>
          </p:cNvSpPr>
          <p:nvPr>
            <p:ph idx="1"/>
          </p:nvPr>
        </p:nvSpPr>
        <p:spPr>
          <a:xfrm>
            <a:off x="838200" y="1540042"/>
            <a:ext cx="10515600" cy="4636921"/>
          </a:xfrm>
        </p:spPr>
        <p:txBody>
          <a:bodyPr>
            <a:normAutofit lnSpcReduction="10000"/>
          </a:bodyPr>
          <a:lstStyle/>
          <a:p>
            <a:r>
              <a:rPr lang="en-US" dirty="0"/>
              <a:t>If D is declining, no woman switches from terminator to non-terminator status</a:t>
            </a:r>
          </a:p>
          <a:p>
            <a:pPr lvl="1">
              <a:buFont typeface="Wingdings" panose="05000000000000000000" pitchFamily="2" charset="2"/>
              <a:buChar char="Ø"/>
            </a:pPr>
            <a:r>
              <a:rPr lang="en-US" dirty="0"/>
              <a:t>If she wanted no children in the past, she certainly will not want more when she has reduced her overall target. </a:t>
            </a:r>
          </a:p>
          <a:p>
            <a:pPr lvl="1">
              <a:buFont typeface="Wingdings" panose="05000000000000000000" pitchFamily="2" charset="2"/>
              <a:buChar char="Ø"/>
            </a:pPr>
            <a:r>
              <a:rPr lang="en-US" dirty="0"/>
              <a:t>Therefore the only women bearing children will always have been nonterminators</a:t>
            </a:r>
          </a:p>
          <a:p>
            <a:r>
              <a:rPr lang="en-US" dirty="0"/>
              <a:t>Already shown that contribution to period fertility of nonterminators is exactly equal to D. </a:t>
            </a:r>
          </a:p>
          <a:p>
            <a:r>
              <a:rPr lang="en-US" dirty="0"/>
              <a:t>Therefore, when fertility goals decline TFR=D and there is no overall acceleration effect. </a:t>
            </a:r>
          </a:p>
          <a:p>
            <a:r>
              <a:rPr lang="en-US" dirty="0"/>
              <a:t>However, terminators are accumulating kids they would not have chosen to have.</a:t>
            </a:r>
          </a:p>
        </p:txBody>
      </p:sp>
      <p:sp>
        <p:nvSpPr>
          <p:cNvPr id="4" name="Footer Placeholder 3">
            <a:extLst>
              <a:ext uri="{FF2B5EF4-FFF2-40B4-BE49-F238E27FC236}">
                <a16:creationId xmlns:a16="http://schemas.microsoft.com/office/drawing/2014/main" id="{3877EEA8-0203-20E4-97C5-DF2257AAA42F}"/>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7F89015D-B557-EB02-5FA7-7190EFB2457A}"/>
              </a:ext>
            </a:extLst>
          </p:cNvPr>
          <p:cNvSpPr>
            <a:spLocks noGrp="1"/>
          </p:cNvSpPr>
          <p:nvPr>
            <p:ph type="sldNum" sz="quarter" idx="12"/>
          </p:nvPr>
        </p:nvSpPr>
        <p:spPr/>
        <p:txBody>
          <a:bodyPr/>
          <a:lstStyle/>
          <a:p>
            <a:fld id="{6B6E5051-45FE-481E-BC74-724D8AFE1529}" type="slidenum">
              <a:rPr lang="en-US" smtClean="0"/>
              <a:t>43</a:t>
            </a:fld>
            <a:endParaRPr lang="en-US"/>
          </a:p>
        </p:txBody>
      </p:sp>
    </p:spTree>
    <p:extLst>
      <p:ext uri="{BB962C8B-B14F-4D97-AF65-F5344CB8AC3E}">
        <p14:creationId xmlns:p14="http://schemas.microsoft.com/office/powerpoint/2010/main" val="2356383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F8C7-70D2-3C4F-23A9-72CD1617901E}"/>
              </a:ext>
            </a:extLst>
          </p:cNvPr>
          <p:cNvSpPr>
            <a:spLocks noGrp="1"/>
          </p:cNvSpPr>
          <p:nvPr>
            <p:ph type="title"/>
          </p:nvPr>
        </p:nvSpPr>
        <p:spPr/>
        <p:txBody>
          <a:bodyPr>
            <a:noAutofit/>
          </a:bodyPr>
          <a:lstStyle/>
          <a:p>
            <a:r>
              <a:rPr lang="en-US" sz="3600" dirty="0"/>
              <a:t>The amplitude of fluctuations in the TFR exceeds the amplitude of fluctuations in desired family size. </a:t>
            </a:r>
          </a:p>
        </p:txBody>
      </p:sp>
      <p:sp>
        <p:nvSpPr>
          <p:cNvPr id="3" name="Content Placeholder 2">
            <a:extLst>
              <a:ext uri="{FF2B5EF4-FFF2-40B4-BE49-F238E27FC236}">
                <a16:creationId xmlns:a16="http://schemas.microsoft.com/office/drawing/2014/main" id="{630D59A2-7470-57E1-7CDB-3990EB95021C}"/>
              </a:ext>
            </a:extLst>
          </p:cNvPr>
          <p:cNvSpPr>
            <a:spLocks noGrp="1"/>
          </p:cNvSpPr>
          <p:nvPr>
            <p:ph idx="1"/>
          </p:nvPr>
        </p:nvSpPr>
        <p:spPr/>
        <p:txBody>
          <a:bodyPr/>
          <a:lstStyle/>
          <a:p>
            <a:r>
              <a:rPr lang="en-US" dirty="0"/>
              <a:t>Since TFR exceeds D when D is rising and equals D when D is falling, fluctuations in TFR have greater amplitude. </a:t>
            </a:r>
          </a:p>
        </p:txBody>
      </p:sp>
      <p:sp>
        <p:nvSpPr>
          <p:cNvPr id="4" name="Footer Placeholder 3">
            <a:extLst>
              <a:ext uri="{FF2B5EF4-FFF2-40B4-BE49-F238E27FC236}">
                <a16:creationId xmlns:a16="http://schemas.microsoft.com/office/drawing/2014/main" id="{D714D08C-B76E-6B0E-0E7D-9EDBAAB2F9A6}"/>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5C844415-3F10-1031-D1C4-403DC5327FFC}"/>
              </a:ext>
            </a:extLst>
          </p:cNvPr>
          <p:cNvSpPr>
            <a:spLocks noGrp="1"/>
          </p:cNvSpPr>
          <p:nvPr>
            <p:ph type="sldNum" sz="quarter" idx="12"/>
          </p:nvPr>
        </p:nvSpPr>
        <p:spPr/>
        <p:txBody>
          <a:bodyPr/>
          <a:lstStyle/>
          <a:p>
            <a:fld id="{6B6E5051-45FE-481E-BC74-724D8AFE1529}" type="slidenum">
              <a:rPr lang="en-US" smtClean="0"/>
              <a:t>44</a:t>
            </a:fld>
            <a:endParaRPr lang="en-US"/>
          </a:p>
        </p:txBody>
      </p:sp>
    </p:spTree>
    <p:extLst>
      <p:ext uri="{BB962C8B-B14F-4D97-AF65-F5344CB8AC3E}">
        <p14:creationId xmlns:p14="http://schemas.microsoft.com/office/powerpoint/2010/main" val="1083751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4319-71B6-BAFE-0DCA-FFB6FC129768}"/>
              </a:ext>
            </a:extLst>
          </p:cNvPr>
          <p:cNvSpPr>
            <a:spLocks noGrp="1"/>
          </p:cNvSpPr>
          <p:nvPr>
            <p:ph type="title"/>
          </p:nvPr>
        </p:nvSpPr>
        <p:spPr>
          <a:xfrm>
            <a:off x="838200" y="336885"/>
            <a:ext cx="10515600" cy="1353804"/>
          </a:xfrm>
        </p:spPr>
        <p:txBody>
          <a:bodyPr>
            <a:noAutofit/>
          </a:bodyPr>
          <a:lstStyle/>
          <a:p>
            <a:r>
              <a:rPr lang="en-US" sz="3600" dirty="0"/>
              <a:t>The peak in TFR precedes the peak in D, just as in Aiming.</a:t>
            </a:r>
            <a:br>
              <a:rPr lang="en-US" sz="3600" dirty="0"/>
            </a:br>
            <a:r>
              <a:rPr lang="en-US" sz="3600" dirty="0"/>
              <a:t>Amplitude of fluctuations in TFR exceeds those in D.</a:t>
            </a:r>
          </a:p>
        </p:txBody>
      </p:sp>
      <p:sp>
        <p:nvSpPr>
          <p:cNvPr id="3" name="Content Placeholder 2">
            <a:extLst>
              <a:ext uri="{FF2B5EF4-FFF2-40B4-BE49-F238E27FC236}">
                <a16:creationId xmlns:a16="http://schemas.microsoft.com/office/drawing/2014/main" id="{0978FDA2-9D6E-AC1A-D126-C49891A8A433}"/>
              </a:ext>
            </a:extLst>
          </p:cNvPr>
          <p:cNvSpPr>
            <a:spLocks noGrp="1"/>
          </p:cNvSpPr>
          <p:nvPr>
            <p:ph idx="1"/>
          </p:nvPr>
        </p:nvSpPr>
        <p:spPr>
          <a:xfrm>
            <a:off x="838200" y="1825625"/>
            <a:ext cx="10515600" cy="4351338"/>
          </a:xfrm>
        </p:spPr>
        <p:txBody>
          <a:bodyPr>
            <a:normAutofit/>
          </a:bodyPr>
          <a:lstStyle/>
          <a:p>
            <a:r>
              <a:rPr lang="en-US" altLang="en-US" sz="2000" dirty="0">
                <a:latin typeface="Arial" panose="020B0604020202020204" pitchFamily="34" charset="0"/>
                <a:ea typeface="Times New Roman" panose="02020603050405020304" pitchFamily="18" charset="0"/>
                <a:cs typeface="timesroman" charset="0"/>
              </a:rPr>
              <a:t>Consider a peak in a smoothly varying time path of desired family size, occurring at t.  Then we must have D'(t) = 0 and D"(t)&lt;0.  </a:t>
            </a:r>
          </a:p>
          <a:p>
            <a:r>
              <a:rPr lang="en-US" altLang="en-US" sz="2000" dirty="0">
                <a:latin typeface="Arial" panose="020B0604020202020204" pitchFamily="34" charset="0"/>
                <a:ea typeface="Times New Roman" panose="02020603050405020304" pitchFamily="18" charset="0"/>
                <a:cs typeface="timesroman" charset="0"/>
              </a:rPr>
              <a:t>Differentiate </a:t>
            </a:r>
            <a:r>
              <a:rPr lang="en-US" altLang="en-US" sz="2000" dirty="0" err="1">
                <a:latin typeface="Arial" panose="020B0604020202020204" pitchFamily="34" charset="0"/>
                <a:ea typeface="Times New Roman" panose="02020603050405020304" pitchFamily="18" charset="0"/>
                <a:cs typeface="timesroman" charset="0"/>
              </a:rPr>
              <a:t>wrt</a:t>
            </a:r>
            <a:r>
              <a:rPr lang="en-US" altLang="en-US" sz="2000" dirty="0">
                <a:latin typeface="Arial" panose="020B0604020202020204" pitchFamily="34" charset="0"/>
                <a:ea typeface="Times New Roman" panose="02020603050405020304" pitchFamily="18" charset="0"/>
                <a:cs typeface="timesroman" charset="0"/>
              </a:rPr>
              <a:t>  t:</a:t>
            </a:r>
          </a:p>
          <a:p>
            <a:r>
              <a:rPr lang="en-US" altLang="en-US" sz="2000" dirty="0">
                <a:latin typeface="Arial" panose="020B0604020202020204" pitchFamily="34" charset="0"/>
                <a:ea typeface="Times New Roman" panose="02020603050405020304" pitchFamily="18" charset="0"/>
                <a:cs typeface="timesroman" charset="0"/>
              </a:rPr>
              <a:t>Get: </a:t>
            </a:r>
          </a:p>
          <a:p>
            <a:endParaRPr lang="en-US" altLang="en-US" sz="2000" dirty="0">
              <a:latin typeface="Arial" panose="020B0604020202020204" pitchFamily="34" charset="0"/>
              <a:ea typeface="Times New Roman" panose="02020603050405020304" pitchFamily="18" charset="0"/>
              <a:cs typeface="timesroman" charset="0"/>
            </a:endParaRPr>
          </a:p>
          <a:p>
            <a:r>
              <a:rPr lang="en-US" altLang="en-US" sz="2000" dirty="0">
                <a:latin typeface="Arial" panose="020B0604020202020204" pitchFamily="34" charset="0"/>
                <a:ea typeface="Times New Roman" panose="02020603050405020304" pitchFamily="18" charset="0"/>
                <a:cs typeface="timesroman" charset="0"/>
              </a:rPr>
              <a:t>Evaluate the result at t . Since at peak in D, D’ =0 and D”&lt;0. So TFR’(t) &lt;0 and it is already past its own peak and falling when D reaches its peak. </a:t>
            </a:r>
          </a:p>
          <a:p>
            <a:r>
              <a:rPr lang="en-US" altLang="en-US" sz="2000" dirty="0">
                <a:latin typeface="Arial" panose="020B0604020202020204" pitchFamily="34" charset="0"/>
                <a:ea typeface="Times New Roman" panose="02020603050405020304" pitchFamily="18" charset="0"/>
                <a:cs typeface="timesroman" charset="0"/>
              </a:rPr>
              <a:t>This is one of the main results from Aiming. </a:t>
            </a:r>
          </a:p>
        </p:txBody>
      </p:sp>
      <p:sp>
        <p:nvSpPr>
          <p:cNvPr id="4" name="Footer Placeholder 3">
            <a:extLst>
              <a:ext uri="{FF2B5EF4-FFF2-40B4-BE49-F238E27FC236}">
                <a16:creationId xmlns:a16="http://schemas.microsoft.com/office/drawing/2014/main" id="{3A416D84-1CE0-F30B-9D67-26EA4A980B56}"/>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AECD0622-C0CE-D0F2-8B71-2FAD81EB3DA6}"/>
              </a:ext>
            </a:extLst>
          </p:cNvPr>
          <p:cNvSpPr>
            <a:spLocks noGrp="1"/>
          </p:cNvSpPr>
          <p:nvPr>
            <p:ph type="sldNum" sz="quarter" idx="12"/>
          </p:nvPr>
        </p:nvSpPr>
        <p:spPr/>
        <p:txBody>
          <a:bodyPr/>
          <a:lstStyle/>
          <a:p>
            <a:fld id="{6B6E5051-45FE-481E-BC74-724D8AFE1529}" type="slidenum">
              <a:rPr lang="en-US" smtClean="0"/>
              <a:t>45</a:t>
            </a:fld>
            <a:endParaRPr lang="en-US"/>
          </a:p>
        </p:txBody>
      </p:sp>
      <p:graphicFrame>
        <p:nvGraphicFramePr>
          <p:cNvPr id="9" name="Object 8">
            <a:extLst>
              <a:ext uri="{FF2B5EF4-FFF2-40B4-BE49-F238E27FC236}">
                <a16:creationId xmlns:a16="http://schemas.microsoft.com/office/drawing/2014/main" id="{539BF545-A9E8-665D-83FF-998563293C7C}"/>
              </a:ext>
            </a:extLst>
          </p:cNvPr>
          <p:cNvGraphicFramePr>
            <a:graphicFrameLocks noChangeAspect="1"/>
          </p:cNvGraphicFramePr>
          <p:nvPr>
            <p:extLst>
              <p:ext uri="{D42A27DB-BD31-4B8C-83A1-F6EECF244321}">
                <p14:modId xmlns:p14="http://schemas.microsoft.com/office/powerpoint/2010/main" val="3344540698"/>
              </p:ext>
            </p:extLst>
          </p:nvPr>
        </p:nvGraphicFramePr>
        <p:xfrm>
          <a:off x="1729957" y="2875482"/>
          <a:ext cx="4154130" cy="529128"/>
        </p:xfrm>
        <a:graphic>
          <a:graphicData uri="http://schemas.openxmlformats.org/presentationml/2006/ole">
            <mc:AlternateContent xmlns:mc="http://schemas.openxmlformats.org/markup-compatibility/2006">
              <mc:Choice xmlns:v="urn:schemas-microsoft-com:vml" Requires="v">
                <p:oleObj name="Equation" r:id="rId2" imgW="1993680" imgH="253800" progId="Equation.DSMT4">
                  <p:embed/>
                </p:oleObj>
              </mc:Choice>
              <mc:Fallback>
                <p:oleObj name="Equation" r:id="rId2" imgW="1993680" imgH="253800" progId="Equation.DSMT4">
                  <p:embed/>
                  <p:pic>
                    <p:nvPicPr>
                      <p:cNvPr id="0" name=""/>
                      <p:cNvPicPr/>
                      <p:nvPr/>
                    </p:nvPicPr>
                    <p:blipFill>
                      <a:blip r:embed="rId3"/>
                      <a:stretch>
                        <a:fillRect/>
                      </a:stretch>
                    </p:blipFill>
                    <p:spPr>
                      <a:xfrm>
                        <a:off x="1729957" y="2875482"/>
                        <a:ext cx="4154130" cy="52912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32C0D98C-0133-2C59-0C5D-1DAE6FD2FE42}"/>
              </a:ext>
            </a:extLst>
          </p:cNvPr>
          <p:cNvGraphicFramePr>
            <a:graphicFrameLocks noChangeAspect="1"/>
          </p:cNvGraphicFramePr>
          <p:nvPr>
            <p:extLst>
              <p:ext uri="{D42A27DB-BD31-4B8C-83A1-F6EECF244321}">
                <p14:modId xmlns:p14="http://schemas.microsoft.com/office/powerpoint/2010/main" val="3065495838"/>
              </p:ext>
            </p:extLst>
          </p:nvPr>
        </p:nvGraphicFramePr>
        <p:xfrm>
          <a:off x="3736975" y="2405121"/>
          <a:ext cx="4835358" cy="529128"/>
        </p:xfrm>
        <a:graphic>
          <a:graphicData uri="http://schemas.openxmlformats.org/presentationml/2006/ole">
            <mc:AlternateContent xmlns:mc="http://schemas.openxmlformats.org/markup-compatibility/2006">
              <mc:Choice xmlns:v="urn:schemas-microsoft-com:vml" Requires="v">
                <p:oleObj name="Equation" r:id="rId4" imgW="2552400" imgH="279360" progId="Equation.DSMT4">
                  <p:embed/>
                </p:oleObj>
              </mc:Choice>
              <mc:Fallback>
                <p:oleObj name="Equation" r:id="rId4" imgW="2552400" imgH="279360" progId="Equation.DSMT4">
                  <p:embed/>
                  <p:pic>
                    <p:nvPicPr>
                      <p:cNvPr id="7" name="Object 6">
                        <a:extLst>
                          <a:ext uri="{FF2B5EF4-FFF2-40B4-BE49-F238E27FC236}">
                            <a16:creationId xmlns:a16="http://schemas.microsoft.com/office/drawing/2014/main" id="{00D2E914-0069-8F0B-37D0-16802692D69B}"/>
                          </a:ext>
                        </a:extLst>
                      </p:cNvPr>
                      <p:cNvPicPr/>
                      <p:nvPr/>
                    </p:nvPicPr>
                    <p:blipFill>
                      <a:blip r:embed="rId5"/>
                      <a:stretch>
                        <a:fillRect/>
                      </a:stretch>
                    </p:blipFill>
                    <p:spPr>
                      <a:xfrm>
                        <a:off x="3736975" y="2405121"/>
                        <a:ext cx="4835358" cy="529128"/>
                      </a:xfrm>
                      <a:prstGeom prst="rect">
                        <a:avLst/>
                      </a:prstGeom>
                    </p:spPr>
                  </p:pic>
                </p:oleObj>
              </mc:Fallback>
            </mc:AlternateContent>
          </a:graphicData>
        </a:graphic>
      </p:graphicFrame>
    </p:spTree>
    <p:extLst>
      <p:ext uri="{BB962C8B-B14F-4D97-AF65-F5344CB8AC3E}">
        <p14:creationId xmlns:p14="http://schemas.microsoft.com/office/powerpoint/2010/main" val="3839379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468F-2D4F-58EE-580A-6714CF0D9F7A}"/>
              </a:ext>
            </a:extLst>
          </p:cNvPr>
          <p:cNvSpPr>
            <a:spLocks noGrp="1"/>
          </p:cNvSpPr>
          <p:nvPr>
            <p:ph type="title"/>
          </p:nvPr>
        </p:nvSpPr>
        <p:spPr/>
        <p:txBody>
          <a:bodyPr/>
          <a:lstStyle/>
          <a:p>
            <a:r>
              <a:rPr lang="en-US" dirty="0"/>
              <a:t>Sinusoidal case here is similar to Aiming</a:t>
            </a:r>
          </a:p>
        </p:txBody>
      </p:sp>
      <p:sp>
        <p:nvSpPr>
          <p:cNvPr id="4" name="Footer Placeholder 3">
            <a:extLst>
              <a:ext uri="{FF2B5EF4-FFF2-40B4-BE49-F238E27FC236}">
                <a16:creationId xmlns:a16="http://schemas.microsoft.com/office/drawing/2014/main" id="{BF409E00-E9DC-9B9D-53DD-DA559C839E3D}"/>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271CE60C-69E8-1C50-9F05-C5EC3792DF5D}"/>
              </a:ext>
            </a:extLst>
          </p:cNvPr>
          <p:cNvSpPr>
            <a:spLocks noGrp="1"/>
          </p:cNvSpPr>
          <p:nvPr>
            <p:ph type="sldNum" sz="quarter" idx="12"/>
          </p:nvPr>
        </p:nvSpPr>
        <p:spPr/>
        <p:txBody>
          <a:bodyPr/>
          <a:lstStyle/>
          <a:p>
            <a:fld id="{6B6E5051-45FE-481E-BC74-724D8AFE1529}" type="slidenum">
              <a:rPr lang="en-US" smtClean="0"/>
              <a:t>46</a:t>
            </a:fld>
            <a:endParaRPr lang="en-US"/>
          </a:p>
        </p:txBody>
      </p:sp>
      <p:sp>
        <p:nvSpPr>
          <p:cNvPr id="8" name="Content Placeholder 7">
            <a:extLst>
              <a:ext uri="{FF2B5EF4-FFF2-40B4-BE49-F238E27FC236}">
                <a16:creationId xmlns:a16="http://schemas.microsoft.com/office/drawing/2014/main" id="{40D27B32-941D-2BD0-9ED8-6900007AF834}"/>
              </a:ext>
            </a:extLst>
          </p:cNvPr>
          <p:cNvSpPr>
            <a:spLocks noGrp="1"/>
          </p:cNvSpPr>
          <p:nvPr>
            <p:ph idx="1"/>
          </p:nvPr>
        </p:nvSpPr>
        <p:spPr>
          <a:xfrm>
            <a:off x="838200" y="1443789"/>
            <a:ext cx="10515600" cy="5049086"/>
          </a:xfrm>
        </p:spPr>
        <p:txBody>
          <a:bodyPr/>
          <a:lstStyle/>
          <a:p>
            <a:r>
              <a:rPr lang="en-US" dirty="0"/>
              <a:t>Details in the paper, but here is a comparison of the same example used in Aiming.</a:t>
            </a:r>
          </a:p>
          <a:p>
            <a:endParaRPr lang="en-US" dirty="0"/>
          </a:p>
          <a:p>
            <a:endParaRPr lang="en-US" dirty="0"/>
          </a:p>
          <a:p>
            <a:endParaRPr lang="en-US" dirty="0"/>
          </a:p>
          <a:p>
            <a:endParaRPr lang="en-US" dirty="0"/>
          </a:p>
          <a:p>
            <a:endParaRPr lang="en-US" dirty="0"/>
          </a:p>
          <a:p>
            <a:endParaRPr lang="en-US" dirty="0"/>
          </a:p>
          <a:p>
            <a:r>
              <a:rPr lang="en-US" dirty="0"/>
              <a:t>Quite remarkable given completely different models. </a:t>
            </a:r>
          </a:p>
          <a:p>
            <a:endParaRPr lang="en-US" dirty="0"/>
          </a:p>
          <a:p>
            <a:pPr marL="0" indent="0">
              <a:buNone/>
            </a:pPr>
            <a:endParaRPr lang="en-US" dirty="0"/>
          </a:p>
          <a:p>
            <a:endParaRPr lang="en-US" dirty="0"/>
          </a:p>
          <a:p>
            <a:endParaRPr lang="en-US" dirty="0"/>
          </a:p>
        </p:txBody>
      </p:sp>
      <p:graphicFrame>
        <p:nvGraphicFramePr>
          <p:cNvPr id="9" name="Table 6">
            <a:extLst>
              <a:ext uri="{FF2B5EF4-FFF2-40B4-BE49-F238E27FC236}">
                <a16:creationId xmlns:a16="http://schemas.microsoft.com/office/drawing/2014/main" id="{3ADBE988-A6DA-7AE3-6AC4-F2F1943F8E46}"/>
              </a:ext>
            </a:extLst>
          </p:cNvPr>
          <p:cNvGraphicFramePr>
            <a:graphicFrameLocks/>
          </p:cNvGraphicFramePr>
          <p:nvPr>
            <p:extLst>
              <p:ext uri="{D42A27DB-BD31-4B8C-83A1-F6EECF244321}">
                <p14:modId xmlns:p14="http://schemas.microsoft.com/office/powerpoint/2010/main" val="2867324077"/>
              </p:ext>
            </p:extLst>
          </p:nvPr>
        </p:nvGraphicFramePr>
        <p:xfrm>
          <a:off x="838200" y="3097228"/>
          <a:ext cx="10515600" cy="2011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95048540"/>
                    </a:ext>
                  </a:extLst>
                </a:gridCol>
                <a:gridCol w="2628900">
                  <a:extLst>
                    <a:ext uri="{9D8B030D-6E8A-4147-A177-3AD203B41FA5}">
                      <a16:colId xmlns:a16="http://schemas.microsoft.com/office/drawing/2014/main" val="2211198160"/>
                    </a:ext>
                  </a:extLst>
                </a:gridCol>
                <a:gridCol w="2628900">
                  <a:extLst>
                    <a:ext uri="{9D8B030D-6E8A-4147-A177-3AD203B41FA5}">
                      <a16:colId xmlns:a16="http://schemas.microsoft.com/office/drawing/2014/main" val="2233410072"/>
                    </a:ext>
                  </a:extLst>
                </a:gridCol>
                <a:gridCol w="2628900">
                  <a:extLst>
                    <a:ext uri="{9D8B030D-6E8A-4147-A177-3AD203B41FA5}">
                      <a16:colId xmlns:a16="http://schemas.microsoft.com/office/drawing/2014/main" val="3213708506"/>
                    </a:ext>
                  </a:extLst>
                </a:gridCol>
              </a:tblGrid>
              <a:tr h="362025">
                <a:tc>
                  <a:txBody>
                    <a:bodyPr/>
                    <a:lstStyle/>
                    <a:p>
                      <a:endParaRPr lang="en-US" dirty="0"/>
                    </a:p>
                  </a:txBody>
                  <a:tcPr/>
                </a:tc>
                <a:tc>
                  <a:txBody>
                    <a:bodyPr/>
                    <a:lstStyle/>
                    <a:p>
                      <a:r>
                        <a:rPr lang="en-US" dirty="0"/>
                        <a:t>Aiming model</a:t>
                      </a:r>
                    </a:p>
                  </a:txBody>
                  <a:tcPr/>
                </a:tc>
                <a:tc>
                  <a:txBody>
                    <a:bodyPr/>
                    <a:lstStyle/>
                    <a:p>
                      <a:r>
                        <a:rPr lang="en-US" dirty="0"/>
                        <a:t>Present Model</a:t>
                      </a:r>
                    </a:p>
                  </a:txBody>
                  <a:tcPr/>
                </a:tc>
                <a:tc>
                  <a:txBody>
                    <a:bodyPr/>
                    <a:lstStyle/>
                    <a:p>
                      <a:r>
                        <a:rPr lang="en-US" dirty="0"/>
                        <a:t>Comment</a:t>
                      </a:r>
                    </a:p>
                  </a:txBody>
                  <a:tcPr/>
                </a:tc>
                <a:extLst>
                  <a:ext uri="{0D108BD9-81ED-4DB2-BD59-A6C34878D82A}">
                    <a16:rowId xmlns:a16="http://schemas.microsoft.com/office/drawing/2014/main" val="483525839"/>
                  </a:ext>
                </a:extLst>
              </a:tr>
              <a:tr h="362025">
                <a:tc>
                  <a:txBody>
                    <a:bodyPr/>
                    <a:lstStyle/>
                    <a:p>
                      <a:r>
                        <a:rPr lang="en-US" dirty="0"/>
                        <a:t>Max TFR – Max D</a:t>
                      </a:r>
                    </a:p>
                  </a:txBody>
                  <a:tcPr/>
                </a:tc>
                <a:tc>
                  <a:txBody>
                    <a:bodyPr/>
                    <a:lstStyle/>
                    <a:p>
                      <a:r>
                        <a:rPr lang="en-US" dirty="0"/>
                        <a:t>.38</a:t>
                      </a:r>
                    </a:p>
                  </a:txBody>
                  <a:tcPr/>
                </a:tc>
                <a:tc>
                  <a:txBody>
                    <a:bodyPr/>
                    <a:lstStyle/>
                    <a:p>
                      <a:r>
                        <a:rPr lang="en-US" dirty="0"/>
                        <a:t>.37</a:t>
                      </a:r>
                    </a:p>
                  </a:txBody>
                  <a:tcPr/>
                </a:tc>
                <a:tc>
                  <a:txBody>
                    <a:bodyPr/>
                    <a:lstStyle/>
                    <a:p>
                      <a:r>
                        <a:rPr lang="en-US" dirty="0"/>
                        <a:t>Very similar on upswing.</a:t>
                      </a:r>
                    </a:p>
                  </a:txBody>
                  <a:tcPr/>
                </a:tc>
                <a:extLst>
                  <a:ext uri="{0D108BD9-81ED-4DB2-BD59-A6C34878D82A}">
                    <a16:rowId xmlns:a16="http://schemas.microsoft.com/office/drawing/2014/main" val="3947140055"/>
                  </a:ext>
                </a:extLst>
              </a:tr>
              <a:tr h="362025">
                <a:tc>
                  <a:txBody>
                    <a:bodyPr/>
                    <a:lstStyle/>
                    <a:p>
                      <a:r>
                        <a:rPr lang="en-US" dirty="0"/>
                        <a:t>Min D – Min TFR</a:t>
                      </a:r>
                    </a:p>
                  </a:txBody>
                  <a:tcPr/>
                </a:tc>
                <a:tc>
                  <a:txBody>
                    <a:bodyPr/>
                    <a:lstStyle/>
                    <a:p>
                      <a:r>
                        <a:rPr lang="en-US" dirty="0"/>
                        <a:t>.47</a:t>
                      </a:r>
                    </a:p>
                  </a:txBody>
                  <a:tcPr/>
                </a:tc>
                <a:tc>
                  <a:txBody>
                    <a:bodyPr/>
                    <a:lstStyle/>
                    <a:p>
                      <a:r>
                        <a:rPr lang="en-US" dirty="0"/>
                        <a:t>00</a:t>
                      </a:r>
                    </a:p>
                  </a:txBody>
                  <a:tcPr/>
                </a:tc>
                <a:tc>
                  <a:txBody>
                    <a:bodyPr/>
                    <a:lstStyle/>
                    <a:p>
                      <a:r>
                        <a:rPr lang="en-US" dirty="0"/>
                        <a:t>Irreversibility gives 0 on downswing.</a:t>
                      </a:r>
                    </a:p>
                  </a:txBody>
                  <a:tcPr/>
                </a:tc>
                <a:extLst>
                  <a:ext uri="{0D108BD9-81ED-4DB2-BD59-A6C34878D82A}">
                    <a16:rowId xmlns:a16="http://schemas.microsoft.com/office/drawing/2014/main" val="2754618011"/>
                  </a:ext>
                </a:extLst>
              </a:tr>
              <a:tr h="362025">
                <a:tc>
                  <a:txBody>
                    <a:bodyPr/>
                    <a:lstStyle/>
                    <a:p>
                      <a:r>
                        <a:rPr lang="en-US" dirty="0"/>
                        <a:t>Lead of Max TFR over Max D in years</a:t>
                      </a:r>
                    </a:p>
                  </a:txBody>
                  <a:tcPr/>
                </a:tc>
                <a:tc>
                  <a:txBody>
                    <a:bodyPr/>
                    <a:lstStyle/>
                    <a:p>
                      <a:r>
                        <a:rPr lang="en-US" dirty="0"/>
                        <a:t>5.5</a:t>
                      </a:r>
                    </a:p>
                  </a:txBody>
                  <a:tcPr/>
                </a:tc>
                <a:tc>
                  <a:txBody>
                    <a:bodyPr/>
                    <a:lstStyle/>
                    <a:p>
                      <a:r>
                        <a:rPr lang="en-US" dirty="0"/>
                        <a:t>7.7</a:t>
                      </a:r>
                    </a:p>
                  </a:txBody>
                  <a:tcPr/>
                </a:tc>
                <a:tc>
                  <a:txBody>
                    <a:bodyPr/>
                    <a:lstStyle/>
                    <a:p>
                      <a:r>
                        <a:rPr lang="en-US" dirty="0"/>
                        <a:t>Very similar.</a:t>
                      </a:r>
                    </a:p>
                  </a:txBody>
                  <a:tcPr/>
                </a:tc>
                <a:extLst>
                  <a:ext uri="{0D108BD9-81ED-4DB2-BD59-A6C34878D82A}">
                    <a16:rowId xmlns:a16="http://schemas.microsoft.com/office/drawing/2014/main" val="2365808039"/>
                  </a:ext>
                </a:extLst>
              </a:tr>
            </a:tbl>
          </a:graphicData>
        </a:graphic>
      </p:graphicFrame>
    </p:spTree>
    <p:extLst>
      <p:ext uri="{BB962C8B-B14F-4D97-AF65-F5344CB8AC3E}">
        <p14:creationId xmlns:p14="http://schemas.microsoft.com/office/powerpoint/2010/main" val="299039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09F6-B806-B40A-49A2-A153F4E134F5}"/>
              </a:ext>
            </a:extLst>
          </p:cNvPr>
          <p:cNvSpPr>
            <a:spLocks noGrp="1"/>
          </p:cNvSpPr>
          <p:nvPr>
            <p:ph type="title"/>
          </p:nvPr>
        </p:nvSpPr>
        <p:spPr/>
        <p:txBody>
          <a:bodyPr/>
          <a:lstStyle/>
          <a:p>
            <a:r>
              <a:rPr lang="en-US" dirty="0"/>
              <a:t>Adding contraceptive failure is simpler than in the Aiming model</a:t>
            </a:r>
          </a:p>
        </p:txBody>
      </p:sp>
      <p:sp>
        <p:nvSpPr>
          <p:cNvPr id="3" name="Content Placeholder 2">
            <a:extLst>
              <a:ext uri="{FF2B5EF4-FFF2-40B4-BE49-F238E27FC236}">
                <a16:creationId xmlns:a16="http://schemas.microsoft.com/office/drawing/2014/main" id="{AAED8FB2-A48B-67DC-042B-18BDD68C46DF}"/>
              </a:ext>
            </a:extLst>
          </p:cNvPr>
          <p:cNvSpPr>
            <a:spLocks noGrp="1"/>
          </p:cNvSpPr>
          <p:nvPr>
            <p:ph idx="1"/>
          </p:nvPr>
        </p:nvSpPr>
        <p:spPr/>
        <p:txBody>
          <a:bodyPr>
            <a:normAutofit fontScale="85000" lnSpcReduction="20000"/>
          </a:bodyPr>
          <a:lstStyle/>
          <a:p>
            <a:r>
              <a:rPr lang="en-US" dirty="0"/>
              <a:t>The whole analysis is oriented around terminators vs nonterminators.</a:t>
            </a:r>
          </a:p>
          <a:p>
            <a:pPr lvl="1">
              <a:buFont typeface="Wingdings" panose="05000000000000000000" pitchFamily="2" charset="2"/>
              <a:buChar char="Ø"/>
            </a:pPr>
            <a:r>
              <a:rPr lang="en-US" dirty="0"/>
              <a:t>Terminators are at risk of number failures.</a:t>
            </a:r>
          </a:p>
          <a:p>
            <a:pPr lvl="1">
              <a:buFont typeface="Wingdings" panose="05000000000000000000" pitchFamily="2" charset="2"/>
              <a:buChar char="Ø"/>
            </a:pPr>
            <a:r>
              <a:rPr lang="en-US" dirty="0"/>
              <a:t>Nonterminators are at risk of timing failures. </a:t>
            </a:r>
          </a:p>
          <a:p>
            <a:r>
              <a:rPr lang="en-US" dirty="0"/>
              <a:t>Adding these to this model would be straightforward. </a:t>
            </a:r>
          </a:p>
          <a:p>
            <a:r>
              <a:rPr lang="en-US" dirty="0"/>
              <a:t>Increased timing failure rates </a:t>
            </a:r>
          </a:p>
          <a:p>
            <a:pPr lvl="1">
              <a:buFont typeface="Wingdings" panose="05000000000000000000" pitchFamily="2" charset="2"/>
              <a:buChar char="Ø"/>
            </a:pPr>
            <a:r>
              <a:rPr lang="en-US" dirty="0"/>
              <a:t>Would not have a long run effect on TFR </a:t>
            </a:r>
          </a:p>
          <a:p>
            <a:pPr lvl="1">
              <a:buFont typeface="Wingdings" panose="05000000000000000000" pitchFamily="2" charset="2"/>
              <a:buChar char="Ø"/>
            </a:pPr>
            <a:r>
              <a:rPr lang="en-US" dirty="0"/>
              <a:t>But would temporarily raise TFR. Longitudinally, fertility would drop faster with duration. </a:t>
            </a:r>
          </a:p>
          <a:p>
            <a:pPr lvl="1">
              <a:buFont typeface="Wingdings" panose="05000000000000000000" pitchFamily="2" charset="2"/>
              <a:buChar char="Ø"/>
            </a:pPr>
            <a:r>
              <a:rPr lang="en-US" dirty="0"/>
              <a:t>Higher birth rates to nonterminators earlier would be offset by reductions later.</a:t>
            </a:r>
          </a:p>
          <a:p>
            <a:r>
              <a:rPr lang="en-US" dirty="0"/>
              <a:t>Increased number failure rates</a:t>
            </a:r>
          </a:p>
          <a:p>
            <a:pPr lvl="1">
              <a:buFont typeface="Wingdings" panose="05000000000000000000" pitchFamily="2" charset="2"/>
              <a:buChar char="Ø"/>
            </a:pPr>
            <a:r>
              <a:rPr lang="en-US" dirty="0"/>
              <a:t>Would raise TFR in short term and long term.</a:t>
            </a:r>
          </a:p>
          <a:p>
            <a:r>
              <a:rPr lang="en-US" dirty="0"/>
              <a:t>Reduced access to abortion would be similar to increase in both number and timing failure rates. Abortions leading to timing failures would be offset by later reductions in fertility. Size of offset can be calculated by have not yet done so.</a:t>
            </a:r>
          </a:p>
        </p:txBody>
      </p:sp>
      <p:sp>
        <p:nvSpPr>
          <p:cNvPr id="4" name="Footer Placeholder 3">
            <a:extLst>
              <a:ext uri="{FF2B5EF4-FFF2-40B4-BE49-F238E27FC236}">
                <a16:creationId xmlns:a16="http://schemas.microsoft.com/office/drawing/2014/main" id="{7C6181CD-F8BF-DEF4-4FBD-AA9BA77FB9B8}"/>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B47A62FF-22CB-0C7A-B0FF-33132AC07A44}"/>
              </a:ext>
            </a:extLst>
          </p:cNvPr>
          <p:cNvSpPr>
            <a:spLocks noGrp="1"/>
          </p:cNvSpPr>
          <p:nvPr>
            <p:ph type="sldNum" sz="quarter" idx="12"/>
          </p:nvPr>
        </p:nvSpPr>
        <p:spPr/>
        <p:txBody>
          <a:bodyPr/>
          <a:lstStyle/>
          <a:p>
            <a:fld id="{6B6E5051-45FE-481E-BC74-724D8AFE1529}" type="slidenum">
              <a:rPr lang="en-US" smtClean="0"/>
              <a:t>47</a:t>
            </a:fld>
            <a:endParaRPr lang="en-US"/>
          </a:p>
        </p:txBody>
      </p:sp>
    </p:spTree>
    <p:extLst>
      <p:ext uri="{BB962C8B-B14F-4D97-AF65-F5344CB8AC3E}">
        <p14:creationId xmlns:p14="http://schemas.microsoft.com/office/powerpoint/2010/main" val="3959292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BD5A-A561-C7B6-3533-CF89F929BD93}"/>
              </a:ext>
            </a:extLst>
          </p:cNvPr>
          <p:cNvSpPr>
            <a:spLocks noGrp="1"/>
          </p:cNvSpPr>
          <p:nvPr>
            <p:ph type="title"/>
          </p:nvPr>
        </p:nvSpPr>
        <p:spPr/>
        <p:txBody>
          <a:bodyPr/>
          <a:lstStyle/>
          <a:p>
            <a:r>
              <a:rPr lang="en-US" dirty="0"/>
              <a:t>Contraception and the fertility transition</a:t>
            </a:r>
          </a:p>
        </p:txBody>
      </p:sp>
      <p:sp>
        <p:nvSpPr>
          <p:cNvPr id="3" name="Content Placeholder 2">
            <a:extLst>
              <a:ext uri="{FF2B5EF4-FFF2-40B4-BE49-F238E27FC236}">
                <a16:creationId xmlns:a16="http://schemas.microsoft.com/office/drawing/2014/main" id="{F4EFEC2E-F157-C26E-56D3-DE7B19391FBE}"/>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Declines in D (as with fertility transition) expose women to number failure rates over more years. Changes in age at initiation of childbearing (marriage age?) are also important here. </a:t>
            </a:r>
          </a:p>
          <a:p>
            <a:pPr lvl="0">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One analyst found </a:t>
            </a:r>
            <a:r>
              <a:rPr lang="en-US" dirty="0">
                <a:solidFill>
                  <a:prstClr val="black"/>
                </a:solidFill>
              </a:rPr>
              <a:t>TFR varied closely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with D cross-nationally and concluded family planning programs were unimportant. But at D = 2 exposure to risk of numbers failure is perhaps 15 years whereas with D = 6 it might be only a third or less. If TFR is close to D when D differs from 6 to 2, then number failure rates must be vastly reduced when D is low.</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3A7FB1D0-1044-2FE8-95EC-4ACF9AA6597F}"/>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DF4C6B5C-4A09-85CE-199A-8B6807F1DE1A}"/>
              </a:ext>
            </a:extLst>
          </p:cNvPr>
          <p:cNvSpPr>
            <a:spLocks noGrp="1"/>
          </p:cNvSpPr>
          <p:nvPr>
            <p:ph type="sldNum" sz="quarter" idx="12"/>
          </p:nvPr>
        </p:nvSpPr>
        <p:spPr/>
        <p:txBody>
          <a:bodyPr/>
          <a:lstStyle/>
          <a:p>
            <a:fld id="{6B6E5051-45FE-481E-BC74-724D8AFE1529}" type="slidenum">
              <a:rPr lang="en-US" smtClean="0"/>
              <a:t>48</a:t>
            </a:fld>
            <a:endParaRPr lang="en-US"/>
          </a:p>
        </p:txBody>
      </p:sp>
    </p:spTree>
    <p:extLst>
      <p:ext uri="{BB962C8B-B14F-4D97-AF65-F5344CB8AC3E}">
        <p14:creationId xmlns:p14="http://schemas.microsoft.com/office/powerpoint/2010/main" val="2036535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BA9F-B03E-7436-4251-77386847F5DF}"/>
              </a:ext>
            </a:extLst>
          </p:cNvPr>
          <p:cNvSpPr>
            <a:spLocks noGrp="1"/>
          </p:cNvSpPr>
          <p:nvPr>
            <p:ph type="title"/>
          </p:nvPr>
        </p:nvSpPr>
        <p:spPr/>
        <p:txBody>
          <a:bodyPr/>
          <a:lstStyle/>
          <a:p>
            <a:r>
              <a:rPr lang="en-US" dirty="0"/>
              <a:t>Other applications (see ref list at end)</a:t>
            </a:r>
          </a:p>
        </p:txBody>
      </p:sp>
      <p:sp>
        <p:nvSpPr>
          <p:cNvPr id="3" name="Content Placeholder 2">
            <a:extLst>
              <a:ext uri="{FF2B5EF4-FFF2-40B4-BE49-F238E27FC236}">
                <a16:creationId xmlns:a16="http://schemas.microsoft.com/office/drawing/2014/main" id="{7A54E8FF-04B2-2817-7A02-755D9137A62D}"/>
              </a:ext>
            </a:extLst>
          </p:cNvPr>
          <p:cNvSpPr>
            <a:spLocks noGrp="1"/>
          </p:cNvSpPr>
          <p:nvPr>
            <p:ph idx="1"/>
          </p:nvPr>
        </p:nvSpPr>
        <p:spPr/>
        <p:txBody>
          <a:bodyPr/>
          <a:lstStyle/>
          <a:p>
            <a:pPr marL="0" indent="0">
              <a:buNone/>
            </a:pPr>
            <a:r>
              <a:rPr lang="en-US" dirty="0"/>
              <a:t>Forecasting fertility using fertility expectations data. (Probably not a good idea.) See Lee (1981) “Model for forecasting fertility…”</a:t>
            </a:r>
          </a:p>
          <a:p>
            <a:pPr marL="0" indent="0">
              <a:buNone/>
            </a:pPr>
            <a:endParaRPr lang="en-US" dirty="0"/>
          </a:p>
          <a:p>
            <a:pPr marL="0" indent="0">
              <a:buNone/>
            </a:pPr>
            <a:r>
              <a:rPr lang="en-US" dirty="0"/>
              <a:t>Using these target models to structure econometric analysis of time series of marital fertility in US. See Lee (1981) “Stock Adjustment model…”. </a:t>
            </a:r>
          </a:p>
        </p:txBody>
      </p:sp>
      <p:sp>
        <p:nvSpPr>
          <p:cNvPr id="4" name="Footer Placeholder 3">
            <a:extLst>
              <a:ext uri="{FF2B5EF4-FFF2-40B4-BE49-F238E27FC236}">
                <a16:creationId xmlns:a16="http://schemas.microsoft.com/office/drawing/2014/main" id="{36462AFC-DC5B-B356-2154-99E3BC5086F0}"/>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DADBD444-4C1B-357D-E137-90FB4BBD87AD}"/>
              </a:ext>
            </a:extLst>
          </p:cNvPr>
          <p:cNvSpPr>
            <a:spLocks noGrp="1"/>
          </p:cNvSpPr>
          <p:nvPr>
            <p:ph type="sldNum" sz="quarter" idx="12"/>
          </p:nvPr>
        </p:nvSpPr>
        <p:spPr/>
        <p:txBody>
          <a:bodyPr/>
          <a:lstStyle/>
          <a:p>
            <a:fld id="{6B6E5051-45FE-481E-BC74-724D8AFE1529}" type="slidenum">
              <a:rPr lang="en-US" smtClean="0"/>
              <a:t>49</a:t>
            </a:fld>
            <a:endParaRPr lang="en-US"/>
          </a:p>
        </p:txBody>
      </p:sp>
    </p:spTree>
    <p:extLst>
      <p:ext uri="{BB962C8B-B14F-4D97-AF65-F5344CB8AC3E}">
        <p14:creationId xmlns:p14="http://schemas.microsoft.com/office/powerpoint/2010/main" val="11041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FB33F7-4987-3AE6-959F-2412F4F2A858}"/>
              </a:ext>
            </a:extLst>
          </p:cNvPr>
          <p:cNvSpPr>
            <a:spLocks noGrp="1"/>
          </p:cNvSpPr>
          <p:nvPr>
            <p:ph type="title"/>
          </p:nvPr>
        </p:nvSpPr>
        <p:spPr/>
        <p:txBody>
          <a:bodyPr/>
          <a:lstStyle/>
          <a:p>
            <a:r>
              <a:rPr lang="en-US"/>
              <a:t>Why is fertility by age bell shaped?</a:t>
            </a:r>
            <a:endParaRPr lang="en-US" dirty="0"/>
          </a:p>
        </p:txBody>
      </p:sp>
      <p:pic>
        <p:nvPicPr>
          <p:cNvPr id="6" name="Content Placeholder 5">
            <a:extLst>
              <a:ext uri="{FF2B5EF4-FFF2-40B4-BE49-F238E27FC236}">
                <a16:creationId xmlns:a16="http://schemas.microsoft.com/office/drawing/2014/main" id="{6C35F103-996A-71BA-6B0E-43FB09A8D849}"/>
              </a:ext>
            </a:extLst>
          </p:cNvPr>
          <p:cNvPicPr>
            <a:picLocks noGrp="1" noChangeAspect="1"/>
          </p:cNvPicPr>
          <p:nvPr>
            <p:ph type="pic" idx="1"/>
          </p:nvPr>
        </p:nvPicPr>
        <p:blipFill rotWithShape="1">
          <a:blip r:embed="rId2"/>
          <a:srcRect l="6807" r="6807"/>
          <a:stretch/>
        </p:blipFill>
        <p:spPr>
          <a:prstGeom prst="rect">
            <a:avLst/>
          </a:prstGeom>
        </p:spPr>
      </p:pic>
      <p:sp>
        <p:nvSpPr>
          <p:cNvPr id="8" name="Text Placeholder 7">
            <a:extLst>
              <a:ext uri="{FF2B5EF4-FFF2-40B4-BE49-F238E27FC236}">
                <a16:creationId xmlns:a16="http://schemas.microsoft.com/office/drawing/2014/main" id="{F14A7C01-E78F-AE09-E1A4-7BC4D46FFE30}"/>
              </a:ext>
            </a:extLst>
          </p:cNvPr>
          <p:cNvSpPr>
            <a:spLocks noGrp="1"/>
          </p:cNvSpPr>
          <p:nvPr>
            <p:ph type="body" sz="half" idx="2"/>
          </p:nvPr>
        </p:nvSpPr>
        <p:spPr/>
        <p:txBody>
          <a:bodyPr/>
          <a:lstStyle/>
          <a:p>
            <a:r>
              <a:rPr lang="en-US" dirty="0"/>
              <a:t>Partly biology, but set that aside.</a:t>
            </a:r>
          </a:p>
          <a:p>
            <a:r>
              <a:rPr lang="en-US" dirty="0"/>
              <a:t>Demography</a:t>
            </a:r>
          </a:p>
          <a:p>
            <a:pPr marL="342900" indent="-342900">
              <a:buFont typeface="+mj-lt"/>
              <a:buAutoNum type="arabicPeriod"/>
            </a:pPr>
            <a:r>
              <a:rPr lang="en-US" dirty="0"/>
              <a:t>Age distribution of initiation of childbearing. (this used to be age at marriage, now much more complicated)</a:t>
            </a:r>
          </a:p>
          <a:p>
            <a:pPr marL="342900" indent="-342900">
              <a:buFont typeface="+mj-lt"/>
              <a:buAutoNum type="arabicPeriod"/>
            </a:pPr>
            <a:r>
              <a:rPr lang="en-US" dirty="0"/>
              <a:t>Distribution by duration of fertility once initiated. </a:t>
            </a:r>
          </a:p>
        </p:txBody>
      </p:sp>
      <p:sp>
        <p:nvSpPr>
          <p:cNvPr id="4" name="Footer Placeholder 3">
            <a:extLst>
              <a:ext uri="{FF2B5EF4-FFF2-40B4-BE49-F238E27FC236}">
                <a16:creationId xmlns:a16="http://schemas.microsoft.com/office/drawing/2014/main" id="{A93C4AED-0160-28EF-0E7B-61E9486A10E5}"/>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7C9B0D08-065A-B2F7-231D-AFDCD0B3FD10}"/>
              </a:ext>
            </a:extLst>
          </p:cNvPr>
          <p:cNvSpPr>
            <a:spLocks noGrp="1"/>
          </p:cNvSpPr>
          <p:nvPr>
            <p:ph type="sldNum" sz="quarter" idx="12"/>
          </p:nvPr>
        </p:nvSpPr>
        <p:spPr/>
        <p:txBody>
          <a:bodyPr/>
          <a:lstStyle/>
          <a:p>
            <a:fld id="{6B6E5051-45FE-481E-BC74-724D8AFE1529}" type="slidenum">
              <a:rPr lang="en-US" smtClean="0"/>
              <a:t>5</a:t>
            </a:fld>
            <a:endParaRPr lang="en-US"/>
          </a:p>
        </p:txBody>
      </p:sp>
    </p:spTree>
    <p:extLst>
      <p:ext uri="{BB962C8B-B14F-4D97-AF65-F5344CB8AC3E}">
        <p14:creationId xmlns:p14="http://schemas.microsoft.com/office/powerpoint/2010/main" val="1204652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D81E-B355-FF52-3387-7AF1FB1CB94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58D05B6-E8A9-2224-DD55-3B7E619886D3}"/>
              </a:ext>
            </a:extLst>
          </p:cNvPr>
          <p:cNvSpPr>
            <a:spLocks noGrp="1"/>
          </p:cNvSpPr>
          <p:nvPr>
            <p:ph idx="1"/>
          </p:nvPr>
        </p:nvSpPr>
        <p:spPr/>
        <p:txBody>
          <a:bodyPr>
            <a:normAutofit fontScale="77500" lnSpcReduction="20000"/>
          </a:bodyPr>
          <a:lstStyle/>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Ronald Lee (1981) “A Stock Adjustment Model of U.S. Marital Fertility, 1947-1974,” in Julian Simon and Peter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Lindert</a:t>
            </a:r>
            <a:r>
              <a:rPr lang="en-US" sz="1800" dirty="0">
                <a:effectLst/>
                <a:latin typeface="Calibri" panose="020F0502020204030204" pitchFamily="34" charset="0"/>
                <a:ea typeface="Calibri" panose="020F0502020204030204" pitchFamily="34" charset="0"/>
                <a:cs typeface="Times New Roman" panose="02020603050405020304" pitchFamily="18" charset="0"/>
              </a:rPr>
              <a:t>, eds., Research in Population Economics, v.3 (JAI, 1981).</a:t>
            </a:r>
          </a:p>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Ronald Lee (1981) “Model for Forecasting Fertility From Birth Expectations Data,” in Gerry Hendershot and Paul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Placek</a:t>
            </a:r>
            <a:r>
              <a:rPr lang="en-US" sz="1800" dirty="0">
                <a:effectLst/>
                <a:latin typeface="Calibri" panose="020F0502020204030204" pitchFamily="34" charset="0"/>
                <a:ea typeface="Calibri" panose="020F0502020204030204" pitchFamily="34" charset="0"/>
                <a:cs typeface="Times New Roman" panose="02020603050405020304" pitchFamily="18" charset="0"/>
              </a:rPr>
              <a:t>, eds., Predicting Fertility: Demographic Studies of Birth Expectations (Lexington Books, 1981).</a:t>
            </a:r>
          </a:p>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Ronald Lee (1981) “Aggregate Fertility Flows and the Distribution of Family Size Desires,” paper presented at the Meetings of the PAA in Washington, D.C., March 1981.</a:t>
            </a:r>
          </a:p>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Ronald Lee (1980) “Aiming at a Moving Target: Period Fertility and Changing Reproductive Goals,” Population Studies, v.34, n.2 (July 1980), pp. 205-226.</a:t>
            </a:r>
          </a:p>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Ronald Lee (1977) “Target Fertility, Contraception and Aggregate Rates: Toward a Formal Synthesis,” Demography, l4, n.4 (November 1977), pp. 455-479.</a:t>
            </a:r>
          </a:p>
          <a:p>
            <a:pPr marL="0" marR="0" indent="0">
              <a:lnSpc>
                <a:spcPct val="15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Hoem, Jan M. and Cornelia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Mureşan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(2011) “The Total Marital Fertility Rate and Its Extensions” European Journal of Population Vol. 27, No. 3 (August 2011), pp. 295-312. https://www.jstor.org/stable/41474433</a:t>
            </a:r>
          </a:p>
          <a:p>
            <a:endParaRPr lang="en-US" dirty="0"/>
          </a:p>
        </p:txBody>
      </p:sp>
      <p:sp>
        <p:nvSpPr>
          <p:cNvPr id="4" name="Footer Placeholder 3">
            <a:extLst>
              <a:ext uri="{FF2B5EF4-FFF2-40B4-BE49-F238E27FC236}">
                <a16:creationId xmlns:a16="http://schemas.microsoft.com/office/drawing/2014/main" id="{5724C1AD-C0AC-C709-186F-5CB8014A125C}"/>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70472124-8A50-F6EE-FFB7-C45683E2FBEB}"/>
              </a:ext>
            </a:extLst>
          </p:cNvPr>
          <p:cNvSpPr>
            <a:spLocks noGrp="1"/>
          </p:cNvSpPr>
          <p:nvPr>
            <p:ph type="sldNum" sz="quarter" idx="12"/>
          </p:nvPr>
        </p:nvSpPr>
        <p:spPr/>
        <p:txBody>
          <a:bodyPr/>
          <a:lstStyle/>
          <a:p>
            <a:fld id="{6B6E5051-45FE-481E-BC74-724D8AFE1529}" type="slidenum">
              <a:rPr lang="en-US" smtClean="0"/>
              <a:t>50</a:t>
            </a:fld>
            <a:endParaRPr lang="en-US"/>
          </a:p>
        </p:txBody>
      </p:sp>
    </p:spTree>
    <p:extLst>
      <p:ext uri="{BB962C8B-B14F-4D97-AF65-F5344CB8AC3E}">
        <p14:creationId xmlns:p14="http://schemas.microsoft.com/office/powerpoint/2010/main" val="65241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90E9-AFE0-3EB0-CBED-0D0D5E93F5A0}"/>
              </a:ext>
            </a:extLst>
          </p:cNvPr>
          <p:cNvSpPr>
            <a:spLocks noGrp="1"/>
          </p:cNvSpPr>
          <p:nvPr>
            <p:ph type="title"/>
          </p:nvPr>
        </p:nvSpPr>
        <p:spPr/>
        <p:txBody>
          <a:bodyPr>
            <a:noAutofit/>
          </a:bodyPr>
          <a:lstStyle/>
          <a:p>
            <a:r>
              <a:rPr lang="en-US" sz="2400" dirty="0"/>
              <a:t>Fertility of those who have initiated childbearing (Romania, av of 1985-2005), by union type and duration. </a:t>
            </a:r>
          </a:p>
        </p:txBody>
      </p:sp>
      <p:pic>
        <p:nvPicPr>
          <p:cNvPr id="5" name="Content Placeholder 4">
            <a:extLst>
              <a:ext uri="{FF2B5EF4-FFF2-40B4-BE49-F238E27FC236}">
                <a16:creationId xmlns:a16="http://schemas.microsoft.com/office/drawing/2014/main" id="{C93D2389-3784-4C12-7732-0C26A2368E0C}"/>
              </a:ext>
            </a:extLst>
          </p:cNvPr>
          <p:cNvPicPr>
            <a:picLocks noGrp="1" noChangeAspect="1"/>
          </p:cNvPicPr>
          <p:nvPr>
            <p:ph type="pic" idx="1"/>
          </p:nvPr>
        </p:nvPicPr>
        <p:blipFill rotWithShape="1">
          <a:blip r:embed="rId2"/>
          <a:srcRect l="649" r="649"/>
          <a:stretch/>
        </p:blipFill>
        <p:spPr/>
      </p:pic>
      <p:sp>
        <p:nvSpPr>
          <p:cNvPr id="9" name="Text Placeholder 8">
            <a:extLst>
              <a:ext uri="{FF2B5EF4-FFF2-40B4-BE49-F238E27FC236}">
                <a16:creationId xmlns:a16="http://schemas.microsoft.com/office/drawing/2014/main" id="{16EECFF9-F9B4-7C60-456D-4E0EDD45F034}"/>
              </a:ext>
            </a:extLst>
          </p:cNvPr>
          <p:cNvSpPr>
            <a:spLocks noGrp="1"/>
          </p:cNvSpPr>
          <p:nvPr>
            <p:ph type="body" sz="half" idx="2"/>
          </p:nvPr>
        </p:nvSpPr>
        <p:spPr>
          <a:xfrm>
            <a:off x="839788" y="2639290"/>
            <a:ext cx="3932237" cy="3229697"/>
          </a:xfrm>
        </p:spPr>
        <p:txBody>
          <a:bodyPr>
            <a:normAutofit/>
          </a:bodyPr>
          <a:lstStyle/>
          <a:p>
            <a:r>
              <a:rPr lang="en-US" sz="2000" dirty="0"/>
              <a:t>Other than consensual union, exponential decline is approximately right. </a:t>
            </a:r>
          </a:p>
          <a:p>
            <a:r>
              <a:rPr lang="en-US" sz="2000" dirty="0"/>
              <a:t>For direct marriage without cohab, there is delay in conception following marriage. </a:t>
            </a:r>
          </a:p>
          <a:p>
            <a:r>
              <a:rPr lang="en-US" sz="2000" dirty="0"/>
              <a:t>For married after cohab, looks like they get married following pregnancy.</a:t>
            </a:r>
          </a:p>
        </p:txBody>
      </p:sp>
      <p:sp>
        <p:nvSpPr>
          <p:cNvPr id="7" name="Footer Placeholder 6">
            <a:extLst>
              <a:ext uri="{FF2B5EF4-FFF2-40B4-BE49-F238E27FC236}">
                <a16:creationId xmlns:a16="http://schemas.microsoft.com/office/drawing/2014/main" id="{B390D98B-C3BA-0994-2FE0-F82022A37F92}"/>
              </a:ext>
            </a:extLst>
          </p:cNvPr>
          <p:cNvSpPr>
            <a:spLocks noGrp="1"/>
          </p:cNvSpPr>
          <p:nvPr>
            <p:ph type="ftr" sz="quarter" idx="11"/>
          </p:nvPr>
        </p:nvSpPr>
        <p:spPr/>
        <p:txBody>
          <a:bodyPr/>
          <a:lstStyle/>
          <a:p>
            <a:r>
              <a:rPr lang="en-US"/>
              <a:t>Ronald Lee, UC Berkeley, June 8 2023</a:t>
            </a:r>
          </a:p>
        </p:txBody>
      </p:sp>
      <p:sp>
        <p:nvSpPr>
          <p:cNvPr id="8" name="Slide Number Placeholder 7">
            <a:extLst>
              <a:ext uri="{FF2B5EF4-FFF2-40B4-BE49-F238E27FC236}">
                <a16:creationId xmlns:a16="http://schemas.microsoft.com/office/drawing/2014/main" id="{30675CF8-7B42-3B04-7238-7FDB44EA0696}"/>
              </a:ext>
            </a:extLst>
          </p:cNvPr>
          <p:cNvSpPr>
            <a:spLocks noGrp="1"/>
          </p:cNvSpPr>
          <p:nvPr>
            <p:ph type="sldNum" sz="quarter" idx="12"/>
          </p:nvPr>
        </p:nvSpPr>
        <p:spPr/>
        <p:txBody>
          <a:bodyPr/>
          <a:lstStyle/>
          <a:p>
            <a:fld id="{6B6E5051-45FE-481E-BC74-724D8AFE1529}" type="slidenum">
              <a:rPr lang="en-US" smtClean="0"/>
              <a:t>6</a:t>
            </a:fld>
            <a:endParaRPr lang="en-US"/>
          </a:p>
        </p:txBody>
      </p:sp>
      <p:sp>
        <p:nvSpPr>
          <p:cNvPr id="6" name="TextBox 5">
            <a:extLst>
              <a:ext uri="{FF2B5EF4-FFF2-40B4-BE49-F238E27FC236}">
                <a16:creationId xmlns:a16="http://schemas.microsoft.com/office/drawing/2014/main" id="{5C8347F2-21F7-960C-5CD8-00D4CA2BCE8A}"/>
              </a:ext>
            </a:extLst>
          </p:cNvPr>
          <p:cNvSpPr txBox="1"/>
          <p:nvPr/>
        </p:nvSpPr>
        <p:spPr>
          <a:xfrm>
            <a:off x="5470358" y="6039853"/>
            <a:ext cx="4910160"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Source: Copied from Hoem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Mureşan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(2011) </a:t>
            </a:r>
            <a:endParaRPr lang="en-US" dirty="0"/>
          </a:p>
        </p:txBody>
      </p:sp>
    </p:spTree>
    <p:extLst>
      <p:ext uri="{BB962C8B-B14F-4D97-AF65-F5344CB8AC3E}">
        <p14:creationId xmlns:p14="http://schemas.microsoft.com/office/powerpoint/2010/main" val="383348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CA2B0-AC86-B9E1-1679-A0F2431D42DA}"/>
              </a:ext>
            </a:extLst>
          </p:cNvPr>
          <p:cNvSpPr>
            <a:spLocks noGrp="1"/>
          </p:cNvSpPr>
          <p:nvPr>
            <p:ph type="title"/>
          </p:nvPr>
        </p:nvSpPr>
        <p:spPr/>
        <p:txBody>
          <a:bodyPr/>
          <a:lstStyle/>
          <a:p>
            <a:r>
              <a:rPr lang="en-US" dirty="0"/>
              <a:t>I will focus on the second, fertility by duration x of “initiators”.</a:t>
            </a:r>
          </a:p>
        </p:txBody>
      </p:sp>
      <p:sp>
        <p:nvSpPr>
          <p:cNvPr id="8" name="Content Placeholder 7">
            <a:extLst>
              <a:ext uri="{FF2B5EF4-FFF2-40B4-BE49-F238E27FC236}">
                <a16:creationId xmlns:a16="http://schemas.microsoft.com/office/drawing/2014/main" id="{0956C805-C67A-80A7-F3A3-36BA2A96FF8D}"/>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7FF744EC-7A58-9218-F7C0-6265276B84A0}"/>
              </a:ext>
            </a:extLst>
          </p:cNvPr>
          <p:cNvSpPr>
            <a:spLocks noGrp="1"/>
          </p:cNvSpPr>
          <p:nvPr>
            <p:ph type="ftr" sz="quarter" idx="11"/>
          </p:nvPr>
        </p:nvSpPr>
        <p:spPr/>
        <p:txBody>
          <a:bodyPr/>
          <a:lstStyle/>
          <a:p>
            <a:r>
              <a:rPr lang="en-US"/>
              <a:t>Ronald Lee, UC Berkeley, June 8 2023</a:t>
            </a:r>
          </a:p>
        </p:txBody>
      </p:sp>
      <p:sp>
        <p:nvSpPr>
          <p:cNvPr id="6" name="Slide Number Placeholder 5">
            <a:extLst>
              <a:ext uri="{FF2B5EF4-FFF2-40B4-BE49-F238E27FC236}">
                <a16:creationId xmlns:a16="http://schemas.microsoft.com/office/drawing/2014/main" id="{7C0575B8-DD45-C310-0C3C-C1617D2503EA}"/>
              </a:ext>
            </a:extLst>
          </p:cNvPr>
          <p:cNvSpPr>
            <a:spLocks noGrp="1"/>
          </p:cNvSpPr>
          <p:nvPr>
            <p:ph type="sldNum" sz="quarter" idx="12"/>
          </p:nvPr>
        </p:nvSpPr>
        <p:spPr/>
        <p:txBody>
          <a:bodyPr/>
          <a:lstStyle/>
          <a:p>
            <a:fld id="{6B6E5051-45FE-481E-BC74-724D8AFE1529}" type="slidenum">
              <a:rPr lang="en-US" smtClean="0"/>
              <a:t>7</a:t>
            </a:fld>
            <a:endParaRPr lang="en-US"/>
          </a:p>
        </p:txBody>
      </p:sp>
    </p:spTree>
    <p:extLst>
      <p:ext uri="{BB962C8B-B14F-4D97-AF65-F5344CB8AC3E}">
        <p14:creationId xmlns:p14="http://schemas.microsoft.com/office/powerpoint/2010/main" val="58708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43CC-B192-D485-3C69-B7E5BF5610C4}"/>
              </a:ext>
            </a:extLst>
          </p:cNvPr>
          <p:cNvSpPr>
            <a:spLocks noGrp="1"/>
          </p:cNvSpPr>
          <p:nvPr>
            <p:ph type="title"/>
          </p:nvPr>
        </p:nvSpPr>
        <p:spPr>
          <a:xfrm>
            <a:off x="838199" y="365125"/>
            <a:ext cx="3307773" cy="5991225"/>
          </a:xfrm>
        </p:spPr>
        <p:txBody>
          <a:bodyPr>
            <a:normAutofit/>
          </a:bodyPr>
          <a:lstStyle/>
          <a:p>
            <a:r>
              <a:rPr lang="en-US" sz="3200" dirty="0"/>
              <a:t>A slide from Josh and Tom.</a:t>
            </a:r>
            <a:br>
              <a:rPr lang="en-US" sz="3200" dirty="0"/>
            </a:br>
            <a:r>
              <a:rPr lang="en-US" sz="3200" dirty="0"/>
              <a:t>Apologies for using diff notation.</a:t>
            </a:r>
            <a:br>
              <a:rPr lang="en-US" sz="3200" dirty="0"/>
            </a:br>
            <a:r>
              <a:rPr lang="en-US" sz="3200" dirty="0"/>
              <a:t> </a:t>
            </a:r>
            <a:br>
              <a:rPr lang="en-US" sz="3200" dirty="0"/>
            </a:br>
            <a:br>
              <a:rPr lang="en-US" sz="2800" dirty="0"/>
            </a:br>
            <a:endParaRPr lang="en-US" dirty="0"/>
          </a:p>
        </p:txBody>
      </p:sp>
      <p:pic>
        <p:nvPicPr>
          <p:cNvPr id="7" name="Content Placeholder 6">
            <a:extLst>
              <a:ext uri="{FF2B5EF4-FFF2-40B4-BE49-F238E27FC236}">
                <a16:creationId xmlns:a16="http://schemas.microsoft.com/office/drawing/2014/main" id="{33942F30-0FB7-A820-175E-9E3A19974AFA}"/>
              </a:ext>
            </a:extLst>
          </p:cNvPr>
          <p:cNvPicPr>
            <a:picLocks noGrp="1" noChangeAspect="1"/>
          </p:cNvPicPr>
          <p:nvPr>
            <p:ph idx="1"/>
          </p:nvPr>
        </p:nvPicPr>
        <p:blipFill rotWithShape="1">
          <a:blip r:embed="rId2"/>
          <a:srcRect l="15573" t="11535" r="13882" b="5841"/>
          <a:stretch/>
        </p:blipFill>
        <p:spPr>
          <a:xfrm>
            <a:off x="5822800" y="696192"/>
            <a:ext cx="5235495" cy="3832472"/>
          </a:xfrm>
        </p:spPr>
      </p:pic>
      <p:sp>
        <p:nvSpPr>
          <p:cNvPr id="4" name="Footer Placeholder 3">
            <a:extLst>
              <a:ext uri="{FF2B5EF4-FFF2-40B4-BE49-F238E27FC236}">
                <a16:creationId xmlns:a16="http://schemas.microsoft.com/office/drawing/2014/main" id="{779DDDD6-37C3-29AE-670C-8EF76944F077}"/>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48405941-F460-6FA2-F112-8C2F63DC7B2C}"/>
              </a:ext>
            </a:extLst>
          </p:cNvPr>
          <p:cNvSpPr>
            <a:spLocks noGrp="1"/>
          </p:cNvSpPr>
          <p:nvPr>
            <p:ph type="sldNum" sz="quarter" idx="12"/>
          </p:nvPr>
        </p:nvSpPr>
        <p:spPr/>
        <p:txBody>
          <a:bodyPr/>
          <a:lstStyle/>
          <a:p>
            <a:fld id="{6B6E5051-45FE-481E-BC74-724D8AFE1529}" type="slidenum">
              <a:rPr lang="en-US" smtClean="0"/>
              <a:t>8</a:t>
            </a:fld>
            <a:endParaRPr lang="en-US"/>
          </a:p>
        </p:txBody>
      </p:sp>
      <p:graphicFrame>
        <p:nvGraphicFramePr>
          <p:cNvPr id="8" name="Object 7">
            <a:extLst>
              <a:ext uri="{FF2B5EF4-FFF2-40B4-BE49-F238E27FC236}">
                <a16:creationId xmlns:a16="http://schemas.microsoft.com/office/drawing/2014/main" id="{30882A49-1E5F-E27F-14A9-45BCCB13A205}"/>
              </a:ext>
            </a:extLst>
          </p:cNvPr>
          <p:cNvGraphicFramePr>
            <a:graphicFrameLocks noChangeAspect="1"/>
          </p:cNvGraphicFramePr>
          <p:nvPr>
            <p:extLst>
              <p:ext uri="{D42A27DB-BD31-4B8C-83A1-F6EECF244321}">
                <p14:modId xmlns:p14="http://schemas.microsoft.com/office/powerpoint/2010/main" val="745402738"/>
              </p:ext>
            </p:extLst>
          </p:nvPr>
        </p:nvGraphicFramePr>
        <p:xfrm>
          <a:off x="838199" y="5630289"/>
          <a:ext cx="4127500" cy="596900"/>
        </p:xfrm>
        <a:graphic>
          <a:graphicData uri="http://schemas.openxmlformats.org/presentationml/2006/ole">
            <mc:AlternateContent xmlns:mc="http://schemas.openxmlformats.org/markup-compatibility/2006">
              <mc:Choice xmlns:v="urn:schemas-microsoft-com:vml" Requires="v">
                <p:oleObj name="Equation" r:id="rId3" imgW="1930320" imgH="279360" progId="Equation.DSMT4">
                  <p:embed/>
                </p:oleObj>
              </mc:Choice>
              <mc:Fallback>
                <p:oleObj name="Equation" r:id="rId3" imgW="1930320" imgH="279360" progId="Equation.DSMT4">
                  <p:embed/>
                  <p:pic>
                    <p:nvPicPr>
                      <p:cNvPr id="0" name=""/>
                      <p:cNvPicPr/>
                      <p:nvPr/>
                    </p:nvPicPr>
                    <p:blipFill>
                      <a:blip r:embed="rId4"/>
                      <a:stretch>
                        <a:fillRect/>
                      </a:stretch>
                    </p:blipFill>
                    <p:spPr>
                      <a:xfrm>
                        <a:off x="838199" y="5630289"/>
                        <a:ext cx="4127500" cy="596900"/>
                      </a:xfrm>
                      <a:prstGeom prst="rect">
                        <a:avLst/>
                      </a:prstGeom>
                    </p:spPr>
                  </p:pic>
                </p:oleObj>
              </mc:Fallback>
            </mc:AlternateContent>
          </a:graphicData>
        </a:graphic>
      </p:graphicFrame>
      <p:cxnSp>
        <p:nvCxnSpPr>
          <p:cNvPr id="10" name="Straight Arrow Connector 9">
            <a:extLst>
              <a:ext uri="{FF2B5EF4-FFF2-40B4-BE49-F238E27FC236}">
                <a16:creationId xmlns:a16="http://schemas.microsoft.com/office/drawing/2014/main" id="{4464916F-745E-7EF6-5590-3E629B2F48BC}"/>
              </a:ext>
            </a:extLst>
          </p:cNvPr>
          <p:cNvCxnSpPr>
            <a:cxnSpLocks/>
          </p:cNvCxnSpPr>
          <p:nvPr/>
        </p:nvCxnSpPr>
        <p:spPr>
          <a:xfrm flipV="1">
            <a:off x="2202659" y="2190750"/>
            <a:ext cx="5103016" cy="337495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59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AD17-123D-B019-96C4-A5EADC31FD7B}"/>
              </a:ext>
            </a:extLst>
          </p:cNvPr>
          <p:cNvSpPr>
            <a:spLocks noGrp="1"/>
          </p:cNvSpPr>
          <p:nvPr>
            <p:ph type="title"/>
          </p:nvPr>
        </p:nvSpPr>
        <p:spPr>
          <a:xfrm>
            <a:off x="898358" y="365126"/>
            <a:ext cx="10455442" cy="1030538"/>
          </a:xfrm>
        </p:spPr>
        <p:txBody>
          <a:bodyPr/>
          <a:lstStyle/>
          <a:p>
            <a:r>
              <a:rPr lang="en-US" dirty="0"/>
              <a:t>Basic equations of model</a:t>
            </a:r>
          </a:p>
        </p:txBody>
      </p:sp>
      <p:sp>
        <p:nvSpPr>
          <p:cNvPr id="3" name="Content Placeholder 2">
            <a:extLst>
              <a:ext uri="{FF2B5EF4-FFF2-40B4-BE49-F238E27FC236}">
                <a16:creationId xmlns:a16="http://schemas.microsoft.com/office/drawing/2014/main" id="{5A2C00C7-2567-E5B9-E16C-0B6C21639A56}"/>
              </a:ext>
            </a:extLst>
          </p:cNvPr>
          <p:cNvSpPr>
            <a:spLocks noGrp="1"/>
          </p:cNvSpPr>
          <p:nvPr>
            <p:ph idx="1"/>
          </p:nvPr>
        </p:nvSpPr>
        <p:spPr/>
        <p:txBody>
          <a:bodyPr>
            <a:normAutofit/>
          </a:bodyPr>
          <a:lstStyle/>
          <a:p>
            <a:pPr marL="0" indent="0">
              <a:buNone/>
            </a:pPr>
            <a:r>
              <a:rPr lang="en-US" sz="2900" dirty="0">
                <a:solidFill>
                  <a:prstClr val="black"/>
                </a:solidFill>
                <a:latin typeface="Calibri Light" panose="020F0302020204030204"/>
                <a:ea typeface="+mj-ea"/>
                <a:cs typeface="+mj-cs"/>
              </a:rPr>
              <a:t>         </a:t>
            </a:r>
            <a:r>
              <a:rPr lang="en-US" sz="3200" dirty="0">
                <a:solidFill>
                  <a:prstClr val="black"/>
                </a:solidFill>
                <a:latin typeface="Calibri Light" panose="020F0302020204030204"/>
                <a:ea typeface="+mj-ea"/>
                <a:cs typeface="+mj-cs"/>
              </a:rPr>
              <a:t>desired completed fertility target</a:t>
            </a:r>
          </a:p>
          <a:p>
            <a:pPr marL="0" indent="0">
              <a:buNone/>
            </a:pPr>
            <a:r>
              <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rPr>
              <a:t>             </a:t>
            </a:r>
            <a:r>
              <a:rPr kumimoji="0" lang="en-US" sz="3200" b="0" i="0" u="none" strike="noStrike" kern="1200" cap="none" spc="0" normalizeH="0" baseline="0" noProof="0" dirty="0">
                <a:ln>
                  <a:noFill/>
                </a:ln>
                <a:solidFill>
                  <a:prstClr val="black"/>
                </a:solidFill>
                <a:effectLst/>
                <a:uLnTx/>
                <a:uFillTx/>
                <a:latin typeface="Calibri Light" panose="020F0302020204030204"/>
                <a:ea typeface="+mj-ea"/>
                <a:cs typeface="+mj-cs"/>
              </a:rPr>
              <a:t>Children already born</a:t>
            </a:r>
          </a:p>
          <a:p>
            <a:pPr marL="0" indent="0">
              <a:buNone/>
            </a:pPr>
            <a:r>
              <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rPr>
              <a:t>  		          Additional children wanted</a:t>
            </a:r>
          </a:p>
          <a:p>
            <a:pPr marL="0" indent="0">
              <a:buNone/>
            </a:pPr>
            <a:endPar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endParaRPr>
          </a:p>
          <a:p>
            <a:pPr marL="0" indent="0">
              <a:buNone/>
            </a:pPr>
            <a:r>
              <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rPr>
              <a:t>				Fertility of initiators at duration x</a:t>
            </a:r>
          </a:p>
          <a:p>
            <a:pPr marL="0" indent="0">
              <a:buNone/>
            </a:pPr>
            <a:endParaRPr lang="en-US" sz="2900" dirty="0">
              <a:solidFill>
                <a:prstClr val="black"/>
              </a:solidFill>
              <a:latin typeface="Calibri Light" panose="020F0302020204030204"/>
              <a:ea typeface="+mj-ea"/>
              <a:cs typeface="+mj-cs"/>
            </a:endParaRPr>
          </a:p>
          <a:p>
            <a:pPr marL="0" indent="0">
              <a:buNone/>
            </a:pPr>
            <a:r>
              <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rPr>
              <a:t>Upper limit on x will depend on age at initiation of fertility, but for simplicity I will assume it is 20 years. </a:t>
            </a:r>
          </a:p>
          <a:p>
            <a:pPr marL="0" indent="0">
              <a:buNone/>
            </a:pPr>
            <a:endPar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endParaRPr>
          </a:p>
          <a:p>
            <a:pPr marL="0" indent="0">
              <a:buNone/>
            </a:pPr>
            <a:endParaRPr lang="en-US" sz="2900" dirty="0">
              <a:solidFill>
                <a:prstClr val="black"/>
              </a:solidFill>
              <a:latin typeface="Calibri Light" panose="020F0302020204030204"/>
              <a:ea typeface="+mj-ea"/>
              <a:cs typeface="+mj-cs"/>
            </a:endParaRPr>
          </a:p>
          <a:p>
            <a:endParaRPr kumimoji="0" lang="en-US" sz="29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3">
            <a:extLst>
              <a:ext uri="{FF2B5EF4-FFF2-40B4-BE49-F238E27FC236}">
                <a16:creationId xmlns:a16="http://schemas.microsoft.com/office/drawing/2014/main" id="{64CB04D7-3B10-0A14-65FB-EB8A1D65A5B5}"/>
              </a:ext>
            </a:extLst>
          </p:cNvPr>
          <p:cNvSpPr>
            <a:spLocks noGrp="1"/>
          </p:cNvSpPr>
          <p:nvPr>
            <p:ph type="ftr" sz="quarter" idx="11"/>
          </p:nvPr>
        </p:nvSpPr>
        <p:spPr/>
        <p:txBody>
          <a:bodyPr/>
          <a:lstStyle/>
          <a:p>
            <a:r>
              <a:rPr lang="en-US"/>
              <a:t>Ronald Lee, UC Berkeley, June 8 2023</a:t>
            </a:r>
          </a:p>
        </p:txBody>
      </p:sp>
      <p:sp>
        <p:nvSpPr>
          <p:cNvPr id="5" name="Slide Number Placeholder 4">
            <a:extLst>
              <a:ext uri="{FF2B5EF4-FFF2-40B4-BE49-F238E27FC236}">
                <a16:creationId xmlns:a16="http://schemas.microsoft.com/office/drawing/2014/main" id="{A8CAFDED-DC8A-8DE6-F417-AACA6A348C25}"/>
              </a:ext>
            </a:extLst>
          </p:cNvPr>
          <p:cNvSpPr>
            <a:spLocks noGrp="1"/>
          </p:cNvSpPr>
          <p:nvPr>
            <p:ph type="sldNum" sz="quarter" idx="12"/>
          </p:nvPr>
        </p:nvSpPr>
        <p:spPr/>
        <p:txBody>
          <a:bodyPr/>
          <a:lstStyle/>
          <a:p>
            <a:fld id="{6B6E5051-45FE-481E-BC74-724D8AFE1529}" type="slidenum">
              <a:rPr lang="en-US" smtClean="0"/>
              <a:t>9</a:t>
            </a:fld>
            <a:endParaRPr lang="en-US"/>
          </a:p>
        </p:txBody>
      </p:sp>
      <p:graphicFrame>
        <p:nvGraphicFramePr>
          <p:cNvPr id="6" name="Object 5">
            <a:extLst>
              <a:ext uri="{FF2B5EF4-FFF2-40B4-BE49-F238E27FC236}">
                <a16:creationId xmlns:a16="http://schemas.microsoft.com/office/drawing/2014/main" id="{E313BF52-5F80-CD82-AE14-C95E0640787A}"/>
              </a:ext>
            </a:extLst>
          </p:cNvPr>
          <p:cNvGraphicFramePr>
            <a:graphicFrameLocks noChangeAspect="1"/>
          </p:cNvGraphicFramePr>
          <p:nvPr>
            <p:extLst>
              <p:ext uri="{D42A27DB-BD31-4B8C-83A1-F6EECF244321}">
                <p14:modId xmlns:p14="http://schemas.microsoft.com/office/powerpoint/2010/main" val="3614805816"/>
              </p:ext>
            </p:extLst>
          </p:nvPr>
        </p:nvGraphicFramePr>
        <p:xfrm>
          <a:off x="838200" y="1830233"/>
          <a:ext cx="663268" cy="391931"/>
        </p:xfrm>
        <a:graphic>
          <a:graphicData uri="http://schemas.openxmlformats.org/presentationml/2006/ole">
            <mc:AlternateContent xmlns:mc="http://schemas.openxmlformats.org/markup-compatibility/2006">
              <mc:Choice xmlns:v="urn:schemas-microsoft-com:vml" Requires="v">
                <p:oleObj name="Equation" r:id="rId2" imgW="279360" imgH="164880" progId="Equation.DSMT4">
                  <p:embed/>
                </p:oleObj>
              </mc:Choice>
              <mc:Fallback>
                <p:oleObj name="Equation" r:id="rId2" imgW="279360" imgH="164880" progId="Equation.DSMT4">
                  <p:embed/>
                  <p:pic>
                    <p:nvPicPr>
                      <p:cNvPr id="0" name=""/>
                      <p:cNvPicPr/>
                      <p:nvPr/>
                    </p:nvPicPr>
                    <p:blipFill>
                      <a:blip r:embed="rId3"/>
                      <a:stretch>
                        <a:fillRect/>
                      </a:stretch>
                    </p:blipFill>
                    <p:spPr>
                      <a:xfrm>
                        <a:off x="838200" y="1830233"/>
                        <a:ext cx="663268" cy="39193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8391464-E400-05E9-67E9-27A3DB89F856}"/>
              </a:ext>
            </a:extLst>
          </p:cNvPr>
          <p:cNvGraphicFramePr>
            <a:graphicFrameLocks noChangeAspect="1"/>
          </p:cNvGraphicFramePr>
          <p:nvPr>
            <p:extLst>
              <p:ext uri="{D42A27DB-BD31-4B8C-83A1-F6EECF244321}">
                <p14:modId xmlns:p14="http://schemas.microsoft.com/office/powerpoint/2010/main" val="2257254837"/>
              </p:ext>
            </p:extLst>
          </p:nvPr>
        </p:nvGraphicFramePr>
        <p:xfrm>
          <a:off x="798512" y="2401551"/>
          <a:ext cx="963612" cy="506413"/>
        </p:xfrm>
        <a:graphic>
          <a:graphicData uri="http://schemas.openxmlformats.org/presentationml/2006/ole">
            <mc:AlternateContent xmlns:mc="http://schemas.openxmlformats.org/markup-compatibility/2006">
              <mc:Choice xmlns:v="urn:schemas-microsoft-com:vml" Requires="v">
                <p:oleObj name="Equation" r:id="rId4" imgW="482400" imgH="253800" progId="Equation.DSMT4">
                  <p:embed/>
                </p:oleObj>
              </mc:Choice>
              <mc:Fallback>
                <p:oleObj name="Equation" r:id="rId4" imgW="482400" imgH="253800" progId="Equation.DSMT4">
                  <p:embed/>
                  <p:pic>
                    <p:nvPicPr>
                      <p:cNvPr id="0" name=""/>
                      <p:cNvPicPr/>
                      <p:nvPr/>
                    </p:nvPicPr>
                    <p:blipFill>
                      <a:blip r:embed="rId5"/>
                      <a:stretch>
                        <a:fillRect/>
                      </a:stretch>
                    </p:blipFill>
                    <p:spPr>
                      <a:xfrm>
                        <a:off x="798512" y="2401551"/>
                        <a:ext cx="963612" cy="50641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19D30C2-DFD3-5BE4-7040-CF2958EAF4AF}"/>
              </a:ext>
            </a:extLst>
          </p:cNvPr>
          <p:cNvGraphicFramePr>
            <a:graphicFrameLocks noChangeAspect="1"/>
          </p:cNvGraphicFramePr>
          <p:nvPr>
            <p:extLst>
              <p:ext uri="{D42A27DB-BD31-4B8C-83A1-F6EECF244321}">
                <p14:modId xmlns:p14="http://schemas.microsoft.com/office/powerpoint/2010/main" val="2533122607"/>
              </p:ext>
            </p:extLst>
          </p:nvPr>
        </p:nvGraphicFramePr>
        <p:xfrm>
          <a:off x="798512" y="2963069"/>
          <a:ext cx="2535057" cy="502027"/>
        </p:xfrm>
        <a:graphic>
          <a:graphicData uri="http://schemas.openxmlformats.org/presentationml/2006/ole">
            <mc:AlternateContent xmlns:mc="http://schemas.openxmlformats.org/markup-compatibility/2006">
              <mc:Choice xmlns:v="urn:schemas-microsoft-com:vml" Requires="v">
                <p:oleObj name="Equation" r:id="rId6" imgW="1282680" imgH="253800" progId="Equation.DSMT4">
                  <p:embed/>
                </p:oleObj>
              </mc:Choice>
              <mc:Fallback>
                <p:oleObj name="Equation" r:id="rId6" imgW="1282680" imgH="253800" progId="Equation.DSMT4">
                  <p:embed/>
                  <p:pic>
                    <p:nvPicPr>
                      <p:cNvPr id="0" name=""/>
                      <p:cNvPicPr/>
                      <p:nvPr/>
                    </p:nvPicPr>
                    <p:blipFill>
                      <a:blip r:embed="rId7"/>
                      <a:stretch>
                        <a:fillRect/>
                      </a:stretch>
                    </p:blipFill>
                    <p:spPr>
                      <a:xfrm>
                        <a:off x="798512" y="2963069"/>
                        <a:ext cx="2535057" cy="50202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BBD0FC7E-7B90-1BF1-33DD-524E78510EFB}"/>
              </a:ext>
            </a:extLst>
          </p:cNvPr>
          <p:cNvGraphicFramePr>
            <a:graphicFrameLocks noChangeAspect="1"/>
          </p:cNvGraphicFramePr>
          <p:nvPr>
            <p:extLst>
              <p:ext uri="{D42A27DB-BD31-4B8C-83A1-F6EECF244321}">
                <p14:modId xmlns:p14="http://schemas.microsoft.com/office/powerpoint/2010/main" val="2347429682"/>
              </p:ext>
            </p:extLst>
          </p:nvPr>
        </p:nvGraphicFramePr>
        <p:xfrm>
          <a:off x="798512" y="4051341"/>
          <a:ext cx="3605466" cy="502027"/>
        </p:xfrm>
        <a:graphic>
          <a:graphicData uri="http://schemas.openxmlformats.org/presentationml/2006/ole">
            <mc:AlternateContent xmlns:mc="http://schemas.openxmlformats.org/markup-compatibility/2006">
              <mc:Choice xmlns:v="urn:schemas-microsoft-com:vml" Requires="v">
                <p:oleObj name="Equation" r:id="rId8" imgW="2006280" imgH="279360" progId="Equation.DSMT4">
                  <p:embed/>
                </p:oleObj>
              </mc:Choice>
              <mc:Fallback>
                <p:oleObj name="Equation" r:id="rId8" imgW="2006280" imgH="279360" progId="Equation.DSMT4">
                  <p:embed/>
                  <p:pic>
                    <p:nvPicPr>
                      <p:cNvPr id="0" name=""/>
                      <p:cNvPicPr/>
                      <p:nvPr/>
                    </p:nvPicPr>
                    <p:blipFill>
                      <a:blip r:embed="rId9"/>
                      <a:stretch>
                        <a:fillRect/>
                      </a:stretch>
                    </p:blipFill>
                    <p:spPr>
                      <a:xfrm>
                        <a:off x="798512" y="4051341"/>
                        <a:ext cx="3605466" cy="502027"/>
                      </a:xfrm>
                      <a:prstGeom prst="rect">
                        <a:avLst/>
                      </a:prstGeom>
                    </p:spPr>
                  </p:pic>
                </p:oleObj>
              </mc:Fallback>
            </mc:AlternateContent>
          </a:graphicData>
        </a:graphic>
      </p:graphicFrame>
    </p:spTree>
    <p:extLst>
      <p:ext uri="{BB962C8B-B14F-4D97-AF65-F5344CB8AC3E}">
        <p14:creationId xmlns:p14="http://schemas.microsoft.com/office/powerpoint/2010/main" val="1950066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5587</TotalTime>
  <Words>3982</Words>
  <Application>Microsoft Office PowerPoint</Application>
  <PresentationFormat>Widescreen</PresentationFormat>
  <Paragraphs>396</Paragraphs>
  <Slides>50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Arial</vt:lpstr>
      <vt:lpstr>Calibri</vt:lpstr>
      <vt:lpstr>Calibri Light</vt:lpstr>
      <vt:lpstr>timesroman</vt:lpstr>
      <vt:lpstr>Wingdings</vt:lpstr>
      <vt:lpstr>Office Theme</vt:lpstr>
      <vt:lpstr>Equation</vt:lpstr>
      <vt:lpstr>Modeling fertility over age and time as striving toward a goal: Individual behavior and aggregate rates</vt:lpstr>
      <vt:lpstr>Current work on evolutionary life history theory of fertility </vt:lpstr>
      <vt:lpstr>Questions</vt:lpstr>
      <vt:lpstr>Perspectives on quantum and tempo</vt:lpstr>
      <vt:lpstr>Why is fertility by age bell shaped?</vt:lpstr>
      <vt:lpstr>Fertility of those who have initiated childbearing (Romania, av of 1985-2005), by union type and duration. </vt:lpstr>
      <vt:lpstr>I will focus on the second, fertility by duration x of “initiators”.</vt:lpstr>
      <vt:lpstr>A slide from Josh and Tom. Apologies for using diff notation.    </vt:lpstr>
      <vt:lpstr>Basic equations of model</vt:lpstr>
      <vt:lpstr>Fits pretty well:  Marital fertility 18-39 by Additional Expected Births 18-39, 1955-75 (US married women)</vt:lpstr>
      <vt:lpstr>Dynamics – longitudinal equations of motion</vt:lpstr>
      <vt:lpstr>Fertility goals changed systematically before, during, and after Baby Boom</vt:lpstr>
      <vt:lpstr>PowerPoint Presentation</vt:lpstr>
      <vt:lpstr>Dynamics with linear change in D(t)</vt:lpstr>
      <vt:lpstr>That described fertility of initiation cohorts. Now get period fertility of initiators F(t) </vt:lpstr>
      <vt:lpstr>Period total fert when D changes linearly then is constant.</vt:lpstr>
      <vt:lpstr>Now dynamics with a sinusoidal variation in D, something like Baby Boom and Bust.</vt:lpstr>
      <vt:lpstr>Simulated from fitted model in “Aiming” when D(t) varies from 2.1 to 3.1 over 50-year sinusoidal cycle.  *Peak of TFR is 5 years after peak in D *Amplitude of swing in TFR is twice swing in D.</vt:lpstr>
      <vt:lpstr>Why does TFR peak before D?   Recall TFR is related to rate of change of D.  TFR highest when D is rising most rapidly, and declines when it slows, well before its peak.</vt:lpstr>
      <vt:lpstr>Many questioned the value of survey data on fertility expectations or intentions. </vt:lpstr>
      <vt:lpstr>Anything troubling about this analysis? Plenty. </vt:lpstr>
      <vt:lpstr>Let’s address first problem by unpacking A</vt:lpstr>
      <vt:lpstr>Chart of A vs p; slope is  At ages above 25, additional wanted, A(x), is a multiple of proportion wanting more, p(x).</vt:lpstr>
      <vt:lpstr>Fertility is  At ages above 25 marital fertility is closely related to proportion expecting more, p(x,t). Slope is about .3</vt:lpstr>
      <vt:lpstr>This finesses the first problem:   birth rate of nonterminators is pretty steady    at .3 (from last slide).   Additional wanted by nonterminators, alpha,   is pretty steady at 1.5.   Their ratio is steady at lambda= .2. </vt:lpstr>
      <vt:lpstr>Irreversibility is a big problem. Here is a simulation of a fertility transition with declining D</vt:lpstr>
      <vt:lpstr>Introducing contraceptive failure</vt:lpstr>
      <vt:lpstr>More on planned and unplanned fertility</vt:lpstr>
      <vt:lpstr>PowerPoint Presentation</vt:lpstr>
      <vt:lpstr>Made-up data for f(y)</vt:lpstr>
      <vt:lpstr>For an initiation cohort of women with heterogeneous fertility targets (desires, demands)</vt:lpstr>
      <vt:lpstr>F(y) corresponding to f(y)</vt:lpstr>
      <vt:lpstr>Fertility of an initiation cohort at duration x</vt:lpstr>
      <vt:lpstr>Some implications</vt:lpstr>
      <vt:lpstr>PowerPoint Presentation</vt:lpstr>
      <vt:lpstr>Changing goals – two strong assumptions:</vt:lpstr>
      <vt:lpstr>PowerPoint Presentation</vt:lpstr>
      <vt:lpstr>Now let D change over time: D(t)</vt:lpstr>
      <vt:lpstr>PowerPoint Presentation</vt:lpstr>
      <vt:lpstr>How about second group, the terminators?</vt:lpstr>
      <vt:lpstr>PowerPoint Presentation</vt:lpstr>
      <vt:lpstr>Illustration: when D is rising, TFR&gt;D.</vt:lpstr>
      <vt:lpstr>The TFR equals desired family size when desired family size is declining.</vt:lpstr>
      <vt:lpstr>The amplitude of fluctuations in the TFR exceeds the amplitude of fluctuations in desired family size. </vt:lpstr>
      <vt:lpstr>The peak in TFR precedes the peak in D, just as in Aiming. Amplitude of fluctuations in TFR exceeds those in D.</vt:lpstr>
      <vt:lpstr>Sinusoidal case here is similar to Aiming</vt:lpstr>
      <vt:lpstr>Adding contraceptive failure is simpler than in the Aiming model</vt:lpstr>
      <vt:lpstr>Contraception and the fertility transition</vt:lpstr>
      <vt:lpstr>Other applications (see ref list at 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Ronald Lee</dc:creator>
  <cp:lastModifiedBy>Ronald Lee</cp:lastModifiedBy>
  <cp:revision>47</cp:revision>
  <dcterms:created xsi:type="dcterms:W3CDTF">2023-06-04T18:51:24Z</dcterms:created>
  <dcterms:modified xsi:type="dcterms:W3CDTF">2023-06-08T16:01:33Z</dcterms:modified>
</cp:coreProperties>
</file>