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notesSlides/notesSlide13.xml" ContentType="application/vnd.openxmlformats-officedocument.presentationml.notesSlide+xml"/>
  <Override PartName="/ppt/embeddings/oleObject2.bin" ContentType="application/vnd.openxmlformats-officedocument.oleObject"/>
  <Override PartName="/ppt/notesSlides/notesSlide14.xml" ContentType="application/vnd.openxmlformats-officedocument.presentationml.notesSlide+xml"/>
  <Override PartName="/ppt/embeddings/oleObject3.bin" ContentType="application/vnd.openxmlformats-officedocument.oleObject"/>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4.bin" ContentType="application/vnd.openxmlformats-officedocument.oleObject"/>
  <Override PartName="/ppt/notesSlides/notesSlide17.xml" ContentType="application/vnd.openxmlformats-officedocument.presentationml.notesSlide+xml"/>
  <Override PartName="/ppt/embeddings/oleObject5.bin" ContentType="application/vnd.openxmlformats-officedocument.oleObject"/>
  <Override PartName="/ppt/notesSlides/notesSlide18.xml" ContentType="application/vnd.openxmlformats-officedocument.presentationml.notesSlide+xml"/>
  <Override PartName="/ppt/embeddings/oleObject6.bin" ContentType="application/vnd.openxmlformats-officedocument.oleObject"/>
  <Override PartName="/ppt/notesSlides/notesSlide19.xml" ContentType="application/vnd.openxmlformats-officedocument.presentationml.notesSlide+xml"/>
  <Override PartName="/ppt/embeddings/oleObject7.bin" ContentType="application/vnd.openxmlformats-officedocument.oleObject"/>
  <Override PartName="/ppt/notesSlides/notesSlide20.xml" ContentType="application/vnd.openxmlformats-officedocument.presentationml.notesSlide+xml"/>
  <Override PartName="/ppt/embeddings/oleObject8.bin" ContentType="application/vnd.openxmlformats-officedocument.oleObject"/>
  <Override PartName="/ppt/notesSlides/notesSlide21.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notesSlides/notesSlide22.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0"/>
  </p:notesMasterIdLst>
  <p:handoutMasterIdLst>
    <p:handoutMasterId r:id="rId51"/>
  </p:handoutMasterIdLst>
  <p:sldIdLst>
    <p:sldId id="262" r:id="rId2"/>
    <p:sldId id="333" r:id="rId3"/>
    <p:sldId id="336" r:id="rId4"/>
    <p:sldId id="335" r:id="rId5"/>
    <p:sldId id="337" r:id="rId6"/>
    <p:sldId id="338" r:id="rId7"/>
    <p:sldId id="339" r:id="rId8"/>
    <p:sldId id="352" r:id="rId9"/>
    <p:sldId id="321" r:id="rId10"/>
    <p:sldId id="386" r:id="rId11"/>
    <p:sldId id="364" r:id="rId12"/>
    <p:sldId id="365" r:id="rId13"/>
    <p:sldId id="366" r:id="rId14"/>
    <p:sldId id="367" r:id="rId15"/>
    <p:sldId id="368" r:id="rId16"/>
    <p:sldId id="369" r:id="rId17"/>
    <p:sldId id="370" r:id="rId18"/>
    <p:sldId id="371" r:id="rId19"/>
    <p:sldId id="372" r:id="rId20"/>
    <p:sldId id="373" r:id="rId21"/>
    <p:sldId id="396" r:id="rId22"/>
    <p:sldId id="374" r:id="rId23"/>
    <p:sldId id="375" r:id="rId24"/>
    <p:sldId id="353" r:id="rId25"/>
    <p:sldId id="347" r:id="rId26"/>
    <p:sldId id="389" r:id="rId27"/>
    <p:sldId id="376" r:id="rId28"/>
    <p:sldId id="387" r:id="rId29"/>
    <p:sldId id="349" r:id="rId30"/>
    <p:sldId id="390" r:id="rId31"/>
    <p:sldId id="391" r:id="rId32"/>
    <p:sldId id="388" r:id="rId33"/>
    <p:sldId id="392" r:id="rId34"/>
    <p:sldId id="351" r:id="rId35"/>
    <p:sldId id="380" r:id="rId36"/>
    <p:sldId id="394" r:id="rId37"/>
    <p:sldId id="382" r:id="rId38"/>
    <p:sldId id="395" r:id="rId39"/>
    <p:sldId id="355" r:id="rId40"/>
    <p:sldId id="359" r:id="rId41"/>
    <p:sldId id="393" r:id="rId42"/>
    <p:sldId id="383" r:id="rId43"/>
    <p:sldId id="384" r:id="rId44"/>
    <p:sldId id="385" r:id="rId45"/>
    <p:sldId id="286" r:id="rId46"/>
    <p:sldId id="354" r:id="rId47"/>
    <p:sldId id="293" r:id="rId48"/>
    <p:sldId id="318" r:id="rId4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remy Evnine" initials="" lastIdx="22" clrIdx="0"/>
  <p:cmAuthor id="1" name="Jeffrey Finkelman" initials="JF" lastIdx="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0EBF6"/>
    <a:srgbClr val="006BB5"/>
    <a:srgbClr val="EAF0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1727" autoAdjust="0"/>
  </p:normalViewPr>
  <p:slideViewPr>
    <p:cSldViewPr snapToGrid="0">
      <p:cViewPr>
        <p:scale>
          <a:sx n="100" d="100"/>
          <a:sy n="100" d="100"/>
        </p:scale>
        <p:origin x="-1280"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514"/>
    </p:cViewPr>
  </p:sorterViewPr>
  <p:notesViewPr>
    <p:cSldViewPr snapToGrid="0">
      <p:cViewPr varScale="1">
        <p:scale>
          <a:sx n="100" d="100"/>
          <a:sy n="100" d="100"/>
        </p:scale>
        <p:origin x="-346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commentAuthors" Target="commentAuthors.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 Id="rId2"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6" Type="http://schemas.openxmlformats.org/officeDocument/2006/relationships/image" Target="../media/image22.emf"/><Relationship Id="rId1" Type="http://schemas.openxmlformats.org/officeDocument/2006/relationships/image" Target="../media/image17.emf"/><Relationship Id="rId2"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69920" cy="480059"/>
          </a:xfrm>
          <a:prstGeom prst="rect">
            <a:avLst/>
          </a:prstGeom>
        </p:spPr>
        <p:txBody>
          <a:bodyPr vert="horz" lIns="96630" tIns="48316" rIns="96630" bIns="48316" rtlCol="0"/>
          <a:lstStyle>
            <a:lvl1pPr algn="l">
              <a:defRPr sz="1200"/>
            </a:lvl1pPr>
          </a:lstStyle>
          <a:p>
            <a:endParaRPr lang="en-US" dirty="0"/>
          </a:p>
        </p:txBody>
      </p:sp>
      <p:sp>
        <p:nvSpPr>
          <p:cNvPr id="3" name="Date Placeholder 2"/>
          <p:cNvSpPr>
            <a:spLocks noGrp="1"/>
          </p:cNvSpPr>
          <p:nvPr>
            <p:ph type="dt" sz="quarter" idx="1"/>
          </p:nvPr>
        </p:nvSpPr>
        <p:spPr>
          <a:xfrm>
            <a:off x="4143590" y="1"/>
            <a:ext cx="3169920" cy="480059"/>
          </a:xfrm>
          <a:prstGeom prst="rect">
            <a:avLst/>
          </a:prstGeom>
        </p:spPr>
        <p:txBody>
          <a:bodyPr vert="horz" lIns="96630" tIns="48316" rIns="96630" bIns="48316" rtlCol="0"/>
          <a:lstStyle>
            <a:lvl1pPr algn="r">
              <a:defRPr sz="1200"/>
            </a:lvl1pPr>
          </a:lstStyle>
          <a:p>
            <a:fld id="{3E9DD20E-94C3-4979-9763-0A5A785924F9}" type="datetimeFigureOut">
              <a:rPr lang="en-US" smtClean="0"/>
              <a:t>9/8/17</a:t>
            </a:fld>
            <a:endParaRPr lang="en-US" dirty="0"/>
          </a:p>
        </p:txBody>
      </p:sp>
      <p:sp>
        <p:nvSpPr>
          <p:cNvPr id="4" name="Footer Placeholder 3"/>
          <p:cNvSpPr>
            <a:spLocks noGrp="1"/>
          </p:cNvSpPr>
          <p:nvPr>
            <p:ph type="ftr" sz="quarter" idx="2"/>
          </p:nvPr>
        </p:nvSpPr>
        <p:spPr>
          <a:xfrm>
            <a:off x="3" y="9119475"/>
            <a:ext cx="3169920" cy="480059"/>
          </a:xfrm>
          <a:prstGeom prst="rect">
            <a:avLst/>
          </a:prstGeom>
        </p:spPr>
        <p:txBody>
          <a:bodyPr vert="horz" lIns="96630" tIns="48316" rIns="96630" bIns="48316"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590" y="9119475"/>
            <a:ext cx="3169920" cy="480059"/>
          </a:xfrm>
          <a:prstGeom prst="rect">
            <a:avLst/>
          </a:prstGeom>
        </p:spPr>
        <p:txBody>
          <a:bodyPr vert="horz" lIns="96630" tIns="48316" rIns="96630" bIns="48316" rtlCol="0" anchor="b"/>
          <a:lstStyle>
            <a:lvl1pPr algn="r">
              <a:defRPr sz="1200"/>
            </a:lvl1pPr>
          </a:lstStyle>
          <a:p>
            <a:fld id="{DD3ABE9A-A8A7-45C7-9266-C609FE513CC2}" type="slidenum">
              <a:rPr lang="en-US" smtClean="0"/>
              <a:t>‹#›</a:t>
            </a:fld>
            <a:endParaRPr lang="en-US" dirty="0"/>
          </a:p>
        </p:txBody>
      </p:sp>
    </p:spTree>
    <p:extLst>
      <p:ext uri="{BB962C8B-B14F-4D97-AF65-F5344CB8AC3E}">
        <p14:creationId xmlns:p14="http://schemas.microsoft.com/office/powerpoint/2010/main" val="2402144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69920" cy="480059"/>
          </a:xfrm>
          <a:prstGeom prst="rect">
            <a:avLst/>
          </a:prstGeom>
        </p:spPr>
        <p:txBody>
          <a:bodyPr vert="horz" lIns="96630" tIns="48316" rIns="96630" bIns="48316" rtlCol="0"/>
          <a:lstStyle>
            <a:lvl1pPr algn="l">
              <a:defRPr sz="1200"/>
            </a:lvl1pPr>
          </a:lstStyle>
          <a:p>
            <a:endParaRPr lang="en-US" dirty="0"/>
          </a:p>
        </p:txBody>
      </p:sp>
      <p:sp>
        <p:nvSpPr>
          <p:cNvPr id="3" name="Date Placeholder 2"/>
          <p:cNvSpPr>
            <a:spLocks noGrp="1"/>
          </p:cNvSpPr>
          <p:nvPr>
            <p:ph type="dt" idx="1"/>
          </p:nvPr>
        </p:nvSpPr>
        <p:spPr>
          <a:xfrm>
            <a:off x="4143590" y="1"/>
            <a:ext cx="3169920" cy="480059"/>
          </a:xfrm>
          <a:prstGeom prst="rect">
            <a:avLst/>
          </a:prstGeom>
        </p:spPr>
        <p:txBody>
          <a:bodyPr vert="horz" lIns="96630" tIns="48316" rIns="96630" bIns="48316" rtlCol="0"/>
          <a:lstStyle>
            <a:lvl1pPr algn="r">
              <a:defRPr sz="1200"/>
            </a:lvl1pPr>
          </a:lstStyle>
          <a:p>
            <a:fld id="{C673E772-CA8D-484C-8108-8831D34E962D}" type="datetimeFigureOut">
              <a:rPr lang="en-US" smtClean="0"/>
              <a:t>9/8/17</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30" tIns="48316" rIns="96630" bIns="48316" rtlCol="0" anchor="ctr"/>
          <a:lstStyle/>
          <a:p>
            <a:endParaRPr lang="en-US" dirty="0"/>
          </a:p>
        </p:txBody>
      </p:sp>
      <p:sp>
        <p:nvSpPr>
          <p:cNvPr id="5" name="Notes Placeholder 4"/>
          <p:cNvSpPr>
            <a:spLocks noGrp="1"/>
          </p:cNvSpPr>
          <p:nvPr>
            <p:ph type="body" sz="quarter" idx="3"/>
          </p:nvPr>
        </p:nvSpPr>
        <p:spPr>
          <a:xfrm>
            <a:off x="731521" y="4560572"/>
            <a:ext cx="5852160" cy="4320539"/>
          </a:xfrm>
          <a:prstGeom prst="rect">
            <a:avLst/>
          </a:prstGeom>
        </p:spPr>
        <p:txBody>
          <a:bodyPr vert="horz" lIns="96630" tIns="48316" rIns="96630" bIns="483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9119475"/>
            <a:ext cx="3169920" cy="480059"/>
          </a:xfrm>
          <a:prstGeom prst="rect">
            <a:avLst/>
          </a:prstGeom>
        </p:spPr>
        <p:txBody>
          <a:bodyPr vert="horz" lIns="96630" tIns="48316" rIns="96630" bIns="483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90" y="9119475"/>
            <a:ext cx="3169920" cy="480059"/>
          </a:xfrm>
          <a:prstGeom prst="rect">
            <a:avLst/>
          </a:prstGeom>
        </p:spPr>
        <p:txBody>
          <a:bodyPr vert="horz" lIns="96630" tIns="48316" rIns="96630" bIns="48316" rtlCol="0" anchor="b"/>
          <a:lstStyle>
            <a:lvl1pPr algn="r">
              <a:defRPr sz="1200"/>
            </a:lvl1pPr>
          </a:lstStyle>
          <a:p>
            <a:fld id="{CBE1EC8F-2CBE-4853-A5A9-A35F50AC7429}" type="slidenum">
              <a:rPr lang="en-US" smtClean="0"/>
              <a:t>‹#›</a:t>
            </a:fld>
            <a:endParaRPr lang="en-US" dirty="0"/>
          </a:p>
        </p:txBody>
      </p:sp>
    </p:spTree>
    <p:extLst>
      <p:ext uri="{BB962C8B-B14F-4D97-AF65-F5344CB8AC3E}">
        <p14:creationId xmlns:p14="http://schemas.microsoft.com/office/powerpoint/2010/main" val="270709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1</a:t>
            </a:fld>
            <a:endParaRPr lang="en-US" dirty="0"/>
          </a:p>
        </p:txBody>
      </p:sp>
    </p:spTree>
    <p:extLst>
      <p:ext uri="{BB962C8B-B14F-4D97-AF65-F5344CB8AC3E}">
        <p14:creationId xmlns:p14="http://schemas.microsoft.com/office/powerpoint/2010/main" val="4115404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Social return is a function of Social Impact AND investor preferences</a:t>
            </a:r>
          </a:p>
          <a:p>
            <a:pPr marL="177502" indent="-177502">
              <a:buFontTx/>
              <a:buChar char="-"/>
            </a:pPr>
            <a:r>
              <a:rPr lang="en-US" baseline="0" dirty="0" smtClean="0">
                <a:sym typeface="Wingdings" panose="05000000000000000000" pitchFamily="2" charset="2"/>
              </a:rPr>
              <a:t>Company A may have broader and higher impact overall</a:t>
            </a:r>
          </a:p>
          <a:p>
            <a:pPr marL="177502" indent="-177502">
              <a:buFontTx/>
              <a:buChar char="-"/>
            </a:pPr>
            <a:r>
              <a:rPr lang="en-US" baseline="0" dirty="0" smtClean="0">
                <a:sym typeface="Wingdings" panose="05000000000000000000" pitchFamily="2" charset="2"/>
              </a:rPr>
              <a:t>But Company B provides high impact in the category the investor cares most about</a:t>
            </a:r>
          </a:p>
          <a:p>
            <a:pPr marL="177502" indent="-177502">
              <a:buFontTx/>
              <a:buChar char="-"/>
            </a:pPr>
            <a:r>
              <a:rPr lang="en-US" baseline="0" dirty="0" smtClean="0">
                <a:sym typeface="Wingdings" panose="05000000000000000000" pitchFamily="2" charset="2"/>
              </a:rPr>
              <a:t>Social Impact is a public good; Social Return is a private good</a:t>
            </a:r>
          </a:p>
          <a:p>
            <a:pPr marL="177502" indent="-177502">
              <a:buFontTx/>
              <a:buChar char="-"/>
            </a:pPr>
            <a:endParaRPr lang="en-US" baseline="0" dirty="0" smtClean="0">
              <a:sym typeface="Wingdings" panose="05000000000000000000" pitchFamily="2" charset="2"/>
            </a:endParaRPr>
          </a:p>
          <a:p>
            <a:pPr marL="0" indent="0">
              <a:buFontTx/>
              <a:buNone/>
            </a:pPr>
            <a:r>
              <a:rPr lang="en-US" baseline="0" dirty="0" smtClean="0">
                <a:sym typeface="Wingdings" panose="05000000000000000000" pitchFamily="2" charset="2"/>
              </a:rPr>
              <a:t>[HAND OVER TO JEREMY]</a:t>
            </a:r>
          </a:p>
        </p:txBody>
      </p:sp>
      <p:sp>
        <p:nvSpPr>
          <p:cNvPr id="4" name="Slide Number Placeholder 3"/>
          <p:cNvSpPr>
            <a:spLocks noGrp="1"/>
          </p:cNvSpPr>
          <p:nvPr>
            <p:ph type="sldNum" sz="quarter" idx="10"/>
          </p:nvPr>
        </p:nvSpPr>
        <p:spPr/>
        <p:txBody>
          <a:bodyPr/>
          <a:lstStyle/>
          <a:p>
            <a:fld id="{CBE1EC8F-2CBE-4853-A5A9-A35F50AC7429}" type="slidenum">
              <a:rPr lang="en-US" smtClean="0"/>
              <a:t>10</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Social return is a function of Social Impact AND investor preferences</a:t>
            </a:r>
          </a:p>
          <a:p>
            <a:pPr marL="177502" indent="-177502">
              <a:buFontTx/>
              <a:buChar char="-"/>
            </a:pPr>
            <a:r>
              <a:rPr lang="en-US" baseline="0" dirty="0" smtClean="0">
                <a:sym typeface="Wingdings" panose="05000000000000000000" pitchFamily="2" charset="2"/>
              </a:rPr>
              <a:t>Company A may have broader and higher impact overall</a:t>
            </a:r>
          </a:p>
          <a:p>
            <a:pPr marL="177502" indent="-177502">
              <a:buFontTx/>
              <a:buChar char="-"/>
            </a:pPr>
            <a:r>
              <a:rPr lang="en-US" baseline="0" dirty="0" smtClean="0">
                <a:sym typeface="Wingdings" panose="05000000000000000000" pitchFamily="2" charset="2"/>
              </a:rPr>
              <a:t>But Company B provides high impact in the category the investor cares most about</a:t>
            </a:r>
          </a:p>
          <a:p>
            <a:pPr marL="177502" indent="-177502">
              <a:buFontTx/>
              <a:buChar char="-"/>
            </a:pPr>
            <a:r>
              <a:rPr lang="en-US" baseline="0" dirty="0" smtClean="0">
                <a:sym typeface="Wingdings" panose="05000000000000000000" pitchFamily="2" charset="2"/>
              </a:rPr>
              <a:t>Social Impact is a public good; Social Return is a private good</a:t>
            </a:r>
          </a:p>
          <a:p>
            <a:pPr marL="177502" indent="-177502">
              <a:buFontTx/>
              <a:buChar char="-"/>
            </a:pPr>
            <a:endParaRPr lang="en-US" baseline="0" dirty="0" smtClean="0">
              <a:sym typeface="Wingdings" panose="05000000000000000000" pitchFamily="2" charset="2"/>
            </a:endParaRPr>
          </a:p>
          <a:p>
            <a:pPr marL="0" indent="0">
              <a:buFontTx/>
              <a:buNone/>
            </a:pPr>
            <a:r>
              <a:rPr lang="en-US" baseline="0" dirty="0" smtClean="0">
                <a:sym typeface="Wingdings" panose="05000000000000000000" pitchFamily="2" charset="2"/>
              </a:rPr>
              <a:t>[HAND OVER TO JEREMY]</a:t>
            </a:r>
          </a:p>
        </p:txBody>
      </p:sp>
      <p:sp>
        <p:nvSpPr>
          <p:cNvPr id="4" name="Slide Number Placeholder 3"/>
          <p:cNvSpPr>
            <a:spLocks noGrp="1"/>
          </p:cNvSpPr>
          <p:nvPr>
            <p:ph type="sldNum" sz="quarter" idx="10"/>
          </p:nvPr>
        </p:nvSpPr>
        <p:spPr/>
        <p:txBody>
          <a:bodyPr/>
          <a:lstStyle/>
          <a:p>
            <a:fld id="{CBE1EC8F-2CBE-4853-A5A9-A35F50AC7429}" type="slidenum">
              <a:rPr lang="en-US" smtClean="0"/>
              <a:t>11</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CBE1EC8F-2CBE-4853-A5A9-A35F50AC7429}" type="slidenum">
              <a:rPr lang="en-US" smtClean="0"/>
              <a:t>12</a:t>
            </a:fld>
            <a:endParaRPr lang="en-US" dirty="0"/>
          </a:p>
        </p:txBody>
      </p:sp>
    </p:spTree>
    <p:extLst>
      <p:ext uri="{BB962C8B-B14F-4D97-AF65-F5344CB8AC3E}">
        <p14:creationId xmlns:p14="http://schemas.microsoft.com/office/powerpoint/2010/main" val="2942629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13</a:t>
            </a:fld>
            <a:endParaRPr lang="en-US" dirty="0"/>
          </a:p>
        </p:txBody>
      </p:sp>
    </p:spTree>
    <p:extLst>
      <p:ext uri="{BB962C8B-B14F-4D97-AF65-F5344CB8AC3E}">
        <p14:creationId xmlns:p14="http://schemas.microsoft.com/office/powerpoint/2010/main" val="1373749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14</a:t>
            </a:fld>
            <a:endParaRPr lang="en-US" dirty="0"/>
          </a:p>
        </p:txBody>
      </p:sp>
    </p:spTree>
    <p:extLst>
      <p:ext uri="{BB962C8B-B14F-4D97-AF65-F5344CB8AC3E}">
        <p14:creationId xmlns:p14="http://schemas.microsoft.com/office/powerpoint/2010/main" val="2132920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Generalize CAP to heterogeneous expectations. Some people familiar with CAPM may not be familiar with this.</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15</a:t>
            </a:fld>
            <a:endParaRPr lang="en-US" dirty="0"/>
          </a:p>
        </p:txBody>
      </p:sp>
    </p:spTree>
    <p:extLst>
      <p:ext uri="{BB962C8B-B14F-4D97-AF65-F5344CB8AC3E}">
        <p14:creationId xmlns:p14="http://schemas.microsoft.com/office/powerpoint/2010/main" val="3253434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16</a:t>
            </a:fld>
            <a:endParaRPr lang="en-US" dirty="0"/>
          </a:p>
        </p:txBody>
      </p:sp>
    </p:spTree>
    <p:extLst>
      <p:ext uri="{BB962C8B-B14F-4D97-AF65-F5344CB8AC3E}">
        <p14:creationId xmlns:p14="http://schemas.microsoft.com/office/powerpoint/2010/main" val="1587827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equation is key. Security Market Line is the "same" as CAPM, but expectations are replaced by "consensus averages".</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17</a:t>
            </a:fld>
            <a:endParaRPr lang="en-US" dirty="0"/>
          </a:p>
        </p:txBody>
      </p:sp>
    </p:spTree>
    <p:extLst>
      <p:ext uri="{BB962C8B-B14F-4D97-AF65-F5344CB8AC3E}">
        <p14:creationId xmlns:p14="http://schemas.microsoft.com/office/powerpoint/2010/main" val="4226607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Set up new "enhanced" objective function. Trivially derive e.</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18</a:t>
            </a:fld>
            <a:endParaRPr lang="en-US" dirty="0"/>
          </a:p>
        </p:txBody>
      </p:sp>
    </p:spTree>
    <p:extLst>
      <p:ext uri="{BB962C8B-B14F-4D97-AF65-F5344CB8AC3E}">
        <p14:creationId xmlns:p14="http://schemas.microsoft.com/office/powerpoint/2010/main" val="407562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19</a:t>
            </a:fld>
            <a:endParaRPr lang="en-US" dirty="0"/>
          </a:p>
        </p:txBody>
      </p:sp>
    </p:spTree>
    <p:extLst>
      <p:ext uri="{BB962C8B-B14F-4D97-AF65-F5344CB8AC3E}">
        <p14:creationId xmlns:p14="http://schemas.microsoft.com/office/powerpoint/2010/main" val="409662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Key Message: The field of social finance is new and standards are still being set</a:t>
            </a:r>
          </a:p>
          <a:p>
            <a:pPr marL="236670" indent="-236670">
              <a:buAutoNum type="arabicParenR"/>
            </a:pPr>
            <a:r>
              <a:rPr lang="en-US" baseline="0" dirty="0" smtClean="0"/>
              <a:t>The field is awash with buzz words; lots of different approaches</a:t>
            </a:r>
          </a:p>
          <a:p>
            <a:pPr marL="236670" indent="-236670">
              <a:buAutoNum type="arabicParenR"/>
            </a:pPr>
            <a:r>
              <a:rPr lang="en-US" dirty="0" smtClean="0"/>
              <a:t>Today</a:t>
            </a:r>
            <a:r>
              <a:rPr lang="en-US" baseline="0" dirty="0" smtClean="0"/>
              <a:t> we are presenting Athena’s view of the landscape</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2</a:t>
            </a:fld>
            <a:endParaRPr lang="en-US" dirty="0"/>
          </a:p>
        </p:txBody>
      </p:sp>
    </p:spTree>
    <p:extLst>
      <p:ext uri="{BB962C8B-B14F-4D97-AF65-F5344CB8AC3E}">
        <p14:creationId xmlns:p14="http://schemas.microsoft.com/office/powerpoint/2010/main" val="2352288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Justify collapsing the Covariance term to C, the VCV or </a:t>
            </a:r>
            <a:r>
              <a:rPr lang="en-US" dirty="0" err="1" smtClean="0"/>
              <a:t>FinRets</a:t>
            </a:r>
            <a:r>
              <a:rPr lang="en-US" dirty="0" smtClean="0"/>
              <a:t>. Key assumption of model!</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20</a:t>
            </a:fld>
            <a:endParaRPr lang="en-US" dirty="0"/>
          </a:p>
        </p:txBody>
      </p:sp>
    </p:spTree>
    <p:extLst>
      <p:ext uri="{BB962C8B-B14F-4D97-AF65-F5344CB8AC3E}">
        <p14:creationId xmlns:p14="http://schemas.microsoft.com/office/powerpoint/2010/main" val="1802412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Justify collapsing the Covariance term to C, the VCV or </a:t>
            </a:r>
            <a:r>
              <a:rPr lang="en-US" dirty="0" err="1" smtClean="0"/>
              <a:t>FinRets</a:t>
            </a:r>
            <a:r>
              <a:rPr lang="en-US" dirty="0" smtClean="0"/>
              <a:t>. Key assumption of model!</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21</a:t>
            </a:fld>
            <a:endParaRPr lang="en-US" dirty="0"/>
          </a:p>
        </p:txBody>
      </p:sp>
    </p:spTree>
    <p:extLst>
      <p:ext uri="{BB962C8B-B14F-4D97-AF65-F5344CB8AC3E}">
        <p14:creationId xmlns:p14="http://schemas.microsoft.com/office/powerpoint/2010/main" val="1802412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get modified Security Market Line. Emphasize the role of positive phi, and how this will induce a clientele effect. Emphasize similarity to </a:t>
            </a:r>
            <a:r>
              <a:rPr lang="en-US" dirty="0" err="1" smtClean="0"/>
              <a:t>Munis</a:t>
            </a:r>
            <a:r>
              <a:rPr lang="en-US" dirty="0" smtClean="0"/>
              <a:t> and the tax effect.</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22</a:t>
            </a:fld>
            <a:endParaRPr lang="en-US" dirty="0"/>
          </a:p>
        </p:txBody>
      </p:sp>
    </p:spTree>
    <p:extLst>
      <p:ext uri="{BB962C8B-B14F-4D97-AF65-F5344CB8AC3E}">
        <p14:creationId xmlns:p14="http://schemas.microsoft.com/office/powerpoint/2010/main" val="53702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23</a:t>
            </a:fld>
            <a:endParaRPr lang="en-US" dirty="0"/>
          </a:p>
        </p:txBody>
      </p:sp>
    </p:spTree>
    <p:extLst>
      <p:ext uri="{BB962C8B-B14F-4D97-AF65-F5344CB8AC3E}">
        <p14:creationId xmlns:p14="http://schemas.microsoft.com/office/powerpoint/2010/main" val="53702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[HAND OVER</a:t>
            </a:r>
            <a:r>
              <a:rPr lang="en-US" baseline="0" dirty="0" smtClean="0"/>
              <a:t> TO LISETTE]</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24</a:t>
            </a:fld>
            <a:endParaRPr lang="en-US" dirty="0"/>
          </a:p>
        </p:txBody>
      </p:sp>
    </p:spTree>
    <p:extLst>
      <p:ext uri="{BB962C8B-B14F-4D97-AF65-F5344CB8AC3E}">
        <p14:creationId xmlns:p14="http://schemas.microsoft.com/office/powerpoint/2010/main" val="2597452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Investment management is a process with multiple steps; social return is integrated primarily in three</a:t>
            </a:r>
          </a:p>
          <a:p>
            <a:pPr marL="177502" indent="-177502">
              <a:buFontTx/>
              <a:buChar char="-"/>
            </a:pPr>
            <a:r>
              <a:rPr lang="en-US" baseline="0" dirty="0" smtClean="0">
                <a:sym typeface="Wingdings" panose="05000000000000000000" pitchFamily="2" charset="2"/>
              </a:rPr>
              <a:t>The investment management process begins with the Investment Policy Statement</a:t>
            </a:r>
          </a:p>
          <a:p>
            <a:pPr marL="650841" lvl="1" indent="-177502">
              <a:buFontTx/>
              <a:buChar char="-"/>
            </a:pPr>
            <a:r>
              <a:rPr lang="en-US" baseline="0" dirty="0" smtClean="0">
                <a:sym typeface="Wingdings" panose="05000000000000000000" pitchFamily="2" charset="2"/>
              </a:rPr>
              <a:t>Establishes the risk and return requirements of the investor as well as any additional constraints that must be imposed on the portfolio</a:t>
            </a:r>
          </a:p>
          <a:p>
            <a:pPr marL="177502" indent="-177502">
              <a:buFontTx/>
              <a:buChar char="-"/>
            </a:pPr>
            <a:r>
              <a:rPr lang="en-US" baseline="0" dirty="0" smtClean="0">
                <a:sym typeface="Wingdings" panose="05000000000000000000" pitchFamily="2" charset="2"/>
              </a:rPr>
              <a:t>Next, investment managers assess the risk and return characteristics of the various segments of the market and record their expectations</a:t>
            </a:r>
          </a:p>
          <a:p>
            <a:pPr marL="177502" indent="-177502">
              <a:buFontTx/>
              <a:buChar char="-"/>
            </a:pPr>
            <a:r>
              <a:rPr lang="en-US" baseline="0" dirty="0" smtClean="0">
                <a:sym typeface="Wingdings" panose="05000000000000000000" pitchFamily="2" charset="2"/>
              </a:rPr>
              <a:t>Next, based on those expectations, they decide how much to allocate to each of the various segments</a:t>
            </a:r>
          </a:p>
          <a:p>
            <a:pPr marL="177502" indent="-177502">
              <a:buFontTx/>
              <a:buChar char="-"/>
            </a:pPr>
            <a:r>
              <a:rPr lang="en-US" baseline="0" dirty="0" smtClean="0">
                <a:sym typeface="Wingdings" panose="05000000000000000000" pitchFamily="2" charset="2"/>
              </a:rPr>
              <a:t>With allocations made, they then select investments within each of those segments</a:t>
            </a:r>
          </a:p>
          <a:p>
            <a:pPr marL="177502" indent="-177502">
              <a:buFontTx/>
              <a:buChar char="-"/>
            </a:pPr>
            <a:r>
              <a:rPr lang="en-US" baseline="0" dirty="0" smtClean="0">
                <a:sym typeface="Wingdings" panose="05000000000000000000" pitchFamily="2" charset="2"/>
              </a:rPr>
              <a:t>Finally, managers monitor the performance of those investments</a:t>
            </a:r>
          </a:p>
          <a:p>
            <a:pPr marL="177502" indent="-177502">
              <a:buFontTx/>
              <a:buChar char="-"/>
            </a:pPr>
            <a:r>
              <a:rPr lang="en-US" baseline="0" dirty="0" smtClean="0">
                <a:sym typeface="Wingdings" panose="05000000000000000000" pitchFamily="2" charset="2"/>
              </a:rPr>
              <a:t>The process is a cycle</a:t>
            </a:r>
          </a:p>
        </p:txBody>
      </p:sp>
      <p:sp>
        <p:nvSpPr>
          <p:cNvPr id="4" name="Slide Number Placeholder 3"/>
          <p:cNvSpPr>
            <a:spLocks noGrp="1"/>
          </p:cNvSpPr>
          <p:nvPr>
            <p:ph type="sldNum" sz="quarter" idx="10"/>
          </p:nvPr>
        </p:nvSpPr>
        <p:spPr/>
        <p:txBody>
          <a:bodyPr/>
          <a:lstStyle/>
          <a:p>
            <a:fld id="{CBE1EC8F-2CBE-4853-A5A9-A35F50AC7429}" type="slidenum">
              <a:rPr lang="en-US" smtClean="0"/>
              <a:t>25</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Investment management is a process with multiple steps; social return is integrated primarily in three</a:t>
            </a:r>
          </a:p>
          <a:p>
            <a:pPr marL="177502" indent="-177502">
              <a:buFontTx/>
              <a:buChar char="-"/>
            </a:pPr>
            <a:r>
              <a:rPr lang="en-US" baseline="0" dirty="0" smtClean="0">
                <a:sym typeface="Wingdings" panose="05000000000000000000" pitchFamily="2" charset="2"/>
              </a:rPr>
              <a:t>The investment management process begins with the Investment Policy Statement</a:t>
            </a:r>
          </a:p>
          <a:p>
            <a:pPr marL="650841" lvl="1" indent="-177502">
              <a:buFontTx/>
              <a:buChar char="-"/>
            </a:pPr>
            <a:r>
              <a:rPr lang="en-US" baseline="0" dirty="0" smtClean="0">
                <a:sym typeface="Wingdings" panose="05000000000000000000" pitchFamily="2" charset="2"/>
              </a:rPr>
              <a:t>Establishes the risk and return requirements of the investor as well as any additional constraints that must be imposed on the portfolio</a:t>
            </a:r>
          </a:p>
          <a:p>
            <a:pPr marL="177502" indent="-177502">
              <a:buFontTx/>
              <a:buChar char="-"/>
            </a:pPr>
            <a:r>
              <a:rPr lang="en-US" baseline="0" dirty="0" smtClean="0">
                <a:sym typeface="Wingdings" panose="05000000000000000000" pitchFamily="2" charset="2"/>
              </a:rPr>
              <a:t>Next, investment managers assess the risk and return characteristics of the various segments of the market and record their expectations</a:t>
            </a:r>
          </a:p>
          <a:p>
            <a:pPr marL="177502" indent="-177502">
              <a:buFontTx/>
              <a:buChar char="-"/>
            </a:pPr>
            <a:r>
              <a:rPr lang="en-US" baseline="0" dirty="0" smtClean="0">
                <a:sym typeface="Wingdings" panose="05000000000000000000" pitchFamily="2" charset="2"/>
              </a:rPr>
              <a:t>Next, based on those expectations, they decide how much to allocate to each of the various segments</a:t>
            </a:r>
          </a:p>
          <a:p>
            <a:pPr marL="177502" indent="-177502">
              <a:buFontTx/>
              <a:buChar char="-"/>
            </a:pPr>
            <a:r>
              <a:rPr lang="en-US" baseline="0" dirty="0" smtClean="0">
                <a:sym typeface="Wingdings" panose="05000000000000000000" pitchFamily="2" charset="2"/>
              </a:rPr>
              <a:t>With allocations made, they then select investments within each of those segments</a:t>
            </a:r>
          </a:p>
          <a:p>
            <a:pPr marL="177502" indent="-177502">
              <a:buFontTx/>
              <a:buChar char="-"/>
            </a:pPr>
            <a:r>
              <a:rPr lang="en-US" baseline="0" dirty="0" smtClean="0">
                <a:sym typeface="Wingdings" panose="05000000000000000000" pitchFamily="2" charset="2"/>
              </a:rPr>
              <a:t>Finally, managers monitor the performance of those investments</a:t>
            </a:r>
          </a:p>
          <a:p>
            <a:pPr marL="177502" indent="-177502">
              <a:buFontTx/>
              <a:buChar char="-"/>
            </a:pPr>
            <a:r>
              <a:rPr lang="en-US" baseline="0" dirty="0" smtClean="0">
                <a:sym typeface="Wingdings" panose="05000000000000000000" pitchFamily="2" charset="2"/>
              </a:rPr>
              <a:t>The process is a cycle</a:t>
            </a:r>
          </a:p>
        </p:txBody>
      </p:sp>
      <p:sp>
        <p:nvSpPr>
          <p:cNvPr id="4" name="Slide Number Placeholder 3"/>
          <p:cNvSpPr>
            <a:spLocks noGrp="1"/>
          </p:cNvSpPr>
          <p:nvPr>
            <p:ph type="sldNum" sz="quarter" idx="10"/>
          </p:nvPr>
        </p:nvSpPr>
        <p:spPr/>
        <p:txBody>
          <a:bodyPr/>
          <a:lstStyle/>
          <a:p>
            <a:fld id="{CBE1EC8F-2CBE-4853-A5A9-A35F50AC7429}" type="slidenum">
              <a:rPr lang="en-US" smtClean="0"/>
              <a:t>26</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The IPS is also the point at which investors identify their level of impact enthusiasm</a:t>
            </a:r>
          </a:p>
          <a:p>
            <a:r>
              <a:rPr lang="en-US" baseline="0" dirty="0" smtClean="0">
                <a:sym typeface="Wingdings" panose="05000000000000000000" pitchFamily="2" charset="2"/>
              </a:rPr>
              <a:t>Social Investors can be categorized based on what kind of utility, or return, they want from their investment portfolio</a:t>
            </a:r>
          </a:p>
          <a:p>
            <a:pPr marL="236670" indent="-236670">
              <a:buAutoNum type="arabicParenR"/>
            </a:pPr>
            <a:r>
              <a:rPr lang="en-US" baseline="0" dirty="0" smtClean="0">
                <a:sym typeface="Wingdings" panose="05000000000000000000" pitchFamily="2" charset="2"/>
              </a:rPr>
              <a:t>Graph has two axes:</a:t>
            </a:r>
          </a:p>
          <a:p>
            <a:pPr marL="710009" lvl="1" indent="-236670">
              <a:buAutoNum type="arabicParenR"/>
            </a:pPr>
            <a:r>
              <a:rPr lang="en-US" baseline="0" dirty="0" smtClean="0">
                <a:sym typeface="Wingdings" panose="05000000000000000000" pitchFamily="2" charset="2"/>
              </a:rPr>
              <a:t>Vertical axes is a measure of risk-adjusted financial return.</a:t>
            </a:r>
          </a:p>
          <a:p>
            <a:pPr marL="710009" lvl="1" indent="-236670">
              <a:buAutoNum type="arabicParenR"/>
            </a:pPr>
            <a:r>
              <a:rPr lang="en-US" baseline="0" dirty="0" smtClean="0">
                <a:sym typeface="Wingdings" panose="05000000000000000000" pitchFamily="2" charset="2"/>
              </a:rPr>
              <a:t>Horizontal axes is a measure of social return</a:t>
            </a:r>
          </a:p>
          <a:p>
            <a:pPr marL="236670" indent="-236670">
              <a:buAutoNum type="arabicParenR"/>
            </a:pPr>
            <a:r>
              <a:rPr lang="en-US" baseline="0" dirty="0" smtClean="0">
                <a:sym typeface="Wingdings" panose="05000000000000000000" pitchFamily="2" charset="2"/>
              </a:rPr>
              <a:t>Investor types:</a:t>
            </a:r>
          </a:p>
          <a:p>
            <a:pPr marL="710009" lvl="1" indent="-236670">
              <a:buAutoNum type="arabicParenR"/>
            </a:pPr>
            <a:r>
              <a:rPr lang="en-US" baseline="0" dirty="0" smtClean="0">
                <a:sym typeface="Wingdings" panose="05000000000000000000" pitchFamily="2" charset="2"/>
              </a:rPr>
              <a:t>Financial Only</a:t>
            </a:r>
          </a:p>
          <a:p>
            <a:pPr marL="710009" lvl="1" indent="-236670">
              <a:buAutoNum type="arabicParenR"/>
            </a:pPr>
            <a:r>
              <a:rPr lang="en-US" baseline="0" dirty="0" smtClean="0">
                <a:sym typeface="Wingdings" panose="05000000000000000000" pitchFamily="2" charset="2"/>
              </a:rPr>
              <a:t>Financial First</a:t>
            </a:r>
          </a:p>
          <a:p>
            <a:pPr marL="710009" lvl="1" indent="-236670">
              <a:buAutoNum type="arabicParenR"/>
            </a:pPr>
            <a:r>
              <a:rPr lang="en-US" baseline="0" dirty="0" smtClean="0">
                <a:sym typeface="Wingdings" panose="05000000000000000000" pitchFamily="2" charset="2"/>
              </a:rPr>
              <a:t>Blend</a:t>
            </a:r>
          </a:p>
          <a:p>
            <a:pPr marL="710009" lvl="1" indent="-236670">
              <a:buAutoNum type="arabicParenR"/>
            </a:pPr>
            <a:r>
              <a:rPr lang="en-US" baseline="0" dirty="0" smtClean="0">
                <a:sym typeface="Wingdings" panose="05000000000000000000" pitchFamily="2" charset="2"/>
              </a:rPr>
              <a:t>Impact First</a:t>
            </a:r>
          </a:p>
          <a:p>
            <a:pPr marL="710009" lvl="1" indent="-236670">
              <a:buAutoNum type="arabicParenR"/>
            </a:pPr>
            <a:r>
              <a:rPr lang="en-US" baseline="0" dirty="0" smtClean="0">
                <a:sym typeface="Wingdings" panose="05000000000000000000" pitchFamily="2" charset="2"/>
              </a:rPr>
              <a:t>Philanthropists</a:t>
            </a:r>
          </a:p>
          <a:p>
            <a:pPr marL="236670" indent="-236670">
              <a:buAutoNum type="arabicParenR"/>
            </a:pPr>
            <a:r>
              <a:rPr lang="en-US" baseline="0" dirty="0" smtClean="0">
                <a:sym typeface="Wingdings" panose="05000000000000000000" pitchFamily="2" charset="2"/>
              </a:rPr>
              <a:t>Shape of the Curve:</a:t>
            </a:r>
          </a:p>
          <a:p>
            <a:pPr marL="710009" lvl="1" indent="-236670">
              <a:buAutoNum type="arabicParenR"/>
            </a:pPr>
            <a:r>
              <a:rPr lang="en-US" baseline="0" dirty="0" smtClean="0">
                <a:sym typeface="Wingdings" panose="05000000000000000000" pitchFamily="2" charset="2"/>
              </a:rPr>
              <a:t>Proponents, including some Blend Investors – Curve A (never sacrifice)</a:t>
            </a:r>
          </a:p>
          <a:p>
            <a:pPr marL="710009" lvl="1" indent="-236670">
              <a:buAutoNum type="arabicParenR"/>
            </a:pPr>
            <a:r>
              <a:rPr lang="en-US" baseline="0" dirty="0" smtClean="0">
                <a:sym typeface="Wingdings" panose="05000000000000000000" pitchFamily="2" charset="2"/>
              </a:rPr>
              <a:t>Skeptics of social finance – Curve B (always sacrifice)</a:t>
            </a:r>
          </a:p>
          <a:p>
            <a:pPr marL="710009" lvl="1" indent="-236670">
              <a:buAutoNum type="arabicParenR"/>
            </a:pPr>
            <a:r>
              <a:rPr lang="en-US" baseline="0" dirty="0" smtClean="0">
                <a:sym typeface="Wingdings" panose="05000000000000000000" pitchFamily="2" charset="2"/>
              </a:rPr>
              <a:t>Industry Consensus – Curve C (sacrifice at some point; inflection point &amp; steepness of slope unclear)</a:t>
            </a:r>
          </a:p>
        </p:txBody>
      </p:sp>
      <p:sp>
        <p:nvSpPr>
          <p:cNvPr id="4" name="Slide Number Placeholder 3"/>
          <p:cNvSpPr>
            <a:spLocks noGrp="1"/>
          </p:cNvSpPr>
          <p:nvPr>
            <p:ph type="sldNum" sz="quarter" idx="10"/>
          </p:nvPr>
        </p:nvSpPr>
        <p:spPr/>
        <p:txBody>
          <a:bodyPr/>
          <a:lstStyle/>
          <a:p>
            <a:fld id="{CBE1EC8F-2CBE-4853-A5A9-A35F50AC7429}" type="slidenum">
              <a:rPr lang="en-US" smtClean="0"/>
              <a:t>27</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The IPS is also the point at which investors identify their level of impact enthusiasm</a:t>
            </a:r>
          </a:p>
          <a:p>
            <a:r>
              <a:rPr lang="en-US" baseline="0" dirty="0" smtClean="0">
                <a:sym typeface="Wingdings" panose="05000000000000000000" pitchFamily="2" charset="2"/>
              </a:rPr>
              <a:t>Social Investors can be categorized based on what kind of utility, or return, they want from their investment portfolio</a:t>
            </a:r>
          </a:p>
          <a:p>
            <a:pPr marL="236670" indent="-236670">
              <a:buAutoNum type="arabicParenR"/>
            </a:pPr>
            <a:r>
              <a:rPr lang="en-US" baseline="0" dirty="0" smtClean="0">
                <a:sym typeface="Wingdings" panose="05000000000000000000" pitchFamily="2" charset="2"/>
              </a:rPr>
              <a:t>Graph has two axes:</a:t>
            </a:r>
          </a:p>
          <a:p>
            <a:pPr marL="710009" lvl="1" indent="-236670">
              <a:buAutoNum type="arabicParenR"/>
            </a:pPr>
            <a:r>
              <a:rPr lang="en-US" baseline="0" dirty="0" smtClean="0">
                <a:sym typeface="Wingdings" panose="05000000000000000000" pitchFamily="2" charset="2"/>
              </a:rPr>
              <a:t>Vertical axes is a measure of risk-adjusted financial return.</a:t>
            </a:r>
          </a:p>
          <a:p>
            <a:pPr marL="710009" lvl="1" indent="-236670">
              <a:buAutoNum type="arabicParenR"/>
            </a:pPr>
            <a:r>
              <a:rPr lang="en-US" baseline="0" dirty="0" smtClean="0">
                <a:sym typeface="Wingdings" panose="05000000000000000000" pitchFamily="2" charset="2"/>
              </a:rPr>
              <a:t>Horizontal axes is a measure of social return</a:t>
            </a:r>
          </a:p>
          <a:p>
            <a:pPr marL="236670" indent="-236670">
              <a:buAutoNum type="arabicParenR"/>
            </a:pPr>
            <a:r>
              <a:rPr lang="en-US" baseline="0" dirty="0" smtClean="0">
                <a:sym typeface="Wingdings" panose="05000000000000000000" pitchFamily="2" charset="2"/>
              </a:rPr>
              <a:t>Investor types:</a:t>
            </a:r>
          </a:p>
          <a:p>
            <a:pPr marL="710009" lvl="1" indent="-236670">
              <a:buAutoNum type="arabicParenR"/>
            </a:pPr>
            <a:r>
              <a:rPr lang="en-US" baseline="0" dirty="0" smtClean="0">
                <a:sym typeface="Wingdings" panose="05000000000000000000" pitchFamily="2" charset="2"/>
              </a:rPr>
              <a:t>Financial Only</a:t>
            </a:r>
          </a:p>
          <a:p>
            <a:pPr marL="710009" lvl="1" indent="-236670">
              <a:buAutoNum type="arabicParenR"/>
            </a:pPr>
            <a:r>
              <a:rPr lang="en-US" baseline="0" dirty="0" smtClean="0">
                <a:sym typeface="Wingdings" panose="05000000000000000000" pitchFamily="2" charset="2"/>
              </a:rPr>
              <a:t>Financial First</a:t>
            </a:r>
          </a:p>
          <a:p>
            <a:pPr marL="710009" lvl="1" indent="-236670">
              <a:buAutoNum type="arabicParenR"/>
            </a:pPr>
            <a:r>
              <a:rPr lang="en-US" baseline="0" dirty="0" smtClean="0">
                <a:sym typeface="Wingdings" panose="05000000000000000000" pitchFamily="2" charset="2"/>
              </a:rPr>
              <a:t>Blend</a:t>
            </a:r>
          </a:p>
          <a:p>
            <a:pPr marL="710009" lvl="1" indent="-236670">
              <a:buAutoNum type="arabicParenR"/>
            </a:pPr>
            <a:r>
              <a:rPr lang="en-US" baseline="0" dirty="0" smtClean="0">
                <a:sym typeface="Wingdings" panose="05000000000000000000" pitchFamily="2" charset="2"/>
              </a:rPr>
              <a:t>Impact First</a:t>
            </a:r>
          </a:p>
          <a:p>
            <a:pPr marL="710009" lvl="1" indent="-236670">
              <a:buAutoNum type="arabicParenR"/>
            </a:pPr>
            <a:r>
              <a:rPr lang="en-US" baseline="0" dirty="0" smtClean="0">
                <a:sym typeface="Wingdings" panose="05000000000000000000" pitchFamily="2" charset="2"/>
              </a:rPr>
              <a:t>Philanthropists</a:t>
            </a:r>
          </a:p>
          <a:p>
            <a:pPr marL="236670" indent="-236670">
              <a:buAutoNum type="arabicParenR"/>
            </a:pPr>
            <a:r>
              <a:rPr lang="en-US" baseline="0" dirty="0" smtClean="0">
                <a:sym typeface="Wingdings" panose="05000000000000000000" pitchFamily="2" charset="2"/>
              </a:rPr>
              <a:t>Shape of the Curve:</a:t>
            </a:r>
          </a:p>
          <a:p>
            <a:pPr marL="710009" lvl="1" indent="-236670">
              <a:buAutoNum type="arabicParenR"/>
            </a:pPr>
            <a:r>
              <a:rPr lang="en-US" baseline="0" dirty="0" smtClean="0">
                <a:sym typeface="Wingdings" panose="05000000000000000000" pitchFamily="2" charset="2"/>
              </a:rPr>
              <a:t>Proponents, including some Blend Investors – Curve A (never sacrifice)</a:t>
            </a:r>
          </a:p>
          <a:p>
            <a:pPr marL="710009" lvl="1" indent="-236670">
              <a:buAutoNum type="arabicParenR"/>
            </a:pPr>
            <a:r>
              <a:rPr lang="en-US" baseline="0" dirty="0" smtClean="0">
                <a:sym typeface="Wingdings" panose="05000000000000000000" pitchFamily="2" charset="2"/>
              </a:rPr>
              <a:t>Skeptics of social finance – Curve B (always sacrifice)</a:t>
            </a:r>
          </a:p>
          <a:p>
            <a:pPr marL="710009" lvl="1" indent="-236670">
              <a:buAutoNum type="arabicParenR"/>
            </a:pPr>
            <a:r>
              <a:rPr lang="en-US" baseline="0" dirty="0" smtClean="0">
                <a:sym typeface="Wingdings" panose="05000000000000000000" pitchFamily="2" charset="2"/>
              </a:rPr>
              <a:t>Industry Consensus – Curve C (sacrifice at some point; inflection point &amp; steepness of slope unclear)</a:t>
            </a:r>
          </a:p>
        </p:txBody>
      </p:sp>
      <p:sp>
        <p:nvSpPr>
          <p:cNvPr id="4" name="Slide Number Placeholder 3"/>
          <p:cNvSpPr>
            <a:spLocks noGrp="1"/>
          </p:cNvSpPr>
          <p:nvPr>
            <p:ph type="sldNum" sz="quarter" idx="10"/>
          </p:nvPr>
        </p:nvSpPr>
        <p:spPr/>
        <p:txBody>
          <a:bodyPr/>
          <a:lstStyle/>
          <a:p>
            <a:fld id="{CBE1EC8F-2CBE-4853-A5A9-A35F50AC7429}" type="slidenum">
              <a:rPr lang="en-US" smtClean="0"/>
              <a:t>28</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The IPS is where investors record their preferences, the </a:t>
            </a:r>
            <a:r>
              <a:rPr lang="en-US" i="1" baseline="0" dirty="0" smtClean="0">
                <a:sym typeface="Wingdings" panose="05000000000000000000" pitchFamily="2" charset="2"/>
              </a:rPr>
              <a:t>p</a:t>
            </a:r>
            <a:r>
              <a:rPr lang="en-US" i="0" baseline="0" dirty="0" smtClean="0">
                <a:sym typeface="Wingdings" panose="05000000000000000000" pitchFamily="2" charset="2"/>
              </a:rPr>
              <a:t> vector in the model</a:t>
            </a:r>
            <a:endParaRPr lang="en-US" baseline="0" dirty="0" smtClean="0">
              <a:sym typeface="Wingdings" panose="05000000000000000000" pitchFamily="2" charset="2"/>
            </a:endParaRPr>
          </a:p>
          <a:p>
            <a:pPr marL="177502" indent="-177502">
              <a:buFontTx/>
              <a:buChar char="-"/>
            </a:pPr>
            <a:r>
              <a:rPr lang="en-US" baseline="0" dirty="0" smtClean="0">
                <a:sym typeface="Wingdings" panose="05000000000000000000" pitchFamily="2" charset="2"/>
              </a:rPr>
              <a:t>Investors may be tempted to take an “I know it when I see it” approach to impact</a:t>
            </a:r>
          </a:p>
          <a:p>
            <a:pPr marL="177502" indent="-177502">
              <a:buFontTx/>
              <a:buChar char="-"/>
            </a:pPr>
            <a:r>
              <a:rPr lang="en-US" baseline="0" dirty="0" smtClean="0">
                <a:sym typeface="Wingdings" panose="05000000000000000000" pitchFamily="2" charset="2"/>
              </a:rPr>
              <a:t>To help investors identify their priorities, Athena proposes the following exercise</a:t>
            </a:r>
          </a:p>
          <a:p>
            <a:pPr marL="650841" lvl="1" indent="-177502">
              <a:buFontTx/>
              <a:buChar char="-"/>
            </a:pPr>
            <a:r>
              <a:rPr lang="en-US" baseline="0" dirty="0" smtClean="0">
                <a:sym typeface="Wingdings" panose="05000000000000000000" pitchFamily="2" charset="2"/>
              </a:rPr>
              <a:t>Ask an investor to “invest” $100 dollars in a menu of different issue areas</a:t>
            </a:r>
          </a:p>
          <a:p>
            <a:pPr marL="650841" lvl="1" indent="-177502">
              <a:buFontTx/>
              <a:buChar char="-"/>
            </a:pPr>
            <a:r>
              <a:rPr lang="en-US" baseline="0" dirty="0" smtClean="0">
                <a:sym typeface="Wingdings" panose="05000000000000000000" pitchFamily="2" charset="2"/>
              </a:rPr>
              <a:t>The issue areas that receive the greatest investments are those they care the most about</a:t>
            </a:r>
          </a:p>
          <a:p>
            <a:pPr marL="650841" lvl="1" indent="-177502">
              <a:buFontTx/>
              <a:buChar char="-"/>
            </a:pPr>
            <a:r>
              <a:rPr lang="en-US" baseline="0" dirty="0" smtClean="0">
                <a:sym typeface="Wingdings" panose="05000000000000000000" pitchFamily="2" charset="2"/>
              </a:rPr>
              <a:t>This investor cares the most about the environment and has placed 50% of her capital in that category</a:t>
            </a:r>
          </a:p>
          <a:p>
            <a:endParaRPr lang="en-US" baseline="0" dirty="0" smtClean="0">
              <a:sym typeface="Wingdings" panose="05000000000000000000" pitchFamily="2" charset="2"/>
            </a:endParaRPr>
          </a:p>
          <a:p>
            <a:r>
              <a:rPr lang="en-US" baseline="0" dirty="0" smtClean="0">
                <a:sym typeface="Wingdings" panose="05000000000000000000" pitchFamily="2" charset="2"/>
              </a:rPr>
              <a:t>- These preferences are critical to determining the social return of an investment</a:t>
            </a:r>
          </a:p>
        </p:txBody>
      </p:sp>
      <p:sp>
        <p:nvSpPr>
          <p:cNvPr id="4" name="Slide Number Placeholder 3"/>
          <p:cNvSpPr>
            <a:spLocks noGrp="1"/>
          </p:cNvSpPr>
          <p:nvPr>
            <p:ph type="sldNum" sz="quarter" idx="10"/>
          </p:nvPr>
        </p:nvSpPr>
        <p:spPr/>
        <p:txBody>
          <a:bodyPr/>
          <a:lstStyle/>
          <a:p>
            <a:fld id="{CBE1EC8F-2CBE-4853-A5A9-A35F50AC7429}" type="slidenum">
              <a:rPr lang="en-US" smtClean="0"/>
              <a:t>29</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Message: The</a:t>
            </a:r>
            <a:r>
              <a:rPr lang="en-US" baseline="0" dirty="0" smtClean="0"/>
              <a:t> field of social finance is varied and its sub-sectors are generally defined by intentionality and measurement</a:t>
            </a:r>
          </a:p>
          <a:p>
            <a:pPr marL="177502" indent="-177502">
              <a:buFontTx/>
              <a:buChar char="-"/>
            </a:pPr>
            <a:r>
              <a:rPr lang="en-US" dirty="0"/>
              <a:t>What we call “Social Finance” includes any financial activity that involves the consideration of social (defined broadly) and financial factors</a:t>
            </a:r>
          </a:p>
          <a:p>
            <a:pPr marL="177502" indent="-177502">
              <a:buFontTx/>
              <a:buChar char="-"/>
            </a:pPr>
            <a:r>
              <a:rPr lang="en-US" dirty="0"/>
              <a:t>Sub-sectors:</a:t>
            </a:r>
          </a:p>
          <a:p>
            <a:pPr marL="650841" lvl="1" indent="-177502">
              <a:buFontTx/>
              <a:buChar char="-"/>
            </a:pPr>
            <a:r>
              <a:rPr lang="en-US" dirty="0"/>
              <a:t>SRI</a:t>
            </a:r>
          </a:p>
          <a:p>
            <a:pPr marL="650841" lvl="1" indent="-177502">
              <a:buFontTx/>
              <a:buChar char="-"/>
            </a:pPr>
            <a:r>
              <a:rPr lang="en-US" dirty="0"/>
              <a:t>ESG</a:t>
            </a:r>
          </a:p>
          <a:p>
            <a:pPr marL="650841" lvl="1" indent="-177502">
              <a:buFontTx/>
              <a:buChar char="-"/>
            </a:pPr>
            <a:r>
              <a:rPr lang="en-US" dirty="0"/>
              <a:t>Impact</a:t>
            </a:r>
            <a:endParaRPr lang="en-US" baseline="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CBE1EC8F-2CBE-4853-A5A9-A35F50AC7429}" type="slidenum">
              <a:rPr lang="en-US" smtClean="0"/>
              <a:t>3</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Investment management is a process with multiple steps; social return is integrated primarily in three</a:t>
            </a:r>
          </a:p>
          <a:p>
            <a:pPr marL="177502" indent="-177502">
              <a:buFontTx/>
              <a:buChar char="-"/>
            </a:pPr>
            <a:r>
              <a:rPr lang="en-US" baseline="0" dirty="0" smtClean="0">
                <a:sym typeface="Wingdings" panose="05000000000000000000" pitchFamily="2" charset="2"/>
              </a:rPr>
              <a:t>The investment management process begins with the Investment Policy Statement</a:t>
            </a:r>
          </a:p>
          <a:p>
            <a:pPr marL="650841" lvl="1" indent="-177502">
              <a:buFontTx/>
              <a:buChar char="-"/>
            </a:pPr>
            <a:r>
              <a:rPr lang="en-US" baseline="0" dirty="0" smtClean="0">
                <a:sym typeface="Wingdings" panose="05000000000000000000" pitchFamily="2" charset="2"/>
              </a:rPr>
              <a:t>Establishes the risk and return requirements of the investor as well as any additional constraints that must be imposed on the portfolio</a:t>
            </a:r>
          </a:p>
          <a:p>
            <a:pPr marL="177502" indent="-177502">
              <a:buFontTx/>
              <a:buChar char="-"/>
            </a:pPr>
            <a:r>
              <a:rPr lang="en-US" baseline="0" dirty="0" smtClean="0">
                <a:sym typeface="Wingdings" panose="05000000000000000000" pitchFamily="2" charset="2"/>
              </a:rPr>
              <a:t>Next, investment managers assess the risk and return characteristics of the various segments of the market and record their expectations</a:t>
            </a:r>
          </a:p>
          <a:p>
            <a:pPr marL="177502" indent="-177502">
              <a:buFontTx/>
              <a:buChar char="-"/>
            </a:pPr>
            <a:r>
              <a:rPr lang="en-US" baseline="0" dirty="0" smtClean="0">
                <a:sym typeface="Wingdings" panose="05000000000000000000" pitchFamily="2" charset="2"/>
              </a:rPr>
              <a:t>Next, based on those expectations, they decide how much to allocate to each of the various segments</a:t>
            </a:r>
          </a:p>
          <a:p>
            <a:pPr marL="177502" indent="-177502">
              <a:buFontTx/>
              <a:buChar char="-"/>
            </a:pPr>
            <a:r>
              <a:rPr lang="en-US" baseline="0" dirty="0" smtClean="0">
                <a:sym typeface="Wingdings" panose="05000000000000000000" pitchFamily="2" charset="2"/>
              </a:rPr>
              <a:t>With allocations made, they then select investments within each of those segments</a:t>
            </a:r>
          </a:p>
          <a:p>
            <a:pPr marL="177502" indent="-177502">
              <a:buFontTx/>
              <a:buChar char="-"/>
            </a:pPr>
            <a:r>
              <a:rPr lang="en-US" baseline="0" dirty="0" smtClean="0">
                <a:sym typeface="Wingdings" panose="05000000000000000000" pitchFamily="2" charset="2"/>
              </a:rPr>
              <a:t>Finally, managers monitor the performance of those investments</a:t>
            </a:r>
          </a:p>
          <a:p>
            <a:pPr marL="177502" indent="-177502">
              <a:buFontTx/>
              <a:buChar char="-"/>
            </a:pPr>
            <a:r>
              <a:rPr lang="en-US" baseline="0" dirty="0" smtClean="0">
                <a:sym typeface="Wingdings" panose="05000000000000000000" pitchFamily="2" charset="2"/>
              </a:rPr>
              <a:t>The process is a cycle</a:t>
            </a:r>
          </a:p>
        </p:txBody>
      </p:sp>
      <p:sp>
        <p:nvSpPr>
          <p:cNvPr id="4" name="Slide Number Placeholder 3"/>
          <p:cNvSpPr>
            <a:spLocks noGrp="1"/>
          </p:cNvSpPr>
          <p:nvPr>
            <p:ph type="sldNum" sz="quarter" idx="10"/>
          </p:nvPr>
        </p:nvSpPr>
        <p:spPr/>
        <p:txBody>
          <a:bodyPr/>
          <a:lstStyle/>
          <a:p>
            <a:fld id="{CBE1EC8F-2CBE-4853-A5A9-A35F50AC7429}" type="slidenum">
              <a:rPr lang="en-US" smtClean="0"/>
              <a:t>30</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The social return calculations combines an objective assessment of an investment’s social impact with an investor’s unique preferences</a:t>
            </a:r>
          </a:p>
          <a:p>
            <a:pPr marL="177502" indent="-177502">
              <a:buFontTx/>
              <a:buChar char="-"/>
            </a:pPr>
            <a:r>
              <a:rPr lang="en-US" baseline="0" dirty="0" smtClean="0">
                <a:sym typeface="Wingdings" panose="05000000000000000000" pitchFamily="2" charset="2"/>
              </a:rPr>
              <a:t>Consider two investors, one cares about the environment and women’s empowerment; the other is passionate about their local community</a:t>
            </a:r>
          </a:p>
          <a:p>
            <a:pPr marL="177502" indent="-177502">
              <a:buFontTx/>
              <a:buChar char="-"/>
            </a:pPr>
            <a:r>
              <a:rPr lang="en-US" baseline="0" dirty="0" smtClean="0">
                <a:sym typeface="Wingdings" panose="05000000000000000000" pitchFamily="2" charset="2"/>
              </a:rPr>
              <a:t>Both of these investors are looking at this hypothetical private equity fund: Eco-Investors Fund I, which invests in energy efficiency firms that work with small businesses</a:t>
            </a:r>
          </a:p>
          <a:p>
            <a:pPr marL="650841" lvl="1" indent="-177502">
              <a:buFontTx/>
              <a:buChar char="-"/>
            </a:pPr>
            <a:r>
              <a:rPr lang="en-US" baseline="0" dirty="0" smtClean="0">
                <a:sym typeface="Wingdings" panose="05000000000000000000" pitchFamily="2" charset="2"/>
              </a:rPr>
              <a:t>Athena has assessed the social impact potential of the investment across each of these five categories</a:t>
            </a:r>
          </a:p>
          <a:p>
            <a:pPr marL="650841" lvl="1" indent="-177502">
              <a:buFontTx/>
              <a:buChar char="-"/>
            </a:pPr>
            <a:r>
              <a:rPr lang="en-US" baseline="0" dirty="0" smtClean="0">
                <a:sym typeface="Wingdings" panose="05000000000000000000" pitchFamily="2" charset="2"/>
              </a:rPr>
              <a:t>Generally, Athena may use a scale of -2 to +2 to score these investments, but they have been converted here into measure of return ranging from -20% to +20%</a:t>
            </a:r>
          </a:p>
          <a:p>
            <a:pPr marL="650841" lvl="1" indent="-177502">
              <a:buFontTx/>
              <a:buChar char="-"/>
            </a:pPr>
            <a:r>
              <a:rPr lang="en-US" baseline="0" dirty="0" smtClean="0">
                <a:sym typeface="Wingdings" panose="05000000000000000000" pitchFamily="2" charset="2"/>
              </a:rPr>
              <a:t>Eco-Investors Fund I is, very strong on the environment, but it has little to no effect in the other categories</a:t>
            </a:r>
          </a:p>
        </p:txBody>
      </p:sp>
      <p:sp>
        <p:nvSpPr>
          <p:cNvPr id="4" name="Slide Number Placeholder 3"/>
          <p:cNvSpPr>
            <a:spLocks noGrp="1"/>
          </p:cNvSpPr>
          <p:nvPr>
            <p:ph type="sldNum" sz="quarter" idx="10"/>
          </p:nvPr>
        </p:nvSpPr>
        <p:spPr/>
        <p:txBody>
          <a:bodyPr/>
          <a:lstStyle/>
          <a:p>
            <a:fld id="{CBE1EC8F-2CBE-4853-A5A9-A35F50AC7429}" type="slidenum">
              <a:rPr lang="en-US" smtClean="0"/>
              <a:t>31</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The social return calculations combines an objective assessment of an investment’s social impact with an investor’s unique preferences</a:t>
            </a:r>
          </a:p>
          <a:p>
            <a:pPr marL="177502" indent="-177502">
              <a:buFontTx/>
              <a:buChar char="-"/>
            </a:pPr>
            <a:r>
              <a:rPr lang="en-US" baseline="0" dirty="0" smtClean="0">
                <a:sym typeface="Wingdings" panose="05000000000000000000" pitchFamily="2" charset="2"/>
              </a:rPr>
              <a:t>Consider two investors, one cares about the environment and women’s empowerment; the other is passionate about their local community</a:t>
            </a:r>
          </a:p>
          <a:p>
            <a:pPr marL="177502" indent="-177502">
              <a:buFontTx/>
              <a:buChar char="-"/>
            </a:pPr>
            <a:r>
              <a:rPr lang="en-US" baseline="0" dirty="0" smtClean="0">
                <a:sym typeface="Wingdings" panose="05000000000000000000" pitchFamily="2" charset="2"/>
              </a:rPr>
              <a:t>Both of these investors are looking at this hypothetical private equity fund: Eco-Investors Fund I, which invests in energy efficiency firms that work with small businesses</a:t>
            </a:r>
          </a:p>
          <a:p>
            <a:pPr marL="650841" lvl="1" indent="-177502">
              <a:buFontTx/>
              <a:buChar char="-"/>
            </a:pPr>
            <a:r>
              <a:rPr lang="en-US" baseline="0" dirty="0" smtClean="0">
                <a:sym typeface="Wingdings" panose="05000000000000000000" pitchFamily="2" charset="2"/>
              </a:rPr>
              <a:t>Athena has assessed the social impact potential of the investment across each of these five categories</a:t>
            </a:r>
          </a:p>
          <a:p>
            <a:pPr marL="650841" lvl="1" indent="-177502">
              <a:buFontTx/>
              <a:buChar char="-"/>
            </a:pPr>
            <a:r>
              <a:rPr lang="en-US" baseline="0" dirty="0" smtClean="0">
                <a:sym typeface="Wingdings" panose="05000000000000000000" pitchFamily="2" charset="2"/>
              </a:rPr>
              <a:t>Generally, Athena may use a scale of -2 to +2 to score these investments, but they have been converted here into measure of return ranging from -20% to +20%</a:t>
            </a:r>
          </a:p>
          <a:p>
            <a:pPr marL="650841" lvl="1" indent="-177502">
              <a:buFontTx/>
              <a:buChar char="-"/>
            </a:pPr>
            <a:r>
              <a:rPr lang="en-US" baseline="0" dirty="0" smtClean="0">
                <a:sym typeface="Wingdings" panose="05000000000000000000" pitchFamily="2" charset="2"/>
              </a:rPr>
              <a:t>Eco-Investors Fund I is, very strong on the environment, but it has little to no effect in the other categories</a:t>
            </a:r>
          </a:p>
        </p:txBody>
      </p:sp>
      <p:sp>
        <p:nvSpPr>
          <p:cNvPr id="4" name="Slide Number Placeholder 3"/>
          <p:cNvSpPr>
            <a:spLocks noGrp="1"/>
          </p:cNvSpPr>
          <p:nvPr>
            <p:ph type="sldNum" sz="quarter" idx="10"/>
          </p:nvPr>
        </p:nvSpPr>
        <p:spPr/>
        <p:txBody>
          <a:bodyPr/>
          <a:lstStyle/>
          <a:p>
            <a:fld id="{CBE1EC8F-2CBE-4853-A5A9-A35F50AC7429}" type="slidenum">
              <a:rPr lang="en-US" smtClean="0"/>
              <a:t>32</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The social return calculations combines an objective assessment of an investment’s social impact with an investor’s unique preferences</a:t>
            </a:r>
          </a:p>
          <a:p>
            <a:pPr marL="177502" indent="-177502">
              <a:buFontTx/>
              <a:buChar char="-"/>
            </a:pPr>
            <a:r>
              <a:rPr lang="en-US" baseline="0" dirty="0" smtClean="0">
                <a:sym typeface="Wingdings" panose="05000000000000000000" pitchFamily="2" charset="2"/>
              </a:rPr>
              <a:t>Consider two investors, one cares about the environment and women’s empowerment; the other is passionate about their local community</a:t>
            </a:r>
          </a:p>
          <a:p>
            <a:pPr marL="177502" indent="-177502">
              <a:buFontTx/>
              <a:buChar char="-"/>
            </a:pPr>
            <a:r>
              <a:rPr lang="en-US" baseline="0" dirty="0" smtClean="0">
                <a:sym typeface="Wingdings" panose="05000000000000000000" pitchFamily="2" charset="2"/>
              </a:rPr>
              <a:t>Both of these investors are looking at this hypothetical private equity fund: Eco-Investors Fund I, which invests in energy efficiency firms that work with small businesses</a:t>
            </a:r>
          </a:p>
          <a:p>
            <a:pPr marL="650841" lvl="1" indent="-177502">
              <a:buFontTx/>
              <a:buChar char="-"/>
            </a:pPr>
            <a:r>
              <a:rPr lang="en-US" baseline="0" dirty="0" smtClean="0">
                <a:sym typeface="Wingdings" panose="05000000000000000000" pitchFamily="2" charset="2"/>
              </a:rPr>
              <a:t>Athena has assessed the social impact potential of the investment across each of these five categories</a:t>
            </a:r>
          </a:p>
          <a:p>
            <a:pPr marL="650841" lvl="1" indent="-177502">
              <a:buFontTx/>
              <a:buChar char="-"/>
            </a:pPr>
            <a:r>
              <a:rPr lang="en-US" baseline="0" dirty="0" smtClean="0">
                <a:sym typeface="Wingdings" panose="05000000000000000000" pitchFamily="2" charset="2"/>
              </a:rPr>
              <a:t>Generally, Athena may use a scale of -2 to +2 to score these investments, but they have been converted here into measure of return ranging from -20% to +20%</a:t>
            </a:r>
          </a:p>
          <a:p>
            <a:pPr marL="650841" lvl="1" indent="-177502">
              <a:buFontTx/>
              <a:buChar char="-"/>
            </a:pPr>
            <a:r>
              <a:rPr lang="en-US" baseline="0" dirty="0" smtClean="0">
                <a:sym typeface="Wingdings" panose="05000000000000000000" pitchFamily="2" charset="2"/>
              </a:rPr>
              <a:t>Eco-Investors Fund I is, very strong on the environment, but it has little to no effect in the other categories</a:t>
            </a:r>
          </a:p>
        </p:txBody>
      </p:sp>
      <p:sp>
        <p:nvSpPr>
          <p:cNvPr id="4" name="Slide Number Placeholder 3"/>
          <p:cNvSpPr>
            <a:spLocks noGrp="1"/>
          </p:cNvSpPr>
          <p:nvPr>
            <p:ph type="sldNum" sz="quarter" idx="10"/>
          </p:nvPr>
        </p:nvSpPr>
        <p:spPr/>
        <p:txBody>
          <a:bodyPr/>
          <a:lstStyle/>
          <a:p>
            <a:fld id="{CBE1EC8F-2CBE-4853-A5A9-A35F50AC7429}" type="slidenum">
              <a:rPr lang="en-US" smtClean="0"/>
              <a:t>33</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All these variables, impact enthusiasm, social impact and investor preferences are brought together in the investment selection process with the Social Sharpe</a:t>
            </a:r>
          </a:p>
          <a:p>
            <a:pPr marL="177502" indent="-177502">
              <a:buFontTx/>
              <a:buChar char="-"/>
            </a:pPr>
            <a:r>
              <a:rPr lang="en-US" baseline="0" dirty="0" smtClean="0">
                <a:sym typeface="Wingdings" panose="05000000000000000000" pitchFamily="2" charset="2"/>
              </a:rPr>
              <a:t>The Social Sharpe is an equation that measures the total return of an investment, from social and financial sources, per unit of financial risk</a:t>
            </a:r>
          </a:p>
          <a:p>
            <a:pPr marL="177502" indent="-177502">
              <a:buFontTx/>
              <a:buChar char="-"/>
            </a:pPr>
            <a:r>
              <a:rPr lang="en-US" baseline="0" dirty="0" smtClean="0">
                <a:sym typeface="Wingdings" panose="05000000000000000000" pitchFamily="2" charset="2"/>
              </a:rPr>
              <a:t>The higher the social </a:t>
            </a:r>
            <a:r>
              <a:rPr lang="en-US" baseline="0" dirty="0" err="1" smtClean="0">
                <a:sym typeface="Wingdings" panose="05000000000000000000" pitchFamily="2" charset="2"/>
              </a:rPr>
              <a:t>sharpe</a:t>
            </a:r>
            <a:r>
              <a:rPr lang="en-US" baseline="0" dirty="0" smtClean="0">
                <a:sym typeface="Wingdings" panose="05000000000000000000" pitchFamily="2" charset="2"/>
              </a:rPr>
              <a:t>, the greater the utility for the investor</a:t>
            </a:r>
          </a:p>
        </p:txBody>
      </p:sp>
      <p:sp>
        <p:nvSpPr>
          <p:cNvPr id="4" name="Slide Number Placeholder 3"/>
          <p:cNvSpPr>
            <a:spLocks noGrp="1"/>
          </p:cNvSpPr>
          <p:nvPr>
            <p:ph type="sldNum" sz="quarter" idx="10"/>
          </p:nvPr>
        </p:nvSpPr>
        <p:spPr/>
        <p:txBody>
          <a:bodyPr/>
          <a:lstStyle/>
          <a:p>
            <a:fld id="{CBE1EC8F-2CBE-4853-A5A9-A35F50AC7429}" type="slidenum">
              <a:rPr lang="en-US" smtClean="0"/>
              <a:t>34</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Example of how these variables come together to select investments</a:t>
            </a:r>
          </a:p>
          <a:p>
            <a:pPr marL="177502" indent="-177502">
              <a:buFontTx/>
              <a:buChar char="-"/>
            </a:pPr>
            <a:r>
              <a:rPr lang="en-US" baseline="0" dirty="0" smtClean="0">
                <a:sym typeface="Wingdings" panose="05000000000000000000" pitchFamily="2" charset="2"/>
              </a:rPr>
              <a:t>In the first scenario, the investor is choosing amongst 4 funds, each of which deliver varying amounts of risk and return</a:t>
            </a:r>
          </a:p>
          <a:p>
            <a:pPr marL="177502" indent="-177502">
              <a:buFontTx/>
              <a:buChar char="-"/>
            </a:pPr>
            <a:r>
              <a:rPr lang="en-US" baseline="0" dirty="0" smtClean="0">
                <a:sym typeface="Wingdings" panose="05000000000000000000" pitchFamily="2" charset="2"/>
              </a:rPr>
              <a:t>Based on the Social Sharpe ratio, Fund 1 is the best option for the investor</a:t>
            </a:r>
          </a:p>
          <a:p>
            <a:pPr marL="650841" lvl="1" indent="-177502">
              <a:buFontTx/>
              <a:buChar char="-"/>
            </a:pPr>
            <a:r>
              <a:rPr lang="en-US" baseline="0" dirty="0" smtClean="0">
                <a:sym typeface="Wingdings" panose="05000000000000000000" pitchFamily="2" charset="2"/>
              </a:rPr>
              <a:t>The investor has a low impact enthusiasm and is probably a Financial First investor</a:t>
            </a:r>
          </a:p>
          <a:p>
            <a:pPr marL="650841" lvl="1" indent="-177502">
              <a:buFontTx/>
              <a:buChar char="-"/>
            </a:pPr>
            <a:r>
              <a:rPr lang="en-US" baseline="0" dirty="0" smtClean="0">
                <a:sym typeface="Wingdings" panose="05000000000000000000" pitchFamily="2" charset="2"/>
              </a:rPr>
              <a:t>She is not willing to sacrifice much financial return in order to earn social return</a:t>
            </a:r>
          </a:p>
          <a:p>
            <a:pPr marL="650841" lvl="1" indent="-177502">
              <a:buFontTx/>
              <a:buChar char="-"/>
            </a:pPr>
            <a:r>
              <a:rPr lang="en-US" baseline="0" dirty="0" smtClean="0">
                <a:sym typeface="Wingdings" panose="05000000000000000000" pitchFamily="2" charset="2"/>
              </a:rPr>
              <a:t>Fund 1 offers the right combination</a:t>
            </a:r>
          </a:p>
        </p:txBody>
      </p:sp>
      <p:sp>
        <p:nvSpPr>
          <p:cNvPr id="4" name="Slide Number Placeholder 3"/>
          <p:cNvSpPr>
            <a:spLocks noGrp="1"/>
          </p:cNvSpPr>
          <p:nvPr>
            <p:ph type="sldNum" sz="quarter" idx="10"/>
          </p:nvPr>
        </p:nvSpPr>
        <p:spPr/>
        <p:txBody>
          <a:bodyPr/>
          <a:lstStyle/>
          <a:p>
            <a:fld id="{CBE1EC8F-2CBE-4853-A5A9-A35F50AC7429}" type="slidenum">
              <a:rPr lang="en-US" smtClean="0"/>
              <a:t>35</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Example of how these variables come together to select investments</a:t>
            </a:r>
          </a:p>
          <a:p>
            <a:pPr marL="177502" indent="-177502">
              <a:buFontTx/>
              <a:buChar char="-"/>
            </a:pPr>
            <a:r>
              <a:rPr lang="en-US" baseline="0" dirty="0" smtClean="0">
                <a:sym typeface="Wingdings" panose="05000000000000000000" pitchFamily="2" charset="2"/>
              </a:rPr>
              <a:t>In the first scenario, the investor is choosing amongst 4 funds, each of which deliver varying amounts of risk and return</a:t>
            </a:r>
          </a:p>
          <a:p>
            <a:pPr marL="177502" indent="-177502">
              <a:buFontTx/>
              <a:buChar char="-"/>
            </a:pPr>
            <a:r>
              <a:rPr lang="en-US" baseline="0" dirty="0" smtClean="0">
                <a:sym typeface="Wingdings" panose="05000000000000000000" pitchFamily="2" charset="2"/>
              </a:rPr>
              <a:t>Based on the Social Sharpe ratio, Fund 1 is the best option for the investor</a:t>
            </a:r>
          </a:p>
          <a:p>
            <a:pPr marL="650841" lvl="1" indent="-177502">
              <a:buFontTx/>
              <a:buChar char="-"/>
            </a:pPr>
            <a:r>
              <a:rPr lang="en-US" baseline="0" dirty="0" smtClean="0">
                <a:sym typeface="Wingdings" panose="05000000000000000000" pitchFamily="2" charset="2"/>
              </a:rPr>
              <a:t>The investor has a low impact enthusiasm and is probably a Financial First investor</a:t>
            </a:r>
          </a:p>
          <a:p>
            <a:pPr marL="650841" lvl="1" indent="-177502">
              <a:buFontTx/>
              <a:buChar char="-"/>
            </a:pPr>
            <a:r>
              <a:rPr lang="en-US" baseline="0" dirty="0" smtClean="0">
                <a:sym typeface="Wingdings" panose="05000000000000000000" pitchFamily="2" charset="2"/>
              </a:rPr>
              <a:t>She is not willing to sacrifice much financial return in order to earn social return</a:t>
            </a:r>
          </a:p>
          <a:p>
            <a:pPr marL="650841" lvl="1" indent="-177502">
              <a:buFontTx/>
              <a:buChar char="-"/>
            </a:pPr>
            <a:r>
              <a:rPr lang="en-US" baseline="0" dirty="0" smtClean="0">
                <a:sym typeface="Wingdings" panose="05000000000000000000" pitchFamily="2" charset="2"/>
              </a:rPr>
              <a:t>Fund 1 offers the right combination</a:t>
            </a:r>
          </a:p>
        </p:txBody>
      </p:sp>
      <p:sp>
        <p:nvSpPr>
          <p:cNvPr id="4" name="Slide Number Placeholder 3"/>
          <p:cNvSpPr>
            <a:spLocks noGrp="1"/>
          </p:cNvSpPr>
          <p:nvPr>
            <p:ph type="sldNum" sz="quarter" idx="10"/>
          </p:nvPr>
        </p:nvSpPr>
        <p:spPr/>
        <p:txBody>
          <a:bodyPr/>
          <a:lstStyle/>
          <a:p>
            <a:fld id="{CBE1EC8F-2CBE-4853-A5A9-A35F50AC7429}" type="slidenum">
              <a:rPr lang="en-US" smtClean="0"/>
              <a:t>36</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Example of how these variables come together to select investments</a:t>
            </a:r>
          </a:p>
          <a:p>
            <a:pPr marL="177502" indent="-177502">
              <a:buFontTx/>
              <a:buChar char="-"/>
            </a:pPr>
            <a:r>
              <a:rPr lang="en-US" baseline="0" dirty="0" smtClean="0">
                <a:sym typeface="Wingdings" panose="05000000000000000000" pitchFamily="2" charset="2"/>
              </a:rPr>
              <a:t>In the second scenario, the investor has a high impact enthusiasm coefficient, which is consistent with an Impact-First investor</a:t>
            </a:r>
          </a:p>
          <a:p>
            <a:pPr marL="177502" indent="-177502">
              <a:buFontTx/>
              <a:buChar char="-"/>
            </a:pPr>
            <a:r>
              <a:rPr lang="en-US" baseline="0" dirty="0" smtClean="0">
                <a:sym typeface="Wingdings" panose="05000000000000000000" pitchFamily="2" charset="2"/>
              </a:rPr>
              <a:t>Based on the Social Sharpe ratio, Fund 4 is the best option for the investor</a:t>
            </a:r>
          </a:p>
          <a:p>
            <a:pPr marL="650841" lvl="1" indent="-177502">
              <a:buFontTx/>
              <a:buChar char="-"/>
            </a:pPr>
            <a:r>
              <a:rPr lang="en-US" baseline="0" dirty="0" smtClean="0">
                <a:sym typeface="Wingdings" panose="05000000000000000000" pitchFamily="2" charset="2"/>
              </a:rPr>
              <a:t>Though it has the lowest financial return, it has the highest social return</a:t>
            </a:r>
          </a:p>
          <a:p>
            <a:pPr marL="650841" lvl="1" indent="-177502">
              <a:buFontTx/>
              <a:buChar char="-"/>
            </a:pPr>
            <a:r>
              <a:rPr lang="en-US" baseline="0" dirty="0" smtClean="0">
                <a:sym typeface="Wingdings" panose="05000000000000000000" pitchFamily="2" charset="2"/>
              </a:rPr>
              <a:t>The investor prioritizes that social return above other factors, making Fund 4 the best choice</a:t>
            </a:r>
          </a:p>
        </p:txBody>
      </p:sp>
      <p:sp>
        <p:nvSpPr>
          <p:cNvPr id="4" name="Slide Number Placeholder 3"/>
          <p:cNvSpPr>
            <a:spLocks noGrp="1"/>
          </p:cNvSpPr>
          <p:nvPr>
            <p:ph type="sldNum" sz="quarter" idx="10"/>
          </p:nvPr>
        </p:nvSpPr>
        <p:spPr/>
        <p:txBody>
          <a:bodyPr/>
          <a:lstStyle/>
          <a:p>
            <a:fld id="{CBE1EC8F-2CBE-4853-A5A9-A35F50AC7429}" type="slidenum">
              <a:rPr lang="en-US" smtClean="0"/>
              <a:t>37</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Investment management is a process with multiple steps; social return is integrated primarily in three</a:t>
            </a:r>
          </a:p>
          <a:p>
            <a:pPr marL="177502" indent="-177502">
              <a:buFontTx/>
              <a:buChar char="-"/>
            </a:pPr>
            <a:r>
              <a:rPr lang="en-US" baseline="0" dirty="0" smtClean="0">
                <a:sym typeface="Wingdings" panose="05000000000000000000" pitchFamily="2" charset="2"/>
              </a:rPr>
              <a:t>The investment management process begins with the Investment Policy Statement</a:t>
            </a:r>
          </a:p>
          <a:p>
            <a:pPr marL="650841" lvl="1" indent="-177502">
              <a:buFontTx/>
              <a:buChar char="-"/>
            </a:pPr>
            <a:r>
              <a:rPr lang="en-US" baseline="0" dirty="0" smtClean="0">
                <a:sym typeface="Wingdings" panose="05000000000000000000" pitchFamily="2" charset="2"/>
              </a:rPr>
              <a:t>Establishes the risk and return requirements of the investor as well as any additional constraints that must be imposed on the portfolio</a:t>
            </a:r>
          </a:p>
          <a:p>
            <a:pPr marL="177502" indent="-177502">
              <a:buFontTx/>
              <a:buChar char="-"/>
            </a:pPr>
            <a:r>
              <a:rPr lang="en-US" baseline="0" dirty="0" smtClean="0">
                <a:sym typeface="Wingdings" panose="05000000000000000000" pitchFamily="2" charset="2"/>
              </a:rPr>
              <a:t>Next, investment managers assess the risk and return characteristics of the various segments of the market and record their expectations</a:t>
            </a:r>
          </a:p>
          <a:p>
            <a:pPr marL="177502" indent="-177502">
              <a:buFontTx/>
              <a:buChar char="-"/>
            </a:pPr>
            <a:r>
              <a:rPr lang="en-US" baseline="0" dirty="0" smtClean="0">
                <a:sym typeface="Wingdings" panose="05000000000000000000" pitchFamily="2" charset="2"/>
              </a:rPr>
              <a:t>Next, based on those expectations, they decide how much to allocate to each of the various segments</a:t>
            </a:r>
          </a:p>
          <a:p>
            <a:pPr marL="177502" indent="-177502">
              <a:buFontTx/>
              <a:buChar char="-"/>
            </a:pPr>
            <a:r>
              <a:rPr lang="en-US" baseline="0" dirty="0" smtClean="0">
                <a:sym typeface="Wingdings" panose="05000000000000000000" pitchFamily="2" charset="2"/>
              </a:rPr>
              <a:t>With allocations made, they then select investments within each of those segments</a:t>
            </a:r>
          </a:p>
          <a:p>
            <a:pPr marL="177502" indent="-177502">
              <a:buFontTx/>
              <a:buChar char="-"/>
            </a:pPr>
            <a:r>
              <a:rPr lang="en-US" baseline="0" dirty="0" smtClean="0">
                <a:sym typeface="Wingdings" panose="05000000000000000000" pitchFamily="2" charset="2"/>
              </a:rPr>
              <a:t>Finally, managers monitor the performance of those investments</a:t>
            </a:r>
          </a:p>
          <a:p>
            <a:pPr marL="177502" indent="-177502">
              <a:buFontTx/>
              <a:buChar char="-"/>
            </a:pPr>
            <a:r>
              <a:rPr lang="en-US" baseline="0" dirty="0" smtClean="0">
                <a:sym typeface="Wingdings" panose="05000000000000000000" pitchFamily="2" charset="2"/>
              </a:rPr>
              <a:t>The process is a cycle</a:t>
            </a:r>
          </a:p>
        </p:txBody>
      </p:sp>
      <p:sp>
        <p:nvSpPr>
          <p:cNvPr id="4" name="Slide Number Placeholder 3"/>
          <p:cNvSpPr>
            <a:spLocks noGrp="1"/>
          </p:cNvSpPr>
          <p:nvPr>
            <p:ph type="sldNum" sz="quarter" idx="10"/>
          </p:nvPr>
        </p:nvSpPr>
        <p:spPr/>
        <p:txBody>
          <a:bodyPr/>
          <a:lstStyle/>
          <a:p>
            <a:fld id="{CBE1EC8F-2CBE-4853-A5A9-A35F50AC7429}" type="slidenum">
              <a:rPr lang="en-US" smtClean="0"/>
              <a:t>38</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Message: Much of social finance is about intentionality, but investors are also interested in the impact achieved with their capital</a:t>
            </a:r>
          </a:p>
          <a:p>
            <a:pPr marL="177502" indent="-177502">
              <a:buFontTx/>
              <a:buChar char="-"/>
            </a:pPr>
            <a:r>
              <a:rPr lang="en-US" dirty="0">
                <a:sym typeface="Wingdings" panose="05000000000000000000" pitchFamily="2" charset="2"/>
              </a:rPr>
              <a:t>This sample report gives you an idea of how the social return concept can be reported to investors</a:t>
            </a:r>
          </a:p>
          <a:p>
            <a:pPr marL="177502" indent="-177502">
              <a:buFontTx/>
              <a:buChar char="-"/>
            </a:pPr>
            <a:r>
              <a:rPr lang="en-US" dirty="0">
                <a:sym typeface="Wingdings" panose="05000000000000000000" pitchFamily="2" charset="2"/>
              </a:rPr>
              <a:t>The top left table is typical of portfolio reports – it shows an investor’s actual allocations versus their target</a:t>
            </a:r>
          </a:p>
          <a:p>
            <a:pPr marL="650841" lvl="1" indent="-177502">
              <a:buFontTx/>
              <a:buChar char="-"/>
            </a:pPr>
            <a:r>
              <a:rPr lang="en-US" kern="1200" baseline="0" dirty="0" smtClean="0">
                <a:solidFill>
                  <a:schemeClr val="tx1"/>
                </a:solidFill>
                <a:effectLst/>
                <a:latin typeface="+mn-lt"/>
                <a:ea typeface="+mn-ea"/>
                <a:cs typeface="+mn-cs"/>
                <a:sym typeface="Wingdings" panose="05000000000000000000" pitchFamily="2" charset="2"/>
              </a:rPr>
              <a:t>This helps investors and investment managers maintain the appropriate balance between risk and return in a portfolio</a:t>
            </a:r>
          </a:p>
          <a:p>
            <a:pPr marL="177502" indent="-177502">
              <a:buFontTx/>
              <a:buChar char="-"/>
            </a:pPr>
            <a:r>
              <a:rPr lang="en-US" kern="1200" baseline="0" dirty="0" smtClean="0">
                <a:solidFill>
                  <a:schemeClr val="tx1"/>
                </a:solidFill>
                <a:effectLst/>
                <a:latin typeface="+mn-lt"/>
                <a:ea typeface="+mn-ea"/>
                <a:cs typeface="+mn-cs"/>
                <a:sym typeface="Wingdings" panose="05000000000000000000" pitchFamily="2" charset="2"/>
              </a:rPr>
              <a:t>Social return can be presented in a similar fashion</a:t>
            </a:r>
          </a:p>
          <a:p>
            <a:pPr marL="650841" lvl="1" indent="-177502">
              <a:buFontTx/>
              <a:buChar char="-"/>
            </a:pPr>
            <a:r>
              <a:rPr lang="en-US" baseline="0" dirty="0" smtClean="0">
                <a:sym typeface="Wingdings" panose="05000000000000000000" pitchFamily="2" charset="2"/>
              </a:rPr>
              <a:t>This table shows the investor what percentage of their overall social return is coming from each issue area</a:t>
            </a:r>
          </a:p>
          <a:p>
            <a:pPr marL="177502" indent="-177502">
              <a:buFontTx/>
              <a:buChar char="-"/>
            </a:pPr>
            <a:r>
              <a:rPr lang="en-US" baseline="0" dirty="0" smtClean="0">
                <a:sym typeface="Wingdings" panose="05000000000000000000" pitchFamily="2" charset="2"/>
              </a:rPr>
              <a:t>Finally, investors want to know what actual impact their capital has generated</a:t>
            </a:r>
          </a:p>
          <a:p>
            <a:pPr marL="650841" lvl="1" indent="-177502">
              <a:buFontTx/>
              <a:buChar char="-"/>
            </a:pPr>
            <a:r>
              <a:rPr lang="en-US" baseline="0" dirty="0" smtClean="0">
                <a:sym typeface="Wingdings" panose="05000000000000000000" pitchFamily="2" charset="2"/>
              </a:rPr>
              <a:t>These are examples of some metrics that can be provided by issue area</a:t>
            </a:r>
          </a:p>
        </p:txBody>
      </p:sp>
      <p:sp>
        <p:nvSpPr>
          <p:cNvPr id="4" name="Slide Number Placeholder 3"/>
          <p:cNvSpPr>
            <a:spLocks noGrp="1"/>
          </p:cNvSpPr>
          <p:nvPr>
            <p:ph type="sldNum" sz="quarter" idx="10"/>
          </p:nvPr>
        </p:nvSpPr>
        <p:spPr/>
        <p:txBody>
          <a:bodyPr/>
          <a:lstStyle/>
          <a:p>
            <a:fld id="{CBE1EC8F-2CBE-4853-A5A9-A35F50AC7429}" type="slidenum">
              <a:rPr lang="en-US" smtClean="0"/>
              <a:t>39</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a:lstStyle/>
          <a:p>
            <a:r>
              <a:rPr lang="en-US" dirty="0" smtClean="0">
                <a:latin typeface="Calibri" pitchFamily="1" charset="0"/>
              </a:rPr>
              <a:t>Key Message:</a:t>
            </a:r>
            <a:r>
              <a:rPr lang="en-US" baseline="0" dirty="0" smtClean="0">
                <a:latin typeface="Calibri" pitchFamily="1" charset="0"/>
              </a:rPr>
              <a:t> Socially-conscious investing is not new and has a long history</a:t>
            </a:r>
            <a:endParaRPr lang="en-US" dirty="0" smtClean="0">
              <a:latin typeface="Calibri" pitchFamily="1" charset="0"/>
            </a:endParaRPr>
          </a:p>
          <a:p>
            <a:pPr marL="236670" indent="-236670">
              <a:buAutoNum type="arabicParenR"/>
            </a:pPr>
            <a:r>
              <a:rPr lang="en-US" baseline="0" dirty="0" smtClean="0">
                <a:latin typeface="Calibri" pitchFamily="1" charset="0"/>
              </a:rPr>
              <a:t>Religious investors were the pioneers in the field – most of the early efforts are based in religious teaching</a:t>
            </a:r>
          </a:p>
          <a:p>
            <a:pPr marL="236670" indent="-236670">
              <a:buAutoNum type="arabicParenR"/>
            </a:pPr>
            <a:r>
              <a:rPr lang="en-US" baseline="0" dirty="0" smtClean="0">
                <a:latin typeface="Calibri" pitchFamily="1" charset="0"/>
              </a:rPr>
              <a:t>Over time, the field expanded to include broader concerns – incorporating values, not just morals</a:t>
            </a:r>
          </a:p>
          <a:p>
            <a:pPr marL="236670" indent="-236670">
              <a:buAutoNum type="arabicParenR"/>
            </a:pPr>
            <a:r>
              <a:rPr lang="en-US" baseline="0" dirty="0" smtClean="0">
                <a:latin typeface="Calibri" pitchFamily="1" charset="0"/>
              </a:rPr>
              <a:t>Over the past ten years, the field has matured to include impact investing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 FOR QUESTIONS]</a:t>
            </a:r>
          </a:p>
          <a:p>
            <a:endParaRPr lang="en-US" dirty="0" smtClean="0"/>
          </a:p>
          <a:p>
            <a:r>
              <a:rPr lang="en-US" dirty="0" smtClean="0"/>
              <a:t>Case</a:t>
            </a:r>
            <a:r>
              <a:rPr lang="en-US" baseline="0" dirty="0" smtClean="0"/>
              <a:t> Studies available if there is interest in learning about what types of investments Athena has made</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40</a:t>
            </a:fld>
            <a:endParaRPr lang="en-US" dirty="0"/>
          </a:p>
        </p:txBody>
      </p:sp>
    </p:spTree>
    <p:extLst>
      <p:ext uri="{BB962C8B-B14F-4D97-AF65-F5344CB8AC3E}">
        <p14:creationId xmlns:p14="http://schemas.microsoft.com/office/powerpoint/2010/main" val="2597452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[CONCLUDE FOR QUESTIONS]</a:t>
            </a:r>
          </a:p>
          <a:p>
            <a:endParaRPr lang="en-US" dirty="0" smtClean="0"/>
          </a:p>
          <a:p>
            <a:r>
              <a:rPr lang="en-US" dirty="0" smtClean="0"/>
              <a:t>Case</a:t>
            </a:r>
            <a:r>
              <a:rPr lang="en-US" baseline="0" dirty="0" smtClean="0"/>
              <a:t> Studies available if there is interest in learning about what types of investments Athena has made</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41</a:t>
            </a:fld>
            <a:endParaRPr lang="en-US" dirty="0"/>
          </a:p>
        </p:txBody>
      </p:sp>
    </p:spTree>
    <p:extLst>
      <p:ext uri="{BB962C8B-B14F-4D97-AF65-F5344CB8AC3E}">
        <p14:creationId xmlns:p14="http://schemas.microsoft.com/office/powerpoint/2010/main" val="25974520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47243">
              <a:defRPr/>
            </a:pPr>
            <a:r>
              <a:rPr lang="en-US" sz="1400" dirty="0"/>
              <a:t>2011 VY fund, marked at a 23% net IRR vs peers at a 12% net IRR</a:t>
            </a:r>
            <a:br>
              <a:rPr lang="en-US" sz="1400" dirty="0"/>
            </a:br>
            <a:r>
              <a:rPr lang="en-US" sz="1400" dirty="0"/>
              <a:t/>
            </a:r>
            <a:br>
              <a:rPr lang="en-US" sz="1400" dirty="0"/>
            </a:br>
            <a:r>
              <a:rPr lang="en-US" sz="1400" dirty="0"/>
              <a:t>Direct Deal - </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42</a:t>
            </a:fld>
            <a:endParaRPr lang="en-US" dirty="0"/>
          </a:p>
        </p:txBody>
      </p:sp>
    </p:spTree>
    <p:extLst>
      <p:ext uri="{BB962C8B-B14F-4D97-AF65-F5344CB8AC3E}">
        <p14:creationId xmlns:p14="http://schemas.microsoft.com/office/powerpoint/2010/main" val="10063433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47243">
              <a:defRPr/>
            </a:pPr>
            <a:r>
              <a:rPr lang="en-US" sz="1400" dirty="0"/>
              <a:t> </a:t>
            </a: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43</a:t>
            </a:fld>
            <a:endParaRPr lang="en-US" dirty="0"/>
          </a:p>
        </p:txBody>
      </p:sp>
    </p:spTree>
    <p:extLst>
      <p:ext uri="{BB962C8B-B14F-4D97-AF65-F5344CB8AC3E}">
        <p14:creationId xmlns:p14="http://schemas.microsoft.com/office/powerpoint/2010/main" val="10063433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defTabSz="947243">
              <a:defRPr/>
            </a:pPr>
            <a:r>
              <a:rPr lang="en-US" sz="1400" dirty="0"/>
              <a:t>.  SJF seeks to deploy growth capital used for expansions at inflection points, rather than early-stage venture capital to fund technology development and market creation.</a:t>
            </a:r>
          </a:p>
          <a:p>
            <a:endParaRPr lang="en-US" dirty="0" smtClean="0"/>
          </a:p>
          <a:p>
            <a:pPr lvl="2"/>
            <a:r>
              <a:rPr lang="en-US" sz="1400" u="sng" dirty="0"/>
              <a:t>Environment</a:t>
            </a:r>
            <a:r>
              <a:rPr lang="en-US" sz="1400" dirty="0"/>
              <a:t>: solar installations, recycling of cell phones, energy efficiency solutions</a:t>
            </a:r>
          </a:p>
          <a:p>
            <a:pPr lvl="2"/>
            <a:r>
              <a:rPr lang="en-US" sz="1400" u="sng" dirty="0"/>
              <a:t>Job creation/enhancement</a:t>
            </a:r>
            <a:r>
              <a:rPr lang="en-US" sz="1400" dirty="0"/>
              <a:t>: creating new jobs in lower income demographic areas, adding benefits such as healthcare insurance, stock option plans, profit sharing and retirement plans</a:t>
            </a:r>
          </a:p>
          <a:p>
            <a:pPr lvl="2"/>
            <a:r>
              <a:rPr lang="en-US" sz="1400" u="sng" dirty="0"/>
              <a:t>Community</a:t>
            </a:r>
            <a:r>
              <a:rPr lang="en-US" sz="1400" dirty="0"/>
              <a:t>: health &amp; wellness and improved educational outcomes, facilitating work between local yet disadvantaged contractor companies and large retailers</a:t>
            </a:r>
          </a:p>
          <a:p>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44</a:t>
            </a:fld>
            <a:endParaRPr lang="en-US" dirty="0"/>
          </a:p>
        </p:txBody>
      </p:sp>
    </p:spTree>
    <p:extLst>
      <p:ext uri="{BB962C8B-B14F-4D97-AF65-F5344CB8AC3E}">
        <p14:creationId xmlns:p14="http://schemas.microsoft.com/office/powerpoint/2010/main" val="10063433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E1EC8F-2CBE-4853-A5A9-A35F50AC7429}" type="slidenum">
              <a:rPr lang="en-US" smtClean="0"/>
              <a:t>45</a:t>
            </a:fld>
            <a:endParaRPr lang="en-US" dirty="0"/>
          </a:p>
        </p:txBody>
      </p:sp>
    </p:spTree>
    <p:extLst>
      <p:ext uri="{BB962C8B-B14F-4D97-AF65-F5344CB8AC3E}">
        <p14:creationId xmlns:p14="http://schemas.microsoft.com/office/powerpoint/2010/main" val="25974520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E1EC8F-2CBE-4853-A5A9-A35F50AC7429}" type="slidenum">
              <a:rPr lang="en-US" smtClean="0"/>
              <a:t>46</a:t>
            </a:fld>
            <a:endParaRPr lang="en-US" dirty="0"/>
          </a:p>
        </p:txBody>
      </p:sp>
    </p:spTree>
    <p:extLst>
      <p:ext uri="{BB962C8B-B14F-4D97-AF65-F5344CB8AC3E}">
        <p14:creationId xmlns:p14="http://schemas.microsoft.com/office/powerpoint/2010/main" val="38891736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E1EC8F-2CBE-4853-A5A9-A35F50AC7429}" type="slidenum">
              <a:rPr lang="en-US" smtClean="0"/>
              <a:t>47</a:t>
            </a:fld>
            <a:endParaRPr lang="en-US" dirty="0"/>
          </a:p>
        </p:txBody>
      </p:sp>
    </p:spTree>
    <p:extLst>
      <p:ext uri="{BB962C8B-B14F-4D97-AF65-F5344CB8AC3E}">
        <p14:creationId xmlns:p14="http://schemas.microsoft.com/office/powerpoint/2010/main" val="1759357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E1EC8F-2CBE-4853-A5A9-A35F50AC7429}" type="slidenum">
              <a:rPr lang="en-US" smtClean="0"/>
              <a:t>48</a:t>
            </a:fld>
            <a:endParaRPr lang="en-US" dirty="0"/>
          </a:p>
        </p:txBody>
      </p:sp>
    </p:spTree>
    <p:extLst>
      <p:ext uri="{BB962C8B-B14F-4D97-AF65-F5344CB8AC3E}">
        <p14:creationId xmlns:p14="http://schemas.microsoft.com/office/powerpoint/2010/main" val="787594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Message: Social</a:t>
            </a:r>
            <a:r>
              <a:rPr lang="en-US" baseline="0" dirty="0" smtClean="0"/>
              <a:t> Finance is trendy, but it shows no signs of abating</a:t>
            </a:r>
          </a:p>
          <a:p>
            <a:pPr lvl="0"/>
            <a:r>
              <a:rPr lang="en-US" dirty="0"/>
              <a:t>- The field is trendy right now, but there are real dollars behind it</a:t>
            </a:r>
          </a:p>
          <a:p>
            <a:pPr lvl="0"/>
            <a:r>
              <a:rPr lang="en-US" dirty="0"/>
              <a:t>- PRI AUM (as proxy for field) is growing exponentially – doubled three times since its founding; now has $59 trillion of assets under management</a:t>
            </a:r>
          </a:p>
          <a:p>
            <a:pPr lvl="0"/>
            <a:r>
              <a:rPr lang="en-US" dirty="0"/>
              <a:t>- Looking ahead: $30 trillion transfer of wealth to </a:t>
            </a:r>
            <a:r>
              <a:rPr lang="en-US" dirty="0" err="1"/>
              <a:t>Millenials</a:t>
            </a:r>
            <a:r>
              <a:rPr lang="en-US" dirty="0"/>
              <a:t> over next several decades</a:t>
            </a:r>
          </a:p>
          <a:p>
            <a:r>
              <a:rPr lang="en-US" dirty="0"/>
              <a:t>	- 71% of individual investors in Morgan Stanley survey were interest in “sustainable investing”</a:t>
            </a:r>
          </a:p>
          <a:p>
            <a:r>
              <a:rPr lang="en-US" dirty="0"/>
              <a:t>	- millennials 2x more likely to invest in companies that target specific social or environmental outcomes than overall population</a:t>
            </a:r>
            <a:endParaRPr lang="en-US" baseline="0" dirty="0" smtClean="0"/>
          </a:p>
        </p:txBody>
      </p:sp>
      <p:sp>
        <p:nvSpPr>
          <p:cNvPr id="4" name="Slide Number Placeholder 3"/>
          <p:cNvSpPr>
            <a:spLocks noGrp="1"/>
          </p:cNvSpPr>
          <p:nvPr>
            <p:ph type="sldNum" sz="quarter" idx="10"/>
          </p:nvPr>
        </p:nvSpPr>
        <p:spPr/>
        <p:txBody>
          <a:bodyPr/>
          <a:lstStyle/>
          <a:p>
            <a:fld id="{CBE1EC8F-2CBE-4853-A5A9-A35F50AC7429}" type="slidenum">
              <a:rPr lang="en-US" smtClean="0"/>
              <a:t>5</a:t>
            </a:fld>
            <a:endParaRPr lang="en-US" dirty="0"/>
          </a:p>
        </p:txBody>
      </p:sp>
    </p:spTree>
    <p:extLst>
      <p:ext uri="{BB962C8B-B14F-4D97-AF65-F5344CB8AC3E}">
        <p14:creationId xmlns:p14="http://schemas.microsoft.com/office/powerpoint/2010/main" val="1908459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Several attempts have been made to incorporate social factors into investment management</a:t>
            </a:r>
          </a:p>
          <a:p>
            <a:pPr marL="236670" indent="-236670">
              <a:buAutoNum type="arabicParenR"/>
            </a:pPr>
            <a:r>
              <a:rPr lang="en-US" baseline="0" dirty="0" smtClean="0">
                <a:sym typeface="Wingdings" panose="05000000000000000000" pitchFamily="2" charset="2"/>
              </a:rPr>
              <a:t>Several key insights:</a:t>
            </a:r>
          </a:p>
          <a:p>
            <a:pPr marL="710009" lvl="1" indent="-236670">
              <a:buAutoNum type="arabicParenR"/>
            </a:pPr>
            <a:r>
              <a:rPr lang="en-US" baseline="0" dirty="0" smtClean="0">
                <a:sym typeface="Wingdings" panose="05000000000000000000" pitchFamily="2" charset="2"/>
              </a:rPr>
              <a:t>Investments should be evaluated not only on the measures of risk &amp; return, but on the third axis of social impact</a:t>
            </a:r>
          </a:p>
          <a:p>
            <a:pPr marL="710009" lvl="1" indent="-236670">
              <a:buAutoNum type="arabicParenR"/>
            </a:pPr>
            <a:r>
              <a:rPr lang="en-US" baseline="0" dirty="0" smtClean="0">
                <a:sym typeface="Wingdings" panose="05000000000000000000" pitchFamily="2" charset="2"/>
              </a:rPr>
              <a:t>Some investors prioritize impact, while others do not – different levels of commitment of enthusiasm for impact</a:t>
            </a:r>
          </a:p>
          <a:p>
            <a:pPr marL="236670" indent="-236670">
              <a:buAutoNum type="arabicParenR"/>
            </a:pPr>
            <a:r>
              <a:rPr lang="en-US" baseline="0" dirty="0" smtClean="0">
                <a:sym typeface="Wingdings" panose="05000000000000000000" pitchFamily="2" charset="2"/>
              </a:rPr>
              <a:t>Strong contributions to the field, but questions still remain</a:t>
            </a:r>
          </a:p>
        </p:txBody>
      </p:sp>
      <p:sp>
        <p:nvSpPr>
          <p:cNvPr id="4" name="Slide Number Placeholder 3"/>
          <p:cNvSpPr>
            <a:spLocks noGrp="1"/>
          </p:cNvSpPr>
          <p:nvPr>
            <p:ph type="sldNum" sz="quarter" idx="10"/>
          </p:nvPr>
        </p:nvSpPr>
        <p:spPr/>
        <p:txBody>
          <a:bodyPr/>
          <a:lstStyle/>
          <a:p>
            <a:fld id="{CBE1EC8F-2CBE-4853-A5A9-A35F50AC7429}" type="slidenum">
              <a:rPr lang="en-US" smtClean="0"/>
              <a:t>6</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sym typeface="Wingdings" panose="05000000000000000000" pitchFamily="2" charset="2"/>
              </a:rPr>
              <a:t>Key Message: [Walk through what’s missing in the literature]</a:t>
            </a:r>
          </a:p>
          <a:p>
            <a:pPr marL="236670" indent="-236670">
              <a:buAutoNum type="arabicParenR"/>
            </a:pPr>
            <a:r>
              <a:rPr lang="en-US" baseline="0" dirty="0" smtClean="0">
                <a:sym typeface="Wingdings" panose="05000000000000000000" pitchFamily="2" charset="2"/>
              </a:rPr>
              <a:t>There are few examples in the literature – none really – that provide a quantitative framework for dealing with these issues</a:t>
            </a:r>
          </a:p>
          <a:p>
            <a:pPr marL="236670" indent="-236670">
              <a:buAutoNum type="arabicParenR"/>
            </a:pPr>
            <a:r>
              <a:rPr lang="en-US" baseline="0" dirty="0" smtClean="0">
                <a:sym typeface="Wingdings" panose="05000000000000000000" pitchFamily="2" charset="2"/>
              </a:rPr>
              <a:t>While the literature has devote a fair amount of attention to investor willingness to trade financial return for social impact – less time has been spent asking “what kind of impact?”  Investor preferences are generally lost</a:t>
            </a:r>
          </a:p>
          <a:p>
            <a:pPr marL="236670" indent="-236670">
              <a:buAutoNum type="arabicParenR"/>
            </a:pPr>
            <a:r>
              <a:rPr lang="en-US" baseline="0" dirty="0" smtClean="0">
                <a:sym typeface="Wingdings" panose="05000000000000000000" pitchFamily="2" charset="2"/>
              </a:rPr>
              <a:t>Finally, there isn’t much guidance on how to go from the visual of a three-dimensional graph to actually portfolio construction</a:t>
            </a:r>
          </a:p>
          <a:p>
            <a:pPr marL="236670" indent="-236670">
              <a:buAutoNum type="arabicParenR"/>
            </a:pPr>
            <a:r>
              <a:rPr lang="en-US" baseline="0" dirty="0" smtClean="0">
                <a:sym typeface="Wingdings" panose="05000000000000000000" pitchFamily="2" charset="2"/>
              </a:rPr>
              <a:t>The next sections of the presentation will provide Athena’s answers to these questions</a:t>
            </a:r>
          </a:p>
          <a:p>
            <a:pPr marL="236670" indent="-236670">
              <a:buAutoNum type="arabicParenR"/>
            </a:pPr>
            <a:endParaRPr lang="en-US" baseline="0" dirty="0" smtClean="0">
              <a:sym typeface="Wingdings" panose="05000000000000000000" pitchFamily="2" charset="2"/>
            </a:endParaRPr>
          </a:p>
          <a:p>
            <a:r>
              <a:rPr lang="en-US" baseline="0" dirty="0" smtClean="0">
                <a:sym typeface="Wingdings" panose="05000000000000000000" pitchFamily="2" charset="2"/>
              </a:rPr>
              <a:t>[HAND OVER TO LISETTE]</a:t>
            </a:r>
          </a:p>
        </p:txBody>
      </p:sp>
      <p:sp>
        <p:nvSpPr>
          <p:cNvPr id="4" name="Slide Number Placeholder 3"/>
          <p:cNvSpPr>
            <a:spLocks noGrp="1"/>
          </p:cNvSpPr>
          <p:nvPr>
            <p:ph type="sldNum" sz="quarter" idx="10"/>
          </p:nvPr>
        </p:nvSpPr>
        <p:spPr/>
        <p:txBody>
          <a:bodyPr/>
          <a:lstStyle/>
          <a:p>
            <a:fld id="{CBE1EC8F-2CBE-4853-A5A9-A35F50AC7429}" type="slidenum">
              <a:rPr lang="en-US" smtClean="0"/>
              <a:t>7</a:t>
            </a:fld>
            <a:endParaRPr lang="en-US" dirty="0"/>
          </a:p>
        </p:txBody>
      </p:sp>
    </p:spTree>
    <p:extLst>
      <p:ext uri="{BB962C8B-B14F-4D97-AF65-F5344CB8AC3E}">
        <p14:creationId xmlns:p14="http://schemas.microsoft.com/office/powerpoint/2010/main" val="3516693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E1EC8F-2CBE-4853-A5A9-A35F50AC7429}" type="slidenum">
              <a:rPr lang="en-US" smtClean="0"/>
              <a:t>8</a:t>
            </a:fld>
            <a:endParaRPr lang="en-US" dirty="0"/>
          </a:p>
        </p:txBody>
      </p:sp>
    </p:spTree>
    <p:extLst>
      <p:ext uri="{BB962C8B-B14F-4D97-AF65-F5344CB8AC3E}">
        <p14:creationId xmlns:p14="http://schemas.microsoft.com/office/powerpoint/2010/main" val="2597452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Key Message:</a:t>
            </a:r>
            <a:r>
              <a:rPr lang="en-US" baseline="0" dirty="0" smtClean="0"/>
              <a:t> Though there have been innovations through the years, the field of investment management is founded on several key concepts that have come to be known as “Modern Portfolio Theory”</a:t>
            </a:r>
          </a:p>
          <a:p>
            <a:pPr marL="177502" indent="-177502">
              <a:buFontTx/>
              <a:buChar char="-"/>
            </a:pPr>
            <a:r>
              <a:rPr lang="en-US" baseline="0" dirty="0" smtClean="0"/>
              <a:t>Modern Portfolio Theory is the cornerstone of the investment management industry</a:t>
            </a:r>
          </a:p>
          <a:p>
            <a:pPr marL="650841" lvl="1" indent="-177502">
              <a:buFontTx/>
              <a:buChar char="-"/>
            </a:pPr>
            <a:r>
              <a:rPr lang="en-US" baseline="0" dirty="0" smtClean="0"/>
              <a:t>Markowitz began in 1952 with the introduction of the mean-variance framework</a:t>
            </a:r>
          </a:p>
          <a:p>
            <a:pPr marL="650841" lvl="1" indent="-177502">
              <a:buFontTx/>
              <a:buChar char="-"/>
            </a:pPr>
            <a:r>
              <a:rPr lang="en-US" baseline="0" dirty="0" smtClean="0"/>
              <a:t>Sharpe followed in 1964 with the Capital Asset Pricing Model</a:t>
            </a:r>
          </a:p>
          <a:p>
            <a:pPr marL="177502" indent="-177502">
              <a:buFontTx/>
              <a:buChar char="-"/>
            </a:pPr>
            <a:r>
              <a:rPr lang="en-US" baseline="0" dirty="0" smtClean="0"/>
              <a:t>Both models are fundamentally about maximizing individual utility – generating the greatest reward for the lowest amount of risk</a:t>
            </a:r>
          </a:p>
          <a:p>
            <a:pPr marL="650841" lvl="1" indent="-177502">
              <a:buFontTx/>
              <a:buChar char="-"/>
            </a:pPr>
            <a:r>
              <a:rPr lang="en-US" baseline="0" dirty="0" smtClean="0"/>
              <a:t>Utility is measured by financial returns</a:t>
            </a:r>
          </a:p>
          <a:p>
            <a:pPr marL="650841" lvl="1" indent="-177502">
              <a:buFontTx/>
              <a:buChar char="-"/>
            </a:pPr>
            <a:endParaRPr lang="en-US" baseline="0" dirty="0" smtClean="0"/>
          </a:p>
          <a:p>
            <a:pPr marL="236670" indent="-236670">
              <a:buAutoNum type="arabicParenR"/>
            </a:pPr>
            <a:endParaRPr lang="en-US" dirty="0"/>
          </a:p>
        </p:txBody>
      </p:sp>
      <p:sp>
        <p:nvSpPr>
          <p:cNvPr id="4" name="Slide Number Placeholder 3"/>
          <p:cNvSpPr>
            <a:spLocks noGrp="1"/>
          </p:cNvSpPr>
          <p:nvPr>
            <p:ph type="sldNum" sz="quarter" idx="10"/>
          </p:nvPr>
        </p:nvSpPr>
        <p:spPr/>
        <p:txBody>
          <a:bodyPr/>
          <a:lstStyle/>
          <a:p>
            <a:fld id="{CBE1EC8F-2CBE-4853-A5A9-A35F50AC7429}" type="slidenum">
              <a:rPr lang="en-US" smtClean="0"/>
              <a:t>9</a:t>
            </a:fld>
            <a:endParaRPr lang="en-US" dirty="0"/>
          </a:p>
        </p:txBody>
      </p:sp>
    </p:spTree>
    <p:extLst>
      <p:ext uri="{BB962C8B-B14F-4D97-AF65-F5344CB8AC3E}">
        <p14:creationId xmlns:p14="http://schemas.microsoft.com/office/powerpoint/2010/main" val="3687505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2" name="Rectangle 1"/>
          <p:cNvSpPr/>
          <p:nvPr userDrawn="1"/>
        </p:nvSpPr>
        <p:spPr>
          <a:xfrm>
            <a:off x="1307768" y="914400"/>
            <a:ext cx="7836232" cy="3962400"/>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p:cNvCxnSpPr/>
          <p:nvPr userDrawn="1"/>
        </p:nvCxnSpPr>
        <p:spPr>
          <a:xfrm>
            <a:off x="228600" y="4419600"/>
            <a:ext cx="1143000" cy="0"/>
          </a:xfrm>
          <a:prstGeom prst="line">
            <a:avLst/>
          </a:prstGeom>
          <a:ln w="19050">
            <a:solidFill>
              <a:srgbClr val="006BB5"/>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1307768" y="4419600"/>
            <a:ext cx="78362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0" hasCustomPrompt="1"/>
          </p:nvPr>
        </p:nvSpPr>
        <p:spPr>
          <a:xfrm>
            <a:off x="2895600" y="1752600"/>
            <a:ext cx="5943600" cy="1524000"/>
          </a:xfrm>
        </p:spPr>
        <p:txBody>
          <a:bodyPr>
            <a:normAutofit/>
          </a:bodyPr>
          <a:lstStyle>
            <a:lvl1pPr marL="0" indent="0" algn="r">
              <a:buNone/>
              <a:defRPr sz="3600" b="0" baseline="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Title of Deck</a:t>
            </a:r>
          </a:p>
        </p:txBody>
      </p:sp>
      <p:sp>
        <p:nvSpPr>
          <p:cNvPr id="10" name="Text Placeholder 8"/>
          <p:cNvSpPr>
            <a:spLocks noGrp="1"/>
          </p:cNvSpPr>
          <p:nvPr>
            <p:ph type="body" sz="quarter" idx="11" hasCustomPrompt="1"/>
          </p:nvPr>
        </p:nvSpPr>
        <p:spPr>
          <a:xfrm>
            <a:off x="2895600" y="3505200"/>
            <a:ext cx="5943600" cy="838200"/>
          </a:xfrm>
        </p:spPr>
        <p:txBody>
          <a:bodyPr anchor="b">
            <a:normAutofit/>
          </a:bodyPr>
          <a:lstStyle>
            <a:lvl1pPr marL="0" indent="0" algn="r">
              <a:buNone/>
              <a:defRPr sz="2400" baseline="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Date</a:t>
            </a:r>
          </a:p>
        </p:txBody>
      </p:sp>
      <p:sp>
        <p:nvSpPr>
          <p:cNvPr id="11" name="TextBox 10"/>
          <p:cNvSpPr txBox="1"/>
          <p:nvPr userDrawn="1"/>
        </p:nvSpPr>
        <p:spPr>
          <a:xfrm>
            <a:off x="152400" y="5867400"/>
            <a:ext cx="2743200" cy="830997"/>
          </a:xfrm>
          <a:prstGeom prst="rect">
            <a:avLst/>
          </a:prstGeom>
          <a:noFill/>
        </p:spPr>
        <p:txBody>
          <a:bodyPr wrap="square" rtlCol="0">
            <a:spAutoFit/>
          </a:bodyPr>
          <a:lstStyle/>
          <a:p>
            <a:r>
              <a:rPr lang="en-US" sz="800" dirty="0" smtClean="0"/>
              <a:t>Athena Capital Advisors</a:t>
            </a:r>
            <a:r>
              <a:rPr lang="en-US" sz="800" baseline="0" dirty="0" smtClean="0"/>
              <a:t> LLC</a:t>
            </a:r>
          </a:p>
          <a:p>
            <a:r>
              <a:rPr lang="en-US" sz="800" baseline="0" dirty="0" smtClean="0"/>
              <a:t>55 Old Bedford Road</a:t>
            </a:r>
          </a:p>
          <a:p>
            <a:r>
              <a:rPr lang="en-US" sz="800" baseline="0" dirty="0" smtClean="0"/>
              <a:t>Suite 302</a:t>
            </a:r>
          </a:p>
          <a:p>
            <a:r>
              <a:rPr lang="en-US" sz="800" baseline="0" dirty="0" smtClean="0"/>
              <a:t>Lincoln, MA 01773</a:t>
            </a:r>
          </a:p>
          <a:p>
            <a:r>
              <a:rPr lang="en-US" sz="800" baseline="0" dirty="0" smtClean="0"/>
              <a:t>781.274.9300</a:t>
            </a:r>
          </a:p>
          <a:p>
            <a:r>
              <a:rPr lang="en-US" sz="800" baseline="0" dirty="0" smtClean="0"/>
              <a:t>athenacapital.com</a:t>
            </a:r>
            <a:endParaRPr lang="en-US" sz="800" dirty="0"/>
          </a:p>
        </p:txBody>
      </p:sp>
      <p:pic>
        <p:nvPicPr>
          <p:cNvPr id="12" name="Picture 3" descr="F:\Athena Info\MARKETING and SALES\04 Graphics and Photos\01 Athena Logos\Athena Logo horizonta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172200" y="5702300"/>
            <a:ext cx="2698750" cy="107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68963"/>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9" name="Rectangle 8"/>
          <p:cNvSpPr/>
          <p:nvPr userDrawn="1"/>
        </p:nvSpPr>
        <p:spPr>
          <a:xfrm>
            <a:off x="1307768" y="1752600"/>
            <a:ext cx="7836232" cy="2362200"/>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a:off x="228600" y="3657600"/>
            <a:ext cx="1143000" cy="0"/>
          </a:xfrm>
          <a:prstGeom prst="line">
            <a:avLst/>
          </a:prstGeom>
          <a:ln w="19050">
            <a:solidFill>
              <a:srgbClr val="006BB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307768" y="3657600"/>
            <a:ext cx="7836232"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Text Placeholder 8"/>
          <p:cNvSpPr>
            <a:spLocks noGrp="1"/>
          </p:cNvSpPr>
          <p:nvPr>
            <p:ph type="body" sz="quarter" idx="11" hasCustomPrompt="1"/>
          </p:nvPr>
        </p:nvSpPr>
        <p:spPr>
          <a:xfrm>
            <a:off x="1600200" y="2743200"/>
            <a:ext cx="7239000" cy="838200"/>
          </a:xfrm>
        </p:spPr>
        <p:txBody>
          <a:bodyPr anchor="b">
            <a:normAutofit/>
          </a:bodyPr>
          <a:lstStyle>
            <a:lvl1pPr marL="0" indent="0" algn="r">
              <a:buNone/>
              <a:defRPr sz="3200" baseline="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dirty="0" smtClean="0"/>
              <a:t>Section Name</a:t>
            </a:r>
          </a:p>
        </p:txBody>
      </p:sp>
    </p:spTree>
    <p:extLst>
      <p:ext uri="{BB962C8B-B14F-4D97-AF65-F5344CB8AC3E}">
        <p14:creationId xmlns:p14="http://schemas.microsoft.com/office/powerpoint/2010/main" val="17493772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27013" indent="-227013">
              <a:buClr>
                <a:srgbClr val="006BB5"/>
              </a:buClr>
              <a:buFont typeface="Wingdings" panose="05000000000000000000" pitchFamily="2" charset="2"/>
              <a:buChar char="§"/>
              <a:defRPr sz="1800"/>
            </a:lvl1pPr>
            <a:lvl2pPr marL="625475" indent="-285750">
              <a:defRPr sz="1600"/>
            </a:lvl2pPr>
            <a:lvl3pPr marL="974725" indent="-228600">
              <a:defRPr sz="1600"/>
            </a:lvl3pPr>
            <a:lvl4pPr marL="1373188" indent="-228600">
              <a:defRPr sz="1600"/>
            </a:lvl4pPr>
            <a:lvl5pPr marL="1712913" indent="-228600">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0DA01F5-30D9-4794-BE2C-7C74419B0D7D}" type="slidenum">
              <a:rPr lang="en-US" smtClean="0"/>
              <a:t>‹#›</a:t>
            </a:fld>
            <a:endParaRPr lang="en-US" dirty="0"/>
          </a:p>
        </p:txBody>
      </p:sp>
      <p:sp>
        <p:nvSpPr>
          <p:cNvPr id="11" name="Footer Placeholder 2"/>
          <p:cNvSpPr>
            <a:spLocks noGrp="1"/>
          </p:cNvSpPr>
          <p:nvPr>
            <p:ph type="ftr" sz="quarter" idx="10"/>
          </p:nvPr>
        </p:nvSpPr>
        <p:spPr>
          <a:xfrm>
            <a:off x="161925" y="6475413"/>
            <a:ext cx="7877175" cy="306387"/>
          </a:xfrm>
        </p:spPr>
        <p:txBody>
          <a:bodyPr/>
          <a:lstStyle/>
          <a:p>
            <a:pPr>
              <a:defRPr/>
            </a:pPr>
            <a:endParaRPr lang="en-US" dirty="0" smtClean="0">
              <a:latin typeface="TradeGothic-Light" panose="020B0400000000000000" pitchFamily="34" charset="0"/>
            </a:endParaRPr>
          </a:p>
        </p:txBody>
      </p:sp>
    </p:spTree>
    <p:extLst>
      <p:ext uri="{BB962C8B-B14F-4D97-AF65-F5344CB8AC3E}">
        <p14:creationId xmlns:p14="http://schemas.microsoft.com/office/powerpoint/2010/main" val="100727835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with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indent="0">
              <a:buClr>
                <a:srgbClr val="006BB5"/>
              </a:buClr>
              <a:buFont typeface="Wingdings" panose="05000000000000000000" pitchFamily="2" charset="2"/>
              <a:buNone/>
              <a:defRPr sz="1800" b="1">
                <a:solidFill>
                  <a:srgbClr val="006BB5"/>
                </a:solidFill>
              </a:defRPr>
            </a:lvl1pPr>
            <a:lvl2pPr marL="285750" indent="-285750">
              <a:buClr>
                <a:srgbClr val="006BB5"/>
              </a:buClr>
              <a:buFont typeface="Wingdings" panose="05000000000000000000" pitchFamily="2" charset="2"/>
              <a:buChar char="§"/>
              <a:defRPr sz="1600"/>
            </a:lvl2pPr>
            <a:lvl3pPr marL="571500" indent="-228600">
              <a:buFont typeface="Symbol" panose="05050102010706020507" pitchFamily="18" charset="2"/>
              <a:buChar char=""/>
              <a:defRPr sz="1600"/>
            </a:lvl3pPr>
            <a:lvl4pPr marL="912813" indent="-228600">
              <a:buFont typeface="Arial" panose="020B0604020202020204" pitchFamily="34" charset="0"/>
              <a:buChar char="•"/>
              <a:defRPr sz="1600"/>
            </a:lvl4pPr>
            <a:lvl5pPr marL="1260475" indent="-228600">
              <a:buFont typeface="Symbol" panose="05050102010706020507" pitchFamily="18" charset="2"/>
              <a:buChar cha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C0DA01F5-30D9-4794-BE2C-7C74419B0D7D}" type="slidenum">
              <a:rPr lang="en-US" smtClean="0"/>
              <a:t>‹#›</a:t>
            </a:fld>
            <a:endParaRPr lang="en-US" dirty="0"/>
          </a:p>
        </p:txBody>
      </p:sp>
      <p:sp>
        <p:nvSpPr>
          <p:cNvPr id="11" name="Footer Placeholder 2"/>
          <p:cNvSpPr>
            <a:spLocks noGrp="1"/>
          </p:cNvSpPr>
          <p:nvPr>
            <p:ph type="ftr" sz="quarter" idx="10"/>
          </p:nvPr>
        </p:nvSpPr>
        <p:spPr>
          <a:xfrm>
            <a:off x="161925" y="6475413"/>
            <a:ext cx="7877175" cy="306387"/>
          </a:xfrm>
        </p:spPr>
        <p:txBody>
          <a:bodyPr/>
          <a:lstStyle/>
          <a:p>
            <a:pPr>
              <a:defRPr/>
            </a:pPr>
            <a:endParaRPr lang="en-US" dirty="0" smtClean="0">
              <a:latin typeface="TradeGothic-Light" panose="020B0400000000000000" pitchFamily="34" charset="0"/>
            </a:endParaRPr>
          </a:p>
        </p:txBody>
      </p:sp>
    </p:spTree>
    <p:extLst>
      <p:ext uri="{BB962C8B-B14F-4D97-AF65-F5344CB8AC3E}">
        <p14:creationId xmlns:p14="http://schemas.microsoft.com/office/powerpoint/2010/main" val="256235640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1" name="Footer Placeholder 2"/>
          <p:cNvSpPr>
            <a:spLocks noGrp="1"/>
          </p:cNvSpPr>
          <p:nvPr>
            <p:ph type="ftr" sz="quarter" idx="10"/>
          </p:nvPr>
        </p:nvSpPr>
        <p:spPr>
          <a:xfrm>
            <a:off x="161925" y="6475413"/>
            <a:ext cx="7877175" cy="306387"/>
          </a:xfrm>
        </p:spPr>
        <p:txBody>
          <a:bodyPr/>
          <a:lstStyle/>
          <a:p>
            <a:pPr>
              <a:defRPr/>
            </a:pPr>
            <a:endParaRPr lang="en-US" dirty="0" smtClean="0">
              <a:latin typeface="TradeGothic-Light" panose="020B0400000000000000" pitchFamily="34" charset="0"/>
            </a:endParaRPr>
          </a:p>
        </p:txBody>
      </p:sp>
      <p:sp>
        <p:nvSpPr>
          <p:cNvPr id="7" name="Slide Number Placeholder 5"/>
          <p:cNvSpPr>
            <a:spLocks noGrp="1"/>
          </p:cNvSpPr>
          <p:nvPr>
            <p:ph type="sldNum" sz="quarter" idx="12"/>
          </p:nvPr>
        </p:nvSpPr>
        <p:spPr>
          <a:xfrm>
            <a:off x="8153400" y="6356350"/>
            <a:ext cx="838200" cy="365125"/>
          </a:xfrm>
        </p:spPr>
        <p:txBody>
          <a:bodyPr/>
          <a:lstStyle/>
          <a:p>
            <a:fld id="{C0DA01F5-30D9-4794-BE2C-7C74419B0D7D}" type="slidenum">
              <a:rPr lang="en-US" smtClean="0"/>
              <a:t>‹#›</a:t>
            </a:fld>
            <a:endParaRPr lang="en-US" dirty="0"/>
          </a:p>
        </p:txBody>
      </p:sp>
    </p:spTree>
    <p:extLst>
      <p:ext uri="{BB962C8B-B14F-4D97-AF65-F5344CB8AC3E}">
        <p14:creationId xmlns:p14="http://schemas.microsoft.com/office/powerpoint/2010/main" val="3956381725"/>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EC281F-C0A3-46A6-8B68-A0F9FE365A78}" type="slidenum">
              <a:rPr lang="en-US" smtClean="0"/>
              <a:t>‹#›</a:t>
            </a:fld>
            <a:endParaRPr lang="en-US"/>
          </a:p>
        </p:txBody>
      </p:sp>
    </p:spTree>
    <p:extLst>
      <p:ext uri="{BB962C8B-B14F-4D97-AF65-F5344CB8AC3E}">
        <p14:creationId xmlns:p14="http://schemas.microsoft.com/office/powerpoint/2010/main" val="3416279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 Id="rId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 y="98302"/>
            <a:ext cx="7308215" cy="732971"/>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8600" y="1112837"/>
            <a:ext cx="8534400" cy="5135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228600" y="6416675"/>
            <a:ext cx="7391400" cy="365125"/>
          </a:xfrm>
          <a:prstGeom prst="rect">
            <a:avLst/>
          </a:prstGeom>
        </p:spPr>
        <p:txBody>
          <a:bodyPr vert="horz" lIns="91440" tIns="45720" rIns="91440" bIns="45720" rtlCol="0" anchor="b"/>
          <a:lstStyle>
            <a:lvl1pPr algn="l">
              <a:defRPr sz="800">
                <a:solidFill>
                  <a:schemeClr val="tx1">
                    <a:tint val="75000"/>
                  </a:schemeClr>
                </a:solidFill>
              </a:defRPr>
            </a:lvl1pPr>
          </a:lstStyle>
          <a:p>
            <a:endParaRPr lang="en-US" dirty="0" smtClean="0"/>
          </a:p>
        </p:txBody>
      </p:sp>
      <p:sp>
        <p:nvSpPr>
          <p:cNvPr id="6" name="Slide Number Placeholder 5"/>
          <p:cNvSpPr>
            <a:spLocks noGrp="1"/>
          </p:cNvSpPr>
          <p:nvPr>
            <p:ph type="sldNum" sz="quarter" idx="4"/>
          </p:nvPr>
        </p:nvSpPr>
        <p:spPr>
          <a:xfrm>
            <a:off x="8153400" y="6356350"/>
            <a:ext cx="838200" cy="365125"/>
          </a:xfrm>
          <a:prstGeom prst="rect">
            <a:avLst/>
          </a:prstGeom>
        </p:spPr>
        <p:txBody>
          <a:bodyPr vert="horz" lIns="91440" tIns="45720" rIns="91440" bIns="45720" rtlCol="0" anchor="b"/>
          <a:lstStyle>
            <a:lvl1pPr algn="r">
              <a:defRPr sz="800">
                <a:solidFill>
                  <a:schemeClr val="tx1">
                    <a:tint val="75000"/>
                  </a:schemeClr>
                </a:solidFill>
              </a:defRPr>
            </a:lvl1pPr>
          </a:lstStyle>
          <a:p>
            <a:fld id="{C0DA01F5-30D9-4794-BE2C-7C74419B0D7D}" type="slidenum">
              <a:rPr lang="en-US" smtClean="0"/>
              <a:pPr/>
              <a:t>‹#›</a:t>
            </a:fld>
            <a:endParaRPr lang="en-US" dirty="0"/>
          </a:p>
        </p:txBody>
      </p:sp>
      <p:cxnSp>
        <p:nvCxnSpPr>
          <p:cNvPr id="11" name="Straight Connector 10"/>
          <p:cNvCxnSpPr/>
          <p:nvPr/>
        </p:nvCxnSpPr>
        <p:spPr>
          <a:xfrm>
            <a:off x="228600" y="831273"/>
            <a:ext cx="8915400" cy="0"/>
          </a:xfrm>
          <a:prstGeom prst="line">
            <a:avLst/>
          </a:prstGeom>
          <a:ln w="19050">
            <a:solidFill>
              <a:srgbClr val="006BB5"/>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467600" y="221673"/>
            <a:ext cx="1676399" cy="692727"/>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p:nvCxnSpPr>
        <p:spPr>
          <a:xfrm>
            <a:off x="7460615" y="831273"/>
            <a:ext cx="16833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descr="F:\Athena Info\MARKETING and SALES\04 Graphics and Photos\01 Athena Logos\Athena_Logo_horiz_white.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08701" y="315784"/>
            <a:ext cx="1379682" cy="458323"/>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userDrawn="1"/>
        </p:nvCxnSpPr>
        <p:spPr>
          <a:xfrm>
            <a:off x="228600" y="831273"/>
            <a:ext cx="8915400" cy="0"/>
          </a:xfrm>
          <a:prstGeom prst="line">
            <a:avLst/>
          </a:prstGeom>
          <a:ln w="19050">
            <a:solidFill>
              <a:srgbClr val="006BB5"/>
            </a:solidFill>
          </a:ln>
        </p:spPr>
        <p:style>
          <a:lnRef idx="1">
            <a:schemeClr val="accent1"/>
          </a:lnRef>
          <a:fillRef idx="0">
            <a:schemeClr val="accent1"/>
          </a:fillRef>
          <a:effectRef idx="0">
            <a:schemeClr val="accent1"/>
          </a:effectRef>
          <a:fontRef idx="minor">
            <a:schemeClr val="tx1"/>
          </a:fontRef>
        </p:style>
      </p:cxnSp>
      <p:sp>
        <p:nvSpPr>
          <p:cNvPr id="12" name="Rectangle 11"/>
          <p:cNvSpPr/>
          <p:nvPr userDrawn="1"/>
        </p:nvSpPr>
        <p:spPr>
          <a:xfrm>
            <a:off x="7467600" y="221673"/>
            <a:ext cx="1676399" cy="692727"/>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p:cNvCxnSpPr/>
          <p:nvPr userDrawn="1"/>
        </p:nvCxnSpPr>
        <p:spPr>
          <a:xfrm>
            <a:off x="7460615" y="831273"/>
            <a:ext cx="168338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Picture 2" descr="F:\Athena Info\MARKETING and SALES\04 Graphics and Photos\01 Athena Logos\Athena_Logo_horiz_white.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608701" y="315784"/>
            <a:ext cx="1379682" cy="45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199942"/>
      </p:ext>
    </p:extLst>
  </p:cSld>
  <p:clrMap bg1="lt1" tx1="dk1" bg2="lt2" tx2="dk2" accent1="accent1" accent2="accent2" accent3="accent3" accent4="accent4" accent5="accent5" accent6="accent6" hlink="hlink" folHlink="folHlink"/>
  <p:sldLayoutIdLst>
    <p:sldLayoutId id="2147483684" r:id="rId1"/>
    <p:sldLayoutId id="2147483673" r:id="rId2"/>
    <p:sldLayoutId id="2147483693" r:id="rId3"/>
    <p:sldLayoutId id="2147483694" r:id="rId4"/>
    <p:sldLayoutId id="2147483695" r:id="rId5"/>
    <p:sldLayoutId id="2147483696" r:id="rId6"/>
  </p:sldLayoutIdLst>
  <p:timing>
    <p:tnLst>
      <p:par>
        <p:cTn xmlns:p14="http://schemas.microsoft.com/office/powerpoint/2010/main" id="1" dur="indefinite" restart="never" nodeType="tmRoot"/>
      </p:par>
    </p:tnLst>
  </p:timing>
  <p:hf hdr="0" ftr="0" dt="0"/>
  <p:txStyles>
    <p:titleStyle>
      <a:lvl1pPr algn="l" defTabSz="914400" rtl="0" eaLnBrk="1" latinLnBrk="0" hangingPunct="1">
        <a:spcBef>
          <a:spcPct val="0"/>
        </a:spcBef>
        <a:buNone/>
        <a:defRPr sz="2400" kern="1200">
          <a:solidFill>
            <a:srgbClr val="006BB5"/>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9.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oleObject" Target="../embeddings/oleObject2.bin"/><Relationship Id="rId5"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3.bin"/><Relationship Id="rId5" Type="http://schemas.openxmlformats.org/officeDocument/2006/relationships/image" Target="../media/image11.emf"/><Relationship Id="rId1" Type="http://schemas.openxmlformats.org/officeDocument/2006/relationships/vmlDrawing" Target="../drawings/vmlDrawing3.vml"/><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oleObject" Target="../embeddings/oleObject4.bin"/><Relationship Id="rId5" Type="http://schemas.openxmlformats.org/officeDocument/2006/relationships/image" Target="../media/image12.emf"/><Relationship Id="rId1" Type="http://schemas.openxmlformats.org/officeDocument/2006/relationships/vmlDrawing" Target="../drawings/vmlDrawing4.vml"/><Relationship Id="rId2"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oleObject" Target="../embeddings/oleObject5.bin"/><Relationship Id="rId5" Type="http://schemas.openxmlformats.org/officeDocument/2006/relationships/image" Target="../media/image13.emf"/><Relationship Id="rId1" Type="http://schemas.openxmlformats.org/officeDocument/2006/relationships/vmlDrawing" Target="../drawings/vmlDrawing5.vml"/><Relationship Id="rId2"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4" Type="http://schemas.openxmlformats.org/officeDocument/2006/relationships/oleObject" Target="../embeddings/oleObject6.bin"/><Relationship Id="rId5" Type="http://schemas.openxmlformats.org/officeDocument/2006/relationships/image" Target="../media/image14.emf"/><Relationship Id="rId1" Type="http://schemas.openxmlformats.org/officeDocument/2006/relationships/vmlDrawing" Target="../drawings/vmlDrawing6.vml"/><Relationship Id="rId2"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4" Type="http://schemas.openxmlformats.org/officeDocument/2006/relationships/oleObject" Target="../embeddings/oleObject7.bin"/><Relationship Id="rId5" Type="http://schemas.openxmlformats.org/officeDocument/2006/relationships/image" Target="../media/image15.emf"/><Relationship Id="rId1" Type="http://schemas.openxmlformats.org/officeDocument/2006/relationships/vmlDrawing" Target="../drawings/vmlDrawing7.vml"/><Relationship Id="rId2"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oleObject" Target="../embeddings/oleObject8.bin"/><Relationship Id="rId5" Type="http://schemas.openxmlformats.org/officeDocument/2006/relationships/image" Target="../media/image16.emf"/><Relationship Id="rId1" Type="http://schemas.openxmlformats.org/officeDocument/2006/relationships/vmlDrawing" Target="../drawings/vmlDrawing8.vml"/><Relationship Id="rId2"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1" Type="http://schemas.openxmlformats.org/officeDocument/2006/relationships/image" Target="../media/image20.emf"/><Relationship Id="rId12" Type="http://schemas.openxmlformats.org/officeDocument/2006/relationships/oleObject" Target="../embeddings/oleObject13.bin"/><Relationship Id="rId13" Type="http://schemas.openxmlformats.org/officeDocument/2006/relationships/image" Target="../media/image21.emf"/><Relationship Id="rId14" Type="http://schemas.openxmlformats.org/officeDocument/2006/relationships/oleObject" Target="../embeddings/oleObject14.bin"/><Relationship Id="rId15" Type="http://schemas.openxmlformats.org/officeDocument/2006/relationships/image" Target="../media/image22.emf"/><Relationship Id="rId1" Type="http://schemas.openxmlformats.org/officeDocument/2006/relationships/vmlDrawing" Target="../drawings/vmlDrawing9.vml"/><Relationship Id="rId2" Type="http://schemas.openxmlformats.org/officeDocument/2006/relationships/slideLayout" Target="../slideLayouts/slideLayout3.xml"/><Relationship Id="rId3" Type="http://schemas.openxmlformats.org/officeDocument/2006/relationships/notesSlide" Target="../notesSlides/notesSlide21.xml"/><Relationship Id="rId4" Type="http://schemas.openxmlformats.org/officeDocument/2006/relationships/oleObject" Target="../embeddings/oleObject9.bin"/><Relationship Id="rId5" Type="http://schemas.openxmlformats.org/officeDocument/2006/relationships/image" Target="../media/image17.emf"/><Relationship Id="rId6" Type="http://schemas.openxmlformats.org/officeDocument/2006/relationships/oleObject" Target="../embeddings/oleObject10.bin"/><Relationship Id="rId7" Type="http://schemas.openxmlformats.org/officeDocument/2006/relationships/image" Target="../media/image18.emf"/><Relationship Id="rId8" Type="http://schemas.openxmlformats.org/officeDocument/2006/relationships/oleObject" Target="../embeddings/oleObject11.bin"/><Relationship Id="rId9" Type="http://schemas.openxmlformats.org/officeDocument/2006/relationships/image" Target="../media/image19.emf"/><Relationship Id="rId10" Type="http://schemas.openxmlformats.org/officeDocument/2006/relationships/oleObject" Target="../embeddings/oleObject12.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oleObject" Target="../embeddings/oleObject15.bin"/><Relationship Id="rId5" Type="http://schemas.openxmlformats.org/officeDocument/2006/relationships/image" Target="../media/image23.emf"/><Relationship Id="rId6" Type="http://schemas.openxmlformats.org/officeDocument/2006/relationships/oleObject" Target="../embeddings/oleObject16.bin"/><Relationship Id="rId7" Type="http://schemas.openxmlformats.org/officeDocument/2006/relationships/image" Target="../media/image24.emf"/><Relationship Id="rId1" Type="http://schemas.openxmlformats.org/officeDocument/2006/relationships/vmlDrawing" Target="../drawings/vmlDrawing10.vml"/><Relationship Id="rId2"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30.png"/><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5.emf"/><Relationship Id="rId4" Type="http://schemas.openxmlformats.org/officeDocument/2006/relationships/image" Target="../media/image36.png"/><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emf"/><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9.emf"/><Relationship Id="rId4" Type="http://schemas.openxmlformats.org/officeDocument/2006/relationships/image" Target="../media/image40.png"/><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4"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4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4" Type="http://schemas.openxmlformats.org/officeDocument/2006/relationships/image" Target="../media/image43.png"/><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47.emf"/><Relationship Id="rId4" Type="http://schemas.openxmlformats.org/officeDocument/2006/relationships/image" Target="../media/image48.png"/><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49.jpeg"/><Relationship Id="rId4" Type="http://schemas.openxmlformats.org/officeDocument/2006/relationships/image" Target="../media/image50.jpeg"/><Relationship Id="rId5" Type="http://schemas.openxmlformats.org/officeDocument/2006/relationships/image" Target="../media/image51.jpeg"/><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hyperlink" Target="mailto:trodday@athenacapital.com" TargetMode="External"/><Relationship Id="rId4" Type="http://schemas.openxmlformats.org/officeDocument/2006/relationships/hyperlink" Target="http://www.athenacapital.com/" TargetMode="External"/><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362200" y="1752600"/>
            <a:ext cx="6477000" cy="1524000"/>
          </a:xfrm>
        </p:spPr>
        <p:txBody>
          <a:bodyPr>
            <a:normAutofit/>
          </a:bodyPr>
          <a:lstStyle/>
          <a:p>
            <a:r>
              <a:rPr lang="en-US" sz="4000" b="0" dirty="0" smtClean="0"/>
              <a:t>Investing for Impact</a:t>
            </a:r>
            <a:endParaRPr lang="en-US" sz="4000" b="0" dirty="0"/>
          </a:p>
        </p:txBody>
      </p:sp>
      <p:sp>
        <p:nvSpPr>
          <p:cNvPr id="3" name="Text Placeholder 2"/>
          <p:cNvSpPr>
            <a:spLocks noGrp="1"/>
          </p:cNvSpPr>
          <p:nvPr>
            <p:ph type="body" sz="quarter" idx="11"/>
          </p:nvPr>
        </p:nvSpPr>
        <p:spPr/>
        <p:txBody>
          <a:bodyPr>
            <a:normAutofit/>
          </a:bodyPr>
          <a:lstStyle/>
          <a:p>
            <a:r>
              <a:rPr lang="en-US" sz="2000" dirty="0" smtClean="0"/>
              <a:t>Berkeley Economics Seminar</a:t>
            </a:r>
            <a:endParaRPr lang="en-US" sz="2000" dirty="0" smtClean="0"/>
          </a:p>
          <a:p>
            <a:r>
              <a:rPr lang="en-US" sz="2000" smtClean="0"/>
              <a:t>September 12, </a:t>
            </a:r>
            <a:r>
              <a:rPr lang="en-US" sz="2000" dirty="0" smtClean="0"/>
              <a:t>2017</a:t>
            </a:r>
            <a:endParaRPr lang="en-US" sz="2000" dirty="0"/>
          </a:p>
        </p:txBody>
      </p:sp>
    </p:spTree>
    <p:extLst>
      <p:ext uri="{BB962C8B-B14F-4D97-AF65-F5344CB8AC3E}">
        <p14:creationId xmlns:p14="http://schemas.microsoft.com/office/powerpoint/2010/main" val="302033110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Revisiting Utility: Social Impact or Social Return</a:t>
            </a:r>
          </a:p>
        </p:txBody>
      </p:sp>
      <p:sp>
        <p:nvSpPr>
          <p:cNvPr id="3" name="Slide Number Placeholder 2"/>
          <p:cNvSpPr>
            <a:spLocks noGrp="1"/>
          </p:cNvSpPr>
          <p:nvPr>
            <p:ph type="sldNum" sz="quarter" idx="12"/>
          </p:nvPr>
        </p:nvSpPr>
        <p:spPr/>
        <p:txBody>
          <a:bodyPr/>
          <a:lstStyle/>
          <a:p>
            <a:fld id="{8EEC281F-C0A3-46A6-8B68-A0F9FE365A78}" type="slidenum">
              <a:rPr lang="en-US" smtClean="0"/>
              <a:t>10</a:t>
            </a:fld>
            <a:endParaRPr lang="en-US"/>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7279005" cy="5581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76400" y="1066800"/>
            <a:ext cx="1870393" cy="369332"/>
          </a:xfrm>
          <a:prstGeom prst="rect">
            <a:avLst/>
          </a:prstGeom>
          <a:noFill/>
        </p:spPr>
        <p:txBody>
          <a:bodyPr wrap="square" rtlCol="0">
            <a:spAutoFit/>
          </a:bodyPr>
          <a:lstStyle/>
          <a:p>
            <a:pPr algn="ctr"/>
            <a:r>
              <a:rPr lang="en-US" b="1" dirty="0" smtClean="0">
                <a:solidFill>
                  <a:schemeClr val="bg1"/>
                </a:solidFill>
              </a:rPr>
              <a:t>Company A</a:t>
            </a:r>
            <a:endParaRPr lang="en-US" b="1" dirty="0">
              <a:solidFill>
                <a:schemeClr val="bg1"/>
              </a:solidFill>
            </a:endParaRPr>
          </a:p>
        </p:txBody>
      </p:sp>
      <p:sp>
        <p:nvSpPr>
          <p:cNvPr id="9" name="TextBox 8"/>
          <p:cNvSpPr txBox="1"/>
          <p:nvPr/>
        </p:nvSpPr>
        <p:spPr>
          <a:xfrm>
            <a:off x="3657600" y="1055132"/>
            <a:ext cx="1870393" cy="369332"/>
          </a:xfrm>
          <a:prstGeom prst="rect">
            <a:avLst/>
          </a:prstGeom>
          <a:noFill/>
        </p:spPr>
        <p:txBody>
          <a:bodyPr wrap="square" rtlCol="0">
            <a:spAutoFit/>
          </a:bodyPr>
          <a:lstStyle/>
          <a:p>
            <a:pPr algn="ctr"/>
            <a:r>
              <a:rPr lang="en-US" b="1" dirty="0" smtClean="0">
                <a:solidFill>
                  <a:schemeClr val="bg1"/>
                </a:solidFill>
              </a:rPr>
              <a:t>Company B</a:t>
            </a:r>
            <a:endParaRPr lang="en-US" b="1" dirty="0">
              <a:solidFill>
                <a:schemeClr val="bg1"/>
              </a:solidFill>
            </a:endParaRPr>
          </a:p>
        </p:txBody>
      </p:sp>
      <p:sp>
        <p:nvSpPr>
          <p:cNvPr id="2" name="Rectangle 1"/>
          <p:cNvSpPr/>
          <p:nvPr/>
        </p:nvSpPr>
        <p:spPr>
          <a:xfrm>
            <a:off x="1574800" y="1055132"/>
            <a:ext cx="6553200" cy="5815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49396" y="6076510"/>
            <a:ext cx="6553200" cy="571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37214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Revisiting Utility: Social Impact or Social Return</a:t>
            </a:r>
          </a:p>
        </p:txBody>
      </p:sp>
      <p:sp>
        <p:nvSpPr>
          <p:cNvPr id="3" name="Slide Number Placeholder 2"/>
          <p:cNvSpPr>
            <a:spLocks noGrp="1"/>
          </p:cNvSpPr>
          <p:nvPr>
            <p:ph type="sldNum" sz="quarter" idx="12"/>
          </p:nvPr>
        </p:nvSpPr>
        <p:spPr/>
        <p:txBody>
          <a:bodyPr/>
          <a:lstStyle/>
          <a:p>
            <a:fld id="{8EEC281F-C0A3-46A6-8B68-A0F9FE365A78}" type="slidenum">
              <a:rPr lang="en-US" smtClean="0"/>
              <a:t>11</a:t>
            </a:fld>
            <a:endParaRPr lang="en-US"/>
          </a:p>
        </p:txBody>
      </p:sp>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066800"/>
            <a:ext cx="7279005" cy="55813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676400" y="1066800"/>
            <a:ext cx="1870393" cy="369332"/>
          </a:xfrm>
          <a:prstGeom prst="rect">
            <a:avLst/>
          </a:prstGeom>
          <a:noFill/>
        </p:spPr>
        <p:txBody>
          <a:bodyPr wrap="square" rtlCol="0">
            <a:spAutoFit/>
          </a:bodyPr>
          <a:lstStyle/>
          <a:p>
            <a:pPr algn="ctr"/>
            <a:r>
              <a:rPr lang="en-US" b="1" dirty="0" smtClean="0">
                <a:solidFill>
                  <a:schemeClr val="bg1"/>
                </a:solidFill>
              </a:rPr>
              <a:t>Company A</a:t>
            </a:r>
            <a:endParaRPr lang="en-US" b="1" dirty="0">
              <a:solidFill>
                <a:schemeClr val="bg1"/>
              </a:solidFill>
            </a:endParaRPr>
          </a:p>
        </p:txBody>
      </p:sp>
      <p:sp>
        <p:nvSpPr>
          <p:cNvPr id="9" name="TextBox 8"/>
          <p:cNvSpPr txBox="1"/>
          <p:nvPr/>
        </p:nvSpPr>
        <p:spPr>
          <a:xfrm>
            <a:off x="3657600" y="1055132"/>
            <a:ext cx="1870393" cy="369332"/>
          </a:xfrm>
          <a:prstGeom prst="rect">
            <a:avLst/>
          </a:prstGeom>
          <a:noFill/>
        </p:spPr>
        <p:txBody>
          <a:bodyPr wrap="square" rtlCol="0">
            <a:spAutoFit/>
          </a:bodyPr>
          <a:lstStyle/>
          <a:p>
            <a:pPr algn="ctr"/>
            <a:r>
              <a:rPr lang="en-US" b="1" dirty="0" smtClean="0">
                <a:solidFill>
                  <a:schemeClr val="bg1"/>
                </a:solidFill>
              </a:rPr>
              <a:t>Company B</a:t>
            </a:r>
            <a:endParaRPr lang="en-US" b="1" dirty="0">
              <a:solidFill>
                <a:schemeClr val="bg1"/>
              </a:solidFill>
            </a:endParaRPr>
          </a:p>
        </p:txBody>
      </p:sp>
    </p:spTree>
    <p:extLst>
      <p:ext uri="{BB962C8B-B14F-4D97-AF65-F5344CB8AC3E}">
        <p14:creationId xmlns:p14="http://schemas.microsoft.com/office/powerpoint/2010/main" val="106041742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CAPM – Definition of Model</a:t>
            </a:r>
            <a:endParaRPr lang="en-US" dirty="0"/>
          </a:p>
        </p:txBody>
      </p:sp>
      <p:sp>
        <p:nvSpPr>
          <p:cNvPr id="4" name="Slide Number Placeholder 3"/>
          <p:cNvSpPr>
            <a:spLocks noGrp="1"/>
          </p:cNvSpPr>
          <p:nvPr>
            <p:ph type="sldNum" sz="quarter" idx="12"/>
          </p:nvPr>
        </p:nvSpPr>
        <p:spPr/>
        <p:txBody>
          <a:bodyPr/>
          <a:lstStyle/>
          <a:p>
            <a:fld id="{C0DA01F5-30D9-4794-BE2C-7C74419B0D7D}" type="slidenum">
              <a:rPr lang="en-US" smtClean="0"/>
              <a:t>12</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sp>
        <p:nvSpPr>
          <p:cNvPr id="6" name="TextBox 5"/>
          <p:cNvSpPr txBox="1"/>
          <p:nvPr/>
        </p:nvSpPr>
        <p:spPr>
          <a:xfrm>
            <a:off x="762000" y="1884719"/>
            <a:ext cx="6612392" cy="2492990"/>
          </a:xfrm>
          <a:prstGeom prst="rect">
            <a:avLst/>
          </a:prstGeom>
          <a:noFill/>
        </p:spPr>
        <p:txBody>
          <a:bodyPr wrap="square" rtlCol="0">
            <a:spAutoFit/>
          </a:bodyPr>
          <a:lstStyle/>
          <a:p>
            <a:pPr marL="285750" indent="-285750">
              <a:buClr>
                <a:srgbClr val="006BB5"/>
              </a:buClr>
              <a:buFont typeface="Wingdings" panose="05000000000000000000" pitchFamily="2" charset="2"/>
              <a:buChar char="§"/>
            </a:pPr>
            <a:r>
              <a:rPr lang="en-US" dirty="0" smtClean="0"/>
              <a:t>Single period model</a:t>
            </a:r>
          </a:p>
          <a:p>
            <a:pPr marL="285750" indent="-285750">
              <a:buClr>
                <a:srgbClr val="006BB5"/>
              </a:buClr>
              <a:buFont typeface="Wingdings" panose="05000000000000000000" pitchFamily="2" charset="2"/>
              <a:buChar char="§"/>
            </a:pPr>
            <a:r>
              <a:rPr lang="en-US" dirty="0" smtClean="0"/>
              <a:t>“Perfect Markets”</a:t>
            </a:r>
          </a:p>
          <a:p>
            <a:pPr marL="285750" indent="-285750">
              <a:buClr>
                <a:srgbClr val="006BB5"/>
              </a:buClr>
              <a:buFont typeface="Wingdings" panose="05000000000000000000" pitchFamily="2" charset="2"/>
              <a:buChar char="§"/>
            </a:pPr>
            <a:r>
              <a:rPr lang="en-US" dirty="0" smtClean="0"/>
              <a:t>Given investors </a:t>
            </a:r>
            <a:r>
              <a:rPr lang="en-US" i="1" dirty="0" smtClean="0"/>
              <a:t>k</a:t>
            </a:r>
            <a:r>
              <a:rPr lang="en-US" dirty="0" smtClean="0"/>
              <a:t> = 1, …, M</a:t>
            </a:r>
          </a:p>
          <a:p>
            <a:pPr marL="285750" indent="-285750" algn="just">
              <a:buClr>
                <a:srgbClr val="006BB5"/>
              </a:buClr>
              <a:buFont typeface="Wingdings" panose="05000000000000000000" pitchFamily="2" charset="2"/>
              <a:buChar char="§"/>
            </a:pPr>
            <a:r>
              <a:rPr lang="en-US" dirty="0" smtClean="0"/>
              <a:t>Given risky assets </a:t>
            </a:r>
            <a:r>
              <a:rPr lang="en-US" i="1" dirty="0"/>
              <a:t>i</a:t>
            </a:r>
            <a:r>
              <a:rPr lang="en-US" dirty="0" smtClean="0"/>
              <a:t> = 1, …, N, with returns vector </a:t>
            </a:r>
            <a:r>
              <a:rPr lang="en-US" i="1" dirty="0" smtClean="0"/>
              <a:t>r</a:t>
            </a:r>
          </a:p>
          <a:p>
            <a:pPr marL="285750" indent="-285750">
              <a:buClr>
                <a:srgbClr val="006BB5"/>
              </a:buClr>
              <a:buFont typeface="Wingdings" panose="05000000000000000000" pitchFamily="2" charset="2"/>
              <a:buChar char="§"/>
            </a:pPr>
            <a:r>
              <a:rPr lang="en-US" dirty="0" smtClean="0"/>
              <a:t>Given a riskless asset with return </a:t>
            </a:r>
            <a:r>
              <a:rPr lang="en-US" i="1" dirty="0" err="1" smtClean="0"/>
              <a:t>r</a:t>
            </a:r>
            <a:r>
              <a:rPr lang="en-US" i="1" baseline="-25000" dirty="0" err="1" smtClean="0"/>
              <a:t>f</a:t>
            </a:r>
            <a:endParaRPr lang="en-US" i="1" baseline="-25000" dirty="0" smtClean="0"/>
          </a:p>
          <a:p>
            <a:pPr marL="285750" indent="-285750">
              <a:buClr>
                <a:srgbClr val="006BB5"/>
              </a:buClr>
              <a:buFont typeface="Wingdings" panose="05000000000000000000" pitchFamily="2" charset="2"/>
              <a:buChar char="§"/>
            </a:pPr>
            <a:r>
              <a:rPr lang="en-US" dirty="0" smtClean="0"/>
              <a:t>Assume all investors agree on </a:t>
            </a:r>
            <a:r>
              <a:rPr lang="en-US" i="1" dirty="0" smtClean="0"/>
              <a:t>e</a:t>
            </a:r>
            <a:r>
              <a:rPr lang="en-US" dirty="0" smtClean="0"/>
              <a:t> = E(</a:t>
            </a:r>
            <a:r>
              <a:rPr lang="en-US" i="1" dirty="0" smtClean="0"/>
              <a:t>r</a:t>
            </a:r>
            <a:r>
              <a:rPr lang="en-US" dirty="0" smtClean="0"/>
              <a:t>) and C = </a:t>
            </a:r>
            <a:r>
              <a:rPr lang="en-US" dirty="0" err="1" smtClean="0"/>
              <a:t>Var</a:t>
            </a:r>
            <a:r>
              <a:rPr lang="en-US" dirty="0" smtClean="0"/>
              <a:t>(</a:t>
            </a:r>
            <a:r>
              <a:rPr lang="en-US" i="1" dirty="0" smtClean="0"/>
              <a:t>r</a:t>
            </a:r>
            <a:r>
              <a:rPr lang="en-US" dirty="0" smtClean="0"/>
              <a:t>) (“Homogeneous Expectations”)</a:t>
            </a:r>
          </a:p>
          <a:p>
            <a:endParaRPr lang="en-US" i="1" baseline="-25000" dirty="0"/>
          </a:p>
          <a:p>
            <a:r>
              <a:rPr lang="en-US" b="1" u="sng" dirty="0" smtClean="0"/>
              <a:t>Each investor </a:t>
            </a:r>
            <a:r>
              <a:rPr lang="en-US" b="1" i="1" u="sng" dirty="0" smtClean="0"/>
              <a:t>k</a:t>
            </a:r>
            <a:r>
              <a:rPr lang="en-US" b="1" u="sng" dirty="0" smtClean="0"/>
              <a:t> solves:</a:t>
            </a:r>
            <a:endParaRPr lang="en-US" b="1" i="1" u="sng" baseline="-25000" dirty="0"/>
          </a:p>
        </p:txBody>
      </p:sp>
      <p:graphicFrame>
        <p:nvGraphicFramePr>
          <p:cNvPr id="7" name="Object 6"/>
          <p:cNvGraphicFramePr>
            <a:graphicFrameLocks noGrp="1" noChangeAspect="1"/>
          </p:cNvGraphicFramePr>
          <p:nvPr>
            <p:extLst>
              <p:ext uri="{D42A27DB-BD31-4B8C-83A1-F6EECF244321}">
                <p14:modId xmlns:p14="http://schemas.microsoft.com/office/powerpoint/2010/main" val="859994204"/>
              </p:ext>
            </p:extLst>
          </p:nvPr>
        </p:nvGraphicFramePr>
        <p:xfrm>
          <a:off x="2168525" y="4548188"/>
          <a:ext cx="4999038" cy="1087437"/>
        </p:xfrm>
        <a:graphic>
          <a:graphicData uri="http://schemas.openxmlformats.org/presentationml/2006/ole">
            <mc:AlternateContent xmlns:mc="http://schemas.openxmlformats.org/markup-compatibility/2006">
              <mc:Choice xmlns:v="urn:schemas-microsoft-com:vml" Requires="v">
                <p:oleObj spid="_x0000_s16429" name="Equation" r:id="rId4" imgW="2451100" imgH="533400" progId="Equation.3">
                  <p:embed/>
                </p:oleObj>
              </mc:Choice>
              <mc:Fallback>
                <p:oleObj name="Equation" r:id="rId4" imgW="2451100" imgH="533400" progId="Equation.3">
                  <p:embed/>
                  <p:pic>
                    <p:nvPicPr>
                      <p:cNvPr id="0" name=""/>
                      <p:cNvPicPr>
                        <a:picLocks noGrp="1" noChangeAspect="1" noChangeArrowheads="1"/>
                      </p:cNvPicPr>
                      <p:nvPr/>
                    </p:nvPicPr>
                    <p:blipFill>
                      <a:blip r:embed="rId5"/>
                      <a:srcRect/>
                      <a:stretch>
                        <a:fillRect/>
                      </a:stretch>
                    </p:blipFill>
                    <p:spPr bwMode="auto">
                      <a:xfrm>
                        <a:off x="2168525" y="4548188"/>
                        <a:ext cx="4999038" cy="108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p:cNvSpPr/>
          <p:nvPr/>
        </p:nvSpPr>
        <p:spPr>
          <a:xfrm>
            <a:off x="240323" y="1214735"/>
            <a:ext cx="8305799" cy="461665"/>
          </a:xfrm>
          <a:prstGeom prst="rect">
            <a:avLst/>
          </a:prstGeom>
        </p:spPr>
        <p:txBody>
          <a:bodyPr wrap="square">
            <a:spAutoFit/>
          </a:bodyPr>
          <a:lstStyle/>
          <a:p>
            <a:r>
              <a:rPr lang="en-US" sz="2400" dirty="0" smtClean="0"/>
              <a:t>MPT assumes investors are rational and risk averse:</a:t>
            </a:r>
            <a:endParaRPr lang="en-US" sz="2400" dirty="0"/>
          </a:p>
        </p:txBody>
      </p:sp>
    </p:spTree>
    <p:extLst>
      <p:ext uri="{BB962C8B-B14F-4D97-AF65-F5344CB8AC3E}">
        <p14:creationId xmlns:p14="http://schemas.microsoft.com/office/powerpoint/2010/main" val="271390923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CAPM Derivation</a:t>
            </a:r>
            <a:endParaRPr lang="en-US" dirty="0"/>
          </a:p>
        </p:txBody>
      </p:sp>
      <p:sp>
        <p:nvSpPr>
          <p:cNvPr id="3" name="Footer Placeholder 2"/>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sp>
        <p:nvSpPr>
          <p:cNvPr id="4" name="Slide Number Placeholder 3"/>
          <p:cNvSpPr>
            <a:spLocks noGrp="1"/>
          </p:cNvSpPr>
          <p:nvPr>
            <p:ph type="sldNum" sz="quarter" idx="12"/>
          </p:nvPr>
        </p:nvSpPr>
        <p:spPr/>
        <p:txBody>
          <a:bodyPr/>
          <a:lstStyle/>
          <a:p>
            <a:fld id="{C0DA01F5-30D9-4794-BE2C-7C74419B0D7D}" type="slidenum">
              <a:rPr lang="en-US" smtClean="0"/>
              <a:t>13</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548963200"/>
              </p:ext>
            </p:extLst>
          </p:nvPr>
        </p:nvGraphicFramePr>
        <p:xfrm>
          <a:off x="2359025" y="1452563"/>
          <a:ext cx="4400550" cy="5100637"/>
        </p:xfrm>
        <a:graphic>
          <a:graphicData uri="http://schemas.openxmlformats.org/presentationml/2006/ole">
            <mc:AlternateContent xmlns:mc="http://schemas.openxmlformats.org/markup-compatibility/2006">
              <mc:Choice xmlns:v="urn:schemas-microsoft-com:vml" Requires="v">
                <p:oleObj spid="_x0000_s17453" name="Equation" r:id="rId4" imgW="2323800" imgH="2692080" progId="Equation.3">
                  <p:embed/>
                </p:oleObj>
              </mc:Choice>
              <mc:Fallback>
                <p:oleObj name="Equation" r:id="rId4" imgW="2323800" imgH="2692080" progId="Equation.3">
                  <p:embed/>
                  <p:pic>
                    <p:nvPicPr>
                      <p:cNvPr id="0" name=""/>
                      <p:cNvPicPr>
                        <a:picLocks noChangeAspect="1" noChangeArrowheads="1"/>
                      </p:cNvPicPr>
                      <p:nvPr/>
                    </p:nvPicPr>
                    <p:blipFill>
                      <a:blip r:embed="rId5"/>
                      <a:srcRect/>
                      <a:stretch>
                        <a:fillRect/>
                      </a:stretch>
                    </p:blipFill>
                    <p:spPr bwMode="auto">
                      <a:xfrm>
                        <a:off x="2359025" y="1452563"/>
                        <a:ext cx="4400550" cy="510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6"/>
          <p:cNvSpPr/>
          <p:nvPr/>
        </p:nvSpPr>
        <p:spPr>
          <a:xfrm>
            <a:off x="381000" y="990600"/>
            <a:ext cx="8305799" cy="461665"/>
          </a:xfrm>
          <a:prstGeom prst="rect">
            <a:avLst/>
          </a:prstGeom>
        </p:spPr>
        <p:txBody>
          <a:bodyPr wrap="square">
            <a:spAutoFit/>
          </a:bodyPr>
          <a:lstStyle/>
          <a:p>
            <a:r>
              <a:rPr lang="en-US" sz="2400" dirty="0" smtClean="0"/>
              <a:t>Write down </a:t>
            </a:r>
            <a:r>
              <a:rPr lang="en-US" sz="2400" dirty="0" err="1" smtClean="0"/>
              <a:t>Lagrangian</a:t>
            </a:r>
            <a:r>
              <a:rPr lang="en-US" sz="2400" dirty="0" smtClean="0"/>
              <a:t> and take the F.O.C.</a:t>
            </a:r>
            <a:endParaRPr lang="en-US" sz="2400" dirty="0"/>
          </a:p>
        </p:txBody>
      </p:sp>
      <p:sp>
        <p:nvSpPr>
          <p:cNvPr id="8" name="Rectangle 7"/>
          <p:cNvSpPr/>
          <p:nvPr/>
        </p:nvSpPr>
        <p:spPr>
          <a:xfrm>
            <a:off x="381000" y="3272135"/>
            <a:ext cx="8305799" cy="461665"/>
          </a:xfrm>
          <a:prstGeom prst="rect">
            <a:avLst/>
          </a:prstGeom>
        </p:spPr>
        <p:txBody>
          <a:bodyPr wrap="square">
            <a:spAutoFit/>
          </a:bodyPr>
          <a:lstStyle/>
          <a:p>
            <a:r>
              <a:rPr lang="en-US" sz="2400" dirty="0" smtClean="0"/>
              <a:t>Substituting from EQ2 into EQ3, we get:</a:t>
            </a:r>
            <a:endParaRPr lang="en-US" sz="2400" dirty="0"/>
          </a:p>
        </p:txBody>
      </p:sp>
      <p:sp>
        <p:nvSpPr>
          <p:cNvPr id="9" name="Rectangle 8"/>
          <p:cNvSpPr/>
          <p:nvPr/>
        </p:nvSpPr>
        <p:spPr>
          <a:xfrm>
            <a:off x="390525" y="4719935"/>
            <a:ext cx="8305799" cy="461665"/>
          </a:xfrm>
          <a:prstGeom prst="rect">
            <a:avLst/>
          </a:prstGeom>
        </p:spPr>
        <p:txBody>
          <a:bodyPr wrap="square">
            <a:spAutoFit/>
          </a:bodyPr>
          <a:lstStyle/>
          <a:p>
            <a:r>
              <a:rPr lang="en-US" sz="2400" dirty="0" smtClean="0"/>
              <a:t>Therefore, all investors choose weights </a:t>
            </a:r>
            <a:r>
              <a:rPr lang="en-US" sz="2400" i="1" dirty="0" err="1" smtClean="0"/>
              <a:t>w</a:t>
            </a:r>
            <a:r>
              <a:rPr lang="en-US" sz="1100" i="1" dirty="0" err="1" smtClean="0"/>
              <a:t>k</a:t>
            </a:r>
            <a:r>
              <a:rPr lang="en-US" sz="2400" dirty="0" smtClean="0"/>
              <a:t>, where:</a:t>
            </a:r>
            <a:endParaRPr lang="en-US" sz="2400" dirty="0"/>
          </a:p>
        </p:txBody>
      </p:sp>
    </p:spTree>
    <p:extLst>
      <p:ext uri="{BB962C8B-B14F-4D97-AF65-F5344CB8AC3E}">
        <p14:creationId xmlns:p14="http://schemas.microsoft.com/office/powerpoint/2010/main" val="317099181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CAPM Derivation (cont.)</a:t>
            </a:r>
          </a:p>
        </p:txBody>
      </p:sp>
      <p:sp>
        <p:nvSpPr>
          <p:cNvPr id="3" name="Footer Placeholder 2"/>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sp>
        <p:nvSpPr>
          <p:cNvPr id="4" name="Slide Number Placeholder 3"/>
          <p:cNvSpPr>
            <a:spLocks noGrp="1"/>
          </p:cNvSpPr>
          <p:nvPr>
            <p:ph type="sldNum" sz="quarter" idx="12"/>
          </p:nvPr>
        </p:nvSpPr>
        <p:spPr/>
        <p:txBody>
          <a:bodyPr/>
          <a:lstStyle/>
          <a:p>
            <a:fld id="{C0DA01F5-30D9-4794-BE2C-7C74419B0D7D}" type="slidenum">
              <a:rPr lang="en-US" smtClean="0"/>
              <a:t>14</a:t>
            </a:fld>
            <a:endParaRPr lang="en-US" dirty="0"/>
          </a:p>
        </p:txBody>
      </p:sp>
      <p:sp>
        <p:nvSpPr>
          <p:cNvPr id="6" name="Content Placeholder 2"/>
          <p:cNvSpPr txBox="1">
            <a:spLocks/>
          </p:cNvSpPr>
          <p:nvPr/>
        </p:nvSpPr>
        <p:spPr>
          <a:xfrm>
            <a:off x="457199" y="1295400"/>
            <a:ext cx="8024419" cy="955625"/>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7200" dirty="0" smtClean="0"/>
              <a:t>Every investor holds the same risky portfolio (The Separation Theorem)</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sz="7200" dirty="0" smtClean="0"/>
              <a:t>“Clear the market”, i.e. net borrowing/lending must sum to 0. Hence:</a:t>
            </a:r>
            <a:endParaRPr lang="en-US" sz="7200" dirty="0"/>
          </a:p>
        </p:txBody>
      </p:sp>
      <p:graphicFrame>
        <p:nvGraphicFramePr>
          <p:cNvPr id="7" name="Object 6"/>
          <p:cNvGraphicFramePr>
            <a:graphicFrameLocks noChangeAspect="1"/>
          </p:cNvGraphicFramePr>
          <p:nvPr>
            <p:extLst>
              <p:ext uri="{D42A27DB-BD31-4B8C-83A1-F6EECF244321}">
                <p14:modId xmlns:p14="http://schemas.microsoft.com/office/powerpoint/2010/main" val="1563701488"/>
              </p:ext>
            </p:extLst>
          </p:nvPr>
        </p:nvGraphicFramePr>
        <p:xfrm>
          <a:off x="1054100" y="2312988"/>
          <a:ext cx="7113588" cy="3627437"/>
        </p:xfrm>
        <a:graphic>
          <a:graphicData uri="http://schemas.openxmlformats.org/presentationml/2006/ole">
            <mc:AlternateContent xmlns:mc="http://schemas.openxmlformats.org/markup-compatibility/2006">
              <mc:Choice xmlns:v="urn:schemas-microsoft-com:vml" Requires="v">
                <p:oleObj spid="_x0000_s18477" name="Equation" r:id="rId4" imgW="4267200" imgH="2171700" progId="Equation.3">
                  <p:embed/>
                </p:oleObj>
              </mc:Choice>
              <mc:Fallback>
                <p:oleObj name="Equation" r:id="rId4" imgW="4267200" imgH="2171700" progId="Equation.3">
                  <p:embed/>
                  <p:pic>
                    <p:nvPicPr>
                      <p:cNvPr id="0" name=""/>
                      <p:cNvPicPr>
                        <a:picLocks noChangeAspect="1" noChangeArrowheads="1"/>
                      </p:cNvPicPr>
                      <p:nvPr/>
                    </p:nvPicPr>
                    <p:blipFill>
                      <a:blip r:embed="rId5"/>
                      <a:srcRect/>
                      <a:stretch>
                        <a:fillRect/>
                      </a:stretch>
                    </p:blipFill>
                    <p:spPr bwMode="auto">
                      <a:xfrm>
                        <a:off x="1054100" y="2312988"/>
                        <a:ext cx="7113588"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3688195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CAPM with Heterogeneous Expectations</a:t>
            </a:r>
          </a:p>
        </p:txBody>
      </p:sp>
      <p:sp>
        <p:nvSpPr>
          <p:cNvPr id="3" name="Content Placeholder 2"/>
          <p:cNvSpPr>
            <a:spLocks noGrp="1"/>
          </p:cNvSpPr>
          <p:nvPr>
            <p:ph idx="1"/>
          </p:nvPr>
        </p:nvSpPr>
        <p:spPr/>
        <p:txBody>
          <a:bodyPr>
            <a:normAutofit/>
          </a:bodyPr>
          <a:lstStyle/>
          <a:p>
            <a:r>
              <a:rPr lang="en-US" sz="2400" dirty="0"/>
              <a:t>Homogeneous Expectations was the major objection to the original CAPM</a:t>
            </a:r>
            <a:r>
              <a:rPr lang="en-US" sz="2400" dirty="0" smtClean="0"/>
              <a:t>.</a:t>
            </a:r>
          </a:p>
          <a:p>
            <a:endParaRPr lang="en-US" sz="2400" dirty="0"/>
          </a:p>
          <a:p>
            <a:r>
              <a:rPr lang="en-US" sz="2400" dirty="0"/>
              <a:t>Extension to Heterogeneous Expectations (e.g. Gerber &amp; Hens [2009</a:t>
            </a:r>
            <a:r>
              <a:rPr lang="en-US" sz="2400" dirty="0" smtClean="0"/>
              <a:t>])</a:t>
            </a:r>
          </a:p>
          <a:p>
            <a:endParaRPr lang="en-US" sz="2400" dirty="0"/>
          </a:p>
          <a:p>
            <a:r>
              <a:rPr lang="en-US" sz="2400" dirty="0"/>
              <a:t>Replace </a:t>
            </a:r>
            <a:r>
              <a:rPr lang="en-US" sz="2400" i="1" dirty="0"/>
              <a:t>e</a:t>
            </a:r>
            <a:r>
              <a:rPr lang="en-US" sz="2400" dirty="0"/>
              <a:t> and C by weighted averages of all investors’ </a:t>
            </a:r>
            <a:r>
              <a:rPr lang="en-US" sz="2400" i="1" dirty="0" err="1"/>
              <a:t>e</a:t>
            </a:r>
            <a:r>
              <a:rPr lang="en-US" sz="2400" baseline="-25000" dirty="0" err="1"/>
              <a:t>k</a:t>
            </a:r>
            <a:r>
              <a:rPr lang="en-US" sz="2400" dirty="0"/>
              <a:t> and C</a:t>
            </a:r>
            <a:r>
              <a:rPr lang="en-US" sz="2400" baseline="-25000" dirty="0"/>
              <a:t>k</a:t>
            </a:r>
            <a:r>
              <a:rPr lang="en-US" sz="2400" dirty="0"/>
              <a:t>. Weights depend on relative wealth and relative risk-aversion of each investor</a:t>
            </a:r>
            <a:r>
              <a:rPr lang="en-US" sz="2400" dirty="0" smtClean="0"/>
              <a:t>.</a:t>
            </a:r>
          </a:p>
          <a:p>
            <a:endParaRPr lang="en-US" sz="2400" dirty="0" smtClean="0"/>
          </a:p>
          <a:p>
            <a:r>
              <a:rPr lang="en-US" sz="2400" dirty="0" smtClean="0"/>
              <a:t>We are interested only in the version in which e is heterogeneous, but C is homogeneous.</a:t>
            </a:r>
            <a:endParaRPr lang="en-US" sz="2400" dirty="0"/>
          </a:p>
          <a:p>
            <a:endParaRPr lang="en-US" dirty="0"/>
          </a:p>
        </p:txBody>
      </p:sp>
      <p:sp>
        <p:nvSpPr>
          <p:cNvPr id="4" name="Slide Number Placeholder 3"/>
          <p:cNvSpPr>
            <a:spLocks noGrp="1"/>
          </p:cNvSpPr>
          <p:nvPr>
            <p:ph type="sldNum" sz="quarter" idx="12"/>
          </p:nvPr>
        </p:nvSpPr>
        <p:spPr/>
        <p:txBody>
          <a:bodyPr/>
          <a:lstStyle/>
          <a:p>
            <a:fld id="{C0DA01F5-30D9-4794-BE2C-7C74419B0D7D}" type="slidenum">
              <a:rPr lang="en-US" smtClean="0"/>
              <a:t>15</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spTree>
    <p:extLst>
      <p:ext uri="{BB962C8B-B14F-4D97-AF65-F5344CB8AC3E}">
        <p14:creationId xmlns:p14="http://schemas.microsoft.com/office/powerpoint/2010/main" val="17090330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CAPM with Heterogeneous ERs</a:t>
            </a:r>
          </a:p>
        </p:txBody>
      </p:sp>
      <p:sp>
        <p:nvSpPr>
          <p:cNvPr id="4" name="Slide Number Placeholder 3"/>
          <p:cNvSpPr>
            <a:spLocks noGrp="1"/>
          </p:cNvSpPr>
          <p:nvPr>
            <p:ph type="sldNum" sz="quarter" idx="12"/>
          </p:nvPr>
        </p:nvSpPr>
        <p:spPr/>
        <p:txBody>
          <a:bodyPr/>
          <a:lstStyle/>
          <a:p>
            <a:fld id="{C0DA01F5-30D9-4794-BE2C-7C74419B0D7D}" type="slidenum">
              <a:rPr lang="en-US" smtClean="0"/>
              <a:t>16</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sp>
        <p:nvSpPr>
          <p:cNvPr id="6" name="Content Placeholder 2"/>
          <p:cNvSpPr>
            <a:spLocks noGrp="1"/>
          </p:cNvSpPr>
          <p:nvPr>
            <p:ph idx="1"/>
          </p:nvPr>
        </p:nvSpPr>
        <p:spPr>
          <a:xfrm>
            <a:off x="228600" y="1112837"/>
            <a:ext cx="8534400" cy="868363"/>
          </a:xfrm>
        </p:spPr>
        <p:txBody>
          <a:bodyPr>
            <a:normAutofit/>
          </a:bodyPr>
          <a:lstStyle/>
          <a:p>
            <a:pPr marL="0" indent="0">
              <a:buNone/>
            </a:pPr>
            <a:r>
              <a:rPr lang="en-US" sz="2400" dirty="0" smtClean="0"/>
              <a:t>If all investors agree on C, and only have different vectors e of ER, then from Gerber &amp; Hens:</a:t>
            </a:r>
          </a:p>
        </p:txBody>
      </p:sp>
      <p:graphicFrame>
        <p:nvGraphicFramePr>
          <p:cNvPr id="7" name="Object 6"/>
          <p:cNvGraphicFramePr>
            <a:graphicFrameLocks noChangeAspect="1"/>
          </p:cNvGraphicFramePr>
          <p:nvPr>
            <p:extLst>
              <p:ext uri="{D42A27DB-BD31-4B8C-83A1-F6EECF244321}">
                <p14:modId xmlns:p14="http://schemas.microsoft.com/office/powerpoint/2010/main" val="394845787"/>
              </p:ext>
            </p:extLst>
          </p:nvPr>
        </p:nvGraphicFramePr>
        <p:xfrm>
          <a:off x="1066800" y="2057400"/>
          <a:ext cx="6875463" cy="3922713"/>
        </p:xfrm>
        <a:graphic>
          <a:graphicData uri="http://schemas.openxmlformats.org/presentationml/2006/ole">
            <mc:AlternateContent xmlns:mc="http://schemas.openxmlformats.org/markup-compatibility/2006">
              <mc:Choice xmlns:v="urn:schemas-microsoft-com:vml" Requires="v">
                <p:oleObj spid="_x0000_s19501" name="Equation" r:id="rId4" imgW="4132440" imgH="2349360" progId="Equation.3">
                  <p:embed/>
                </p:oleObj>
              </mc:Choice>
              <mc:Fallback>
                <p:oleObj name="Equation" r:id="rId4" imgW="4132440" imgH="2349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057400"/>
                        <a:ext cx="6875463" cy="392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30505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Gerber &amp; Hens (cont.)</a:t>
            </a:r>
          </a:p>
        </p:txBody>
      </p:sp>
      <p:sp>
        <p:nvSpPr>
          <p:cNvPr id="4" name="Slide Number Placeholder 3"/>
          <p:cNvSpPr>
            <a:spLocks noGrp="1"/>
          </p:cNvSpPr>
          <p:nvPr>
            <p:ph type="sldNum" sz="quarter" idx="12"/>
          </p:nvPr>
        </p:nvSpPr>
        <p:spPr/>
        <p:txBody>
          <a:bodyPr/>
          <a:lstStyle/>
          <a:p>
            <a:fld id="{C0DA01F5-30D9-4794-BE2C-7C74419B0D7D}" type="slidenum">
              <a:rPr lang="en-US" smtClean="0"/>
              <a:t>17</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2476415439"/>
              </p:ext>
            </p:extLst>
          </p:nvPr>
        </p:nvGraphicFramePr>
        <p:xfrm>
          <a:off x="893763" y="1600200"/>
          <a:ext cx="7397750" cy="4273550"/>
        </p:xfrm>
        <a:graphic>
          <a:graphicData uri="http://schemas.openxmlformats.org/presentationml/2006/ole">
            <mc:AlternateContent xmlns:mc="http://schemas.openxmlformats.org/markup-compatibility/2006">
              <mc:Choice xmlns:v="urn:schemas-microsoft-com:vml" Requires="v">
                <p:oleObj spid="_x0000_s20525" name="Equation" r:id="rId4" imgW="3759200" imgH="2171700" progId="Equation.3">
                  <p:embed/>
                </p:oleObj>
              </mc:Choice>
              <mc:Fallback>
                <p:oleObj name="Equation" r:id="rId4" imgW="3759200" imgH="2171700" progId="Equation.3">
                  <p:embed/>
                  <p:pic>
                    <p:nvPicPr>
                      <p:cNvPr id="0" name=""/>
                      <p:cNvPicPr>
                        <a:picLocks noChangeAspect="1" noChangeArrowheads="1"/>
                      </p:cNvPicPr>
                      <p:nvPr/>
                    </p:nvPicPr>
                    <p:blipFill>
                      <a:blip r:embed="rId5"/>
                      <a:srcRect/>
                      <a:stretch>
                        <a:fillRect/>
                      </a:stretch>
                    </p:blipFill>
                    <p:spPr bwMode="auto">
                      <a:xfrm>
                        <a:off x="893763" y="1600200"/>
                        <a:ext cx="7397750" cy="42735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901053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Modified Objective Function</a:t>
            </a:r>
          </a:p>
        </p:txBody>
      </p:sp>
      <p:sp>
        <p:nvSpPr>
          <p:cNvPr id="4" name="Slide Number Placeholder 3"/>
          <p:cNvSpPr>
            <a:spLocks noGrp="1"/>
          </p:cNvSpPr>
          <p:nvPr>
            <p:ph type="sldNum" sz="quarter" idx="12"/>
          </p:nvPr>
        </p:nvSpPr>
        <p:spPr/>
        <p:txBody>
          <a:bodyPr/>
          <a:lstStyle/>
          <a:p>
            <a:fld id="{C0DA01F5-30D9-4794-BE2C-7C74419B0D7D}" type="slidenum">
              <a:rPr lang="en-US" smtClean="0"/>
              <a:t>18</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1842895902"/>
              </p:ext>
            </p:extLst>
          </p:nvPr>
        </p:nvGraphicFramePr>
        <p:xfrm>
          <a:off x="1981200" y="1676400"/>
          <a:ext cx="4706938" cy="1090613"/>
        </p:xfrm>
        <a:graphic>
          <a:graphicData uri="http://schemas.openxmlformats.org/presentationml/2006/ole">
            <mc:AlternateContent xmlns:mc="http://schemas.openxmlformats.org/markup-compatibility/2006">
              <mc:Choice xmlns:v="urn:schemas-microsoft-com:vml" Requires="v">
                <p:oleObj spid="_x0000_s21549" name="Equation" r:id="rId4" imgW="2082800" imgH="482600" progId="Equation.3">
                  <p:embed/>
                </p:oleObj>
              </mc:Choice>
              <mc:Fallback>
                <p:oleObj name="Equation" r:id="rId4" imgW="2082800" imgH="482600" progId="Equation.3">
                  <p:embed/>
                  <p:pic>
                    <p:nvPicPr>
                      <p:cNvPr id="0" name=""/>
                      <p:cNvPicPr>
                        <a:picLocks noChangeAspect="1" noChangeArrowheads="1"/>
                      </p:cNvPicPr>
                      <p:nvPr/>
                    </p:nvPicPr>
                    <p:blipFill>
                      <a:blip r:embed="rId5"/>
                      <a:srcRect/>
                      <a:stretch>
                        <a:fillRect/>
                      </a:stretch>
                    </p:blipFill>
                    <p:spPr bwMode="auto">
                      <a:xfrm>
                        <a:off x="1981200" y="1676400"/>
                        <a:ext cx="4706938" cy="1090613"/>
                      </a:xfrm>
                      <a:prstGeom prst="rect">
                        <a:avLst/>
                      </a:prstGeom>
                      <a:noFill/>
                      <a:ln>
                        <a:noFill/>
                      </a:ln>
                    </p:spPr>
                  </p:pic>
                </p:oleObj>
              </mc:Fallback>
            </mc:AlternateContent>
          </a:graphicData>
        </a:graphic>
      </p:graphicFrame>
      <p:sp>
        <p:nvSpPr>
          <p:cNvPr id="7" name="Rectangle 6"/>
          <p:cNvSpPr/>
          <p:nvPr/>
        </p:nvSpPr>
        <p:spPr>
          <a:xfrm>
            <a:off x="249848" y="1148089"/>
            <a:ext cx="8305799" cy="461665"/>
          </a:xfrm>
          <a:prstGeom prst="rect">
            <a:avLst/>
          </a:prstGeom>
        </p:spPr>
        <p:txBody>
          <a:bodyPr wrap="square">
            <a:spAutoFit/>
          </a:bodyPr>
          <a:lstStyle/>
          <a:p>
            <a:r>
              <a:rPr lang="en-US" sz="2400" dirty="0" smtClean="0"/>
              <a:t>Assume investors are now </a:t>
            </a:r>
            <a:r>
              <a:rPr lang="en-US" sz="2200" dirty="0"/>
              <a:t>interested</a:t>
            </a:r>
            <a:r>
              <a:rPr lang="en-US" sz="2400" dirty="0" smtClean="0"/>
              <a:t> in Mean/Variance of:</a:t>
            </a:r>
            <a:endParaRPr lang="en-US" sz="2400" dirty="0"/>
          </a:p>
        </p:txBody>
      </p:sp>
      <p:sp>
        <p:nvSpPr>
          <p:cNvPr id="8" name="Rectangle 7"/>
          <p:cNvSpPr/>
          <p:nvPr/>
        </p:nvSpPr>
        <p:spPr>
          <a:xfrm>
            <a:off x="381000" y="2971800"/>
            <a:ext cx="8305799" cy="2308324"/>
          </a:xfrm>
          <a:prstGeom prst="rect">
            <a:avLst/>
          </a:prstGeom>
        </p:spPr>
        <p:txBody>
          <a:bodyPr wrap="square">
            <a:spAutoFit/>
          </a:bodyPr>
          <a:lstStyle/>
          <a:p>
            <a:r>
              <a:rPr lang="en-US" sz="2400" dirty="0" smtClean="0"/>
              <a:t>Where </a:t>
            </a:r>
            <a:r>
              <a:rPr lang="en-US" sz="2400" i="1" dirty="0" smtClean="0"/>
              <a:t>s</a:t>
            </a:r>
            <a:r>
              <a:rPr lang="en-US" sz="2400" dirty="0" smtClean="0"/>
              <a:t> denotes “social return”, as opposed to financial return, </a:t>
            </a:r>
            <a:r>
              <a:rPr lang="en-US" sz="2400" i="1" dirty="0" smtClean="0"/>
              <a:t>r</a:t>
            </a:r>
            <a:r>
              <a:rPr lang="en-US" sz="2400" dirty="0" smtClean="0"/>
              <a:t>.</a:t>
            </a:r>
          </a:p>
          <a:p>
            <a:endParaRPr lang="en-US" sz="2400" dirty="0"/>
          </a:p>
          <a:p>
            <a:r>
              <a:rPr lang="en-US" sz="2400" dirty="0" smtClean="0"/>
              <a:t>We need to include s in the objective function, so must define how it will appear in both the linear and quadratic terms.</a:t>
            </a:r>
          </a:p>
        </p:txBody>
      </p:sp>
    </p:spTree>
    <p:extLst>
      <p:ext uri="{BB962C8B-B14F-4D97-AF65-F5344CB8AC3E}">
        <p14:creationId xmlns:p14="http://schemas.microsoft.com/office/powerpoint/2010/main" val="365376050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Term</a:t>
            </a:r>
            <a:endParaRPr lang="en-US" dirty="0"/>
          </a:p>
        </p:txBody>
      </p:sp>
      <p:sp>
        <p:nvSpPr>
          <p:cNvPr id="3" name="Content Placeholder 2"/>
          <p:cNvSpPr>
            <a:spLocks noGrp="1"/>
          </p:cNvSpPr>
          <p:nvPr>
            <p:ph idx="1"/>
          </p:nvPr>
        </p:nvSpPr>
        <p:spPr>
          <a:xfrm>
            <a:off x="228600" y="1112837"/>
            <a:ext cx="8534400" cy="3078163"/>
          </a:xfrm>
        </p:spPr>
        <p:txBody>
          <a:bodyPr>
            <a:normAutofit fontScale="92500"/>
          </a:bodyPr>
          <a:lstStyle/>
          <a:p>
            <a:r>
              <a:rPr lang="en-US" sz="2400" dirty="0"/>
              <a:t>Assume L social metrics, and an </a:t>
            </a:r>
            <a:r>
              <a:rPr lang="en-US" sz="2400" dirty="0" err="1"/>
              <a:t>NxL</a:t>
            </a:r>
            <a:r>
              <a:rPr lang="en-US" sz="2400" dirty="0"/>
              <a:t> </a:t>
            </a:r>
            <a:r>
              <a:rPr lang="en-US" sz="2400" dirty="0" smtClean="0"/>
              <a:t>matrix, V, </a:t>
            </a:r>
            <a:r>
              <a:rPr lang="en-US" sz="2400" dirty="0"/>
              <a:t>of expected social impacts for asset </a:t>
            </a:r>
            <a:r>
              <a:rPr lang="en-US" sz="2400" dirty="0" err="1"/>
              <a:t>i</a:t>
            </a:r>
            <a:r>
              <a:rPr lang="en-US" sz="2400" dirty="0"/>
              <a:t> in [1:N] on metric j in [1:L]. We assume homogeneous V, but can easily allow for heterogeneous V.</a:t>
            </a:r>
          </a:p>
          <a:p>
            <a:endParaRPr lang="en-US" sz="2400" dirty="0"/>
          </a:p>
          <a:p>
            <a:r>
              <a:rPr lang="en-US" sz="2400" dirty="0"/>
              <a:t>Assume that every investor k has a preference L-vector, </a:t>
            </a:r>
            <a:r>
              <a:rPr lang="en-US" sz="2400" dirty="0" err="1"/>
              <a:t>p</a:t>
            </a:r>
            <a:r>
              <a:rPr lang="en-US" sz="2400" baseline="-25000" dirty="0" err="1"/>
              <a:t>k</a:t>
            </a:r>
            <a:r>
              <a:rPr lang="en-US" sz="2400" dirty="0"/>
              <a:t>, of weights that sum to 1</a:t>
            </a:r>
            <a:r>
              <a:rPr lang="en-US" sz="2400" dirty="0" smtClean="0"/>
              <a:t>.</a:t>
            </a:r>
          </a:p>
          <a:p>
            <a:endParaRPr lang="en-US" sz="2400" dirty="0" smtClean="0"/>
          </a:p>
          <a:p>
            <a:r>
              <a:rPr lang="en-US" sz="2400" dirty="0" smtClean="0"/>
              <a:t>Then we can model the linear contribution of </a:t>
            </a:r>
            <a:r>
              <a:rPr lang="en-US" sz="2400" i="1" dirty="0" smtClean="0"/>
              <a:t>s</a:t>
            </a:r>
            <a:r>
              <a:rPr lang="en-US" sz="2400" dirty="0" smtClean="0"/>
              <a:t> as:</a:t>
            </a:r>
            <a:endParaRPr lang="en-US" sz="2400" dirty="0"/>
          </a:p>
          <a:p>
            <a:endParaRPr lang="en-US" dirty="0"/>
          </a:p>
        </p:txBody>
      </p:sp>
      <p:sp>
        <p:nvSpPr>
          <p:cNvPr id="4" name="Slide Number Placeholder 3"/>
          <p:cNvSpPr>
            <a:spLocks noGrp="1"/>
          </p:cNvSpPr>
          <p:nvPr>
            <p:ph type="sldNum" sz="quarter" idx="12"/>
          </p:nvPr>
        </p:nvSpPr>
        <p:spPr/>
        <p:txBody>
          <a:bodyPr/>
          <a:lstStyle/>
          <a:p>
            <a:fld id="{C0DA01F5-30D9-4794-BE2C-7C74419B0D7D}" type="slidenum">
              <a:rPr lang="en-US" smtClean="0"/>
              <a:t>19</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4233274469"/>
              </p:ext>
            </p:extLst>
          </p:nvPr>
        </p:nvGraphicFramePr>
        <p:xfrm>
          <a:off x="1447800" y="4267200"/>
          <a:ext cx="6150033" cy="1752600"/>
        </p:xfrm>
        <a:graphic>
          <a:graphicData uri="http://schemas.openxmlformats.org/presentationml/2006/ole">
            <mc:AlternateContent xmlns:mc="http://schemas.openxmlformats.org/markup-compatibility/2006">
              <mc:Choice xmlns:v="urn:schemas-microsoft-com:vml" Requires="v">
                <p:oleObj spid="_x0000_s22574" name="Equation" r:id="rId4" imgW="2451100" imgH="698500" progId="Equation.3">
                  <p:embed/>
                </p:oleObj>
              </mc:Choice>
              <mc:Fallback>
                <p:oleObj name="Equation" r:id="rId4" imgW="2451100" imgH="698500" progId="Equation.3">
                  <p:embed/>
                  <p:pic>
                    <p:nvPicPr>
                      <p:cNvPr id="0" name=""/>
                      <p:cNvPicPr/>
                      <p:nvPr/>
                    </p:nvPicPr>
                    <p:blipFill>
                      <a:blip r:embed="rId5"/>
                      <a:stretch>
                        <a:fillRect/>
                      </a:stretch>
                    </p:blipFill>
                    <p:spPr>
                      <a:xfrm>
                        <a:off x="1447800" y="4267200"/>
                        <a:ext cx="6150033" cy="1752600"/>
                      </a:xfrm>
                      <a:prstGeom prst="rect">
                        <a:avLst/>
                      </a:prstGeom>
                    </p:spPr>
                  </p:pic>
                </p:oleObj>
              </mc:Fallback>
            </mc:AlternateContent>
          </a:graphicData>
        </a:graphic>
      </p:graphicFrame>
    </p:spTree>
    <p:extLst>
      <p:ext uri="{BB962C8B-B14F-4D97-AF65-F5344CB8AC3E}">
        <p14:creationId xmlns:p14="http://schemas.microsoft.com/office/powerpoint/2010/main" val="110430281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Social Finance?</a:t>
            </a:r>
            <a:endParaRPr lang="en-US" dirty="0"/>
          </a:p>
        </p:txBody>
      </p:sp>
      <p:sp>
        <p:nvSpPr>
          <p:cNvPr id="14" name="Rectangle 13"/>
          <p:cNvSpPr/>
          <p:nvPr/>
        </p:nvSpPr>
        <p:spPr>
          <a:xfrm>
            <a:off x="2700338" y="1463307"/>
            <a:ext cx="3586162"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Environmental, Social, </a:t>
            </a:r>
            <a:r>
              <a:rPr lang="en-US" sz="1400" b="1" dirty="0" smtClean="0">
                <a:solidFill>
                  <a:schemeClr val="bg1"/>
                </a:solidFill>
              </a:rPr>
              <a:t>Governance (ESG)</a:t>
            </a:r>
            <a:endParaRPr lang="en-US" sz="1400" b="1" dirty="0">
              <a:solidFill>
                <a:schemeClr val="bg1"/>
              </a:solidFill>
            </a:endParaRPr>
          </a:p>
        </p:txBody>
      </p:sp>
      <p:sp>
        <p:nvSpPr>
          <p:cNvPr id="23" name="Rectangle 22"/>
          <p:cNvSpPr/>
          <p:nvPr/>
        </p:nvSpPr>
        <p:spPr>
          <a:xfrm>
            <a:off x="876300" y="2273247"/>
            <a:ext cx="176212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Microfinance</a:t>
            </a:r>
            <a:endParaRPr lang="en-US" sz="1400" b="1" dirty="0">
              <a:solidFill>
                <a:schemeClr val="bg1"/>
              </a:solidFill>
            </a:endParaRPr>
          </a:p>
        </p:txBody>
      </p:sp>
      <p:sp>
        <p:nvSpPr>
          <p:cNvPr id="25" name="Rectangle 24"/>
          <p:cNvSpPr/>
          <p:nvPr/>
        </p:nvSpPr>
        <p:spPr>
          <a:xfrm>
            <a:off x="2700337" y="2273247"/>
            <a:ext cx="176212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Social</a:t>
            </a:r>
          </a:p>
          <a:p>
            <a:pPr algn="ctr"/>
            <a:r>
              <a:rPr lang="en-US" sz="1400" b="1" dirty="0" smtClean="0">
                <a:solidFill>
                  <a:schemeClr val="bg1"/>
                </a:solidFill>
              </a:rPr>
              <a:t>Enterprise</a:t>
            </a:r>
            <a:endParaRPr lang="en-US" sz="1400" b="1" dirty="0">
              <a:solidFill>
                <a:schemeClr val="bg1"/>
              </a:solidFill>
            </a:endParaRPr>
          </a:p>
        </p:txBody>
      </p:sp>
      <p:sp>
        <p:nvSpPr>
          <p:cNvPr id="26" name="Rectangle 25"/>
          <p:cNvSpPr/>
          <p:nvPr/>
        </p:nvSpPr>
        <p:spPr>
          <a:xfrm>
            <a:off x="6348412" y="1463307"/>
            <a:ext cx="1824038"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Shareholder Activism</a:t>
            </a:r>
          </a:p>
        </p:txBody>
      </p:sp>
      <p:sp>
        <p:nvSpPr>
          <p:cNvPr id="27" name="Rectangle 26"/>
          <p:cNvSpPr/>
          <p:nvPr/>
        </p:nvSpPr>
        <p:spPr>
          <a:xfrm>
            <a:off x="6348411" y="4736994"/>
            <a:ext cx="1824038"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Patient</a:t>
            </a:r>
          </a:p>
          <a:p>
            <a:pPr algn="ctr"/>
            <a:r>
              <a:rPr lang="en-US" sz="1400" b="1" dirty="0" smtClean="0">
                <a:solidFill>
                  <a:schemeClr val="bg1"/>
                </a:solidFill>
              </a:rPr>
              <a:t>Capital</a:t>
            </a:r>
            <a:endParaRPr lang="en-US" sz="1400" b="1" dirty="0">
              <a:solidFill>
                <a:schemeClr val="bg1"/>
              </a:solidFill>
            </a:endParaRPr>
          </a:p>
        </p:txBody>
      </p:sp>
      <p:sp>
        <p:nvSpPr>
          <p:cNvPr id="28" name="Rectangle 27"/>
          <p:cNvSpPr/>
          <p:nvPr/>
        </p:nvSpPr>
        <p:spPr>
          <a:xfrm>
            <a:off x="4524374" y="3911547"/>
            <a:ext cx="364807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Socially Responsible Investing (SRI</a:t>
            </a:r>
            <a:r>
              <a:rPr lang="en-US" sz="1400" b="1" dirty="0" smtClean="0">
                <a:solidFill>
                  <a:schemeClr val="bg1"/>
                </a:solidFill>
              </a:rPr>
              <a:t>)</a:t>
            </a:r>
            <a:endParaRPr lang="en-US" sz="1400" b="1" dirty="0">
              <a:solidFill>
                <a:schemeClr val="bg1"/>
              </a:solidFill>
            </a:endParaRPr>
          </a:p>
        </p:txBody>
      </p:sp>
      <p:sp>
        <p:nvSpPr>
          <p:cNvPr id="29" name="Rectangle 28"/>
          <p:cNvSpPr/>
          <p:nvPr/>
        </p:nvSpPr>
        <p:spPr>
          <a:xfrm>
            <a:off x="4524375" y="2273247"/>
            <a:ext cx="364807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Social Impact </a:t>
            </a:r>
            <a:r>
              <a:rPr lang="en-US" sz="1400" b="1" dirty="0" smtClean="0">
                <a:solidFill>
                  <a:schemeClr val="bg1"/>
                </a:solidFill>
              </a:rPr>
              <a:t>Portfolio</a:t>
            </a:r>
            <a:endParaRPr lang="en-US" sz="1400" b="1" dirty="0">
              <a:solidFill>
                <a:schemeClr val="bg1"/>
              </a:solidFill>
            </a:endParaRPr>
          </a:p>
        </p:txBody>
      </p:sp>
      <p:sp>
        <p:nvSpPr>
          <p:cNvPr id="30" name="Rectangle 29"/>
          <p:cNvSpPr/>
          <p:nvPr/>
        </p:nvSpPr>
        <p:spPr>
          <a:xfrm>
            <a:off x="876298" y="4736994"/>
            <a:ext cx="176212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Negative</a:t>
            </a:r>
          </a:p>
          <a:p>
            <a:pPr algn="ctr"/>
            <a:r>
              <a:rPr lang="en-US" sz="1400" b="1" dirty="0" smtClean="0">
                <a:solidFill>
                  <a:schemeClr val="bg1"/>
                </a:solidFill>
              </a:rPr>
              <a:t>Screens</a:t>
            </a:r>
            <a:endParaRPr lang="en-US" sz="1400" b="1" dirty="0">
              <a:solidFill>
                <a:schemeClr val="bg1"/>
              </a:solidFill>
            </a:endParaRPr>
          </a:p>
        </p:txBody>
      </p:sp>
      <p:sp>
        <p:nvSpPr>
          <p:cNvPr id="31" name="Rectangle 30"/>
          <p:cNvSpPr/>
          <p:nvPr/>
        </p:nvSpPr>
        <p:spPr>
          <a:xfrm>
            <a:off x="876300" y="3092397"/>
            <a:ext cx="3586162"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Corporate Social </a:t>
            </a:r>
            <a:r>
              <a:rPr lang="en-US" sz="1400" b="1" dirty="0" smtClean="0">
                <a:solidFill>
                  <a:schemeClr val="bg1"/>
                </a:solidFill>
              </a:rPr>
              <a:t>Responsibility</a:t>
            </a:r>
            <a:endParaRPr lang="en-US" sz="1400" b="1" dirty="0">
              <a:solidFill>
                <a:schemeClr val="bg1"/>
              </a:solidFill>
            </a:endParaRPr>
          </a:p>
        </p:txBody>
      </p:sp>
      <p:sp>
        <p:nvSpPr>
          <p:cNvPr id="32" name="Rectangle 31"/>
          <p:cNvSpPr/>
          <p:nvPr/>
        </p:nvSpPr>
        <p:spPr>
          <a:xfrm>
            <a:off x="4524374" y="3092397"/>
            <a:ext cx="176212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Zero</a:t>
            </a:r>
          </a:p>
          <a:p>
            <a:pPr algn="ctr"/>
            <a:r>
              <a:rPr lang="en-US" sz="1400" b="1" dirty="0" smtClean="0">
                <a:solidFill>
                  <a:schemeClr val="bg1"/>
                </a:solidFill>
              </a:rPr>
              <a:t>Profit</a:t>
            </a:r>
            <a:endParaRPr lang="en-US" sz="1400" b="1" dirty="0">
              <a:solidFill>
                <a:schemeClr val="bg1"/>
              </a:solidFill>
            </a:endParaRPr>
          </a:p>
        </p:txBody>
      </p:sp>
      <p:sp>
        <p:nvSpPr>
          <p:cNvPr id="33" name="Rectangle 32"/>
          <p:cNvSpPr/>
          <p:nvPr/>
        </p:nvSpPr>
        <p:spPr>
          <a:xfrm>
            <a:off x="6348411" y="3092397"/>
            <a:ext cx="1824038"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Positive</a:t>
            </a:r>
          </a:p>
          <a:p>
            <a:pPr algn="ctr"/>
            <a:r>
              <a:rPr lang="en-US" sz="1400" b="1" dirty="0" smtClean="0">
                <a:solidFill>
                  <a:schemeClr val="bg1"/>
                </a:solidFill>
              </a:rPr>
              <a:t>Screens</a:t>
            </a:r>
            <a:endParaRPr lang="en-US" sz="1400" b="1" dirty="0">
              <a:solidFill>
                <a:schemeClr val="bg1"/>
              </a:solidFill>
            </a:endParaRPr>
          </a:p>
        </p:txBody>
      </p:sp>
      <p:sp>
        <p:nvSpPr>
          <p:cNvPr id="34" name="Rectangle 33"/>
          <p:cNvSpPr/>
          <p:nvPr/>
        </p:nvSpPr>
        <p:spPr>
          <a:xfrm>
            <a:off x="2700337" y="4736994"/>
            <a:ext cx="3586162"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Venture Philanthropy</a:t>
            </a:r>
          </a:p>
        </p:txBody>
      </p:sp>
      <p:sp>
        <p:nvSpPr>
          <p:cNvPr id="35" name="Rectangle 34"/>
          <p:cNvSpPr/>
          <p:nvPr/>
        </p:nvSpPr>
        <p:spPr>
          <a:xfrm>
            <a:off x="2700337" y="3911547"/>
            <a:ext cx="176212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Impact</a:t>
            </a:r>
          </a:p>
          <a:p>
            <a:pPr algn="ctr"/>
            <a:r>
              <a:rPr lang="en-US" sz="1400" b="1" dirty="0" smtClean="0">
                <a:solidFill>
                  <a:schemeClr val="bg1"/>
                </a:solidFill>
              </a:rPr>
              <a:t>First</a:t>
            </a:r>
            <a:endParaRPr lang="en-US" sz="1400" b="1" dirty="0">
              <a:solidFill>
                <a:schemeClr val="bg1"/>
              </a:solidFill>
            </a:endParaRPr>
          </a:p>
        </p:txBody>
      </p:sp>
      <p:sp>
        <p:nvSpPr>
          <p:cNvPr id="36" name="Rectangle 35"/>
          <p:cNvSpPr/>
          <p:nvPr/>
        </p:nvSpPr>
        <p:spPr>
          <a:xfrm>
            <a:off x="876299" y="3911547"/>
            <a:ext cx="176212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Financial</a:t>
            </a:r>
          </a:p>
          <a:p>
            <a:pPr algn="ctr"/>
            <a:r>
              <a:rPr lang="en-US" sz="1400" b="1" dirty="0" smtClean="0">
                <a:solidFill>
                  <a:schemeClr val="bg1"/>
                </a:solidFill>
              </a:rPr>
              <a:t>First</a:t>
            </a:r>
            <a:endParaRPr lang="en-US" sz="1400" b="1" dirty="0">
              <a:solidFill>
                <a:schemeClr val="bg1"/>
              </a:solidFill>
            </a:endParaRPr>
          </a:p>
        </p:txBody>
      </p:sp>
      <p:sp>
        <p:nvSpPr>
          <p:cNvPr id="41" name="Rectangle 40"/>
          <p:cNvSpPr/>
          <p:nvPr/>
        </p:nvSpPr>
        <p:spPr>
          <a:xfrm>
            <a:off x="876300" y="1463307"/>
            <a:ext cx="176212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Values-Based</a:t>
            </a:r>
          </a:p>
          <a:p>
            <a:pPr algn="ctr"/>
            <a:r>
              <a:rPr lang="en-US" sz="1400" b="1" dirty="0" smtClean="0">
                <a:solidFill>
                  <a:schemeClr val="bg1"/>
                </a:solidFill>
              </a:rPr>
              <a:t>Investing</a:t>
            </a:r>
            <a:endParaRPr lang="en-US" sz="1400" b="1" dirty="0">
              <a:solidFill>
                <a:schemeClr val="bg1"/>
              </a:solidFill>
            </a:endParaRPr>
          </a:p>
        </p:txBody>
      </p:sp>
      <p:sp>
        <p:nvSpPr>
          <p:cNvPr id="44" name="Rectangle 43"/>
          <p:cNvSpPr/>
          <p:nvPr/>
        </p:nvSpPr>
        <p:spPr>
          <a:xfrm>
            <a:off x="6348411" y="5568897"/>
            <a:ext cx="1824038"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Conscious Consumer</a:t>
            </a:r>
            <a:endParaRPr lang="en-US" sz="1400" b="1" dirty="0">
              <a:solidFill>
                <a:schemeClr val="bg1"/>
              </a:solidFill>
            </a:endParaRPr>
          </a:p>
        </p:txBody>
      </p:sp>
      <p:sp>
        <p:nvSpPr>
          <p:cNvPr id="45" name="Rectangle 44"/>
          <p:cNvSpPr/>
          <p:nvPr/>
        </p:nvSpPr>
        <p:spPr>
          <a:xfrm>
            <a:off x="4524374" y="5568897"/>
            <a:ext cx="1762125"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Non Profit</a:t>
            </a:r>
            <a:endParaRPr lang="en-US" sz="1400" b="1" dirty="0">
              <a:solidFill>
                <a:schemeClr val="bg1"/>
              </a:solidFill>
            </a:endParaRPr>
          </a:p>
        </p:txBody>
      </p:sp>
      <p:sp>
        <p:nvSpPr>
          <p:cNvPr id="46" name="Rectangle 45"/>
          <p:cNvSpPr/>
          <p:nvPr/>
        </p:nvSpPr>
        <p:spPr>
          <a:xfrm>
            <a:off x="876300" y="5568897"/>
            <a:ext cx="3586162" cy="755703"/>
          </a:xfrm>
          <a:prstGeom prst="rect">
            <a:avLst/>
          </a:prstGeom>
          <a:solidFill>
            <a:srgbClr val="006B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Strategic Philanthropy</a:t>
            </a:r>
            <a:endParaRPr lang="en-US" sz="1400" b="1" dirty="0">
              <a:solidFill>
                <a:schemeClr val="bg1"/>
              </a:solidFill>
            </a:endParaRPr>
          </a:p>
        </p:txBody>
      </p:sp>
      <p:sp>
        <p:nvSpPr>
          <p:cNvPr id="3" name="Slide Number Placeholder 2"/>
          <p:cNvSpPr>
            <a:spLocks noGrp="1"/>
          </p:cNvSpPr>
          <p:nvPr>
            <p:ph type="sldNum" sz="quarter" idx="12"/>
          </p:nvPr>
        </p:nvSpPr>
        <p:spPr/>
        <p:txBody>
          <a:bodyPr/>
          <a:lstStyle/>
          <a:p>
            <a:fld id="{C0DA01F5-30D9-4794-BE2C-7C74419B0D7D}" type="slidenum">
              <a:rPr lang="en-US" smtClean="0"/>
              <a:t>2</a:t>
            </a:fld>
            <a:endParaRPr lang="en-US" dirty="0"/>
          </a:p>
        </p:txBody>
      </p:sp>
    </p:spTree>
    <p:extLst>
      <p:ext uri="{BB962C8B-B14F-4D97-AF65-F5344CB8AC3E}">
        <p14:creationId xmlns:p14="http://schemas.microsoft.com/office/powerpoint/2010/main" val="211562485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Quadratic Term?</a:t>
            </a:r>
          </a:p>
        </p:txBody>
      </p:sp>
      <p:sp>
        <p:nvSpPr>
          <p:cNvPr id="3" name="Content Placeholder 2"/>
          <p:cNvSpPr>
            <a:spLocks noGrp="1"/>
          </p:cNvSpPr>
          <p:nvPr>
            <p:ph idx="1"/>
          </p:nvPr>
        </p:nvSpPr>
        <p:spPr>
          <a:xfrm>
            <a:off x="228600" y="1752600"/>
            <a:ext cx="8534400" cy="3352800"/>
          </a:xfrm>
        </p:spPr>
        <p:txBody>
          <a:bodyPr>
            <a:normAutofit/>
          </a:bodyPr>
          <a:lstStyle/>
          <a:p>
            <a:endParaRPr lang="en-US" sz="2400" dirty="0" smtClean="0"/>
          </a:p>
          <a:p>
            <a:r>
              <a:rPr lang="en-US" sz="2400" dirty="0" smtClean="0"/>
              <a:t>Virtually </a:t>
            </a:r>
            <a:r>
              <a:rPr lang="en-US" sz="2400" dirty="0"/>
              <a:t>impossible to </a:t>
            </a:r>
            <a:r>
              <a:rPr lang="en-US" sz="2400" dirty="0" smtClean="0"/>
              <a:t>“measure” </a:t>
            </a:r>
            <a:r>
              <a:rPr lang="en-US" sz="2400" dirty="0"/>
              <a:t>variances and covariances for social returns</a:t>
            </a:r>
            <a:r>
              <a:rPr lang="en-US" sz="2400" dirty="0" smtClean="0"/>
              <a:t>;</a:t>
            </a:r>
          </a:p>
          <a:p>
            <a:pPr marL="0" indent="0">
              <a:buNone/>
            </a:pPr>
            <a:endParaRPr lang="en-US" sz="2400" dirty="0"/>
          </a:p>
          <a:p>
            <a:r>
              <a:rPr lang="en-US" sz="2400" dirty="0"/>
              <a:t>Assume covariances of social returns and financial returns are </a:t>
            </a:r>
            <a:r>
              <a:rPr lang="en-US" sz="2400" dirty="0" smtClean="0"/>
              <a:t>0; Impossible to reject this null hypothesis!!</a:t>
            </a:r>
          </a:p>
        </p:txBody>
      </p:sp>
      <p:sp>
        <p:nvSpPr>
          <p:cNvPr id="4" name="Slide Number Placeholder 3"/>
          <p:cNvSpPr>
            <a:spLocks noGrp="1"/>
          </p:cNvSpPr>
          <p:nvPr>
            <p:ph type="sldNum" sz="quarter" idx="12"/>
          </p:nvPr>
        </p:nvSpPr>
        <p:spPr/>
        <p:txBody>
          <a:bodyPr/>
          <a:lstStyle/>
          <a:p>
            <a:fld id="{C0DA01F5-30D9-4794-BE2C-7C74419B0D7D}" type="slidenum">
              <a:rPr lang="en-US" smtClean="0"/>
              <a:t>20</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93886868"/>
              </p:ext>
            </p:extLst>
          </p:nvPr>
        </p:nvGraphicFramePr>
        <p:xfrm>
          <a:off x="995363" y="1143000"/>
          <a:ext cx="7026275" cy="457200"/>
        </p:xfrm>
        <a:graphic>
          <a:graphicData uri="http://schemas.openxmlformats.org/presentationml/2006/ole">
            <mc:AlternateContent xmlns:mc="http://schemas.openxmlformats.org/markup-compatibility/2006">
              <mc:Choice xmlns:v="urn:schemas-microsoft-com:vml" Requires="v">
                <p:oleObj spid="_x0000_s23635" name="Equation" r:id="rId4" imgW="3708400" imgH="241300" progId="Equation.3">
                  <p:embed/>
                </p:oleObj>
              </mc:Choice>
              <mc:Fallback>
                <p:oleObj name="Equation" r:id="rId4" imgW="3708400" imgH="241300" progId="Equation.3">
                  <p:embed/>
                  <p:pic>
                    <p:nvPicPr>
                      <p:cNvPr id="0" name=""/>
                      <p:cNvPicPr/>
                      <p:nvPr/>
                    </p:nvPicPr>
                    <p:blipFill>
                      <a:blip r:embed="rId5"/>
                      <a:stretch>
                        <a:fillRect/>
                      </a:stretch>
                    </p:blipFill>
                    <p:spPr>
                      <a:xfrm>
                        <a:off x="995363" y="1143000"/>
                        <a:ext cx="7026275" cy="457200"/>
                      </a:xfrm>
                      <a:prstGeom prst="rect">
                        <a:avLst/>
                      </a:prstGeom>
                    </p:spPr>
                  </p:pic>
                </p:oleObj>
              </mc:Fallback>
            </mc:AlternateContent>
          </a:graphicData>
        </a:graphic>
      </p:graphicFrame>
    </p:spTree>
    <p:extLst>
      <p:ext uri="{BB962C8B-B14F-4D97-AF65-F5344CB8AC3E}">
        <p14:creationId xmlns:p14="http://schemas.microsoft.com/office/powerpoint/2010/main" val="19204511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Quadratic Term (cont.)</a:t>
            </a:r>
            <a:endParaRPr lang="en-US" dirty="0"/>
          </a:p>
        </p:txBody>
      </p:sp>
      <p:sp>
        <p:nvSpPr>
          <p:cNvPr id="3" name="Content Placeholder 2"/>
          <p:cNvSpPr>
            <a:spLocks noGrp="1"/>
          </p:cNvSpPr>
          <p:nvPr>
            <p:ph idx="1"/>
          </p:nvPr>
        </p:nvSpPr>
        <p:spPr>
          <a:xfrm>
            <a:off x="228600" y="1752600"/>
            <a:ext cx="8534400" cy="3352800"/>
          </a:xfrm>
        </p:spPr>
        <p:txBody>
          <a:bodyPr>
            <a:normAutofit lnSpcReduction="10000"/>
          </a:bodyPr>
          <a:lstStyle/>
          <a:p>
            <a:r>
              <a:rPr lang="en-US" sz="2400" dirty="0" smtClean="0"/>
              <a:t>We can write</a:t>
            </a:r>
          </a:p>
          <a:p>
            <a:endParaRPr lang="en-US" sz="2400" dirty="0" smtClean="0"/>
          </a:p>
          <a:p>
            <a:r>
              <a:rPr lang="en-US" sz="2400" dirty="0" smtClean="0"/>
              <a:t>And </a:t>
            </a:r>
          </a:p>
          <a:p>
            <a:pPr lvl="1"/>
            <a:r>
              <a:rPr lang="en-US" sz="2200" dirty="0"/>
              <a:t>w</a:t>
            </a:r>
            <a:r>
              <a:rPr lang="en-US" sz="2200" dirty="0" smtClean="0"/>
              <a:t>here </a:t>
            </a:r>
            <a:r>
              <a:rPr lang="en-US" sz="2200" dirty="0" smtClean="0">
                <a:latin typeface="Symbol" charset="2"/>
                <a:cs typeface="Symbol" charset="2"/>
              </a:rPr>
              <a:t>l</a:t>
            </a:r>
            <a:r>
              <a:rPr lang="en-US" sz="2200" baseline="30000" dirty="0" smtClean="0"/>
              <a:t>2</a:t>
            </a:r>
            <a:r>
              <a:rPr lang="en-US" sz="2200" dirty="0" smtClean="0"/>
              <a:t> &lt;&lt; </a:t>
            </a:r>
            <a:r>
              <a:rPr lang="en-US" sz="2200" dirty="0" smtClean="0">
                <a:latin typeface="Symbol" charset="2"/>
                <a:cs typeface="Symbol" charset="2"/>
              </a:rPr>
              <a:t>l</a:t>
            </a:r>
            <a:r>
              <a:rPr lang="en-US" sz="2200" baseline="30000" dirty="0" smtClean="0"/>
              <a:t>1</a:t>
            </a:r>
          </a:p>
          <a:p>
            <a:endParaRPr lang="en-US" sz="2400" dirty="0"/>
          </a:p>
          <a:p>
            <a:r>
              <a:rPr lang="en-US" sz="2400" dirty="0" smtClean="0"/>
              <a:t>Hence </a:t>
            </a:r>
          </a:p>
          <a:p>
            <a:endParaRPr lang="en-US" sz="2400" dirty="0" smtClean="0"/>
          </a:p>
          <a:p>
            <a:r>
              <a:rPr lang="en-US" sz="2400" dirty="0" smtClean="0"/>
              <a:t>If </a:t>
            </a:r>
            <a:r>
              <a:rPr lang="en-US" sz="2400" dirty="0">
                <a:latin typeface="Symbol" charset="2"/>
                <a:cs typeface="Symbol" charset="2"/>
              </a:rPr>
              <a:t>W</a:t>
            </a:r>
            <a:r>
              <a:rPr lang="en-US" sz="2400" dirty="0" smtClean="0"/>
              <a:t> and/or </a:t>
            </a:r>
            <a:r>
              <a:rPr lang="en-US" sz="2400" dirty="0" smtClean="0">
                <a:latin typeface="Symbol" charset="2"/>
                <a:cs typeface="Symbol" charset="2"/>
              </a:rPr>
              <a:t>l</a:t>
            </a:r>
            <a:r>
              <a:rPr lang="en-US" sz="2400" baseline="-25000" dirty="0" smtClean="0"/>
              <a:t>k</a:t>
            </a:r>
            <a:r>
              <a:rPr lang="en-US" sz="2400" baseline="30000" dirty="0" smtClean="0"/>
              <a:t>2</a:t>
            </a:r>
            <a:r>
              <a:rPr lang="en-US" sz="2400" dirty="0" smtClean="0"/>
              <a:t> is small, then</a:t>
            </a:r>
            <a:endParaRPr lang="en-US" sz="2400" dirty="0"/>
          </a:p>
        </p:txBody>
      </p:sp>
      <p:sp>
        <p:nvSpPr>
          <p:cNvPr id="4" name="Slide Number Placeholder 3"/>
          <p:cNvSpPr>
            <a:spLocks noGrp="1"/>
          </p:cNvSpPr>
          <p:nvPr>
            <p:ph type="sldNum" sz="quarter" idx="12"/>
          </p:nvPr>
        </p:nvSpPr>
        <p:spPr/>
        <p:txBody>
          <a:bodyPr/>
          <a:lstStyle/>
          <a:p>
            <a:fld id="{C0DA01F5-30D9-4794-BE2C-7C74419B0D7D}" type="slidenum">
              <a:rPr lang="en-US" smtClean="0"/>
              <a:t>21</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476442890"/>
              </p:ext>
            </p:extLst>
          </p:nvPr>
        </p:nvGraphicFramePr>
        <p:xfrm>
          <a:off x="2082800" y="990600"/>
          <a:ext cx="5436350" cy="596900"/>
        </p:xfrm>
        <a:graphic>
          <a:graphicData uri="http://schemas.openxmlformats.org/presentationml/2006/ole">
            <mc:AlternateContent xmlns:mc="http://schemas.openxmlformats.org/markup-compatibility/2006">
              <mc:Choice xmlns:v="urn:schemas-microsoft-com:vml" Requires="v">
                <p:oleObj spid="_x0000_s1060" name="Equation" r:id="rId4" imgW="2197100" imgH="241300" progId="Equation.3">
                  <p:embed/>
                </p:oleObj>
              </mc:Choice>
              <mc:Fallback>
                <p:oleObj name="Equation" r:id="rId4" imgW="2197100" imgH="241300" progId="Equation.3">
                  <p:embed/>
                  <p:pic>
                    <p:nvPicPr>
                      <p:cNvPr id="0" name=""/>
                      <p:cNvPicPr/>
                      <p:nvPr/>
                    </p:nvPicPr>
                    <p:blipFill>
                      <a:blip r:embed="rId5"/>
                      <a:stretch>
                        <a:fillRect/>
                      </a:stretch>
                    </p:blipFill>
                    <p:spPr>
                      <a:xfrm>
                        <a:off x="2082800" y="990600"/>
                        <a:ext cx="5436350" cy="596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12844312"/>
              </p:ext>
            </p:extLst>
          </p:nvPr>
        </p:nvGraphicFramePr>
        <p:xfrm>
          <a:off x="2057400" y="5334000"/>
          <a:ext cx="4114800" cy="597877"/>
        </p:xfrm>
        <a:graphic>
          <a:graphicData uri="http://schemas.openxmlformats.org/presentationml/2006/ole">
            <mc:AlternateContent xmlns:mc="http://schemas.openxmlformats.org/markup-compatibility/2006">
              <mc:Choice xmlns:v="urn:schemas-microsoft-com:vml" Requires="v">
                <p:oleObj spid="_x0000_s1061" name="Equation" r:id="rId6" imgW="1485900" imgH="215900" progId="Equation.3">
                  <p:embed/>
                </p:oleObj>
              </mc:Choice>
              <mc:Fallback>
                <p:oleObj name="Equation" r:id="rId6" imgW="1485900" imgH="215900" progId="Equation.3">
                  <p:embed/>
                  <p:pic>
                    <p:nvPicPr>
                      <p:cNvPr id="0" name=""/>
                      <p:cNvPicPr/>
                      <p:nvPr/>
                    </p:nvPicPr>
                    <p:blipFill>
                      <a:blip r:embed="rId7"/>
                      <a:stretch>
                        <a:fillRect/>
                      </a:stretch>
                    </p:blipFill>
                    <p:spPr>
                      <a:xfrm>
                        <a:off x="2057400" y="5334000"/>
                        <a:ext cx="4114800" cy="59787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3457091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62" name="Equation" r:id="rId8" imgW="114300" imgH="165100" progId="Equation.3">
                  <p:embed/>
                </p:oleObj>
              </mc:Choice>
              <mc:Fallback>
                <p:oleObj name="Equation" r:id="rId8" imgW="114300" imgH="165100" progId="Equation.3">
                  <p:embed/>
                  <p:pic>
                    <p:nvPicPr>
                      <p:cNvPr id="0" name=""/>
                      <p:cNvPicPr/>
                      <p:nvPr/>
                    </p:nvPicPr>
                    <p:blipFill>
                      <a:blip r:embed="rId9"/>
                      <a:stretch>
                        <a:fillRect/>
                      </a:stretch>
                    </p:blipFill>
                    <p:spPr>
                      <a:xfrm>
                        <a:off x="4514850" y="3346450"/>
                        <a:ext cx="114300" cy="1651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141151268"/>
              </p:ext>
            </p:extLst>
          </p:nvPr>
        </p:nvGraphicFramePr>
        <p:xfrm>
          <a:off x="2898774" y="1782763"/>
          <a:ext cx="3506271" cy="528637"/>
        </p:xfrm>
        <a:graphic>
          <a:graphicData uri="http://schemas.openxmlformats.org/presentationml/2006/ole">
            <mc:AlternateContent xmlns:mc="http://schemas.openxmlformats.org/markup-compatibility/2006">
              <mc:Choice xmlns:v="urn:schemas-microsoft-com:vml" Requires="v">
                <p:oleObj spid="_x0000_s1063" name="Equation" r:id="rId10" imgW="1346200" imgH="203200" progId="Equation.3">
                  <p:embed/>
                </p:oleObj>
              </mc:Choice>
              <mc:Fallback>
                <p:oleObj name="Equation" r:id="rId10" imgW="1346200" imgH="203200" progId="Equation.3">
                  <p:embed/>
                  <p:pic>
                    <p:nvPicPr>
                      <p:cNvPr id="0" name=""/>
                      <p:cNvPicPr/>
                      <p:nvPr/>
                    </p:nvPicPr>
                    <p:blipFill>
                      <a:blip r:embed="rId11"/>
                      <a:stretch>
                        <a:fillRect/>
                      </a:stretch>
                    </p:blipFill>
                    <p:spPr>
                      <a:xfrm>
                        <a:off x="2898774" y="1782763"/>
                        <a:ext cx="3506271" cy="528637"/>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943790863"/>
              </p:ext>
            </p:extLst>
          </p:nvPr>
        </p:nvGraphicFramePr>
        <p:xfrm>
          <a:off x="1503363" y="2495550"/>
          <a:ext cx="6589712" cy="539750"/>
        </p:xfrm>
        <a:graphic>
          <a:graphicData uri="http://schemas.openxmlformats.org/presentationml/2006/ole">
            <mc:AlternateContent xmlns:mc="http://schemas.openxmlformats.org/markup-compatibility/2006">
              <mc:Choice xmlns:v="urn:schemas-microsoft-com:vml" Requires="v">
                <p:oleObj spid="_x0000_s1064" name="Equation" r:id="rId12" imgW="2946400" imgH="241300" progId="Equation.3">
                  <p:embed/>
                </p:oleObj>
              </mc:Choice>
              <mc:Fallback>
                <p:oleObj name="Equation" r:id="rId12" imgW="2946400" imgH="241300" progId="Equation.3">
                  <p:embed/>
                  <p:pic>
                    <p:nvPicPr>
                      <p:cNvPr id="0" name=""/>
                      <p:cNvPicPr/>
                      <p:nvPr/>
                    </p:nvPicPr>
                    <p:blipFill>
                      <a:blip r:embed="rId13"/>
                      <a:stretch>
                        <a:fillRect/>
                      </a:stretch>
                    </p:blipFill>
                    <p:spPr>
                      <a:xfrm>
                        <a:off x="1503363" y="2495550"/>
                        <a:ext cx="6589712" cy="53975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85082799"/>
              </p:ext>
            </p:extLst>
          </p:nvPr>
        </p:nvGraphicFramePr>
        <p:xfrm>
          <a:off x="1711325" y="3752850"/>
          <a:ext cx="6203950" cy="501650"/>
        </p:xfrm>
        <a:graphic>
          <a:graphicData uri="http://schemas.openxmlformats.org/presentationml/2006/ole">
            <mc:AlternateContent xmlns:mc="http://schemas.openxmlformats.org/markup-compatibility/2006">
              <mc:Choice xmlns:v="urn:schemas-microsoft-com:vml" Requires="v">
                <p:oleObj spid="_x0000_s1065" name="Equation" r:id="rId14" imgW="2984500" imgH="241300" progId="Equation.3">
                  <p:embed/>
                </p:oleObj>
              </mc:Choice>
              <mc:Fallback>
                <p:oleObj name="Equation" r:id="rId14" imgW="2984500" imgH="241300" progId="Equation.3">
                  <p:embed/>
                  <p:pic>
                    <p:nvPicPr>
                      <p:cNvPr id="0" name=""/>
                      <p:cNvPicPr/>
                      <p:nvPr/>
                    </p:nvPicPr>
                    <p:blipFill>
                      <a:blip r:embed="rId15"/>
                      <a:stretch>
                        <a:fillRect/>
                      </a:stretch>
                    </p:blipFill>
                    <p:spPr>
                      <a:xfrm>
                        <a:off x="1711325" y="3752850"/>
                        <a:ext cx="6203950" cy="501650"/>
                      </a:xfrm>
                      <a:prstGeom prst="rect">
                        <a:avLst/>
                      </a:prstGeom>
                    </p:spPr>
                  </p:pic>
                </p:oleObj>
              </mc:Fallback>
            </mc:AlternateContent>
          </a:graphicData>
        </a:graphic>
      </p:graphicFrame>
    </p:spTree>
    <p:extLst>
      <p:ext uri="{BB962C8B-B14F-4D97-AF65-F5344CB8AC3E}">
        <p14:creationId xmlns:p14="http://schemas.microsoft.com/office/powerpoint/2010/main" val="108258776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CAPM (PMPT)</a:t>
            </a:r>
          </a:p>
        </p:txBody>
      </p:sp>
      <p:sp>
        <p:nvSpPr>
          <p:cNvPr id="3" name="Content Placeholder 2"/>
          <p:cNvSpPr>
            <a:spLocks noGrp="1"/>
          </p:cNvSpPr>
          <p:nvPr>
            <p:ph idx="1"/>
          </p:nvPr>
        </p:nvSpPr>
        <p:spPr>
          <a:xfrm>
            <a:off x="457200" y="2743200"/>
            <a:ext cx="8305800" cy="1066800"/>
          </a:xfrm>
        </p:spPr>
        <p:txBody>
          <a:bodyPr>
            <a:noAutofit/>
          </a:bodyPr>
          <a:lstStyle/>
          <a:p>
            <a:pPr marL="0" indent="0">
              <a:buNone/>
            </a:pPr>
            <a:r>
              <a:rPr lang="en-US" sz="2000" dirty="0"/>
              <a:t>Note that we assumed homogeneous expectations for financial and social </a:t>
            </a:r>
            <a:r>
              <a:rPr lang="en-US" sz="2000" dirty="0" smtClean="0"/>
              <a:t>returns. Only </a:t>
            </a:r>
            <a:r>
              <a:rPr lang="en-US" sz="2000" dirty="0"/>
              <a:t>variations among investors is w.r.t. </a:t>
            </a:r>
            <a:r>
              <a:rPr lang="en-US" sz="2000" i="1" dirty="0"/>
              <a:t>p</a:t>
            </a:r>
            <a:r>
              <a:rPr lang="en-US" sz="2000" dirty="0"/>
              <a:t> and </a:t>
            </a:r>
            <a:r>
              <a:rPr lang="en-US" sz="2000" i="1" dirty="0" err="1" smtClean="0"/>
              <a:t>φ</a:t>
            </a:r>
            <a:r>
              <a:rPr lang="en-US" sz="2000" dirty="0" smtClean="0"/>
              <a:t>. Applying </a:t>
            </a:r>
            <a:r>
              <a:rPr lang="en-US" sz="2000" dirty="0"/>
              <a:t>Gerber &amp; Hens, we get</a:t>
            </a:r>
            <a:r>
              <a:rPr lang="en-US" sz="2000" dirty="0" smtClean="0"/>
              <a:t>:</a:t>
            </a:r>
            <a:endParaRPr lang="en-US" sz="2000" dirty="0"/>
          </a:p>
          <a:p>
            <a:endParaRPr lang="en-US" sz="2400" dirty="0"/>
          </a:p>
        </p:txBody>
      </p:sp>
      <p:sp>
        <p:nvSpPr>
          <p:cNvPr id="4" name="Slide Number Placeholder 3"/>
          <p:cNvSpPr>
            <a:spLocks noGrp="1"/>
          </p:cNvSpPr>
          <p:nvPr>
            <p:ph type="sldNum" sz="quarter" idx="12"/>
          </p:nvPr>
        </p:nvSpPr>
        <p:spPr/>
        <p:txBody>
          <a:bodyPr/>
          <a:lstStyle/>
          <a:p>
            <a:fld id="{C0DA01F5-30D9-4794-BE2C-7C74419B0D7D}" type="slidenum">
              <a:rPr lang="en-US" smtClean="0"/>
              <a:t>22</a:t>
            </a:fld>
            <a:endParaRPr lang="en-US" dirty="0"/>
          </a:p>
        </p:txBody>
      </p:sp>
      <p:sp>
        <p:nvSpPr>
          <p:cNvPr id="5" name="Footer Placeholder 4"/>
          <p:cNvSpPr>
            <a:spLocks noGrp="1"/>
          </p:cNvSpPr>
          <p:nvPr>
            <p:ph type="ftr" sz="quarter" idx="10"/>
          </p:nvPr>
        </p:nvSpPr>
        <p:spPr>
          <a:xfrm>
            <a:off x="161925" y="5943601"/>
            <a:ext cx="7877175" cy="380999"/>
          </a:xfrm>
        </p:spPr>
        <p:txBody>
          <a:bodyPr/>
          <a:lstStyle/>
          <a:p>
            <a:pPr>
              <a:defRPr/>
            </a:pPr>
            <a:r>
              <a:rPr lang="en-US" dirty="0" smtClean="0">
                <a:latin typeface="TradeGothic-Light" panose="020B0400000000000000" pitchFamily="34" charset="0"/>
              </a:rPr>
              <a:t>Athena Capital Advisors LLC Proprietary and Confidential.  Not to be copied or distributed without express written permission.</a:t>
            </a:r>
          </a:p>
          <a:p>
            <a:pPr>
              <a:defRPr/>
            </a:pPr>
            <a:r>
              <a:rPr lang="en-US" dirty="0" smtClean="0">
                <a:latin typeface="TradeGothic-Light" panose="020B0400000000000000" pitchFamily="34" charset="0"/>
              </a:rPr>
              <a:t>Please see important disclosures and disclaimers at the end of this presentation.</a:t>
            </a:r>
          </a:p>
        </p:txBody>
      </p:sp>
      <p:graphicFrame>
        <p:nvGraphicFramePr>
          <p:cNvPr id="6" name="Object 5"/>
          <p:cNvGraphicFramePr>
            <a:graphicFrameLocks noChangeAspect="1"/>
          </p:cNvGraphicFramePr>
          <p:nvPr>
            <p:extLst>
              <p:ext uri="{D42A27DB-BD31-4B8C-83A1-F6EECF244321}">
                <p14:modId xmlns:p14="http://schemas.microsoft.com/office/powerpoint/2010/main" val="2472063623"/>
              </p:ext>
            </p:extLst>
          </p:nvPr>
        </p:nvGraphicFramePr>
        <p:xfrm>
          <a:off x="1738313" y="3794125"/>
          <a:ext cx="5337175" cy="1176338"/>
        </p:xfrm>
        <a:graphic>
          <a:graphicData uri="http://schemas.openxmlformats.org/presentationml/2006/ole">
            <mc:AlternateContent xmlns:mc="http://schemas.openxmlformats.org/markup-compatibility/2006">
              <mc:Choice xmlns:v="urn:schemas-microsoft-com:vml" Requires="v">
                <p:oleObj spid="_x0000_s24657" name="Equation" r:id="rId4" imgW="2362200" imgH="508000" progId="Equation.3">
                  <p:embed/>
                </p:oleObj>
              </mc:Choice>
              <mc:Fallback>
                <p:oleObj name="Equation" r:id="rId4" imgW="2362200" imgH="508000" progId="Equation.3">
                  <p:embed/>
                  <p:pic>
                    <p:nvPicPr>
                      <p:cNvPr id="0" name=""/>
                      <p:cNvPicPr>
                        <a:picLocks noChangeAspect="1" noChangeArrowheads="1"/>
                      </p:cNvPicPr>
                      <p:nvPr/>
                    </p:nvPicPr>
                    <p:blipFill>
                      <a:blip r:embed="rId5"/>
                      <a:srcRect/>
                      <a:stretch>
                        <a:fillRect/>
                      </a:stretch>
                    </p:blipFill>
                    <p:spPr bwMode="auto">
                      <a:xfrm>
                        <a:off x="1738313" y="3794125"/>
                        <a:ext cx="5337175" cy="1176338"/>
                      </a:xfrm>
                      <a:prstGeom prst="rect">
                        <a:avLst/>
                      </a:prstGeom>
                      <a:noFill/>
                      <a:ln>
                        <a:noFill/>
                      </a:ln>
                      <a:extLst/>
                    </p:spPr>
                  </p:pic>
                </p:oleObj>
              </mc:Fallback>
            </mc:AlternateContent>
          </a:graphicData>
        </a:graphic>
      </p:graphicFrame>
      <p:sp>
        <p:nvSpPr>
          <p:cNvPr id="7" name="TextBox 6"/>
          <p:cNvSpPr txBox="1"/>
          <p:nvPr/>
        </p:nvSpPr>
        <p:spPr>
          <a:xfrm>
            <a:off x="381000" y="1143000"/>
            <a:ext cx="7620000" cy="400110"/>
          </a:xfrm>
          <a:prstGeom prst="rect">
            <a:avLst/>
          </a:prstGeom>
          <a:noFill/>
        </p:spPr>
        <p:txBody>
          <a:bodyPr wrap="square" rtlCol="0">
            <a:spAutoFit/>
          </a:bodyPr>
          <a:lstStyle/>
          <a:p>
            <a:r>
              <a:rPr lang="en-US" sz="2000" dirty="0" smtClean="0"/>
              <a:t>Therefore, our modified objective function becomes:</a:t>
            </a:r>
            <a:endParaRPr lang="en-US" sz="2000" dirty="0"/>
          </a:p>
        </p:txBody>
      </p:sp>
      <p:graphicFrame>
        <p:nvGraphicFramePr>
          <p:cNvPr id="8" name="Object 7"/>
          <p:cNvGraphicFramePr>
            <a:graphicFrameLocks noChangeAspect="1"/>
          </p:cNvGraphicFramePr>
          <p:nvPr>
            <p:extLst>
              <p:ext uri="{D42A27DB-BD31-4B8C-83A1-F6EECF244321}">
                <p14:modId xmlns:p14="http://schemas.microsoft.com/office/powerpoint/2010/main" val="1441621263"/>
              </p:ext>
            </p:extLst>
          </p:nvPr>
        </p:nvGraphicFramePr>
        <p:xfrm>
          <a:off x="1524000" y="1600200"/>
          <a:ext cx="6013450" cy="1018761"/>
        </p:xfrm>
        <a:graphic>
          <a:graphicData uri="http://schemas.openxmlformats.org/presentationml/2006/ole">
            <mc:AlternateContent xmlns:mc="http://schemas.openxmlformats.org/markup-compatibility/2006">
              <mc:Choice xmlns:v="urn:schemas-microsoft-com:vml" Requires="v">
                <p:oleObj spid="_x0000_s24658" name="Equation" r:id="rId6" imgW="3149600" imgH="533400" progId="Equation.3">
                  <p:embed/>
                </p:oleObj>
              </mc:Choice>
              <mc:Fallback>
                <p:oleObj name="Equation" r:id="rId6" imgW="3149600" imgH="533400" progId="Equation.3">
                  <p:embed/>
                  <p:pic>
                    <p:nvPicPr>
                      <p:cNvPr id="0" name=""/>
                      <p:cNvPicPr/>
                      <p:nvPr/>
                    </p:nvPicPr>
                    <p:blipFill>
                      <a:blip r:embed="rId7"/>
                      <a:stretch>
                        <a:fillRect/>
                      </a:stretch>
                    </p:blipFill>
                    <p:spPr>
                      <a:xfrm>
                        <a:off x="1524000" y="1600200"/>
                        <a:ext cx="6013450" cy="1018761"/>
                      </a:xfrm>
                      <a:prstGeom prst="rect">
                        <a:avLst/>
                      </a:prstGeom>
                    </p:spPr>
                  </p:pic>
                </p:oleObj>
              </mc:Fallback>
            </mc:AlternateContent>
          </a:graphicData>
        </a:graphic>
      </p:graphicFrame>
      <p:sp>
        <p:nvSpPr>
          <p:cNvPr id="9" name="TextBox 8"/>
          <p:cNvSpPr txBox="1"/>
          <p:nvPr/>
        </p:nvSpPr>
        <p:spPr>
          <a:xfrm>
            <a:off x="457200" y="5105400"/>
            <a:ext cx="8305800" cy="707886"/>
          </a:xfrm>
          <a:prstGeom prst="rect">
            <a:avLst/>
          </a:prstGeom>
          <a:noFill/>
        </p:spPr>
        <p:txBody>
          <a:bodyPr wrap="square" rtlCol="0">
            <a:spAutoFit/>
          </a:bodyPr>
          <a:lstStyle/>
          <a:p>
            <a:pPr marL="0" lvl="5" indent="0">
              <a:buClr>
                <a:srgbClr val="006BB5"/>
              </a:buClr>
              <a:buNone/>
            </a:pPr>
            <a:r>
              <a:rPr lang="en-US" sz="2000" dirty="0"/>
              <a:t>Implication: Assets with higher social ER will have lower financial ER!! “Clientele” effect (like </a:t>
            </a:r>
            <a:r>
              <a:rPr lang="en-US" sz="2000" dirty="0" err="1"/>
              <a:t>Munis</a:t>
            </a:r>
            <a:r>
              <a:rPr lang="en-US" sz="2000" dirty="0"/>
              <a:t>).</a:t>
            </a:r>
          </a:p>
        </p:txBody>
      </p:sp>
    </p:spTree>
    <p:extLst>
      <p:ext uri="{BB962C8B-B14F-4D97-AF65-F5344CB8AC3E}">
        <p14:creationId xmlns:p14="http://schemas.microsoft.com/office/powerpoint/2010/main" val="37428804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of the Model</a:t>
            </a:r>
            <a:endParaRPr lang="en-US" dirty="0"/>
          </a:p>
        </p:txBody>
      </p:sp>
      <p:sp>
        <p:nvSpPr>
          <p:cNvPr id="4" name="Slide Number Placeholder 3"/>
          <p:cNvSpPr>
            <a:spLocks noGrp="1"/>
          </p:cNvSpPr>
          <p:nvPr>
            <p:ph type="sldNum" sz="quarter" idx="12"/>
          </p:nvPr>
        </p:nvSpPr>
        <p:spPr/>
        <p:txBody>
          <a:bodyPr/>
          <a:lstStyle/>
          <a:p>
            <a:fld id="{C0DA01F5-30D9-4794-BE2C-7C74419B0D7D}" type="slidenum">
              <a:rPr lang="en-US" smtClean="0"/>
              <a:t>23</a:t>
            </a:fld>
            <a:endParaRPr lang="en-US" dirty="0"/>
          </a:p>
        </p:txBody>
      </p:sp>
      <p:sp>
        <p:nvSpPr>
          <p:cNvPr id="5" name="Footer Placeholder 4"/>
          <p:cNvSpPr>
            <a:spLocks noGrp="1"/>
          </p:cNvSpPr>
          <p:nvPr>
            <p:ph type="ftr" sz="quarter" idx="10"/>
          </p:nvPr>
        </p:nvSpPr>
        <p:spPr/>
        <p:txBody>
          <a:bodyPr/>
          <a:lstStyle/>
          <a:p>
            <a:pPr>
              <a:defRPr/>
            </a:pPr>
            <a:r>
              <a:rPr lang="en-US" smtClean="0">
                <a:latin typeface="TradeGothic-Light" panose="020B0400000000000000" pitchFamily="34" charset="0"/>
              </a:rPr>
              <a:t>Athena Capital Advisors LLC Proprietary and Confidential.  Not to be copied or distributed without express written permission.</a:t>
            </a:r>
          </a:p>
          <a:p>
            <a:pPr>
              <a:defRPr/>
            </a:pPr>
            <a:r>
              <a:rPr lang="en-US" smtClean="0">
                <a:latin typeface="TradeGothic-Light" panose="020B0400000000000000" pitchFamily="34" charset="0"/>
              </a:rPr>
              <a:t>Please see important disclosures and disclaimers at the end of this presentation.</a:t>
            </a:r>
            <a:endParaRPr lang="en-US" dirty="0" smtClean="0">
              <a:latin typeface="TradeGothic-Light" panose="020B0400000000000000" pitchFamily="34" charset="0"/>
            </a:endParaRPr>
          </a:p>
        </p:txBody>
      </p:sp>
      <p:sp>
        <p:nvSpPr>
          <p:cNvPr id="8" name="Rectangle 7"/>
          <p:cNvSpPr/>
          <p:nvPr/>
        </p:nvSpPr>
        <p:spPr>
          <a:xfrm>
            <a:off x="228600" y="990600"/>
            <a:ext cx="8305799" cy="1538883"/>
          </a:xfrm>
          <a:prstGeom prst="rect">
            <a:avLst/>
          </a:prstGeom>
        </p:spPr>
        <p:txBody>
          <a:bodyPr wrap="square">
            <a:spAutoFit/>
          </a:bodyPr>
          <a:lstStyle/>
          <a:p>
            <a:pPr>
              <a:spcAft>
                <a:spcPts val="1200"/>
              </a:spcAft>
            </a:pPr>
            <a:r>
              <a:rPr lang="en-US" sz="2400" dirty="0" smtClean="0"/>
              <a:t>Do we see a clientele effect in the market?</a:t>
            </a:r>
          </a:p>
          <a:p>
            <a:pPr marL="342900" indent="-342900">
              <a:spcAft>
                <a:spcPts val="1200"/>
              </a:spcAft>
              <a:buFont typeface="Arial" panose="020B0604020202020204" pitchFamily="34" charset="0"/>
              <a:buChar char="•"/>
            </a:pPr>
            <a:r>
              <a:rPr lang="en-US" sz="2000" dirty="0" smtClean="0"/>
              <a:t>Studies have shown that investment strategies that incorporate social and environmental factors “perform” as well as traditional strategies</a:t>
            </a:r>
          </a:p>
        </p:txBody>
      </p:sp>
      <p:sp>
        <p:nvSpPr>
          <p:cNvPr id="6" name="Rectangle 5"/>
          <p:cNvSpPr/>
          <p:nvPr/>
        </p:nvSpPr>
        <p:spPr>
          <a:xfrm>
            <a:off x="228600" y="2514600"/>
            <a:ext cx="8305799" cy="3077766"/>
          </a:xfrm>
          <a:prstGeom prst="rect">
            <a:avLst/>
          </a:prstGeom>
        </p:spPr>
        <p:txBody>
          <a:bodyPr wrap="square">
            <a:spAutoFit/>
          </a:bodyPr>
          <a:lstStyle/>
          <a:p>
            <a:pPr>
              <a:spcAft>
                <a:spcPts val="1200"/>
              </a:spcAft>
            </a:pPr>
            <a:r>
              <a:rPr lang="en-US" sz="2400" dirty="0" smtClean="0"/>
              <a:t>Why not?</a:t>
            </a:r>
          </a:p>
          <a:p>
            <a:pPr marL="342900" indent="-342900">
              <a:spcAft>
                <a:spcPts val="1200"/>
              </a:spcAft>
              <a:buFont typeface="Arial" panose="020B0604020202020204" pitchFamily="34" charset="0"/>
              <a:buChar char="•"/>
            </a:pPr>
            <a:r>
              <a:rPr lang="en-US" sz="2000" dirty="0" smtClean="0"/>
              <a:t>Size of the Market: Impact investing represents just 0.08% of global assets under management</a:t>
            </a:r>
          </a:p>
          <a:p>
            <a:pPr marL="342900" indent="-342900">
              <a:spcAft>
                <a:spcPts val="1200"/>
              </a:spcAft>
              <a:buFont typeface="Arial" panose="020B0604020202020204" pitchFamily="34" charset="0"/>
              <a:buChar char="•"/>
            </a:pPr>
            <a:r>
              <a:rPr lang="en-US" sz="2000" dirty="0" smtClean="0"/>
              <a:t>Imperfect information: Determining the social impact of an investment is difficult, which may prevent social investors from clustering</a:t>
            </a:r>
          </a:p>
          <a:p>
            <a:pPr marL="342900" indent="-342900">
              <a:spcAft>
                <a:spcPts val="1200"/>
              </a:spcAft>
              <a:buFont typeface="Arial" panose="020B0604020202020204" pitchFamily="34" charset="0"/>
              <a:buChar char="•"/>
            </a:pPr>
            <a:r>
              <a:rPr lang="en-US" sz="2000" dirty="0" smtClean="0"/>
              <a:t>Long-term vs. short-term: Social investors may tend to select investments on the basis of a longer time horizon than traditional investors</a:t>
            </a:r>
          </a:p>
        </p:txBody>
      </p:sp>
    </p:spTree>
    <p:extLst>
      <p:ext uri="{BB962C8B-B14F-4D97-AF65-F5344CB8AC3E}">
        <p14:creationId xmlns:p14="http://schemas.microsoft.com/office/powerpoint/2010/main" val="299986474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600200" y="2133600"/>
            <a:ext cx="7239000" cy="1447800"/>
          </a:xfrm>
        </p:spPr>
        <p:txBody>
          <a:bodyPr anchor="t">
            <a:normAutofit/>
          </a:bodyPr>
          <a:lstStyle/>
          <a:p>
            <a:r>
              <a:rPr lang="en-US" sz="2600" dirty="0" smtClean="0"/>
              <a:t>Implementation</a:t>
            </a:r>
          </a:p>
          <a:p>
            <a:endParaRPr lang="en-US" sz="2400" dirty="0" smtClean="0"/>
          </a:p>
          <a:p>
            <a:r>
              <a:rPr lang="en-US" sz="1700" dirty="0" smtClean="0"/>
              <a:t>Athena Capital’s Approach to Impact Investing</a:t>
            </a:r>
            <a:endParaRPr lang="en-US" sz="1700" dirty="0"/>
          </a:p>
          <a:p>
            <a:endParaRPr lang="en-US" dirty="0"/>
          </a:p>
        </p:txBody>
      </p:sp>
    </p:spTree>
    <p:extLst>
      <p:ext uri="{BB962C8B-B14F-4D97-AF65-F5344CB8AC3E}">
        <p14:creationId xmlns:p14="http://schemas.microsoft.com/office/powerpoint/2010/main" val="325956797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Investment Management Process</a:t>
            </a:r>
          </a:p>
        </p:txBody>
      </p:sp>
      <p:sp>
        <p:nvSpPr>
          <p:cNvPr id="2" name="Slide Number Placeholder 1"/>
          <p:cNvSpPr>
            <a:spLocks noGrp="1"/>
          </p:cNvSpPr>
          <p:nvPr>
            <p:ph type="sldNum" sz="quarter" idx="12"/>
          </p:nvPr>
        </p:nvSpPr>
        <p:spPr/>
        <p:txBody>
          <a:bodyPr/>
          <a:lstStyle/>
          <a:p>
            <a:fld id="{8EEC281F-C0A3-46A6-8B68-A0F9FE365A78}" type="slidenum">
              <a:rPr lang="en-US" smtClean="0"/>
              <a:t>25</a:t>
            </a:fld>
            <a:endParaRPr lang="en-US"/>
          </a:p>
        </p:txBody>
      </p:sp>
      <p:sp>
        <p:nvSpPr>
          <p:cNvPr id="3" name="Rectangle 2"/>
          <p:cNvSpPr/>
          <p:nvPr/>
        </p:nvSpPr>
        <p:spPr>
          <a:xfrm>
            <a:off x="3368040" y="1268266"/>
            <a:ext cx="2377440" cy="1292662"/>
          </a:xfrm>
          <a:prstGeom prst="rect">
            <a:avLst/>
          </a:prstGeom>
          <a:ln w="9525">
            <a:solidFill>
              <a:schemeClr val="bg1">
                <a:lumMod val="85000"/>
              </a:schemeClr>
            </a:solidFill>
          </a:ln>
        </p:spPr>
        <p:txBody>
          <a:bodyPr anchor="ctr">
            <a:spAutoFit/>
          </a:bodyPr>
          <a:lstStyle/>
          <a:p>
            <a:pPr algn="ctr"/>
            <a:r>
              <a:rPr lang="en-US" b="1" dirty="0" smtClean="0"/>
              <a:t>Investment Policy Statement (IPS)</a:t>
            </a:r>
          </a:p>
          <a:p>
            <a:pPr algn="ctr"/>
            <a:r>
              <a:rPr lang="en-US" sz="1400" i="1" dirty="0" smtClean="0"/>
              <a:t>Establish risk and return requirements as well as investment constraints</a:t>
            </a:r>
            <a:endParaRPr lang="en-US" sz="1400" i="1" dirty="0"/>
          </a:p>
        </p:txBody>
      </p:sp>
      <p:sp>
        <p:nvSpPr>
          <p:cNvPr id="8" name="Rectangle 7"/>
          <p:cNvSpPr/>
          <p:nvPr/>
        </p:nvSpPr>
        <p:spPr>
          <a:xfrm>
            <a:off x="5083174" y="4636125"/>
            <a:ext cx="2377440" cy="1446550"/>
          </a:xfrm>
          <a:prstGeom prst="rect">
            <a:avLst/>
          </a:prstGeom>
          <a:ln>
            <a:solidFill>
              <a:schemeClr val="bg1">
                <a:lumMod val="85000"/>
              </a:schemeClr>
            </a:solidFill>
          </a:ln>
        </p:spPr>
        <p:txBody>
          <a:bodyPr anchor="ctr">
            <a:spAutoFit/>
          </a:bodyPr>
          <a:lstStyle/>
          <a:p>
            <a:pPr algn="ctr"/>
            <a:r>
              <a:rPr lang="en-US" b="1" dirty="0" smtClean="0"/>
              <a:t>Asset Allocation</a:t>
            </a:r>
          </a:p>
          <a:p>
            <a:pPr algn="ctr"/>
            <a:r>
              <a:rPr lang="en-US" sz="1400" i="1" dirty="0" smtClean="0"/>
              <a:t>Using the IPS as a guide, determine how much of the portfolio to allocate to each asset class based on its risk and return characteristics</a:t>
            </a:r>
            <a:endParaRPr lang="en-US" sz="1400" i="1" dirty="0"/>
          </a:p>
        </p:txBody>
      </p:sp>
      <p:sp>
        <p:nvSpPr>
          <p:cNvPr id="9" name="Rectangle 8"/>
          <p:cNvSpPr/>
          <p:nvPr/>
        </p:nvSpPr>
        <p:spPr>
          <a:xfrm>
            <a:off x="1828800" y="4648200"/>
            <a:ext cx="2377440" cy="1231106"/>
          </a:xfrm>
          <a:prstGeom prst="rect">
            <a:avLst/>
          </a:prstGeom>
          <a:ln w="9525">
            <a:solidFill>
              <a:schemeClr val="bg1">
                <a:lumMod val="85000"/>
              </a:schemeClr>
            </a:solidFill>
          </a:ln>
        </p:spPr>
        <p:txBody>
          <a:bodyPr anchor="ctr">
            <a:spAutoFit/>
          </a:bodyPr>
          <a:lstStyle/>
          <a:p>
            <a:pPr algn="ctr"/>
            <a:r>
              <a:rPr lang="en-US" b="1" dirty="0" smtClean="0"/>
              <a:t>Investment Selection</a:t>
            </a:r>
          </a:p>
          <a:p>
            <a:pPr algn="ctr"/>
            <a:r>
              <a:rPr lang="en-US" sz="1400" i="1" dirty="0" smtClean="0"/>
              <a:t>Select the best investment opportunities within each asset class in order to reach target allocation</a:t>
            </a:r>
            <a:endParaRPr lang="en-US" sz="1400" i="1" dirty="0"/>
          </a:p>
        </p:txBody>
      </p:sp>
      <p:sp>
        <p:nvSpPr>
          <p:cNvPr id="7" name="Rectangle 6"/>
          <p:cNvSpPr/>
          <p:nvPr/>
        </p:nvSpPr>
        <p:spPr>
          <a:xfrm>
            <a:off x="6043294" y="2779319"/>
            <a:ext cx="2834641" cy="1292662"/>
          </a:xfrm>
          <a:prstGeom prst="rect">
            <a:avLst/>
          </a:prstGeom>
          <a:ln>
            <a:solidFill>
              <a:schemeClr val="bg1">
                <a:lumMod val="85000"/>
              </a:schemeClr>
            </a:solidFill>
          </a:ln>
        </p:spPr>
        <p:txBody>
          <a:bodyPr wrap="square" anchor="ctr">
            <a:spAutoFit/>
          </a:bodyPr>
          <a:lstStyle/>
          <a:p>
            <a:pPr algn="ctr"/>
            <a:r>
              <a:rPr lang="en-US" b="1" dirty="0" smtClean="0"/>
              <a:t>Develop Capital Market Expectations</a:t>
            </a:r>
          </a:p>
          <a:p>
            <a:pPr algn="ctr"/>
            <a:r>
              <a:rPr lang="en-US" sz="1400" i="1" dirty="0" smtClean="0"/>
              <a:t>Establish risk and return expectations for each of the asset classes in the investable universe</a:t>
            </a:r>
            <a:endParaRPr lang="en-US" sz="1400" i="1" dirty="0"/>
          </a:p>
        </p:txBody>
      </p:sp>
      <p:sp>
        <p:nvSpPr>
          <p:cNvPr id="10" name="Rectangle 9"/>
          <p:cNvSpPr/>
          <p:nvPr/>
        </p:nvSpPr>
        <p:spPr>
          <a:xfrm>
            <a:off x="457200" y="2965761"/>
            <a:ext cx="2377440" cy="1015663"/>
          </a:xfrm>
          <a:prstGeom prst="rect">
            <a:avLst/>
          </a:prstGeom>
          <a:ln w="9525">
            <a:solidFill>
              <a:schemeClr val="bg1">
                <a:lumMod val="85000"/>
              </a:schemeClr>
            </a:solidFill>
          </a:ln>
        </p:spPr>
        <p:txBody>
          <a:bodyPr wrap="square" anchor="ctr">
            <a:spAutoFit/>
          </a:bodyPr>
          <a:lstStyle/>
          <a:p>
            <a:pPr algn="ctr"/>
            <a:r>
              <a:rPr lang="en-US" b="1" dirty="0" smtClean="0"/>
              <a:t>Monitor &amp; Report</a:t>
            </a:r>
          </a:p>
          <a:p>
            <a:pPr algn="ctr"/>
            <a:r>
              <a:rPr lang="en-US" sz="1400" i="1" dirty="0" smtClean="0"/>
              <a:t>Assess the performance of each investment and the role it plays in the portfolio</a:t>
            </a:r>
            <a:endParaRPr lang="en-US" sz="1400" i="1" dirty="0"/>
          </a:p>
        </p:txBody>
      </p:sp>
      <p:pic>
        <p:nvPicPr>
          <p:cNvPr id="15394" name="Picture 34"/>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3682490" y="2763269"/>
            <a:ext cx="170129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65382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Investment Management Process</a:t>
            </a:r>
          </a:p>
        </p:txBody>
      </p:sp>
      <p:sp>
        <p:nvSpPr>
          <p:cNvPr id="2" name="Slide Number Placeholder 1"/>
          <p:cNvSpPr>
            <a:spLocks noGrp="1"/>
          </p:cNvSpPr>
          <p:nvPr>
            <p:ph type="sldNum" sz="quarter" idx="12"/>
          </p:nvPr>
        </p:nvSpPr>
        <p:spPr/>
        <p:txBody>
          <a:bodyPr/>
          <a:lstStyle/>
          <a:p>
            <a:fld id="{8EEC281F-C0A3-46A6-8B68-A0F9FE365A78}" type="slidenum">
              <a:rPr lang="en-US" smtClean="0"/>
              <a:t>26</a:t>
            </a:fld>
            <a:endParaRPr lang="en-US"/>
          </a:p>
        </p:txBody>
      </p:sp>
      <p:sp>
        <p:nvSpPr>
          <p:cNvPr id="3" name="Rectangle 2"/>
          <p:cNvSpPr/>
          <p:nvPr/>
        </p:nvSpPr>
        <p:spPr>
          <a:xfrm>
            <a:off x="3368040" y="1268266"/>
            <a:ext cx="2377440" cy="1292662"/>
          </a:xfrm>
          <a:prstGeom prst="rect">
            <a:avLst/>
          </a:prstGeom>
          <a:ln w="38100">
            <a:solidFill>
              <a:schemeClr val="accent2"/>
            </a:solidFill>
          </a:ln>
        </p:spPr>
        <p:txBody>
          <a:bodyPr anchor="ctr">
            <a:spAutoFit/>
          </a:bodyPr>
          <a:lstStyle/>
          <a:p>
            <a:pPr algn="ctr"/>
            <a:r>
              <a:rPr lang="en-US" b="1" dirty="0" smtClean="0"/>
              <a:t>Investment Policy Statement (IPS)</a:t>
            </a:r>
          </a:p>
          <a:p>
            <a:pPr algn="ctr"/>
            <a:r>
              <a:rPr lang="en-US" sz="1400" i="1" dirty="0" smtClean="0"/>
              <a:t>Establish risk and return requirements as well as investment constraints</a:t>
            </a:r>
            <a:endParaRPr lang="en-US" sz="1400" i="1" dirty="0"/>
          </a:p>
        </p:txBody>
      </p:sp>
      <p:sp>
        <p:nvSpPr>
          <p:cNvPr id="8" name="Rectangle 7"/>
          <p:cNvSpPr/>
          <p:nvPr/>
        </p:nvSpPr>
        <p:spPr>
          <a:xfrm>
            <a:off x="5083174" y="4636125"/>
            <a:ext cx="2377440" cy="1446550"/>
          </a:xfrm>
          <a:prstGeom prst="rect">
            <a:avLst/>
          </a:prstGeom>
          <a:ln>
            <a:solidFill>
              <a:schemeClr val="bg1">
                <a:lumMod val="85000"/>
              </a:schemeClr>
            </a:solidFill>
          </a:ln>
        </p:spPr>
        <p:txBody>
          <a:bodyPr anchor="ctr">
            <a:spAutoFit/>
          </a:bodyPr>
          <a:lstStyle/>
          <a:p>
            <a:pPr algn="ctr"/>
            <a:r>
              <a:rPr lang="en-US" b="1" dirty="0" smtClean="0"/>
              <a:t>Asset Allocation</a:t>
            </a:r>
          </a:p>
          <a:p>
            <a:pPr algn="ctr"/>
            <a:r>
              <a:rPr lang="en-US" sz="1400" i="1" dirty="0" smtClean="0"/>
              <a:t>Using the IPS as a guide, determine how much of the portfolio to allocate to each asset class based on its risk and return characteristics</a:t>
            </a:r>
            <a:endParaRPr lang="en-US" sz="1400" i="1" dirty="0"/>
          </a:p>
        </p:txBody>
      </p:sp>
      <p:sp>
        <p:nvSpPr>
          <p:cNvPr id="9" name="Rectangle 8"/>
          <p:cNvSpPr/>
          <p:nvPr/>
        </p:nvSpPr>
        <p:spPr>
          <a:xfrm>
            <a:off x="1828800" y="4648200"/>
            <a:ext cx="2377440" cy="1231106"/>
          </a:xfrm>
          <a:prstGeom prst="rect">
            <a:avLst/>
          </a:prstGeom>
          <a:ln w="9525">
            <a:solidFill>
              <a:schemeClr val="bg1">
                <a:lumMod val="85000"/>
              </a:schemeClr>
            </a:solidFill>
          </a:ln>
        </p:spPr>
        <p:txBody>
          <a:bodyPr anchor="ctr">
            <a:spAutoFit/>
          </a:bodyPr>
          <a:lstStyle/>
          <a:p>
            <a:pPr algn="ctr"/>
            <a:r>
              <a:rPr lang="en-US" b="1" dirty="0" smtClean="0"/>
              <a:t>Investment Selection</a:t>
            </a:r>
          </a:p>
          <a:p>
            <a:pPr algn="ctr"/>
            <a:r>
              <a:rPr lang="en-US" sz="1400" i="1" dirty="0" smtClean="0"/>
              <a:t>Select the best investment opportunities within each asset class in order to reach target allocation</a:t>
            </a:r>
            <a:endParaRPr lang="en-US" sz="1400" i="1" dirty="0"/>
          </a:p>
        </p:txBody>
      </p:sp>
      <p:sp>
        <p:nvSpPr>
          <p:cNvPr id="7" name="Rectangle 6"/>
          <p:cNvSpPr/>
          <p:nvPr/>
        </p:nvSpPr>
        <p:spPr>
          <a:xfrm>
            <a:off x="6043294" y="2779319"/>
            <a:ext cx="2834641" cy="1292662"/>
          </a:xfrm>
          <a:prstGeom prst="rect">
            <a:avLst/>
          </a:prstGeom>
          <a:ln>
            <a:solidFill>
              <a:schemeClr val="bg1">
                <a:lumMod val="85000"/>
              </a:schemeClr>
            </a:solidFill>
          </a:ln>
        </p:spPr>
        <p:txBody>
          <a:bodyPr wrap="square" anchor="ctr">
            <a:spAutoFit/>
          </a:bodyPr>
          <a:lstStyle/>
          <a:p>
            <a:pPr algn="ctr"/>
            <a:r>
              <a:rPr lang="en-US" b="1" dirty="0" smtClean="0"/>
              <a:t>Develop Capital Market Expectations</a:t>
            </a:r>
          </a:p>
          <a:p>
            <a:pPr algn="ctr"/>
            <a:r>
              <a:rPr lang="en-US" sz="1400" i="1" dirty="0" smtClean="0"/>
              <a:t>Establish risk and return expectations for each of the asset classes in the investable universe</a:t>
            </a:r>
            <a:endParaRPr lang="en-US" sz="1400" i="1" dirty="0"/>
          </a:p>
        </p:txBody>
      </p:sp>
      <p:sp>
        <p:nvSpPr>
          <p:cNvPr id="10" name="Rectangle 9"/>
          <p:cNvSpPr/>
          <p:nvPr/>
        </p:nvSpPr>
        <p:spPr>
          <a:xfrm>
            <a:off x="457200" y="2965761"/>
            <a:ext cx="2377440" cy="1015663"/>
          </a:xfrm>
          <a:prstGeom prst="rect">
            <a:avLst/>
          </a:prstGeom>
          <a:ln w="9525">
            <a:solidFill>
              <a:schemeClr val="bg1">
                <a:lumMod val="85000"/>
              </a:schemeClr>
            </a:solidFill>
          </a:ln>
        </p:spPr>
        <p:txBody>
          <a:bodyPr wrap="square" anchor="ctr">
            <a:spAutoFit/>
          </a:bodyPr>
          <a:lstStyle/>
          <a:p>
            <a:pPr algn="ctr"/>
            <a:r>
              <a:rPr lang="en-US" b="1" dirty="0" smtClean="0"/>
              <a:t>Monitor &amp; Report</a:t>
            </a:r>
          </a:p>
          <a:p>
            <a:pPr algn="ctr"/>
            <a:r>
              <a:rPr lang="en-US" sz="1400" i="1" dirty="0" smtClean="0"/>
              <a:t>Assess the performance of each investment and the role it plays in the portfolio</a:t>
            </a:r>
            <a:endParaRPr lang="en-US" sz="1400" i="1" dirty="0"/>
          </a:p>
        </p:txBody>
      </p:sp>
      <p:pic>
        <p:nvPicPr>
          <p:cNvPr id="15394" name="Picture 34"/>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3682490" y="2763269"/>
            <a:ext cx="170129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63666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Investor Policy Statement (IPS): Impact Enthusiasm</a:t>
            </a:r>
          </a:p>
        </p:txBody>
      </p:sp>
      <p:sp>
        <p:nvSpPr>
          <p:cNvPr id="2" name="Slide Number Placeholder 1"/>
          <p:cNvSpPr>
            <a:spLocks noGrp="1"/>
          </p:cNvSpPr>
          <p:nvPr>
            <p:ph type="sldNum" sz="quarter" idx="12"/>
          </p:nvPr>
        </p:nvSpPr>
        <p:spPr/>
        <p:txBody>
          <a:bodyPr/>
          <a:lstStyle/>
          <a:p>
            <a:fld id="{8EEC281F-C0A3-46A6-8B68-A0F9FE365A78}" type="slidenum">
              <a:rPr lang="en-US" smtClean="0"/>
              <a:t>27</a:t>
            </a:fld>
            <a:endParaRPr lang="en-US"/>
          </a:p>
        </p:txBody>
      </p:sp>
      <p:pic>
        <p:nvPicPr>
          <p:cNvPr id="2560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0926"/>
          <a:stretch/>
        </p:blipFill>
        <p:spPr bwMode="auto">
          <a:xfrm>
            <a:off x="152400" y="1752600"/>
            <a:ext cx="8838258" cy="450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2400" y="1028700"/>
            <a:ext cx="8343900" cy="369332"/>
          </a:xfrm>
          <a:prstGeom prst="rect">
            <a:avLst/>
          </a:prstGeom>
          <a:noFill/>
        </p:spPr>
        <p:txBody>
          <a:bodyPr wrap="square" rtlCol="0">
            <a:spAutoFit/>
          </a:bodyPr>
          <a:lstStyle/>
          <a:p>
            <a:r>
              <a:rPr lang="en-US" dirty="0" smtClean="0"/>
              <a:t>Risk Aversion: A Practical Approach to Determining</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5207000" y="1028700"/>
                <a:ext cx="372987" cy="369332"/>
              </a:xfrm>
              <a:prstGeom prst="rect">
                <a:avLst/>
              </a:prstGeom>
              <a:noFill/>
            </p:spPr>
            <p:txBody>
              <a:bodyPr wrap="none" rtlCol="0">
                <a:spAutoFit/>
              </a:bodyPr>
              <a:lstStyle/>
              <a:p>
                <a14:m>
                  <m:oMathPara xmlns:m="http://schemas.openxmlformats.org/officeDocument/2006/math" xmlns="">
                    <m:oMathParaPr>
                      <m:jc m:val="centerGroup"/>
                    </m:oMathParaPr>
                    <m:oMath xmlns:m="http://schemas.openxmlformats.org/officeDocument/2006/math">
                      <m:r>
                        <a:rPr lang="en-US" i="1" smtClean="0">
                          <a:latin typeface="Cambria Math"/>
                          <a:ea typeface="Cambria Math"/>
                        </a:rPr>
                        <m:t>𝜆</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5207000" y="1028700"/>
                <a:ext cx="372987" cy="369332"/>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03500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Investor Policy Statement (IPS): Impact Enthusiasm</a:t>
            </a:r>
          </a:p>
        </p:txBody>
      </p:sp>
      <p:sp>
        <p:nvSpPr>
          <p:cNvPr id="2" name="Slide Number Placeholder 1"/>
          <p:cNvSpPr>
            <a:spLocks noGrp="1"/>
          </p:cNvSpPr>
          <p:nvPr>
            <p:ph type="sldNum" sz="quarter" idx="12"/>
          </p:nvPr>
        </p:nvSpPr>
        <p:spPr/>
        <p:txBody>
          <a:bodyPr/>
          <a:lstStyle/>
          <a:p>
            <a:fld id="{8EEC281F-C0A3-46A6-8B68-A0F9FE365A78}" type="slidenum">
              <a:rPr lang="en-US" smtClean="0"/>
              <a:t>28</a:t>
            </a:fld>
            <a:endParaRPr lang="en-US"/>
          </a:p>
        </p:txBody>
      </p:sp>
      <p:pic>
        <p:nvPicPr>
          <p:cNvPr id="25608"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t="8794" r="8158"/>
          <a:stretch/>
        </p:blipFill>
        <p:spPr bwMode="auto">
          <a:xfrm>
            <a:off x="457200" y="914399"/>
            <a:ext cx="8305801" cy="5446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762728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fontScale="92500"/>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Investment Policy Statement (IPS): Investor Preferences</a:t>
            </a:r>
          </a:p>
        </p:txBody>
      </p:sp>
      <p:graphicFrame>
        <p:nvGraphicFramePr>
          <p:cNvPr id="2" name="Table 1"/>
          <p:cNvGraphicFramePr>
            <a:graphicFrameLocks noGrp="1"/>
          </p:cNvGraphicFramePr>
          <p:nvPr>
            <p:extLst>
              <p:ext uri="{D42A27DB-BD31-4B8C-83A1-F6EECF244321}">
                <p14:modId xmlns:p14="http://schemas.microsoft.com/office/powerpoint/2010/main" val="2299918573"/>
              </p:ext>
            </p:extLst>
          </p:nvPr>
        </p:nvGraphicFramePr>
        <p:xfrm>
          <a:off x="381000" y="3926840"/>
          <a:ext cx="8382000" cy="797560"/>
        </p:xfrm>
        <a:graphic>
          <a:graphicData uri="http://schemas.openxmlformats.org/drawingml/2006/table">
            <a:tbl>
              <a:tblPr firstRow="1" bandRow="1">
                <a:tableStyleId>{5C22544A-7EE6-4342-B048-85BDC9FD1C3A}</a:tableStyleId>
              </a:tblPr>
              <a:tblGrid>
                <a:gridCol w="1676400"/>
                <a:gridCol w="1676400"/>
                <a:gridCol w="1676400"/>
                <a:gridCol w="1676400"/>
                <a:gridCol w="1676400"/>
              </a:tblGrid>
              <a:tr h="370840">
                <a:tc>
                  <a:txBody>
                    <a:bodyPr/>
                    <a:lstStyle/>
                    <a:p>
                      <a:pPr algn="ctr"/>
                      <a:r>
                        <a:rPr lang="en-US" sz="1100" dirty="0" smtClean="0"/>
                        <a:t>ENVIRONMENT</a:t>
                      </a:r>
                      <a:endParaRPr lang="en-US" sz="1100" dirty="0"/>
                    </a:p>
                  </a:txBody>
                  <a:tcPr anchor="ctr"/>
                </a:tc>
                <a:tc>
                  <a:txBody>
                    <a:bodyPr/>
                    <a:lstStyle/>
                    <a:p>
                      <a:pPr algn="ctr"/>
                      <a:r>
                        <a:rPr lang="en-US" sz="1100" dirty="0" smtClean="0"/>
                        <a:t>EDUCATION</a:t>
                      </a:r>
                      <a:endParaRPr lang="en-US" sz="1100" dirty="0"/>
                    </a:p>
                  </a:txBody>
                  <a:tcPr anchor="ctr"/>
                </a:tc>
                <a:tc>
                  <a:txBody>
                    <a:bodyPr/>
                    <a:lstStyle/>
                    <a:p>
                      <a:pPr algn="ctr"/>
                      <a:r>
                        <a:rPr lang="en-US" sz="1100" dirty="0" smtClean="0"/>
                        <a:t>HEALTH</a:t>
                      </a:r>
                      <a:endParaRPr lang="en-US" sz="1100" dirty="0"/>
                    </a:p>
                  </a:txBody>
                  <a:tcPr anchor="ctr"/>
                </a:tc>
                <a:tc>
                  <a:txBody>
                    <a:bodyPr/>
                    <a:lstStyle/>
                    <a:p>
                      <a:pPr algn="ctr"/>
                      <a:r>
                        <a:rPr lang="en-US" sz="1100" dirty="0" smtClean="0"/>
                        <a:t>ECONOMIC</a:t>
                      </a:r>
                      <a:r>
                        <a:rPr lang="en-US" sz="1100" baseline="0" dirty="0" smtClean="0"/>
                        <a:t> DEVELOPMENT</a:t>
                      </a:r>
                      <a:endParaRPr lang="en-US" sz="1100" dirty="0"/>
                    </a:p>
                  </a:txBody>
                  <a:tcPr anchor="ctr"/>
                </a:tc>
                <a:tc>
                  <a:txBody>
                    <a:bodyPr/>
                    <a:lstStyle/>
                    <a:p>
                      <a:pPr algn="ctr"/>
                      <a:r>
                        <a:rPr lang="en-US" sz="1100" dirty="0" smtClean="0"/>
                        <a:t>GENDER &amp; SOCIAL</a:t>
                      </a:r>
                      <a:r>
                        <a:rPr lang="en-US" sz="1100" baseline="0" dirty="0" smtClean="0"/>
                        <a:t> EQUALITY</a:t>
                      </a:r>
                      <a:endParaRPr lang="en-US" sz="1100" dirty="0"/>
                    </a:p>
                  </a:txBody>
                  <a:tcPr anchor="ctr"/>
                </a:tc>
              </a:tr>
              <a:tr h="370840">
                <a:tc>
                  <a:txBody>
                    <a:bodyPr/>
                    <a:lstStyle/>
                    <a:p>
                      <a:pPr algn="ctr"/>
                      <a:r>
                        <a:rPr lang="en-US" dirty="0" smtClean="0"/>
                        <a:t>$ 50</a:t>
                      </a:r>
                      <a:endParaRPr lang="en-US" dirty="0"/>
                    </a:p>
                  </a:txBody>
                  <a:tcPr/>
                </a:tc>
                <a:tc>
                  <a:txBody>
                    <a:bodyPr/>
                    <a:lstStyle/>
                    <a:p>
                      <a:pPr algn="ctr"/>
                      <a:r>
                        <a:rPr lang="en-US" dirty="0" smtClean="0"/>
                        <a:t>$ 0</a:t>
                      </a:r>
                      <a:endParaRPr lang="en-US" dirty="0"/>
                    </a:p>
                  </a:txBody>
                  <a:tcPr/>
                </a:tc>
                <a:tc>
                  <a:txBody>
                    <a:bodyPr/>
                    <a:lstStyle/>
                    <a:p>
                      <a:pPr algn="ctr"/>
                      <a:r>
                        <a:rPr lang="en-US" dirty="0" smtClean="0"/>
                        <a:t>$ 10</a:t>
                      </a:r>
                      <a:endParaRPr lang="en-US" dirty="0"/>
                    </a:p>
                  </a:txBody>
                  <a:tcPr/>
                </a:tc>
                <a:tc>
                  <a:txBody>
                    <a:bodyPr/>
                    <a:lstStyle/>
                    <a:p>
                      <a:pPr algn="ctr"/>
                      <a:r>
                        <a:rPr lang="en-US" dirty="0" smtClean="0"/>
                        <a:t>$ 10</a:t>
                      </a:r>
                      <a:endParaRPr lang="en-US" dirty="0"/>
                    </a:p>
                  </a:txBody>
                  <a:tcPr/>
                </a:tc>
                <a:tc>
                  <a:txBody>
                    <a:bodyPr/>
                    <a:lstStyle/>
                    <a:p>
                      <a:pPr algn="ctr"/>
                      <a:r>
                        <a:rPr lang="en-US" dirty="0" smtClean="0"/>
                        <a:t>$ 30</a:t>
                      </a:r>
                      <a:endParaRPr lang="en-US" dirty="0"/>
                    </a:p>
                  </a:txBody>
                  <a:tcPr/>
                </a:tc>
              </a:tr>
            </a:tbl>
          </a:graphicData>
        </a:graphic>
      </p:graphicFrame>
      <p:cxnSp>
        <p:nvCxnSpPr>
          <p:cNvPr id="7" name="Straight Arrow Connector 6"/>
          <p:cNvCxnSpPr/>
          <p:nvPr/>
        </p:nvCxnSpPr>
        <p:spPr>
          <a:xfrm>
            <a:off x="4648200" y="286004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900362" y="2860040"/>
            <a:ext cx="457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371600" y="2860040"/>
            <a:ext cx="457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805487" y="2860040"/>
            <a:ext cx="457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391400" y="2860040"/>
            <a:ext cx="457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95301" y="2209801"/>
            <a:ext cx="8127999" cy="6502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p:nvSpPr>
        <p:spPr>
          <a:xfrm>
            <a:off x="406401" y="2242533"/>
            <a:ext cx="8305799" cy="584775"/>
          </a:xfrm>
          <a:prstGeom prst="rect">
            <a:avLst/>
          </a:prstGeom>
        </p:spPr>
        <p:txBody>
          <a:bodyPr wrap="square">
            <a:spAutoFit/>
          </a:bodyPr>
          <a:lstStyle/>
          <a:p>
            <a:pPr algn="ctr"/>
            <a:r>
              <a:rPr lang="en-US" sz="1600" b="1" dirty="0" smtClean="0">
                <a:solidFill>
                  <a:schemeClr val="bg1"/>
                </a:solidFill>
              </a:rPr>
              <a:t>HOW WOULD YOU DISTRIBUTE $100 AMONGST </a:t>
            </a:r>
          </a:p>
          <a:p>
            <a:pPr algn="ctr"/>
            <a:r>
              <a:rPr lang="en-US" sz="1600" b="1" dirty="0" smtClean="0">
                <a:solidFill>
                  <a:schemeClr val="bg1"/>
                </a:solidFill>
              </a:rPr>
              <a:t>VARIOUS IMPACT INVESTING CATEGORIES?</a:t>
            </a:r>
            <a:endParaRPr lang="en-US" sz="1600" b="1" dirty="0">
              <a:solidFill>
                <a:schemeClr val="bg1"/>
              </a:solidFill>
            </a:endParaRPr>
          </a:p>
        </p:txBody>
      </p:sp>
      <p:sp>
        <p:nvSpPr>
          <p:cNvPr id="3" name="Slide Number Placeholder 2"/>
          <p:cNvSpPr>
            <a:spLocks noGrp="1"/>
          </p:cNvSpPr>
          <p:nvPr>
            <p:ph type="sldNum" sz="quarter" idx="12"/>
          </p:nvPr>
        </p:nvSpPr>
        <p:spPr/>
        <p:txBody>
          <a:bodyPr/>
          <a:lstStyle/>
          <a:p>
            <a:fld id="{8EEC281F-C0A3-46A6-8B68-A0F9FE365A78}" type="slidenum">
              <a:rPr lang="en-US" smtClean="0"/>
              <a:t>29</a:t>
            </a:fld>
            <a:endParaRPr lang="en-US"/>
          </a:p>
        </p:txBody>
      </p:sp>
    </p:spTree>
    <p:extLst>
      <p:ext uri="{BB962C8B-B14F-4D97-AF65-F5344CB8AC3E}">
        <p14:creationId xmlns:p14="http://schemas.microsoft.com/office/powerpoint/2010/main" val="181252872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Social Finance Landscape</a:t>
            </a:r>
          </a:p>
        </p:txBody>
      </p:sp>
      <p:sp>
        <p:nvSpPr>
          <p:cNvPr id="2" name="Rectangle 1"/>
          <p:cNvSpPr/>
          <p:nvPr/>
        </p:nvSpPr>
        <p:spPr>
          <a:xfrm>
            <a:off x="152400" y="6455405"/>
            <a:ext cx="8839200" cy="276999"/>
          </a:xfrm>
          <a:prstGeom prst="rect">
            <a:avLst/>
          </a:prstGeom>
        </p:spPr>
        <p:txBody>
          <a:bodyPr wrap="square">
            <a:spAutoFit/>
          </a:bodyPr>
          <a:lstStyle/>
          <a:p>
            <a:r>
              <a:rPr lang="en-US" sz="1200" i="1" dirty="0" smtClean="0"/>
              <a:t>Image Source</a:t>
            </a:r>
            <a:r>
              <a:rPr lang="en-US" sz="1200" i="1" dirty="0"/>
              <a:t>: World Economic Forum, </a:t>
            </a:r>
            <a:r>
              <a:rPr lang="en-US" sz="1200" i="1" dirty="0" smtClean="0"/>
              <a:t>“Impact </a:t>
            </a:r>
            <a:r>
              <a:rPr lang="en-US" sz="1200" i="1" dirty="0"/>
              <a:t>Investing: A Primer for Family </a:t>
            </a:r>
            <a:r>
              <a:rPr lang="en-US" sz="1200" i="1" dirty="0" smtClean="0"/>
              <a:t>Offices.” December 2014.</a:t>
            </a:r>
            <a:endParaRPr lang="en-US" sz="1200" i="1"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84" y="1229591"/>
            <a:ext cx="7914431" cy="4375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8EEC281F-C0A3-46A6-8B68-A0F9FE365A78}" type="slidenum">
              <a:rPr lang="en-US" smtClean="0"/>
              <a:t>3</a:t>
            </a:fld>
            <a:endParaRPr lang="en-US"/>
          </a:p>
        </p:txBody>
      </p:sp>
    </p:spTree>
    <p:extLst>
      <p:ext uri="{BB962C8B-B14F-4D97-AF65-F5344CB8AC3E}">
        <p14:creationId xmlns:p14="http://schemas.microsoft.com/office/powerpoint/2010/main" val="302184785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Investment Management Process</a:t>
            </a:r>
          </a:p>
        </p:txBody>
      </p:sp>
      <p:sp>
        <p:nvSpPr>
          <p:cNvPr id="2" name="Slide Number Placeholder 1"/>
          <p:cNvSpPr>
            <a:spLocks noGrp="1"/>
          </p:cNvSpPr>
          <p:nvPr>
            <p:ph type="sldNum" sz="quarter" idx="12"/>
          </p:nvPr>
        </p:nvSpPr>
        <p:spPr/>
        <p:txBody>
          <a:bodyPr/>
          <a:lstStyle/>
          <a:p>
            <a:fld id="{8EEC281F-C0A3-46A6-8B68-A0F9FE365A78}" type="slidenum">
              <a:rPr lang="en-US" smtClean="0"/>
              <a:t>30</a:t>
            </a:fld>
            <a:endParaRPr lang="en-US"/>
          </a:p>
        </p:txBody>
      </p:sp>
      <p:sp>
        <p:nvSpPr>
          <p:cNvPr id="3" name="Rectangle 2"/>
          <p:cNvSpPr/>
          <p:nvPr/>
        </p:nvSpPr>
        <p:spPr>
          <a:xfrm>
            <a:off x="3368040" y="1268266"/>
            <a:ext cx="2377440" cy="1292662"/>
          </a:xfrm>
          <a:prstGeom prst="rect">
            <a:avLst/>
          </a:prstGeom>
          <a:ln w="9525">
            <a:solidFill>
              <a:schemeClr val="bg1">
                <a:lumMod val="85000"/>
              </a:schemeClr>
            </a:solidFill>
          </a:ln>
        </p:spPr>
        <p:txBody>
          <a:bodyPr anchor="ctr">
            <a:spAutoFit/>
          </a:bodyPr>
          <a:lstStyle/>
          <a:p>
            <a:pPr algn="ctr"/>
            <a:r>
              <a:rPr lang="en-US" b="1" dirty="0" smtClean="0"/>
              <a:t>Investment Policy Statement (IPS)</a:t>
            </a:r>
          </a:p>
          <a:p>
            <a:pPr algn="ctr"/>
            <a:r>
              <a:rPr lang="en-US" sz="1400" i="1" dirty="0" smtClean="0"/>
              <a:t>Establish risk and return requirements as well as investment constraints</a:t>
            </a:r>
            <a:endParaRPr lang="en-US" sz="1400" i="1" dirty="0"/>
          </a:p>
        </p:txBody>
      </p:sp>
      <p:sp>
        <p:nvSpPr>
          <p:cNvPr id="8" name="Rectangle 7"/>
          <p:cNvSpPr/>
          <p:nvPr/>
        </p:nvSpPr>
        <p:spPr>
          <a:xfrm>
            <a:off x="5083174" y="4636125"/>
            <a:ext cx="2377440" cy="1446550"/>
          </a:xfrm>
          <a:prstGeom prst="rect">
            <a:avLst/>
          </a:prstGeom>
          <a:ln>
            <a:solidFill>
              <a:schemeClr val="bg1">
                <a:lumMod val="85000"/>
              </a:schemeClr>
            </a:solidFill>
          </a:ln>
        </p:spPr>
        <p:txBody>
          <a:bodyPr anchor="ctr">
            <a:spAutoFit/>
          </a:bodyPr>
          <a:lstStyle/>
          <a:p>
            <a:pPr algn="ctr"/>
            <a:r>
              <a:rPr lang="en-US" b="1" dirty="0" smtClean="0"/>
              <a:t>Asset Allocation</a:t>
            </a:r>
          </a:p>
          <a:p>
            <a:pPr algn="ctr"/>
            <a:r>
              <a:rPr lang="en-US" sz="1400" i="1" dirty="0" smtClean="0"/>
              <a:t>Using the IPS as a guide, determine how much of the portfolio to allocate to each asset class based on its risk and return characteristics</a:t>
            </a:r>
            <a:endParaRPr lang="en-US" sz="1400" i="1" dirty="0"/>
          </a:p>
        </p:txBody>
      </p:sp>
      <p:sp>
        <p:nvSpPr>
          <p:cNvPr id="9" name="Rectangle 8"/>
          <p:cNvSpPr/>
          <p:nvPr/>
        </p:nvSpPr>
        <p:spPr>
          <a:xfrm>
            <a:off x="1828800" y="4648200"/>
            <a:ext cx="2377440" cy="1231106"/>
          </a:xfrm>
          <a:prstGeom prst="rect">
            <a:avLst/>
          </a:prstGeom>
          <a:ln w="38100">
            <a:solidFill>
              <a:schemeClr val="accent2"/>
            </a:solidFill>
          </a:ln>
        </p:spPr>
        <p:txBody>
          <a:bodyPr anchor="ctr">
            <a:spAutoFit/>
          </a:bodyPr>
          <a:lstStyle/>
          <a:p>
            <a:pPr algn="ctr"/>
            <a:r>
              <a:rPr lang="en-US" b="1" dirty="0" smtClean="0"/>
              <a:t>Investment Selection</a:t>
            </a:r>
          </a:p>
          <a:p>
            <a:pPr algn="ctr"/>
            <a:r>
              <a:rPr lang="en-US" sz="1400" i="1" dirty="0" smtClean="0"/>
              <a:t>Select the best investment opportunities within each asset class in order to reach target allocation</a:t>
            </a:r>
            <a:endParaRPr lang="en-US" sz="1400" i="1" dirty="0"/>
          </a:p>
        </p:txBody>
      </p:sp>
      <p:sp>
        <p:nvSpPr>
          <p:cNvPr id="7" name="Rectangle 6"/>
          <p:cNvSpPr/>
          <p:nvPr/>
        </p:nvSpPr>
        <p:spPr>
          <a:xfrm>
            <a:off x="6043294" y="2779319"/>
            <a:ext cx="2834641" cy="1292662"/>
          </a:xfrm>
          <a:prstGeom prst="rect">
            <a:avLst/>
          </a:prstGeom>
          <a:ln>
            <a:solidFill>
              <a:schemeClr val="bg1">
                <a:lumMod val="85000"/>
              </a:schemeClr>
            </a:solidFill>
          </a:ln>
        </p:spPr>
        <p:txBody>
          <a:bodyPr wrap="square" anchor="ctr">
            <a:spAutoFit/>
          </a:bodyPr>
          <a:lstStyle/>
          <a:p>
            <a:pPr algn="ctr"/>
            <a:r>
              <a:rPr lang="en-US" b="1" dirty="0" smtClean="0"/>
              <a:t>Develop Capital Market Expectations</a:t>
            </a:r>
          </a:p>
          <a:p>
            <a:pPr algn="ctr"/>
            <a:r>
              <a:rPr lang="en-US" sz="1400" i="1" dirty="0" smtClean="0"/>
              <a:t>Establish risk and return expectations for each of the asset classes in the investable universe</a:t>
            </a:r>
            <a:endParaRPr lang="en-US" sz="1400" i="1" dirty="0"/>
          </a:p>
        </p:txBody>
      </p:sp>
      <p:sp>
        <p:nvSpPr>
          <p:cNvPr id="10" name="Rectangle 9"/>
          <p:cNvSpPr/>
          <p:nvPr/>
        </p:nvSpPr>
        <p:spPr>
          <a:xfrm>
            <a:off x="457200" y="2965761"/>
            <a:ext cx="2377440" cy="1015663"/>
          </a:xfrm>
          <a:prstGeom prst="rect">
            <a:avLst/>
          </a:prstGeom>
          <a:ln w="9525">
            <a:solidFill>
              <a:schemeClr val="bg1">
                <a:lumMod val="85000"/>
              </a:schemeClr>
            </a:solidFill>
          </a:ln>
        </p:spPr>
        <p:txBody>
          <a:bodyPr wrap="square" anchor="ctr">
            <a:spAutoFit/>
          </a:bodyPr>
          <a:lstStyle/>
          <a:p>
            <a:pPr algn="ctr"/>
            <a:r>
              <a:rPr lang="en-US" b="1" dirty="0" smtClean="0"/>
              <a:t>Monitor &amp; Report</a:t>
            </a:r>
          </a:p>
          <a:p>
            <a:pPr algn="ctr"/>
            <a:r>
              <a:rPr lang="en-US" sz="1400" i="1" dirty="0" smtClean="0"/>
              <a:t>Assess the performance of each investment and the role it plays in the portfolio</a:t>
            </a:r>
            <a:endParaRPr lang="en-US" sz="1400" i="1" dirty="0"/>
          </a:p>
        </p:txBody>
      </p:sp>
      <p:pic>
        <p:nvPicPr>
          <p:cNvPr id="15394" name="Picture 34"/>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3682490" y="2763269"/>
            <a:ext cx="170129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7264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Selecting Investments &amp; Building a Portfolio</a:t>
            </a:r>
            <a:endParaRPr lang="en-US" dirty="0"/>
          </a:p>
        </p:txBody>
      </p:sp>
      <p:sp>
        <p:nvSpPr>
          <p:cNvPr id="2" name="Slide Number Placeholder 1"/>
          <p:cNvSpPr>
            <a:spLocks noGrp="1"/>
          </p:cNvSpPr>
          <p:nvPr>
            <p:ph type="sldNum" sz="quarter" idx="12"/>
          </p:nvPr>
        </p:nvSpPr>
        <p:spPr/>
        <p:txBody>
          <a:bodyPr/>
          <a:lstStyle/>
          <a:p>
            <a:fld id="{8EEC281F-C0A3-46A6-8B68-A0F9FE365A78}" type="slidenum">
              <a:rPr lang="en-US" smtClean="0"/>
              <a:t>31</a:t>
            </a:fld>
            <a:endParaRPr lang="en-US"/>
          </a:p>
        </p:txBody>
      </p:sp>
      <p:sp>
        <p:nvSpPr>
          <p:cNvPr id="4" name="TextBox 3"/>
          <p:cNvSpPr txBox="1"/>
          <p:nvPr/>
        </p:nvSpPr>
        <p:spPr>
          <a:xfrm>
            <a:off x="165099" y="990600"/>
            <a:ext cx="8435615" cy="461665"/>
          </a:xfrm>
          <a:prstGeom prst="rect">
            <a:avLst/>
          </a:prstGeom>
          <a:noFill/>
        </p:spPr>
        <p:txBody>
          <a:bodyPr wrap="square" rtlCol="0">
            <a:spAutoFit/>
          </a:bodyPr>
          <a:lstStyle/>
          <a:p>
            <a:r>
              <a:rPr lang="en-US" sz="2400" dirty="0" smtClean="0"/>
              <a:t>How to determine the ‘V’ matrix: The $1 million Question</a:t>
            </a:r>
            <a:endParaRPr lang="en-US" sz="2400" dirty="0"/>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718" y="2232595"/>
            <a:ext cx="1612996" cy="10974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007" y="2327818"/>
            <a:ext cx="2544899" cy="906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205" y="2321492"/>
            <a:ext cx="1946319" cy="905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807" y="2177343"/>
            <a:ext cx="1219200" cy="1207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65099" y="1609204"/>
            <a:ext cx="4724400" cy="369332"/>
          </a:xfrm>
          <a:prstGeom prst="rect">
            <a:avLst/>
          </a:prstGeom>
          <a:noFill/>
        </p:spPr>
        <p:txBody>
          <a:bodyPr wrap="square" rtlCol="0">
            <a:spAutoFit/>
          </a:bodyPr>
          <a:lstStyle/>
          <a:p>
            <a:r>
              <a:rPr lang="en-US" b="1" dirty="0" smtClean="0"/>
              <a:t>Option 1: “Off-the-Shelf” Industry Ratings:</a:t>
            </a:r>
            <a:endParaRPr lang="en-US" b="1" dirty="0"/>
          </a:p>
        </p:txBody>
      </p:sp>
      <p:sp>
        <p:nvSpPr>
          <p:cNvPr id="13" name="TextBox 12"/>
          <p:cNvSpPr txBox="1"/>
          <p:nvPr/>
        </p:nvSpPr>
        <p:spPr>
          <a:xfrm>
            <a:off x="165099" y="3692004"/>
            <a:ext cx="4724400" cy="369332"/>
          </a:xfrm>
          <a:prstGeom prst="rect">
            <a:avLst/>
          </a:prstGeom>
          <a:noFill/>
        </p:spPr>
        <p:txBody>
          <a:bodyPr wrap="square" rtlCol="0">
            <a:spAutoFit/>
          </a:bodyPr>
          <a:lstStyle/>
          <a:p>
            <a:r>
              <a:rPr lang="en-US" b="1" dirty="0" smtClean="0"/>
              <a:t>Option 2: In-house analysis</a:t>
            </a:r>
            <a:endParaRPr lang="en-US" b="1" dirty="0"/>
          </a:p>
        </p:txBody>
      </p:sp>
      <p:sp>
        <p:nvSpPr>
          <p:cNvPr id="14" name="TextBox 13"/>
          <p:cNvSpPr txBox="1"/>
          <p:nvPr/>
        </p:nvSpPr>
        <p:spPr>
          <a:xfrm>
            <a:off x="428792" y="4318000"/>
            <a:ext cx="3054096" cy="1107996"/>
          </a:xfrm>
          <a:prstGeom prst="rect">
            <a:avLst/>
          </a:prstGeom>
          <a:noFill/>
        </p:spPr>
        <p:txBody>
          <a:bodyPr wrap="square" rtlCol="0">
            <a:spAutoFit/>
          </a:bodyPr>
          <a:lstStyle/>
          <a:p>
            <a:r>
              <a:rPr lang="en-US" dirty="0" smtClean="0"/>
              <a:t>Establish Issue Areas:</a:t>
            </a:r>
          </a:p>
          <a:p>
            <a:pPr marL="285750" indent="-285750">
              <a:buFontTx/>
              <a:buChar char="-"/>
            </a:pPr>
            <a:r>
              <a:rPr lang="en-US" sz="1600" i="1" dirty="0" smtClean="0"/>
              <a:t>What do investors care about?</a:t>
            </a:r>
          </a:p>
          <a:p>
            <a:pPr marL="285750" indent="-285750">
              <a:buFontTx/>
              <a:buChar char="-"/>
            </a:pPr>
            <a:r>
              <a:rPr lang="en-US" sz="1600" i="1" dirty="0" smtClean="0"/>
              <a:t>What issues is the market addressing?</a:t>
            </a:r>
            <a:endParaRPr lang="en-US" sz="1600" i="1" dirty="0"/>
          </a:p>
        </p:txBody>
      </p:sp>
      <p:sp>
        <p:nvSpPr>
          <p:cNvPr id="15" name="TextBox 14"/>
          <p:cNvSpPr txBox="1"/>
          <p:nvPr/>
        </p:nvSpPr>
        <p:spPr>
          <a:xfrm>
            <a:off x="3643428" y="4318000"/>
            <a:ext cx="3054096" cy="861774"/>
          </a:xfrm>
          <a:prstGeom prst="rect">
            <a:avLst/>
          </a:prstGeom>
          <a:noFill/>
        </p:spPr>
        <p:txBody>
          <a:bodyPr wrap="square" rtlCol="0">
            <a:spAutoFit/>
          </a:bodyPr>
          <a:lstStyle/>
          <a:p>
            <a:r>
              <a:rPr lang="en-US" dirty="0" smtClean="0"/>
              <a:t>Assess Investments</a:t>
            </a:r>
          </a:p>
          <a:p>
            <a:pPr marL="285750" indent="-285750">
              <a:buFontTx/>
              <a:buChar char="-"/>
            </a:pPr>
            <a:r>
              <a:rPr lang="en-US" sz="1600" i="1" dirty="0" smtClean="0"/>
              <a:t>Relative Ranking</a:t>
            </a:r>
          </a:p>
          <a:p>
            <a:pPr marL="285750" indent="-285750">
              <a:buFontTx/>
              <a:buChar char="-"/>
            </a:pPr>
            <a:r>
              <a:rPr lang="en-US" sz="1600" i="1" dirty="0" smtClean="0"/>
              <a:t>Probability weight</a:t>
            </a:r>
            <a:endParaRPr lang="en-US" sz="1600" i="1" dirty="0"/>
          </a:p>
        </p:txBody>
      </p:sp>
      <p:sp>
        <p:nvSpPr>
          <p:cNvPr id="16" name="TextBox 15"/>
          <p:cNvSpPr txBox="1"/>
          <p:nvPr/>
        </p:nvSpPr>
        <p:spPr>
          <a:xfrm>
            <a:off x="5933567" y="4318000"/>
            <a:ext cx="3054096" cy="1107996"/>
          </a:xfrm>
          <a:prstGeom prst="rect">
            <a:avLst/>
          </a:prstGeom>
          <a:noFill/>
        </p:spPr>
        <p:txBody>
          <a:bodyPr wrap="square" rtlCol="0">
            <a:spAutoFit/>
          </a:bodyPr>
          <a:lstStyle/>
          <a:p>
            <a:r>
              <a:rPr lang="en-US" dirty="0" smtClean="0"/>
              <a:t>Select Units:</a:t>
            </a:r>
          </a:p>
          <a:p>
            <a:pPr marL="285750" indent="-285750">
              <a:buFontTx/>
              <a:buChar char="-"/>
            </a:pPr>
            <a:r>
              <a:rPr lang="en-US" sz="1600" i="1" dirty="0" smtClean="0"/>
              <a:t>Express impact assessments as rates of social return</a:t>
            </a:r>
            <a:endParaRPr lang="en-US" sz="1600" i="1" dirty="0"/>
          </a:p>
        </p:txBody>
      </p:sp>
      <p:cxnSp>
        <p:nvCxnSpPr>
          <p:cNvPr id="17" name="Straight Connector 16"/>
          <p:cNvCxnSpPr/>
          <p:nvPr/>
        </p:nvCxnSpPr>
        <p:spPr>
          <a:xfrm>
            <a:off x="234948" y="1464965"/>
            <a:ext cx="829591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6847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Selecting Investments &amp; Building a Portfolio</a:t>
            </a:r>
            <a:endParaRPr lang="en-US" dirty="0"/>
          </a:p>
        </p:txBody>
      </p:sp>
      <p:sp>
        <p:nvSpPr>
          <p:cNvPr id="2" name="Slide Number Placeholder 1"/>
          <p:cNvSpPr>
            <a:spLocks noGrp="1"/>
          </p:cNvSpPr>
          <p:nvPr>
            <p:ph type="sldNum" sz="quarter" idx="12"/>
          </p:nvPr>
        </p:nvSpPr>
        <p:spPr/>
        <p:txBody>
          <a:bodyPr/>
          <a:lstStyle/>
          <a:p>
            <a:fld id="{8EEC281F-C0A3-46A6-8B68-A0F9FE365A78}" type="slidenum">
              <a:rPr lang="en-US" smtClean="0"/>
              <a:t>32</a:t>
            </a:fld>
            <a:endParaRPr lang="en-US"/>
          </a:p>
        </p:txBody>
      </p:sp>
      <p:cxnSp>
        <p:nvCxnSpPr>
          <p:cNvPr id="6" name="Straight Connector 5"/>
          <p:cNvCxnSpPr/>
          <p:nvPr/>
        </p:nvCxnSpPr>
        <p:spPr>
          <a:xfrm>
            <a:off x="234948" y="1464965"/>
            <a:ext cx="829591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292" y="2524214"/>
            <a:ext cx="2056973" cy="923330"/>
          </a:xfrm>
          <a:prstGeom prst="rect">
            <a:avLst/>
          </a:prstGeom>
        </p:spPr>
        <p:txBody>
          <a:bodyPr wrap="none">
            <a:spAutoFit/>
          </a:bodyPr>
          <a:lstStyle/>
          <a:p>
            <a:pPr algn="ctr"/>
            <a:r>
              <a:rPr lang="en-US" b="1" dirty="0" smtClean="0"/>
              <a:t>Client A</a:t>
            </a:r>
          </a:p>
          <a:p>
            <a:pPr algn="ctr"/>
            <a:r>
              <a:rPr lang="en-US" dirty="0" smtClean="0"/>
              <a:t>“Environment</a:t>
            </a:r>
          </a:p>
          <a:p>
            <a:pPr algn="ctr"/>
            <a:r>
              <a:rPr lang="en-US" dirty="0" smtClean="0"/>
              <a:t>&amp; Gender Equality”</a:t>
            </a:r>
            <a:endParaRPr lang="en-US" dirty="0"/>
          </a:p>
        </p:txBody>
      </p:sp>
      <p:sp>
        <p:nvSpPr>
          <p:cNvPr id="15" name="Rectangle 14"/>
          <p:cNvSpPr/>
          <p:nvPr/>
        </p:nvSpPr>
        <p:spPr>
          <a:xfrm>
            <a:off x="342951" y="4776022"/>
            <a:ext cx="1569660" cy="923330"/>
          </a:xfrm>
          <a:prstGeom prst="rect">
            <a:avLst/>
          </a:prstGeom>
        </p:spPr>
        <p:txBody>
          <a:bodyPr wrap="none">
            <a:spAutoFit/>
          </a:bodyPr>
          <a:lstStyle/>
          <a:p>
            <a:pPr algn="ctr"/>
            <a:r>
              <a:rPr lang="en-US" b="1" dirty="0" smtClean="0"/>
              <a:t>Client B</a:t>
            </a:r>
          </a:p>
          <a:p>
            <a:pPr algn="ctr"/>
            <a:r>
              <a:rPr lang="en-US" dirty="0" smtClean="0"/>
              <a:t>“Community</a:t>
            </a:r>
          </a:p>
          <a:p>
            <a:pPr algn="ctr"/>
            <a:r>
              <a:rPr lang="en-US" dirty="0" smtClean="0"/>
              <a:t>Development”</a:t>
            </a:r>
            <a:endParaRPr lang="en-US" dirty="0"/>
          </a:p>
        </p:txBody>
      </p:sp>
      <p:pic>
        <p:nvPicPr>
          <p:cNvPr id="27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22" y="4048214"/>
            <a:ext cx="58197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22" y="1762214"/>
            <a:ext cx="58197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257800" y="1608445"/>
            <a:ext cx="3200400" cy="4420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65099" y="990600"/>
            <a:ext cx="8435615" cy="461665"/>
          </a:xfrm>
          <a:prstGeom prst="rect">
            <a:avLst/>
          </a:prstGeom>
          <a:noFill/>
        </p:spPr>
        <p:txBody>
          <a:bodyPr wrap="square" rtlCol="0">
            <a:spAutoFit/>
          </a:bodyPr>
          <a:lstStyle/>
          <a:p>
            <a:r>
              <a:rPr lang="en-US" sz="2400" dirty="0" smtClean="0"/>
              <a:t>Calculating Social Return: (</a:t>
            </a:r>
            <a:r>
              <a:rPr lang="en-US" sz="2400" i="1" dirty="0" smtClean="0"/>
              <a:t>V </a:t>
            </a:r>
            <a:r>
              <a:rPr lang="en-US" sz="2400" dirty="0" smtClean="0"/>
              <a:t>x</a:t>
            </a:r>
            <a:r>
              <a:rPr lang="en-US" sz="2400" i="1" dirty="0" smtClean="0"/>
              <a:t> p</a:t>
            </a:r>
            <a:r>
              <a:rPr lang="en-US" sz="2400" dirty="0" smtClean="0"/>
              <a:t>)</a:t>
            </a:r>
            <a:endParaRPr lang="en-US" sz="2400" dirty="0"/>
          </a:p>
        </p:txBody>
      </p:sp>
    </p:spTree>
    <p:extLst>
      <p:ext uri="{BB962C8B-B14F-4D97-AF65-F5344CB8AC3E}">
        <p14:creationId xmlns:p14="http://schemas.microsoft.com/office/powerpoint/2010/main" val="167622271"/>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Selecting Investments &amp; Building a Portfolio</a:t>
            </a:r>
            <a:endParaRPr lang="en-US" dirty="0"/>
          </a:p>
        </p:txBody>
      </p:sp>
      <p:sp>
        <p:nvSpPr>
          <p:cNvPr id="2" name="Slide Number Placeholder 1"/>
          <p:cNvSpPr>
            <a:spLocks noGrp="1"/>
          </p:cNvSpPr>
          <p:nvPr>
            <p:ph type="sldNum" sz="quarter" idx="12"/>
          </p:nvPr>
        </p:nvSpPr>
        <p:spPr/>
        <p:txBody>
          <a:bodyPr/>
          <a:lstStyle/>
          <a:p>
            <a:fld id="{8EEC281F-C0A3-46A6-8B68-A0F9FE365A78}" type="slidenum">
              <a:rPr lang="en-US" smtClean="0"/>
              <a:t>33</a:t>
            </a:fld>
            <a:endParaRPr lang="en-US"/>
          </a:p>
        </p:txBody>
      </p:sp>
      <p:cxnSp>
        <p:nvCxnSpPr>
          <p:cNvPr id="6" name="Straight Connector 5"/>
          <p:cNvCxnSpPr/>
          <p:nvPr/>
        </p:nvCxnSpPr>
        <p:spPr>
          <a:xfrm>
            <a:off x="234948" y="1464965"/>
            <a:ext cx="829591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99292" y="2524214"/>
            <a:ext cx="2056973" cy="923330"/>
          </a:xfrm>
          <a:prstGeom prst="rect">
            <a:avLst/>
          </a:prstGeom>
        </p:spPr>
        <p:txBody>
          <a:bodyPr wrap="none">
            <a:spAutoFit/>
          </a:bodyPr>
          <a:lstStyle/>
          <a:p>
            <a:pPr algn="ctr"/>
            <a:r>
              <a:rPr lang="en-US" b="1" dirty="0" smtClean="0"/>
              <a:t>Client A</a:t>
            </a:r>
          </a:p>
          <a:p>
            <a:pPr algn="ctr"/>
            <a:r>
              <a:rPr lang="en-US" dirty="0" smtClean="0"/>
              <a:t>“Environment</a:t>
            </a:r>
          </a:p>
          <a:p>
            <a:pPr algn="ctr"/>
            <a:r>
              <a:rPr lang="en-US" dirty="0" smtClean="0"/>
              <a:t>&amp; Gender Equality”</a:t>
            </a:r>
            <a:endParaRPr lang="en-US" dirty="0"/>
          </a:p>
        </p:txBody>
      </p:sp>
      <p:sp>
        <p:nvSpPr>
          <p:cNvPr id="15" name="Rectangle 14"/>
          <p:cNvSpPr/>
          <p:nvPr/>
        </p:nvSpPr>
        <p:spPr>
          <a:xfrm>
            <a:off x="342951" y="4776022"/>
            <a:ext cx="1569660" cy="923330"/>
          </a:xfrm>
          <a:prstGeom prst="rect">
            <a:avLst/>
          </a:prstGeom>
        </p:spPr>
        <p:txBody>
          <a:bodyPr wrap="none">
            <a:spAutoFit/>
          </a:bodyPr>
          <a:lstStyle/>
          <a:p>
            <a:pPr algn="ctr"/>
            <a:r>
              <a:rPr lang="en-US" b="1" dirty="0" smtClean="0"/>
              <a:t>Client B</a:t>
            </a:r>
          </a:p>
          <a:p>
            <a:pPr algn="ctr"/>
            <a:r>
              <a:rPr lang="en-US" dirty="0" smtClean="0"/>
              <a:t>“Community</a:t>
            </a:r>
          </a:p>
          <a:p>
            <a:pPr algn="ctr"/>
            <a:r>
              <a:rPr lang="en-US" dirty="0" smtClean="0"/>
              <a:t>Development”</a:t>
            </a:r>
            <a:endParaRPr lang="en-US" dirty="0"/>
          </a:p>
        </p:txBody>
      </p:sp>
      <p:pic>
        <p:nvPicPr>
          <p:cNvPr id="276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22" y="4048214"/>
            <a:ext cx="58197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22" y="1762214"/>
            <a:ext cx="5819775"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65099" y="990600"/>
            <a:ext cx="8435615" cy="461665"/>
          </a:xfrm>
          <a:prstGeom prst="rect">
            <a:avLst/>
          </a:prstGeom>
          <a:noFill/>
        </p:spPr>
        <p:txBody>
          <a:bodyPr wrap="square" rtlCol="0">
            <a:spAutoFit/>
          </a:bodyPr>
          <a:lstStyle/>
          <a:p>
            <a:r>
              <a:rPr lang="en-US" sz="2400" dirty="0" smtClean="0"/>
              <a:t>Calculating Social Return: (</a:t>
            </a:r>
            <a:r>
              <a:rPr lang="en-US" sz="2400" i="1" dirty="0" smtClean="0"/>
              <a:t>V</a:t>
            </a:r>
            <a:r>
              <a:rPr lang="en-US" sz="2400" dirty="0" smtClean="0"/>
              <a:t> x </a:t>
            </a:r>
            <a:r>
              <a:rPr lang="en-US" sz="2400" i="1" dirty="0" smtClean="0"/>
              <a:t>p</a:t>
            </a:r>
            <a:r>
              <a:rPr lang="en-US" sz="2400" dirty="0" smtClean="0"/>
              <a:t>)</a:t>
            </a:r>
            <a:endParaRPr lang="en-US" sz="2400" dirty="0"/>
          </a:p>
        </p:txBody>
      </p:sp>
    </p:spTree>
    <p:extLst>
      <p:ext uri="{BB962C8B-B14F-4D97-AF65-F5344CB8AC3E}">
        <p14:creationId xmlns:p14="http://schemas.microsoft.com/office/powerpoint/2010/main" val="203508163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Selecting Investments &amp; Building a Portfolio</a:t>
            </a:r>
          </a:p>
        </p:txBody>
      </p:sp>
      <p:sp>
        <p:nvSpPr>
          <p:cNvPr id="2" name="Slide Number Placeholder 1"/>
          <p:cNvSpPr>
            <a:spLocks noGrp="1"/>
          </p:cNvSpPr>
          <p:nvPr>
            <p:ph type="sldNum" sz="quarter" idx="12"/>
          </p:nvPr>
        </p:nvSpPr>
        <p:spPr/>
        <p:txBody>
          <a:bodyPr/>
          <a:lstStyle/>
          <a:p>
            <a:fld id="{8EEC281F-C0A3-46A6-8B68-A0F9FE365A78}" type="slidenum">
              <a:rPr lang="en-US" smtClean="0"/>
              <a:t>34</a:t>
            </a:fld>
            <a:endParaRPr lang="en-US"/>
          </a:p>
        </p:txBody>
      </p:sp>
      <p:grpSp>
        <p:nvGrpSpPr>
          <p:cNvPr id="21" name="Group 20"/>
          <p:cNvGrpSpPr/>
          <p:nvPr/>
        </p:nvGrpSpPr>
        <p:grpSpPr>
          <a:xfrm>
            <a:off x="1416449" y="1834305"/>
            <a:ext cx="6703345" cy="1348622"/>
            <a:chOff x="1416449" y="1879758"/>
            <a:chExt cx="6703345" cy="1348622"/>
          </a:xfrm>
        </p:grpSpPr>
        <p:grpSp>
          <p:nvGrpSpPr>
            <p:cNvPr id="17" name="Group 16"/>
            <p:cNvGrpSpPr/>
            <p:nvPr/>
          </p:nvGrpSpPr>
          <p:grpSpPr>
            <a:xfrm>
              <a:off x="1416449" y="1879758"/>
              <a:ext cx="1326004" cy="1335922"/>
              <a:chOff x="1416449" y="1879758"/>
              <a:chExt cx="1326004" cy="1335922"/>
            </a:xfrm>
          </p:grpSpPr>
          <p:sp>
            <p:nvSpPr>
              <p:cNvPr id="7" name="Rectangle 6"/>
              <p:cNvSpPr/>
              <p:nvPr/>
            </p:nvSpPr>
            <p:spPr>
              <a:xfrm>
                <a:off x="1416449" y="2569349"/>
                <a:ext cx="1326004" cy="646331"/>
              </a:xfrm>
              <a:prstGeom prst="rect">
                <a:avLst/>
              </a:prstGeom>
            </p:spPr>
            <p:txBody>
              <a:bodyPr wrap="none">
                <a:spAutoFit/>
              </a:bodyPr>
              <a:lstStyle/>
              <a:p>
                <a:pPr algn="ctr"/>
                <a:r>
                  <a:rPr lang="en-US" b="1" dirty="0" smtClean="0"/>
                  <a:t>Impact</a:t>
                </a:r>
              </a:p>
              <a:p>
                <a:pPr algn="ctr"/>
                <a:r>
                  <a:rPr lang="en-US" b="1" dirty="0" smtClean="0"/>
                  <a:t>Enthusiasm</a:t>
                </a:r>
                <a:endParaRPr lang="en-US" b="1" dirty="0"/>
              </a:p>
            </p:txBody>
          </p:sp>
          <p:sp>
            <p:nvSpPr>
              <p:cNvPr id="4" name="Rectangle 3"/>
              <p:cNvSpPr/>
              <p:nvPr/>
            </p:nvSpPr>
            <p:spPr>
              <a:xfrm>
                <a:off x="1782735" y="1879758"/>
                <a:ext cx="561372" cy="584775"/>
              </a:xfrm>
              <a:prstGeom prst="rect">
                <a:avLst/>
              </a:prstGeom>
            </p:spPr>
            <p:txBody>
              <a:bodyPr wrap="none">
                <a:spAutoFit/>
              </a:bodyPr>
              <a:lstStyle/>
              <a:p>
                <a:r>
                  <a:rPr lang="el-GR" sz="3200" b="1" i="1" dirty="0" smtClean="0">
                    <a:latin typeface="Times New Roman"/>
                    <a:cs typeface="Times New Roman"/>
                  </a:rPr>
                  <a:t>φ</a:t>
                </a:r>
                <a:r>
                  <a:rPr lang="en-US" sz="3200" b="1" i="1" baseline="-25000" dirty="0" smtClean="0">
                    <a:latin typeface="Times New Roman"/>
                    <a:cs typeface="Times New Roman"/>
                  </a:rPr>
                  <a:t>k</a:t>
                </a:r>
                <a:endParaRPr lang="en-US" b="1" i="1" baseline="-25000" dirty="0"/>
              </a:p>
            </p:txBody>
          </p:sp>
        </p:grpSp>
        <p:grpSp>
          <p:nvGrpSpPr>
            <p:cNvPr id="18" name="Group 17"/>
            <p:cNvGrpSpPr/>
            <p:nvPr/>
          </p:nvGrpSpPr>
          <p:grpSpPr>
            <a:xfrm>
              <a:off x="4002527" y="1879758"/>
              <a:ext cx="1505540" cy="1058923"/>
              <a:chOff x="3994350" y="1879758"/>
              <a:chExt cx="1505540" cy="1058923"/>
            </a:xfrm>
          </p:grpSpPr>
          <p:sp>
            <p:nvSpPr>
              <p:cNvPr id="8" name="Rectangle 7"/>
              <p:cNvSpPr/>
              <p:nvPr/>
            </p:nvSpPr>
            <p:spPr>
              <a:xfrm>
                <a:off x="3994350" y="2569349"/>
                <a:ext cx="1505540" cy="369332"/>
              </a:xfrm>
              <a:prstGeom prst="rect">
                <a:avLst/>
              </a:prstGeom>
            </p:spPr>
            <p:txBody>
              <a:bodyPr wrap="none">
                <a:spAutoFit/>
              </a:bodyPr>
              <a:lstStyle/>
              <a:p>
                <a:pPr algn="ctr"/>
                <a:r>
                  <a:rPr lang="en-US" b="1" dirty="0" smtClean="0"/>
                  <a:t>Social Impact</a:t>
                </a:r>
                <a:endParaRPr lang="en-US" b="1" dirty="0"/>
              </a:p>
            </p:txBody>
          </p:sp>
          <p:sp>
            <p:nvSpPr>
              <p:cNvPr id="11" name="Rectangle 10"/>
              <p:cNvSpPr/>
              <p:nvPr/>
            </p:nvSpPr>
            <p:spPr>
              <a:xfrm>
                <a:off x="4491377" y="1879758"/>
                <a:ext cx="458780" cy="584775"/>
              </a:xfrm>
              <a:prstGeom prst="rect">
                <a:avLst/>
              </a:prstGeom>
            </p:spPr>
            <p:txBody>
              <a:bodyPr wrap="none">
                <a:spAutoFit/>
              </a:bodyPr>
              <a:lstStyle/>
              <a:p>
                <a:r>
                  <a:rPr lang="en-US" sz="3200" b="1" i="1" dirty="0" smtClean="0">
                    <a:latin typeface="Times New Roman"/>
                    <a:cs typeface="Times New Roman"/>
                  </a:rPr>
                  <a:t>V</a:t>
                </a:r>
                <a:endParaRPr lang="en-US" b="1" i="1" baseline="-25000" dirty="0"/>
              </a:p>
            </p:txBody>
          </p:sp>
        </p:grpSp>
        <p:grpSp>
          <p:nvGrpSpPr>
            <p:cNvPr id="19" name="Group 18"/>
            <p:cNvGrpSpPr/>
            <p:nvPr/>
          </p:nvGrpSpPr>
          <p:grpSpPr>
            <a:xfrm>
              <a:off x="6768142" y="1879758"/>
              <a:ext cx="1351652" cy="1348622"/>
              <a:chOff x="6768142" y="1879758"/>
              <a:chExt cx="1351652" cy="1348622"/>
            </a:xfrm>
          </p:grpSpPr>
          <p:sp>
            <p:nvSpPr>
              <p:cNvPr id="9" name="Rectangle 8"/>
              <p:cNvSpPr/>
              <p:nvPr/>
            </p:nvSpPr>
            <p:spPr>
              <a:xfrm>
                <a:off x="6768142" y="2582049"/>
                <a:ext cx="1351652" cy="646331"/>
              </a:xfrm>
              <a:prstGeom prst="rect">
                <a:avLst/>
              </a:prstGeom>
            </p:spPr>
            <p:txBody>
              <a:bodyPr wrap="none">
                <a:spAutoFit/>
              </a:bodyPr>
              <a:lstStyle/>
              <a:p>
                <a:pPr algn="ctr"/>
                <a:r>
                  <a:rPr lang="en-US" b="1" dirty="0" smtClean="0"/>
                  <a:t>Investor</a:t>
                </a:r>
              </a:p>
              <a:p>
                <a:pPr algn="ctr"/>
                <a:r>
                  <a:rPr lang="en-US" b="1" dirty="0" smtClean="0"/>
                  <a:t>Preferences</a:t>
                </a:r>
                <a:endParaRPr lang="en-US" b="1" dirty="0"/>
              </a:p>
            </p:txBody>
          </p:sp>
          <p:sp>
            <p:nvSpPr>
              <p:cNvPr id="12" name="Rectangle 11"/>
              <p:cNvSpPr/>
              <p:nvPr/>
            </p:nvSpPr>
            <p:spPr>
              <a:xfrm>
                <a:off x="7180915" y="1879758"/>
                <a:ext cx="526106" cy="584775"/>
              </a:xfrm>
              <a:prstGeom prst="rect">
                <a:avLst/>
              </a:prstGeom>
            </p:spPr>
            <p:txBody>
              <a:bodyPr wrap="none">
                <a:spAutoFit/>
              </a:bodyPr>
              <a:lstStyle/>
              <a:p>
                <a:r>
                  <a:rPr lang="en-US" sz="3200" b="1" i="1" dirty="0" err="1" smtClean="0">
                    <a:latin typeface="Times New Roman"/>
                    <a:cs typeface="Times New Roman"/>
                  </a:rPr>
                  <a:t>p</a:t>
                </a:r>
                <a:r>
                  <a:rPr lang="en-US" sz="3200" b="1" i="1" baseline="-25000" dirty="0" err="1" smtClean="0">
                    <a:latin typeface="Times New Roman"/>
                    <a:cs typeface="Times New Roman"/>
                  </a:rPr>
                  <a:t>k</a:t>
                </a:r>
                <a:endParaRPr lang="en-US" b="1" i="1" baseline="-25000" dirty="0"/>
              </a:p>
            </p:txBody>
          </p:sp>
        </p:grpSp>
      </p:grpSp>
      <p:sp>
        <p:nvSpPr>
          <p:cNvPr id="13" name="Rectangle 12"/>
          <p:cNvSpPr/>
          <p:nvPr/>
        </p:nvSpPr>
        <p:spPr>
          <a:xfrm>
            <a:off x="1181243" y="5716032"/>
            <a:ext cx="7173759" cy="369332"/>
          </a:xfrm>
          <a:prstGeom prst="rect">
            <a:avLst/>
          </a:prstGeom>
        </p:spPr>
        <p:txBody>
          <a:bodyPr wrap="none">
            <a:spAutoFit/>
          </a:bodyPr>
          <a:lstStyle/>
          <a:p>
            <a:r>
              <a:rPr lang="en-US" dirty="0" smtClean="0"/>
              <a:t>A measure of social and financial return earned per unit of financial risk</a:t>
            </a:r>
            <a:endParaRPr lang="en-US" dirty="0"/>
          </a:p>
        </p:txBody>
      </p:sp>
      <p:cxnSp>
        <p:nvCxnSpPr>
          <p:cNvPr id="16" name="Straight Connector 15"/>
          <p:cNvCxnSpPr/>
          <p:nvPr/>
        </p:nvCxnSpPr>
        <p:spPr>
          <a:xfrm>
            <a:off x="3372490" y="1632316"/>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138104" y="1632316"/>
            <a:ext cx="0" cy="1752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4948" y="1464965"/>
            <a:ext cx="8295915"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5099" y="990600"/>
            <a:ext cx="8435615" cy="461665"/>
          </a:xfrm>
          <a:prstGeom prst="rect">
            <a:avLst/>
          </a:prstGeom>
          <a:noFill/>
        </p:spPr>
        <p:txBody>
          <a:bodyPr wrap="square" rtlCol="0">
            <a:spAutoFit/>
          </a:bodyPr>
          <a:lstStyle/>
          <a:p>
            <a:r>
              <a:rPr lang="en-US" sz="2400" dirty="0" smtClean="0"/>
              <a:t>Choosing among investments: Bringing it all Together</a:t>
            </a:r>
            <a:endParaRPr lang="en-US" sz="2400" dirty="0"/>
          </a:p>
        </p:txBody>
      </p:sp>
      <p:pic>
        <p:nvPicPr>
          <p:cNvPr id="3" name="Picture 2" descr="Screen Shot 2017-01-12 at 12.07.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332" y="3623734"/>
            <a:ext cx="6370320" cy="1290320"/>
          </a:xfrm>
          <a:prstGeom prst="rect">
            <a:avLst/>
          </a:prstGeom>
        </p:spPr>
      </p:pic>
    </p:spTree>
    <p:extLst>
      <p:ext uri="{BB962C8B-B14F-4D97-AF65-F5344CB8AC3E}">
        <p14:creationId xmlns:p14="http://schemas.microsoft.com/office/powerpoint/2010/main" val="3552287016"/>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Selecting Investments &amp; Building a Portfolio</a:t>
            </a:r>
          </a:p>
        </p:txBody>
      </p:sp>
      <p:sp>
        <p:nvSpPr>
          <p:cNvPr id="2" name="Slide Number Placeholder 1"/>
          <p:cNvSpPr>
            <a:spLocks noGrp="1"/>
          </p:cNvSpPr>
          <p:nvPr>
            <p:ph type="sldNum" sz="quarter" idx="12"/>
          </p:nvPr>
        </p:nvSpPr>
        <p:spPr/>
        <p:txBody>
          <a:bodyPr/>
          <a:lstStyle/>
          <a:p>
            <a:fld id="{8EEC281F-C0A3-46A6-8B68-A0F9FE365A78}" type="slidenum">
              <a:rPr lang="en-US" smtClean="0"/>
              <a:t>35</a:t>
            </a:fld>
            <a:endParaRPr lang="en-US"/>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848" y="1170432"/>
            <a:ext cx="4965192" cy="2004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48" y="3273552"/>
            <a:ext cx="6793992" cy="3251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599898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Selecting Investments &amp; Building a Portfolio</a:t>
            </a:r>
          </a:p>
        </p:txBody>
      </p:sp>
      <p:sp>
        <p:nvSpPr>
          <p:cNvPr id="2" name="Slide Number Placeholder 1"/>
          <p:cNvSpPr>
            <a:spLocks noGrp="1"/>
          </p:cNvSpPr>
          <p:nvPr>
            <p:ph type="sldNum" sz="quarter" idx="12"/>
          </p:nvPr>
        </p:nvSpPr>
        <p:spPr/>
        <p:txBody>
          <a:bodyPr/>
          <a:lstStyle/>
          <a:p>
            <a:fld id="{8EEC281F-C0A3-46A6-8B68-A0F9FE365A78}" type="slidenum">
              <a:rPr lang="en-US" smtClean="0"/>
              <a:t>36</a:t>
            </a:fld>
            <a:endParaRPr lang="en-US"/>
          </a:p>
        </p:txBody>
      </p:sp>
      <p:pic>
        <p:nvPicPr>
          <p:cNvPr id="317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76600"/>
            <a:ext cx="6792912" cy="3251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6"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167722"/>
            <a:ext cx="4964112" cy="2004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474579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Selecting Investments &amp; Building a Portfolio</a:t>
            </a:r>
          </a:p>
        </p:txBody>
      </p:sp>
      <p:sp>
        <p:nvSpPr>
          <p:cNvPr id="2" name="Slide Number Placeholder 1"/>
          <p:cNvSpPr>
            <a:spLocks noGrp="1"/>
          </p:cNvSpPr>
          <p:nvPr>
            <p:ph type="sldNum" sz="quarter" idx="12"/>
          </p:nvPr>
        </p:nvSpPr>
        <p:spPr/>
        <p:txBody>
          <a:bodyPr/>
          <a:lstStyle/>
          <a:p>
            <a:fld id="{8EEC281F-C0A3-46A6-8B68-A0F9FE365A78}" type="slidenum">
              <a:rPr lang="en-US" smtClean="0"/>
              <a:t>37</a:t>
            </a:fld>
            <a:endParaRPr lang="en-US"/>
          </a:p>
        </p:txBody>
      </p:sp>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848" y="1170432"/>
            <a:ext cx="4960128" cy="200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48" y="3276600"/>
            <a:ext cx="6801493" cy="325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2550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Investment Management Process</a:t>
            </a:r>
          </a:p>
        </p:txBody>
      </p:sp>
      <p:sp>
        <p:nvSpPr>
          <p:cNvPr id="2" name="Slide Number Placeholder 1"/>
          <p:cNvSpPr>
            <a:spLocks noGrp="1"/>
          </p:cNvSpPr>
          <p:nvPr>
            <p:ph type="sldNum" sz="quarter" idx="12"/>
          </p:nvPr>
        </p:nvSpPr>
        <p:spPr/>
        <p:txBody>
          <a:bodyPr/>
          <a:lstStyle/>
          <a:p>
            <a:fld id="{8EEC281F-C0A3-46A6-8B68-A0F9FE365A78}" type="slidenum">
              <a:rPr lang="en-US" smtClean="0"/>
              <a:t>38</a:t>
            </a:fld>
            <a:endParaRPr lang="en-US"/>
          </a:p>
        </p:txBody>
      </p:sp>
      <p:sp>
        <p:nvSpPr>
          <p:cNvPr id="3" name="Rectangle 2"/>
          <p:cNvSpPr/>
          <p:nvPr/>
        </p:nvSpPr>
        <p:spPr>
          <a:xfrm>
            <a:off x="3368040" y="1268266"/>
            <a:ext cx="2377440" cy="1292662"/>
          </a:xfrm>
          <a:prstGeom prst="rect">
            <a:avLst/>
          </a:prstGeom>
          <a:ln w="9525">
            <a:solidFill>
              <a:schemeClr val="bg1">
                <a:lumMod val="85000"/>
              </a:schemeClr>
            </a:solidFill>
          </a:ln>
        </p:spPr>
        <p:txBody>
          <a:bodyPr anchor="ctr">
            <a:spAutoFit/>
          </a:bodyPr>
          <a:lstStyle/>
          <a:p>
            <a:pPr algn="ctr"/>
            <a:r>
              <a:rPr lang="en-US" b="1" dirty="0" smtClean="0"/>
              <a:t>Investment Policy Statement (IPS)</a:t>
            </a:r>
          </a:p>
          <a:p>
            <a:pPr algn="ctr"/>
            <a:r>
              <a:rPr lang="en-US" sz="1400" i="1" dirty="0" smtClean="0"/>
              <a:t>Establish risk and return requirements as well as investment constraints</a:t>
            </a:r>
            <a:endParaRPr lang="en-US" sz="1400" i="1" dirty="0"/>
          </a:p>
        </p:txBody>
      </p:sp>
      <p:sp>
        <p:nvSpPr>
          <p:cNvPr id="8" name="Rectangle 7"/>
          <p:cNvSpPr/>
          <p:nvPr/>
        </p:nvSpPr>
        <p:spPr>
          <a:xfrm>
            <a:off x="5083174" y="4636125"/>
            <a:ext cx="2377440" cy="1446550"/>
          </a:xfrm>
          <a:prstGeom prst="rect">
            <a:avLst/>
          </a:prstGeom>
          <a:ln>
            <a:solidFill>
              <a:schemeClr val="bg1">
                <a:lumMod val="85000"/>
              </a:schemeClr>
            </a:solidFill>
          </a:ln>
        </p:spPr>
        <p:txBody>
          <a:bodyPr anchor="ctr">
            <a:spAutoFit/>
          </a:bodyPr>
          <a:lstStyle/>
          <a:p>
            <a:pPr algn="ctr"/>
            <a:r>
              <a:rPr lang="en-US" b="1" dirty="0" smtClean="0"/>
              <a:t>Asset Allocation</a:t>
            </a:r>
          </a:p>
          <a:p>
            <a:pPr algn="ctr"/>
            <a:r>
              <a:rPr lang="en-US" sz="1400" i="1" dirty="0" smtClean="0"/>
              <a:t>Using the IPS as a guide, determine how much of the portfolio to allocate to each asset class based on its risk and return characteristics</a:t>
            </a:r>
            <a:endParaRPr lang="en-US" sz="1400" i="1" dirty="0"/>
          </a:p>
        </p:txBody>
      </p:sp>
      <p:sp>
        <p:nvSpPr>
          <p:cNvPr id="9" name="Rectangle 8"/>
          <p:cNvSpPr/>
          <p:nvPr/>
        </p:nvSpPr>
        <p:spPr>
          <a:xfrm>
            <a:off x="1828800" y="4648200"/>
            <a:ext cx="2377440" cy="1231106"/>
          </a:xfrm>
          <a:prstGeom prst="rect">
            <a:avLst/>
          </a:prstGeom>
          <a:ln w="9525">
            <a:solidFill>
              <a:schemeClr val="bg1">
                <a:lumMod val="85000"/>
              </a:schemeClr>
            </a:solidFill>
          </a:ln>
        </p:spPr>
        <p:txBody>
          <a:bodyPr anchor="ctr">
            <a:spAutoFit/>
          </a:bodyPr>
          <a:lstStyle/>
          <a:p>
            <a:pPr algn="ctr"/>
            <a:r>
              <a:rPr lang="en-US" b="1" dirty="0" smtClean="0"/>
              <a:t>Investment Selection</a:t>
            </a:r>
          </a:p>
          <a:p>
            <a:pPr algn="ctr"/>
            <a:r>
              <a:rPr lang="en-US" sz="1400" i="1" dirty="0" smtClean="0"/>
              <a:t>Select the best investment opportunities within each asset class in order to reach target allocation</a:t>
            </a:r>
            <a:endParaRPr lang="en-US" sz="1400" i="1" dirty="0"/>
          </a:p>
        </p:txBody>
      </p:sp>
      <p:sp>
        <p:nvSpPr>
          <p:cNvPr id="7" name="Rectangle 6"/>
          <p:cNvSpPr/>
          <p:nvPr/>
        </p:nvSpPr>
        <p:spPr>
          <a:xfrm>
            <a:off x="6043294" y="2779319"/>
            <a:ext cx="2834641" cy="1292662"/>
          </a:xfrm>
          <a:prstGeom prst="rect">
            <a:avLst/>
          </a:prstGeom>
          <a:ln>
            <a:solidFill>
              <a:schemeClr val="bg1">
                <a:lumMod val="85000"/>
              </a:schemeClr>
            </a:solidFill>
          </a:ln>
        </p:spPr>
        <p:txBody>
          <a:bodyPr wrap="square" anchor="ctr">
            <a:spAutoFit/>
          </a:bodyPr>
          <a:lstStyle/>
          <a:p>
            <a:pPr algn="ctr"/>
            <a:r>
              <a:rPr lang="en-US" b="1" dirty="0" smtClean="0"/>
              <a:t>Develop Capital Market Expectations</a:t>
            </a:r>
          </a:p>
          <a:p>
            <a:pPr algn="ctr"/>
            <a:r>
              <a:rPr lang="en-US" sz="1400" i="1" dirty="0" smtClean="0"/>
              <a:t>Establish risk and return expectations for each of the asset classes in the investable universe</a:t>
            </a:r>
            <a:endParaRPr lang="en-US" sz="1400" i="1" dirty="0"/>
          </a:p>
        </p:txBody>
      </p:sp>
      <p:sp>
        <p:nvSpPr>
          <p:cNvPr id="10" name="Rectangle 9"/>
          <p:cNvSpPr/>
          <p:nvPr/>
        </p:nvSpPr>
        <p:spPr>
          <a:xfrm>
            <a:off x="457200" y="2965761"/>
            <a:ext cx="2377440" cy="1015663"/>
          </a:xfrm>
          <a:prstGeom prst="rect">
            <a:avLst/>
          </a:prstGeom>
          <a:ln w="38100">
            <a:solidFill>
              <a:schemeClr val="accent2"/>
            </a:solidFill>
          </a:ln>
        </p:spPr>
        <p:txBody>
          <a:bodyPr wrap="square" anchor="ctr">
            <a:spAutoFit/>
          </a:bodyPr>
          <a:lstStyle/>
          <a:p>
            <a:pPr algn="ctr"/>
            <a:r>
              <a:rPr lang="en-US" b="1" dirty="0" smtClean="0"/>
              <a:t>Monitor &amp; Report</a:t>
            </a:r>
          </a:p>
          <a:p>
            <a:pPr algn="ctr"/>
            <a:r>
              <a:rPr lang="en-US" sz="1400" i="1" dirty="0" smtClean="0"/>
              <a:t>Assess the performance of each investment and the role it plays in the portfolio</a:t>
            </a:r>
            <a:endParaRPr lang="en-US" sz="1400" i="1" dirty="0"/>
          </a:p>
        </p:txBody>
      </p:sp>
      <p:pic>
        <p:nvPicPr>
          <p:cNvPr id="15394" name="Picture 34"/>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3682490" y="2763269"/>
            <a:ext cx="1701290" cy="174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544465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Reporting</a:t>
            </a:r>
          </a:p>
        </p:txBody>
      </p:sp>
      <p:sp>
        <p:nvSpPr>
          <p:cNvPr id="3" name="Slide Number Placeholder 2"/>
          <p:cNvSpPr>
            <a:spLocks noGrp="1"/>
          </p:cNvSpPr>
          <p:nvPr>
            <p:ph type="sldNum" sz="quarter" idx="12"/>
          </p:nvPr>
        </p:nvSpPr>
        <p:spPr/>
        <p:txBody>
          <a:bodyPr/>
          <a:lstStyle/>
          <a:p>
            <a:fld id="{8EEC281F-C0A3-46A6-8B68-A0F9FE365A78}" type="slidenum">
              <a:rPr lang="en-US" smtClean="0"/>
              <a:t>39</a:t>
            </a:fld>
            <a:endParaRPr lang="en-US"/>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065213"/>
            <a:ext cx="8229600" cy="4999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422442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Line 14"/>
          <p:cNvSpPr>
            <a:spLocks noChangeShapeType="1"/>
          </p:cNvSpPr>
          <p:nvPr/>
        </p:nvSpPr>
        <p:spPr bwMode="auto">
          <a:xfrm flipH="1" flipV="1">
            <a:off x="2057400" y="3733799"/>
            <a:ext cx="0" cy="625859"/>
          </a:xfrm>
          <a:prstGeom prst="line">
            <a:avLst/>
          </a:prstGeom>
          <a:noFill/>
          <a:ln w="9525">
            <a:solidFill>
              <a:schemeClr val="tx1"/>
            </a:solidFill>
            <a:round/>
            <a:headEnd/>
            <a:tailEnd/>
          </a:ln>
          <a:effectLst/>
        </p:spPr>
        <p:txBody>
          <a:bodyPr wrap="none" anchor="ctr"/>
          <a:lstStyle/>
          <a:p>
            <a:endParaRPr lang="en-US" dirty="0"/>
          </a:p>
        </p:txBody>
      </p:sp>
      <p:sp>
        <p:nvSpPr>
          <p:cNvPr id="129" name="Line 14"/>
          <p:cNvSpPr>
            <a:spLocks noChangeShapeType="1"/>
          </p:cNvSpPr>
          <p:nvPr/>
        </p:nvSpPr>
        <p:spPr bwMode="auto">
          <a:xfrm flipH="1" flipV="1">
            <a:off x="762000" y="2561705"/>
            <a:ext cx="0" cy="830764"/>
          </a:xfrm>
          <a:prstGeom prst="line">
            <a:avLst/>
          </a:prstGeom>
          <a:noFill/>
          <a:ln w="9525">
            <a:solidFill>
              <a:schemeClr val="tx1"/>
            </a:solidFill>
            <a:round/>
            <a:headEnd/>
            <a:tailEnd/>
          </a:ln>
          <a:effectLst/>
        </p:spPr>
        <p:txBody>
          <a:bodyPr wrap="none" anchor="ctr"/>
          <a:lstStyle/>
          <a:p>
            <a:endParaRPr lang="en-US" dirty="0"/>
          </a:p>
        </p:txBody>
      </p:sp>
      <p:sp>
        <p:nvSpPr>
          <p:cNvPr id="40966" name="Rectangle 6"/>
          <p:cNvSpPr>
            <a:spLocks noGrp="1" noChangeArrowheads="1"/>
          </p:cNvSpPr>
          <p:nvPr>
            <p:ph type="title"/>
          </p:nvPr>
        </p:nvSpPr>
        <p:spPr/>
        <p:txBody>
          <a:bodyPr/>
          <a:lstStyle/>
          <a:p>
            <a:r>
              <a:rPr lang="en-US" dirty="0" smtClean="0"/>
              <a:t>Impact Investing – Where Did It Come From? </a:t>
            </a:r>
          </a:p>
        </p:txBody>
      </p:sp>
      <p:sp>
        <p:nvSpPr>
          <p:cNvPr id="40986" name="Rectangle 26"/>
          <p:cNvSpPr>
            <a:spLocks noChangeArrowheads="1"/>
          </p:cNvSpPr>
          <p:nvPr/>
        </p:nvSpPr>
        <p:spPr bwMode="auto">
          <a:xfrm>
            <a:off x="9629775" y="2019606"/>
            <a:ext cx="258404" cy="292388"/>
          </a:xfrm>
          <a:prstGeom prst="rect">
            <a:avLst/>
          </a:prstGeom>
          <a:noFill/>
          <a:ln w="9525">
            <a:noFill/>
            <a:miter lim="800000"/>
            <a:headEnd/>
            <a:tailEnd/>
          </a:ln>
          <a:effectLst/>
        </p:spPr>
        <p:txBody>
          <a:bodyPr wrap="none">
            <a:spAutoFit/>
          </a:bodyPr>
          <a:lstStyle/>
          <a:p>
            <a:pPr eaLnBrk="0" hangingPunct="0">
              <a:buSzPct val="125000"/>
              <a:buFont typeface="Times" pitchFamily="1" charset="0"/>
              <a:buChar char="•"/>
            </a:pPr>
            <a:endParaRPr lang="en-US" sz="1300" dirty="0"/>
          </a:p>
        </p:txBody>
      </p:sp>
      <p:sp>
        <p:nvSpPr>
          <p:cNvPr id="102" name="Rectangle 565"/>
          <p:cNvSpPr>
            <a:spLocks noChangeArrowheads="1"/>
          </p:cNvSpPr>
          <p:nvPr/>
        </p:nvSpPr>
        <p:spPr bwMode="auto">
          <a:xfrm>
            <a:off x="194521" y="1742937"/>
            <a:ext cx="2373208" cy="61063"/>
          </a:xfrm>
          <a:prstGeom prst="rect">
            <a:avLst/>
          </a:prstGeom>
          <a:noFill/>
          <a:ln w="9525">
            <a:noFill/>
            <a:miter lim="800000"/>
            <a:headEnd/>
            <a:tailEnd/>
          </a:ln>
          <a:effectLst/>
        </p:spPr>
        <p:txBody>
          <a:bodyPr lIns="0" tIns="0" rIns="0" bIns="0"/>
          <a:lstStyle/>
          <a:p>
            <a:pPr algn="ctr">
              <a:lnSpc>
                <a:spcPct val="110000"/>
              </a:lnSpc>
              <a:spcBef>
                <a:spcPct val="100000"/>
              </a:spcBef>
              <a:buClr>
                <a:schemeClr val="accent1"/>
              </a:buClr>
              <a:buFont typeface="Wingdings" pitchFamily="2" charset="2"/>
              <a:buNone/>
            </a:pPr>
            <a:endParaRPr lang="en-US" sz="100" dirty="0"/>
          </a:p>
        </p:txBody>
      </p:sp>
      <p:sp>
        <p:nvSpPr>
          <p:cNvPr id="104" name="Line 567"/>
          <p:cNvSpPr>
            <a:spLocks noChangeShapeType="1"/>
          </p:cNvSpPr>
          <p:nvPr/>
        </p:nvSpPr>
        <p:spPr bwMode="auto">
          <a:xfrm>
            <a:off x="194521" y="1773468"/>
            <a:ext cx="2373208" cy="0"/>
          </a:xfrm>
          <a:prstGeom prst="line">
            <a:avLst/>
          </a:prstGeom>
          <a:noFill/>
          <a:ln w="3175" cap="sq">
            <a:noFill/>
            <a:round/>
            <a:headEnd/>
            <a:tailEnd/>
          </a:ln>
          <a:effectLst/>
        </p:spPr>
        <p:txBody>
          <a:bodyPr/>
          <a:lstStyle/>
          <a:p>
            <a:endParaRPr lang="en-US" dirty="0"/>
          </a:p>
        </p:txBody>
      </p:sp>
      <p:sp>
        <p:nvSpPr>
          <p:cNvPr id="108" name="Line 571"/>
          <p:cNvSpPr>
            <a:spLocks noChangeShapeType="1"/>
          </p:cNvSpPr>
          <p:nvPr/>
        </p:nvSpPr>
        <p:spPr bwMode="auto">
          <a:xfrm>
            <a:off x="1381125" y="1505954"/>
            <a:ext cx="0" cy="535028"/>
          </a:xfrm>
          <a:prstGeom prst="line">
            <a:avLst/>
          </a:prstGeom>
          <a:noFill/>
          <a:ln w="3175" cap="sq">
            <a:noFill/>
            <a:round/>
            <a:headEnd/>
            <a:tailEnd/>
          </a:ln>
          <a:effectLst/>
        </p:spPr>
        <p:txBody>
          <a:bodyPr/>
          <a:lstStyle/>
          <a:p>
            <a:endParaRPr lang="en-US" dirty="0"/>
          </a:p>
        </p:txBody>
      </p:sp>
      <p:sp>
        <p:nvSpPr>
          <p:cNvPr id="109" name="Line 572"/>
          <p:cNvSpPr>
            <a:spLocks noChangeShapeType="1"/>
          </p:cNvSpPr>
          <p:nvPr/>
        </p:nvSpPr>
        <p:spPr bwMode="auto">
          <a:xfrm>
            <a:off x="1381125" y="1505954"/>
            <a:ext cx="0" cy="535028"/>
          </a:xfrm>
          <a:prstGeom prst="line">
            <a:avLst/>
          </a:prstGeom>
          <a:noFill/>
          <a:ln w="3175" cap="sq">
            <a:noFill/>
            <a:round/>
            <a:headEnd/>
            <a:tailEnd/>
          </a:ln>
          <a:effectLst/>
        </p:spPr>
        <p:txBody>
          <a:bodyPr/>
          <a:lstStyle/>
          <a:p>
            <a:endParaRPr lang="en-US" dirty="0"/>
          </a:p>
        </p:txBody>
      </p:sp>
      <p:sp>
        <p:nvSpPr>
          <p:cNvPr id="110" name="Line 573"/>
          <p:cNvSpPr>
            <a:spLocks noChangeShapeType="1"/>
          </p:cNvSpPr>
          <p:nvPr/>
        </p:nvSpPr>
        <p:spPr bwMode="auto">
          <a:xfrm>
            <a:off x="1381125" y="1742937"/>
            <a:ext cx="0" cy="61063"/>
          </a:xfrm>
          <a:prstGeom prst="line">
            <a:avLst/>
          </a:prstGeom>
          <a:noFill/>
          <a:ln w="3175" cap="sq">
            <a:noFill/>
            <a:round/>
            <a:headEnd/>
            <a:tailEnd/>
          </a:ln>
          <a:effectLst/>
        </p:spPr>
        <p:txBody>
          <a:bodyPr/>
          <a:lstStyle/>
          <a:p>
            <a:endParaRPr lang="en-US" dirty="0"/>
          </a:p>
        </p:txBody>
      </p:sp>
      <p:sp>
        <p:nvSpPr>
          <p:cNvPr id="111" name="Line 574"/>
          <p:cNvSpPr>
            <a:spLocks noChangeShapeType="1"/>
          </p:cNvSpPr>
          <p:nvPr/>
        </p:nvSpPr>
        <p:spPr bwMode="auto">
          <a:xfrm>
            <a:off x="1381125" y="1742937"/>
            <a:ext cx="0" cy="61063"/>
          </a:xfrm>
          <a:prstGeom prst="line">
            <a:avLst/>
          </a:prstGeom>
          <a:noFill/>
          <a:ln w="3175" cap="sq">
            <a:noFill/>
            <a:round/>
            <a:headEnd/>
            <a:tailEnd/>
          </a:ln>
          <a:effectLst/>
        </p:spPr>
        <p:txBody>
          <a:bodyPr/>
          <a:lstStyle/>
          <a:p>
            <a:endParaRPr lang="en-US" dirty="0"/>
          </a:p>
        </p:txBody>
      </p:sp>
      <p:sp>
        <p:nvSpPr>
          <p:cNvPr id="146" name="Line 567"/>
          <p:cNvSpPr>
            <a:spLocks noChangeShapeType="1"/>
          </p:cNvSpPr>
          <p:nvPr/>
        </p:nvSpPr>
        <p:spPr bwMode="auto">
          <a:xfrm>
            <a:off x="5468425" y="2079835"/>
            <a:ext cx="2044953" cy="0"/>
          </a:xfrm>
          <a:prstGeom prst="line">
            <a:avLst/>
          </a:prstGeom>
          <a:noFill/>
          <a:ln w="3175" cap="sq">
            <a:noFill/>
            <a:round/>
            <a:headEnd/>
            <a:tailEnd/>
          </a:ln>
          <a:effectLst/>
        </p:spPr>
        <p:txBody>
          <a:bodyPr/>
          <a:lstStyle/>
          <a:p>
            <a:endParaRPr lang="en-US" dirty="0"/>
          </a:p>
        </p:txBody>
      </p:sp>
      <p:sp>
        <p:nvSpPr>
          <p:cNvPr id="249" name="Line 14"/>
          <p:cNvSpPr>
            <a:spLocks noChangeShapeType="1"/>
          </p:cNvSpPr>
          <p:nvPr/>
        </p:nvSpPr>
        <p:spPr bwMode="auto">
          <a:xfrm flipH="1" flipV="1">
            <a:off x="3352800" y="2747079"/>
            <a:ext cx="0" cy="565309"/>
          </a:xfrm>
          <a:prstGeom prst="line">
            <a:avLst/>
          </a:prstGeom>
          <a:noFill/>
          <a:ln w="9525">
            <a:solidFill>
              <a:schemeClr val="tx1"/>
            </a:solidFill>
            <a:round/>
            <a:headEnd/>
            <a:tailEnd/>
          </a:ln>
          <a:effectLst/>
        </p:spPr>
        <p:txBody>
          <a:bodyPr wrap="none" anchor="ctr"/>
          <a:lstStyle/>
          <a:p>
            <a:endParaRPr lang="en-US" dirty="0"/>
          </a:p>
        </p:txBody>
      </p:sp>
      <p:sp>
        <p:nvSpPr>
          <p:cNvPr id="3" name="TextBox 2"/>
          <p:cNvSpPr txBox="1"/>
          <p:nvPr/>
        </p:nvSpPr>
        <p:spPr>
          <a:xfrm>
            <a:off x="293792" y="1828800"/>
            <a:ext cx="2373208" cy="738664"/>
          </a:xfrm>
          <a:prstGeom prst="rect">
            <a:avLst/>
          </a:prstGeom>
          <a:noFill/>
        </p:spPr>
        <p:txBody>
          <a:bodyPr wrap="square" rtlCol="0">
            <a:spAutoFit/>
          </a:bodyPr>
          <a:lstStyle/>
          <a:p>
            <a:r>
              <a:rPr lang="en-US" sz="1050" b="1" dirty="0" smtClean="0"/>
              <a:t>1744 - “Use of Money” Sermon</a:t>
            </a:r>
          </a:p>
          <a:p>
            <a:r>
              <a:rPr lang="en-US" sz="1050" i="1" dirty="0" smtClean="0"/>
              <a:t>“We are…to gain all we can </a:t>
            </a:r>
          </a:p>
          <a:p>
            <a:r>
              <a:rPr lang="en-US" sz="1050" i="1" dirty="0" smtClean="0"/>
              <a:t>without hurting our neighbor.” </a:t>
            </a:r>
          </a:p>
          <a:p>
            <a:r>
              <a:rPr lang="en-US" sz="1050" dirty="0" smtClean="0"/>
              <a:t>- </a:t>
            </a:r>
            <a:r>
              <a:rPr lang="en-US" sz="1050" dirty="0"/>
              <a:t>John Wesley, Founder of </a:t>
            </a:r>
            <a:r>
              <a:rPr lang="en-US" sz="1050" dirty="0" smtClean="0"/>
              <a:t>Methodism</a:t>
            </a:r>
            <a:endParaRPr lang="en-US" sz="1050" dirty="0"/>
          </a:p>
        </p:txBody>
      </p:sp>
      <p:sp>
        <p:nvSpPr>
          <p:cNvPr id="33" name="TextBox 32"/>
          <p:cNvSpPr txBox="1"/>
          <p:nvPr/>
        </p:nvSpPr>
        <p:spPr>
          <a:xfrm>
            <a:off x="533400" y="4267200"/>
            <a:ext cx="2514600" cy="577081"/>
          </a:xfrm>
          <a:prstGeom prst="rect">
            <a:avLst/>
          </a:prstGeom>
          <a:noFill/>
        </p:spPr>
        <p:txBody>
          <a:bodyPr wrap="square" rtlCol="0">
            <a:spAutoFit/>
          </a:bodyPr>
          <a:lstStyle/>
          <a:p>
            <a:r>
              <a:rPr lang="en-US" sz="1050" b="1" dirty="0" smtClean="0"/>
              <a:t>1928 – Pioneer Fund</a:t>
            </a:r>
          </a:p>
          <a:p>
            <a:r>
              <a:rPr lang="en-US" sz="1050" dirty="0" smtClean="0"/>
              <a:t>First mutual fund to implement a </a:t>
            </a:r>
          </a:p>
          <a:p>
            <a:r>
              <a:rPr lang="en-US" sz="1050" dirty="0" smtClean="0"/>
              <a:t>screen for alcohol &amp; tobacco companies.</a:t>
            </a:r>
            <a:endParaRPr lang="en-US" sz="1050" dirty="0"/>
          </a:p>
        </p:txBody>
      </p:sp>
      <p:graphicFrame>
        <p:nvGraphicFramePr>
          <p:cNvPr id="4" name="Table 3"/>
          <p:cNvGraphicFramePr>
            <a:graphicFrameLocks noGrp="1"/>
          </p:cNvGraphicFramePr>
          <p:nvPr>
            <p:extLst>
              <p:ext uri="{D42A27DB-BD31-4B8C-83A1-F6EECF244321}">
                <p14:modId xmlns:p14="http://schemas.microsoft.com/office/powerpoint/2010/main" val="2619760700"/>
              </p:ext>
            </p:extLst>
          </p:nvPr>
        </p:nvGraphicFramePr>
        <p:xfrm>
          <a:off x="194520" y="3352800"/>
          <a:ext cx="8644680" cy="370840"/>
        </p:xfrm>
        <a:graphic>
          <a:graphicData uri="http://schemas.openxmlformats.org/drawingml/2006/table">
            <a:tbl>
              <a:tblPr firstRow="1" bandRow="1">
                <a:tableStyleId>{5C22544A-7EE6-4342-B048-85BDC9FD1C3A}</a:tableStyleId>
              </a:tblPr>
              <a:tblGrid>
                <a:gridCol w="1440780"/>
                <a:gridCol w="1440780"/>
                <a:gridCol w="1440780"/>
                <a:gridCol w="1440780"/>
                <a:gridCol w="1440780"/>
                <a:gridCol w="1440780"/>
              </a:tblGrid>
              <a:tr h="370840">
                <a:tc>
                  <a:txBody>
                    <a:bodyPr/>
                    <a:lstStyle/>
                    <a:p>
                      <a:pPr algn="ctr"/>
                      <a:r>
                        <a:rPr lang="en-US" sz="1200" dirty="0" smtClean="0"/>
                        <a:t>1700 s</a:t>
                      </a:r>
                      <a:endParaRPr lang="en-US" sz="1200" dirty="0"/>
                    </a:p>
                  </a:txBody>
                  <a:tcPr anchor="ctr"/>
                </a:tc>
                <a:tc>
                  <a:txBody>
                    <a:bodyPr/>
                    <a:lstStyle/>
                    <a:p>
                      <a:pPr algn="ctr"/>
                      <a:r>
                        <a:rPr lang="en-US" sz="1200" dirty="0" smtClean="0"/>
                        <a:t>1920 s</a:t>
                      </a:r>
                      <a:endParaRPr lang="en-US" sz="1200" dirty="0"/>
                    </a:p>
                  </a:txBody>
                  <a:tcPr anchor="ctr"/>
                </a:tc>
                <a:tc>
                  <a:txBody>
                    <a:bodyPr/>
                    <a:lstStyle/>
                    <a:p>
                      <a:pPr algn="ctr"/>
                      <a:r>
                        <a:rPr lang="en-US" sz="1200" dirty="0" smtClean="0"/>
                        <a:t>1970</a:t>
                      </a:r>
                      <a:r>
                        <a:rPr lang="en-US" sz="1200" baseline="0" dirty="0" smtClean="0"/>
                        <a:t> s</a:t>
                      </a:r>
                      <a:endParaRPr lang="en-US" sz="1200" dirty="0"/>
                    </a:p>
                  </a:txBody>
                  <a:tcPr anchor="ctr"/>
                </a:tc>
                <a:tc>
                  <a:txBody>
                    <a:bodyPr/>
                    <a:lstStyle/>
                    <a:p>
                      <a:pPr algn="ctr"/>
                      <a:r>
                        <a:rPr lang="en-US" sz="1200" dirty="0" smtClean="0"/>
                        <a:t>1980</a:t>
                      </a:r>
                      <a:r>
                        <a:rPr lang="en-US" sz="1200" baseline="0" dirty="0" smtClean="0"/>
                        <a:t> s</a:t>
                      </a:r>
                      <a:endParaRPr lang="en-US" sz="1200" dirty="0"/>
                    </a:p>
                  </a:txBody>
                  <a:tcPr anchor="ctr"/>
                </a:tc>
                <a:tc>
                  <a:txBody>
                    <a:bodyPr/>
                    <a:lstStyle/>
                    <a:p>
                      <a:pPr algn="ctr"/>
                      <a:r>
                        <a:rPr lang="en-US" sz="1200" dirty="0" smtClean="0"/>
                        <a:t>1990</a:t>
                      </a:r>
                      <a:r>
                        <a:rPr lang="en-US" sz="1200" baseline="0" dirty="0" smtClean="0"/>
                        <a:t> s</a:t>
                      </a:r>
                      <a:endParaRPr lang="en-US" sz="1200" dirty="0"/>
                    </a:p>
                  </a:txBody>
                  <a:tcPr anchor="ctr"/>
                </a:tc>
                <a:tc>
                  <a:txBody>
                    <a:bodyPr/>
                    <a:lstStyle/>
                    <a:p>
                      <a:pPr algn="ctr"/>
                      <a:r>
                        <a:rPr lang="en-US" sz="1200" dirty="0" smtClean="0"/>
                        <a:t>2000 s</a:t>
                      </a:r>
                      <a:endParaRPr lang="en-US" sz="1200" dirty="0"/>
                    </a:p>
                  </a:txBody>
                  <a:tcPr anchor="ctr"/>
                </a:tc>
              </a:tr>
            </a:tbl>
          </a:graphicData>
        </a:graphic>
      </p:graphicFrame>
      <p:sp>
        <p:nvSpPr>
          <p:cNvPr id="35" name="TextBox 34"/>
          <p:cNvSpPr txBox="1"/>
          <p:nvPr/>
        </p:nvSpPr>
        <p:spPr>
          <a:xfrm>
            <a:off x="2819400" y="1846834"/>
            <a:ext cx="2133600" cy="900246"/>
          </a:xfrm>
          <a:prstGeom prst="rect">
            <a:avLst/>
          </a:prstGeom>
          <a:noFill/>
        </p:spPr>
        <p:txBody>
          <a:bodyPr wrap="square" rtlCol="0">
            <a:spAutoFit/>
          </a:bodyPr>
          <a:lstStyle/>
          <a:p>
            <a:r>
              <a:rPr lang="en-US" sz="1050" b="1" dirty="0" smtClean="0"/>
              <a:t>1971 – </a:t>
            </a:r>
            <a:r>
              <a:rPr lang="en-US" sz="1050" b="1" dirty="0" err="1" smtClean="0"/>
              <a:t>Pax</a:t>
            </a:r>
            <a:r>
              <a:rPr lang="en-US" sz="1050" b="1" dirty="0" smtClean="0"/>
              <a:t> World Fund </a:t>
            </a:r>
          </a:p>
          <a:p>
            <a:r>
              <a:rPr lang="en-US" sz="1050" dirty="0" smtClean="0"/>
              <a:t>Inspired </a:t>
            </a:r>
            <a:r>
              <a:rPr lang="en-US" sz="1050" dirty="0"/>
              <a:t>by the social unrest of the 1960s, the fund integrated social </a:t>
            </a:r>
            <a:endParaRPr lang="en-US" sz="1050" dirty="0" smtClean="0"/>
          </a:p>
          <a:p>
            <a:r>
              <a:rPr lang="en-US" sz="1050" dirty="0" smtClean="0"/>
              <a:t>and </a:t>
            </a:r>
            <a:r>
              <a:rPr lang="en-US" sz="1050" dirty="0"/>
              <a:t>environmental factors into the investment process.</a:t>
            </a:r>
          </a:p>
        </p:txBody>
      </p:sp>
      <p:sp>
        <p:nvSpPr>
          <p:cNvPr id="36" name="TextBox 35"/>
          <p:cNvSpPr txBox="1"/>
          <p:nvPr/>
        </p:nvSpPr>
        <p:spPr>
          <a:xfrm>
            <a:off x="3352800" y="4283459"/>
            <a:ext cx="2286000" cy="900246"/>
          </a:xfrm>
          <a:prstGeom prst="rect">
            <a:avLst/>
          </a:prstGeom>
          <a:noFill/>
        </p:spPr>
        <p:txBody>
          <a:bodyPr wrap="square" rtlCol="0">
            <a:spAutoFit/>
          </a:bodyPr>
          <a:lstStyle/>
          <a:p>
            <a:r>
              <a:rPr lang="en-US" sz="1050" b="1" dirty="0" smtClean="0"/>
              <a:t>1977 – Sullivan Principles</a:t>
            </a:r>
          </a:p>
          <a:p>
            <a:r>
              <a:rPr lang="en-US" sz="1050" dirty="0"/>
              <a:t>Rev. Leon Sullivan drafts principles that form the basis of a campaign urging American corporations to divest from apartheid South Africa.</a:t>
            </a:r>
          </a:p>
        </p:txBody>
      </p:sp>
      <p:sp>
        <p:nvSpPr>
          <p:cNvPr id="37" name="TextBox 36"/>
          <p:cNvSpPr txBox="1"/>
          <p:nvPr/>
        </p:nvSpPr>
        <p:spPr>
          <a:xfrm>
            <a:off x="5105400" y="1828800"/>
            <a:ext cx="2819400" cy="738664"/>
          </a:xfrm>
          <a:prstGeom prst="rect">
            <a:avLst/>
          </a:prstGeom>
          <a:noFill/>
        </p:spPr>
        <p:txBody>
          <a:bodyPr wrap="square" rtlCol="0">
            <a:spAutoFit/>
          </a:bodyPr>
          <a:lstStyle/>
          <a:p>
            <a:r>
              <a:rPr lang="en-US" sz="1050" b="1" dirty="0" smtClean="0"/>
              <a:t>1983 – </a:t>
            </a:r>
            <a:r>
              <a:rPr lang="en-US" sz="1050" b="1" dirty="0" err="1" smtClean="0"/>
              <a:t>Grameen</a:t>
            </a:r>
            <a:r>
              <a:rPr lang="en-US" sz="1050" b="1" dirty="0" smtClean="0"/>
              <a:t> Bank</a:t>
            </a:r>
          </a:p>
          <a:p>
            <a:r>
              <a:rPr lang="en-US" sz="1050" dirty="0"/>
              <a:t>Nobel Prize Winner Muhammed </a:t>
            </a:r>
            <a:r>
              <a:rPr lang="en-US" sz="1050" dirty="0" err="1"/>
              <a:t>Yunus</a:t>
            </a:r>
            <a:r>
              <a:rPr lang="en-US" sz="1050" dirty="0"/>
              <a:t> launches </a:t>
            </a:r>
            <a:r>
              <a:rPr lang="en-US" sz="1050" dirty="0" err="1"/>
              <a:t>Grameen</a:t>
            </a:r>
            <a:r>
              <a:rPr lang="en-US" sz="1050" dirty="0"/>
              <a:t> Bank to provide credit to the poor, launching the microfinance industry.</a:t>
            </a:r>
          </a:p>
        </p:txBody>
      </p:sp>
      <p:sp>
        <p:nvSpPr>
          <p:cNvPr id="38" name="TextBox 37"/>
          <p:cNvSpPr txBox="1"/>
          <p:nvPr/>
        </p:nvSpPr>
        <p:spPr>
          <a:xfrm>
            <a:off x="5943600" y="4267200"/>
            <a:ext cx="3124200" cy="900246"/>
          </a:xfrm>
          <a:prstGeom prst="rect">
            <a:avLst/>
          </a:prstGeom>
          <a:noFill/>
        </p:spPr>
        <p:txBody>
          <a:bodyPr wrap="square" rtlCol="0">
            <a:spAutoFit/>
          </a:bodyPr>
          <a:lstStyle/>
          <a:p>
            <a:r>
              <a:rPr lang="en-US" sz="1050" b="1" dirty="0" smtClean="0"/>
              <a:t>2007 – Rockefeller Foundation</a:t>
            </a:r>
          </a:p>
          <a:p>
            <a:r>
              <a:rPr lang="en-US" sz="1050" dirty="0"/>
              <a:t>The term “impact investing” is coined at Rockefeller Foundation meeting to describe emergence of investment practices focused on generating social impact alongside financial return</a:t>
            </a:r>
            <a:r>
              <a:rPr lang="en-US" sz="1050" dirty="0" smtClean="0"/>
              <a:t>.</a:t>
            </a:r>
            <a:endParaRPr lang="en-US" sz="1050" dirty="0"/>
          </a:p>
        </p:txBody>
      </p:sp>
      <p:sp>
        <p:nvSpPr>
          <p:cNvPr id="39" name="Line 14"/>
          <p:cNvSpPr>
            <a:spLocks noChangeShapeType="1"/>
          </p:cNvSpPr>
          <p:nvPr/>
        </p:nvSpPr>
        <p:spPr bwMode="auto">
          <a:xfrm flipH="1" flipV="1">
            <a:off x="4267200" y="3733800"/>
            <a:ext cx="0" cy="549659"/>
          </a:xfrm>
          <a:prstGeom prst="line">
            <a:avLst/>
          </a:prstGeom>
          <a:noFill/>
          <a:ln w="9525">
            <a:solidFill>
              <a:schemeClr val="tx1"/>
            </a:solidFill>
            <a:round/>
            <a:headEnd/>
            <a:tailEnd/>
          </a:ln>
          <a:effectLst/>
        </p:spPr>
        <p:txBody>
          <a:bodyPr wrap="none" anchor="ctr"/>
          <a:lstStyle/>
          <a:p>
            <a:endParaRPr lang="en-US" dirty="0"/>
          </a:p>
        </p:txBody>
      </p:sp>
      <p:sp>
        <p:nvSpPr>
          <p:cNvPr id="40" name="Line 14"/>
          <p:cNvSpPr>
            <a:spLocks noChangeShapeType="1"/>
          </p:cNvSpPr>
          <p:nvPr/>
        </p:nvSpPr>
        <p:spPr bwMode="auto">
          <a:xfrm flipH="1" flipV="1">
            <a:off x="7696200" y="3678429"/>
            <a:ext cx="0" cy="549659"/>
          </a:xfrm>
          <a:prstGeom prst="line">
            <a:avLst/>
          </a:prstGeom>
          <a:noFill/>
          <a:ln w="9525">
            <a:solidFill>
              <a:schemeClr val="tx1"/>
            </a:solidFill>
            <a:round/>
            <a:headEnd/>
            <a:tailEnd/>
          </a:ln>
          <a:effectLst/>
        </p:spPr>
        <p:txBody>
          <a:bodyPr wrap="none" anchor="ctr"/>
          <a:lstStyle/>
          <a:p>
            <a:endParaRPr lang="en-US" dirty="0"/>
          </a:p>
        </p:txBody>
      </p:sp>
      <p:sp>
        <p:nvSpPr>
          <p:cNvPr id="41" name="Line 14"/>
          <p:cNvSpPr>
            <a:spLocks noChangeShapeType="1"/>
          </p:cNvSpPr>
          <p:nvPr/>
        </p:nvSpPr>
        <p:spPr bwMode="auto">
          <a:xfrm flipH="1" flipV="1">
            <a:off x="5481125" y="2567464"/>
            <a:ext cx="0" cy="730918"/>
          </a:xfrm>
          <a:prstGeom prst="line">
            <a:avLst/>
          </a:prstGeom>
          <a:noFill/>
          <a:ln w="9525">
            <a:solidFill>
              <a:schemeClr val="tx1"/>
            </a:solidFill>
            <a:round/>
            <a:headEnd/>
            <a:tailEnd/>
          </a:ln>
          <a:effectLst/>
        </p:spPr>
        <p:txBody>
          <a:bodyPr wrap="none" anchor="ctr"/>
          <a:lstStyle/>
          <a:p>
            <a:endParaRPr lang="en-US" dirty="0"/>
          </a:p>
        </p:txBody>
      </p:sp>
      <p:sp>
        <p:nvSpPr>
          <p:cNvPr id="2" name="Slide Number Placeholder 1"/>
          <p:cNvSpPr>
            <a:spLocks noGrp="1"/>
          </p:cNvSpPr>
          <p:nvPr>
            <p:ph type="sldNum" sz="quarter" idx="12"/>
          </p:nvPr>
        </p:nvSpPr>
        <p:spPr/>
        <p:txBody>
          <a:bodyPr/>
          <a:lstStyle/>
          <a:p>
            <a:fld id="{C0DA01F5-30D9-4794-BE2C-7C74419B0D7D}" type="slidenum">
              <a:rPr lang="en-US" smtClean="0"/>
              <a:t>4</a:t>
            </a:fld>
            <a:endParaRPr lang="en-US" dirty="0"/>
          </a:p>
        </p:txBody>
      </p:sp>
    </p:spTree>
    <p:extLst>
      <p:ext uri="{BB962C8B-B14F-4D97-AF65-F5344CB8AC3E}">
        <p14:creationId xmlns:p14="http://schemas.microsoft.com/office/powerpoint/2010/main" val="14311584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600200" y="2133600"/>
            <a:ext cx="7239000" cy="1447800"/>
          </a:xfrm>
        </p:spPr>
        <p:txBody>
          <a:bodyPr anchor="t">
            <a:normAutofit/>
          </a:bodyPr>
          <a:lstStyle/>
          <a:p>
            <a:r>
              <a:rPr lang="en-US" sz="2600" dirty="0" smtClean="0"/>
              <a:t>Thank You</a:t>
            </a:r>
          </a:p>
          <a:p>
            <a:endParaRPr lang="en-US" sz="2400" dirty="0" smtClean="0"/>
          </a:p>
          <a:p>
            <a:endParaRPr lang="en-US" sz="1700" dirty="0"/>
          </a:p>
          <a:p>
            <a:endParaRPr lang="en-US" dirty="0"/>
          </a:p>
        </p:txBody>
      </p:sp>
    </p:spTree>
    <p:extLst>
      <p:ext uri="{BB962C8B-B14F-4D97-AF65-F5344CB8AC3E}">
        <p14:creationId xmlns:p14="http://schemas.microsoft.com/office/powerpoint/2010/main" val="2863571923"/>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600200" y="2133600"/>
            <a:ext cx="7239000" cy="1447800"/>
          </a:xfrm>
        </p:spPr>
        <p:txBody>
          <a:bodyPr anchor="t">
            <a:normAutofit/>
          </a:bodyPr>
          <a:lstStyle/>
          <a:p>
            <a:r>
              <a:rPr lang="en-US" sz="2600" dirty="0" smtClean="0"/>
              <a:t>Case Studies</a:t>
            </a:r>
          </a:p>
          <a:p>
            <a:endParaRPr lang="en-US" sz="2400" dirty="0" smtClean="0"/>
          </a:p>
          <a:p>
            <a:endParaRPr lang="en-US" sz="1700" dirty="0"/>
          </a:p>
          <a:p>
            <a:endParaRPr lang="en-US" dirty="0"/>
          </a:p>
        </p:txBody>
      </p:sp>
    </p:spTree>
    <p:extLst>
      <p:ext uri="{BB962C8B-B14F-4D97-AF65-F5344CB8AC3E}">
        <p14:creationId xmlns:p14="http://schemas.microsoft.com/office/powerpoint/2010/main" val="140817481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Private Real Estate – Rose Value-Add Office Retrofit Fund</a:t>
            </a:r>
            <a:endParaRPr lang="en-US" dirty="0"/>
          </a:p>
        </p:txBody>
      </p:sp>
      <p:sp>
        <p:nvSpPr>
          <p:cNvPr id="5" name="Content Placeholder 4"/>
          <p:cNvSpPr>
            <a:spLocks noGrp="1"/>
          </p:cNvSpPr>
          <p:nvPr>
            <p:ph idx="1"/>
          </p:nvPr>
        </p:nvSpPr>
        <p:spPr>
          <a:xfrm>
            <a:off x="228600" y="1112837"/>
            <a:ext cx="4572000" cy="1858963"/>
          </a:xfrm>
        </p:spPr>
        <p:txBody>
          <a:bodyPr>
            <a:normAutofit fontScale="92500" lnSpcReduction="20000"/>
          </a:bodyPr>
          <a:lstStyle/>
          <a:p>
            <a:r>
              <a:rPr lang="en-US" dirty="0" smtClean="0">
                <a:solidFill>
                  <a:schemeClr val="bg2">
                    <a:lumMod val="90000"/>
                  </a:schemeClr>
                </a:solidFill>
              </a:rPr>
              <a:t>Jonathan Rose, a pioneer in green building and urban planning, manages this fund</a:t>
            </a:r>
          </a:p>
          <a:p>
            <a:endParaRPr lang="en-US" sz="1400" dirty="0">
              <a:solidFill>
                <a:schemeClr val="bg2">
                  <a:lumMod val="90000"/>
                </a:schemeClr>
              </a:solidFill>
            </a:endParaRPr>
          </a:p>
          <a:p>
            <a:r>
              <a:rPr lang="en-US" dirty="0" smtClean="0">
                <a:solidFill>
                  <a:schemeClr val="bg2">
                    <a:lumMod val="90000"/>
                  </a:schemeClr>
                </a:solidFill>
              </a:rPr>
              <a:t>Focus on improving energy efficiency in the commercial office market while also targeting some of the fastest growing tenants</a:t>
            </a:r>
            <a:endParaRPr lang="en-US" dirty="0">
              <a:solidFill>
                <a:schemeClr val="bg2">
                  <a:lumMod val="90000"/>
                </a:schemeClr>
              </a:solidFill>
            </a:endParaRPr>
          </a:p>
          <a:p>
            <a:endParaRPr lang="en-US" sz="800" dirty="0"/>
          </a:p>
          <a:p>
            <a:pPr lvl="2"/>
            <a:endParaRPr lang="en-US" sz="500" dirty="0" smtClean="0"/>
          </a:p>
          <a:p>
            <a:pPr lvl="2"/>
            <a:endParaRPr lang="en-US" sz="500" dirty="0" smtClean="0"/>
          </a:p>
        </p:txBody>
      </p:sp>
      <p:sp>
        <p:nvSpPr>
          <p:cNvPr id="6" name="Footer Placeholder 9"/>
          <p:cNvSpPr>
            <a:spLocks noGrp="1"/>
          </p:cNvSpPr>
          <p:nvPr>
            <p:ph type="ftr" sz="quarter" idx="10"/>
          </p:nvPr>
        </p:nvSpPr>
        <p:spPr>
          <a:xfrm>
            <a:off x="161925" y="6475413"/>
            <a:ext cx="7877175" cy="306387"/>
          </a:xfrm>
        </p:spPr>
        <p:txBody>
          <a:bodyPr/>
          <a:lstStyle/>
          <a:p>
            <a:pPr>
              <a:defRPr/>
            </a:pPr>
            <a:r>
              <a:rPr lang="en-US" dirty="0" smtClean="0"/>
              <a:t>Athena Capital Advisors LLC Proprietary and Confidential.  Not to be copied or distributed without express written permission.</a:t>
            </a:r>
          </a:p>
          <a:p>
            <a:pPr>
              <a:defRPr/>
            </a:pPr>
            <a:r>
              <a:rPr lang="en-US" dirty="0" smtClean="0"/>
              <a:t>Please see important disclosures and disclaimers at the end of this presentation.</a:t>
            </a:r>
          </a:p>
        </p:txBody>
      </p:sp>
      <p:sp>
        <p:nvSpPr>
          <p:cNvPr id="7" name="Content Placeholder 4"/>
          <p:cNvSpPr txBox="1">
            <a:spLocks/>
          </p:cNvSpPr>
          <p:nvPr/>
        </p:nvSpPr>
        <p:spPr>
          <a:xfrm>
            <a:off x="304800" y="3052948"/>
            <a:ext cx="5410200" cy="3119252"/>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buClr>
                <a:srgbClr val="006BB5"/>
              </a:buClr>
              <a:buFont typeface="Wingdings" panose="05000000000000000000" pitchFamily="2" charset="2"/>
              <a:buNone/>
              <a:defRPr sz="1800" b="1" kern="1200">
                <a:solidFill>
                  <a:srgbClr val="006BB5"/>
                </a:solidFill>
                <a:latin typeface="+mn-lt"/>
                <a:ea typeface="+mn-ea"/>
                <a:cs typeface="+mn-cs"/>
              </a:defRPr>
            </a:lvl1pPr>
            <a:lvl2pPr marL="285750" indent="-285750" algn="l" defTabSz="914400" rtl="0" eaLnBrk="1" latinLnBrk="0" hangingPunct="1">
              <a:spcBef>
                <a:spcPct val="20000"/>
              </a:spcBef>
              <a:buClr>
                <a:srgbClr val="006BB5"/>
              </a:buClr>
              <a:buFont typeface="Wingdings" panose="05000000000000000000" pitchFamily="2" charset="2"/>
              <a:buChar char="§"/>
              <a:defRPr sz="1600" kern="1200">
                <a:solidFill>
                  <a:schemeClr val="tx1"/>
                </a:solidFill>
                <a:latin typeface="+mn-lt"/>
                <a:ea typeface="+mn-ea"/>
                <a:cs typeface="+mn-cs"/>
              </a:defRPr>
            </a:lvl2pPr>
            <a:lvl3pPr marL="571500" indent="-228600" algn="l" defTabSz="914400" rtl="0" eaLnBrk="1" latinLnBrk="0" hangingPunct="1">
              <a:spcBef>
                <a:spcPct val="20000"/>
              </a:spcBef>
              <a:buFont typeface="Symbol" panose="05050102010706020507" pitchFamily="18" charset="2"/>
              <a:buChar char=""/>
              <a:defRPr sz="1600" kern="1200">
                <a:solidFill>
                  <a:schemeClr val="tx1"/>
                </a:solidFill>
                <a:latin typeface="+mn-lt"/>
                <a:ea typeface="+mn-ea"/>
                <a:cs typeface="+mn-cs"/>
              </a:defRPr>
            </a:lvl3pPr>
            <a:lvl4pPr marL="912813"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260475" indent="-228600" algn="l" defTabSz="914400" rtl="0" eaLnBrk="1" latinLnBrk="0" hangingPunct="1">
              <a:spcBef>
                <a:spcPct val="20000"/>
              </a:spcBef>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800" dirty="0" smtClean="0"/>
          </a:p>
          <a:p>
            <a:r>
              <a:rPr lang="en-US" dirty="0" smtClean="0"/>
              <a:t>Strategy</a:t>
            </a:r>
          </a:p>
          <a:p>
            <a:pPr lvl="1"/>
            <a:r>
              <a:rPr lang="en-US" dirty="0" smtClean="0"/>
              <a:t>Renovates and repositions older </a:t>
            </a:r>
            <a:r>
              <a:rPr lang="en-US" dirty="0"/>
              <a:t>office buildings in attractive locations through green retrofits and tenant lifestyle improvements in order to increase occupancy and operating income</a:t>
            </a:r>
          </a:p>
          <a:p>
            <a:pPr lvl="1"/>
            <a:endParaRPr lang="en-US" dirty="0" smtClean="0"/>
          </a:p>
          <a:p>
            <a:r>
              <a:rPr lang="en-US" dirty="0" smtClean="0"/>
              <a:t>Impact</a:t>
            </a:r>
          </a:p>
          <a:p>
            <a:pPr lvl="1"/>
            <a:r>
              <a:rPr lang="en-US" dirty="0" smtClean="0"/>
              <a:t>Targeted impact outcomes include reduced energy costs for tenants, mitigated emissions, and overall healthier working environments.  </a:t>
            </a:r>
          </a:p>
          <a:p>
            <a:pPr lvl="1"/>
            <a:r>
              <a:rPr lang="en-US" dirty="0" smtClean="0"/>
              <a:t>Focused on “smart growth” locations which have a smaller carbon footprint</a:t>
            </a:r>
          </a:p>
          <a:p>
            <a:pPr lvl="2"/>
            <a:endParaRPr lang="en-US" sz="500" dirty="0" smtClean="0"/>
          </a:p>
          <a:p>
            <a:pPr lvl="2"/>
            <a:endParaRPr lang="en-US" sz="500" dirty="0" smtClean="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8" y="1176844"/>
            <a:ext cx="3567113" cy="846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860" y="2058997"/>
            <a:ext cx="3124200" cy="390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792859" y="5968380"/>
            <a:ext cx="3108251" cy="276999"/>
          </a:xfrm>
          <a:prstGeom prst="rect">
            <a:avLst/>
          </a:prstGeom>
          <a:noFill/>
        </p:spPr>
        <p:txBody>
          <a:bodyPr wrap="square" rtlCol="0">
            <a:spAutoFit/>
          </a:bodyPr>
          <a:lstStyle/>
          <a:p>
            <a:pPr algn="ctr"/>
            <a:r>
              <a:rPr lang="en-US" sz="1200" i="1" dirty="0" smtClean="0"/>
              <a:t>The </a:t>
            </a:r>
            <a:r>
              <a:rPr lang="en-US" sz="1200" i="1" dirty="0" err="1" smtClean="0"/>
              <a:t>Yeon</a:t>
            </a:r>
            <a:r>
              <a:rPr lang="en-US" sz="1200" i="1" dirty="0" smtClean="0"/>
              <a:t> Building in Portland, OR</a:t>
            </a:r>
            <a:endParaRPr lang="en-US" sz="1200" i="1" dirty="0"/>
          </a:p>
        </p:txBody>
      </p:sp>
    </p:spTree>
    <p:extLst>
      <p:ext uri="{BB962C8B-B14F-4D97-AF65-F5344CB8AC3E}">
        <p14:creationId xmlns:p14="http://schemas.microsoft.com/office/powerpoint/2010/main" val="4224828871"/>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a:t>
            </a:r>
            <a:r>
              <a:rPr lang="en-US" dirty="0"/>
              <a:t>: </a:t>
            </a:r>
            <a:r>
              <a:rPr lang="en-US" dirty="0" smtClean="0"/>
              <a:t>Private Real Estate – Lyme Forest Fund</a:t>
            </a:r>
            <a:endParaRPr lang="en-US" dirty="0"/>
          </a:p>
        </p:txBody>
      </p:sp>
      <p:sp>
        <p:nvSpPr>
          <p:cNvPr id="5" name="Content Placeholder 4"/>
          <p:cNvSpPr>
            <a:spLocks noGrp="1"/>
          </p:cNvSpPr>
          <p:nvPr>
            <p:ph idx="1"/>
          </p:nvPr>
        </p:nvSpPr>
        <p:spPr>
          <a:xfrm>
            <a:off x="228600" y="1112837"/>
            <a:ext cx="4572000" cy="1858963"/>
          </a:xfrm>
        </p:spPr>
        <p:txBody>
          <a:bodyPr>
            <a:normAutofit fontScale="92500" lnSpcReduction="10000"/>
          </a:bodyPr>
          <a:lstStyle/>
          <a:p>
            <a:r>
              <a:rPr lang="en-US" dirty="0" smtClean="0">
                <a:solidFill>
                  <a:schemeClr val="bg2">
                    <a:lumMod val="90000"/>
                  </a:schemeClr>
                </a:solidFill>
              </a:rPr>
              <a:t>Lyme Timber is a leader in the field of conservation investment and sustainable forest and land management.</a:t>
            </a:r>
          </a:p>
          <a:p>
            <a:endParaRPr lang="en-US" sz="1400" dirty="0">
              <a:solidFill>
                <a:schemeClr val="bg2">
                  <a:lumMod val="90000"/>
                </a:schemeClr>
              </a:solidFill>
            </a:endParaRPr>
          </a:p>
          <a:p>
            <a:r>
              <a:rPr lang="en-US" dirty="0" smtClean="0">
                <a:solidFill>
                  <a:schemeClr val="bg2">
                    <a:lumMod val="90000"/>
                  </a:schemeClr>
                </a:solidFill>
              </a:rPr>
              <a:t>Natural resources fund with a focus on conservation while also achieving attractive risk-adjusted returns</a:t>
            </a:r>
            <a:endParaRPr lang="en-US" dirty="0">
              <a:solidFill>
                <a:schemeClr val="bg2">
                  <a:lumMod val="90000"/>
                </a:schemeClr>
              </a:solidFill>
            </a:endParaRPr>
          </a:p>
          <a:p>
            <a:endParaRPr lang="en-US" sz="800" dirty="0"/>
          </a:p>
          <a:p>
            <a:pPr lvl="2"/>
            <a:endParaRPr lang="en-US" sz="500" dirty="0" smtClean="0"/>
          </a:p>
          <a:p>
            <a:pPr lvl="2"/>
            <a:endParaRPr lang="en-US" sz="500" dirty="0" smtClean="0"/>
          </a:p>
        </p:txBody>
      </p:sp>
      <p:sp>
        <p:nvSpPr>
          <p:cNvPr id="6" name="Footer Placeholder 9"/>
          <p:cNvSpPr>
            <a:spLocks noGrp="1"/>
          </p:cNvSpPr>
          <p:nvPr>
            <p:ph type="ftr" sz="quarter" idx="10"/>
          </p:nvPr>
        </p:nvSpPr>
        <p:spPr>
          <a:xfrm>
            <a:off x="161925" y="6475413"/>
            <a:ext cx="7877175" cy="306387"/>
          </a:xfrm>
        </p:spPr>
        <p:txBody>
          <a:bodyPr/>
          <a:lstStyle/>
          <a:p>
            <a:pPr>
              <a:defRPr/>
            </a:pPr>
            <a:r>
              <a:rPr lang="en-US" dirty="0" smtClean="0"/>
              <a:t>Chart Source:  Lyme Timber</a:t>
            </a:r>
          </a:p>
          <a:p>
            <a:pPr>
              <a:defRPr/>
            </a:pPr>
            <a:r>
              <a:rPr lang="en-US" dirty="0" smtClean="0"/>
              <a:t>Athena Capital Advisors LLC Proprietary and Confidential.  Not to be copied or distributed without express written permission.</a:t>
            </a:r>
          </a:p>
          <a:p>
            <a:pPr>
              <a:defRPr/>
            </a:pPr>
            <a:r>
              <a:rPr lang="en-US" dirty="0" smtClean="0"/>
              <a:t>Please see important disclosures and disclaimers at the end of this presentation.</a:t>
            </a:r>
          </a:p>
        </p:txBody>
      </p:sp>
      <p:sp>
        <p:nvSpPr>
          <p:cNvPr id="7" name="Content Placeholder 4"/>
          <p:cNvSpPr txBox="1">
            <a:spLocks/>
          </p:cNvSpPr>
          <p:nvPr/>
        </p:nvSpPr>
        <p:spPr>
          <a:xfrm>
            <a:off x="304800" y="3052948"/>
            <a:ext cx="5410200" cy="3119252"/>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ct val="20000"/>
              </a:spcBef>
              <a:buClr>
                <a:srgbClr val="006BB5"/>
              </a:buClr>
              <a:buFont typeface="Wingdings" panose="05000000000000000000" pitchFamily="2" charset="2"/>
              <a:buNone/>
              <a:defRPr sz="1800" b="1" kern="1200">
                <a:solidFill>
                  <a:srgbClr val="006BB5"/>
                </a:solidFill>
                <a:latin typeface="+mn-lt"/>
                <a:ea typeface="+mn-ea"/>
                <a:cs typeface="+mn-cs"/>
              </a:defRPr>
            </a:lvl1pPr>
            <a:lvl2pPr marL="285750" indent="-285750" algn="l" defTabSz="914400" rtl="0" eaLnBrk="1" latinLnBrk="0" hangingPunct="1">
              <a:spcBef>
                <a:spcPct val="20000"/>
              </a:spcBef>
              <a:buClr>
                <a:srgbClr val="006BB5"/>
              </a:buClr>
              <a:buFont typeface="Wingdings" panose="05000000000000000000" pitchFamily="2" charset="2"/>
              <a:buChar char="§"/>
              <a:defRPr sz="1600" kern="1200">
                <a:solidFill>
                  <a:schemeClr val="tx1"/>
                </a:solidFill>
                <a:latin typeface="+mn-lt"/>
                <a:ea typeface="+mn-ea"/>
                <a:cs typeface="+mn-cs"/>
              </a:defRPr>
            </a:lvl2pPr>
            <a:lvl3pPr marL="571500" indent="-228600" algn="l" defTabSz="914400" rtl="0" eaLnBrk="1" latinLnBrk="0" hangingPunct="1">
              <a:spcBef>
                <a:spcPct val="20000"/>
              </a:spcBef>
              <a:buFont typeface="Symbol" panose="05050102010706020507" pitchFamily="18" charset="2"/>
              <a:buChar char=""/>
              <a:defRPr sz="1600" kern="1200">
                <a:solidFill>
                  <a:schemeClr val="tx1"/>
                </a:solidFill>
                <a:latin typeface="+mn-lt"/>
                <a:ea typeface="+mn-ea"/>
                <a:cs typeface="+mn-cs"/>
              </a:defRPr>
            </a:lvl3pPr>
            <a:lvl4pPr marL="912813"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260475" indent="-228600" algn="l" defTabSz="914400" rtl="0" eaLnBrk="1" latinLnBrk="0" hangingPunct="1">
              <a:spcBef>
                <a:spcPct val="20000"/>
              </a:spcBef>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800" dirty="0" smtClean="0"/>
          </a:p>
          <a:p>
            <a:r>
              <a:rPr lang="en-US" dirty="0" smtClean="0"/>
              <a:t>Strategy</a:t>
            </a:r>
          </a:p>
          <a:p>
            <a:pPr lvl="1"/>
            <a:r>
              <a:rPr lang="en-US" dirty="0"/>
              <a:t>Lyme’s primary conservation strategy is buying land and subsequently structuring and selling conservation easements or options to conservation organizations which seek to protect endangered species, wetlands, and/or general conservation goals</a:t>
            </a:r>
            <a:r>
              <a:rPr lang="en-US" dirty="0" smtClean="0"/>
              <a:t>.</a:t>
            </a:r>
          </a:p>
          <a:p>
            <a:pPr lvl="1"/>
            <a:r>
              <a:rPr lang="en-US" dirty="0" smtClean="0"/>
              <a:t>Easements and conservation fee sales have reduced Lyme’s investment basis by over 40%, resulting in cash yields of 5.5% following conservation sales</a:t>
            </a:r>
          </a:p>
          <a:p>
            <a:r>
              <a:rPr lang="en-US" dirty="0" smtClean="0"/>
              <a:t>Impact</a:t>
            </a:r>
          </a:p>
          <a:p>
            <a:pPr lvl="1"/>
            <a:r>
              <a:rPr lang="en-US" dirty="0" smtClean="0"/>
              <a:t>The </a:t>
            </a:r>
            <a:r>
              <a:rPr lang="en-US" dirty="0"/>
              <a:t>team has completed more than 100 transactions with land conservation NGOs and public agencies allowing Lyme Timber to permanently conserve 750,000+ acres through its investment activities.</a:t>
            </a:r>
            <a:endParaRPr lang="en-US" sz="500" dirty="0" smtClean="0"/>
          </a:p>
          <a:p>
            <a:pPr lvl="2"/>
            <a:endParaRPr lang="en-US" sz="500" dirty="0" smtClean="0"/>
          </a:p>
        </p:txBody>
      </p:sp>
      <p:sp>
        <p:nvSpPr>
          <p:cNvPr id="3" name="TextBox 2"/>
          <p:cNvSpPr txBox="1"/>
          <p:nvPr/>
        </p:nvSpPr>
        <p:spPr>
          <a:xfrm>
            <a:off x="5792858" y="6245379"/>
            <a:ext cx="3108251" cy="461665"/>
          </a:xfrm>
          <a:prstGeom prst="rect">
            <a:avLst/>
          </a:prstGeom>
          <a:noFill/>
        </p:spPr>
        <p:txBody>
          <a:bodyPr wrap="square" rtlCol="0">
            <a:spAutoFit/>
          </a:bodyPr>
          <a:lstStyle/>
          <a:p>
            <a:pPr algn="ctr"/>
            <a:r>
              <a:rPr lang="en-US" sz="1200" i="1" dirty="0" smtClean="0"/>
              <a:t>Red pine plantation on Lyme’s St. Croix property in Wisconsin</a:t>
            </a:r>
            <a:endParaRPr lang="en-US" sz="1200" i="1"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322" y="923085"/>
            <a:ext cx="2782853" cy="98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1845" y="2044138"/>
            <a:ext cx="3181350" cy="225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5249" y="4362450"/>
            <a:ext cx="26670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5748278"/>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r>
              <a:rPr lang="en-US" dirty="0"/>
              <a:t>:  </a:t>
            </a:r>
            <a:r>
              <a:rPr lang="en-US" dirty="0" smtClean="0"/>
              <a:t>Private Equity - SJF Ventures III</a:t>
            </a:r>
            <a:endParaRPr lang="en-US" dirty="0"/>
          </a:p>
        </p:txBody>
      </p:sp>
      <p:sp>
        <p:nvSpPr>
          <p:cNvPr id="5" name="Content Placeholder 4"/>
          <p:cNvSpPr>
            <a:spLocks noGrp="1"/>
          </p:cNvSpPr>
          <p:nvPr>
            <p:ph idx="1"/>
          </p:nvPr>
        </p:nvSpPr>
        <p:spPr>
          <a:xfrm>
            <a:off x="228600" y="1112837"/>
            <a:ext cx="4572000" cy="1858963"/>
          </a:xfrm>
        </p:spPr>
        <p:txBody>
          <a:bodyPr>
            <a:normAutofit/>
          </a:bodyPr>
          <a:lstStyle/>
          <a:p>
            <a:r>
              <a:rPr lang="en-US" dirty="0">
                <a:solidFill>
                  <a:schemeClr val="bg2">
                    <a:lumMod val="90000"/>
                  </a:schemeClr>
                </a:solidFill>
              </a:rPr>
              <a:t>Social and environmental </a:t>
            </a:r>
            <a:r>
              <a:rPr lang="en-US" dirty="0" smtClean="0">
                <a:solidFill>
                  <a:schemeClr val="bg2">
                    <a:lumMod val="90000"/>
                  </a:schemeClr>
                </a:solidFill>
              </a:rPr>
              <a:t>private equity fund </a:t>
            </a:r>
            <a:r>
              <a:rPr lang="en-US" dirty="0">
                <a:solidFill>
                  <a:schemeClr val="bg2">
                    <a:lumMod val="90000"/>
                  </a:schemeClr>
                </a:solidFill>
              </a:rPr>
              <a:t>with a double bottom line goal of both creating strong impact and delivering top quartile </a:t>
            </a:r>
            <a:r>
              <a:rPr lang="en-US" dirty="0" smtClean="0">
                <a:solidFill>
                  <a:schemeClr val="bg2">
                    <a:lumMod val="90000"/>
                  </a:schemeClr>
                </a:solidFill>
              </a:rPr>
              <a:t>returns across sectors</a:t>
            </a:r>
            <a:endParaRPr lang="en-US" dirty="0">
              <a:solidFill>
                <a:schemeClr val="bg2">
                  <a:lumMod val="90000"/>
                </a:schemeClr>
              </a:solidFill>
            </a:endParaRPr>
          </a:p>
          <a:p>
            <a:endParaRPr lang="en-US" sz="800" dirty="0"/>
          </a:p>
          <a:p>
            <a:pPr lvl="2"/>
            <a:endParaRPr lang="en-US" sz="500" dirty="0" smtClean="0"/>
          </a:p>
          <a:p>
            <a:pPr lvl="2"/>
            <a:endParaRPr lang="en-US" sz="500" dirty="0" smtClean="0"/>
          </a:p>
        </p:txBody>
      </p:sp>
      <p:sp>
        <p:nvSpPr>
          <p:cNvPr id="6" name="Footer Placeholder 9"/>
          <p:cNvSpPr>
            <a:spLocks noGrp="1"/>
          </p:cNvSpPr>
          <p:nvPr>
            <p:ph type="ftr" sz="quarter" idx="10"/>
          </p:nvPr>
        </p:nvSpPr>
        <p:spPr>
          <a:xfrm>
            <a:off x="161925" y="6475413"/>
            <a:ext cx="7877175" cy="306387"/>
          </a:xfrm>
        </p:spPr>
        <p:txBody>
          <a:bodyPr/>
          <a:lstStyle/>
          <a:p>
            <a:pPr>
              <a:defRPr/>
            </a:pPr>
            <a:r>
              <a:rPr lang="en-US" dirty="0" smtClean="0"/>
              <a:t>Chart Source:  SJF Ventures</a:t>
            </a:r>
          </a:p>
          <a:p>
            <a:pPr>
              <a:defRPr/>
            </a:pPr>
            <a:r>
              <a:rPr lang="en-US" dirty="0" smtClean="0"/>
              <a:t>Athena Capital Advisors LLC Proprietary and Confidential.  Not to be copied or distributed without express written permission.</a:t>
            </a:r>
          </a:p>
          <a:p>
            <a:pPr>
              <a:defRPr/>
            </a:pPr>
            <a:r>
              <a:rPr lang="en-US" dirty="0" smtClean="0"/>
              <a:t>Please see important disclosures and disclaimers at the end of this presentation.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219200"/>
            <a:ext cx="157734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5934" y="1219200"/>
            <a:ext cx="1401066" cy="1833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4"/>
          <p:cNvSpPr txBox="1">
            <a:spLocks/>
          </p:cNvSpPr>
          <p:nvPr/>
        </p:nvSpPr>
        <p:spPr>
          <a:xfrm>
            <a:off x="304800" y="3052948"/>
            <a:ext cx="6038850" cy="3119252"/>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Clr>
                <a:srgbClr val="006BB5"/>
              </a:buClr>
              <a:buFont typeface="Wingdings" panose="05000000000000000000" pitchFamily="2" charset="2"/>
              <a:buNone/>
              <a:defRPr sz="1800" b="1" kern="1200">
                <a:solidFill>
                  <a:srgbClr val="006BB5"/>
                </a:solidFill>
                <a:latin typeface="+mn-lt"/>
                <a:ea typeface="+mn-ea"/>
                <a:cs typeface="+mn-cs"/>
              </a:defRPr>
            </a:lvl1pPr>
            <a:lvl2pPr marL="285750" indent="-285750" algn="l" defTabSz="914400" rtl="0" eaLnBrk="1" latinLnBrk="0" hangingPunct="1">
              <a:spcBef>
                <a:spcPct val="20000"/>
              </a:spcBef>
              <a:buClr>
                <a:srgbClr val="006BB5"/>
              </a:buClr>
              <a:buFont typeface="Wingdings" panose="05000000000000000000" pitchFamily="2" charset="2"/>
              <a:buChar char="§"/>
              <a:defRPr sz="1600" kern="1200">
                <a:solidFill>
                  <a:schemeClr val="tx1"/>
                </a:solidFill>
                <a:latin typeface="+mn-lt"/>
                <a:ea typeface="+mn-ea"/>
                <a:cs typeface="+mn-cs"/>
              </a:defRPr>
            </a:lvl2pPr>
            <a:lvl3pPr marL="571500" indent="-228600" algn="l" defTabSz="914400" rtl="0" eaLnBrk="1" latinLnBrk="0" hangingPunct="1">
              <a:spcBef>
                <a:spcPct val="20000"/>
              </a:spcBef>
              <a:buFont typeface="Symbol" panose="05050102010706020507" pitchFamily="18" charset="2"/>
              <a:buChar char=""/>
              <a:defRPr sz="1600" kern="1200">
                <a:solidFill>
                  <a:schemeClr val="tx1"/>
                </a:solidFill>
                <a:latin typeface="+mn-lt"/>
                <a:ea typeface="+mn-ea"/>
                <a:cs typeface="+mn-cs"/>
              </a:defRPr>
            </a:lvl3pPr>
            <a:lvl4pPr marL="912813"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1260475" indent="-228600" algn="l" defTabSz="914400" rtl="0" eaLnBrk="1" latinLnBrk="0" hangingPunct="1">
              <a:spcBef>
                <a:spcPct val="20000"/>
              </a:spcBef>
              <a:buFont typeface="Symbol" panose="05050102010706020507" pitchFamily="18"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800" dirty="0" smtClean="0"/>
          </a:p>
          <a:p>
            <a:r>
              <a:rPr lang="en-US" dirty="0" smtClean="0"/>
              <a:t>Strategy</a:t>
            </a:r>
          </a:p>
          <a:p>
            <a:pPr lvl="1"/>
            <a:r>
              <a:rPr lang="en-US" dirty="0" smtClean="0"/>
              <a:t>Investments in high growth, positive impact, and capital-efficient companies in the resource efficiency &amp; sustainability and tech-enhanced services sectors</a:t>
            </a:r>
          </a:p>
          <a:p>
            <a:endParaRPr lang="en-US" dirty="0" smtClean="0"/>
          </a:p>
          <a:p>
            <a:r>
              <a:rPr lang="en-US" dirty="0" smtClean="0"/>
              <a:t>Impact</a:t>
            </a:r>
          </a:p>
          <a:p>
            <a:pPr lvl="1"/>
            <a:r>
              <a:rPr lang="en-US" dirty="0" smtClean="0"/>
              <a:t>SJF targets multiple areas of impact within their underlying portfolio companies and has a well built out impact measurement and reporting platform.  </a:t>
            </a:r>
          </a:p>
          <a:p>
            <a:pPr lvl="1"/>
            <a:r>
              <a:rPr lang="en-US" dirty="0" smtClean="0"/>
              <a:t>Impact outcomes primarily focus on the environment, job creation/enhancement and community</a:t>
            </a:r>
          </a:p>
          <a:p>
            <a:pPr lvl="2"/>
            <a:endParaRPr lang="en-US" sz="500" dirty="0" smtClean="0"/>
          </a:p>
          <a:p>
            <a:pPr lvl="2"/>
            <a:endParaRPr lang="en-US" sz="500" dirty="0" smtClean="0"/>
          </a:p>
        </p:txBody>
      </p:sp>
    </p:spTree>
    <p:extLst>
      <p:ext uri="{BB962C8B-B14F-4D97-AF65-F5344CB8AC3E}">
        <p14:creationId xmlns:p14="http://schemas.microsoft.com/office/powerpoint/2010/main" val="149474866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Appendix</a:t>
            </a:r>
            <a:endParaRPr lang="en-US" dirty="0"/>
          </a:p>
        </p:txBody>
      </p:sp>
    </p:spTree>
    <p:extLst>
      <p:ext uri="{BB962C8B-B14F-4D97-AF65-F5344CB8AC3E}">
        <p14:creationId xmlns:p14="http://schemas.microsoft.com/office/powerpoint/2010/main" val="277137206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75"/>
          <p:cNvGraphicFramePr>
            <a:graphicFrameLocks noGrp="1"/>
          </p:cNvGraphicFramePr>
          <p:nvPr>
            <p:extLst>
              <p:ext uri="{D42A27DB-BD31-4B8C-83A1-F6EECF244321}">
                <p14:modId xmlns:p14="http://schemas.microsoft.com/office/powerpoint/2010/main" val="1061824932"/>
              </p:ext>
            </p:extLst>
          </p:nvPr>
        </p:nvGraphicFramePr>
        <p:xfrm>
          <a:off x="247650" y="838200"/>
          <a:ext cx="8648700" cy="3689908"/>
        </p:xfrm>
        <a:graphic>
          <a:graphicData uri="http://schemas.openxmlformats.org/drawingml/2006/table">
            <a:tbl>
              <a:tblPr/>
              <a:tblGrid>
                <a:gridCol w="1581150"/>
                <a:gridCol w="7067550"/>
              </a:tblGrid>
              <a:tr h="1752600">
                <a:tc>
                  <a:txBody>
                    <a:bodyPr/>
                    <a:lstStyle/>
                    <a:p>
                      <a:pPr marL="0" marR="0" lvl="0" indent="0" algn="l" defTabSz="914400" rtl="0" eaLnBrk="1" fontAlgn="base" latinLnBrk="0" hangingPunct="1">
                        <a:lnSpc>
                          <a:spcPts val="1200"/>
                        </a:lnSpc>
                        <a:spcBef>
                          <a:spcPts val="0"/>
                        </a:spcBef>
                        <a:spcAft>
                          <a:spcPct val="0"/>
                        </a:spcAft>
                        <a:buClr>
                          <a:schemeClr val="accent1"/>
                        </a:buClr>
                        <a:buSzPct val="80000"/>
                        <a:buFont typeface="Arial" pitchFamily="34" charset="0"/>
                        <a:buNone/>
                        <a:tabLst/>
                      </a:pPr>
                      <a:r>
                        <a:rPr kumimoji="0" lang="en-US" sz="800" b="1" i="0" u="none" strike="noStrike" cap="none" normalizeH="0" baseline="0" dirty="0" smtClean="0">
                          <a:ln>
                            <a:noFill/>
                          </a:ln>
                          <a:solidFill>
                            <a:srgbClr val="006BB5"/>
                          </a:solidFill>
                          <a:effectLst/>
                          <a:latin typeface="+mn-lt"/>
                          <a:ea typeface="ＭＳ Ｐゴシック" charset="-128"/>
                        </a:rPr>
                        <a:t>Lisette Cooper, CFA, PhD</a:t>
                      </a:r>
                    </a:p>
                    <a:p>
                      <a:pPr marL="0" marR="0" lvl="0" indent="0" algn="l" defTabSz="914400" rtl="0" eaLnBrk="1" fontAlgn="base" latinLnBrk="0" hangingPunct="1">
                        <a:lnSpc>
                          <a:spcPct val="110000"/>
                        </a:lnSpc>
                        <a:spcBef>
                          <a:spcPts val="0"/>
                        </a:spcBef>
                        <a:spcAft>
                          <a:spcPct val="0"/>
                        </a:spcAft>
                        <a:buClr>
                          <a:schemeClr val="accent1"/>
                        </a:buClr>
                        <a:buSzPct val="80000"/>
                        <a:buFont typeface="Arial" pitchFamily="34" charset="0"/>
                        <a:buNone/>
                        <a:tabLst/>
                      </a:pPr>
                      <a:r>
                        <a:rPr kumimoji="0" lang="en-US" sz="800" b="0" i="0" u="none" strike="noStrike" cap="none" normalizeH="0" baseline="0" dirty="0" smtClean="0">
                          <a:ln>
                            <a:noFill/>
                          </a:ln>
                          <a:solidFill>
                            <a:srgbClr val="006BB5"/>
                          </a:solidFill>
                          <a:effectLst/>
                          <a:latin typeface="+mn-lt"/>
                          <a:ea typeface="ＭＳ Ｐゴシック" charset="-128"/>
                        </a:rPr>
                        <a:t>Founder, CEO,</a:t>
                      </a:r>
                      <a:br>
                        <a:rPr kumimoji="0" lang="en-US" sz="800" b="0" i="0" u="none" strike="noStrike" cap="none" normalizeH="0" baseline="0" dirty="0" smtClean="0">
                          <a:ln>
                            <a:noFill/>
                          </a:ln>
                          <a:solidFill>
                            <a:srgbClr val="006BB5"/>
                          </a:solidFill>
                          <a:effectLst/>
                          <a:latin typeface="+mn-lt"/>
                          <a:ea typeface="ＭＳ Ｐゴシック" charset="-128"/>
                        </a:rPr>
                      </a:br>
                      <a:r>
                        <a:rPr kumimoji="0" lang="en-US" sz="800" b="0" i="0" u="none" strike="noStrike" cap="none" normalizeH="0" baseline="0" dirty="0" smtClean="0">
                          <a:ln>
                            <a:noFill/>
                          </a:ln>
                          <a:solidFill>
                            <a:srgbClr val="006BB5"/>
                          </a:solidFill>
                          <a:effectLst/>
                          <a:latin typeface="+mn-lt"/>
                          <a:ea typeface="ＭＳ Ｐゴシック" charset="-128"/>
                        </a:rPr>
                        <a:t>Chief Investment Officer</a:t>
                      </a:r>
                    </a:p>
                    <a:p>
                      <a:pPr marL="0" marR="0" lvl="0" indent="0" algn="l" defTabSz="914400" rtl="0" eaLnBrk="1" fontAlgn="base" latinLnBrk="0" hangingPunct="1">
                        <a:lnSpc>
                          <a:spcPct val="110000"/>
                        </a:lnSpc>
                        <a:spcBef>
                          <a:spcPts val="0"/>
                        </a:spcBef>
                        <a:spcAft>
                          <a:spcPct val="0"/>
                        </a:spcAft>
                        <a:buClr>
                          <a:schemeClr val="accent1"/>
                        </a:buClr>
                        <a:buSzPct val="80000"/>
                        <a:buFont typeface="Arial" pitchFamily="34" charset="0"/>
                        <a:buNone/>
                        <a:tabLst/>
                      </a:pPr>
                      <a:endParaRPr kumimoji="0" lang="en-US" sz="800" b="0" i="0" u="none" strike="noStrike" cap="none" normalizeH="0" baseline="0" dirty="0" smtClean="0">
                        <a:ln>
                          <a:noFill/>
                        </a:ln>
                        <a:solidFill>
                          <a:srgbClr val="006BB5"/>
                        </a:solidFill>
                        <a:effectLst/>
                        <a:latin typeface="+mn-lt"/>
                        <a:ea typeface="ＭＳ Ｐゴシック" charset="-128"/>
                      </a:endParaRPr>
                    </a:p>
                  </a:txBody>
                  <a:tcPr anchor="b" horzOverflow="overflow">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a:spcBef>
                          <a:spcPts val="600"/>
                        </a:spcBef>
                      </a:pPr>
                      <a:r>
                        <a:rPr lang="en-US" sz="800" kern="1200" dirty="0" smtClean="0">
                          <a:solidFill>
                            <a:schemeClr val="tx1"/>
                          </a:solidFill>
                          <a:latin typeface="+mn-lt"/>
                          <a:ea typeface="+mn-ea"/>
                          <a:cs typeface="+mn-cs"/>
                        </a:rPr>
                        <a:t>Lisette Cooper is the Chief Executive Officer and Chief Investment Officer of Athena Capital Advisors, an investment advisory firm that serves sophisticated private investors, endowments, and foundations.  As CEO, she sets the firm’s overall direction and leads Athena’s Investment Committee. Lisette founded the firm in 1993, and, using techniques that were then available only to the largest institutional investors, helped a wide range of investors manage complex portfolios.</a:t>
                      </a:r>
                    </a:p>
                    <a:p>
                      <a:pPr marL="0">
                        <a:spcBef>
                          <a:spcPts val="600"/>
                        </a:spcBef>
                      </a:pPr>
                      <a:r>
                        <a:rPr lang="en-US" sz="800" kern="1200" dirty="0" smtClean="0">
                          <a:solidFill>
                            <a:schemeClr val="tx1"/>
                          </a:solidFill>
                          <a:latin typeface="+mn-lt"/>
                          <a:ea typeface="+mn-ea"/>
                          <a:cs typeface="+mn-cs"/>
                        </a:rPr>
                        <a:t>Prior to founding Athena, Lisette served as Manager of Consulting Services for Barra Inc., now MSCI Barra. She and her team specialized in modeling risk and developing investment solutions for institutional investors.  She spent five years as a Senior Strategist at Merrill Lynch, where she analyzed, designed, and marketed innovative securities to money managers, banks, and pension funds such as Bank of America, California Public Employees’ Retirement System and the Colorado PERA. Lisette has extensive experience in the hedge fund industry.</a:t>
                      </a:r>
                    </a:p>
                    <a:p>
                      <a:pPr marL="0">
                        <a:spcBef>
                          <a:spcPts val="600"/>
                        </a:spcBef>
                      </a:pPr>
                      <a:r>
                        <a:rPr lang="en-US" sz="800" kern="1200" dirty="0" smtClean="0">
                          <a:solidFill>
                            <a:schemeClr val="tx1"/>
                          </a:solidFill>
                          <a:latin typeface="+mn-lt"/>
                          <a:ea typeface="+mn-ea"/>
                          <a:cs typeface="+mn-cs"/>
                        </a:rPr>
                        <a:t>She earned a Ph.D. from Harvard University and holds a bachelor's degree from Wesleyan University. In 2007 she and her co-authors were granted a patent titled “Deriving a Probability Distribution of a Value of an Asset at a Future Time.”  Lisette is a CFA charterholder.</a:t>
                      </a:r>
                    </a:p>
                  </a:txBody>
                  <a:tcPr marB="91440" anchor="ctr" horzOverflow="overflow">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1752600">
                <a:tc>
                  <a:txBody>
                    <a:bodyPr/>
                    <a:lstStyle/>
                    <a:p>
                      <a:pPr marL="0" marR="0" lvl="0" indent="0" algn="l" defTabSz="914400" rtl="0" eaLnBrk="1" fontAlgn="base" latinLnBrk="0" hangingPunct="1">
                        <a:lnSpc>
                          <a:spcPts val="1200"/>
                        </a:lnSpc>
                        <a:spcBef>
                          <a:spcPct val="47000"/>
                        </a:spcBef>
                        <a:spcAft>
                          <a:spcPct val="0"/>
                        </a:spcAft>
                        <a:buClr>
                          <a:srgbClr val="629DD1"/>
                        </a:buClr>
                        <a:buSzPct val="80000"/>
                        <a:buFont typeface="Arial" pitchFamily="34" charset="0"/>
                        <a:buNone/>
                        <a:tabLst/>
                        <a:defRPr/>
                      </a:pPr>
                      <a:endParaRPr kumimoji="0" lang="en-US" sz="800" b="1" i="0" u="none" strike="noStrike" kern="1200" cap="none" spc="0" normalizeH="0" baseline="0" noProof="0" dirty="0" smtClean="0">
                        <a:ln>
                          <a:noFill/>
                        </a:ln>
                        <a:solidFill>
                          <a:srgbClr val="006BB5"/>
                        </a:solidFill>
                        <a:effectLst/>
                        <a:uLnTx/>
                        <a:uFillTx/>
                        <a:latin typeface="+mn-lt"/>
                        <a:ea typeface="ＭＳ Ｐゴシック" charset="-128"/>
                        <a:cs typeface="+mn-cs"/>
                      </a:endParaRPr>
                    </a:p>
                    <a:p>
                      <a:pPr marL="0" marR="0" lvl="0" indent="0" algn="l" defTabSz="914400" rtl="0" eaLnBrk="1" fontAlgn="base" latinLnBrk="0" hangingPunct="1">
                        <a:lnSpc>
                          <a:spcPts val="1200"/>
                        </a:lnSpc>
                        <a:spcBef>
                          <a:spcPct val="47000"/>
                        </a:spcBef>
                        <a:spcAft>
                          <a:spcPct val="0"/>
                        </a:spcAft>
                        <a:buClr>
                          <a:srgbClr val="629DD1"/>
                        </a:buClr>
                        <a:buSzPct val="80000"/>
                        <a:buFont typeface="Arial" pitchFamily="34" charset="0"/>
                        <a:buNone/>
                        <a:tabLst/>
                        <a:defRPr/>
                      </a:pPr>
                      <a:endParaRPr kumimoji="0" lang="en-US" sz="800" b="1" i="0" u="none" strike="noStrike" kern="1200" cap="none" spc="0" normalizeH="0" baseline="0" noProof="0" dirty="0" smtClean="0">
                        <a:ln>
                          <a:noFill/>
                        </a:ln>
                        <a:solidFill>
                          <a:srgbClr val="006BB5"/>
                        </a:solidFill>
                        <a:effectLst/>
                        <a:uLnTx/>
                        <a:uFillTx/>
                        <a:latin typeface="+mn-lt"/>
                        <a:ea typeface="ＭＳ Ｐゴシック" charset="-128"/>
                        <a:cs typeface="+mn-cs"/>
                      </a:endParaRPr>
                    </a:p>
                    <a:p>
                      <a:pPr marL="0" marR="0" lvl="0" indent="0" algn="l" defTabSz="914400" rtl="0" eaLnBrk="1" fontAlgn="base" latinLnBrk="0" hangingPunct="1">
                        <a:lnSpc>
                          <a:spcPts val="1200"/>
                        </a:lnSpc>
                        <a:spcBef>
                          <a:spcPct val="47000"/>
                        </a:spcBef>
                        <a:spcAft>
                          <a:spcPct val="0"/>
                        </a:spcAft>
                        <a:buClr>
                          <a:srgbClr val="629DD1"/>
                        </a:buClr>
                        <a:buSzPct val="80000"/>
                        <a:buFont typeface="Arial" pitchFamily="34" charset="0"/>
                        <a:buNone/>
                        <a:tabLst/>
                        <a:defRPr/>
                      </a:pPr>
                      <a:endParaRPr kumimoji="0" lang="en-US" sz="800" b="1" i="0" u="none" strike="noStrike" kern="1200" cap="none" spc="0" normalizeH="0" baseline="0" noProof="0" dirty="0" smtClean="0">
                        <a:ln>
                          <a:noFill/>
                        </a:ln>
                        <a:solidFill>
                          <a:srgbClr val="006BB5"/>
                        </a:solidFill>
                        <a:effectLst/>
                        <a:uLnTx/>
                        <a:uFillTx/>
                        <a:latin typeface="+mn-lt"/>
                        <a:ea typeface="ＭＳ Ｐゴシック" charset="-128"/>
                        <a:cs typeface="+mn-cs"/>
                      </a:endParaRPr>
                    </a:p>
                    <a:p>
                      <a:pPr marL="0" marR="0" lvl="0" indent="0" algn="l" defTabSz="914400" rtl="0" eaLnBrk="1" fontAlgn="base" latinLnBrk="0" hangingPunct="1">
                        <a:lnSpc>
                          <a:spcPts val="1200"/>
                        </a:lnSpc>
                        <a:spcBef>
                          <a:spcPct val="47000"/>
                        </a:spcBef>
                        <a:spcAft>
                          <a:spcPct val="0"/>
                        </a:spcAft>
                        <a:buClr>
                          <a:srgbClr val="629DD1"/>
                        </a:buClr>
                        <a:buSzPct val="80000"/>
                        <a:buFont typeface="Arial" pitchFamily="34" charset="0"/>
                        <a:buNone/>
                        <a:tabLst/>
                        <a:defRPr/>
                      </a:pPr>
                      <a:endParaRPr kumimoji="0" lang="en-US" sz="800" b="1" i="0" u="none" strike="noStrike" kern="1200" cap="none" spc="0" normalizeH="0" baseline="0" noProof="0" dirty="0" smtClean="0">
                        <a:ln>
                          <a:noFill/>
                        </a:ln>
                        <a:solidFill>
                          <a:srgbClr val="006BB5"/>
                        </a:solidFill>
                        <a:effectLst/>
                        <a:uLnTx/>
                        <a:uFillTx/>
                        <a:latin typeface="+mn-lt"/>
                        <a:ea typeface="ＭＳ Ｐゴシック" charset="-128"/>
                        <a:cs typeface="+mn-cs"/>
                      </a:endParaRPr>
                    </a:p>
                    <a:p>
                      <a:pPr marL="0" marR="0" lvl="0" indent="0" algn="l" defTabSz="914400" rtl="0" eaLnBrk="1" fontAlgn="base" latinLnBrk="0" hangingPunct="1">
                        <a:lnSpc>
                          <a:spcPts val="1200"/>
                        </a:lnSpc>
                        <a:spcBef>
                          <a:spcPct val="47000"/>
                        </a:spcBef>
                        <a:spcAft>
                          <a:spcPct val="0"/>
                        </a:spcAft>
                        <a:buClr>
                          <a:srgbClr val="629DD1"/>
                        </a:buClr>
                        <a:buSzPct val="80000"/>
                        <a:buFont typeface="Arial" pitchFamily="34" charset="0"/>
                        <a:buNone/>
                        <a:tabLst/>
                        <a:defRPr/>
                      </a:pPr>
                      <a:endParaRPr kumimoji="0" lang="en-US" sz="800" b="1" i="0" u="none" strike="noStrike" kern="1200" cap="none" spc="0" normalizeH="0" baseline="0" noProof="0" dirty="0" smtClean="0">
                        <a:ln>
                          <a:noFill/>
                        </a:ln>
                        <a:solidFill>
                          <a:srgbClr val="006BB5"/>
                        </a:solidFill>
                        <a:effectLst/>
                        <a:uLnTx/>
                        <a:uFillTx/>
                        <a:latin typeface="+mn-lt"/>
                        <a:ea typeface="ＭＳ Ｐゴシック" charset="-128"/>
                        <a:cs typeface="+mn-cs"/>
                      </a:endParaRPr>
                    </a:p>
                    <a:p>
                      <a:pPr marL="0" marR="0" lvl="0" indent="0" algn="l" defTabSz="914400" rtl="0" eaLnBrk="1" fontAlgn="base" latinLnBrk="0" hangingPunct="1">
                        <a:lnSpc>
                          <a:spcPts val="1200"/>
                        </a:lnSpc>
                        <a:spcBef>
                          <a:spcPct val="47000"/>
                        </a:spcBef>
                        <a:spcAft>
                          <a:spcPct val="0"/>
                        </a:spcAft>
                        <a:buClr>
                          <a:srgbClr val="629DD1"/>
                        </a:buClr>
                        <a:buSzPct val="80000"/>
                        <a:buFont typeface="Arial" pitchFamily="34" charset="0"/>
                        <a:buNone/>
                        <a:tabLst/>
                        <a:defRPr/>
                      </a:pPr>
                      <a:endParaRPr kumimoji="0" lang="en-US" sz="800" b="1" i="0" u="none" strike="noStrike" kern="1200" cap="none" spc="0" normalizeH="0" baseline="0" noProof="0" dirty="0" smtClean="0">
                        <a:ln>
                          <a:noFill/>
                        </a:ln>
                        <a:solidFill>
                          <a:srgbClr val="006BB5"/>
                        </a:solidFill>
                        <a:effectLst/>
                        <a:uLnTx/>
                        <a:uFillTx/>
                        <a:latin typeface="+mn-lt"/>
                        <a:ea typeface="ＭＳ Ｐゴシック" charset="-128"/>
                        <a:cs typeface="+mn-cs"/>
                      </a:endParaRPr>
                    </a:p>
                    <a:p>
                      <a:pPr marL="0" marR="0" lvl="0" indent="0" algn="l" defTabSz="914400" rtl="0" eaLnBrk="1" fontAlgn="base" latinLnBrk="0" hangingPunct="1">
                        <a:lnSpc>
                          <a:spcPts val="1200"/>
                        </a:lnSpc>
                        <a:spcBef>
                          <a:spcPct val="47000"/>
                        </a:spcBef>
                        <a:spcAft>
                          <a:spcPct val="0"/>
                        </a:spcAft>
                        <a:buClr>
                          <a:srgbClr val="629DD1"/>
                        </a:buClr>
                        <a:buSzPct val="80000"/>
                        <a:buFont typeface="Arial" pitchFamily="34" charset="0"/>
                        <a:buNone/>
                        <a:tabLst/>
                        <a:defRPr/>
                      </a:pPr>
                      <a:r>
                        <a:rPr kumimoji="0" lang="en-US" sz="800" b="1" i="0" u="none" strike="noStrike" kern="1200" cap="none" spc="0" normalizeH="0" baseline="0" noProof="0" dirty="0" smtClean="0">
                          <a:ln>
                            <a:noFill/>
                          </a:ln>
                          <a:solidFill>
                            <a:srgbClr val="006BB5"/>
                          </a:solidFill>
                          <a:effectLst/>
                          <a:uLnTx/>
                          <a:uFillTx/>
                          <a:latin typeface="+mn-lt"/>
                          <a:ea typeface="ＭＳ Ｐゴシック" charset="-128"/>
                          <a:cs typeface="+mn-cs"/>
                        </a:rPr>
                        <a:t>Jeremy Evnine, PhD</a:t>
                      </a:r>
                    </a:p>
                    <a:p>
                      <a:pPr marL="0" marR="0" lvl="0" indent="0" algn="l" defTabSz="914400" rtl="0" eaLnBrk="1" fontAlgn="base" latinLnBrk="0" hangingPunct="1">
                        <a:lnSpc>
                          <a:spcPct val="100000"/>
                        </a:lnSpc>
                        <a:spcBef>
                          <a:spcPts val="0"/>
                        </a:spcBef>
                        <a:spcAft>
                          <a:spcPct val="0"/>
                        </a:spcAft>
                        <a:buClr>
                          <a:srgbClr val="629DD1"/>
                        </a:buClr>
                        <a:buSzPct val="80000"/>
                        <a:buFont typeface="Arial" pitchFamily="34" charset="0"/>
                        <a:buNone/>
                        <a:tabLst/>
                        <a:defRPr/>
                      </a:pPr>
                      <a:r>
                        <a:rPr kumimoji="0" lang="en-US" sz="800" b="0" i="0" u="none" strike="noStrike" kern="1200" cap="none" spc="0" normalizeH="0" baseline="0" noProof="0" dirty="0" smtClean="0">
                          <a:ln>
                            <a:noFill/>
                          </a:ln>
                          <a:solidFill>
                            <a:srgbClr val="006BB5"/>
                          </a:solidFill>
                          <a:effectLst/>
                          <a:uLnTx/>
                          <a:uFillTx/>
                          <a:latin typeface="+mn-lt"/>
                          <a:ea typeface="ＭＳ Ｐゴシック" charset="-128"/>
                          <a:cs typeface="+mn-cs"/>
                        </a:rPr>
                        <a:t>Senior Advisor, </a:t>
                      </a:r>
                    </a:p>
                    <a:p>
                      <a:pPr marL="0" marR="0" lvl="0" indent="0" algn="l" defTabSz="914400" rtl="0" eaLnBrk="1" fontAlgn="base" latinLnBrk="0" hangingPunct="1">
                        <a:lnSpc>
                          <a:spcPct val="100000"/>
                        </a:lnSpc>
                        <a:spcBef>
                          <a:spcPts val="0"/>
                        </a:spcBef>
                        <a:spcAft>
                          <a:spcPct val="0"/>
                        </a:spcAft>
                        <a:buClr>
                          <a:srgbClr val="629DD1"/>
                        </a:buClr>
                        <a:buSzPct val="80000"/>
                        <a:buFont typeface="Arial" pitchFamily="34" charset="0"/>
                        <a:buNone/>
                        <a:tabLst/>
                        <a:defRPr/>
                      </a:pPr>
                      <a:r>
                        <a:rPr kumimoji="0" lang="en-US" sz="800" b="0" i="0" u="none" strike="noStrike" kern="1200" cap="none" spc="0" normalizeH="0" baseline="0" noProof="0" dirty="0" smtClean="0">
                          <a:ln>
                            <a:noFill/>
                          </a:ln>
                          <a:solidFill>
                            <a:srgbClr val="006BB5"/>
                          </a:solidFill>
                          <a:effectLst/>
                          <a:uLnTx/>
                          <a:uFillTx/>
                          <a:latin typeface="+mn-lt"/>
                          <a:ea typeface="ＭＳ Ｐゴシック" charset="-128"/>
                          <a:cs typeface="+mn-cs"/>
                        </a:rPr>
                        <a:t>Quantitative Research</a:t>
                      </a:r>
                    </a:p>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0" i="0" u="none" strike="noStrike" cap="none" normalizeH="0" baseline="0" dirty="0" smtClean="0">
                        <a:ln>
                          <a:noFill/>
                        </a:ln>
                        <a:solidFill>
                          <a:srgbClr val="006BB5"/>
                        </a:solidFill>
                        <a:effectLst/>
                        <a:latin typeface="+mn-lt"/>
                        <a:ea typeface="ＭＳ Ｐゴシック" charset="-128"/>
                      </a:endParaRPr>
                    </a:p>
                  </a:txBody>
                  <a:tcPr anchor="b" horzOverflow="overflow">
                    <a:lnL>
                      <a:noFill/>
                    </a:lnL>
                    <a:lnR>
                      <a:noFill/>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a:spcBef>
                          <a:spcPts val="600"/>
                        </a:spcBef>
                      </a:pPr>
                      <a:r>
                        <a:rPr lang="en-US" sz="800" kern="1200" dirty="0" smtClean="0">
                          <a:solidFill>
                            <a:schemeClr val="tx1"/>
                          </a:solidFill>
                          <a:latin typeface="+mn-lt"/>
                          <a:ea typeface="+mn-ea"/>
                          <a:cs typeface="+mn-cs"/>
                        </a:rPr>
                        <a:t>Jeremy</a:t>
                      </a:r>
                      <a:r>
                        <a:rPr lang="en-US" sz="800" kern="1200" baseline="0" dirty="0" smtClean="0">
                          <a:solidFill>
                            <a:schemeClr val="tx1"/>
                          </a:solidFill>
                          <a:latin typeface="+mn-lt"/>
                          <a:ea typeface="+mn-ea"/>
                          <a:cs typeface="+mn-cs"/>
                        </a:rPr>
                        <a:t> </a:t>
                      </a:r>
                      <a:r>
                        <a:rPr lang="en-US" sz="800" kern="1200" baseline="0" dirty="0" err="1" smtClean="0">
                          <a:solidFill>
                            <a:schemeClr val="tx1"/>
                          </a:solidFill>
                          <a:latin typeface="+mn-lt"/>
                          <a:ea typeface="+mn-ea"/>
                          <a:cs typeface="+mn-cs"/>
                        </a:rPr>
                        <a:t>Evnine</a:t>
                      </a:r>
                      <a:r>
                        <a:rPr lang="en-US" sz="800" kern="1200" baseline="0" dirty="0" smtClean="0">
                          <a:solidFill>
                            <a:schemeClr val="tx1"/>
                          </a:solidFill>
                          <a:latin typeface="+mn-lt"/>
                          <a:ea typeface="+mn-ea"/>
                          <a:cs typeface="+mn-cs"/>
                        </a:rPr>
                        <a:t> provides guidance to the Athena team in the areas of quantitative research and risk management.  </a:t>
                      </a:r>
                      <a:r>
                        <a:rPr lang="en-US" sz="800" kern="1200" dirty="0" smtClean="0">
                          <a:solidFill>
                            <a:schemeClr val="tx1"/>
                          </a:solidFill>
                          <a:latin typeface="+mn-lt"/>
                          <a:ea typeface="+mn-ea"/>
                          <a:cs typeface="+mn-cs"/>
                        </a:rPr>
                        <a:t>Jeremy is currently CEO of </a:t>
                      </a:r>
                      <a:r>
                        <a:rPr lang="en-US" sz="800" kern="1200" dirty="0" err="1" smtClean="0">
                          <a:solidFill>
                            <a:schemeClr val="tx1"/>
                          </a:solidFill>
                          <a:latin typeface="+mn-lt"/>
                          <a:ea typeface="+mn-ea"/>
                          <a:cs typeface="+mn-cs"/>
                        </a:rPr>
                        <a:t>Evnine</a:t>
                      </a:r>
                      <a:r>
                        <a:rPr lang="en-US" sz="800" kern="1200" dirty="0" smtClean="0">
                          <a:solidFill>
                            <a:schemeClr val="tx1"/>
                          </a:solidFill>
                          <a:latin typeface="+mn-lt"/>
                          <a:ea typeface="+mn-ea"/>
                          <a:cs typeface="+mn-cs"/>
                        </a:rPr>
                        <a:t> &amp; Associates, Inc., a consulting and Investment Advisory firm engaged in quantitative strategies since 1992. From 1991 to 2003, Jeremy was also a partner in Iris Financial Engineering and Systems, a financial software firm specializing in providing high-end trading and risk systems to top-tier investment banks. He sold his interest in Iris in 2003.</a:t>
                      </a:r>
                    </a:p>
                    <a:p>
                      <a:pPr marL="0">
                        <a:spcBef>
                          <a:spcPts val="600"/>
                        </a:spcBef>
                      </a:pPr>
                      <a:r>
                        <a:rPr lang="en-US" sz="800" kern="1200" dirty="0" smtClean="0">
                          <a:solidFill>
                            <a:schemeClr val="tx1"/>
                          </a:solidFill>
                          <a:latin typeface="+mn-lt"/>
                          <a:ea typeface="+mn-ea"/>
                          <a:cs typeface="+mn-cs"/>
                        </a:rPr>
                        <a:t>From 1984-1990, Jeremy was SVP in charge of research at WFIA (subsequently Barclays Global Investors, now BlackRock). In this capacity, he worked with such people as Fischer Black and Myron Scholes, Bill Sharpe, and Michael Brennan and Eduardo Schwartz. From 1980-1984, Jeremy was a consultant at Barra, where he developed the firm’s option products.</a:t>
                      </a:r>
                    </a:p>
                    <a:p>
                      <a:pPr marL="0">
                        <a:spcBef>
                          <a:spcPts val="600"/>
                        </a:spcBef>
                      </a:pPr>
                      <a:r>
                        <a:rPr lang="en-US" sz="800" kern="1200" dirty="0" smtClean="0">
                          <a:solidFill>
                            <a:schemeClr val="tx1"/>
                          </a:solidFill>
                          <a:latin typeface="+mn-lt"/>
                          <a:ea typeface="+mn-ea"/>
                          <a:cs typeface="+mn-cs"/>
                        </a:rPr>
                        <a:t>Jeremy earned his B.Sc. in Mathematics at Manchester University in England, his M.Sc. in Pure Mathematics at the Hebrew University of Jerusalem, and his Ph.D. in Operations Research and Finance at U.C. Berkeley. He has taught courses in finance at U.C. Berkeley, published articles in the financial literature on option pricing and tactical asset allocation, and lectured in the United States and abroad.</a:t>
                      </a:r>
                    </a:p>
                    <a:p>
                      <a:pPr marL="0">
                        <a:spcBef>
                          <a:spcPts val="600"/>
                        </a:spcBef>
                      </a:pPr>
                      <a:endParaRPr lang="en-US" sz="800" kern="1200" dirty="0" smtClean="0">
                        <a:solidFill>
                          <a:schemeClr val="tx1"/>
                        </a:solidFill>
                        <a:latin typeface="+mn-lt"/>
                        <a:ea typeface="+mn-ea"/>
                        <a:cs typeface="+mn-cs"/>
                      </a:endParaRPr>
                    </a:p>
                  </a:txBody>
                  <a:tcPr marB="91440" anchor="ctr" horzOverflow="overflow">
                    <a:lnL>
                      <a:noFill/>
                    </a:lnL>
                    <a:lnR>
                      <a:noFill/>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6" name="Picture 2" descr="F:\Athena Info\MARKETING and SALES\04 Graphics and Photos_M\02 Athena Headshots_M\Athena 2014 Low-Res Headshots - Web_M\_MG_2807.jpg"/>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66344" y="1066800"/>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b="1" dirty="0" smtClean="0"/>
              <a:t>Biographies</a:t>
            </a:r>
            <a:endParaRPr lang="en-US" b="1"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66344" y="2743200"/>
            <a:ext cx="914400" cy="10927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Group 75"/>
          <p:cNvGraphicFramePr>
            <a:graphicFrameLocks noGrp="1"/>
          </p:cNvGraphicFramePr>
          <p:nvPr>
            <p:extLst>
              <p:ext uri="{D42A27DB-BD31-4B8C-83A1-F6EECF244321}">
                <p14:modId xmlns:p14="http://schemas.microsoft.com/office/powerpoint/2010/main" val="2257268144"/>
              </p:ext>
            </p:extLst>
          </p:nvPr>
        </p:nvGraphicFramePr>
        <p:xfrm>
          <a:off x="266700" y="4343400"/>
          <a:ext cx="8648700" cy="2076999"/>
        </p:xfrm>
        <a:graphic>
          <a:graphicData uri="http://schemas.openxmlformats.org/drawingml/2006/table">
            <a:tbl>
              <a:tblPr/>
              <a:tblGrid>
                <a:gridCol w="1657350"/>
                <a:gridCol w="6991350"/>
              </a:tblGrid>
              <a:tr h="1524000">
                <a:tc>
                  <a:txBody>
                    <a:bodyPr/>
                    <a:lstStyle/>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1" i="0" u="none" strike="noStrike" kern="1200" cap="none" normalizeH="0" baseline="0" dirty="0" smtClean="0">
                        <a:ln>
                          <a:noFill/>
                        </a:ln>
                        <a:solidFill>
                          <a:srgbClr val="006BB5"/>
                        </a:solidFill>
                        <a:effectLst/>
                        <a:latin typeface="+mn-lt"/>
                        <a:ea typeface="ＭＳ Ｐゴシック" charset="-128"/>
                        <a:cs typeface="+mn-cs"/>
                      </a:endParaRPr>
                    </a:p>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1" i="0" u="none" strike="noStrike" kern="1200" cap="none" normalizeH="0" baseline="0" dirty="0" smtClean="0">
                        <a:ln>
                          <a:noFill/>
                        </a:ln>
                        <a:solidFill>
                          <a:srgbClr val="006BB5"/>
                        </a:solidFill>
                        <a:effectLst/>
                        <a:latin typeface="+mn-lt"/>
                        <a:ea typeface="ＭＳ Ｐゴシック" charset="-128"/>
                        <a:cs typeface="+mn-cs"/>
                      </a:endParaRPr>
                    </a:p>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1" i="0" u="none" strike="noStrike" kern="1200" cap="none" normalizeH="0" baseline="0" dirty="0" smtClean="0">
                        <a:ln>
                          <a:noFill/>
                        </a:ln>
                        <a:solidFill>
                          <a:srgbClr val="006BB5"/>
                        </a:solidFill>
                        <a:effectLst/>
                        <a:latin typeface="+mn-lt"/>
                        <a:ea typeface="ＭＳ Ｐゴシック" charset="-128"/>
                        <a:cs typeface="+mn-cs"/>
                      </a:endParaRPr>
                    </a:p>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1" i="0" u="none" strike="noStrike" kern="1200" cap="none" normalizeH="0" baseline="0" dirty="0" smtClean="0">
                        <a:ln>
                          <a:noFill/>
                        </a:ln>
                        <a:solidFill>
                          <a:srgbClr val="006BB5"/>
                        </a:solidFill>
                        <a:effectLst/>
                        <a:latin typeface="+mn-lt"/>
                        <a:ea typeface="ＭＳ Ｐゴシック" charset="-128"/>
                        <a:cs typeface="+mn-cs"/>
                      </a:endParaRPr>
                    </a:p>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1" i="0" u="none" strike="noStrike" kern="1200" cap="none" normalizeH="0" baseline="0" dirty="0" smtClean="0">
                        <a:ln>
                          <a:noFill/>
                        </a:ln>
                        <a:solidFill>
                          <a:srgbClr val="006BB5"/>
                        </a:solidFill>
                        <a:effectLst/>
                        <a:latin typeface="+mn-lt"/>
                        <a:ea typeface="ＭＳ Ｐゴシック" charset="-128"/>
                        <a:cs typeface="+mn-cs"/>
                      </a:endParaRPr>
                    </a:p>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1" i="0" u="none" strike="noStrike" kern="1200" cap="none" normalizeH="0" baseline="0" dirty="0" smtClean="0">
                        <a:ln>
                          <a:noFill/>
                        </a:ln>
                        <a:solidFill>
                          <a:srgbClr val="006BB5"/>
                        </a:solidFill>
                        <a:effectLst/>
                        <a:latin typeface="+mn-lt"/>
                        <a:ea typeface="ＭＳ Ｐゴシック" charset="-128"/>
                        <a:cs typeface="+mn-cs"/>
                      </a:endParaRPr>
                    </a:p>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1" i="0" u="none" strike="noStrike" kern="1200" cap="none" normalizeH="0" baseline="0" dirty="0" smtClean="0">
                        <a:ln>
                          <a:noFill/>
                        </a:ln>
                        <a:solidFill>
                          <a:srgbClr val="006BB5"/>
                        </a:solidFill>
                        <a:effectLst/>
                        <a:latin typeface="+mn-lt"/>
                        <a:ea typeface="ＭＳ Ｐゴシック" charset="-128"/>
                        <a:cs typeface="+mn-cs"/>
                      </a:endParaRPr>
                    </a:p>
                    <a:p>
                      <a:pPr marL="0" marR="0" lvl="0" indent="0" algn="l" defTabSz="914400" rtl="0" eaLnBrk="1" fontAlgn="base" latinLnBrk="0" hangingPunct="1">
                        <a:lnSpc>
                          <a:spcPct val="110000"/>
                        </a:lnSpc>
                        <a:spcBef>
                          <a:spcPts val="0"/>
                        </a:spcBef>
                        <a:spcAft>
                          <a:spcPct val="0"/>
                        </a:spcAft>
                        <a:buClr>
                          <a:schemeClr val="accent1"/>
                        </a:buClr>
                        <a:buSzPct val="80000"/>
                        <a:buFont typeface="Arial" pitchFamily="34" charset="0"/>
                        <a:buNone/>
                        <a:tabLst/>
                      </a:pPr>
                      <a:r>
                        <a:rPr kumimoji="0" lang="en-US" sz="800" b="1" i="0" u="none" strike="noStrike" kern="1200" cap="none" normalizeH="0" baseline="0" dirty="0" smtClean="0">
                          <a:ln>
                            <a:noFill/>
                          </a:ln>
                          <a:solidFill>
                            <a:srgbClr val="006BB5"/>
                          </a:solidFill>
                          <a:effectLst/>
                          <a:latin typeface="+mn-lt"/>
                          <a:ea typeface="ＭＳ Ｐゴシック" charset="-128"/>
                          <a:cs typeface="+mn-cs"/>
                        </a:rPr>
                        <a:t>Jeff Finkelman, CFA</a:t>
                      </a:r>
                    </a:p>
                    <a:p>
                      <a:pPr marL="0" marR="0" lvl="0" indent="0" algn="l" defTabSz="914400" rtl="0" eaLnBrk="1" fontAlgn="base" latinLnBrk="0" hangingPunct="1">
                        <a:lnSpc>
                          <a:spcPct val="110000"/>
                        </a:lnSpc>
                        <a:spcBef>
                          <a:spcPts val="0"/>
                        </a:spcBef>
                        <a:spcAft>
                          <a:spcPct val="0"/>
                        </a:spcAft>
                        <a:buClr>
                          <a:schemeClr val="accent1"/>
                        </a:buClr>
                        <a:buSzPct val="80000"/>
                        <a:buFont typeface="Arial" pitchFamily="34" charset="0"/>
                        <a:buNone/>
                        <a:tabLst/>
                      </a:pPr>
                      <a:r>
                        <a:rPr kumimoji="0" lang="en-US" sz="800" b="0" i="0" u="none" strike="noStrike" kern="1200" cap="none" normalizeH="0" baseline="0" dirty="0" smtClean="0">
                          <a:ln>
                            <a:noFill/>
                          </a:ln>
                          <a:solidFill>
                            <a:srgbClr val="006BB5"/>
                          </a:solidFill>
                          <a:effectLst/>
                          <a:latin typeface="+mn-lt"/>
                          <a:ea typeface="ＭＳ Ｐゴシック" charset="-128"/>
                          <a:cs typeface="+mn-cs"/>
                        </a:rPr>
                        <a:t>Research Associate</a:t>
                      </a:r>
                    </a:p>
                    <a:p>
                      <a:pPr marL="0" marR="0" lvl="0" indent="0" algn="l" defTabSz="914400" rtl="0" eaLnBrk="1" fontAlgn="base" latinLnBrk="0" hangingPunct="1">
                        <a:lnSpc>
                          <a:spcPct val="110000"/>
                        </a:lnSpc>
                        <a:spcBef>
                          <a:spcPts val="0"/>
                        </a:spcBef>
                        <a:spcAft>
                          <a:spcPct val="0"/>
                        </a:spcAft>
                        <a:buClr>
                          <a:schemeClr val="accent1"/>
                        </a:buClr>
                        <a:buSzPct val="80000"/>
                        <a:buFont typeface="Arial" pitchFamily="34" charset="0"/>
                        <a:buNone/>
                        <a:tabLst/>
                      </a:pPr>
                      <a:endParaRPr kumimoji="0" lang="en-US" sz="800" b="0" i="0" u="none" strike="noStrike" kern="1200" cap="none" normalizeH="0" baseline="0" dirty="0" smtClean="0">
                        <a:ln>
                          <a:noFill/>
                        </a:ln>
                        <a:solidFill>
                          <a:srgbClr val="006BB5"/>
                        </a:solidFill>
                        <a:effectLst/>
                        <a:latin typeface="+mn-lt"/>
                        <a:ea typeface="ＭＳ Ｐゴシック" charset="-128"/>
                        <a:cs typeface="+mn-cs"/>
                      </a:endParaRPr>
                    </a:p>
                  </a:txBody>
                  <a:tcPr anchor="b" horzOverflow="overflow">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a:spcBef>
                          <a:spcPts val="600"/>
                        </a:spcBef>
                      </a:pPr>
                      <a:endParaRPr lang="en-US" sz="800" kern="1200" dirty="0" smtClean="0">
                        <a:solidFill>
                          <a:schemeClr val="tx1"/>
                        </a:solidFill>
                        <a:effectLst/>
                        <a:latin typeface="+mn-lt"/>
                        <a:ea typeface="+mn-ea"/>
                        <a:cs typeface="+mn-cs"/>
                      </a:endParaRPr>
                    </a:p>
                    <a:p>
                      <a:pPr marL="0">
                        <a:spcBef>
                          <a:spcPts val="600"/>
                        </a:spcBef>
                      </a:pPr>
                      <a:r>
                        <a:rPr lang="en-US" sz="800" kern="1200" dirty="0" smtClean="0">
                          <a:solidFill>
                            <a:schemeClr val="tx1"/>
                          </a:solidFill>
                          <a:effectLst/>
                          <a:latin typeface="+mn-lt"/>
                          <a:ea typeface="+mn-ea"/>
                          <a:cs typeface="+mn-cs"/>
                        </a:rPr>
                        <a:t>Jeff Finkelman is an Impact Investment Associate focusing on impact and ESG-related investment opportunities across asset classes.  Prior to joining Athena, Jeff was an Investment Officer with the Office of Investment and Innovation at the U.S. Small Business Administration, an agency of the federal government.  Jeff’s primary responsibility involved reviewing and completing due diligence on private equity funds for the Small Business Investment Company (SBIC) program, a public-private investment fund.   During his time in government, Jeff also helped draft the investment policy governing SBA’s Impact Investment Fund and spent six months as a Presidential Management Fellow with the Office of African Nations at the U.S. Department of the Treasury.  Previously, Jeff served as a Volunteer with the U.S. Peace Corps, living and working in the small West African nation of Togo. </a:t>
                      </a:r>
                    </a:p>
                    <a:p>
                      <a:pPr marL="0">
                        <a:spcBef>
                          <a:spcPts val="600"/>
                        </a:spcBef>
                      </a:pPr>
                      <a:r>
                        <a:rPr lang="en-US" sz="800" kern="1200" dirty="0" smtClean="0">
                          <a:solidFill>
                            <a:schemeClr val="tx1"/>
                          </a:solidFill>
                          <a:effectLst/>
                          <a:latin typeface="+mn-lt"/>
                          <a:ea typeface="+mn-ea"/>
                          <a:cs typeface="+mn-cs"/>
                        </a:rPr>
                        <a:t>Jeff earned a B.A. in International Relations from Tufts University and an M.A. in International Finance and Development from the Johns Hopkins School of Advanced International Studies.  He is a CFA </a:t>
                      </a:r>
                      <a:r>
                        <a:rPr lang="en-US" sz="800" kern="1200" dirty="0" err="1" smtClean="0">
                          <a:solidFill>
                            <a:schemeClr val="tx1"/>
                          </a:solidFill>
                          <a:effectLst/>
                          <a:latin typeface="+mn-lt"/>
                          <a:ea typeface="+mn-ea"/>
                          <a:cs typeface="+mn-cs"/>
                        </a:rPr>
                        <a:t>charterholder</a:t>
                      </a:r>
                      <a:r>
                        <a:rPr lang="en-US" sz="800" kern="1200" dirty="0" smtClean="0">
                          <a:solidFill>
                            <a:schemeClr val="tx1"/>
                          </a:solidFill>
                          <a:effectLst/>
                          <a:latin typeface="+mn-lt"/>
                          <a:ea typeface="+mn-ea"/>
                          <a:cs typeface="+mn-cs"/>
                        </a:rPr>
                        <a:t> and recently became a member of the Boston Security Analysts Society.</a:t>
                      </a:r>
                    </a:p>
                  </a:txBody>
                  <a:tcPr marB="91440" anchor="ctr" horzOverflow="overflow">
                    <a:lnL>
                      <a:noFill/>
                    </a:lnL>
                    <a:lnR>
                      <a:noFill/>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00625">
                <a:tc>
                  <a:txBody>
                    <a:bodyPr/>
                    <a:lstStyle/>
                    <a:p>
                      <a:pPr marL="0" marR="0" lvl="0" indent="0" algn="l" defTabSz="914400" rtl="0" eaLnBrk="1" fontAlgn="base" latinLnBrk="0" hangingPunct="1">
                        <a:lnSpc>
                          <a:spcPct val="110000"/>
                        </a:lnSpc>
                        <a:spcBef>
                          <a:spcPct val="47000"/>
                        </a:spcBef>
                        <a:spcAft>
                          <a:spcPct val="0"/>
                        </a:spcAft>
                        <a:buClr>
                          <a:schemeClr val="accent1"/>
                        </a:buClr>
                        <a:buSzPct val="80000"/>
                        <a:buFont typeface="Arial" pitchFamily="34" charset="0"/>
                        <a:buNone/>
                        <a:tabLst/>
                      </a:pPr>
                      <a:endParaRPr kumimoji="0" lang="en-US" sz="800" b="0" i="0" u="none" strike="noStrike" cap="none" normalizeH="0" baseline="0" dirty="0" smtClean="0">
                        <a:ln>
                          <a:noFill/>
                        </a:ln>
                        <a:solidFill>
                          <a:srgbClr val="006BB5"/>
                        </a:solidFill>
                        <a:effectLst/>
                        <a:latin typeface="+mn-lt"/>
                        <a:ea typeface="ＭＳ Ｐゴシック" charset="-128"/>
                      </a:endParaRPr>
                    </a:p>
                  </a:txBody>
                  <a:tcPr horzOverflow="overflow">
                    <a:lnL>
                      <a:noFill/>
                    </a:lnL>
                    <a:lnR>
                      <a:noFill/>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a:spcBef>
                          <a:spcPts val="600"/>
                        </a:spcBef>
                      </a:pPr>
                      <a:endParaRPr lang="en-US" sz="800" kern="1200" dirty="0" smtClean="0">
                        <a:solidFill>
                          <a:schemeClr val="tx1"/>
                        </a:solidFill>
                        <a:effectLst/>
                        <a:latin typeface="+mn-lt"/>
                        <a:ea typeface="+mn-ea"/>
                        <a:cs typeface="+mn-cs"/>
                      </a:endParaRPr>
                    </a:p>
                  </a:txBody>
                  <a:tcPr marB="91440" horzOverflow="overflow">
                    <a:lnL>
                      <a:noFill/>
                    </a:lnL>
                    <a:lnR>
                      <a:noFill/>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r>
            </a:tbl>
          </a:graphicData>
        </a:graphic>
      </p:graphicFrame>
      <p:pic>
        <p:nvPicPr>
          <p:cNvPr id="9"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5893" t="10051" r="22295" b="10051"/>
          <a:stretch/>
        </p:blipFill>
        <p:spPr bwMode="auto">
          <a:xfrm>
            <a:off x="404444" y="4667249"/>
            <a:ext cx="838200" cy="927273"/>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9"/>
          <p:cNvSpPr>
            <a:spLocks noGrp="1"/>
          </p:cNvSpPr>
          <p:nvPr>
            <p:ph type="sldNum" sz="quarter" idx="12"/>
          </p:nvPr>
        </p:nvSpPr>
        <p:spPr/>
        <p:txBody>
          <a:bodyPr/>
          <a:lstStyle/>
          <a:p>
            <a:fld id="{C0DA01F5-30D9-4794-BE2C-7C74419B0D7D}" type="slidenum">
              <a:rPr lang="en-US" smtClean="0"/>
              <a:t>46</a:t>
            </a:fld>
            <a:endParaRPr lang="en-US" dirty="0"/>
          </a:p>
        </p:txBody>
      </p:sp>
    </p:spTree>
    <p:extLst>
      <p:ext uri="{BB962C8B-B14F-4D97-AF65-F5344CB8AC3E}">
        <p14:creationId xmlns:p14="http://schemas.microsoft.com/office/powerpoint/2010/main" val="359819072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 Information</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b="1" dirty="0" smtClean="0">
                <a:solidFill>
                  <a:srgbClr val="006BB5"/>
                </a:solidFill>
              </a:rPr>
              <a:t>Athena </a:t>
            </a:r>
            <a:r>
              <a:rPr lang="en-US" b="1" dirty="0">
                <a:solidFill>
                  <a:srgbClr val="006BB5"/>
                </a:solidFill>
              </a:rPr>
              <a:t>Capital Advisors		</a:t>
            </a:r>
            <a:r>
              <a:rPr lang="en-US" b="1" dirty="0" smtClean="0">
                <a:solidFill>
                  <a:srgbClr val="006BB5"/>
                </a:solidFill>
              </a:rPr>
              <a:t>	Athena </a:t>
            </a:r>
            <a:r>
              <a:rPr lang="en-US" b="1" dirty="0">
                <a:solidFill>
                  <a:srgbClr val="006BB5"/>
                </a:solidFill>
              </a:rPr>
              <a:t>Capital Advisors</a:t>
            </a:r>
            <a:r>
              <a:rPr lang="en-US" b="1" dirty="0"/>
              <a:t/>
            </a:r>
            <a:br>
              <a:rPr lang="en-US" b="1" dirty="0"/>
            </a:br>
            <a:r>
              <a:rPr lang="en-US" dirty="0"/>
              <a:t>55 Old Bedford Road, Suite 302		767 Third Avenue, 21st Floor</a:t>
            </a:r>
            <a:br>
              <a:rPr lang="en-US" dirty="0"/>
            </a:br>
            <a:r>
              <a:rPr lang="en-US" dirty="0"/>
              <a:t>Lincoln, MA 01773			New York, NY 10017</a:t>
            </a:r>
            <a:br>
              <a:rPr lang="en-US" dirty="0"/>
            </a:br>
            <a:r>
              <a:rPr lang="en-US" dirty="0"/>
              <a:t>781.274.9300			</a:t>
            </a:r>
            <a:r>
              <a:rPr lang="en-US" dirty="0" smtClean="0"/>
              <a:t>	212.897.9640</a:t>
            </a:r>
            <a:r>
              <a:rPr lang="en-US" dirty="0"/>
              <a:t/>
            </a:r>
            <a:br>
              <a:rPr lang="en-US" dirty="0"/>
            </a:br>
            <a:r>
              <a:rPr lang="en-US" dirty="0"/>
              <a:t>			</a:t>
            </a:r>
            <a:endParaRPr lang="en-US" dirty="0" smtClean="0"/>
          </a:p>
          <a:p>
            <a:pPr marL="0" indent="0">
              <a:buNone/>
            </a:pPr>
            <a:r>
              <a:rPr lang="en-US" b="1" dirty="0" smtClean="0">
                <a:solidFill>
                  <a:srgbClr val="006BB5"/>
                </a:solidFill>
              </a:rPr>
              <a:t>Tyler P. Rodday</a:t>
            </a:r>
          </a:p>
          <a:p>
            <a:pPr marL="0" indent="0">
              <a:buNone/>
            </a:pPr>
            <a:r>
              <a:rPr lang="en-US" dirty="0" smtClean="0"/>
              <a:t>Vice President, Private Client Services</a:t>
            </a:r>
            <a:r>
              <a:rPr lang="en-US" dirty="0"/>
              <a:t>	</a:t>
            </a:r>
          </a:p>
          <a:p>
            <a:pPr marL="0" indent="0">
              <a:buNone/>
            </a:pPr>
            <a:r>
              <a:rPr lang="en-US" dirty="0" smtClean="0">
                <a:hlinkClick r:id="rId3"/>
              </a:rPr>
              <a:t>trodday@athenacapital.com</a:t>
            </a:r>
            <a:endParaRPr lang="en-US" dirty="0" smtClean="0"/>
          </a:p>
          <a:p>
            <a:pPr marL="0" indent="0">
              <a:buNone/>
            </a:pPr>
            <a:endParaRPr lang="en-US" dirty="0"/>
          </a:p>
          <a:p>
            <a:pPr marL="0" indent="0">
              <a:buNone/>
            </a:pPr>
            <a:r>
              <a:rPr lang="en-US" dirty="0" smtClean="0">
                <a:hlinkClick r:id="rId4"/>
              </a:rPr>
              <a:t>www.athenacapital.com</a:t>
            </a:r>
            <a:r>
              <a:rPr lang="en-US" dirty="0" smtClean="0"/>
              <a:t> </a:t>
            </a:r>
          </a:p>
        </p:txBody>
      </p:sp>
      <p:sp>
        <p:nvSpPr>
          <p:cNvPr id="6" name="Slide Number Placeholder 5"/>
          <p:cNvSpPr>
            <a:spLocks noGrp="1"/>
          </p:cNvSpPr>
          <p:nvPr>
            <p:ph type="sldNum" sz="quarter" idx="12"/>
          </p:nvPr>
        </p:nvSpPr>
        <p:spPr/>
        <p:txBody>
          <a:bodyPr/>
          <a:lstStyle/>
          <a:p>
            <a:fld id="{C0DA01F5-30D9-4794-BE2C-7C74419B0D7D}" type="slidenum">
              <a:rPr lang="en-US" smtClean="0"/>
              <a:t>47</a:t>
            </a:fld>
            <a:endParaRPr lang="en-US" dirty="0"/>
          </a:p>
        </p:txBody>
      </p:sp>
    </p:spTree>
    <p:extLst>
      <p:ext uri="{BB962C8B-B14F-4D97-AF65-F5344CB8AC3E}">
        <p14:creationId xmlns:p14="http://schemas.microsoft.com/office/powerpoint/2010/main" val="343939670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Disclosures and Disclaimers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This summary description and the information included here was prepared by Athena Capital Advisors LLC (“Athena”) solely for the person to whom it has been given for informational and discussion purposes only.  This document and the information contained herein are strictly confidential and may not be reproduced, distributed or communicated to any third party without the express written approval of Athena.  Athena reserves the right at any time to amend or change the contents of this document without notice.  The information and opinions herein reflect the views and opinions of Athena as of the date hereof and not as of any future date. </a:t>
            </a:r>
          </a:p>
          <a:p>
            <a:pPr marL="0" indent="0">
              <a:buNone/>
            </a:pPr>
            <a:endParaRPr lang="en-US" dirty="0"/>
          </a:p>
          <a:p>
            <a:pPr marL="0" indent="0">
              <a:buNone/>
            </a:pPr>
            <a:r>
              <a:rPr lang="en-US" dirty="0"/>
              <a:t>Past and present performance is not necessarily indicative of future results, nor does it ensure that investors will not incur a loss with respect to their investment.  An investment with Athena involves substantial risks and there can be no assurance that the investment objectives described herein will be achieved.</a:t>
            </a:r>
          </a:p>
          <a:p>
            <a:pPr marL="0" indent="0">
              <a:buNone/>
            </a:pPr>
            <a:endParaRPr lang="en-US" dirty="0"/>
          </a:p>
          <a:p>
            <a:pPr marL="0" indent="0">
              <a:buNone/>
            </a:pPr>
            <a:r>
              <a:rPr lang="en-US" dirty="0"/>
              <a:t>The investment examples contained herein are for informational and illustrative purposes only and should not be construed as a guarantee of actual or future performance results.  Individual investment results may vary considerably based on various factors such as fees, expenses and the timing of capital contributions. </a:t>
            </a:r>
          </a:p>
          <a:p>
            <a:pPr marL="0" indent="0">
              <a:buNone/>
            </a:pPr>
            <a:endParaRPr lang="en-US" dirty="0"/>
          </a:p>
          <a:p>
            <a:pPr marL="0" indent="0">
              <a:buNone/>
            </a:pPr>
            <a:r>
              <a:rPr lang="en-US" dirty="0"/>
              <a:t>Circular 230 Disclosure: To ensure compliance with Treasury Department regulations, we inform you that, unless specifically indicated otherwise, any tax advice contained herein was not intended or written to be used and cannot be used, for the purpose of (i) avoiding penalties under the Internal Revenue Code or applicable state or local tax provisions, or (ii) promoting, marketing or recommending to another party any transaction or matter addressed herein.  Athena does not provide legal advice and the information contained herein should only be used in consultation with your legal, accounting and tax advisors.</a:t>
            </a:r>
          </a:p>
        </p:txBody>
      </p:sp>
      <p:sp>
        <p:nvSpPr>
          <p:cNvPr id="6" name="Slide Number Placeholder 5"/>
          <p:cNvSpPr>
            <a:spLocks noGrp="1"/>
          </p:cNvSpPr>
          <p:nvPr>
            <p:ph type="sldNum" sz="quarter" idx="12"/>
          </p:nvPr>
        </p:nvSpPr>
        <p:spPr/>
        <p:txBody>
          <a:bodyPr/>
          <a:lstStyle/>
          <a:p>
            <a:fld id="{C0DA01F5-30D9-4794-BE2C-7C74419B0D7D}" type="slidenum">
              <a:rPr lang="en-US" smtClean="0"/>
              <a:t>48</a:t>
            </a:fld>
            <a:endParaRPr lang="en-US" dirty="0"/>
          </a:p>
        </p:txBody>
      </p:sp>
    </p:spTree>
    <p:extLst>
      <p:ext uri="{BB962C8B-B14F-4D97-AF65-F5344CB8AC3E}">
        <p14:creationId xmlns:p14="http://schemas.microsoft.com/office/powerpoint/2010/main" val="53451827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A Lasting Trend</a:t>
            </a:r>
          </a:p>
        </p:txBody>
      </p:sp>
      <p:sp>
        <p:nvSpPr>
          <p:cNvPr id="2" name="Rectangle 1"/>
          <p:cNvSpPr/>
          <p:nvPr/>
        </p:nvSpPr>
        <p:spPr>
          <a:xfrm>
            <a:off x="152400" y="6455405"/>
            <a:ext cx="8839200" cy="276999"/>
          </a:xfrm>
          <a:prstGeom prst="rect">
            <a:avLst/>
          </a:prstGeom>
        </p:spPr>
        <p:txBody>
          <a:bodyPr wrap="square">
            <a:spAutoFit/>
          </a:bodyPr>
          <a:lstStyle/>
          <a:p>
            <a:r>
              <a:rPr lang="en-US" sz="1200" i="1" dirty="0" smtClean="0"/>
              <a:t>Data Source</a:t>
            </a:r>
            <a:r>
              <a:rPr lang="en-US" sz="1200" i="1" dirty="0"/>
              <a:t>: </a:t>
            </a:r>
            <a:r>
              <a:rPr lang="en-US" sz="1200" i="1" dirty="0" smtClean="0"/>
              <a:t>U.N. Principles of Responsible Investment, “PRI Factsheet” April 2015.</a:t>
            </a:r>
            <a:endParaRPr lang="en-US" sz="1200" i="1" dirty="0"/>
          </a:p>
        </p:txBody>
      </p:sp>
      <p:pic>
        <p:nvPicPr>
          <p:cNvPr id="922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 y="1295400"/>
            <a:ext cx="8625523" cy="444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8EEC281F-C0A3-46A6-8B68-A0F9FE365A78}" type="slidenum">
              <a:rPr lang="en-US" smtClean="0"/>
              <a:t>5</a:t>
            </a:fld>
            <a:endParaRPr lang="en-US"/>
          </a:p>
        </p:txBody>
      </p:sp>
    </p:spTree>
    <p:extLst>
      <p:ext uri="{BB962C8B-B14F-4D97-AF65-F5344CB8AC3E}">
        <p14:creationId xmlns:p14="http://schemas.microsoft.com/office/powerpoint/2010/main" val="404218722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Social Finance Landscape</a:t>
            </a:r>
          </a:p>
        </p:txBody>
      </p:sp>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232" y="990600"/>
            <a:ext cx="2607546" cy="2489434"/>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8200"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05200" y="1981200"/>
            <a:ext cx="5364031" cy="3276600"/>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8201" name="Picture 9"/>
          <p:cNvPicPr>
            <a:picLocks noChangeAspect="1" noChangeArrowheads="1"/>
          </p:cNvPicPr>
          <p:nvPr/>
        </p:nvPicPr>
        <p:blipFill rotWithShape="1">
          <a:blip r:embed="rId5">
            <a:extLst>
              <a:ext uri="{28A0092B-C50C-407E-A947-70E740481C1C}">
                <a14:useLocalDpi xmlns:a14="http://schemas.microsoft.com/office/drawing/2010/main" val="0"/>
              </a:ext>
            </a:extLst>
          </a:blip>
          <a:srcRect l="4297" t="21404"/>
          <a:stretch/>
        </p:blipFill>
        <p:spPr bwMode="auto">
          <a:xfrm>
            <a:off x="483232" y="3962400"/>
            <a:ext cx="2545310" cy="1841623"/>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2" name="Rectangle 51"/>
          <p:cNvSpPr/>
          <p:nvPr/>
        </p:nvSpPr>
        <p:spPr>
          <a:xfrm>
            <a:off x="0" y="6488668"/>
            <a:ext cx="9144000" cy="369332"/>
          </a:xfrm>
          <a:prstGeom prst="rect">
            <a:avLst/>
          </a:prstGeom>
        </p:spPr>
        <p:txBody>
          <a:bodyPr wrap="square">
            <a:spAutoFit/>
          </a:bodyPr>
          <a:lstStyle/>
          <a:p>
            <a:r>
              <a:rPr lang="en-US" sz="900" i="1" dirty="0" smtClean="0"/>
              <a:t>Image Sources (Clockwise from top-left): Dunn, Brian. “Modern Portfolio Theory –with a Twist.” August 2006.“Investing for Social &amp; Environmental Impact.” Monitor Institute. January 2009. </a:t>
            </a:r>
            <a:r>
              <a:rPr lang="en-US" sz="900" i="1" dirty="0" err="1" smtClean="0"/>
              <a:t>Saltuk</a:t>
            </a:r>
            <a:r>
              <a:rPr lang="en-US" sz="900" i="1" dirty="0" smtClean="0"/>
              <a:t>, </a:t>
            </a:r>
            <a:r>
              <a:rPr lang="en-US" sz="900" i="1" dirty="0" err="1" smtClean="0"/>
              <a:t>Yasemin</a:t>
            </a:r>
            <a:r>
              <a:rPr lang="en-US" sz="900" i="1" dirty="0" smtClean="0"/>
              <a:t> and </a:t>
            </a:r>
            <a:r>
              <a:rPr lang="en-US" sz="900" i="1" dirty="0" err="1" smtClean="0"/>
              <a:t>Idrissi</a:t>
            </a:r>
            <a:r>
              <a:rPr lang="en-US" sz="900" i="1" dirty="0" smtClean="0"/>
              <a:t>, Ali. “A Portfolio Approach to Impact Investment.” J.P. Morgan. October 2012.</a:t>
            </a:r>
            <a:endParaRPr lang="en-US" sz="900" i="1" dirty="0"/>
          </a:p>
        </p:txBody>
      </p:sp>
      <p:sp>
        <p:nvSpPr>
          <p:cNvPr id="2" name="Slide Number Placeholder 1"/>
          <p:cNvSpPr>
            <a:spLocks noGrp="1"/>
          </p:cNvSpPr>
          <p:nvPr>
            <p:ph type="sldNum" sz="quarter" idx="12"/>
          </p:nvPr>
        </p:nvSpPr>
        <p:spPr/>
        <p:txBody>
          <a:bodyPr/>
          <a:lstStyle/>
          <a:p>
            <a:fld id="{8EEC281F-C0A3-46A6-8B68-A0F9FE365A78}" type="slidenum">
              <a:rPr lang="en-US" smtClean="0"/>
              <a:t>6</a:t>
            </a:fld>
            <a:endParaRPr lang="en-US"/>
          </a:p>
        </p:txBody>
      </p:sp>
    </p:spTree>
    <p:extLst>
      <p:ext uri="{BB962C8B-B14F-4D97-AF65-F5344CB8AC3E}">
        <p14:creationId xmlns:p14="http://schemas.microsoft.com/office/powerpoint/2010/main" val="240305693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6"/>
          <p:cNvSpPr txBox="1">
            <a:spLocks noChangeArrowheads="1"/>
          </p:cNvSpPr>
          <p:nvPr/>
        </p:nvSpPr>
        <p:spPr>
          <a:xfrm>
            <a:off x="152400" y="98302"/>
            <a:ext cx="7308215" cy="732971"/>
          </a:xfrm>
          <a:prstGeom prst="rect">
            <a:avLst/>
          </a:prstGeom>
        </p:spPr>
        <p:txBody>
          <a:bodyPr vert="horz" lIns="91440" tIns="45720" rIns="91440" bIns="45720" rtlCol="0" anchor="b">
            <a:normAutofit/>
          </a:bodyPr>
          <a:lstStyle>
            <a:lvl1pPr algn="l" defTabSz="914400" rtl="0" eaLnBrk="1" latinLnBrk="0" hangingPunct="1">
              <a:spcBef>
                <a:spcPct val="0"/>
              </a:spcBef>
              <a:buNone/>
              <a:defRPr sz="2400" kern="1200">
                <a:solidFill>
                  <a:srgbClr val="006BB5"/>
                </a:solidFill>
                <a:latin typeface="+mj-lt"/>
                <a:ea typeface="+mj-ea"/>
                <a:cs typeface="+mj-cs"/>
              </a:defRPr>
            </a:lvl1pPr>
          </a:lstStyle>
          <a:p>
            <a:r>
              <a:rPr lang="en-US" dirty="0" smtClean="0"/>
              <a:t>Questions Remain</a:t>
            </a:r>
          </a:p>
        </p:txBody>
      </p:sp>
      <p:sp>
        <p:nvSpPr>
          <p:cNvPr id="10" name="Rectangle 9"/>
          <p:cNvSpPr/>
          <p:nvPr/>
        </p:nvSpPr>
        <p:spPr>
          <a:xfrm>
            <a:off x="457200" y="1447800"/>
            <a:ext cx="8305799" cy="3416320"/>
          </a:xfrm>
          <a:prstGeom prst="rect">
            <a:avLst/>
          </a:prstGeom>
        </p:spPr>
        <p:txBody>
          <a:bodyPr wrap="square">
            <a:spAutoFit/>
          </a:bodyPr>
          <a:lstStyle/>
          <a:p>
            <a:pPr marL="342900" indent="-342900">
              <a:buClr>
                <a:srgbClr val="006BB5"/>
              </a:buClr>
              <a:buFont typeface="Wingdings" panose="05000000000000000000" pitchFamily="2" charset="2"/>
              <a:buChar char="§"/>
            </a:pPr>
            <a:r>
              <a:rPr lang="en-US" sz="2400" dirty="0" smtClean="0"/>
              <a:t>Are there quantitative methods of balancing an investment or portfolio’s social impact with its financial risk and return?</a:t>
            </a:r>
          </a:p>
          <a:p>
            <a:pPr marL="342900" indent="-342900">
              <a:buClr>
                <a:srgbClr val="006BB5"/>
              </a:buClr>
              <a:buFont typeface="Wingdings" panose="05000000000000000000" pitchFamily="2" charset="2"/>
              <a:buChar char="§"/>
            </a:pPr>
            <a:endParaRPr lang="en-US" sz="2400" dirty="0" smtClean="0"/>
          </a:p>
          <a:p>
            <a:pPr marL="342900" indent="-342900">
              <a:buClr>
                <a:srgbClr val="006BB5"/>
              </a:buClr>
              <a:buFont typeface="Wingdings" panose="05000000000000000000" pitchFamily="2" charset="2"/>
              <a:buChar char="§"/>
            </a:pPr>
            <a:r>
              <a:rPr lang="en-US" sz="2400" dirty="0" smtClean="0"/>
              <a:t>How do we deal with the fact that social impact is not “one size fits all?”</a:t>
            </a:r>
          </a:p>
          <a:p>
            <a:pPr marL="342900" indent="-342900">
              <a:buClr>
                <a:srgbClr val="006BB5"/>
              </a:buClr>
              <a:buFont typeface="Wingdings" panose="05000000000000000000" pitchFamily="2" charset="2"/>
              <a:buChar char="§"/>
            </a:pPr>
            <a:endParaRPr lang="en-US" sz="2400" dirty="0" smtClean="0"/>
          </a:p>
          <a:p>
            <a:pPr marL="342900" indent="-342900">
              <a:buClr>
                <a:srgbClr val="006BB5"/>
              </a:buClr>
              <a:buFont typeface="Wingdings" panose="05000000000000000000" pitchFamily="2" charset="2"/>
              <a:buChar char="§"/>
            </a:pPr>
            <a:r>
              <a:rPr lang="en-US" sz="2400" dirty="0" smtClean="0"/>
              <a:t>Can </a:t>
            </a:r>
            <a:r>
              <a:rPr lang="en-US" sz="2400" dirty="0"/>
              <a:t>the impact potential of one investment be compared with that of another</a:t>
            </a:r>
            <a:r>
              <a:rPr lang="en-US" sz="2400" dirty="0" smtClean="0"/>
              <a:t>?</a:t>
            </a:r>
            <a:endParaRPr lang="en-US" sz="2400" dirty="0"/>
          </a:p>
          <a:p>
            <a:pPr algn="ctr"/>
            <a:endParaRPr lang="en-US" sz="2400" dirty="0"/>
          </a:p>
        </p:txBody>
      </p:sp>
      <p:sp>
        <p:nvSpPr>
          <p:cNvPr id="2" name="Slide Number Placeholder 1"/>
          <p:cNvSpPr>
            <a:spLocks noGrp="1"/>
          </p:cNvSpPr>
          <p:nvPr>
            <p:ph type="sldNum" sz="quarter" idx="12"/>
          </p:nvPr>
        </p:nvSpPr>
        <p:spPr/>
        <p:txBody>
          <a:bodyPr/>
          <a:lstStyle/>
          <a:p>
            <a:fld id="{8EEC281F-C0A3-46A6-8B68-A0F9FE365A78}" type="slidenum">
              <a:rPr lang="en-US" smtClean="0"/>
              <a:t>7</a:t>
            </a:fld>
            <a:endParaRPr lang="en-US"/>
          </a:p>
        </p:txBody>
      </p:sp>
    </p:spTree>
    <p:extLst>
      <p:ext uri="{BB962C8B-B14F-4D97-AF65-F5344CB8AC3E}">
        <p14:creationId xmlns:p14="http://schemas.microsoft.com/office/powerpoint/2010/main" val="200390399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295400" y="1905000"/>
            <a:ext cx="7543800" cy="1752600"/>
          </a:xfrm>
        </p:spPr>
        <p:txBody>
          <a:bodyPr anchor="t">
            <a:normAutofit fontScale="92500" lnSpcReduction="10000"/>
          </a:bodyPr>
          <a:lstStyle/>
          <a:p>
            <a:r>
              <a:rPr lang="en-US" sz="2800" dirty="0" smtClean="0"/>
              <a:t>Social Finance and the Post-Modern Portfolio: Theory &amp; Practice</a:t>
            </a:r>
          </a:p>
          <a:p>
            <a:endParaRPr lang="en-US" sz="1800" dirty="0" smtClean="0"/>
          </a:p>
          <a:p>
            <a:r>
              <a:rPr lang="en-US" sz="1800" dirty="0" smtClean="0"/>
              <a:t>Athena Capital’s Impact Investing Whitepaper</a:t>
            </a:r>
          </a:p>
          <a:p>
            <a:r>
              <a:rPr lang="en-US" sz="1800" dirty="0" smtClean="0"/>
              <a:t>November 2015</a:t>
            </a:r>
            <a:endParaRPr lang="en-US" sz="1800" dirty="0"/>
          </a:p>
        </p:txBody>
      </p:sp>
    </p:spTree>
    <p:extLst>
      <p:ext uri="{BB962C8B-B14F-4D97-AF65-F5344CB8AC3E}">
        <p14:creationId xmlns:p14="http://schemas.microsoft.com/office/powerpoint/2010/main" val="150425504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Portfolio Theory</a:t>
            </a:r>
            <a:endParaRPr lang="en-US" dirty="0"/>
          </a:p>
        </p:txBody>
      </p:sp>
      <p:sp>
        <p:nvSpPr>
          <p:cNvPr id="8" name="Rectangle 7"/>
          <p:cNvSpPr/>
          <p:nvPr/>
        </p:nvSpPr>
        <p:spPr>
          <a:xfrm>
            <a:off x="228600" y="990600"/>
            <a:ext cx="8763000" cy="830997"/>
          </a:xfrm>
          <a:prstGeom prst="rect">
            <a:avLst/>
          </a:prstGeom>
        </p:spPr>
        <p:txBody>
          <a:bodyPr wrap="square">
            <a:spAutoFit/>
          </a:bodyPr>
          <a:lstStyle/>
          <a:p>
            <a:pPr>
              <a:buClr>
                <a:srgbClr val="006BB5"/>
              </a:buClr>
            </a:pPr>
            <a:r>
              <a:rPr lang="en-US" sz="2400" dirty="0" smtClean="0"/>
              <a:t>The concepts of Modern Portfolio Theory (MPT) form the</a:t>
            </a:r>
          </a:p>
          <a:p>
            <a:pPr>
              <a:buClr>
                <a:srgbClr val="006BB5"/>
              </a:buClr>
            </a:pPr>
            <a:r>
              <a:rPr lang="en-US" sz="2400" dirty="0" smtClean="0"/>
              <a:t>foundation of current investment management practices.</a:t>
            </a:r>
            <a:endParaRPr lang="en-US" sz="2400" dirty="0"/>
          </a:p>
        </p:txBody>
      </p:sp>
      <p:sp>
        <p:nvSpPr>
          <p:cNvPr id="10" name="Rectangle 9"/>
          <p:cNvSpPr/>
          <p:nvPr/>
        </p:nvSpPr>
        <p:spPr>
          <a:xfrm>
            <a:off x="391885" y="1981200"/>
            <a:ext cx="8305799" cy="2862322"/>
          </a:xfrm>
          <a:prstGeom prst="rect">
            <a:avLst/>
          </a:prstGeom>
        </p:spPr>
        <p:txBody>
          <a:bodyPr wrap="square">
            <a:spAutoFit/>
          </a:bodyPr>
          <a:lstStyle/>
          <a:p>
            <a:pPr algn="ctr"/>
            <a:r>
              <a:rPr lang="en-US" sz="2400" b="1" dirty="0" smtClean="0">
                <a:solidFill>
                  <a:srgbClr val="006BB5"/>
                </a:solidFill>
              </a:rPr>
              <a:t>Mean-Variance Framework</a:t>
            </a:r>
          </a:p>
          <a:p>
            <a:pPr algn="ctr"/>
            <a:r>
              <a:rPr lang="en-US" dirty="0" smtClean="0"/>
              <a:t>Harry Markowitz</a:t>
            </a:r>
          </a:p>
          <a:p>
            <a:pPr algn="ctr"/>
            <a:r>
              <a:rPr lang="en-US" dirty="0" smtClean="0"/>
              <a:t>“Portfolio Selection”</a:t>
            </a:r>
          </a:p>
          <a:p>
            <a:pPr algn="ctr"/>
            <a:r>
              <a:rPr lang="en-US" dirty="0" smtClean="0"/>
              <a:t>1952, Journal of Finance</a:t>
            </a:r>
            <a:endParaRPr lang="en-US" sz="2400" dirty="0" smtClean="0"/>
          </a:p>
          <a:p>
            <a:endParaRPr lang="en-US" sz="2400" dirty="0" smtClean="0"/>
          </a:p>
          <a:p>
            <a:pPr algn="ctr"/>
            <a:r>
              <a:rPr lang="en-US" sz="2400" b="1" dirty="0" smtClean="0">
                <a:solidFill>
                  <a:srgbClr val="006BB5"/>
                </a:solidFill>
              </a:rPr>
              <a:t>Capital Asset Pricing Model (CAPM)</a:t>
            </a:r>
          </a:p>
          <a:p>
            <a:pPr algn="ctr"/>
            <a:r>
              <a:rPr lang="en-US" dirty="0" smtClean="0"/>
              <a:t>William Sharpe</a:t>
            </a:r>
          </a:p>
          <a:p>
            <a:pPr algn="ctr"/>
            <a:r>
              <a:rPr lang="en-US" dirty="0" smtClean="0"/>
              <a:t>“Capital Asset Prices – A Theory of Market Equilibrium Under Conditions of Risk”</a:t>
            </a:r>
          </a:p>
          <a:p>
            <a:pPr algn="ctr"/>
            <a:r>
              <a:rPr lang="en-US" dirty="0" smtClean="0"/>
              <a:t>1964, Journal of Finance</a:t>
            </a:r>
            <a:endParaRPr lang="en-US" dirty="0"/>
          </a:p>
        </p:txBody>
      </p:sp>
      <p:sp>
        <p:nvSpPr>
          <p:cNvPr id="3" name="Slide Number Placeholder 2"/>
          <p:cNvSpPr>
            <a:spLocks noGrp="1"/>
          </p:cNvSpPr>
          <p:nvPr>
            <p:ph type="sldNum" sz="quarter" idx="12"/>
          </p:nvPr>
        </p:nvSpPr>
        <p:spPr/>
        <p:txBody>
          <a:bodyPr/>
          <a:lstStyle/>
          <a:p>
            <a:fld id="{C0DA01F5-30D9-4794-BE2C-7C74419B0D7D}" type="slidenum">
              <a:rPr lang="en-US" smtClean="0"/>
              <a:t>9</a:t>
            </a:fld>
            <a:endParaRPr lang="en-US" dirty="0"/>
          </a:p>
        </p:txBody>
      </p:sp>
      <p:sp>
        <p:nvSpPr>
          <p:cNvPr id="4" name="Rectangle 3"/>
          <p:cNvSpPr/>
          <p:nvPr/>
        </p:nvSpPr>
        <p:spPr>
          <a:xfrm>
            <a:off x="310242" y="5257800"/>
            <a:ext cx="8469084" cy="461665"/>
          </a:xfrm>
          <a:prstGeom prst="rect">
            <a:avLst/>
          </a:prstGeom>
          <a:ln>
            <a:solidFill>
              <a:schemeClr val="tx2"/>
            </a:solidFill>
          </a:ln>
        </p:spPr>
        <p:txBody>
          <a:bodyPr wrap="square">
            <a:spAutoFit/>
          </a:bodyPr>
          <a:lstStyle/>
          <a:p>
            <a:pPr algn="ctr"/>
            <a:r>
              <a:rPr lang="en-US" sz="2400" b="1" dirty="0" smtClean="0"/>
              <a:t>Utility = Financial Reward</a:t>
            </a:r>
            <a:endParaRPr lang="en-US" sz="2400" b="1" dirty="0"/>
          </a:p>
        </p:txBody>
      </p:sp>
    </p:spTree>
    <p:extLst>
      <p:ext uri="{BB962C8B-B14F-4D97-AF65-F5344CB8AC3E}">
        <p14:creationId xmlns:p14="http://schemas.microsoft.com/office/powerpoint/2010/main" val="79552398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eme2">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thena Marketing">
      <a:majorFont>
        <a:latin typeface="TradeGothic-Light"/>
        <a:ea typeface=""/>
        <a:cs typeface=""/>
      </a:majorFont>
      <a:minorFont>
        <a:latin typeface="TradeGothic-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5745</TotalTime>
  <Words>6389</Words>
  <Application>Microsoft Macintosh PowerPoint</Application>
  <PresentationFormat>On-screen Show (4:3)</PresentationFormat>
  <Paragraphs>650</Paragraphs>
  <Slides>48</Slides>
  <Notes>48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Theme2</vt:lpstr>
      <vt:lpstr>Equation</vt:lpstr>
      <vt:lpstr>PowerPoint Presentation</vt:lpstr>
      <vt:lpstr>What is Social Finance?</vt:lpstr>
      <vt:lpstr>PowerPoint Presentation</vt:lpstr>
      <vt:lpstr>Impact Investing – Where Did It Come From? </vt:lpstr>
      <vt:lpstr>PowerPoint Presentation</vt:lpstr>
      <vt:lpstr>PowerPoint Presentation</vt:lpstr>
      <vt:lpstr>PowerPoint Presentation</vt:lpstr>
      <vt:lpstr>PowerPoint Presentation</vt:lpstr>
      <vt:lpstr>Modern Portfolio Theory</vt:lpstr>
      <vt:lpstr>PowerPoint Presentation</vt:lpstr>
      <vt:lpstr>PowerPoint Presentation</vt:lpstr>
      <vt:lpstr>CAPM – Definition of Model</vt:lpstr>
      <vt:lpstr>CAPM Derivation</vt:lpstr>
      <vt:lpstr>CAPM Derivation (cont.)</vt:lpstr>
      <vt:lpstr>CAPM with Heterogeneous Expectations</vt:lpstr>
      <vt:lpstr>CAPM with Heterogeneous ERs</vt:lpstr>
      <vt:lpstr>Gerber &amp; Hens (cont.)</vt:lpstr>
      <vt:lpstr>Modified Objective Function</vt:lpstr>
      <vt:lpstr>Linear Term</vt:lpstr>
      <vt:lpstr>What about Quadratic Term?</vt:lpstr>
      <vt:lpstr>Quadratic Term (cont.)</vt:lpstr>
      <vt:lpstr>Social CAPM (PMPT)</vt:lpstr>
      <vt:lpstr>Implications of the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Private Real Estate – Rose Value-Add Office Retrofit Fund</vt:lpstr>
      <vt:lpstr>Case Study: Private Real Estate – Lyme Forest Fund</vt:lpstr>
      <vt:lpstr>Case Study:  Private Equity - SJF Ventures III</vt:lpstr>
      <vt:lpstr>PowerPoint Presentation</vt:lpstr>
      <vt:lpstr>Biographies</vt:lpstr>
      <vt:lpstr>Contact Information</vt:lpstr>
      <vt:lpstr>Disclosures and Disclaimers</vt:lpstr>
    </vt:vector>
  </TitlesOfParts>
  <Company>Athena Capital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Hardy</dc:creator>
  <cp:lastModifiedBy>Jeremy Evnine</cp:lastModifiedBy>
  <cp:revision>369</cp:revision>
  <cp:lastPrinted>2015-11-06T23:16:48Z</cp:lastPrinted>
  <dcterms:created xsi:type="dcterms:W3CDTF">2014-01-10T15:45:28Z</dcterms:created>
  <dcterms:modified xsi:type="dcterms:W3CDTF">2017-09-08T18:37:09Z</dcterms:modified>
</cp:coreProperties>
</file>