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79" r:id="rId2"/>
    <p:sldId id="280" r:id="rId3"/>
    <p:sldId id="310" r:id="rId4"/>
    <p:sldId id="281" r:id="rId5"/>
    <p:sldId id="311" r:id="rId6"/>
    <p:sldId id="309" r:id="rId7"/>
    <p:sldId id="312" r:id="rId8"/>
    <p:sldId id="285" r:id="rId9"/>
    <p:sldId id="319" r:id="rId10"/>
    <p:sldId id="315" r:id="rId11"/>
    <p:sldId id="316" r:id="rId12"/>
    <p:sldId id="314" r:id="rId13"/>
    <p:sldId id="282" r:id="rId14"/>
    <p:sldId id="287" r:id="rId15"/>
    <p:sldId id="283" r:id="rId16"/>
    <p:sldId id="284" r:id="rId17"/>
    <p:sldId id="288" r:id="rId18"/>
    <p:sldId id="293" r:id="rId19"/>
    <p:sldId id="294" r:id="rId20"/>
    <p:sldId id="313" r:id="rId21"/>
    <p:sldId id="290" r:id="rId22"/>
    <p:sldId id="321" r:id="rId23"/>
    <p:sldId id="295" r:id="rId24"/>
    <p:sldId id="320" r:id="rId25"/>
    <p:sldId id="296" r:id="rId26"/>
    <p:sldId id="291" r:id="rId27"/>
    <p:sldId id="292" r:id="rId28"/>
    <p:sldId id="302" r:id="rId29"/>
    <p:sldId id="303" r:id="rId30"/>
    <p:sldId id="304" r:id="rId31"/>
    <p:sldId id="297" r:id="rId32"/>
    <p:sldId id="305" r:id="rId33"/>
    <p:sldId id="298" r:id="rId34"/>
    <p:sldId id="306" r:id="rId35"/>
    <p:sldId id="322" r:id="rId36"/>
    <p:sldId id="323" r:id="rId37"/>
    <p:sldId id="299" r:id="rId3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006600"/>
    <a:srgbClr val="5A9ECF"/>
    <a:srgbClr val="009900"/>
    <a:srgbClr val="333333"/>
    <a:srgbClr val="203854"/>
    <a:srgbClr val="0070C0"/>
    <a:srgbClr val="1EB4DC"/>
    <a:srgbClr val="57C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8" autoAdjust="0"/>
    <p:restoredTop sz="68223" autoAdjust="0"/>
  </p:normalViewPr>
  <p:slideViewPr>
    <p:cSldViewPr>
      <p:cViewPr varScale="1">
        <p:scale>
          <a:sx n="76" d="100"/>
          <a:sy n="76" d="100"/>
        </p:scale>
        <p:origin x="102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4" d="100"/>
        <a:sy n="154" d="100"/>
      </p:scale>
      <p:origin x="0" y="24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1AEBE-148E-48DC-90E8-759A095444B1}" type="datetimeFigureOut">
              <a:rPr lang="ko-KR" altLang="en-US" smtClean="0"/>
              <a:t>2018-03-03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FFB54-26C8-49A7-8C82-3C7160405C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349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sz="12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488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64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956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969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94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592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260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694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Palatino Linotype" panose="02040502050505030304" pitchFamily="18" charset="0"/>
              <a:buNone/>
              <a:tabLst/>
              <a:defRPr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61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Palatino Linotype" panose="02040502050505030304" pitchFamily="18" charset="0"/>
              <a:buNone/>
            </a:pP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8258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Palatino Linotype" panose="02040502050505030304" pitchFamily="18" charset="0"/>
              <a:buNone/>
            </a:pPr>
            <a:endParaRPr lang="en-US" altLang="ko-KR" sz="1000" baseline="0" dirty="0" smtClean="0">
              <a:latin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255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163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Palatino Linotype" panose="02040502050505030304" pitchFamily="18" charset="0"/>
              <a:buNone/>
            </a:pPr>
            <a:endParaRPr lang="en-US" altLang="ko-KR" sz="1200" dirty="0" smtClean="0">
              <a:latin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388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5129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623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61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642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5292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240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sz="1000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29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Tx/>
                  <a:buNone/>
                </a:pPr>
                <a:endParaRPr lang="en-US" altLang="ko-KR" sz="1000" dirty="0" smtClean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000" i="0">
                    <a:latin typeface="Cambria Math" panose="02040503050406030204" pitchFamily="18" charset="0"/>
                  </a:rPr>
                  <a:t>𝑃</a:t>
                </a:r>
                <a:r>
                  <a:rPr lang="ko-KR" altLang="ko-KR" sz="1000" i="0" smtClean="0">
                    <a:latin typeface="Cambria Math" panose="02040503050406030204" pitchFamily="18" charset="0"/>
                  </a:rPr>
                  <a:t>_(</a:t>
                </a:r>
                <a:r>
                  <a:rPr lang="en-US" altLang="ko-KR" sz="1000" i="0">
                    <a:latin typeface="Cambria Math" panose="02040503050406030204" pitchFamily="18" charset="0"/>
                  </a:rPr>
                  <a:t>𝑖,𝑝𝑟𝑒</a:t>
                </a:r>
                <a:r>
                  <a:rPr lang="ko-KR" altLang="ko-KR" sz="1000" i="0" smtClean="0">
                    <a:latin typeface="Cambria Math" panose="02040503050406030204" pitchFamily="18" charset="0"/>
                  </a:rPr>
                  <a:t>)</a:t>
                </a:r>
                <a:r>
                  <a:rPr lang="en-US" altLang="ko-KR" sz="1000" dirty="0"/>
                  <a:t> (</a:t>
                </a:r>
                <a:r>
                  <a:rPr lang="en-US" altLang="ko-KR" sz="1000" i="0">
                    <a:latin typeface="Cambria Math" panose="02040503050406030204" pitchFamily="18" charset="0"/>
                  </a:rPr>
                  <a:t>𝑃</a:t>
                </a:r>
                <a:r>
                  <a:rPr lang="ko-KR" altLang="ko-KR" sz="1000" i="0">
                    <a:latin typeface="Cambria Math" panose="02040503050406030204" pitchFamily="18" charset="0"/>
                  </a:rPr>
                  <a:t>_(</a:t>
                </a:r>
                <a:r>
                  <a:rPr lang="en-US" altLang="ko-KR" sz="1000" i="0">
                    <a:latin typeface="Cambria Math" panose="02040503050406030204" pitchFamily="18" charset="0"/>
                  </a:rPr>
                  <a:t>𝑖,𝑝𝑜𝑠𝑡</a:t>
                </a:r>
                <a:r>
                  <a:rPr lang="ko-KR" altLang="ko-KR" sz="1000" i="0">
                    <a:latin typeface="Cambria Math" panose="02040503050406030204" pitchFamily="18" charset="0"/>
                  </a:rPr>
                  <a:t>)</a:t>
                </a:r>
                <a:r>
                  <a:rPr lang="en-US" altLang="ko-KR" sz="1000" dirty="0" smtClean="0"/>
                  <a:t>) is </a:t>
                </a:r>
                <a:r>
                  <a:rPr lang="en-US" altLang="ko-KR" sz="1000" dirty="0"/>
                  <a:t>measured by the median (mean) of the best quotes during the ten minutes before the VI is invoked (after the call auction is completed). </a:t>
                </a:r>
                <a:endParaRPr lang="ko-KR" altLang="en-US" sz="100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17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Tx/>
                  <a:buNone/>
                </a:pPr>
                <a:endParaRPr lang="en-US" altLang="ko-KR" sz="1000" dirty="0" smtClean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000" i="0">
                    <a:latin typeface="Cambria Math" panose="02040503050406030204" pitchFamily="18" charset="0"/>
                  </a:rPr>
                  <a:t>𝑃</a:t>
                </a:r>
                <a:r>
                  <a:rPr lang="ko-KR" altLang="ko-KR" sz="1000" i="0" smtClean="0">
                    <a:latin typeface="Cambria Math" panose="02040503050406030204" pitchFamily="18" charset="0"/>
                  </a:rPr>
                  <a:t>_(</a:t>
                </a:r>
                <a:r>
                  <a:rPr lang="en-US" altLang="ko-KR" sz="1000" i="0">
                    <a:latin typeface="Cambria Math" panose="02040503050406030204" pitchFamily="18" charset="0"/>
                  </a:rPr>
                  <a:t>𝑖,𝑝𝑟𝑒</a:t>
                </a:r>
                <a:r>
                  <a:rPr lang="ko-KR" altLang="ko-KR" sz="1000" i="0" smtClean="0">
                    <a:latin typeface="Cambria Math" panose="02040503050406030204" pitchFamily="18" charset="0"/>
                  </a:rPr>
                  <a:t>)</a:t>
                </a:r>
                <a:r>
                  <a:rPr lang="en-US" altLang="ko-KR" sz="1000" dirty="0"/>
                  <a:t> (</a:t>
                </a:r>
                <a:r>
                  <a:rPr lang="en-US" altLang="ko-KR" sz="1000" i="0">
                    <a:latin typeface="Cambria Math" panose="02040503050406030204" pitchFamily="18" charset="0"/>
                  </a:rPr>
                  <a:t>𝑃</a:t>
                </a:r>
                <a:r>
                  <a:rPr lang="ko-KR" altLang="ko-KR" sz="1000" i="0">
                    <a:latin typeface="Cambria Math" panose="02040503050406030204" pitchFamily="18" charset="0"/>
                  </a:rPr>
                  <a:t>_(</a:t>
                </a:r>
                <a:r>
                  <a:rPr lang="en-US" altLang="ko-KR" sz="1000" i="0">
                    <a:latin typeface="Cambria Math" panose="02040503050406030204" pitchFamily="18" charset="0"/>
                  </a:rPr>
                  <a:t>𝑖,𝑝𝑜𝑠𝑡</a:t>
                </a:r>
                <a:r>
                  <a:rPr lang="ko-KR" altLang="ko-KR" sz="1000" i="0">
                    <a:latin typeface="Cambria Math" panose="02040503050406030204" pitchFamily="18" charset="0"/>
                  </a:rPr>
                  <a:t>)</a:t>
                </a:r>
                <a:r>
                  <a:rPr lang="en-US" altLang="ko-KR" sz="1000" dirty="0" smtClean="0"/>
                  <a:t>) is </a:t>
                </a:r>
                <a:r>
                  <a:rPr lang="en-US" altLang="ko-KR" sz="1000" dirty="0"/>
                  <a:t>measured by the median (mean) of the best quotes during the ten minutes before the VI is invoked (after the call auction is completed). </a:t>
                </a:r>
                <a:endParaRPr lang="ko-KR" altLang="en-US" sz="100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43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sz="11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5584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136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838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295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1548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Palatino Linotype" panose="02040502050505030304" pitchFamily="18" charset="0"/>
                  <a:buNone/>
                </a:pPr>
                <a:endParaRPr lang="en-US" altLang="ko-KR" sz="1200" baseline="0" dirty="0" smtClean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sz="1000" dirty="0" smtClean="0"/>
                  <a:t>For control variables</a:t>
                </a:r>
                <a:r>
                  <a:rPr lang="en-US" altLang="ko-KR" sz="1000" dirty="0"/>
                  <a:t>, we include the stock price (</a:t>
                </a:r>
                <a:r>
                  <a:rPr lang="en-US" altLang="ko-KR" sz="1000" i="0">
                    <a:latin typeface="Cambria Math" panose="02040503050406030204" pitchFamily="18" charset="0"/>
                  </a:rPr>
                  <a:t>ln(</a:t>
                </a:r>
                <a:r>
                  <a:rPr lang="ko-KR" altLang="ko-KR" sz="1000" i="0">
                    <a:latin typeface="Cambria Math" panose="02040503050406030204" pitchFamily="18" charset="0"/>
                  </a:rPr>
                  <a:t>〖</a:t>
                </a:r>
                <a:r>
                  <a:rPr lang="en-US" altLang="ko-KR" sz="1000" i="0">
                    <a:latin typeface="Cambria Math" panose="02040503050406030204" pitchFamily="18" charset="0"/>
                  </a:rPr>
                  <a:t>𝑃𝑟𝑖𝑐𝑒</a:t>
                </a:r>
                <a:r>
                  <a:rPr lang="ko-KR" altLang="ko-KR" sz="1000" i="0">
                    <a:latin typeface="Cambria Math" panose="02040503050406030204" pitchFamily="18" charset="0"/>
                  </a:rPr>
                  <a:t>〗_</a:t>
                </a:r>
                <a:r>
                  <a:rPr lang="en-US" altLang="ko-KR" sz="1000" i="0">
                    <a:latin typeface="Cambria Math" panose="02040503050406030204" pitchFamily="18" charset="0"/>
                  </a:rPr>
                  <a:t>𝑖𝑡)</a:t>
                </a:r>
                <a:r>
                  <a:rPr lang="en-US" altLang="ko-KR" sz="1000" dirty="0"/>
                  <a:t>), intraday volatility (</a:t>
                </a:r>
                <a:r>
                  <a:rPr lang="ko-KR" altLang="ko-KR" sz="1000" i="0">
                    <a:latin typeface="Cambria Math" panose="02040503050406030204" pitchFamily="18" charset="0"/>
                  </a:rPr>
                  <a:t>〖</a:t>
                </a:r>
                <a:r>
                  <a:rPr lang="en-US" altLang="ko-KR" sz="1000" i="0">
                    <a:latin typeface="Cambria Math" panose="02040503050406030204" pitchFamily="18" charset="0"/>
                  </a:rPr>
                  <a:t>𝑉𝑜𝑙𝑎𝑡𝑖𝑙𝑖𝑡𝑦</a:t>
                </a:r>
                <a:r>
                  <a:rPr lang="ko-KR" altLang="ko-KR" sz="1000" i="0">
                    <a:latin typeface="Cambria Math" panose="02040503050406030204" pitchFamily="18" charset="0"/>
                  </a:rPr>
                  <a:t>〗_</a:t>
                </a:r>
                <a:r>
                  <a:rPr lang="en-US" altLang="ko-KR" sz="1000" i="0">
                    <a:latin typeface="Cambria Math" panose="02040503050406030204" pitchFamily="18" charset="0"/>
                  </a:rPr>
                  <a:t>𝑖𝑡</a:t>
                </a:r>
                <a:r>
                  <a:rPr lang="en-US" altLang="ko-KR" sz="1000" dirty="0"/>
                  <a:t>), and turnover (</a:t>
                </a:r>
                <a:r>
                  <a:rPr lang="ko-KR" altLang="ko-KR" sz="1000" i="0">
                    <a:latin typeface="Cambria Math" panose="02040503050406030204" pitchFamily="18" charset="0"/>
                  </a:rPr>
                  <a:t>〖</a:t>
                </a:r>
                <a:r>
                  <a:rPr lang="en-US" altLang="ko-KR" sz="1000" i="0">
                    <a:latin typeface="Cambria Math" panose="02040503050406030204" pitchFamily="18" charset="0"/>
                  </a:rPr>
                  <a:t>𝑇𝑢𝑟𝑛</a:t>
                </a:r>
                <a:r>
                  <a:rPr lang="ko-KR" altLang="ko-KR" sz="1000" i="0">
                    <a:latin typeface="Cambria Math" panose="02040503050406030204" pitchFamily="18" charset="0"/>
                  </a:rPr>
                  <a:t>〗_</a:t>
                </a:r>
                <a:r>
                  <a:rPr lang="en-US" altLang="ko-KR" sz="1000" i="0">
                    <a:latin typeface="Cambria Math" panose="02040503050406030204" pitchFamily="18" charset="0"/>
                  </a:rPr>
                  <a:t>𝑖𝑡</a:t>
                </a:r>
                <a:r>
                  <a:rPr lang="en-US" altLang="ko-KR" sz="1000" dirty="0" smtClean="0"/>
                  <a:t>).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ko-KR" sz="1000" i="0" smtClean="0">
                    <a:latin typeface="Cambria Math" panose="02040503050406030204" pitchFamily="18" charset="0"/>
                  </a:rPr>
                  <a:t>〖</a:t>
                </a:r>
                <a:r>
                  <a:rPr lang="en-US" altLang="ko-KR" sz="1000" i="0">
                    <a:latin typeface="Cambria Math" panose="02040503050406030204" pitchFamily="18" charset="0"/>
                  </a:rPr>
                  <a:t>𝑉𝑜𝑙𝑎𝑡𝑖𝑙𝑖𝑡𝑦</a:t>
                </a:r>
                <a:r>
                  <a:rPr lang="ko-KR" altLang="ko-KR" sz="1000" i="0" smtClean="0">
                    <a:latin typeface="Cambria Math" panose="02040503050406030204" pitchFamily="18" charset="0"/>
                  </a:rPr>
                  <a:t>〗_</a:t>
                </a:r>
                <a:r>
                  <a:rPr lang="en-US" altLang="ko-KR" sz="1000" i="0">
                    <a:latin typeface="Cambria Math" panose="02040503050406030204" pitchFamily="18" charset="0"/>
                  </a:rPr>
                  <a:t>𝑖𝑡</a:t>
                </a:r>
                <a:r>
                  <a:rPr lang="en-US" altLang="ko-KR" sz="1000" dirty="0"/>
                  <a:t> is computed by </a:t>
                </a:r>
                <a:r>
                  <a:rPr lang="ko-KR" altLang="ko-KR" sz="1000" i="0">
                    <a:latin typeface="Cambria Math" panose="02040503050406030204" pitchFamily="18" charset="0"/>
                  </a:rPr>
                  <a:t>(</a:t>
                </a:r>
                <a:r>
                  <a:rPr lang="en-US" altLang="ko-KR" sz="1000" i="0">
                    <a:latin typeface="Cambria Math" panose="02040503050406030204" pitchFamily="18" charset="0"/>
                  </a:rPr>
                  <a:t>High−Low)×2/(High+Low)</a:t>
                </a:r>
                <a:r>
                  <a:rPr lang="en-US" altLang="ko-KR" sz="1000" dirty="0"/>
                  <a:t> where ‘High’ (‘Low’) indicates the highest (lowest) price on a given day.</a:t>
                </a:r>
                <a:endParaRPr lang="ko-KR" altLang="ko-KR" sz="1000" dirty="0"/>
              </a:p>
              <a:p>
                <a:endParaRPr lang="ko-KR" altLang="en-US" sz="1000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492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Palatino Linotype" panose="02040502050505030304" pitchFamily="18" charset="0"/>
              <a:buNone/>
            </a:pPr>
            <a:endParaRPr lang="en-US" altLang="ko-KR" sz="1200" dirty="0" smtClean="0">
              <a:latin typeface="맑은 고딕 (본문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453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Palatino Linotype" panose="02040502050505030304" pitchFamily="18" charset="0"/>
              <a:buNone/>
            </a:pPr>
            <a:endParaRPr lang="en-US" altLang="ko-KR" sz="1200" baseline="0" dirty="0" smtClean="0">
              <a:latin typeface="맑은 고딕 (본문)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4621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737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1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alt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81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746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436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912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4FFB54-26C8-49A7-8C82-3C7160405CA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02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14" name="제목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18" name="날짜 개체 틀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2017-05-17</a:t>
            </a:r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Momentum</a:t>
            </a:r>
            <a:endParaRPr lang="ko-KR" altLang="en-US"/>
          </a:p>
        </p:txBody>
      </p:sp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303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2017-05-17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Momentum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627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2017-05-17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Momentum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753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2017-05-17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Momentum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0442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2017-05-17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Momentum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4033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2017-05-17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Momentum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173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2017-05-17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Momentum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175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2017-05-17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Momentum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04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2017-05-17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Momentum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518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2017-05-17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Momentum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7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2017-05-17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Momentum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362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2017-05-17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Momentum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A4A72-43DC-4A83-B691-B90F68218E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41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55341" y="908720"/>
            <a:ext cx="11881320" cy="28803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altLang="ko-KR" sz="3600" b="1" dirty="0">
                <a:latin typeface="Palatino Linotype" panose="02040502050505030304" pitchFamily="18" charset="0"/>
                <a:cs typeface="Arial" panose="020B0604020202020204" pitchFamily="34" charset="0"/>
              </a:rPr>
              <a:t>The role of dynamic and static volatility </a:t>
            </a:r>
            <a:r>
              <a:rPr lang="en-US" altLang="ko-KR" sz="3600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interruption: </a:t>
            </a:r>
            <a:br>
              <a:rPr lang="en-US" altLang="ko-KR" sz="3600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</a:br>
            <a:r>
              <a:rPr lang="en-US" altLang="ko-KR" sz="3600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Evidence </a:t>
            </a:r>
            <a:r>
              <a:rPr lang="en-US" altLang="ko-KR" sz="3600" b="1" dirty="0">
                <a:latin typeface="Palatino Linotype" panose="02040502050505030304" pitchFamily="18" charset="0"/>
                <a:cs typeface="Arial" panose="020B0604020202020204" pitchFamily="34" charset="0"/>
              </a:rPr>
              <a:t>from the Korean stock </a:t>
            </a:r>
            <a:r>
              <a:rPr lang="en-US" altLang="ko-KR" sz="3600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markets</a:t>
            </a:r>
            <a:br>
              <a:rPr lang="en-US" altLang="ko-KR" sz="3600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</a:br>
            <a:r>
              <a:rPr lang="en-US" altLang="ko-KR" sz="2800" b="1" dirty="0">
                <a:latin typeface="Palatino Linotype" panose="02040502050505030304" pitchFamily="18" charset="0"/>
                <a:cs typeface="Arial" panose="020B0604020202020204" pitchFamily="34" charset="0"/>
              </a:rPr>
              <a:t/>
            </a:r>
            <a:br>
              <a:rPr lang="en-US" altLang="ko-KR" sz="2800" b="1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r>
              <a:rPr lang="en-US" altLang="ko-KR" sz="2800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/>
            </a:r>
            <a:br>
              <a:rPr lang="en-US" altLang="ko-KR" sz="2800" b="1" dirty="0" smtClean="0">
                <a:latin typeface="Palatino Linotype" panose="02040502050505030304" pitchFamily="18" charset="0"/>
                <a:cs typeface="Arial" panose="020B0604020202020204" pitchFamily="34" charset="0"/>
              </a:rPr>
            </a:br>
            <a:r>
              <a:rPr lang="en-US" altLang="ko-KR" sz="2400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March 1, 2018</a:t>
            </a:r>
            <a:endParaRPr lang="ko-KR" altLang="en-US" sz="2400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6200" y="368255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Risk Seminar at UC Berkeley</a:t>
            </a:r>
            <a:endParaRPr lang="ko-KR" altLang="en-US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5872" y="4077072"/>
            <a:ext cx="7500258" cy="18651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2400" dirty="0">
                <a:latin typeface="Palatino Linotype" panose="02040502050505030304" pitchFamily="18" charset="0"/>
                <a:cs typeface="Arial" panose="020B0604020202020204" pitchFamily="34" charset="0"/>
              </a:rPr>
              <a:t>Kyung Yoon </a:t>
            </a:r>
            <a:r>
              <a:rPr lang="en-US" altLang="ko-KR" sz="2400" b="1" dirty="0">
                <a:latin typeface="Palatino Linotype" panose="02040502050505030304" pitchFamily="18" charset="0"/>
                <a:cs typeface="Arial" panose="020B0604020202020204" pitchFamily="34" charset="0"/>
              </a:rPr>
              <a:t>Kwon</a:t>
            </a:r>
            <a:r>
              <a:rPr lang="en-US" altLang="ko-KR" sz="2400" dirty="0">
                <a:latin typeface="Palatino Linotype" panose="02040502050505030304" pitchFamily="18" charset="0"/>
                <a:cs typeface="Arial" panose="020B0604020202020204" pitchFamily="34" charset="0"/>
              </a:rPr>
              <a:t> (KAIST/University of Strathclyde)</a:t>
            </a:r>
            <a:br>
              <a:rPr lang="en-US" altLang="ko-KR" sz="2400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r>
              <a:rPr lang="en-US" altLang="ko-KR" sz="2400" dirty="0">
                <a:latin typeface="Palatino Linotype" panose="02040502050505030304" pitchFamily="18" charset="0"/>
                <a:cs typeface="Arial" panose="020B0604020202020204" pitchFamily="34" charset="0"/>
              </a:rPr>
              <a:t>Kyong </a:t>
            </a:r>
            <a:r>
              <a:rPr lang="en-US" altLang="ko-KR" sz="2400" dirty="0" err="1">
                <a:latin typeface="Palatino Linotype" panose="02040502050505030304" pitchFamily="18" charset="0"/>
                <a:cs typeface="Arial" panose="020B0604020202020204" pitchFamily="34" charset="0"/>
              </a:rPr>
              <a:t>Shik</a:t>
            </a:r>
            <a:r>
              <a:rPr lang="en-US" altLang="ko-KR" sz="2400" dirty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US" altLang="ko-KR" sz="2400" b="1" dirty="0" err="1">
                <a:latin typeface="Palatino Linotype" panose="02040502050505030304" pitchFamily="18" charset="0"/>
                <a:cs typeface="Arial" panose="020B0604020202020204" pitchFamily="34" charset="0"/>
              </a:rPr>
              <a:t>Eom</a:t>
            </a:r>
            <a:r>
              <a:rPr lang="en-US" altLang="ko-KR" sz="2400" dirty="0">
                <a:latin typeface="Palatino Linotype" panose="02040502050505030304" pitchFamily="18" charset="0"/>
                <a:cs typeface="Arial" panose="020B0604020202020204" pitchFamily="34" charset="0"/>
              </a:rPr>
              <a:t> (CRMR, Berkeley)</a:t>
            </a:r>
            <a:br>
              <a:rPr lang="en-US" altLang="ko-KR" sz="2400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r>
              <a:rPr lang="en-US" altLang="ko-KR" sz="2400" dirty="0">
                <a:latin typeface="Palatino Linotype" panose="02040502050505030304" pitchFamily="18" charset="0"/>
                <a:cs typeface="Arial" panose="020B0604020202020204" pitchFamily="34" charset="0"/>
              </a:rPr>
              <a:t>Sung </a:t>
            </a:r>
            <a:r>
              <a:rPr lang="en-US" altLang="ko-KR" sz="2400" dirty="0" err="1">
                <a:latin typeface="Palatino Linotype" panose="02040502050505030304" pitchFamily="18" charset="0"/>
                <a:cs typeface="Arial" panose="020B0604020202020204" pitchFamily="34" charset="0"/>
              </a:rPr>
              <a:t>Chae</a:t>
            </a:r>
            <a:r>
              <a:rPr lang="en-US" altLang="ko-KR" sz="2400" dirty="0"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latin typeface="Palatino Linotype" panose="02040502050505030304" pitchFamily="18" charset="0"/>
                <a:cs typeface="Arial" panose="020B0604020202020204" pitchFamily="34" charset="0"/>
              </a:rPr>
              <a:t>La</a:t>
            </a:r>
            <a:r>
              <a:rPr lang="en-US" altLang="ko-KR" sz="2400" dirty="0">
                <a:latin typeface="Palatino Linotype" panose="02040502050505030304" pitchFamily="18" charset="0"/>
                <a:cs typeface="Arial" panose="020B0604020202020204" pitchFamily="34" charset="0"/>
              </a:rPr>
              <a:t> (KRX)</a:t>
            </a:r>
            <a:br>
              <a:rPr lang="en-US" altLang="ko-KR" sz="2400" dirty="0">
                <a:latin typeface="Palatino Linotype" panose="02040502050505030304" pitchFamily="18" charset="0"/>
                <a:cs typeface="Arial" panose="020B0604020202020204" pitchFamily="34" charset="0"/>
              </a:rPr>
            </a:br>
            <a:r>
              <a:rPr lang="en-US" altLang="ko-KR" sz="2400" dirty="0">
                <a:latin typeface="Palatino Linotype" panose="02040502050505030304" pitchFamily="18" charset="0"/>
                <a:cs typeface="Arial" panose="020B0604020202020204" pitchFamily="34" charset="0"/>
              </a:rPr>
              <a:t>Jong-Ho </a:t>
            </a:r>
            <a:r>
              <a:rPr lang="en-US" altLang="ko-KR" sz="2400" b="1" dirty="0">
                <a:latin typeface="Palatino Linotype" panose="02040502050505030304" pitchFamily="18" charset="0"/>
                <a:cs typeface="Arial" panose="020B0604020202020204" pitchFamily="34" charset="0"/>
              </a:rPr>
              <a:t>Park</a:t>
            </a:r>
            <a:r>
              <a:rPr lang="en-US" altLang="ko-KR" sz="2400" dirty="0">
                <a:latin typeface="Palatino Linotype" panose="02040502050505030304" pitchFamily="18" charset="0"/>
                <a:cs typeface="Arial" panose="020B0604020202020204" pitchFamily="34" charset="0"/>
              </a:rPr>
              <a:t> (Suncheon National University</a:t>
            </a:r>
            <a:r>
              <a:rPr lang="en-US" altLang="ko-KR" dirty="0">
                <a:latin typeface="Palatino Linotype" panose="02040502050505030304" pitchFamily="18" charset="0"/>
                <a:cs typeface="Arial" panose="020B0604020202020204" pitchFamily="34" charset="0"/>
              </a:rPr>
              <a:t>)</a:t>
            </a:r>
            <a:endParaRPr lang="ko-KR" alt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8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Related Literature and Our Contributions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3372" y="1548261"/>
            <a:ext cx="11305256" cy="5024337"/>
          </a:xfrm>
        </p:spPr>
        <p:txBody>
          <a:bodyPr>
            <a:normAutofit fontScale="77500" lnSpcReduction="20000"/>
          </a:bodyPr>
          <a:lstStyle/>
          <a:p>
            <a:pPr marL="354013" indent="-296863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altLang="ko-KR" sz="3600" b="1" dirty="0" smtClean="0">
                <a:latin typeface="Palatino Linotype" panose="02040502050505030304" pitchFamily="18" charset="0"/>
              </a:rPr>
              <a:t>Theoretical studies </a:t>
            </a:r>
          </a:p>
          <a:p>
            <a:pPr marL="620713" indent="-2571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3100" b="1" dirty="0">
                <a:solidFill>
                  <a:srgbClr val="0000FF"/>
                </a:solidFill>
                <a:latin typeface="Palatino Linotype" panose="02040502050505030304" pitchFamily="18" charset="0"/>
              </a:rPr>
              <a:t>Mitigation of information asymmetry</a:t>
            </a:r>
            <a:r>
              <a:rPr lang="en-US" altLang="ko-KR" sz="3100" dirty="0">
                <a:solidFill>
                  <a:srgbClr val="0000FF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ko-KR" sz="2600" dirty="0">
                <a:latin typeface="Palatino Linotype" panose="02040502050505030304" pitchFamily="18" charset="0"/>
              </a:rPr>
              <a:t>(Spiegel and </a:t>
            </a:r>
            <a:r>
              <a:rPr lang="en-US" altLang="ko-KR" sz="2600" dirty="0" err="1">
                <a:latin typeface="Palatino Linotype" panose="02040502050505030304" pitchFamily="18" charset="0"/>
              </a:rPr>
              <a:t>Subrahmanyam</a:t>
            </a:r>
            <a:r>
              <a:rPr lang="en-US" altLang="ko-KR" sz="2600" dirty="0">
                <a:latin typeface="Palatino Linotype" panose="02040502050505030304" pitchFamily="18" charset="0"/>
              </a:rPr>
              <a:t> </a:t>
            </a:r>
            <a:r>
              <a:rPr lang="en-US" altLang="ko-KR" sz="2600" dirty="0" smtClean="0">
                <a:latin typeface="Palatino Linotype" panose="02040502050505030304" pitchFamily="18" charset="0"/>
              </a:rPr>
              <a:t>2000)</a:t>
            </a:r>
          </a:p>
          <a:p>
            <a:pPr marL="620713" indent="-2571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3100" b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Reduction </a:t>
            </a:r>
            <a:r>
              <a:rPr lang="en-US" altLang="ko-KR" sz="3100" b="1" dirty="0">
                <a:solidFill>
                  <a:srgbClr val="0000FF"/>
                </a:solidFill>
                <a:latin typeface="Palatino Linotype" panose="02040502050505030304" pitchFamily="18" charset="0"/>
              </a:rPr>
              <a:t>in transactional risk</a:t>
            </a:r>
            <a:r>
              <a:rPr lang="en-US" altLang="ko-KR" sz="3100" dirty="0">
                <a:latin typeface="Palatino Linotype" panose="02040502050505030304" pitchFamily="18" charset="0"/>
              </a:rPr>
              <a:t> </a:t>
            </a:r>
            <a:r>
              <a:rPr lang="en-US" altLang="ko-KR" sz="2600" dirty="0">
                <a:latin typeface="Palatino Linotype" panose="02040502050505030304" pitchFamily="18" charset="0"/>
              </a:rPr>
              <a:t>(Greenwald and Stein, 1991; </a:t>
            </a:r>
            <a:r>
              <a:rPr lang="en-US" altLang="ko-KR" sz="2600" dirty="0" err="1">
                <a:latin typeface="Palatino Linotype" panose="02040502050505030304" pitchFamily="18" charset="0"/>
              </a:rPr>
              <a:t>Kodres</a:t>
            </a:r>
            <a:r>
              <a:rPr lang="en-US" altLang="ko-KR" sz="2600" dirty="0">
                <a:latin typeface="Palatino Linotype" panose="02040502050505030304" pitchFamily="18" charset="0"/>
              </a:rPr>
              <a:t> and O’Brien, 1994</a:t>
            </a:r>
            <a:r>
              <a:rPr lang="en-US" altLang="ko-KR" sz="2600" dirty="0" smtClean="0">
                <a:latin typeface="Palatino Linotype" panose="02040502050505030304" pitchFamily="18" charset="0"/>
              </a:rPr>
              <a:t>)</a:t>
            </a:r>
          </a:p>
          <a:p>
            <a:pPr marL="620713" indent="-2571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3100" dirty="0" smtClean="0">
                <a:latin typeface="Palatino Linotype" panose="02040502050505030304" pitchFamily="18" charset="0"/>
              </a:rPr>
              <a:t>Reduction </a:t>
            </a:r>
            <a:r>
              <a:rPr lang="en-US" altLang="ko-KR" sz="3100" dirty="0">
                <a:latin typeface="Palatino Linotype" panose="02040502050505030304" pitchFamily="18" charset="0"/>
              </a:rPr>
              <a:t>of counter-party risk in derivatives markets and for leveraged investors </a:t>
            </a:r>
            <a:r>
              <a:rPr lang="en-US" altLang="ko-KR" sz="2600" dirty="0">
                <a:latin typeface="Palatino Linotype" panose="02040502050505030304" pitchFamily="18" charset="0"/>
              </a:rPr>
              <a:t>(</a:t>
            </a:r>
            <a:r>
              <a:rPr lang="en-US" altLang="ko-KR" sz="2600" dirty="0" err="1">
                <a:latin typeface="Palatino Linotype" panose="02040502050505030304" pitchFamily="18" charset="0"/>
              </a:rPr>
              <a:t>Chowdhry</a:t>
            </a:r>
            <a:r>
              <a:rPr lang="en-US" altLang="ko-KR" sz="2600" dirty="0">
                <a:latin typeface="Palatino Linotype" panose="02040502050505030304" pitchFamily="18" charset="0"/>
              </a:rPr>
              <a:t> and Nanda, 1998; Brennan 1986</a:t>
            </a:r>
            <a:r>
              <a:rPr lang="en-US" altLang="ko-KR" sz="2600" dirty="0" smtClean="0">
                <a:latin typeface="Palatino Linotype" panose="02040502050505030304" pitchFamily="18" charset="0"/>
              </a:rPr>
              <a:t>)</a:t>
            </a:r>
          </a:p>
          <a:p>
            <a:pPr marL="620713" indent="-2571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3100" b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Delay </a:t>
            </a:r>
            <a:r>
              <a:rPr lang="en-US" altLang="ko-KR" sz="3100" b="1" dirty="0">
                <a:solidFill>
                  <a:srgbClr val="0000FF"/>
                </a:solidFill>
                <a:latin typeface="Palatino Linotype" panose="02040502050505030304" pitchFamily="18" charset="0"/>
              </a:rPr>
              <a:t>of price discovery </a:t>
            </a:r>
            <a:r>
              <a:rPr lang="en-US" altLang="ko-KR" sz="2600" dirty="0">
                <a:latin typeface="Palatino Linotype" panose="02040502050505030304" pitchFamily="18" charset="0"/>
              </a:rPr>
              <a:t>(</a:t>
            </a:r>
            <a:r>
              <a:rPr lang="en-US" altLang="ko-KR" sz="2600" dirty="0" err="1">
                <a:latin typeface="Palatino Linotype" panose="02040502050505030304" pitchFamily="18" charset="0"/>
              </a:rPr>
              <a:t>Fama</a:t>
            </a:r>
            <a:r>
              <a:rPr lang="en-US" altLang="ko-KR" sz="2600" dirty="0">
                <a:latin typeface="Palatino Linotype" panose="02040502050505030304" pitchFamily="18" charset="0"/>
              </a:rPr>
              <a:t>, 1989</a:t>
            </a:r>
            <a:r>
              <a:rPr lang="en-US" altLang="ko-KR" sz="2600" dirty="0" smtClean="0">
                <a:latin typeface="Palatino Linotype" panose="02040502050505030304" pitchFamily="18" charset="0"/>
              </a:rPr>
              <a:t>);</a:t>
            </a:r>
            <a:r>
              <a:rPr lang="en-US" altLang="ko-KR" sz="3100" b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ko-KR" sz="3100" b="1" dirty="0">
                <a:solidFill>
                  <a:srgbClr val="0000FF"/>
                </a:solidFill>
                <a:latin typeface="Palatino Linotype" panose="02040502050505030304" pitchFamily="18" charset="0"/>
              </a:rPr>
              <a:t>the magnet effect </a:t>
            </a:r>
            <a:r>
              <a:rPr lang="en-US" altLang="ko-KR" sz="2600" dirty="0">
                <a:latin typeface="Palatino Linotype" panose="02040502050505030304" pitchFamily="18" charset="0"/>
              </a:rPr>
              <a:t>(</a:t>
            </a:r>
            <a:r>
              <a:rPr lang="en-US" altLang="ko-KR" sz="2600" dirty="0" err="1">
                <a:latin typeface="Palatino Linotype" panose="02040502050505030304" pitchFamily="18" charset="0"/>
              </a:rPr>
              <a:t>Subrahmanyam</a:t>
            </a:r>
            <a:r>
              <a:rPr lang="en-US" altLang="ko-KR" sz="2600" dirty="0">
                <a:latin typeface="Palatino Linotype" panose="02040502050505030304" pitchFamily="18" charset="0"/>
              </a:rPr>
              <a:t>, 1994</a:t>
            </a:r>
            <a:r>
              <a:rPr lang="en-US" altLang="ko-KR" sz="2600" dirty="0" smtClean="0">
                <a:latin typeface="Palatino Linotype" panose="02040502050505030304" pitchFamily="18" charset="0"/>
              </a:rPr>
              <a:t>)</a:t>
            </a:r>
          </a:p>
          <a:p>
            <a:pPr marL="620713" indent="-2571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3100" b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Limitations </a:t>
            </a:r>
            <a:r>
              <a:rPr lang="en-US" altLang="ko-KR" sz="3100" b="1" dirty="0">
                <a:solidFill>
                  <a:srgbClr val="0000FF"/>
                </a:solidFill>
                <a:latin typeface="Palatino Linotype" panose="02040502050505030304" pitchFamily="18" charset="0"/>
              </a:rPr>
              <a:t>to the gains from market manipulation </a:t>
            </a:r>
            <a:r>
              <a:rPr lang="en-US" altLang="ko-KR" sz="2600" dirty="0">
                <a:latin typeface="Palatino Linotype" panose="02040502050505030304" pitchFamily="18" charset="0"/>
              </a:rPr>
              <a:t>(Kim and Park, 2010) </a:t>
            </a:r>
            <a:r>
              <a:rPr lang="en-US" altLang="ko-KR" sz="3100" dirty="0">
                <a:latin typeface="Palatino Linotype" panose="02040502050505030304" pitchFamily="18" charset="0"/>
              </a:rPr>
              <a:t>and </a:t>
            </a:r>
            <a:r>
              <a:rPr lang="en-US" altLang="ko-KR" sz="3100" b="1" dirty="0">
                <a:solidFill>
                  <a:srgbClr val="0000FF"/>
                </a:solidFill>
                <a:latin typeface="Palatino Linotype" panose="02040502050505030304" pitchFamily="18" charset="0"/>
              </a:rPr>
              <a:t>the associated costs </a:t>
            </a:r>
            <a:r>
              <a:rPr lang="en-US" altLang="ko-KR" sz="3100" dirty="0">
                <a:latin typeface="Palatino Linotype" panose="02040502050505030304" pitchFamily="18" charset="0"/>
              </a:rPr>
              <a:t>of monitoring market manipulation </a:t>
            </a:r>
            <a:r>
              <a:rPr lang="en-US" altLang="ko-KR" sz="3100" dirty="0" smtClean="0">
                <a:latin typeface="Palatino Linotype" panose="02040502050505030304" pitchFamily="18" charset="0"/>
              </a:rPr>
              <a:t/>
            </a:r>
            <a:br>
              <a:rPr lang="en-US" altLang="ko-KR" sz="3100" dirty="0" smtClean="0">
                <a:latin typeface="Palatino Linotype" panose="02040502050505030304" pitchFamily="18" charset="0"/>
              </a:rPr>
            </a:br>
            <a:r>
              <a:rPr lang="en-US" altLang="ko-KR" sz="2600" dirty="0" smtClean="0">
                <a:latin typeface="Palatino Linotype" panose="02040502050505030304" pitchFamily="18" charset="0"/>
              </a:rPr>
              <a:t>(</a:t>
            </a:r>
            <a:r>
              <a:rPr lang="en-US" altLang="ko-KR" sz="2600" dirty="0">
                <a:latin typeface="Palatino Linotype" panose="02040502050505030304" pitchFamily="18" charset="0"/>
              </a:rPr>
              <a:t>Deb, </a:t>
            </a:r>
            <a:r>
              <a:rPr lang="en-US" altLang="ko-KR" sz="2600" dirty="0" err="1">
                <a:latin typeface="Palatino Linotype" panose="02040502050505030304" pitchFamily="18" charset="0"/>
              </a:rPr>
              <a:t>Kalev</a:t>
            </a:r>
            <a:r>
              <a:rPr lang="en-US" altLang="ko-KR" sz="2600" dirty="0">
                <a:latin typeface="Palatino Linotype" panose="02040502050505030304" pitchFamily="18" charset="0"/>
              </a:rPr>
              <a:t>, and </a:t>
            </a:r>
            <a:r>
              <a:rPr lang="en-US" altLang="ko-KR" sz="2600" dirty="0" err="1">
                <a:latin typeface="Palatino Linotype" panose="02040502050505030304" pitchFamily="18" charset="0"/>
              </a:rPr>
              <a:t>Marisetty</a:t>
            </a:r>
            <a:r>
              <a:rPr lang="en-US" altLang="ko-KR" sz="2600" dirty="0">
                <a:latin typeface="Palatino Linotype" panose="02040502050505030304" pitchFamily="18" charset="0"/>
              </a:rPr>
              <a:t>, 2010</a:t>
            </a:r>
            <a:r>
              <a:rPr lang="en-US" altLang="ko-KR" sz="2600" dirty="0" smtClean="0">
                <a:latin typeface="Palatino Linotype" panose="02040502050505030304" pitchFamily="18" charset="0"/>
              </a:rPr>
              <a:t>)</a:t>
            </a:r>
          </a:p>
          <a:p>
            <a:pPr marL="620713" indent="-257175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3100" b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Reduction </a:t>
            </a:r>
            <a:r>
              <a:rPr lang="en-US" altLang="ko-KR" sz="3100" b="1" dirty="0">
                <a:solidFill>
                  <a:srgbClr val="0000FF"/>
                </a:solidFill>
                <a:latin typeface="Palatino Linotype" panose="02040502050505030304" pitchFamily="18" charset="0"/>
              </a:rPr>
              <a:t>of volatility and price deviations from fundamentals driven by noise traders</a:t>
            </a:r>
            <a:r>
              <a:rPr lang="en-US" altLang="ko-KR" sz="3100" dirty="0">
                <a:latin typeface="Palatino Linotype" panose="02040502050505030304" pitchFamily="18" charset="0"/>
              </a:rPr>
              <a:t> </a:t>
            </a:r>
            <a:r>
              <a:rPr lang="en-US" altLang="ko-KR" sz="2600" dirty="0">
                <a:latin typeface="Palatino Linotype" panose="02040502050505030304" pitchFamily="18" charset="0"/>
              </a:rPr>
              <a:t>(</a:t>
            </a:r>
            <a:r>
              <a:rPr lang="en-US" altLang="ko-KR" sz="2600" dirty="0" err="1">
                <a:latin typeface="Palatino Linotype" panose="02040502050505030304" pitchFamily="18" charset="0"/>
              </a:rPr>
              <a:t>Westerhoff</a:t>
            </a:r>
            <a:r>
              <a:rPr lang="en-US" altLang="ko-KR" sz="2600" dirty="0">
                <a:latin typeface="Palatino Linotype" panose="02040502050505030304" pitchFamily="18" charset="0"/>
              </a:rPr>
              <a:t>, 2003) </a:t>
            </a:r>
            <a:endParaRPr lang="en-US" altLang="ko-KR" sz="2600" dirty="0" smtClean="0">
              <a:latin typeface="Palatino Linotype" panose="02040502050505030304" pitchFamily="18" charset="0"/>
            </a:endParaRPr>
          </a:p>
          <a:p>
            <a:pPr marL="539750" indent="-363538">
              <a:lnSpc>
                <a:spcPct val="120000"/>
              </a:lnSpc>
              <a:spcBef>
                <a:spcPts val="600"/>
              </a:spcBef>
              <a:spcAft>
                <a:spcPts val="300"/>
              </a:spcAft>
              <a:buFont typeface="Wingdings" panose="05000000000000000000" pitchFamily="2" charset="2"/>
              <a:buChar char="v"/>
            </a:pPr>
            <a:r>
              <a:rPr lang="en-US" altLang="ko-KR" sz="3600" b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No VI</a:t>
            </a:r>
            <a:endParaRPr lang="en-US" altLang="ko-KR" sz="36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Related Literature and Our Contributions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1514576"/>
            <a:ext cx="11305256" cy="5024337"/>
          </a:xfrm>
        </p:spPr>
        <p:txBody>
          <a:bodyPr>
            <a:normAutofit/>
          </a:bodyPr>
          <a:lstStyle/>
          <a:p>
            <a:pPr marL="354013" indent="-296863">
              <a:spcBef>
                <a:spcPts val="300"/>
              </a:spcBef>
              <a:spcAft>
                <a:spcPts val="300"/>
              </a:spcAft>
            </a:pPr>
            <a:r>
              <a:rPr lang="en-US" altLang="ko-KR" sz="2800" b="1" dirty="0" smtClean="0">
                <a:latin typeface="Palatino Linotype" panose="02040502050505030304" pitchFamily="18" charset="0"/>
              </a:rPr>
              <a:t>Empirical findings</a:t>
            </a:r>
          </a:p>
          <a:p>
            <a:pPr marL="809625" lvl="2" indent="-363538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b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Market-wide circuit breakers</a:t>
            </a:r>
            <a:r>
              <a:rPr lang="en-US" altLang="ko-KR" dirty="0" smtClean="0">
                <a:latin typeface="Palatino Linotype" panose="02040502050505030304" pitchFamily="18" charset="0"/>
              </a:rPr>
              <a:t> </a:t>
            </a:r>
            <a:r>
              <a:rPr lang="en-US" altLang="ko-KR" sz="2000" dirty="0" smtClean="0">
                <a:latin typeface="Palatino Linotype" panose="02040502050505030304" pitchFamily="18" charset="0"/>
              </a:rPr>
              <a:t>(Goldstein and </a:t>
            </a:r>
            <a:r>
              <a:rPr lang="en-US" altLang="ko-KR" sz="2000" dirty="0" err="1" smtClean="0">
                <a:latin typeface="Palatino Linotype" panose="02040502050505030304" pitchFamily="18" charset="0"/>
              </a:rPr>
              <a:t>Kavajecz</a:t>
            </a:r>
            <a:r>
              <a:rPr lang="en-US" altLang="ko-KR" sz="2000" dirty="0" smtClean="0">
                <a:latin typeface="Palatino Linotype" panose="02040502050505030304" pitchFamily="18" charset="0"/>
              </a:rPr>
              <a:t>, 2014)</a:t>
            </a:r>
          </a:p>
          <a:p>
            <a:pPr marL="809625" lvl="2" indent="-363538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b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News-specific, i.e., discretionary, trading halts </a:t>
            </a:r>
            <a:r>
              <a:rPr lang="en-US" altLang="ko-KR" sz="2000" dirty="0" smtClean="0">
                <a:latin typeface="Palatino Linotype" panose="02040502050505030304" pitchFamily="18" charset="0"/>
              </a:rPr>
              <a:t>(Jiang, </a:t>
            </a:r>
            <a:r>
              <a:rPr lang="en-US" altLang="ko-KR" sz="2000" dirty="0" err="1" smtClean="0">
                <a:latin typeface="Palatino Linotype" panose="02040502050505030304" pitchFamily="18" charset="0"/>
              </a:rPr>
              <a:t>McInish</a:t>
            </a:r>
            <a:r>
              <a:rPr lang="en-US" altLang="ko-KR" sz="2000" dirty="0" smtClean="0">
                <a:latin typeface="Palatino Linotype" panose="02040502050505030304" pitchFamily="18" charset="0"/>
              </a:rPr>
              <a:t>, and Upson, 2009) </a:t>
            </a:r>
          </a:p>
          <a:p>
            <a:pPr marL="809625" lvl="2" indent="-363538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b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Price-limit systems </a:t>
            </a:r>
            <a:r>
              <a:rPr lang="en-US" altLang="ko-KR" sz="2000" dirty="0" smtClean="0">
                <a:latin typeface="Palatino Linotype" panose="02040502050505030304" pitchFamily="18" charset="0"/>
              </a:rPr>
              <a:t>(Kim and Rhee, 1997; Cho, Russell, </a:t>
            </a:r>
            <a:r>
              <a:rPr lang="en-US" altLang="ko-KR" sz="2000" dirty="0" err="1" smtClean="0">
                <a:latin typeface="Palatino Linotype" panose="02040502050505030304" pitchFamily="18" charset="0"/>
              </a:rPr>
              <a:t>Tiao</a:t>
            </a:r>
            <a:r>
              <a:rPr lang="en-US" altLang="ko-KR" sz="2000" dirty="0" smtClean="0">
                <a:latin typeface="Palatino Linotype" panose="02040502050505030304" pitchFamily="18" charset="0"/>
              </a:rPr>
              <a:t>, and </a:t>
            </a:r>
            <a:r>
              <a:rPr lang="en-US" altLang="ko-KR" sz="2000" dirty="0" err="1" smtClean="0">
                <a:latin typeface="Palatino Linotype" panose="02040502050505030304" pitchFamily="18" charset="0"/>
              </a:rPr>
              <a:t>Tsay</a:t>
            </a:r>
            <a:r>
              <a:rPr lang="en-US" altLang="ko-KR" sz="2000" dirty="0" smtClean="0">
                <a:latin typeface="Palatino Linotype" panose="02040502050505030304" pitchFamily="18" charset="0"/>
              </a:rPr>
              <a:t>, 2003, among many others)</a:t>
            </a:r>
          </a:p>
          <a:p>
            <a:pPr marL="1163638" lvl="3" indent="-26035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s"/>
            </a:pPr>
            <a:r>
              <a:rPr lang="en-US" altLang="ko-KR" sz="2200" b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Delay of price discovery, delay of trading, </a:t>
            </a:r>
            <a:r>
              <a:rPr lang="en-US" altLang="ko-KR" sz="2200" b="1" dirty="0">
                <a:solidFill>
                  <a:srgbClr val="0000FF"/>
                </a:solidFill>
                <a:latin typeface="Palatino Linotype" panose="02040502050505030304" pitchFamily="18" charset="0"/>
              </a:rPr>
              <a:t>volatility spillover, </a:t>
            </a:r>
            <a:r>
              <a:rPr lang="en-US" altLang="ko-KR" sz="2200" b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/>
            </a:r>
            <a:br>
              <a:rPr lang="en-US" altLang="ko-KR" sz="2200" b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</a:br>
            <a:r>
              <a:rPr lang="en-US" altLang="ko-KR" sz="2200" b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and the magnet effect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"/>
            </a:pPr>
            <a:r>
              <a:rPr lang="en-US" altLang="ko-KR" sz="2200" dirty="0" smtClean="0">
                <a:latin typeface="Palatino Linotype" panose="02040502050505030304" pitchFamily="18" charset="0"/>
              </a:rPr>
              <a:t>Discretionary trading halts vs. price-limit systems (</a:t>
            </a:r>
            <a:r>
              <a:rPr lang="ko-KR" altLang="ko-KR" sz="2200" dirty="0" smtClean="0">
                <a:latin typeface="Palatino Linotype" panose="02040502050505030304" pitchFamily="18" charset="0"/>
              </a:rPr>
              <a:t>Kim</a:t>
            </a:r>
            <a:r>
              <a:rPr lang="ko-KR" altLang="ko-KR" sz="2200" dirty="0">
                <a:latin typeface="Palatino Linotype" panose="02040502050505030304" pitchFamily="18" charset="0"/>
              </a:rPr>
              <a:t>, Yagüe, and </a:t>
            </a:r>
            <a:r>
              <a:rPr lang="ko-KR" altLang="ko-KR" sz="2200" dirty="0" smtClean="0">
                <a:latin typeface="Palatino Linotype" panose="02040502050505030304" pitchFamily="18" charset="0"/>
              </a:rPr>
              <a:t>Yang</a:t>
            </a:r>
            <a:r>
              <a:rPr lang="en-US" altLang="ko-KR" sz="2200" dirty="0" smtClean="0">
                <a:latin typeface="Palatino Linotype" panose="02040502050505030304" pitchFamily="18" charset="0"/>
              </a:rPr>
              <a:t>, </a:t>
            </a:r>
            <a:r>
              <a:rPr lang="ko-KR" altLang="ko-KR" sz="2200" dirty="0" smtClean="0">
                <a:latin typeface="Palatino Linotype" panose="02040502050505030304" pitchFamily="18" charset="0"/>
              </a:rPr>
              <a:t>2008)</a:t>
            </a:r>
            <a:endParaRPr lang="en-US" altLang="ko-KR" sz="2200" dirty="0" smtClean="0">
              <a:latin typeface="Palatino Linotype" panose="02040502050505030304" pitchFamily="18" charset="0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b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VI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 </a:t>
            </a:r>
            <a:r>
              <a:rPr lang="en-US" altLang="ko-KR" sz="2000" dirty="0" smtClean="0">
                <a:latin typeface="Palatino Linotype" panose="02040502050505030304" pitchFamily="18" charset="0"/>
              </a:rPr>
              <a:t>(Abad </a:t>
            </a:r>
            <a:r>
              <a:rPr lang="en-US" altLang="ko-KR" sz="2000" dirty="0">
                <a:latin typeface="Palatino Linotype" panose="02040502050505030304" pitchFamily="18" charset="0"/>
              </a:rPr>
              <a:t>and </a:t>
            </a:r>
            <a:r>
              <a:rPr lang="en-US" altLang="ko-KR" sz="2000" dirty="0" err="1" smtClean="0">
                <a:latin typeface="Palatino Linotype" panose="02040502050505030304" pitchFamily="18" charset="0"/>
              </a:rPr>
              <a:t>Pascual</a:t>
            </a:r>
            <a:r>
              <a:rPr lang="en-US" altLang="ko-KR" sz="2000" dirty="0" smtClean="0">
                <a:latin typeface="Palatino Linotype" panose="02040502050505030304" pitchFamily="18" charset="0"/>
              </a:rPr>
              <a:t>, 2010; Zimmermann, 2013; </a:t>
            </a:r>
            <a:r>
              <a:rPr lang="en-US" altLang="ko-KR" sz="2000" dirty="0" err="1" smtClean="0">
                <a:latin typeface="Palatino Linotype" panose="02040502050505030304" pitchFamily="18" charset="0"/>
              </a:rPr>
              <a:t>Burgler</a:t>
            </a:r>
            <a:r>
              <a:rPr lang="en-US" altLang="ko-KR" sz="2000" dirty="0" smtClean="0">
                <a:latin typeface="Palatino Linotype" panose="02040502050505030304" pitchFamily="18" charset="0"/>
              </a:rPr>
              <a:t> </a:t>
            </a:r>
            <a:r>
              <a:rPr lang="en-US" altLang="ko-KR" sz="2000" dirty="0">
                <a:latin typeface="Palatino Linotype" panose="02040502050505030304" pitchFamily="18" charset="0"/>
              </a:rPr>
              <a:t>and </a:t>
            </a:r>
            <a:r>
              <a:rPr lang="en-US" altLang="ko-KR" sz="2000" dirty="0" smtClean="0">
                <a:latin typeface="Palatino Linotype" panose="02040502050505030304" pitchFamily="18" charset="0"/>
              </a:rPr>
              <a:t>Linton, 2014</a:t>
            </a:r>
            <a:r>
              <a:rPr lang="en-US" altLang="ko-KR" sz="2000" dirty="0">
                <a:latin typeface="Palatino Linotype" panose="02040502050505030304" pitchFamily="18" charset="0"/>
              </a:rPr>
              <a:t>) </a:t>
            </a:r>
            <a:endParaRPr lang="en-US" altLang="ko-KR" sz="2000" dirty="0" smtClean="0">
              <a:latin typeface="Palatino Linotype" panose="02040502050505030304" pitchFamily="18" charset="0"/>
            </a:endParaRP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"/>
            </a:pPr>
            <a:r>
              <a:rPr lang="en-US" altLang="ko-KR" sz="2200" dirty="0">
                <a:latin typeface="Palatino Linotype" panose="02040502050505030304" pitchFamily="18" charset="0"/>
              </a:rPr>
              <a:t>There are only three papers related to the VIs, and </a:t>
            </a:r>
            <a:r>
              <a:rPr lang="en-US" altLang="ko-KR" sz="2200" b="1" dirty="0">
                <a:latin typeface="Palatino Linotype" panose="02040502050505030304" pitchFamily="18" charset="0"/>
              </a:rPr>
              <a:t>their results are even mixed</a:t>
            </a:r>
            <a:r>
              <a:rPr lang="en-US" altLang="ko-KR" sz="2200" dirty="0">
                <a:latin typeface="Palatino Linotype" panose="02040502050505030304" pitchFamily="18" charset="0"/>
              </a:rPr>
              <a:t>.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"/>
            </a:pPr>
            <a:r>
              <a:rPr lang="en-US" altLang="ko-KR" sz="2200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Research </a:t>
            </a:r>
            <a:r>
              <a:rPr lang="en-US" altLang="ko-KR" sz="2200" dirty="0">
                <a:solidFill>
                  <a:srgbClr val="C00000"/>
                </a:solidFill>
                <a:latin typeface="Palatino Linotype" panose="02040502050505030304" pitchFamily="18" charset="0"/>
              </a:rPr>
              <a:t>on </a:t>
            </a:r>
            <a:r>
              <a:rPr lang="en-US" altLang="ko-KR" sz="2200" b="1" dirty="0">
                <a:solidFill>
                  <a:srgbClr val="C00000"/>
                </a:solidFill>
                <a:latin typeface="Palatino Linotype" panose="02040502050505030304" pitchFamily="18" charset="0"/>
              </a:rPr>
              <a:t>European </a:t>
            </a:r>
            <a:r>
              <a:rPr lang="en-US" altLang="ko-KR" sz="2200" b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markets; Static VI; Artificial counterfactual required</a:t>
            </a:r>
            <a:endParaRPr lang="en-US" altLang="ko-KR" sz="2200" b="1" dirty="0">
              <a:solidFill>
                <a:srgbClr val="C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91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Related Literature and Our Contributions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1556792"/>
            <a:ext cx="11305256" cy="5024337"/>
          </a:xfrm>
        </p:spPr>
        <p:txBody>
          <a:bodyPr>
            <a:normAutofit/>
          </a:bodyPr>
          <a:lstStyle/>
          <a:p>
            <a:pPr marL="354013" indent="-296863">
              <a:spcBef>
                <a:spcPts val="300"/>
              </a:spcBef>
              <a:spcAft>
                <a:spcPts val="300"/>
              </a:spcAft>
            </a:pPr>
            <a:r>
              <a:rPr lang="en-US" altLang="ko-KR" sz="2800" b="1" dirty="0" smtClean="0">
                <a:latin typeface="Palatino Linotype" panose="02040502050505030304" pitchFamily="18" charset="0"/>
              </a:rPr>
              <a:t>Our Paper’s Contributions</a:t>
            </a:r>
            <a:endParaRPr lang="en-US" altLang="ko-KR" sz="2400" dirty="0" smtClean="0">
              <a:latin typeface="Palatino Linotype" panose="02040502050505030304" pitchFamily="18" charset="0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The </a:t>
            </a:r>
            <a:r>
              <a:rPr lang="en-US" altLang="ko-KR" sz="2400" b="1" dirty="0" smtClean="0">
                <a:latin typeface="Palatino Linotype" panose="02040502050505030304" pitchFamily="18" charset="0"/>
              </a:rPr>
              <a:t>sequential </a:t>
            </a:r>
            <a:r>
              <a:rPr lang="en-US" altLang="ko-KR" sz="2400" b="1" dirty="0">
                <a:latin typeface="Palatino Linotype" panose="02040502050505030304" pitchFamily="18" charset="0"/>
              </a:rPr>
              <a:t>introductions of dynamic and static VIs </a:t>
            </a:r>
            <a:r>
              <a:rPr lang="en-US" altLang="ko-KR" sz="2400" dirty="0">
                <a:latin typeface="Palatino Linotype" panose="02040502050505030304" pitchFamily="18" charset="0"/>
              </a:rPr>
              <a:t>to the Korean stock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markets allow </a:t>
            </a:r>
            <a:r>
              <a:rPr lang="en-US" altLang="ko-KR" sz="2400" dirty="0">
                <a:latin typeface="Palatino Linotype" panose="02040502050505030304" pitchFamily="18" charset="0"/>
              </a:rPr>
              <a:t>us to separate the effects of these two components of VIs and compare their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effectiveness.</a:t>
            </a:r>
          </a:p>
          <a:p>
            <a:pPr lvl="1">
              <a:spcBef>
                <a:spcPts val="60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>
                <a:latin typeface="Palatino Linotype" panose="02040502050505030304" pitchFamily="18" charset="0"/>
              </a:rPr>
              <a:t>The sequential introductions of dynamic and static VIs allows us to clearly measure the difference in market state with dynamic VI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vs. </a:t>
            </a:r>
            <a:r>
              <a:rPr lang="en-US" altLang="ko-KR" sz="2400" dirty="0">
                <a:latin typeface="Palatino Linotype" panose="02040502050505030304" pitchFamily="18" charset="0"/>
              </a:rPr>
              <a:t>no VI, and with dynamic and static VI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vs. </a:t>
            </a:r>
            <a:r>
              <a:rPr lang="en-US" altLang="ko-KR" sz="2400" dirty="0">
                <a:latin typeface="Palatino Linotype" panose="02040502050505030304" pitchFamily="18" charset="0"/>
              </a:rPr>
              <a:t>only dynamic VI.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s"/>
            </a:pPr>
            <a:r>
              <a:rPr lang="en-US" altLang="ko-KR" sz="2200" dirty="0">
                <a:latin typeface="Palatino Linotype" panose="02040502050505030304" pitchFamily="18" charset="0"/>
              </a:rPr>
              <a:t>Thus, we avoid one of the main pitfalls of the circuit-breaker literature, the need to control for an artificial counterfactual that well describes what the status of the market would have been if </a:t>
            </a:r>
            <a:r>
              <a:rPr lang="en-US" altLang="ko-KR" sz="2200" dirty="0" smtClean="0">
                <a:latin typeface="Palatino Linotype" panose="02040502050505030304" pitchFamily="18" charset="0"/>
              </a:rPr>
              <a:t>VI </a:t>
            </a:r>
            <a:r>
              <a:rPr lang="en-US" altLang="ko-KR" sz="2200" dirty="0">
                <a:latin typeface="Palatino Linotype" panose="02040502050505030304" pitchFamily="18" charset="0"/>
              </a:rPr>
              <a:t>had not been triggered.</a:t>
            </a:r>
            <a:endParaRPr lang="ko-KR" altLang="ko-KR" sz="2200" dirty="0">
              <a:latin typeface="Palatino Linotype" panose="02040502050505030304" pitchFamily="18" charset="0"/>
            </a:endParaRPr>
          </a:p>
          <a:p>
            <a:pPr lvl="1">
              <a:spcBef>
                <a:spcPts val="60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The pre-existing </a:t>
            </a:r>
            <a:r>
              <a:rPr lang="en-US" altLang="ko-KR" sz="2400" dirty="0">
                <a:latin typeface="Palatino Linotype" panose="02040502050505030304" pitchFamily="18" charset="0"/>
              </a:rPr>
              <a:t>price-limit system on the Korean stock markets allows us separate the effects of price-limit systems and </a:t>
            </a:r>
            <a:r>
              <a:rPr lang="en-US" altLang="ko-KR" sz="2400" dirty="0" err="1" smtClean="0">
                <a:latin typeface="Palatino Linotype" panose="02040502050505030304" pitchFamily="18" charset="0"/>
              </a:rPr>
              <a:t>VIs.</a:t>
            </a:r>
            <a:endParaRPr lang="en-US" altLang="ko-KR" sz="2400" dirty="0">
              <a:latin typeface="Palatino Linotype" panose="02040502050505030304" pitchFamily="18" charset="0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endParaRPr lang="ko-KR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1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Empirical Design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09600" y="1476192"/>
            <a:ext cx="10972800" cy="5164684"/>
          </a:xfrm>
        </p:spPr>
        <p:txBody>
          <a:bodyPr>
            <a:normAutofit/>
          </a:bodyPr>
          <a:lstStyle/>
          <a:p>
            <a:pPr marL="354013" indent="-296863">
              <a:spcBef>
                <a:spcPts val="300"/>
              </a:spcBef>
              <a:spcAft>
                <a:spcPts val="300"/>
              </a:spcAft>
            </a:pPr>
            <a:r>
              <a:rPr lang="en-US" altLang="ko-KR" sz="2800" b="1" dirty="0" smtClean="0">
                <a:latin typeface="Palatino Linotype" panose="02040502050505030304" pitchFamily="18" charset="0"/>
              </a:rPr>
              <a:t>Events and Test Windows</a:t>
            </a:r>
            <a:endParaRPr lang="en-US" altLang="ko-KR" sz="2800" b="1" dirty="0">
              <a:latin typeface="Palatino Linotype" panose="02040502050505030304" pitchFamily="18" charset="0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The </a:t>
            </a:r>
            <a:r>
              <a:rPr lang="en-US" altLang="ko-KR" sz="2400" dirty="0">
                <a:latin typeface="Palatino Linotype" panose="02040502050505030304" pitchFamily="18" charset="0"/>
              </a:rPr>
              <a:t>sequential introductions of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dynamic </a:t>
            </a:r>
            <a:r>
              <a:rPr lang="en-US" altLang="ko-KR" sz="2400" dirty="0">
                <a:latin typeface="Palatino Linotype" panose="02040502050505030304" pitchFamily="18" charset="0"/>
              </a:rPr>
              <a:t>VI and static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VI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We </a:t>
            </a:r>
            <a:r>
              <a:rPr lang="en-US" altLang="ko-KR" sz="2400" dirty="0">
                <a:latin typeface="Palatino Linotype" panose="02040502050505030304" pitchFamily="18" charset="0"/>
              </a:rPr>
              <a:t>focus on 45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trading days </a:t>
            </a:r>
            <a:r>
              <a:rPr lang="en-US" altLang="ko-KR" sz="2400" dirty="0">
                <a:latin typeface="Palatino Linotype" panose="02040502050505030304" pitchFamily="18" charset="0"/>
              </a:rPr>
              <a:t>before and after each event and investigate the effects of the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events.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000" b="1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ko-KR" altLang="en-US" sz="2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3195430"/>
            <a:ext cx="7288225" cy="3504000"/>
          </a:xfrm>
          <a:prstGeom prst="rect">
            <a:avLst/>
          </a:prstGeom>
        </p:spPr>
      </p:pic>
      <p:sp>
        <p:nvSpPr>
          <p:cNvPr id="9" name="왼쪽 화살표 설명선 8"/>
          <p:cNvSpPr/>
          <p:nvPr/>
        </p:nvSpPr>
        <p:spPr>
          <a:xfrm>
            <a:off x="7032104" y="3379542"/>
            <a:ext cx="4703216" cy="995338"/>
          </a:xfrm>
          <a:prstGeom prst="leftArrowCallout">
            <a:avLst>
              <a:gd name="adj1" fmla="val 11470"/>
              <a:gd name="adj2" fmla="val 12437"/>
              <a:gd name="adj3" fmla="val 15336"/>
              <a:gd name="adj4" fmla="val 8889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96696" y="3415546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Effects of turmoil on the Shanghai Stock Exchange around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the end of Aug. 2015 and 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the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“mini Flash Crash” on the </a:t>
            </a:r>
            <a:r>
              <a:rPr lang="en-US" altLang="ko-KR" dirty="0" smtClean="0">
                <a:solidFill>
                  <a:schemeClr val="tx2">
                    <a:lumMod val="50000"/>
                  </a:schemeClr>
                </a:solidFill>
                <a:latin typeface="Candara" panose="020E0502030303020204" pitchFamily="34" charset="0"/>
              </a:rPr>
              <a:t>NYSE</a:t>
            </a:r>
            <a:endParaRPr lang="ko-KR" altLang="en-US" dirty="0">
              <a:solidFill>
                <a:schemeClr val="tx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6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Empirical Design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51384" y="1697139"/>
            <a:ext cx="11103024" cy="5024337"/>
          </a:xfrm>
        </p:spPr>
        <p:txBody>
          <a:bodyPr>
            <a:normAutofit/>
          </a:bodyPr>
          <a:lstStyle/>
          <a:p>
            <a:pPr marL="354013" indent="-296863"/>
            <a:r>
              <a:rPr lang="en-US" altLang="ko-KR" sz="2800" b="1" dirty="0" smtClean="0">
                <a:latin typeface="Palatino Linotype" panose="02040502050505030304" pitchFamily="18" charset="0"/>
              </a:rPr>
              <a:t>Empirical Analysis</a:t>
            </a:r>
          </a:p>
          <a:p>
            <a:pPr marL="57150" indent="0">
              <a:buNone/>
            </a:pPr>
            <a:endParaRPr lang="en-US" altLang="ko-KR" sz="1200" dirty="0" smtClean="0">
              <a:latin typeface="Palatino Linotype" panose="02040502050505030304" pitchFamily="18" charset="0"/>
            </a:endParaRPr>
          </a:p>
          <a:p>
            <a:pPr marL="361950" indent="0">
              <a:buNone/>
            </a:pPr>
            <a:r>
              <a:rPr lang="en-US" altLang="ko-KR" sz="2600" b="1" dirty="0" smtClean="0">
                <a:latin typeface="Palatino Linotype" panose="02040502050505030304" pitchFamily="18" charset="0"/>
              </a:rPr>
              <a:t>&lt;</a:t>
            </a:r>
            <a:r>
              <a:rPr lang="en-US" altLang="ko-KR" sz="2600" b="1" dirty="0">
                <a:latin typeface="Palatino Linotype" panose="02040502050505030304" pitchFamily="18" charset="0"/>
              </a:rPr>
              <a:t>Preliminary Analysis&gt; </a:t>
            </a:r>
            <a:endParaRPr lang="en-US" altLang="ko-KR" sz="2600" b="1" dirty="0" smtClean="0">
              <a:latin typeface="Palatino Linotype" panose="02040502050505030304" pitchFamily="18" charset="0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Descriptive </a:t>
            </a:r>
            <a:r>
              <a:rPr lang="en-US" altLang="ko-KR" sz="2400" dirty="0">
                <a:latin typeface="Palatino Linotype" panose="02040502050505030304" pitchFamily="18" charset="0"/>
              </a:rPr>
              <a:t>statistics on dynamic and static VI occurrences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/>
            </a:r>
            <a:br>
              <a:rPr lang="en-US" altLang="ko-KR" sz="2400" dirty="0" smtClean="0">
                <a:latin typeface="Palatino Linotype" panose="02040502050505030304" pitchFamily="18" charset="0"/>
              </a:rPr>
            </a:br>
            <a:r>
              <a:rPr lang="en-US" altLang="ko-KR" sz="2400" dirty="0" smtClean="0">
                <a:latin typeface="Palatino Linotype" panose="02040502050505030304" pitchFamily="18" charset="0"/>
              </a:rPr>
              <a:t>and </a:t>
            </a:r>
            <a:r>
              <a:rPr lang="en-US" altLang="ko-KR" sz="2400" dirty="0">
                <a:latin typeface="Palatino Linotype" panose="02040502050505030304" pitchFamily="18" charset="0"/>
              </a:rPr>
              <a:t>their relationships to firm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characteristics</a:t>
            </a:r>
          </a:p>
          <a:p>
            <a:pPr marL="0" lvl="1" indent="0">
              <a:buNone/>
            </a:pPr>
            <a:endParaRPr lang="en-US" altLang="ko-KR" sz="1200" dirty="0" smtClean="0">
              <a:latin typeface="Palatino Linotype" panose="02040502050505030304" pitchFamily="18" charset="0"/>
            </a:endParaRPr>
          </a:p>
          <a:p>
            <a:pPr marL="361950" lvl="1" indent="0">
              <a:buNone/>
            </a:pPr>
            <a:r>
              <a:rPr lang="en-US" altLang="ko-KR" sz="2600" b="1" dirty="0" smtClean="0">
                <a:latin typeface="Palatino Linotype" panose="02040502050505030304" pitchFamily="18" charset="0"/>
              </a:rPr>
              <a:t>&lt;Main Analyses&gt;</a:t>
            </a:r>
            <a:endParaRPr lang="en-US" altLang="ko-KR" sz="2600" b="1" dirty="0">
              <a:latin typeface="Palatino Linotype" panose="02040502050505030304" pitchFamily="18" charset="0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The price-stabilization </a:t>
            </a:r>
            <a:r>
              <a:rPr lang="en-US" altLang="ko-KR" sz="2400" dirty="0">
                <a:latin typeface="Palatino Linotype" panose="02040502050505030304" pitchFamily="18" charset="0"/>
              </a:rPr>
              <a:t>effects of VIs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(binomial </a:t>
            </a:r>
            <a:r>
              <a:rPr lang="en-US" altLang="ko-KR" sz="2400" dirty="0">
                <a:latin typeface="Palatino Linotype" panose="02040502050505030304" pitchFamily="18" charset="0"/>
              </a:rPr>
              <a:t>distribution analysis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of two consecutive price changes)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The </a:t>
            </a:r>
            <a:r>
              <a:rPr lang="en-US" altLang="ko-KR" sz="2400" dirty="0">
                <a:latin typeface="Palatino Linotype" panose="02040502050505030304" pitchFamily="18" charset="0"/>
              </a:rPr>
              <a:t>price-discovery effect (two-step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regression)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Relation </a:t>
            </a:r>
            <a:r>
              <a:rPr lang="en-US" altLang="ko-KR" sz="2400" dirty="0">
                <a:latin typeface="Palatino Linotype" panose="02040502050505030304" pitchFamily="18" charset="0"/>
              </a:rPr>
              <a:t>between the occurrences of VIs and those of the price-limit hit (panel-logit regression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)</a:t>
            </a:r>
            <a:endParaRPr lang="ko-KR" alt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5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Main Findings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48261"/>
            <a:ext cx="10972800" cy="489654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2800" b="1" dirty="0" smtClean="0">
                <a:latin typeface="Palatino Linotype" panose="02040502050505030304" pitchFamily="18" charset="0"/>
              </a:rPr>
              <a:t>Occurrences of VIs</a:t>
            </a:r>
            <a:r>
              <a:rPr lang="en-US" altLang="ko-KR" sz="2800" dirty="0" smtClean="0">
                <a:latin typeface="Palatino Linotype" panose="02040502050505030304" pitchFamily="18" charset="0"/>
              </a:rPr>
              <a:t> 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Both VIs </a:t>
            </a:r>
            <a:r>
              <a:rPr lang="en-US" altLang="ko-KR" sz="2400" dirty="0">
                <a:latin typeface="Palatino Linotype" panose="02040502050505030304" pitchFamily="18" charset="0"/>
              </a:rPr>
              <a:t>are invoked more often in small, low-priced, and highly volatile stocks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2800" b="1" dirty="0" smtClean="0">
                <a:latin typeface="Palatino Linotype" panose="02040502050505030304" pitchFamily="18" charset="0"/>
              </a:rPr>
              <a:t>Price stabilization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Only dynamic VI significantly contributes to price stabilization.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2800" b="1" dirty="0" smtClean="0">
                <a:latin typeface="Palatino Linotype" panose="02040502050505030304" pitchFamily="18" charset="0"/>
              </a:rPr>
              <a:t>Price </a:t>
            </a:r>
            <a:r>
              <a:rPr lang="en-US" altLang="ko-KR" sz="2800" b="1" dirty="0">
                <a:latin typeface="Palatino Linotype" panose="02040502050505030304" pitchFamily="18" charset="0"/>
              </a:rPr>
              <a:t>d</a:t>
            </a:r>
            <a:r>
              <a:rPr lang="en-US" altLang="ko-KR" sz="2800" b="1" dirty="0" smtClean="0">
                <a:latin typeface="Palatino Linotype" panose="02040502050505030304" pitchFamily="18" charset="0"/>
              </a:rPr>
              <a:t>iscovery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The </a:t>
            </a:r>
            <a:r>
              <a:rPr lang="en-US" altLang="ko-KR" sz="2400" dirty="0">
                <a:latin typeface="Palatino Linotype" panose="02040502050505030304" pitchFamily="18" charset="0"/>
              </a:rPr>
              <a:t>contribution of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dynamic </a:t>
            </a:r>
            <a:r>
              <a:rPr lang="en-US" altLang="ko-KR" sz="2400" dirty="0">
                <a:latin typeface="Palatino Linotype" panose="02040502050505030304" pitchFamily="18" charset="0"/>
              </a:rPr>
              <a:t>VI to price discovery is substantially larger than that of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static VI.</a:t>
            </a:r>
          </a:p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en-US" altLang="ko-KR" sz="2800" b="1" dirty="0" smtClean="0">
                <a:latin typeface="Palatino Linotype" panose="02040502050505030304" pitchFamily="18" charset="0"/>
              </a:rPr>
              <a:t>Relation with the price-limit system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Static </a:t>
            </a:r>
            <a:r>
              <a:rPr lang="en-US" altLang="ko-KR" sz="2400" dirty="0">
                <a:latin typeface="Palatino Linotype" panose="02040502050505030304" pitchFamily="18" charset="0"/>
              </a:rPr>
              <a:t>VI and the price-limit system are triggered by the same kind of circumstances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.</a:t>
            </a:r>
            <a:endParaRPr lang="en-US" altLang="ko-KR" sz="2400" dirty="0">
              <a:latin typeface="Palatino Linotype" panose="0204050205050503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71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Data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48261"/>
            <a:ext cx="10972800" cy="5049090"/>
          </a:xfrm>
        </p:spPr>
        <p:txBody>
          <a:bodyPr>
            <a:normAutofit/>
          </a:bodyPr>
          <a:lstStyle/>
          <a:p>
            <a:pPr marL="354013" indent="-354013">
              <a:spcBef>
                <a:spcPts val="0"/>
              </a:spcBef>
              <a:spcAft>
                <a:spcPts val="300"/>
              </a:spcAft>
            </a:pPr>
            <a:r>
              <a:rPr lang="en-US" altLang="ko-KR" sz="2800" b="1" dirty="0">
                <a:latin typeface="Palatino Linotype" panose="02040502050505030304" pitchFamily="18" charset="0"/>
              </a:rPr>
              <a:t>Sample data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>
                <a:latin typeface="Palatino Linotype" panose="02040502050505030304" pitchFamily="18" charset="0"/>
              </a:rPr>
              <a:t>1,791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stocks </a:t>
            </a:r>
            <a:r>
              <a:rPr lang="en-US" altLang="ko-KR" sz="2400" dirty="0">
                <a:latin typeface="Palatino Linotype" panose="02040502050505030304" pitchFamily="18" charset="0"/>
              </a:rPr>
              <a:t>(common and preferred) in 2014 and 1,842 in 2015, which are listed on KOSPI and KOSDAQ markets in the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KRX</a:t>
            </a:r>
          </a:p>
          <a:p>
            <a:pPr marL="4572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altLang="ko-KR" sz="1200" dirty="0">
              <a:latin typeface="Palatino Linotype" panose="02040502050505030304" pitchFamily="18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ko-KR" sz="2800" b="1" dirty="0" smtClean="0">
                <a:latin typeface="Palatino Linotype" panose="02040502050505030304" pitchFamily="18" charset="0"/>
              </a:rPr>
              <a:t>Sample periods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Introduction of dynamic VI 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"/>
            </a:pPr>
            <a:r>
              <a:rPr lang="en-US" altLang="ko-KR" sz="2200" dirty="0" smtClean="0">
                <a:solidFill>
                  <a:srgbClr val="333333"/>
                </a:solidFill>
                <a:latin typeface="Palatino Linotype" panose="02040502050505030304" pitchFamily="18" charset="0"/>
              </a:rPr>
              <a:t>(Pre-event </a:t>
            </a:r>
            <a:r>
              <a:rPr lang="en-US" altLang="ko-KR" sz="2200" dirty="0">
                <a:solidFill>
                  <a:srgbClr val="333333"/>
                </a:solidFill>
                <a:latin typeface="Palatino Linotype" panose="02040502050505030304" pitchFamily="18" charset="0"/>
              </a:rPr>
              <a:t>period in 2014: from June 27, 2014 to August 29, </a:t>
            </a:r>
            <a:r>
              <a:rPr lang="en-US" altLang="ko-KR" sz="2200" dirty="0" smtClean="0">
                <a:solidFill>
                  <a:srgbClr val="333333"/>
                </a:solidFill>
                <a:latin typeface="Palatino Linotype" panose="02040502050505030304" pitchFamily="18" charset="0"/>
              </a:rPr>
              <a:t>2014)</a:t>
            </a:r>
            <a:endParaRPr lang="en-US" altLang="ko-KR" sz="2200" dirty="0" smtClean="0">
              <a:latin typeface="Palatino Linotype" panose="02040502050505030304" pitchFamily="18" charset="0"/>
            </a:endParaRP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"/>
            </a:pPr>
            <a:r>
              <a:rPr lang="en-US" altLang="ko-KR" sz="2200" dirty="0" smtClean="0">
                <a:latin typeface="Palatino Linotype" panose="02040502050505030304" pitchFamily="18" charset="0"/>
              </a:rPr>
              <a:t>Post-event period in 2014: </a:t>
            </a:r>
            <a:r>
              <a:rPr lang="en-US" altLang="ko-KR" sz="2200" dirty="0">
                <a:latin typeface="Palatino Linotype" panose="02040502050505030304" pitchFamily="18" charset="0"/>
              </a:rPr>
              <a:t>from September 1, 2014 to November 7, 2014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Introduction of static VI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s"/>
            </a:pPr>
            <a:r>
              <a:rPr lang="en-US" altLang="ko-KR" sz="2200" dirty="0">
                <a:latin typeface="Palatino Linotype" panose="02040502050505030304" pitchFamily="18" charset="0"/>
              </a:rPr>
              <a:t>Pre-event period in </a:t>
            </a:r>
            <a:r>
              <a:rPr lang="en-US" altLang="ko-KR" sz="2200" dirty="0" smtClean="0">
                <a:latin typeface="Palatino Linotype" panose="02040502050505030304" pitchFamily="18" charset="0"/>
              </a:rPr>
              <a:t>2015: </a:t>
            </a:r>
            <a:r>
              <a:rPr lang="en-US" altLang="ko-KR" sz="2200" dirty="0">
                <a:latin typeface="Palatino Linotype" panose="02040502050505030304" pitchFamily="18" charset="0"/>
              </a:rPr>
              <a:t>from April 8, 2015 to June 12, </a:t>
            </a:r>
            <a:r>
              <a:rPr lang="en-US" altLang="ko-KR" sz="2200" dirty="0" smtClean="0">
                <a:latin typeface="Palatino Linotype" panose="02040502050505030304" pitchFamily="18" charset="0"/>
              </a:rPr>
              <a:t>2015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s"/>
            </a:pPr>
            <a:r>
              <a:rPr lang="en-US" altLang="ko-KR" sz="2200" dirty="0" smtClean="0">
                <a:latin typeface="Palatino Linotype" panose="02040502050505030304" pitchFamily="18" charset="0"/>
              </a:rPr>
              <a:t>Post-event </a:t>
            </a:r>
            <a:r>
              <a:rPr lang="en-US" altLang="ko-KR" sz="2200" dirty="0">
                <a:latin typeface="Palatino Linotype" panose="02040502050505030304" pitchFamily="18" charset="0"/>
              </a:rPr>
              <a:t>period in </a:t>
            </a:r>
            <a:r>
              <a:rPr lang="en-US" altLang="ko-KR" sz="2200" dirty="0" smtClean="0">
                <a:latin typeface="Palatino Linotype" panose="02040502050505030304" pitchFamily="18" charset="0"/>
              </a:rPr>
              <a:t>2015: </a:t>
            </a:r>
            <a:r>
              <a:rPr lang="en-US" altLang="ko-KR" sz="2200" dirty="0">
                <a:latin typeface="Palatino Linotype" panose="02040502050505030304" pitchFamily="18" charset="0"/>
              </a:rPr>
              <a:t>from June 15, 2015 to August 21, 2015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23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Descriptive Statistics on VI Occurrences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48261"/>
            <a:ext cx="10972800" cy="5049090"/>
          </a:xfrm>
        </p:spPr>
        <p:txBody>
          <a:bodyPr>
            <a:normAutofit/>
          </a:bodyPr>
          <a:lstStyle/>
          <a:p>
            <a:pPr marL="354013" indent="-296863"/>
            <a:r>
              <a:rPr lang="en-US" altLang="ko-KR" sz="2800" b="1" dirty="0" smtClean="0">
                <a:latin typeface="Palatino Linotype" panose="02040502050505030304" pitchFamily="18" charset="0"/>
              </a:rPr>
              <a:t>Number of VI occurrences</a:t>
            </a:r>
            <a:endParaRPr lang="en-US" altLang="ko-KR" sz="2800" b="1" dirty="0">
              <a:latin typeface="Palatino Linotype" panose="0204050205050503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08" y="2307772"/>
            <a:ext cx="5678284" cy="378552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744" y="2302217"/>
            <a:ext cx="5741904" cy="379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4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Descriptive Statistics on VI Occurrences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48261"/>
            <a:ext cx="10972800" cy="5049090"/>
          </a:xfrm>
        </p:spPr>
        <p:txBody>
          <a:bodyPr>
            <a:normAutofit/>
          </a:bodyPr>
          <a:lstStyle/>
          <a:p>
            <a:pPr marL="354013" indent="-296863"/>
            <a:r>
              <a:rPr lang="en-US" altLang="ko-KR" sz="2400" b="1" dirty="0" smtClean="0">
                <a:latin typeface="Palatino Linotype" panose="02040502050505030304" pitchFamily="18" charset="0"/>
              </a:rPr>
              <a:t>Distribution </a:t>
            </a:r>
            <a:r>
              <a:rPr lang="en-US" altLang="ko-KR" sz="2400" b="1" dirty="0">
                <a:latin typeface="Palatino Linotype" panose="02040502050505030304" pitchFamily="18" charset="0"/>
              </a:rPr>
              <a:t>of VI O</a:t>
            </a:r>
            <a:r>
              <a:rPr lang="en-US" altLang="ko-KR" sz="2400" b="1" dirty="0" smtClean="0">
                <a:latin typeface="Palatino Linotype" panose="02040502050505030304" pitchFamily="18" charset="0"/>
              </a:rPr>
              <a:t>ccurrences </a:t>
            </a:r>
            <a:r>
              <a:rPr lang="en-US" altLang="ko-KR" sz="2400" b="1" dirty="0">
                <a:latin typeface="Palatino Linotype" panose="02040502050505030304" pitchFamily="18" charset="0"/>
              </a:rPr>
              <a:t>across </a:t>
            </a:r>
            <a:r>
              <a:rPr lang="en-US" altLang="ko-KR" sz="2400" b="1" dirty="0" smtClean="0">
                <a:latin typeface="Palatino Linotype" panose="02040502050505030304" pitchFamily="18" charset="0"/>
              </a:rPr>
              <a:t>Prices </a:t>
            </a:r>
            <a:r>
              <a:rPr lang="en-US" altLang="ko-KR" sz="2400" b="1" dirty="0">
                <a:latin typeface="Palatino Linotype" panose="02040502050505030304" pitchFamily="18" charset="0"/>
              </a:rPr>
              <a:t>in </a:t>
            </a:r>
            <a:r>
              <a:rPr lang="en-US" altLang="ko-KR" sz="2400" b="1" dirty="0" smtClean="0">
                <a:latin typeface="Palatino Linotype" panose="02040502050505030304" pitchFamily="18" charset="0"/>
              </a:rPr>
              <a:t>Each Subsample Period</a:t>
            </a:r>
            <a:endParaRPr lang="en-US" altLang="ko-KR" sz="2400" b="1" dirty="0">
              <a:latin typeface="Palatino Linotype" panose="0204050205050503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36160" y="2215892"/>
            <a:ext cx="4248472" cy="4024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000" b="1" dirty="0">
                <a:latin typeface="Palatino Linotype" panose="02040502050505030304" pitchFamily="18" charset="0"/>
              </a:rPr>
              <a:t>For common stocks</a:t>
            </a:r>
            <a:r>
              <a:rPr lang="en-US" altLang="ko-KR" sz="2000" dirty="0">
                <a:latin typeface="Palatino Linotype" panose="02040502050505030304" pitchFamily="18" charset="0"/>
              </a:rPr>
              <a:t>, </a:t>
            </a:r>
            <a:r>
              <a:rPr lang="en-US" altLang="ko-KR" sz="2000" dirty="0" smtClean="0">
                <a:latin typeface="Palatino Linotype" panose="02040502050505030304" pitchFamily="18" charset="0"/>
              </a:rPr>
              <a:t>most </a:t>
            </a:r>
            <a:r>
              <a:rPr lang="en-US" altLang="ko-KR" sz="2000" dirty="0">
                <a:latin typeface="Palatino Linotype" panose="02040502050505030304" pitchFamily="18" charset="0"/>
              </a:rPr>
              <a:t>VIs occur in stocks whose prices are between 1,000 KRW and 50,000 </a:t>
            </a:r>
            <a:r>
              <a:rPr lang="en-US" altLang="ko-KR" sz="2000" dirty="0" smtClean="0">
                <a:latin typeface="Palatino Linotype" panose="02040502050505030304" pitchFamily="18" charset="0"/>
              </a:rPr>
              <a:t>KRW (Groups 2~4)</a:t>
            </a:r>
          </a:p>
          <a:p>
            <a:pPr marL="800100" lvl="1" indent="-342900">
              <a:spcAft>
                <a:spcPts val="300"/>
              </a:spcAft>
              <a:buFont typeface="Wingdings" panose="05000000000000000000" pitchFamily="2" charset="2"/>
              <a:buChar char="s"/>
            </a:pPr>
            <a:r>
              <a:rPr lang="en-US" altLang="ko-KR" dirty="0" smtClean="0">
                <a:latin typeface="Palatino Linotype" panose="02040502050505030304" pitchFamily="18" charset="0"/>
              </a:rPr>
              <a:t>Particularly, VI occurrences are concentrated in the price range between </a:t>
            </a:r>
            <a:r>
              <a:rPr lang="en-US" altLang="ko-KR" dirty="0">
                <a:latin typeface="Palatino Linotype" panose="02040502050505030304" pitchFamily="18" charset="0"/>
              </a:rPr>
              <a:t>1,000 KRW and 5,000 </a:t>
            </a:r>
            <a:r>
              <a:rPr lang="en-US" altLang="ko-KR" dirty="0" smtClean="0">
                <a:latin typeface="Palatino Linotype" panose="02040502050505030304" pitchFamily="18" charset="0"/>
              </a:rPr>
              <a:t>KRW (Group 2)</a:t>
            </a:r>
          </a:p>
          <a:p>
            <a:pPr marL="342900" indent="-342900"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000" dirty="0" smtClean="0">
                <a:latin typeface="Palatino Linotype" panose="02040502050505030304" pitchFamily="18" charset="0"/>
              </a:rPr>
              <a:t>The distribution of dynamic VI becomes somewhat flatter after the introduction of static VI</a:t>
            </a:r>
          </a:p>
          <a:p>
            <a:pPr marL="800100" lvl="1" indent="-342900">
              <a:spcAft>
                <a:spcPts val="300"/>
              </a:spcAft>
              <a:buFont typeface="Wingdings" panose="05000000000000000000" pitchFamily="2" charset="2"/>
              <a:buChar char="s"/>
            </a:pPr>
            <a:r>
              <a:rPr lang="en-US" altLang="ko-KR" dirty="0" smtClean="0">
                <a:latin typeface="Palatino Linotype" panose="02040502050505030304" pitchFamily="18" charset="0"/>
              </a:rPr>
              <a:t>This change could be attributed to the introduction of static VI</a:t>
            </a:r>
            <a:endParaRPr lang="ko-KR" altLang="en-US" dirty="0">
              <a:latin typeface="Palatino Linotype" panose="02040502050505030304" pitchFamily="18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92" y="2215891"/>
            <a:ext cx="7033228" cy="434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1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Descriptive Statistics on VI Occurrences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48260"/>
            <a:ext cx="10972800" cy="4545035"/>
          </a:xfrm>
        </p:spPr>
        <p:txBody>
          <a:bodyPr>
            <a:normAutofit/>
          </a:bodyPr>
          <a:lstStyle/>
          <a:p>
            <a:pPr marL="354013" indent="-296863"/>
            <a:r>
              <a:rPr lang="en-US" altLang="ko-KR" sz="2800" b="1" dirty="0" smtClean="0">
                <a:latin typeface="Palatino Linotype" panose="02040502050505030304" pitchFamily="18" charset="0"/>
              </a:rPr>
              <a:t>Relationships with Firm </a:t>
            </a:r>
            <a:r>
              <a:rPr lang="en-US" altLang="ko-KR" sz="2800" b="1" dirty="0">
                <a:latin typeface="Palatino Linotype" panose="02040502050505030304" pitchFamily="18" charset="0"/>
              </a:rPr>
              <a:t>C</a:t>
            </a:r>
            <a:r>
              <a:rPr lang="en-US" altLang="ko-KR" sz="2800" b="1" dirty="0" smtClean="0">
                <a:latin typeface="Palatino Linotype" panose="02040502050505030304" pitchFamily="18" charset="0"/>
              </a:rPr>
              <a:t>haracteristics</a:t>
            </a:r>
          </a:p>
          <a:p>
            <a:pPr lvl="1"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Firm characteristics</a:t>
            </a:r>
          </a:p>
          <a:p>
            <a:pPr lvl="2">
              <a:buFont typeface="Wingdings" panose="05000000000000000000" pitchFamily="2" charset="2"/>
              <a:buChar char="s"/>
            </a:pPr>
            <a:r>
              <a:rPr lang="en-US" altLang="ko-KR" sz="2200" b="1" dirty="0" smtClean="0">
                <a:latin typeface="Palatino Linotype" panose="02040502050505030304" pitchFamily="18" charset="0"/>
              </a:rPr>
              <a:t>Trading </a:t>
            </a:r>
            <a:r>
              <a:rPr lang="en-US" altLang="ko-KR" sz="2200" b="1" dirty="0">
                <a:latin typeface="Palatino Linotype" panose="02040502050505030304" pitchFamily="18" charset="0"/>
              </a:rPr>
              <a:t>volume</a:t>
            </a:r>
            <a:r>
              <a:rPr lang="en-US" altLang="ko-KR" sz="2200" dirty="0">
                <a:latin typeface="Palatino Linotype" panose="02040502050505030304" pitchFamily="18" charset="0"/>
              </a:rPr>
              <a:t> in shares (</a:t>
            </a:r>
            <a:r>
              <a:rPr lang="en-US" altLang="ko-KR" sz="2200" i="1" dirty="0" err="1">
                <a:latin typeface="Palatino Linotype" panose="02040502050505030304" pitchFamily="18" charset="0"/>
              </a:rPr>
              <a:t>volume_share</a:t>
            </a:r>
            <a:r>
              <a:rPr lang="en-US" altLang="ko-KR" sz="2200" dirty="0">
                <a:latin typeface="Palatino Linotype" panose="02040502050505030304" pitchFamily="18" charset="0"/>
              </a:rPr>
              <a:t>) and in KRW (</a:t>
            </a:r>
            <a:r>
              <a:rPr lang="en-US" altLang="ko-KR" sz="2200" i="1" dirty="0" err="1">
                <a:latin typeface="Palatino Linotype" panose="02040502050505030304" pitchFamily="18" charset="0"/>
              </a:rPr>
              <a:t>volume_value</a:t>
            </a:r>
            <a:r>
              <a:rPr lang="en-US" altLang="ko-KR" sz="2200" dirty="0">
                <a:latin typeface="Palatino Linotype" panose="02040502050505030304" pitchFamily="18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s"/>
            </a:pPr>
            <a:r>
              <a:rPr lang="en-US" altLang="ko-KR" sz="2200" b="1" dirty="0">
                <a:latin typeface="Palatino Linotype" panose="02040502050505030304" pitchFamily="18" charset="0"/>
              </a:rPr>
              <a:t>Firm size</a:t>
            </a:r>
            <a:r>
              <a:rPr lang="en-US" altLang="ko-KR" sz="2200" dirty="0">
                <a:latin typeface="Palatino Linotype" panose="02040502050505030304" pitchFamily="18" charset="0"/>
              </a:rPr>
              <a:t> measured by market capitalization (</a:t>
            </a:r>
            <a:r>
              <a:rPr lang="en-US" altLang="ko-KR" sz="2200" i="1" dirty="0" err="1">
                <a:latin typeface="Palatino Linotype" panose="02040502050505030304" pitchFamily="18" charset="0"/>
              </a:rPr>
              <a:t>mkt_cap</a:t>
            </a:r>
            <a:r>
              <a:rPr lang="en-US" altLang="ko-KR" sz="2200" dirty="0">
                <a:latin typeface="Palatino Linotype" panose="02040502050505030304" pitchFamily="18" charset="0"/>
              </a:rPr>
              <a:t>) </a:t>
            </a:r>
          </a:p>
          <a:p>
            <a:pPr lvl="2">
              <a:buFont typeface="Wingdings" panose="05000000000000000000" pitchFamily="2" charset="2"/>
              <a:buChar char="s"/>
            </a:pPr>
            <a:r>
              <a:rPr lang="en-US" altLang="ko-KR" sz="2200" dirty="0">
                <a:latin typeface="Palatino Linotype" panose="02040502050505030304" pitchFamily="18" charset="0"/>
              </a:rPr>
              <a:t>Closing </a:t>
            </a:r>
            <a:r>
              <a:rPr lang="en-US" altLang="ko-KR" sz="2200" b="1" dirty="0">
                <a:latin typeface="Palatino Linotype" panose="02040502050505030304" pitchFamily="18" charset="0"/>
              </a:rPr>
              <a:t>price</a:t>
            </a:r>
            <a:r>
              <a:rPr lang="en-US" altLang="ko-KR" sz="2200" dirty="0">
                <a:latin typeface="Palatino Linotype" panose="02040502050505030304" pitchFamily="18" charset="0"/>
              </a:rPr>
              <a:t> (</a:t>
            </a:r>
            <a:r>
              <a:rPr lang="en-US" altLang="ko-KR" sz="2200" i="1" dirty="0" err="1">
                <a:latin typeface="Palatino Linotype" panose="02040502050505030304" pitchFamily="18" charset="0"/>
              </a:rPr>
              <a:t>prc</a:t>
            </a:r>
            <a:r>
              <a:rPr lang="en-US" altLang="ko-KR" sz="2200" dirty="0">
                <a:latin typeface="Palatino Linotype" panose="02040502050505030304" pitchFamily="18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s"/>
            </a:pPr>
            <a:r>
              <a:rPr lang="en-US" altLang="ko-KR" sz="2200" b="1" dirty="0">
                <a:latin typeface="Palatino Linotype" panose="02040502050505030304" pitchFamily="18" charset="0"/>
              </a:rPr>
              <a:t>Volatility</a:t>
            </a:r>
            <a:r>
              <a:rPr lang="en-US" altLang="ko-KR" sz="2200" dirty="0">
                <a:latin typeface="Palatino Linotype" panose="02040502050505030304" pitchFamily="18" charset="0"/>
              </a:rPr>
              <a:t> measured by the standard deviation of daily returns (</a:t>
            </a:r>
            <a:r>
              <a:rPr lang="en-US" altLang="ko-KR" sz="2200" i="1" dirty="0" err="1">
                <a:latin typeface="Palatino Linotype" panose="02040502050505030304" pitchFamily="18" charset="0"/>
              </a:rPr>
              <a:t>std_dev</a:t>
            </a:r>
            <a:r>
              <a:rPr lang="en-US" altLang="ko-KR" sz="2200" dirty="0">
                <a:latin typeface="Palatino Linotype" panose="02040502050505030304" pitchFamily="18" charset="0"/>
              </a:rPr>
              <a:t>) and </a:t>
            </a:r>
            <a:r>
              <a:rPr lang="en-US" altLang="ko-KR" sz="2200" dirty="0" smtClean="0">
                <a:latin typeface="Palatino Linotype" panose="02040502050505030304" pitchFamily="18" charset="0"/>
              </a:rPr>
              <a:t/>
            </a:r>
            <a:br>
              <a:rPr lang="en-US" altLang="ko-KR" sz="2200" dirty="0" smtClean="0">
                <a:latin typeface="Palatino Linotype" panose="02040502050505030304" pitchFamily="18" charset="0"/>
              </a:rPr>
            </a:br>
            <a:r>
              <a:rPr lang="en-US" altLang="ko-KR" sz="2200" dirty="0" smtClean="0">
                <a:latin typeface="Palatino Linotype" panose="02040502050505030304" pitchFamily="18" charset="0"/>
              </a:rPr>
              <a:t>the </a:t>
            </a:r>
            <a:r>
              <a:rPr lang="en-US" altLang="ko-KR" sz="2200" dirty="0">
                <a:latin typeface="Palatino Linotype" panose="02040502050505030304" pitchFamily="18" charset="0"/>
              </a:rPr>
              <a:t>daily highest and lowest price (</a:t>
            </a:r>
            <a:r>
              <a:rPr lang="en-US" altLang="ko-KR" sz="2200" i="1" dirty="0" err="1">
                <a:latin typeface="Palatino Linotype" panose="02040502050505030304" pitchFamily="18" charset="0"/>
              </a:rPr>
              <a:t>intra_vol</a:t>
            </a:r>
            <a:r>
              <a:rPr lang="en-US" altLang="ko-KR" sz="2200" dirty="0" smtClean="0">
                <a:latin typeface="Palatino Linotype" panose="02040502050505030304" pitchFamily="18" charset="0"/>
              </a:rPr>
              <a:t>)</a:t>
            </a:r>
            <a:endParaRPr lang="en-US" altLang="ko-KR" sz="2200" dirty="0">
              <a:latin typeface="Palatino Linotype" panose="0204050205050503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19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Volatility Interruption (VI)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97139"/>
            <a:ext cx="10972800" cy="4612181"/>
          </a:xfrm>
        </p:spPr>
        <p:txBody>
          <a:bodyPr>
            <a:normAutofit lnSpcReduction="1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ko-KR" sz="2800" b="1" dirty="0" smtClean="0">
                <a:latin typeface="Palatino Linotype" panose="02040502050505030304" pitchFamily="18" charset="0"/>
              </a:rPr>
              <a:t>What is VI?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A microstructure </a:t>
            </a:r>
            <a:r>
              <a:rPr lang="en-US" altLang="ko-KR" sz="2400" dirty="0">
                <a:latin typeface="Palatino Linotype" panose="02040502050505030304" pitchFamily="18" charset="0"/>
              </a:rPr>
              <a:t>mechanism providing </a:t>
            </a:r>
            <a:r>
              <a:rPr lang="en-US" altLang="ko-KR" sz="2400" b="1" i="1" dirty="0">
                <a:latin typeface="Palatino Linotype" panose="02040502050505030304" pitchFamily="18" charset="0"/>
              </a:rPr>
              <a:t>cooling-off periods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and </a:t>
            </a:r>
            <a:r>
              <a:rPr lang="en-US" altLang="ko-KR" sz="2400" b="1" i="1" dirty="0" smtClean="0">
                <a:latin typeface="Palatino Linotype" panose="02040502050505030304" pitchFamily="18" charset="0"/>
              </a:rPr>
              <a:t>effective price discovery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 during </a:t>
            </a:r>
            <a:r>
              <a:rPr lang="en-US" altLang="ko-KR" sz="2400" dirty="0">
                <a:latin typeface="Palatino Linotype" panose="02040502050505030304" pitchFamily="18" charset="0"/>
              </a:rPr>
              <a:t>brief periods of </a:t>
            </a:r>
            <a:r>
              <a:rPr lang="en-US" altLang="ko-KR" sz="2400" b="1" i="1" dirty="0" smtClean="0">
                <a:latin typeface="Palatino Linotype" panose="02040502050505030304" pitchFamily="18" charset="0"/>
              </a:rPr>
              <a:t>abnormal </a:t>
            </a:r>
            <a:r>
              <a:rPr lang="en-US" altLang="ko-KR" sz="2400" b="1" i="1" dirty="0">
                <a:latin typeface="Palatino Linotype" panose="02040502050505030304" pitchFamily="18" charset="0"/>
              </a:rPr>
              <a:t>volatility </a:t>
            </a:r>
            <a:r>
              <a:rPr lang="en-US" altLang="ko-KR" sz="2400" b="1" dirty="0">
                <a:solidFill>
                  <a:srgbClr val="0000FF"/>
                </a:solidFill>
                <a:latin typeface="Palatino Linotype" panose="02040502050505030304" pitchFamily="18" charset="0"/>
              </a:rPr>
              <a:t>for </a:t>
            </a:r>
            <a:r>
              <a:rPr lang="en-US" altLang="ko-KR" sz="2400" b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individual stocks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.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s"/>
            </a:pPr>
            <a:r>
              <a:rPr lang="en-US" altLang="ko-KR" sz="2200" b="1" dirty="0" smtClean="0">
                <a:latin typeface="Palatino Linotype" panose="02040502050505030304" pitchFamily="18" charset="0"/>
              </a:rPr>
              <a:t>Dynamic VI </a:t>
            </a:r>
            <a:r>
              <a:rPr lang="en-US" altLang="ko-KR" sz="2200" dirty="0" smtClean="0">
                <a:latin typeface="Palatino Linotype" panose="02040502050505030304" pitchFamily="18" charset="0"/>
              </a:rPr>
              <a:t>is activated </a:t>
            </a:r>
            <a:r>
              <a:rPr lang="en-US" altLang="ko-KR" sz="2200" dirty="0">
                <a:latin typeface="Palatino Linotype" panose="02040502050505030304" pitchFamily="18" charset="0"/>
              </a:rPr>
              <a:t>when </a:t>
            </a:r>
            <a:r>
              <a:rPr lang="en-US" altLang="ko-KR" sz="2200" b="1" dirty="0">
                <a:latin typeface="Palatino Linotype" panose="02040502050505030304" pitchFamily="18" charset="0"/>
              </a:rPr>
              <a:t>a</a:t>
            </a:r>
            <a:r>
              <a:rPr lang="en-US" altLang="ko-KR" sz="2200" dirty="0">
                <a:latin typeface="Palatino Linotype" panose="02040502050505030304" pitchFamily="18" charset="0"/>
              </a:rPr>
              <a:t> price fluctuation due to a </a:t>
            </a:r>
            <a:r>
              <a:rPr lang="en-US" altLang="ko-KR" sz="2200" b="1" i="1" dirty="0">
                <a:latin typeface="Palatino Linotype" panose="02040502050505030304" pitchFamily="18" charset="0"/>
              </a:rPr>
              <a:t>single</a:t>
            </a:r>
            <a:r>
              <a:rPr lang="en-US" altLang="ko-KR" sz="2200" i="1" dirty="0">
                <a:latin typeface="Palatino Linotype" panose="02040502050505030304" pitchFamily="18" charset="0"/>
              </a:rPr>
              <a:t> order </a:t>
            </a:r>
            <a:r>
              <a:rPr lang="en-US" altLang="ko-KR" sz="2200" dirty="0">
                <a:latin typeface="Palatino Linotype" panose="02040502050505030304" pitchFamily="18" charset="0"/>
              </a:rPr>
              <a:t>exceeds a p</a:t>
            </a:r>
            <a:r>
              <a:rPr lang="en-US" altLang="ko-KR" sz="2200" dirty="0" smtClean="0">
                <a:latin typeface="Palatino Linotype" panose="02040502050505030304" pitchFamily="18" charset="0"/>
              </a:rPr>
              <a:t>redetermined </a:t>
            </a:r>
            <a:r>
              <a:rPr lang="en-US" altLang="ko-KR" sz="2200" dirty="0">
                <a:latin typeface="Palatino Linotype" panose="02040502050505030304" pitchFamily="18" charset="0"/>
              </a:rPr>
              <a:t>threshold </a:t>
            </a:r>
            <a:r>
              <a:rPr lang="en-US" altLang="ko-KR" sz="2200" dirty="0" smtClean="0">
                <a:latin typeface="Palatino Linotype" panose="02040502050505030304" pitchFamily="18" charset="0"/>
              </a:rPr>
              <a:t>range, e.g., </a:t>
            </a:r>
            <a:r>
              <a:rPr lang="en-US" altLang="ko-KR" sz="2200" b="1" dirty="0" smtClean="0">
                <a:latin typeface="Palatino Linotype" panose="02040502050505030304" pitchFamily="18" charset="0"/>
              </a:rPr>
              <a:t>±2~6</a:t>
            </a:r>
            <a:r>
              <a:rPr lang="en-US" altLang="ko-KR" sz="2200" dirty="0" smtClean="0">
                <a:latin typeface="Palatino Linotype" panose="02040502050505030304" pitchFamily="18" charset="0"/>
              </a:rPr>
              <a:t>%.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s"/>
            </a:pPr>
            <a:r>
              <a:rPr lang="en-US" altLang="ko-KR" sz="2200" b="1" dirty="0" smtClean="0">
                <a:latin typeface="Palatino Linotype" panose="02040502050505030304" pitchFamily="18" charset="0"/>
              </a:rPr>
              <a:t>Static VI </a:t>
            </a:r>
            <a:r>
              <a:rPr lang="en-US" altLang="ko-KR" sz="2200" dirty="0">
                <a:latin typeface="Palatino Linotype" panose="02040502050505030304" pitchFamily="18" charset="0"/>
              </a:rPr>
              <a:t>is activated when the </a:t>
            </a:r>
            <a:r>
              <a:rPr lang="en-US" altLang="ko-KR" sz="2200" b="1" i="1" dirty="0">
                <a:latin typeface="Palatino Linotype" panose="02040502050505030304" pitchFamily="18" charset="0"/>
              </a:rPr>
              <a:t>cumulative</a:t>
            </a:r>
            <a:r>
              <a:rPr lang="en-US" altLang="ko-KR" sz="2200" i="1" dirty="0">
                <a:latin typeface="Palatino Linotype" panose="02040502050505030304" pitchFamily="18" charset="0"/>
              </a:rPr>
              <a:t> price fluctuation </a:t>
            </a:r>
            <a:r>
              <a:rPr lang="en-US" altLang="ko-KR" sz="2200" dirty="0">
                <a:latin typeface="Palatino Linotype" panose="02040502050505030304" pitchFamily="18" charset="0"/>
              </a:rPr>
              <a:t>due to </a:t>
            </a:r>
            <a:r>
              <a:rPr lang="en-US" altLang="ko-KR" sz="2200" b="1" i="1" dirty="0">
                <a:latin typeface="Palatino Linotype" panose="02040502050505030304" pitchFamily="18" charset="0"/>
              </a:rPr>
              <a:t>multiple</a:t>
            </a:r>
            <a:r>
              <a:rPr lang="en-US" altLang="ko-KR" sz="2200" dirty="0">
                <a:latin typeface="Palatino Linotype" panose="02040502050505030304" pitchFamily="18" charset="0"/>
              </a:rPr>
              <a:t> </a:t>
            </a:r>
            <a:r>
              <a:rPr lang="en-US" altLang="ko-KR" sz="2200" dirty="0" smtClean="0">
                <a:latin typeface="Palatino Linotype" panose="02040502050505030304" pitchFamily="18" charset="0"/>
              </a:rPr>
              <a:t>orders/transactions </a:t>
            </a:r>
            <a:r>
              <a:rPr lang="en-US" altLang="ko-KR" sz="2200" dirty="0">
                <a:latin typeface="Palatino Linotype" panose="02040502050505030304" pitchFamily="18" charset="0"/>
              </a:rPr>
              <a:t>exceeds a predetermined threshold </a:t>
            </a:r>
            <a:r>
              <a:rPr lang="en-US" altLang="ko-KR" sz="2200" dirty="0" smtClean="0">
                <a:latin typeface="Palatino Linotype" panose="02040502050505030304" pitchFamily="18" charset="0"/>
              </a:rPr>
              <a:t>range, e.g., </a:t>
            </a:r>
            <a:r>
              <a:rPr lang="en-US" altLang="ko-KR" sz="2200" b="1" dirty="0" smtClean="0">
                <a:latin typeface="Palatino Linotype" panose="02040502050505030304" pitchFamily="18" charset="0"/>
              </a:rPr>
              <a:t>±10</a:t>
            </a:r>
            <a:r>
              <a:rPr lang="en-US" altLang="ko-KR" sz="2200" dirty="0" smtClean="0">
                <a:latin typeface="Palatino Linotype" panose="02040502050505030304" pitchFamily="18" charset="0"/>
              </a:rPr>
              <a:t>%.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b="1" dirty="0" smtClean="0">
                <a:latin typeface="Palatino Linotype" panose="02040502050505030304" pitchFamily="18" charset="0"/>
              </a:rPr>
              <a:t>Cooling-off </a:t>
            </a:r>
            <a:r>
              <a:rPr lang="en-US" altLang="ko-KR" sz="2400" b="1" dirty="0">
                <a:latin typeface="Palatino Linotype" panose="02040502050505030304" pitchFamily="18" charset="0"/>
              </a:rPr>
              <a:t>process</a:t>
            </a:r>
            <a:r>
              <a:rPr lang="en-US" altLang="ko-KR" sz="2400" dirty="0">
                <a:latin typeface="Palatino Linotype" panose="02040502050505030304" pitchFamily="18" charset="0"/>
              </a:rPr>
              <a:t>: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All </a:t>
            </a:r>
            <a:r>
              <a:rPr lang="en-US" altLang="ko-KR" sz="2400" dirty="0">
                <a:latin typeface="Palatino Linotype" panose="02040502050505030304" pitchFamily="18" charset="0"/>
              </a:rPr>
              <a:t>transactions for the individual stock are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stopped, </a:t>
            </a:r>
            <a:r>
              <a:rPr lang="en-US" altLang="ko-KR" sz="2400" b="1" dirty="0" smtClean="0">
                <a:latin typeface="Palatino Linotype" panose="02040502050505030304" pitchFamily="18" charset="0"/>
              </a:rPr>
              <a:t>a call auction process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 starts to work </a:t>
            </a:r>
            <a:r>
              <a:rPr lang="en-US" altLang="ko-KR" sz="2400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for a predetermined short period of time, e.g., </a:t>
            </a:r>
            <a:r>
              <a:rPr lang="en-US" altLang="ko-KR" sz="2400" b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2</a:t>
            </a:r>
            <a:r>
              <a:rPr lang="en-US" altLang="ko-KR" sz="2400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~5 minutes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and ends with </a:t>
            </a:r>
            <a:r>
              <a:rPr lang="en-US" altLang="ko-KR" sz="2400" b="1" dirty="0" smtClean="0">
                <a:latin typeface="Palatino Linotype" panose="02040502050505030304" pitchFamily="18" charset="0"/>
              </a:rPr>
              <a:t>a </a:t>
            </a:r>
            <a:r>
              <a:rPr lang="en-US" altLang="ko-KR" sz="2400" b="1" dirty="0">
                <a:latin typeface="Palatino Linotype" panose="02040502050505030304" pitchFamily="18" charset="0"/>
              </a:rPr>
              <a:t>random-end </a:t>
            </a:r>
            <a:r>
              <a:rPr lang="en-US" altLang="ko-KR" sz="2400" dirty="0">
                <a:latin typeface="Palatino Linotype" panose="02040502050505030304" pitchFamily="18" charset="0"/>
              </a:rPr>
              <a:t>(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RE; e.g., within another </a:t>
            </a:r>
            <a:r>
              <a:rPr lang="en-US" altLang="ko-KR" sz="2400" b="1" dirty="0" smtClean="0">
                <a:latin typeface="Palatino Linotype" panose="02040502050505030304" pitchFamily="18" charset="0"/>
              </a:rPr>
              <a:t>30 seconds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) </a:t>
            </a:r>
            <a:r>
              <a:rPr lang="en-US" altLang="ko-KR" sz="2400" dirty="0">
                <a:latin typeface="Palatino Linotype" panose="02040502050505030304" pitchFamily="18" charset="0"/>
              </a:rPr>
              <a:t>trading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mechanism</a:t>
            </a:r>
            <a:r>
              <a:rPr lang="en-US" altLang="ko-KR" sz="2400" dirty="0">
                <a:latin typeface="Palatino Linotype" panose="02040502050505030304" pitchFamily="18" charset="0"/>
              </a:rPr>
              <a:t>.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Then the price is set, and</a:t>
            </a:r>
            <a:br>
              <a:rPr lang="en-US" altLang="ko-KR" sz="2400" dirty="0" smtClean="0">
                <a:latin typeface="Palatino Linotype" panose="02040502050505030304" pitchFamily="18" charset="0"/>
              </a:rPr>
            </a:br>
            <a:r>
              <a:rPr lang="en-US" altLang="ko-KR" sz="2400" b="1" dirty="0" smtClean="0">
                <a:latin typeface="Palatino Linotype" panose="02040502050505030304" pitchFamily="18" charset="0"/>
              </a:rPr>
              <a:t>the continuous trading </a:t>
            </a:r>
            <a:r>
              <a:rPr lang="en-US" altLang="ko-KR" sz="2400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resumes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.</a:t>
            </a:r>
            <a:endParaRPr lang="ko-KR" alt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3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>
            <a:noAutofit/>
          </a:bodyPr>
          <a:lstStyle/>
          <a:p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Descriptive Statistics on VI Occurrences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5400" y="1548261"/>
            <a:ext cx="10972800" cy="5309739"/>
          </a:xfrm>
        </p:spPr>
        <p:txBody>
          <a:bodyPr>
            <a:normAutofit/>
          </a:bodyPr>
          <a:lstStyle/>
          <a:p>
            <a:pPr marL="354013" indent="-296863"/>
            <a:r>
              <a:rPr lang="en-US" altLang="ko-KR" sz="2800" b="1" dirty="0" smtClean="0">
                <a:latin typeface="Palatino Linotype" panose="02040502050505030304" pitchFamily="18" charset="0"/>
              </a:rPr>
              <a:t>Relationships with Firm Characteristics </a:t>
            </a:r>
            <a:endParaRPr lang="en-US" altLang="ko-KR" sz="2800" b="1" dirty="0">
              <a:latin typeface="Palatino Linotype" panose="02040502050505030304" pitchFamily="18" charset="0"/>
            </a:endParaRPr>
          </a:p>
          <a:p>
            <a:pPr marL="457200" lvl="1" indent="0" algn="r">
              <a:spcBef>
                <a:spcPts val="0"/>
              </a:spcBef>
              <a:buNone/>
            </a:pPr>
            <a:r>
              <a:rPr lang="en-US" altLang="ko-KR" sz="1600" dirty="0" smtClean="0"/>
              <a:t>(An example: the 2015 post-event period)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dirty="0" smtClean="0"/>
          </a:p>
          <a:p>
            <a:pPr marL="914400" lvl="2" indent="0">
              <a:buNone/>
            </a:pPr>
            <a:endParaRPr lang="en-US" altLang="ko-KR" sz="3600" dirty="0" smtClean="0"/>
          </a:p>
          <a:p>
            <a:pPr marL="457200" lvl="1" indent="0">
              <a:buNone/>
            </a:pPr>
            <a:endParaRPr lang="en-US" altLang="ko-KR" sz="1000" dirty="0" smtClean="0"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en-US" altLang="ko-KR" sz="1000" dirty="0" smtClean="0">
              <a:latin typeface="Palatino Linotype" panose="02040502050505030304" pitchFamily="18" charset="0"/>
            </a:endParaRPr>
          </a:p>
          <a:p>
            <a:pPr lvl="1"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Both dynamic and </a:t>
            </a:r>
            <a:r>
              <a:rPr lang="en-US" altLang="ko-KR" sz="2400" dirty="0">
                <a:latin typeface="Palatino Linotype" panose="02040502050505030304" pitchFamily="18" charset="0"/>
              </a:rPr>
              <a:t>static VI occurrences are negatively correlated with firm size and price, and positively correlated with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volatility.  </a:t>
            </a:r>
            <a:r>
              <a:rPr lang="en-US" altLang="ko-KR" sz="2400" dirty="0">
                <a:latin typeface="Palatino Linotype" panose="02040502050505030304" pitchFamily="18" charset="0"/>
              </a:rPr>
              <a:t>However, the correlation of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static </a:t>
            </a:r>
            <a:r>
              <a:rPr lang="en-US" altLang="ko-KR" sz="2400" dirty="0">
                <a:latin typeface="Palatino Linotype" panose="02040502050505030304" pitchFamily="18" charset="0"/>
              </a:rPr>
              <a:t>VI occurrences with volatility is much larger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.</a:t>
            </a:r>
          </a:p>
          <a:p>
            <a:pPr lvl="1">
              <a:buFont typeface="Palatino Linotype" panose="02040502050505030304" pitchFamily="18" charset="0"/>
              <a:buChar char="−"/>
            </a:pPr>
            <a:r>
              <a:rPr lang="en-US" altLang="ko-KR" sz="2400" dirty="0">
                <a:latin typeface="Palatino Linotype" panose="02040502050505030304" pitchFamily="18" charset="0"/>
              </a:rPr>
              <a:t>D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ynamic </a:t>
            </a:r>
            <a:r>
              <a:rPr lang="en-US" altLang="ko-KR" sz="2400" dirty="0">
                <a:latin typeface="Palatino Linotype" panose="02040502050505030304" pitchFamily="18" charset="0"/>
              </a:rPr>
              <a:t>VI occurrences are negatively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correlated </a:t>
            </a:r>
            <a:r>
              <a:rPr lang="en-US" altLang="ko-KR" sz="2400" dirty="0">
                <a:latin typeface="Palatino Linotype" panose="02040502050505030304" pitchFamily="18" charset="0"/>
              </a:rPr>
              <a:t>with </a:t>
            </a:r>
            <a:r>
              <a:rPr lang="en-US" altLang="ko-KR" sz="2400" i="1" dirty="0">
                <a:latin typeface="Palatino Linotype" panose="02040502050505030304" pitchFamily="18" charset="0"/>
              </a:rPr>
              <a:t>liquidity</a:t>
            </a:r>
            <a:r>
              <a:rPr lang="en-US" altLang="ko-KR" sz="2400" dirty="0">
                <a:latin typeface="Palatino Linotype" panose="02040502050505030304" pitchFamily="18" charset="0"/>
              </a:rPr>
              <a:t>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variables while static </a:t>
            </a:r>
            <a:r>
              <a:rPr lang="en-US" altLang="ko-KR" sz="2400" dirty="0">
                <a:latin typeface="Palatino Linotype" panose="02040502050505030304" pitchFamily="18" charset="0"/>
              </a:rPr>
              <a:t>VI occurrences are positively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correlated with trading </a:t>
            </a:r>
            <a:r>
              <a:rPr lang="en-US" altLang="ko-KR" sz="2400" dirty="0">
                <a:latin typeface="Palatino Linotype" panose="02040502050505030304" pitchFamily="18" charset="0"/>
              </a:rPr>
              <a:t>volume in shares and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KRW.</a:t>
            </a:r>
            <a:endParaRPr lang="en-US" altLang="ko-KR" sz="2400" dirty="0">
              <a:latin typeface="Palatino Linotype" panose="0204050205050503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666110"/>
              </p:ext>
            </p:extLst>
          </p:nvPr>
        </p:nvGraphicFramePr>
        <p:xfrm>
          <a:off x="191344" y="2348880"/>
          <a:ext cx="11809312" cy="19442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xmlns="" val="779501057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xmlns="" val="303629698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xmlns="" val="57946936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3127389893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143721923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464644734"/>
                    </a:ext>
                  </a:extLst>
                </a:gridCol>
                <a:gridCol w="1118601">
                  <a:extLst>
                    <a:ext uri="{9D8B030D-6E8A-4147-A177-3AD203B41FA5}">
                      <a16:colId xmlns:a16="http://schemas.microsoft.com/office/drawing/2014/main" xmlns="" val="685649794"/>
                    </a:ext>
                  </a:extLst>
                </a:gridCol>
                <a:gridCol w="1185655">
                  <a:extLst>
                    <a:ext uri="{9D8B030D-6E8A-4147-A177-3AD203B41FA5}">
                      <a16:colId xmlns:a16="http://schemas.microsoft.com/office/drawing/2014/main" xmlns="" val="1924463783"/>
                    </a:ext>
                  </a:extLst>
                </a:gridCol>
              </a:tblGrid>
              <a:tr h="346832">
                <a:tc rowSpan="2">
                  <a:txBody>
                    <a:bodyPr/>
                    <a:lstStyle/>
                    <a:p>
                      <a:pPr algn="ctr" latinLnBrk="0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+mn-lt"/>
                        </a:rPr>
                        <a:t> 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+mn-lt"/>
                        </a:rPr>
                        <a:t>Number of static VI </a:t>
                      </a:r>
                      <a:endParaRPr lang="en-US" sz="1600" kern="0" dirty="0" smtClean="0">
                        <a:effectLst/>
                        <a:latin typeface="+mn-lt"/>
                      </a:endParaRPr>
                    </a:p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effectLst/>
                          <a:latin typeface="+mn-lt"/>
                        </a:rPr>
                        <a:t>occurrences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i="1" dirty="0" err="1" smtClean="0"/>
                        <a:t>volume</a:t>
                      </a:r>
                      <a:r>
                        <a:rPr lang="en-US" altLang="ko-KR" sz="1600" dirty="0" err="1" smtClean="0"/>
                        <a:t>_</a:t>
                      </a:r>
                      <a:r>
                        <a:rPr lang="en-US" altLang="ko-KR" sz="1600" i="1" dirty="0" err="1" smtClean="0"/>
                        <a:t>share</a:t>
                      </a:r>
                      <a:r>
                        <a:rPr lang="en-US" sz="1600" kern="0" dirty="0">
                          <a:effectLst/>
                          <a:latin typeface="+mn-lt"/>
                        </a:rPr>
                        <a:t> 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i="1" dirty="0" err="1" smtClean="0"/>
                        <a:t>volume</a:t>
                      </a:r>
                      <a:r>
                        <a:rPr lang="en-US" altLang="ko-KR" sz="1600" dirty="0" err="1" smtClean="0"/>
                        <a:t>_</a:t>
                      </a:r>
                      <a:r>
                        <a:rPr lang="en-US" altLang="ko-KR" sz="1600" i="1" dirty="0" err="1" smtClean="0"/>
                        <a:t>value</a:t>
                      </a:r>
                      <a:r>
                        <a:rPr lang="en-US" sz="1600" kern="0" dirty="0">
                          <a:effectLst/>
                          <a:latin typeface="+mn-lt"/>
                        </a:rPr>
                        <a:t> 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600" i="1" kern="0" dirty="0" err="1" smtClean="0">
                          <a:effectLst/>
                          <a:latin typeface="+mn-lt"/>
                        </a:rPr>
                        <a:t>mkt_cap</a:t>
                      </a:r>
                      <a:r>
                        <a:rPr lang="en-US" sz="1600" kern="0" dirty="0">
                          <a:effectLst/>
                          <a:latin typeface="+mn-lt"/>
                        </a:rPr>
                        <a:t> 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600" i="1" kern="0" dirty="0" err="1" smtClean="0">
                          <a:effectLst/>
                          <a:latin typeface="+mn-lt"/>
                        </a:rPr>
                        <a:t>prc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 smtClean="0">
                          <a:effectLst/>
                          <a:latin typeface="+mn-lt"/>
                        </a:rPr>
                        <a:t>Volatility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6781603"/>
                  </a:ext>
                </a:extLst>
              </a:tr>
              <a:tr h="3468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600" i="1" kern="0" dirty="0" err="1" smtClean="0">
                          <a:effectLst/>
                          <a:latin typeface="+mn-lt"/>
                        </a:rPr>
                        <a:t>std_dev</a:t>
                      </a:r>
                      <a:endParaRPr lang="ko-KR" sz="1600" i="1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600" i="1" dirty="0" err="1" smtClean="0"/>
                        <a:t>intra_vol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36584082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+mn-lt"/>
                        </a:rPr>
                        <a:t>Number of </a:t>
                      </a:r>
                      <a:r>
                        <a:rPr lang="en-US" sz="1600" b="1" kern="0" dirty="0">
                          <a:effectLst/>
                          <a:latin typeface="+mn-lt"/>
                        </a:rPr>
                        <a:t>dynamic VI </a:t>
                      </a:r>
                      <a:r>
                        <a:rPr lang="en-US" sz="1600" kern="0" dirty="0">
                          <a:effectLst/>
                          <a:latin typeface="+mn-lt"/>
                        </a:rPr>
                        <a:t>occurrences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0.3122</a:t>
                      </a:r>
                      <a:r>
                        <a:rPr lang="en-US" sz="1800" kern="100" baseline="30000" dirty="0">
                          <a:effectLst/>
                          <a:latin typeface="+mn-lt"/>
                        </a:rPr>
                        <a:t>***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-0.1113</a:t>
                      </a:r>
                      <a:r>
                        <a:rPr lang="en-US" sz="1800" kern="100" baseline="30000" dirty="0">
                          <a:effectLst/>
                          <a:latin typeface="+mn-lt"/>
                        </a:rPr>
                        <a:t>***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-0.1175</a:t>
                      </a:r>
                      <a:r>
                        <a:rPr lang="en-US" sz="1800" kern="100" baseline="30000" dirty="0">
                          <a:effectLst/>
                          <a:latin typeface="+mn-lt"/>
                        </a:rPr>
                        <a:t>***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-0.2361</a:t>
                      </a:r>
                      <a:r>
                        <a:rPr lang="en-US" sz="1800" kern="100" baseline="30000" dirty="0">
                          <a:effectLst/>
                          <a:latin typeface="+mn-lt"/>
                        </a:rPr>
                        <a:t>***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-0.0169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0.2946</a:t>
                      </a:r>
                      <a:r>
                        <a:rPr lang="en-US" sz="1800" kern="100" baseline="30000" dirty="0">
                          <a:effectLst/>
                          <a:latin typeface="+mn-lt"/>
                        </a:rPr>
                        <a:t>***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0.2346</a:t>
                      </a:r>
                      <a:r>
                        <a:rPr lang="en-US" sz="1800" kern="100" baseline="30000" dirty="0">
                          <a:effectLst/>
                          <a:latin typeface="+mn-lt"/>
                        </a:rPr>
                        <a:t>***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30506589"/>
                  </a:ext>
                </a:extLst>
              </a:tr>
              <a:tr h="625276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+mn-lt"/>
                        </a:rPr>
                        <a:t>Number of </a:t>
                      </a:r>
                      <a:r>
                        <a:rPr lang="en-US" sz="1600" b="1" kern="0" dirty="0">
                          <a:effectLst/>
                          <a:latin typeface="+mn-lt"/>
                        </a:rPr>
                        <a:t>static VI </a:t>
                      </a:r>
                      <a:r>
                        <a:rPr lang="en-US" sz="1600" b="1" kern="0" dirty="0" smtClean="0">
                          <a:effectLst/>
                          <a:latin typeface="+mn-lt"/>
                        </a:rPr>
                        <a:t/>
                      </a:r>
                      <a:br>
                        <a:rPr lang="en-US" sz="1600" b="1" kern="0" dirty="0" smtClean="0">
                          <a:effectLst/>
                          <a:latin typeface="+mn-lt"/>
                        </a:rPr>
                      </a:br>
                      <a:r>
                        <a:rPr lang="en-US" sz="1600" kern="0" dirty="0" smtClean="0">
                          <a:effectLst/>
                          <a:latin typeface="+mn-lt"/>
                        </a:rPr>
                        <a:t>occurrences</a:t>
                      </a:r>
                      <a:endParaRPr lang="ko-KR" sz="16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0.2325</a:t>
                      </a:r>
                      <a:r>
                        <a:rPr lang="en-US" sz="1800" kern="100" baseline="30000" dirty="0">
                          <a:effectLst/>
                          <a:latin typeface="+mn-lt"/>
                        </a:rPr>
                        <a:t>***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0.1834</a:t>
                      </a:r>
                      <a:r>
                        <a:rPr lang="en-US" sz="1800" kern="100" baseline="30000" dirty="0">
                          <a:effectLst/>
                          <a:latin typeface="+mn-lt"/>
                        </a:rPr>
                        <a:t>***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-0.1862</a:t>
                      </a:r>
                      <a:r>
                        <a:rPr lang="en-US" sz="1800" kern="100" baseline="30000" dirty="0">
                          <a:effectLst/>
                          <a:latin typeface="+mn-lt"/>
                        </a:rPr>
                        <a:t>***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-0.0676</a:t>
                      </a:r>
                      <a:r>
                        <a:rPr lang="en-US" sz="1800" kern="100" baseline="30000" dirty="0">
                          <a:effectLst/>
                          <a:latin typeface="+mn-lt"/>
                        </a:rPr>
                        <a:t>***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0.7330</a:t>
                      </a:r>
                      <a:r>
                        <a:rPr lang="en-US" sz="1800" kern="100" baseline="30000" dirty="0">
                          <a:effectLst/>
                          <a:latin typeface="+mn-lt"/>
                        </a:rPr>
                        <a:t>***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+mn-lt"/>
                        </a:rPr>
                        <a:t>0.6979</a:t>
                      </a:r>
                      <a:r>
                        <a:rPr lang="en-US" sz="1800" kern="100" baseline="30000" dirty="0">
                          <a:effectLst/>
                          <a:latin typeface="+mn-lt"/>
                        </a:rPr>
                        <a:t>***</a:t>
                      </a:r>
                      <a:endParaRPr lang="ko-KR" sz="1800" kern="100" dirty="0">
                        <a:solidFill>
                          <a:srgbClr val="000000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4770" marR="64770" marT="17780" marB="1778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543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3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Price Stabilization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48261"/>
            <a:ext cx="10972800" cy="5049090"/>
          </a:xfrm>
        </p:spPr>
        <p:txBody>
          <a:bodyPr>
            <a:normAutofit/>
          </a:bodyPr>
          <a:lstStyle/>
          <a:p>
            <a:pPr marL="354013" indent="-296863">
              <a:spcBef>
                <a:spcPts val="0"/>
              </a:spcBef>
              <a:spcAft>
                <a:spcPts val="300"/>
              </a:spcAft>
            </a:pPr>
            <a:r>
              <a:rPr lang="en-US" altLang="ko-KR" sz="2800" b="1" dirty="0" smtClean="0">
                <a:latin typeface="Palatino Linotype" panose="02040502050505030304" pitchFamily="18" charset="0"/>
              </a:rPr>
              <a:t>Test Method: Binomial Distribution Analysis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(</a:t>
            </a:r>
            <a:r>
              <a:rPr lang="en-US" altLang="ko-KR" sz="2400" dirty="0" err="1" smtClean="0">
                <a:latin typeface="Palatino Linotype" panose="02040502050505030304" pitchFamily="18" charset="0"/>
              </a:rPr>
              <a:t>Eom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 and Park, 2016)</a:t>
            </a:r>
            <a:endParaRPr lang="en-US" altLang="ko-KR" sz="2400" dirty="0">
              <a:latin typeface="Palatino Linotype" panose="02040502050505030304" pitchFamily="18" charset="0"/>
            </a:endParaRPr>
          </a:p>
          <a:p>
            <a:pPr lvl="1"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If dynamic </a:t>
            </a:r>
            <a:r>
              <a:rPr lang="en-US" altLang="ko-KR" sz="2400" dirty="0">
                <a:latin typeface="Palatino Linotype" panose="02040502050505030304" pitchFamily="18" charset="0"/>
              </a:rPr>
              <a:t>(static)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VI </a:t>
            </a:r>
            <a:r>
              <a:rPr lang="en-US" altLang="ko-KR" sz="2400" i="1" dirty="0">
                <a:latin typeface="Palatino Linotype" panose="02040502050505030304" pitchFamily="18" charset="0"/>
              </a:rPr>
              <a:t>effectively stabilize </a:t>
            </a:r>
            <a:r>
              <a:rPr lang="en-US" altLang="ko-KR" sz="2400" dirty="0">
                <a:latin typeface="Palatino Linotype" panose="02040502050505030304" pitchFamily="18" charset="0"/>
              </a:rPr>
              <a:t>the price, then two consecutive price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changes </a:t>
            </a:r>
            <a:r>
              <a:rPr lang="en-US" altLang="ko-KR" sz="2400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surrounding the potential execution price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, </a:t>
            </a:r>
          </a:p>
          <a:p>
            <a:pPr marL="1314450" lvl="2" indent="-457200">
              <a:buAutoNum type="arabicParenBoth"/>
            </a:pPr>
            <a:r>
              <a:rPr lang="en-US" altLang="ko-KR" dirty="0" smtClean="0">
                <a:latin typeface="Palatino Linotype" panose="02040502050505030304" pitchFamily="18" charset="0"/>
              </a:rPr>
              <a:t>the one between </a:t>
            </a:r>
            <a:r>
              <a:rPr lang="en-US" altLang="ko-KR" dirty="0">
                <a:latin typeface="Palatino Linotype" panose="02040502050505030304" pitchFamily="18" charset="0"/>
              </a:rPr>
              <a:t>the last execution (last call auction) price and </a:t>
            </a:r>
            <a:r>
              <a:rPr lang="en-US" altLang="ko-KR" b="1" dirty="0">
                <a:latin typeface="Palatino Linotype" panose="02040502050505030304" pitchFamily="18" charset="0"/>
              </a:rPr>
              <a:t>the potential execution price </a:t>
            </a:r>
            <a:endParaRPr lang="en-US" altLang="ko-KR" b="1" dirty="0" smtClean="0">
              <a:latin typeface="Palatino Linotype" panose="02040502050505030304" pitchFamily="18" charset="0"/>
            </a:endParaRPr>
          </a:p>
          <a:p>
            <a:pPr marL="1314450" lvl="2" indent="-457200">
              <a:buAutoNum type="arabicParenBoth"/>
            </a:pPr>
            <a:r>
              <a:rPr lang="en-US" altLang="ko-KR" dirty="0" smtClean="0">
                <a:latin typeface="Palatino Linotype" panose="02040502050505030304" pitchFamily="18" charset="0"/>
              </a:rPr>
              <a:t>the other one between </a:t>
            </a:r>
            <a:r>
              <a:rPr lang="en-US" altLang="ko-KR" b="1" dirty="0">
                <a:latin typeface="Palatino Linotype" panose="02040502050505030304" pitchFamily="18" charset="0"/>
              </a:rPr>
              <a:t>the potential execution price </a:t>
            </a:r>
            <a:r>
              <a:rPr lang="en-US" altLang="ko-KR" dirty="0">
                <a:latin typeface="Palatino Linotype" panose="02040502050505030304" pitchFamily="18" charset="0"/>
              </a:rPr>
              <a:t>and the call auction </a:t>
            </a:r>
            <a:r>
              <a:rPr lang="en-US" altLang="ko-KR" dirty="0" smtClean="0">
                <a:latin typeface="Palatino Linotype" panose="02040502050505030304" pitchFamily="18" charset="0"/>
              </a:rPr>
              <a:t>price, </a:t>
            </a:r>
          </a:p>
          <a:p>
            <a:pPr marL="857250" lvl="2" indent="0">
              <a:buNone/>
            </a:pPr>
            <a:r>
              <a:rPr lang="en-US" altLang="ko-KR" dirty="0" smtClean="0">
                <a:latin typeface="Palatino Linotype" panose="02040502050505030304" pitchFamily="18" charset="0"/>
              </a:rPr>
              <a:t>will tend </a:t>
            </a:r>
            <a:r>
              <a:rPr lang="en-US" altLang="ko-KR" dirty="0">
                <a:latin typeface="Palatino Linotype" panose="02040502050505030304" pitchFamily="18" charset="0"/>
              </a:rPr>
              <a:t>to show a </a:t>
            </a:r>
            <a:r>
              <a:rPr lang="en-US" altLang="ko-KR" i="1" dirty="0" smtClean="0">
                <a:latin typeface="Palatino Linotype" panose="02040502050505030304" pitchFamily="18" charset="0"/>
              </a:rPr>
              <a:t>reversal.</a:t>
            </a:r>
            <a:endParaRPr lang="en-US" altLang="ko-KR" i="1" dirty="0">
              <a:latin typeface="Palatino Linotype" panose="0204050205050503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06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Price Stabilization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2501838"/>
            <a:ext cx="10972800" cy="3141787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3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Price Stabilization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48261"/>
            <a:ext cx="10972800" cy="5049090"/>
          </a:xfrm>
        </p:spPr>
        <p:txBody>
          <a:bodyPr>
            <a:normAutofit fontScale="92500" lnSpcReduction="10000"/>
          </a:bodyPr>
          <a:lstStyle/>
          <a:p>
            <a:pPr marL="354013" indent="-296863">
              <a:spcBef>
                <a:spcPts val="0"/>
              </a:spcBef>
              <a:spcAft>
                <a:spcPts val="300"/>
              </a:spcAft>
            </a:pPr>
            <a:r>
              <a:rPr lang="en-US" altLang="ko-KR" sz="2800" b="1" dirty="0" smtClean="0">
                <a:latin typeface="Palatino Linotype" panose="02040502050505030304" pitchFamily="18" charset="0"/>
              </a:rPr>
              <a:t>To test this,</a:t>
            </a:r>
            <a:endParaRPr lang="en-US" altLang="ko-KR" sz="2800" b="1" dirty="0">
              <a:latin typeface="Palatino Linotype" panose="02040502050505030304" pitchFamily="18" charset="0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000" dirty="0" smtClean="0">
                <a:latin typeface="Palatino Linotype" panose="02040502050505030304" pitchFamily="18" charset="0"/>
              </a:rPr>
              <a:t>If dynamic </a:t>
            </a:r>
            <a:r>
              <a:rPr lang="en-US" altLang="ko-KR" sz="2000" dirty="0">
                <a:latin typeface="Palatino Linotype" panose="02040502050505030304" pitchFamily="18" charset="0"/>
              </a:rPr>
              <a:t>(static) </a:t>
            </a:r>
            <a:r>
              <a:rPr lang="en-US" altLang="ko-KR" sz="2000" dirty="0" smtClean="0">
                <a:latin typeface="Palatino Linotype" panose="02040502050505030304" pitchFamily="18" charset="0"/>
              </a:rPr>
              <a:t>VI </a:t>
            </a:r>
            <a:r>
              <a:rPr lang="en-US" altLang="ko-KR" sz="2000" i="1" dirty="0">
                <a:latin typeface="Palatino Linotype" panose="02040502050505030304" pitchFamily="18" charset="0"/>
              </a:rPr>
              <a:t>effectively stabilize </a:t>
            </a:r>
            <a:r>
              <a:rPr lang="en-US" altLang="ko-KR" sz="2000" dirty="0">
                <a:latin typeface="Palatino Linotype" panose="02040502050505030304" pitchFamily="18" charset="0"/>
              </a:rPr>
              <a:t>the price, then two consecutive price changes, </a:t>
            </a:r>
            <a:endParaRPr lang="en-US" altLang="ko-KR" sz="2000" dirty="0" smtClean="0">
              <a:latin typeface="Palatino Linotype" panose="02040502050505030304" pitchFamily="18" charset="0"/>
            </a:endParaRPr>
          </a:p>
          <a:p>
            <a:pPr marL="1314450" lvl="2" indent="-457200">
              <a:spcBef>
                <a:spcPts val="0"/>
              </a:spcBef>
              <a:spcAft>
                <a:spcPts val="300"/>
              </a:spcAft>
              <a:buAutoNum type="arabicParenBoth"/>
            </a:pPr>
            <a:r>
              <a:rPr lang="en-US" altLang="ko-KR" sz="2000" dirty="0" smtClean="0">
                <a:latin typeface="Palatino Linotype" panose="02040502050505030304" pitchFamily="18" charset="0"/>
              </a:rPr>
              <a:t>the one between </a:t>
            </a:r>
            <a:r>
              <a:rPr lang="en-US" altLang="ko-KR" sz="2000" dirty="0">
                <a:latin typeface="Palatino Linotype" panose="02040502050505030304" pitchFamily="18" charset="0"/>
              </a:rPr>
              <a:t>the last execution (last call auction) price and the potential execution price </a:t>
            </a:r>
            <a:endParaRPr lang="en-US" altLang="ko-KR" sz="2000" dirty="0" smtClean="0">
              <a:latin typeface="Palatino Linotype" panose="02040502050505030304" pitchFamily="18" charset="0"/>
            </a:endParaRPr>
          </a:p>
          <a:p>
            <a:pPr marL="1314450" lvl="2" indent="-457200">
              <a:spcBef>
                <a:spcPts val="0"/>
              </a:spcBef>
              <a:spcAft>
                <a:spcPts val="300"/>
              </a:spcAft>
              <a:buAutoNum type="arabicParenBoth"/>
            </a:pPr>
            <a:r>
              <a:rPr lang="en-US" altLang="ko-KR" sz="2000" dirty="0" smtClean="0">
                <a:latin typeface="Palatino Linotype" panose="02040502050505030304" pitchFamily="18" charset="0"/>
              </a:rPr>
              <a:t>the other one between </a:t>
            </a:r>
            <a:r>
              <a:rPr lang="en-US" altLang="ko-KR" sz="2000" dirty="0">
                <a:latin typeface="Palatino Linotype" panose="02040502050505030304" pitchFamily="18" charset="0"/>
              </a:rPr>
              <a:t>the potential execution price and the call auction </a:t>
            </a:r>
            <a:r>
              <a:rPr lang="en-US" altLang="ko-KR" sz="2000" dirty="0" smtClean="0">
                <a:latin typeface="Palatino Linotype" panose="02040502050505030304" pitchFamily="18" charset="0"/>
              </a:rPr>
              <a:t>price,</a:t>
            </a:r>
            <a:br>
              <a:rPr lang="en-US" altLang="ko-KR" sz="2000" dirty="0" smtClean="0">
                <a:latin typeface="Palatino Linotype" panose="02040502050505030304" pitchFamily="18" charset="0"/>
              </a:rPr>
            </a:br>
            <a:r>
              <a:rPr lang="en-US" altLang="ko-KR" sz="2000" dirty="0" smtClean="0">
                <a:latin typeface="Palatino Linotype" panose="02040502050505030304" pitchFamily="18" charset="0"/>
              </a:rPr>
              <a:t>will tend </a:t>
            </a:r>
            <a:r>
              <a:rPr lang="en-US" altLang="ko-KR" sz="2000" dirty="0">
                <a:latin typeface="Palatino Linotype" panose="02040502050505030304" pitchFamily="18" charset="0"/>
              </a:rPr>
              <a:t>to show a </a:t>
            </a:r>
            <a:r>
              <a:rPr lang="en-US" altLang="ko-KR" sz="2000" i="1" dirty="0" smtClean="0">
                <a:latin typeface="Palatino Linotype" panose="02040502050505030304" pitchFamily="18" charset="0"/>
              </a:rPr>
              <a:t>reversal.</a:t>
            </a:r>
          </a:p>
          <a:p>
            <a:pPr marL="0" lvl="2" indent="0">
              <a:spcBef>
                <a:spcPts val="0"/>
              </a:spcBef>
              <a:spcAft>
                <a:spcPts val="300"/>
              </a:spcAft>
              <a:buNone/>
            </a:pPr>
            <a:endParaRPr lang="en-US" altLang="ko-KR" sz="1200" dirty="0" smtClean="0">
              <a:latin typeface="Palatino Linotype" panose="02040502050505030304" pitchFamily="18" charset="0"/>
            </a:endParaRPr>
          </a:p>
          <a:p>
            <a:pPr marL="452438" lvl="2" indent="-452438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2800" b="1" dirty="0">
                <a:solidFill>
                  <a:srgbClr val="0000FF"/>
                </a:solidFill>
                <a:latin typeface="Palatino Linotype" panose="02040502050505030304" pitchFamily="18" charset="0"/>
              </a:rPr>
              <a:t>⇒ Count the number of </a:t>
            </a:r>
            <a:r>
              <a:rPr lang="en-US" altLang="ko-KR" sz="2800" b="1" i="1" dirty="0">
                <a:solidFill>
                  <a:srgbClr val="0000FF"/>
                </a:solidFill>
                <a:latin typeface="Palatino Linotype" panose="02040502050505030304" pitchFamily="18" charset="0"/>
              </a:rPr>
              <a:t>reversals</a:t>
            </a:r>
            <a:r>
              <a:rPr lang="en-US" altLang="ko-KR" sz="2800" b="1" dirty="0">
                <a:solidFill>
                  <a:srgbClr val="0000FF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ko-KR" sz="2800" dirty="0" smtClean="0">
                <a:latin typeface="Palatino Linotype" panose="02040502050505030304" pitchFamily="18" charset="0"/>
              </a:rPr>
              <a:t>(stabilization) </a:t>
            </a:r>
            <a:r>
              <a:rPr lang="en-US" altLang="ko-KR" sz="2800" b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/ </a:t>
            </a:r>
            <a:br>
              <a:rPr lang="en-US" altLang="ko-KR" sz="2800" b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</a:br>
            <a:r>
              <a:rPr lang="en-US" altLang="ko-KR" sz="2800" b="1" i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continuations </a:t>
            </a:r>
            <a:r>
              <a:rPr lang="en-US" altLang="ko-KR" sz="2800" dirty="0" smtClean="0">
                <a:latin typeface="Palatino Linotype" panose="02040502050505030304" pitchFamily="18" charset="0"/>
              </a:rPr>
              <a:t>(destabilization). </a:t>
            </a:r>
          </a:p>
          <a:p>
            <a:pPr marL="723900" lvl="2" indent="-279400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600" dirty="0" smtClean="0">
                <a:latin typeface="Palatino Linotype" panose="02040502050505030304" pitchFamily="18" charset="0"/>
              </a:rPr>
              <a:t>(The </a:t>
            </a:r>
            <a:r>
              <a:rPr lang="en-US" altLang="ko-KR" sz="2600" dirty="0">
                <a:latin typeface="Palatino Linotype" panose="02040502050505030304" pitchFamily="18" charset="0"/>
              </a:rPr>
              <a:t>potential execution price reflects a temporary imbalance of supply and </a:t>
            </a:r>
            <a:r>
              <a:rPr lang="en-US" altLang="ko-KR" sz="2600" dirty="0" smtClean="0">
                <a:latin typeface="Palatino Linotype" panose="02040502050505030304" pitchFamily="18" charset="0"/>
              </a:rPr>
              <a:t>demand).</a:t>
            </a:r>
          </a:p>
          <a:p>
            <a:pPr marL="452438" lvl="2" indent="-452438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2800" b="1" dirty="0">
                <a:solidFill>
                  <a:srgbClr val="0000FF"/>
                </a:solidFill>
                <a:latin typeface="Palatino Linotype" panose="02040502050505030304" pitchFamily="18" charset="0"/>
              </a:rPr>
              <a:t>⇒ </a:t>
            </a:r>
            <a:r>
              <a:rPr lang="en-US" altLang="ko-KR" sz="2800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And </a:t>
            </a:r>
            <a:r>
              <a:rPr lang="en-US" altLang="ko-KR" sz="2800" b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t</a:t>
            </a:r>
            <a:r>
              <a:rPr lang="en-US" altLang="ko-KR" sz="2800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hen, compare them </a:t>
            </a:r>
            <a:r>
              <a:rPr lang="en-US" altLang="ko-KR" sz="2800" b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using binomial distribution analysis</a:t>
            </a:r>
            <a:r>
              <a:rPr lang="en-US" altLang="ko-KR" sz="2800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.</a:t>
            </a:r>
          </a:p>
          <a:p>
            <a:pPr marL="715963" lvl="2" indent="-263525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600" dirty="0" smtClean="0">
                <a:latin typeface="Palatino Linotype" panose="02040502050505030304" pitchFamily="18" charset="0"/>
              </a:rPr>
              <a:t>If the potential execution price accurately reflects information available to the market, the probability of </a:t>
            </a:r>
            <a:r>
              <a:rPr lang="en-US" altLang="ko-KR" sz="2600" i="1" dirty="0" smtClean="0">
                <a:latin typeface="Palatino Linotype" panose="02040502050505030304" pitchFamily="18" charset="0"/>
              </a:rPr>
              <a:t>reversal</a:t>
            </a:r>
            <a:r>
              <a:rPr lang="en-US" altLang="ko-KR" sz="2600" dirty="0" smtClean="0">
                <a:latin typeface="Palatino Linotype" panose="02040502050505030304" pitchFamily="18" charset="0"/>
              </a:rPr>
              <a:t> should be equal to the probability of </a:t>
            </a:r>
            <a:r>
              <a:rPr lang="en-US" altLang="ko-KR" sz="2600" i="1" dirty="0" smtClean="0">
                <a:latin typeface="Palatino Linotype" panose="02040502050505030304" pitchFamily="18" charset="0"/>
              </a:rPr>
              <a:t>continuation</a:t>
            </a:r>
            <a:r>
              <a:rPr lang="en-US" altLang="ko-KR" sz="2600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.</a:t>
            </a:r>
            <a:r>
              <a:rPr lang="en-US" altLang="ko-KR" sz="2600" dirty="0" smtClean="0">
                <a:latin typeface="Palatino Linotype" panose="02040502050505030304" pitchFamily="18" charset="0"/>
              </a:rPr>
              <a:t> </a:t>
            </a:r>
            <a:endParaRPr lang="en-US" altLang="ko-KR" sz="2600" dirty="0">
              <a:latin typeface="Palatino Linotype" panose="0204050205050503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402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Price Stabilization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48261"/>
            <a:ext cx="10972800" cy="5049090"/>
          </a:xfrm>
        </p:spPr>
        <p:txBody>
          <a:bodyPr>
            <a:normAutofit/>
          </a:bodyPr>
          <a:lstStyle/>
          <a:p>
            <a:pPr marL="354013" indent="-296863">
              <a:spcBef>
                <a:spcPts val="0"/>
              </a:spcBef>
              <a:spcAft>
                <a:spcPts val="300"/>
              </a:spcAft>
            </a:pPr>
            <a:r>
              <a:rPr lang="en-US" altLang="ko-KR" sz="2800" b="1" dirty="0" smtClean="0">
                <a:latin typeface="Palatino Linotype" panose="02040502050505030304" pitchFamily="18" charset="0"/>
              </a:rPr>
              <a:t>Results from binomial distribution analysis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For </a:t>
            </a:r>
            <a:r>
              <a:rPr lang="en-US" altLang="ko-KR" sz="2400" dirty="0">
                <a:latin typeface="Palatino Linotype" panose="02040502050505030304" pitchFamily="18" charset="0"/>
              </a:rPr>
              <a:t>dynamic VI,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the </a:t>
            </a:r>
            <a:r>
              <a:rPr lang="en-US" altLang="ko-KR" sz="2400" dirty="0">
                <a:latin typeface="Palatino Linotype" panose="02040502050505030304" pitchFamily="18" charset="0"/>
              </a:rPr>
              <a:t>proportion of reversals is indeed significantly greater than 0.5 </a:t>
            </a:r>
            <a:r>
              <a:rPr lang="en-US" altLang="ko-KR" sz="2400" b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(≈ 0.8) </a:t>
            </a:r>
            <a:r>
              <a:rPr lang="en-US" altLang="ko-KR" sz="2400" dirty="0">
                <a:latin typeface="Palatino Linotype" panose="02040502050505030304" pitchFamily="18" charset="0"/>
              </a:rPr>
              <a:t>for common stocks during the opening and closing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auctions, but not </a:t>
            </a:r>
            <a:r>
              <a:rPr lang="en-US" altLang="ko-KR" sz="2400" dirty="0">
                <a:latin typeface="Palatino Linotype" panose="02040502050505030304" pitchFamily="18" charset="0"/>
              </a:rPr>
              <a:t>for static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VI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75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Price Stabilization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1548261"/>
            <a:ext cx="11521280" cy="5049090"/>
          </a:xfrm>
        </p:spPr>
        <p:txBody>
          <a:bodyPr>
            <a:normAutofit/>
          </a:bodyPr>
          <a:lstStyle/>
          <a:p>
            <a:pPr marL="354013" indent="-296863">
              <a:spcBef>
                <a:spcPts val="0"/>
              </a:spcBef>
              <a:spcAft>
                <a:spcPts val="300"/>
              </a:spcAft>
            </a:pPr>
            <a:r>
              <a:rPr lang="en-US" altLang="ko-KR" sz="2800" b="1" dirty="0" smtClean="0">
                <a:latin typeface="Palatino Linotype" panose="02040502050505030304" pitchFamily="18" charset="0"/>
              </a:rPr>
              <a:t>To test this,</a:t>
            </a:r>
          </a:p>
          <a:p>
            <a:pPr marL="57150" indent="0">
              <a:spcBef>
                <a:spcPts val="0"/>
              </a:spcBef>
              <a:spcAft>
                <a:spcPts val="300"/>
              </a:spcAft>
              <a:buNone/>
            </a:pPr>
            <a:endParaRPr lang="en-US" altLang="ko-KR" sz="1200" b="1" dirty="0">
              <a:latin typeface="Palatino Linotype" panose="02040502050505030304" pitchFamily="18" charset="0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Percentage </a:t>
            </a:r>
            <a:r>
              <a:rPr lang="en-US" altLang="ko-KR" sz="2400" dirty="0">
                <a:latin typeface="Palatino Linotype" panose="02040502050505030304" pitchFamily="18" charset="0"/>
              </a:rPr>
              <a:t>measures of price stabilization and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continuation (</a:t>
            </a:r>
            <a:r>
              <a:rPr lang="en-US" altLang="ko-KR" sz="2400" dirty="0" err="1" smtClean="0">
                <a:latin typeface="Palatino Linotype" panose="02040502050505030304" pitchFamily="18" charset="0"/>
              </a:rPr>
              <a:t>destabilzation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)</a:t>
            </a:r>
          </a:p>
          <a:p>
            <a:pPr marL="57150" indent="0" algn="ctr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2400" i="1" dirty="0" smtClean="0">
                <a:latin typeface="Palatino Linotype" panose="02040502050505030304" pitchFamily="18" charset="0"/>
              </a:rPr>
              <a:t>(call auction price - potential execution price)×100</a:t>
            </a:r>
          </a:p>
          <a:p>
            <a:pPr marL="57150" indent="0" algn="ctr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2400" i="1" dirty="0" smtClean="0">
                <a:latin typeface="Palatino Linotype" panose="02040502050505030304" pitchFamily="18" charset="0"/>
              </a:rPr>
              <a:t>(potential execution price – last execution or last call auction price)</a:t>
            </a:r>
          </a:p>
          <a:p>
            <a:pPr marL="857250" lvl="2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i="1" dirty="0">
                <a:latin typeface="Palatino Linotype" panose="02040502050505030304" pitchFamily="18" charset="0"/>
              </a:rPr>
              <a:t> </a:t>
            </a:r>
            <a:r>
              <a:rPr lang="en-US" altLang="ko-KR" i="1" dirty="0" smtClean="0">
                <a:latin typeface="Palatino Linotype" panose="02040502050505030304" pitchFamily="18" charset="0"/>
              </a:rPr>
              <a:t>                                 over </a:t>
            </a:r>
            <a:r>
              <a:rPr lang="en-US" altLang="ko-KR" i="1" dirty="0">
                <a:latin typeface="Palatino Linotype" panose="02040502050505030304" pitchFamily="18" charset="0"/>
              </a:rPr>
              <a:t>the set of reversals and continuations, </a:t>
            </a:r>
            <a:r>
              <a:rPr lang="en-US" altLang="ko-KR" b="1" i="1" dirty="0" smtClean="0">
                <a:latin typeface="Palatino Linotype" panose="02040502050505030304" pitchFamily="18" charset="0"/>
              </a:rPr>
              <a:t>respectively</a:t>
            </a:r>
            <a:r>
              <a:rPr lang="en-US" altLang="ko-KR" i="1" dirty="0" smtClean="0">
                <a:latin typeface="Palatino Linotype" panose="02040502050505030304" pitchFamily="18" charset="0"/>
              </a:rPr>
              <a:t>.</a:t>
            </a:r>
          </a:p>
          <a:p>
            <a:pPr marL="857250" lvl="2" indent="0">
              <a:spcBef>
                <a:spcPts val="0"/>
              </a:spcBef>
              <a:spcAft>
                <a:spcPts val="300"/>
              </a:spcAft>
              <a:buNone/>
            </a:pPr>
            <a:endParaRPr lang="en-US" altLang="ko-KR" sz="800" dirty="0" smtClean="0">
              <a:latin typeface="Palatino Linotype" panose="02040502050505030304" pitchFamily="18" charset="0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Net price-stabilization effect</a:t>
            </a:r>
          </a:p>
          <a:p>
            <a:pPr marL="457200" lvl="1" indent="0" algn="ctr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2400" i="1" dirty="0" smtClean="0">
                <a:latin typeface="Palatino Linotype" panose="02040502050505030304" pitchFamily="18" charset="0"/>
              </a:rPr>
              <a:t>- (</a:t>
            </a:r>
            <a:r>
              <a:rPr lang="en-US" altLang="ko-KR" sz="2400" i="1" dirty="0">
                <a:latin typeface="Palatino Linotype" panose="02040502050505030304" pitchFamily="18" charset="0"/>
              </a:rPr>
              <a:t>call auction price - potential execution price)×</a:t>
            </a:r>
            <a:r>
              <a:rPr lang="en-US" altLang="ko-KR" sz="2400" i="1" dirty="0" smtClean="0">
                <a:latin typeface="Palatino Linotype" panose="02040502050505030304" pitchFamily="18" charset="0"/>
              </a:rPr>
              <a:t>100</a:t>
            </a:r>
          </a:p>
          <a:p>
            <a:pPr marL="457200" lvl="1" indent="0" algn="ctr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2400" i="1" dirty="0" smtClean="0">
                <a:latin typeface="Palatino Linotype" panose="02040502050505030304" pitchFamily="18" charset="0"/>
              </a:rPr>
              <a:t>(potential </a:t>
            </a:r>
            <a:r>
              <a:rPr lang="en-US" altLang="ko-KR" sz="2400" i="1" dirty="0">
                <a:latin typeface="Palatino Linotype" panose="02040502050505030304" pitchFamily="18" charset="0"/>
              </a:rPr>
              <a:t>execution price – last execution or last call auction price) </a:t>
            </a:r>
            <a:endParaRPr lang="en-US" altLang="ko-KR" sz="2400" i="1" dirty="0" smtClean="0">
              <a:latin typeface="Palatino Linotype" panose="02040502050505030304" pitchFamily="18" charset="0"/>
            </a:endParaRPr>
          </a:p>
          <a:p>
            <a:pPr marL="457200" lvl="1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altLang="ko-KR" sz="2400" i="1" dirty="0">
                <a:latin typeface="Palatino Linotype" panose="02040502050505030304" pitchFamily="18" charset="0"/>
              </a:rPr>
              <a:t> </a:t>
            </a:r>
            <a:r>
              <a:rPr lang="en-US" altLang="ko-KR" sz="2400" i="1" dirty="0" smtClean="0">
                <a:latin typeface="Palatino Linotype" panose="02040502050505030304" pitchFamily="18" charset="0"/>
              </a:rPr>
              <a:t>                                          over </a:t>
            </a:r>
            <a:r>
              <a:rPr lang="en-US" altLang="ko-KR" sz="2400" i="1" dirty="0">
                <a:latin typeface="Palatino Linotype" panose="02040502050505030304" pitchFamily="18" charset="0"/>
              </a:rPr>
              <a:t>the </a:t>
            </a:r>
            <a:r>
              <a:rPr lang="en-US" altLang="ko-KR" sz="2400" b="1" i="1" dirty="0">
                <a:latin typeface="Palatino Linotype" panose="02040502050505030304" pitchFamily="18" charset="0"/>
              </a:rPr>
              <a:t>combined</a:t>
            </a:r>
            <a:r>
              <a:rPr lang="en-US" altLang="ko-KR" sz="2400" i="1" dirty="0">
                <a:latin typeface="Palatino Linotype" panose="02040502050505030304" pitchFamily="18" charset="0"/>
              </a:rPr>
              <a:t> set of reversals and </a:t>
            </a:r>
            <a:r>
              <a:rPr lang="en-US" altLang="ko-KR" sz="2400" i="1" dirty="0" smtClean="0">
                <a:latin typeface="Palatino Linotype" panose="02040502050505030304" pitchFamily="18" charset="0"/>
              </a:rPr>
              <a:t>continuations.</a:t>
            </a:r>
            <a:endParaRPr lang="en-US" altLang="ko-KR" sz="2400" i="1" dirty="0">
              <a:latin typeface="Palatino Linotype" panose="0204050205050503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25</a:t>
            </a:fld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615862" y="3053994"/>
            <a:ext cx="9073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487488" y="2708920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0848528" y="2708920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1631504" y="4825672"/>
            <a:ext cx="9073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0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/>
          <a:lstStyle/>
          <a:p>
            <a:r>
              <a:rPr lang="en-US" altLang="ko-KR" b="1" dirty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Price Stabilization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484784"/>
            <a:ext cx="6126088" cy="5049090"/>
          </a:xfrm>
        </p:spPr>
        <p:txBody>
          <a:bodyPr>
            <a:normAutofit/>
          </a:bodyPr>
          <a:lstStyle/>
          <a:p>
            <a:pPr marL="354013" indent="-296863"/>
            <a:r>
              <a:rPr lang="en-US" altLang="ko-KR" sz="2800" b="1" dirty="0" smtClean="0">
                <a:latin typeface="Palatino Linotype" panose="02040502050505030304" pitchFamily="18" charset="0"/>
              </a:rPr>
              <a:t>Net price-stabilization effect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026424" y="1960430"/>
            <a:ext cx="4046240" cy="45734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Palatino Linotype" panose="02040502050505030304" pitchFamily="18" charset="0"/>
              <a:buChar char="−"/>
            </a:pPr>
            <a:r>
              <a:rPr lang="en-US" altLang="ko-KR" sz="2000" dirty="0">
                <a:latin typeface="Palatino Linotype" panose="02040502050505030304" pitchFamily="18" charset="0"/>
              </a:rPr>
              <a:t>The </a:t>
            </a:r>
            <a:r>
              <a:rPr lang="en-US" altLang="ko-KR" sz="2000" dirty="0" smtClean="0">
                <a:latin typeface="Palatino Linotype" panose="02040502050505030304" pitchFamily="18" charset="0"/>
              </a:rPr>
              <a:t>net price-stabilization </a:t>
            </a:r>
            <a:r>
              <a:rPr lang="en-US" altLang="ko-KR" sz="2000" dirty="0">
                <a:latin typeface="Palatino Linotype" panose="02040502050505030304" pitchFamily="18" charset="0"/>
              </a:rPr>
              <a:t>effect of </a:t>
            </a:r>
            <a:r>
              <a:rPr lang="en-US" altLang="ko-KR" sz="2000" b="1" dirty="0" smtClean="0">
                <a:latin typeface="Palatino Linotype" panose="02040502050505030304" pitchFamily="18" charset="0"/>
              </a:rPr>
              <a:t>dynamic VI </a:t>
            </a:r>
            <a:r>
              <a:rPr lang="en-US" altLang="ko-KR" sz="2000" dirty="0">
                <a:latin typeface="Palatino Linotype" panose="02040502050505030304" pitchFamily="18" charset="0"/>
              </a:rPr>
              <a:t>is substantially higher during the continuous session than in the closing call </a:t>
            </a:r>
            <a:r>
              <a:rPr lang="en-US" altLang="ko-KR" sz="2000" dirty="0" smtClean="0">
                <a:latin typeface="Palatino Linotype" panose="02040502050505030304" pitchFamily="18" charset="0"/>
              </a:rPr>
              <a:t>auction.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s"/>
            </a:pPr>
            <a:r>
              <a:rPr lang="en-US" altLang="ko-KR" sz="1700" dirty="0" smtClean="0">
                <a:latin typeface="Palatino Linotype" panose="02040502050505030304" pitchFamily="18" charset="0"/>
              </a:rPr>
              <a:t>The result during the continuous session in the pre- and post-event periods of 2015 appears similar. </a:t>
            </a:r>
            <a:endParaRPr lang="en-US" altLang="ko-KR" sz="1700" dirty="0">
              <a:latin typeface="Palatino Linotype" panose="02040502050505030304" pitchFamily="18" charset="0"/>
            </a:endParaRPr>
          </a:p>
          <a:p>
            <a:pPr>
              <a:spcBef>
                <a:spcPts val="600"/>
              </a:spcBef>
              <a:buFont typeface="Palatino Linotype" panose="02040502050505030304" pitchFamily="18" charset="0"/>
              <a:buChar char="−"/>
            </a:pPr>
            <a:r>
              <a:rPr lang="en-US" altLang="ko-KR" sz="2000" dirty="0" smtClean="0">
                <a:latin typeface="Palatino Linotype" panose="02040502050505030304" pitchFamily="18" charset="0"/>
              </a:rPr>
              <a:t>The net price-stabilization effects of </a:t>
            </a:r>
            <a:r>
              <a:rPr lang="en-US" altLang="ko-KR" sz="2000" b="1" dirty="0" smtClean="0">
                <a:latin typeface="Palatino Linotype" panose="02040502050505030304" pitchFamily="18" charset="0"/>
              </a:rPr>
              <a:t>static VI </a:t>
            </a:r>
            <a:r>
              <a:rPr lang="en-US" altLang="ko-KR" sz="2000" dirty="0" smtClean="0">
                <a:latin typeface="Palatino Linotype" panose="02040502050505030304" pitchFamily="18" charset="0"/>
              </a:rPr>
              <a:t>are much weaker than those of dynamic VI.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s"/>
            </a:pPr>
            <a:r>
              <a:rPr lang="en-US" altLang="ko-KR" sz="1700" dirty="0" smtClean="0">
                <a:latin typeface="Palatino Linotype" panose="02040502050505030304" pitchFamily="18" charset="0"/>
              </a:rPr>
              <a:t>Static </a:t>
            </a:r>
            <a:r>
              <a:rPr lang="en-US" altLang="ko-KR" sz="1700" dirty="0">
                <a:latin typeface="Palatino Linotype" panose="02040502050505030304" pitchFamily="18" charset="0"/>
              </a:rPr>
              <a:t>VI seems to have a negligible </a:t>
            </a:r>
            <a:r>
              <a:rPr lang="en-US" altLang="ko-KR" sz="1700" dirty="0" smtClean="0">
                <a:latin typeface="Palatino Linotype" panose="02040502050505030304" pitchFamily="18" charset="0"/>
              </a:rPr>
              <a:t>net price-stabilization </a:t>
            </a:r>
            <a:r>
              <a:rPr lang="en-US" altLang="ko-KR" sz="1700" dirty="0">
                <a:latin typeface="Palatino Linotype" panose="02040502050505030304" pitchFamily="18" charset="0"/>
              </a:rPr>
              <a:t>effect during the continuous session, and a modest effect during the closing call </a:t>
            </a:r>
            <a:r>
              <a:rPr lang="en-US" altLang="ko-KR" sz="1700" dirty="0" smtClean="0">
                <a:latin typeface="Palatino Linotype" panose="02040502050505030304" pitchFamily="18" charset="0"/>
              </a:rPr>
              <a:t>auction.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2110321"/>
            <a:ext cx="7416824" cy="442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Price Discovery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48261"/>
                <a:ext cx="11247040" cy="5049090"/>
              </a:xfrm>
            </p:spPr>
            <p:txBody>
              <a:bodyPr>
                <a:normAutofit/>
              </a:bodyPr>
              <a:lstStyle/>
              <a:p>
                <a:pPr marL="354013" indent="-296863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altLang="ko-KR" sz="2800" b="1" dirty="0" smtClean="0">
                    <a:latin typeface="Palatino Linotype" panose="02040502050505030304" pitchFamily="18" charset="0"/>
                  </a:rPr>
                  <a:t>Test Method: Two-step Regression </a:t>
                </a:r>
                <a:r>
                  <a:rPr lang="en-US" altLang="ko-KR" sz="2400" dirty="0" smtClean="0">
                    <a:latin typeface="Palatino Linotype" panose="02040502050505030304" pitchFamily="18" charset="0"/>
                  </a:rPr>
                  <a:t>(e.g., Corwin and Lipson, 2000)</a:t>
                </a:r>
                <a:endParaRPr lang="en-US" altLang="ko-KR" sz="2400" dirty="0">
                  <a:latin typeface="Palatino Linotype" panose="02040502050505030304" pitchFamily="18" charset="0"/>
                </a:endParaRPr>
              </a:p>
              <a:p>
                <a:pPr lvl="1">
                  <a:spcBef>
                    <a:spcPts val="600"/>
                  </a:spcBef>
                  <a:spcAft>
                    <a:spcPts val="300"/>
                  </a:spcAft>
                  <a:buFont typeface="Book Antiqua" panose="02040602050305030304" pitchFamily="18" charset="0"/>
                  <a:buChar char="−"/>
                </a:pPr>
                <a:r>
                  <a:rPr lang="en-US" altLang="ko-KR" sz="2400" dirty="0" smtClean="0">
                    <a:latin typeface="Palatino Linotype" panose="02040502050505030304" pitchFamily="18" charset="0"/>
                  </a:rPr>
                  <a:t>Step 1: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ko-KR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R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d>
                              <m:dPr>
                                <m:ctrlPr>
                                  <a:rPr lang="ko-KR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ko-KR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ko-KR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4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𝑙𝑎𝑠𝑡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ko-KR" altLang="ko-K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4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i="1">
                                            <a:latin typeface="Cambria Math" panose="02040503050406030204" pitchFamily="18" charset="0"/>
                                          </a:rPr>
                                          <m:t>𝑝𝑟𝑒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fName>
                      <m:e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 smtClean="0">
                  <a:latin typeface="Palatino Linotype" panose="02040502050505030304" pitchFamily="18" charset="0"/>
                </a:endParaRPr>
              </a:p>
              <a:p>
                <a:pPr lvl="1">
                  <a:spcBef>
                    <a:spcPts val="600"/>
                  </a:spcBef>
                  <a:spcAft>
                    <a:spcPts val="900"/>
                  </a:spcAft>
                  <a:buFont typeface="Book Antiqua" panose="02040602050305030304" pitchFamily="18" charset="0"/>
                  <a:buChar char="−"/>
                </a:pPr>
                <a:r>
                  <a:rPr lang="en-US" altLang="ko-KR" sz="2400" dirty="0" smtClean="0">
                    <a:latin typeface="Palatino Linotype" panose="02040502050505030304" pitchFamily="18" charset="0"/>
                  </a:rPr>
                  <a:t>Step 2: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ko-KR" altLang="ko-KR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𝑎𝑢𝑐𝑡𝑖𝑜𝑛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R" altLang="ko-K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i="1">
                                        <a:latin typeface="Cambria Math" panose="02040503050406030204" pitchFamily="18" charset="0"/>
                                      </a:rPr>
                                      <m:t>𝑙𝑎𝑠𝑡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ko-KR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fName>
                      <m:e>
                        <m:r>
                          <a:rPr lang="en-US" altLang="ko-KR" sz="240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Palatino Linotype" panose="02040502050505030304" pitchFamily="18" charset="0"/>
                  </a:rPr>
                  <a:t>	</a:t>
                </a:r>
              </a:p>
              <a:p>
                <a:pPr marL="1079500" lvl="2" indent="-273050"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s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𝑝𝑟𝑒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Palatino Linotype" panose="0204050205050503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𝑝𝑜𝑠𝑡</m:t>
                        </m:r>
                      </m:sub>
                    </m:sSub>
                  </m:oMath>
                </a14:m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): the 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reference price before (after) 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the VI 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is invoked, 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which is measured 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by the 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mean of the mid-price of 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the best 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bid and ask quotes 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during the ten minutes before the VI is invoked (after the call auction is completed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)</a:t>
                </a:r>
              </a:p>
              <a:p>
                <a:pPr marL="1079500" lvl="2" indent="-273050"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s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𝑙𝑎𝑠𝑡</m:t>
                        </m:r>
                      </m:sub>
                    </m:sSub>
                  </m:oMath>
                </a14:m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: 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the last execution price before the VI is invoked </a:t>
                </a:r>
                <a:endParaRPr lang="en-US" altLang="ko-KR" sz="2200" dirty="0" smtClean="0">
                  <a:latin typeface="Palatino Linotype" panose="02040502050505030304" pitchFamily="18" charset="0"/>
                </a:endParaRPr>
              </a:p>
              <a:p>
                <a:pPr marL="1079500" lvl="2" indent="-273050"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s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𝑎𝑢𝑐𝑡𝑖𝑜𝑛</m:t>
                        </m:r>
                      </m:sub>
                    </m:sSub>
                  </m:oMath>
                </a14:m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: the 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call auction 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price</a:t>
                </a:r>
              </a:p>
              <a:p>
                <a:pPr marL="1079500" lvl="2" indent="-273050"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s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 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are 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residuals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48261"/>
                <a:ext cx="11247040" cy="5049090"/>
              </a:xfrm>
              <a:blipFill rotWithShape="0">
                <a:blip r:embed="rId3"/>
                <a:stretch>
                  <a:fillRect l="-488" t="-1449" r="-1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65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Price Discovery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48261"/>
                <a:ext cx="10972800" cy="5049090"/>
              </a:xfrm>
            </p:spPr>
            <p:txBody>
              <a:bodyPr>
                <a:normAutofit/>
              </a:bodyPr>
              <a:lstStyle/>
              <a:p>
                <a:pPr marL="354013" indent="-296863">
                  <a:spcBef>
                    <a:spcPts val="0"/>
                  </a:spcBef>
                  <a:spcAft>
                    <a:spcPts val="900"/>
                  </a:spcAft>
                </a:pPr>
                <a:r>
                  <a:rPr lang="en-US" altLang="ko-KR" sz="2800" b="1" dirty="0" smtClean="0">
                    <a:latin typeface="Palatino Linotype" panose="02040502050505030304" pitchFamily="18" charset="0"/>
                  </a:rPr>
                  <a:t>Test Method: Two-step Regression </a:t>
                </a:r>
                <a:r>
                  <a:rPr lang="en-US" altLang="ko-KR" sz="2400" dirty="0">
                    <a:latin typeface="Palatino Linotype" panose="02040502050505030304" pitchFamily="18" charset="0"/>
                  </a:rPr>
                  <a:t>(e.g., Corwin and Lipson, 2000</a:t>
                </a:r>
                <a:r>
                  <a:rPr lang="en-US" altLang="ko-KR" sz="2400" dirty="0" smtClean="0">
                    <a:latin typeface="Palatino Linotype" panose="02040502050505030304" pitchFamily="18" charset="0"/>
                  </a:rPr>
                  <a:t>)</a:t>
                </a:r>
              </a:p>
              <a:p>
                <a:pPr marL="715963" indent="-263525">
                  <a:spcBef>
                    <a:spcPts val="0"/>
                  </a:spcBef>
                  <a:spcAft>
                    <a:spcPts val="300"/>
                  </a:spcAft>
                  <a:buFont typeface="Palatino Linotype" panose="02040502050505030304" pitchFamily="18" charset="0"/>
                  <a:buChar char="−"/>
                </a:pPr>
                <a:r>
                  <a:rPr lang="en-US" altLang="ko-KR" sz="24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ko-KR" sz="2400" dirty="0" smtClean="0">
                    <a:solidFill>
                      <a:srgbClr val="203854"/>
                    </a:solidFill>
                    <a:latin typeface="Palatino Linotype" panose="02040502050505030304" pitchFamily="18" charset="0"/>
                  </a:rPr>
                  <a:t>Step 1: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sz="24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4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ko-KR" altLang="ko-KR" sz="2400" i="1">
                                <a:solidFill>
                                  <a:srgbClr val="2038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ko-KR" altLang="ko-KR" sz="2400" i="1">
                                    <a:solidFill>
                                      <a:srgbClr val="20385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ko-KR" sz="2400" i="1">
                                        <a:solidFill>
                                          <a:srgbClr val="20385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20385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rgbClr val="20385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400">
                                        <a:solidFill>
                                          <a:srgbClr val="20385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rgbClr val="20385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𝑝𝑜𝑠𝑡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R" altLang="ko-KR" sz="2400" i="1">
                                        <a:solidFill>
                                          <a:srgbClr val="20385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20385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rgbClr val="20385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400">
                                        <a:solidFill>
                                          <a:srgbClr val="20385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rgbClr val="20385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𝑝𝑟𝑒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400">
                        <a:solidFill>
                          <a:srgbClr val="20385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24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400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>
                        <a:solidFill>
                          <a:srgbClr val="203854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ko-KR" altLang="ko-KR" sz="24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>
                        <a:solidFill>
                          <a:srgbClr val="203854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ko-KR" altLang="ko-KR" sz="24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ko-KR" altLang="ko-KR" sz="2400" i="1">
                                <a:solidFill>
                                  <a:srgbClr val="2038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2400" i="1">
                                <a:solidFill>
                                  <a:srgbClr val="203854"/>
                                </a:solidFill>
                                <a:latin typeface="Cambria Math" panose="02040503050406030204" pitchFamily="18" charset="0"/>
                              </a:rPr>
                              <m:t>𝑙𝑛</m:t>
                            </m:r>
                          </m:fName>
                          <m:e>
                            <m:d>
                              <m:dPr>
                                <m:ctrlPr>
                                  <a:rPr lang="ko-KR" altLang="ko-KR" sz="2400" i="1">
                                    <a:solidFill>
                                      <a:srgbClr val="20385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ko-KR" altLang="ko-KR" sz="2400" i="1">
                                        <a:solidFill>
                                          <a:srgbClr val="20385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ko-KR" altLang="ko-KR" sz="2400" i="1">
                                            <a:solidFill>
                                              <a:srgbClr val="20385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rgbClr val="20385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rgbClr val="20385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400">
                                            <a:solidFill>
                                              <a:srgbClr val="20385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i="1">
                                            <a:solidFill>
                                              <a:srgbClr val="20385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𝑙𝑎𝑠𝑡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ko-KR" altLang="ko-KR" sz="2400" i="1">
                                            <a:solidFill>
                                              <a:srgbClr val="20385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i="1">
                                            <a:solidFill>
                                              <a:srgbClr val="20385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altLang="ko-KR" sz="2400" i="1">
                                            <a:solidFill>
                                              <a:srgbClr val="20385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400">
                                            <a:solidFill>
                                              <a:srgbClr val="20385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2400" i="1">
                                            <a:solidFill>
                                              <a:srgbClr val="203854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𝑝𝑟𝑒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fName>
                      <m:e>
                        <m:r>
                          <a:rPr lang="en-US" altLang="ko-KR" sz="2400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sSub>
                      <m:sSubPr>
                        <m:ctrlPr>
                          <a:rPr lang="ko-KR" altLang="ko-KR" sz="24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2400" dirty="0" smtClean="0">
                  <a:latin typeface="Palatino Linotype" panose="02040502050505030304" pitchFamily="18" charset="0"/>
                </a:endParaRPr>
              </a:p>
              <a:p>
                <a:pPr marL="1079500" indent="-274638">
                  <a:spcBef>
                    <a:spcPts val="900"/>
                  </a:spcBef>
                  <a:buFont typeface="Wingdings" panose="05000000000000000000" pitchFamily="2" charset="2"/>
                  <a:buChar char="s"/>
                </a:pP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If 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the price change over the ten minutes before the VI occurrence </a:t>
                </a:r>
                <a:r>
                  <a:rPr lang="en-US" altLang="ko-KR" sz="2200" i="1" dirty="0">
                    <a:latin typeface="Palatino Linotype" panose="02040502050505030304" pitchFamily="18" charset="0"/>
                  </a:rPr>
                  <a:t>perfectly reflects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 the new equilibrium price over the ten minutes after the 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resulting call 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auction, then </a:t>
                </a:r>
                <a:endParaRPr lang="en-US" altLang="ko-KR" sz="2200" dirty="0" smtClean="0">
                  <a:solidFill>
                    <a:srgbClr val="203854"/>
                  </a:solidFill>
                  <a:latin typeface="Palatino Linotype" panose="02040502050505030304" pitchFamily="18" charset="0"/>
                </a:endParaRPr>
              </a:p>
              <a:p>
                <a:pPr marL="457200" lvl="3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 smtClean="0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200" b="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>
                        <a:solidFill>
                          <a:srgbClr val="20385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>
                        <a:solidFill>
                          <a:srgbClr val="203854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200" dirty="0">
                    <a:solidFill>
                      <a:srgbClr val="203854"/>
                    </a:solidFill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0" i="1" smtClean="0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      </m:t>
                        </m:r>
                        <m:r>
                          <a:rPr lang="en-US" altLang="ko-KR" sz="2200" b="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 b="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 b="0">
                        <a:solidFill>
                          <a:srgbClr val="20385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>
                        <a:solidFill>
                          <a:srgbClr val="203854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200" dirty="0">
                    <a:solidFill>
                      <a:srgbClr val="203854"/>
                    </a:solidFill>
                    <a:latin typeface="Palatino Linotype" panose="02040502050505030304" pitchFamily="18" charset="0"/>
                  </a:rPr>
                  <a:t>, </a:t>
                </a:r>
                <a:r>
                  <a:rPr lang="en-US" altLang="ko-KR" sz="2200" dirty="0" smtClean="0">
                    <a:solidFill>
                      <a:srgbClr val="203854"/>
                    </a:solidFill>
                    <a:latin typeface="Palatino Linotype" panose="02040502050505030304" pitchFamily="18" charset="0"/>
                  </a:rPr>
                  <a:t>     and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2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200" b="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 b="0">
                        <a:solidFill>
                          <a:srgbClr val="203854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200" b="0" i="1">
                        <a:solidFill>
                          <a:srgbClr val="203854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.</a:t>
                </a:r>
              </a:p>
              <a:p>
                <a:pPr marL="1079500" lvl="3" indent="-274638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s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ko-KR" sz="2200" dirty="0">
                    <a:latin typeface="Palatino Linotype" panose="020405020505050303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ko-KR" sz="2200" dirty="0">
                    <a:latin typeface="Palatino Linotype" panose="02040502050505030304" pitchFamily="18" charset="0"/>
                  </a:rPr>
                  <a:t>) implies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𝑙𝑎𝑠𝑡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ko-KR" sz="2200" i="1" dirty="0" smtClean="0">
                    <a:latin typeface="Palatino Linotype" panose="02040502050505030304" pitchFamily="18" charset="0"/>
                  </a:rPr>
                  <a:t>overshoots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 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(</a:t>
                </a:r>
                <a:r>
                  <a:rPr lang="en-US" altLang="ko-KR" sz="2200" i="1" dirty="0" smtClean="0">
                    <a:latin typeface="Palatino Linotype" panose="02040502050505030304" pitchFamily="18" charset="0"/>
                  </a:rPr>
                  <a:t>undershoots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) </a:t>
                </a:r>
                <a:br>
                  <a:rPr lang="en-US" altLang="ko-KR" sz="2200" dirty="0" smtClean="0">
                    <a:latin typeface="Palatino Linotype" panose="02040502050505030304" pitchFamily="18" charset="0"/>
                  </a:rPr>
                </a:b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(See </a:t>
                </a:r>
                <a:r>
                  <a:rPr lang="en-US" altLang="ko-KR" sz="2200" dirty="0" err="1" smtClean="0">
                    <a:latin typeface="Palatino Linotype" panose="02040502050505030304" pitchFamily="18" charset="0"/>
                  </a:rPr>
                  <a:t>Chakrabarty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, Corwin, </a:t>
                </a:r>
                <a:r>
                  <a:rPr lang="en-US" altLang="ko-KR" sz="2200" dirty="0" err="1" smtClean="0">
                    <a:latin typeface="Palatino Linotype" panose="02040502050505030304" pitchFamily="18" charset="0"/>
                  </a:rPr>
                  <a:t>Panayides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, 2011).</a:t>
                </a:r>
              </a:p>
              <a:p>
                <a:pPr marL="1079500" lvl="3" indent="-274638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s"/>
                </a:pP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The </a:t>
                </a:r>
                <a:r>
                  <a:rPr lang="en-US" altLang="ko-KR" sz="2200" i="1" dirty="0">
                    <a:latin typeface="Palatino Linotype" panose="02040502050505030304" pitchFamily="18" charset="0"/>
                  </a:rPr>
                  <a:t>degree of </a:t>
                </a:r>
                <a:r>
                  <a:rPr lang="en-US" altLang="ko-KR" sz="2200" i="1" dirty="0" smtClean="0">
                    <a:latin typeface="Palatino Linotype" panose="02040502050505030304" pitchFamily="18" charset="0"/>
                  </a:rPr>
                  <a:t>overshooting 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(</a:t>
                </a:r>
                <a:r>
                  <a:rPr lang="en-US" altLang="ko-KR" sz="2200" i="1" dirty="0" smtClean="0">
                    <a:latin typeface="Palatino Linotype" panose="02040502050505030304" pitchFamily="18" charset="0"/>
                  </a:rPr>
                  <a:t>undershooting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) 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is more severe as the magnitude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Palatino Linotype" panose="02040502050505030304" pitchFamily="18" charset="0"/>
                  </a:rPr>
                  <a:t> deviates further from 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1.</a:t>
                </a:r>
                <a:endParaRPr lang="en-US" altLang="ko-KR" sz="22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48261"/>
                <a:ext cx="10972800" cy="5049090"/>
              </a:xfrm>
              <a:blipFill rotWithShape="0">
                <a:blip r:embed="rId3"/>
                <a:stretch>
                  <a:fillRect l="-500" t="-1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5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Price Discovery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48261"/>
                <a:ext cx="10972800" cy="5049090"/>
              </a:xfrm>
            </p:spPr>
            <p:txBody>
              <a:bodyPr>
                <a:normAutofit/>
              </a:bodyPr>
              <a:lstStyle/>
              <a:p>
                <a:pPr marL="354013" indent="-296863"/>
                <a:r>
                  <a:rPr lang="en-US" altLang="ko-KR" sz="2800" b="1" dirty="0">
                    <a:latin typeface="Book Antiqua" panose="02040602050305030304" pitchFamily="18" charset="0"/>
                  </a:rPr>
                  <a:t>Test Method: Two-step Regression </a:t>
                </a:r>
                <a:r>
                  <a:rPr lang="en-US" altLang="ko-KR" sz="2400" dirty="0">
                    <a:latin typeface="Book Antiqua" panose="02040602050305030304" pitchFamily="18" charset="0"/>
                  </a:rPr>
                  <a:t>(e.g., Corwin and Lipson, 2000)</a:t>
                </a:r>
              </a:p>
              <a:p>
                <a:pPr lvl="1">
                  <a:spcBef>
                    <a:spcPts val="1200"/>
                  </a:spcBef>
                  <a:spcAft>
                    <a:spcPts val="600"/>
                  </a:spcAft>
                  <a:buFont typeface="Palatino Linotype" panose="02040502050505030304" pitchFamily="18" charset="0"/>
                  <a:buChar char="−"/>
                </a:pPr>
                <a:r>
                  <a:rPr lang="en-US" altLang="ko-KR" sz="2400" dirty="0" smtClean="0">
                    <a:solidFill>
                      <a:srgbClr val="203854"/>
                    </a:solidFill>
                    <a:latin typeface="Palatino Linotype" panose="02040502050505030304" pitchFamily="18" charset="0"/>
                  </a:rPr>
                  <a:t>Step 2: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sz="24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4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𝑙𝑛</m:t>
                        </m:r>
                      </m:fName>
                      <m:e>
                        <m:d>
                          <m:dPr>
                            <m:ctrlPr>
                              <a:rPr lang="ko-KR" altLang="ko-KR" sz="2400" i="1">
                                <a:solidFill>
                                  <a:srgbClr val="2038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ko-KR" altLang="ko-KR" sz="2400" i="1">
                                    <a:solidFill>
                                      <a:srgbClr val="203854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ko-KR" sz="2400" i="1">
                                        <a:solidFill>
                                          <a:srgbClr val="20385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20385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rgbClr val="20385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400">
                                        <a:solidFill>
                                          <a:srgbClr val="20385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rgbClr val="20385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𝑎𝑢𝑐𝑡𝑖𝑜𝑛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R" altLang="ko-KR" sz="2400" i="1">
                                        <a:solidFill>
                                          <a:srgbClr val="20385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i="1">
                                        <a:solidFill>
                                          <a:srgbClr val="20385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2400" i="1">
                                        <a:solidFill>
                                          <a:srgbClr val="20385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400">
                                        <a:solidFill>
                                          <a:srgbClr val="20385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2400" i="1">
                                        <a:solidFill>
                                          <a:srgbClr val="20385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𝑙𝑎𝑠𝑡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400">
                        <a:solidFill>
                          <a:srgbClr val="203854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24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400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>
                        <a:solidFill>
                          <a:srgbClr val="203854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ko-KR" altLang="ko-KR" sz="24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>
                        <a:solidFill>
                          <a:srgbClr val="203854"/>
                        </a:solidFill>
                        <a:latin typeface="Cambria Math" panose="02040503050406030204" pitchFamily="18" charset="0"/>
                      </a:rPr>
                      <m:t>×</m:t>
                    </m:r>
                    <m:func>
                      <m:funcPr>
                        <m:ctrlPr>
                          <a:rPr lang="ko-KR" altLang="ko-KR" sz="24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ko-KR" altLang="ko-KR" sz="2400" i="1">
                                <a:solidFill>
                                  <a:srgbClr val="2038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rgbClr val="203854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rgbClr val="203854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fName>
                      <m:e>
                        <m:r>
                          <a:rPr lang="en-US" altLang="ko-KR" sz="2400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func>
                    <m:sSub>
                      <m:sSubPr>
                        <m:ctrlPr>
                          <a:rPr lang="ko-KR" altLang="ko-KR" sz="24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400" dirty="0">
                    <a:solidFill>
                      <a:srgbClr val="203854"/>
                    </a:solidFill>
                    <a:latin typeface="Palatino Linotype" panose="02040502050505030304" pitchFamily="18" charset="0"/>
                  </a:rPr>
                  <a:t>	</a:t>
                </a:r>
              </a:p>
              <a:p>
                <a:pPr marL="1079500" lvl="3" indent="-274638">
                  <a:spcBef>
                    <a:spcPts val="3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s"/>
                </a:pPr>
                <a:r>
                  <a:rPr lang="en-US" altLang="ko-KR" sz="2200" dirty="0">
                    <a:latin typeface="Palatino Linotype" panose="02040502050505030304" pitchFamily="18" charset="0"/>
                  </a:rPr>
                  <a:t>If the VI </a:t>
                </a:r>
                <a:r>
                  <a:rPr lang="en-US" altLang="ko-KR" sz="2200" i="1" dirty="0">
                    <a:latin typeface="Palatino Linotype" panose="02040502050505030304" pitchFamily="18" charset="0"/>
                  </a:rPr>
                  <a:t>perfectly resolves 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the price uncertainty, then </a:t>
                </a:r>
                <a:endParaRPr lang="en-US" altLang="ko-KR" sz="2200" dirty="0">
                  <a:solidFill>
                    <a:srgbClr val="203854"/>
                  </a:solidFill>
                  <a:latin typeface="Palatino Linotype" panose="02040502050505030304" pitchFamily="18" charset="0"/>
                </a:endParaRPr>
              </a:p>
              <a:p>
                <a:pPr marL="457200" lvl="3" indent="0" algn="ctr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 smtClean="0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200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>
                        <a:solidFill>
                          <a:srgbClr val="203854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200" dirty="0" smtClean="0">
                    <a:solidFill>
                      <a:srgbClr val="203854"/>
                    </a:solidFill>
                    <a:latin typeface="Palatino Linotype" panose="02040502050505030304" pitchFamily="18" charset="0"/>
                  </a:rPr>
                  <a:t>,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>
                        <a:solidFill>
                          <a:srgbClr val="203854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2200" dirty="0">
                    <a:solidFill>
                      <a:srgbClr val="203854"/>
                    </a:solidFill>
                    <a:latin typeface="Palatino Linotype" panose="02040502050505030304" pitchFamily="18" charset="0"/>
                  </a:rPr>
                  <a:t>, </a:t>
                </a:r>
                <a:r>
                  <a:rPr lang="en-US" altLang="ko-KR" sz="2200" dirty="0" smtClean="0">
                    <a:solidFill>
                      <a:srgbClr val="203854"/>
                    </a:solidFill>
                    <a:latin typeface="Palatino Linotype" panose="02040502050505030304" pitchFamily="18" charset="0"/>
                  </a:rPr>
                  <a:t>      and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200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200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200">
                        <a:solidFill>
                          <a:srgbClr val="203854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2200" dirty="0" smtClean="0">
                    <a:solidFill>
                      <a:srgbClr val="203854"/>
                    </a:solidFill>
                    <a:latin typeface="Palatino Linotype" panose="02040502050505030304" pitchFamily="18" charset="0"/>
                  </a:rPr>
                  <a:t>.</a:t>
                </a:r>
              </a:p>
              <a:p>
                <a:pPr marL="457200" lvl="3" indent="62230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ko-KR" altLang="en-US" sz="2200" b="1" dirty="0" smtClean="0">
                    <a:solidFill>
                      <a:srgbClr val="203854"/>
                    </a:solidFill>
                  </a:rPr>
                  <a:t>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b="1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200" b="1" i="1">
                            <a:solidFill>
                              <a:srgbClr val="203854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200" b="1" dirty="0" smtClean="0">
                    <a:solidFill>
                      <a:srgbClr val="203854"/>
                    </a:solidFill>
                    <a:latin typeface="Palatino Linotype" panose="02040502050505030304" pitchFamily="18" charset="0"/>
                  </a:rPr>
                  <a:t> shows </a:t>
                </a:r>
                <a:r>
                  <a:rPr lang="en-US" altLang="ko-KR" sz="2200" b="1" dirty="0" smtClean="0">
                    <a:solidFill>
                      <a:srgbClr val="C00000"/>
                    </a:solidFill>
                    <a:latin typeface="Palatino Linotype" panose="02040502050505030304" pitchFamily="18" charset="0"/>
                  </a:rPr>
                  <a:t>the expected price discovery</a:t>
                </a:r>
                <a:r>
                  <a:rPr lang="en-US" altLang="ko-KR" sz="2200" b="1" dirty="0" smtClean="0">
                    <a:solidFill>
                      <a:srgbClr val="203854"/>
                    </a:solidFill>
                    <a:latin typeface="Palatino Linotype" panose="02040502050505030304" pitchFamily="18" charset="0"/>
                  </a:rPr>
                  <a:t> of the VI.</a:t>
                </a:r>
                <a:r>
                  <a:rPr lang="en-US" altLang="ko-KR" sz="2200" dirty="0" smtClean="0">
                    <a:solidFill>
                      <a:srgbClr val="203854"/>
                    </a:solidFill>
                    <a:latin typeface="Palatino Linotype" panose="02040502050505030304" pitchFamily="18" charset="0"/>
                  </a:rPr>
                  <a:t> </a:t>
                </a:r>
                <a:endParaRPr lang="en-US" altLang="ko-KR" sz="2200" dirty="0">
                  <a:solidFill>
                    <a:srgbClr val="203854"/>
                  </a:solidFill>
                  <a:latin typeface="Palatino Linotype" panose="02040502050505030304" pitchFamily="18" charset="0"/>
                </a:endParaRPr>
              </a:p>
              <a:p>
                <a:pPr marL="1079500" lvl="3" indent="-274638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s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sz="2200" dirty="0">
                    <a:latin typeface="Palatino Linotype" panose="02040502050505030304" pitchFamily="18" charset="0"/>
                  </a:rPr>
                  <a:t> indicates that the VI decreases the price 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uncertainty,</a:t>
                </a:r>
                <a:r>
                  <a:rPr lang="en-US" altLang="ko-KR" sz="2200" i="1" dirty="0" smtClean="0">
                    <a:latin typeface="Palatino Linotype" panose="02040502050505030304" pitchFamily="18" charset="0"/>
                  </a:rPr>
                  <a:t> i.e., improves price discovery.  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The 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reduction in 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uncertainty (</a:t>
                </a:r>
                <a:r>
                  <a:rPr lang="en-US" altLang="ko-KR" sz="2200" i="1" dirty="0" smtClean="0">
                    <a:latin typeface="Palatino Linotype" panose="02040502050505030304" pitchFamily="18" charset="0"/>
                  </a:rPr>
                  <a:t>i.e., degree of price improvement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) 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is greater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Palatino Linotype" panose="02040502050505030304" pitchFamily="18" charset="0"/>
                  </a:rPr>
                  <a:t> becomes closer to 1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.</a:t>
                </a:r>
              </a:p>
              <a:p>
                <a:pPr marL="1079500" lvl="3" indent="-274638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s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20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ko-KR" sz="22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indicates 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that the VI results in </a:t>
                </a:r>
                <a:r>
                  <a:rPr lang="en-US" altLang="ko-KR" sz="2200" i="1" dirty="0">
                    <a:latin typeface="Palatino Linotype" panose="02040502050505030304" pitchFamily="18" charset="0"/>
                  </a:rPr>
                  <a:t>a deterioration of price discovery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.</a:t>
                </a:r>
              </a:p>
              <a:p>
                <a:pPr marL="723900" lvl="3" indent="-279400">
                  <a:spcBef>
                    <a:spcPts val="1200"/>
                  </a:spcBef>
                  <a:spcAft>
                    <a:spcPts val="600"/>
                  </a:spcAft>
                  <a:buFont typeface="Palatino Linotype" panose="02040502050505030304" pitchFamily="18" charset="0"/>
                  <a:buChar char="−"/>
                </a:pPr>
                <a:r>
                  <a:rPr lang="en-US" altLang="ko-KR" sz="2400" b="1" dirty="0" smtClean="0">
                    <a:latin typeface="Palatino Linotype" panose="02040502050505030304" pitchFamily="18" charset="0"/>
                  </a:rPr>
                  <a:t>We </a:t>
                </a:r>
                <a:r>
                  <a:rPr lang="en-US" altLang="ko-KR" sz="2400" b="1" dirty="0">
                    <a:latin typeface="Palatino Linotype" panose="02040502050505030304" pitchFamily="18" charset="0"/>
                  </a:rPr>
                  <a:t>perform this analysis for dynamic and static VIs separately.</a:t>
                </a:r>
                <a:endParaRPr lang="en-US" altLang="ko-KR" sz="2200" b="1" dirty="0" smtClean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48261"/>
                <a:ext cx="10972800" cy="5049090"/>
              </a:xfrm>
              <a:blipFill rotWithShape="0">
                <a:blip r:embed="rId3"/>
                <a:stretch>
                  <a:fillRect l="-500" t="-1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10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VI: A (General) Example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5600" y="1661474"/>
            <a:ext cx="7367768" cy="469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84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Price Discovery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48261"/>
            <a:ext cx="5607974" cy="5049090"/>
          </a:xfrm>
        </p:spPr>
        <p:txBody>
          <a:bodyPr>
            <a:normAutofit/>
          </a:bodyPr>
          <a:lstStyle/>
          <a:p>
            <a:pPr marL="354013" indent="-296863"/>
            <a:r>
              <a:rPr lang="en-US" altLang="ko-KR" sz="2800" b="1" dirty="0" smtClean="0">
                <a:latin typeface="Palatino Linotype" panose="02040502050505030304" pitchFamily="18" charset="0"/>
              </a:rPr>
              <a:t>Regression results</a:t>
            </a:r>
            <a:endParaRPr lang="en-US" altLang="ko-KR" sz="2800" b="1" dirty="0">
              <a:latin typeface="Palatino Linotype" panose="0204050205050503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400" dirty="0" smtClean="0"/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2132856"/>
            <a:ext cx="5721913" cy="43405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내용 개체 틀 2"/>
              <p:cNvSpPr txBox="1">
                <a:spLocks/>
              </p:cNvSpPr>
              <p:nvPr/>
            </p:nvSpPr>
            <p:spPr>
              <a:xfrm>
                <a:off x="6023992" y="2276872"/>
                <a:ext cx="5832647" cy="432047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Font typeface="Palatino Linotype" panose="02040502050505030304" pitchFamily="18" charset="0"/>
                  <a:buChar char="−"/>
                </a:pPr>
                <a:r>
                  <a:rPr lang="en-US" altLang="ko-KR" sz="2400" dirty="0">
                    <a:latin typeface="Palatino Linotype" panose="02040502050505030304" pitchFamily="18" charset="0"/>
                  </a:rPr>
                  <a:t>T</a:t>
                </a:r>
                <a:r>
                  <a:rPr lang="en-US" altLang="ko-KR" sz="2400" dirty="0" smtClean="0">
                    <a:latin typeface="Palatino Linotype" panose="02040502050505030304" pitchFamily="18" charset="0"/>
                  </a:rPr>
                  <a:t>he </a:t>
                </a:r>
                <a:r>
                  <a:rPr lang="en-US" altLang="ko-KR" sz="2400" dirty="0">
                    <a:latin typeface="Palatino Linotype" panose="02040502050505030304" pitchFamily="18" charset="0"/>
                  </a:rPr>
                  <a:t>price greatly </a:t>
                </a:r>
                <a:r>
                  <a:rPr lang="en-US" altLang="ko-KR" sz="2400" dirty="0" smtClean="0">
                    <a:latin typeface="Palatino Linotype" panose="02040502050505030304" pitchFamily="18" charset="0"/>
                  </a:rPr>
                  <a:t>overshoots </a:t>
                </a:r>
                <a:r>
                  <a:rPr lang="en-US" altLang="ko-KR" sz="2400" dirty="0">
                    <a:latin typeface="Palatino Linotype" panose="02040502050505030304" pitchFamily="18" charset="0"/>
                  </a:rPr>
                  <a:t>during the ten minutes before </a:t>
                </a:r>
                <a:r>
                  <a:rPr lang="en-US" altLang="ko-KR" sz="2400" b="1" dirty="0" smtClean="0">
                    <a:latin typeface="Palatino Linotype" panose="02040502050505030304" pitchFamily="18" charset="0"/>
                  </a:rPr>
                  <a:t>dynamic VI </a:t>
                </a:r>
                <a:r>
                  <a:rPr lang="en-US" altLang="ko-KR" sz="2400" dirty="0" smtClean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 smtClean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: 0.4188~0.4890).</a:t>
                </a:r>
                <a:endParaRPr lang="en-US" altLang="ko-KR" sz="2400" dirty="0" smtClean="0">
                  <a:latin typeface="Palatino Linotype" panose="02040502050505030304" pitchFamily="18" charset="0"/>
                </a:endParaRPr>
              </a:p>
              <a:p>
                <a:pPr lvl="1">
                  <a:buFont typeface="Palatino Linotype" panose="02040502050505030304" pitchFamily="18" charset="0"/>
                  <a:buChar char="−"/>
                </a:pPr>
                <a:r>
                  <a:rPr lang="en-US" altLang="ko-KR" sz="2400" dirty="0" smtClean="0">
                    <a:latin typeface="Palatino Linotype" panose="02040502050505030304" pitchFamily="18" charset="0"/>
                  </a:rPr>
                  <a:t>The </a:t>
                </a:r>
                <a:r>
                  <a:rPr lang="en-US" altLang="ko-KR" sz="2400" dirty="0">
                    <a:latin typeface="Palatino Linotype" panose="02040502050505030304" pitchFamily="18" charset="0"/>
                  </a:rPr>
                  <a:t>price change before </a:t>
                </a:r>
                <a:r>
                  <a:rPr lang="en-US" altLang="ko-KR" sz="2400" b="1" dirty="0" smtClean="0">
                    <a:latin typeface="Palatino Linotype" panose="02040502050505030304" pitchFamily="18" charset="0"/>
                  </a:rPr>
                  <a:t>static VI </a:t>
                </a:r>
                <a:r>
                  <a:rPr lang="en-US" altLang="ko-KR" sz="2400" dirty="0" smtClean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 smtClean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: 0.7486) </a:t>
                </a:r>
                <a:r>
                  <a:rPr lang="en-US" altLang="ko-KR" sz="2400" dirty="0">
                    <a:latin typeface="Palatino Linotype" panose="02040502050505030304" pitchFamily="18" charset="0"/>
                  </a:rPr>
                  <a:t>effectively predicts the short-term future equilibrium </a:t>
                </a:r>
                <a:r>
                  <a:rPr lang="en-US" altLang="ko-KR" sz="2400" dirty="0" smtClean="0">
                    <a:latin typeface="Palatino Linotype" panose="02040502050505030304" pitchFamily="18" charset="0"/>
                  </a:rPr>
                  <a:t>price.</a:t>
                </a:r>
              </a:p>
              <a:p>
                <a:pPr marL="457200" lvl="1" indent="0">
                  <a:buNone/>
                </a:pPr>
                <a:endParaRPr lang="en-US" altLang="ko-KR" sz="1200" dirty="0" smtClean="0">
                  <a:latin typeface="Palatino Linotype" panose="02040502050505030304" pitchFamily="18" charset="0"/>
                </a:endParaRPr>
              </a:p>
              <a:p>
                <a:pPr marL="804863" lvl="1" indent="-449263">
                  <a:buNone/>
                </a:pPr>
                <a:r>
                  <a:rPr lang="en-US" altLang="ko-KR" sz="2400" dirty="0" smtClean="0">
                    <a:latin typeface="Palatino Linotype" panose="02040502050505030304" pitchFamily="18" charset="0"/>
                    <a:ea typeface="Cambria Math" panose="02040503050406030204" pitchFamily="18" charset="0"/>
                  </a:rPr>
                  <a:t>⇒ </a:t>
                </a:r>
                <a:r>
                  <a:rPr lang="en-US" altLang="ko-KR" sz="2400" dirty="0" smtClean="0">
                    <a:latin typeface="Palatino Linotype" panose="02040502050505030304" pitchFamily="18" charset="0"/>
                  </a:rPr>
                  <a:t>The </a:t>
                </a:r>
                <a:r>
                  <a:rPr lang="en-US" altLang="ko-KR" sz="2400" dirty="0">
                    <a:latin typeface="Palatino Linotype" panose="02040502050505030304" pitchFamily="18" charset="0"/>
                  </a:rPr>
                  <a:t>price during the ten minutes before </a:t>
                </a:r>
                <a:r>
                  <a:rPr lang="en-US" altLang="ko-KR" sz="2400" dirty="0" smtClean="0">
                    <a:latin typeface="Palatino Linotype" panose="02040502050505030304" pitchFamily="18" charset="0"/>
                  </a:rPr>
                  <a:t>static </a:t>
                </a:r>
                <a:r>
                  <a:rPr lang="en-US" altLang="ko-KR" sz="2400" dirty="0">
                    <a:latin typeface="Palatino Linotype" panose="02040502050505030304" pitchFamily="18" charset="0"/>
                  </a:rPr>
                  <a:t>VI </a:t>
                </a:r>
                <a:r>
                  <a:rPr lang="en-US" altLang="ko-KR" sz="2400" dirty="0" smtClean="0">
                    <a:latin typeface="Palatino Linotype" panose="02040502050505030304" pitchFamily="18" charset="0"/>
                  </a:rPr>
                  <a:t>overshoots </a:t>
                </a:r>
                <a:r>
                  <a:rPr lang="en-US" altLang="ko-KR" sz="2400" dirty="0">
                    <a:latin typeface="Palatino Linotype" panose="02040502050505030304" pitchFamily="18" charset="0"/>
                  </a:rPr>
                  <a:t>much </a:t>
                </a:r>
                <a:r>
                  <a:rPr lang="en-US" altLang="ko-KR" sz="2400" i="1" dirty="0">
                    <a:latin typeface="Palatino Linotype" panose="02040502050505030304" pitchFamily="18" charset="0"/>
                  </a:rPr>
                  <a:t>less</a:t>
                </a:r>
                <a:r>
                  <a:rPr lang="en-US" altLang="ko-KR" sz="2400" dirty="0">
                    <a:latin typeface="Palatino Linotype" panose="02040502050505030304" pitchFamily="18" charset="0"/>
                  </a:rPr>
                  <a:t> than that before </a:t>
                </a:r>
                <a:r>
                  <a:rPr lang="en-US" altLang="ko-KR" sz="2400" dirty="0" smtClean="0">
                    <a:latin typeface="Palatino Linotype" panose="02040502050505030304" pitchFamily="18" charset="0"/>
                  </a:rPr>
                  <a:t>dynamic </a:t>
                </a:r>
                <a:r>
                  <a:rPr lang="en-US" altLang="ko-KR" sz="2400" dirty="0">
                    <a:latin typeface="Palatino Linotype" panose="02040502050505030304" pitchFamily="18" charset="0"/>
                  </a:rPr>
                  <a:t>VI.</a:t>
                </a:r>
              </a:p>
            </p:txBody>
          </p:sp>
        </mc:Choice>
        <mc:Fallback xmlns="">
          <p:sp>
            <p:nvSpPr>
              <p:cNvPr id="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92" y="2276872"/>
                <a:ext cx="5832647" cy="4320478"/>
              </a:xfrm>
              <a:prstGeom prst="rect">
                <a:avLst/>
              </a:prstGeom>
              <a:blipFill rotWithShape="0">
                <a:blip r:embed="rId4"/>
                <a:stretch>
                  <a:fillRect t="-2119" r="-16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1132868" y="2708920"/>
            <a:ext cx="3883012" cy="33843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87888" y="2708920"/>
            <a:ext cx="1129686" cy="338437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71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Price Discovery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17638"/>
                <a:ext cx="10972800" cy="6115818"/>
              </a:xfrm>
            </p:spPr>
            <p:txBody>
              <a:bodyPr>
                <a:normAutofit/>
              </a:bodyPr>
              <a:lstStyle/>
              <a:p>
                <a:pPr marL="354013" indent="-296863"/>
                <a:r>
                  <a:rPr lang="en-US" altLang="ko-KR" sz="2800" b="1" dirty="0" smtClean="0">
                    <a:latin typeface="Palatino Linotype" panose="02040502050505030304" pitchFamily="18" charset="0"/>
                  </a:rPr>
                  <a:t>Regression results</a:t>
                </a:r>
                <a:endParaRPr lang="en-US" altLang="ko-KR" sz="2800" b="1" dirty="0">
                  <a:latin typeface="Palatino Linotype" panose="0204050205050503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ko-KR" sz="240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ko-KR" sz="24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ko-KR" sz="240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ko-KR" sz="24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ko-KR" sz="240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ko-KR" sz="24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ko-KR" sz="2400" dirty="0" smtClean="0"/>
              </a:p>
              <a:p>
                <a:pPr marL="457200" lvl="1" indent="0">
                  <a:buNone/>
                </a:pPr>
                <a:endParaRPr lang="en-US" altLang="ko-KR" sz="2400" dirty="0"/>
              </a:p>
              <a:p>
                <a:pPr lvl="1">
                  <a:spcBef>
                    <a:spcPts val="300"/>
                  </a:spcBef>
                  <a:spcAft>
                    <a:spcPts val="300"/>
                  </a:spcAft>
                  <a:buFont typeface="Palatino Linotype" panose="02040502050505030304" pitchFamily="18" charset="0"/>
                  <a:buChar char="−"/>
                </a:pPr>
                <a:r>
                  <a:rPr lang="en-US" altLang="ko-KR" sz="2000" b="1" dirty="0" smtClean="0">
                    <a:latin typeface="Palatino Linotype" panose="02040502050505030304" pitchFamily="18" charset="0"/>
                  </a:rPr>
                  <a:t>Dynamic </a:t>
                </a:r>
                <a:r>
                  <a:rPr lang="en-US" altLang="ko-KR" sz="2000" b="1" dirty="0">
                    <a:latin typeface="Palatino Linotype" panose="02040502050505030304" pitchFamily="18" charset="0"/>
                  </a:rPr>
                  <a:t>VI </a:t>
                </a:r>
                <a:r>
                  <a:rPr lang="en-US" altLang="ko-KR" sz="2000" dirty="0">
                    <a:latin typeface="Palatino Linotype" panose="02040502050505030304" pitchFamily="18" charset="0"/>
                  </a:rPr>
                  <a:t>resolves a substantial part of price </a:t>
                </a:r>
                <a:r>
                  <a:rPr lang="en-US" altLang="ko-KR" sz="2000" dirty="0" smtClean="0">
                    <a:latin typeface="Palatino Linotype" panose="02040502050505030304" pitchFamily="18" charset="0"/>
                  </a:rPr>
                  <a:t>uncertainty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sz="2000" b="1" dirty="0" smtClean="0">
                    <a:latin typeface="Palatino Linotype" panose="02040502050505030304" pitchFamily="18" charset="0"/>
                  </a:rPr>
                  <a:t>: 0.9017, 0.6810, 0.8042</a:t>
                </a:r>
                <a:r>
                  <a:rPr lang="en-US" altLang="ko-KR" sz="2000" dirty="0" smtClean="0">
                    <a:latin typeface="Palatino Linotype" panose="02040502050505030304" pitchFamily="18" charset="0"/>
                  </a:rPr>
                  <a:t>). </a:t>
                </a:r>
              </a:p>
              <a:p>
                <a:pPr lvl="2"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s"/>
                </a:pPr>
                <a:r>
                  <a:rPr lang="en-US" altLang="ko-KR" sz="1800" dirty="0" smtClean="0">
                    <a:latin typeface="Palatino Linotype" panose="02040502050505030304" pitchFamily="18" charset="0"/>
                  </a:rPr>
                  <a:t>Dynamic VI generates a notable effect in price discovery.  Moreover, this beneficial effects is maintained even after the introduction of static VI.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17638"/>
                <a:ext cx="10972800" cy="6115818"/>
              </a:xfrm>
              <a:blipFill rotWithShape="0">
                <a:blip r:embed="rId3"/>
                <a:stretch>
                  <a:fillRect l="-500" t="-11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009" y="1969397"/>
            <a:ext cx="4487093" cy="34038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294" y="1969396"/>
            <a:ext cx="4444612" cy="340381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888088" y="2408248"/>
            <a:ext cx="3024336" cy="266267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80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Price Discovery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17638"/>
                <a:ext cx="10972800" cy="5440362"/>
              </a:xfrm>
            </p:spPr>
            <p:txBody>
              <a:bodyPr>
                <a:normAutofit/>
              </a:bodyPr>
              <a:lstStyle/>
              <a:p>
                <a:pPr marL="354013" indent="-296863"/>
                <a:r>
                  <a:rPr lang="en-US" altLang="ko-KR" sz="2800" b="1" dirty="0" smtClean="0">
                    <a:latin typeface="Palatino Linotype" panose="02040502050505030304" pitchFamily="18" charset="0"/>
                  </a:rPr>
                  <a:t>Regression results</a:t>
                </a:r>
                <a:endParaRPr lang="en-US" altLang="ko-KR" sz="2800" b="1" dirty="0">
                  <a:latin typeface="Palatino Linotype" panose="0204050205050503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ko-KR" sz="240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ko-KR" sz="24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ko-KR" sz="240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ko-KR" sz="24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ko-KR" sz="2400" dirty="0" smtClean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ko-KR" sz="24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en-US" altLang="ko-KR" sz="2400" dirty="0" smtClean="0"/>
              </a:p>
              <a:p>
                <a:pPr marL="457200" lvl="1" indent="0">
                  <a:buNone/>
                </a:pPr>
                <a:endParaRPr lang="en-US" altLang="ko-KR" sz="1800" dirty="0"/>
              </a:p>
              <a:p>
                <a:pPr marL="457200" lvl="1" indent="0">
                  <a:buNone/>
                </a:pPr>
                <a:endParaRPr lang="en-US" altLang="ko-KR" sz="1400" dirty="0"/>
              </a:p>
              <a:p>
                <a:pPr lvl="1">
                  <a:buFont typeface="Palatino Linotype" panose="02040502050505030304" pitchFamily="18" charset="0"/>
                  <a:buChar char="−"/>
                </a:pPr>
                <a:r>
                  <a:rPr lang="en-US" altLang="ko-KR" sz="2000" dirty="0" smtClean="0">
                    <a:latin typeface="Palatino Linotype" panose="02040502050505030304" pitchFamily="18" charset="0"/>
                  </a:rPr>
                  <a:t>For </a:t>
                </a:r>
                <a:r>
                  <a:rPr lang="en-US" altLang="ko-KR" sz="2000" b="1" dirty="0" smtClean="0">
                    <a:latin typeface="Palatino Linotype" panose="02040502050505030304" pitchFamily="18" charset="0"/>
                  </a:rPr>
                  <a:t>static VI</a:t>
                </a:r>
                <a:r>
                  <a:rPr lang="en-US" altLang="ko-KR" sz="2000" dirty="0" smtClean="0">
                    <a:latin typeface="Palatino Linotype" panose="02040502050505030304" pitchFamily="18" charset="0"/>
                  </a:rPr>
                  <a:t>, the </a:t>
                </a:r>
                <a:r>
                  <a:rPr lang="en-US" altLang="ko-KR" sz="2000" dirty="0">
                    <a:latin typeface="Palatino Linotype" panose="02040502050505030304" pitchFamily="18" charset="0"/>
                  </a:rPr>
                  <a:t>price discovery </a:t>
                </a:r>
                <a:r>
                  <a:rPr lang="en-US" altLang="ko-KR" sz="2000" dirty="0" smtClean="0">
                    <a:latin typeface="Palatino Linotype" panose="0204050205050503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 smtClean="0">
                    <a:latin typeface="Palatino Linotype" panose="02040502050505030304" pitchFamily="18" charset="0"/>
                  </a:rPr>
                  <a:t>) is </a:t>
                </a:r>
                <a:r>
                  <a:rPr lang="en-US" altLang="ko-KR" sz="2000" b="1" dirty="0" smtClean="0">
                    <a:latin typeface="Palatino Linotype" panose="02040502050505030304" pitchFamily="18" charset="0"/>
                  </a:rPr>
                  <a:t>0.3787</a:t>
                </a:r>
                <a:r>
                  <a:rPr lang="en-US" altLang="ko-KR" sz="2000" dirty="0" smtClean="0">
                    <a:latin typeface="Palatino Linotype" panose="02040502050505030304" pitchFamily="18" charset="0"/>
                  </a:rPr>
                  <a:t>. The degree of price improvement in static VI is </a:t>
                </a:r>
                <a:r>
                  <a:rPr lang="en-US" altLang="ko-KR" sz="2000" dirty="0">
                    <a:latin typeface="Palatino Linotype" panose="02040502050505030304" pitchFamily="18" charset="0"/>
                  </a:rPr>
                  <a:t>much smaller than </a:t>
                </a:r>
                <a:r>
                  <a:rPr lang="en-US" altLang="ko-KR" sz="2000" dirty="0" smtClean="0">
                    <a:latin typeface="Palatino Linotype" panose="02040502050505030304" pitchFamily="18" charset="0"/>
                  </a:rPr>
                  <a:t>in </a:t>
                </a:r>
                <a:r>
                  <a:rPr lang="en-US" altLang="ko-KR" sz="2000" dirty="0" err="1" smtClean="0">
                    <a:latin typeface="Palatino Linotype" panose="02040502050505030304" pitchFamily="18" charset="0"/>
                  </a:rPr>
                  <a:t>dyamic</a:t>
                </a:r>
                <a:r>
                  <a:rPr lang="en-US" altLang="ko-KR" sz="2000" dirty="0" smtClean="0">
                    <a:latin typeface="Palatino Linotype" panose="02040502050505030304" pitchFamily="18" charset="0"/>
                  </a:rPr>
                  <a:t> VI </a:t>
                </a:r>
                <a:r>
                  <a:rPr lang="en-US" altLang="ko-KR" sz="2000" dirty="0">
                    <a:latin typeface="Palatino Linotype" panose="02040502050505030304" pitchFamily="18" charset="0"/>
                  </a:rPr>
                  <a:t>(0.8042</a:t>
                </a:r>
                <a:r>
                  <a:rPr lang="en-US" altLang="ko-KR" sz="2000" dirty="0" smtClean="0">
                    <a:latin typeface="Palatino Linotype" panose="0204050205050503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17638"/>
                <a:ext cx="10972800" cy="5440362"/>
              </a:xfrm>
              <a:blipFill rotWithShape="0">
                <a:blip r:embed="rId3"/>
                <a:stretch>
                  <a:fillRect l="-500" t="-1345" r="-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009" y="1969398"/>
            <a:ext cx="4708423" cy="35717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960" y="1956629"/>
            <a:ext cx="4680520" cy="358448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9840416" y="2420888"/>
            <a:ext cx="864096" cy="278744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6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>
            <a:normAutofit/>
          </a:bodyPr>
          <a:lstStyle/>
          <a:p>
            <a:r>
              <a:rPr lang="en-US" altLang="ko-KR" sz="4000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Relationship of VIs with Price-Limit System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7368" y="1548261"/>
            <a:ext cx="11377264" cy="5049090"/>
          </a:xfrm>
        </p:spPr>
        <p:txBody>
          <a:bodyPr>
            <a:normAutofit/>
          </a:bodyPr>
          <a:lstStyle/>
          <a:p>
            <a:pPr marL="354013" indent="-296863">
              <a:spcBef>
                <a:spcPts val="0"/>
              </a:spcBef>
              <a:spcAft>
                <a:spcPts val="300"/>
              </a:spcAft>
            </a:pPr>
            <a:r>
              <a:rPr lang="en-US" altLang="ko-KR" sz="2800" b="1" dirty="0" smtClean="0">
                <a:latin typeface="Palatino Linotype" panose="02040502050505030304" pitchFamily="18" charset="0"/>
              </a:rPr>
              <a:t>For this test, focus </a:t>
            </a:r>
            <a:r>
              <a:rPr lang="en-US" altLang="ko-KR" sz="2800" b="1" dirty="0" smtClean="0">
                <a:latin typeface="Palatino Linotype" panose="02040502050505030304" pitchFamily="18" charset="0"/>
              </a:rPr>
              <a:t>on </a:t>
            </a:r>
            <a:r>
              <a:rPr lang="en-US" altLang="ko-KR" sz="2800" b="1" dirty="0" smtClean="0">
                <a:latin typeface="Palatino Linotype" panose="02040502050505030304" pitchFamily="18" charset="0"/>
              </a:rPr>
              <a:t>the 2015 event</a:t>
            </a:r>
            <a:endParaRPr lang="en-US" altLang="ko-KR" sz="2800" b="1" dirty="0">
              <a:latin typeface="Palatino Linotype" panose="02040502050505030304" pitchFamily="18" charset="0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The </a:t>
            </a:r>
            <a:r>
              <a:rPr lang="en-US" altLang="ko-KR" sz="2400" dirty="0">
                <a:latin typeface="Palatino Linotype" panose="02040502050505030304" pitchFamily="18" charset="0"/>
              </a:rPr>
              <a:t>definition of static VI is closely related to the price-limit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system.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The </a:t>
            </a:r>
            <a:r>
              <a:rPr lang="en-US" altLang="ko-KR" sz="2400" dirty="0">
                <a:latin typeface="Palatino Linotype" panose="02040502050505030304" pitchFamily="18" charset="0"/>
              </a:rPr>
              <a:t>price limit was doubled from ±15% to ±30% in the 2015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event.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"/>
            </a:pPr>
            <a:r>
              <a:rPr lang="en-US" altLang="ko-KR" sz="2200" dirty="0" smtClean="0">
                <a:latin typeface="Palatino Linotype" panose="02040502050505030304" pitchFamily="18" charset="0"/>
              </a:rPr>
              <a:t>We want to control for the effect of this change in order to clearly understand the economic function of static VI.</a:t>
            </a:r>
          </a:p>
          <a:p>
            <a:pPr marL="457200" lvl="1" indent="0">
              <a:buNone/>
            </a:pPr>
            <a:endParaRPr lang="en-US" altLang="ko-KR" sz="1200" dirty="0">
              <a:latin typeface="Palatino Linotype" panose="02040502050505030304" pitchFamily="18" charset="0"/>
            </a:endParaRP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altLang="ko-KR" sz="2800" b="1" dirty="0" smtClean="0">
                <a:latin typeface="Palatino Linotype" panose="02040502050505030304" pitchFamily="18" charset="0"/>
              </a:rPr>
              <a:t>Categorization of the VI occurrences into two groups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“Increasing” (“decreasing”) dynamic/static </a:t>
            </a:r>
            <a:r>
              <a:rPr lang="en-US" altLang="ko-KR" sz="2400" dirty="0">
                <a:latin typeface="Palatino Linotype" panose="02040502050505030304" pitchFamily="18" charset="0"/>
              </a:rPr>
              <a:t>VI: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the </a:t>
            </a:r>
            <a:r>
              <a:rPr lang="en-US" altLang="ko-KR" sz="2400" dirty="0">
                <a:latin typeface="Palatino Linotype" panose="02040502050505030304" pitchFamily="18" charset="0"/>
              </a:rPr>
              <a:t>positive (negative) price change that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invoked </a:t>
            </a:r>
            <a:r>
              <a:rPr lang="en-US" altLang="ko-KR" sz="2400" dirty="0">
                <a:latin typeface="Palatino Linotype" panose="02040502050505030304" pitchFamily="18" charset="0"/>
              </a:rPr>
              <a:t>the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dynamic/static VI</a:t>
            </a:r>
          </a:p>
          <a:p>
            <a:pPr marL="4572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altLang="ko-KR" sz="2400" dirty="0" smtClean="0">
              <a:latin typeface="Palatino Linotype" panose="02040502050505030304" pitchFamily="18" charset="0"/>
            </a:endParaRPr>
          </a:p>
          <a:p>
            <a:pPr marL="355600" lvl="1" indent="-355600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Palatino Linotype" panose="02040502050505030304" pitchFamily="18" charset="0"/>
              </a:rPr>
              <a:t>We </a:t>
            </a:r>
            <a:r>
              <a:rPr lang="en-US" altLang="ko-KR" dirty="0">
                <a:latin typeface="Palatino Linotype" panose="02040502050505030304" pitchFamily="18" charset="0"/>
              </a:rPr>
              <a:t>also classify price-limit hits into upper and lower price-limit </a:t>
            </a:r>
            <a:r>
              <a:rPr lang="en-US" altLang="ko-KR" dirty="0" smtClean="0">
                <a:latin typeface="Palatino Linotype" panose="02040502050505030304" pitchFamily="18" charset="0"/>
              </a:rPr>
              <a:t>hits.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Relationship of VIs with Price-Limit System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-24680" y="1548262"/>
                <a:ext cx="12216680" cy="4977082"/>
              </a:xfrm>
            </p:spPr>
            <p:txBody>
              <a:bodyPr>
                <a:normAutofit lnSpcReduction="10000"/>
              </a:bodyPr>
              <a:lstStyle/>
              <a:p>
                <a:pPr marL="354013" indent="-296863">
                  <a:spcBef>
                    <a:spcPts val="0"/>
                  </a:spcBef>
                  <a:spcAft>
                    <a:spcPts val="300"/>
                  </a:spcAft>
                </a:pPr>
                <a:r>
                  <a:rPr lang="en-US" altLang="ko-KR" sz="2800" b="1" dirty="0" smtClean="0">
                    <a:latin typeface="Palatino Linotype" panose="02040502050505030304" pitchFamily="18" charset="0"/>
                  </a:rPr>
                  <a:t>Empirical model</a:t>
                </a:r>
              </a:p>
              <a:p>
                <a:pPr lvl="1">
                  <a:spcBef>
                    <a:spcPts val="0"/>
                  </a:spcBef>
                  <a:spcAft>
                    <a:spcPts val="300"/>
                  </a:spcAft>
                  <a:buFont typeface="Palatino Linotype" panose="02040502050505030304" pitchFamily="18" charset="0"/>
                  <a:buChar char="−"/>
                </a:pPr>
                <a:r>
                  <a:rPr lang="en-US" altLang="ko-KR" sz="2400" b="1" dirty="0" smtClean="0">
                    <a:latin typeface="Palatino Linotype" panose="02040502050505030304" pitchFamily="18" charset="0"/>
                  </a:rPr>
                  <a:t>A </a:t>
                </a:r>
                <a:r>
                  <a:rPr lang="en-US" altLang="ko-KR" sz="2400" b="1" dirty="0">
                    <a:latin typeface="Palatino Linotype" panose="02040502050505030304" pitchFamily="18" charset="0"/>
                  </a:rPr>
                  <a:t>panel logit regression analysis </a:t>
                </a:r>
                <a:r>
                  <a:rPr lang="en-US" altLang="ko-KR" sz="2400" dirty="0">
                    <a:latin typeface="Palatino Linotype" panose="02040502050505030304" pitchFamily="18" charset="0"/>
                  </a:rPr>
                  <a:t>to examine whether the occurrences of VIs affect the occurrences of price-limit </a:t>
                </a:r>
                <a:r>
                  <a:rPr lang="en-US" altLang="ko-KR" sz="2400" dirty="0" smtClean="0">
                    <a:latin typeface="Palatino Linotype" panose="02040502050505030304" pitchFamily="18" charset="0"/>
                  </a:rPr>
                  <a:t>hits</a:t>
                </a:r>
              </a:p>
              <a:p>
                <a:pPr marL="457200" lvl="1" indent="0">
                  <a:spcBef>
                    <a:spcPts val="0"/>
                  </a:spcBef>
                  <a:spcAft>
                    <a:spcPts val="300"/>
                  </a:spcAft>
                  <a:buNone/>
                </a:pPr>
                <a:endParaRPr lang="en-US" altLang="ko-KR" sz="800" dirty="0" smtClean="0">
                  <a:latin typeface="Palatino Linotype" panose="02040502050505030304" pitchFamily="18" charset="0"/>
                </a:endParaRPr>
              </a:p>
              <a:p>
                <a:pPr marL="714375" lvl="1" indent="0">
                  <a:spcBef>
                    <a:spcPts val="6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𝑃𝑟</m:t>
                          </m:r>
                        </m:fName>
                        <m:e>
                          <m:sSub>
                            <m:sSubPr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𝑖𝑡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𝐷𝑉𝐼𝑈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𝐷𝑉𝐼𝐷𝑂𝑊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𝑆𝑉𝐼𝑈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𝑆𝑉𝐼𝐷𝑂𝑊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altLang="ko-KR" sz="2400" i="1" dirty="0" smtClean="0"/>
              </a:p>
              <a:p>
                <a:pPr marL="2157413" lvl="1" indent="-1443038">
                  <a:spcBef>
                    <a:spcPts val="6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𝑙𝑛</m:t>
                          </m:r>
                        </m:fName>
                        <m:e>
                          <m:d>
                            <m:dPr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𝑃𝑟𝑖𝑐</m:t>
                              </m:r>
                              <m:sSub>
                                <m:sSubPr>
                                  <m:ctrlPr>
                                    <a:rPr lang="ko-KR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𝑉𝑜𝑙𝑎𝑡𝑖𝑙𝑖𝑡𝑦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ko-KR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𝑇𝑢𝑟𝑛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𝑖𝑡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ko-KR" sz="2400" dirty="0"/>
              </a:p>
              <a:p>
                <a:pPr marL="901700" lvl="1" indent="-95250">
                  <a:spcBef>
                    <a:spcPts val="0"/>
                  </a:spcBef>
                  <a:spcAft>
                    <a:spcPts val="300"/>
                  </a:spcAft>
                  <a:buNone/>
                </a:pPr>
                <a:endParaRPr lang="en-US" altLang="ko-KR" sz="800" dirty="0" smtClean="0">
                  <a:latin typeface="Palatino Linotype" panose="02040502050505030304" pitchFamily="18" charset="0"/>
                </a:endParaRPr>
              </a:p>
              <a:p>
                <a:pPr marL="1149350" lvl="1" indent="-342900"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s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: a 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binary dependent variable having the value of 1 if the stock</a:t>
                </a:r>
                <a:r>
                  <a:rPr lang="en-US" altLang="ko-KR" sz="2200" i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ko-KR" sz="2200" i="1" dirty="0" err="1">
                    <a:latin typeface="Palatino Linotype" panose="02040502050505030304" pitchFamily="18" charset="0"/>
                  </a:rPr>
                  <a:t>i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on day </a:t>
                </a:r>
                <a:r>
                  <a:rPr lang="en-US" altLang="ko-KR" sz="2200" i="1" dirty="0" smtClean="0">
                    <a:latin typeface="Palatino Linotype" panose="02040502050505030304" pitchFamily="18" charset="0"/>
                  </a:rPr>
                  <a:t>t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 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experiences a hit on either upper or lower price-limit, 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and 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0 otherwise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.</a:t>
                </a:r>
              </a:p>
              <a:p>
                <a:pPr marL="1149350" lvl="1" indent="-342900"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s"/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𝐷𝑉𝐼𝑈</m:t>
                    </m:r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Palatino Linotype" panose="0204050205050503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𝐷𝑉𝐼𝐷𝑂𝑊</m:t>
                    </m:r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): the 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number of increasing (decreasing) dynamic 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VIs</a:t>
                </a:r>
              </a:p>
              <a:p>
                <a:pPr marL="1149350" lvl="1" indent="-342900"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s"/>
                </a:pP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𝑆𝑉𝐼𝑈</m:t>
                    </m:r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Palatino Linotype" panose="0204050205050503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sz="2200" i="1">
                        <a:latin typeface="Cambria Math" panose="02040503050406030204" pitchFamily="18" charset="0"/>
                      </a:rPr>
                      <m:t>𝑆𝑉𝐼𝐷𝑂𝑊</m:t>
                    </m:r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): the 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number of increasing (decreasing) static 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VIs</a:t>
                </a:r>
              </a:p>
              <a:p>
                <a:pPr marL="1149350" lvl="1" indent="-342900">
                  <a:spcBef>
                    <a:spcPts val="0"/>
                  </a:spcBef>
                  <a:spcAft>
                    <a:spcPts val="300"/>
                  </a:spcAft>
                  <a:buFont typeface="Wingdings" panose="05000000000000000000" pitchFamily="2" charset="2"/>
                  <a:buChar char="s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) captures the time-effects (fixed-effects).</a:t>
                </a:r>
              </a:p>
              <a:p>
                <a:pPr marL="1149350" lvl="1" indent="-342900">
                  <a:spcBef>
                    <a:spcPts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s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altLang="ko-KR" sz="22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is </a:t>
                </a:r>
                <a:r>
                  <a:rPr lang="en-US" altLang="ko-KR" sz="2200" dirty="0">
                    <a:latin typeface="Palatino Linotype" panose="02040502050505030304" pitchFamily="18" charset="0"/>
                  </a:rPr>
                  <a:t>independently and identically distributed with zero mean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2200" dirty="0" smtClean="0">
                    <a:latin typeface="Palatino Linotype" panose="02040502050505030304" pitchFamily="18" charset="0"/>
                  </a:rPr>
                  <a:t>.</a:t>
                </a:r>
              </a:p>
              <a:p>
                <a:pPr marL="723900" lvl="1" indent="-279400">
                  <a:spcBef>
                    <a:spcPts val="300"/>
                  </a:spcBef>
                  <a:spcAft>
                    <a:spcPts val="600"/>
                  </a:spcAft>
                  <a:buFont typeface="Palatino Linotype" panose="02040502050505030304" pitchFamily="18" charset="0"/>
                  <a:buChar char="−"/>
                </a:pPr>
                <a:r>
                  <a:rPr lang="en-US" altLang="ko-KR" sz="2400" dirty="0" smtClean="0">
                    <a:latin typeface="Palatino Linotype" panose="02040502050505030304" pitchFamily="18" charset="0"/>
                  </a:rPr>
                  <a:t>We estimate separately for the upper and lower price-limits and in each </a:t>
                </a:r>
                <a:r>
                  <a:rPr lang="en-US" altLang="ko-KR" sz="2400" dirty="0" err="1" smtClean="0">
                    <a:latin typeface="Palatino Linotype" panose="02040502050505030304" pitchFamily="18" charset="0"/>
                  </a:rPr>
                  <a:t>subperiod</a:t>
                </a:r>
                <a:r>
                  <a:rPr lang="en-US" altLang="ko-KR" sz="2400" dirty="0">
                    <a:latin typeface="Palatino Linotype" panose="02040502050505030304" pitchFamily="18" charset="0"/>
                  </a:rPr>
                  <a:t>.</a:t>
                </a:r>
                <a:endParaRPr lang="ko-KR" altLang="ko-KR" sz="24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24680" y="1548262"/>
                <a:ext cx="12216680" cy="4977082"/>
              </a:xfrm>
              <a:blipFill rotWithShape="0">
                <a:blip r:embed="rId3"/>
                <a:stretch>
                  <a:fillRect l="-449" t="-2328" r="-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01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48261"/>
            <a:ext cx="5270376" cy="5049090"/>
          </a:xfrm>
        </p:spPr>
        <p:txBody>
          <a:bodyPr>
            <a:normAutofit/>
          </a:bodyPr>
          <a:lstStyle/>
          <a:p>
            <a:pPr marL="354013" indent="-296863"/>
            <a:r>
              <a:rPr lang="en-US" altLang="ko-KR" sz="2800" b="1" dirty="0" smtClean="0">
                <a:latin typeface="Palatino Linotype" panose="02040502050505030304" pitchFamily="18" charset="0"/>
              </a:rPr>
              <a:t>Estimation results</a:t>
            </a:r>
            <a:endParaRPr lang="en-US" altLang="ko-KR" sz="2800" b="1" dirty="0">
              <a:latin typeface="Palatino Linotype" panose="0204050205050503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Relationship of VIs with Price-Limit System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112224" y="2006856"/>
            <a:ext cx="3744416" cy="4131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3900" lvl="1" indent="-266700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000" b="1" dirty="0" smtClean="0">
                <a:latin typeface="Palatino Linotype" panose="02040502050505030304" pitchFamily="18" charset="0"/>
              </a:rPr>
              <a:t>For </a:t>
            </a:r>
            <a:r>
              <a:rPr lang="en-US" altLang="ko-KR" sz="2000" b="1" dirty="0">
                <a:solidFill>
                  <a:srgbClr val="0000FF"/>
                </a:solidFill>
                <a:latin typeface="Palatino Linotype" panose="02040502050505030304" pitchFamily="18" charset="0"/>
              </a:rPr>
              <a:t>dynamic VI</a:t>
            </a:r>
            <a:r>
              <a:rPr lang="en-US" altLang="ko-KR" sz="2000" dirty="0">
                <a:latin typeface="Palatino Linotype" panose="02040502050505030304" pitchFamily="18" charset="0"/>
              </a:rPr>
              <a:t>, </a:t>
            </a:r>
            <a:br>
              <a:rPr lang="en-US" altLang="ko-KR" sz="2000" dirty="0">
                <a:latin typeface="Palatino Linotype" panose="02040502050505030304" pitchFamily="18" charset="0"/>
              </a:rPr>
            </a:br>
            <a:r>
              <a:rPr lang="en-US" altLang="ko-KR" sz="2000" dirty="0">
                <a:latin typeface="Palatino Linotype" panose="02040502050505030304" pitchFamily="18" charset="0"/>
              </a:rPr>
              <a:t>the occurrences of upper-limit hits are positively related to </a:t>
            </a:r>
            <a:r>
              <a:rPr lang="en-US" altLang="ko-KR" sz="2000" b="1" dirty="0">
                <a:latin typeface="Palatino Linotype" panose="02040502050505030304" pitchFamily="18" charset="0"/>
              </a:rPr>
              <a:t>the occurrences of increasing dynamic VIs</a:t>
            </a:r>
            <a:r>
              <a:rPr lang="en-US" altLang="ko-KR" sz="2000" dirty="0">
                <a:latin typeface="Palatino Linotype" panose="02040502050505030304" pitchFamily="18" charset="0"/>
              </a:rPr>
              <a:t>, while the occurrences of lower-limit hits are </a:t>
            </a:r>
            <a:r>
              <a:rPr lang="en-US" altLang="ko-KR" sz="2000" dirty="0" smtClean="0">
                <a:latin typeface="Palatino Linotype" panose="02040502050505030304" pitchFamily="18" charset="0"/>
              </a:rPr>
              <a:t>positively related </a:t>
            </a:r>
            <a:r>
              <a:rPr lang="en-US" altLang="ko-KR" sz="2000" dirty="0">
                <a:latin typeface="Palatino Linotype" panose="02040502050505030304" pitchFamily="18" charset="0"/>
              </a:rPr>
              <a:t>to the occurrences of decreasing dynamic </a:t>
            </a:r>
            <a:r>
              <a:rPr lang="en-US" altLang="ko-KR" sz="2000" dirty="0" err="1">
                <a:latin typeface="Palatino Linotype" panose="02040502050505030304" pitchFamily="18" charset="0"/>
              </a:rPr>
              <a:t>VIs</a:t>
            </a:r>
            <a:r>
              <a:rPr lang="en-US" altLang="ko-KR" sz="2000" dirty="0" err="1" smtClean="0">
                <a:latin typeface="Palatino Linotype" panose="02040502050505030304" pitchFamily="18" charset="0"/>
              </a:rPr>
              <a:t>.</a:t>
            </a:r>
            <a:endParaRPr lang="en-US" altLang="ko-KR" sz="2000" dirty="0" smtClean="0">
              <a:latin typeface="Palatino Linotype" panose="02040502050505030304" pitchFamily="18" charset="0"/>
            </a:endParaRPr>
          </a:p>
          <a:p>
            <a:pPr marL="723900" lvl="1" indent="-266700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000" b="1" dirty="0" smtClean="0">
                <a:latin typeface="Palatino Linotype" panose="02040502050505030304" pitchFamily="18" charset="0"/>
              </a:rPr>
              <a:t>Statistical significance are relatively weak.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3114" r="3112"/>
          <a:stretch/>
        </p:blipFill>
        <p:spPr>
          <a:xfrm>
            <a:off x="263352" y="2216515"/>
            <a:ext cx="7992888" cy="37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3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48261"/>
            <a:ext cx="5270376" cy="5049090"/>
          </a:xfrm>
        </p:spPr>
        <p:txBody>
          <a:bodyPr>
            <a:normAutofit/>
          </a:bodyPr>
          <a:lstStyle/>
          <a:p>
            <a:pPr marL="354013" indent="-296863"/>
            <a:r>
              <a:rPr lang="en-US" altLang="ko-KR" sz="2800" b="1" dirty="0" smtClean="0">
                <a:latin typeface="Palatino Linotype" panose="02040502050505030304" pitchFamily="18" charset="0"/>
              </a:rPr>
              <a:t>Estimation results</a:t>
            </a:r>
            <a:endParaRPr lang="en-US" altLang="ko-KR" sz="2800" b="1" dirty="0">
              <a:latin typeface="Palatino Linotype" panose="0204050205050503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36</a:t>
            </a:fld>
            <a:endParaRPr lang="ko-KR" altLang="en-US" dirty="0"/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b="1" dirty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Relationship of VIs with Price-Limit System</a:t>
            </a:r>
            <a:endParaRPr lang="ko-KR" altLang="en-US" sz="4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7896200" y="2222622"/>
            <a:ext cx="4104456" cy="37064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b="1" dirty="0" smtClean="0">
                <a:latin typeface="Palatino Linotype" panose="02040502050505030304" pitchFamily="18" charset="0"/>
              </a:rPr>
              <a:t>For </a:t>
            </a:r>
            <a:r>
              <a:rPr lang="en-US" altLang="ko-KR" sz="2400" b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static </a:t>
            </a:r>
            <a:r>
              <a:rPr lang="en-US" altLang="ko-KR" sz="2400" b="1" dirty="0">
                <a:solidFill>
                  <a:srgbClr val="0000FF"/>
                </a:solidFill>
                <a:latin typeface="Palatino Linotype" panose="02040502050505030304" pitchFamily="18" charset="0"/>
              </a:rPr>
              <a:t>VI</a:t>
            </a:r>
            <a:r>
              <a:rPr lang="en-US" altLang="ko-KR" sz="2400" dirty="0">
                <a:latin typeface="Palatino Linotype" panose="02040502050505030304" pitchFamily="18" charset="0"/>
              </a:rPr>
              <a:t>, </a:t>
            </a:r>
            <a:br>
              <a:rPr lang="en-US" altLang="ko-KR" sz="2400" dirty="0">
                <a:latin typeface="Palatino Linotype" panose="02040502050505030304" pitchFamily="18" charset="0"/>
              </a:rPr>
            </a:br>
            <a:r>
              <a:rPr lang="en-US" altLang="ko-KR" sz="2400" dirty="0" smtClean="0">
                <a:latin typeface="Palatino Linotype" panose="02040502050505030304" pitchFamily="18" charset="0"/>
              </a:rPr>
              <a:t>t</a:t>
            </a:r>
            <a:r>
              <a:rPr lang="en-US" altLang="ko-KR" sz="2200" dirty="0" smtClean="0">
                <a:latin typeface="Palatino Linotype" panose="02040502050505030304" pitchFamily="18" charset="0"/>
              </a:rPr>
              <a:t>he </a:t>
            </a:r>
            <a:r>
              <a:rPr lang="en-US" altLang="ko-KR" sz="2200" dirty="0">
                <a:latin typeface="Palatino Linotype" panose="02040502050505030304" pitchFamily="18" charset="0"/>
              </a:rPr>
              <a:t>occurrences of upper-limit hits </a:t>
            </a:r>
            <a:r>
              <a:rPr lang="en-US" altLang="ko-KR" sz="2200" dirty="0" smtClean="0">
                <a:latin typeface="Palatino Linotype" panose="02040502050505030304" pitchFamily="18" charset="0"/>
              </a:rPr>
              <a:t>are positively related to </a:t>
            </a:r>
            <a:r>
              <a:rPr lang="en-US" altLang="ko-KR" sz="2200" b="1" dirty="0">
                <a:latin typeface="Palatino Linotype" panose="02040502050505030304" pitchFamily="18" charset="0"/>
              </a:rPr>
              <a:t>the occurrences of increasing </a:t>
            </a:r>
            <a:r>
              <a:rPr lang="en-US" altLang="ko-KR" sz="2200" b="1" dirty="0" smtClean="0">
                <a:latin typeface="Palatino Linotype" panose="02040502050505030304" pitchFamily="18" charset="0"/>
              </a:rPr>
              <a:t>static </a:t>
            </a:r>
            <a:r>
              <a:rPr lang="en-US" altLang="ko-KR" sz="2200" b="1" dirty="0">
                <a:latin typeface="Palatino Linotype" panose="02040502050505030304" pitchFamily="18" charset="0"/>
              </a:rPr>
              <a:t>VIs</a:t>
            </a:r>
            <a:r>
              <a:rPr lang="en-US" altLang="ko-KR" sz="2200" dirty="0">
                <a:latin typeface="Palatino Linotype" panose="02040502050505030304" pitchFamily="18" charset="0"/>
              </a:rPr>
              <a:t>, </a:t>
            </a:r>
            <a:r>
              <a:rPr lang="en-US" altLang="ko-KR" sz="2200" dirty="0" smtClean="0">
                <a:latin typeface="Palatino Linotype" panose="02040502050505030304" pitchFamily="18" charset="0"/>
              </a:rPr>
              <a:t/>
            </a:r>
            <a:br>
              <a:rPr lang="en-US" altLang="ko-KR" sz="2200" dirty="0" smtClean="0">
                <a:latin typeface="Palatino Linotype" panose="02040502050505030304" pitchFamily="18" charset="0"/>
              </a:rPr>
            </a:br>
            <a:r>
              <a:rPr lang="en-US" altLang="ko-KR" sz="2200" dirty="0" smtClean="0">
                <a:latin typeface="Palatino Linotype" panose="02040502050505030304" pitchFamily="18" charset="0"/>
              </a:rPr>
              <a:t>while </a:t>
            </a:r>
            <a:r>
              <a:rPr lang="en-US" altLang="ko-KR" sz="2200" dirty="0">
                <a:latin typeface="Palatino Linotype" panose="02040502050505030304" pitchFamily="18" charset="0"/>
              </a:rPr>
              <a:t>the occurrences of lower-limit hits are </a:t>
            </a:r>
            <a:r>
              <a:rPr lang="en-US" altLang="ko-KR" sz="2200" dirty="0" smtClean="0">
                <a:latin typeface="Palatino Linotype" panose="02040502050505030304" pitchFamily="18" charset="0"/>
              </a:rPr>
              <a:t>positively related to </a:t>
            </a:r>
            <a:r>
              <a:rPr lang="en-US" altLang="ko-KR" sz="2200" dirty="0">
                <a:latin typeface="Palatino Linotype" panose="02040502050505030304" pitchFamily="18" charset="0"/>
              </a:rPr>
              <a:t>the occurrences of decreasing dynamic </a:t>
            </a:r>
            <a:r>
              <a:rPr lang="en-US" altLang="ko-KR" sz="2200" dirty="0" err="1">
                <a:latin typeface="Palatino Linotype" panose="02040502050505030304" pitchFamily="18" charset="0"/>
              </a:rPr>
              <a:t>VIs</a:t>
            </a:r>
            <a:r>
              <a:rPr lang="en-US" altLang="ko-KR" sz="2200" dirty="0" err="1" smtClean="0">
                <a:latin typeface="Palatino Linotype" panose="02040502050505030304" pitchFamily="18" charset="0"/>
              </a:rPr>
              <a:t>.</a:t>
            </a:r>
            <a:endParaRPr lang="en-US" altLang="ko-KR" sz="2200" dirty="0" smtClean="0">
              <a:latin typeface="Palatino Linotype" panose="02040502050505030304" pitchFamily="18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200" dirty="0" smtClean="0">
                <a:latin typeface="Palatino Linotype" panose="02040502050505030304" pitchFamily="18" charset="0"/>
              </a:rPr>
              <a:t>The magnitudes and statistical significances are much stronger.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l="3114" r="3112"/>
          <a:stretch/>
        </p:blipFill>
        <p:spPr>
          <a:xfrm>
            <a:off x="263352" y="2216515"/>
            <a:ext cx="7992888" cy="371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0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Concluding Remarks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1548261"/>
            <a:ext cx="11521280" cy="5049090"/>
          </a:xfrm>
        </p:spPr>
        <p:txBody>
          <a:bodyPr>
            <a:normAutofit/>
          </a:bodyPr>
          <a:lstStyle/>
          <a:p>
            <a:pPr marL="354013" indent="-296863">
              <a:spcBef>
                <a:spcPts val="0"/>
              </a:spcBef>
              <a:spcAft>
                <a:spcPts val="300"/>
              </a:spcAft>
            </a:pPr>
            <a:r>
              <a:rPr lang="en-US" altLang="ko-KR" sz="2800" b="1" dirty="0" smtClean="0">
                <a:latin typeface="Palatino Linotype" panose="02040502050505030304" pitchFamily="18" charset="0"/>
              </a:rPr>
              <a:t>Sequential introductions of VIs</a:t>
            </a:r>
            <a:endParaRPr lang="en-US" altLang="ko-KR" sz="2800" b="1" dirty="0">
              <a:latin typeface="Palatino Linotype" panose="02040502050505030304" pitchFamily="18" charset="0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>
                <a:latin typeface="Palatino Linotype" panose="02040502050505030304" pitchFamily="18" charset="0"/>
              </a:rPr>
              <a:t>The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KRX sequential </a:t>
            </a:r>
            <a:r>
              <a:rPr lang="en-US" altLang="ko-KR" sz="2400" dirty="0">
                <a:latin typeface="Palatino Linotype" panose="02040502050505030304" pitchFamily="18" charset="0"/>
              </a:rPr>
              <a:t>introductions of dynamic and static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VIs allowed us </a:t>
            </a:r>
            <a:r>
              <a:rPr lang="en-US" altLang="ko-KR" sz="2400" dirty="0">
                <a:latin typeface="Palatino Linotype" panose="02040502050505030304" pitchFamily="18" charset="0"/>
              </a:rPr>
              <a:t>to separate the effects of these two types of VIs and compare their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effectiveness.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The </a:t>
            </a:r>
            <a:r>
              <a:rPr lang="en-US" altLang="ko-KR" sz="2400" dirty="0">
                <a:latin typeface="Palatino Linotype" panose="02040502050505030304" pitchFamily="18" charset="0"/>
              </a:rPr>
              <a:t>pre-existing price-limit system on the Korean stock markets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allowed us </a:t>
            </a:r>
            <a:r>
              <a:rPr lang="en-US" altLang="ko-KR" sz="2400" dirty="0">
                <a:latin typeface="Palatino Linotype" panose="02040502050505030304" pitchFamily="18" charset="0"/>
              </a:rPr>
              <a:t>to separate the effects of price-limit systems and </a:t>
            </a:r>
            <a:r>
              <a:rPr lang="en-US" altLang="ko-KR" sz="2400" dirty="0" err="1" smtClean="0">
                <a:latin typeface="Palatino Linotype" panose="02040502050505030304" pitchFamily="18" charset="0"/>
              </a:rPr>
              <a:t>VIs.</a:t>
            </a:r>
            <a:endParaRPr lang="en-US" altLang="ko-KR" sz="2400" dirty="0" smtClean="0">
              <a:latin typeface="Palatino Linotype" panose="02040502050505030304" pitchFamily="18" charset="0"/>
            </a:endParaRPr>
          </a:p>
          <a:p>
            <a:pPr marL="457200" lvl="1" indent="0">
              <a:spcBef>
                <a:spcPts val="0"/>
              </a:spcBef>
              <a:spcAft>
                <a:spcPts val="300"/>
              </a:spcAft>
              <a:buNone/>
            </a:pPr>
            <a:endParaRPr lang="en-US" altLang="ko-KR" sz="1200" dirty="0" smtClean="0">
              <a:latin typeface="Palatino Linotype" panose="02040502050505030304" pitchFamily="18" charset="0"/>
            </a:endParaRPr>
          </a:p>
          <a:p>
            <a:pPr marL="354013" indent="-296863">
              <a:spcBef>
                <a:spcPts val="0"/>
              </a:spcBef>
              <a:spcAft>
                <a:spcPts val="300"/>
              </a:spcAft>
            </a:pPr>
            <a:r>
              <a:rPr lang="en-US" altLang="ko-KR" sz="2800" b="1" dirty="0" smtClean="0">
                <a:latin typeface="Palatino Linotype" panose="02040502050505030304" pitchFamily="18" charset="0"/>
              </a:rPr>
              <a:t>Different effectiveness of two types of VIs</a:t>
            </a:r>
            <a:endParaRPr lang="en-US" altLang="ko-KR" sz="2800" b="1" dirty="0">
              <a:latin typeface="Palatino Linotype" panose="02040502050505030304" pitchFamily="18" charset="0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Dynamic VI shows larger and more significant contribution on price stabilization and price discovery than static VI.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The </a:t>
            </a:r>
            <a:r>
              <a:rPr lang="en-US" altLang="ko-KR" sz="2400" dirty="0">
                <a:latin typeface="Palatino Linotype" panose="02040502050505030304" pitchFamily="18" charset="0"/>
              </a:rPr>
              <a:t>limited effects of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static </a:t>
            </a:r>
            <a:r>
              <a:rPr lang="en-US" altLang="ko-KR" sz="2400" dirty="0">
                <a:latin typeface="Palatino Linotype" panose="02040502050505030304" pitchFamily="18" charset="0"/>
              </a:rPr>
              <a:t>VI come from its similar functionality to the existing price-limit system.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4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Price-Stabilization Mechanisms for Individual Stocks in the KRX 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97140"/>
            <a:ext cx="10972800" cy="45103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3000" b="1" dirty="0" smtClean="0">
                <a:latin typeface="Palatino Linotype" panose="02040502050505030304" pitchFamily="18" charset="0"/>
              </a:rPr>
              <a:t>Pre-existing price-limit system</a:t>
            </a:r>
          </a:p>
          <a:p>
            <a:pPr marL="723900" indent="-2794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600" dirty="0">
                <a:latin typeface="Palatino Linotype" panose="02040502050505030304" pitchFamily="18" charset="0"/>
              </a:rPr>
              <a:t>Since its earlier days, the KRX has used a </a:t>
            </a:r>
            <a:r>
              <a:rPr lang="en-US" altLang="ko-KR" sz="2600" i="1" dirty="0">
                <a:latin typeface="Palatino Linotype" panose="02040502050505030304" pitchFamily="18" charset="0"/>
              </a:rPr>
              <a:t>price-limit system</a:t>
            </a:r>
            <a:r>
              <a:rPr lang="en-US" altLang="ko-KR" sz="2600" dirty="0">
                <a:latin typeface="Palatino Linotype" panose="02040502050505030304" pitchFamily="18" charset="0"/>
              </a:rPr>
              <a:t>, limiting price movements for the day to a specified percentage</a:t>
            </a:r>
            <a:r>
              <a:rPr lang="en-US" altLang="ko-KR" sz="2600" dirty="0" smtClean="0">
                <a:latin typeface="Palatino Linotype" panose="02040502050505030304" pitchFamily="18" charset="0"/>
              </a:rPr>
              <a:t>.</a:t>
            </a:r>
          </a:p>
          <a:p>
            <a:pPr marL="44450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US" altLang="ko-KR" sz="1300" b="1" dirty="0" smtClean="0">
              <a:latin typeface="Palatino Linotype" panose="02040502050505030304" pitchFamily="18" charset="0"/>
            </a:endParaRPr>
          </a:p>
          <a:p>
            <a: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3000" b="1" dirty="0" smtClean="0">
                <a:latin typeface="Palatino Linotype" panose="02040502050505030304" pitchFamily="18" charset="0"/>
              </a:rPr>
              <a:t>VIs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600" dirty="0" smtClean="0">
                <a:latin typeface="Palatino Linotype" panose="02040502050505030304" pitchFamily="18" charset="0"/>
              </a:rPr>
              <a:t>On </a:t>
            </a:r>
            <a:r>
              <a:rPr lang="en-US" altLang="ko-KR" sz="2600" dirty="0">
                <a:latin typeface="Palatino Linotype" panose="02040502050505030304" pitchFamily="18" charset="0"/>
              </a:rPr>
              <a:t>September 1, 2014, the KRX </a:t>
            </a:r>
            <a:r>
              <a:rPr lang="en-US" altLang="ko-KR" sz="2600" dirty="0" smtClean="0">
                <a:latin typeface="Palatino Linotype" panose="02040502050505030304" pitchFamily="18" charset="0"/>
              </a:rPr>
              <a:t>first adopted only the </a:t>
            </a:r>
            <a:r>
              <a:rPr lang="en-US" altLang="ko-KR" sz="2600" i="1" dirty="0">
                <a:latin typeface="Palatino Linotype" panose="02040502050505030304" pitchFamily="18" charset="0"/>
              </a:rPr>
              <a:t>dynamic </a:t>
            </a:r>
            <a:r>
              <a:rPr lang="en-US" altLang="ko-KR" sz="2600" dirty="0" smtClean="0">
                <a:latin typeface="Palatino Linotype" panose="02040502050505030304" pitchFamily="18" charset="0"/>
              </a:rPr>
              <a:t>VI</a:t>
            </a:r>
            <a:r>
              <a:rPr lang="en-US" altLang="ko-KR" sz="2600" dirty="0">
                <a:latin typeface="Palatino Linotype" panose="02040502050505030304" pitchFamily="18" charset="0"/>
              </a:rPr>
              <a:t>, while leaving the price limit </a:t>
            </a:r>
            <a:r>
              <a:rPr lang="en-US" altLang="ko-KR" sz="2600" dirty="0" smtClean="0">
                <a:latin typeface="Palatino Linotype" panose="02040502050505030304" pitchFamily="18" charset="0"/>
              </a:rPr>
              <a:t>unchanged.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600" dirty="0" smtClean="0">
                <a:latin typeface="Palatino Linotype" panose="02040502050505030304" pitchFamily="18" charset="0"/>
              </a:rPr>
              <a:t>On </a:t>
            </a:r>
            <a:r>
              <a:rPr lang="en-US" altLang="ko-KR" sz="2600" dirty="0">
                <a:latin typeface="Palatino Linotype" panose="02040502050505030304" pitchFamily="18" charset="0"/>
              </a:rPr>
              <a:t>June 15, 2015, the </a:t>
            </a:r>
            <a:r>
              <a:rPr lang="en-US" altLang="ko-KR" sz="2600" dirty="0" smtClean="0">
                <a:latin typeface="Palatino Linotype" panose="02040502050505030304" pitchFamily="18" charset="0"/>
              </a:rPr>
              <a:t>KRX added </a:t>
            </a:r>
            <a:r>
              <a:rPr lang="en-US" altLang="ko-KR" sz="2600" dirty="0">
                <a:latin typeface="Palatino Linotype" panose="02040502050505030304" pitchFamily="18" charset="0"/>
              </a:rPr>
              <a:t>the </a:t>
            </a:r>
            <a:r>
              <a:rPr lang="en-US" altLang="ko-KR" sz="2600" i="1" dirty="0">
                <a:latin typeface="Palatino Linotype" panose="02040502050505030304" pitchFamily="18" charset="0"/>
              </a:rPr>
              <a:t>static </a:t>
            </a:r>
            <a:r>
              <a:rPr lang="en-US" altLang="ko-KR" sz="2600" dirty="0" smtClean="0">
                <a:latin typeface="Palatino Linotype" panose="02040502050505030304" pitchFamily="18" charset="0"/>
              </a:rPr>
              <a:t>VI </a:t>
            </a:r>
            <a:r>
              <a:rPr lang="en-US" altLang="ko-KR" sz="2600" dirty="0">
                <a:latin typeface="Palatino Linotype" panose="02040502050505030304" pitchFamily="18" charset="0"/>
              </a:rPr>
              <a:t>and simultaneously expanded the price limit </a:t>
            </a:r>
            <a:r>
              <a:rPr lang="en-US" altLang="ko-KR" sz="2600" dirty="0" smtClean="0">
                <a:latin typeface="Palatino Linotype" panose="02040502050505030304" pitchFamily="18" charset="0"/>
              </a:rPr>
              <a:t>(±15% to±30%).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600" b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The KRX purpose of VIs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s"/>
            </a:pPr>
            <a:r>
              <a:rPr lang="en-US" altLang="ko-KR" dirty="0" smtClean="0">
                <a:latin typeface="Palatino Linotype" panose="02040502050505030304" pitchFamily="18" charset="0"/>
              </a:rPr>
              <a:t>To </a:t>
            </a:r>
            <a:r>
              <a:rPr lang="en-US" altLang="ko-KR" dirty="0">
                <a:latin typeface="Palatino Linotype" panose="02040502050505030304" pitchFamily="18" charset="0"/>
              </a:rPr>
              <a:t>improve price formation, and to limit damage to investors from brief periods of abnormal </a:t>
            </a:r>
            <a:r>
              <a:rPr lang="en-US" altLang="ko-KR" dirty="0" smtClean="0">
                <a:latin typeface="Palatino Linotype" panose="02040502050505030304" pitchFamily="18" charset="0"/>
              </a:rPr>
              <a:t>volatility, </a:t>
            </a:r>
            <a:r>
              <a:rPr lang="en-US" altLang="ko-KR" dirty="0">
                <a:latin typeface="Palatino Linotype" panose="02040502050505030304" pitchFamily="18" charset="0"/>
              </a:rPr>
              <a:t>for individual </a:t>
            </a:r>
            <a:r>
              <a:rPr lang="en-US" altLang="ko-KR" dirty="0" smtClean="0">
                <a:latin typeface="Palatino Linotype" panose="02040502050505030304" pitchFamily="18" charset="0"/>
              </a:rPr>
              <a:t>stocks.</a:t>
            </a:r>
            <a:endParaRPr lang="en-US" altLang="ko-KR" dirty="0" smtClean="0">
              <a:latin typeface="Palatino Linotype" panose="02040502050505030304" pitchFamily="18" charset="0"/>
              <a:ea typeface="나눔고딕" panose="020D0604000000000000" pitchFamily="50" charset="-127"/>
            </a:endParaRPr>
          </a:p>
          <a:p>
            <a:pPr marL="457200" lvl="1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35686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A Price Limit System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41" name="그룹 7"/>
          <p:cNvGrpSpPr/>
          <p:nvPr/>
        </p:nvGrpSpPr>
        <p:grpSpPr>
          <a:xfrm>
            <a:off x="3071664" y="2221248"/>
            <a:ext cx="6840760" cy="3816424"/>
            <a:chOff x="1907704" y="2060848"/>
            <a:chExt cx="6120680" cy="3816424"/>
          </a:xfrm>
        </p:grpSpPr>
        <p:cxnSp>
          <p:nvCxnSpPr>
            <p:cNvPr id="42" name="직선 화살표 연결선 4"/>
            <p:cNvCxnSpPr/>
            <p:nvPr/>
          </p:nvCxnSpPr>
          <p:spPr>
            <a:xfrm rot="16200000" flipV="1">
              <a:off x="286" y="3968266"/>
              <a:ext cx="3816424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5"/>
            <p:cNvCxnSpPr/>
            <p:nvPr/>
          </p:nvCxnSpPr>
          <p:spPr>
            <a:xfrm>
              <a:off x="1921559" y="5864211"/>
              <a:ext cx="6106825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타원 8"/>
          <p:cNvSpPr/>
          <p:nvPr/>
        </p:nvSpPr>
        <p:spPr>
          <a:xfrm>
            <a:off x="2999656" y="3863577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11"/>
          <p:cNvCxnSpPr/>
          <p:nvPr/>
        </p:nvCxnSpPr>
        <p:spPr>
          <a:xfrm>
            <a:off x="3071664" y="2869320"/>
            <a:ext cx="6536604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12"/>
          <p:cNvCxnSpPr/>
          <p:nvPr/>
        </p:nvCxnSpPr>
        <p:spPr>
          <a:xfrm>
            <a:off x="3087788" y="5029560"/>
            <a:ext cx="6536604" cy="0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 설명선 13"/>
          <p:cNvSpPr/>
          <p:nvPr/>
        </p:nvSpPr>
        <p:spPr>
          <a:xfrm>
            <a:off x="1513245" y="2653296"/>
            <a:ext cx="1414403" cy="1008112"/>
          </a:xfrm>
          <a:prstGeom prst="wedgeRectCallout">
            <a:avLst>
              <a:gd name="adj1" fmla="val 60446"/>
              <a:gd name="adj2" fmla="val 77164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Reference Price</a:t>
            </a:r>
          </a:p>
          <a:p>
            <a:pPr algn="ctr">
              <a:lnSpc>
                <a:spcPct val="8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(</a:t>
            </a:r>
            <a:r>
              <a:rPr lang="en-US" altLang="ko-KR" sz="1400" b="1" i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Previous day closing price</a:t>
            </a:r>
            <a:r>
              <a:rPr lang="en-US" altLang="ko-KR" sz="1400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181351" y="2063612"/>
            <a:ext cx="720080" cy="28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1600" b="1" dirty="0">
                <a:latin typeface="Palatino Linotype" panose="02040502050505030304" pitchFamily="18" charset="0"/>
              </a:rPr>
              <a:t>Price</a:t>
            </a:r>
            <a:endParaRPr lang="ko-KR" altLang="en-US" sz="1600" b="1" dirty="0">
              <a:latin typeface="Palatino Linotype" panose="0204050205050503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0023521" y="586839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Palatino Linotype" panose="02040502050505030304" pitchFamily="18" charset="0"/>
              </a:rPr>
              <a:t>Time</a:t>
            </a:r>
            <a:endParaRPr lang="ko-KR" altLang="en-US" sz="1600" b="1" dirty="0">
              <a:latin typeface="Palatino Linotype" panose="02040502050505030304" pitchFamily="18" charset="0"/>
            </a:endParaRPr>
          </a:p>
        </p:txBody>
      </p:sp>
      <p:sp>
        <p:nvSpPr>
          <p:cNvPr id="50" name="타원 16"/>
          <p:cNvSpPr/>
          <p:nvPr/>
        </p:nvSpPr>
        <p:spPr>
          <a:xfrm>
            <a:off x="2999656" y="387743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19"/>
          <p:cNvSpPr/>
          <p:nvPr/>
        </p:nvSpPr>
        <p:spPr>
          <a:xfrm>
            <a:off x="3575720" y="344538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20"/>
          <p:cNvSpPr/>
          <p:nvPr/>
        </p:nvSpPr>
        <p:spPr>
          <a:xfrm>
            <a:off x="4151784" y="3229360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21"/>
          <p:cNvSpPr/>
          <p:nvPr/>
        </p:nvSpPr>
        <p:spPr>
          <a:xfrm>
            <a:off x="4727848" y="351739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22"/>
          <p:cNvSpPr/>
          <p:nvPr/>
        </p:nvSpPr>
        <p:spPr>
          <a:xfrm>
            <a:off x="5303912" y="380542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23"/>
          <p:cNvSpPr/>
          <p:nvPr/>
        </p:nvSpPr>
        <p:spPr>
          <a:xfrm>
            <a:off x="5879976" y="4093456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24"/>
          <p:cNvSpPr/>
          <p:nvPr/>
        </p:nvSpPr>
        <p:spPr>
          <a:xfrm>
            <a:off x="6456040" y="380542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25"/>
          <p:cNvSpPr/>
          <p:nvPr/>
        </p:nvSpPr>
        <p:spPr>
          <a:xfrm>
            <a:off x="7032104" y="351739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26"/>
          <p:cNvSpPr/>
          <p:nvPr/>
        </p:nvSpPr>
        <p:spPr>
          <a:xfrm>
            <a:off x="7608168" y="3085344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27"/>
          <p:cNvSpPr/>
          <p:nvPr/>
        </p:nvSpPr>
        <p:spPr>
          <a:xfrm>
            <a:off x="7824192" y="27973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28"/>
          <p:cNvSpPr/>
          <p:nvPr/>
        </p:nvSpPr>
        <p:spPr>
          <a:xfrm>
            <a:off x="8400256" y="27973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29"/>
          <p:cNvSpPr/>
          <p:nvPr/>
        </p:nvSpPr>
        <p:spPr>
          <a:xfrm>
            <a:off x="8976320" y="2797312"/>
            <a:ext cx="144016" cy="144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31"/>
          <p:cNvSpPr/>
          <p:nvPr/>
        </p:nvSpPr>
        <p:spPr>
          <a:xfrm>
            <a:off x="7464152" y="2581288"/>
            <a:ext cx="620362" cy="830920"/>
          </a:xfrm>
          <a:prstGeom prst="ellipse">
            <a:avLst/>
          </a:prstGeom>
          <a:noFill/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 설명선 32"/>
          <p:cNvSpPr/>
          <p:nvPr/>
        </p:nvSpPr>
        <p:spPr>
          <a:xfrm>
            <a:off x="6312024" y="1861208"/>
            <a:ext cx="1296144" cy="504056"/>
          </a:xfrm>
          <a:prstGeom prst="wedgeRectCallout">
            <a:avLst>
              <a:gd name="adj1" fmla="val 48510"/>
              <a:gd name="adj2" fmla="val 94902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Magnet effect</a:t>
            </a:r>
            <a:endParaRPr lang="ko-KR" altLang="en-US" sz="14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4" name="타원 33"/>
          <p:cNvSpPr/>
          <p:nvPr/>
        </p:nvSpPr>
        <p:spPr>
          <a:xfrm>
            <a:off x="5879976" y="1687719"/>
            <a:ext cx="360040" cy="3600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65" name="타원 34"/>
          <p:cNvSpPr/>
          <p:nvPr/>
        </p:nvSpPr>
        <p:spPr>
          <a:xfrm>
            <a:off x="7824192" y="2319014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35"/>
          <p:cNvSpPr/>
          <p:nvPr/>
        </p:nvSpPr>
        <p:spPr>
          <a:xfrm>
            <a:off x="8400256" y="2077232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36"/>
          <p:cNvSpPr/>
          <p:nvPr/>
        </p:nvSpPr>
        <p:spPr>
          <a:xfrm>
            <a:off x="8976320" y="1861208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37"/>
          <p:cNvCxnSpPr/>
          <p:nvPr/>
        </p:nvCxnSpPr>
        <p:spPr>
          <a:xfrm rot="16200000" flipH="1">
            <a:off x="8696375" y="2429185"/>
            <a:ext cx="720080" cy="16175"/>
          </a:xfrm>
          <a:prstGeom prst="straightConnector1">
            <a:avLst/>
          </a:prstGeom>
          <a:ln w="38100">
            <a:solidFill>
              <a:srgbClr val="0070C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사각형 설명선 38"/>
          <p:cNvSpPr/>
          <p:nvPr/>
        </p:nvSpPr>
        <p:spPr>
          <a:xfrm rot="5400000">
            <a:off x="9161664" y="2160625"/>
            <a:ext cx="1685293" cy="648072"/>
          </a:xfrm>
          <a:prstGeom prst="wedgeRectCallout">
            <a:avLst>
              <a:gd name="adj1" fmla="val -33890"/>
              <a:gd name="adj2" fmla="val 126494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Restricted price discovery</a:t>
            </a:r>
            <a:endParaRPr lang="ko-KR" altLang="en-US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0" name="타원 39"/>
          <p:cNvSpPr/>
          <p:nvPr/>
        </p:nvSpPr>
        <p:spPr>
          <a:xfrm>
            <a:off x="8592652" y="1556791"/>
            <a:ext cx="360040" cy="3600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2</a:t>
            </a:r>
            <a:endParaRPr lang="ko-KR" altLang="en-US" b="1" dirty="0"/>
          </a:p>
        </p:txBody>
      </p:sp>
      <p:sp>
        <p:nvSpPr>
          <p:cNvPr id="71" name="타원 41"/>
          <p:cNvSpPr/>
          <p:nvPr/>
        </p:nvSpPr>
        <p:spPr>
          <a:xfrm>
            <a:off x="7608168" y="2653296"/>
            <a:ext cx="1800200" cy="432048"/>
          </a:xfrm>
          <a:prstGeom prst="ellipse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 설명선 42"/>
          <p:cNvSpPr/>
          <p:nvPr/>
        </p:nvSpPr>
        <p:spPr>
          <a:xfrm>
            <a:off x="8256240" y="3648348"/>
            <a:ext cx="1728192" cy="856881"/>
          </a:xfrm>
          <a:prstGeom prst="wedgeRectCallout">
            <a:avLst>
              <a:gd name="adj1" fmla="val -3159"/>
              <a:gd name="adj2" fmla="val -117933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Delayed (not reduced) volatility</a:t>
            </a:r>
            <a:endParaRPr lang="en-US" altLang="ko-KR" sz="14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en-US" altLang="ko-KR" sz="1400" b="1" dirty="0" smtClean="0">
                <a:solidFill>
                  <a:schemeClr val="tx1"/>
                </a:solidFill>
                <a:latin typeface="Palatino Linotype" panose="02040502050505030304" pitchFamily="18" charset="0"/>
              </a:rPr>
              <a:t>Delayed trading activity</a:t>
            </a:r>
            <a:endParaRPr lang="ko-KR" altLang="en-US" sz="1400" b="1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73" name="타원 43"/>
          <p:cNvSpPr/>
          <p:nvPr/>
        </p:nvSpPr>
        <p:spPr>
          <a:xfrm>
            <a:off x="7849950" y="3406747"/>
            <a:ext cx="360040" cy="3600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3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4808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24 L 0.06315 -0.06273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314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1.48148E-6 L 0.06289 -0.03148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-157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 L 0.06303 0.041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208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3.7037E-7 L 0.06302 0.0419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208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22222E-6 L 0.06302 0.0421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210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59259E-6 L 0.06302 -0.0421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210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06302 -0.0419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2106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7037E-7 L 0.06302 -0.06296 " pathEditMode="relative" rAng="0" ptsTypes="AA">
                                      <p:cBhvr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3148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0.00023 L 0.02383 -0.0419 " pathEditMode="relative" rAng="0" ptsTypes="AA">
                                      <p:cBhvr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5" y="-2106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96296E-6 L 0.06289 2.96296E-6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8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96296E-6 L 0.06302 2.96296E-6 " pathEditMode="relative" rAng="0" ptsTypes="AA">
                                      <p:cBhvr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VI Time Line in the KRX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97139"/>
            <a:ext cx="10972800" cy="461218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sz="24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lvl="1" indent="0">
              <a:buNone/>
            </a:pP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6</a:t>
            </a:fld>
            <a:endParaRPr lang="ko-KR" altLang="en-US" dirty="0"/>
          </a:p>
        </p:txBody>
      </p:sp>
      <p:pic>
        <p:nvPicPr>
          <p:cNvPr id="9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441" y="1916833"/>
            <a:ext cx="10201274" cy="381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4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/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Research Questions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5024337"/>
          </a:xfrm>
        </p:spPr>
        <p:txBody>
          <a:bodyPr>
            <a:normAutofit/>
          </a:bodyPr>
          <a:lstStyle/>
          <a:p>
            <a:pPr marL="354013" indent="-296863">
              <a:spcBef>
                <a:spcPts val="300"/>
              </a:spcBef>
              <a:spcAft>
                <a:spcPts val="300"/>
              </a:spcAft>
            </a:pPr>
            <a:r>
              <a:rPr lang="en-US" altLang="ko-KR" sz="2800" b="1" dirty="0" smtClean="0">
                <a:latin typeface="Palatino Linotype" panose="02040502050505030304" pitchFamily="18" charset="0"/>
              </a:rPr>
              <a:t>Effectiveness of VI?</a:t>
            </a:r>
            <a:endParaRPr lang="en-US" altLang="ko-KR" sz="2400" dirty="0" smtClean="0">
              <a:latin typeface="Palatino Linotype" panose="02040502050505030304" pitchFamily="18" charset="0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The </a:t>
            </a:r>
            <a:r>
              <a:rPr lang="en-US" altLang="ko-KR" sz="2400" dirty="0">
                <a:latin typeface="Palatino Linotype" panose="02040502050505030304" pitchFamily="18" charset="0"/>
              </a:rPr>
              <a:t>separate contributions of the </a:t>
            </a:r>
            <a:r>
              <a:rPr lang="en-US" altLang="ko-KR" sz="2400" b="1" dirty="0">
                <a:latin typeface="Palatino Linotype" panose="02040502050505030304" pitchFamily="18" charset="0"/>
              </a:rPr>
              <a:t>two components of VI</a:t>
            </a:r>
            <a:r>
              <a:rPr lang="en-US" altLang="ko-KR" sz="2400" dirty="0">
                <a:latin typeface="Palatino Linotype" panose="02040502050505030304" pitchFamily="18" charset="0"/>
              </a:rPr>
              <a:t> to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price stabilization </a:t>
            </a:r>
            <a:r>
              <a:rPr lang="en-US" altLang="ko-KR" sz="2400" dirty="0">
                <a:latin typeface="Palatino Linotype" panose="02040502050505030304" pitchFamily="18" charset="0"/>
              </a:rPr>
              <a:t>and price 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discovery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</a:rPr>
              <a:t>The </a:t>
            </a:r>
            <a:r>
              <a:rPr lang="en-US" altLang="ko-KR" sz="2400" dirty="0">
                <a:latin typeface="Palatino Linotype" panose="02040502050505030304" pitchFamily="18" charset="0"/>
              </a:rPr>
              <a:t>separate contributions of the newly-introduced VIs (in particular, static VI) and the extant </a:t>
            </a:r>
            <a:r>
              <a:rPr lang="en-US" altLang="ko-KR" sz="2400" b="1" dirty="0" smtClean="0">
                <a:latin typeface="Palatino Linotype" panose="02040502050505030304" pitchFamily="18" charset="0"/>
              </a:rPr>
              <a:t>price-limit system</a:t>
            </a:r>
            <a:endParaRPr lang="ko-KR" altLang="en-US" sz="2400" b="1" dirty="0">
              <a:latin typeface="Palatino Linotype" panose="0204050205050503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9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Related Literature and Our Contributions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5024337"/>
          </a:xfrm>
        </p:spPr>
        <p:txBody>
          <a:bodyPr>
            <a:normAutofit/>
          </a:bodyPr>
          <a:lstStyle/>
          <a:p>
            <a:pPr marL="354013" indent="-296863">
              <a:spcBef>
                <a:spcPts val="600"/>
              </a:spcBef>
              <a:spcAft>
                <a:spcPts val="1200"/>
              </a:spcAft>
            </a:pPr>
            <a:r>
              <a:rPr lang="en-US" altLang="ko-KR" sz="2800" b="1" dirty="0" smtClean="0">
                <a:latin typeface="Palatino Linotype" panose="02040502050505030304" pitchFamily="18" charset="0"/>
              </a:rPr>
              <a:t>Circuit Breakers </a:t>
            </a:r>
            <a:r>
              <a:rPr lang="en-US" altLang="ko-KR" sz="2800" b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(in a broad sense)</a:t>
            </a:r>
            <a:endParaRPr lang="en-US" altLang="ko-KR" sz="2400" dirty="0" smtClean="0">
              <a:solidFill>
                <a:srgbClr val="0000FF"/>
              </a:solidFill>
              <a:latin typeface="Palatino Linotype" panose="02040502050505030304" pitchFamily="18" charset="0"/>
            </a:endParaRPr>
          </a:p>
          <a:p>
            <a:pPr lvl="1">
              <a:spcBef>
                <a:spcPts val="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  <a:ea typeface="굴림" panose="020B0600000101010101" pitchFamily="50" charset="-127"/>
              </a:rPr>
              <a:t>① </a:t>
            </a:r>
            <a:r>
              <a:rPr lang="en-US" altLang="ko-KR" sz="2400" b="1" dirty="0" smtClean="0">
                <a:solidFill>
                  <a:srgbClr val="006600"/>
                </a:solidFill>
                <a:latin typeface="Palatino Linotype" panose="02040502050505030304" pitchFamily="18" charset="0"/>
              </a:rPr>
              <a:t>Market-wide </a:t>
            </a:r>
            <a:r>
              <a:rPr lang="en-US" altLang="ko-KR" sz="2400" b="1" u="sng" dirty="0" smtClean="0">
                <a:solidFill>
                  <a:srgbClr val="006600"/>
                </a:solidFill>
                <a:latin typeface="Palatino Linotype" panose="02040502050505030304" pitchFamily="18" charset="0"/>
              </a:rPr>
              <a:t>trading halts</a:t>
            </a:r>
            <a:r>
              <a:rPr lang="en-US" altLang="ko-KR" sz="2400" b="1" dirty="0" smtClean="0">
                <a:solidFill>
                  <a:srgbClr val="006600"/>
                </a:solidFill>
                <a:latin typeface="Palatino Linotype" panose="02040502050505030304" pitchFamily="18" charset="0"/>
              </a:rPr>
              <a:t> (circuit breakers </a:t>
            </a:r>
            <a:r>
              <a:rPr lang="en-US" altLang="ko-KR" sz="2400" b="1" i="1" dirty="0" smtClean="0">
                <a:solidFill>
                  <a:srgbClr val="006600"/>
                </a:solidFill>
                <a:latin typeface="Palatino Linotype" panose="02040502050505030304" pitchFamily="18" charset="0"/>
              </a:rPr>
              <a:t>in a narrow sense</a:t>
            </a:r>
            <a:r>
              <a:rPr lang="en-US" altLang="ko-KR" sz="2400" b="1" dirty="0" smtClean="0">
                <a:solidFill>
                  <a:srgbClr val="006600"/>
                </a:solidFill>
                <a:latin typeface="Palatino Linotype" panose="02040502050505030304" pitchFamily="18" charset="0"/>
              </a:rPr>
              <a:t>)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s"/>
            </a:pPr>
            <a:r>
              <a:rPr lang="en-US" altLang="ko-KR" sz="2200" dirty="0" smtClean="0">
                <a:latin typeface="Palatino Linotype" panose="02040502050505030304" pitchFamily="18" charset="0"/>
              </a:rPr>
              <a:t>Exchanges and practitioners use circuit breakers only for this</a:t>
            </a:r>
          </a:p>
          <a:p>
            <a:pPr lvl="1">
              <a:spcBef>
                <a:spcPts val="120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  <a:ea typeface="굴림" panose="020B0600000101010101" pitchFamily="50" charset="-127"/>
              </a:rPr>
              <a:t>② </a:t>
            </a:r>
            <a:r>
              <a:rPr lang="en-US" altLang="ko-KR" sz="2400" b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Individual-stock </a:t>
            </a:r>
            <a:r>
              <a:rPr lang="en-US" altLang="ko-KR" sz="2400" b="1" u="sng" dirty="0" smtClean="0">
                <a:solidFill>
                  <a:srgbClr val="006600"/>
                </a:solidFill>
                <a:latin typeface="Palatino Linotype" panose="02040502050505030304" pitchFamily="18" charset="0"/>
              </a:rPr>
              <a:t>trading halts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s"/>
            </a:pPr>
            <a:r>
              <a:rPr lang="en-US" altLang="ko-KR" sz="2200" b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Rule-based trading halts, </a:t>
            </a:r>
            <a:r>
              <a:rPr lang="en-US" altLang="ko-KR" sz="2200" b="1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e.g., VI</a:t>
            </a:r>
          </a:p>
          <a:p>
            <a:pPr lvl="2"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s"/>
            </a:pPr>
            <a:r>
              <a:rPr lang="en-US" altLang="ko-KR" sz="2200" b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Discretionary (voluntary) trading halts</a:t>
            </a:r>
            <a:r>
              <a:rPr lang="en-US" altLang="ko-KR" sz="2200" dirty="0" smtClean="0">
                <a:latin typeface="Palatino Linotype" panose="02040502050505030304" pitchFamily="18" charset="0"/>
              </a:rPr>
              <a:t>, e.g., occurring when an individual firm requests that trading be suspended before the release of material information</a:t>
            </a:r>
          </a:p>
          <a:p>
            <a:pPr lvl="1">
              <a:spcBef>
                <a:spcPts val="1200"/>
              </a:spcBef>
              <a:spcAft>
                <a:spcPts val="300"/>
              </a:spcAft>
              <a:buFont typeface="Palatino Linotype" panose="02040502050505030304" pitchFamily="18" charset="0"/>
              <a:buChar char="−"/>
            </a:pPr>
            <a:r>
              <a:rPr lang="en-US" altLang="ko-KR" sz="2400" dirty="0" smtClean="0">
                <a:latin typeface="Palatino Linotype" panose="02040502050505030304" pitchFamily="18" charset="0"/>
                <a:ea typeface="굴림" panose="020B0600000101010101" pitchFamily="50" charset="-127"/>
              </a:rPr>
              <a:t>③</a:t>
            </a:r>
            <a:r>
              <a:rPr lang="en-US" altLang="ko-KR" sz="2400" dirty="0" smtClean="0">
                <a:latin typeface="Palatino Linotype" panose="02040502050505030304" pitchFamily="18" charset="0"/>
              </a:rPr>
              <a:t> </a:t>
            </a:r>
            <a:r>
              <a:rPr lang="en-US" altLang="ko-KR" sz="2400" b="1" u="sng" dirty="0" smtClean="0">
                <a:solidFill>
                  <a:srgbClr val="C00000"/>
                </a:solidFill>
                <a:latin typeface="Palatino Linotype" panose="02040502050505030304" pitchFamily="18" charset="0"/>
              </a:rPr>
              <a:t>Price-limit systems</a:t>
            </a:r>
            <a:r>
              <a:rPr lang="en-US" altLang="ko-KR" sz="2400" b="1" dirty="0" smtClean="0">
                <a:solidFill>
                  <a:srgbClr val="0000FF"/>
                </a:solidFill>
                <a:latin typeface="Palatino Linotype" panose="02040502050505030304" pitchFamily="18" charset="0"/>
              </a:rPr>
              <a:t> (for individual stocks)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41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4863"/>
            <a:ext cx="12192000" cy="1422501"/>
          </a:xfrm>
          <a:prstGeom prst="rect">
            <a:avLst/>
          </a:prstGeom>
          <a:solidFill>
            <a:srgbClr val="203854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94122"/>
          </a:xfrm>
        </p:spPr>
        <p:txBody>
          <a:bodyPr>
            <a:normAutofit/>
          </a:bodyPr>
          <a:lstStyle/>
          <a:p>
            <a:r>
              <a:rPr lang="en-US" altLang="ko-KR" b="1" dirty="0" smtClean="0">
                <a:solidFill>
                  <a:schemeClr val="bg1">
                    <a:lumMod val="95000"/>
                  </a:schemeClr>
                </a:solidFill>
                <a:latin typeface="Palatino Linotype" panose="02040502050505030304" pitchFamily="18" charset="0"/>
              </a:rPr>
              <a:t>Related Literature and Our Contributions</a:t>
            </a:r>
            <a:endParaRPr lang="ko-KR" altLang="en-US" b="1" dirty="0">
              <a:solidFill>
                <a:schemeClr val="bg1">
                  <a:lumMod val="9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556792"/>
            <a:ext cx="10972800" cy="5024337"/>
          </a:xfrm>
        </p:spPr>
        <p:txBody>
          <a:bodyPr>
            <a:normAutofit/>
          </a:bodyPr>
          <a:lstStyle/>
          <a:p>
            <a:pPr marL="354013" indent="-296863">
              <a:spcBef>
                <a:spcPts val="600"/>
              </a:spcBef>
              <a:spcAft>
                <a:spcPts val="1200"/>
              </a:spcAft>
            </a:pPr>
            <a:r>
              <a:rPr lang="en-US" altLang="ko-KR" sz="1800" b="1" dirty="0" smtClean="0">
                <a:latin typeface="Palatino Linotype" panose="02040502050505030304" pitchFamily="18" charset="0"/>
              </a:rPr>
              <a:t>Circuit Breakers (in a broad sense) in Global Equity Exchanges </a:t>
            </a:r>
            <a:r>
              <a:rPr lang="en-US" altLang="ko-KR" sz="1800" dirty="0" smtClean="0">
                <a:latin typeface="Palatino Linotype" panose="02040502050505030304" pitchFamily="18" charset="0"/>
              </a:rPr>
              <a:t>(</a:t>
            </a:r>
            <a:r>
              <a:rPr lang="en-US" altLang="ko-KR" sz="1800" dirty="0" err="1" smtClean="0">
                <a:latin typeface="Palatino Linotype" panose="02040502050505030304" pitchFamily="18" charset="0"/>
              </a:rPr>
              <a:t>Brugler</a:t>
            </a:r>
            <a:r>
              <a:rPr lang="en-US" altLang="ko-KR" sz="1800" dirty="0" smtClean="0">
                <a:latin typeface="Palatino Linotype" panose="02040502050505030304" pitchFamily="18" charset="0"/>
              </a:rPr>
              <a:t> and Linton, 2014,  Table 1)</a:t>
            </a:r>
          </a:p>
          <a:p>
            <a:pPr marL="354013" indent="-296863">
              <a:spcBef>
                <a:spcPts val="600"/>
              </a:spcBef>
              <a:spcAft>
                <a:spcPts val="1200"/>
              </a:spcAft>
            </a:pPr>
            <a:endParaRPr lang="en-US" altLang="ko-KR" sz="2400" b="1" dirty="0" smtClean="0">
              <a:solidFill>
                <a:srgbClr val="0000FF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A4A72-43DC-4A83-B691-B90F68218E70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98" y="1985803"/>
            <a:ext cx="10110003" cy="43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2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10792</TotalTime>
  <Words>2040</Words>
  <Application>Microsoft Office PowerPoint</Application>
  <PresentationFormat>Widescreen</PresentationFormat>
  <Paragraphs>367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1" baseType="lpstr">
      <vt:lpstr>굴림</vt:lpstr>
      <vt:lpstr>나눔고딕</vt:lpstr>
      <vt:lpstr>맑은 고딕</vt:lpstr>
      <vt:lpstr>맑은 고딕 (본문)</vt:lpstr>
      <vt:lpstr>바탕</vt:lpstr>
      <vt:lpstr>Arial</vt:lpstr>
      <vt:lpstr>Book Antiqua</vt:lpstr>
      <vt:lpstr>Cambria Math</vt:lpstr>
      <vt:lpstr>Candara</vt:lpstr>
      <vt:lpstr>Courier New</vt:lpstr>
      <vt:lpstr>Palatino Linotype</vt:lpstr>
      <vt:lpstr>Times New Roman</vt:lpstr>
      <vt:lpstr>Wingdings</vt:lpstr>
      <vt:lpstr>Office 테마</vt:lpstr>
      <vt:lpstr>The role of dynamic and static volatility interruption:  Evidence from the Korean stock markets   March 1, 2018</vt:lpstr>
      <vt:lpstr>Volatility Interruption (VI)</vt:lpstr>
      <vt:lpstr>VI: A (General) Example</vt:lpstr>
      <vt:lpstr>Price-Stabilization Mechanisms for Individual Stocks in the KRX </vt:lpstr>
      <vt:lpstr>A Price Limit System</vt:lpstr>
      <vt:lpstr>VI Time Line in the KRX</vt:lpstr>
      <vt:lpstr>Research Questions</vt:lpstr>
      <vt:lpstr>Related Literature and Our Contributions</vt:lpstr>
      <vt:lpstr>Related Literature and Our Contributions</vt:lpstr>
      <vt:lpstr>Related Literature and Our Contributions</vt:lpstr>
      <vt:lpstr>Related Literature and Our Contributions</vt:lpstr>
      <vt:lpstr>Related Literature and Our Contributions</vt:lpstr>
      <vt:lpstr>Empirical Design</vt:lpstr>
      <vt:lpstr>Empirical Design</vt:lpstr>
      <vt:lpstr>Main Findings</vt:lpstr>
      <vt:lpstr>Data</vt:lpstr>
      <vt:lpstr>Descriptive Statistics on VI Occurrences</vt:lpstr>
      <vt:lpstr>Descriptive Statistics on VI Occurrences</vt:lpstr>
      <vt:lpstr>Descriptive Statistics on VI Occurrences</vt:lpstr>
      <vt:lpstr>Descriptive Statistics on VI Occurrences</vt:lpstr>
      <vt:lpstr>Price Stabilization</vt:lpstr>
      <vt:lpstr>Price Stabilization</vt:lpstr>
      <vt:lpstr>Price Stabilization</vt:lpstr>
      <vt:lpstr>Price Stabilization</vt:lpstr>
      <vt:lpstr>Price Stabilization</vt:lpstr>
      <vt:lpstr>Price Stabilization</vt:lpstr>
      <vt:lpstr>Price Discovery</vt:lpstr>
      <vt:lpstr>Price Discovery</vt:lpstr>
      <vt:lpstr>Price Discovery</vt:lpstr>
      <vt:lpstr>Price Discovery</vt:lpstr>
      <vt:lpstr>Price Discovery</vt:lpstr>
      <vt:lpstr>Price Discovery</vt:lpstr>
      <vt:lpstr>Relationship of VIs with Price-Limit System</vt:lpstr>
      <vt:lpstr>Relationship of VIs with Price-Limit System</vt:lpstr>
      <vt:lpstr>Relationship of VIs with Price-Limit System</vt:lpstr>
      <vt:lpstr>Relationship of VIs with Price-Limit System</vt:lpstr>
      <vt:lpstr>Concluding Remarks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park</dc:creator>
  <cp:lastModifiedBy>Registered User</cp:lastModifiedBy>
  <cp:revision>325</cp:revision>
  <cp:lastPrinted>2017-05-16T04:31:50Z</cp:lastPrinted>
  <dcterms:created xsi:type="dcterms:W3CDTF">2016-12-03T02:22:10Z</dcterms:created>
  <dcterms:modified xsi:type="dcterms:W3CDTF">2018-03-04T05:40:50Z</dcterms:modified>
</cp:coreProperties>
</file>