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notesMasterIdLst>
    <p:notesMasterId r:id="rId20"/>
  </p:notesMasterIdLst>
  <p:handoutMasterIdLst>
    <p:handoutMasterId r:id="rId21"/>
  </p:handoutMasterIdLst>
  <p:sldIdLst>
    <p:sldId id="277" r:id="rId2"/>
    <p:sldId id="294" r:id="rId3"/>
    <p:sldId id="316" r:id="rId4"/>
    <p:sldId id="296" r:id="rId5"/>
    <p:sldId id="297" r:id="rId6"/>
    <p:sldId id="298" r:id="rId7"/>
    <p:sldId id="295" r:id="rId8"/>
    <p:sldId id="280" r:id="rId9"/>
    <p:sldId id="290" r:id="rId10"/>
    <p:sldId id="299" r:id="rId11"/>
    <p:sldId id="262" r:id="rId12"/>
    <p:sldId id="308" r:id="rId13"/>
    <p:sldId id="317" r:id="rId14"/>
    <p:sldId id="311" r:id="rId15"/>
    <p:sldId id="318" r:id="rId16"/>
    <p:sldId id="312" r:id="rId17"/>
    <p:sldId id="314" r:id="rId18"/>
    <p:sldId id="315" r:id="rId19"/>
  </p:sldIdLst>
  <p:sldSz cx="9144000" cy="6858000" type="screen4x3"/>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23211" autoAdjust="0"/>
    <p:restoredTop sz="86400" autoAdjust="0"/>
  </p:normalViewPr>
  <p:slideViewPr>
    <p:cSldViewPr>
      <p:cViewPr>
        <p:scale>
          <a:sx n="66" d="100"/>
          <a:sy n="66" d="100"/>
        </p:scale>
        <p:origin x="-1008" y="192"/>
      </p:cViewPr>
      <p:guideLst>
        <p:guide orient="horz" pos="2160"/>
        <p:guide pos="2880"/>
      </p:guideLst>
    </p:cSldViewPr>
  </p:slideViewPr>
  <p:outlineViewPr>
    <p:cViewPr>
      <p:scale>
        <a:sx n="33" d="100"/>
        <a:sy n="33" d="100"/>
      </p:scale>
      <p:origin x="0" y="26842"/>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83" d="100"/>
          <a:sy n="83" d="100"/>
        </p:scale>
        <p:origin x="-3204" y="-102"/>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9712599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5234" name="Rectangle 2"/>
          <p:cNvSpPr>
            <a:spLocks noGrp="1" noChangeArrowheads="1"/>
          </p:cNvSpPr>
          <p:nvPr>
            <p:ph type="hdr" sz="quarter"/>
          </p:nvPr>
        </p:nvSpPr>
        <p:spPr bwMode="auto">
          <a:xfrm>
            <a:off x="0" y="1"/>
            <a:ext cx="3038145" cy="464205"/>
          </a:xfrm>
          <a:prstGeom prst="rect">
            <a:avLst/>
          </a:prstGeom>
          <a:noFill/>
          <a:ln w="9525">
            <a:noFill/>
            <a:miter lim="800000"/>
            <a:headEnd/>
            <a:tailEnd/>
          </a:ln>
          <a:effectLst/>
        </p:spPr>
        <p:txBody>
          <a:bodyPr vert="horz" wrap="square" lIns="91250" tIns="45625" rIns="91250" bIns="45625" numCol="1" anchor="t" anchorCtr="0" compatLnSpc="1">
            <a:prstTxWarp prst="textNoShape">
              <a:avLst/>
            </a:prstTxWarp>
          </a:bodyPr>
          <a:lstStyle>
            <a:lvl1pPr eaLnBrk="1" hangingPunct="1">
              <a:defRPr sz="1200">
                <a:latin typeface="Arial" pitchFamily="34" charset="0"/>
              </a:defRPr>
            </a:lvl1pPr>
          </a:lstStyle>
          <a:p>
            <a:pPr>
              <a:defRPr/>
            </a:pPr>
            <a:endParaRPr lang="en-US" dirty="0"/>
          </a:p>
        </p:txBody>
      </p:sp>
      <p:sp>
        <p:nvSpPr>
          <p:cNvPr id="95235" name="Rectangle 3"/>
          <p:cNvSpPr>
            <a:spLocks noGrp="1" noChangeArrowheads="1"/>
          </p:cNvSpPr>
          <p:nvPr>
            <p:ph type="dt" idx="1"/>
          </p:nvPr>
        </p:nvSpPr>
        <p:spPr bwMode="auto">
          <a:xfrm>
            <a:off x="3970734" y="1"/>
            <a:ext cx="3038145" cy="464205"/>
          </a:xfrm>
          <a:prstGeom prst="rect">
            <a:avLst/>
          </a:prstGeom>
          <a:noFill/>
          <a:ln w="9525">
            <a:noFill/>
            <a:miter lim="800000"/>
            <a:headEnd/>
            <a:tailEnd/>
          </a:ln>
          <a:effectLst/>
        </p:spPr>
        <p:txBody>
          <a:bodyPr vert="horz" wrap="square" lIns="91250" tIns="45625" rIns="91250" bIns="45625" numCol="1" anchor="t" anchorCtr="0" compatLnSpc="1">
            <a:prstTxWarp prst="textNoShape">
              <a:avLst/>
            </a:prstTxWarp>
          </a:bodyPr>
          <a:lstStyle>
            <a:lvl1pPr algn="r" eaLnBrk="1" hangingPunct="1">
              <a:defRPr sz="1200">
                <a:latin typeface="Arial" pitchFamily="34" charset="0"/>
              </a:defRPr>
            </a:lvl1pPr>
          </a:lstStyle>
          <a:p>
            <a:pPr>
              <a:defRPr/>
            </a:pPr>
            <a:endParaRPr lang="en-US" dirty="0"/>
          </a:p>
        </p:txBody>
      </p:sp>
      <p:sp>
        <p:nvSpPr>
          <p:cNvPr id="13316" name="Rectangle 4"/>
          <p:cNvSpPr>
            <a:spLocks noGrp="1" noRot="1" noChangeAspect="1" noChangeArrowheads="1" noTextEdit="1"/>
          </p:cNvSpPr>
          <p:nvPr>
            <p:ph type="sldImg" idx="2"/>
          </p:nvPr>
        </p:nvSpPr>
        <p:spPr bwMode="auto">
          <a:xfrm>
            <a:off x="1181100" y="698500"/>
            <a:ext cx="4648200" cy="3486150"/>
          </a:xfrm>
          <a:prstGeom prst="rect">
            <a:avLst/>
          </a:prstGeom>
          <a:noFill/>
          <a:ln w="9525">
            <a:solidFill>
              <a:srgbClr val="000000"/>
            </a:solidFill>
            <a:miter lim="800000"/>
            <a:headEnd/>
            <a:tailEnd/>
          </a:ln>
        </p:spPr>
      </p:sp>
      <p:sp>
        <p:nvSpPr>
          <p:cNvPr id="95237" name="Rectangle 5"/>
          <p:cNvSpPr>
            <a:spLocks noGrp="1" noChangeArrowheads="1"/>
          </p:cNvSpPr>
          <p:nvPr>
            <p:ph type="body" sz="quarter" idx="3"/>
          </p:nvPr>
        </p:nvSpPr>
        <p:spPr bwMode="auto">
          <a:xfrm>
            <a:off x="701345" y="4414561"/>
            <a:ext cx="5607711" cy="4183995"/>
          </a:xfrm>
          <a:prstGeom prst="rect">
            <a:avLst/>
          </a:prstGeom>
          <a:noFill/>
          <a:ln w="9525">
            <a:noFill/>
            <a:miter lim="800000"/>
            <a:headEnd/>
            <a:tailEnd/>
          </a:ln>
          <a:effectLst/>
        </p:spPr>
        <p:txBody>
          <a:bodyPr vert="horz" wrap="square" lIns="91250" tIns="45625" rIns="91250" bIns="45625"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95238" name="Rectangle 6"/>
          <p:cNvSpPr>
            <a:spLocks noGrp="1" noChangeArrowheads="1"/>
          </p:cNvSpPr>
          <p:nvPr>
            <p:ph type="ftr" sz="quarter" idx="4"/>
          </p:nvPr>
        </p:nvSpPr>
        <p:spPr bwMode="auto">
          <a:xfrm>
            <a:off x="0" y="8830659"/>
            <a:ext cx="3038145" cy="464205"/>
          </a:xfrm>
          <a:prstGeom prst="rect">
            <a:avLst/>
          </a:prstGeom>
          <a:noFill/>
          <a:ln w="9525">
            <a:noFill/>
            <a:miter lim="800000"/>
            <a:headEnd/>
            <a:tailEnd/>
          </a:ln>
          <a:effectLst/>
        </p:spPr>
        <p:txBody>
          <a:bodyPr vert="horz" wrap="square" lIns="91250" tIns="45625" rIns="91250" bIns="45625" numCol="1" anchor="b" anchorCtr="0" compatLnSpc="1">
            <a:prstTxWarp prst="textNoShape">
              <a:avLst/>
            </a:prstTxWarp>
          </a:bodyPr>
          <a:lstStyle>
            <a:lvl1pPr eaLnBrk="1" hangingPunct="1">
              <a:defRPr sz="1200">
                <a:latin typeface="Arial" pitchFamily="34" charset="0"/>
              </a:defRPr>
            </a:lvl1pPr>
          </a:lstStyle>
          <a:p>
            <a:pPr>
              <a:defRPr/>
            </a:pPr>
            <a:endParaRPr lang="en-US" dirty="0"/>
          </a:p>
        </p:txBody>
      </p:sp>
      <p:sp>
        <p:nvSpPr>
          <p:cNvPr id="95239" name="Rectangle 7"/>
          <p:cNvSpPr>
            <a:spLocks noGrp="1" noChangeArrowheads="1"/>
          </p:cNvSpPr>
          <p:nvPr>
            <p:ph type="sldNum" sz="quarter" idx="5"/>
          </p:nvPr>
        </p:nvSpPr>
        <p:spPr bwMode="auto">
          <a:xfrm>
            <a:off x="3970734" y="8830659"/>
            <a:ext cx="3038145" cy="464205"/>
          </a:xfrm>
          <a:prstGeom prst="rect">
            <a:avLst/>
          </a:prstGeom>
          <a:noFill/>
          <a:ln w="9525">
            <a:noFill/>
            <a:miter lim="800000"/>
            <a:headEnd/>
            <a:tailEnd/>
          </a:ln>
          <a:effectLst/>
        </p:spPr>
        <p:txBody>
          <a:bodyPr vert="horz" wrap="square" lIns="91250" tIns="45625" rIns="91250" bIns="45625" numCol="1" anchor="b" anchorCtr="0" compatLnSpc="1">
            <a:prstTxWarp prst="textNoShape">
              <a:avLst/>
            </a:prstTxWarp>
          </a:bodyPr>
          <a:lstStyle>
            <a:lvl1pPr algn="r" eaLnBrk="1" hangingPunct="1">
              <a:defRPr sz="1200">
                <a:latin typeface="Arial" pitchFamily="34" charset="0"/>
              </a:defRPr>
            </a:lvl1pPr>
          </a:lstStyle>
          <a:p>
            <a:pPr>
              <a:defRPr/>
            </a:pPr>
            <a:fld id="{84A5B621-FDBA-4F9C-8A22-9AFC010E32AF}" type="slidenum">
              <a:rPr lang="en-US"/>
              <a:pPr>
                <a:defRPr/>
              </a:pPr>
              <a:t>‹#›</a:t>
            </a:fld>
            <a:endParaRPr lang="en-US" dirty="0"/>
          </a:p>
        </p:txBody>
      </p:sp>
    </p:spTree>
    <p:extLst>
      <p:ext uri="{BB962C8B-B14F-4D97-AF65-F5344CB8AC3E}">
        <p14:creationId xmlns:p14="http://schemas.microsoft.com/office/powerpoint/2010/main" val="52758655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pic>
        <p:nvPicPr>
          <p:cNvPr id="7" name="Picture 4"/>
          <p:cNvPicPr>
            <a:picLocks noChangeAspect="1" noChangeArrowheads="1"/>
          </p:cNvPicPr>
          <p:nvPr/>
        </p:nvPicPr>
        <p:blipFill>
          <a:blip r:embed="rId2" cstate="print"/>
          <a:srcRect/>
          <a:stretch>
            <a:fillRect/>
          </a:stretch>
        </p:blipFill>
        <p:spPr bwMode="auto">
          <a:xfrm>
            <a:off x="630238" y="576263"/>
            <a:ext cx="4389437" cy="434975"/>
          </a:xfrm>
          <a:prstGeom prst="rect">
            <a:avLst/>
          </a:prstGeom>
          <a:noFill/>
          <a:ln w="9525">
            <a:noFill/>
            <a:miter lim="800000"/>
            <a:headEnd/>
            <a:tailEnd/>
          </a:ln>
        </p:spPr>
      </p:pic>
      <p:sp>
        <p:nvSpPr>
          <p:cNvPr id="9" name="Rectangle 2"/>
          <p:cNvSpPr>
            <a:spLocks noChangeArrowheads="1"/>
          </p:cNvSpPr>
          <p:nvPr/>
        </p:nvSpPr>
        <p:spPr bwMode="auto">
          <a:xfrm>
            <a:off x="119063" y="119063"/>
            <a:ext cx="8915400" cy="6629400"/>
          </a:xfrm>
          <a:prstGeom prst="rect">
            <a:avLst/>
          </a:prstGeom>
          <a:noFill/>
          <a:ln w="228600">
            <a:solidFill>
              <a:srgbClr val="7AA696"/>
            </a:solidFill>
            <a:miter lim="800000"/>
            <a:headEnd/>
            <a:tailEnd/>
          </a:ln>
          <a:effectLst/>
        </p:spPr>
        <p:txBody>
          <a:bodyPr wrap="none" anchor="ctr"/>
          <a:lstStyle/>
          <a:p>
            <a:pPr eaLnBrk="0" hangingPunct="0">
              <a:defRPr/>
            </a:pPr>
            <a:endParaRPr lang="en-US" dirty="0"/>
          </a:p>
        </p:txBody>
      </p:sp>
      <p:sp>
        <p:nvSpPr>
          <p:cNvPr id="22" name="Content Placeholder 21"/>
          <p:cNvSpPr>
            <a:spLocks noGrp="1"/>
          </p:cNvSpPr>
          <p:nvPr>
            <p:ph sz="quarter" idx="10"/>
          </p:nvPr>
        </p:nvSpPr>
        <p:spPr>
          <a:xfrm>
            <a:off x="630936" y="2194560"/>
            <a:ext cx="8174736" cy="548640"/>
          </a:xfrm>
          <a:prstGeom prst="rect">
            <a:avLst/>
          </a:prstGeom>
        </p:spPr>
        <p:txBody>
          <a:bodyPr/>
          <a:lstStyle>
            <a:lvl1pPr>
              <a:buNone/>
              <a:defRPr sz="3000">
                <a:solidFill>
                  <a:srgbClr val="5F6062"/>
                </a:solidFill>
                <a:latin typeface="Univers LT Std 57 Cn" pitchFamily="34" charset="0"/>
              </a:defRPr>
            </a:lvl1pPr>
          </a:lstStyle>
          <a:p>
            <a:pPr lvl="0"/>
            <a:r>
              <a:rPr lang="en-US" dirty="0" smtClean="0"/>
              <a:t>Click to edit Master text styles</a:t>
            </a:r>
          </a:p>
        </p:txBody>
      </p:sp>
      <p:sp>
        <p:nvSpPr>
          <p:cNvPr id="24" name="Title 23"/>
          <p:cNvSpPr>
            <a:spLocks noGrp="1"/>
          </p:cNvSpPr>
          <p:nvPr>
            <p:ph type="title"/>
          </p:nvPr>
        </p:nvSpPr>
        <p:spPr>
          <a:xfrm>
            <a:off x="630936" y="2670048"/>
            <a:ext cx="7845552" cy="731520"/>
          </a:xfrm>
          <a:prstGeom prst="rect">
            <a:avLst/>
          </a:prstGeom>
        </p:spPr>
        <p:txBody>
          <a:bodyPr/>
          <a:lstStyle>
            <a:lvl1pPr algn="l">
              <a:defRPr sz="4200">
                <a:solidFill>
                  <a:schemeClr val="tx1"/>
                </a:solidFill>
                <a:latin typeface="Univers LT Std 57 Cn" pitchFamily="34" charset="0"/>
              </a:defRPr>
            </a:lvl1pPr>
          </a:lstStyle>
          <a:p>
            <a:r>
              <a:rPr lang="en-US" dirty="0" smtClean="0"/>
              <a:t>Click to edit Master title style</a:t>
            </a:r>
            <a:endParaRPr lang="en-US" dirty="0"/>
          </a:p>
        </p:txBody>
      </p:sp>
      <p:sp>
        <p:nvSpPr>
          <p:cNvPr id="26" name="Content Placeholder 25"/>
          <p:cNvSpPr>
            <a:spLocks noGrp="1"/>
          </p:cNvSpPr>
          <p:nvPr>
            <p:ph sz="quarter" idx="11"/>
          </p:nvPr>
        </p:nvSpPr>
        <p:spPr>
          <a:xfrm>
            <a:off x="630936" y="5257800"/>
            <a:ext cx="6400800" cy="393192"/>
          </a:xfrm>
          <a:prstGeom prst="rect">
            <a:avLst/>
          </a:prstGeom>
        </p:spPr>
        <p:txBody>
          <a:bodyPr/>
          <a:lstStyle>
            <a:lvl1pPr>
              <a:buNone/>
              <a:defRPr sz="2000" b="1">
                <a:solidFill>
                  <a:srgbClr val="5F6062"/>
                </a:solidFill>
                <a:latin typeface="Univers LT Std 47 Cn Lt" pitchFamily="34" charset="0"/>
              </a:defRPr>
            </a:lvl1pPr>
          </a:lstStyle>
          <a:p>
            <a:pPr lvl="0"/>
            <a:r>
              <a:rPr lang="en-US" dirty="0" smtClean="0"/>
              <a:t>Click to edit Master text styles</a:t>
            </a:r>
          </a:p>
        </p:txBody>
      </p:sp>
      <p:sp>
        <p:nvSpPr>
          <p:cNvPr id="28" name="Content Placeholder 27"/>
          <p:cNvSpPr>
            <a:spLocks noGrp="1"/>
          </p:cNvSpPr>
          <p:nvPr>
            <p:ph sz="quarter" idx="12"/>
          </p:nvPr>
        </p:nvSpPr>
        <p:spPr>
          <a:xfrm>
            <a:off x="630936" y="5559552"/>
            <a:ext cx="6400800" cy="400110"/>
          </a:xfrm>
          <a:prstGeom prst="rect">
            <a:avLst/>
          </a:prstGeom>
        </p:spPr>
        <p:txBody>
          <a:bodyPr wrap="square">
            <a:spAutoFit/>
          </a:bodyPr>
          <a:lstStyle>
            <a:lvl1pPr>
              <a:buNone/>
              <a:defRPr sz="2000" baseline="0">
                <a:solidFill>
                  <a:srgbClr val="5F6062"/>
                </a:solidFill>
                <a:latin typeface="Univers LT Std 57 Cn" pitchFamily="34" charset="0"/>
              </a:defRPr>
            </a:lvl1pPr>
          </a:lstStyle>
          <a:p>
            <a:pPr lvl="0"/>
            <a:r>
              <a:rPr lang="en-US" dirty="0" smtClean="0"/>
              <a:t>Click to edit Master text styles</a:t>
            </a:r>
          </a:p>
        </p:txBody>
      </p:sp>
      <p:sp>
        <p:nvSpPr>
          <p:cNvPr id="8" name="Text Placeholder 7"/>
          <p:cNvSpPr>
            <a:spLocks noGrp="1"/>
          </p:cNvSpPr>
          <p:nvPr>
            <p:ph type="body" sz="quarter" idx="13"/>
          </p:nvPr>
        </p:nvSpPr>
        <p:spPr>
          <a:xfrm>
            <a:off x="630936" y="5867400"/>
            <a:ext cx="6400800" cy="304800"/>
          </a:xfrm>
          <a:prstGeom prst="rect">
            <a:avLst/>
          </a:prstGeom>
        </p:spPr>
        <p:txBody>
          <a:bodyPr/>
          <a:lstStyle>
            <a:lvl1pPr>
              <a:buFont typeface="Arial" pitchFamily="34" charset="0"/>
              <a:buNone/>
              <a:defRPr sz="2000">
                <a:solidFill>
                  <a:srgbClr val="5F6062"/>
                </a:solidFill>
                <a:latin typeface="Univers LT Std 57 Cn" pitchFamily="34" charset="0"/>
              </a:defRPr>
            </a:lvl1pPr>
            <a:lvl2pPr>
              <a:buNone/>
              <a:defRPr/>
            </a:lvl2pPr>
            <a:lvl3pPr>
              <a:buNone/>
              <a:defRPr/>
            </a:lvl3pPr>
            <a:lvl4pPr>
              <a:buNone/>
              <a:defRPr/>
            </a:lvl4pPr>
            <a:lvl5pPr>
              <a:buNone/>
              <a:defRPr/>
            </a:lvl5pPr>
          </a:lstStyle>
          <a:p>
            <a:pPr lvl="0"/>
            <a:r>
              <a:rPr lang="en-US" dirty="0" smtClean="0"/>
              <a:t>Click to edit Master text styles</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Line 6"/>
          <p:cNvSpPr>
            <a:spLocks noChangeShapeType="1"/>
          </p:cNvSpPr>
          <p:nvPr/>
        </p:nvSpPr>
        <p:spPr bwMode="auto">
          <a:xfrm flipV="1">
            <a:off x="762000" y="1136650"/>
            <a:ext cx="7467600" cy="6350"/>
          </a:xfrm>
          <a:prstGeom prst="line">
            <a:avLst/>
          </a:prstGeom>
          <a:noFill/>
          <a:ln w="9525">
            <a:solidFill>
              <a:srgbClr val="7AA696"/>
            </a:solidFill>
            <a:round/>
            <a:headEnd/>
            <a:tailEnd/>
          </a:ln>
          <a:effectLst/>
        </p:spPr>
        <p:txBody>
          <a:bodyPr/>
          <a:lstStyle/>
          <a:p>
            <a:pPr eaLnBrk="0" hangingPunct="0">
              <a:defRPr/>
            </a:pPr>
            <a:endParaRPr lang="en-US" dirty="0"/>
          </a:p>
        </p:txBody>
      </p:sp>
      <p:sp>
        <p:nvSpPr>
          <p:cNvPr id="2" name="Title 1"/>
          <p:cNvSpPr>
            <a:spLocks noGrp="1"/>
          </p:cNvSpPr>
          <p:nvPr>
            <p:ph type="title"/>
          </p:nvPr>
        </p:nvSpPr>
        <p:spPr>
          <a:xfrm>
            <a:off x="685800" y="530352"/>
            <a:ext cx="7772400" cy="630936"/>
          </a:xfrm>
          <a:prstGeom prst="rect">
            <a:avLst/>
          </a:prstGeom>
        </p:spPr>
        <p:txBody>
          <a:bodyPr anchor="t" anchorCtr="0"/>
          <a:lstStyle>
            <a:lvl1pPr algn="l">
              <a:defRPr sz="3000" b="0" i="0">
                <a:solidFill>
                  <a:schemeClr val="tx1"/>
                </a:solidFill>
                <a:latin typeface="Univers LT Std 57 Cn" pitchFamily="34" charset="0"/>
              </a:defRPr>
            </a:lvl1pPr>
          </a:lstStyle>
          <a:p>
            <a:r>
              <a:rPr lang="en-US" smtClean="0"/>
              <a:t>Click to edit Master title style</a:t>
            </a:r>
            <a:endParaRPr lang="en-US" dirty="0"/>
          </a:p>
        </p:txBody>
      </p:sp>
      <p:sp>
        <p:nvSpPr>
          <p:cNvPr id="3" name="Picture Placeholder 2"/>
          <p:cNvSpPr>
            <a:spLocks noGrp="1"/>
          </p:cNvSpPr>
          <p:nvPr>
            <p:ph type="pic" idx="1"/>
          </p:nvPr>
        </p:nvSpPr>
        <p:spPr>
          <a:xfrm>
            <a:off x="1792288" y="1295400"/>
            <a:ext cx="5486400" cy="39624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600" i="1">
                <a:solidFill>
                  <a:srgbClr val="5F6062"/>
                </a:solidFill>
                <a:latin typeface="Univers LT Std 47 Cn Lt"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itle">
  <p:cSld name="1_Title Slide">
    <p:spTree>
      <p:nvGrpSpPr>
        <p:cNvPr id="1" name=""/>
        <p:cNvGrpSpPr/>
        <p:nvPr/>
      </p:nvGrpSpPr>
      <p:grpSpPr>
        <a:xfrm>
          <a:off x="0" y="0"/>
          <a:ext cx="0" cy="0"/>
          <a:chOff x="0" y="0"/>
          <a:chExt cx="0" cy="0"/>
        </a:xfrm>
      </p:grpSpPr>
      <p:sp>
        <p:nvSpPr>
          <p:cNvPr id="59394" name="Rectangle 2"/>
          <p:cNvSpPr>
            <a:spLocks noGrp="1" noChangeArrowheads="1"/>
          </p:cNvSpPr>
          <p:nvPr>
            <p:ph type="ctrTitle" sz="quarter"/>
          </p:nvPr>
        </p:nvSpPr>
        <p:spPr>
          <a:xfrm>
            <a:off x="685800" y="1997075"/>
            <a:ext cx="7772400" cy="1431925"/>
          </a:xfrm>
          <a:prstGeom prst="rect">
            <a:avLst/>
          </a:prstGeom>
        </p:spPr>
        <p:txBody>
          <a:bodyPr anchor="b" anchorCtr="1"/>
          <a:lstStyle>
            <a:lvl1pPr>
              <a:defRPr/>
            </a:lvl1pPr>
          </a:lstStyle>
          <a:p>
            <a:r>
              <a:rPr lang="en-US"/>
              <a:t>Click to edit Master title style</a:t>
            </a:r>
          </a:p>
        </p:txBody>
      </p:sp>
      <p:sp>
        <p:nvSpPr>
          <p:cNvPr id="59395" name="Rectangle 3"/>
          <p:cNvSpPr>
            <a:spLocks noGrp="1" noChangeArrowheads="1"/>
          </p:cNvSpPr>
          <p:nvPr>
            <p:ph type="subTitle" sz="quarter" idx="1"/>
          </p:nvPr>
        </p:nvSpPr>
        <p:spPr>
          <a:xfrm>
            <a:off x="1371600" y="3886200"/>
            <a:ext cx="6400800" cy="1752600"/>
          </a:xfrm>
          <a:prstGeom prst="rect">
            <a:avLst/>
          </a:prstGeom>
        </p:spPr>
        <p:txBody>
          <a:bodyPr/>
          <a:lstStyle>
            <a:lvl1pPr marL="0" indent="0" algn="ctr">
              <a:buFontTx/>
              <a:buNone/>
              <a:defRPr/>
            </a:lvl1pPr>
          </a:lstStyle>
          <a:p>
            <a:r>
              <a:rPr lang="en-US"/>
              <a:t>Click to edit Master subtitle style</a:t>
            </a:r>
          </a:p>
        </p:txBody>
      </p:sp>
      <p:sp>
        <p:nvSpPr>
          <p:cNvPr id="4" name="Rectangle 7"/>
          <p:cNvSpPr>
            <a:spLocks noGrp="1" noChangeArrowheads="1"/>
          </p:cNvSpPr>
          <p:nvPr>
            <p:ph type="dt" sz="quarter" idx="10"/>
          </p:nvPr>
        </p:nvSpPr>
        <p:spPr>
          <a:xfrm>
            <a:off x="457200" y="6245225"/>
            <a:ext cx="2133600" cy="476250"/>
          </a:xfrm>
          <a:prstGeom prst="rect">
            <a:avLst/>
          </a:prstGeom>
        </p:spPr>
        <p:txBody>
          <a:bodyPr/>
          <a:lstStyle>
            <a:lvl1pPr eaLnBrk="0" hangingPunct="0">
              <a:defRPr/>
            </a:lvl1pPr>
          </a:lstStyle>
          <a:p>
            <a:pPr>
              <a:defRPr/>
            </a:pP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le and Content">
    <p:spTree>
      <p:nvGrpSpPr>
        <p:cNvPr id="1" name=""/>
        <p:cNvGrpSpPr/>
        <p:nvPr/>
      </p:nvGrpSpPr>
      <p:grpSpPr>
        <a:xfrm>
          <a:off x="0" y="0"/>
          <a:ext cx="0" cy="0"/>
          <a:chOff x="0" y="0"/>
          <a:chExt cx="0" cy="0"/>
        </a:xfrm>
      </p:grpSpPr>
      <p:sp>
        <p:nvSpPr>
          <p:cNvPr id="4" name="Rectangle 2"/>
          <p:cNvSpPr>
            <a:spLocks noChangeArrowheads="1"/>
          </p:cNvSpPr>
          <p:nvPr/>
        </p:nvSpPr>
        <p:spPr bwMode="auto">
          <a:xfrm>
            <a:off x="119063" y="119063"/>
            <a:ext cx="8915400" cy="6629400"/>
          </a:xfrm>
          <a:prstGeom prst="rect">
            <a:avLst/>
          </a:prstGeom>
          <a:noFill/>
          <a:ln w="228600">
            <a:solidFill>
              <a:srgbClr val="7AA696"/>
            </a:solidFill>
            <a:miter lim="800000"/>
            <a:headEnd/>
            <a:tailEnd/>
          </a:ln>
          <a:effectLst/>
        </p:spPr>
        <p:txBody>
          <a:bodyPr wrap="none" anchor="ctr"/>
          <a:lstStyle/>
          <a:p>
            <a:pPr eaLnBrk="0" hangingPunct="0">
              <a:defRPr/>
            </a:pPr>
            <a:endParaRPr lang="en-US" dirty="0"/>
          </a:p>
        </p:txBody>
      </p:sp>
      <p:pic>
        <p:nvPicPr>
          <p:cNvPr id="5" name="Picture 6"/>
          <p:cNvPicPr>
            <a:picLocks noChangeAspect="1" noChangeArrowheads="1"/>
          </p:cNvPicPr>
          <p:nvPr/>
        </p:nvPicPr>
        <p:blipFill>
          <a:blip r:embed="rId2" cstate="print"/>
          <a:srcRect/>
          <a:stretch>
            <a:fillRect/>
          </a:stretch>
        </p:blipFill>
        <p:spPr bwMode="auto">
          <a:xfrm>
            <a:off x="758825" y="6245225"/>
            <a:ext cx="2487613" cy="247650"/>
          </a:xfrm>
          <a:prstGeom prst="rect">
            <a:avLst/>
          </a:prstGeom>
          <a:noFill/>
          <a:ln w="9525">
            <a:noFill/>
            <a:miter lim="800000"/>
            <a:headEnd/>
            <a:tailEnd/>
          </a:ln>
        </p:spPr>
      </p:pic>
      <p:sp>
        <p:nvSpPr>
          <p:cNvPr id="6" name="Text Box 7"/>
          <p:cNvSpPr txBox="1">
            <a:spLocks noChangeArrowheads="1"/>
          </p:cNvSpPr>
          <p:nvPr/>
        </p:nvSpPr>
        <p:spPr bwMode="auto">
          <a:xfrm>
            <a:off x="3249613" y="6199188"/>
            <a:ext cx="2341562" cy="304800"/>
          </a:xfrm>
          <a:prstGeom prst="rect">
            <a:avLst/>
          </a:prstGeom>
          <a:noFill/>
          <a:ln w="9525">
            <a:noFill/>
            <a:miter lim="800000"/>
            <a:headEnd/>
            <a:tailEnd/>
          </a:ln>
        </p:spPr>
        <p:txBody>
          <a:bodyPr>
            <a:spAutoFit/>
          </a:bodyPr>
          <a:lstStyle/>
          <a:p>
            <a:pPr algn="ctr" eaLnBrk="0" hangingPunct="0">
              <a:spcBef>
                <a:spcPct val="50000"/>
              </a:spcBef>
              <a:defRPr/>
            </a:pPr>
            <a:r>
              <a:rPr lang="en-US" sz="1400" b="1" dirty="0">
                <a:solidFill>
                  <a:srgbClr val="808080"/>
                </a:solidFill>
                <a:latin typeface="Univers LT Std 57 Cn" pitchFamily="34" charset="0"/>
              </a:rPr>
              <a:t>www.northinfo.com</a:t>
            </a:r>
          </a:p>
        </p:txBody>
      </p:sp>
      <p:sp>
        <p:nvSpPr>
          <p:cNvPr id="7" name="TextBox 7"/>
          <p:cNvSpPr txBox="1"/>
          <p:nvPr userDrawn="1"/>
        </p:nvSpPr>
        <p:spPr>
          <a:xfrm>
            <a:off x="7239000" y="6199188"/>
            <a:ext cx="1143000" cy="304800"/>
          </a:xfrm>
          <a:prstGeom prst="rect">
            <a:avLst/>
          </a:prstGeom>
          <a:noFill/>
        </p:spPr>
        <p:txBody>
          <a:bodyPr>
            <a:spAutoFit/>
          </a:bodyPr>
          <a:lstStyle/>
          <a:p>
            <a:pPr algn="r" eaLnBrk="0" hangingPunct="0">
              <a:defRPr/>
            </a:pPr>
            <a:r>
              <a:rPr lang="en-US" sz="1400" dirty="0">
                <a:solidFill>
                  <a:srgbClr val="808080"/>
                </a:solidFill>
                <a:latin typeface="Univers LT Std 57 Cn" pitchFamily="34" charset="0"/>
              </a:rPr>
              <a:t>Slide </a:t>
            </a:r>
            <a:fld id="{E764526B-CA93-4623-ADC1-077BC627B3CD}" type="slidenum">
              <a:rPr lang="en-US" sz="1400">
                <a:solidFill>
                  <a:srgbClr val="808080"/>
                </a:solidFill>
                <a:latin typeface="Univers LT Std 57 Cn" pitchFamily="34" charset="0"/>
              </a:rPr>
              <a:pPr algn="r" eaLnBrk="0" hangingPunct="0">
                <a:defRPr/>
              </a:pPr>
              <a:t>‹#›</a:t>
            </a:fld>
            <a:endParaRPr lang="en-US" sz="1400" dirty="0">
              <a:solidFill>
                <a:srgbClr val="808080"/>
              </a:solidFill>
              <a:latin typeface="Univers LT Std 57 Cn" pitchFamily="34" charset="0"/>
            </a:endParaRPr>
          </a:p>
        </p:txBody>
      </p:sp>
      <p:sp>
        <p:nvSpPr>
          <p:cNvPr id="8" name="Line 6"/>
          <p:cNvSpPr>
            <a:spLocks noChangeShapeType="1"/>
          </p:cNvSpPr>
          <p:nvPr/>
        </p:nvSpPr>
        <p:spPr bwMode="auto">
          <a:xfrm flipV="1">
            <a:off x="762000" y="1136650"/>
            <a:ext cx="7467600" cy="6350"/>
          </a:xfrm>
          <a:prstGeom prst="line">
            <a:avLst/>
          </a:prstGeom>
          <a:noFill/>
          <a:ln w="9525">
            <a:solidFill>
              <a:srgbClr val="7AA696"/>
            </a:solidFill>
            <a:round/>
            <a:headEnd/>
            <a:tailEnd/>
          </a:ln>
          <a:effectLst/>
        </p:spPr>
        <p:txBody>
          <a:bodyPr/>
          <a:lstStyle/>
          <a:p>
            <a:pPr eaLnBrk="0" hangingPunct="0">
              <a:defRPr/>
            </a:pPr>
            <a:endParaRPr lang="en-US" dirty="0"/>
          </a:p>
        </p:txBody>
      </p:sp>
      <p:sp>
        <p:nvSpPr>
          <p:cNvPr id="15" name="Title 14"/>
          <p:cNvSpPr>
            <a:spLocks noGrp="1"/>
          </p:cNvSpPr>
          <p:nvPr>
            <p:ph type="title"/>
          </p:nvPr>
        </p:nvSpPr>
        <p:spPr>
          <a:xfrm>
            <a:off x="685800" y="530352"/>
            <a:ext cx="8229600" cy="630936"/>
          </a:xfrm>
          <a:prstGeom prst="rect">
            <a:avLst/>
          </a:prstGeom>
        </p:spPr>
        <p:txBody>
          <a:bodyPr/>
          <a:lstStyle>
            <a:lvl1pPr algn="l">
              <a:defRPr sz="3000">
                <a:latin typeface="Univers LT Std 57 Cn" pitchFamily="34" charset="0"/>
              </a:defRPr>
            </a:lvl1pPr>
          </a:lstStyle>
          <a:p>
            <a:r>
              <a:rPr lang="en-US" smtClean="0"/>
              <a:t>Click to edit Master title style</a:t>
            </a:r>
            <a:endParaRPr lang="en-US" dirty="0"/>
          </a:p>
        </p:txBody>
      </p:sp>
      <p:sp>
        <p:nvSpPr>
          <p:cNvPr id="3" name="Content Placeholder 2"/>
          <p:cNvSpPr>
            <a:spLocks noGrp="1"/>
          </p:cNvSpPr>
          <p:nvPr>
            <p:ph idx="1"/>
          </p:nvPr>
        </p:nvSpPr>
        <p:spPr>
          <a:xfrm>
            <a:off x="457200" y="1295400"/>
            <a:ext cx="8229600" cy="4525963"/>
          </a:xfrm>
          <a:prstGeom prst="rect">
            <a:avLst/>
          </a:prstGeom>
        </p:spPr>
        <p:txBody>
          <a:bodyPr/>
          <a:lstStyle>
            <a:lvl1pPr>
              <a:buFont typeface="Arial" pitchFamily="34" charset="0"/>
              <a:buChar char="•"/>
              <a:defRPr sz="1800">
                <a:solidFill>
                  <a:schemeClr val="tx1"/>
                </a:solidFill>
                <a:latin typeface="Univers LT Std 47 Cn Lt" pitchFamily="34" charset="0"/>
              </a:defRPr>
            </a:lvl1pPr>
            <a:lvl2pPr>
              <a:buClr>
                <a:schemeClr val="tx1"/>
              </a:buClr>
              <a:buFont typeface="Univers LT Std 47 Cn Lt" pitchFamily="34" charset="0"/>
              <a:buChar char="–"/>
              <a:defRPr sz="1800">
                <a:solidFill>
                  <a:srgbClr val="5F6062"/>
                </a:solidFill>
                <a:latin typeface="Univers LT Std 47 Cn Lt" pitchFamily="34" charset="0"/>
              </a:defRPr>
            </a:lvl2pPr>
            <a:lvl3pPr>
              <a:buClr>
                <a:schemeClr val="tx1"/>
              </a:buClr>
              <a:buFont typeface="Univers LT Std 47 Cn Lt" pitchFamily="34" charset="0"/>
              <a:buChar char="–"/>
              <a:defRPr sz="1800">
                <a:solidFill>
                  <a:srgbClr val="5F6062"/>
                </a:solidFill>
                <a:latin typeface="Univers LT Std 47 Cn Lt" pitchFamily="34" charset="0"/>
              </a:defRPr>
            </a:lvl3pPr>
            <a:lvl4pPr>
              <a:buClr>
                <a:schemeClr val="tx1"/>
              </a:buClr>
              <a:buFont typeface="Wingdings" pitchFamily="2" charset="2"/>
              <a:buChar char="v"/>
              <a:defRPr sz="1800">
                <a:solidFill>
                  <a:srgbClr val="5F6062"/>
                </a:solidFill>
                <a:latin typeface="Univers LT Std 47 Cn Lt" pitchFamily="34" charset="0"/>
              </a:defRPr>
            </a:lvl4pPr>
            <a:lvl5pPr>
              <a:buClr>
                <a:schemeClr val="tx1"/>
              </a:buClr>
              <a:buFont typeface="Wingdings" pitchFamily="2" charset="2"/>
              <a:buChar char="v"/>
              <a:defRPr sz="1800">
                <a:solidFill>
                  <a:srgbClr val="5F6062"/>
                </a:solidFill>
                <a:latin typeface="Univers LT Std 47 Cn Lt"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Numbered Bullits">
    <p:spTree>
      <p:nvGrpSpPr>
        <p:cNvPr id="1" name=""/>
        <p:cNvGrpSpPr/>
        <p:nvPr/>
      </p:nvGrpSpPr>
      <p:grpSpPr>
        <a:xfrm>
          <a:off x="0" y="0"/>
          <a:ext cx="0" cy="0"/>
          <a:chOff x="0" y="0"/>
          <a:chExt cx="0" cy="0"/>
        </a:xfrm>
      </p:grpSpPr>
      <p:sp>
        <p:nvSpPr>
          <p:cNvPr id="4" name="Line 6"/>
          <p:cNvSpPr>
            <a:spLocks noChangeShapeType="1"/>
          </p:cNvSpPr>
          <p:nvPr/>
        </p:nvSpPr>
        <p:spPr bwMode="auto">
          <a:xfrm flipV="1">
            <a:off x="762000" y="1136650"/>
            <a:ext cx="7467600" cy="6350"/>
          </a:xfrm>
          <a:prstGeom prst="line">
            <a:avLst/>
          </a:prstGeom>
          <a:noFill/>
          <a:ln w="9525">
            <a:solidFill>
              <a:srgbClr val="7AA696"/>
            </a:solidFill>
            <a:round/>
            <a:headEnd/>
            <a:tailEnd/>
          </a:ln>
          <a:effectLst/>
        </p:spPr>
        <p:txBody>
          <a:bodyPr/>
          <a:lstStyle/>
          <a:p>
            <a:pPr eaLnBrk="0" hangingPunct="0">
              <a:defRPr/>
            </a:pPr>
            <a:endParaRPr lang="en-US" dirty="0"/>
          </a:p>
        </p:txBody>
      </p:sp>
      <p:sp>
        <p:nvSpPr>
          <p:cNvPr id="3" name="Content Placeholder 2"/>
          <p:cNvSpPr>
            <a:spLocks noGrp="1"/>
          </p:cNvSpPr>
          <p:nvPr>
            <p:ph idx="1"/>
          </p:nvPr>
        </p:nvSpPr>
        <p:spPr>
          <a:xfrm>
            <a:off x="457200" y="1295400"/>
            <a:ext cx="8229600" cy="4525963"/>
          </a:xfrm>
          <a:prstGeom prst="rect">
            <a:avLst/>
          </a:prstGeom>
        </p:spPr>
        <p:txBody>
          <a:bodyPr/>
          <a:lstStyle>
            <a:lvl1pPr>
              <a:buNone/>
              <a:defRPr sz="1800">
                <a:solidFill>
                  <a:schemeClr val="tx1"/>
                </a:solidFill>
                <a:latin typeface="Univers LT Std 47 Cn Lt" pitchFamily="34" charset="0"/>
              </a:defRPr>
            </a:lvl1pPr>
            <a:lvl2pPr marL="800100" indent="-342900">
              <a:buClr>
                <a:srgbClr val="00674E"/>
              </a:buClr>
              <a:buFont typeface="+mj-lt"/>
              <a:buAutoNum type="arabicPeriod"/>
              <a:defRPr sz="1800">
                <a:solidFill>
                  <a:srgbClr val="5F6062"/>
                </a:solidFill>
                <a:latin typeface="Univers LT Std 47 Cn Lt" pitchFamily="34" charset="0"/>
              </a:defRPr>
            </a:lvl2pPr>
            <a:lvl3pPr marL="1257300" indent="-342900">
              <a:buClr>
                <a:srgbClr val="00674E"/>
              </a:buClr>
              <a:buFont typeface="+mj-lt"/>
              <a:buAutoNum type="alphaLcParenR"/>
              <a:defRPr sz="1800">
                <a:solidFill>
                  <a:srgbClr val="5F6062"/>
                </a:solidFill>
                <a:latin typeface="Univers LT Std 47 Cn Lt" pitchFamily="34" charset="0"/>
              </a:defRPr>
            </a:lvl3pPr>
            <a:lvl4pPr marL="1714500" indent="-342900">
              <a:buClr>
                <a:srgbClr val="00674E"/>
              </a:buClr>
              <a:buFont typeface="+mj-lt"/>
              <a:buAutoNum type="arabicPeriod"/>
              <a:defRPr sz="1800">
                <a:solidFill>
                  <a:srgbClr val="5F6062"/>
                </a:solidFill>
                <a:latin typeface="Univers LT Std 47 Cn Lt" pitchFamily="34" charset="0"/>
              </a:defRPr>
            </a:lvl4pPr>
            <a:lvl5pPr marL="2171700" indent="-342900">
              <a:buClr>
                <a:srgbClr val="00674E"/>
              </a:buClr>
              <a:buFont typeface="+mj-lt"/>
              <a:buAutoNum type="arabicPeriod"/>
              <a:defRPr sz="1800">
                <a:solidFill>
                  <a:srgbClr val="5F6062"/>
                </a:solidFill>
                <a:latin typeface="Univers LT Std 47 Cn Lt" pitchFamily="34" charset="0"/>
              </a:defRPr>
            </a:lvl5pPr>
          </a:lstStyle>
          <a:p>
            <a:pPr lvl="0"/>
            <a:r>
              <a:rPr lang="en-US" smtClean="0"/>
              <a:t>Click to edit Master text styles</a:t>
            </a:r>
          </a:p>
          <a:p>
            <a:pPr lvl="1"/>
            <a:r>
              <a:rPr lang="en-US" smtClean="0"/>
              <a:t>Second level</a:t>
            </a:r>
          </a:p>
          <a:p>
            <a:pPr lvl="2"/>
            <a:r>
              <a:rPr lang="en-US" smtClean="0"/>
              <a:t>Third level</a:t>
            </a:r>
          </a:p>
        </p:txBody>
      </p:sp>
      <p:sp>
        <p:nvSpPr>
          <p:cNvPr id="15" name="Title 14"/>
          <p:cNvSpPr>
            <a:spLocks noGrp="1"/>
          </p:cNvSpPr>
          <p:nvPr>
            <p:ph type="title"/>
          </p:nvPr>
        </p:nvSpPr>
        <p:spPr>
          <a:xfrm>
            <a:off x="685800" y="530352"/>
            <a:ext cx="8229600" cy="630936"/>
          </a:xfrm>
          <a:prstGeom prst="rect">
            <a:avLst/>
          </a:prstGeom>
        </p:spPr>
        <p:txBody>
          <a:bodyPr/>
          <a:lstStyle>
            <a:lvl1pPr algn="l">
              <a:defRPr sz="3000">
                <a:latin typeface="Univers LT Std 57 Cn" pitchFamily="34" charset="0"/>
              </a:defRPr>
            </a:lvl1pPr>
          </a:lstStyle>
          <a:p>
            <a:r>
              <a:rPr lang="en-US" smtClean="0"/>
              <a:t>Click to edit Master title style</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3000" b="1" cap="all">
                <a:solidFill>
                  <a:schemeClr val="tx1"/>
                </a:solidFill>
                <a:latin typeface="Univers LT Std 57 Cn" pitchFamily="34" charset="0"/>
              </a:defRPr>
            </a:lvl1pPr>
          </a:lstStyle>
          <a:p>
            <a:r>
              <a:rPr lang="en-US" smtClean="0"/>
              <a:t>Click to edit Master title style</a:t>
            </a:r>
            <a:endParaRPr lang="en-US" dirty="0"/>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rgbClr val="5F6062"/>
                </a:solidFill>
                <a:latin typeface="Univers LT Std 47 Cn Lt"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5" name="Line 6"/>
          <p:cNvSpPr>
            <a:spLocks noChangeShapeType="1"/>
          </p:cNvSpPr>
          <p:nvPr/>
        </p:nvSpPr>
        <p:spPr bwMode="auto">
          <a:xfrm flipV="1">
            <a:off x="762000" y="1136650"/>
            <a:ext cx="7467600" cy="6350"/>
          </a:xfrm>
          <a:prstGeom prst="line">
            <a:avLst/>
          </a:prstGeom>
          <a:noFill/>
          <a:ln w="9525">
            <a:solidFill>
              <a:srgbClr val="7AA696"/>
            </a:solidFill>
            <a:round/>
            <a:headEnd/>
            <a:tailEnd/>
          </a:ln>
          <a:effectLst/>
        </p:spPr>
        <p:txBody>
          <a:bodyPr/>
          <a:lstStyle/>
          <a:p>
            <a:pPr eaLnBrk="0" hangingPunct="0">
              <a:defRPr/>
            </a:pPr>
            <a:endParaRPr lang="en-US" dirty="0"/>
          </a:p>
        </p:txBody>
      </p:sp>
      <p:sp>
        <p:nvSpPr>
          <p:cNvPr id="3" name="Content Placeholder 2"/>
          <p:cNvSpPr>
            <a:spLocks noGrp="1"/>
          </p:cNvSpPr>
          <p:nvPr>
            <p:ph sz="half" idx="1"/>
          </p:nvPr>
        </p:nvSpPr>
        <p:spPr>
          <a:xfrm>
            <a:off x="457200" y="1447800"/>
            <a:ext cx="4038600" cy="4525963"/>
          </a:xfrm>
          <a:prstGeom prst="rect">
            <a:avLst/>
          </a:prstGeom>
        </p:spPr>
        <p:txBody>
          <a:bodyPr/>
          <a:lstStyle>
            <a:lvl1pPr>
              <a:buNone/>
              <a:defRPr sz="1800">
                <a:solidFill>
                  <a:schemeClr val="tx1"/>
                </a:solidFill>
                <a:latin typeface="Univers LT Std 47 Cn Lt" pitchFamily="34" charset="0"/>
              </a:defRPr>
            </a:lvl1pPr>
            <a:lvl2pPr>
              <a:buClr>
                <a:srgbClr val="5F6062"/>
              </a:buClr>
              <a:buFont typeface="Arial" pitchFamily="34" charset="0"/>
              <a:buChar char="•"/>
              <a:defRPr sz="1800">
                <a:solidFill>
                  <a:srgbClr val="5F6062"/>
                </a:solidFill>
                <a:latin typeface="Univers LT Std 47 Cn Lt" pitchFamily="34" charset="0"/>
              </a:defRPr>
            </a:lvl2pPr>
            <a:lvl3pPr>
              <a:buClr>
                <a:srgbClr val="5F6062"/>
              </a:buClr>
              <a:buFont typeface="Arial" pitchFamily="34" charset="0"/>
              <a:buChar char="•"/>
              <a:defRPr sz="1800">
                <a:solidFill>
                  <a:srgbClr val="5F6062"/>
                </a:solidFill>
                <a:latin typeface="Univers LT Std 47 Cn Lt" pitchFamily="34" charset="0"/>
              </a:defRPr>
            </a:lvl3pPr>
            <a:lvl4pPr>
              <a:buClr>
                <a:srgbClr val="5F6062"/>
              </a:buClr>
              <a:buFont typeface="Arial" pitchFamily="34" charset="0"/>
              <a:buChar char="•"/>
              <a:defRPr sz="1800">
                <a:solidFill>
                  <a:srgbClr val="5F6062"/>
                </a:solidFill>
                <a:latin typeface="Univers LT Std 47 Cn Lt" pitchFamily="34" charset="0"/>
              </a:defRPr>
            </a:lvl4pPr>
            <a:lvl5pPr>
              <a:buClr>
                <a:srgbClr val="5F6062"/>
              </a:buClr>
              <a:buFont typeface="Arial" pitchFamily="34" charset="0"/>
              <a:buChar char="•"/>
              <a:defRPr sz="1800">
                <a:solidFill>
                  <a:srgbClr val="5F6062"/>
                </a:solidFill>
                <a:latin typeface="Univers LT Std 47 Cn Lt" pitchFamily="34" charset="0"/>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447800"/>
            <a:ext cx="4038600" cy="4525963"/>
          </a:xfrm>
          <a:prstGeom prst="rect">
            <a:avLst/>
          </a:prstGeom>
        </p:spPr>
        <p:txBody>
          <a:bodyPr/>
          <a:lstStyle>
            <a:lvl1pPr>
              <a:buNone/>
              <a:defRPr sz="1800">
                <a:solidFill>
                  <a:schemeClr val="tx1"/>
                </a:solidFill>
                <a:latin typeface="Univers LT Std 47 Cn Lt" pitchFamily="34" charset="0"/>
              </a:defRPr>
            </a:lvl1pPr>
            <a:lvl2pPr>
              <a:buClr>
                <a:srgbClr val="5F6062"/>
              </a:buClr>
              <a:buFont typeface="Arial" pitchFamily="34" charset="0"/>
              <a:buChar char="•"/>
              <a:defRPr sz="1800">
                <a:solidFill>
                  <a:srgbClr val="5F6062"/>
                </a:solidFill>
                <a:latin typeface="Univers LT Std 47 Cn Lt" pitchFamily="34" charset="0"/>
              </a:defRPr>
            </a:lvl2pPr>
            <a:lvl3pPr>
              <a:buClr>
                <a:srgbClr val="5F6062"/>
              </a:buClr>
              <a:buFont typeface="Arial" pitchFamily="34" charset="0"/>
              <a:buChar char="•"/>
              <a:defRPr sz="1800">
                <a:solidFill>
                  <a:srgbClr val="5F6062"/>
                </a:solidFill>
                <a:latin typeface="Univers LT Std 47 Cn Lt" pitchFamily="34" charset="0"/>
              </a:defRPr>
            </a:lvl3pPr>
            <a:lvl4pPr>
              <a:buClr>
                <a:srgbClr val="5F6062"/>
              </a:buClr>
              <a:buFont typeface="Arial" pitchFamily="34" charset="0"/>
              <a:buChar char="•"/>
              <a:defRPr sz="1800">
                <a:solidFill>
                  <a:srgbClr val="5F6062"/>
                </a:solidFill>
                <a:latin typeface="Univers LT Std 47 Cn Lt" pitchFamily="34" charset="0"/>
              </a:defRPr>
            </a:lvl4pPr>
            <a:lvl5pPr>
              <a:buClr>
                <a:srgbClr val="5F6062"/>
              </a:buClr>
              <a:buFont typeface="Arial" pitchFamily="34" charset="0"/>
              <a:buChar char="•"/>
              <a:defRPr sz="1800">
                <a:solidFill>
                  <a:srgbClr val="5F6062"/>
                </a:solidFill>
                <a:latin typeface="Univers LT Std 47 Cn Lt" pitchFamily="34" charset="0"/>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Title 9"/>
          <p:cNvSpPr>
            <a:spLocks noGrp="1"/>
          </p:cNvSpPr>
          <p:nvPr>
            <p:ph type="title"/>
          </p:nvPr>
        </p:nvSpPr>
        <p:spPr>
          <a:xfrm>
            <a:off x="685800" y="530352"/>
            <a:ext cx="8229600" cy="630936"/>
          </a:xfrm>
          <a:prstGeom prst="rect">
            <a:avLst/>
          </a:prstGeom>
        </p:spPr>
        <p:txBody>
          <a:bodyPr/>
          <a:lstStyle>
            <a:lvl1pPr algn="l">
              <a:defRPr sz="3000">
                <a:latin typeface="Univers LT Std 57 Cn" pitchFamily="34" charset="0"/>
              </a:defRPr>
            </a:lvl1pPr>
          </a:lstStyle>
          <a:p>
            <a:r>
              <a:rPr lang="en-US" smtClean="0"/>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7" name="Line 6"/>
          <p:cNvSpPr>
            <a:spLocks noChangeShapeType="1"/>
          </p:cNvSpPr>
          <p:nvPr/>
        </p:nvSpPr>
        <p:spPr bwMode="auto">
          <a:xfrm flipV="1">
            <a:off x="762000" y="1136650"/>
            <a:ext cx="7467600" cy="6350"/>
          </a:xfrm>
          <a:prstGeom prst="line">
            <a:avLst/>
          </a:prstGeom>
          <a:noFill/>
          <a:ln w="9525">
            <a:solidFill>
              <a:srgbClr val="7AA696"/>
            </a:solidFill>
            <a:round/>
            <a:headEnd/>
            <a:tailEnd/>
          </a:ln>
          <a:effectLst/>
        </p:spPr>
        <p:txBody>
          <a:bodyPr/>
          <a:lstStyle/>
          <a:p>
            <a:pPr eaLnBrk="0" hangingPunct="0">
              <a:defRPr/>
            </a:pPr>
            <a:endParaRPr lang="en-US" dirty="0"/>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000" b="0">
                <a:latin typeface="Univers LT Std 47 Cn Lt"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buNone/>
              <a:defRPr sz="1800">
                <a:solidFill>
                  <a:srgbClr val="5F6062"/>
                </a:solidFill>
                <a:latin typeface="Univers LT Std 47 Cn Lt" pitchFamily="34" charset="0"/>
              </a:defRPr>
            </a:lvl1pPr>
            <a:lvl2pPr>
              <a:buClr>
                <a:srgbClr val="606062"/>
              </a:buClr>
              <a:buFont typeface="Arial" pitchFamily="34" charset="0"/>
              <a:buChar char="•"/>
              <a:defRPr sz="1800">
                <a:solidFill>
                  <a:srgbClr val="5F6062"/>
                </a:solidFill>
                <a:latin typeface="Univers LT Std 47 Cn Lt" pitchFamily="34" charset="0"/>
              </a:defRPr>
            </a:lvl2pPr>
            <a:lvl3pPr>
              <a:buClr>
                <a:srgbClr val="606062"/>
              </a:buClr>
              <a:buFont typeface="Arial" pitchFamily="34" charset="0"/>
              <a:buChar char="•"/>
              <a:defRPr sz="1800">
                <a:solidFill>
                  <a:srgbClr val="5F6062"/>
                </a:solidFill>
                <a:latin typeface="Univers LT Std 47 Cn Lt" pitchFamily="34" charset="0"/>
              </a:defRPr>
            </a:lvl3pPr>
            <a:lvl4pPr>
              <a:buClr>
                <a:srgbClr val="606062"/>
              </a:buClr>
              <a:buFont typeface="Arial" pitchFamily="34" charset="0"/>
              <a:buChar char="•"/>
              <a:defRPr sz="1800">
                <a:solidFill>
                  <a:srgbClr val="5F6062"/>
                </a:solidFill>
                <a:latin typeface="Univers LT Std 47 Cn Lt" pitchFamily="34" charset="0"/>
              </a:defRPr>
            </a:lvl4pPr>
            <a:lvl5pPr>
              <a:buClr>
                <a:srgbClr val="606062"/>
              </a:buClr>
              <a:buFont typeface="Arial" pitchFamily="34" charset="0"/>
              <a:buChar char="•"/>
              <a:defRPr sz="1800">
                <a:solidFill>
                  <a:srgbClr val="5F6062"/>
                </a:solidFill>
                <a:latin typeface="Univers LT Std 47 Cn Lt" pitchFamily="34" charset="0"/>
              </a:defRPr>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000" b="0">
                <a:latin typeface="Univers LT Std 47 Cn Lt"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buNone/>
              <a:defRPr sz="1800">
                <a:solidFill>
                  <a:srgbClr val="5F6062"/>
                </a:solidFill>
                <a:latin typeface="Univers LT Std 47 Cn Lt" pitchFamily="34" charset="0"/>
              </a:defRPr>
            </a:lvl1pPr>
            <a:lvl2pPr>
              <a:buClr>
                <a:srgbClr val="606062"/>
              </a:buClr>
              <a:buFont typeface="Arial" pitchFamily="34" charset="0"/>
              <a:buChar char="•"/>
              <a:defRPr sz="1800">
                <a:solidFill>
                  <a:srgbClr val="5F6062"/>
                </a:solidFill>
                <a:latin typeface="Univers LT Std 47 Cn Lt" pitchFamily="34" charset="0"/>
              </a:defRPr>
            </a:lvl2pPr>
            <a:lvl3pPr>
              <a:buClr>
                <a:srgbClr val="606062"/>
              </a:buClr>
              <a:buFont typeface="Arial" pitchFamily="34" charset="0"/>
              <a:buChar char="•"/>
              <a:defRPr sz="1800">
                <a:solidFill>
                  <a:srgbClr val="5F6062"/>
                </a:solidFill>
                <a:latin typeface="Univers LT Std 47 Cn Lt" pitchFamily="34" charset="0"/>
              </a:defRPr>
            </a:lvl3pPr>
            <a:lvl4pPr>
              <a:buClr>
                <a:srgbClr val="606062"/>
              </a:buClr>
              <a:buFont typeface="Arial" pitchFamily="34" charset="0"/>
              <a:buChar char="•"/>
              <a:defRPr sz="1800">
                <a:solidFill>
                  <a:srgbClr val="5F6062"/>
                </a:solidFill>
                <a:latin typeface="Univers LT Std 47 Cn Lt" pitchFamily="34" charset="0"/>
              </a:defRPr>
            </a:lvl4pPr>
            <a:lvl5pPr>
              <a:buClr>
                <a:srgbClr val="606062"/>
              </a:buClr>
              <a:buFont typeface="Arial" pitchFamily="34" charset="0"/>
              <a:buChar char="•"/>
              <a:defRPr sz="1800">
                <a:solidFill>
                  <a:srgbClr val="5F6062"/>
                </a:solidFill>
                <a:latin typeface="Univers LT Std 47 Cn Lt" pitchFamily="34" charset="0"/>
              </a:defRPr>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Title 11"/>
          <p:cNvSpPr>
            <a:spLocks noGrp="1"/>
          </p:cNvSpPr>
          <p:nvPr>
            <p:ph type="title"/>
          </p:nvPr>
        </p:nvSpPr>
        <p:spPr>
          <a:xfrm>
            <a:off x="685800" y="530352"/>
            <a:ext cx="8229600" cy="630936"/>
          </a:xfrm>
          <a:prstGeom prst="rect">
            <a:avLst/>
          </a:prstGeom>
        </p:spPr>
        <p:txBody>
          <a:bodyPr/>
          <a:lstStyle>
            <a:lvl1pPr algn="l">
              <a:defRPr sz="3000">
                <a:latin typeface="Univers LT Std 57 Cn" pitchFamily="34" charset="0"/>
              </a:defRPr>
            </a:lvl1pPr>
          </a:lstStyle>
          <a:p>
            <a:r>
              <a:rPr lang="en-US" smtClean="0"/>
              <a:t>Click to edit Master title style</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Line 6"/>
          <p:cNvSpPr>
            <a:spLocks noChangeShapeType="1"/>
          </p:cNvSpPr>
          <p:nvPr/>
        </p:nvSpPr>
        <p:spPr bwMode="auto">
          <a:xfrm flipV="1">
            <a:off x="762000" y="1136650"/>
            <a:ext cx="7467600" cy="6350"/>
          </a:xfrm>
          <a:prstGeom prst="line">
            <a:avLst/>
          </a:prstGeom>
          <a:noFill/>
          <a:ln w="9525">
            <a:solidFill>
              <a:srgbClr val="7AA696"/>
            </a:solidFill>
            <a:round/>
            <a:headEnd/>
            <a:tailEnd/>
          </a:ln>
          <a:effectLst/>
        </p:spPr>
        <p:txBody>
          <a:bodyPr/>
          <a:lstStyle/>
          <a:p>
            <a:pPr eaLnBrk="0" hangingPunct="0">
              <a:defRPr/>
            </a:pPr>
            <a:endParaRPr lang="en-US" dirty="0"/>
          </a:p>
        </p:txBody>
      </p:sp>
      <p:sp>
        <p:nvSpPr>
          <p:cNvPr id="8" name="Title 7"/>
          <p:cNvSpPr>
            <a:spLocks noGrp="1"/>
          </p:cNvSpPr>
          <p:nvPr>
            <p:ph type="title"/>
          </p:nvPr>
        </p:nvSpPr>
        <p:spPr>
          <a:xfrm>
            <a:off x="685800" y="530352"/>
            <a:ext cx="8229600" cy="630936"/>
          </a:xfrm>
          <a:prstGeom prst="rect">
            <a:avLst/>
          </a:prstGeom>
        </p:spPr>
        <p:txBody>
          <a:bodyPr/>
          <a:lstStyle>
            <a:lvl1pPr algn="l">
              <a:defRPr sz="3000">
                <a:latin typeface="Univers LT Std 57 Cn" pitchFamily="34" charset="0"/>
              </a:defRPr>
            </a:lvl1pPr>
          </a:lstStyle>
          <a:p>
            <a:r>
              <a:rPr lang="en-US" smtClean="0"/>
              <a:t>Click to edit Master title style</a:t>
            </a:r>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0">
                <a:solidFill>
                  <a:schemeClr val="tx1"/>
                </a:solidFill>
                <a:latin typeface="Univers LT Std 47 Cn Lt" pitchFamily="34" charset="0"/>
              </a:defRPr>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a:prstGeom prst="rect">
            <a:avLst/>
          </a:prstGeom>
        </p:spPr>
        <p:txBody>
          <a:bodyPr/>
          <a:lstStyle>
            <a:lvl1pPr>
              <a:buNone/>
              <a:defRPr sz="1800">
                <a:solidFill>
                  <a:schemeClr val="tx1"/>
                </a:solidFill>
                <a:latin typeface="Univers LT Std 47 Cn Lt" pitchFamily="34" charset="0"/>
              </a:defRPr>
            </a:lvl1pPr>
            <a:lvl2pPr>
              <a:buClr>
                <a:srgbClr val="5F6062"/>
              </a:buClr>
              <a:buFont typeface="Arial" pitchFamily="34" charset="0"/>
              <a:buChar char="•"/>
              <a:defRPr sz="1800">
                <a:solidFill>
                  <a:srgbClr val="5F6062"/>
                </a:solidFill>
                <a:latin typeface="Univers LT Std 47 Cn Lt" pitchFamily="34" charset="0"/>
              </a:defRPr>
            </a:lvl2pPr>
            <a:lvl3pPr>
              <a:buClr>
                <a:srgbClr val="5F6062"/>
              </a:buClr>
              <a:buFont typeface="Arial" pitchFamily="34" charset="0"/>
              <a:buChar char="•"/>
              <a:defRPr sz="1800">
                <a:solidFill>
                  <a:srgbClr val="5F6062"/>
                </a:solidFill>
                <a:latin typeface="Univers LT Std 47 Cn Lt" pitchFamily="34" charset="0"/>
              </a:defRPr>
            </a:lvl3pPr>
            <a:lvl4pPr>
              <a:buClr>
                <a:srgbClr val="5F6062"/>
              </a:buClr>
              <a:buFont typeface="Arial" pitchFamily="34" charset="0"/>
              <a:buChar char="•"/>
              <a:defRPr sz="1800">
                <a:solidFill>
                  <a:srgbClr val="5F6062"/>
                </a:solidFill>
                <a:latin typeface="Univers LT Std 47 Cn Lt" pitchFamily="34" charset="0"/>
              </a:defRPr>
            </a:lvl4pPr>
            <a:lvl5pPr>
              <a:buClr>
                <a:srgbClr val="5F6062"/>
              </a:buClr>
              <a:buFont typeface="Arial" pitchFamily="34" charset="0"/>
              <a:buChar char="•"/>
              <a:defRPr sz="1800">
                <a:solidFill>
                  <a:srgbClr val="5F6062"/>
                </a:solidFill>
                <a:latin typeface="Univers LT Std 47 Cn Lt" pitchFamily="34" charset="0"/>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600">
                <a:solidFill>
                  <a:srgbClr val="5F6062"/>
                </a:solidFill>
                <a:latin typeface="Univers LT Std 47 Cn Lt"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2"/>
          <p:cNvSpPr>
            <a:spLocks noChangeArrowheads="1"/>
          </p:cNvSpPr>
          <p:nvPr/>
        </p:nvSpPr>
        <p:spPr bwMode="auto">
          <a:xfrm>
            <a:off x="119063" y="119063"/>
            <a:ext cx="8915400" cy="6629400"/>
          </a:xfrm>
          <a:prstGeom prst="rect">
            <a:avLst/>
          </a:prstGeom>
          <a:noFill/>
          <a:ln w="228600">
            <a:solidFill>
              <a:srgbClr val="7AA696"/>
            </a:solidFill>
            <a:miter lim="800000"/>
            <a:headEnd/>
            <a:tailEnd/>
          </a:ln>
          <a:effectLst/>
        </p:spPr>
        <p:txBody>
          <a:bodyPr wrap="none" anchor="ctr"/>
          <a:lstStyle/>
          <a:p>
            <a:pPr eaLnBrk="0" hangingPunct="0">
              <a:defRPr/>
            </a:pPr>
            <a:endParaRPr lang="en-US" dirty="0"/>
          </a:p>
        </p:txBody>
      </p:sp>
      <p:pic>
        <p:nvPicPr>
          <p:cNvPr id="1027" name="Picture 6"/>
          <p:cNvPicPr>
            <a:picLocks noChangeAspect="1" noChangeArrowheads="1"/>
          </p:cNvPicPr>
          <p:nvPr/>
        </p:nvPicPr>
        <p:blipFill>
          <a:blip r:embed="rId13" cstate="print"/>
          <a:srcRect/>
          <a:stretch>
            <a:fillRect/>
          </a:stretch>
        </p:blipFill>
        <p:spPr bwMode="auto">
          <a:xfrm>
            <a:off x="758825" y="6245225"/>
            <a:ext cx="2487613" cy="247650"/>
          </a:xfrm>
          <a:prstGeom prst="rect">
            <a:avLst/>
          </a:prstGeom>
          <a:noFill/>
          <a:ln w="9525">
            <a:noFill/>
            <a:miter lim="800000"/>
            <a:headEnd/>
            <a:tailEnd/>
          </a:ln>
        </p:spPr>
      </p:pic>
      <p:sp>
        <p:nvSpPr>
          <p:cNvPr id="24" name="Text Box 7"/>
          <p:cNvSpPr txBox="1">
            <a:spLocks noChangeArrowheads="1"/>
          </p:cNvSpPr>
          <p:nvPr/>
        </p:nvSpPr>
        <p:spPr bwMode="auto">
          <a:xfrm>
            <a:off x="3249613" y="6199188"/>
            <a:ext cx="2341562" cy="304800"/>
          </a:xfrm>
          <a:prstGeom prst="rect">
            <a:avLst/>
          </a:prstGeom>
          <a:noFill/>
          <a:ln w="9525">
            <a:noFill/>
            <a:miter lim="800000"/>
            <a:headEnd/>
            <a:tailEnd/>
          </a:ln>
        </p:spPr>
        <p:txBody>
          <a:bodyPr>
            <a:spAutoFit/>
          </a:bodyPr>
          <a:lstStyle/>
          <a:p>
            <a:pPr algn="ctr" eaLnBrk="0" hangingPunct="0">
              <a:spcBef>
                <a:spcPct val="50000"/>
              </a:spcBef>
              <a:defRPr/>
            </a:pPr>
            <a:r>
              <a:rPr lang="en-US" sz="1400" b="1" dirty="0">
                <a:solidFill>
                  <a:srgbClr val="808080"/>
                </a:solidFill>
                <a:latin typeface="Univers LT Std 57 Cn" pitchFamily="34" charset="0"/>
              </a:rPr>
              <a:t>www.northinfo.com</a:t>
            </a:r>
          </a:p>
        </p:txBody>
      </p:sp>
      <p:sp>
        <p:nvSpPr>
          <p:cNvPr id="8" name="TextBox 7"/>
          <p:cNvSpPr txBox="1"/>
          <p:nvPr userDrawn="1"/>
        </p:nvSpPr>
        <p:spPr>
          <a:xfrm>
            <a:off x="7239000" y="6199188"/>
            <a:ext cx="1143000" cy="301625"/>
          </a:xfrm>
          <a:prstGeom prst="rect">
            <a:avLst/>
          </a:prstGeom>
          <a:noFill/>
        </p:spPr>
        <p:txBody>
          <a:bodyPr>
            <a:spAutoFit/>
          </a:bodyPr>
          <a:lstStyle/>
          <a:p>
            <a:pPr algn="r" eaLnBrk="0" hangingPunct="0">
              <a:defRPr/>
            </a:pPr>
            <a:r>
              <a:rPr lang="en-US" sz="1400" dirty="0">
                <a:solidFill>
                  <a:srgbClr val="808080"/>
                </a:solidFill>
                <a:latin typeface="Univers LT Std 57 Cn" pitchFamily="34" charset="0"/>
              </a:rPr>
              <a:t>Slide </a:t>
            </a:r>
            <a:fld id="{361A5CE0-DB7A-456C-9109-81B6777B8B83}" type="slidenum">
              <a:rPr lang="en-US" sz="1400">
                <a:solidFill>
                  <a:srgbClr val="808080"/>
                </a:solidFill>
                <a:latin typeface="Univers LT Std 57 Cn" pitchFamily="34" charset="0"/>
              </a:rPr>
              <a:pPr algn="r" eaLnBrk="0" hangingPunct="0">
                <a:defRPr/>
              </a:pPr>
              <a:t>‹#›</a:t>
            </a:fld>
            <a:endParaRPr lang="en-US" sz="1400" dirty="0">
              <a:solidFill>
                <a:srgbClr val="808080"/>
              </a:solidFill>
              <a:latin typeface="Univers LT Std 57 Cn" pitchFamily="34" charset="0"/>
            </a:endParaRPr>
          </a:p>
        </p:txBody>
      </p:sp>
    </p:spTree>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5" r:id="rId4"/>
    <p:sldLayoutId id="2147483759" r:id="rId5"/>
    <p:sldLayoutId id="2147483760" r:id="rId6"/>
    <p:sldLayoutId id="2147483761" r:id="rId7"/>
    <p:sldLayoutId id="2147483754" r:id="rId8"/>
    <p:sldLayoutId id="2147483753" r:id="rId9"/>
    <p:sldLayoutId id="2147483762" r:id="rId10"/>
    <p:sldLayoutId id="2147483763" r:id="rId11"/>
  </p:sldLayoutIdLst>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le 2"/>
          <p:cNvSpPr>
            <a:spLocks noGrp="1"/>
          </p:cNvSpPr>
          <p:nvPr>
            <p:ph type="title"/>
          </p:nvPr>
        </p:nvSpPr>
        <p:spPr bwMode="auto">
          <a:xfrm>
            <a:off x="630238" y="2670175"/>
            <a:ext cx="7847012" cy="731838"/>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sz="4400" b="1" dirty="0" smtClean="0">
                <a:latin typeface="Univers LT Std 57 Cn"/>
              </a:rPr>
              <a:t>Physics Meets Finance:</a:t>
            </a:r>
            <a:br>
              <a:rPr lang="en-US" sz="4400" b="1" dirty="0" smtClean="0">
                <a:latin typeface="Univers LT Std 57 Cn"/>
              </a:rPr>
            </a:br>
            <a:r>
              <a:rPr lang="en-US" sz="4400" b="1" dirty="0" smtClean="0">
                <a:latin typeface="Univers LT Std 57 Cn"/>
              </a:rPr>
              <a:t>Risk Systems That </a:t>
            </a:r>
            <a:r>
              <a:rPr lang="en-US" sz="4400" b="1" dirty="0" smtClean="0">
                <a:latin typeface="Univers LT Std 57 Cn"/>
              </a:rPr>
              <a:t>Read</a:t>
            </a:r>
            <a:r>
              <a:rPr lang="en-US" sz="4400" baseline="30000" dirty="0" smtClean="0">
                <a:latin typeface="Univers LT Std 57 Cn"/>
              </a:rPr>
              <a:t>®</a:t>
            </a:r>
            <a:endParaRPr lang="en-US" sz="4400" baseline="30000" dirty="0" smtClean="0">
              <a:latin typeface="Univers LT Std 57 Cn"/>
            </a:endParaRPr>
          </a:p>
        </p:txBody>
      </p:sp>
      <p:sp>
        <p:nvSpPr>
          <p:cNvPr id="15362" name="Content Placeholder 3"/>
          <p:cNvSpPr>
            <a:spLocks noGrp="1"/>
          </p:cNvSpPr>
          <p:nvPr>
            <p:ph sz="quarter" idx="11"/>
          </p:nvPr>
        </p:nvSpPr>
        <p:spPr bwMode="auto">
          <a:xfrm>
            <a:off x="630238" y="5257800"/>
            <a:ext cx="6400800" cy="393700"/>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dirty="0" smtClean="0">
                <a:latin typeface="Univers LT Std 47 Cn Lt"/>
              </a:rPr>
              <a:t>Dan </a:t>
            </a:r>
            <a:r>
              <a:rPr lang="en-US" dirty="0" err="1" smtClean="0">
                <a:latin typeface="Univers LT Std 47 Cn Lt"/>
              </a:rPr>
              <a:t>diBartolomeo</a:t>
            </a:r>
            <a:r>
              <a:rPr lang="en-US" dirty="0" smtClean="0">
                <a:latin typeface="Univers LT Std 47 Cn Lt"/>
              </a:rPr>
              <a:t>	</a:t>
            </a:r>
          </a:p>
        </p:txBody>
      </p:sp>
      <p:sp>
        <p:nvSpPr>
          <p:cNvPr id="15363" name="Content Placeholder 4"/>
          <p:cNvSpPr>
            <a:spLocks noGrp="1"/>
          </p:cNvSpPr>
          <p:nvPr>
            <p:ph sz="quarter" idx="12"/>
          </p:nvPr>
        </p:nvSpPr>
        <p:spPr bwMode="auto">
          <a:xfrm>
            <a:off x="630238" y="5559425"/>
            <a:ext cx="6400800" cy="769441"/>
          </a:xfrm>
          <a:noFill/>
          <a:ln>
            <a:miter lim="800000"/>
            <a:headEnd/>
            <a:tailEnd/>
          </a:ln>
        </p:spPr>
        <p:txBody>
          <a:bodyPr vert="horz" lIns="91440" tIns="45720" rIns="91440" bIns="45720" numCol="1" anchor="t" anchorCtr="0" compatLnSpc="1">
            <a:prstTxWarp prst="textNoShape">
              <a:avLst/>
            </a:prstTxWarp>
          </a:bodyPr>
          <a:lstStyle/>
          <a:p>
            <a:pPr eaLnBrk="1" hangingPunct="1"/>
            <a:r>
              <a:rPr lang="en-US" dirty="0" smtClean="0">
                <a:latin typeface="Univers LT Std 57 Cn"/>
              </a:rPr>
              <a:t>Northfield Information Services</a:t>
            </a:r>
          </a:p>
          <a:p>
            <a:pPr eaLnBrk="1" hangingPunct="1"/>
            <a:r>
              <a:rPr lang="en-US" dirty="0">
                <a:latin typeface="Univers LT Std 57 Cn"/>
              </a:rPr>
              <a:t>CDAR Conference October </a:t>
            </a:r>
            <a:r>
              <a:rPr lang="en-US" dirty="0" smtClean="0">
                <a:latin typeface="Univers LT Std 57 Cn"/>
              </a:rPr>
              <a:t>2016</a:t>
            </a:r>
            <a:endParaRPr lang="en-US" dirty="0" smtClean="0">
              <a:latin typeface="Univers LT Std 57 Cn"/>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solidFill>
                  <a:srgbClr val="C00000"/>
                </a:solidFill>
              </a:rPr>
              <a:t>Review of Previous Literature and Research</a:t>
            </a:r>
            <a:endParaRPr lang="en-US" b="1" dirty="0"/>
          </a:p>
        </p:txBody>
      </p:sp>
      <p:sp>
        <p:nvSpPr>
          <p:cNvPr id="3" name="Content Placeholder 2"/>
          <p:cNvSpPr>
            <a:spLocks noGrp="1"/>
          </p:cNvSpPr>
          <p:nvPr>
            <p:ph idx="1"/>
          </p:nvPr>
        </p:nvSpPr>
        <p:spPr>
          <a:xfrm>
            <a:off x="457200" y="1219200"/>
            <a:ext cx="8229600" cy="4525963"/>
          </a:xfrm>
        </p:spPr>
        <p:txBody>
          <a:bodyPr/>
          <a:lstStyle/>
          <a:p>
            <a:r>
              <a:rPr lang="en-US" sz="2400" dirty="0" smtClean="0"/>
              <a:t>We had two separate teams of MIT graduate students conduct their own research projects over two years</a:t>
            </a:r>
          </a:p>
          <a:p>
            <a:pPr lvl="1"/>
            <a:r>
              <a:rPr lang="en-US" sz="2000" dirty="0" smtClean="0"/>
              <a:t>Changes in one day security volatility was highly statistically significantly associated with changes in news flows at the individual stock level</a:t>
            </a:r>
          </a:p>
          <a:p>
            <a:pPr lvl="1"/>
            <a:r>
              <a:rPr lang="en-US" sz="2000" dirty="0" smtClean="0"/>
              <a:t>More than a dozen functional forms of the relationship were tested on a large samples of hundreds of stocks over several hundred trading days</a:t>
            </a:r>
          </a:p>
          <a:p>
            <a:pPr lvl="1"/>
            <a:r>
              <a:rPr lang="en-US" sz="2000" dirty="0" smtClean="0"/>
              <a:t>Intuitively, the predictive power of news flow changes decayed rapidly for the most liquid stocks and more slowly for less liquid names.  </a:t>
            </a:r>
          </a:p>
          <a:p>
            <a:pPr lvl="1"/>
            <a:r>
              <a:rPr lang="en-US" sz="2000" dirty="0" smtClean="0"/>
              <a:t>The impact of news also decayed more quickly for firms with more public recognition (e.g. Apple or Google). </a:t>
            </a:r>
          </a:p>
          <a:p>
            <a:pPr lvl="1"/>
            <a:endParaRPr lang="en-US" sz="2400" dirty="0" smtClean="0"/>
          </a:p>
        </p:txBody>
      </p:sp>
    </p:spTree>
    <p:extLst>
      <p:ext uri="{BB962C8B-B14F-4D97-AF65-F5344CB8AC3E}">
        <p14:creationId xmlns:p14="http://schemas.microsoft.com/office/powerpoint/2010/main" val="403001968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bwMode="auto">
          <a:xfrm>
            <a:off x="685800" y="530225"/>
            <a:ext cx="8229600" cy="631825"/>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sz="2800" dirty="0">
                <a:solidFill>
                  <a:srgbClr val="C00000"/>
                </a:solidFill>
              </a:rPr>
              <a:t>Review of Previous Literature and Research</a:t>
            </a:r>
            <a:endParaRPr lang="en-US" b="1" dirty="0" smtClean="0">
              <a:latin typeface="Univers LT Std 57 Cn"/>
            </a:endParaRPr>
          </a:p>
        </p:txBody>
      </p:sp>
      <p:sp>
        <p:nvSpPr>
          <p:cNvPr id="21506" name="Rectangle 3"/>
          <p:cNvSpPr>
            <a:spLocks noGrp="1" noChangeArrowheads="1"/>
          </p:cNvSpPr>
          <p:nvPr>
            <p:ph idx="1"/>
          </p:nvPr>
        </p:nvSpPr>
        <p:spPr bwMode="auto">
          <a:noFill/>
          <a:ln>
            <a:miter lim="800000"/>
            <a:headEnd/>
            <a:tailEnd/>
          </a:ln>
        </p:spPr>
        <p:txBody>
          <a:bodyPr vert="horz" wrap="square" lIns="91440" tIns="45720" rIns="91440" bIns="45720" numCol="1" anchor="t" anchorCtr="0" compatLnSpc="1">
            <a:prstTxWarp prst="textNoShape">
              <a:avLst/>
            </a:prstTxWarp>
          </a:bodyPr>
          <a:lstStyle/>
          <a:p>
            <a:r>
              <a:rPr lang="en-US" sz="2400" dirty="0" smtClean="0"/>
              <a:t>Kyle</a:t>
            </a:r>
            <a:r>
              <a:rPr lang="en-US" sz="2400" dirty="0"/>
              <a:t>, Obizhaeva, Sinha and Tuzun (2012) </a:t>
            </a:r>
            <a:endParaRPr lang="en-US" sz="2400" dirty="0" smtClean="0"/>
          </a:p>
          <a:p>
            <a:pPr lvl="1"/>
            <a:r>
              <a:rPr lang="en-US" sz="2000" dirty="0" smtClean="0"/>
              <a:t>Shows </a:t>
            </a:r>
            <a:r>
              <a:rPr lang="en-US" sz="2000" dirty="0"/>
              <a:t>that a theoretically predicted relationship between the frequency of news articles on companies, and the volatility of their stocks was fit almost perfectly by the empirical data over hundreds of companies and many years. </a:t>
            </a:r>
            <a:endParaRPr lang="en-US" sz="2000" dirty="0" smtClean="0"/>
          </a:p>
          <a:p>
            <a:pPr lvl="1"/>
            <a:r>
              <a:rPr lang="en-US" sz="2000" dirty="0" smtClean="0"/>
              <a:t>Clever construct suggesting that a function of stock volatility and trading volume across stocks is constant when the rate of time passage is defined in “numbers of articles” which they call “business time” </a:t>
            </a:r>
          </a:p>
          <a:p>
            <a:pPr lvl="1"/>
            <a:r>
              <a:rPr lang="en-US" sz="2000" dirty="0" smtClean="0"/>
              <a:t>Prescribed functional form is a power function that also includes a “expected changes in trading volume” component</a:t>
            </a:r>
          </a:p>
          <a:p>
            <a:pPr lvl="1"/>
            <a:r>
              <a:rPr lang="en-US" sz="2000" dirty="0" smtClean="0"/>
              <a:t>Related papers show how this structure can be used to predict bid/asked spreads and more generally trading costs</a:t>
            </a:r>
            <a:endParaRPr lang="en-US" sz="2000" dirty="0"/>
          </a:p>
          <a:p>
            <a:endParaRPr lang="en-US" dirty="0"/>
          </a:p>
          <a:p>
            <a:pPr eaLnBrk="1" hangingPunct="1">
              <a:buFont typeface="Univers LT Std 47 Cn Lt"/>
              <a:buChar char="–"/>
            </a:pPr>
            <a:endParaRPr lang="en-US" dirty="0" smtClean="0">
              <a:latin typeface="Univers LT Std 47 Cn Lt"/>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solidFill>
                  <a:srgbClr val="C00000"/>
                </a:solidFill>
              </a:rPr>
              <a:t>Review of Previous Literature and Research</a:t>
            </a:r>
            <a:endParaRPr lang="en-US" dirty="0"/>
          </a:p>
        </p:txBody>
      </p:sp>
      <p:sp>
        <p:nvSpPr>
          <p:cNvPr id="3" name="Content Placeholder 2"/>
          <p:cNvSpPr>
            <a:spLocks noGrp="1"/>
          </p:cNvSpPr>
          <p:nvPr>
            <p:ph idx="1"/>
          </p:nvPr>
        </p:nvSpPr>
        <p:spPr/>
        <p:txBody>
          <a:bodyPr/>
          <a:lstStyle/>
          <a:p>
            <a:r>
              <a:rPr lang="en-US" sz="2400" dirty="0" smtClean="0"/>
              <a:t>Northfield internal research (2013-2014)</a:t>
            </a:r>
          </a:p>
          <a:p>
            <a:pPr lvl="1"/>
            <a:r>
              <a:rPr lang="en-US" sz="2000" dirty="0" smtClean="0"/>
              <a:t>All of the previous research suggests a </a:t>
            </a:r>
            <a:r>
              <a:rPr lang="en-US" sz="2000" i="1" dirty="0" smtClean="0"/>
              <a:t>multiplicative </a:t>
            </a:r>
            <a:r>
              <a:rPr lang="en-US" sz="2000" dirty="0" smtClean="0"/>
              <a:t>relationship between news flow and security volatility </a:t>
            </a:r>
          </a:p>
          <a:p>
            <a:pPr lvl="1"/>
            <a:r>
              <a:rPr lang="en-US" sz="2000" dirty="0" smtClean="0"/>
              <a:t>Tested an </a:t>
            </a:r>
            <a:r>
              <a:rPr lang="en-US" sz="2000" i="1" dirty="0" smtClean="0"/>
              <a:t>additive </a:t>
            </a:r>
            <a:r>
              <a:rPr lang="en-US" sz="2000" dirty="0" smtClean="0"/>
              <a:t>functional form (H1: tomorrow’s volatility goes up when a threshold value of news flow is hit today)</a:t>
            </a:r>
          </a:p>
          <a:p>
            <a:pPr lvl="1"/>
            <a:r>
              <a:rPr lang="en-US" sz="2000" dirty="0" smtClean="0"/>
              <a:t>This is an easy structure to fit in an existing factor model as a dummy variable.  The factor exposure is 1 if there was “enough” news today and zero otherwise.</a:t>
            </a:r>
            <a:r>
              <a:rPr lang="en-US" sz="2000" dirty="0"/>
              <a:t> </a:t>
            </a:r>
            <a:endParaRPr lang="en-US" sz="2000" dirty="0" smtClean="0"/>
          </a:p>
          <a:p>
            <a:pPr lvl="1"/>
            <a:r>
              <a:rPr lang="en-US" sz="2000" dirty="0" smtClean="0"/>
              <a:t>Main </a:t>
            </a:r>
            <a:r>
              <a:rPr lang="en-US" sz="2000" dirty="0"/>
              <a:t>data set had 1.7 million data points (stocks * days</a:t>
            </a:r>
            <a:r>
              <a:rPr lang="en-US" sz="2000" dirty="0" smtClean="0"/>
              <a:t>)</a:t>
            </a:r>
          </a:p>
          <a:p>
            <a:pPr lvl="1"/>
            <a:r>
              <a:rPr lang="en-US" sz="2000" dirty="0" smtClean="0"/>
              <a:t>We tested multiple providers of news flow analytics. They all worked to a highly statistically significant degree. </a:t>
            </a:r>
          </a:p>
          <a:p>
            <a:pPr lvl="1"/>
            <a:r>
              <a:rPr lang="en-US" sz="2000" dirty="0" smtClean="0">
                <a:solidFill>
                  <a:srgbClr val="FF0000"/>
                </a:solidFill>
              </a:rPr>
              <a:t>T stats ranged from seven to nine </a:t>
            </a:r>
            <a:r>
              <a:rPr lang="en-US" sz="2000" dirty="0" smtClean="0">
                <a:solidFill>
                  <a:schemeClr val="tx1">
                    <a:lumMod val="65000"/>
                    <a:lumOff val="35000"/>
                  </a:schemeClr>
                </a:solidFill>
              </a:rPr>
              <a:t>in a </a:t>
            </a:r>
            <a:r>
              <a:rPr lang="en-US" sz="2000" dirty="0" err="1" smtClean="0">
                <a:solidFill>
                  <a:schemeClr val="tx1">
                    <a:lumMod val="65000"/>
                    <a:lumOff val="35000"/>
                  </a:schemeClr>
                </a:solidFill>
              </a:rPr>
              <a:t>Heston</a:t>
            </a:r>
            <a:r>
              <a:rPr lang="en-US" sz="2000" dirty="0" smtClean="0">
                <a:solidFill>
                  <a:schemeClr val="tx1">
                    <a:lumMod val="65000"/>
                    <a:lumOff val="35000"/>
                  </a:schemeClr>
                </a:solidFill>
              </a:rPr>
              <a:t>(1993) style model structure wherein tomorrow’s intra-day volatility is a linear function of the past one, five and twenty-two day volatility levels.  </a:t>
            </a:r>
          </a:p>
          <a:p>
            <a:pPr lvl="1"/>
            <a:endParaRPr lang="en-US" sz="2000" dirty="0"/>
          </a:p>
        </p:txBody>
      </p:sp>
    </p:spTree>
    <p:extLst>
      <p:ext uri="{BB962C8B-B14F-4D97-AF65-F5344CB8AC3E}">
        <p14:creationId xmlns:p14="http://schemas.microsoft.com/office/powerpoint/2010/main" val="392339247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News Sentiment as a Factor?</a:t>
            </a:r>
            <a:endParaRPr lang="en-US" dirty="0"/>
          </a:p>
        </p:txBody>
      </p:sp>
      <p:sp>
        <p:nvSpPr>
          <p:cNvPr id="3" name="Content Placeholder 2"/>
          <p:cNvSpPr>
            <a:spLocks noGrp="1"/>
          </p:cNvSpPr>
          <p:nvPr>
            <p:ph idx="1"/>
          </p:nvPr>
        </p:nvSpPr>
        <p:spPr/>
        <p:txBody>
          <a:bodyPr/>
          <a:lstStyle/>
          <a:p>
            <a:r>
              <a:rPr lang="en-US" sz="2400" dirty="0"/>
              <a:t>We reject this formulation of using news flow (or some metric thereof such as “sentiment”) as one of the factors in the risk </a:t>
            </a:r>
            <a:r>
              <a:rPr lang="en-US" sz="2400" dirty="0" smtClean="0"/>
              <a:t>model for </a:t>
            </a:r>
            <a:r>
              <a:rPr lang="en-US" sz="2400" dirty="0"/>
              <a:t>a number of reasons</a:t>
            </a:r>
            <a:r>
              <a:rPr lang="en-US" sz="2400" dirty="0" smtClean="0"/>
              <a:t>. </a:t>
            </a:r>
          </a:p>
          <a:p>
            <a:pPr lvl="1"/>
            <a:r>
              <a:rPr lang="en-US" sz="2000" dirty="0" smtClean="0"/>
              <a:t>The </a:t>
            </a:r>
            <a:r>
              <a:rPr lang="en-US" sz="2000" dirty="0"/>
              <a:t>first and most important is that is misses the profound basis of the entire process.  We agree with Kyle, et. al. that one can alternatively </a:t>
            </a:r>
            <a:r>
              <a:rPr lang="en-US" sz="2000" i="1" dirty="0">
                <a:solidFill>
                  <a:srgbClr val="FF0000"/>
                </a:solidFill>
              </a:rPr>
              <a:t>describe changes in asset volatility over time as time itself speeding up and slowing down.  </a:t>
            </a:r>
            <a:r>
              <a:rPr lang="en-US" sz="2000" dirty="0"/>
              <a:t> </a:t>
            </a:r>
            <a:endParaRPr lang="en-US" sz="2000" dirty="0" smtClean="0"/>
          </a:p>
          <a:p>
            <a:pPr lvl="1"/>
            <a:r>
              <a:rPr lang="en-US" sz="2000" dirty="0" smtClean="0"/>
              <a:t>When </a:t>
            </a:r>
            <a:r>
              <a:rPr lang="en-US" sz="2000" dirty="0"/>
              <a:t>there is a lot of news time is passing quickly, so volatility seems high when measured in clock time.  When there is very little information coming to investors, time is passing slowly when measured in clock time.   </a:t>
            </a:r>
            <a:endParaRPr lang="en-US" sz="2000" dirty="0" smtClean="0"/>
          </a:p>
          <a:p>
            <a:pPr lvl="1"/>
            <a:r>
              <a:rPr lang="en-US" sz="2000" dirty="0" smtClean="0"/>
              <a:t>This </a:t>
            </a:r>
            <a:r>
              <a:rPr lang="en-US" sz="2000" dirty="0"/>
              <a:t>concept was previously explored in </a:t>
            </a:r>
            <a:r>
              <a:rPr lang="en-US" sz="2000" dirty="0" err="1"/>
              <a:t>Haug</a:t>
            </a:r>
            <a:r>
              <a:rPr lang="en-US" sz="2000" dirty="0"/>
              <a:t> (2004). </a:t>
            </a:r>
          </a:p>
        </p:txBody>
      </p:sp>
    </p:spTree>
    <p:extLst>
      <p:ext uri="{BB962C8B-B14F-4D97-AF65-F5344CB8AC3E}">
        <p14:creationId xmlns:p14="http://schemas.microsoft.com/office/powerpoint/2010/main" val="171337609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C00000"/>
                </a:solidFill>
              </a:rPr>
              <a:t>Functional Form Part 1		</a:t>
            </a:r>
            <a:endParaRPr lang="en-US" dirty="0">
              <a:solidFill>
                <a:srgbClr val="C00000"/>
              </a:solidFill>
            </a:endParaRPr>
          </a:p>
        </p:txBody>
      </p:sp>
      <p:sp>
        <p:nvSpPr>
          <p:cNvPr id="3" name="Content Placeholder 2"/>
          <p:cNvSpPr>
            <a:spLocks noGrp="1"/>
          </p:cNvSpPr>
          <p:nvPr>
            <p:ph idx="1"/>
          </p:nvPr>
        </p:nvSpPr>
        <p:spPr/>
        <p:txBody>
          <a:bodyPr/>
          <a:lstStyle/>
          <a:p>
            <a:pPr lvl="1"/>
            <a:endParaRPr lang="en-US" sz="2000" dirty="0" smtClean="0"/>
          </a:p>
          <a:p>
            <a:pPr marL="457200" lvl="1" indent="0">
              <a:buNone/>
            </a:pPr>
            <a:r>
              <a:rPr lang="en-US" sz="2800" dirty="0" smtClean="0"/>
              <a:t>S(t) = S(m) *  a N(t) </a:t>
            </a:r>
            <a:r>
              <a:rPr lang="en-US" sz="2800" baseline="30000" dirty="0" smtClean="0"/>
              <a:t>K</a:t>
            </a:r>
            <a:r>
              <a:rPr lang="en-US" sz="2800" dirty="0" smtClean="0"/>
              <a:t> </a:t>
            </a:r>
            <a:endParaRPr lang="en-US" sz="2800" dirty="0"/>
          </a:p>
          <a:p>
            <a:pPr lvl="1"/>
            <a:endParaRPr lang="en-US" sz="2000" dirty="0" smtClean="0"/>
          </a:p>
          <a:p>
            <a:pPr marL="457200" lvl="1" indent="0">
              <a:buNone/>
            </a:pPr>
            <a:r>
              <a:rPr lang="en-US" sz="2000" dirty="0" smtClean="0"/>
              <a:t>S(t) is the security level </a:t>
            </a:r>
            <a:r>
              <a:rPr lang="en-US" sz="2000" dirty="0" smtClean="0">
                <a:solidFill>
                  <a:srgbClr val="FF0000"/>
                </a:solidFill>
              </a:rPr>
              <a:t>annualized</a:t>
            </a:r>
            <a:r>
              <a:rPr lang="en-US" sz="2000" dirty="0" smtClean="0"/>
              <a:t> volatility estimate for day T</a:t>
            </a:r>
          </a:p>
          <a:p>
            <a:pPr marL="457200" lvl="1" indent="0">
              <a:buNone/>
            </a:pPr>
            <a:r>
              <a:rPr lang="en-US" sz="2000" dirty="0" smtClean="0"/>
              <a:t>S(m) is the previous month end </a:t>
            </a:r>
            <a:r>
              <a:rPr lang="en-US" sz="2000" dirty="0" smtClean="0">
                <a:solidFill>
                  <a:srgbClr val="FF0000"/>
                </a:solidFill>
              </a:rPr>
              <a:t>annual</a:t>
            </a:r>
            <a:r>
              <a:rPr lang="en-US" sz="2000" dirty="0" smtClean="0"/>
              <a:t> volatility estimate </a:t>
            </a:r>
          </a:p>
          <a:p>
            <a:pPr marL="457200" lvl="1" indent="0">
              <a:buNone/>
            </a:pPr>
            <a:r>
              <a:rPr lang="en-US" sz="2000" dirty="0" smtClean="0"/>
              <a:t>N(t) is the scalar representing the amount of news flow</a:t>
            </a:r>
            <a:endParaRPr lang="en-US" sz="2000" dirty="0"/>
          </a:p>
          <a:p>
            <a:pPr marL="457200" lvl="1" indent="0">
              <a:buNone/>
            </a:pPr>
            <a:r>
              <a:rPr lang="en-US" sz="2000" dirty="0" smtClean="0"/>
              <a:t>a, K are </a:t>
            </a:r>
            <a:r>
              <a:rPr lang="en-US" sz="2000" dirty="0" smtClean="0"/>
              <a:t>coefficients</a:t>
            </a:r>
            <a:endParaRPr lang="en-US" sz="2000" dirty="0" smtClean="0"/>
          </a:p>
          <a:p>
            <a:pPr marL="457200" lvl="1" indent="0">
              <a:buNone/>
            </a:pPr>
            <a:endParaRPr lang="en-US" sz="2000" dirty="0" smtClean="0"/>
          </a:p>
          <a:p>
            <a:pPr marL="457200" lvl="1" indent="0">
              <a:buNone/>
            </a:pPr>
            <a:r>
              <a:rPr lang="en-US" sz="2000" dirty="0" smtClean="0"/>
              <a:t>The scalar is derived from the average amount of news flow in recent days (as weighted by the Alexandria metrics) in comparison to a long term average of news flows on the same subject (company, country, sector)  Scalars can be above or below one.  </a:t>
            </a:r>
          </a:p>
        </p:txBody>
      </p:sp>
    </p:spTree>
    <p:extLst>
      <p:ext uri="{BB962C8B-B14F-4D97-AF65-F5344CB8AC3E}">
        <p14:creationId xmlns:p14="http://schemas.microsoft.com/office/powerpoint/2010/main" val="168141430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Functional Form Part 2</a:t>
            </a:r>
            <a:endParaRPr lang="en-US" dirty="0"/>
          </a:p>
        </p:txBody>
      </p:sp>
      <p:sp>
        <p:nvSpPr>
          <p:cNvPr id="3" name="Content Placeholder 2"/>
          <p:cNvSpPr>
            <a:spLocks noGrp="1"/>
          </p:cNvSpPr>
          <p:nvPr>
            <p:ph idx="1"/>
          </p:nvPr>
        </p:nvSpPr>
        <p:spPr/>
        <p:txBody>
          <a:bodyPr/>
          <a:lstStyle/>
          <a:p>
            <a:r>
              <a:rPr lang="en-US" sz="2400" dirty="0"/>
              <a:t> </a:t>
            </a:r>
            <a:r>
              <a:rPr lang="en-US" sz="2400" dirty="0" smtClean="0"/>
              <a:t>We define the speed of the passage of time as the quantity of news flow.  It is a weighted count of the number of news stories in a given period. </a:t>
            </a:r>
          </a:p>
          <a:p>
            <a:r>
              <a:rPr lang="en-US" sz="2400" dirty="0" smtClean="0"/>
              <a:t>The weight of a news story in the count depends on</a:t>
            </a:r>
          </a:p>
          <a:p>
            <a:pPr lvl="1"/>
            <a:r>
              <a:rPr lang="en-US" sz="2000" dirty="0" smtClean="0"/>
              <a:t>Sentiment (good news, neutral, bad news)</a:t>
            </a:r>
          </a:p>
          <a:p>
            <a:pPr lvl="1"/>
            <a:r>
              <a:rPr lang="en-US" sz="2000" dirty="0" smtClean="0"/>
              <a:t>Relevance (an article may mention several firms or topics)</a:t>
            </a:r>
          </a:p>
          <a:p>
            <a:pPr lvl="1"/>
            <a:r>
              <a:rPr lang="en-US" sz="2000" dirty="0" smtClean="0"/>
              <a:t>Confidence (how strong is the sentiment score)</a:t>
            </a:r>
          </a:p>
          <a:p>
            <a:pPr lvl="1"/>
            <a:r>
              <a:rPr lang="en-US" sz="2000" dirty="0" smtClean="0"/>
              <a:t>Subject matter (a story about a merger or accounting fraud will be more important than a routine dividend)</a:t>
            </a:r>
          </a:p>
          <a:p>
            <a:r>
              <a:rPr lang="en-US" sz="2400" dirty="0" smtClean="0"/>
              <a:t>We also track news flow at the country and sector level, which is used as a Bayesian prior for small firms with sparse news flow. </a:t>
            </a:r>
            <a:endParaRPr lang="en-US" sz="2400" dirty="0"/>
          </a:p>
        </p:txBody>
      </p:sp>
    </p:spTree>
    <p:extLst>
      <p:ext uri="{BB962C8B-B14F-4D97-AF65-F5344CB8AC3E}">
        <p14:creationId xmlns:p14="http://schemas.microsoft.com/office/powerpoint/2010/main" val="165708648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Functional Form Part 3		</a:t>
            </a:r>
            <a:endParaRPr lang="en-US" dirty="0"/>
          </a:p>
        </p:txBody>
      </p:sp>
      <p:sp>
        <p:nvSpPr>
          <p:cNvPr id="3" name="Content Placeholder 2"/>
          <p:cNvSpPr>
            <a:spLocks noGrp="1"/>
          </p:cNvSpPr>
          <p:nvPr>
            <p:ph idx="1"/>
          </p:nvPr>
        </p:nvSpPr>
        <p:spPr>
          <a:xfrm>
            <a:off x="457200" y="1219200"/>
            <a:ext cx="8229600" cy="4525963"/>
          </a:xfrm>
        </p:spPr>
        <p:txBody>
          <a:bodyPr/>
          <a:lstStyle/>
          <a:p>
            <a:r>
              <a:rPr lang="en-US" sz="2400" dirty="0" smtClean="0"/>
              <a:t>The conditioning captures multiple aspects of time decay</a:t>
            </a:r>
          </a:p>
          <a:p>
            <a:pPr lvl="1"/>
            <a:r>
              <a:rPr lang="en-US" sz="2000" dirty="0" smtClean="0"/>
              <a:t>How long ago did the news take place?  For example, there may have been a spike in news volume three days ago which will still be important, but less important than if the spike in news volume occurred today.  </a:t>
            </a:r>
          </a:p>
          <a:p>
            <a:pPr lvl="1"/>
            <a:r>
              <a:rPr lang="en-US" sz="2000" dirty="0" smtClean="0"/>
              <a:t>How fast will investors notice the events?  For high volume, US liquid names the impact of news events will decay a lot faster for an obscure firm with no analyst coverage. </a:t>
            </a:r>
            <a:r>
              <a:rPr lang="en-US" sz="2000" i="1" dirty="0"/>
              <a:t>Different rates of time decay across stocks </a:t>
            </a:r>
            <a:r>
              <a:rPr lang="en-US" sz="2000" i="1" dirty="0" smtClean="0"/>
              <a:t>are based on liquidity levels estimated </a:t>
            </a:r>
            <a:r>
              <a:rPr lang="en-US" sz="2000" i="1" dirty="0"/>
              <a:t>from the existing Northfield transaction cost model. </a:t>
            </a:r>
            <a:r>
              <a:rPr lang="en-US" sz="2000" dirty="0"/>
              <a:t> </a:t>
            </a:r>
            <a:endParaRPr lang="en-US" sz="2000" dirty="0" smtClean="0"/>
          </a:p>
          <a:p>
            <a:pPr lvl="1"/>
            <a:r>
              <a:rPr lang="en-US" sz="2000" dirty="0" smtClean="0"/>
              <a:t>Separately we consider the impact of time decay based on the forward risk horizon.  For example, if we are trying to forecast intra-day volatility for tomorrow, an increase in news volume will have more impact than if we are trying to forecast average daily volatility over the next ten trading days. </a:t>
            </a:r>
          </a:p>
          <a:p>
            <a:pPr lvl="1"/>
            <a:endParaRPr lang="en-US" sz="2000" dirty="0"/>
          </a:p>
        </p:txBody>
      </p:sp>
    </p:spTree>
    <p:extLst>
      <p:ext uri="{BB962C8B-B14F-4D97-AF65-F5344CB8AC3E}">
        <p14:creationId xmlns:p14="http://schemas.microsoft.com/office/powerpoint/2010/main" val="380080737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Separation of Factor and Specific Risk	</a:t>
            </a:r>
            <a:endParaRPr lang="en-US" dirty="0"/>
          </a:p>
        </p:txBody>
      </p:sp>
      <p:sp>
        <p:nvSpPr>
          <p:cNvPr id="3" name="Content Placeholder 2"/>
          <p:cNvSpPr>
            <a:spLocks noGrp="1"/>
          </p:cNvSpPr>
          <p:nvPr>
            <p:ph idx="1"/>
          </p:nvPr>
        </p:nvSpPr>
        <p:spPr/>
        <p:txBody>
          <a:bodyPr/>
          <a:lstStyle/>
          <a:p>
            <a:r>
              <a:rPr lang="en-US" sz="2400" dirty="0" smtClean="0"/>
              <a:t>diBartolomeo and Warrick (2005) shows how adjustments to the security volatilities can be “fed back” into the model to adjust factor variances and volatility estimates for stocks on which no options are traded</a:t>
            </a:r>
          </a:p>
          <a:p>
            <a:pPr lvl="1"/>
            <a:r>
              <a:rPr lang="en-US" sz="2000" dirty="0" smtClean="0"/>
              <a:t>See equations 7 through 9</a:t>
            </a:r>
          </a:p>
          <a:p>
            <a:pPr lvl="1"/>
            <a:r>
              <a:rPr lang="en-US" sz="2000" dirty="0" smtClean="0"/>
              <a:t>Same process for news flow in diBartolomeo, Mitra, Mitra (2009)</a:t>
            </a:r>
          </a:p>
          <a:p>
            <a:pPr lvl="1"/>
            <a:r>
              <a:rPr lang="en-US" sz="2000" dirty="0" smtClean="0"/>
              <a:t>If the factors are orthogonal this process can be reliably estimated with a simple OLS regression</a:t>
            </a:r>
          </a:p>
          <a:p>
            <a:pPr lvl="1"/>
            <a:r>
              <a:rPr lang="en-US" sz="2000" dirty="0" smtClean="0"/>
              <a:t>If the model factors are not orthogonal you either use a non-linear optimization process (used in Northfield models since 2009) or generate an orthogonal transform of the factors, estimate using OLS, and then translate the factors back to the original basis.  See Shah (2015 on SSRN) for details.</a:t>
            </a:r>
          </a:p>
          <a:p>
            <a:pPr lvl="1"/>
            <a:endParaRPr lang="en-US" sz="2400" dirty="0" smtClean="0"/>
          </a:p>
          <a:p>
            <a:endParaRPr lang="en-US" sz="2400" dirty="0" smtClean="0"/>
          </a:p>
          <a:p>
            <a:endParaRPr lang="en-US" sz="2400" dirty="0"/>
          </a:p>
          <a:p>
            <a:pPr marL="0" indent="0">
              <a:buNone/>
            </a:pPr>
            <a:r>
              <a:rPr lang="en-US" sz="2400" dirty="0" smtClean="0"/>
              <a:t>	</a:t>
            </a:r>
            <a:endParaRPr lang="en-US" sz="2400" dirty="0"/>
          </a:p>
        </p:txBody>
      </p:sp>
    </p:spTree>
    <p:extLst>
      <p:ext uri="{BB962C8B-B14F-4D97-AF65-F5344CB8AC3E}">
        <p14:creationId xmlns:p14="http://schemas.microsoft.com/office/powerpoint/2010/main" val="11005875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Conclusions			</a:t>
            </a:r>
            <a:endParaRPr lang="en-US" dirty="0"/>
          </a:p>
        </p:txBody>
      </p:sp>
      <p:sp>
        <p:nvSpPr>
          <p:cNvPr id="3" name="Content Placeholder 2"/>
          <p:cNvSpPr>
            <a:spLocks noGrp="1"/>
          </p:cNvSpPr>
          <p:nvPr>
            <p:ph idx="1"/>
          </p:nvPr>
        </p:nvSpPr>
        <p:spPr/>
        <p:txBody>
          <a:bodyPr/>
          <a:lstStyle/>
          <a:p>
            <a:r>
              <a:rPr lang="en-US" sz="2400" dirty="0" smtClean="0"/>
              <a:t>After a great deal of research and 18 years of experience in a similar framework, we are moving ahead commercially with daily conditioning risk models based on our proprietary measures of news flow. </a:t>
            </a:r>
          </a:p>
          <a:p>
            <a:pPr lvl="1"/>
            <a:r>
              <a:rPr lang="en-US" sz="2000" dirty="0" smtClean="0"/>
              <a:t>We are confident that this is a large improvement in near horizon risk estimation in a variety of portfolio and trading applications.</a:t>
            </a:r>
          </a:p>
          <a:p>
            <a:pPr lvl="1"/>
            <a:r>
              <a:rPr lang="en-US" sz="2000" dirty="0" smtClean="0"/>
              <a:t>There is little doubt that the strategies of most investors involve some form of response to financial news as it comes forward. </a:t>
            </a:r>
            <a:r>
              <a:rPr lang="en-US" sz="2400" dirty="0" smtClean="0"/>
              <a:t> </a:t>
            </a:r>
            <a:br>
              <a:rPr lang="en-US" sz="2400" dirty="0" smtClean="0"/>
            </a:br>
            <a:r>
              <a:rPr lang="en-US" sz="2400" dirty="0" smtClean="0"/>
              <a:t/>
            </a:r>
            <a:br>
              <a:rPr lang="en-US" sz="2400" dirty="0" smtClean="0"/>
            </a:br>
            <a:r>
              <a:rPr lang="en-US" sz="2400" dirty="0" smtClean="0">
                <a:solidFill>
                  <a:srgbClr val="FF0000"/>
                </a:solidFill>
              </a:rPr>
              <a:t>It is implausible that estimation of security and portfolio risk should somehow ignore this very obvious and elemental fact.  </a:t>
            </a:r>
          </a:p>
          <a:p>
            <a:pPr marL="0" indent="0">
              <a:buNone/>
            </a:pPr>
            <a:endParaRPr lang="en-US" dirty="0"/>
          </a:p>
        </p:txBody>
      </p:sp>
    </p:spTree>
    <p:extLst>
      <p:ext uri="{BB962C8B-B14F-4D97-AF65-F5344CB8AC3E}">
        <p14:creationId xmlns:p14="http://schemas.microsoft.com/office/powerpoint/2010/main" val="3044547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2"/>
                </a:solidFill>
              </a:rPr>
              <a:t>Physics Meets Finance </a:t>
            </a:r>
            <a:endParaRPr lang="en-US" dirty="0">
              <a:solidFill>
                <a:schemeClr val="accent2"/>
              </a:solidFill>
            </a:endParaRPr>
          </a:p>
        </p:txBody>
      </p:sp>
      <p:sp>
        <p:nvSpPr>
          <p:cNvPr id="3" name="Content Placeholder 2"/>
          <p:cNvSpPr>
            <a:spLocks noGrp="1"/>
          </p:cNvSpPr>
          <p:nvPr>
            <p:ph idx="1"/>
          </p:nvPr>
        </p:nvSpPr>
        <p:spPr/>
        <p:txBody>
          <a:bodyPr/>
          <a:lstStyle/>
          <a:p>
            <a:r>
              <a:rPr lang="en-US" sz="2400" dirty="0" smtClean="0"/>
              <a:t>We </a:t>
            </a:r>
            <a:r>
              <a:rPr lang="en-US" sz="2400" dirty="0"/>
              <a:t>believe </a:t>
            </a:r>
            <a:r>
              <a:rPr lang="en-US" sz="2400" dirty="0" smtClean="0"/>
              <a:t>the utilization of quantified text analysis will </a:t>
            </a:r>
            <a:r>
              <a:rPr lang="en-US" sz="2400" dirty="0"/>
              <a:t>be the biggest step forward in risk modeling for asset management since the creation of the multi-factor risk model in the 1970s.</a:t>
            </a:r>
            <a:r>
              <a:rPr lang="en-US" sz="2400" i="1" dirty="0"/>
              <a:t>  </a:t>
            </a:r>
            <a:r>
              <a:rPr lang="en-US" sz="2400" i="1" dirty="0" smtClean="0"/>
              <a:t/>
            </a:r>
            <a:br>
              <a:rPr lang="en-US" sz="2400" i="1" dirty="0" smtClean="0"/>
            </a:br>
            <a:endParaRPr lang="en-US" sz="1200" i="1" dirty="0" smtClean="0"/>
          </a:p>
          <a:p>
            <a:r>
              <a:rPr lang="en-US" sz="2400" dirty="0"/>
              <a:t>The analytical basis of the new approach is borrowed from “relativity” in physics. </a:t>
            </a:r>
            <a:r>
              <a:rPr lang="en-US" sz="2400" dirty="0" smtClean="0"/>
              <a:t> Differences </a:t>
            </a:r>
            <a:r>
              <a:rPr lang="en-US" sz="2400" dirty="0"/>
              <a:t>in </a:t>
            </a:r>
            <a:r>
              <a:rPr lang="en-US" sz="2400" dirty="0" smtClean="0"/>
              <a:t>financial asset volatility </a:t>
            </a:r>
            <a:r>
              <a:rPr lang="en-US" sz="2400" dirty="0"/>
              <a:t>over time </a:t>
            </a:r>
            <a:r>
              <a:rPr lang="en-US" sz="2400" dirty="0" smtClean="0"/>
              <a:t>are treated as a </a:t>
            </a:r>
            <a:r>
              <a:rPr lang="en-US" sz="2400" dirty="0"/>
              <a:t>function of how quickly information is flowing to investors.  </a:t>
            </a:r>
            <a:endParaRPr lang="en-US" sz="2400" dirty="0" smtClean="0"/>
          </a:p>
          <a:p>
            <a:pPr lvl="1"/>
            <a:r>
              <a:rPr lang="en-US" sz="2000" i="1" dirty="0" smtClean="0">
                <a:solidFill>
                  <a:srgbClr val="FF0000"/>
                </a:solidFill>
              </a:rPr>
              <a:t>When </a:t>
            </a:r>
            <a:r>
              <a:rPr lang="en-US" sz="2000" i="1" dirty="0">
                <a:solidFill>
                  <a:srgbClr val="FF0000"/>
                </a:solidFill>
              </a:rPr>
              <a:t>there is a </a:t>
            </a:r>
            <a:r>
              <a:rPr lang="en-US" sz="2000" i="1" dirty="0" smtClean="0">
                <a:solidFill>
                  <a:srgbClr val="FF0000"/>
                </a:solidFill>
              </a:rPr>
              <a:t>frequent arrival of </a:t>
            </a:r>
            <a:r>
              <a:rPr lang="en-US" sz="2000" i="1" dirty="0">
                <a:solidFill>
                  <a:srgbClr val="FF0000"/>
                </a:solidFill>
              </a:rPr>
              <a:t>news, time itself is presumed to be passing quickly.  When there is a little news of interest to investors about a particular </a:t>
            </a:r>
            <a:r>
              <a:rPr lang="en-US" sz="2000" i="1" dirty="0" smtClean="0">
                <a:solidFill>
                  <a:srgbClr val="FF0000"/>
                </a:solidFill>
              </a:rPr>
              <a:t>company, sector or country, </a:t>
            </a:r>
            <a:r>
              <a:rPr lang="en-US" sz="2000" i="1" dirty="0">
                <a:solidFill>
                  <a:srgbClr val="FF0000"/>
                </a:solidFill>
              </a:rPr>
              <a:t>time itself is treated as passing slowly. </a:t>
            </a:r>
          </a:p>
          <a:p>
            <a:endParaRPr lang="en-US" i="1" dirty="0" smtClean="0"/>
          </a:p>
          <a:p>
            <a:pPr marL="0" indent="0">
              <a:buNone/>
            </a:pPr>
            <a:endParaRPr lang="en-US" dirty="0" smtClean="0"/>
          </a:p>
          <a:p>
            <a:endParaRPr lang="en-US" sz="2400" dirty="0"/>
          </a:p>
          <a:p>
            <a:endParaRPr lang="en-US" sz="2400" dirty="0" smtClean="0"/>
          </a:p>
        </p:txBody>
      </p:sp>
    </p:spTree>
    <p:extLst>
      <p:ext uri="{BB962C8B-B14F-4D97-AF65-F5344CB8AC3E}">
        <p14:creationId xmlns:p14="http://schemas.microsoft.com/office/powerpoint/2010/main" val="268128728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C00000"/>
                </a:solidFill>
              </a:rPr>
              <a:t>Motivation</a:t>
            </a:r>
            <a:endParaRPr lang="en-US" dirty="0">
              <a:solidFill>
                <a:srgbClr val="C00000"/>
              </a:solidFill>
            </a:endParaRPr>
          </a:p>
        </p:txBody>
      </p:sp>
      <p:sp>
        <p:nvSpPr>
          <p:cNvPr id="3" name="Content Placeholder 2"/>
          <p:cNvSpPr>
            <a:spLocks noGrp="1"/>
          </p:cNvSpPr>
          <p:nvPr>
            <p:ph idx="1"/>
          </p:nvPr>
        </p:nvSpPr>
        <p:spPr/>
        <p:txBody>
          <a:bodyPr/>
          <a:lstStyle/>
          <a:p>
            <a:r>
              <a:rPr lang="en-US" sz="2400" dirty="0" smtClean="0"/>
              <a:t>The </a:t>
            </a:r>
            <a:r>
              <a:rPr lang="en-US" sz="2400" dirty="0"/>
              <a:t>G</a:t>
            </a:r>
            <a:r>
              <a:rPr lang="en-US" sz="2400" dirty="0" smtClean="0"/>
              <a:t>lobal </a:t>
            </a:r>
            <a:r>
              <a:rPr lang="en-US" sz="2400" dirty="0"/>
              <a:t>F</a:t>
            </a:r>
            <a:r>
              <a:rPr lang="en-US" sz="2400" dirty="0" smtClean="0"/>
              <a:t>inancial </a:t>
            </a:r>
            <a:r>
              <a:rPr lang="en-US" sz="2400" dirty="0"/>
              <a:t>C</a:t>
            </a:r>
            <a:r>
              <a:rPr lang="en-US" sz="2400" dirty="0" smtClean="0"/>
              <a:t>risis </a:t>
            </a:r>
            <a:r>
              <a:rPr lang="en-US" sz="2400" dirty="0"/>
              <a:t>of 2007-2009 demonstrated that </a:t>
            </a:r>
            <a:r>
              <a:rPr lang="en-US" sz="2400" dirty="0" smtClean="0"/>
              <a:t>the risk systems of financial institutions are frequently </a:t>
            </a:r>
            <a:r>
              <a:rPr lang="en-US" sz="2400" dirty="0"/>
              <a:t>grossly inadequate. </a:t>
            </a:r>
            <a:endParaRPr lang="en-US" sz="2400" dirty="0" smtClean="0"/>
          </a:p>
          <a:p>
            <a:pPr lvl="1"/>
            <a:r>
              <a:rPr lang="en-US" sz="2000" dirty="0" smtClean="0"/>
              <a:t>The </a:t>
            </a:r>
            <a:r>
              <a:rPr lang="en-US" sz="2000" dirty="0"/>
              <a:t>$1.4 billion fine recently paid by Standard and </a:t>
            </a:r>
            <a:r>
              <a:rPr lang="en-US" sz="2000" dirty="0" err="1"/>
              <a:t>Poors</a:t>
            </a:r>
            <a:r>
              <a:rPr lang="en-US" sz="2000" dirty="0"/>
              <a:t> </a:t>
            </a:r>
            <a:r>
              <a:rPr lang="en-US" sz="2000" dirty="0" smtClean="0"/>
              <a:t>is yet another illustration of that inadequacy.  </a:t>
            </a:r>
          </a:p>
          <a:p>
            <a:pPr lvl="1"/>
            <a:r>
              <a:rPr lang="en-US" sz="2000" dirty="0" smtClean="0"/>
              <a:t>What </a:t>
            </a:r>
            <a:r>
              <a:rPr lang="en-US" sz="2000" dirty="0"/>
              <a:t>is missing from nearly all financial models is a recognition of how the present is different from the past, and therefore, how the near future is also likely to be different from the past.   </a:t>
            </a:r>
            <a:endParaRPr lang="en-US" sz="2000" dirty="0" smtClean="0"/>
          </a:p>
          <a:p>
            <a:pPr lvl="1"/>
            <a:r>
              <a:rPr lang="en-US" sz="2000" dirty="0" smtClean="0"/>
              <a:t>By </a:t>
            </a:r>
            <a:r>
              <a:rPr lang="en-US" sz="2000" dirty="0"/>
              <a:t>defining “news” explicitly as the information set that informs us of how the present is different from the past, we can improve our estimates of </a:t>
            </a:r>
            <a:r>
              <a:rPr lang="en-US" sz="2000" dirty="0" smtClean="0"/>
              <a:t>near time horizon risk </a:t>
            </a:r>
            <a:r>
              <a:rPr lang="en-US" sz="2000" dirty="0"/>
              <a:t>levels.  </a:t>
            </a:r>
            <a:endParaRPr lang="en-US" sz="2000" dirty="0" smtClean="0"/>
          </a:p>
          <a:p>
            <a:pPr lvl="1"/>
            <a:r>
              <a:rPr lang="en-US" sz="2000" dirty="0" smtClean="0">
                <a:solidFill>
                  <a:srgbClr val="FF0000"/>
                </a:solidFill>
              </a:rPr>
              <a:t>Investors </a:t>
            </a:r>
            <a:r>
              <a:rPr lang="en-US" sz="2000" dirty="0">
                <a:solidFill>
                  <a:srgbClr val="FF0000"/>
                </a:solidFill>
              </a:rPr>
              <a:t>go to great effort to receive and analyze financial </a:t>
            </a:r>
            <a:r>
              <a:rPr lang="en-US" sz="2000" dirty="0" smtClean="0">
                <a:solidFill>
                  <a:srgbClr val="FF0000"/>
                </a:solidFill>
              </a:rPr>
              <a:t>news. </a:t>
            </a:r>
            <a:r>
              <a:rPr lang="en-US" sz="2000" i="1" dirty="0" smtClean="0">
                <a:solidFill>
                  <a:srgbClr val="FF0000"/>
                </a:solidFill>
              </a:rPr>
              <a:t>It </a:t>
            </a:r>
            <a:r>
              <a:rPr lang="en-US" sz="2000" i="1" dirty="0">
                <a:solidFill>
                  <a:srgbClr val="FF0000"/>
                </a:solidFill>
              </a:rPr>
              <a:t>is implausible that estimation of security and portfolio risk should somehow ignore this very obvious and elemental fact.</a:t>
            </a:r>
            <a:endParaRPr lang="en-US" sz="2000" dirty="0">
              <a:solidFill>
                <a:srgbClr val="FF0000"/>
              </a:solidFill>
            </a:endParaRPr>
          </a:p>
          <a:p>
            <a:endParaRPr lang="en-US" dirty="0"/>
          </a:p>
        </p:txBody>
      </p:sp>
    </p:spTree>
    <p:extLst>
      <p:ext uri="{BB962C8B-B14F-4D97-AF65-F5344CB8AC3E}">
        <p14:creationId xmlns:p14="http://schemas.microsoft.com/office/powerpoint/2010/main" val="420308215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2"/>
                </a:solidFill>
              </a:rPr>
              <a:t>Outline of Today’s Presentation</a:t>
            </a:r>
            <a:endParaRPr lang="en-US" dirty="0">
              <a:solidFill>
                <a:schemeClr val="accent2"/>
              </a:solidFill>
            </a:endParaRPr>
          </a:p>
        </p:txBody>
      </p:sp>
      <p:sp>
        <p:nvSpPr>
          <p:cNvPr id="3" name="Content Placeholder 2"/>
          <p:cNvSpPr>
            <a:spLocks noGrp="1"/>
          </p:cNvSpPr>
          <p:nvPr>
            <p:ph idx="1"/>
          </p:nvPr>
        </p:nvSpPr>
        <p:spPr>
          <a:xfrm>
            <a:off x="457200" y="1219200"/>
            <a:ext cx="8229600" cy="4525963"/>
          </a:xfrm>
        </p:spPr>
        <p:txBody>
          <a:bodyPr/>
          <a:lstStyle/>
          <a:p>
            <a:r>
              <a:rPr lang="en-US" sz="2400" dirty="0" smtClean="0"/>
              <a:t>Concepts of conditional </a:t>
            </a:r>
            <a:r>
              <a:rPr lang="en-US" sz="2400" dirty="0"/>
              <a:t>r</a:t>
            </a:r>
            <a:r>
              <a:rPr lang="en-US" sz="2400" dirty="0" smtClean="0"/>
              <a:t>isk </a:t>
            </a:r>
            <a:r>
              <a:rPr lang="en-US" sz="2400" dirty="0"/>
              <a:t>m</a:t>
            </a:r>
            <a:r>
              <a:rPr lang="en-US" sz="2400" dirty="0" smtClean="0"/>
              <a:t>odels</a:t>
            </a:r>
          </a:p>
          <a:p>
            <a:r>
              <a:rPr lang="en-US" sz="2400" dirty="0" smtClean="0"/>
              <a:t>A formal definition of News</a:t>
            </a:r>
          </a:p>
          <a:p>
            <a:r>
              <a:rPr lang="en-US" sz="2400" dirty="0" smtClean="0"/>
              <a:t>Potential applications</a:t>
            </a:r>
            <a:endParaRPr lang="en-US" sz="2400" dirty="0"/>
          </a:p>
          <a:p>
            <a:r>
              <a:rPr lang="en-US" sz="2400" dirty="0" smtClean="0"/>
              <a:t>Review of prior </a:t>
            </a:r>
            <a:r>
              <a:rPr lang="en-US" sz="2400" dirty="0"/>
              <a:t>l</a:t>
            </a:r>
            <a:r>
              <a:rPr lang="en-US" sz="2400" dirty="0" smtClean="0"/>
              <a:t>iterature and research</a:t>
            </a:r>
          </a:p>
          <a:p>
            <a:pPr lvl="1"/>
            <a:r>
              <a:rPr lang="en-US" sz="2000" dirty="0" smtClean="0"/>
              <a:t>Seven separate </a:t>
            </a:r>
            <a:r>
              <a:rPr lang="en-US" sz="2000" dirty="0"/>
              <a:t>s</a:t>
            </a:r>
            <a:r>
              <a:rPr lang="en-US" sz="2000" dirty="0" smtClean="0"/>
              <a:t>tudies</a:t>
            </a:r>
          </a:p>
          <a:p>
            <a:r>
              <a:rPr lang="en-US" sz="2400" dirty="0" smtClean="0"/>
              <a:t>The Northfield process</a:t>
            </a:r>
          </a:p>
          <a:p>
            <a:pPr lvl="1"/>
            <a:r>
              <a:rPr lang="en-US" sz="2000" dirty="0" smtClean="0"/>
              <a:t>Description of the functional form</a:t>
            </a:r>
          </a:p>
          <a:p>
            <a:pPr lvl="1"/>
            <a:r>
              <a:rPr lang="en-US" sz="2000" dirty="0" smtClean="0"/>
              <a:t>Multiple aspects of time decay</a:t>
            </a:r>
          </a:p>
          <a:p>
            <a:pPr lvl="1"/>
            <a:r>
              <a:rPr lang="en-US" sz="2000" dirty="0" smtClean="0"/>
              <a:t>Separating news impact on factors and specific risk</a:t>
            </a:r>
          </a:p>
          <a:p>
            <a:r>
              <a:rPr lang="en-US" sz="2400" dirty="0" smtClean="0"/>
              <a:t>Conclusions</a:t>
            </a:r>
          </a:p>
        </p:txBody>
      </p:sp>
    </p:spTree>
    <p:extLst>
      <p:ext uri="{BB962C8B-B14F-4D97-AF65-F5344CB8AC3E}">
        <p14:creationId xmlns:p14="http://schemas.microsoft.com/office/powerpoint/2010/main" val="258049660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2"/>
                </a:solidFill>
              </a:rPr>
              <a:t>Concepts of Conditional Risk Models		</a:t>
            </a:r>
            <a:endParaRPr lang="en-US" dirty="0">
              <a:solidFill>
                <a:schemeClr val="accent2"/>
              </a:solidFill>
            </a:endParaRPr>
          </a:p>
        </p:txBody>
      </p:sp>
      <p:sp>
        <p:nvSpPr>
          <p:cNvPr id="3" name="Content Placeholder 2"/>
          <p:cNvSpPr>
            <a:spLocks noGrp="1"/>
          </p:cNvSpPr>
          <p:nvPr>
            <p:ph idx="1"/>
          </p:nvPr>
        </p:nvSpPr>
        <p:spPr/>
        <p:txBody>
          <a:bodyPr/>
          <a:lstStyle/>
          <a:p>
            <a:r>
              <a:rPr lang="en-US" sz="2400" dirty="0" smtClean="0"/>
              <a:t>Almost all available risk models are “unconditional”. </a:t>
            </a:r>
          </a:p>
          <a:p>
            <a:pPr lvl="1"/>
            <a:r>
              <a:rPr lang="en-US" sz="2000" dirty="0" smtClean="0"/>
              <a:t>They are based on a sample of past history that deemed relevant, possibly giving more weight to recent observations, or assuming a simple trend in volatility (e.g. GARCH)</a:t>
            </a:r>
          </a:p>
          <a:p>
            <a:pPr lvl="1"/>
            <a:r>
              <a:rPr lang="en-US" sz="2000" dirty="0" smtClean="0"/>
              <a:t>Sample periods range from 60 days to more than 20 years. </a:t>
            </a:r>
          </a:p>
          <a:p>
            <a:pPr lvl="1"/>
            <a:r>
              <a:rPr lang="en-US" sz="2000" dirty="0" smtClean="0"/>
              <a:t>Once the sample period is determined, the </a:t>
            </a:r>
            <a:r>
              <a:rPr lang="en-US" sz="2000" i="1" dirty="0" smtClean="0">
                <a:solidFill>
                  <a:schemeClr val="tx1"/>
                </a:solidFill>
              </a:rPr>
              <a:t>heroic assumption is made that the future will be like the past.</a:t>
            </a:r>
            <a:br>
              <a:rPr lang="en-US" sz="2000" i="1" dirty="0" smtClean="0">
                <a:solidFill>
                  <a:schemeClr val="tx1"/>
                </a:solidFill>
              </a:rPr>
            </a:br>
            <a:endParaRPr lang="en-US" sz="1000" i="1" dirty="0" smtClean="0">
              <a:solidFill>
                <a:srgbClr val="FF0000"/>
              </a:solidFill>
            </a:endParaRPr>
          </a:p>
          <a:p>
            <a:r>
              <a:rPr lang="en-US" sz="2400" dirty="0" smtClean="0">
                <a:solidFill>
                  <a:srgbClr val="FF0000"/>
                </a:solidFill>
              </a:rPr>
              <a:t>This process omits</a:t>
            </a:r>
            <a:r>
              <a:rPr lang="en-US" sz="2400" dirty="0">
                <a:solidFill>
                  <a:srgbClr val="FF0000"/>
                </a:solidFill>
              </a:rPr>
              <a:t> </a:t>
            </a:r>
            <a:r>
              <a:rPr lang="en-US" sz="2400" dirty="0" smtClean="0">
                <a:solidFill>
                  <a:srgbClr val="FF0000"/>
                </a:solidFill>
              </a:rPr>
              <a:t>everything we know about the present, and how the present is different from the past average conditions of the sample period.</a:t>
            </a:r>
          </a:p>
          <a:p>
            <a:pPr lvl="1"/>
            <a:r>
              <a:rPr lang="en-US" sz="2000" dirty="0" smtClean="0">
                <a:solidFill>
                  <a:schemeClr val="tx1"/>
                </a:solidFill>
              </a:rPr>
              <a:t>Using the information about the present to adjust the risk estimates has been standard in some Northfield models since 1997, and in all models since 2009</a:t>
            </a:r>
            <a:endParaRPr lang="en-US" sz="2000" dirty="0">
              <a:solidFill>
                <a:schemeClr val="tx1"/>
              </a:solidFill>
            </a:endParaRPr>
          </a:p>
        </p:txBody>
      </p:sp>
    </p:spTree>
    <p:extLst>
      <p:ext uri="{BB962C8B-B14F-4D97-AF65-F5344CB8AC3E}">
        <p14:creationId xmlns:p14="http://schemas.microsoft.com/office/powerpoint/2010/main" val="411709944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2"/>
                </a:solidFill>
              </a:rPr>
              <a:t>A Definition of News</a:t>
            </a:r>
            <a:endParaRPr lang="en-US" dirty="0">
              <a:solidFill>
                <a:schemeClr val="accent2"/>
              </a:solidFill>
            </a:endParaRPr>
          </a:p>
        </p:txBody>
      </p:sp>
      <p:sp>
        <p:nvSpPr>
          <p:cNvPr id="3" name="Content Placeholder 2"/>
          <p:cNvSpPr>
            <a:spLocks noGrp="1"/>
          </p:cNvSpPr>
          <p:nvPr>
            <p:ph idx="1"/>
          </p:nvPr>
        </p:nvSpPr>
        <p:spPr>
          <a:xfrm>
            <a:off x="457200" y="1143000"/>
            <a:ext cx="8229600" cy="4525963"/>
          </a:xfrm>
        </p:spPr>
        <p:txBody>
          <a:bodyPr/>
          <a:lstStyle/>
          <a:p>
            <a:r>
              <a:rPr lang="en-US" sz="2400" dirty="0" smtClean="0"/>
              <a:t>For our purposes, </a:t>
            </a:r>
            <a:r>
              <a:rPr lang="en-US" sz="2400" dirty="0" smtClean="0">
                <a:solidFill>
                  <a:srgbClr val="FF0000"/>
                </a:solidFill>
              </a:rPr>
              <a:t>“News” is the set of information coming to investors that tell us how the present is different from the past. </a:t>
            </a:r>
          </a:p>
          <a:p>
            <a:pPr lvl="1"/>
            <a:r>
              <a:rPr lang="en-US" sz="2000" dirty="0" smtClean="0"/>
              <a:t>This definition implies that routine information affirming the “status quo” is not news irrespective of how it is delivered.  Investors respond differently to “announcements” (time of information release anticipated) than to “news” where both the content and timing are a surprise</a:t>
            </a:r>
          </a:p>
          <a:p>
            <a:pPr lvl="1"/>
            <a:r>
              <a:rPr lang="en-US" sz="2000" dirty="0" smtClean="0"/>
              <a:t>Only a minority of large asset price moves are a direct response to investors responding to news.  There are a lot of “information-less” trades (see Livnat, et. al. 2013).  We need to be selective. </a:t>
            </a:r>
            <a:br>
              <a:rPr lang="en-US" sz="2000" dirty="0" smtClean="0"/>
            </a:br>
            <a:endParaRPr lang="en-US" sz="2000" dirty="0" smtClean="0"/>
          </a:p>
          <a:p>
            <a:r>
              <a:rPr lang="en-US" sz="2400" dirty="0" smtClean="0"/>
              <a:t>It should be very intuitive that risk assessments should also respond to news </a:t>
            </a:r>
            <a:endParaRPr lang="en-US" sz="2400" dirty="0"/>
          </a:p>
        </p:txBody>
      </p:sp>
    </p:spTree>
    <p:extLst>
      <p:ext uri="{BB962C8B-B14F-4D97-AF65-F5344CB8AC3E}">
        <p14:creationId xmlns:p14="http://schemas.microsoft.com/office/powerpoint/2010/main" val="219165646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solidFill>
                  <a:schemeClr val="accent2"/>
                </a:solidFill>
              </a:rPr>
              <a:t>Applications		</a:t>
            </a:r>
            <a:endParaRPr lang="en-US" sz="2800" dirty="0">
              <a:solidFill>
                <a:schemeClr val="accent2"/>
              </a:solidFill>
            </a:endParaRPr>
          </a:p>
        </p:txBody>
      </p:sp>
      <p:sp>
        <p:nvSpPr>
          <p:cNvPr id="3" name="Content Placeholder 2"/>
          <p:cNvSpPr>
            <a:spLocks noGrp="1"/>
          </p:cNvSpPr>
          <p:nvPr>
            <p:ph idx="1"/>
          </p:nvPr>
        </p:nvSpPr>
        <p:spPr/>
        <p:txBody>
          <a:bodyPr/>
          <a:lstStyle/>
          <a:p>
            <a:r>
              <a:rPr lang="en-US" sz="2400" dirty="0" smtClean="0"/>
              <a:t>News conditioned risk assessments will be immediately useful in a number of applications</a:t>
            </a:r>
          </a:p>
          <a:p>
            <a:pPr lvl="1"/>
            <a:r>
              <a:rPr lang="en-US" sz="2000" dirty="0" smtClean="0"/>
              <a:t>Alpha estimation, portfolio risk and optimization for high turnover portfolios, especially hedge funds and proprietary trading</a:t>
            </a:r>
          </a:p>
          <a:p>
            <a:pPr lvl="1"/>
            <a:r>
              <a:rPr lang="en-US" sz="2000" dirty="0" smtClean="0"/>
              <a:t>Algorithmic trading including “high frequency” and optimal execution algorithms, especially those like the Northfield “algo” which are framed as multi-period optimization problems</a:t>
            </a:r>
          </a:p>
          <a:p>
            <a:pPr lvl="1"/>
            <a:r>
              <a:rPr lang="en-US" sz="2000" dirty="0" smtClean="0"/>
              <a:t>Hedge fund investors include “fund of funds” and asset owners</a:t>
            </a:r>
          </a:p>
          <a:p>
            <a:pPr lvl="1"/>
            <a:r>
              <a:rPr lang="en-US" sz="2000" dirty="0" smtClean="0"/>
              <a:t>Making short term “compliance” risk assessments for mutual funds and asset managers (e.g. UCITS regulations)</a:t>
            </a:r>
          </a:p>
          <a:p>
            <a:pPr lvl="1"/>
            <a:r>
              <a:rPr lang="en-US" sz="2000" dirty="0" smtClean="0"/>
              <a:t>Daily updating of credit and counterparty risks</a:t>
            </a:r>
          </a:p>
          <a:p>
            <a:pPr lvl="1"/>
            <a:r>
              <a:rPr lang="en-US" sz="2000" dirty="0" smtClean="0"/>
              <a:t>Our research indicates that conditioning with news can account for </a:t>
            </a:r>
            <a:r>
              <a:rPr lang="en-US" sz="2000" dirty="0" smtClean="0">
                <a:solidFill>
                  <a:srgbClr val="FF0000"/>
                </a:solidFill>
              </a:rPr>
              <a:t>10-15% of changes in portfolio risk estimates for horizons as far out as one year.  </a:t>
            </a:r>
            <a:endParaRPr lang="en-US" sz="2000" dirty="0">
              <a:solidFill>
                <a:srgbClr val="FF0000"/>
              </a:solidFill>
            </a:endParaRPr>
          </a:p>
        </p:txBody>
      </p:sp>
    </p:spTree>
    <p:extLst>
      <p:ext uri="{BB962C8B-B14F-4D97-AF65-F5344CB8AC3E}">
        <p14:creationId xmlns:p14="http://schemas.microsoft.com/office/powerpoint/2010/main" val="95706521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533400"/>
            <a:ext cx="8229600" cy="630936"/>
          </a:xfrm>
        </p:spPr>
        <p:txBody>
          <a:bodyPr/>
          <a:lstStyle/>
          <a:p>
            <a:r>
              <a:rPr lang="en-US" dirty="0" smtClean="0">
                <a:solidFill>
                  <a:srgbClr val="C00000"/>
                </a:solidFill>
              </a:rPr>
              <a:t>Review of Previous Literature and Research</a:t>
            </a:r>
            <a:r>
              <a:rPr lang="en-US" b="1" dirty="0" smtClean="0"/>
              <a:t>			</a:t>
            </a:r>
            <a:endParaRPr lang="en-US" b="1" dirty="0"/>
          </a:p>
        </p:txBody>
      </p:sp>
      <p:sp>
        <p:nvSpPr>
          <p:cNvPr id="3" name="Content Placeholder 2"/>
          <p:cNvSpPr>
            <a:spLocks noGrp="1"/>
          </p:cNvSpPr>
          <p:nvPr>
            <p:ph idx="1"/>
          </p:nvPr>
        </p:nvSpPr>
        <p:spPr>
          <a:xfrm>
            <a:off x="457200" y="1219200"/>
            <a:ext cx="8229600" cy="4525963"/>
          </a:xfrm>
        </p:spPr>
        <p:txBody>
          <a:bodyPr/>
          <a:lstStyle/>
          <a:p>
            <a:r>
              <a:rPr lang="en-US" sz="2400" dirty="0" smtClean="0"/>
              <a:t>diBartolomeo and Warrick (2005)</a:t>
            </a:r>
          </a:p>
          <a:p>
            <a:pPr lvl="1"/>
            <a:r>
              <a:rPr lang="en-US" sz="2000" dirty="0" smtClean="0"/>
              <a:t>Uses percentage changes in option implied volatility to adjust volatility estimate of individual stocks </a:t>
            </a:r>
            <a:r>
              <a:rPr lang="en-US" sz="2000" i="1" dirty="0" smtClean="0"/>
              <a:t>daily since 1997</a:t>
            </a:r>
          </a:p>
          <a:p>
            <a:pPr lvl="1"/>
            <a:r>
              <a:rPr lang="en-US" sz="2000" dirty="0" smtClean="0">
                <a:solidFill>
                  <a:schemeClr val="tx1"/>
                </a:solidFill>
              </a:rPr>
              <a:t>Uses a regression method to separate adjustments to security level volatility into adjustments factor volatility and security specific risks. Allows for partial adjustment of risk for non-optional stocks.  </a:t>
            </a:r>
          </a:p>
          <a:p>
            <a:pPr lvl="1"/>
            <a:r>
              <a:rPr lang="en-US" sz="2000" dirty="0" smtClean="0">
                <a:solidFill>
                  <a:schemeClr val="tx1"/>
                </a:solidFill>
              </a:rPr>
              <a:t>If there is a big jump in the implied volatility of one stock it is assumed to security specific but if most stocks in an industry see a jump in implied volatility most of the change applied to the industry factor. </a:t>
            </a:r>
            <a:br>
              <a:rPr lang="en-US" sz="2000" dirty="0" smtClean="0">
                <a:solidFill>
                  <a:schemeClr val="tx1"/>
                </a:solidFill>
              </a:rPr>
            </a:br>
            <a:endParaRPr lang="en-US" sz="2000" dirty="0" smtClean="0">
              <a:solidFill>
                <a:schemeClr val="tx1"/>
              </a:solidFill>
            </a:endParaRPr>
          </a:p>
          <a:p>
            <a:r>
              <a:rPr lang="en-US" sz="2400" dirty="0" smtClean="0"/>
              <a:t>Very intuitive results when markets reopened after September 11</a:t>
            </a:r>
            <a:r>
              <a:rPr lang="en-US" sz="2400" baseline="30000" dirty="0" smtClean="0"/>
              <a:t>th</a:t>
            </a:r>
            <a:r>
              <a:rPr lang="en-US" sz="2400" dirty="0" smtClean="0"/>
              <a:t>, 2001. </a:t>
            </a:r>
            <a:endParaRPr lang="en-US" sz="2000" dirty="0"/>
          </a:p>
          <a:p>
            <a:endParaRPr lang="en-US" sz="2000" dirty="0" smtClean="0"/>
          </a:p>
        </p:txBody>
      </p:sp>
    </p:spTree>
    <p:extLst>
      <p:ext uri="{BB962C8B-B14F-4D97-AF65-F5344CB8AC3E}">
        <p14:creationId xmlns:p14="http://schemas.microsoft.com/office/powerpoint/2010/main" val="322478404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solidFill>
                  <a:srgbClr val="C00000"/>
                </a:solidFill>
              </a:rPr>
              <a:t>Review of Previous Literature and Research</a:t>
            </a:r>
            <a:endParaRPr lang="en-US" sz="2400" dirty="0"/>
          </a:p>
        </p:txBody>
      </p:sp>
      <p:sp>
        <p:nvSpPr>
          <p:cNvPr id="3" name="Content Placeholder 2"/>
          <p:cNvSpPr>
            <a:spLocks noGrp="1"/>
          </p:cNvSpPr>
          <p:nvPr>
            <p:ph idx="1"/>
          </p:nvPr>
        </p:nvSpPr>
        <p:spPr>
          <a:xfrm>
            <a:off x="457200" y="1219200"/>
            <a:ext cx="8229600" cy="4525963"/>
          </a:xfrm>
        </p:spPr>
        <p:txBody>
          <a:bodyPr/>
          <a:lstStyle/>
          <a:p>
            <a:r>
              <a:rPr lang="en-US" sz="2400" dirty="0" smtClean="0"/>
              <a:t>diBartolomeo, G. Mitra, L. Mitra</a:t>
            </a:r>
            <a:r>
              <a:rPr lang="en-US" sz="2400" dirty="0"/>
              <a:t> </a:t>
            </a:r>
            <a:r>
              <a:rPr lang="en-US" sz="2400" dirty="0" smtClean="0"/>
              <a:t>(2009)</a:t>
            </a:r>
          </a:p>
          <a:p>
            <a:pPr lvl="1"/>
            <a:r>
              <a:rPr lang="en-US" sz="2000" dirty="0" smtClean="0"/>
              <a:t>Followed the analytical structure of diBartolomeo and Warrick (2005)</a:t>
            </a:r>
          </a:p>
          <a:p>
            <a:pPr lvl="1"/>
            <a:r>
              <a:rPr lang="en-US" sz="2000" dirty="0" smtClean="0"/>
              <a:t>Replaced option implied volatility with measures of quantified news flow and sentiment </a:t>
            </a:r>
          </a:p>
          <a:p>
            <a:pPr lvl="1"/>
            <a:r>
              <a:rPr lang="en-US" sz="2000" dirty="0" smtClean="0"/>
              <a:t>Empirical tests on high liquidity stocks (Dow Jones 30 and EuroStoxx 50 names) for next day intra-day volatility </a:t>
            </a:r>
          </a:p>
          <a:p>
            <a:pPr lvl="1"/>
            <a:r>
              <a:rPr lang="en-US" sz="2000" dirty="0" smtClean="0"/>
              <a:t>Findings were that </a:t>
            </a:r>
            <a:r>
              <a:rPr lang="en-US" sz="2000" i="1" dirty="0" smtClean="0"/>
              <a:t>news driven metrics were more efficient predictors of changes in volatility than metrics based on changes in option implied volatility</a:t>
            </a:r>
          </a:p>
          <a:p>
            <a:pPr lvl="1"/>
            <a:r>
              <a:rPr lang="en-US" sz="2000" dirty="0" smtClean="0"/>
              <a:t>We believe that news metrics work better than implied volatility because option markets have trading costs so the changes in implied volatility are muted compared changes in the beliefs of investors</a:t>
            </a:r>
          </a:p>
          <a:p>
            <a:pPr lvl="1"/>
            <a:endParaRPr lang="en-US" sz="2000" dirty="0" smtClean="0"/>
          </a:p>
          <a:p>
            <a:endParaRPr lang="en-US" sz="2000" dirty="0"/>
          </a:p>
        </p:txBody>
      </p:sp>
    </p:spTree>
    <p:extLst>
      <p:ext uri="{BB962C8B-B14F-4D97-AF65-F5344CB8AC3E}">
        <p14:creationId xmlns:p14="http://schemas.microsoft.com/office/powerpoint/2010/main" val="2882669512"/>
      </p:ext>
    </p:extLst>
  </p:cSld>
  <p:clrMapOvr>
    <a:masterClrMapping/>
  </p:clrMapOvr>
  <p:timing>
    <p:tnLst>
      <p:par>
        <p:cTn id="1" dur="indefinite" restart="never" nodeType="tmRoot"/>
      </p:par>
    </p:tnLst>
  </p:timing>
</p:sld>
</file>

<file path=ppt/theme/theme1.xml><?xml version="1.0" encoding="utf-8"?>
<a:theme xmlns:a="http://schemas.openxmlformats.org/drawingml/2006/main" name="Presentation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crudNorthfieldTemplate</Template>
  <TotalTime>7741</TotalTime>
  <Words>1796</Words>
  <Application>Microsoft Office PowerPoint</Application>
  <PresentationFormat>On-screen Show (4:3)</PresentationFormat>
  <Paragraphs>122</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Presentation2</vt:lpstr>
      <vt:lpstr>Physics Meets Finance: Risk Systems That Read®</vt:lpstr>
      <vt:lpstr>Physics Meets Finance </vt:lpstr>
      <vt:lpstr>Motivation</vt:lpstr>
      <vt:lpstr>Outline of Today’s Presentation</vt:lpstr>
      <vt:lpstr>Concepts of Conditional Risk Models  </vt:lpstr>
      <vt:lpstr>A Definition of News</vt:lpstr>
      <vt:lpstr>Applications  </vt:lpstr>
      <vt:lpstr>Review of Previous Literature and Research   </vt:lpstr>
      <vt:lpstr>Review of Previous Literature and Research</vt:lpstr>
      <vt:lpstr>Review of Previous Literature and Research</vt:lpstr>
      <vt:lpstr>Review of Previous Literature and Research</vt:lpstr>
      <vt:lpstr>Review of Previous Literature and Research</vt:lpstr>
      <vt:lpstr>News Sentiment as a Factor?</vt:lpstr>
      <vt:lpstr>Functional Form Part 1  </vt:lpstr>
      <vt:lpstr>Functional Form Part 2</vt:lpstr>
      <vt:lpstr>Functional Form Part 3  </vt:lpstr>
      <vt:lpstr>Separation of Factor and Specific Risk </vt:lpstr>
      <vt:lpstr>Conclusions   </vt:lpstr>
    </vt:vector>
  </TitlesOfParts>
  <Company>Northfield</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Risk Systems</dc:title>
  <dc:creator>Dan diBartolomeo</dc:creator>
  <cp:lastModifiedBy>Dan</cp:lastModifiedBy>
  <cp:revision>236</cp:revision>
  <dcterms:created xsi:type="dcterms:W3CDTF">2005-07-07T18:31:04Z</dcterms:created>
  <dcterms:modified xsi:type="dcterms:W3CDTF">2016-10-04T15:15:57Z</dcterms:modified>
</cp:coreProperties>
</file>