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74" r:id="rId2"/>
  </p:sldMasterIdLst>
  <p:notesMasterIdLst>
    <p:notesMasterId r:id="rId11"/>
  </p:notesMasterIdLst>
  <p:sldIdLst>
    <p:sldId id="378" r:id="rId3"/>
    <p:sldId id="380" r:id="rId4"/>
    <p:sldId id="381" r:id="rId5"/>
    <p:sldId id="382" r:id="rId6"/>
    <p:sldId id="383" r:id="rId7"/>
    <p:sldId id="384" r:id="rId8"/>
    <p:sldId id="386" r:id="rId9"/>
    <p:sldId id="38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AAA399"/>
    <a:srgbClr val="FFFFFF"/>
    <a:srgbClr val="006600"/>
    <a:srgbClr val="4D4D4D"/>
    <a:srgbClr val="008000"/>
    <a:srgbClr val="FF9900"/>
    <a:srgbClr val="0000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95254" autoAdjust="0"/>
  </p:normalViewPr>
  <p:slideViewPr>
    <p:cSldViewPr>
      <p:cViewPr varScale="1">
        <p:scale>
          <a:sx n="99" d="100"/>
          <a:sy n="99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3A926F-EA8D-4FB9-8790-52A58C18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5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0958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54639" y="6341226"/>
            <a:ext cx="86956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fld id="{28AB13AB-0E0E-6E4E-B5A4-EE87B06AAB42}" type="datetimeFigureOut">
              <a:rPr lang="en-US" smtClean="0">
                <a:solidFill>
                  <a:prstClr val="white"/>
                </a:solidFill>
              </a:rPr>
              <a:pPr/>
              <a:t>5/24/2013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41226"/>
            <a:ext cx="115369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7895" y="6342982"/>
            <a:ext cx="427789" cy="36336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fld id="{F1D3A6B4-A3CB-B549-857F-2C26773066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5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237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58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84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730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44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2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1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53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254639" y="6341226"/>
            <a:ext cx="86956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8AB13AB-0E0E-6E4E-B5A4-EE87B06AAB42}" type="datetimeFigureOut">
              <a:rPr lang="en-US" smtClean="0">
                <a:solidFill>
                  <a:prstClr val="white"/>
                </a:solidFill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5/24/2013</a:t>
            </a:fld>
            <a:endParaRPr lang="en-US" dirty="0">
              <a:solidFill>
                <a:prstClr val="white"/>
              </a:solidFill>
              <a:ea typeface="+mn-ea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41226"/>
            <a:ext cx="115369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a typeface="+mn-ea"/>
              </a:rPr>
              <a:t>Lorem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ipsum</a:t>
            </a:r>
            <a:endParaRPr lang="en-US" dirty="0"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7895" y="6342982"/>
            <a:ext cx="427789" cy="36336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FFFFFF"/>
                </a:solidFill>
                <a:latin typeface="Lucida Grande"/>
                <a:cs typeface="Lucida Grande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F1D3A6B4-A3CB-B549-857F-2C2677306614}" type="slidenum">
              <a:rPr lang="en-US" smtClean="0"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22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003262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262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3262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3262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3262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json.org/geojson-spec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003262"/>
                </a:solidFill>
              </a:rPr>
              <a:t>git@github.com:berkeley-gif</a:t>
            </a:r>
            <a:r>
              <a:rPr lang="en-US" sz="2800" b="1" dirty="0">
                <a:solidFill>
                  <a:srgbClr val="003262"/>
                </a:solidFill>
              </a:rPr>
              <a:t>/</a:t>
            </a:r>
            <a:r>
              <a:rPr lang="en-US" sz="2800" b="1" dirty="0" err="1">
                <a:solidFill>
                  <a:srgbClr val="003262"/>
                </a:solidFill>
              </a:rPr>
              <a:t>reshoot.git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e</a:t>
            </a:r>
            <a:r>
              <a:rPr lang="en-US" sz="2400" dirty="0" smtClean="0"/>
              <a:t>xample code for API access in PHP, JS, and 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s</a:t>
            </a:r>
            <a:r>
              <a:rPr lang="en-US" sz="2400" dirty="0" smtClean="0"/>
              <a:t>lides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</a:t>
            </a:r>
            <a:r>
              <a:rPr lang="en-US" sz="2400" dirty="0" smtClean="0"/>
              <a:t>omewhat more complex leaflet example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upload and share code during our little </a:t>
            </a:r>
            <a:r>
              <a:rPr lang="en-US" sz="2400" dirty="0" err="1" smtClean="0"/>
              <a:t>hackathon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ssh</a:t>
            </a:r>
            <a:r>
              <a:rPr lang="en-US" sz="2400" dirty="0"/>
              <a:t>: </a:t>
            </a:r>
            <a:r>
              <a:rPr lang="en-US" sz="2400" dirty="0" err="1" smtClean="0"/>
              <a:t>git@github.com:berkeley-gif</a:t>
            </a:r>
            <a:r>
              <a:rPr lang="en-US" sz="2400" dirty="0" smtClean="0"/>
              <a:t>/</a:t>
            </a:r>
            <a:r>
              <a:rPr lang="en-US" sz="2400" dirty="0" err="1" smtClean="0"/>
              <a:t>reshoot.git</a:t>
            </a:r>
            <a:r>
              <a:rPr lang="en-US" sz="24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31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How to use the API?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b</a:t>
            </a:r>
            <a:r>
              <a:rPr lang="en-US" sz="2400" dirty="0" err="1" smtClean="0"/>
              <a:t>rowsable</a:t>
            </a:r>
            <a:r>
              <a:rPr lang="en-US" sz="2400" dirty="0" smtClean="0"/>
              <a:t> </a:t>
            </a:r>
            <a:r>
              <a:rPr lang="en-US" sz="2400" dirty="0" smtClean="0"/>
              <a:t>API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s</a:t>
            </a:r>
            <a:r>
              <a:rPr lang="en-US" sz="2400" dirty="0" smtClean="0"/>
              <a:t>tart </a:t>
            </a:r>
            <a:r>
              <a:rPr lang="en-US" sz="2400" dirty="0" smtClean="0"/>
              <a:t>here ecoengine.berkeley.edu/</a:t>
            </a:r>
            <a:r>
              <a:rPr lang="en-US" sz="2400" dirty="0" err="1" smtClean="0"/>
              <a:t>api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n</a:t>
            </a:r>
            <a:r>
              <a:rPr lang="en-US" sz="2400" dirty="0" smtClean="0"/>
              <a:t>avigate </a:t>
            </a:r>
            <a:r>
              <a:rPr lang="en-US" sz="2400" dirty="0" smtClean="0"/>
              <a:t>through resources to find/construct the appropriate URL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/>
              <a:t>c</a:t>
            </a:r>
            <a:r>
              <a:rPr lang="en-US" sz="2400" dirty="0" smtClean="0"/>
              <a:t>opy </a:t>
            </a:r>
            <a:r>
              <a:rPr lang="en-US" sz="2400" dirty="0" smtClean="0"/>
              <a:t>URL into your project code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p</a:t>
            </a:r>
            <a:r>
              <a:rPr lang="en-US" sz="2400" dirty="0" smtClean="0"/>
              <a:t>ersistence</a:t>
            </a:r>
            <a:r>
              <a:rPr lang="en-US" sz="2400" dirty="0" smtClean="0"/>
              <a:t>!? </a:t>
            </a:r>
            <a:r>
              <a:rPr lang="en-US" sz="2400" dirty="0" smtClean="0"/>
              <a:t>(navigate API dynamically for now)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969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ecoengine.berkeley.edu/</a:t>
            </a:r>
            <a:r>
              <a:rPr lang="en-US" sz="2800" b="1" dirty="0" err="1" smtClean="0">
                <a:solidFill>
                  <a:srgbClr val="003262"/>
                </a:solidFill>
              </a:rPr>
              <a:t>api</a:t>
            </a:r>
            <a:r>
              <a:rPr lang="en-US" sz="2800" b="1" dirty="0" smtClean="0">
                <a:solidFill>
                  <a:srgbClr val="003262"/>
                </a:solidFill>
              </a:rPr>
              <a:t>/photos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6002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Important parameters for today’s goals</a:t>
            </a:r>
          </a:p>
          <a:p>
            <a:endParaRPr lang="en-US" sz="2400" dirty="0"/>
          </a:p>
          <a:p>
            <a:r>
              <a:rPr lang="en-US" sz="2400" dirty="0" smtClean="0"/>
              <a:t>?authors = </a:t>
            </a:r>
            <a:r>
              <a:rPr lang="en-US" sz="2400" dirty="0" err="1" smtClean="0"/>
              <a:t>Wieslander</a:t>
            </a:r>
            <a:endParaRPr lang="en-US" sz="2400" dirty="0" smtClean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collection_code</a:t>
            </a:r>
            <a:r>
              <a:rPr lang="en-US" sz="2400" dirty="0" smtClean="0"/>
              <a:t>=VTM</a:t>
            </a:r>
          </a:p>
          <a:p>
            <a:r>
              <a:rPr lang="en-US" sz="2400" dirty="0" smtClean="0"/>
              <a:t>?county=Mono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begin_date</a:t>
            </a:r>
            <a:r>
              <a:rPr lang="en-US" sz="2400" dirty="0" smtClean="0"/>
              <a:t>=1937-12-20</a:t>
            </a:r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end_date</a:t>
            </a:r>
            <a:r>
              <a:rPr lang="en-US" sz="2400" dirty="0" smtClean="0"/>
              <a:t>=1940-12-03</a:t>
            </a:r>
          </a:p>
          <a:p>
            <a:r>
              <a:rPr lang="en-US" sz="2400" dirty="0"/>
              <a:t>?</a:t>
            </a:r>
            <a:r>
              <a:rPr lang="en-US" sz="2400" dirty="0" err="1" smtClean="0"/>
              <a:t>bbox</a:t>
            </a:r>
            <a:r>
              <a:rPr lang="en-US" sz="2400" dirty="0" smtClean="0"/>
              <a:t>=36,-119,37,-118</a:t>
            </a:r>
          </a:p>
          <a:p>
            <a:endParaRPr lang="en-US" sz="2400" dirty="0"/>
          </a:p>
          <a:p>
            <a:r>
              <a:rPr lang="en-US" sz="2400" dirty="0" smtClean="0"/>
              <a:t>?</a:t>
            </a:r>
            <a:r>
              <a:rPr lang="en-US" sz="2400" dirty="0" err="1" smtClean="0"/>
              <a:t>page_size</a:t>
            </a:r>
            <a:r>
              <a:rPr lang="en-US" sz="2400" dirty="0" smtClean="0"/>
              <a:t>=200</a:t>
            </a:r>
          </a:p>
          <a:p>
            <a:r>
              <a:rPr lang="en-US" sz="2400" dirty="0" smtClean="0"/>
              <a:t>?format=</a:t>
            </a:r>
            <a:r>
              <a:rPr lang="en-US" sz="2400" dirty="0" err="1" smtClean="0"/>
              <a:t>json</a:t>
            </a:r>
            <a:r>
              <a:rPr lang="en-US" sz="2400" dirty="0" smtClean="0"/>
              <a:t> 	overrides the content-type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40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3262"/>
                </a:solidFill>
              </a:rPr>
              <a:t>GeoJSON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GeoJSON</a:t>
            </a:r>
            <a:r>
              <a:rPr lang="en-US" dirty="0" smtClean="0"/>
              <a:t> for all resources with geographic information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“type”: “</a:t>
            </a:r>
            <a:r>
              <a:rPr lang="en-US" sz="1200" dirty="0" err="1" smtClean="0"/>
              <a:t>FeatureCollection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“features”: [</a:t>
            </a:r>
          </a:p>
          <a:p>
            <a:r>
              <a:rPr lang="en-US" sz="1200" dirty="0" smtClean="0"/>
              <a:t>	“type”: “Feature”,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“geometry”: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…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“properties”, 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“authors”: “</a:t>
            </a:r>
            <a:r>
              <a:rPr lang="en-US" sz="1200" dirty="0" err="1" smtClean="0"/>
              <a:t>Wieslander</a:t>
            </a:r>
            <a:r>
              <a:rPr lang="en-US" sz="1200" dirty="0" smtClean="0"/>
              <a:t>”,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“</a:t>
            </a:r>
            <a:r>
              <a:rPr lang="en-US" sz="1200" dirty="0" err="1" smtClean="0"/>
              <a:t>begin_date</a:t>
            </a:r>
            <a:r>
              <a:rPr lang="en-US" sz="1200" dirty="0" smtClean="0"/>
              <a:t>”: “1931-03-01”,</a:t>
            </a:r>
          </a:p>
          <a:p>
            <a:r>
              <a:rPr lang="en-US" sz="1200" dirty="0" smtClean="0"/>
              <a:t>		…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}</a:t>
            </a:r>
            <a:endParaRPr lang="en-US" sz="1200" dirty="0"/>
          </a:p>
          <a:p>
            <a:r>
              <a:rPr lang="en-US" sz="1200" dirty="0" smtClean="0"/>
              <a:t>	],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[…],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[…]</a:t>
            </a:r>
          </a:p>
          <a:p>
            <a:r>
              <a:rPr lang="en-US" sz="1200" dirty="0"/>
              <a:t>}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www.geojson.org/geojson-spec.html</a:t>
            </a:r>
            <a:r>
              <a:rPr lang="en-US" dirty="0" smtClean="0"/>
              <a:t> (we might add other JSON flavors in the future, e.g. Google)</a:t>
            </a:r>
          </a:p>
        </p:txBody>
      </p:sp>
    </p:spTree>
    <p:extLst>
      <p:ext uri="{BB962C8B-B14F-4D97-AF65-F5344CB8AC3E}">
        <p14:creationId xmlns:p14="http://schemas.microsoft.com/office/powerpoint/2010/main" val="272693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CORS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1507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sz="2000" dirty="0" smtClean="0"/>
              <a:t>Cross-origin Resource Sharing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newer approach to the problem of cross domain requests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</a:t>
            </a:r>
            <a:r>
              <a:rPr lang="en-US" sz="2000" dirty="0" smtClean="0"/>
              <a:t>afer then JSONP but dependent on newer browsers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You can use resources like they were on the same server as your scripts – permissions set server side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@</a:t>
            </a:r>
            <a:r>
              <a:rPr lang="en-US" sz="2000" dirty="0" err="1" smtClean="0"/>
              <a:t>ecoengine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 currently allows GET request from all origins</a:t>
            </a:r>
          </a:p>
          <a:p>
            <a:pPr marL="285750" indent="-285750">
              <a:buFontTx/>
              <a:buChar char="-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endParaRPr lang="en-US" sz="2000" dirty="0" smtClean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ym typeface="Wingdings" pitchFamily="2" charset="2"/>
              </a:rPr>
              <a:t>Just FYI. Do not worry about it. You can access the </a:t>
            </a:r>
            <a:r>
              <a:rPr lang="en-US" sz="2000" dirty="0" err="1" smtClean="0">
                <a:sym typeface="Wingdings" pitchFamily="2" charset="2"/>
              </a:rPr>
              <a:t>Ecoengine</a:t>
            </a:r>
            <a:r>
              <a:rPr lang="en-US" sz="2000" dirty="0" smtClean="0">
                <a:sym typeface="Wingdings" pitchFamily="2" charset="2"/>
              </a:rPr>
              <a:t> from JS</a:t>
            </a:r>
          </a:p>
        </p:txBody>
      </p:sp>
    </p:spTree>
    <p:extLst>
      <p:ext uri="{BB962C8B-B14F-4D97-AF65-F5344CB8AC3E}">
        <p14:creationId xmlns:p14="http://schemas.microsoft.com/office/powerpoint/2010/main" val="14186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Working with </a:t>
            </a:r>
            <a:r>
              <a:rPr lang="en-US" sz="2800" b="1" dirty="0" err="1" smtClean="0">
                <a:solidFill>
                  <a:srgbClr val="003262"/>
                </a:solidFill>
              </a:rPr>
              <a:t>CartoDB</a:t>
            </a:r>
            <a:r>
              <a:rPr lang="en-US" sz="2800" b="1" dirty="0" smtClean="0">
                <a:solidFill>
                  <a:srgbClr val="003262"/>
                </a:solidFill>
              </a:rPr>
              <a:t> </a:t>
            </a:r>
            <a:br>
              <a:rPr lang="en-US" sz="2800" b="1" dirty="0" smtClean="0">
                <a:solidFill>
                  <a:srgbClr val="003262"/>
                </a:solidFill>
              </a:rPr>
            </a:br>
            <a:r>
              <a:rPr lang="en-US" sz="2800" b="1" dirty="0" smtClean="0">
                <a:solidFill>
                  <a:srgbClr val="003262"/>
                </a:solidFill>
              </a:rPr>
              <a:t>(and other JSON/</a:t>
            </a:r>
            <a:r>
              <a:rPr lang="en-US" sz="2800" b="1" dirty="0" err="1" smtClean="0">
                <a:solidFill>
                  <a:srgbClr val="003262"/>
                </a:solidFill>
              </a:rPr>
              <a:t>GeoJSON</a:t>
            </a:r>
            <a:r>
              <a:rPr lang="en-US" sz="2800" b="1" dirty="0" smtClean="0">
                <a:solidFill>
                  <a:srgbClr val="003262"/>
                </a:solidFill>
              </a:rPr>
              <a:t> consumers)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cartodb.com</a:t>
            </a:r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rowse API to find what you want 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/>
              <a:t>http://ecoengine.berkeley.edu/api/photos/?</a:t>
            </a:r>
            <a:r>
              <a:rPr lang="en-US" dirty="0">
                <a:solidFill>
                  <a:schemeClr val="accent6"/>
                </a:solidFill>
              </a:rPr>
              <a:t>format=json</a:t>
            </a:r>
            <a:r>
              <a:rPr lang="en-US" dirty="0"/>
              <a:t>&amp;page_size=200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(content negotiation does not work so well – maybe we can fix that?)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 create new table paste link – load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876"/>
            <a:ext cx="8446168" cy="1150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What can we achieve within the next two days?</a:t>
            </a:r>
            <a:endParaRPr lang="en-US" sz="2800" dirty="0">
              <a:solidFill>
                <a:srgbClr val="00326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Photo selection for reshoot and tacking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Browser showing changes over time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Mobile App for finding places and showing the original for comparison.</a:t>
            </a:r>
          </a:p>
          <a:p>
            <a:endParaRPr lang="en-US" dirty="0" smtClean="0"/>
          </a:p>
          <a:p>
            <a:r>
              <a:rPr lang="en-US" b="1" dirty="0" smtClean="0"/>
              <a:t>We need to discuss the question how to admit retaken photos to the highly curated and vetted collection of </a:t>
            </a:r>
            <a:r>
              <a:rPr lang="en-US" b="1" dirty="0" err="1" smtClean="0"/>
              <a:t>CalPhoto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3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446168" cy="2133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solidFill>
                  <a:srgbClr val="003262"/>
                </a:solidFill>
              </a:rPr>
              <a:t>Have fun hacking away! </a:t>
            </a:r>
            <a:br>
              <a:rPr lang="en-US" sz="2800" b="1" dirty="0" smtClean="0">
                <a:solidFill>
                  <a:srgbClr val="003262"/>
                </a:solidFill>
              </a:rPr>
            </a:br>
            <a:r>
              <a:rPr lang="en-US" sz="2800" b="1" dirty="0">
                <a:solidFill>
                  <a:srgbClr val="003262"/>
                </a:solidFill>
              </a:rPr>
              <a:t/>
            </a:r>
            <a:br>
              <a:rPr lang="en-US" sz="2800" b="1" dirty="0">
                <a:solidFill>
                  <a:srgbClr val="003262"/>
                </a:solidFill>
              </a:rPr>
            </a:br>
            <a:r>
              <a:rPr lang="en-US" sz="2800" b="1" dirty="0" smtClean="0">
                <a:solidFill>
                  <a:srgbClr val="003262"/>
                </a:solidFill>
              </a:rPr>
              <a:t>I will be here for troubleshooting, help,</a:t>
            </a:r>
            <a:br>
              <a:rPr lang="en-US" sz="2800" b="1" dirty="0" smtClean="0">
                <a:solidFill>
                  <a:srgbClr val="003262"/>
                </a:solidFill>
              </a:rPr>
            </a:br>
            <a:r>
              <a:rPr lang="en-US" sz="2800" b="1" dirty="0" smtClean="0">
                <a:solidFill>
                  <a:srgbClr val="003262"/>
                </a:solidFill>
              </a:rPr>
              <a:t>and starters.</a:t>
            </a:r>
            <a:br>
              <a:rPr lang="en-US" sz="2800" b="1" dirty="0" smtClean="0">
                <a:solidFill>
                  <a:srgbClr val="003262"/>
                </a:solidFill>
              </a:rPr>
            </a:br>
            <a:r>
              <a:rPr lang="en-US" sz="2800" b="1" dirty="0">
                <a:solidFill>
                  <a:srgbClr val="003262"/>
                </a:solidFill>
              </a:rPr>
              <a:t/>
            </a:r>
            <a:br>
              <a:rPr lang="en-US" sz="2800" b="1" dirty="0">
                <a:solidFill>
                  <a:srgbClr val="003262"/>
                </a:solidFill>
              </a:rPr>
            </a:br>
            <a:r>
              <a:rPr lang="en-US" sz="2800" b="1" dirty="0" smtClean="0">
                <a:solidFill>
                  <a:srgbClr val="003262"/>
                </a:solidFill>
              </a:rPr>
              <a:t>(Even though I would like to join the mobile app team)</a:t>
            </a:r>
            <a:r>
              <a:rPr lang="en-US" sz="2800" dirty="0" smtClean="0">
                <a:solidFill>
                  <a:srgbClr val="003262"/>
                </a:solidFill>
              </a:rPr>
              <a:t/>
            </a:r>
            <a:br>
              <a:rPr lang="en-US" sz="2800" dirty="0" smtClean="0">
                <a:solidFill>
                  <a:srgbClr val="003262"/>
                </a:solidFill>
              </a:rPr>
            </a:br>
            <a:r>
              <a:rPr lang="en-US" sz="2800" b="1" dirty="0">
                <a:solidFill>
                  <a:srgbClr val="003262"/>
                </a:solidFill>
              </a:rPr>
              <a:t/>
            </a:r>
            <a:br>
              <a:rPr lang="en-US" sz="2800" b="1" dirty="0">
                <a:solidFill>
                  <a:srgbClr val="003262"/>
                </a:solidFill>
              </a:rPr>
            </a:br>
            <a:r>
              <a:rPr lang="en-US" sz="2800" b="1" dirty="0" smtClean="0">
                <a:solidFill>
                  <a:srgbClr val="003262"/>
                </a:solidFill>
              </a:rPr>
              <a:t>Thank you.</a:t>
            </a:r>
            <a:br>
              <a:rPr lang="en-US" sz="2800" b="1" dirty="0" smtClean="0">
                <a:solidFill>
                  <a:srgbClr val="003262"/>
                </a:solidFill>
              </a:rPr>
            </a:br>
            <a:r>
              <a:rPr lang="en-US" sz="2800" b="1" dirty="0">
                <a:solidFill>
                  <a:srgbClr val="003262"/>
                </a:solidFill>
              </a:rPr>
              <a:t/>
            </a:r>
            <a:br>
              <a:rPr lang="en-US" sz="2800" b="1" dirty="0">
                <a:solidFill>
                  <a:srgbClr val="003262"/>
                </a:solidFill>
              </a:rPr>
            </a:br>
            <a:endParaRPr lang="en-US" sz="2800" dirty="0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ECB6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283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Contemporary Portrait</vt:lpstr>
      <vt:lpstr>Custom Design</vt:lpstr>
      <vt:lpstr>git@github.com:berkeley-gif/reshoot.git</vt:lpstr>
      <vt:lpstr>How to use the API?</vt:lpstr>
      <vt:lpstr>ecoengine.berkeley.edu/api/photos</vt:lpstr>
      <vt:lpstr>GeoJSON</vt:lpstr>
      <vt:lpstr>CORS</vt:lpstr>
      <vt:lpstr>Working with CartoDB  (and other JSON/GeoJSON consumers)</vt:lpstr>
      <vt:lpstr>What can we achieve within the next two days?</vt:lpstr>
      <vt:lpstr>Have fun hacking away!   I will be here for troubleshooting, help, and starters.  (Even though I would like to join the mobile app team)  Thank you.  </vt:lpstr>
    </vt:vector>
  </TitlesOfParts>
  <Company>CNR @ 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GIIF</dc:creator>
  <cp:lastModifiedBy>GIF</cp:lastModifiedBy>
  <cp:revision>201</cp:revision>
  <dcterms:created xsi:type="dcterms:W3CDTF">2007-09-07T05:09:38Z</dcterms:created>
  <dcterms:modified xsi:type="dcterms:W3CDTF">2013-05-24T22:36:15Z</dcterms:modified>
</cp:coreProperties>
</file>