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E0C-7172-C595-AA6E-0ADDA5B3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14F1-B69E-E817-0527-7A0E5BAEC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C9F2-1912-6301-71AB-3A3AB808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271A-DB3B-FC6C-1DAA-4B465409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5F79-1DC8-90BA-3D97-01A60F1B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07F-6942-439D-0B1F-FB5B005C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D1854-79DA-E4B3-5389-D943AC10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3C7B-AD00-7BA9-555F-D1F03E2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5665-71AA-4365-EBF1-48245B65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9CAE-BEA5-46A5-1981-3D773B7B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62D58-1439-696E-90E2-AFCE5779A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C7C20-E56F-9CE7-09E9-040C8415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01B5-6553-1EC2-468F-36B1409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63B7-22A5-36F8-5367-580D08E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EB90-3583-EEA5-C8A2-0A8D8507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9244-4844-7B84-88A1-2BFF63B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CF08-1378-EC88-311A-0F1C673D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CFAF-3DA8-8C89-67AB-1FA027BC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B434-DD02-375C-A841-72CC75AA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8B9B-07EE-7A6E-A23F-6A02D188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921D-A1D7-BDAB-A9B8-F3C7583A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0C60-D9F0-5249-85BA-51C60109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E71-7750-00E7-EB88-9EC1D673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1389-8F7D-3870-CDAB-3D84B0D7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691-DF0D-1579-7F6D-067170D8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11F-A809-8F41-A665-87E2CFED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5FDF-37D0-929D-6B3C-78A4E6EF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653B-7274-F07A-F466-BF185482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C158A-88BA-F343-8997-1FABD5E0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C53D-1E98-5126-C28C-99173D8B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FDBC-78A6-186E-F165-D492303C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AF37-9BB7-CADD-09F6-E44EB234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A58C-097C-16D9-E943-B965F0D0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9B772-2F8A-574B-F06B-C14A23C3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1AE3A-2C0D-3BF0-9C9F-BF472D269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ABEB-CB8D-1B4E-E734-8D8B14A60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5CE7-3341-13D6-A09A-CD28635C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F95CA-7035-2F98-1A35-0CC71389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DE1A2-1FF4-E850-D37F-5E641694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77B3-60D0-97BE-CD15-7A116183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11D38-2A44-368F-0E8B-001C3760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8C799-676B-3D4E-220E-807C9A21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DF9DA-FA9F-9BE2-70D4-1D39D3DD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4E52-B42A-3206-A47E-8B20740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8150-9CAF-A89C-2618-B6303C3F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428B5-7348-B5CF-E0A0-A1649DAB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20EE-C907-CC3F-051B-EBBEF99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498C-6A64-85D1-FB89-502130EA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EAB60-C207-BC6A-793D-B5396437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4B3E-0439-5B2B-FF0F-A92893D3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8EFA-3108-B3F0-5395-C543E074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5A73-41B0-1F54-2A09-F1DB5BA5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D335-AC2E-9916-D2E9-892B7F68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2F09-FC72-8517-178D-537926F33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DF04E-F1ED-55EF-394B-C9D376E4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1E6A-D3B0-D5C4-6B49-34E6446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9D51-5042-C3D9-B110-D3EF6FE0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17FC-CAE9-46CA-68D6-482ECC29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E46C6-B222-8842-3108-302DFA57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BA59-8B86-D8D5-0036-DE5AC952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A8BB-539E-D852-0DD0-7A60ADCB4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3D92-3F2F-4137-8F3C-447021D98ED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EC8-7979-EAE0-FDC7-BE008C75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698D-15D5-2F6B-300A-9745E4141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75CB-EACC-4050-9BAD-A5DE121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\documentclass{article}&#10;\usepackage{amsmath}&#10;\pagestyle{empty}&#10;\begin{document}&#10;$$&#10;\dot{E}(\dot{\mathbf{u}}, \dot{d}) + D(\dot{d})-P(\dot{\mathbf{u}}) = 0\quad \quad \mathrm{Eq. (55)}&#10;$$&#10;&#10;&#10;&#10;\end{document}" title="IguanaTex Bitmap Display">
            <a:extLst>
              <a:ext uri="{FF2B5EF4-FFF2-40B4-BE49-F238E27FC236}">
                <a16:creationId xmlns:a16="http://schemas.microsoft.com/office/drawing/2014/main" id="{215C52DD-F843-AAEF-2B36-AB5A5BD6B3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82" y="1463040"/>
            <a:ext cx="5356192" cy="37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0CA84-5265-19DE-2B4B-5CB27931E8CB}"/>
              </a:ext>
            </a:extLst>
          </p:cNvPr>
          <p:cNvSpPr txBox="1"/>
          <p:nvPr/>
        </p:nvSpPr>
        <p:spPr>
          <a:xfrm>
            <a:off x="365760" y="314960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Conservation of Energy</a:t>
            </a:r>
          </a:p>
        </p:txBody>
      </p:sp>
      <p:pic>
        <p:nvPicPr>
          <p:cNvPr id="45" name="Picture 44" descr="\documentclass{article}&#10;\usepackage{amsmath}&#10;\pagestyle{empty}&#10;\begin{document}&#10;$$&#10;\dot{E}(\dot{\mathbf{u}},\dot{d}) = \int_\mathcal{B} \dot{\psi}\,\mathrm{d}V\quad\quad\mathrm{Eq. (42)}&#10;$$&#10;&#10;&#10;&#10;\end{document}" title="IguanaTex Bitmap Display">
            <a:extLst>
              <a:ext uri="{FF2B5EF4-FFF2-40B4-BE49-F238E27FC236}">
                <a16:creationId xmlns:a16="http://schemas.microsoft.com/office/drawing/2014/main" id="{15220763-7F7E-D9D0-AC70-8F36DAB23A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1" y="2362188"/>
            <a:ext cx="4165713" cy="7238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5C47C2-244C-4DF2-FF3C-A28030A82551}"/>
              </a:ext>
            </a:extLst>
          </p:cNvPr>
          <p:cNvSpPr txBox="1"/>
          <p:nvPr/>
        </p:nvSpPr>
        <p:spPr>
          <a:xfrm>
            <a:off x="5120640" y="2493261"/>
            <a:ext cx="563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:Evolution of stored energy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\documentclass{article}&#10;\usepackage{amsmath}&#10;\pagestyle{empty}&#10;\begin{document}&#10;$$&#10;\dot{D}(\dot{d},d) = \int_\mathcal{B} \phi(\dot{d}, \nabla\dot{d}; d, \dot{d})\,\mathrm{d}V\quad\quad\mathrm{Eq. (24)}&#10;$$&#10;&#10;&#10;&#10;\end{document}" title="IguanaTex Bitmap Display">
            <a:extLst>
              <a:ext uri="{FF2B5EF4-FFF2-40B4-BE49-F238E27FC236}">
                <a16:creationId xmlns:a16="http://schemas.microsoft.com/office/drawing/2014/main" id="{E9DA04DA-2D2C-D0D7-166E-C21B5E8D57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622029"/>
            <a:ext cx="5708569" cy="7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E0E130-C1B0-AD8A-21CB-51503C2F6BBB}"/>
              </a:ext>
            </a:extLst>
          </p:cNvPr>
          <p:cNvSpPr txBox="1"/>
          <p:nvPr/>
        </p:nvSpPr>
        <p:spPr>
          <a:xfrm>
            <a:off x="6409609" y="3672242"/>
            <a:ext cx="563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:Evolution of dissipation energy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 descr="\documentclass{article}&#10;\usepackage{amsmath}&#10;\pagestyle{empty}&#10;\begin{document}&#10;$$&#10;P(\dot{\mathbf{u}}) = \int_\mathcal{B} \gamma(\mathbf{x}, t)\,\mathrm{d}V+\int_{\mathcal{\partial B}_t} \mathbf{t}_N(\mathbf{x}, t)\cdot\dot{\mathbf{u}}\,\mathrm{d}V\quad\quad\mathrm{Eq. (53)}&#10;$$&#10;&#10;&#10;&#10;\end{document}" title="IguanaTex Bitmap Display">
            <a:extLst>
              <a:ext uri="{FF2B5EF4-FFF2-40B4-BE49-F238E27FC236}">
                <a16:creationId xmlns:a16="http://schemas.microsoft.com/office/drawing/2014/main" id="{0DC622AE-FBA0-D151-069F-B8F185EA47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1" y="4881869"/>
            <a:ext cx="7556190" cy="7523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9BB5C2-960D-C59D-7094-A20593C8C788}"/>
              </a:ext>
            </a:extLst>
          </p:cNvPr>
          <p:cNvSpPr txBox="1"/>
          <p:nvPr/>
        </p:nvSpPr>
        <p:spPr>
          <a:xfrm>
            <a:off x="8399554" y="4938990"/>
            <a:ext cx="296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:External power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5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55AA7-2595-FCD6-E91F-D8E30939C371}"/>
              </a:ext>
            </a:extLst>
          </p:cNvPr>
          <p:cNvSpPr txBox="1"/>
          <p:nvPr/>
        </p:nvSpPr>
        <p:spPr>
          <a:xfrm>
            <a:off x="365760" y="314960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Conservation of Energy</a:t>
            </a:r>
          </a:p>
        </p:txBody>
      </p:sp>
      <p:pic>
        <p:nvPicPr>
          <p:cNvPr id="3" name="Picture 2" descr="\documentclass{article}&#10;\usepackage{amsmath}&#10;\pagestyle{empty}&#10;\begin{document}&#10;$$&#10;\dot{E}(\dot{\mathbf{u}}, \dot{d}) + D(\dot{d})-P(\dot{\mathbf{u}}) = 0\quad \quad \mathrm{Eq. (55)}&#10;$$&#10;&#10;&#10;&#10;\end{document}" title="IguanaTex Bitmap Display">
            <a:extLst>
              <a:ext uri="{FF2B5EF4-FFF2-40B4-BE49-F238E27FC236}">
                <a16:creationId xmlns:a16="http://schemas.microsoft.com/office/drawing/2014/main" id="{1C11DDED-FF8A-ADB6-B7C7-012A5FB983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524497"/>
            <a:ext cx="5356192" cy="37523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$$&#10;\dot{E}(\dot{\mathbf{u}},\dot{d}) = \int_\mathcal{B} \dot{\psi}\,\mathrm{d}V\quad\quad\mathrm{Eq. (42)}&#10;$$&#10;&#10;&#10;&#10;\end{document}" title="IguanaTex Bitmap Display">
            <a:extLst>
              <a:ext uri="{FF2B5EF4-FFF2-40B4-BE49-F238E27FC236}">
                <a16:creationId xmlns:a16="http://schemas.microsoft.com/office/drawing/2014/main" id="{E03CE1C8-E3DB-ADE4-25E0-5F22584132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08302"/>
            <a:ext cx="4165713" cy="72381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$&#10;\Psi(\boldsymbol{\epsilon}, d) = [g(d)+k]\psi_0^{+}(\boldsymbol{\epsilon}) + \psi_0^-(\boldsymbol{\epsilon})\quad\mathrm{with}\quad g(d)=(1-d)^2\quad\quad\mathrm{Eq. (45)}&#10;$$&#10;&#10;&#10;&#10;\end{document}" title="IguanaTex Bitmap Display">
            <a:extLst>
              <a:ext uri="{FF2B5EF4-FFF2-40B4-BE49-F238E27FC236}">
                <a16:creationId xmlns:a16="http://schemas.microsoft.com/office/drawing/2014/main" id="{8C1CC357-2A49-0133-9A7E-DC3FC5E494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7" y="2491052"/>
            <a:ext cx="9678075" cy="365714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*}&#10;\dot\psi(\boldsymbol{\epsilon}, d) &amp;= &#10;(\partial_d \psi)\dot d + (\partial_{\boldsymbol{\epsilon}}\psi):\dot{\boldsymbol{\epsilon}}\quad\quad\mathrm{Eq. (42)}\\&#10;&amp;=-2(1-d)\psi_0^+(\boldsymbol{\epsilon}) + [(1-d)^2+k]\boldsymbol{\sigma}_0^+ -\boldsymbol{\sigma}_0^-\quad\quad\mathrm{Eq. (50)}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4A9328E6-6052-A334-9D7D-85174E0326C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8" y="3476263"/>
            <a:ext cx="8641889" cy="8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7D164-D1BF-C57C-6D93-926704A3CF5F}"/>
              </a:ext>
            </a:extLst>
          </p:cNvPr>
          <p:cNvSpPr txBox="1"/>
          <p:nvPr/>
        </p:nvSpPr>
        <p:spPr>
          <a:xfrm>
            <a:off x="365760" y="314960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Conservation of Energy</a:t>
            </a:r>
          </a:p>
        </p:txBody>
      </p:sp>
      <p:pic>
        <p:nvPicPr>
          <p:cNvPr id="3" name="Picture 2" descr="\documentclass{article}&#10;\usepackage{amsmath}&#10;\pagestyle{empty}&#10;\begin{document}&#10;$$&#10;\dot{E}(\dot{\mathbf{u}}, \dot{d}) + D(\dot{d})-P(\dot{\mathbf{u}}) = 0\quad \quad \mathrm{Eq. (55)}&#10;$$&#10;&#10;&#10;&#10;\end{document}" title="IguanaTex Bitmap Display">
            <a:extLst>
              <a:ext uri="{FF2B5EF4-FFF2-40B4-BE49-F238E27FC236}">
                <a16:creationId xmlns:a16="http://schemas.microsoft.com/office/drawing/2014/main" id="{A91C1BB5-B9B7-0787-8FDF-6AEC18E2F1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524497"/>
            <a:ext cx="5356192" cy="375238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$$&#10;\dot{D}(\dot{d},d) = \int_\mathcal{B} \phi(\dot{d}, \nabla\dot{d}; d, \dot{d})\,\mathrm{d}V\quad\quad\mathrm{Eq. (24)}&#10;$$&#10;&#10;&#10;&#10;\end{document}" title="IguanaTex Bitmap Display">
            <a:extLst>
              <a:ext uri="{FF2B5EF4-FFF2-40B4-BE49-F238E27FC236}">
                <a16:creationId xmlns:a16="http://schemas.microsoft.com/office/drawing/2014/main" id="{0886B341-4FA7-D825-51E4-F1E84F87F3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96546"/>
            <a:ext cx="5708569" cy="723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CF5B-4B42-8820-22F9-2D204A50C099}"/>
              </a:ext>
            </a:extLst>
          </p:cNvPr>
          <p:cNvSpPr txBox="1"/>
          <p:nvPr/>
        </p:nvSpPr>
        <p:spPr>
          <a:xfrm>
            <a:off x="1480456" y="2017167"/>
            <a:ext cx="971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Rate-independent setting with approximated indicator function</a:t>
            </a:r>
          </a:p>
        </p:txBody>
      </p:sp>
      <p:pic>
        <p:nvPicPr>
          <p:cNvPr id="11" name="Picture 10" descr="\documentclass{article}&#10;\usepackage{amsmath}&#10;\usepackage{mathrsfs}&#10;\pagestyle{empty}&#10;\begin{document}&#10;$$&#10;\phi_{\boldsymbol{\epsilon}}(\dot d, \nabla\dot d; d, \nabla d) = \frac{\mathscr{G}_c}{l}d \cdot\dot d + \mathscr{G}_c l \nabla d\cdot\nabla \dot d + \frac{\varepsilon}{2}\langle\dot d\rangle_-^2\quad\quad\mathrm{Eq. (28)}&#10;$$&#10;&#10;&#10;&#10;\end{document}" title="IguanaTex Bitmap Display">
            <a:extLst>
              <a:ext uri="{FF2B5EF4-FFF2-40B4-BE49-F238E27FC236}">
                <a16:creationId xmlns:a16="http://schemas.microsoft.com/office/drawing/2014/main" id="{3862A070-73BB-B714-E4FB-E54506E595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1" y="2578990"/>
            <a:ext cx="8310478" cy="66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EB453-76BD-DA78-AE3B-BF13B41DB925}"/>
              </a:ext>
            </a:extLst>
          </p:cNvPr>
          <p:cNvSpPr txBox="1"/>
          <p:nvPr/>
        </p:nvSpPr>
        <p:spPr>
          <a:xfrm>
            <a:off x="1480456" y="3365431"/>
            <a:ext cx="971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Rate-independent setting with approximated indicator function</a:t>
            </a:r>
          </a:p>
        </p:txBody>
      </p:sp>
      <p:pic>
        <p:nvPicPr>
          <p:cNvPr id="15" name="Picture 14" descr="\documentclass{article}&#10;\usepackage{amsmath}&#10;\usepackage{mathrsfs}&#10;\pagestyle{empty}&#10;\begin{document}&#10;$$&#10;\phi_{\boldsymbol{\eta}}(\dot d, \nabla\dot d; d, \nabla d) = \mathrm{sup}_\beta\left[ \beta\dot d -\frac{1}{2\eta}\langle\beta - \frac{\mathscr{G}_c}{l}d\rangle_+^2\right] + \mathscr{G}_c l \nabla d\cdot\nabla \dot d\quad\quad\mathrm{Eq. (33)}&#10;$$&#10;&#10;&#10;&#10;\end{document}" title="IguanaTex Bitmap Display">
            <a:extLst>
              <a:ext uri="{FF2B5EF4-FFF2-40B4-BE49-F238E27FC236}">
                <a16:creationId xmlns:a16="http://schemas.microsoft.com/office/drawing/2014/main" id="{8D2B61B9-FC7E-F9D6-9BDA-D4F2304324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1" y="3986097"/>
            <a:ext cx="9933336" cy="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16237-C7F5-DD0B-27D0-B35E5C5D2F25}"/>
              </a:ext>
            </a:extLst>
          </p:cNvPr>
          <p:cNvSpPr txBox="1"/>
          <p:nvPr/>
        </p:nvSpPr>
        <p:spPr>
          <a:xfrm>
            <a:off x="365760" y="314960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Conservation of Energy</a:t>
            </a:r>
          </a:p>
        </p:txBody>
      </p:sp>
      <p:pic>
        <p:nvPicPr>
          <p:cNvPr id="3" name="Picture 2" descr="\documentclass{article}&#10;\usepackage{amsmath}&#10;\pagestyle{empty}&#10;\begin{document}&#10;$$&#10;\dot{E}(\dot{\mathbf{u}}, \dot{d}) + D(\dot{d})-P(\dot{\mathbf{u}}) = 0\quad \quad \mathrm{Eq. (55)}&#10;$$&#10;&#10;&#10;&#10;\end{document}" title="IguanaTex Bitmap Display">
            <a:extLst>
              <a:ext uri="{FF2B5EF4-FFF2-40B4-BE49-F238E27FC236}">
                <a16:creationId xmlns:a16="http://schemas.microsoft.com/office/drawing/2014/main" id="{2AE01C99-F16D-B4E8-01B4-2A03B4E306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524497"/>
            <a:ext cx="5356192" cy="37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CAEC5-7350-5B02-4B14-BEC3BBF2B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2316035"/>
            <a:ext cx="4942244" cy="344541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$$&#10;\dot{D}(\dot{d},d) = \int_\mathcal{B} \phi(\dot{d}, \nabla\dot{d}; d, \dot{d})\,\mathrm{d}V\quad\quad\mathrm{Eq. (24)}&#10;$$&#10;&#10;&#10;&#10;\end{document}" title="IguanaTex Bitmap Display">
            <a:extLst>
              <a:ext uri="{FF2B5EF4-FFF2-40B4-BE49-F238E27FC236}">
                <a16:creationId xmlns:a16="http://schemas.microsoft.com/office/drawing/2014/main" id="{D566C374-3A66-A4B3-CD34-12D87C6CA5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96546"/>
            <a:ext cx="5708569" cy="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B8B54-F49C-DBFB-85D1-737C72BC9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820" y="1739076"/>
            <a:ext cx="4634711" cy="48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13383-3321-8F94-8B1D-2235545157B0}"/>
              </a:ext>
            </a:extLst>
          </p:cNvPr>
          <p:cNvSpPr txBox="1"/>
          <p:nvPr/>
        </p:nvSpPr>
        <p:spPr>
          <a:xfrm>
            <a:off x="365760" y="314960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Conservation of Energy</a:t>
            </a:r>
          </a:p>
        </p:txBody>
      </p:sp>
      <p:pic>
        <p:nvPicPr>
          <p:cNvPr id="3" name="Picture 2" descr="\documentclass{article}&#10;\usepackage{amsmath}&#10;\pagestyle{empty}&#10;\begin{document}&#10;$$&#10;\dot{E}(\dot{\mathbf{u}}, \dot{d}) + D(\dot{d})-P(\dot{\mathbf{u}}) = 0\quad \quad \mathrm{Eq. (55)}&#10;$$&#10;&#10;&#10;&#10;\end{document}" title="IguanaTex Bitmap Display">
            <a:extLst>
              <a:ext uri="{FF2B5EF4-FFF2-40B4-BE49-F238E27FC236}">
                <a16:creationId xmlns:a16="http://schemas.microsoft.com/office/drawing/2014/main" id="{3D2A065B-7892-C6C3-ED58-4A2A4D230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82" y="1463040"/>
            <a:ext cx="5356192" cy="37523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\begin{align*}&#10;&amp;\int_\mathcal{B} \big\{-\big[\mathrm{Div}(\partial_{\boldsymbol\epsilon}\psi)+\gamma\big]\cdot\mathbf{\dot u}+\big[\partial_d \psi+\partial_{\dot d}\phi-\mathrm{Div}(\partial_{\nabla\dot d})\big]\dot d \big\}\,\mathrm{d}V + \\&#10;&amp;\int_{\mathcal{\partial B}_t} \big\{\partial_{\boldsymbol\epsilon}\psi\cdot\mathbf{n}-\mathbf{t}_N\big\}\cdot\dot{\mathbf{u}}\,\mathrm{d}A + \int_{\partial\mathcal{B}_f}\big\{\partial_{\nabla\dot{d}} \phi\cdot\mathbf{n}\big\} \dot{d}\,\mathrm{d}A=0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17CF0CDB-9349-E509-D419-67693BB84B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8" y="2529837"/>
            <a:ext cx="8293333" cy="163047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\begin{align*}&#10;\mathrm{Div}\big[\partial_{\boldsymbol\epsilon}\psi\big]+\boldsymbol\gamma &amp;= \mathbf{0}\\&#10;\mathrm{Div}\big[\partial_{\nabla\dot d}\phi\big]-\big[\partial_d \psi + \partial_{\dot d}\phi\big] &amp;=0\quad\quad\mathrm{Eq.(58)}&#10;\end{align*}&#10;&#10;\end{document}" title="IguanaTex Bitmap Display">
            <a:extLst>
              <a:ext uri="{FF2B5EF4-FFF2-40B4-BE49-F238E27FC236}">
                <a16:creationId xmlns:a16="http://schemas.microsoft.com/office/drawing/2014/main" id="{47EE2417-1CEA-C193-94B2-F458FECCD8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881645"/>
            <a:ext cx="5756190" cy="887620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E6ACF41F-5C8C-9544-F4FD-012FC2F7A4F7}"/>
              </a:ext>
            </a:extLst>
          </p:cNvPr>
          <p:cNvSpPr/>
          <p:nvPr/>
        </p:nvSpPr>
        <p:spPr>
          <a:xfrm>
            <a:off x="1371600" y="4951150"/>
            <a:ext cx="1158240" cy="748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3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2108.736"/>
  <p:tag name="OUTPUTTYPE" val="PNG"/>
  <p:tag name="IGUANATEXVERSION" val="160"/>
  <p:tag name="LATEXADDIN" val="\documentclass{article}&#10;\usepackage{amsmath}&#10;\pagestyle{empty}&#10;\begin{document}&#10;$$&#10;\dot{E}(\dot{\mathbf{u}}, \dot{d}) + D(\dot{d})-P(\dot{\mathbf{u}}) = 0\quad \quad \mathrm{Eq. (55)}&#10;$$&#10;&#10;&#10;&#10;\end{document}"/>
  <p:tag name="IGUANATEXSIZE" val="25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2247.469"/>
  <p:tag name="OUTPUTTYPE" val="PNG"/>
  <p:tag name="IGUANATEXVERSION" val="160"/>
  <p:tag name="LATEXADDIN" val="\documentclass{article}&#10;\usepackage{amsmath}&#10;\pagestyle{empty}&#10;\begin{document}&#10;$$&#10;\dot{D}(\dot{d},d) = \int_\mathcal{B} \phi(\dot{d}, \nabla\dot{d}; d, \dot{d})\,\mathrm{d}V\quad\quad\mathrm{Eq. (24)}&#10;$$&#10;&#10;&#10;&#10;\end{document}"/>
  <p:tag name="IGUANATEXSIZE" val="25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271.841"/>
  <p:tag name="OUTPUTTYPE" val="PNG"/>
  <p:tag name="IGUANATEXVERSION" val="160"/>
  <p:tag name="LATEXADDIN" val="\documentclass{article}&#10;\usepackage{amsmath}&#10;\usepackage{mathrsfs}&#10;\pagestyle{empty}&#10;\begin{document}&#10;$$&#10;\phi_{\boldsymbol{\epsilon}}(\dot d, \nabla\dot d; d, \nabla d) = \frac{\mathscr{G}_c}{l}d \cdot\dot d + \mathscr{G}_c l \nabla d\cdot\nabla \dot d + \frac{\varepsilon}{2}\langle\dot d\rangle_-^2\quad\quad\mathrm{Eq. (28)}&#10;$$&#10;&#10;&#10;&#10;\end{document}"/>
  <p:tag name="IGUANATEXSIZE" val="25"/>
  <p:tag name="IGUANATEXCURSOR" val="3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910.761"/>
  <p:tag name="OUTPUTTYPE" val="PNG"/>
  <p:tag name="IGUANATEXVERSION" val="160"/>
  <p:tag name="LATEXADDIN" val="\documentclass{article}&#10;\usepackage{amsmath}&#10;\usepackage{mathrsfs}&#10;\pagestyle{empty}&#10;\begin{document}&#10;$$&#10;\phi_{\boldsymbol{\eta}}(\dot d, \nabla\dot d; d, \nabla d) = \mathrm{sup}_\beta\left[ \beta\dot d -\frac{1}{2\eta}\langle\beta - \frac{\mathscr{G}_c}{l}d\rangle_+^2\right] + \mathscr{G}_c l \nabla d\cdot\nabla \dot d\quad\quad\mathrm{Eq. (33)}&#10;$$&#10;&#10;&#10;&#10;\end{document}"/>
  <p:tag name="IGUANATEXSIZE" val="25"/>
  <p:tag name="IGUANATEXCURSOR" val="2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2108.736"/>
  <p:tag name="OUTPUTTYPE" val="PNG"/>
  <p:tag name="IGUANATEXVERSION" val="160"/>
  <p:tag name="LATEXADDIN" val="\documentclass{article}&#10;\usepackage{amsmath}&#10;\pagestyle{empty}&#10;\begin{document}&#10;$$&#10;\dot{E}(\dot{\mathbf{u}}, \dot{d}) + D(\dot{d})-P(\dot{\mathbf{u}}) = 0\quad \quad \mathrm{Eq. (55)}&#10;$$&#10;&#10;&#10;&#10;\end{document}"/>
  <p:tag name="IGUANATEXSIZE" val="25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2247.469"/>
  <p:tag name="OUTPUTTYPE" val="PNG"/>
  <p:tag name="IGUANATEXVERSION" val="160"/>
  <p:tag name="LATEXADDIN" val="\documentclass{article}&#10;\usepackage{amsmath}&#10;\pagestyle{empty}&#10;\begin{document}&#10;$$&#10;\dot{D}(\dot{d},d) = \int_\mathcal{B} \phi(\dot{d}, \nabla\dot{d}; d, \dot{d})\,\mathrm{d}V\quad\quad\mathrm{Eq. (24)}&#10;$$&#10;&#10;&#10;&#10;\end{document}"/>
  <p:tag name="IGUANATEXSIZE" val="25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2108.736"/>
  <p:tag name="OUTPUTTYPE" val="PNG"/>
  <p:tag name="IGUANATEXVERSION" val="160"/>
  <p:tag name="LATEXADDIN" val="\documentclass{article}&#10;\usepackage{amsmath}&#10;\pagestyle{empty}&#10;\begin{document}&#10;$$&#10;\dot{E}(\dot{\mathbf{u}}, \dot{d}) + D(\dot{d})-P(\dot{\mathbf{u}}) = 0\quad \quad \mathrm{Eq. (55)}&#10;$$&#10;&#10;&#10;&#10;\end{document}"/>
  <p:tag name="IGUANATEXSIZE" val="25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1.9197"/>
  <p:tag name="ORIGINALWIDTH" val="3265.092"/>
  <p:tag name="OUTPUTTYPE" val="PNG"/>
  <p:tag name="IGUANATEXVERSION" val="160"/>
  <p:tag name="LATEXADDIN" val="\documentclass{article}&#10;\usepackage{amsmath}&#10;\pagestyle{empty}&#10;\begin{document}&#10;\begin{align*}&#10;&amp;\int_\mathcal{B} \big\{-\big[\mathrm{Div}(\partial_{\boldsymbol\epsilon}\psi)+\gamma\big]\cdot\mathbf{\dot u}+\big[\partial_d \psi+\partial_{\dot d}\phi-\mathrm{Div}(\partial_{\nabla\dot d})\big]\dot d \big\}\,\mathrm{d}V + \\&#10;&amp;\int_{\mathcal{\partial B}_t} \big\{\partial_{\boldsymbol\epsilon}\psi\cdot\mathbf{n}-\mathbf{t}_N\big\}\cdot\dot{\mathbf{u}}\,\mathrm{d}A + \int_{\partial\mathcal{B}_f}\big\{\partial_{\nabla\dot{d}} \phi\cdot\mathbf{n}\big\} \dot{d}\,\mathrm{d}A=0&#10;\end{align*}&#10;&#10;&#10;&#10;\end{document}"/>
  <p:tag name="IGUANATEXSIZE" val="25"/>
  <p:tag name="IGUANATEXCURSOR" val="5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9.4563"/>
  <p:tag name="ORIGINALWIDTH" val="2266.217"/>
  <p:tag name="OUTPUTTYPE" val="PNG"/>
  <p:tag name="IGUANATEXVERSION" val="160"/>
  <p:tag name="LATEXADDIN" val="\documentclass{article}&#10;\usepackage{amsmath}&#10;\pagestyle{empty}&#10;\begin{document}&#10;&#10;\begin{align*}&#10;\mathrm{Div}\big[\partial_{\boldsymbol\epsilon}\psi\big]+\boldsymbol\gamma &amp;= \mathbf{0}\\&#10;\mathrm{Div}\big[\partial_{\nabla\dot d}\phi\big]-\big[\partial_d \psi + \partial_{\dot d}\phi\big] &amp;=0\quad\quad\mathrm{Eq.(58)}&#10;\end{align*}&#10;&#10;\end{document}"/>
  <p:tag name="IGUANATEXSIZE" val="25"/>
  <p:tag name="IGUANATEXCURSOR" val="3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640.045"/>
  <p:tag name="OUTPUTTYPE" val="PNG"/>
  <p:tag name="IGUANATEXVERSION" val="160"/>
  <p:tag name="LATEXADDIN" val="\documentclass{article}&#10;\usepackage{amsmath}&#10;\pagestyle{empty}&#10;\begin{document}&#10;$$&#10;\dot{E}(\dot{\mathbf{u}},\dot{d}) = \int_\mathcal{B} \dot{\psi}\,\mathrm{d}V\quad\quad\mathrm{Eq. (42)}&#10;$$&#10;&#10;&#10;&#10;\end{document}"/>
  <p:tag name="IGUANATEXSIZE" val="25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2247.469"/>
  <p:tag name="OUTPUTTYPE" val="PNG"/>
  <p:tag name="IGUANATEXVERSION" val="160"/>
  <p:tag name="LATEXADDIN" val="\documentclass{article}&#10;\usepackage{amsmath}&#10;\pagestyle{empty}&#10;\begin{document}&#10;$$&#10;\dot{D}(\dot{d},d) = \int_\mathcal{B} \phi(\dot{d}, \nabla\dot{d}; d, \dot{d})\,\mathrm{d}V\quad\quad\mathrm{Eq. (24)}&#10;$$&#10;&#10;&#10;&#10;\end{document}"/>
  <p:tag name="IGUANATEXSIZE" val="25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13"/>
  <p:tag name="ORIGINALWIDTH" val="2974.878"/>
  <p:tag name="OUTPUTTYPE" val="PNG"/>
  <p:tag name="IGUANATEXVERSION" val="160"/>
  <p:tag name="LATEXADDIN" val="\documentclass{article}&#10;\usepackage{amsmath}&#10;\pagestyle{empty}&#10;\begin{document}&#10;$$&#10;P(\dot{\mathbf{u}}) = \int_\mathcal{B} \gamma(\mathbf{x}, t)\,\mathrm{d}V+\int_{\mathcal{\partial B}_t} \mathbf{t}_N(\mathbf{x}, t)\cdot\dot{\mathbf{u}}\,\mathrm{d}V\quad\quad\mathrm{Eq. (53)}&#10;$$&#10;&#10;&#10;&#10;\end{document}"/>
  <p:tag name="IGUANATEXSIZE" val="25"/>
  <p:tag name="IGUANATEXCURSOR" val="18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2108.736"/>
  <p:tag name="OUTPUTTYPE" val="PNG"/>
  <p:tag name="IGUANATEXVERSION" val="160"/>
  <p:tag name="LATEXADDIN" val="\documentclass{article}&#10;\usepackage{amsmath}&#10;\pagestyle{empty}&#10;\begin{document}&#10;$$&#10;\dot{E}(\dot{\mathbf{u}}, \dot{d}) + D(\dot{d})-P(\dot{\mathbf{u}}) = 0\quad \quad \mathrm{Eq. (55)}&#10;$$&#10;&#10;&#10;&#10;\end{document}"/>
  <p:tag name="IGUANATEXSIZE" val="25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640.045"/>
  <p:tag name="OUTPUTTYPE" val="PNG"/>
  <p:tag name="IGUANATEXVERSION" val="160"/>
  <p:tag name="LATEXADDIN" val="\documentclass{article}&#10;\usepackage{amsmath}&#10;\pagestyle{empty}&#10;\begin{document}&#10;$$&#10;\dot{E}(\dot{\mathbf{u}},\dot{d}) = \int_\mathcal{B} \dot{\psi}\,\mathrm{d}V\quad\quad\mathrm{Eq. (42)}&#10;$$&#10;&#10;&#10;&#10;\end{document}"/>
  <p:tag name="IGUANATEXSIZE" val="25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810.274"/>
  <p:tag name="OUTPUTTYPE" val="PNG"/>
  <p:tag name="IGUANATEXVERSION" val="160"/>
  <p:tag name="LATEXADDIN" val="\documentclass{article}&#10;\usepackage{amsmath}&#10;\pagestyle{empty}&#10;\begin{document}&#10;$$&#10;\Psi(\boldsymbol{\epsilon}, d) = [g(d)+k]\psi_0^{+}(\boldsymbol{\epsilon}) + \psi_0^-(\boldsymbol{\epsilon})\quad\mathrm{with}\quad g(d)=(1-d)^2\quad\quad\mathrm{Eq. (45)}&#10;$$&#10;&#10;&#10;&#10;\end{document}"/>
  <p:tag name="IGUANATEXSIZE" val="25"/>
  <p:tag name="IGUANATEXCURSOR" val="1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2058"/>
  <p:tag name="ORIGINALWIDTH" val="3402.325"/>
  <p:tag name="OUTPUTTYPE" val="PNG"/>
  <p:tag name="IGUANATEXVERSION" val="160"/>
  <p:tag name="LATEXADDIN" val="\documentclass{article}&#10;\usepackage{amsmath}&#10;\pagestyle{empty}&#10;\begin{document}&#10;\begin{align*}&#10;\dot\psi(\boldsymbol{\epsilon}, d) &amp;= &#10;(\partial_d \psi)\dot d + (\partial_{\boldsymbol{\epsilon}}\psi):\dot{\boldsymbol{\epsilon}}\quad\quad\mathrm{Eq. (42)}\\&#10;&amp;=-2(1-d)\psi_0^+(\boldsymbol{\epsilon}) + [(1-d)^2+k]\boldsymbol{\sigma}_0^+ -\boldsymbol{\sigma}_0^-\quad\quad\mathrm{Eq. (50)}&#10;\end{align*}&#10;&#10;&#10;&#10;\end{document}"/>
  <p:tag name="IGUANATEXSIZE" val="25"/>
  <p:tag name="IGUANATEXCURSOR" val="4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2108.736"/>
  <p:tag name="OUTPUTTYPE" val="PNG"/>
  <p:tag name="IGUANATEXVERSION" val="160"/>
  <p:tag name="LATEXADDIN" val="\documentclass{article}&#10;\usepackage{amsmath}&#10;\pagestyle{empty}&#10;\begin{document}&#10;$$&#10;\dot{E}(\dot{\mathbf{u}}, \dot{d}) + D(\dot{d})-P(\dot{\mathbf{u}}) = 0\quad \quad \mathrm{Eq. (55)}&#10;$$&#10;&#10;&#10;&#10;\end{document}"/>
  <p:tag name="IGUANATEXSIZE" val="25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HU</dc:creator>
  <cp:lastModifiedBy>XUAN HU</cp:lastModifiedBy>
  <cp:revision>11</cp:revision>
  <dcterms:created xsi:type="dcterms:W3CDTF">2023-09-29T03:06:39Z</dcterms:created>
  <dcterms:modified xsi:type="dcterms:W3CDTF">2023-09-29T07:29:50Z</dcterms:modified>
</cp:coreProperties>
</file>