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5"/>
  </p:notesMasterIdLst>
  <p:handoutMasterIdLst>
    <p:handoutMasterId r:id="rId36"/>
  </p:handoutMasterIdLst>
  <p:sldIdLst>
    <p:sldId id="391" r:id="rId2"/>
    <p:sldId id="348" r:id="rId3"/>
    <p:sldId id="670" r:id="rId4"/>
    <p:sldId id="671" r:id="rId5"/>
    <p:sldId id="393" r:id="rId6"/>
    <p:sldId id="357" r:id="rId7"/>
    <p:sldId id="358" r:id="rId8"/>
    <p:sldId id="360" r:id="rId9"/>
    <p:sldId id="364" r:id="rId10"/>
    <p:sldId id="365" r:id="rId11"/>
    <p:sldId id="366" r:id="rId12"/>
    <p:sldId id="395" r:id="rId13"/>
    <p:sldId id="396" r:id="rId14"/>
    <p:sldId id="397" r:id="rId15"/>
    <p:sldId id="362" r:id="rId16"/>
    <p:sldId id="367" r:id="rId17"/>
    <p:sldId id="363" r:id="rId18"/>
    <p:sldId id="387" r:id="rId19"/>
    <p:sldId id="388" r:id="rId20"/>
    <p:sldId id="370" r:id="rId21"/>
    <p:sldId id="372" r:id="rId22"/>
    <p:sldId id="374" r:id="rId23"/>
    <p:sldId id="375" r:id="rId24"/>
    <p:sldId id="376" r:id="rId25"/>
    <p:sldId id="377" r:id="rId26"/>
    <p:sldId id="378" r:id="rId27"/>
    <p:sldId id="383" r:id="rId28"/>
    <p:sldId id="385" r:id="rId29"/>
    <p:sldId id="379" r:id="rId30"/>
    <p:sldId id="380" r:id="rId31"/>
    <p:sldId id="381" r:id="rId32"/>
    <p:sldId id="672" r:id="rId33"/>
    <p:sldId id="382" r:id="rId34"/>
  </p:sldIdLst>
  <p:sldSz cx="9144000" cy="5143500" type="screen16x9"/>
  <p:notesSz cx="10234613" cy="7099300"/>
  <p:custDataLst>
    <p:tags r:id="rId3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3428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68573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02859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3714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714331" algn="l" defTabSz="68573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057195" algn="l" defTabSz="68573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2400060" algn="l" defTabSz="68573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2742926" algn="l" defTabSz="685732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323399"/>
    <a:srgbClr val="D500D6"/>
    <a:srgbClr val="FF03FF"/>
    <a:srgbClr val="FFCC00"/>
    <a:srgbClr val="FF9999"/>
    <a:srgbClr val="CC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42" autoAdjust="0"/>
    <p:restoredTop sz="85102" autoAdjust="0"/>
  </p:normalViewPr>
  <p:slideViewPr>
    <p:cSldViewPr>
      <p:cViewPr varScale="1">
        <p:scale>
          <a:sx n="123" d="100"/>
          <a:sy n="123" d="100"/>
        </p:scale>
        <p:origin x="200" y="520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022" y="0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C47036A7-CA75-4FB0-A0E6-AEEC36B2D2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16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022" y="0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52725" y="533400"/>
            <a:ext cx="4730750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005" y="3371809"/>
            <a:ext cx="8188606" cy="3194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022" y="6743619"/>
            <a:ext cx="4435304" cy="35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951F94F5-58D1-42ED-AB38-DD97D2E494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707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1pPr>
    <a:lvl2pPr marL="342866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2pPr>
    <a:lvl3pPr marL="68573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3pPr>
    <a:lvl4pPr marL="1028598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4pPr>
    <a:lvl5pPr marL="1371464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1714331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195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060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26" algn="l" defTabSz="685732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39B6-718A-E04C-9CBF-1FE0695B4D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83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 </a:t>
            </a:r>
            <a:r>
              <a:rPr lang="en-US" baseline="0"/>
              <a:t>and the reference </a:t>
            </a:r>
            <a:r>
              <a:rPr lang="en-US" baseline="0" dirty="0"/>
              <a:t>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35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there any reason to pay attention to more than just the current percept?</a:t>
            </a:r>
          </a:p>
          <a:p>
            <a:r>
              <a:rPr lang="en-US" dirty="0"/>
              <a:t>No – the correct decision depends only on the current percept because the world is fully observable!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74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dirt-dumping problem is an example of the King Midas problem – mis-specifying the objective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56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60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106 locations so 106^3 * 2^106 (ignoring power pellet stuff) =~ 10^38 states</a:t>
            </a:r>
          </a:p>
          <a:p>
            <a:r>
              <a:rPr lang="en-US" dirty="0"/>
              <a:t>Worse if the map is not fixed – all possible physics? No – can simply say 3^150 or whatever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80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 to achieve a goal</a:t>
            </a:r>
          </a:p>
          <a:p>
            <a:r>
              <a:rPr lang="en-US" dirty="0"/>
              <a:t>Pro: use goal to index into actions that might achieve it, </a:t>
            </a:r>
            <a:r>
              <a:rPr lang="en-US" dirty="0" err="1"/>
              <a:t>eg</a:t>
            </a:r>
            <a:r>
              <a:rPr lang="en-US" dirty="0"/>
              <a:t> “Have milk” -&gt; “buy milk”</a:t>
            </a:r>
          </a:p>
          <a:p>
            <a:r>
              <a:rPr lang="en-US" dirty="0"/>
              <a:t>Con: cannot handle tradeoffs among goals, failure probability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38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Utility is a numeric scale</a:t>
            </a:r>
          </a:p>
          <a:p>
            <a:r>
              <a:rPr lang="en-US" dirty="0"/>
              <a:t>Pro: can compute expected values for actions, handle tradeoffs and uncertainty</a:t>
            </a:r>
          </a:p>
          <a:p>
            <a:r>
              <a:rPr lang="en-US" dirty="0"/>
              <a:t>Con: cannot (easily) index into 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41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783436"/>
            <a:ext cx="9144000" cy="110251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2743200"/>
            <a:ext cx="9144000" cy="1143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62938-84EC-488D-9CA4-E38E8D42E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99B4F5-F495-445A-AD57-B1A0CC0AE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05980"/>
            <a:ext cx="154305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05980"/>
            <a:ext cx="451485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13C1C-2065-443A-845F-EE82C0FEF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9DA89E-531D-460B-A325-EE945A084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173" y="307769"/>
            <a:ext cx="6496898" cy="947851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3600" b="1">
                <a:solidFill>
                  <a:srgbClr val="06064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/>
              <a:t>Title of the slide on two lines if necessary / Arial 48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12F3FC-84FC-4AAD-B554-F912A866951B}"/>
              </a:ext>
            </a:extLst>
          </p:cNvPr>
          <p:cNvSpPr/>
          <p:nvPr userDrawn="1"/>
        </p:nvSpPr>
        <p:spPr>
          <a:xfrm>
            <a:off x="0" y="1"/>
            <a:ext cx="563288" cy="562796"/>
          </a:xfrm>
          <a:prstGeom prst="rect">
            <a:avLst/>
          </a:prstGeom>
          <a:solidFill>
            <a:srgbClr val="FF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B1DC64DE-99CD-41A4-9D73-AB2ECC4105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4172" y="1487905"/>
            <a:ext cx="2712382" cy="438580"/>
          </a:xfrm>
          <a:prstGeom prst="rect">
            <a:avLst/>
          </a:prstGeom>
          <a:solidFill>
            <a:srgbClr val="060646"/>
          </a:solidFill>
        </p:spPr>
        <p:txBody>
          <a:bodyPr wrap="none" lIns="108000" rIns="108000"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Subtitle / Arial 32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3487C54C-48EC-4290-BD46-A253421C52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4172" y="2098785"/>
            <a:ext cx="7749752" cy="2736947"/>
          </a:xfrm>
          <a:prstGeom prst="rect">
            <a:avLst/>
          </a:prstGeom>
        </p:spPr>
        <p:txBody>
          <a:bodyPr lIns="108000" rIns="1080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None/>
              <a:defRPr sz="1800">
                <a:solidFill>
                  <a:srgbClr val="0040C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71463" indent="-271463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Wingdings" panose="05000000000000000000" pitchFamily="2" charset="2"/>
              <a:buChar char="§"/>
              <a:defRPr sz="1800">
                <a:solidFill>
                  <a:srgbClr val="0040C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GB" noProof="0" dirty="0"/>
              <a:t>Your body text here / Arial 24.</a:t>
            </a:r>
          </a:p>
          <a:p>
            <a:pPr lvl="1"/>
            <a:r>
              <a:rPr lang="en-GB" noProof="0" dirty="0"/>
              <a:t>Your list here / Arial 24.</a:t>
            </a:r>
          </a:p>
        </p:txBody>
      </p:sp>
    </p:spTree>
    <p:extLst>
      <p:ext uri="{BB962C8B-B14F-4D97-AF65-F5344CB8AC3E}">
        <p14:creationId xmlns:p14="http://schemas.microsoft.com/office/powerpoint/2010/main" val="188095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A05A8-D087-49F8-A68B-53BB47A7E6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66" indent="0">
              <a:buNone/>
              <a:defRPr sz="1400"/>
            </a:lvl2pPr>
            <a:lvl3pPr marL="685732" indent="0">
              <a:buNone/>
              <a:defRPr sz="1200"/>
            </a:lvl3pPr>
            <a:lvl4pPr marL="1028598" indent="0">
              <a:buNone/>
              <a:defRPr sz="1100"/>
            </a:lvl4pPr>
            <a:lvl5pPr marL="1371464" indent="0">
              <a:buNone/>
              <a:defRPr sz="1100"/>
            </a:lvl5pPr>
            <a:lvl6pPr marL="1714331" indent="0">
              <a:buNone/>
              <a:defRPr sz="1100"/>
            </a:lvl6pPr>
            <a:lvl7pPr marL="2057195" indent="0">
              <a:buNone/>
              <a:defRPr sz="1100"/>
            </a:lvl7pPr>
            <a:lvl8pPr marL="2400060" indent="0">
              <a:buNone/>
              <a:defRPr sz="1100"/>
            </a:lvl8pPr>
            <a:lvl9pPr marL="2742926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BC673-9CA8-4194-8E34-D666622A5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394BE-C7C4-4CA6-9240-6CDB29B2C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2" y="1151335"/>
            <a:ext cx="303014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2" y="1631156"/>
            <a:ext cx="303014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3" y="1151335"/>
            <a:ext cx="303133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6" indent="0">
              <a:buNone/>
              <a:defRPr sz="1500" b="1"/>
            </a:lvl2pPr>
            <a:lvl3pPr marL="685732" indent="0">
              <a:buNone/>
              <a:defRPr sz="1400" b="1"/>
            </a:lvl3pPr>
            <a:lvl4pPr marL="1028598" indent="0">
              <a:buNone/>
              <a:defRPr sz="1200" b="1"/>
            </a:lvl4pPr>
            <a:lvl5pPr marL="1371464" indent="0">
              <a:buNone/>
              <a:defRPr sz="1200" b="1"/>
            </a:lvl5pPr>
            <a:lvl6pPr marL="1714331" indent="0">
              <a:buNone/>
              <a:defRPr sz="1200" b="1"/>
            </a:lvl6pPr>
            <a:lvl7pPr marL="2057195" indent="0">
              <a:buNone/>
              <a:defRPr sz="1200" b="1"/>
            </a:lvl7pPr>
            <a:lvl8pPr marL="2400060" indent="0">
              <a:buNone/>
              <a:defRPr sz="1200" b="1"/>
            </a:lvl8pPr>
            <a:lvl9pPr marL="274292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3" y="1631156"/>
            <a:ext cx="303133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894F7-D2D8-4142-8878-126BF2DBE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0470E-5877-48CB-82CD-3CCAD5E835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85F8C-9C5D-49E8-8BBF-F28B73097F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4" y="204787"/>
            <a:ext cx="2256235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1" y="204792"/>
            <a:ext cx="383381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4" y="1076328"/>
            <a:ext cx="2256235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866" indent="0">
              <a:buNone/>
              <a:defRPr sz="900"/>
            </a:lvl2pPr>
            <a:lvl3pPr marL="685732" indent="0">
              <a:buNone/>
              <a:defRPr sz="800"/>
            </a:lvl3pPr>
            <a:lvl4pPr marL="1028598" indent="0">
              <a:buNone/>
              <a:defRPr sz="700"/>
            </a:lvl4pPr>
            <a:lvl5pPr marL="1371464" indent="0">
              <a:buNone/>
              <a:defRPr sz="700"/>
            </a:lvl5pPr>
            <a:lvl6pPr marL="1714331" indent="0">
              <a:buNone/>
              <a:defRPr sz="700"/>
            </a:lvl6pPr>
            <a:lvl7pPr marL="2057195" indent="0">
              <a:buNone/>
              <a:defRPr sz="700"/>
            </a:lvl7pPr>
            <a:lvl8pPr marL="2400060" indent="0">
              <a:buNone/>
              <a:defRPr sz="700"/>
            </a:lvl8pPr>
            <a:lvl9pPr marL="2742926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15B49-E272-4523-8166-1B1831C4B7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1"/>
            <a:ext cx="41148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66" indent="0">
              <a:buNone/>
              <a:defRPr sz="2100"/>
            </a:lvl2pPr>
            <a:lvl3pPr marL="685732" indent="0">
              <a:buNone/>
              <a:defRPr sz="1800"/>
            </a:lvl3pPr>
            <a:lvl4pPr marL="1028598" indent="0">
              <a:buNone/>
              <a:defRPr sz="1500"/>
            </a:lvl4pPr>
            <a:lvl5pPr marL="1371464" indent="0">
              <a:buNone/>
              <a:defRPr sz="1500"/>
            </a:lvl5pPr>
            <a:lvl6pPr marL="1714331" indent="0">
              <a:buNone/>
              <a:defRPr sz="1500"/>
            </a:lvl6pPr>
            <a:lvl7pPr marL="2057195" indent="0">
              <a:buNone/>
              <a:defRPr sz="1500"/>
            </a:lvl7pPr>
            <a:lvl8pPr marL="2400060" indent="0">
              <a:buNone/>
              <a:defRPr sz="1500"/>
            </a:lvl8pPr>
            <a:lvl9pPr marL="2742926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07"/>
            <a:ext cx="41148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866" indent="0">
              <a:buNone/>
              <a:defRPr sz="900"/>
            </a:lvl2pPr>
            <a:lvl3pPr marL="685732" indent="0">
              <a:buNone/>
              <a:defRPr sz="800"/>
            </a:lvl3pPr>
            <a:lvl4pPr marL="1028598" indent="0">
              <a:buNone/>
              <a:defRPr sz="700"/>
            </a:lvl4pPr>
            <a:lvl5pPr marL="1371464" indent="0">
              <a:buNone/>
              <a:defRPr sz="700"/>
            </a:lvl5pPr>
            <a:lvl6pPr marL="1714331" indent="0">
              <a:buNone/>
              <a:defRPr sz="700"/>
            </a:lvl6pPr>
            <a:lvl7pPr marL="2057195" indent="0">
              <a:buNone/>
              <a:defRPr sz="700"/>
            </a:lvl7pPr>
            <a:lvl8pPr marL="2400060" indent="0">
              <a:buNone/>
              <a:defRPr sz="700"/>
            </a:lvl8pPr>
            <a:lvl9pPr marL="2742926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7A090-BAD4-4341-AC7F-A731585BC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19050"/>
            <a:ext cx="9144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4" tIns="34289" rIns="68574" bIns="342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47752"/>
            <a:ext cx="8534400" cy="354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4" tIns="34289" rIns="68574" bIns="342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4683919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4" tIns="34289" rIns="68574" bIns="34289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4683919"/>
            <a:ext cx="21717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4" tIns="34289" rIns="68574" bIns="34289" numCol="1" anchor="t" anchorCtr="0" compatLnSpc="1">
            <a:prstTxWarp prst="textNoShape">
              <a:avLst/>
            </a:prstTxWarp>
          </a:bodyPr>
          <a:lstStyle>
            <a:lvl1pPr algn="ctr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4683919"/>
            <a:ext cx="16002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74" tIns="34289" rIns="68574" bIns="34289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pPr>
              <a:defRPr/>
            </a:pPr>
            <a:fld id="{529FA7E6-6E6F-4B77-AE36-D459A899DD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773434"/>
            <a:ext cx="9144000" cy="4571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68574" tIns="34289" rIns="68574" bIns="34289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866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732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598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464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50" indent="-257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557157" indent="-21429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100">
          <a:solidFill>
            <a:schemeClr val="tx1"/>
          </a:solidFill>
          <a:latin typeface="Calibri" pitchFamily="34" charset="0"/>
        </a:defRPr>
      </a:lvl2pPr>
      <a:lvl3pPr marL="857165" indent="-171434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800">
          <a:solidFill>
            <a:schemeClr val="tx1"/>
          </a:solidFill>
          <a:latin typeface="Calibri" pitchFamily="34" charset="0"/>
        </a:defRPr>
      </a:lvl3pPr>
      <a:lvl4pPr marL="1200030" indent="-171434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4pPr>
      <a:lvl5pPr marL="1542896" indent="-171434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5pPr>
      <a:lvl6pPr marL="1885762" indent="-171434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6pPr>
      <a:lvl7pPr marL="2228628" indent="-171434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7pPr>
      <a:lvl8pPr marL="2571494" indent="-171434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8pPr>
      <a:lvl9pPr marL="2914361" indent="-171434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32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98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64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31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95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60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26" algn="l" defTabSz="685732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71551"/>
            <a:ext cx="8534400" cy="3546873"/>
          </a:xfrm>
        </p:spPr>
        <p:txBody>
          <a:bodyPr/>
          <a:lstStyle/>
          <a:p>
            <a:r>
              <a:rPr lang="en-US" sz="2100" dirty="0"/>
              <a:t>Upcoming due dates</a:t>
            </a:r>
          </a:p>
          <a:p>
            <a:pPr lvl="1"/>
            <a:r>
              <a:rPr lang="en-US" sz="1800" dirty="0"/>
              <a:t>P0 due today, 11:59 pm PST</a:t>
            </a:r>
          </a:p>
          <a:p>
            <a:pPr lvl="1"/>
            <a:r>
              <a:rPr lang="en-US" sz="1800" dirty="0"/>
              <a:t>HW0 </a:t>
            </a:r>
            <a:r>
              <a:rPr lang="en-US" sz="1800"/>
              <a:t>due Monday, </a:t>
            </a:r>
            <a:r>
              <a:rPr lang="en-US" sz="1800" dirty="0"/>
              <a:t>10:59 pm PST</a:t>
            </a:r>
          </a:p>
        </p:txBody>
      </p:sp>
    </p:spTree>
    <p:extLst>
      <p:ext uri="{BB962C8B-B14F-4D97-AF65-F5344CB8AC3E}">
        <p14:creationId xmlns:p14="http://schemas.microsoft.com/office/powerpoint/2010/main" val="2838949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 and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333752"/>
            <a:ext cx="8839200" cy="1260873"/>
          </a:xfrm>
        </p:spPr>
        <p:txBody>
          <a:bodyPr/>
          <a:lstStyle/>
          <a:p>
            <a:r>
              <a:rPr lang="en-US" dirty="0"/>
              <a:t>Are pocket calculators agents?</a:t>
            </a:r>
          </a:p>
          <a:p>
            <a:r>
              <a:rPr lang="en-US" dirty="0"/>
              <a:t>Yes!</a:t>
            </a:r>
          </a:p>
          <a:p>
            <a:pPr lvl="1"/>
            <a:r>
              <a:rPr lang="en-US" dirty="0"/>
              <a:t>Sensors = key state sensors</a:t>
            </a:r>
          </a:p>
          <a:p>
            <a:pPr lvl="1"/>
            <a:r>
              <a:rPr lang="en-US" dirty="0"/>
              <a:t>Actuators = digit display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09800" y="1352553"/>
            <a:ext cx="4692252" cy="1434703"/>
            <a:chOff x="2209800" y="3194447"/>
            <a:chExt cx="4692252" cy="1434703"/>
          </a:xfrm>
        </p:grpSpPr>
        <p:sp>
          <p:nvSpPr>
            <p:cNvPr id="5" name="AutoShape 7"/>
            <p:cNvSpPr>
              <a:spLocks/>
            </p:cNvSpPr>
            <p:nvPr/>
          </p:nvSpPr>
          <p:spPr bwMode="auto">
            <a:xfrm>
              <a:off x="2209800" y="3200398"/>
              <a:ext cx="2155031" cy="1309688"/>
            </a:xfrm>
            <a:prstGeom prst="roundRect">
              <a:avLst>
                <a:gd name="adj" fmla="val 10912"/>
              </a:avLst>
            </a:prstGeom>
            <a:solidFill>
              <a:srgbClr val="9FB0D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 rot="10800000" flipH="1">
              <a:off x="3325414" y="3672670"/>
              <a:ext cx="0" cy="5310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" name="Rectangle 9"/>
            <p:cNvSpPr>
              <a:spLocks/>
            </p:cNvSpPr>
            <p:nvPr/>
          </p:nvSpPr>
          <p:spPr bwMode="auto">
            <a:xfrm>
              <a:off x="2286000" y="3226592"/>
              <a:ext cx="790575" cy="3524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/>
              <a:r>
                <a:rPr lang="en-US" b="1" dirty="0">
                  <a:latin typeface="Calibri" pitchFamily="34" charset="0"/>
                  <a:cs typeface="Arial" charset="0"/>
                </a:rPr>
                <a:t>Agent</a:t>
              </a:r>
            </a:p>
          </p:txBody>
        </p: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3077764" y="3748869"/>
              <a:ext cx="476250" cy="323850"/>
              <a:chOff x="0" y="0"/>
              <a:chExt cx="400" cy="272"/>
            </a:xfrm>
          </p:grpSpPr>
          <p:sp>
            <p:nvSpPr>
              <p:cNvPr id="18" name="AutoShape 11"/>
              <p:cNvSpPr>
                <a:spLocks/>
              </p:cNvSpPr>
              <p:nvPr/>
            </p:nvSpPr>
            <p:spPr bwMode="auto">
              <a:xfrm>
                <a:off x="0" y="0"/>
                <a:ext cx="400" cy="272"/>
              </a:xfrm>
              <a:prstGeom prst="roundRect">
                <a:avLst>
                  <a:gd name="adj" fmla="val 28120"/>
                </a:avLst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9" name="Rectangle 12"/>
              <p:cNvSpPr>
                <a:spLocks/>
              </p:cNvSpPr>
              <p:nvPr/>
            </p:nvSpPr>
            <p:spPr bwMode="auto">
              <a:xfrm>
                <a:off x="135" y="32"/>
                <a:ext cx="139" cy="23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b="1" dirty="0">
                    <a:latin typeface="Calibri" pitchFamily="34" charset="0"/>
                    <a:cs typeface="Arial" charset="0"/>
                  </a:rPr>
                  <a:t>?</a:t>
                </a: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2749152" y="3400425"/>
              <a:ext cx="1104900" cy="1059657"/>
              <a:chOff x="0" y="-6"/>
              <a:chExt cx="928" cy="890"/>
            </a:xfrm>
          </p:grpSpPr>
          <p:sp>
            <p:nvSpPr>
              <p:cNvPr id="16" name="Rectangle 14"/>
              <p:cNvSpPr>
                <a:spLocks/>
              </p:cNvSpPr>
              <p:nvPr/>
            </p:nvSpPr>
            <p:spPr bwMode="auto">
              <a:xfrm>
                <a:off x="52" y="-6"/>
                <a:ext cx="824" cy="3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dirty="0">
                    <a:latin typeface="Calibri" pitchFamily="34" charset="0"/>
                    <a:cs typeface="Arial" charset="0"/>
                  </a:rPr>
                  <a:t>Sensors</a:t>
                </a:r>
              </a:p>
            </p:txBody>
          </p:sp>
          <p:sp>
            <p:nvSpPr>
              <p:cNvPr id="17" name="Rectangle 15"/>
              <p:cNvSpPr>
                <a:spLocks/>
              </p:cNvSpPr>
              <p:nvPr/>
            </p:nvSpPr>
            <p:spPr bwMode="auto">
              <a:xfrm>
                <a:off x="0" y="636"/>
                <a:ext cx="928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dirty="0">
                    <a:latin typeface="Calibri" pitchFamily="34" charset="0"/>
                    <a:cs typeface="Arial" charset="0"/>
                  </a:rPr>
                  <a:t>Actuators</a:t>
                </a:r>
              </a:p>
            </p:txBody>
          </p:sp>
        </p:grpSp>
        <p:sp>
          <p:nvSpPr>
            <p:cNvPr id="10" name="AutoShape 16"/>
            <p:cNvSpPr>
              <a:spLocks/>
            </p:cNvSpPr>
            <p:nvPr/>
          </p:nvSpPr>
          <p:spPr bwMode="auto">
            <a:xfrm>
              <a:off x="5380433" y="3194447"/>
              <a:ext cx="1428750" cy="1304925"/>
            </a:xfrm>
            <a:prstGeom prst="roundRect">
              <a:avLst>
                <a:gd name="adj" fmla="val 10944"/>
              </a:avLst>
            </a:prstGeom>
            <a:solidFill>
              <a:srgbClr val="9FB0D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1" name="Rectangle 17"/>
            <p:cNvSpPr>
              <a:spLocks/>
            </p:cNvSpPr>
            <p:nvPr/>
          </p:nvSpPr>
          <p:spPr bwMode="auto">
            <a:xfrm>
              <a:off x="5282802" y="3257550"/>
              <a:ext cx="1619250" cy="3524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b="1" dirty="0">
                  <a:latin typeface="Calibri" pitchFamily="34" charset="0"/>
                  <a:cs typeface="Arial" charset="0"/>
                </a:rPr>
                <a:t>Environment</a:t>
              </a:r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 rot="10800000" flipH="1">
              <a:off x="3896915" y="3574256"/>
              <a:ext cx="18597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 flipH="1">
              <a:off x="3989783" y="4324350"/>
              <a:ext cx="17609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4" name="Rectangle 20"/>
            <p:cNvSpPr>
              <a:spLocks/>
            </p:cNvSpPr>
            <p:nvPr/>
          </p:nvSpPr>
          <p:spPr bwMode="auto">
            <a:xfrm>
              <a:off x="4396977" y="3584972"/>
              <a:ext cx="942975" cy="266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sz="1600" dirty="0">
                  <a:latin typeface="Calibri" pitchFamily="34" charset="0"/>
                  <a:cs typeface="Arial" charset="0"/>
                </a:rPr>
                <a:t>Percepts</a:t>
              </a:r>
            </a:p>
          </p:txBody>
        </p:sp>
        <p:sp>
          <p:nvSpPr>
            <p:cNvPr id="15" name="Rectangle 21"/>
            <p:cNvSpPr>
              <a:spLocks/>
            </p:cNvSpPr>
            <p:nvPr/>
          </p:nvSpPr>
          <p:spPr bwMode="auto">
            <a:xfrm>
              <a:off x="4463652" y="4324350"/>
              <a:ext cx="809625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sz="1600" dirty="0">
                  <a:latin typeface="Calibri" pitchFamily="34" charset="0"/>
                  <a:cs typeface="Arial" charset="0"/>
                </a:rPr>
                <a:t>Actions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686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 and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333752"/>
            <a:ext cx="8839200" cy="1260873"/>
          </a:xfrm>
        </p:spPr>
        <p:txBody>
          <a:bodyPr/>
          <a:lstStyle/>
          <a:p>
            <a:r>
              <a:rPr lang="en-US" dirty="0"/>
              <a:t>AI is more interested in agents with large computational resources and environments that require nontrivial decision making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09800" y="1352553"/>
            <a:ext cx="4692252" cy="1434703"/>
            <a:chOff x="2209800" y="3194447"/>
            <a:chExt cx="4692252" cy="1434703"/>
          </a:xfrm>
        </p:grpSpPr>
        <p:sp>
          <p:nvSpPr>
            <p:cNvPr id="5" name="AutoShape 7"/>
            <p:cNvSpPr>
              <a:spLocks/>
            </p:cNvSpPr>
            <p:nvPr/>
          </p:nvSpPr>
          <p:spPr bwMode="auto">
            <a:xfrm>
              <a:off x="2209800" y="3200398"/>
              <a:ext cx="2155031" cy="1309688"/>
            </a:xfrm>
            <a:prstGeom prst="roundRect">
              <a:avLst>
                <a:gd name="adj" fmla="val 10912"/>
              </a:avLst>
            </a:prstGeom>
            <a:solidFill>
              <a:srgbClr val="9FB0D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 rot="10800000" flipH="1">
              <a:off x="3325414" y="3672670"/>
              <a:ext cx="0" cy="5310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" name="Rectangle 9"/>
            <p:cNvSpPr>
              <a:spLocks/>
            </p:cNvSpPr>
            <p:nvPr/>
          </p:nvSpPr>
          <p:spPr bwMode="auto">
            <a:xfrm>
              <a:off x="2286000" y="3226592"/>
              <a:ext cx="790575" cy="3524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/>
              <a:r>
                <a:rPr lang="en-US" b="1" dirty="0">
                  <a:latin typeface="Calibri" pitchFamily="34" charset="0"/>
                  <a:cs typeface="Arial" charset="0"/>
                </a:rPr>
                <a:t>Agent</a:t>
              </a:r>
            </a:p>
          </p:txBody>
        </p: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3077764" y="3748869"/>
              <a:ext cx="476250" cy="323850"/>
              <a:chOff x="0" y="0"/>
              <a:chExt cx="400" cy="272"/>
            </a:xfrm>
          </p:grpSpPr>
          <p:sp>
            <p:nvSpPr>
              <p:cNvPr id="18" name="AutoShape 11"/>
              <p:cNvSpPr>
                <a:spLocks/>
              </p:cNvSpPr>
              <p:nvPr/>
            </p:nvSpPr>
            <p:spPr bwMode="auto">
              <a:xfrm>
                <a:off x="0" y="0"/>
                <a:ext cx="400" cy="272"/>
              </a:xfrm>
              <a:prstGeom prst="roundRect">
                <a:avLst>
                  <a:gd name="adj" fmla="val 28120"/>
                </a:avLst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9" name="Rectangle 12"/>
              <p:cNvSpPr>
                <a:spLocks/>
              </p:cNvSpPr>
              <p:nvPr/>
            </p:nvSpPr>
            <p:spPr bwMode="auto">
              <a:xfrm>
                <a:off x="135" y="32"/>
                <a:ext cx="139" cy="23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b="1" dirty="0">
                    <a:latin typeface="Calibri" pitchFamily="34" charset="0"/>
                    <a:cs typeface="Arial" charset="0"/>
                  </a:rPr>
                  <a:t>?</a:t>
                </a: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2749152" y="3400425"/>
              <a:ext cx="1104900" cy="1059657"/>
              <a:chOff x="0" y="-6"/>
              <a:chExt cx="928" cy="890"/>
            </a:xfrm>
          </p:grpSpPr>
          <p:sp>
            <p:nvSpPr>
              <p:cNvPr id="16" name="Rectangle 14"/>
              <p:cNvSpPr>
                <a:spLocks/>
              </p:cNvSpPr>
              <p:nvPr/>
            </p:nvSpPr>
            <p:spPr bwMode="auto">
              <a:xfrm>
                <a:off x="52" y="-6"/>
                <a:ext cx="824" cy="3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dirty="0">
                    <a:latin typeface="Calibri" pitchFamily="34" charset="0"/>
                    <a:cs typeface="Arial" charset="0"/>
                  </a:rPr>
                  <a:t>Sensors</a:t>
                </a:r>
              </a:p>
            </p:txBody>
          </p:sp>
          <p:sp>
            <p:nvSpPr>
              <p:cNvPr id="17" name="Rectangle 15"/>
              <p:cNvSpPr>
                <a:spLocks/>
              </p:cNvSpPr>
              <p:nvPr/>
            </p:nvSpPr>
            <p:spPr bwMode="auto">
              <a:xfrm>
                <a:off x="0" y="636"/>
                <a:ext cx="928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dirty="0">
                    <a:latin typeface="Calibri" pitchFamily="34" charset="0"/>
                    <a:cs typeface="Arial" charset="0"/>
                  </a:rPr>
                  <a:t>Actuators</a:t>
                </a:r>
              </a:p>
            </p:txBody>
          </p:sp>
        </p:grpSp>
        <p:sp>
          <p:nvSpPr>
            <p:cNvPr id="10" name="AutoShape 16"/>
            <p:cNvSpPr>
              <a:spLocks/>
            </p:cNvSpPr>
            <p:nvPr/>
          </p:nvSpPr>
          <p:spPr bwMode="auto">
            <a:xfrm>
              <a:off x="5380433" y="3194447"/>
              <a:ext cx="1428750" cy="1304925"/>
            </a:xfrm>
            <a:prstGeom prst="roundRect">
              <a:avLst>
                <a:gd name="adj" fmla="val 10944"/>
              </a:avLst>
            </a:prstGeom>
            <a:solidFill>
              <a:srgbClr val="9FB0D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1" name="Rectangle 17"/>
            <p:cNvSpPr>
              <a:spLocks/>
            </p:cNvSpPr>
            <p:nvPr/>
          </p:nvSpPr>
          <p:spPr bwMode="auto">
            <a:xfrm>
              <a:off x="5282802" y="3257550"/>
              <a:ext cx="1619250" cy="3524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b="1" dirty="0">
                  <a:latin typeface="Calibri" pitchFamily="34" charset="0"/>
                  <a:cs typeface="Arial" charset="0"/>
                </a:rPr>
                <a:t>Environment</a:t>
              </a:r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 rot="10800000" flipH="1">
              <a:off x="3896915" y="3574256"/>
              <a:ext cx="18597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 flipH="1">
              <a:off x="3989783" y="4324350"/>
              <a:ext cx="17609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4" name="Rectangle 20"/>
            <p:cNvSpPr>
              <a:spLocks/>
            </p:cNvSpPr>
            <p:nvPr/>
          </p:nvSpPr>
          <p:spPr bwMode="auto">
            <a:xfrm>
              <a:off x="4396977" y="3584972"/>
              <a:ext cx="942975" cy="266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sz="1600" dirty="0">
                  <a:latin typeface="Calibri" pitchFamily="34" charset="0"/>
                  <a:cs typeface="Arial" charset="0"/>
                </a:rPr>
                <a:t>Percepts</a:t>
              </a:r>
            </a:p>
          </p:txBody>
        </p:sp>
        <p:sp>
          <p:nvSpPr>
            <p:cNvPr id="15" name="Rectangle 21"/>
            <p:cNvSpPr>
              <a:spLocks/>
            </p:cNvSpPr>
            <p:nvPr/>
          </p:nvSpPr>
          <p:spPr bwMode="auto">
            <a:xfrm>
              <a:off x="4463652" y="4324350"/>
              <a:ext cx="809625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sz="1600" dirty="0">
                  <a:latin typeface="Calibri" pitchFamily="34" charset="0"/>
                  <a:cs typeface="Arial" charset="0"/>
                </a:rPr>
                <a:t>Actions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9923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82279"/>
            <a:ext cx="8839200" cy="1337071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agent function</a:t>
            </a:r>
            <a:r>
              <a:rPr lang="en-US" dirty="0"/>
              <a:t> maps from percept histories to actions:</a:t>
            </a:r>
          </a:p>
          <a:p>
            <a:pPr lvl="1"/>
            <a:r>
              <a:rPr lang="en-US" i="1" dirty="0">
                <a:solidFill>
                  <a:srgbClr val="D500D6"/>
                </a:solidFill>
              </a:rPr>
              <a:t>f</a:t>
            </a:r>
            <a:r>
              <a:rPr lang="en-US" dirty="0">
                <a:solidFill>
                  <a:srgbClr val="D500D6"/>
                </a:solidFill>
              </a:rPr>
              <a:t> : </a:t>
            </a:r>
            <a:r>
              <a:rPr lang="en-US" dirty="0">
                <a:solidFill>
                  <a:srgbClr val="D500D6"/>
                </a:solidFill>
                <a:latin typeface="Lucida Calligraphy"/>
                <a:cs typeface="Lucida Calligraphy"/>
              </a:rPr>
              <a:t>P</a:t>
            </a:r>
            <a:r>
              <a:rPr lang="en-US" dirty="0">
                <a:solidFill>
                  <a:srgbClr val="D500D6"/>
                </a:solidFill>
                <a:latin typeface="Calibri"/>
                <a:cs typeface="Calibri"/>
              </a:rPr>
              <a:t>* </a:t>
            </a:r>
            <a:r>
              <a:rPr lang="en-US" dirty="0">
                <a:solidFill>
                  <a:srgbClr val="D500D6"/>
                </a:solidFill>
                <a:sym typeface="Symbol"/>
              </a:rPr>
              <a:t></a:t>
            </a:r>
            <a:r>
              <a:rPr lang="en-US" i="1" dirty="0">
                <a:solidFill>
                  <a:srgbClr val="D500D6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D500D6"/>
                </a:solidFill>
                <a:latin typeface="Lucida Calligraphy"/>
                <a:cs typeface="Lucida Calligraphy"/>
                <a:sym typeface="Symbol"/>
              </a:rPr>
              <a:t>A</a:t>
            </a:r>
          </a:p>
          <a:p>
            <a:pPr lvl="1"/>
            <a:r>
              <a:rPr lang="en-US" dirty="0">
                <a:latin typeface="Calibri"/>
                <a:cs typeface="Calibri"/>
                <a:sym typeface="Symbol"/>
              </a:rPr>
              <a:t>I.e., the agent’s actual response to any sequence of percepts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61BD0A9-EB84-A040-981A-2BAF20DE11D6}"/>
              </a:ext>
            </a:extLst>
          </p:cNvPr>
          <p:cNvGrpSpPr/>
          <p:nvPr/>
        </p:nvGrpSpPr>
        <p:grpSpPr>
          <a:xfrm>
            <a:off x="1295400" y="2573415"/>
            <a:ext cx="1457029" cy="1696201"/>
            <a:chOff x="1295400" y="2573415"/>
            <a:chExt cx="1457029" cy="169620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F28B2C-00E8-A840-A91B-B397DA3469A6}"/>
                </a:ext>
              </a:extLst>
            </p:cNvPr>
            <p:cNvSpPr/>
            <p:nvPr/>
          </p:nvSpPr>
          <p:spPr>
            <a:xfrm>
              <a:off x="1861424" y="2629827"/>
              <a:ext cx="891005" cy="163978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503A40-109D-0547-859B-A725989243BB}"/>
                </a:ext>
              </a:extLst>
            </p:cNvPr>
            <p:cNvSpPr txBox="1"/>
            <p:nvPr/>
          </p:nvSpPr>
          <p:spPr>
            <a:xfrm>
              <a:off x="1295400" y="2573415"/>
              <a:ext cx="5437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NEXT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9D63897-2FA2-F04E-94A1-F57126D9CEB8}"/>
                </a:ext>
              </a:extLst>
            </p:cNvPr>
            <p:cNvGrpSpPr/>
            <p:nvPr/>
          </p:nvGrpSpPr>
          <p:grpSpPr>
            <a:xfrm>
              <a:off x="2158426" y="2629827"/>
              <a:ext cx="148501" cy="655915"/>
              <a:chOff x="2286000" y="1066800"/>
              <a:chExt cx="228600" cy="914400"/>
            </a:xfrm>
            <a:solidFill>
              <a:srgbClr val="00E7E6"/>
            </a:solidFill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838A7E7-11B9-FE42-A87F-FE1685361E1F}"/>
                  </a:ext>
                </a:extLst>
              </p:cNvPr>
              <p:cNvSpPr/>
              <p:nvPr/>
            </p:nvSpPr>
            <p:spPr>
              <a:xfrm>
                <a:off x="2286000" y="10668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2593D50-F348-F840-AEAC-AA13C7198EEF}"/>
                  </a:ext>
                </a:extLst>
              </p:cNvPr>
              <p:cNvSpPr/>
              <p:nvPr/>
            </p:nvSpPr>
            <p:spPr>
              <a:xfrm>
                <a:off x="2286000" y="12954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1EDE23A-2D66-DA49-9542-EA66A6D7F1A0}"/>
                  </a:ext>
                </a:extLst>
              </p:cNvPr>
              <p:cNvSpPr/>
              <p:nvPr/>
            </p:nvSpPr>
            <p:spPr>
              <a:xfrm>
                <a:off x="2286000" y="15240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7106310-84F2-6046-9F13-FF55C7336D79}"/>
                  </a:ext>
                </a:extLst>
              </p:cNvPr>
              <p:cNvSpPr/>
              <p:nvPr/>
            </p:nvSpPr>
            <p:spPr>
              <a:xfrm>
                <a:off x="2286000" y="17526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C5BB760-8D7A-3245-B1D5-9EE2FADD1109}"/>
                </a:ext>
              </a:extLst>
            </p:cNvPr>
            <p:cNvGrpSpPr/>
            <p:nvPr/>
          </p:nvGrpSpPr>
          <p:grpSpPr>
            <a:xfrm rot="16200000">
              <a:off x="1354172" y="2779571"/>
              <a:ext cx="327958" cy="445502"/>
              <a:chOff x="3581400" y="1065143"/>
              <a:chExt cx="457200" cy="685800"/>
            </a:xfrm>
            <a:solidFill>
              <a:srgbClr val="A200F1"/>
            </a:solidFill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B3250C1-3B06-0B47-90BC-DD0E8B913CFA}"/>
                  </a:ext>
                </a:extLst>
              </p:cNvPr>
              <p:cNvSpPr/>
              <p:nvPr/>
            </p:nvSpPr>
            <p:spPr>
              <a:xfrm>
                <a:off x="35814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C5195FA-9716-2A49-B64E-D6770C132D61}"/>
                  </a:ext>
                </a:extLst>
              </p:cNvPr>
              <p:cNvSpPr/>
              <p:nvPr/>
            </p:nvSpPr>
            <p:spPr>
              <a:xfrm>
                <a:off x="35814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F356B9E-5CB5-D748-850C-343BD4A6F45A}"/>
                  </a:ext>
                </a:extLst>
              </p:cNvPr>
              <p:cNvSpPr/>
              <p:nvPr/>
            </p:nvSpPr>
            <p:spPr>
              <a:xfrm>
                <a:off x="3581400" y="15223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CEC905E-8F72-464A-8FA3-B0DF7559CFE1}"/>
                  </a:ext>
                </a:extLst>
              </p:cNvPr>
              <p:cNvSpPr/>
              <p:nvPr/>
            </p:nvSpPr>
            <p:spPr>
              <a:xfrm>
                <a:off x="38100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5B18C18-C310-7249-A2BE-D590D380EF0D}"/>
                </a:ext>
              </a:extLst>
            </p:cNvPr>
            <p:cNvGrpSpPr/>
            <p:nvPr/>
          </p:nvGrpSpPr>
          <p:grpSpPr>
            <a:xfrm rot="16200000">
              <a:off x="1918952" y="3880565"/>
              <a:ext cx="331523" cy="446578"/>
              <a:chOff x="4572000" y="1065143"/>
              <a:chExt cx="462170" cy="687456"/>
            </a:xfrm>
            <a:solidFill>
              <a:srgbClr val="1200F1"/>
            </a:solidFill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5A453C-E160-0A4A-BA9E-C586895B1B28}"/>
                  </a:ext>
                </a:extLst>
              </p:cNvPr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188A4FB-8155-4241-9961-7A992CD638A4}"/>
                  </a:ext>
                </a:extLst>
              </p:cNvPr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206167B-830D-1045-A01D-FA37E42BC34C}"/>
                  </a:ext>
                </a:extLst>
              </p:cNvPr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D7F2937-247D-FC41-80E0-54804EC87FDD}"/>
                  </a:ext>
                </a:extLst>
              </p:cNvPr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C27575-4F5B-E74F-AB97-77C955BCC4C1}"/>
                </a:ext>
              </a:extLst>
            </p:cNvPr>
            <p:cNvGrpSpPr/>
            <p:nvPr/>
          </p:nvGrpSpPr>
          <p:grpSpPr>
            <a:xfrm>
              <a:off x="2009925" y="3771738"/>
              <a:ext cx="300230" cy="330333"/>
              <a:chOff x="7991060" y="828507"/>
              <a:chExt cx="462170" cy="460512"/>
            </a:xfrm>
            <a:solidFill>
              <a:srgbClr val="F1F001"/>
            </a:solidFill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5379C5A-1F78-A147-B256-6429210F05F1}"/>
                  </a:ext>
                </a:extLst>
              </p:cNvPr>
              <p:cNvSpPr/>
              <p:nvPr/>
            </p:nvSpPr>
            <p:spPr>
              <a:xfrm>
                <a:off x="799106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4DA83B0-6B95-1340-84A1-D2C8E6C6933F}"/>
                  </a:ext>
                </a:extLst>
              </p:cNvPr>
              <p:cNvSpPr/>
              <p:nvPr/>
            </p:nvSpPr>
            <p:spPr>
              <a:xfrm>
                <a:off x="7991060" y="828507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3AA69AE-B0D6-6F49-B02A-4CD53B06F7F7}"/>
                  </a:ext>
                </a:extLst>
              </p:cNvPr>
              <p:cNvSpPr/>
              <p:nvPr/>
            </p:nvSpPr>
            <p:spPr>
              <a:xfrm>
                <a:off x="8224630" y="83016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15E3806-90B4-3D4D-87F0-DFD0B75284C4}"/>
                  </a:ext>
                </a:extLst>
              </p:cNvPr>
              <p:cNvSpPr/>
              <p:nvPr/>
            </p:nvSpPr>
            <p:spPr>
              <a:xfrm>
                <a:off x="822463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5E1A91F-8969-7B49-896D-51F1E15817B7}"/>
              </a:ext>
            </a:extLst>
          </p:cNvPr>
          <p:cNvSpPr txBox="1"/>
          <p:nvPr/>
        </p:nvSpPr>
        <p:spPr>
          <a:xfrm>
            <a:off x="2061246" y="4504551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LEFT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58C1DA6-D6E3-CD49-9A08-A862C040FF25}"/>
              </a:ext>
            </a:extLst>
          </p:cNvPr>
          <p:cNvGrpSpPr/>
          <p:nvPr/>
        </p:nvGrpSpPr>
        <p:grpSpPr>
          <a:xfrm>
            <a:off x="3021452" y="2573415"/>
            <a:ext cx="1457029" cy="1696201"/>
            <a:chOff x="3021452" y="2573415"/>
            <a:chExt cx="1457029" cy="169620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4C1BAB6-ADEF-554F-A174-1D198A567A16}"/>
                </a:ext>
              </a:extLst>
            </p:cNvPr>
            <p:cNvSpPr/>
            <p:nvPr/>
          </p:nvSpPr>
          <p:spPr>
            <a:xfrm>
              <a:off x="3587476" y="2629827"/>
              <a:ext cx="891005" cy="163978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E2F034-C709-314C-A629-DAABD4B2C8FC}"/>
                </a:ext>
              </a:extLst>
            </p:cNvPr>
            <p:cNvSpPr txBox="1"/>
            <p:nvPr/>
          </p:nvSpPr>
          <p:spPr>
            <a:xfrm>
              <a:off x="3021452" y="2573415"/>
              <a:ext cx="5437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NEXT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1B2325B-1D1B-534A-AF8C-4434A71E2E91}"/>
                </a:ext>
              </a:extLst>
            </p:cNvPr>
            <p:cNvGrpSpPr/>
            <p:nvPr/>
          </p:nvGrpSpPr>
          <p:grpSpPr>
            <a:xfrm>
              <a:off x="3742434" y="2629827"/>
              <a:ext cx="148501" cy="655915"/>
              <a:chOff x="2286000" y="1066800"/>
              <a:chExt cx="228600" cy="914400"/>
            </a:xfrm>
            <a:solidFill>
              <a:srgbClr val="00E7E6"/>
            </a:solidFill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8DA2FF8-D740-214A-BC09-EE30628BA2B2}"/>
                  </a:ext>
                </a:extLst>
              </p:cNvPr>
              <p:cNvSpPr/>
              <p:nvPr/>
            </p:nvSpPr>
            <p:spPr>
              <a:xfrm>
                <a:off x="2286000" y="10668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05CFBEE-28AB-7E44-B67A-FB096544425F}"/>
                  </a:ext>
                </a:extLst>
              </p:cNvPr>
              <p:cNvSpPr/>
              <p:nvPr/>
            </p:nvSpPr>
            <p:spPr>
              <a:xfrm>
                <a:off x="2286000" y="12954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1140F71-B203-CD41-87D9-52368081C246}"/>
                  </a:ext>
                </a:extLst>
              </p:cNvPr>
              <p:cNvSpPr/>
              <p:nvPr/>
            </p:nvSpPr>
            <p:spPr>
              <a:xfrm>
                <a:off x="2286000" y="15240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13964CC-227A-D743-BFD9-7C5273D39D89}"/>
                  </a:ext>
                </a:extLst>
              </p:cNvPr>
              <p:cNvSpPr/>
              <p:nvPr/>
            </p:nvSpPr>
            <p:spPr>
              <a:xfrm>
                <a:off x="2286000" y="17526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52EB74E-8B86-C14B-9596-8A0A507F82EC}"/>
                </a:ext>
              </a:extLst>
            </p:cNvPr>
            <p:cNvGrpSpPr/>
            <p:nvPr/>
          </p:nvGrpSpPr>
          <p:grpSpPr>
            <a:xfrm rot="16200000">
              <a:off x="3080224" y="2779571"/>
              <a:ext cx="327958" cy="445502"/>
              <a:chOff x="3581400" y="1065143"/>
              <a:chExt cx="457200" cy="685800"/>
            </a:xfrm>
            <a:solidFill>
              <a:srgbClr val="A200F1"/>
            </a:solidFill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9D5E31C-23A1-9B4D-AD24-4C249D489009}"/>
                  </a:ext>
                </a:extLst>
              </p:cNvPr>
              <p:cNvSpPr/>
              <p:nvPr/>
            </p:nvSpPr>
            <p:spPr>
              <a:xfrm>
                <a:off x="35814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F507CFC-1FC7-7F4E-BD57-05659103B77D}"/>
                  </a:ext>
                </a:extLst>
              </p:cNvPr>
              <p:cNvSpPr/>
              <p:nvPr/>
            </p:nvSpPr>
            <p:spPr>
              <a:xfrm>
                <a:off x="35814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9A34D66-329E-4B47-B0DD-40AE3BD13B18}"/>
                  </a:ext>
                </a:extLst>
              </p:cNvPr>
              <p:cNvSpPr/>
              <p:nvPr/>
            </p:nvSpPr>
            <p:spPr>
              <a:xfrm>
                <a:off x="3581400" y="15223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ECF2C81-2185-5C4E-B36B-D786BD0AF93F}"/>
                  </a:ext>
                </a:extLst>
              </p:cNvPr>
              <p:cNvSpPr/>
              <p:nvPr/>
            </p:nvSpPr>
            <p:spPr>
              <a:xfrm>
                <a:off x="38100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4B27832-9403-6D4E-BFC7-58664ACD18D3}"/>
                </a:ext>
              </a:extLst>
            </p:cNvPr>
            <p:cNvGrpSpPr/>
            <p:nvPr/>
          </p:nvGrpSpPr>
          <p:grpSpPr>
            <a:xfrm rot="16200000">
              <a:off x="3645004" y="3880565"/>
              <a:ext cx="331523" cy="446578"/>
              <a:chOff x="4572000" y="1065143"/>
              <a:chExt cx="462170" cy="687456"/>
            </a:xfrm>
            <a:solidFill>
              <a:srgbClr val="1200F1"/>
            </a:solidFill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457906C-C1B7-164A-A2A8-A6EC109E455B}"/>
                  </a:ext>
                </a:extLst>
              </p:cNvPr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0E4EB54-AD76-3644-AB0E-A18E614203C5}"/>
                  </a:ext>
                </a:extLst>
              </p:cNvPr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8EF3382-9976-834C-B9D8-E84335B6B1EE}"/>
                  </a:ext>
                </a:extLst>
              </p:cNvPr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27B8EDA-9996-1842-8532-22154589C394}"/>
                  </a:ext>
                </a:extLst>
              </p:cNvPr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5E09753-7DA0-BE46-9781-B34409499329}"/>
                </a:ext>
              </a:extLst>
            </p:cNvPr>
            <p:cNvGrpSpPr/>
            <p:nvPr/>
          </p:nvGrpSpPr>
          <p:grpSpPr>
            <a:xfrm>
              <a:off x="3735977" y="3771738"/>
              <a:ext cx="300230" cy="330333"/>
              <a:chOff x="7991060" y="828507"/>
              <a:chExt cx="462170" cy="460512"/>
            </a:xfrm>
            <a:solidFill>
              <a:srgbClr val="F1F001"/>
            </a:solidFill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53401FE-8F2E-3348-8B72-CEE9D858E5D4}"/>
                  </a:ext>
                </a:extLst>
              </p:cNvPr>
              <p:cNvSpPr/>
              <p:nvPr/>
            </p:nvSpPr>
            <p:spPr>
              <a:xfrm>
                <a:off x="799106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16804C6-26EC-7A4A-8AD0-01F3BD301F02}"/>
                  </a:ext>
                </a:extLst>
              </p:cNvPr>
              <p:cNvSpPr/>
              <p:nvPr/>
            </p:nvSpPr>
            <p:spPr>
              <a:xfrm>
                <a:off x="7991060" y="828507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B6F87F8-8AF6-B443-B79D-EDA93170F966}"/>
                  </a:ext>
                </a:extLst>
              </p:cNvPr>
              <p:cNvSpPr/>
              <p:nvPr/>
            </p:nvSpPr>
            <p:spPr>
              <a:xfrm>
                <a:off x="8224630" y="83016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DBDA7C5-5C9C-584B-B512-46F4085DB8CE}"/>
                  </a:ext>
                </a:extLst>
              </p:cNvPr>
              <p:cNvSpPr/>
              <p:nvPr/>
            </p:nvSpPr>
            <p:spPr>
              <a:xfrm>
                <a:off x="822463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FBAD14A-949F-6646-A939-D9CAFA6544C9}"/>
              </a:ext>
            </a:extLst>
          </p:cNvPr>
          <p:cNvSpPr txBox="1"/>
          <p:nvPr/>
        </p:nvSpPr>
        <p:spPr>
          <a:xfrm>
            <a:off x="3787298" y="4504551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LEFT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E88F51A-468D-C24B-A63B-2ED61748DAC3}"/>
              </a:ext>
            </a:extLst>
          </p:cNvPr>
          <p:cNvGrpSpPr/>
          <p:nvPr/>
        </p:nvGrpSpPr>
        <p:grpSpPr>
          <a:xfrm>
            <a:off x="4744611" y="2573415"/>
            <a:ext cx="1457029" cy="1696201"/>
            <a:chOff x="4744611" y="2573415"/>
            <a:chExt cx="1457029" cy="169620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02A1597-F9A9-264F-B7E4-ADC9E14425F6}"/>
                </a:ext>
              </a:extLst>
            </p:cNvPr>
            <p:cNvSpPr/>
            <p:nvPr/>
          </p:nvSpPr>
          <p:spPr>
            <a:xfrm>
              <a:off x="5310635" y="2629827"/>
              <a:ext cx="891005" cy="163978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56FB7B0-8153-E445-94AD-B2A7501F650E}"/>
                </a:ext>
              </a:extLst>
            </p:cNvPr>
            <p:cNvSpPr txBox="1"/>
            <p:nvPr/>
          </p:nvSpPr>
          <p:spPr>
            <a:xfrm>
              <a:off x="4744611" y="2573415"/>
              <a:ext cx="5437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NEXT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D9FB116-E8FF-9140-899E-21FBF94F3398}"/>
                </a:ext>
              </a:extLst>
            </p:cNvPr>
            <p:cNvGrpSpPr/>
            <p:nvPr/>
          </p:nvGrpSpPr>
          <p:grpSpPr>
            <a:xfrm>
              <a:off x="5302930" y="2628044"/>
              <a:ext cx="148501" cy="655915"/>
              <a:chOff x="2286000" y="1066800"/>
              <a:chExt cx="228600" cy="914400"/>
            </a:xfrm>
            <a:solidFill>
              <a:srgbClr val="00E7E6"/>
            </a:solidFill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883C2B3-CFA3-2E44-BD01-CA058D56A48A}"/>
                  </a:ext>
                </a:extLst>
              </p:cNvPr>
              <p:cNvSpPr/>
              <p:nvPr/>
            </p:nvSpPr>
            <p:spPr>
              <a:xfrm>
                <a:off x="2286000" y="10668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947037DC-D4DE-A447-9666-A5AEAE8306FC}"/>
                  </a:ext>
                </a:extLst>
              </p:cNvPr>
              <p:cNvSpPr/>
              <p:nvPr/>
            </p:nvSpPr>
            <p:spPr>
              <a:xfrm>
                <a:off x="2286000" y="12954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B9A862E-C995-8C4B-976A-8BB3EAEFED7C}"/>
                  </a:ext>
                </a:extLst>
              </p:cNvPr>
              <p:cNvSpPr/>
              <p:nvPr/>
            </p:nvSpPr>
            <p:spPr>
              <a:xfrm>
                <a:off x="2286000" y="15240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045472B7-F9C6-0942-989E-A3468C91FDAB}"/>
                  </a:ext>
                </a:extLst>
              </p:cNvPr>
              <p:cNvSpPr/>
              <p:nvPr/>
            </p:nvSpPr>
            <p:spPr>
              <a:xfrm>
                <a:off x="2286000" y="17526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CA3842A-071E-B54F-AF26-305EE1AA4E59}"/>
                </a:ext>
              </a:extLst>
            </p:cNvPr>
            <p:cNvGrpSpPr/>
            <p:nvPr/>
          </p:nvGrpSpPr>
          <p:grpSpPr>
            <a:xfrm rot="16200000">
              <a:off x="4803383" y="2779571"/>
              <a:ext cx="327958" cy="445502"/>
              <a:chOff x="3581400" y="1065143"/>
              <a:chExt cx="457200" cy="685800"/>
            </a:xfrm>
            <a:solidFill>
              <a:srgbClr val="A200F1"/>
            </a:solidFill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A5CC6F1-6BBC-AE44-871B-85521249A57F}"/>
                  </a:ext>
                </a:extLst>
              </p:cNvPr>
              <p:cNvSpPr/>
              <p:nvPr/>
            </p:nvSpPr>
            <p:spPr>
              <a:xfrm>
                <a:off x="35814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7FFC1C29-809E-CB40-8DC6-8AD4F7B3A5F0}"/>
                  </a:ext>
                </a:extLst>
              </p:cNvPr>
              <p:cNvSpPr/>
              <p:nvPr/>
            </p:nvSpPr>
            <p:spPr>
              <a:xfrm>
                <a:off x="35814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CF8BCA79-4D3A-7142-A33A-777B18072352}"/>
                  </a:ext>
                </a:extLst>
              </p:cNvPr>
              <p:cNvSpPr/>
              <p:nvPr/>
            </p:nvSpPr>
            <p:spPr>
              <a:xfrm>
                <a:off x="3581400" y="15223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86A9A12-B0E8-5646-A503-F5B2F1544C6B}"/>
                  </a:ext>
                </a:extLst>
              </p:cNvPr>
              <p:cNvSpPr/>
              <p:nvPr/>
            </p:nvSpPr>
            <p:spPr>
              <a:xfrm>
                <a:off x="38100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6B4257D-A367-3844-843F-B417E07652D6}"/>
                </a:ext>
              </a:extLst>
            </p:cNvPr>
            <p:cNvGrpSpPr/>
            <p:nvPr/>
          </p:nvGrpSpPr>
          <p:grpSpPr>
            <a:xfrm rot="16200000">
              <a:off x="5368163" y="3880565"/>
              <a:ext cx="331523" cy="446578"/>
              <a:chOff x="4572000" y="1065143"/>
              <a:chExt cx="462170" cy="687456"/>
            </a:xfrm>
            <a:solidFill>
              <a:srgbClr val="1200F1"/>
            </a:solidFill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990C3BF-BDB3-654A-BC22-B380B21E40E7}"/>
                  </a:ext>
                </a:extLst>
              </p:cNvPr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3DF703E-A30B-3A4D-9DCC-7B7C2FCE8799}"/>
                  </a:ext>
                </a:extLst>
              </p:cNvPr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E8630FD3-070C-8240-B2CA-BA5B1040FE84}"/>
                  </a:ext>
                </a:extLst>
              </p:cNvPr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9AC6C674-EF2C-7349-AD44-135405D5BBA8}"/>
                  </a:ext>
                </a:extLst>
              </p:cNvPr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FCAD0F9-B516-2B46-AF36-BF3429139928}"/>
                </a:ext>
              </a:extLst>
            </p:cNvPr>
            <p:cNvGrpSpPr/>
            <p:nvPr/>
          </p:nvGrpSpPr>
          <p:grpSpPr>
            <a:xfrm>
              <a:off x="5459136" y="3771738"/>
              <a:ext cx="300230" cy="330333"/>
              <a:chOff x="7991060" y="828507"/>
              <a:chExt cx="462170" cy="460512"/>
            </a:xfrm>
            <a:solidFill>
              <a:srgbClr val="F1F001"/>
            </a:solidFill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F22F991-435A-B24F-B728-A20B076BE186}"/>
                  </a:ext>
                </a:extLst>
              </p:cNvPr>
              <p:cNvSpPr/>
              <p:nvPr/>
            </p:nvSpPr>
            <p:spPr>
              <a:xfrm>
                <a:off x="799106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4C5832F-7050-264B-83F1-E7B6CD4CF308}"/>
                  </a:ext>
                </a:extLst>
              </p:cNvPr>
              <p:cNvSpPr/>
              <p:nvPr/>
            </p:nvSpPr>
            <p:spPr>
              <a:xfrm>
                <a:off x="7991060" y="828507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D647527-3D86-5245-9276-58C099001036}"/>
                  </a:ext>
                </a:extLst>
              </p:cNvPr>
              <p:cNvSpPr/>
              <p:nvPr/>
            </p:nvSpPr>
            <p:spPr>
              <a:xfrm>
                <a:off x="8224630" y="83016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3AD6794A-A627-F54B-A729-52A4ED842139}"/>
                  </a:ext>
                </a:extLst>
              </p:cNvPr>
              <p:cNvSpPr/>
              <p:nvPr/>
            </p:nvSpPr>
            <p:spPr>
              <a:xfrm>
                <a:off x="822463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58CF1A37-E94A-3147-8169-89C6A15EDE98}"/>
              </a:ext>
            </a:extLst>
          </p:cNvPr>
          <p:cNvSpPr txBox="1"/>
          <p:nvPr/>
        </p:nvSpPr>
        <p:spPr>
          <a:xfrm>
            <a:off x="5510458" y="4504551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DROP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6E33C45-B494-7C4D-829D-E7D3A404CD5C}"/>
              </a:ext>
            </a:extLst>
          </p:cNvPr>
          <p:cNvSpPr txBox="1"/>
          <p:nvPr/>
        </p:nvSpPr>
        <p:spPr>
          <a:xfrm>
            <a:off x="7157951" y="4504551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RIGHT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EB8C9B4-3B3B-DB41-85BD-97E8F62F1A44}"/>
              </a:ext>
            </a:extLst>
          </p:cNvPr>
          <p:cNvGrpSpPr/>
          <p:nvPr/>
        </p:nvGrpSpPr>
        <p:grpSpPr>
          <a:xfrm>
            <a:off x="6467771" y="2573415"/>
            <a:ext cx="1457029" cy="1696201"/>
            <a:chOff x="6467771" y="2573415"/>
            <a:chExt cx="1457029" cy="1696201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2681822-6550-234D-A8F2-65E2F3E78D67}"/>
                </a:ext>
              </a:extLst>
            </p:cNvPr>
            <p:cNvSpPr/>
            <p:nvPr/>
          </p:nvSpPr>
          <p:spPr>
            <a:xfrm>
              <a:off x="7033795" y="2629827"/>
              <a:ext cx="891005" cy="163978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FE29246-6795-C74B-B587-C34B99225B81}"/>
                </a:ext>
              </a:extLst>
            </p:cNvPr>
            <p:cNvSpPr txBox="1"/>
            <p:nvPr/>
          </p:nvSpPr>
          <p:spPr>
            <a:xfrm>
              <a:off x="6467771" y="2573415"/>
              <a:ext cx="5437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NEXT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0A654F1E-8FE5-EA45-BB51-60E314EBBC93}"/>
                </a:ext>
              </a:extLst>
            </p:cNvPr>
            <p:cNvGrpSpPr/>
            <p:nvPr/>
          </p:nvGrpSpPr>
          <p:grpSpPr>
            <a:xfrm>
              <a:off x="7036405" y="3271861"/>
              <a:ext cx="148501" cy="655915"/>
              <a:chOff x="2286000" y="1066800"/>
              <a:chExt cx="228600" cy="914400"/>
            </a:xfrm>
            <a:solidFill>
              <a:srgbClr val="00E7E6"/>
            </a:solidFill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DEC0D1DA-B96D-CF4C-B807-3C3A62534FDE}"/>
                  </a:ext>
                </a:extLst>
              </p:cNvPr>
              <p:cNvSpPr/>
              <p:nvPr/>
            </p:nvSpPr>
            <p:spPr>
              <a:xfrm>
                <a:off x="2286000" y="10668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4767318-667A-2F48-9E85-E1C5FF80105D}"/>
                  </a:ext>
                </a:extLst>
              </p:cNvPr>
              <p:cNvSpPr/>
              <p:nvPr/>
            </p:nvSpPr>
            <p:spPr>
              <a:xfrm>
                <a:off x="2286000" y="12954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E1F2C062-E2D7-0342-9B14-6B4AD979C7CD}"/>
                  </a:ext>
                </a:extLst>
              </p:cNvPr>
              <p:cNvSpPr/>
              <p:nvPr/>
            </p:nvSpPr>
            <p:spPr>
              <a:xfrm>
                <a:off x="2286000" y="15240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5A32537-F626-4643-AED0-198D413D38A7}"/>
                  </a:ext>
                </a:extLst>
              </p:cNvPr>
              <p:cNvSpPr/>
              <p:nvPr/>
            </p:nvSpPr>
            <p:spPr>
              <a:xfrm>
                <a:off x="2286000" y="17526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E3FE743A-9E48-7A47-AB36-97C0497BE641}"/>
                </a:ext>
              </a:extLst>
            </p:cNvPr>
            <p:cNvGrpSpPr/>
            <p:nvPr/>
          </p:nvGrpSpPr>
          <p:grpSpPr>
            <a:xfrm rot="16200000">
              <a:off x="7254662" y="2578308"/>
              <a:ext cx="327958" cy="445502"/>
              <a:chOff x="3581400" y="1065143"/>
              <a:chExt cx="457200" cy="685800"/>
            </a:xfrm>
            <a:solidFill>
              <a:srgbClr val="A200F1"/>
            </a:solidFill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832117F-18B2-B34D-8747-08CB51ECE847}"/>
                  </a:ext>
                </a:extLst>
              </p:cNvPr>
              <p:cNvSpPr/>
              <p:nvPr/>
            </p:nvSpPr>
            <p:spPr>
              <a:xfrm>
                <a:off x="35814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9DAC3DC-5F5E-9E4F-85D8-B6C9AD1FEDDE}"/>
                  </a:ext>
                </a:extLst>
              </p:cNvPr>
              <p:cNvSpPr/>
              <p:nvPr/>
            </p:nvSpPr>
            <p:spPr>
              <a:xfrm>
                <a:off x="35814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E7A907FA-DF18-9741-8AF2-39E963F316FC}"/>
                  </a:ext>
                </a:extLst>
              </p:cNvPr>
              <p:cNvSpPr/>
              <p:nvPr/>
            </p:nvSpPr>
            <p:spPr>
              <a:xfrm>
                <a:off x="3581400" y="15223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7CDC397C-C069-9648-A226-466DD69E667F}"/>
                  </a:ext>
                </a:extLst>
              </p:cNvPr>
              <p:cNvSpPr/>
              <p:nvPr/>
            </p:nvSpPr>
            <p:spPr>
              <a:xfrm>
                <a:off x="38100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C7DEFCD9-5CD0-D54F-A2AB-7A958251CB72}"/>
                </a:ext>
              </a:extLst>
            </p:cNvPr>
            <p:cNvGrpSpPr/>
            <p:nvPr/>
          </p:nvGrpSpPr>
          <p:grpSpPr>
            <a:xfrm rot="16200000">
              <a:off x="7091323" y="3880565"/>
              <a:ext cx="331523" cy="446578"/>
              <a:chOff x="4572000" y="1065143"/>
              <a:chExt cx="462170" cy="687456"/>
            </a:xfrm>
            <a:solidFill>
              <a:srgbClr val="1200F1"/>
            </a:solidFill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20AB321F-A2A2-9F44-9FD2-7F299E03C59D}"/>
                  </a:ext>
                </a:extLst>
              </p:cNvPr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DB42408-E2A8-8E4E-9729-74CAA4475C16}"/>
                  </a:ext>
                </a:extLst>
              </p:cNvPr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A35E68D-3EF9-EA40-8453-FC2ABA36EFC4}"/>
                  </a:ext>
                </a:extLst>
              </p:cNvPr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EEA12D3E-DE0D-B540-ACBE-2EBE11647497}"/>
                  </a:ext>
                </a:extLst>
              </p:cNvPr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D23BE623-F131-3D42-B301-161A674CEFE6}"/>
                </a:ext>
              </a:extLst>
            </p:cNvPr>
            <p:cNvGrpSpPr/>
            <p:nvPr/>
          </p:nvGrpSpPr>
          <p:grpSpPr>
            <a:xfrm>
              <a:off x="7182296" y="3771738"/>
              <a:ext cx="300230" cy="330333"/>
              <a:chOff x="7991060" y="828507"/>
              <a:chExt cx="462170" cy="460512"/>
            </a:xfrm>
            <a:solidFill>
              <a:srgbClr val="F1F001"/>
            </a:solidFill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17CA6044-CA5B-A74A-B858-ADC161BF44AB}"/>
                  </a:ext>
                </a:extLst>
              </p:cNvPr>
              <p:cNvSpPr/>
              <p:nvPr/>
            </p:nvSpPr>
            <p:spPr>
              <a:xfrm>
                <a:off x="799106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E9C91617-F3EE-1147-BD35-38199C824B00}"/>
                  </a:ext>
                </a:extLst>
              </p:cNvPr>
              <p:cNvSpPr/>
              <p:nvPr/>
            </p:nvSpPr>
            <p:spPr>
              <a:xfrm>
                <a:off x="7991060" y="828507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76AABCCB-03DF-A345-8145-2D99A825B9B5}"/>
                  </a:ext>
                </a:extLst>
              </p:cNvPr>
              <p:cNvSpPr/>
              <p:nvPr/>
            </p:nvSpPr>
            <p:spPr>
              <a:xfrm>
                <a:off x="8224630" y="83016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23BBFD23-E4F0-DC4B-A4CD-EA0A51CE64B3}"/>
                  </a:ext>
                </a:extLst>
              </p:cNvPr>
              <p:cNvSpPr/>
              <p:nvPr/>
            </p:nvSpPr>
            <p:spPr>
              <a:xfrm>
                <a:off x="822463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A642DE8-8049-F644-8D51-29261BBB63C8}"/>
                </a:ext>
              </a:extLst>
            </p:cNvPr>
            <p:cNvGrpSpPr/>
            <p:nvPr/>
          </p:nvGrpSpPr>
          <p:grpSpPr>
            <a:xfrm flipH="1">
              <a:off x="6526908" y="2837749"/>
              <a:ext cx="300230" cy="493124"/>
              <a:chOff x="4572000" y="1065143"/>
              <a:chExt cx="462170" cy="687456"/>
            </a:xfrm>
            <a:solidFill>
              <a:srgbClr val="F1A200"/>
            </a:solidFill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1AD1028F-C74D-8B4D-B558-4501EFBDCB1B}"/>
                  </a:ext>
                </a:extLst>
              </p:cNvPr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9B174D49-07BC-324F-BDA6-00B391BD84FB}"/>
                  </a:ext>
                </a:extLst>
              </p:cNvPr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446BB31-54B4-8943-B7B6-8A3AA9B24C11}"/>
                  </a:ext>
                </a:extLst>
              </p:cNvPr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C1CDDDFD-3514-B04C-A093-D1AC40826CD8}"/>
                  </a:ext>
                </a:extLst>
              </p:cNvPr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4FCC228D-2162-C046-B31E-166F4BA1CAC9}"/>
              </a:ext>
            </a:extLst>
          </p:cNvPr>
          <p:cNvSpPr txBox="1"/>
          <p:nvPr/>
        </p:nvSpPr>
        <p:spPr>
          <a:xfrm>
            <a:off x="152400" y="2571750"/>
            <a:ext cx="901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500D6"/>
                </a:solidFill>
                <a:latin typeface="Calibri"/>
                <a:cs typeface="Calibri"/>
              </a:rPr>
              <a:t>Percept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DBB3C52-39AB-1E42-95D6-083027A3CA74}"/>
              </a:ext>
            </a:extLst>
          </p:cNvPr>
          <p:cNvSpPr txBox="1"/>
          <p:nvPr/>
        </p:nvSpPr>
        <p:spPr>
          <a:xfrm>
            <a:off x="152400" y="441221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500D6"/>
                </a:solidFill>
                <a:latin typeface="Calibri"/>
                <a:cs typeface="Calibri"/>
              </a:rPr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91656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5" grpId="0"/>
      <p:bldP spid="59" grpId="0"/>
      <p:bldP spid="83" grpId="0"/>
      <p:bldP spid="106" grpId="0"/>
      <p:bldP spid="10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82279"/>
            <a:ext cx="8839200" cy="3546873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  <a:sym typeface="Symbol"/>
              </a:rPr>
              <a:t>The </a:t>
            </a:r>
            <a:r>
              <a:rPr lang="en-US" b="1" i="1" dirty="0">
                <a:solidFill>
                  <a:srgbClr val="FF0000"/>
                </a:solidFill>
                <a:latin typeface="Calibri"/>
                <a:cs typeface="Calibri"/>
                <a:sym typeface="Symbol"/>
              </a:rPr>
              <a:t>agent program</a:t>
            </a:r>
            <a:r>
              <a:rPr lang="en-US" dirty="0">
                <a:latin typeface="Calibri"/>
                <a:cs typeface="Calibri"/>
                <a:sym typeface="Symbol"/>
              </a:rPr>
              <a:t> </a:t>
            </a:r>
            <a:r>
              <a:rPr lang="en-US" dirty="0">
                <a:solidFill>
                  <a:srgbClr val="D500D6"/>
                </a:solidFill>
                <a:latin typeface="Baskerville SemiBold Italic"/>
                <a:cs typeface="Baskerville SemiBold Italic"/>
                <a:sym typeface="Symbol"/>
              </a:rPr>
              <a:t>l</a:t>
            </a:r>
            <a:r>
              <a:rPr lang="en-US" dirty="0">
                <a:latin typeface="Calibri"/>
                <a:cs typeface="Calibri"/>
                <a:sym typeface="Symbol"/>
              </a:rPr>
              <a:t> runs on some machine </a:t>
            </a:r>
            <a:r>
              <a:rPr lang="en-US" i="1" dirty="0">
                <a:solidFill>
                  <a:srgbClr val="D500D6"/>
                </a:solidFill>
                <a:latin typeface="Calibri"/>
                <a:cs typeface="Calibri"/>
                <a:sym typeface="Symbol"/>
              </a:rPr>
              <a:t>M</a:t>
            </a:r>
            <a:r>
              <a:rPr lang="en-US" dirty="0">
                <a:latin typeface="Calibri"/>
                <a:cs typeface="Calibri"/>
                <a:sym typeface="Symbol"/>
              </a:rPr>
              <a:t> to </a:t>
            </a:r>
            <a:r>
              <a:rPr lang="en-US" u="sng" dirty="0">
                <a:latin typeface="Calibri"/>
                <a:cs typeface="Calibri"/>
                <a:sym typeface="Symbol"/>
              </a:rPr>
              <a:t>implement</a:t>
            </a:r>
            <a:r>
              <a:rPr lang="en-US" dirty="0">
                <a:latin typeface="Calibri"/>
                <a:cs typeface="Calibri"/>
                <a:sym typeface="Symbol"/>
              </a:rPr>
              <a:t> </a:t>
            </a:r>
            <a:r>
              <a:rPr lang="en-US" i="1" dirty="0">
                <a:solidFill>
                  <a:srgbClr val="D500D6"/>
                </a:solidFill>
                <a:latin typeface="Calibri"/>
                <a:cs typeface="Calibri"/>
                <a:sym typeface="Symbol"/>
              </a:rPr>
              <a:t>f</a:t>
            </a:r>
            <a:r>
              <a:rPr lang="en-US" dirty="0">
                <a:solidFill>
                  <a:schemeClr val="tx1"/>
                </a:solidFill>
                <a:latin typeface="Calibri"/>
                <a:cs typeface="Calibri"/>
                <a:sym typeface="Symbol"/>
              </a:rPr>
              <a:t> :</a:t>
            </a:r>
          </a:p>
          <a:p>
            <a:pPr lvl="1"/>
            <a:r>
              <a:rPr lang="en-US" i="1" dirty="0">
                <a:solidFill>
                  <a:srgbClr val="D500D6"/>
                </a:solidFill>
                <a:latin typeface="Calibri"/>
                <a:cs typeface="Calibri"/>
                <a:sym typeface="Symbol"/>
              </a:rPr>
              <a:t>f </a:t>
            </a:r>
            <a:r>
              <a:rPr lang="en-US" dirty="0">
                <a:solidFill>
                  <a:srgbClr val="D500D6"/>
                </a:solidFill>
                <a:latin typeface="Calibri"/>
                <a:cs typeface="Calibri"/>
                <a:sym typeface="Symbol"/>
              </a:rPr>
              <a:t>= </a:t>
            </a:r>
            <a:r>
              <a:rPr lang="en-US" i="1" dirty="0">
                <a:solidFill>
                  <a:srgbClr val="D500D6"/>
                </a:solidFill>
                <a:latin typeface="Calibri"/>
                <a:cs typeface="Calibri"/>
                <a:sym typeface="Symbol"/>
              </a:rPr>
              <a:t>Agent</a:t>
            </a:r>
            <a:r>
              <a:rPr lang="en-US" dirty="0">
                <a:solidFill>
                  <a:srgbClr val="D500D6"/>
                </a:solidFill>
                <a:latin typeface="Calibri"/>
                <a:cs typeface="Calibri"/>
                <a:sym typeface="Symbol"/>
              </a:rPr>
              <a:t>(</a:t>
            </a:r>
            <a:r>
              <a:rPr lang="en-US" dirty="0" err="1">
                <a:solidFill>
                  <a:srgbClr val="D500D6"/>
                </a:solidFill>
                <a:latin typeface="Baskerville SemiBold Italic"/>
                <a:cs typeface="Baskerville SemiBold Italic"/>
                <a:sym typeface="Symbol"/>
              </a:rPr>
              <a:t>l</a:t>
            </a:r>
            <a:r>
              <a:rPr lang="en-US" i="1" dirty="0" err="1">
                <a:solidFill>
                  <a:srgbClr val="D500D6"/>
                </a:solidFill>
                <a:latin typeface="Calibri"/>
                <a:cs typeface="Calibri"/>
                <a:sym typeface="Symbol"/>
              </a:rPr>
              <a:t>,M</a:t>
            </a:r>
            <a:r>
              <a:rPr lang="en-US" dirty="0">
                <a:solidFill>
                  <a:srgbClr val="D500D6"/>
                </a:solidFill>
                <a:latin typeface="Calibri"/>
                <a:cs typeface="Calibri"/>
                <a:sym typeface="Symbol"/>
              </a:rPr>
              <a:t>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/>
                <a:cs typeface="Calibri"/>
                <a:sym typeface="Symbol"/>
              </a:rPr>
              <a:t>Real machines have limited speed and memory, introducing delay, so agent function </a:t>
            </a:r>
            <a:r>
              <a:rPr lang="en-US" i="1" dirty="0">
                <a:solidFill>
                  <a:srgbClr val="D500D6"/>
                </a:solidFill>
                <a:latin typeface="Calibri"/>
                <a:cs typeface="Calibri"/>
                <a:sym typeface="Symbol"/>
              </a:rPr>
              <a:t>f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  <a:sym typeface="Symbol"/>
              </a:rPr>
              <a:t> depends on </a:t>
            </a:r>
            <a:r>
              <a:rPr lang="en-US" i="1" dirty="0">
                <a:solidFill>
                  <a:srgbClr val="D500D6"/>
                </a:solidFill>
                <a:latin typeface="Calibri"/>
                <a:cs typeface="Calibri"/>
                <a:sym typeface="Symbol"/>
              </a:rPr>
              <a:t>M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  <a:sym typeface="Symbol"/>
              </a:rPr>
              <a:t> as well as </a:t>
            </a:r>
            <a:r>
              <a:rPr lang="en-US" dirty="0">
                <a:solidFill>
                  <a:srgbClr val="D500D6"/>
                </a:solidFill>
                <a:latin typeface="Baskerville SemiBold Italic"/>
                <a:cs typeface="Baskerville SemiBold Italic"/>
                <a:sym typeface="Symbol"/>
              </a:rPr>
              <a:t>l</a:t>
            </a:r>
            <a:endParaRPr lang="en-US" dirty="0">
              <a:solidFill>
                <a:srgbClr val="000000"/>
              </a:solidFill>
              <a:latin typeface="Calibri"/>
              <a:cs typeface="Calibri"/>
              <a:sym typeface="Symbol"/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624DB86-15B9-9C46-8E7D-339467B50B07}"/>
              </a:ext>
            </a:extLst>
          </p:cNvPr>
          <p:cNvGrpSpPr/>
          <p:nvPr/>
        </p:nvGrpSpPr>
        <p:grpSpPr>
          <a:xfrm>
            <a:off x="1295400" y="2802015"/>
            <a:ext cx="1457029" cy="1696201"/>
            <a:chOff x="1295400" y="2802015"/>
            <a:chExt cx="1457029" cy="169620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D29DA6B-5CE4-8449-94DF-AF4E07490FB4}"/>
                </a:ext>
              </a:extLst>
            </p:cNvPr>
            <p:cNvSpPr/>
            <p:nvPr/>
          </p:nvSpPr>
          <p:spPr>
            <a:xfrm>
              <a:off x="1861424" y="2858427"/>
              <a:ext cx="891005" cy="163978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5B47D6-A121-6643-9449-B282EF520DD9}"/>
                </a:ext>
              </a:extLst>
            </p:cNvPr>
            <p:cNvSpPr txBox="1"/>
            <p:nvPr/>
          </p:nvSpPr>
          <p:spPr>
            <a:xfrm>
              <a:off x="1295400" y="2802015"/>
              <a:ext cx="5437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NEXT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D423259-4CED-EB48-AE8F-40C3F930981F}"/>
                </a:ext>
              </a:extLst>
            </p:cNvPr>
            <p:cNvGrpSpPr/>
            <p:nvPr/>
          </p:nvGrpSpPr>
          <p:grpSpPr>
            <a:xfrm>
              <a:off x="2158426" y="2858427"/>
              <a:ext cx="148501" cy="655915"/>
              <a:chOff x="2286000" y="1066800"/>
              <a:chExt cx="228600" cy="914400"/>
            </a:xfrm>
            <a:solidFill>
              <a:srgbClr val="00E7E6"/>
            </a:solidFill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81C18AF-0DD1-F04B-AE1D-16A17DCBB8DB}"/>
                  </a:ext>
                </a:extLst>
              </p:cNvPr>
              <p:cNvSpPr/>
              <p:nvPr/>
            </p:nvSpPr>
            <p:spPr>
              <a:xfrm>
                <a:off x="2286000" y="10668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DD5E9CB-B6BE-624E-BE59-D380819828C2}"/>
                  </a:ext>
                </a:extLst>
              </p:cNvPr>
              <p:cNvSpPr/>
              <p:nvPr/>
            </p:nvSpPr>
            <p:spPr>
              <a:xfrm>
                <a:off x="2286000" y="12954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F317B2D-509B-1C41-AF37-CBD59C35A6B0}"/>
                  </a:ext>
                </a:extLst>
              </p:cNvPr>
              <p:cNvSpPr/>
              <p:nvPr/>
            </p:nvSpPr>
            <p:spPr>
              <a:xfrm>
                <a:off x="2286000" y="15240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37BAE1C-34C1-0548-98FB-2050FA2AB176}"/>
                  </a:ext>
                </a:extLst>
              </p:cNvPr>
              <p:cNvSpPr/>
              <p:nvPr/>
            </p:nvSpPr>
            <p:spPr>
              <a:xfrm>
                <a:off x="2286000" y="17526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70D20AD-29A0-4F44-9F37-DA7B7C80F906}"/>
                </a:ext>
              </a:extLst>
            </p:cNvPr>
            <p:cNvGrpSpPr/>
            <p:nvPr/>
          </p:nvGrpSpPr>
          <p:grpSpPr>
            <a:xfrm rot="16200000">
              <a:off x="1354172" y="3008171"/>
              <a:ext cx="327958" cy="445502"/>
              <a:chOff x="3581400" y="1065143"/>
              <a:chExt cx="457200" cy="685800"/>
            </a:xfrm>
            <a:solidFill>
              <a:srgbClr val="A200F1"/>
            </a:solidFill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973FEBA-8444-B745-A90E-881A6865E6F9}"/>
                  </a:ext>
                </a:extLst>
              </p:cNvPr>
              <p:cNvSpPr/>
              <p:nvPr/>
            </p:nvSpPr>
            <p:spPr>
              <a:xfrm>
                <a:off x="35814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9D4AD66-358E-5544-8C96-6EE3CA9828C3}"/>
                  </a:ext>
                </a:extLst>
              </p:cNvPr>
              <p:cNvSpPr/>
              <p:nvPr/>
            </p:nvSpPr>
            <p:spPr>
              <a:xfrm>
                <a:off x="35814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87FB3D1-D7BE-2F4C-9821-8E2C4ABDC36A}"/>
                  </a:ext>
                </a:extLst>
              </p:cNvPr>
              <p:cNvSpPr/>
              <p:nvPr/>
            </p:nvSpPr>
            <p:spPr>
              <a:xfrm>
                <a:off x="3581400" y="15223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6CA7C5F-7D7B-044E-BF5E-AAD12B4C7CB0}"/>
                  </a:ext>
                </a:extLst>
              </p:cNvPr>
              <p:cNvSpPr/>
              <p:nvPr/>
            </p:nvSpPr>
            <p:spPr>
              <a:xfrm>
                <a:off x="38100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37596B9-F19E-9D43-8CA3-4493FD0C8AF5}"/>
                </a:ext>
              </a:extLst>
            </p:cNvPr>
            <p:cNvGrpSpPr/>
            <p:nvPr/>
          </p:nvGrpSpPr>
          <p:grpSpPr>
            <a:xfrm rot="16200000">
              <a:off x="1918952" y="4109165"/>
              <a:ext cx="331523" cy="446578"/>
              <a:chOff x="4572000" y="1065143"/>
              <a:chExt cx="462170" cy="687456"/>
            </a:xfrm>
            <a:solidFill>
              <a:srgbClr val="1200F1"/>
            </a:solidFill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239C27D-85D9-F047-9177-B1C36E6EBA44}"/>
                  </a:ext>
                </a:extLst>
              </p:cNvPr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8CBEE10-7766-6E4F-905D-99A58D52CEE2}"/>
                  </a:ext>
                </a:extLst>
              </p:cNvPr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A0A7840-11F3-AF4E-A252-5AED54E1291E}"/>
                  </a:ext>
                </a:extLst>
              </p:cNvPr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103953D-1559-B946-B3CB-32EFC46CD5A4}"/>
                  </a:ext>
                </a:extLst>
              </p:cNvPr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F00686F-3185-ED4D-86C2-81257190C2EF}"/>
                </a:ext>
              </a:extLst>
            </p:cNvPr>
            <p:cNvGrpSpPr/>
            <p:nvPr/>
          </p:nvGrpSpPr>
          <p:grpSpPr>
            <a:xfrm>
              <a:off x="2009925" y="4000338"/>
              <a:ext cx="300230" cy="330333"/>
              <a:chOff x="7991060" y="828507"/>
              <a:chExt cx="462170" cy="460512"/>
            </a:xfrm>
            <a:solidFill>
              <a:srgbClr val="F1F001"/>
            </a:solidFill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8EAC51F-115B-8C49-8C6A-1ABC93B02F62}"/>
                  </a:ext>
                </a:extLst>
              </p:cNvPr>
              <p:cNvSpPr/>
              <p:nvPr/>
            </p:nvSpPr>
            <p:spPr>
              <a:xfrm>
                <a:off x="799106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9DE3945-7150-ED4A-BEF9-474DA9691A96}"/>
                  </a:ext>
                </a:extLst>
              </p:cNvPr>
              <p:cNvSpPr/>
              <p:nvPr/>
            </p:nvSpPr>
            <p:spPr>
              <a:xfrm>
                <a:off x="7991060" y="828507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359D375-36BE-6C48-B26D-259D55AB830D}"/>
                  </a:ext>
                </a:extLst>
              </p:cNvPr>
              <p:cNvSpPr/>
              <p:nvPr/>
            </p:nvSpPr>
            <p:spPr>
              <a:xfrm>
                <a:off x="8224630" y="83016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6C5B82F-FD46-3746-9590-44EEC16C9939}"/>
                  </a:ext>
                </a:extLst>
              </p:cNvPr>
              <p:cNvSpPr/>
              <p:nvPr/>
            </p:nvSpPr>
            <p:spPr>
              <a:xfrm>
                <a:off x="822463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8443264-4B5C-BD4A-803F-B9CE41A76CF9}"/>
              </a:ext>
            </a:extLst>
          </p:cNvPr>
          <p:cNvSpPr txBox="1"/>
          <p:nvPr/>
        </p:nvSpPr>
        <p:spPr>
          <a:xfrm>
            <a:off x="2061246" y="4733151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NOOP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EFBC492-245A-484F-9452-93AE99E7ED02}"/>
              </a:ext>
            </a:extLst>
          </p:cNvPr>
          <p:cNvGrpSpPr/>
          <p:nvPr/>
        </p:nvGrpSpPr>
        <p:grpSpPr>
          <a:xfrm>
            <a:off x="3021452" y="2802015"/>
            <a:ext cx="1457029" cy="1696201"/>
            <a:chOff x="3021452" y="2802015"/>
            <a:chExt cx="1457029" cy="169620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424CDCE-4A20-8248-B482-1BD96D8B11DF}"/>
                </a:ext>
              </a:extLst>
            </p:cNvPr>
            <p:cNvSpPr/>
            <p:nvPr/>
          </p:nvSpPr>
          <p:spPr>
            <a:xfrm>
              <a:off x="3587476" y="2858427"/>
              <a:ext cx="891005" cy="163978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547AB15-9956-404B-9690-451D70F7D0F3}"/>
                </a:ext>
              </a:extLst>
            </p:cNvPr>
            <p:cNvSpPr txBox="1"/>
            <p:nvPr/>
          </p:nvSpPr>
          <p:spPr>
            <a:xfrm>
              <a:off x="3021452" y="2802015"/>
              <a:ext cx="5437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NEXT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FA22A19-9B75-4840-899D-6D79142AD872}"/>
                </a:ext>
              </a:extLst>
            </p:cNvPr>
            <p:cNvGrpSpPr/>
            <p:nvPr/>
          </p:nvGrpSpPr>
          <p:grpSpPr>
            <a:xfrm>
              <a:off x="3884477" y="3008525"/>
              <a:ext cx="148501" cy="655915"/>
              <a:chOff x="2286000" y="1066800"/>
              <a:chExt cx="228600" cy="914400"/>
            </a:xfrm>
            <a:solidFill>
              <a:srgbClr val="00E7E6"/>
            </a:solidFill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305DA8C-F003-2E48-A86F-FB8FCB4F8FF8}"/>
                  </a:ext>
                </a:extLst>
              </p:cNvPr>
              <p:cNvSpPr/>
              <p:nvPr/>
            </p:nvSpPr>
            <p:spPr>
              <a:xfrm>
                <a:off x="2286000" y="10668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BD6DD64-4848-294C-A76E-81D2B1F82A20}"/>
                  </a:ext>
                </a:extLst>
              </p:cNvPr>
              <p:cNvSpPr/>
              <p:nvPr/>
            </p:nvSpPr>
            <p:spPr>
              <a:xfrm>
                <a:off x="2286000" y="12954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698D8E4-66FB-3D45-A23D-392DCDF8F70F}"/>
                  </a:ext>
                </a:extLst>
              </p:cNvPr>
              <p:cNvSpPr/>
              <p:nvPr/>
            </p:nvSpPr>
            <p:spPr>
              <a:xfrm>
                <a:off x="2286000" y="15240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BC321C1-8540-D24A-BDB0-813F4BA103B1}"/>
                  </a:ext>
                </a:extLst>
              </p:cNvPr>
              <p:cNvSpPr/>
              <p:nvPr/>
            </p:nvSpPr>
            <p:spPr>
              <a:xfrm>
                <a:off x="2286000" y="17526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7BF1B59-87B0-9E4F-B105-DEFADE43356A}"/>
                </a:ext>
              </a:extLst>
            </p:cNvPr>
            <p:cNvGrpSpPr/>
            <p:nvPr/>
          </p:nvGrpSpPr>
          <p:grpSpPr>
            <a:xfrm rot="16200000">
              <a:off x="3080224" y="3008171"/>
              <a:ext cx="327958" cy="445502"/>
              <a:chOff x="3581400" y="1065143"/>
              <a:chExt cx="457200" cy="685800"/>
            </a:xfrm>
            <a:solidFill>
              <a:srgbClr val="A200F1"/>
            </a:solidFill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E372F2C-A659-8B4A-95D8-96B2BEB4EC50}"/>
                  </a:ext>
                </a:extLst>
              </p:cNvPr>
              <p:cNvSpPr/>
              <p:nvPr/>
            </p:nvSpPr>
            <p:spPr>
              <a:xfrm>
                <a:off x="35814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F235FE9-2D69-6946-AFDD-4E09CFE54DFB}"/>
                  </a:ext>
                </a:extLst>
              </p:cNvPr>
              <p:cNvSpPr/>
              <p:nvPr/>
            </p:nvSpPr>
            <p:spPr>
              <a:xfrm>
                <a:off x="35814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3098815-DA42-6640-BCE9-5B4C0703D4D9}"/>
                  </a:ext>
                </a:extLst>
              </p:cNvPr>
              <p:cNvSpPr/>
              <p:nvPr/>
            </p:nvSpPr>
            <p:spPr>
              <a:xfrm>
                <a:off x="3581400" y="15223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4FD88DF-3972-964F-9922-3ECDE32A3678}"/>
                  </a:ext>
                </a:extLst>
              </p:cNvPr>
              <p:cNvSpPr/>
              <p:nvPr/>
            </p:nvSpPr>
            <p:spPr>
              <a:xfrm>
                <a:off x="38100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2E1B178-CE88-144A-A565-003A4571A06E}"/>
                </a:ext>
              </a:extLst>
            </p:cNvPr>
            <p:cNvGrpSpPr/>
            <p:nvPr/>
          </p:nvGrpSpPr>
          <p:grpSpPr>
            <a:xfrm rot="16200000">
              <a:off x="3645004" y="4109165"/>
              <a:ext cx="331523" cy="446578"/>
              <a:chOff x="4572000" y="1065143"/>
              <a:chExt cx="462170" cy="687456"/>
            </a:xfrm>
            <a:solidFill>
              <a:srgbClr val="1200F1"/>
            </a:solidFill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773B46F-E656-F642-9449-DCA8FC19F6EA}"/>
                  </a:ext>
                </a:extLst>
              </p:cNvPr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F5353A9-713B-BF42-9BC1-72DE4733428E}"/>
                  </a:ext>
                </a:extLst>
              </p:cNvPr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BC5F70F-6E48-264A-9AAB-56530E903043}"/>
                  </a:ext>
                </a:extLst>
              </p:cNvPr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5445039-C2EC-DB41-822F-AE9C95380DAC}"/>
                  </a:ext>
                </a:extLst>
              </p:cNvPr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44AD965-C0B8-F446-A4CB-0324CB9C2718}"/>
                </a:ext>
              </a:extLst>
            </p:cNvPr>
            <p:cNvGrpSpPr/>
            <p:nvPr/>
          </p:nvGrpSpPr>
          <p:grpSpPr>
            <a:xfrm>
              <a:off x="3735977" y="4000338"/>
              <a:ext cx="300230" cy="330333"/>
              <a:chOff x="7991060" y="828507"/>
              <a:chExt cx="462170" cy="460512"/>
            </a:xfrm>
            <a:solidFill>
              <a:srgbClr val="F1F001"/>
            </a:solidFill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B2897C7-2E11-F242-B245-C103611E3AA5}"/>
                  </a:ext>
                </a:extLst>
              </p:cNvPr>
              <p:cNvSpPr/>
              <p:nvPr/>
            </p:nvSpPr>
            <p:spPr>
              <a:xfrm>
                <a:off x="799106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048C6E0-28CD-8C48-B9FE-9E926CFE885E}"/>
                  </a:ext>
                </a:extLst>
              </p:cNvPr>
              <p:cNvSpPr/>
              <p:nvPr/>
            </p:nvSpPr>
            <p:spPr>
              <a:xfrm>
                <a:off x="7991060" y="828507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A061C64-3E75-AE4D-9028-57F6780EDAB6}"/>
                  </a:ext>
                </a:extLst>
              </p:cNvPr>
              <p:cNvSpPr/>
              <p:nvPr/>
            </p:nvSpPr>
            <p:spPr>
              <a:xfrm>
                <a:off x="8224630" y="83016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DAEFB73-0030-DB4B-8E8B-837C5AB34FE3}"/>
                  </a:ext>
                </a:extLst>
              </p:cNvPr>
              <p:cNvSpPr/>
              <p:nvPr/>
            </p:nvSpPr>
            <p:spPr>
              <a:xfrm>
                <a:off x="822463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BE2FDE32-F849-D84B-A00A-EAE566CBA2EB}"/>
              </a:ext>
            </a:extLst>
          </p:cNvPr>
          <p:cNvSpPr txBox="1"/>
          <p:nvPr/>
        </p:nvSpPr>
        <p:spPr>
          <a:xfrm>
            <a:off x="3787298" y="4733151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NOOP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7398E17-57AB-3A4E-BDED-A2A01BD1568F}"/>
              </a:ext>
            </a:extLst>
          </p:cNvPr>
          <p:cNvGrpSpPr/>
          <p:nvPr/>
        </p:nvGrpSpPr>
        <p:grpSpPr>
          <a:xfrm>
            <a:off x="4744611" y="2802015"/>
            <a:ext cx="1457029" cy="1696201"/>
            <a:chOff x="4744611" y="2802015"/>
            <a:chExt cx="1457029" cy="169620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F9CDCA9-B256-254B-8040-1CED755D77CF}"/>
                </a:ext>
              </a:extLst>
            </p:cNvPr>
            <p:cNvSpPr/>
            <p:nvPr/>
          </p:nvSpPr>
          <p:spPr>
            <a:xfrm>
              <a:off x="5310635" y="2858427"/>
              <a:ext cx="891005" cy="163978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5953AB8-A503-1745-8C95-5EE031136C60}"/>
                </a:ext>
              </a:extLst>
            </p:cNvPr>
            <p:cNvSpPr txBox="1"/>
            <p:nvPr/>
          </p:nvSpPr>
          <p:spPr>
            <a:xfrm>
              <a:off x="4744611" y="2802015"/>
              <a:ext cx="5437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NEXT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607B82B-944B-0B4F-BC58-7E236BE79065}"/>
                </a:ext>
              </a:extLst>
            </p:cNvPr>
            <p:cNvGrpSpPr/>
            <p:nvPr/>
          </p:nvGrpSpPr>
          <p:grpSpPr>
            <a:xfrm>
              <a:off x="5608712" y="3184985"/>
              <a:ext cx="148501" cy="655915"/>
              <a:chOff x="2286000" y="1066800"/>
              <a:chExt cx="228600" cy="914400"/>
            </a:xfrm>
            <a:solidFill>
              <a:srgbClr val="00E7E6"/>
            </a:solidFill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6A368BCA-07AA-0A46-8E1C-1B0C52FDFBE7}"/>
                  </a:ext>
                </a:extLst>
              </p:cNvPr>
              <p:cNvSpPr/>
              <p:nvPr/>
            </p:nvSpPr>
            <p:spPr>
              <a:xfrm>
                <a:off x="2286000" y="10668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82CC27E-45AF-6348-88C0-3A37BDE7E17E}"/>
                  </a:ext>
                </a:extLst>
              </p:cNvPr>
              <p:cNvSpPr/>
              <p:nvPr/>
            </p:nvSpPr>
            <p:spPr>
              <a:xfrm>
                <a:off x="2286000" y="12954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DF759482-AD00-FF49-AB9C-382D271749CB}"/>
                  </a:ext>
                </a:extLst>
              </p:cNvPr>
              <p:cNvSpPr/>
              <p:nvPr/>
            </p:nvSpPr>
            <p:spPr>
              <a:xfrm>
                <a:off x="2286000" y="15240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DAD0350-6294-D443-931F-04FE55F6E3F2}"/>
                  </a:ext>
                </a:extLst>
              </p:cNvPr>
              <p:cNvSpPr/>
              <p:nvPr/>
            </p:nvSpPr>
            <p:spPr>
              <a:xfrm>
                <a:off x="2286000" y="17526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9EF73E4-F6AA-E54A-B7E3-C6F17B24D980}"/>
                </a:ext>
              </a:extLst>
            </p:cNvPr>
            <p:cNvGrpSpPr/>
            <p:nvPr/>
          </p:nvGrpSpPr>
          <p:grpSpPr>
            <a:xfrm rot="16200000">
              <a:off x="4803383" y="3008171"/>
              <a:ext cx="327958" cy="445502"/>
              <a:chOff x="3581400" y="1065143"/>
              <a:chExt cx="457200" cy="685800"/>
            </a:xfrm>
            <a:solidFill>
              <a:srgbClr val="A200F1"/>
            </a:solidFill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9128A1C-6A9D-1749-998E-2F6C266320FE}"/>
                  </a:ext>
                </a:extLst>
              </p:cNvPr>
              <p:cNvSpPr/>
              <p:nvPr/>
            </p:nvSpPr>
            <p:spPr>
              <a:xfrm>
                <a:off x="35814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C88536F-B12C-F242-BFB8-FF7D2405CD79}"/>
                  </a:ext>
                </a:extLst>
              </p:cNvPr>
              <p:cNvSpPr/>
              <p:nvPr/>
            </p:nvSpPr>
            <p:spPr>
              <a:xfrm>
                <a:off x="35814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83C930E-38C7-8040-9190-A42B39E8BB9A}"/>
                  </a:ext>
                </a:extLst>
              </p:cNvPr>
              <p:cNvSpPr/>
              <p:nvPr/>
            </p:nvSpPr>
            <p:spPr>
              <a:xfrm>
                <a:off x="3581400" y="15223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5351552-74FF-8949-BB33-DC4347938422}"/>
                  </a:ext>
                </a:extLst>
              </p:cNvPr>
              <p:cNvSpPr/>
              <p:nvPr/>
            </p:nvSpPr>
            <p:spPr>
              <a:xfrm>
                <a:off x="38100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3CB2F13-482D-B24A-9D68-A337A3EA159E}"/>
                </a:ext>
              </a:extLst>
            </p:cNvPr>
            <p:cNvGrpSpPr/>
            <p:nvPr/>
          </p:nvGrpSpPr>
          <p:grpSpPr>
            <a:xfrm rot="16200000">
              <a:off x="5368163" y="4109165"/>
              <a:ext cx="331523" cy="446578"/>
              <a:chOff x="4572000" y="1065143"/>
              <a:chExt cx="462170" cy="687456"/>
            </a:xfrm>
            <a:solidFill>
              <a:srgbClr val="1200F1"/>
            </a:solidFill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DD6347D-6FBC-1242-AB1F-4BB4BDCAD1F4}"/>
                  </a:ext>
                </a:extLst>
              </p:cNvPr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4246152-92C6-EB41-A853-04517C9565F6}"/>
                  </a:ext>
                </a:extLst>
              </p:cNvPr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CBA0E76-D324-2B44-81B9-7AFA268F55F2}"/>
                  </a:ext>
                </a:extLst>
              </p:cNvPr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9AA9080A-EDAB-534C-AFCA-D84124FF8567}"/>
                  </a:ext>
                </a:extLst>
              </p:cNvPr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C35C5A1-5043-2544-8095-AC2688B3F8F5}"/>
                </a:ext>
              </a:extLst>
            </p:cNvPr>
            <p:cNvGrpSpPr/>
            <p:nvPr/>
          </p:nvGrpSpPr>
          <p:grpSpPr>
            <a:xfrm>
              <a:off x="5459136" y="4000338"/>
              <a:ext cx="300230" cy="330333"/>
              <a:chOff x="7991060" y="828507"/>
              <a:chExt cx="462170" cy="460512"/>
            </a:xfrm>
            <a:solidFill>
              <a:srgbClr val="F1F001"/>
            </a:solidFill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7759CBF-2258-A04D-8F79-3D638BABD584}"/>
                  </a:ext>
                </a:extLst>
              </p:cNvPr>
              <p:cNvSpPr/>
              <p:nvPr/>
            </p:nvSpPr>
            <p:spPr>
              <a:xfrm>
                <a:off x="799106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F9841AD-BD93-474F-A708-9BFBE7285EA9}"/>
                  </a:ext>
                </a:extLst>
              </p:cNvPr>
              <p:cNvSpPr/>
              <p:nvPr/>
            </p:nvSpPr>
            <p:spPr>
              <a:xfrm>
                <a:off x="7991060" y="828507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F503FC0-1AF4-6D49-9E8A-3031DED04763}"/>
                  </a:ext>
                </a:extLst>
              </p:cNvPr>
              <p:cNvSpPr/>
              <p:nvPr/>
            </p:nvSpPr>
            <p:spPr>
              <a:xfrm>
                <a:off x="8224630" y="83016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AA07DBE-A562-F545-835C-11E0A77815AC}"/>
                  </a:ext>
                </a:extLst>
              </p:cNvPr>
              <p:cNvSpPr/>
              <p:nvPr/>
            </p:nvSpPr>
            <p:spPr>
              <a:xfrm>
                <a:off x="822463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F77D4DA8-1C8F-D547-8894-7A3165946E48}"/>
              </a:ext>
            </a:extLst>
          </p:cNvPr>
          <p:cNvSpPr txBox="1"/>
          <p:nvPr/>
        </p:nvSpPr>
        <p:spPr>
          <a:xfrm>
            <a:off x="5510458" y="4733151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NOOP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B6DDEDF-7CE7-B84A-A3CA-4B549F23675C}"/>
              </a:ext>
            </a:extLst>
          </p:cNvPr>
          <p:cNvSpPr txBox="1"/>
          <p:nvPr/>
        </p:nvSpPr>
        <p:spPr>
          <a:xfrm>
            <a:off x="7157951" y="4733151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LEFT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21DCF9D-3B50-E44F-B696-C031048F9606}"/>
              </a:ext>
            </a:extLst>
          </p:cNvPr>
          <p:cNvGrpSpPr/>
          <p:nvPr/>
        </p:nvGrpSpPr>
        <p:grpSpPr>
          <a:xfrm>
            <a:off x="6467771" y="2802015"/>
            <a:ext cx="1457029" cy="1696201"/>
            <a:chOff x="6467771" y="2802015"/>
            <a:chExt cx="1457029" cy="1696201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4CDDA2B-2D70-E040-BBD2-1F2A4C58C174}"/>
                </a:ext>
              </a:extLst>
            </p:cNvPr>
            <p:cNvSpPr/>
            <p:nvPr/>
          </p:nvSpPr>
          <p:spPr>
            <a:xfrm>
              <a:off x="7033795" y="2858427"/>
              <a:ext cx="891005" cy="163978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397F37B-53F1-E347-9EA2-44FC9432AF37}"/>
                </a:ext>
              </a:extLst>
            </p:cNvPr>
            <p:cNvSpPr txBox="1"/>
            <p:nvPr/>
          </p:nvSpPr>
          <p:spPr>
            <a:xfrm>
              <a:off x="6467771" y="2802015"/>
              <a:ext cx="5437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NEXT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00E810D4-FBA1-BA47-9952-B3ED8400DF8F}"/>
                </a:ext>
              </a:extLst>
            </p:cNvPr>
            <p:cNvGrpSpPr/>
            <p:nvPr/>
          </p:nvGrpSpPr>
          <p:grpSpPr>
            <a:xfrm>
              <a:off x="7330796" y="3340584"/>
              <a:ext cx="148501" cy="655915"/>
              <a:chOff x="2286000" y="1066800"/>
              <a:chExt cx="228600" cy="914400"/>
            </a:xfrm>
            <a:solidFill>
              <a:srgbClr val="00E7E6"/>
            </a:solidFill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DE7F9AE-1E8B-E146-A3F2-B14272452424}"/>
                  </a:ext>
                </a:extLst>
              </p:cNvPr>
              <p:cNvSpPr/>
              <p:nvPr/>
            </p:nvSpPr>
            <p:spPr>
              <a:xfrm>
                <a:off x="2286000" y="10668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FA0532E-F6B2-F142-A8CF-43143AF9C9D4}"/>
                  </a:ext>
                </a:extLst>
              </p:cNvPr>
              <p:cNvSpPr/>
              <p:nvPr/>
            </p:nvSpPr>
            <p:spPr>
              <a:xfrm>
                <a:off x="2286000" y="12954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760D9544-9D24-474A-B039-12FC91A8CF61}"/>
                  </a:ext>
                </a:extLst>
              </p:cNvPr>
              <p:cNvSpPr/>
              <p:nvPr/>
            </p:nvSpPr>
            <p:spPr>
              <a:xfrm>
                <a:off x="2286000" y="15240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042BDDBB-2E6A-8F49-BBA0-DE89DEE18B4F}"/>
                  </a:ext>
                </a:extLst>
              </p:cNvPr>
              <p:cNvSpPr/>
              <p:nvPr/>
            </p:nvSpPr>
            <p:spPr>
              <a:xfrm>
                <a:off x="2286000" y="1752600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F91A865-BE9B-9049-B944-A7CE7FF18958}"/>
                </a:ext>
              </a:extLst>
            </p:cNvPr>
            <p:cNvGrpSpPr/>
            <p:nvPr/>
          </p:nvGrpSpPr>
          <p:grpSpPr>
            <a:xfrm rot="16200000">
              <a:off x="7254662" y="2806908"/>
              <a:ext cx="327958" cy="445502"/>
              <a:chOff x="3581400" y="1065143"/>
              <a:chExt cx="457200" cy="685800"/>
            </a:xfrm>
            <a:solidFill>
              <a:srgbClr val="A200F1"/>
            </a:solidFill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9A49465B-BEE3-724F-9143-90F71EB247DC}"/>
                  </a:ext>
                </a:extLst>
              </p:cNvPr>
              <p:cNvSpPr/>
              <p:nvPr/>
            </p:nvSpPr>
            <p:spPr>
              <a:xfrm>
                <a:off x="35814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41ACAA2-1617-F54F-A6EB-9CE09E878CBC}"/>
                  </a:ext>
                </a:extLst>
              </p:cNvPr>
              <p:cNvSpPr/>
              <p:nvPr/>
            </p:nvSpPr>
            <p:spPr>
              <a:xfrm>
                <a:off x="35814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33A03ACC-F036-9C4C-9565-D8DEC63BBE89}"/>
                  </a:ext>
                </a:extLst>
              </p:cNvPr>
              <p:cNvSpPr/>
              <p:nvPr/>
            </p:nvSpPr>
            <p:spPr>
              <a:xfrm>
                <a:off x="3581400" y="15223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6148534A-B046-8445-8570-B63CC2B002DA}"/>
                  </a:ext>
                </a:extLst>
              </p:cNvPr>
              <p:cNvSpPr/>
              <p:nvPr/>
            </p:nvSpPr>
            <p:spPr>
              <a:xfrm>
                <a:off x="3810000" y="12937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D49CC7A-761B-7348-9CF1-D5E04500FC28}"/>
                </a:ext>
              </a:extLst>
            </p:cNvPr>
            <p:cNvGrpSpPr/>
            <p:nvPr/>
          </p:nvGrpSpPr>
          <p:grpSpPr>
            <a:xfrm rot="16200000">
              <a:off x="7091323" y="4109165"/>
              <a:ext cx="331523" cy="446578"/>
              <a:chOff x="4572000" y="1065143"/>
              <a:chExt cx="462170" cy="687456"/>
            </a:xfrm>
            <a:solidFill>
              <a:srgbClr val="1200F1"/>
            </a:solidFill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D3FE9F69-9CF0-1C47-BED4-D533042BBE52}"/>
                  </a:ext>
                </a:extLst>
              </p:cNvPr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1F068BC1-20D8-EF4E-A0E0-22DCA828CBF5}"/>
                  </a:ext>
                </a:extLst>
              </p:cNvPr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39508A7F-CCBC-A845-8FF9-8B4A62A99923}"/>
                  </a:ext>
                </a:extLst>
              </p:cNvPr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B545E57-6752-CC49-97A3-7721352E67B6}"/>
                  </a:ext>
                </a:extLst>
              </p:cNvPr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490504B7-1986-4C43-B1F7-A74399272BFE}"/>
                </a:ext>
              </a:extLst>
            </p:cNvPr>
            <p:cNvGrpSpPr/>
            <p:nvPr/>
          </p:nvGrpSpPr>
          <p:grpSpPr>
            <a:xfrm>
              <a:off x="7182296" y="4000338"/>
              <a:ext cx="300230" cy="330333"/>
              <a:chOff x="7991060" y="828507"/>
              <a:chExt cx="462170" cy="460512"/>
            </a:xfrm>
            <a:solidFill>
              <a:srgbClr val="F1F001"/>
            </a:solidFill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55272A19-C80D-3947-B796-59005FA4E41A}"/>
                  </a:ext>
                </a:extLst>
              </p:cNvPr>
              <p:cNvSpPr/>
              <p:nvPr/>
            </p:nvSpPr>
            <p:spPr>
              <a:xfrm>
                <a:off x="799106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14665B9-BCA3-D84A-A7C8-453A4505A5D6}"/>
                  </a:ext>
                </a:extLst>
              </p:cNvPr>
              <p:cNvSpPr/>
              <p:nvPr/>
            </p:nvSpPr>
            <p:spPr>
              <a:xfrm>
                <a:off x="7991060" y="828507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2ECF6F6E-B61F-714F-8F56-A218555088B8}"/>
                  </a:ext>
                </a:extLst>
              </p:cNvPr>
              <p:cNvSpPr/>
              <p:nvPr/>
            </p:nvSpPr>
            <p:spPr>
              <a:xfrm>
                <a:off x="8224630" y="83016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E37B604-2479-3A48-A52D-5377445D4470}"/>
                  </a:ext>
                </a:extLst>
              </p:cNvPr>
              <p:cNvSpPr/>
              <p:nvPr/>
            </p:nvSpPr>
            <p:spPr>
              <a:xfrm>
                <a:off x="8224630" y="106041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9589C0E-8989-FE4E-9FE4-FAC0B9DB0915}"/>
                </a:ext>
              </a:extLst>
            </p:cNvPr>
            <p:cNvGrpSpPr/>
            <p:nvPr/>
          </p:nvGrpSpPr>
          <p:grpSpPr>
            <a:xfrm flipH="1">
              <a:off x="6526908" y="3066349"/>
              <a:ext cx="300230" cy="493124"/>
              <a:chOff x="4572000" y="1065143"/>
              <a:chExt cx="462170" cy="687456"/>
            </a:xfrm>
            <a:solidFill>
              <a:srgbClr val="F1A200"/>
            </a:solidFill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E464179B-563E-5E45-A2AD-AA7332AADEE8}"/>
                  </a:ext>
                </a:extLst>
              </p:cNvPr>
              <p:cNvSpPr/>
              <p:nvPr/>
            </p:nvSpPr>
            <p:spPr>
              <a:xfrm>
                <a:off x="457200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6167378A-3E25-8040-AB61-DDCCB1CB6276}"/>
                  </a:ext>
                </a:extLst>
              </p:cNvPr>
              <p:cNvSpPr/>
              <p:nvPr/>
            </p:nvSpPr>
            <p:spPr>
              <a:xfrm>
                <a:off x="4572000" y="12953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D12BCFFA-83E9-8442-8D34-5C9DAC318AE8}"/>
                  </a:ext>
                </a:extLst>
              </p:cNvPr>
              <p:cNvSpPr/>
              <p:nvPr/>
            </p:nvSpPr>
            <p:spPr>
              <a:xfrm>
                <a:off x="4572000" y="1523999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0E6C004-233F-3042-BA42-2E525691FDFD}"/>
                  </a:ext>
                </a:extLst>
              </p:cNvPr>
              <p:cNvSpPr/>
              <p:nvPr/>
            </p:nvSpPr>
            <p:spPr>
              <a:xfrm>
                <a:off x="4805570" y="1065143"/>
                <a:ext cx="228600" cy="228600"/>
              </a:xfrm>
              <a:prstGeom prst="rect">
                <a:avLst/>
              </a:prstGeom>
              <a:grpFill/>
              <a:ln w="1905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38320F6A-BB95-0141-ACBE-98BC67E375E1}"/>
              </a:ext>
            </a:extLst>
          </p:cNvPr>
          <p:cNvSpPr txBox="1"/>
          <p:nvPr/>
        </p:nvSpPr>
        <p:spPr>
          <a:xfrm>
            <a:off x="152400" y="2800350"/>
            <a:ext cx="901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500D6"/>
                </a:solidFill>
                <a:latin typeface="Calibri"/>
                <a:cs typeface="Calibri"/>
              </a:rPr>
              <a:t>Percept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7B00189-A767-C542-9305-2F36CE8BD80E}"/>
              </a:ext>
            </a:extLst>
          </p:cNvPr>
          <p:cNvSpPr txBox="1"/>
          <p:nvPr/>
        </p:nvSpPr>
        <p:spPr>
          <a:xfrm>
            <a:off x="152400" y="464081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500D6"/>
                </a:solidFill>
                <a:latin typeface="Calibri"/>
                <a:cs typeface="Calibri"/>
              </a:rPr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398396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1" grpId="0"/>
      <p:bldP spid="75" grpId="0"/>
      <p:bldP spid="76" grpId="0"/>
      <p:bldP spid="105" grpId="0"/>
      <p:bldP spid="10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functions and agent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82279"/>
            <a:ext cx="8839200" cy="3546873"/>
          </a:xfrm>
        </p:spPr>
        <p:txBody>
          <a:bodyPr/>
          <a:lstStyle/>
          <a:p>
            <a:r>
              <a:rPr lang="en-US" dirty="0">
                <a:solidFill>
                  <a:srgbClr val="323399"/>
                </a:solidFill>
                <a:latin typeface="Calibri"/>
                <a:cs typeface="Calibri"/>
                <a:sym typeface="Symbol"/>
              </a:rPr>
              <a:t>Can every agent function be implemented by some agent program?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alibri"/>
                <a:cs typeface="Calibri"/>
                <a:sym typeface="Symbol"/>
              </a:rPr>
              <a:t>No! Consider agent for halting problems, NP-hard problems, chess with a slow PC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401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Vacuum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486152"/>
            <a:ext cx="8534400" cy="1108473"/>
          </a:xfrm>
        </p:spPr>
        <p:txBody>
          <a:bodyPr/>
          <a:lstStyle/>
          <a:p>
            <a:r>
              <a:rPr lang="en-US" dirty="0"/>
              <a:t>Percepts: </a:t>
            </a:r>
            <a:r>
              <a:rPr lang="en-US" dirty="0">
                <a:solidFill>
                  <a:srgbClr val="D500D6"/>
                </a:solidFill>
              </a:rPr>
              <a:t>[</a:t>
            </a:r>
            <a:r>
              <a:rPr lang="en-US" dirty="0" err="1">
                <a:solidFill>
                  <a:srgbClr val="D500D6"/>
                </a:solidFill>
              </a:rPr>
              <a:t>location,status</a:t>
            </a:r>
            <a:r>
              <a:rPr lang="en-US" dirty="0">
                <a:solidFill>
                  <a:srgbClr val="D500D6"/>
                </a:solidFill>
              </a:rPr>
              <a:t>]</a:t>
            </a:r>
            <a:r>
              <a:rPr lang="en-US" dirty="0"/>
              <a:t>, e.g., </a:t>
            </a:r>
            <a:r>
              <a:rPr lang="en-US" dirty="0">
                <a:solidFill>
                  <a:srgbClr val="D500D6"/>
                </a:solidFill>
              </a:rPr>
              <a:t>[</a:t>
            </a:r>
            <a:r>
              <a:rPr lang="en-US" i="1" dirty="0" err="1">
                <a:solidFill>
                  <a:srgbClr val="D500D6"/>
                </a:solidFill>
              </a:rPr>
              <a:t>A</a:t>
            </a:r>
            <a:r>
              <a:rPr lang="en-US" dirty="0" err="1">
                <a:solidFill>
                  <a:srgbClr val="D500D6"/>
                </a:solidFill>
              </a:rPr>
              <a:t>,</a:t>
            </a:r>
            <a:r>
              <a:rPr lang="en-US" i="1" dirty="0" err="1">
                <a:solidFill>
                  <a:srgbClr val="D500D6"/>
                </a:solidFill>
              </a:rPr>
              <a:t>Dirty</a:t>
            </a:r>
            <a:r>
              <a:rPr lang="en-US" dirty="0">
                <a:solidFill>
                  <a:srgbClr val="D500D6"/>
                </a:solidFill>
              </a:rPr>
              <a:t>]</a:t>
            </a:r>
          </a:p>
          <a:p>
            <a:r>
              <a:rPr lang="en-US" dirty="0"/>
              <a:t>Actions: </a:t>
            </a:r>
            <a:r>
              <a:rPr lang="en-US" i="1" dirty="0">
                <a:solidFill>
                  <a:srgbClr val="D500D6"/>
                </a:solidFill>
              </a:rPr>
              <a:t>Left</a:t>
            </a:r>
            <a:r>
              <a:rPr lang="en-US" dirty="0"/>
              <a:t>, </a:t>
            </a:r>
            <a:r>
              <a:rPr lang="en-US" i="1" dirty="0">
                <a:solidFill>
                  <a:srgbClr val="D500D6"/>
                </a:solidFill>
              </a:rPr>
              <a:t>Right</a:t>
            </a:r>
            <a:r>
              <a:rPr lang="en-US" dirty="0"/>
              <a:t>, </a:t>
            </a:r>
            <a:r>
              <a:rPr lang="en-US" i="1" dirty="0">
                <a:solidFill>
                  <a:srgbClr val="D500D6"/>
                </a:solidFill>
              </a:rPr>
              <a:t>Suck</a:t>
            </a:r>
            <a:r>
              <a:rPr lang="en-US" dirty="0"/>
              <a:t>, </a:t>
            </a:r>
            <a:r>
              <a:rPr lang="en-US" i="1" dirty="0" err="1">
                <a:solidFill>
                  <a:srgbClr val="D500D6"/>
                </a:solidFill>
              </a:rPr>
              <a:t>NoOp</a:t>
            </a:r>
            <a:endParaRPr lang="en-US" i="1" dirty="0">
              <a:solidFill>
                <a:srgbClr val="D500D6"/>
              </a:solidFill>
            </a:endParaRPr>
          </a:p>
        </p:txBody>
      </p:sp>
      <p:pic>
        <p:nvPicPr>
          <p:cNvPr id="5" name="Picture 4" descr="vacuum2-environmen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2" y="980962"/>
            <a:ext cx="4372293" cy="221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58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Vacuum cleaner agent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021304"/>
              </p:ext>
            </p:extLst>
          </p:nvPr>
        </p:nvGraphicFramePr>
        <p:xfrm>
          <a:off x="152400" y="1428750"/>
          <a:ext cx="3352800" cy="27432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sz="1400" dirty="0"/>
                        <a:t>Percept sequence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400" dirty="0"/>
                        <a:t>[</a:t>
                      </a:r>
                      <a:r>
                        <a:rPr lang="en-US" sz="1400" dirty="0" err="1"/>
                        <a:t>A,Clean</a:t>
                      </a:r>
                      <a:r>
                        <a:rPr lang="en-US" sz="1400" dirty="0"/>
                        <a:t>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Right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A,Dirty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Suck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B,Clean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B,Dirty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Suck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A,Clean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],[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B,Clean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A,Clean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],[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B,Dirty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Suck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etc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etc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3" y="895352"/>
            <a:ext cx="1660281" cy="369326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Calibri"/>
                <a:cs typeface="Calibri"/>
              </a:rPr>
              <a:t>Agent function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57803" y="895352"/>
            <a:ext cx="1705478" cy="369326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Calibri"/>
                <a:cs typeface="Calibri"/>
              </a:rPr>
              <a:t>Agent program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33801" y="1352551"/>
            <a:ext cx="5157582" cy="1754320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en-US" b="1" dirty="0"/>
              <a:t>function</a:t>
            </a:r>
            <a:r>
              <a:rPr lang="en-US" dirty="0"/>
              <a:t> Reflex-Vacuum-Agent([</a:t>
            </a:r>
            <a:r>
              <a:rPr lang="en-US" dirty="0" err="1"/>
              <a:t>location,status</a:t>
            </a:r>
            <a:r>
              <a:rPr lang="en-US" dirty="0"/>
              <a:t>]) </a:t>
            </a:r>
          </a:p>
          <a:p>
            <a:r>
              <a:rPr lang="en-US" dirty="0"/>
              <a:t>	</a:t>
            </a:r>
            <a:r>
              <a:rPr lang="en-US" b="1" dirty="0"/>
              <a:t>returns</a:t>
            </a:r>
            <a:r>
              <a:rPr lang="en-US" dirty="0"/>
              <a:t> an action </a:t>
            </a:r>
          </a:p>
          <a:p>
            <a:r>
              <a:rPr lang="en-US" b="1" dirty="0"/>
              <a:t>if</a:t>
            </a:r>
            <a:r>
              <a:rPr lang="en-US" dirty="0"/>
              <a:t> status = Dirty </a:t>
            </a:r>
            <a:r>
              <a:rPr lang="en-US" b="1" dirty="0"/>
              <a:t>then return </a:t>
            </a:r>
            <a:r>
              <a:rPr lang="en-US" dirty="0"/>
              <a:t>Suck </a:t>
            </a:r>
          </a:p>
          <a:p>
            <a:r>
              <a:rPr lang="en-US" b="1" dirty="0"/>
              <a:t>else if </a:t>
            </a:r>
            <a:r>
              <a:rPr lang="en-US" dirty="0"/>
              <a:t>location = A </a:t>
            </a:r>
            <a:r>
              <a:rPr lang="en-US" b="1" dirty="0"/>
              <a:t>then return </a:t>
            </a:r>
            <a:r>
              <a:rPr lang="en-US" dirty="0"/>
              <a:t>Right </a:t>
            </a:r>
          </a:p>
          <a:p>
            <a:r>
              <a:rPr lang="en-US" b="1" dirty="0"/>
              <a:t>else if </a:t>
            </a:r>
            <a:r>
              <a:rPr lang="en-US" dirty="0"/>
              <a:t>location = B </a:t>
            </a:r>
            <a:r>
              <a:rPr lang="en-US" b="1" dirty="0"/>
              <a:t>then return </a:t>
            </a:r>
            <a:r>
              <a:rPr lang="en-US" dirty="0"/>
              <a:t>Left </a:t>
            </a:r>
          </a:p>
          <a:p>
            <a:endParaRPr lang="en-US" dirty="0" err="1">
              <a:latin typeface="Calibri"/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0" y="3409950"/>
            <a:ext cx="3689668" cy="403954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What is the </a:t>
            </a:r>
            <a:r>
              <a:rPr lang="en-US" sz="2000" b="1" i="1" dirty="0">
                <a:solidFill>
                  <a:srgbClr val="0000FF"/>
                </a:solidFill>
                <a:latin typeface="Calibri"/>
                <a:cs typeface="Calibri"/>
              </a:rPr>
              <a:t>right</a:t>
            </a:r>
            <a:r>
              <a:rPr lang="en-US" sz="2000" dirty="0">
                <a:latin typeface="Calibri"/>
                <a:cs typeface="Calibri"/>
              </a:rPr>
              <a:t> agent function?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1" y="3878820"/>
            <a:ext cx="5442932" cy="403954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Can it be implemented by a small agent program?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4" y="4629152"/>
            <a:ext cx="4792623" cy="369326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(Can we ask, “What is the right agent program?”)</a:t>
            </a:r>
          </a:p>
        </p:txBody>
      </p:sp>
      <p:pic>
        <p:nvPicPr>
          <p:cNvPr id="11" name="Picture 10" descr="vacuum2-environmen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"/>
            <a:ext cx="1600200" cy="81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47752"/>
            <a:ext cx="8839200" cy="3546873"/>
          </a:xfrm>
        </p:spPr>
        <p:txBody>
          <a:bodyPr/>
          <a:lstStyle/>
          <a:p>
            <a:r>
              <a:rPr lang="en-US" dirty="0"/>
              <a:t>Fixed </a:t>
            </a:r>
            <a:r>
              <a:rPr lang="en-US" b="1" i="1" dirty="0">
                <a:solidFill>
                  <a:srgbClr val="FF0000"/>
                </a:solidFill>
              </a:rPr>
              <a:t>performance measure </a:t>
            </a:r>
            <a:r>
              <a:rPr lang="en-US" dirty="0"/>
              <a:t>evaluates the environment sequence</a:t>
            </a:r>
          </a:p>
          <a:p>
            <a:pPr lvl="1"/>
            <a:r>
              <a:rPr lang="en-US" dirty="0"/>
              <a:t>one point per square cleaned up?</a:t>
            </a:r>
          </a:p>
          <a:p>
            <a:pPr lvl="2"/>
            <a:r>
              <a:rPr lang="en-US" dirty="0"/>
              <a:t>NO! Rewards an agent who dumps dirt and cleans it up</a:t>
            </a:r>
          </a:p>
          <a:p>
            <a:pPr lvl="1"/>
            <a:r>
              <a:rPr lang="en-US" dirty="0"/>
              <a:t>one point per clean square per time step, for t = 1,…,T</a:t>
            </a:r>
          </a:p>
          <a:p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rational agent </a:t>
            </a:r>
            <a:r>
              <a:rPr lang="en-US" dirty="0"/>
              <a:t>chooses whichever action maximizes the </a:t>
            </a:r>
            <a:r>
              <a:rPr lang="en-US" b="1" i="1" dirty="0">
                <a:solidFill>
                  <a:srgbClr val="0000FF"/>
                </a:solidFill>
              </a:rPr>
              <a:t>expected</a:t>
            </a:r>
            <a:r>
              <a:rPr lang="en-US" dirty="0"/>
              <a:t> value of the performance measure </a:t>
            </a:r>
          </a:p>
          <a:p>
            <a:pPr lvl="1"/>
            <a:r>
              <a:rPr lang="en-US" dirty="0"/>
              <a:t>given the percept sequence to date and prior knowledge of environment</a:t>
            </a:r>
          </a:p>
          <a:p>
            <a:pPr marL="0" indent="0">
              <a:buNone/>
            </a:pPr>
            <a:r>
              <a:rPr lang="en-US" dirty="0"/>
              <a:t>Does Reflex-Vacuum-Agent implement a rational agent function?</a:t>
            </a:r>
          </a:p>
          <a:p>
            <a:pPr marL="0" indent="0">
              <a:buNone/>
            </a:pPr>
            <a:r>
              <a:rPr lang="en-US" dirty="0"/>
              <a:t>	Yes, if movement is free, or new dirt arrives frequently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vacuum2-environment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"/>
            <a:ext cx="1600200" cy="81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5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Rationality,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95350"/>
            <a:ext cx="8839200" cy="3546873"/>
          </a:xfrm>
        </p:spPr>
        <p:txBody>
          <a:bodyPr/>
          <a:lstStyle/>
          <a:p>
            <a:r>
              <a:rPr lang="en-US" dirty="0"/>
              <a:t>Are rational agents </a:t>
            </a:r>
            <a:r>
              <a:rPr lang="en-US" b="1" i="1" dirty="0">
                <a:solidFill>
                  <a:srgbClr val="FF0000"/>
                </a:solidFill>
              </a:rPr>
              <a:t>omniscient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No – they are limited by the available percepts</a:t>
            </a:r>
          </a:p>
          <a:p>
            <a:r>
              <a:rPr lang="en-US" dirty="0"/>
              <a:t>Are rational agents </a:t>
            </a:r>
            <a:r>
              <a:rPr lang="en-US" b="1" i="1" dirty="0">
                <a:solidFill>
                  <a:srgbClr val="FF0000"/>
                </a:solidFill>
              </a:rPr>
              <a:t>clairvoyant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No – they may lack knowledge of the environment dynamics</a:t>
            </a:r>
          </a:p>
          <a:p>
            <a:r>
              <a:rPr lang="en-US" dirty="0"/>
              <a:t>Do rational agents </a:t>
            </a:r>
            <a:r>
              <a:rPr lang="en-US" b="1" i="1" dirty="0">
                <a:solidFill>
                  <a:srgbClr val="FF0000"/>
                </a:solidFill>
              </a:rPr>
              <a:t>explore</a:t>
            </a:r>
            <a:r>
              <a:rPr lang="en-US" dirty="0"/>
              <a:t> and </a:t>
            </a:r>
            <a:r>
              <a:rPr lang="en-US" b="1" i="1" dirty="0">
                <a:solidFill>
                  <a:srgbClr val="FF0000"/>
                </a:solidFill>
              </a:rPr>
              <a:t>learn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Yes – in unknown environments these are essential</a:t>
            </a:r>
          </a:p>
          <a:p>
            <a:r>
              <a:rPr lang="en-US" dirty="0"/>
              <a:t>Do rational agents </a:t>
            </a:r>
            <a:r>
              <a:rPr lang="en-US" b="1" i="1" dirty="0">
                <a:solidFill>
                  <a:srgbClr val="FF0000"/>
                </a:solidFill>
              </a:rPr>
              <a:t>make mistakes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No – but their actions may be unsuccessful</a:t>
            </a:r>
          </a:p>
          <a:p>
            <a:r>
              <a:rPr lang="en-US" dirty="0"/>
              <a:t>Are rational agents </a:t>
            </a:r>
            <a:r>
              <a:rPr lang="en-US" b="1" i="1" dirty="0">
                <a:solidFill>
                  <a:srgbClr val="FF0000"/>
                </a:solidFill>
              </a:rPr>
              <a:t>autonomous</a:t>
            </a:r>
            <a:r>
              <a:rPr lang="en-US" dirty="0"/>
              <a:t> (i.e., transcend initial program)?</a:t>
            </a:r>
          </a:p>
          <a:p>
            <a:pPr lvl="1"/>
            <a:r>
              <a:rPr lang="en-US" dirty="0"/>
              <a:t>Yes – as they learn, their behavior depends more on their own experience</a:t>
            </a:r>
          </a:p>
        </p:txBody>
      </p:sp>
    </p:spTree>
    <p:extLst>
      <p:ext uri="{BB962C8B-B14F-4D97-AF65-F5344CB8AC3E}">
        <p14:creationId xmlns:p14="http://schemas.microsoft.com/office/powerpoint/2010/main" val="123650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human agent in Pacman</a:t>
            </a:r>
          </a:p>
        </p:txBody>
      </p:sp>
      <p:pic>
        <p:nvPicPr>
          <p:cNvPr id="3" name="pacman-l1.mp4" descr="pacman-l1.mp4">
            <a:hlinkClick r:id="" action="ppaction://media"/>
            <a:extLst>
              <a:ext uri="{FF2B5EF4-FFF2-40B4-BE49-F238E27FC236}">
                <a16:creationId xmlns:a16="http://schemas.microsoft.com/office/drawing/2014/main" id="{3E986EDD-A67C-BC47-96A8-7A9CB270FEC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09600" y="795337"/>
            <a:ext cx="7696200" cy="432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8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4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doing AI…</a:t>
            </a:r>
          </a:p>
          <a:p>
            <a:pPr lvl="1"/>
            <a:r>
              <a:rPr lang="en-US" dirty="0"/>
              <a:t>To create intelligent systems</a:t>
            </a:r>
          </a:p>
          <a:p>
            <a:pPr lvl="2"/>
            <a:r>
              <a:rPr lang="en-US" dirty="0"/>
              <a:t>The more intelligent, the better</a:t>
            </a:r>
          </a:p>
          <a:p>
            <a:pPr lvl="1"/>
            <a:r>
              <a:rPr lang="en-US" dirty="0"/>
              <a:t>To gain a better understanding of human intelligence</a:t>
            </a:r>
          </a:p>
          <a:p>
            <a:pPr lvl="1"/>
            <a:r>
              <a:rPr lang="en-US" dirty="0"/>
              <a:t>To magnify those benefits that flow from it</a:t>
            </a:r>
          </a:p>
          <a:p>
            <a:pPr lvl="2"/>
            <a:r>
              <a:rPr lang="en-US" dirty="0"/>
              <a:t>E.g., net present value of  human-level AI ≥ $13,500T</a:t>
            </a:r>
          </a:p>
          <a:p>
            <a:pPr lvl="2"/>
            <a:r>
              <a:rPr lang="en-US" dirty="0"/>
              <a:t>Might help us avoid war and ecological catastrophes, achieve immortality and expand throughout the universe</a:t>
            </a:r>
          </a:p>
          <a:p>
            <a:r>
              <a:rPr lang="en-US" dirty="0"/>
              <a:t>What if we succeed?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46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task environment - PEAS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47752"/>
            <a:ext cx="6629400" cy="3581398"/>
          </a:xfrm>
        </p:spPr>
        <p:txBody>
          <a:bodyPr/>
          <a:lstStyle/>
          <a:p>
            <a:r>
              <a:rPr lang="en-US" dirty="0"/>
              <a:t>Performance measure</a:t>
            </a:r>
          </a:p>
          <a:p>
            <a:pPr lvl="1"/>
            <a:r>
              <a:rPr lang="en-US" dirty="0"/>
              <a:t>-1 per step; + 10 food; +500 win; -500 die;               +200 hit scared ghost</a:t>
            </a:r>
          </a:p>
          <a:p>
            <a:r>
              <a:rPr lang="en-US" dirty="0"/>
              <a:t>Environment</a:t>
            </a:r>
          </a:p>
          <a:p>
            <a:pPr lvl="1"/>
            <a:r>
              <a:rPr lang="en-US" dirty="0" err="1"/>
              <a:t>Pacman</a:t>
            </a:r>
            <a:r>
              <a:rPr lang="en-US" dirty="0"/>
              <a:t> dynamics (</a:t>
            </a:r>
            <a:r>
              <a:rPr lang="en-US" dirty="0" err="1"/>
              <a:t>incl</a:t>
            </a:r>
            <a:r>
              <a:rPr lang="en-US" dirty="0"/>
              <a:t> ghost behavior)</a:t>
            </a:r>
          </a:p>
          <a:p>
            <a:r>
              <a:rPr lang="en-US" dirty="0"/>
              <a:t>Actuators</a:t>
            </a:r>
          </a:p>
          <a:p>
            <a:pPr lvl="1"/>
            <a:r>
              <a:rPr lang="en-US" dirty="0"/>
              <a:t>Left Right Up Down</a:t>
            </a:r>
          </a:p>
          <a:p>
            <a:r>
              <a:rPr lang="en-US" dirty="0"/>
              <a:t>Sensors</a:t>
            </a:r>
          </a:p>
          <a:p>
            <a:pPr lvl="1"/>
            <a:r>
              <a:rPr lang="en-US" dirty="0"/>
              <a:t>Entire state is visible (except power  pellet duration)</a:t>
            </a: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 rotWithShape="1">
          <a:blip r:embed="rId2" cstate="print"/>
          <a:srcRect l="-2" r="44802"/>
          <a:stretch/>
        </p:blipFill>
        <p:spPr bwMode="auto">
          <a:xfrm>
            <a:off x="5760720" y="1200153"/>
            <a:ext cx="3154680" cy="2531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026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PEAS: Automated taxi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06117"/>
            <a:ext cx="5181600" cy="3546873"/>
          </a:xfrm>
        </p:spPr>
        <p:txBody>
          <a:bodyPr/>
          <a:lstStyle/>
          <a:p>
            <a:r>
              <a:rPr lang="en-US" dirty="0"/>
              <a:t>Performance measure</a:t>
            </a:r>
          </a:p>
          <a:p>
            <a:pPr lvl="1"/>
            <a:r>
              <a:rPr lang="en-US" dirty="0"/>
              <a:t>Income, happy customer, vehicle costs, fines, insurance premiums</a:t>
            </a:r>
          </a:p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US streets, other drivers, customers, weather, police…</a:t>
            </a:r>
          </a:p>
          <a:p>
            <a:r>
              <a:rPr lang="en-US" dirty="0"/>
              <a:t>Actuators</a:t>
            </a:r>
          </a:p>
          <a:p>
            <a:pPr lvl="1"/>
            <a:r>
              <a:rPr lang="en-US" dirty="0"/>
              <a:t>Steering, brake, gas, display/speaker</a:t>
            </a:r>
          </a:p>
          <a:p>
            <a:r>
              <a:rPr lang="en-US" dirty="0"/>
              <a:t>Sensors</a:t>
            </a:r>
          </a:p>
          <a:p>
            <a:pPr lvl="1"/>
            <a:r>
              <a:rPr lang="en-US" dirty="0"/>
              <a:t>Camera, radar, accelerometer, engine sensors, microphone, GPS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680" y="1123951"/>
            <a:ext cx="2243520" cy="311120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181600" y="4620280"/>
            <a:ext cx="3945880" cy="530912"/>
          </a:xfrm>
          <a:prstGeom prst="rect">
            <a:avLst/>
          </a:prstGeom>
        </p:spPr>
        <p:txBody>
          <a:bodyPr wrap="square" lIns="91434" tIns="45717" rIns="91434" bIns="45717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Image: http://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nypost.com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/2014/06/21/how-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google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-might-put-taxi-drivers-out-of-business/</a:t>
            </a:r>
          </a:p>
        </p:txBody>
      </p:sp>
    </p:spTree>
    <p:extLst>
      <p:ext uri="{BB962C8B-B14F-4D97-AF65-F5344CB8AC3E}">
        <p14:creationId xmlns:p14="http://schemas.microsoft.com/office/powerpoint/2010/main" val="357880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5290635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9" t="1805" r="16738" b="3194"/>
          <a:stretch/>
        </p:blipFill>
        <p:spPr>
          <a:xfrm>
            <a:off x="5419344" y="1581150"/>
            <a:ext cx="3419856" cy="260604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504950"/>
            <a:ext cx="3672904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PEAS: Medical diagnosis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47752"/>
            <a:ext cx="5181600" cy="3546873"/>
          </a:xfrm>
        </p:spPr>
        <p:txBody>
          <a:bodyPr/>
          <a:lstStyle/>
          <a:p>
            <a:r>
              <a:rPr lang="en-US" dirty="0"/>
              <a:t>Performance measure</a:t>
            </a:r>
          </a:p>
          <a:p>
            <a:pPr lvl="1"/>
            <a:r>
              <a:rPr lang="en-US" dirty="0"/>
              <a:t>Patient health, cost, reputation</a:t>
            </a:r>
          </a:p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Patients, medical staff, insurers, courts</a:t>
            </a:r>
          </a:p>
          <a:p>
            <a:r>
              <a:rPr lang="en-US" dirty="0"/>
              <a:t>Actuators</a:t>
            </a:r>
          </a:p>
          <a:p>
            <a:pPr lvl="1"/>
            <a:r>
              <a:rPr lang="en-US" dirty="0"/>
              <a:t>Screen display, email</a:t>
            </a:r>
          </a:p>
          <a:p>
            <a:r>
              <a:rPr lang="en-US" dirty="0"/>
              <a:t>Sensors</a:t>
            </a:r>
          </a:p>
          <a:p>
            <a:pPr lvl="1"/>
            <a:r>
              <a:rPr lang="en-US" dirty="0"/>
              <a:t>Keyboard/mouse</a:t>
            </a:r>
          </a:p>
        </p:txBody>
      </p:sp>
    </p:spTree>
    <p:extLst>
      <p:ext uri="{BB962C8B-B14F-4D97-AF65-F5344CB8AC3E}">
        <p14:creationId xmlns:p14="http://schemas.microsoft.com/office/powerpoint/2010/main" val="308769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types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3606051"/>
              </p:ext>
            </p:extLst>
          </p:nvPr>
        </p:nvGraphicFramePr>
        <p:xfrm>
          <a:off x="381000" y="1047750"/>
          <a:ext cx="8534400" cy="36576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FFFF00"/>
                          </a:solidFill>
                        </a:rPr>
                        <a:t>Pacman</a:t>
                      </a:r>
                      <a:endParaRPr lang="en-US" sz="18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FF00"/>
                          </a:solidFill>
                        </a:rPr>
                        <a:t>Backgammon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FF00"/>
                          </a:solidFill>
                        </a:rPr>
                        <a:t>Diagnosis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FF00"/>
                          </a:solidFill>
                        </a:rPr>
                        <a:t>Taxi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dirty="0"/>
                        <a:t>Fully or partially</a:t>
                      </a:r>
                      <a:r>
                        <a:rPr lang="en-US" sz="1800" baseline="0" dirty="0"/>
                        <a:t> observable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Single-agent or </a:t>
                      </a:r>
                      <a:r>
                        <a:rPr lang="en-US" sz="1800" baseline="0" dirty="0" err="1"/>
                        <a:t>multiagent</a:t>
                      </a:r>
                      <a:endParaRPr lang="en-US" sz="18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Deterministic or stochastic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Static or dynamic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Discrete or 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Known physics?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Known perf. measure?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842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124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environment type largely determines the agent design</a:t>
            </a:r>
          </a:p>
          <a:p>
            <a:pPr lvl="1"/>
            <a:r>
              <a:rPr lang="en-US" b="1" i="1" dirty="0">
                <a:solidFill>
                  <a:srgbClr val="0000FF"/>
                </a:solidFill>
              </a:rPr>
              <a:t>Partially observable </a:t>
            </a:r>
            <a:r>
              <a:rPr lang="en-US" dirty="0"/>
              <a:t>=&gt; agent requires </a:t>
            </a:r>
            <a:r>
              <a:rPr lang="en-US" b="1" i="1" dirty="0">
                <a:solidFill>
                  <a:srgbClr val="FF0000"/>
                </a:solidFill>
              </a:rPr>
              <a:t>memory</a:t>
            </a:r>
            <a:r>
              <a:rPr lang="en-US" dirty="0"/>
              <a:t> (internal state)</a:t>
            </a:r>
          </a:p>
          <a:p>
            <a:pPr lvl="1"/>
            <a:r>
              <a:rPr lang="en-US" b="1" i="1" dirty="0">
                <a:solidFill>
                  <a:srgbClr val="0000FF"/>
                </a:solidFill>
              </a:rPr>
              <a:t>Stochastic</a:t>
            </a:r>
            <a:r>
              <a:rPr lang="en-US" dirty="0"/>
              <a:t> =&gt; agent may have to prepare for </a:t>
            </a:r>
            <a:r>
              <a:rPr lang="en-US" b="1" i="1" dirty="0">
                <a:solidFill>
                  <a:srgbClr val="FF0000"/>
                </a:solidFill>
              </a:rPr>
              <a:t>contingencies</a:t>
            </a:r>
          </a:p>
          <a:p>
            <a:pPr lvl="1"/>
            <a:r>
              <a:rPr lang="en-US" b="1" i="1" dirty="0">
                <a:solidFill>
                  <a:srgbClr val="0000FF"/>
                </a:solidFill>
              </a:rPr>
              <a:t>Multi-agent </a:t>
            </a:r>
            <a:r>
              <a:rPr lang="en-US" dirty="0"/>
              <a:t>=&gt; agent may need to behave </a:t>
            </a:r>
            <a:r>
              <a:rPr lang="en-US" b="1" i="1" dirty="0">
                <a:solidFill>
                  <a:srgbClr val="FF0000"/>
                </a:solidFill>
              </a:rPr>
              <a:t>randomly</a:t>
            </a:r>
          </a:p>
          <a:p>
            <a:pPr lvl="1"/>
            <a:r>
              <a:rPr lang="en-US" b="1" i="1" dirty="0">
                <a:solidFill>
                  <a:srgbClr val="0000FF"/>
                </a:solidFill>
              </a:rPr>
              <a:t>Static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i="1" dirty="0">
                <a:solidFill>
                  <a:srgbClr val="0000FF"/>
                </a:solidFill>
              </a:rPr>
              <a:t> </a:t>
            </a:r>
            <a:r>
              <a:rPr lang="en-US" dirty="0"/>
              <a:t>=&gt; agent has time to compute a rational decision</a:t>
            </a:r>
            <a:endParaRPr lang="en-US" b="1" i="1" dirty="0">
              <a:solidFill>
                <a:srgbClr val="0000FF"/>
              </a:solidFill>
            </a:endParaRPr>
          </a:p>
          <a:p>
            <a:pPr lvl="1"/>
            <a:r>
              <a:rPr lang="en-US" b="1" i="1" dirty="0">
                <a:solidFill>
                  <a:srgbClr val="0000FF"/>
                </a:solidFill>
              </a:rPr>
              <a:t>Continuous time </a:t>
            </a:r>
            <a:r>
              <a:rPr lang="en-US" dirty="0"/>
              <a:t>=&gt; continuously operating </a:t>
            </a:r>
            <a:r>
              <a:rPr lang="en-US" b="1" i="1" dirty="0">
                <a:solidFill>
                  <a:srgbClr val="FF0000"/>
                </a:solidFill>
              </a:rPr>
              <a:t>controller</a:t>
            </a:r>
          </a:p>
          <a:p>
            <a:pPr lvl="1"/>
            <a:r>
              <a:rPr lang="en-US" b="1" i="1" dirty="0">
                <a:solidFill>
                  <a:srgbClr val="0000FF"/>
                </a:solidFill>
              </a:rPr>
              <a:t>Unknown physics </a:t>
            </a:r>
            <a:r>
              <a:rPr lang="en-US" dirty="0"/>
              <a:t>=&gt; need for </a:t>
            </a:r>
            <a:r>
              <a:rPr lang="en-US" b="1" i="1" dirty="0">
                <a:solidFill>
                  <a:srgbClr val="FF0000"/>
                </a:solidFill>
              </a:rPr>
              <a:t>exploration</a:t>
            </a:r>
          </a:p>
          <a:p>
            <a:pPr lvl="1"/>
            <a:r>
              <a:rPr lang="en-US" b="1" i="1" dirty="0">
                <a:solidFill>
                  <a:srgbClr val="0000FF"/>
                </a:solidFill>
              </a:rPr>
              <a:t>Unknown perf. measure </a:t>
            </a:r>
            <a:r>
              <a:rPr lang="en-US" dirty="0"/>
              <a:t>=&gt;  observe/interact with </a:t>
            </a:r>
            <a:r>
              <a:rPr lang="en-US" b="1" i="1" dirty="0">
                <a:solidFill>
                  <a:srgbClr val="FF0000"/>
                </a:solidFill>
              </a:rPr>
              <a:t>human principal</a:t>
            </a:r>
          </a:p>
          <a:p>
            <a:pPr lvl="1"/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99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of increasing generality and complexity</a:t>
            </a:r>
          </a:p>
          <a:p>
            <a:pPr lvl="1"/>
            <a:r>
              <a:rPr lang="en-US" dirty="0"/>
              <a:t>Simple reflex agents</a:t>
            </a:r>
          </a:p>
          <a:p>
            <a:pPr lvl="1"/>
            <a:r>
              <a:rPr lang="en-US" dirty="0"/>
              <a:t>Reflex agents with state</a:t>
            </a:r>
          </a:p>
          <a:p>
            <a:pPr lvl="1"/>
            <a:r>
              <a:rPr lang="en-US" dirty="0"/>
              <a:t>Goal-based agents</a:t>
            </a:r>
          </a:p>
          <a:p>
            <a:pPr lvl="1"/>
            <a:r>
              <a:rPr lang="en-US" dirty="0"/>
              <a:t>Utility-based agents</a:t>
            </a:r>
          </a:p>
        </p:txBody>
      </p:sp>
    </p:spTree>
    <p:extLst>
      <p:ext uri="{BB962C8B-B14F-4D97-AF65-F5344CB8AC3E}">
        <p14:creationId xmlns:p14="http://schemas.microsoft.com/office/powerpoint/2010/main" val="684573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reflex agents</a:t>
            </a:r>
          </a:p>
        </p:txBody>
      </p:sp>
      <p:pic>
        <p:nvPicPr>
          <p:cNvPr id="4" name="Picture 3" descr="simple-reflex-agen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04" y="871758"/>
            <a:ext cx="6156799" cy="390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05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Pacman</a:t>
            </a:r>
            <a:r>
              <a:rPr lang="en-US" dirty="0"/>
              <a:t> agent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D500D6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>
                <a:solidFill>
                  <a:srgbClr val="008000"/>
                </a:solidFill>
              </a:rPr>
              <a:t>GoWestAgent</a:t>
            </a:r>
            <a:r>
              <a:rPr lang="en-US" dirty="0"/>
              <a:t>(Agent):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>
                <a:solidFill>
                  <a:srgbClr val="D500D6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</a:rPr>
              <a:t>getAction</a:t>
            </a:r>
            <a:r>
              <a:rPr lang="en-US" dirty="0"/>
              <a:t>(</a:t>
            </a:r>
            <a:r>
              <a:rPr lang="en-US" dirty="0">
                <a:solidFill>
                  <a:srgbClr val="D500D6"/>
                </a:solidFill>
              </a:rPr>
              <a:t>self</a:t>
            </a:r>
            <a:r>
              <a:rPr lang="en-US" dirty="0"/>
              <a:t>, percept):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D500D6"/>
                </a:solidFill>
              </a:rPr>
              <a:t>if</a:t>
            </a:r>
            <a:r>
              <a:rPr lang="en-US" dirty="0"/>
              <a:t> </a:t>
            </a:r>
            <a:r>
              <a:rPr lang="en-US" dirty="0" err="1"/>
              <a:t>Directions.WEST</a:t>
            </a:r>
            <a:r>
              <a:rPr lang="en-US" dirty="0"/>
              <a:t> </a:t>
            </a:r>
            <a:r>
              <a:rPr lang="en-US" dirty="0">
                <a:solidFill>
                  <a:srgbClr val="D500D6"/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/>
              <a:t>percept.getLegalPacmanActions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D500D6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Directions.WEST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D500D6"/>
                </a:solidFill>
              </a:rPr>
              <a:t>else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D500D6"/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Directions.STOP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334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Pacman</a:t>
            </a:r>
            <a:r>
              <a:rPr lang="en-US" dirty="0"/>
              <a:t> agent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(in principle) extend this reflex agent to behave well in all standard Pacman environments?</a:t>
            </a:r>
          </a:p>
          <a:p>
            <a:pPr lvl="1"/>
            <a:r>
              <a:rPr lang="en-US" dirty="0"/>
              <a:t>No – Pacman is not quite fully observable (power pellet duration)</a:t>
            </a:r>
          </a:p>
          <a:p>
            <a:pPr lvl="1"/>
            <a:r>
              <a:rPr lang="en-US" dirty="0"/>
              <a:t>Otherwise, yes – we can (</a:t>
            </a:r>
            <a:r>
              <a:rPr lang="en-US" i="1" u="sng" dirty="0"/>
              <a:t>in principle</a:t>
            </a:r>
            <a:r>
              <a:rPr lang="en-US" dirty="0"/>
              <a:t>) make a lookup table…..</a:t>
            </a:r>
          </a:p>
        </p:txBody>
      </p:sp>
    </p:spTree>
    <p:extLst>
      <p:ext uri="{BB962C8B-B14F-4D97-AF65-F5344CB8AC3E}">
        <p14:creationId xmlns:p14="http://schemas.microsoft.com/office/powerpoint/2010/main" val="378295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Reflex agents with state</a:t>
            </a:r>
          </a:p>
        </p:txBody>
      </p:sp>
      <p:pic>
        <p:nvPicPr>
          <p:cNvPr id="4" name="Picture 3" descr="model-based-reflex-agen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2" y="868375"/>
            <a:ext cx="6172201" cy="394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6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468A8C-A496-5B40-82C9-5BAB8DAC6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327"/>
            <a:ext cx="9157063" cy="51361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90122B-C3B3-854D-8C08-C9364F0609C3}"/>
              </a:ext>
            </a:extLst>
          </p:cNvPr>
          <p:cNvSpPr txBox="1"/>
          <p:nvPr/>
        </p:nvSpPr>
        <p:spPr>
          <a:xfrm>
            <a:off x="1066800" y="1733550"/>
            <a:ext cx="74078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</a:rPr>
              <a:t>It seems probable that once the machine thinking method had started, it would not take long to outstrip our feeble powers. … At some stage therefore we should have to expect the machines to take control </a:t>
            </a:r>
          </a:p>
        </p:txBody>
      </p:sp>
    </p:spTree>
    <p:extLst>
      <p:ext uri="{BB962C8B-B14F-4D97-AF65-F5344CB8AC3E}">
        <p14:creationId xmlns:p14="http://schemas.microsoft.com/office/powerpoint/2010/main" val="1631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Goal-based agents</a:t>
            </a:r>
          </a:p>
        </p:txBody>
      </p:sp>
      <p:pic>
        <p:nvPicPr>
          <p:cNvPr id="4" name="Picture 3" descr="goal-based-agent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95353"/>
            <a:ext cx="6172200" cy="392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93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Utility-based agents</a:t>
            </a:r>
          </a:p>
        </p:txBody>
      </p:sp>
      <p:pic>
        <p:nvPicPr>
          <p:cNvPr id="4" name="Picture 3" descr="utility-based-agent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90" y="906910"/>
            <a:ext cx="6163310" cy="395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48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A8A61-F567-0049-8791-FEEFE5106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Spectrum of representations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8E74453D-3EF8-FD47-9E78-F02DC7E9D2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18" y="1047750"/>
            <a:ext cx="8433564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54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47752"/>
            <a:ext cx="9144000" cy="3546873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b="1" i="1" dirty="0">
                <a:solidFill>
                  <a:srgbClr val="FF0000"/>
                </a:solidFill>
              </a:rPr>
              <a:t>agent</a:t>
            </a:r>
            <a:r>
              <a:rPr lang="en-US" dirty="0"/>
              <a:t> interacts with an </a:t>
            </a:r>
            <a:r>
              <a:rPr lang="en-US" b="1" i="1" dirty="0">
                <a:solidFill>
                  <a:srgbClr val="FF0000"/>
                </a:solidFill>
              </a:rPr>
              <a:t>environment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through </a:t>
            </a:r>
            <a:r>
              <a:rPr lang="en-US" b="1" i="1" dirty="0">
                <a:solidFill>
                  <a:srgbClr val="FF0000"/>
                </a:solidFill>
              </a:rPr>
              <a:t>sensors</a:t>
            </a:r>
            <a:r>
              <a:rPr lang="en-US" dirty="0"/>
              <a:t> and </a:t>
            </a:r>
            <a:r>
              <a:rPr lang="en-US" b="1" i="1" dirty="0">
                <a:solidFill>
                  <a:srgbClr val="FF0000"/>
                </a:solidFill>
              </a:rPr>
              <a:t>actuators</a:t>
            </a:r>
          </a:p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agent function</a:t>
            </a:r>
            <a:r>
              <a:rPr lang="en-US" dirty="0"/>
              <a:t>, implemented by an </a:t>
            </a:r>
            <a:r>
              <a:rPr lang="en-US" b="1" i="1" dirty="0">
                <a:solidFill>
                  <a:srgbClr val="FF0000"/>
                </a:solidFill>
              </a:rPr>
              <a:t>agent program </a:t>
            </a:r>
            <a:r>
              <a:rPr lang="en-US" dirty="0"/>
              <a:t>running on a </a:t>
            </a:r>
            <a:r>
              <a:rPr lang="en-US" b="1" i="1" dirty="0">
                <a:solidFill>
                  <a:srgbClr val="FF0000"/>
                </a:solidFill>
              </a:rPr>
              <a:t>machine</a:t>
            </a:r>
            <a:r>
              <a:rPr lang="en-US" dirty="0"/>
              <a:t>, describes what the agent does in all circumstances </a:t>
            </a:r>
          </a:p>
          <a:p>
            <a:r>
              <a:rPr lang="en-US" dirty="0"/>
              <a:t>Rational agents choose actions that maximize their expected utility</a:t>
            </a:r>
          </a:p>
          <a:p>
            <a:r>
              <a:rPr lang="en-US" dirty="0"/>
              <a:t>PEAS descriptions define task environments; precise PEAS specifications are essential and strongly influence agent designs </a:t>
            </a:r>
          </a:p>
          <a:p>
            <a:r>
              <a:rPr lang="en-US" dirty="0"/>
              <a:t>More difficult environments require more complex agent designs and more sophisticated representations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49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71550"/>
            <a:ext cx="8458200" cy="3039341"/>
          </a:xfrm>
        </p:spPr>
        <p:txBody>
          <a:bodyPr/>
          <a:lstStyle/>
          <a:p>
            <a:r>
              <a:rPr lang="en-US" dirty="0"/>
              <a:t>AI that is incredibly good at achieving something other than what we really want</a:t>
            </a:r>
          </a:p>
          <a:p>
            <a:r>
              <a:rPr lang="en-US" dirty="0"/>
              <a:t>AI, economics, statistics, operations research, control theory all assume utility to be </a:t>
            </a:r>
            <a:r>
              <a:rPr lang="en-US" b="1" i="1" dirty="0">
                <a:solidFill>
                  <a:srgbClr val="FF0000"/>
                </a:solidFill>
              </a:rPr>
              <a:t>fixed, known, and exogenously specified</a:t>
            </a:r>
          </a:p>
          <a:p>
            <a:pPr lvl="1"/>
            <a:r>
              <a:rPr lang="en-US" dirty="0">
                <a:solidFill>
                  <a:srgbClr val="FF6600"/>
                </a:solidFill>
              </a:rPr>
              <a:t>Machines</a:t>
            </a:r>
            <a:r>
              <a:rPr lang="en-US" dirty="0"/>
              <a:t> are intelligent to the extent that </a:t>
            </a:r>
            <a:r>
              <a:rPr lang="en-US" dirty="0">
                <a:solidFill>
                  <a:srgbClr val="FF6600"/>
                </a:solidFill>
              </a:rPr>
              <a:t>their</a:t>
            </a:r>
            <a:r>
              <a:rPr lang="en-US" dirty="0"/>
              <a:t> actions can be expected to achieve </a:t>
            </a:r>
            <a:r>
              <a:rPr lang="en-US" dirty="0">
                <a:solidFill>
                  <a:srgbClr val="FF6600"/>
                </a:solidFill>
              </a:rPr>
              <a:t>their</a:t>
            </a:r>
            <a:r>
              <a:rPr lang="en-US" dirty="0"/>
              <a:t> objectives</a:t>
            </a:r>
          </a:p>
          <a:p>
            <a:pPr lvl="1"/>
            <a:r>
              <a:rPr lang="en-US" dirty="0">
                <a:solidFill>
                  <a:srgbClr val="FF6600"/>
                </a:solidFill>
              </a:rPr>
              <a:t>Machines</a:t>
            </a:r>
            <a:r>
              <a:rPr lang="en-US" dirty="0"/>
              <a:t> are </a:t>
            </a:r>
            <a:r>
              <a:rPr lang="en-US" b="1" i="1" u="sng" dirty="0">
                <a:solidFill>
                  <a:srgbClr val="FF6600"/>
                </a:solidFill>
              </a:rPr>
              <a:t>beneficial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/>
              <a:t>to the extent that </a:t>
            </a:r>
            <a:r>
              <a:rPr lang="en-US" b="1" i="1" u="sng" dirty="0">
                <a:solidFill>
                  <a:srgbClr val="FF6600"/>
                </a:solidFill>
              </a:rPr>
              <a:t>their</a:t>
            </a:r>
            <a:r>
              <a:rPr lang="en-US" dirty="0"/>
              <a:t> actions can be expected to achieve </a:t>
            </a:r>
            <a:r>
              <a:rPr lang="en-US" b="1" i="1" u="sng" dirty="0">
                <a:solidFill>
                  <a:srgbClr val="FC00F3"/>
                </a:solidFill>
              </a:rPr>
              <a:t>our</a:t>
            </a:r>
            <a:r>
              <a:rPr lang="en-US" dirty="0"/>
              <a:t> objectives</a:t>
            </a:r>
          </a:p>
          <a:p>
            <a:pPr lvl="1"/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02636"/>
            <a:ext cx="8153400" cy="685800"/>
          </a:xfrm>
        </p:spPr>
        <p:txBody>
          <a:bodyPr/>
          <a:lstStyle/>
          <a:p>
            <a:r>
              <a:rPr lang="en-US" dirty="0"/>
              <a:t>What’s bad about better AI?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4DF3C30-480F-5E4A-B142-63A6CF7AC3C1}"/>
              </a:ext>
            </a:extLst>
          </p:cNvPr>
          <p:cNvGrpSpPr/>
          <p:nvPr/>
        </p:nvGrpSpPr>
        <p:grpSpPr>
          <a:xfrm>
            <a:off x="1028700" y="2800350"/>
            <a:ext cx="7086600" cy="304800"/>
            <a:chOff x="685800" y="2115880"/>
            <a:chExt cx="7557971" cy="37568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136EE86-BC6B-274F-BA09-2889B2D607F8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2115880"/>
              <a:ext cx="754380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0ABCED6-F178-564C-91E4-859E523589AA}"/>
                </a:ext>
              </a:extLst>
            </p:cNvPr>
            <p:cNvCxnSpPr>
              <a:cxnSpLocks/>
            </p:cNvCxnSpPr>
            <p:nvPr/>
          </p:nvCxnSpPr>
          <p:spPr>
            <a:xfrm>
              <a:off x="699971" y="2491565"/>
              <a:ext cx="754380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199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0243"/>
            <a:ext cx="8686800" cy="1967307"/>
          </a:xfrm>
        </p:spPr>
        <p:txBody>
          <a:bodyPr>
            <a:normAutofit/>
          </a:bodyPr>
          <a:lstStyle/>
          <a:p>
            <a:pPr marL="18204" indent="0">
              <a:buNone/>
            </a:pPr>
            <a:r>
              <a:rPr lang="en-US" dirty="0"/>
              <a:t>1. The machine’s only objective is to maximize the realization of human preferences</a:t>
            </a:r>
          </a:p>
          <a:p>
            <a:pPr marL="18204" indent="0">
              <a:buNone/>
            </a:pPr>
            <a:r>
              <a:rPr lang="en-US" dirty="0"/>
              <a:t>2. The robot is initially uncertain about what those preferences are</a:t>
            </a:r>
          </a:p>
          <a:p>
            <a:pPr marL="18204" indent="0">
              <a:buNone/>
            </a:pPr>
            <a:r>
              <a:rPr lang="en-US" dirty="0"/>
              <a:t>3. Human behavior provides evidence about human preferences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model for AI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304800" y="3333750"/>
            <a:ext cx="8686800" cy="976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6" tIns="34289" rIns="68576" bIns="34289" numCol="1" anchor="t" anchorCtr="0" compatLnSpc="1">
            <a:prstTxWarp prst="textNoShape">
              <a:avLst/>
            </a:prstTxWarp>
            <a:normAutofit/>
          </a:bodyPr>
          <a:lstStyle>
            <a:lvl1pPr marL="257156" indent="-25715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557171" indent="-21429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100">
                <a:solidFill>
                  <a:schemeClr val="tx1"/>
                </a:solidFill>
                <a:latin typeface="Calibri" pitchFamily="34" charset="0"/>
              </a:defRPr>
            </a:lvl2pPr>
            <a:lvl3pPr marL="857186" indent="-171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3pPr>
            <a:lvl4pPr marL="1200060" indent="-171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Calibri" pitchFamily="34" charset="0"/>
              </a:defRPr>
            </a:lvl4pPr>
            <a:lvl5pPr marL="1542935" indent="-171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Calibri" pitchFamily="34" charset="0"/>
              </a:defRPr>
            </a:lvl5pPr>
            <a:lvl6pPr marL="1885809" indent="-171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6pPr>
            <a:lvl7pPr marL="2228684" indent="-171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7pPr>
            <a:lvl8pPr marL="2571558" indent="-171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8pPr>
            <a:lvl9pPr marL="2914433" indent="-171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18204" indent="0">
              <a:buFont typeface="Wingdings" pitchFamily="2" charset="2"/>
              <a:buNone/>
            </a:pPr>
            <a:r>
              <a:rPr lang="en-US" b="1" dirty="0">
                <a:solidFill>
                  <a:schemeClr val="tx1"/>
                </a:solidFill>
              </a:rPr>
              <a:t>“The essential task of our age” </a:t>
            </a:r>
            <a:r>
              <a:rPr lang="en-US" sz="1800" dirty="0">
                <a:solidFill>
                  <a:srgbClr val="008000"/>
                </a:solidFill>
              </a:rPr>
              <a:t>[Nick Bostrom, Professor of Philosophy, Oxford]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18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09553"/>
            <a:ext cx="9144000" cy="1102519"/>
          </a:xfrm>
        </p:spPr>
        <p:txBody>
          <a:bodyPr/>
          <a:lstStyle/>
          <a:p>
            <a:pPr eaLnBrk="1" hangingPunct="1"/>
            <a:r>
              <a:rPr lang="en-US" dirty="0"/>
              <a:t>CS 188: Artificial Intelligence</a:t>
            </a:r>
            <a:br>
              <a:rPr lang="en-US" dirty="0"/>
            </a:br>
            <a:endParaRPr lang="en-US" sz="27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971550"/>
            <a:ext cx="9144000" cy="1143000"/>
          </a:xfrm>
        </p:spPr>
        <p:txBody>
          <a:bodyPr/>
          <a:lstStyle/>
          <a:p>
            <a:pPr eaLnBrk="1" hangingPunct="1"/>
            <a:r>
              <a:rPr lang="en-US" sz="3200" dirty="0"/>
              <a:t>Agents and environments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143000" y="4686302"/>
            <a:ext cx="440055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74" tIns="34289" rIns="68574" bIns="34289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5125" name="Text Box 8"/>
          <p:cNvSpPr txBox="1">
            <a:spLocks noChangeArrowheads="1"/>
          </p:cNvSpPr>
          <p:nvPr/>
        </p:nvSpPr>
        <p:spPr bwMode="auto">
          <a:xfrm>
            <a:off x="0" y="4629152"/>
            <a:ext cx="9144000" cy="34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4" tIns="34289" rIns="68574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Instructors: Stuart Russell and Dawn Song</a:t>
            </a:r>
          </a:p>
        </p:txBody>
      </p:sp>
      <p:pic>
        <p:nvPicPr>
          <p:cNvPr id="7" name="Picture 3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H="1">
            <a:off x="2743204" y="1581150"/>
            <a:ext cx="3809999" cy="2971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44443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Agents and environments</a:t>
            </a:r>
          </a:p>
          <a:p>
            <a:r>
              <a:rPr lang="en-US" dirty="0"/>
              <a:t>Rationality</a:t>
            </a:r>
          </a:p>
          <a:p>
            <a:r>
              <a:rPr lang="en-US" dirty="0"/>
              <a:t>PEAS (Performance measure, Environment, Actuators, Sensors)</a:t>
            </a:r>
          </a:p>
          <a:p>
            <a:r>
              <a:rPr lang="en-US" dirty="0"/>
              <a:t>Environment types</a:t>
            </a:r>
          </a:p>
          <a:p>
            <a:r>
              <a:rPr lang="en-US" dirty="0"/>
              <a:t>Agent types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247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 and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333752"/>
            <a:ext cx="8839200" cy="1260873"/>
          </a:xfrm>
        </p:spPr>
        <p:txBody>
          <a:bodyPr/>
          <a:lstStyle/>
          <a:p>
            <a:r>
              <a:rPr lang="en-US" dirty="0"/>
              <a:t>An agent </a:t>
            </a:r>
            <a:r>
              <a:rPr lang="en-US" b="1" i="1" dirty="0">
                <a:solidFill>
                  <a:srgbClr val="FF0000"/>
                </a:solidFill>
              </a:rPr>
              <a:t>perceives</a:t>
            </a:r>
            <a:r>
              <a:rPr lang="en-US" dirty="0"/>
              <a:t> its environment through </a:t>
            </a:r>
            <a:r>
              <a:rPr lang="en-US" b="1" i="1" dirty="0">
                <a:solidFill>
                  <a:srgbClr val="0000FF"/>
                </a:solidFill>
              </a:rPr>
              <a:t>sensors</a:t>
            </a:r>
            <a:r>
              <a:rPr lang="en-US" dirty="0"/>
              <a:t> and </a:t>
            </a:r>
            <a:r>
              <a:rPr lang="en-US" b="1" i="1" dirty="0">
                <a:solidFill>
                  <a:srgbClr val="FF0000"/>
                </a:solidFill>
              </a:rPr>
              <a:t>acts</a:t>
            </a:r>
            <a:r>
              <a:rPr lang="en-US" dirty="0"/>
              <a:t> upon it through </a:t>
            </a:r>
            <a:r>
              <a:rPr lang="en-US" b="1" i="1" dirty="0">
                <a:solidFill>
                  <a:srgbClr val="0000FF"/>
                </a:solidFill>
              </a:rPr>
              <a:t>actuators</a:t>
            </a:r>
            <a:r>
              <a:rPr lang="en-US" dirty="0"/>
              <a:t> (or </a:t>
            </a:r>
            <a:r>
              <a:rPr lang="en-US" i="1" dirty="0">
                <a:solidFill>
                  <a:srgbClr val="0000FF"/>
                </a:solidFill>
              </a:rPr>
              <a:t>effectors</a:t>
            </a:r>
            <a:r>
              <a:rPr lang="en-US" dirty="0"/>
              <a:t>, depending on whom you ask)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09800" y="1352553"/>
            <a:ext cx="4692252" cy="1434703"/>
            <a:chOff x="2209800" y="3194447"/>
            <a:chExt cx="4692252" cy="1434703"/>
          </a:xfrm>
        </p:grpSpPr>
        <p:sp>
          <p:nvSpPr>
            <p:cNvPr id="5" name="AutoShape 7"/>
            <p:cNvSpPr>
              <a:spLocks/>
            </p:cNvSpPr>
            <p:nvPr/>
          </p:nvSpPr>
          <p:spPr bwMode="auto">
            <a:xfrm>
              <a:off x="2209800" y="3200398"/>
              <a:ext cx="2155031" cy="1309688"/>
            </a:xfrm>
            <a:prstGeom prst="roundRect">
              <a:avLst>
                <a:gd name="adj" fmla="val 10912"/>
              </a:avLst>
            </a:prstGeom>
            <a:solidFill>
              <a:srgbClr val="9FB0D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 rot="10800000" flipH="1">
              <a:off x="3325414" y="3672670"/>
              <a:ext cx="0" cy="5310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" name="Rectangle 9"/>
            <p:cNvSpPr>
              <a:spLocks/>
            </p:cNvSpPr>
            <p:nvPr/>
          </p:nvSpPr>
          <p:spPr bwMode="auto">
            <a:xfrm>
              <a:off x="2286000" y="3226592"/>
              <a:ext cx="790575" cy="3524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/>
              <a:r>
                <a:rPr lang="en-US" b="1" dirty="0">
                  <a:latin typeface="Calibri" pitchFamily="34" charset="0"/>
                  <a:cs typeface="Arial" charset="0"/>
                </a:rPr>
                <a:t>Agent</a:t>
              </a:r>
            </a:p>
          </p:txBody>
        </p: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3077764" y="3748869"/>
              <a:ext cx="476250" cy="323850"/>
              <a:chOff x="0" y="0"/>
              <a:chExt cx="400" cy="272"/>
            </a:xfrm>
          </p:grpSpPr>
          <p:sp>
            <p:nvSpPr>
              <p:cNvPr id="18" name="AutoShape 11"/>
              <p:cNvSpPr>
                <a:spLocks/>
              </p:cNvSpPr>
              <p:nvPr/>
            </p:nvSpPr>
            <p:spPr bwMode="auto">
              <a:xfrm>
                <a:off x="0" y="0"/>
                <a:ext cx="400" cy="272"/>
              </a:xfrm>
              <a:prstGeom prst="roundRect">
                <a:avLst>
                  <a:gd name="adj" fmla="val 28120"/>
                </a:avLst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9" name="Rectangle 12"/>
              <p:cNvSpPr>
                <a:spLocks/>
              </p:cNvSpPr>
              <p:nvPr/>
            </p:nvSpPr>
            <p:spPr bwMode="auto">
              <a:xfrm>
                <a:off x="135" y="32"/>
                <a:ext cx="139" cy="23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b="1" dirty="0">
                    <a:latin typeface="Calibri" pitchFamily="34" charset="0"/>
                    <a:cs typeface="Arial" charset="0"/>
                  </a:rPr>
                  <a:t>?</a:t>
                </a: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2749152" y="3400425"/>
              <a:ext cx="1104900" cy="1059657"/>
              <a:chOff x="0" y="-6"/>
              <a:chExt cx="928" cy="890"/>
            </a:xfrm>
          </p:grpSpPr>
          <p:sp>
            <p:nvSpPr>
              <p:cNvPr id="16" name="Rectangle 14"/>
              <p:cNvSpPr>
                <a:spLocks/>
              </p:cNvSpPr>
              <p:nvPr/>
            </p:nvSpPr>
            <p:spPr bwMode="auto">
              <a:xfrm>
                <a:off x="52" y="-6"/>
                <a:ext cx="824" cy="3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dirty="0">
                    <a:latin typeface="Calibri" pitchFamily="34" charset="0"/>
                    <a:cs typeface="Arial" charset="0"/>
                  </a:rPr>
                  <a:t>Sensors</a:t>
                </a:r>
              </a:p>
            </p:txBody>
          </p:sp>
          <p:sp>
            <p:nvSpPr>
              <p:cNvPr id="17" name="Rectangle 15"/>
              <p:cNvSpPr>
                <a:spLocks/>
              </p:cNvSpPr>
              <p:nvPr/>
            </p:nvSpPr>
            <p:spPr bwMode="auto">
              <a:xfrm>
                <a:off x="0" y="636"/>
                <a:ext cx="928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dirty="0">
                    <a:latin typeface="Calibri" pitchFamily="34" charset="0"/>
                    <a:cs typeface="Arial" charset="0"/>
                  </a:rPr>
                  <a:t>Actuators</a:t>
                </a:r>
              </a:p>
            </p:txBody>
          </p:sp>
        </p:grpSp>
        <p:sp>
          <p:nvSpPr>
            <p:cNvPr id="10" name="AutoShape 16"/>
            <p:cNvSpPr>
              <a:spLocks/>
            </p:cNvSpPr>
            <p:nvPr/>
          </p:nvSpPr>
          <p:spPr bwMode="auto">
            <a:xfrm>
              <a:off x="5380433" y="3194447"/>
              <a:ext cx="1428750" cy="1304925"/>
            </a:xfrm>
            <a:prstGeom prst="roundRect">
              <a:avLst>
                <a:gd name="adj" fmla="val 10944"/>
              </a:avLst>
            </a:prstGeom>
            <a:solidFill>
              <a:srgbClr val="9FB0D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1" name="Rectangle 17"/>
            <p:cNvSpPr>
              <a:spLocks/>
            </p:cNvSpPr>
            <p:nvPr/>
          </p:nvSpPr>
          <p:spPr bwMode="auto">
            <a:xfrm>
              <a:off x="5282802" y="3257550"/>
              <a:ext cx="1619250" cy="3524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b="1" dirty="0">
                  <a:latin typeface="Calibri" pitchFamily="34" charset="0"/>
                  <a:cs typeface="Arial" charset="0"/>
                </a:rPr>
                <a:t>Environment</a:t>
              </a:r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 rot="10800000" flipH="1">
              <a:off x="3896915" y="3574256"/>
              <a:ext cx="18597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 flipH="1">
              <a:off x="3989783" y="4324350"/>
              <a:ext cx="17609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4" name="Rectangle 20"/>
            <p:cNvSpPr>
              <a:spLocks/>
            </p:cNvSpPr>
            <p:nvPr/>
          </p:nvSpPr>
          <p:spPr bwMode="auto">
            <a:xfrm>
              <a:off x="4396977" y="3584972"/>
              <a:ext cx="942975" cy="266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sz="1600" dirty="0">
                  <a:latin typeface="Calibri" pitchFamily="34" charset="0"/>
                  <a:cs typeface="Arial" charset="0"/>
                </a:rPr>
                <a:t>Percepts</a:t>
              </a:r>
            </a:p>
          </p:txBody>
        </p:sp>
        <p:sp>
          <p:nvSpPr>
            <p:cNvPr id="15" name="Rectangle 21"/>
            <p:cNvSpPr>
              <a:spLocks/>
            </p:cNvSpPr>
            <p:nvPr/>
          </p:nvSpPr>
          <p:spPr bwMode="auto">
            <a:xfrm>
              <a:off x="4463652" y="4324350"/>
              <a:ext cx="809625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sz="1600" dirty="0">
                  <a:latin typeface="Calibri" pitchFamily="34" charset="0"/>
                  <a:cs typeface="Arial" charset="0"/>
                </a:rPr>
                <a:t>Actions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6601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 and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333752"/>
            <a:ext cx="8839200" cy="1260873"/>
          </a:xfrm>
        </p:spPr>
        <p:txBody>
          <a:bodyPr/>
          <a:lstStyle/>
          <a:p>
            <a:r>
              <a:rPr lang="en-US" dirty="0"/>
              <a:t>Are humans agents?</a:t>
            </a:r>
          </a:p>
          <a:p>
            <a:r>
              <a:rPr lang="en-US" dirty="0"/>
              <a:t>Yes!</a:t>
            </a:r>
          </a:p>
          <a:p>
            <a:pPr lvl="1"/>
            <a:r>
              <a:rPr lang="en-US" dirty="0"/>
              <a:t>Sensors = vision, audio, touch, smell, taste, proprioception</a:t>
            </a:r>
          </a:p>
          <a:p>
            <a:pPr lvl="1"/>
            <a:r>
              <a:rPr lang="en-US" dirty="0"/>
              <a:t>Actuators = muscles, secretions, changing brain state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09800" y="1352553"/>
            <a:ext cx="4692252" cy="1434703"/>
            <a:chOff x="2209800" y="3194447"/>
            <a:chExt cx="4692252" cy="1434703"/>
          </a:xfrm>
        </p:grpSpPr>
        <p:sp>
          <p:nvSpPr>
            <p:cNvPr id="5" name="AutoShape 7"/>
            <p:cNvSpPr>
              <a:spLocks/>
            </p:cNvSpPr>
            <p:nvPr/>
          </p:nvSpPr>
          <p:spPr bwMode="auto">
            <a:xfrm>
              <a:off x="2209800" y="3200398"/>
              <a:ext cx="2155031" cy="1309688"/>
            </a:xfrm>
            <a:prstGeom prst="roundRect">
              <a:avLst>
                <a:gd name="adj" fmla="val 10912"/>
              </a:avLst>
            </a:prstGeom>
            <a:solidFill>
              <a:srgbClr val="9FB0D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 rot="10800000" flipH="1">
              <a:off x="3325414" y="3672670"/>
              <a:ext cx="0" cy="5310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7" name="Rectangle 9"/>
            <p:cNvSpPr>
              <a:spLocks/>
            </p:cNvSpPr>
            <p:nvPr/>
          </p:nvSpPr>
          <p:spPr bwMode="auto">
            <a:xfrm>
              <a:off x="2286000" y="3226592"/>
              <a:ext cx="790575" cy="3524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/>
              <a:r>
                <a:rPr lang="en-US" b="1" dirty="0">
                  <a:latin typeface="Calibri" pitchFamily="34" charset="0"/>
                  <a:cs typeface="Arial" charset="0"/>
                </a:rPr>
                <a:t>Agent</a:t>
              </a:r>
            </a:p>
          </p:txBody>
        </p:sp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3077764" y="3748869"/>
              <a:ext cx="476250" cy="323850"/>
              <a:chOff x="0" y="0"/>
              <a:chExt cx="400" cy="272"/>
            </a:xfrm>
          </p:grpSpPr>
          <p:sp>
            <p:nvSpPr>
              <p:cNvPr id="18" name="AutoShape 11"/>
              <p:cNvSpPr>
                <a:spLocks/>
              </p:cNvSpPr>
              <p:nvPr/>
            </p:nvSpPr>
            <p:spPr bwMode="auto">
              <a:xfrm>
                <a:off x="0" y="0"/>
                <a:ext cx="400" cy="272"/>
              </a:xfrm>
              <a:prstGeom prst="roundRect">
                <a:avLst>
                  <a:gd name="adj" fmla="val 28120"/>
                </a:avLst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9" name="Rectangle 12"/>
              <p:cNvSpPr>
                <a:spLocks/>
              </p:cNvSpPr>
              <p:nvPr/>
            </p:nvSpPr>
            <p:spPr bwMode="auto">
              <a:xfrm>
                <a:off x="135" y="32"/>
                <a:ext cx="139" cy="23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b="1" dirty="0">
                    <a:latin typeface="Calibri" pitchFamily="34" charset="0"/>
                    <a:cs typeface="Arial" charset="0"/>
                  </a:rPr>
                  <a:t>?</a:t>
                </a:r>
              </a:p>
            </p:txBody>
          </p:sp>
        </p:grpSp>
        <p:grpSp>
          <p:nvGrpSpPr>
            <p:cNvPr id="9" name="Group 13"/>
            <p:cNvGrpSpPr>
              <a:grpSpLocks/>
            </p:cNvGrpSpPr>
            <p:nvPr/>
          </p:nvGrpSpPr>
          <p:grpSpPr bwMode="auto">
            <a:xfrm>
              <a:off x="2749152" y="3400425"/>
              <a:ext cx="1104900" cy="1059657"/>
              <a:chOff x="0" y="-6"/>
              <a:chExt cx="928" cy="890"/>
            </a:xfrm>
          </p:grpSpPr>
          <p:sp>
            <p:nvSpPr>
              <p:cNvPr id="16" name="Rectangle 14"/>
              <p:cNvSpPr>
                <a:spLocks/>
              </p:cNvSpPr>
              <p:nvPr/>
            </p:nvSpPr>
            <p:spPr bwMode="auto">
              <a:xfrm>
                <a:off x="52" y="-6"/>
                <a:ext cx="824" cy="3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dirty="0">
                    <a:latin typeface="Calibri" pitchFamily="34" charset="0"/>
                    <a:cs typeface="Arial" charset="0"/>
                  </a:rPr>
                  <a:t>Sensors</a:t>
                </a:r>
              </a:p>
            </p:txBody>
          </p:sp>
          <p:sp>
            <p:nvSpPr>
              <p:cNvPr id="17" name="Rectangle 15"/>
              <p:cNvSpPr>
                <a:spLocks/>
              </p:cNvSpPr>
              <p:nvPr/>
            </p:nvSpPr>
            <p:spPr bwMode="auto">
              <a:xfrm>
                <a:off x="0" y="636"/>
                <a:ext cx="928" cy="24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0" tIns="0" rIns="40639" bIns="0"/>
              <a:lstStyle/>
              <a:p>
                <a:pPr marL="29765" algn="ctr"/>
                <a:r>
                  <a:rPr lang="en-US" dirty="0">
                    <a:latin typeface="Calibri" pitchFamily="34" charset="0"/>
                    <a:cs typeface="Arial" charset="0"/>
                  </a:rPr>
                  <a:t>Actuators</a:t>
                </a:r>
              </a:p>
            </p:txBody>
          </p:sp>
        </p:grpSp>
        <p:sp>
          <p:nvSpPr>
            <p:cNvPr id="10" name="AutoShape 16"/>
            <p:cNvSpPr>
              <a:spLocks/>
            </p:cNvSpPr>
            <p:nvPr/>
          </p:nvSpPr>
          <p:spPr bwMode="auto">
            <a:xfrm>
              <a:off x="5380433" y="3194447"/>
              <a:ext cx="1428750" cy="1304925"/>
            </a:xfrm>
            <a:prstGeom prst="roundRect">
              <a:avLst>
                <a:gd name="adj" fmla="val 10944"/>
              </a:avLst>
            </a:prstGeom>
            <a:solidFill>
              <a:srgbClr val="9FB0D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1" name="Rectangle 17"/>
            <p:cNvSpPr>
              <a:spLocks/>
            </p:cNvSpPr>
            <p:nvPr/>
          </p:nvSpPr>
          <p:spPr bwMode="auto">
            <a:xfrm>
              <a:off x="5282802" y="3257550"/>
              <a:ext cx="1619250" cy="3524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b="1" dirty="0">
                  <a:latin typeface="Calibri" pitchFamily="34" charset="0"/>
                  <a:cs typeface="Arial" charset="0"/>
                </a:rPr>
                <a:t>Environment</a:t>
              </a:r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 rot="10800000" flipH="1">
              <a:off x="3896915" y="3574256"/>
              <a:ext cx="18597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 flipH="1">
              <a:off x="3989783" y="4324350"/>
              <a:ext cx="17609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/>
            </a:ln>
          </p:spPr>
          <p:txBody>
            <a:bodyPr lIns="68579" tIns="34289" rIns="68579" bIns="34289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4" name="Rectangle 20"/>
            <p:cNvSpPr>
              <a:spLocks/>
            </p:cNvSpPr>
            <p:nvPr/>
          </p:nvSpPr>
          <p:spPr bwMode="auto">
            <a:xfrm>
              <a:off x="4396977" y="3584972"/>
              <a:ext cx="942975" cy="2667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sz="1600" dirty="0">
                  <a:latin typeface="Calibri" pitchFamily="34" charset="0"/>
                  <a:cs typeface="Arial" charset="0"/>
                </a:rPr>
                <a:t>Percepts</a:t>
              </a:r>
            </a:p>
          </p:txBody>
        </p:sp>
        <p:sp>
          <p:nvSpPr>
            <p:cNvPr id="15" name="Rectangle 21"/>
            <p:cNvSpPr>
              <a:spLocks/>
            </p:cNvSpPr>
            <p:nvPr/>
          </p:nvSpPr>
          <p:spPr bwMode="auto">
            <a:xfrm>
              <a:off x="4463652" y="4324350"/>
              <a:ext cx="809625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30479" bIns="0"/>
            <a:lstStyle/>
            <a:p>
              <a:pPr marL="29765" algn="ctr"/>
              <a:r>
                <a:rPr lang="en-US" sz="1600" dirty="0">
                  <a:latin typeface="Calibri" pitchFamily="34" charset="0"/>
                  <a:cs typeface="Arial" charset="0"/>
                </a:rPr>
                <a:t>Actions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858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err="1" smtClean="0">
            <a:latin typeface="Calibri"/>
            <a:cs typeface="Calibri"/>
          </a:defRPr>
        </a:defPPr>
      </a:lstStyle>
    </a:txDef>
  </a:objectDefaults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dan-berkeley-nlp-v1</Template>
  <TotalTime>42956</TotalTime>
  <Words>1493</Words>
  <Application>Microsoft Macintosh PowerPoint</Application>
  <PresentationFormat>On-screen Show (16:9)</PresentationFormat>
  <Paragraphs>255</Paragraphs>
  <Slides>33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Baskerville SemiBold Italic</vt:lpstr>
      <vt:lpstr>Calibri</vt:lpstr>
      <vt:lpstr>Lucida Calligraphy</vt:lpstr>
      <vt:lpstr>Wingdings</vt:lpstr>
      <vt:lpstr>dan-berkeley-nlp-v1</vt:lpstr>
      <vt:lpstr>Announcements</vt:lpstr>
      <vt:lpstr>Future</vt:lpstr>
      <vt:lpstr>PowerPoint Presentation</vt:lpstr>
      <vt:lpstr>What’s bad about better AI?</vt:lpstr>
      <vt:lpstr>A new model for AI</vt:lpstr>
      <vt:lpstr>CS 188: Artificial Intelligence </vt:lpstr>
      <vt:lpstr>Outline</vt:lpstr>
      <vt:lpstr>Agents and environments</vt:lpstr>
      <vt:lpstr>Agents and environments</vt:lpstr>
      <vt:lpstr>Agents and environments</vt:lpstr>
      <vt:lpstr>Agents and environments</vt:lpstr>
      <vt:lpstr>Agent functions</vt:lpstr>
      <vt:lpstr>Agent programs</vt:lpstr>
      <vt:lpstr>Agent functions and agent programs</vt:lpstr>
      <vt:lpstr>Example: Vacuum world</vt:lpstr>
      <vt:lpstr>Vacuum cleaner agent</vt:lpstr>
      <vt:lpstr>Rationality</vt:lpstr>
      <vt:lpstr>Rationality, contd.</vt:lpstr>
      <vt:lpstr>A human agent in Pacman</vt:lpstr>
      <vt:lpstr>The task environment - PEAS</vt:lpstr>
      <vt:lpstr>PEAS: Automated taxi</vt:lpstr>
      <vt:lpstr>PEAS: Medical diagnosis system</vt:lpstr>
      <vt:lpstr>Environment types</vt:lpstr>
      <vt:lpstr>Agent design</vt:lpstr>
      <vt:lpstr>Agent types</vt:lpstr>
      <vt:lpstr>Simple reflex agents</vt:lpstr>
      <vt:lpstr>Pacman agent in Python</vt:lpstr>
      <vt:lpstr>Pacman agent contd.</vt:lpstr>
      <vt:lpstr>Reflex agents with state</vt:lpstr>
      <vt:lpstr>Goal-based agents</vt:lpstr>
      <vt:lpstr>Utility-based agents</vt:lpstr>
      <vt:lpstr>Spectrum of representations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Stuart RUSSELL</cp:lastModifiedBy>
  <cp:revision>1587</cp:revision>
  <cp:lastPrinted>2015-08-31T22:46:19Z</cp:lastPrinted>
  <dcterms:created xsi:type="dcterms:W3CDTF">2004-08-27T04:16:05Z</dcterms:created>
  <dcterms:modified xsi:type="dcterms:W3CDTF">2021-01-21T17:16:49Z</dcterms:modified>
</cp:coreProperties>
</file>