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31"/>
  </p:notesMasterIdLst>
  <p:handoutMasterIdLst>
    <p:handoutMasterId r:id="rId32"/>
  </p:handoutMasterIdLst>
  <p:sldIdLst>
    <p:sldId id="538" r:id="rId2"/>
    <p:sldId id="556" r:id="rId3"/>
    <p:sldId id="637" r:id="rId4"/>
    <p:sldId id="549" r:id="rId5"/>
    <p:sldId id="652" r:id="rId6"/>
    <p:sldId id="653" r:id="rId7"/>
    <p:sldId id="543" r:id="rId8"/>
    <p:sldId id="452" r:id="rId9"/>
    <p:sldId id="571" r:id="rId10"/>
    <p:sldId id="481" r:id="rId11"/>
    <p:sldId id="572" r:id="rId12"/>
    <p:sldId id="578" r:id="rId13"/>
    <p:sldId id="579" r:id="rId14"/>
    <p:sldId id="638" r:id="rId15"/>
    <p:sldId id="639" r:id="rId16"/>
    <p:sldId id="458" r:id="rId17"/>
    <p:sldId id="594" r:id="rId18"/>
    <p:sldId id="521" r:id="rId19"/>
    <p:sldId id="552" r:id="rId20"/>
    <p:sldId id="459" r:id="rId21"/>
    <p:sldId id="491" r:id="rId22"/>
    <p:sldId id="562" r:id="rId23"/>
    <p:sldId id="460" r:id="rId24"/>
    <p:sldId id="461" r:id="rId25"/>
    <p:sldId id="576" r:id="rId26"/>
    <p:sldId id="535" r:id="rId27"/>
    <p:sldId id="582" r:id="rId28"/>
    <p:sldId id="583" r:id="rId29"/>
    <p:sldId id="527" r:id="rId30"/>
  </p:sldIdLst>
  <p:sldSz cx="12192000" cy="6858000"/>
  <p:notesSz cx="9601200" cy="73152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3CA"/>
    <a:srgbClr val="FFFFCC"/>
    <a:srgbClr val="CCFFCC"/>
    <a:srgbClr val="FFCCFF"/>
    <a:srgbClr val="FFCC99"/>
    <a:srgbClr val="99CCFF"/>
    <a:srgbClr val="008000"/>
    <a:srgbClr val="CC6600"/>
    <a:srgbClr val="99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3" autoAdjust="0"/>
    <p:restoredTop sz="96327" autoAdjust="0"/>
  </p:normalViewPr>
  <p:slideViewPr>
    <p:cSldViewPr snapToGrid="0">
      <p:cViewPr>
        <p:scale>
          <a:sx n="112" d="100"/>
          <a:sy n="112" d="100"/>
        </p:scale>
        <p:origin x="1144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248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248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F38672AD-12AE-4354-8ADE-1E86BC48C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2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248" y="0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9692" y="3475487"/>
            <a:ext cx="7681818" cy="329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248" y="6948703"/>
            <a:ext cx="4160806" cy="36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84C7023-1648-4F51-874D-1B6680E39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9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and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9F9AF4-5B05-467D-A88D-11CD62E3A2C2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56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9! = 362,880    but 16! (15-puzzle) = 20 trillion, 25! = 10^25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C7023-1648-4F51-874D-1B6680E39D2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3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charset="0"/>
              </a:rPr>
              <a:t>Semi-lattice: x &lt;= y &lt;-&gt; x = x ^ y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49D97-3088-46C0-A5CF-C692DC2682E9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7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559F-2ED3-42FB-97D7-7C336CEBC9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028D4-0D48-40B4-A2B4-AA16B583E8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581A5-8CD7-46EA-B6E3-B84F6F7DE5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AE4EA-EF72-4592-B966-0919EDBC0A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D84D3-0B6F-43E9-96DD-B384A1346F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CD15-A186-434C-A76C-E16FE73CAB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F1A73-48D6-4B22-86A8-533683877D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BE99A-4DC5-4CD3-AA5A-F0648462A6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7EAA6-40E0-4638-8426-274C359A2A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8C8E3-8727-4A80-8860-67A2C5A4D4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00F85-53AA-4CB9-B5F3-E0A7D91F13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7BFCCC65-4CBD-445E-A057-E1EE8E8797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Informed Search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4704" y="1974760"/>
            <a:ext cx="7010399" cy="3511382"/>
          </a:xfrm>
          <a:prstGeom prst="rect">
            <a:avLst/>
          </a:prstGeom>
          <a:noFill/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486400"/>
            <a:ext cx="12192000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Stuart Russell and Dawn Song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University of California, Berkeley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Admissible Heuristics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11277600" cy="5170170"/>
          </a:xfrm>
        </p:spPr>
        <p:txBody>
          <a:bodyPr/>
          <a:lstStyle/>
          <a:p>
            <a:pPr eaLnBrk="1" hangingPunct="1"/>
            <a:r>
              <a:rPr lang="en-US" dirty="0"/>
              <a:t>A heuristic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/>
              <a:t> is </a:t>
            </a:r>
            <a:r>
              <a:rPr lang="en-US" i="1" dirty="0">
                <a:solidFill>
                  <a:srgbClr val="C00000"/>
                </a:solidFill>
              </a:rPr>
              <a:t>admissible</a:t>
            </a:r>
            <a:r>
              <a:rPr lang="en-US" i="1" dirty="0"/>
              <a:t> </a:t>
            </a:r>
            <a:r>
              <a:rPr lang="en-US" dirty="0"/>
              <a:t>(optimistic) if:</a:t>
            </a:r>
          </a:p>
          <a:p>
            <a:pPr marL="457176" lvl="1" indent="0">
              <a:buNone/>
            </a:pPr>
            <a:r>
              <a:rPr lang="en-US" dirty="0"/>
              <a:t>       </a:t>
            </a:r>
            <a:r>
              <a:rPr lang="en-US" sz="3600" dirty="0">
                <a:solidFill>
                  <a:srgbClr val="D303CA"/>
                </a:solidFill>
              </a:rPr>
              <a:t>0 </a:t>
            </a:r>
            <a:r>
              <a:rPr lang="en-US" sz="3600" dirty="0">
                <a:solidFill>
                  <a:srgbClr val="D303CA"/>
                </a:solidFill>
                <a:sym typeface="Symbol"/>
              </a:rPr>
              <a:t></a:t>
            </a:r>
            <a:r>
              <a:rPr lang="en-US" sz="3600" dirty="0">
                <a:solidFill>
                  <a:srgbClr val="D303CA"/>
                </a:solidFill>
              </a:rPr>
              <a:t> </a:t>
            </a:r>
            <a:r>
              <a:rPr lang="en-US" sz="3600" i="1" dirty="0">
                <a:solidFill>
                  <a:srgbClr val="D303CA"/>
                </a:solidFill>
              </a:rPr>
              <a:t>h</a:t>
            </a:r>
            <a:r>
              <a:rPr lang="en-US" sz="3600" dirty="0">
                <a:solidFill>
                  <a:srgbClr val="D303CA"/>
                </a:solidFill>
              </a:rPr>
              <a:t>(</a:t>
            </a:r>
            <a:r>
              <a:rPr lang="en-US" sz="3600" i="1" dirty="0">
                <a:solidFill>
                  <a:srgbClr val="D303CA"/>
                </a:solidFill>
              </a:rPr>
              <a:t>n</a:t>
            </a:r>
            <a:r>
              <a:rPr lang="en-US" sz="3600" dirty="0">
                <a:solidFill>
                  <a:srgbClr val="D303CA"/>
                </a:solidFill>
              </a:rPr>
              <a:t>) </a:t>
            </a:r>
            <a:r>
              <a:rPr lang="en-US" sz="3600" dirty="0">
                <a:solidFill>
                  <a:srgbClr val="D303CA"/>
                </a:solidFill>
                <a:sym typeface="Symbol"/>
              </a:rPr>
              <a:t></a:t>
            </a:r>
            <a:r>
              <a:rPr lang="en-US" sz="3600" dirty="0">
                <a:solidFill>
                  <a:srgbClr val="D303CA"/>
                </a:solidFill>
              </a:rPr>
              <a:t> </a:t>
            </a:r>
            <a:r>
              <a:rPr lang="en-US" sz="3600" i="1" dirty="0">
                <a:solidFill>
                  <a:srgbClr val="D303CA"/>
                </a:solidFill>
              </a:rPr>
              <a:t>h</a:t>
            </a:r>
            <a:r>
              <a:rPr lang="en-US" sz="3600" dirty="0">
                <a:solidFill>
                  <a:srgbClr val="D303CA"/>
                </a:solidFill>
              </a:rPr>
              <a:t>*(</a:t>
            </a:r>
            <a:r>
              <a:rPr lang="en-US" sz="3600" i="1" dirty="0">
                <a:solidFill>
                  <a:srgbClr val="D303CA"/>
                </a:solidFill>
              </a:rPr>
              <a:t>n</a:t>
            </a:r>
            <a:r>
              <a:rPr lang="en-US" sz="3600" dirty="0">
                <a:solidFill>
                  <a:srgbClr val="D303CA"/>
                </a:solidFill>
              </a:rPr>
              <a:t>) </a:t>
            </a:r>
          </a:p>
          <a:p>
            <a:pPr>
              <a:buNone/>
            </a:pPr>
            <a:r>
              <a:rPr lang="en-US" dirty="0"/>
              <a:t>	where </a:t>
            </a:r>
            <a:r>
              <a:rPr lang="en-US" i="1" dirty="0">
                <a:solidFill>
                  <a:srgbClr val="D303CA"/>
                </a:solidFill>
              </a:rPr>
              <a:t>h</a:t>
            </a:r>
            <a:r>
              <a:rPr lang="en-US" dirty="0">
                <a:solidFill>
                  <a:srgbClr val="D303CA"/>
                </a:solidFill>
              </a:rPr>
              <a:t>*(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>
                <a:solidFill>
                  <a:srgbClr val="D303CA"/>
                </a:solidFill>
              </a:rPr>
              <a:t>) </a:t>
            </a:r>
            <a:r>
              <a:rPr lang="en-US" dirty="0"/>
              <a:t> is the true cost to a nearest goal</a:t>
            </a:r>
          </a:p>
          <a:p>
            <a:pPr eaLnBrk="1" hangingPunct="1">
              <a:buFont typeface="Wingdings" pitchFamily="2" charset="2"/>
              <a:buNone/>
            </a:pPr>
            <a:endParaRPr lang="en-US" sz="1600" dirty="0"/>
          </a:p>
          <a:p>
            <a:pPr eaLnBrk="1" hangingPunct="1"/>
            <a:r>
              <a:rPr lang="en-US" dirty="0"/>
              <a:t>Example: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Finding good, cheap admissible heuristics is the key to success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314701" y="3425392"/>
            <a:ext cx="3554573" cy="1733983"/>
            <a:chOff x="4724400" y="4114800"/>
            <a:chExt cx="2663541" cy="1197700"/>
          </a:xfrm>
        </p:grpSpPr>
        <p:pic>
          <p:nvPicPr>
            <p:cNvPr id="17416" name="Picture 2" descr="Z:\Shared with PC\smallMaz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24400" y="4114800"/>
              <a:ext cx="2663541" cy="119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4" name="Straight Arrow Connector 13"/>
            <p:cNvCxnSpPr/>
            <p:nvPr/>
          </p:nvCxnSpPr>
          <p:spPr bwMode="auto">
            <a:xfrm rot="10800000" flipV="1">
              <a:off x="4952976" y="4553215"/>
              <a:ext cx="1125418" cy="1906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18" name="TextBox 17"/>
            <p:cNvSpPr txBox="1">
              <a:spLocks noChangeArrowheads="1"/>
            </p:cNvSpPr>
            <p:nvPr/>
          </p:nvSpPr>
          <p:spPr bwMode="auto">
            <a:xfrm>
              <a:off x="5105401" y="4648200"/>
              <a:ext cx="548590" cy="52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"/>
                  <a:cs typeface="Calibri"/>
                </a:rPr>
                <a:t>15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rot="5400000">
              <a:off x="4648785" y="4876468"/>
              <a:ext cx="609969" cy="1588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Optimality of A* Tree Search</a:t>
            </a:r>
          </a:p>
        </p:txBody>
      </p: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501" y="1753559"/>
            <a:ext cx="5862797" cy="422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4290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Optimality of A* Tree Search</a:t>
            </a:r>
          </a:p>
        </p:txBody>
      </p:sp>
      <p:sp>
        <p:nvSpPr>
          <p:cNvPr id="18447" name="Content Placeholder 19"/>
          <p:cNvSpPr>
            <a:spLocks noGrp="1"/>
          </p:cNvSpPr>
          <p:nvPr>
            <p:ph idx="1"/>
          </p:nvPr>
        </p:nvSpPr>
        <p:spPr>
          <a:xfrm>
            <a:off x="753423" y="1447800"/>
            <a:ext cx="5647217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latin typeface="Calibri"/>
                <a:cs typeface="Calibri"/>
              </a:rPr>
              <a:t>Assume:</a:t>
            </a:r>
          </a:p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is an optimal goal node</a:t>
            </a:r>
          </a:p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 is a suboptimal goal node</a:t>
            </a:r>
          </a:p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h</a:t>
            </a:r>
            <a:r>
              <a:rPr lang="en-US" sz="2400" dirty="0">
                <a:latin typeface="Calibri"/>
                <a:cs typeface="Calibri"/>
              </a:rPr>
              <a:t> is admissible</a:t>
            </a:r>
          </a:p>
          <a:p>
            <a:pPr>
              <a:lnSpc>
                <a:spcPct val="150000"/>
              </a:lnSpc>
            </a:pPr>
            <a:endParaRPr lang="en-US" sz="12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Claim:</a:t>
            </a:r>
          </a:p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will be chosen for expansion before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7384889" y="1789113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8507250" y="2144712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8983501" y="2135187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8637425" y="1995486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9989976" y="3832224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7703976" y="3527424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8739026" y="1719262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7350317" y="3348414"/>
            <a:ext cx="4371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0254274" y="3654765"/>
            <a:ext cx="426528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9615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ular Callout 44"/>
          <p:cNvSpPr/>
          <p:nvPr/>
        </p:nvSpPr>
        <p:spPr>
          <a:xfrm>
            <a:off x="5410200" y="4572000"/>
            <a:ext cx="6553200" cy="1905000"/>
          </a:xfrm>
          <a:prstGeom prst="wedgeRoundRectCallout">
            <a:avLst>
              <a:gd name="adj1" fmla="val -51811"/>
              <a:gd name="adj2" fmla="val -88305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/>
              <a:cs typeface="Calibri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Optimality of A* Tree Search: Blocking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7"/>
            <a:ext cx="5530438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alibri"/>
                <a:cs typeface="Calibri"/>
              </a:rPr>
              <a:t>Proof: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Imagine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 is on the frontier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Some ancestor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of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is on the frontier, too (maybe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itself!)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Claim: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will be expanded before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  <a:p>
            <a:pPr marL="914376" lvl="1" indent="-457200" eaLnBrk="1" hangingPunct="1">
              <a:buFont typeface="+mj-lt"/>
              <a:buAutoNum type="arabicPeriod"/>
            </a:pP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) </a:t>
            </a:r>
            <a:r>
              <a:rPr lang="en-US" sz="2400" dirty="0">
                <a:latin typeface="Calibri"/>
                <a:cs typeface="Calibri"/>
              </a:rPr>
              <a:t>is less than or equal to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7050" y="4822578"/>
            <a:ext cx="653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 = 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g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 + 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h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              </a:t>
            </a:r>
            <a:r>
              <a:rPr lang="en-US" sz="2600" dirty="0">
                <a:latin typeface="Calibri"/>
                <a:cs typeface="Calibri"/>
              </a:rPr>
              <a:t>Definition of </a:t>
            </a:r>
            <a:r>
              <a:rPr lang="en-US" sz="26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600" dirty="0">
                <a:latin typeface="Calibri"/>
                <a:cs typeface="Calibri"/>
              </a:rPr>
              <a:t>-cost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57050" y="5284243"/>
            <a:ext cx="653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 </a:t>
            </a:r>
            <a:r>
              <a:rPr lang="en-US" sz="2800" dirty="0">
                <a:solidFill>
                  <a:srgbClr val="D303CA"/>
                </a:solidFill>
                <a:sym typeface="Symbol"/>
              </a:rPr>
              <a:t>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 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g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                         </a:t>
            </a:r>
            <a:r>
              <a:rPr lang="en-US" sz="2600" dirty="0">
                <a:latin typeface="Calibri"/>
                <a:cs typeface="Calibri"/>
              </a:rPr>
              <a:t>Admissibility of </a:t>
            </a:r>
            <a:r>
              <a:rPr lang="en-US" sz="2600" i="1" dirty="0">
                <a:solidFill>
                  <a:srgbClr val="D303CA"/>
                </a:solidFill>
                <a:latin typeface="Calibri"/>
                <a:cs typeface="Calibri"/>
              </a:rPr>
              <a:t>h</a:t>
            </a:r>
          </a:p>
        </p:txBody>
      </p:sp>
      <p:sp>
        <p:nvSpPr>
          <p:cNvPr id="27" name="Freeform 34"/>
          <p:cNvSpPr>
            <a:spLocks/>
          </p:cNvSpPr>
          <p:nvPr/>
        </p:nvSpPr>
        <p:spPr bwMode="auto">
          <a:xfrm>
            <a:off x="8200864" y="1538287"/>
            <a:ext cx="1931987" cy="2371725"/>
          </a:xfrm>
          <a:custGeom>
            <a:avLst/>
            <a:gdLst>
              <a:gd name="T0" fmla="*/ 2147483647 w 1217"/>
              <a:gd name="T1" fmla="*/ 0 h 1494"/>
              <a:gd name="T2" fmla="*/ 0 w 1217"/>
              <a:gd name="T3" fmla="*/ 2147483647 h 1494"/>
              <a:gd name="T4" fmla="*/ 2147483647 w 1217"/>
              <a:gd name="T5" fmla="*/ 2147483647 h 1494"/>
              <a:gd name="T6" fmla="*/ 2147483647 w 1217"/>
              <a:gd name="T7" fmla="*/ 2147483647 h 1494"/>
              <a:gd name="T8" fmla="*/ 2147483647 w 1217"/>
              <a:gd name="T9" fmla="*/ 2147483647 h 1494"/>
              <a:gd name="T10" fmla="*/ 2147483647 w 1217"/>
              <a:gd name="T11" fmla="*/ 2147483647 h 1494"/>
              <a:gd name="T12" fmla="*/ 2147483647 w 1217"/>
              <a:gd name="T13" fmla="*/ 0 h 14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7"/>
              <a:gd name="T22" fmla="*/ 0 h 1494"/>
              <a:gd name="T23" fmla="*/ 1217 w 1217"/>
              <a:gd name="T24" fmla="*/ 1494 h 14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7" h="1494">
                <a:moveTo>
                  <a:pt x="386" y="0"/>
                </a:moveTo>
                <a:cubicBezTo>
                  <a:pt x="322" y="114"/>
                  <a:pt x="196" y="352"/>
                  <a:pt x="0" y="682"/>
                </a:cubicBezTo>
                <a:cubicBezTo>
                  <a:pt x="56" y="829"/>
                  <a:pt x="128" y="798"/>
                  <a:pt x="196" y="857"/>
                </a:cubicBezTo>
                <a:cubicBezTo>
                  <a:pt x="264" y="916"/>
                  <a:pt x="308" y="996"/>
                  <a:pt x="407" y="1034"/>
                </a:cubicBezTo>
                <a:cubicBezTo>
                  <a:pt x="506" y="1072"/>
                  <a:pt x="667" y="1035"/>
                  <a:pt x="791" y="1082"/>
                </a:cubicBezTo>
                <a:cubicBezTo>
                  <a:pt x="915" y="1129"/>
                  <a:pt x="1217" y="1494"/>
                  <a:pt x="1152" y="1314"/>
                </a:cubicBezTo>
                <a:cubicBezTo>
                  <a:pt x="1087" y="1134"/>
                  <a:pt x="557" y="274"/>
                  <a:pt x="400" y="0"/>
                </a:cubicBezTo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7384889" y="151765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8507250" y="187325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" name="Oval 14"/>
          <p:cNvSpPr>
            <a:spLocks noChangeArrowheads="1"/>
          </p:cNvSpPr>
          <p:nvPr/>
        </p:nvSpPr>
        <p:spPr bwMode="auto">
          <a:xfrm>
            <a:off x="8983501" y="186372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8637425" y="1724024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37" name="Oval 16"/>
          <p:cNvSpPr>
            <a:spLocks noChangeArrowheads="1"/>
          </p:cNvSpPr>
          <p:nvPr/>
        </p:nvSpPr>
        <p:spPr bwMode="auto">
          <a:xfrm>
            <a:off x="9989976" y="35607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>
            <a:off x="7703976" y="32559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8739026" y="144780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6" name="Oval 45"/>
          <p:cNvSpPr/>
          <p:nvPr/>
        </p:nvSpPr>
        <p:spPr>
          <a:xfrm rot="1800000">
            <a:off x="7335252" y="2272604"/>
            <a:ext cx="954869" cy="15552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57050" y="5741443"/>
            <a:ext cx="653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g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 = 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                         </a:t>
            </a:r>
            <a:r>
              <a:rPr lang="en-US" sz="2600" i="1" dirty="0">
                <a:solidFill>
                  <a:srgbClr val="D303CA"/>
                </a:solidFill>
                <a:latin typeface="Calibri"/>
                <a:cs typeface="Calibri"/>
              </a:rPr>
              <a:t>h</a:t>
            </a:r>
            <a:r>
              <a:rPr lang="en-US" sz="2600" dirty="0">
                <a:solidFill>
                  <a:srgbClr val="D303CA"/>
                </a:solidFill>
                <a:latin typeface="Calibri"/>
                <a:cs typeface="Calibri"/>
              </a:rPr>
              <a:t> = 0 </a:t>
            </a:r>
            <a:r>
              <a:rPr lang="en-US" sz="2600" dirty="0">
                <a:latin typeface="Calibri"/>
                <a:cs typeface="Calibri"/>
              </a:rPr>
              <a:t>at a goal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7350317" y="3078998"/>
            <a:ext cx="4371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10254274" y="3385349"/>
            <a:ext cx="426528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72105" y="2365418"/>
            <a:ext cx="492259" cy="461663"/>
            <a:chOff x="7772105" y="2365418"/>
            <a:chExt cx="492259" cy="461663"/>
          </a:xfrm>
        </p:grpSpPr>
        <p:sp>
          <p:nvSpPr>
            <p:cNvPr id="40" name="Oval 27"/>
            <p:cNvSpPr>
              <a:spLocks noChangeArrowheads="1"/>
            </p:cNvSpPr>
            <p:nvPr/>
          </p:nvSpPr>
          <p:spPr bwMode="auto">
            <a:xfrm>
              <a:off x="8084976" y="2570162"/>
              <a:ext cx="179388" cy="1793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7772105" y="2365418"/>
              <a:ext cx="41736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400" i="1" dirty="0">
                  <a:solidFill>
                    <a:srgbClr val="D303CA"/>
                  </a:solidFill>
                  <a:latin typeface="Calibri"/>
                  <a:cs typeface="Calibri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260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1" grpId="0"/>
      <p:bldP spid="24" grpId="0"/>
      <p:bldP spid="27" grpId="0" animBg="1"/>
      <p:bldP spid="46" grpId="0" animBg="1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Optimality of A* Tree Search: Blocking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7"/>
            <a:ext cx="5550598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alibri"/>
                <a:cs typeface="Calibri"/>
              </a:rPr>
              <a:t>Proof: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Imagine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 is on the frontier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Some ancestor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of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is on the frontier, too (maybe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itself!)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Claim: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will be expanded before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  <a:p>
            <a:pPr marL="914376" lvl="1" indent="-457200" eaLnBrk="1" hangingPunct="1">
              <a:buFont typeface="+mj-lt"/>
              <a:buAutoNum type="arabicPeriod"/>
            </a:pP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) </a:t>
            </a:r>
            <a:r>
              <a:rPr lang="en-US" sz="2400" dirty="0">
                <a:latin typeface="Calibri"/>
                <a:cs typeface="Calibri"/>
              </a:rPr>
              <a:t>is less than or equal to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)</a:t>
            </a:r>
          </a:p>
          <a:p>
            <a:pPr marL="914376" lvl="1" indent="-457200">
              <a:buFont typeface="+mj-lt"/>
              <a:buAutoNum type="arabicPeriod"/>
            </a:pP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) </a:t>
            </a:r>
            <a:r>
              <a:rPr lang="en-US" sz="2400" dirty="0">
                <a:latin typeface="Calibri"/>
                <a:cs typeface="Calibri"/>
              </a:rPr>
              <a:t>is less than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27" name="Freeform 34"/>
          <p:cNvSpPr>
            <a:spLocks/>
          </p:cNvSpPr>
          <p:nvPr/>
        </p:nvSpPr>
        <p:spPr bwMode="auto">
          <a:xfrm>
            <a:off x="8200864" y="1538287"/>
            <a:ext cx="1931987" cy="2371725"/>
          </a:xfrm>
          <a:custGeom>
            <a:avLst/>
            <a:gdLst>
              <a:gd name="T0" fmla="*/ 2147483647 w 1217"/>
              <a:gd name="T1" fmla="*/ 0 h 1494"/>
              <a:gd name="T2" fmla="*/ 0 w 1217"/>
              <a:gd name="T3" fmla="*/ 2147483647 h 1494"/>
              <a:gd name="T4" fmla="*/ 2147483647 w 1217"/>
              <a:gd name="T5" fmla="*/ 2147483647 h 1494"/>
              <a:gd name="T6" fmla="*/ 2147483647 w 1217"/>
              <a:gd name="T7" fmla="*/ 2147483647 h 1494"/>
              <a:gd name="T8" fmla="*/ 2147483647 w 1217"/>
              <a:gd name="T9" fmla="*/ 2147483647 h 1494"/>
              <a:gd name="T10" fmla="*/ 2147483647 w 1217"/>
              <a:gd name="T11" fmla="*/ 2147483647 h 1494"/>
              <a:gd name="T12" fmla="*/ 2147483647 w 1217"/>
              <a:gd name="T13" fmla="*/ 0 h 14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7"/>
              <a:gd name="T22" fmla="*/ 0 h 1494"/>
              <a:gd name="T23" fmla="*/ 1217 w 1217"/>
              <a:gd name="T24" fmla="*/ 1494 h 14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7" h="1494">
                <a:moveTo>
                  <a:pt x="386" y="0"/>
                </a:moveTo>
                <a:cubicBezTo>
                  <a:pt x="322" y="114"/>
                  <a:pt x="196" y="352"/>
                  <a:pt x="0" y="682"/>
                </a:cubicBezTo>
                <a:cubicBezTo>
                  <a:pt x="56" y="829"/>
                  <a:pt x="128" y="798"/>
                  <a:pt x="196" y="857"/>
                </a:cubicBezTo>
                <a:cubicBezTo>
                  <a:pt x="264" y="916"/>
                  <a:pt x="308" y="996"/>
                  <a:pt x="407" y="1034"/>
                </a:cubicBezTo>
                <a:cubicBezTo>
                  <a:pt x="506" y="1072"/>
                  <a:pt x="667" y="1035"/>
                  <a:pt x="791" y="1082"/>
                </a:cubicBezTo>
                <a:cubicBezTo>
                  <a:pt x="915" y="1129"/>
                  <a:pt x="1217" y="1494"/>
                  <a:pt x="1152" y="1314"/>
                </a:cubicBezTo>
                <a:cubicBezTo>
                  <a:pt x="1087" y="1134"/>
                  <a:pt x="557" y="274"/>
                  <a:pt x="400" y="0"/>
                </a:cubicBezTo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7384889" y="151765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8507250" y="187325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" name="Oval 14"/>
          <p:cNvSpPr>
            <a:spLocks noChangeArrowheads="1"/>
          </p:cNvSpPr>
          <p:nvPr/>
        </p:nvSpPr>
        <p:spPr bwMode="auto">
          <a:xfrm>
            <a:off x="8983501" y="186372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8637425" y="1724024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37" name="Oval 16"/>
          <p:cNvSpPr>
            <a:spLocks noChangeArrowheads="1"/>
          </p:cNvSpPr>
          <p:nvPr/>
        </p:nvSpPr>
        <p:spPr bwMode="auto">
          <a:xfrm>
            <a:off x="9989976" y="35607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>
            <a:off x="7703976" y="32559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8739026" y="144780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350317" y="3078998"/>
            <a:ext cx="4371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10254274" y="3385349"/>
            <a:ext cx="426528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72105" y="2365418"/>
            <a:ext cx="492259" cy="461663"/>
            <a:chOff x="7772105" y="2365418"/>
            <a:chExt cx="492259" cy="461663"/>
          </a:xfrm>
        </p:grpSpPr>
        <p:sp>
          <p:nvSpPr>
            <p:cNvPr id="40" name="Oval 27"/>
            <p:cNvSpPr>
              <a:spLocks noChangeArrowheads="1"/>
            </p:cNvSpPr>
            <p:nvPr/>
          </p:nvSpPr>
          <p:spPr bwMode="auto">
            <a:xfrm>
              <a:off x="8084976" y="2570162"/>
              <a:ext cx="179388" cy="1793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7772105" y="2365418"/>
              <a:ext cx="41736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400" i="1" dirty="0">
                  <a:solidFill>
                    <a:srgbClr val="D303CA"/>
                  </a:solidFill>
                  <a:latin typeface="Calibri"/>
                  <a:cs typeface="Calibri"/>
                </a:rPr>
                <a:t>n</a:t>
              </a:r>
            </a:p>
          </p:txBody>
        </p:sp>
      </p:grpSp>
      <p:sp>
        <p:nvSpPr>
          <p:cNvPr id="22" name="Oval 21"/>
          <p:cNvSpPr/>
          <p:nvPr/>
        </p:nvSpPr>
        <p:spPr>
          <a:xfrm rot="359986">
            <a:off x="7040951" y="3019060"/>
            <a:ext cx="3870153" cy="9506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5562600" y="4572000"/>
            <a:ext cx="6400800" cy="1371600"/>
          </a:xfrm>
          <a:prstGeom prst="wedgeRoundRectCallout">
            <a:avLst>
              <a:gd name="adj1" fmla="val -75813"/>
              <a:gd name="adj2" fmla="val -77449"/>
              <a:gd name="adj3" fmla="val 16667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57050" y="4719875"/>
            <a:ext cx="653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g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 </a:t>
            </a:r>
            <a:r>
              <a:rPr lang="en-US" sz="2800" dirty="0">
                <a:solidFill>
                  <a:srgbClr val="D303CA"/>
                </a:solidFill>
                <a:sym typeface="Symbol"/>
              </a:rPr>
              <a:t>&lt;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  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g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                       </a:t>
            </a:r>
            <a:r>
              <a:rPr lang="en-US" sz="2600" dirty="0">
                <a:latin typeface="Calibri"/>
                <a:cs typeface="Calibri"/>
              </a:rPr>
              <a:t>Suboptimality of </a:t>
            </a:r>
            <a:r>
              <a:rPr lang="en-US" sz="26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7050" y="5177075"/>
            <a:ext cx="653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 &lt;  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8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  <a:r>
              <a:rPr lang="en-US" sz="2800" dirty="0">
                <a:solidFill>
                  <a:srgbClr val="D303CA"/>
                </a:solidFill>
                <a:latin typeface="Calibri"/>
                <a:cs typeface="Calibri"/>
              </a:rPr>
              <a:t>)                         </a:t>
            </a:r>
            <a:r>
              <a:rPr lang="en-US" sz="2600" i="1" dirty="0">
                <a:solidFill>
                  <a:srgbClr val="D303CA"/>
                </a:solidFill>
                <a:latin typeface="Calibri"/>
                <a:cs typeface="Calibri"/>
              </a:rPr>
              <a:t>h</a:t>
            </a:r>
            <a:r>
              <a:rPr lang="en-US" sz="2600" dirty="0">
                <a:solidFill>
                  <a:srgbClr val="D303CA"/>
                </a:solidFill>
                <a:latin typeface="Calibri"/>
                <a:cs typeface="Calibri"/>
              </a:rPr>
              <a:t> = 0 </a:t>
            </a:r>
            <a:r>
              <a:rPr lang="en-US" sz="2600" dirty="0">
                <a:latin typeface="Calibri"/>
                <a:cs typeface="Calibri"/>
              </a:rPr>
              <a:t>at a goal</a:t>
            </a:r>
          </a:p>
        </p:txBody>
      </p:sp>
    </p:spTree>
    <p:extLst>
      <p:ext uri="{BB962C8B-B14F-4D97-AF65-F5344CB8AC3E}">
        <p14:creationId xmlns:p14="http://schemas.microsoft.com/office/powerpoint/2010/main" val="1147813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Optimality of A* Tree Search: Blocking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417637"/>
            <a:ext cx="5772363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latin typeface="Calibri"/>
                <a:cs typeface="Calibri"/>
              </a:rPr>
              <a:t>Proof: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Imagine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 is on the frontier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Some ancestor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of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is on the frontier, too (maybe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itself!)</a:t>
            </a:r>
          </a:p>
          <a:p>
            <a:pPr eaLnBrk="1" hangingPunct="1"/>
            <a:r>
              <a:rPr lang="en-US" sz="2400" dirty="0">
                <a:latin typeface="Calibri"/>
                <a:cs typeface="Calibri"/>
              </a:rPr>
              <a:t>Claim: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latin typeface="Calibri"/>
                <a:cs typeface="Calibri"/>
              </a:rPr>
              <a:t> will be expanded before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  <a:p>
            <a:pPr marL="914376" lvl="1" indent="-457200" eaLnBrk="1" hangingPunct="1">
              <a:buFont typeface="+mj-lt"/>
              <a:buAutoNum type="arabicPeriod"/>
            </a:pP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) </a:t>
            </a:r>
            <a:r>
              <a:rPr lang="en-US" sz="2400" dirty="0">
                <a:latin typeface="Calibri"/>
                <a:cs typeface="Calibri"/>
              </a:rPr>
              <a:t>is less than or equal to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)</a:t>
            </a:r>
          </a:p>
          <a:p>
            <a:pPr marL="914376" lvl="1" indent="-457200">
              <a:buFont typeface="+mj-lt"/>
              <a:buAutoNum type="arabicPeriod"/>
            </a:pP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) </a:t>
            </a:r>
            <a:r>
              <a:rPr lang="en-US" sz="2400" dirty="0">
                <a:latin typeface="Calibri"/>
                <a:cs typeface="Calibri"/>
              </a:rPr>
              <a:t>is less than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)</a:t>
            </a:r>
          </a:p>
          <a:p>
            <a:pPr marL="914376" lvl="1" indent="-457200">
              <a:buFont typeface="+mj-lt"/>
              <a:buAutoNum type="arabicPeriod"/>
            </a:pP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solidFill>
                  <a:srgbClr val="D303CA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is expanded before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  <a:p>
            <a:r>
              <a:rPr lang="en-US" sz="2400" dirty="0">
                <a:latin typeface="Calibri"/>
                <a:cs typeface="Calibri"/>
              </a:rPr>
              <a:t>All ancestors of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are expanded before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 is expanded before </a:t>
            </a:r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  <a:p>
            <a:r>
              <a:rPr lang="en-US" sz="2400" b="1" dirty="0">
                <a:latin typeface="Calibri"/>
                <a:cs typeface="Calibri"/>
              </a:rPr>
              <a:t>A* tree search is optimal</a:t>
            </a:r>
          </a:p>
          <a:p>
            <a:pPr marL="914376" lvl="1" indent="-457200">
              <a:buFont typeface="+mj-lt"/>
              <a:buAutoNum type="arabicPeriod"/>
            </a:pPr>
            <a:endParaRPr lang="en-US" sz="2400" dirty="0">
              <a:solidFill>
                <a:srgbClr val="D303CA"/>
              </a:solidFill>
              <a:latin typeface="Calibri"/>
              <a:cs typeface="Calibri"/>
            </a:endParaRPr>
          </a:p>
          <a:p>
            <a:pPr marL="914376" lvl="1" indent="-457200">
              <a:buFont typeface="+mj-lt"/>
              <a:buAutoNum type="arabicPeriod"/>
            </a:pPr>
            <a:endParaRPr lang="en-US" sz="2400" dirty="0">
              <a:solidFill>
                <a:srgbClr val="D303CA"/>
              </a:solidFill>
              <a:latin typeface="Calibri"/>
              <a:cs typeface="Calibri"/>
            </a:endParaRPr>
          </a:p>
        </p:txBody>
      </p:sp>
      <p:sp>
        <p:nvSpPr>
          <p:cNvPr id="27" name="Freeform 34"/>
          <p:cNvSpPr>
            <a:spLocks/>
          </p:cNvSpPr>
          <p:nvPr/>
        </p:nvSpPr>
        <p:spPr bwMode="auto">
          <a:xfrm>
            <a:off x="8200864" y="1538287"/>
            <a:ext cx="1931987" cy="2371725"/>
          </a:xfrm>
          <a:custGeom>
            <a:avLst/>
            <a:gdLst>
              <a:gd name="T0" fmla="*/ 2147483647 w 1217"/>
              <a:gd name="T1" fmla="*/ 0 h 1494"/>
              <a:gd name="T2" fmla="*/ 0 w 1217"/>
              <a:gd name="T3" fmla="*/ 2147483647 h 1494"/>
              <a:gd name="T4" fmla="*/ 2147483647 w 1217"/>
              <a:gd name="T5" fmla="*/ 2147483647 h 1494"/>
              <a:gd name="T6" fmla="*/ 2147483647 w 1217"/>
              <a:gd name="T7" fmla="*/ 2147483647 h 1494"/>
              <a:gd name="T8" fmla="*/ 2147483647 w 1217"/>
              <a:gd name="T9" fmla="*/ 2147483647 h 1494"/>
              <a:gd name="T10" fmla="*/ 2147483647 w 1217"/>
              <a:gd name="T11" fmla="*/ 2147483647 h 1494"/>
              <a:gd name="T12" fmla="*/ 2147483647 w 1217"/>
              <a:gd name="T13" fmla="*/ 0 h 14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7"/>
              <a:gd name="T22" fmla="*/ 0 h 1494"/>
              <a:gd name="T23" fmla="*/ 1217 w 1217"/>
              <a:gd name="T24" fmla="*/ 1494 h 14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7" h="1494">
                <a:moveTo>
                  <a:pt x="386" y="0"/>
                </a:moveTo>
                <a:cubicBezTo>
                  <a:pt x="322" y="114"/>
                  <a:pt x="196" y="352"/>
                  <a:pt x="0" y="682"/>
                </a:cubicBezTo>
                <a:cubicBezTo>
                  <a:pt x="56" y="829"/>
                  <a:pt x="128" y="798"/>
                  <a:pt x="196" y="857"/>
                </a:cubicBezTo>
                <a:cubicBezTo>
                  <a:pt x="264" y="916"/>
                  <a:pt x="308" y="996"/>
                  <a:pt x="407" y="1034"/>
                </a:cubicBezTo>
                <a:cubicBezTo>
                  <a:pt x="506" y="1072"/>
                  <a:pt x="667" y="1035"/>
                  <a:pt x="791" y="1082"/>
                </a:cubicBezTo>
                <a:cubicBezTo>
                  <a:pt x="915" y="1129"/>
                  <a:pt x="1217" y="1494"/>
                  <a:pt x="1152" y="1314"/>
                </a:cubicBezTo>
                <a:cubicBezTo>
                  <a:pt x="1087" y="1134"/>
                  <a:pt x="557" y="274"/>
                  <a:pt x="400" y="0"/>
                </a:cubicBezTo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7384889" y="151765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8507250" y="187325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" name="Oval 14"/>
          <p:cNvSpPr>
            <a:spLocks noChangeArrowheads="1"/>
          </p:cNvSpPr>
          <p:nvPr/>
        </p:nvSpPr>
        <p:spPr bwMode="auto">
          <a:xfrm>
            <a:off x="8983501" y="1863725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8637425" y="1724024"/>
            <a:ext cx="274639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37" name="Oval 16"/>
          <p:cNvSpPr>
            <a:spLocks noChangeArrowheads="1"/>
          </p:cNvSpPr>
          <p:nvPr/>
        </p:nvSpPr>
        <p:spPr bwMode="auto">
          <a:xfrm>
            <a:off x="9989976" y="35607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>
            <a:off x="7703976" y="3255962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8739026" y="144780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350317" y="3078998"/>
            <a:ext cx="4371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10254274" y="3385349"/>
            <a:ext cx="426528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i="1" dirty="0">
                <a:solidFill>
                  <a:srgbClr val="D303CA"/>
                </a:solidFill>
                <a:latin typeface="Calibri"/>
                <a:cs typeface="Calibri"/>
              </a:rPr>
              <a:t>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72105" y="2365418"/>
            <a:ext cx="492259" cy="461663"/>
            <a:chOff x="7772105" y="2365418"/>
            <a:chExt cx="492259" cy="461663"/>
          </a:xfrm>
        </p:grpSpPr>
        <p:sp>
          <p:nvSpPr>
            <p:cNvPr id="40" name="Oval 27"/>
            <p:cNvSpPr>
              <a:spLocks noChangeArrowheads="1"/>
            </p:cNvSpPr>
            <p:nvPr/>
          </p:nvSpPr>
          <p:spPr bwMode="auto">
            <a:xfrm>
              <a:off x="8084976" y="2570162"/>
              <a:ext cx="179388" cy="1793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7772105" y="2365418"/>
              <a:ext cx="41736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en-US" sz="2400" i="1" dirty="0">
                  <a:solidFill>
                    <a:srgbClr val="D303CA"/>
                  </a:solidFill>
                  <a:latin typeface="Calibri"/>
                  <a:cs typeface="Calibri"/>
                </a:rPr>
                <a:t>n</a:t>
              </a:r>
            </a:p>
          </p:txBody>
        </p:sp>
      </p:grpSp>
      <p:sp>
        <p:nvSpPr>
          <p:cNvPr id="21" name="Oval 20"/>
          <p:cNvSpPr/>
          <p:nvPr/>
        </p:nvSpPr>
        <p:spPr>
          <a:xfrm rot="1372885">
            <a:off x="7307550" y="2652452"/>
            <a:ext cx="3645108" cy="95065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794600" y="4800600"/>
            <a:ext cx="3733800" cy="914400"/>
            <a:chOff x="7391400" y="4800600"/>
            <a:chExt cx="3733800" cy="914400"/>
          </a:xfrm>
        </p:grpSpPr>
        <p:sp>
          <p:nvSpPr>
            <p:cNvPr id="24" name="Rounded Rectangular Callout 23"/>
            <p:cNvSpPr/>
            <p:nvPr/>
          </p:nvSpPr>
          <p:spPr>
            <a:xfrm>
              <a:off x="7391400" y="4800600"/>
              <a:ext cx="3733800" cy="914400"/>
            </a:xfrm>
            <a:prstGeom prst="wedgeRoundRectCallout">
              <a:avLst>
                <a:gd name="adj1" fmla="val -141787"/>
                <a:gd name="adj2" fmla="val -64255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93251" y="5002063"/>
              <a:ext cx="2951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olidFill>
                    <a:srgbClr val="D303CA"/>
                  </a:solidFill>
                  <a:latin typeface="Calibri"/>
                  <a:cs typeface="Calibri"/>
                </a:rPr>
                <a:t>f</a:t>
              </a:r>
              <a:r>
                <a:rPr lang="en-US" sz="2800" dirty="0">
                  <a:solidFill>
                    <a:srgbClr val="D303CA"/>
                  </a:solidFill>
                  <a:latin typeface="Calibri"/>
                  <a:cs typeface="Calibri"/>
                </a:rPr>
                <a:t>(</a:t>
              </a:r>
              <a:r>
                <a:rPr lang="en-US" sz="2800" i="1" dirty="0">
                  <a:solidFill>
                    <a:srgbClr val="D303CA"/>
                  </a:solidFill>
                  <a:latin typeface="Calibri"/>
                  <a:cs typeface="Calibri"/>
                </a:rPr>
                <a:t>n</a:t>
              </a:r>
              <a:r>
                <a:rPr lang="en-US" sz="2800" dirty="0">
                  <a:solidFill>
                    <a:srgbClr val="D303CA"/>
                  </a:solidFill>
                  <a:latin typeface="Calibri"/>
                  <a:cs typeface="Calibri"/>
                </a:rPr>
                <a:t>)  </a:t>
              </a:r>
              <a:r>
                <a:rPr lang="en-US" sz="2800" dirty="0">
                  <a:solidFill>
                    <a:srgbClr val="D303CA"/>
                  </a:solidFill>
                  <a:sym typeface="Symbol"/>
                </a:rPr>
                <a:t> </a:t>
              </a:r>
              <a:r>
                <a:rPr lang="en-US" sz="2800" dirty="0">
                  <a:solidFill>
                    <a:srgbClr val="D303CA"/>
                  </a:solidFill>
                  <a:latin typeface="Calibri"/>
                  <a:cs typeface="Calibri"/>
                </a:rPr>
                <a:t> </a:t>
              </a:r>
              <a:r>
                <a:rPr lang="en-US" sz="2800" i="1" dirty="0">
                  <a:solidFill>
                    <a:srgbClr val="D303CA"/>
                  </a:solidFill>
                  <a:latin typeface="Calibri"/>
                  <a:cs typeface="Calibri"/>
                </a:rPr>
                <a:t>f</a:t>
              </a:r>
              <a:r>
                <a:rPr lang="en-US" sz="2800" dirty="0">
                  <a:solidFill>
                    <a:srgbClr val="D303CA"/>
                  </a:solidFill>
                  <a:latin typeface="Calibri"/>
                  <a:cs typeface="Calibri"/>
                </a:rPr>
                <a:t>(</a:t>
              </a:r>
              <a:r>
                <a:rPr lang="en-US" sz="2800" i="1" dirty="0">
                  <a:solidFill>
                    <a:srgbClr val="D303CA"/>
                  </a:solidFill>
                  <a:latin typeface="Calibri"/>
                  <a:cs typeface="Calibri"/>
                </a:rPr>
                <a:t>A</a:t>
              </a:r>
              <a:r>
                <a:rPr lang="en-US" sz="2800" dirty="0">
                  <a:solidFill>
                    <a:srgbClr val="D303CA"/>
                  </a:solidFill>
                  <a:latin typeface="Calibri"/>
                  <a:cs typeface="Calibri"/>
                </a:rPr>
                <a:t>)  &lt;  </a:t>
              </a:r>
              <a:r>
                <a:rPr lang="en-US" sz="2800" i="1" dirty="0">
                  <a:solidFill>
                    <a:srgbClr val="D303CA"/>
                  </a:solidFill>
                  <a:latin typeface="Calibri"/>
                  <a:cs typeface="Calibri"/>
                </a:rPr>
                <a:t>f</a:t>
              </a:r>
              <a:r>
                <a:rPr lang="en-US" sz="2800" dirty="0">
                  <a:solidFill>
                    <a:srgbClr val="D303CA"/>
                  </a:solidFill>
                  <a:latin typeface="Calibri"/>
                  <a:cs typeface="Calibri"/>
                </a:rPr>
                <a:t>(</a:t>
              </a:r>
              <a:r>
                <a:rPr lang="en-US" sz="2800" i="1" dirty="0">
                  <a:solidFill>
                    <a:srgbClr val="D303CA"/>
                  </a:solidFill>
                  <a:latin typeface="Calibri"/>
                  <a:cs typeface="Calibri"/>
                </a:rPr>
                <a:t>B</a:t>
              </a:r>
              <a:r>
                <a:rPr lang="en-US" sz="2800" dirty="0">
                  <a:solidFill>
                    <a:srgbClr val="D303CA"/>
                  </a:solidFill>
                  <a:latin typeface="Calibri"/>
                  <a:cs typeface="Calibri"/>
                </a:rPr>
                <a:t>)  </a:t>
              </a:r>
              <a:endParaRPr lang="en-US" sz="2600" i="1" dirty="0">
                <a:solidFill>
                  <a:srgbClr val="D303CA"/>
                </a:solidFill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196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UCS </a:t>
            </a:r>
            <a:r>
              <a:rPr lang="en-US" dirty="0" err="1">
                <a:latin typeface="Calibri"/>
                <a:cs typeface="Calibri"/>
              </a:rPr>
              <a:t>vs</a:t>
            </a:r>
            <a:r>
              <a:rPr lang="en-US" dirty="0">
                <a:latin typeface="Calibri"/>
                <a:cs typeface="Calibri"/>
              </a:rPr>
              <a:t> A* Contours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46237"/>
            <a:ext cx="6705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Uniform-cost expands equally in all “directions”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eaLnBrk="1" hangingPunct="1"/>
            <a:r>
              <a:rPr lang="en-US" dirty="0">
                <a:latin typeface="Calibri"/>
                <a:cs typeface="Calibri"/>
              </a:rPr>
              <a:t>A* expands mainly toward the goal, but does hedge its bets to ensure optimality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96287" y="1828800"/>
            <a:ext cx="2805113" cy="1771651"/>
            <a:chOff x="8396287" y="1828800"/>
            <a:chExt cx="2805113" cy="1771651"/>
          </a:xfrm>
        </p:grpSpPr>
        <p:sp>
          <p:nvSpPr>
            <p:cNvPr id="21507" name="Oval 8"/>
            <p:cNvSpPr>
              <a:spLocks noChangeArrowheads="1"/>
            </p:cNvSpPr>
            <p:nvPr/>
          </p:nvSpPr>
          <p:spPr bwMode="auto">
            <a:xfrm>
              <a:off x="8396287" y="1828800"/>
              <a:ext cx="1912939" cy="177165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1510" name="Oval 4"/>
            <p:cNvSpPr>
              <a:spLocks noChangeArrowheads="1"/>
            </p:cNvSpPr>
            <p:nvPr/>
          </p:nvSpPr>
          <p:spPr bwMode="auto">
            <a:xfrm>
              <a:off x="9299575" y="2605089"/>
              <a:ext cx="163512" cy="1539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1511" name="Text Box 5"/>
            <p:cNvSpPr txBox="1">
              <a:spLocks noChangeArrowheads="1"/>
            </p:cNvSpPr>
            <p:nvPr/>
          </p:nvSpPr>
          <p:spPr bwMode="auto">
            <a:xfrm>
              <a:off x="8534400" y="2720977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Start</a:t>
              </a:r>
            </a:p>
          </p:txBody>
        </p:sp>
        <p:sp>
          <p:nvSpPr>
            <p:cNvPr id="21512" name="Oval 6"/>
            <p:cNvSpPr>
              <a:spLocks noChangeArrowheads="1"/>
            </p:cNvSpPr>
            <p:nvPr/>
          </p:nvSpPr>
          <p:spPr bwMode="auto">
            <a:xfrm>
              <a:off x="10226675" y="2627313"/>
              <a:ext cx="163512" cy="15398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10287000" y="2744789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alibri"/>
                  <a:cs typeface="Calibri"/>
                </a:rPr>
                <a:t>Goal</a:t>
              </a:r>
            </a:p>
          </p:txBody>
        </p:sp>
        <p:sp>
          <p:nvSpPr>
            <p:cNvPr id="21514" name="Oval 9"/>
            <p:cNvSpPr>
              <a:spLocks noChangeArrowheads="1"/>
            </p:cNvSpPr>
            <p:nvPr/>
          </p:nvSpPr>
          <p:spPr bwMode="auto">
            <a:xfrm>
              <a:off x="8931276" y="2263775"/>
              <a:ext cx="869951" cy="8699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382000" y="5029202"/>
            <a:ext cx="2754312" cy="842661"/>
            <a:chOff x="8382000" y="5029202"/>
            <a:chExt cx="2754312" cy="842661"/>
          </a:xfrm>
        </p:grpSpPr>
        <p:sp>
          <p:nvSpPr>
            <p:cNvPr id="21506" name="Oval 14"/>
            <p:cNvSpPr>
              <a:spLocks noChangeArrowheads="1"/>
            </p:cNvSpPr>
            <p:nvPr/>
          </p:nvSpPr>
          <p:spPr bwMode="auto">
            <a:xfrm>
              <a:off x="9005887" y="5029202"/>
              <a:ext cx="1284288" cy="6270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1515" name="Oval 10"/>
            <p:cNvSpPr>
              <a:spLocks noChangeArrowheads="1"/>
            </p:cNvSpPr>
            <p:nvPr/>
          </p:nvSpPr>
          <p:spPr bwMode="auto">
            <a:xfrm>
              <a:off x="9234488" y="5270501"/>
              <a:ext cx="163513" cy="1539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1516" name="Text Box 11"/>
            <p:cNvSpPr txBox="1">
              <a:spLocks noChangeArrowheads="1"/>
            </p:cNvSpPr>
            <p:nvPr/>
          </p:nvSpPr>
          <p:spPr bwMode="auto">
            <a:xfrm>
              <a:off x="8382000" y="5410200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Start</a:t>
              </a:r>
            </a:p>
          </p:txBody>
        </p:sp>
        <p:sp>
          <p:nvSpPr>
            <p:cNvPr id="21517" name="Oval 12"/>
            <p:cNvSpPr>
              <a:spLocks noChangeArrowheads="1"/>
            </p:cNvSpPr>
            <p:nvPr/>
          </p:nvSpPr>
          <p:spPr bwMode="auto">
            <a:xfrm>
              <a:off x="10213975" y="5257801"/>
              <a:ext cx="163512" cy="1539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1518" name="Text Box 13"/>
            <p:cNvSpPr txBox="1">
              <a:spLocks noChangeArrowheads="1"/>
            </p:cNvSpPr>
            <p:nvPr/>
          </p:nvSpPr>
          <p:spPr bwMode="auto">
            <a:xfrm>
              <a:off x="10221912" y="5405737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Goal</a:t>
              </a:r>
            </a:p>
          </p:txBody>
        </p:sp>
        <p:sp>
          <p:nvSpPr>
            <p:cNvPr id="21519" name="Oval 15"/>
            <p:cNvSpPr>
              <a:spLocks noChangeArrowheads="1"/>
            </p:cNvSpPr>
            <p:nvPr/>
          </p:nvSpPr>
          <p:spPr bwMode="auto">
            <a:xfrm>
              <a:off x="9126537" y="5105400"/>
              <a:ext cx="869951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pic>
        <p:nvPicPr>
          <p:cNvPr id="4" name="Picture 3" descr="greedy_pacm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72380"/>
            <a:ext cx="3657600" cy="205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7" descr="uniform_pacma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372380"/>
            <a:ext cx="362188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3" descr="astar_pacman.jpg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695" y="2372380"/>
            <a:ext cx="351650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43000" y="5039380"/>
            <a:ext cx="1726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Greedy (h)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5039380"/>
            <a:ext cx="2577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Uniform Cost (g)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53600" y="5039380"/>
            <a:ext cx="1411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A* (</a:t>
            </a:r>
            <a:r>
              <a:rPr lang="en-US" sz="2800" dirty="0" err="1">
                <a:latin typeface="Calibri"/>
                <a:cs typeface="Calibri"/>
              </a:rPr>
              <a:t>g+h</a:t>
            </a:r>
            <a:r>
              <a:rPr lang="en-US" sz="2800" dirty="0"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748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A* Applications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Video games</a:t>
            </a:r>
          </a:p>
          <a:p>
            <a:pPr eaLnBrk="1" hangingPunct="1"/>
            <a:r>
              <a:rPr lang="en-US" sz="2800" dirty="0" err="1"/>
              <a:t>Pathing</a:t>
            </a:r>
            <a:r>
              <a:rPr lang="en-US" sz="2800" dirty="0"/>
              <a:t> / routing problems</a:t>
            </a:r>
          </a:p>
          <a:p>
            <a:pPr eaLnBrk="1" hangingPunct="1"/>
            <a:r>
              <a:rPr lang="en-US" sz="2800" dirty="0"/>
              <a:t>Resource planning problems</a:t>
            </a:r>
          </a:p>
          <a:p>
            <a:pPr eaLnBrk="1" hangingPunct="1"/>
            <a:r>
              <a:rPr lang="en-US" sz="2800" dirty="0"/>
              <a:t>Robot motion planning</a:t>
            </a:r>
          </a:p>
          <a:p>
            <a:pPr eaLnBrk="1" hangingPunct="1"/>
            <a:r>
              <a:rPr lang="en-US" sz="2800" dirty="0"/>
              <a:t>Language analysis</a:t>
            </a:r>
          </a:p>
          <a:p>
            <a:pPr eaLnBrk="1" hangingPunct="1"/>
            <a:r>
              <a:rPr lang="en-US" sz="2800" dirty="0"/>
              <a:t>Machine translation</a:t>
            </a:r>
          </a:p>
          <a:p>
            <a:pPr eaLnBrk="1" hangingPunct="1"/>
            <a:r>
              <a:rPr lang="en-US" sz="2800" dirty="0"/>
              <a:t>Speech recognition</a:t>
            </a:r>
          </a:p>
          <a:p>
            <a:pPr eaLnBrk="1" hangingPunct="1"/>
            <a:r>
              <a:rPr lang="en-US" sz="2800" dirty="0"/>
              <a:t>Protein design</a:t>
            </a:r>
          </a:p>
          <a:p>
            <a:pPr eaLnBrk="1" hangingPunct="1"/>
            <a:r>
              <a:rPr lang="en-US" sz="2800" dirty="0"/>
              <a:t>Chemical synthesis</a:t>
            </a:r>
          </a:p>
          <a:p>
            <a:pPr eaLnBrk="1" hangingPunct="1"/>
            <a:r>
              <a:rPr lang="en-US" sz="2800" dirty="0"/>
              <a:t>…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524000"/>
            <a:ext cx="5638800" cy="427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Heuristics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1600200"/>
            <a:ext cx="5714999" cy="4585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route-finding in Romania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42150" y="1447800"/>
            <a:ext cx="7834132" cy="4724400"/>
            <a:chOff x="44770" y="1447800"/>
            <a:chExt cx="7834132" cy="4724400"/>
          </a:xfrm>
        </p:grpSpPr>
        <p:pic>
          <p:nvPicPr>
            <p:cNvPr id="9" name="Picture 8" descr="romania-distances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70" y="1447800"/>
              <a:ext cx="7834132" cy="4724400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349570" y="2566610"/>
              <a:ext cx="381000" cy="381000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89301" y="5017105"/>
              <a:ext cx="381000" cy="3810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Creating Admissible Heuristics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0"/>
            <a:ext cx="11379200" cy="5300979"/>
          </a:xfrm>
        </p:spPr>
        <p:txBody>
          <a:bodyPr/>
          <a:lstStyle/>
          <a:p>
            <a:pPr marL="1371531" lvl="3" indent="0">
              <a:buNone/>
            </a:pPr>
            <a:endParaRPr lang="en-US" sz="1600" dirty="0"/>
          </a:p>
          <a:p>
            <a:pPr eaLnBrk="1" hangingPunct="1"/>
            <a:r>
              <a:rPr lang="en-US" sz="2800" dirty="0"/>
              <a:t>Often, admissible heuristics are solutions to </a:t>
            </a:r>
            <a:r>
              <a:rPr lang="en-US" sz="2800" b="1" i="1" dirty="0">
                <a:solidFill>
                  <a:srgbClr val="FF0000"/>
                </a:solidFill>
              </a:rPr>
              <a:t>relaxed problems</a:t>
            </a:r>
            <a:r>
              <a:rPr lang="en-US" sz="2800" i="1" dirty="0"/>
              <a:t>, </a:t>
            </a:r>
            <a:r>
              <a:rPr lang="en-US" sz="2800" dirty="0"/>
              <a:t>where new actions are available</a:t>
            </a:r>
          </a:p>
          <a:p>
            <a:pPr eaLnBrk="1" hangingPunct="1"/>
            <a:endParaRPr lang="en-US" sz="2800" i="1" dirty="0"/>
          </a:p>
          <a:p>
            <a:pPr eaLnBrk="1" hangingPunct="1"/>
            <a:endParaRPr lang="en-US" sz="2800" i="1" dirty="0"/>
          </a:p>
          <a:p>
            <a:pPr eaLnBrk="1" hangingPunct="1"/>
            <a:endParaRPr lang="en-US" sz="2800" i="1" dirty="0"/>
          </a:p>
          <a:p>
            <a:pPr eaLnBrk="1" hangingPunct="1"/>
            <a:endParaRPr lang="en-US" sz="2800" i="1" dirty="0"/>
          </a:p>
          <a:p>
            <a:pPr eaLnBrk="1" hangingPunct="1"/>
            <a:endParaRPr lang="en-US" sz="2800" i="1" dirty="0"/>
          </a:p>
          <a:p>
            <a:r>
              <a:rPr lang="en-US" sz="2800" dirty="0"/>
              <a:t>Problem</a:t>
            </a:r>
            <a:r>
              <a:rPr lang="en-US" sz="2800" i="1" dirty="0"/>
              <a:t> </a:t>
            </a:r>
            <a:r>
              <a:rPr lang="en-US" sz="2800" i="1" dirty="0">
                <a:solidFill>
                  <a:srgbClr val="D303CA"/>
                </a:solidFill>
              </a:rPr>
              <a:t>P</a:t>
            </a:r>
            <a:r>
              <a:rPr lang="en-US" sz="2800" baseline="-25000" dirty="0">
                <a:solidFill>
                  <a:srgbClr val="D303CA"/>
                </a:solidFill>
              </a:rPr>
              <a:t>2</a:t>
            </a:r>
            <a:r>
              <a:rPr lang="en-US" sz="2800" i="1" dirty="0"/>
              <a:t> </a:t>
            </a:r>
            <a:r>
              <a:rPr lang="en-US" sz="2800" dirty="0"/>
              <a:t>is a relaxed version of </a:t>
            </a:r>
            <a:r>
              <a:rPr lang="en-US" sz="2800" i="1" dirty="0">
                <a:solidFill>
                  <a:srgbClr val="D303CA"/>
                </a:solidFill>
              </a:rPr>
              <a:t>P</a:t>
            </a:r>
            <a:r>
              <a:rPr lang="en-US" sz="2800" baseline="-25000" dirty="0">
                <a:solidFill>
                  <a:srgbClr val="D303CA"/>
                </a:solidFill>
              </a:rPr>
              <a:t>1</a:t>
            </a:r>
            <a:r>
              <a:rPr lang="en-US" sz="2800" dirty="0"/>
              <a:t> if </a:t>
            </a:r>
            <a:r>
              <a:rPr lang="en-US" sz="2800" i="1" dirty="0">
                <a:solidFill>
                  <a:srgbClr val="CC00CC"/>
                </a:solidFill>
                <a:latin typeface="Lucida Calligraphy" panose="03010101010101010101" pitchFamily="66" charset="77"/>
              </a:rPr>
              <a:t>A</a:t>
            </a:r>
            <a:r>
              <a:rPr lang="en-US" sz="2800" baseline="-25000" dirty="0">
                <a:solidFill>
                  <a:srgbClr val="D303CA"/>
                </a:solidFill>
              </a:rPr>
              <a:t>2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s</a:t>
            </a:r>
            <a:r>
              <a:rPr lang="en-US" sz="2800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D303CA"/>
                </a:solidFill>
                <a:sym typeface="Symbol" pitchFamily="2" charset="2"/>
              </a:rPr>
              <a:t></a:t>
            </a:r>
            <a:r>
              <a:rPr lang="en-US" dirty="0">
                <a:sym typeface="Symbol" pitchFamily="2" charset="2"/>
              </a:rPr>
              <a:t> </a:t>
            </a:r>
            <a:r>
              <a:rPr lang="en-US" sz="2800" i="1" dirty="0">
                <a:solidFill>
                  <a:srgbClr val="CC00CC"/>
                </a:solidFill>
                <a:latin typeface="Lucida Calligraphy" panose="03010101010101010101" pitchFamily="66" charset="77"/>
              </a:rPr>
              <a:t>A</a:t>
            </a:r>
            <a:r>
              <a:rPr lang="en-US" sz="2800" baseline="-25000" dirty="0">
                <a:solidFill>
                  <a:srgbClr val="D303CA"/>
                </a:solidFill>
              </a:rPr>
              <a:t>1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s</a:t>
            </a:r>
            <a:r>
              <a:rPr lang="en-US" sz="2800" dirty="0">
                <a:solidFill>
                  <a:srgbClr val="CC00CC"/>
                </a:solidFill>
              </a:rPr>
              <a:t>) </a:t>
            </a:r>
            <a:r>
              <a:rPr lang="en-US" sz="2800" dirty="0"/>
              <a:t>for every </a:t>
            </a:r>
            <a:r>
              <a:rPr lang="en-US" sz="2800" i="1" dirty="0">
                <a:solidFill>
                  <a:srgbClr val="CC00CC"/>
                </a:solidFill>
              </a:rPr>
              <a:t>s</a:t>
            </a:r>
          </a:p>
          <a:p>
            <a:r>
              <a:rPr lang="en-US" sz="2800" dirty="0"/>
              <a:t>Theorem: </a:t>
            </a:r>
            <a:r>
              <a:rPr lang="en-US" sz="2800" i="1" dirty="0">
                <a:solidFill>
                  <a:srgbClr val="D303CA"/>
                </a:solidFill>
              </a:rPr>
              <a:t>h</a:t>
            </a:r>
            <a:r>
              <a:rPr lang="en-US" sz="2800" baseline="-25000" dirty="0">
                <a:solidFill>
                  <a:srgbClr val="D303CA"/>
                </a:solidFill>
              </a:rPr>
              <a:t>2</a:t>
            </a:r>
            <a:r>
              <a:rPr lang="en-US" sz="2800" baseline="30000" dirty="0">
                <a:solidFill>
                  <a:srgbClr val="D303CA"/>
                </a:solidFill>
              </a:rPr>
              <a:t>*</a:t>
            </a:r>
            <a:r>
              <a:rPr lang="en-US" sz="2800" dirty="0">
                <a:solidFill>
                  <a:srgbClr val="D303CA"/>
                </a:solidFill>
              </a:rPr>
              <a:t>(</a:t>
            </a:r>
            <a:r>
              <a:rPr lang="en-US" sz="2800" i="1" dirty="0">
                <a:solidFill>
                  <a:srgbClr val="D303CA"/>
                </a:solidFill>
              </a:rPr>
              <a:t>s</a:t>
            </a:r>
            <a:r>
              <a:rPr lang="en-US" sz="2800" dirty="0">
                <a:solidFill>
                  <a:srgbClr val="D303CA"/>
                </a:solidFill>
              </a:rPr>
              <a:t>) </a:t>
            </a:r>
            <a:r>
              <a:rPr lang="en-US" dirty="0">
                <a:sym typeface="Symbol" pitchFamily="2" charset="2"/>
              </a:rPr>
              <a:t></a:t>
            </a:r>
            <a:r>
              <a:rPr lang="en-US" sz="2800" dirty="0">
                <a:solidFill>
                  <a:srgbClr val="D303CA"/>
                </a:solidFill>
              </a:rPr>
              <a:t> </a:t>
            </a:r>
            <a:r>
              <a:rPr lang="en-US" sz="2800" i="1" dirty="0">
                <a:solidFill>
                  <a:srgbClr val="D303CA"/>
                </a:solidFill>
              </a:rPr>
              <a:t>h</a:t>
            </a:r>
            <a:r>
              <a:rPr lang="en-US" sz="2800" baseline="-25000" dirty="0">
                <a:solidFill>
                  <a:srgbClr val="D303CA"/>
                </a:solidFill>
              </a:rPr>
              <a:t>1</a:t>
            </a:r>
            <a:r>
              <a:rPr lang="en-US" sz="2800" baseline="30000" dirty="0">
                <a:solidFill>
                  <a:srgbClr val="D303CA"/>
                </a:solidFill>
              </a:rPr>
              <a:t>*</a:t>
            </a:r>
            <a:r>
              <a:rPr lang="en-US" sz="2800" dirty="0">
                <a:solidFill>
                  <a:srgbClr val="D303CA"/>
                </a:solidFill>
              </a:rPr>
              <a:t>(</a:t>
            </a:r>
            <a:r>
              <a:rPr lang="en-US" sz="2800" i="1" dirty="0">
                <a:solidFill>
                  <a:srgbClr val="D303CA"/>
                </a:solidFill>
              </a:rPr>
              <a:t>s</a:t>
            </a:r>
            <a:r>
              <a:rPr lang="en-US" sz="2800" dirty="0">
                <a:solidFill>
                  <a:srgbClr val="D303CA"/>
                </a:solidFill>
              </a:rPr>
              <a:t>) </a:t>
            </a:r>
            <a:r>
              <a:rPr lang="en-US" sz="2800" dirty="0"/>
              <a:t>for every </a:t>
            </a:r>
            <a:r>
              <a:rPr lang="en-US" sz="2800" i="1" dirty="0">
                <a:solidFill>
                  <a:srgbClr val="CC00CC"/>
                </a:solidFill>
              </a:rPr>
              <a:t>s</a:t>
            </a:r>
            <a:r>
              <a:rPr lang="en-US" sz="2800" dirty="0"/>
              <a:t>, so </a:t>
            </a:r>
            <a:r>
              <a:rPr lang="en-US" sz="2800" i="1" dirty="0">
                <a:solidFill>
                  <a:srgbClr val="D303CA"/>
                </a:solidFill>
              </a:rPr>
              <a:t>h</a:t>
            </a:r>
            <a:r>
              <a:rPr lang="en-US" sz="2800" baseline="-25000" dirty="0">
                <a:solidFill>
                  <a:srgbClr val="D303CA"/>
                </a:solidFill>
              </a:rPr>
              <a:t>2</a:t>
            </a:r>
            <a:r>
              <a:rPr lang="en-US" sz="2800" baseline="30000" dirty="0">
                <a:solidFill>
                  <a:srgbClr val="D303CA"/>
                </a:solidFill>
              </a:rPr>
              <a:t>*</a:t>
            </a:r>
            <a:r>
              <a:rPr lang="en-US" sz="2800" dirty="0">
                <a:solidFill>
                  <a:srgbClr val="D303CA"/>
                </a:solidFill>
              </a:rPr>
              <a:t>(</a:t>
            </a:r>
            <a:r>
              <a:rPr lang="en-US" sz="2800" i="1" dirty="0">
                <a:solidFill>
                  <a:srgbClr val="D303CA"/>
                </a:solidFill>
              </a:rPr>
              <a:t>s</a:t>
            </a:r>
            <a:r>
              <a:rPr lang="en-US" sz="2800" dirty="0">
                <a:solidFill>
                  <a:srgbClr val="D303CA"/>
                </a:solidFill>
              </a:rPr>
              <a:t>) </a:t>
            </a:r>
            <a:r>
              <a:rPr lang="en-US" sz="2800" dirty="0"/>
              <a:t>is admissible for </a:t>
            </a:r>
            <a:r>
              <a:rPr lang="en-US" sz="2800" i="1" dirty="0">
                <a:solidFill>
                  <a:srgbClr val="D303CA"/>
                </a:solidFill>
              </a:rPr>
              <a:t>P</a:t>
            </a:r>
            <a:r>
              <a:rPr lang="en-US" sz="2800" baseline="-25000" dirty="0">
                <a:solidFill>
                  <a:srgbClr val="D303CA"/>
                </a:solidFill>
              </a:rPr>
              <a:t>1</a:t>
            </a:r>
            <a:endParaRPr lang="en-US" sz="2800" i="1" dirty="0"/>
          </a:p>
          <a:p>
            <a:pPr lvl="2"/>
            <a:endParaRPr lang="en-US" sz="2000" i="1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553200" y="3016108"/>
            <a:ext cx="3657600" cy="1643522"/>
            <a:chOff x="5067016" y="4038600"/>
            <a:chExt cx="2663541" cy="1197700"/>
          </a:xfrm>
        </p:grpSpPr>
        <p:pic>
          <p:nvPicPr>
            <p:cNvPr id="22536" name="Picture 2" descr="Z:\Shared with PC\smallMaz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67016" y="4038600"/>
              <a:ext cx="2663541" cy="119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2" name="Straight Arrow Connector 11"/>
            <p:cNvCxnSpPr/>
            <p:nvPr/>
          </p:nvCxnSpPr>
          <p:spPr bwMode="auto">
            <a:xfrm rot="10800000" flipV="1">
              <a:off x="5236861" y="4473838"/>
              <a:ext cx="1125417" cy="1906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38" name="TextBox 17"/>
            <p:cNvSpPr txBox="1">
              <a:spLocks noChangeArrowheads="1"/>
            </p:cNvSpPr>
            <p:nvPr/>
          </p:nvSpPr>
          <p:spPr bwMode="auto">
            <a:xfrm>
              <a:off x="5388658" y="4569096"/>
              <a:ext cx="399537" cy="381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Calibri"/>
                  <a:cs typeface="Calibri"/>
                </a:rPr>
                <a:t>15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5400000">
              <a:off x="4931082" y="4797091"/>
              <a:ext cx="609969" cy="1588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3E71F05-E466-8A42-B381-60381D009139}"/>
              </a:ext>
            </a:extLst>
          </p:cNvPr>
          <p:cNvGrpSpPr/>
          <p:nvPr/>
        </p:nvGrpSpPr>
        <p:grpSpPr>
          <a:xfrm>
            <a:off x="1752600" y="2983230"/>
            <a:ext cx="3505199" cy="1786100"/>
            <a:chOff x="1752600" y="2983230"/>
            <a:chExt cx="3505199" cy="1786100"/>
          </a:xfrm>
        </p:grpSpPr>
        <p:grpSp>
          <p:nvGrpSpPr>
            <p:cNvPr id="13" name="Group 12"/>
            <p:cNvGrpSpPr/>
            <p:nvPr/>
          </p:nvGrpSpPr>
          <p:grpSpPr>
            <a:xfrm>
              <a:off x="2438400" y="2983230"/>
              <a:ext cx="2819399" cy="1786100"/>
              <a:chOff x="2743201" y="4111625"/>
              <a:chExt cx="2170113" cy="1374775"/>
            </a:xfrm>
          </p:grpSpPr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22440"/>
              <a:stretch>
                <a:fillRect/>
              </a:stretch>
            </p:blipFill>
            <p:spPr bwMode="auto">
              <a:xfrm>
                <a:off x="2743201" y="4111625"/>
                <a:ext cx="2170113" cy="137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7" name="Straight Connector 16"/>
              <p:cNvCxnSpPr/>
              <p:nvPr/>
            </p:nvCxnSpPr>
            <p:spPr>
              <a:xfrm>
                <a:off x="2895600" y="4492623"/>
                <a:ext cx="1295400" cy="685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1752600" y="4191000"/>
              <a:ext cx="990600" cy="523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8" tIns="45719" rIns="91438" bIns="45719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  <a:latin typeface="Calibri"/>
                  <a:cs typeface="Calibri"/>
                </a:rPr>
                <a:t>366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8 Puzzle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495800"/>
            <a:ext cx="6781800" cy="1630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What are the states?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How many states?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What are the actions?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What are the step costs?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4733" y="838200"/>
            <a:ext cx="5338267" cy="4584642"/>
            <a:chOff x="6387246" y="1371600"/>
            <a:chExt cx="6033354" cy="5181600"/>
          </a:xfrm>
        </p:grpSpPr>
        <p:pic>
          <p:nvPicPr>
            <p:cNvPr id="1945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87246" y="1371600"/>
              <a:ext cx="5789731" cy="4838698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10515600" y="4724400"/>
              <a:ext cx="1905000" cy="1828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18" y="1220185"/>
            <a:ext cx="2969363" cy="2543429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19200" y="3733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Start 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0" y="3733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Goal State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8745" y="1219462"/>
            <a:ext cx="3044108" cy="2544875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19800" y="3733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Actions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8 Puzzle I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63246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Heuristic: Number of tiles misplaced</a:t>
            </a:r>
          </a:p>
          <a:p>
            <a:pPr eaLnBrk="1" hangingPunct="1"/>
            <a:r>
              <a:rPr lang="en-US" sz="2800" dirty="0"/>
              <a:t>Why is it admissible?</a:t>
            </a:r>
          </a:p>
          <a:p>
            <a:pPr eaLnBrk="1" hangingPunct="1"/>
            <a:r>
              <a:rPr lang="en-US" sz="2800" dirty="0"/>
              <a:t>h(start) =</a:t>
            </a:r>
          </a:p>
        </p:txBody>
      </p:sp>
      <p:sp>
        <p:nvSpPr>
          <p:cNvPr id="819206" name="Text Box 6"/>
          <p:cNvSpPr txBox="1">
            <a:spLocks noChangeArrowheads="1"/>
          </p:cNvSpPr>
          <p:nvPr/>
        </p:nvSpPr>
        <p:spPr bwMode="auto">
          <a:xfrm>
            <a:off x="2133600" y="2286000"/>
            <a:ext cx="990600" cy="584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accent2"/>
                </a:solidFill>
                <a:latin typeface="Calibri" pitchFamily="34" charset="0"/>
              </a:rPr>
              <a:t>8</a:t>
            </a:r>
          </a:p>
        </p:txBody>
      </p:sp>
      <p:graphicFrame>
        <p:nvGraphicFramePr>
          <p:cNvPr id="819294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76655"/>
              </p:ext>
            </p:extLst>
          </p:nvPr>
        </p:nvGraphicFramePr>
        <p:xfrm>
          <a:off x="6117295" y="4112577"/>
          <a:ext cx="5312705" cy="2212023"/>
        </p:xfrm>
        <a:graphic>
          <a:graphicData uri="http://schemas.openxmlformats.org/drawingml/2006/table">
            <a:tbl>
              <a:tblPr/>
              <a:tblGrid>
                <a:gridCol w="104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Average nodes expanded when the optimal path has…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…4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…8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…12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UCS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6,300</a:t>
                      </a:r>
                      <a:endParaRPr kumimoji="0" lang="en-US" sz="24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3.6 x 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A*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TILES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890" y="3489471"/>
            <a:ext cx="5510086" cy="3138194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6324601" y="1219414"/>
            <a:ext cx="5333998" cy="2536188"/>
            <a:chOff x="533401" y="1219446"/>
            <a:chExt cx="6113461" cy="2906804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1" y="1219446"/>
              <a:ext cx="6113461" cy="2544905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59591" y="3639596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Start State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76148" y="3664585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Goal State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067800" y="6553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Statistics from Andrew Moore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6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8 Puzzle II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5867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What if we had an easier 8-puzzle where any tile could slide any direction at any time, ignoring other tiles?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Total </a:t>
            </a:r>
            <a:r>
              <a:rPr lang="en-US" sz="2400" i="1" dirty="0"/>
              <a:t>Manhattan </a:t>
            </a:r>
            <a:r>
              <a:rPr lang="en-US" sz="2400" dirty="0"/>
              <a:t>distance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Why is it admissible?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h(start) =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813061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48006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3 + 1 + 2 + … = 18</a:t>
            </a:r>
          </a:p>
        </p:txBody>
      </p:sp>
      <p:graphicFrame>
        <p:nvGraphicFramePr>
          <p:cNvPr id="81313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697180"/>
              </p:ext>
            </p:extLst>
          </p:nvPr>
        </p:nvGraphicFramePr>
        <p:xfrm>
          <a:off x="5575256" y="4267200"/>
          <a:ext cx="6107573" cy="2252471"/>
        </p:xfrm>
        <a:graphic>
          <a:graphicData uri="http://schemas.openxmlformats.org/drawingml/2006/table">
            <a:tbl>
              <a:tblPr/>
              <a:tblGrid>
                <a:gridCol w="1920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Average nodes expanded when the optimal path has…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…4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…8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…12 steps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A*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TILES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227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A*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MANHATTAN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324601" y="1219414"/>
            <a:ext cx="5333998" cy="2536188"/>
            <a:chOff x="533401" y="1219446"/>
            <a:chExt cx="6113461" cy="2906804"/>
          </a:xfrm>
        </p:grpSpPr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1" y="1219446"/>
              <a:ext cx="6113461" cy="2544905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259591" y="3639596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Start State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6148" y="3664585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Goal State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Combining heuristics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79686" y="1524000"/>
            <a:ext cx="8209352" cy="4953000"/>
          </a:xfrm>
        </p:spPr>
        <p:txBody>
          <a:bodyPr/>
          <a:lstStyle/>
          <a:p>
            <a:r>
              <a:rPr lang="en-US" sz="2400" dirty="0"/>
              <a:t>Dominance: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baseline="-25000" dirty="0">
                <a:solidFill>
                  <a:srgbClr val="D303CA"/>
                </a:solidFill>
              </a:rPr>
              <a:t>1</a:t>
            </a:r>
            <a:r>
              <a:rPr lang="en-US" sz="2400" dirty="0">
                <a:solidFill>
                  <a:srgbClr val="D303CA"/>
                </a:solidFill>
              </a:rPr>
              <a:t> </a:t>
            </a:r>
            <a:r>
              <a:rPr lang="en-US" sz="2400" dirty="0">
                <a:solidFill>
                  <a:srgbClr val="D303CA"/>
                </a:solidFill>
                <a:cs typeface="Arial" charset="0"/>
              </a:rPr>
              <a:t>≥</a:t>
            </a:r>
            <a:r>
              <a:rPr lang="en-US" sz="2400" dirty="0">
                <a:solidFill>
                  <a:srgbClr val="D303CA"/>
                </a:solidFill>
              </a:rPr>
              <a:t>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baseline="-25000" dirty="0">
                <a:solidFill>
                  <a:srgbClr val="D303CA"/>
                </a:solidFill>
              </a:rPr>
              <a:t>2</a:t>
            </a:r>
            <a:r>
              <a:rPr lang="en-US" sz="2400" dirty="0">
                <a:solidFill>
                  <a:srgbClr val="D303CA"/>
                </a:solidFill>
              </a:rPr>
              <a:t> </a:t>
            </a:r>
            <a:r>
              <a:rPr lang="en-US" sz="2400" dirty="0"/>
              <a:t>if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303CA"/>
                </a:solidFill>
                <a:sym typeface="Symbol"/>
              </a:rPr>
              <a:t>                     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 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baseline="-25000" dirty="0">
                <a:solidFill>
                  <a:srgbClr val="D303CA"/>
                </a:solidFill>
              </a:rPr>
              <a:t>1</a:t>
            </a:r>
            <a:r>
              <a:rPr lang="en-US" sz="2400" dirty="0">
                <a:solidFill>
                  <a:srgbClr val="D303CA"/>
                </a:solidFill>
              </a:rPr>
              <a:t>(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) </a:t>
            </a:r>
            <a:r>
              <a:rPr lang="en-US" sz="2400" dirty="0">
                <a:solidFill>
                  <a:srgbClr val="D303CA"/>
                </a:solidFill>
                <a:sym typeface="Symbol"/>
              </a:rPr>
              <a:t></a:t>
            </a:r>
            <a:r>
              <a:rPr lang="en-US" sz="2400" dirty="0">
                <a:solidFill>
                  <a:srgbClr val="D303CA"/>
                </a:solidFill>
              </a:rPr>
              <a:t>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baseline="-25000" dirty="0">
                <a:solidFill>
                  <a:srgbClr val="D303CA"/>
                </a:solidFill>
              </a:rPr>
              <a:t>2</a:t>
            </a:r>
            <a:r>
              <a:rPr lang="en-US" sz="2400" dirty="0">
                <a:solidFill>
                  <a:srgbClr val="D303CA"/>
                </a:solidFill>
              </a:rPr>
              <a:t>(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)</a:t>
            </a:r>
          </a:p>
          <a:p>
            <a:pPr lvl="1"/>
            <a:r>
              <a:rPr lang="en-US" sz="2000" dirty="0"/>
              <a:t>Roughly speaking, larger is better as long as both are admissible</a:t>
            </a:r>
          </a:p>
          <a:p>
            <a:pPr lvl="1"/>
            <a:r>
              <a:rPr lang="en-US" sz="2000" dirty="0"/>
              <a:t>The zero heuristic is pretty bad (what does A* do with h=0?)</a:t>
            </a:r>
          </a:p>
          <a:p>
            <a:pPr lvl="1"/>
            <a:r>
              <a:rPr lang="en-US" sz="2000" dirty="0"/>
              <a:t>The exact heuristic is pretty good, but usually too expensive!</a:t>
            </a:r>
          </a:p>
          <a:p>
            <a:pPr eaLnBrk="1" hangingPunct="1"/>
            <a:r>
              <a:rPr lang="en-US" sz="2400" dirty="0"/>
              <a:t>What if we have two heuristics, neither dominates the other?</a:t>
            </a:r>
          </a:p>
          <a:p>
            <a:pPr lvl="1"/>
            <a:r>
              <a:rPr lang="en-US" sz="2000" dirty="0"/>
              <a:t>Form a new heuristic by taking the max of both:</a:t>
            </a:r>
          </a:p>
          <a:p>
            <a:pPr marL="457176" lvl="1" indent="0">
              <a:buNone/>
            </a:pPr>
            <a:r>
              <a:rPr lang="en-US" sz="2000" dirty="0"/>
              <a:t>                 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dirty="0">
                <a:solidFill>
                  <a:srgbClr val="D303CA"/>
                </a:solidFill>
              </a:rPr>
              <a:t>(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) = max(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baseline="-25000" dirty="0">
                <a:solidFill>
                  <a:srgbClr val="D303CA"/>
                </a:solidFill>
              </a:rPr>
              <a:t>1</a:t>
            </a:r>
            <a:r>
              <a:rPr lang="en-US" sz="2400" dirty="0">
                <a:solidFill>
                  <a:srgbClr val="D303CA"/>
                </a:solidFill>
              </a:rPr>
              <a:t>(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), </a:t>
            </a:r>
            <a:r>
              <a:rPr lang="en-US" sz="2400" i="1" dirty="0">
                <a:solidFill>
                  <a:srgbClr val="D303CA"/>
                </a:solidFill>
              </a:rPr>
              <a:t>h</a:t>
            </a:r>
            <a:r>
              <a:rPr lang="en-US" sz="2400" baseline="-25000" dirty="0">
                <a:solidFill>
                  <a:srgbClr val="D303CA"/>
                </a:solidFill>
              </a:rPr>
              <a:t>2</a:t>
            </a:r>
            <a:r>
              <a:rPr lang="en-US" sz="2400" dirty="0">
                <a:solidFill>
                  <a:srgbClr val="D303CA"/>
                </a:solidFill>
              </a:rPr>
              <a:t>(</a:t>
            </a:r>
            <a:r>
              <a:rPr lang="en-US" sz="2400" i="1" dirty="0">
                <a:solidFill>
                  <a:srgbClr val="D303CA"/>
                </a:solidFill>
              </a:rPr>
              <a:t>n</a:t>
            </a:r>
            <a:r>
              <a:rPr lang="en-US" sz="2400" dirty="0">
                <a:solidFill>
                  <a:srgbClr val="D303CA"/>
                </a:solidFill>
              </a:rPr>
              <a:t>))</a:t>
            </a:r>
            <a:endParaRPr lang="en-US" sz="2000" dirty="0"/>
          </a:p>
          <a:p>
            <a:pPr lvl="1" eaLnBrk="1" hangingPunct="1"/>
            <a:r>
              <a:rPr lang="en-US" sz="2000" dirty="0"/>
              <a:t>Max of admissible heuristics is admissible and dominates both!</a:t>
            </a:r>
          </a:p>
          <a:p>
            <a:pPr lvl="1" eaLnBrk="1" hangingPunct="1"/>
            <a:r>
              <a:rPr lang="en-US" sz="2000" dirty="0"/>
              <a:t>Example: number of knight’s moves to get from A to B</a:t>
            </a:r>
          </a:p>
          <a:p>
            <a:pPr lvl="2"/>
            <a:r>
              <a:rPr lang="en-US" sz="1600" dirty="0">
                <a:solidFill>
                  <a:srgbClr val="D303CA"/>
                </a:solidFill>
              </a:rPr>
              <a:t>h1</a:t>
            </a:r>
            <a:r>
              <a:rPr lang="en-US" sz="1600" dirty="0"/>
              <a:t> = (Manhattan distance)/3 (rounded up to correct parity)</a:t>
            </a:r>
          </a:p>
          <a:p>
            <a:pPr lvl="2"/>
            <a:r>
              <a:rPr lang="en-US" sz="1600" dirty="0">
                <a:solidFill>
                  <a:srgbClr val="D303CA"/>
                </a:solidFill>
              </a:rPr>
              <a:t>h2</a:t>
            </a:r>
            <a:r>
              <a:rPr lang="en-US" sz="1600" dirty="0"/>
              <a:t> = (Euclidean distance)/√5 (rounded up to correct parity)</a:t>
            </a:r>
          </a:p>
          <a:p>
            <a:pPr lvl="2"/>
            <a:r>
              <a:rPr lang="en-US" sz="1600" dirty="0">
                <a:solidFill>
                  <a:srgbClr val="D303CA"/>
                </a:solidFill>
              </a:rPr>
              <a:t>h3</a:t>
            </a:r>
            <a:r>
              <a:rPr lang="en-US" sz="1600" dirty="0"/>
              <a:t> = (max x or y shift)/2 (rounded up to correct parity)</a:t>
            </a:r>
          </a:p>
          <a:p>
            <a:pPr lvl="2"/>
            <a:endParaRPr lang="en-US" sz="1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9144000" y="1752600"/>
            <a:ext cx="2286000" cy="4572000"/>
            <a:chOff x="9144000" y="1752600"/>
            <a:chExt cx="2286000" cy="4572000"/>
          </a:xfrm>
        </p:grpSpPr>
        <p:sp>
          <p:nvSpPr>
            <p:cNvPr id="3" name="Rectangle 2"/>
            <p:cNvSpPr/>
            <p:nvPr/>
          </p:nvSpPr>
          <p:spPr>
            <a:xfrm>
              <a:off x="9144000" y="17526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601200" y="17526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058400" y="17526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515600" y="17526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72800" y="17526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44000" y="22098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1200" y="22098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058400" y="22098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515600" y="22098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972800" y="22098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144000" y="26670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601200" y="26670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058400" y="26670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0515600" y="26670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972800" y="26670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44000" y="31242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601200" y="31242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058400" y="31242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515600" y="31242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972800" y="31242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144000" y="35814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601200" y="35814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058400" y="35814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515600" y="35814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972800" y="35814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144000" y="40386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601200" y="40386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058400" y="40386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515600" y="40386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972800" y="40386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144000" y="44958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601200" y="44958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058400" y="44958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515600" y="44958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972800" y="44958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144000" y="49530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601200" y="49530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058400" y="49530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0515600" y="49530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0972800" y="49530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144000" y="54102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601200" y="54102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0058400" y="54102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515600" y="54102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0972800" y="54102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144000" y="58674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601200" y="58674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058400" y="58674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515600" y="5867400"/>
              <a:ext cx="457200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972800" y="5867400"/>
              <a:ext cx="457200" cy="457200"/>
            </a:xfrm>
            <a:prstGeom prst="rect">
              <a:avLst/>
            </a:prstGeom>
            <a:solidFill>
              <a:schemeClr val="bg1"/>
            </a:solidFill>
            <a:ln w="127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7500" y="5883663"/>
              <a:ext cx="335688" cy="440937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11125200" y="1905000"/>
              <a:ext cx="152400" cy="152400"/>
            </a:xfrm>
            <a:prstGeom prst="ellips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9372600" y="5181600"/>
              <a:ext cx="0" cy="9144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372600" y="5181600"/>
              <a:ext cx="457200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72600" y="6096000"/>
              <a:ext cx="914400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0287000" y="5638800"/>
              <a:ext cx="0" cy="4572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Optimality of A* Graph Search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501" y="1753559"/>
            <a:ext cx="5862797" cy="422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 bwMode="auto">
          <a:xfrm>
            <a:off x="9067800" y="4419600"/>
            <a:ext cx="3001689" cy="83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This part is a bit fiddly, </a:t>
            </a:r>
          </a:p>
          <a:p>
            <a:r>
              <a:rPr lang="en-US" sz="2400" dirty="0">
                <a:latin typeface="Calibri"/>
                <a:cs typeface="Calibri"/>
              </a:rPr>
              <a:t>sorry about that</a:t>
            </a:r>
          </a:p>
        </p:txBody>
      </p:sp>
    </p:spTree>
    <p:extLst>
      <p:ext uri="{BB962C8B-B14F-4D97-AF65-F5344CB8AC3E}">
        <p14:creationId xmlns:p14="http://schemas.microsoft.com/office/powerpoint/2010/main" val="364754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A* Graph Search Gone Wrong?</a:t>
            </a:r>
          </a:p>
        </p:txBody>
      </p:sp>
      <p:sp>
        <p:nvSpPr>
          <p:cNvPr id="18" name="Oval 17"/>
          <p:cNvSpPr/>
          <p:nvPr/>
        </p:nvSpPr>
        <p:spPr>
          <a:xfrm>
            <a:off x="1363498" y="28194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9" name="Oval 18"/>
          <p:cNvSpPr/>
          <p:nvPr/>
        </p:nvSpPr>
        <p:spPr>
          <a:xfrm>
            <a:off x="3116098" y="21336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2506498" y="41910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Calibri"/>
                <a:cs typeface="Calibri"/>
              </a:rPr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4792498" y="28956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dirty="0">
                <a:latin typeface="Calibri"/>
                <a:cs typeface="Calibri"/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4792498" y="5105400"/>
            <a:ext cx="762000" cy="762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400" b="1" dirty="0">
                <a:latin typeface="Calibri"/>
                <a:cs typeface="Calibri"/>
              </a:rPr>
              <a:t>G</a:t>
            </a:r>
          </a:p>
        </p:txBody>
      </p:sp>
      <p:cxnSp>
        <p:nvCxnSpPr>
          <p:cNvPr id="24" name="Straight Arrow Connector 23"/>
          <p:cNvCxnSpPr>
            <a:stCxn id="18" idx="7"/>
            <a:endCxn id="19" idx="2"/>
          </p:cNvCxnSpPr>
          <p:nvPr/>
        </p:nvCxnSpPr>
        <p:spPr>
          <a:xfrm flipV="1">
            <a:off x="2013906" y="2514600"/>
            <a:ext cx="1102192" cy="4163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5"/>
            <a:endCxn id="20" idx="1"/>
          </p:cNvCxnSpPr>
          <p:nvPr/>
        </p:nvCxnSpPr>
        <p:spPr>
          <a:xfrm>
            <a:off x="2013906" y="3469808"/>
            <a:ext cx="604184" cy="832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7"/>
            <a:endCxn id="21" idx="3"/>
          </p:cNvCxnSpPr>
          <p:nvPr/>
        </p:nvCxnSpPr>
        <p:spPr>
          <a:xfrm flipV="1">
            <a:off x="3156906" y="3546008"/>
            <a:ext cx="1747184" cy="7565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6"/>
            <a:endCxn id="21" idx="1"/>
          </p:cNvCxnSpPr>
          <p:nvPr/>
        </p:nvCxnSpPr>
        <p:spPr>
          <a:xfrm>
            <a:off x="3878098" y="2514600"/>
            <a:ext cx="1025992" cy="4925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4"/>
            <a:endCxn id="22" idx="0"/>
          </p:cNvCxnSpPr>
          <p:nvPr/>
        </p:nvCxnSpPr>
        <p:spPr>
          <a:xfrm>
            <a:off x="5173498" y="3657600"/>
            <a:ext cx="0" cy="1447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805" name="TextBox 34"/>
          <p:cNvSpPr txBox="1">
            <a:spLocks noChangeArrowheads="1"/>
          </p:cNvSpPr>
          <p:nvPr/>
        </p:nvSpPr>
        <p:spPr bwMode="auto">
          <a:xfrm>
            <a:off x="2531898" y="2678670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6" name="TextBox 35"/>
          <p:cNvSpPr txBox="1">
            <a:spLocks noChangeArrowheads="1"/>
          </p:cNvSpPr>
          <p:nvPr/>
        </p:nvSpPr>
        <p:spPr bwMode="auto">
          <a:xfrm>
            <a:off x="2303298" y="3581398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7" name="TextBox 36"/>
          <p:cNvSpPr txBox="1">
            <a:spLocks noChangeArrowheads="1"/>
          </p:cNvSpPr>
          <p:nvPr/>
        </p:nvSpPr>
        <p:spPr bwMode="auto">
          <a:xfrm>
            <a:off x="4259098" y="2819398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1</a:t>
            </a:r>
          </a:p>
        </p:txBody>
      </p:sp>
      <p:sp>
        <p:nvSpPr>
          <p:cNvPr id="33808" name="TextBox 37"/>
          <p:cNvSpPr txBox="1">
            <a:spLocks noChangeArrowheads="1"/>
          </p:cNvSpPr>
          <p:nvPr/>
        </p:nvSpPr>
        <p:spPr bwMode="auto">
          <a:xfrm>
            <a:off x="3954298" y="3957637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2</a:t>
            </a:r>
          </a:p>
        </p:txBody>
      </p:sp>
      <p:sp>
        <p:nvSpPr>
          <p:cNvPr id="33809" name="TextBox 38"/>
          <p:cNvSpPr txBox="1">
            <a:spLocks noChangeArrowheads="1"/>
          </p:cNvSpPr>
          <p:nvPr/>
        </p:nvSpPr>
        <p:spPr bwMode="auto">
          <a:xfrm>
            <a:off x="5249698" y="4186237"/>
            <a:ext cx="312902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3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328440" y="1828798"/>
            <a:ext cx="4197036" cy="4403471"/>
            <a:chOff x="1489613" y="1600298"/>
            <a:chExt cx="4195761" cy="4403090"/>
          </a:xfrm>
        </p:grpSpPr>
        <p:sp>
          <p:nvSpPr>
            <p:cNvPr id="33831" name="TextBox 39"/>
            <p:cNvSpPr txBox="1">
              <a:spLocks noChangeArrowheads="1"/>
            </p:cNvSpPr>
            <p:nvPr/>
          </p:nvSpPr>
          <p:spPr bwMode="auto">
            <a:xfrm>
              <a:off x="1489613" y="3317359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h=2</a:t>
              </a:r>
            </a:p>
          </p:txBody>
        </p:sp>
        <p:sp>
          <p:nvSpPr>
            <p:cNvPr id="33832" name="TextBox 40"/>
            <p:cNvSpPr txBox="1">
              <a:spLocks noChangeArrowheads="1"/>
            </p:cNvSpPr>
            <p:nvPr/>
          </p:nvSpPr>
          <p:spPr bwMode="auto">
            <a:xfrm>
              <a:off x="2796572" y="4718814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h=1</a:t>
              </a:r>
            </a:p>
          </p:txBody>
        </p:sp>
        <p:sp>
          <p:nvSpPr>
            <p:cNvPr id="33833" name="TextBox 41"/>
            <p:cNvSpPr txBox="1">
              <a:spLocks noChangeArrowheads="1"/>
            </p:cNvSpPr>
            <p:nvPr/>
          </p:nvSpPr>
          <p:spPr bwMode="auto">
            <a:xfrm>
              <a:off x="3368386" y="1600298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h=4</a:t>
              </a:r>
            </a:p>
          </p:txBody>
        </p:sp>
        <p:sp>
          <p:nvSpPr>
            <p:cNvPr id="33834" name="TextBox 42"/>
            <p:cNvSpPr txBox="1">
              <a:spLocks noChangeArrowheads="1"/>
            </p:cNvSpPr>
            <p:nvPr/>
          </p:nvSpPr>
          <p:spPr bwMode="auto">
            <a:xfrm>
              <a:off x="5090721" y="2347665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h=1</a:t>
              </a:r>
            </a:p>
          </p:txBody>
        </p:sp>
        <p:sp>
          <p:nvSpPr>
            <p:cNvPr id="33835" name="TextBox 43"/>
            <p:cNvSpPr txBox="1">
              <a:spLocks noChangeArrowheads="1"/>
            </p:cNvSpPr>
            <p:nvPr/>
          </p:nvSpPr>
          <p:spPr bwMode="auto">
            <a:xfrm>
              <a:off x="5073787" y="5634088"/>
              <a:ext cx="594653" cy="36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  <a:latin typeface="Calibri"/>
                  <a:cs typeface="Calibri"/>
                </a:rPr>
                <a:t>h=0</a:t>
              </a:r>
            </a:p>
          </p:txBody>
        </p:sp>
      </p:grp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229601" y="2362200"/>
            <a:ext cx="1047578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S (0+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latin typeface="Calibri"/>
                <a:cs typeface="Calibri"/>
              </a:rPr>
              <a:t>)</a:t>
            </a:r>
          </a:p>
        </p:txBody>
      </p: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7239001" y="2823863"/>
            <a:ext cx="2995207" cy="919284"/>
            <a:chOff x="5638800" y="2133354"/>
            <a:chExt cx="2995208" cy="918925"/>
          </a:xfrm>
        </p:grpSpPr>
        <p:sp>
          <p:nvSpPr>
            <p:cNvPr id="33827" name="TextBox 54"/>
            <p:cNvSpPr txBox="1">
              <a:spLocks noChangeArrowheads="1"/>
            </p:cNvSpPr>
            <p:nvPr/>
          </p:nvSpPr>
          <p:spPr bwMode="auto">
            <a:xfrm>
              <a:off x="5638800" y="2590794"/>
              <a:ext cx="1084251" cy="461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A (1+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4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33828" name="TextBox 55"/>
            <p:cNvSpPr txBox="1">
              <a:spLocks noChangeArrowheads="1"/>
            </p:cNvSpPr>
            <p:nvPr/>
          </p:nvSpPr>
          <p:spPr bwMode="auto">
            <a:xfrm>
              <a:off x="7560427" y="2590789"/>
              <a:ext cx="1073581" cy="461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B (1+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62" name="Straight Arrow Connector 61"/>
            <p:cNvCxnSpPr>
              <a:stCxn id="54" idx="2"/>
              <a:endCxn id="33828" idx="0"/>
            </p:cNvCxnSpPr>
            <p:nvPr/>
          </p:nvCxnSpPr>
          <p:spPr>
            <a:xfrm>
              <a:off x="7153190" y="2133354"/>
              <a:ext cx="944028" cy="4574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4" idx="2"/>
              <a:endCxn id="33827" idx="0"/>
            </p:cNvCxnSpPr>
            <p:nvPr/>
          </p:nvCxnSpPr>
          <p:spPr>
            <a:xfrm flipH="1">
              <a:off x="6180926" y="2133354"/>
              <a:ext cx="972263" cy="4574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7237991" y="3743147"/>
            <a:ext cx="1070275" cy="914580"/>
            <a:chOff x="5637791" y="3052286"/>
            <a:chExt cx="1069765" cy="914581"/>
          </a:xfrm>
        </p:grpSpPr>
        <p:sp>
          <p:nvSpPr>
            <p:cNvPr id="33825" name="TextBox 58"/>
            <p:cNvSpPr txBox="1">
              <a:spLocks noChangeArrowheads="1"/>
            </p:cNvSpPr>
            <p:nvPr/>
          </p:nvSpPr>
          <p:spPr bwMode="auto">
            <a:xfrm>
              <a:off x="5637791" y="3505201"/>
              <a:ext cx="1069765" cy="46166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C (2+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68" name="Straight Arrow Connector 67"/>
            <p:cNvCxnSpPr>
              <a:stCxn id="33827" idx="2"/>
              <a:endCxn id="33825" idx="0"/>
            </p:cNvCxnSpPr>
            <p:nvPr/>
          </p:nvCxnSpPr>
          <p:spPr>
            <a:xfrm flipH="1">
              <a:off x="6172674" y="3052286"/>
              <a:ext cx="7994" cy="4529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7239002" y="4657727"/>
            <a:ext cx="1100331" cy="909802"/>
            <a:chOff x="5638805" y="3966836"/>
            <a:chExt cx="1099952" cy="910124"/>
          </a:xfrm>
        </p:grpSpPr>
        <p:sp>
          <p:nvSpPr>
            <p:cNvPr id="33823" name="TextBox 59"/>
            <p:cNvSpPr txBox="1">
              <a:spLocks noChangeArrowheads="1"/>
            </p:cNvSpPr>
            <p:nvPr/>
          </p:nvSpPr>
          <p:spPr bwMode="auto">
            <a:xfrm>
              <a:off x="5638805" y="4415132"/>
              <a:ext cx="1099952" cy="461828"/>
            </a:xfrm>
            <a:prstGeom prst="rect">
              <a:avLst/>
            </a:prstGeom>
            <a:noFill/>
            <a:ln w="28575">
              <a:noFill/>
              <a:miter lim="800000"/>
              <a:headEnd type="none" w="med" len="med"/>
              <a:tailEnd type="triangle" w="lg" len="lg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G (5+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0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0" name="Straight Arrow Connector 69"/>
            <p:cNvCxnSpPr>
              <a:stCxn id="33825" idx="2"/>
              <a:endCxn id="33823" idx="0"/>
            </p:cNvCxnSpPr>
            <p:nvPr/>
          </p:nvCxnSpPr>
          <p:spPr>
            <a:xfrm>
              <a:off x="6172748" y="3966836"/>
              <a:ext cx="16033" cy="4482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9142996" y="3743142"/>
            <a:ext cx="1070275" cy="909982"/>
            <a:chOff x="7543375" y="3052260"/>
            <a:chExt cx="1069766" cy="910305"/>
          </a:xfrm>
        </p:grpSpPr>
        <p:sp>
          <p:nvSpPr>
            <p:cNvPr id="33821" name="TextBox 56"/>
            <p:cNvSpPr txBox="1">
              <a:spLocks noChangeArrowheads="1"/>
            </p:cNvSpPr>
            <p:nvPr/>
          </p:nvSpPr>
          <p:spPr bwMode="auto">
            <a:xfrm>
              <a:off x="7543375" y="3500736"/>
              <a:ext cx="1069766" cy="461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C (3+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1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2" name="Straight Arrow Connector 71"/>
            <p:cNvCxnSpPr>
              <a:stCxn id="33828" idx="2"/>
              <a:endCxn id="33821" idx="0"/>
            </p:cNvCxnSpPr>
            <p:nvPr/>
          </p:nvCxnSpPr>
          <p:spPr>
            <a:xfrm flipH="1">
              <a:off x="8078258" y="3052260"/>
              <a:ext cx="19275" cy="44847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9126745" y="4653124"/>
            <a:ext cx="1100331" cy="914237"/>
            <a:chOff x="7526555" y="3962569"/>
            <a:chExt cx="1099952" cy="914240"/>
          </a:xfrm>
        </p:grpSpPr>
        <p:sp>
          <p:nvSpPr>
            <p:cNvPr id="33819" name="TextBox 57"/>
            <p:cNvSpPr txBox="1">
              <a:spLocks noChangeArrowheads="1"/>
            </p:cNvSpPr>
            <p:nvPr/>
          </p:nvSpPr>
          <p:spPr bwMode="auto">
            <a:xfrm>
              <a:off x="7526555" y="4415142"/>
              <a:ext cx="1099952" cy="461667"/>
            </a:xfrm>
            <a:prstGeom prst="rect">
              <a:avLst/>
            </a:prstGeom>
            <a:noFill/>
            <a:ln w="28575">
              <a:noFill/>
              <a:miter lim="800000"/>
              <a:headEnd type="none" w="med" len="med"/>
              <a:tailEnd type="triangle" w="lg" len="lg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G (6+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0</a:t>
              </a:r>
              <a:r>
                <a:rPr lang="en-US" sz="2400" dirty="0">
                  <a:latin typeface="Calibri"/>
                  <a:cs typeface="Calibri"/>
                </a:rPr>
                <a:t>)</a:t>
              </a:r>
            </a:p>
          </p:txBody>
        </p:sp>
        <p:cxnSp>
          <p:nvCxnSpPr>
            <p:cNvPr id="74" name="Straight Arrow Connector 73"/>
            <p:cNvCxnSpPr>
              <a:stCxn id="33821" idx="2"/>
              <a:endCxn id="33819" idx="0"/>
            </p:cNvCxnSpPr>
            <p:nvPr/>
          </p:nvCxnSpPr>
          <p:spPr>
            <a:xfrm flipH="1">
              <a:off x="8076531" y="3962569"/>
              <a:ext cx="1223" cy="45257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817" name="TextBox 85"/>
          <p:cNvSpPr txBox="1">
            <a:spLocks noChangeArrowheads="1"/>
          </p:cNvSpPr>
          <p:nvPr/>
        </p:nvSpPr>
        <p:spPr bwMode="auto">
          <a:xfrm>
            <a:off x="2125499" y="1295400"/>
            <a:ext cx="2759406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State space graph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7745370" y="1311833"/>
            <a:ext cx="1838576" cy="523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Search tree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096000" y="5486400"/>
            <a:ext cx="5592424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Simple check against expanded set blocks C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096000" y="5862937"/>
            <a:ext cx="5814358" cy="83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Fancy check allows new C if cheaper than old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but requires recalculating C’s descendants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7" grpId="0"/>
      <p:bldP spid="8" grpId="0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Consistency of Heuristics</a:t>
            </a:r>
          </a:p>
        </p:txBody>
      </p:sp>
      <p:sp>
        <p:nvSpPr>
          <p:cNvPr id="8195" name="Content Placeholder 14"/>
          <p:cNvSpPr>
            <a:spLocks noGrp="1"/>
          </p:cNvSpPr>
          <p:nvPr>
            <p:ph idx="1"/>
          </p:nvPr>
        </p:nvSpPr>
        <p:spPr>
          <a:xfrm>
            <a:off x="4888230" y="1295400"/>
            <a:ext cx="6934200" cy="33337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/>
                <a:cs typeface="Calibri"/>
              </a:rPr>
              <a:t>Main idea: estimated heuristic costs ≤ actual costs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/>
                <a:cs typeface="Calibri"/>
              </a:rPr>
              <a:t>Admissibility: heuristic cost ≤ actual cost to goal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latin typeface="Calibri"/>
                <a:cs typeface="Calibri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h(A) </a:t>
            </a:r>
            <a:r>
              <a:rPr lang="en-US" sz="2000" dirty="0">
                <a:latin typeface="Calibri"/>
                <a:cs typeface="Calibri"/>
              </a:rPr>
              <a:t>≤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h</a:t>
            </a:r>
            <a:r>
              <a:rPr lang="en-US" sz="2000" baseline="30000" dirty="0">
                <a:solidFill>
                  <a:srgbClr val="008000"/>
                </a:solidFill>
                <a:latin typeface="Calibri"/>
                <a:cs typeface="Calibri"/>
              </a:rPr>
              <a:t>*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(A)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/>
                <a:cs typeface="Calibri"/>
              </a:rPr>
              <a:t>Consistency: heuristic “arc” cost ≤ actual cost for each arc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		h(A) – h(C)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≤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c(A,C)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	or 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h(A) </a:t>
            </a:r>
            <a:r>
              <a:rPr lang="en-US" sz="2000" dirty="0">
                <a:latin typeface="Calibri"/>
                <a:cs typeface="Calibri"/>
              </a:rPr>
              <a:t>≤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c(A,C) </a:t>
            </a:r>
            <a:r>
              <a:rPr lang="en-US" sz="2000" dirty="0">
                <a:latin typeface="Calibri"/>
                <a:cs typeface="Calibri"/>
              </a:rPr>
              <a:t>+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h(C) </a:t>
            </a:r>
            <a:r>
              <a:rPr lang="en-US" sz="2000" dirty="0">
                <a:latin typeface="Calibri"/>
                <a:cs typeface="Calibri"/>
              </a:rPr>
              <a:t>(triangle inequality)</a:t>
            </a:r>
            <a:endParaRPr lang="en-US" sz="1000" dirty="0">
              <a:solidFill>
                <a:srgbClr val="333399"/>
              </a:solidFill>
              <a:latin typeface="Calibri"/>
              <a:cs typeface="Calibri"/>
            </a:endParaRPr>
          </a:p>
          <a:p>
            <a:pPr>
              <a:lnSpc>
                <a:spcPct val="150000"/>
              </a:lnSpc>
              <a:buClr>
                <a:srgbClr val="333399"/>
              </a:buClr>
            </a:pPr>
            <a:r>
              <a:rPr lang="en-US" sz="2400" dirty="0">
                <a:solidFill>
                  <a:srgbClr val="333399"/>
                </a:solidFill>
                <a:latin typeface="Calibri"/>
                <a:cs typeface="Calibri"/>
              </a:rPr>
              <a:t>Consequences of consistency:</a:t>
            </a:r>
          </a:p>
          <a:p>
            <a:pPr lvl="1">
              <a:lnSpc>
                <a:spcPct val="150000"/>
              </a:lnSpc>
              <a:buClr>
                <a:srgbClr val="333399"/>
              </a:buClr>
            </a:pPr>
            <a:r>
              <a:rPr lang="en-US" sz="2000" dirty="0">
                <a:latin typeface="Calibri"/>
                <a:cs typeface="Calibri"/>
              </a:rPr>
              <a:t>The </a:t>
            </a:r>
            <a:r>
              <a:rPr lang="en-US" sz="2000" i="1" dirty="0">
                <a:solidFill>
                  <a:srgbClr val="D303CA"/>
                </a:solidFill>
                <a:latin typeface="Calibri"/>
                <a:cs typeface="Calibri"/>
              </a:rPr>
              <a:t>f</a:t>
            </a:r>
            <a:r>
              <a:rPr lang="en-US" sz="2000" dirty="0">
                <a:latin typeface="Calibri"/>
                <a:cs typeface="Calibri"/>
              </a:rPr>
              <a:t> value along a path never decreases:</a:t>
            </a:r>
          </a:p>
          <a:p>
            <a:pPr lvl="1">
              <a:lnSpc>
                <a:spcPct val="150000"/>
              </a:lnSpc>
              <a:buClr>
                <a:srgbClr val="333399"/>
              </a:buClr>
              <a:buNone/>
            </a:pPr>
            <a:r>
              <a:rPr lang="en-US" sz="2000" dirty="0">
                <a:latin typeface="Calibri"/>
                <a:cs typeface="Calibri"/>
              </a:rPr>
              <a:t>		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 h(A) </a:t>
            </a:r>
            <a:r>
              <a:rPr lang="en-US" sz="2000" dirty="0">
                <a:latin typeface="Calibri"/>
                <a:cs typeface="Calibri"/>
              </a:rPr>
              <a:t>≤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c(A,C) </a:t>
            </a:r>
            <a:r>
              <a:rPr lang="en-US" sz="2000" dirty="0">
                <a:latin typeface="Calibri"/>
                <a:cs typeface="Calibri"/>
              </a:rPr>
              <a:t>+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h(C)   </a:t>
            </a:r>
            <a:r>
              <a:rPr lang="en-US" sz="2000" dirty="0">
                <a:latin typeface="Calibri"/>
                <a:cs typeface="Calibri"/>
              </a:rPr>
              <a:t>=&gt; 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g(A) + h(A) </a:t>
            </a:r>
            <a:r>
              <a:rPr lang="en-US" sz="2000" dirty="0">
                <a:latin typeface="Calibri"/>
                <a:cs typeface="Calibri"/>
              </a:rPr>
              <a:t>≤ 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g(A) + 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c(A,C) </a:t>
            </a:r>
            <a:r>
              <a:rPr lang="en-US" sz="2000" dirty="0">
                <a:latin typeface="Calibri"/>
                <a:cs typeface="Calibri"/>
              </a:rPr>
              <a:t>+</a:t>
            </a:r>
            <a:r>
              <a:rPr lang="en-US" sz="20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alibri"/>
                <a:cs typeface="Calibri"/>
              </a:rPr>
              <a:t>h(C)</a:t>
            </a: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150000"/>
              </a:lnSpc>
              <a:buClr>
                <a:srgbClr val="333399"/>
              </a:buClr>
            </a:pPr>
            <a:r>
              <a:rPr lang="en-US" sz="2000" dirty="0">
                <a:latin typeface="Calibri"/>
                <a:cs typeface="Calibri"/>
              </a:rPr>
              <a:t>A* graph search is optimal</a:t>
            </a:r>
          </a:p>
          <a:p>
            <a:endParaRPr lang="en-US" sz="2000" dirty="0">
              <a:latin typeface="Calibri"/>
              <a:cs typeface="Calibri"/>
            </a:endParaRPr>
          </a:p>
        </p:txBody>
      </p:sp>
      <p:cxnSp>
        <p:nvCxnSpPr>
          <p:cNvPr id="4" name="Straight Arrow Connector 3"/>
          <p:cNvCxnSpPr>
            <a:endCxn id="8" idx="1"/>
          </p:cNvCxnSpPr>
          <p:nvPr/>
        </p:nvCxnSpPr>
        <p:spPr>
          <a:xfrm>
            <a:off x="1676401" y="2281240"/>
            <a:ext cx="1124510" cy="43871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8" idx="4"/>
            <a:endCxn id="9" idx="0"/>
          </p:cNvCxnSpPr>
          <p:nvPr/>
        </p:nvCxnSpPr>
        <p:spPr>
          <a:xfrm>
            <a:off x="3124200" y="3500439"/>
            <a:ext cx="0" cy="152876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822" name="TextBox 5"/>
          <p:cNvSpPr txBox="1">
            <a:spLocks noChangeArrowheads="1"/>
          </p:cNvSpPr>
          <p:nvPr/>
        </p:nvSpPr>
        <p:spPr bwMode="auto">
          <a:xfrm>
            <a:off x="3276600" y="3886200"/>
            <a:ext cx="340654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762000" y="1824039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2667000" y="2586039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Calibri"/>
                <a:cs typeface="Calibri"/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2667000" y="5029200"/>
            <a:ext cx="914400" cy="914400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38" tIns="45719" rIns="91438" bIns="45719" anchor="ctr"/>
          <a:lstStyle/>
          <a:p>
            <a:pPr algn="ctr">
              <a:defRPr/>
            </a:pPr>
            <a:r>
              <a:rPr lang="en-US" sz="28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34826" name="TextBox 9"/>
          <p:cNvSpPr txBox="1">
            <a:spLocks noChangeArrowheads="1"/>
          </p:cNvSpPr>
          <p:nvPr/>
        </p:nvSpPr>
        <p:spPr bwMode="auto">
          <a:xfrm>
            <a:off x="609600" y="2819400"/>
            <a:ext cx="7306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h=4</a:t>
            </a:r>
          </a:p>
        </p:txBody>
      </p:sp>
      <p:sp>
        <p:nvSpPr>
          <p:cNvPr id="34827" name="TextBox 10"/>
          <p:cNvSpPr txBox="1">
            <a:spLocks noChangeArrowheads="1"/>
          </p:cNvSpPr>
          <p:nvPr/>
        </p:nvSpPr>
        <p:spPr bwMode="auto">
          <a:xfrm>
            <a:off x="3657600" y="2819400"/>
            <a:ext cx="730697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h=1</a:t>
            </a:r>
          </a:p>
        </p:txBody>
      </p:sp>
      <p:sp>
        <p:nvSpPr>
          <p:cNvPr id="34828" name="TextBox 11"/>
          <p:cNvSpPr txBox="1">
            <a:spLocks noChangeArrowheads="1"/>
          </p:cNvSpPr>
          <p:nvPr/>
        </p:nvSpPr>
        <p:spPr bwMode="auto">
          <a:xfrm>
            <a:off x="1905000" y="2509837"/>
            <a:ext cx="340654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1</a:t>
            </a:r>
          </a:p>
        </p:txBody>
      </p:sp>
      <p:cxnSp>
        <p:nvCxnSpPr>
          <p:cNvPr id="17" name="Straight Arrow Connector 16"/>
          <p:cNvCxnSpPr>
            <a:stCxn id="7" idx="5"/>
            <a:endCxn id="9" idx="1"/>
          </p:cNvCxnSpPr>
          <p:nvPr/>
        </p:nvCxnSpPr>
        <p:spPr>
          <a:xfrm>
            <a:off x="1542489" y="2604528"/>
            <a:ext cx="1258422" cy="2558583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8" idx="1"/>
          </p:cNvCxnSpPr>
          <p:nvPr/>
        </p:nvCxnSpPr>
        <p:spPr>
          <a:xfrm>
            <a:off x="1676400" y="2281239"/>
            <a:ext cx="1124511" cy="438711"/>
          </a:xfrm>
          <a:prstGeom prst="straightConnector1">
            <a:avLst/>
          </a:prstGeom>
          <a:ln w="57150">
            <a:solidFill>
              <a:srgbClr val="008000"/>
            </a:solidFill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3617936" y="3160068"/>
            <a:ext cx="655945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h=3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617254" y="3018327"/>
            <a:ext cx="838200" cy="6380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973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34822" grpId="1"/>
      <p:bldP spid="7" grpId="0" animBg="1"/>
      <p:bldP spid="8" grpId="0" animBg="1"/>
      <p:bldP spid="9" grpId="0" animBg="1"/>
      <p:bldP spid="9" grpId="1" animBg="1"/>
      <p:bldP spid="34826" grpId="0"/>
      <p:bldP spid="34827" grpId="0"/>
      <p:bldP spid="34828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reeform 21"/>
          <p:cNvSpPr>
            <a:spLocks/>
          </p:cNvSpPr>
          <p:nvPr/>
        </p:nvSpPr>
        <p:spPr bwMode="auto">
          <a:xfrm>
            <a:off x="8518525" y="2362200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/>
                <a:cs typeface="Calibri"/>
              </a:rPr>
              <a:t>Optimality of A* Graph Search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6248400" cy="441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/>
                <a:cs typeface="Calibri"/>
              </a:rPr>
              <a:t>Sketch: consider what A* does with a consistent heuristic:</a:t>
            </a:r>
          </a:p>
          <a:p>
            <a:pPr lvl="1"/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Fact 1: In tree search, A* expands nodes in increasing total f value (f-contours)</a:t>
            </a:r>
            <a:br>
              <a:rPr lang="en-US" sz="2400" dirty="0">
                <a:latin typeface="Calibri"/>
                <a:cs typeface="Calibri"/>
              </a:rPr>
            </a:br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Fact 2: For every state s, nodes that reach s optimally are expanded before nodes that reach s </a:t>
            </a:r>
            <a:r>
              <a:rPr lang="en-US" sz="2400" dirty="0" err="1">
                <a:latin typeface="Calibri"/>
                <a:cs typeface="Calibri"/>
              </a:rPr>
              <a:t>suboptimally</a:t>
            </a:r>
            <a:endParaRPr lang="en-US" sz="2400" dirty="0">
              <a:latin typeface="Calibri"/>
              <a:cs typeface="Calibri"/>
            </a:endParaRPr>
          </a:p>
          <a:p>
            <a:pPr lvl="1"/>
            <a:endParaRPr lang="en-US" sz="1400" dirty="0">
              <a:latin typeface="Calibri"/>
              <a:cs typeface="Calibri"/>
            </a:endParaRPr>
          </a:p>
          <a:p>
            <a:pPr lvl="1" eaLnBrk="1" hangingPunct="1"/>
            <a:r>
              <a:rPr lang="en-US" sz="2400" dirty="0">
                <a:latin typeface="Calibri"/>
                <a:cs typeface="Calibri"/>
              </a:rPr>
              <a:t>Result: A* graph search is optimal</a:t>
            </a:r>
          </a:p>
        </p:txBody>
      </p:sp>
      <p:sp>
        <p:nvSpPr>
          <p:cNvPr id="41989" name="Freeform 9"/>
          <p:cNvSpPr>
            <a:spLocks/>
          </p:cNvSpPr>
          <p:nvPr/>
        </p:nvSpPr>
        <p:spPr bwMode="auto">
          <a:xfrm>
            <a:off x="8001000" y="253365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0" name="Oval 10"/>
          <p:cNvSpPr>
            <a:spLocks noChangeArrowheads="1"/>
          </p:cNvSpPr>
          <p:nvPr/>
        </p:nvSpPr>
        <p:spPr bwMode="auto">
          <a:xfrm>
            <a:off x="9123363" y="2889250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1" name="Oval 11"/>
          <p:cNvSpPr>
            <a:spLocks noChangeArrowheads="1"/>
          </p:cNvSpPr>
          <p:nvPr/>
        </p:nvSpPr>
        <p:spPr bwMode="auto">
          <a:xfrm>
            <a:off x="9599613" y="287972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2" name="Text Box 12"/>
          <p:cNvSpPr txBox="1">
            <a:spLocks noChangeArrowheads="1"/>
          </p:cNvSpPr>
          <p:nvPr/>
        </p:nvSpPr>
        <p:spPr bwMode="auto">
          <a:xfrm>
            <a:off x="9253538" y="2740026"/>
            <a:ext cx="274637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…</a:t>
            </a:r>
          </a:p>
        </p:txBody>
      </p:sp>
      <p:sp>
        <p:nvSpPr>
          <p:cNvPr id="41993" name="Oval 16"/>
          <p:cNvSpPr>
            <a:spLocks noChangeArrowheads="1"/>
          </p:cNvSpPr>
          <p:nvPr/>
        </p:nvSpPr>
        <p:spPr bwMode="auto">
          <a:xfrm>
            <a:off x="9847263" y="3929063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4" name="Oval 17"/>
          <p:cNvSpPr>
            <a:spLocks noChangeArrowheads="1"/>
          </p:cNvSpPr>
          <p:nvPr/>
        </p:nvSpPr>
        <p:spPr bwMode="auto">
          <a:xfrm>
            <a:off x="9367838" y="4484688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5" name="Freeform 19"/>
          <p:cNvSpPr>
            <a:spLocks/>
          </p:cNvSpPr>
          <p:nvPr/>
        </p:nvSpPr>
        <p:spPr bwMode="auto">
          <a:xfrm>
            <a:off x="9321800" y="3275014"/>
            <a:ext cx="179388" cy="1196975"/>
          </a:xfrm>
          <a:custGeom>
            <a:avLst/>
            <a:gdLst>
              <a:gd name="T0" fmla="*/ 2147483647 w 113"/>
              <a:gd name="T1" fmla="*/ 0 h 754"/>
              <a:gd name="T2" fmla="*/ 2147483647 w 113"/>
              <a:gd name="T3" fmla="*/ 2147483647 h 754"/>
              <a:gd name="T4" fmla="*/ 2147483647 w 113"/>
              <a:gd name="T5" fmla="*/ 2147483647 h 754"/>
              <a:gd name="T6" fmla="*/ 2147483647 w 113"/>
              <a:gd name="T7" fmla="*/ 2147483647 h 754"/>
              <a:gd name="T8" fmla="*/ 2147483647 w 113"/>
              <a:gd name="T9" fmla="*/ 2147483647 h 754"/>
              <a:gd name="T10" fmla="*/ 0 w 113"/>
              <a:gd name="T11" fmla="*/ 2147483647 h 754"/>
              <a:gd name="T12" fmla="*/ 2147483647 w 113"/>
              <a:gd name="T13" fmla="*/ 2147483647 h 754"/>
              <a:gd name="T14" fmla="*/ 2147483647 w 113"/>
              <a:gd name="T15" fmla="*/ 2147483647 h 754"/>
              <a:gd name="T16" fmla="*/ 2147483647 w 113"/>
              <a:gd name="T17" fmla="*/ 2147483647 h 754"/>
              <a:gd name="T18" fmla="*/ 2147483647 w 113"/>
              <a:gd name="T19" fmla="*/ 2147483647 h 7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3"/>
              <a:gd name="T31" fmla="*/ 0 h 754"/>
              <a:gd name="T32" fmla="*/ 113 w 113"/>
              <a:gd name="T33" fmla="*/ 754 h 7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3" h="754">
                <a:moveTo>
                  <a:pt x="80" y="0"/>
                </a:moveTo>
                <a:cubicBezTo>
                  <a:pt x="85" y="21"/>
                  <a:pt x="90" y="40"/>
                  <a:pt x="97" y="60"/>
                </a:cubicBezTo>
                <a:cubicBezTo>
                  <a:pt x="113" y="160"/>
                  <a:pt x="99" y="191"/>
                  <a:pt x="54" y="264"/>
                </a:cubicBezTo>
                <a:cubicBezTo>
                  <a:pt x="47" y="289"/>
                  <a:pt x="35" y="313"/>
                  <a:pt x="21" y="334"/>
                </a:cubicBezTo>
                <a:cubicBezTo>
                  <a:pt x="12" y="374"/>
                  <a:pt x="21" y="340"/>
                  <a:pt x="10" y="372"/>
                </a:cubicBezTo>
                <a:cubicBezTo>
                  <a:pt x="6" y="383"/>
                  <a:pt x="0" y="404"/>
                  <a:pt x="0" y="404"/>
                </a:cubicBezTo>
                <a:cubicBezTo>
                  <a:pt x="4" y="446"/>
                  <a:pt x="13" y="491"/>
                  <a:pt x="43" y="523"/>
                </a:cubicBezTo>
                <a:cubicBezTo>
                  <a:pt x="45" y="530"/>
                  <a:pt x="45" y="537"/>
                  <a:pt x="48" y="544"/>
                </a:cubicBezTo>
                <a:cubicBezTo>
                  <a:pt x="51" y="550"/>
                  <a:pt x="57" y="554"/>
                  <a:pt x="59" y="560"/>
                </a:cubicBezTo>
                <a:cubicBezTo>
                  <a:pt x="78" y="626"/>
                  <a:pt x="70" y="684"/>
                  <a:pt x="70" y="75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6" name="Freeform 20"/>
          <p:cNvSpPr>
            <a:spLocks/>
          </p:cNvSpPr>
          <p:nvPr/>
        </p:nvSpPr>
        <p:spPr bwMode="auto">
          <a:xfrm>
            <a:off x="9739311" y="3471862"/>
            <a:ext cx="222251" cy="436563"/>
          </a:xfrm>
          <a:custGeom>
            <a:avLst/>
            <a:gdLst>
              <a:gd name="T0" fmla="*/ 0 w 140"/>
              <a:gd name="T1" fmla="*/ 0 h 275"/>
              <a:gd name="T2" fmla="*/ 2147483647 w 140"/>
              <a:gd name="T3" fmla="*/ 2147483647 h 275"/>
              <a:gd name="T4" fmla="*/ 2147483647 w 140"/>
              <a:gd name="T5" fmla="*/ 2147483647 h 275"/>
              <a:gd name="T6" fmla="*/ 2147483647 w 140"/>
              <a:gd name="T7" fmla="*/ 2147483647 h 275"/>
              <a:gd name="T8" fmla="*/ 2147483647 w 140"/>
              <a:gd name="T9" fmla="*/ 2147483647 h 275"/>
              <a:gd name="T10" fmla="*/ 2147483647 w 140"/>
              <a:gd name="T11" fmla="*/ 2147483647 h 2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"/>
              <a:gd name="T19" fmla="*/ 0 h 275"/>
              <a:gd name="T20" fmla="*/ 140 w 140"/>
              <a:gd name="T21" fmla="*/ 275 h 27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" h="275">
                <a:moveTo>
                  <a:pt x="0" y="0"/>
                </a:moveTo>
                <a:cubicBezTo>
                  <a:pt x="11" y="11"/>
                  <a:pt x="20" y="24"/>
                  <a:pt x="33" y="33"/>
                </a:cubicBezTo>
                <a:cubicBezTo>
                  <a:pt x="59" y="52"/>
                  <a:pt x="92" y="58"/>
                  <a:pt x="119" y="76"/>
                </a:cubicBezTo>
                <a:cubicBezTo>
                  <a:pt x="140" y="106"/>
                  <a:pt x="138" y="138"/>
                  <a:pt x="124" y="172"/>
                </a:cubicBezTo>
                <a:cubicBezTo>
                  <a:pt x="116" y="190"/>
                  <a:pt x="92" y="221"/>
                  <a:pt x="92" y="221"/>
                </a:cubicBezTo>
                <a:cubicBezTo>
                  <a:pt x="98" y="240"/>
                  <a:pt x="114" y="255"/>
                  <a:pt x="114" y="2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7" name="Oval 22"/>
          <p:cNvSpPr>
            <a:spLocks noChangeArrowheads="1"/>
          </p:cNvSpPr>
          <p:nvPr/>
        </p:nvSpPr>
        <p:spPr bwMode="auto">
          <a:xfrm>
            <a:off x="9355138" y="2463801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8" name="Freeform 23"/>
          <p:cNvSpPr>
            <a:spLocks/>
          </p:cNvSpPr>
          <p:nvPr/>
        </p:nvSpPr>
        <p:spPr bwMode="auto">
          <a:xfrm>
            <a:off x="8783637" y="3368676"/>
            <a:ext cx="1181100" cy="557212"/>
          </a:xfrm>
          <a:custGeom>
            <a:avLst/>
            <a:gdLst>
              <a:gd name="T0" fmla="*/ 2147483647 w 744"/>
              <a:gd name="T1" fmla="*/ 0 h 351"/>
              <a:gd name="T2" fmla="*/ 2147483647 w 744"/>
              <a:gd name="T3" fmla="*/ 2147483647 h 351"/>
              <a:gd name="T4" fmla="*/ 2147483647 w 744"/>
              <a:gd name="T5" fmla="*/ 2147483647 h 351"/>
              <a:gd name="T6" fmla="*/ 2147483647 w 744"/>
              <a:gd name="T7" fmla="*/ 2147483647 h 351"/>
              <a:gd name="T8" fmla="*/ 0 w 744"/>
              <a:gd name="T9" fmla="*/ 2147483647 h 3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351"/>
              <a:gd name="T17" fmla="*/ 744 w 744"/>
              <a:gd name="T18" fmla="*/ 351 h 3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351">
                <a:moveTo>
                  <a:pt x="744" y="0"/>
                </a:moveTo>
                <a:cubicBezTo>
                  <a:pt x="672" y="25"/>
                  <a:pt x="600" y="51"/>
                  <a:pt x="547" y="105"/>
                </a:cubicBezTo>
                <a:cubicBezTo>
                  <a:pt x="494" y="159"/>
                  <a:pt x="485" y="295"/>
                  <a:pt x="428" y="323"/>
                </a:cubicBezTo>
                <a:cubicBezTo>
                  <a:pt x="371" y="351"/>
                  <a:pt x="274" y="293"/>
                  <a:pt x="203" y="274"/>
                </a:cubicBezTo>
                <a:cubicBezTo>
                  <a:pt x="132" y="255"/>
                  <a:pt x="66" y="233"/>
                  <a:pt x="0" y="2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1999" name="Freeform 24"/>
          <p:cNvSpPr>
            <a:spLocks/>
          </p:cNvSpPr>
          <p:nvPr/>
        </p:nvSpPr>
        <p:spPr bwMode="auto">
          <a:xfrm>
            <a:off x="9039226" y="3100388"/>
            <a:ext cx="747713" cy="293688"/>
          </a:xfrm>
          <a:custGeom>
            <a:avLst/>
            <a:gdLst>
              <a:gd name="T0" fmla="*/ 2147483647 w 471"/>
              <a:gd name="T1" fmla="*/ 0 h 185"/>
              <a:gd name="T2" fmla="*/ 2147483647 w 471"/>
              <a:gd name="T3" fmla="*/ 2147483647 h 185"/>
              <a:gd name="T4" fmla="*/ 0 w 471"/>
              <a:gd name="T5" fmla="*/ 2147483647 h 185"/>
              <a:gd name="T6" fmla="*/ 0 60000 65536"/>
              <a:gd name="T7" fmla="*/ 0 60000 65536"/>
              <a:gd name="T8" fmla="*/ 0 60000 65536"/>
              <a:gd name="T9" fmla="*/ 0 w 471"/>
              <a:gd name="T10" fmla="*/ 0 h 185"/>
              <a:gd name="T11" fmla="*/ 471 w 471"/>
              <a:gd name="T12" fmla="*/ 185 h 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1" h="185">
                <a:moveTo>
                  <a:pt x="471" y="0"/>
                </a:moveTo>
                <a:cubicBezTo>
                  <a:pt x="394" y="76"/>
                  <a:pt x="317" y="153"/>
                  <a:pt x="239" y="169"/>
                </a:cubicBezTo>
                <a:cubicBezTo>
                  <a:pt x="161" y="185"/>
                  <a:pt x="80" y="142"/>
                  <a:pt x="0" y="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8" tIns="45719" rIns="91438" bIns="45719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2000" name="Text Box 26"/>
          <p:cNvSpPr txBox="1">
            <a:spLocks noChangeArrowheads="1"/>
          </p:cNvSpPr>
          <p:nvPr/>
        </p:nvSpPr>
        <p:spPr bwMode="auto">
          <a:xfrm>
            <a:off x="10277475" y="3468689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3</a:t>
            </a:r>
          </a:p>
        </p:txBody>
      </p:sp>
      <p:sp>
        <p:nvSpPr>
          <p:cNvPr id="42001" name="Text Box 27"/>
          <p:cNvSpPr txBox="1">
            <a:spLocks noChangeArrowheads="1"/>
          </p:cNvSpPr>
          <p:nvPr/>
        </p:nvSpPr>
        <p:spPr bwMode="auto">
          <a:xfrm>
            <a:off x="10150475" y="3073401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2</a:t>
            </a:r>
          </a:p>
        </p:txBody>
      </p:sp>
      <p:sp>
        <p:nvSpPr>
          <p:cNvPr id="42002" name="Text Box 28"/>
          <p:cNvSpPr txBox="1">
            <a:spLocks noChangeArrowheads="1"/>
          </p:cNvSpPr>
          <p:nvPr/>
        </p:nvSpPr>
        <p:spPr bwMode="auto">
          <a:xfrm>
            <a:off x="9950449" y="2695577"/>
            <a:ext cx="825500" cy="36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f </a:t>
            </a:r>
            <a:r>
              <a:rPr lang="en-US">
                <a:latin typeface="Calibri"/>
                <a:cs typeface="Calibri"/>
                <a:sym typeface="Symbol" pitchFamily="18" charset="2"/>
              </a:rPr>
              <a:t> 1</a:t>
            </a:r>
          </a:p>
        </p:txBody>
      </p:sp>
    </p:spTree>
    <p:extLst>
      <p:ext uri="{BB962C8B-B14F-4D97-AF65-F5344CB8AC3E}">
        <p14:creationId xmlns:p14="http://schemas.microsoft.com/office/powerpoint/2010/main" val="346416426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Optimality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Tree search: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A* is optimal if heuristic is admissible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Graph search: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A* optimal if heuristic is consistent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Consistency implies admissibility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Most natural admissible heuristics tend to be consistent, especially if from relaxed problems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9853" y="2009404"/>
            <a:ext cx="4720694" cy="340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would like to have happen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970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Guide search </a:t>
            </a:r>
            <a:r>
              <a:rPr lang="en-US" b="1" i="1" dirty="0">
                <a:solidFill>
                  <a:srgbClr val="FF0000"/>
                </a:solidFill>
              </a:rPr>
              <a:t>towards the goal </a:t>
            </a:r>
            <a:r>
              <a:rPr lang="en-US" dirty="0"/>
              <a:t>instead of </a:t>
            </a:r>
            <a:r>
              <a:rPr lang="en-US" b="1" i="1" dirty="0">
                <a:solidFill>
                  <a:srgbClr val="FF0000"/>
                </a:solidFill>
              </a:rPr>
              <a:t>all over the place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26512" y="2443721"/>
            <a:ext cx="2805113" cy="1771651"/>
            <a:chOff x="8396287" y="1828800"/>
            <a:chExt cx="2805113" cy="1771651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8396287" y="1828800"/>
              <a:ext cx="1912939" cy="177165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9299575" y="2605089"/>
              <a:ext cx="163512" cy="153987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8534400" y="2720977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Start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0226675" y="2627313"/>
              <a:ext cx="163512" cy="15398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0287000" y="2744789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Calibri"/>
                  <a:cs typeface="Calibri"/>
                </a:rPr>
                <a:t>Goal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8931276" y="2263775"/>
              <a:ext cx="869951" cy="8699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94833" y="2864149"/>
            <a:ext cx="2754312" cy="842661"/>
            <a:chOff x="8382000" y="5029202"/>
            <a:chExt cx="2754312" cy="842661"/>
          </a:xfrm>
        </p:grpSpPr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9005887" y="5029202"/>
              <a:ext cx="1284288" cy="6270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9234488" y="5270501"/>
              <a:ext cx="163513" cy="1539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8382000" y="5410200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Start</a:t>
              </a:r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10213975" y="5257801"/>
              <a:ext cx="163512" cy="15398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10221912" y="5405737"/>
              <a:ext cx="914400" cy="461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Goal</a:t>
              </a: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9126537" y="5105400"/>
              <a:ext cx="869951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8" tIns="45719" rIns="91438" bIns="45719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</p:grpSp>
      <p:sp>
        <p:nvSpPr>
          <p:cNvPr id="18" name="TextBox 17"/>
          <p:cNvSpPr txBox="1"/>
          <p:nvPr/>
        </p:nvSpPr>
        <p:spPr bwMode="auto">
          <a:xfrm>
            <a:off x="7602615" y="4962717"/>
            <a:ext cx="2458271" cy="64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3600" dirty="0">
                <a:latin typeface="Calibri"/>
                <a:cs typeface="Calibri"/>
              </a:rPr>
              <a:t>Uninformed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809834" y="4917989"/>
            <a:ext cx="1929881" cy="64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3600" dirty="0">
                <a:latin typeface="Calibri"/>
                <a:cs typeface="Calibri"/>
              </a:rPr>
              <a:t>Informed</a:t>
            </a:r>
          </a:p>
        </p:txBody>
      </p:sp>
    </p:spTree>
    <p:extLst>
      <p:ext uri="{BB962C8B-B14F-4D97-AF65-F5344CB8AC3E}">
        <p14:creationId xmlns:p14="http://schemas.microsoft.com/office/powerpoint/2010/main" val="267451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47527" y="-76200"/>
            <a:ext cx="12182254" cy="762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</p:spTree>
    <p:extLst>
      <p:ext uri="{BB962C8B-B14F-4D97-AF65-F5344CB8AC3E}">
        <p14:creationId xmlns:p14="http://schemas.microsoft.com/office/powerpoint/2010/main" val="263961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F046-E837-9247-805F-FB36E0D2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30000" dirty="0"/>
              <a:t>*</a:t>
            </a:r>
            <a:r>
              <a:rPr lang="en-US" dirty="0"/>
              <a:t>: the core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1A80-7C9B-9F46-A61B-824373602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001"/>
            <a:ext cx="12192000" cy="4729164"/>
          </a:xfrm>
        </p:spPr>
        <p:txBody>
          <a:bodyPr/>
          <a:lstStyle/>
          <a:p>
            <a:r>
              <a:rPr lang="en-US" dirty="0"/>
              <a:t>Expand a node 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/>
              <a:t> most likely to be on the optimal path</a:t>
            </a:r>
          </a:p>
          <a:p>
            <a:r>
              <a:rPr lang="en-US" dirty="0"/>
              <a:t>Expand a node 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/>
              <a:t> </a:t>
            </a:r>
            <a:r>
              <a:rPr lang="en-US" dirty="0" err="1"/>
              <a:t>s.t.</a:t>
            </a:r>
            <a:r>
              <a:rPr lang="en-US" dirty="0"/>
              <a:t> the cost of the best solution through 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/>
              <a:t> is optimal</a:t>
            </a:r>
          </a:p>
          <a:p>
            <a:r>
              <a:rPr lang="en-US" dirty="0"/>
              <a:t>Expand a node 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/>
              <a:t> with lowest value of </a:t>
            </a:r>
            <a:r>
              <a:rPr lang="en-US" i="1" dirty="0">
                <a:solidFill>
                  <a:srgbClr val="D303CA"/>
                </a:solidFill>
              </a:rPr>
              <a:t>g</a:t>
            </a:r>
            <a:r>
              <a:rPr lang="en-US" dirty="0">
                <a:solidFill>
                  <a:srgbClr val="D303CA"/>
                </a:solidFill>
              </a:rPr>
              <a:t>(n) + </a:t>
            </a:r>
            <a:r>
              <a:rPr lang="en-US" i="1" dirty="0">
                <a:solidFill>
                  <a:srgbClr val="D303CA"/>
                </a:solidFill>
              </a:rPr>
              <a:t>h</a:t>
            </a:r>
            <a:r>
              <a:rPr lang="en-US" baseline="30000" dirty="0">
                <a:solidFill>
                  <a:srgbClr val="D303CA"/>
                </a:solidFill>
              </a:rPr>
              <a:t>*</a:t>
            </a:r>
            <a:r>
              <a:rPr lang="en-US" dirty="0">
                <a:solidFill>
                  <a:srgbClr val="D303CA"/>
                </a:solidFill>
              </a:rPr>
              <a:t>(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>
                <a:solidFill>
                  <a:srgbClr val="D303CA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D303CA"/>
                </a:solidFill>
              </a:rPr>
              <a:t> </a:t>
            </a:r>
            <a:r>
              <a:rPr lang="en-US" i="1" dirty="0">
                <a:solidFill>
                  <a:srgbClr val="D303CA"/>
                </a:solidFill>
              </a:rPr>
              <a:t>g</a:t>
            </a:r>
            <a:r>
              <a:rPr lang="en-US" dirty="0">
                <a:solidFill>
                  <a:srgbClr val="D303CA"/>
                </a:solidFill>
              </a:rPr>
              <a:t>(n) </a:t>
            </a:r>
            <a:r>
              <a:rPr lang="en-US" dirty="0"/>
              <a:t>is the cost from root to 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i="1" dirty="0">
                <a:solidFill>
                  <a:srgbClr val="D303CA"/>
                </a:solidFill>
              </a:rPr>
              <a:t>h</a:t>
            </a:r>
            <a:r>
              <a:rPr lang="en-US" baseline="30000" dirty="0">
                <a:solidFill>
                  <a:srgbClr val="D303CA"/>
                </a:solidFill>
              </a:rPr>
              <a:t>*</a:t>
            </a:r>
            <a:r>
              <a:rPr lang="en-US" dirty="0">
                <a:solidFill>
                  <a:srgbClr val="D303CA"/>
                </a:solidFill>
              </a:rPr>
              <a:t>(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>
                <a:solidFill>
                  <a:srgbClr val="D303CA"/>
                </a:solidFill>
              </a:rPr>
              <a:t>)</a:t>
            </a:r>
            <a:r>
              <a:rPr lang="en-US" dirty="0"/>
              <a:t> is the optimal cost from 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/>
              <a:t> to the closest goal </a:t>
            </a:r>
          </a:p>
          <a:p>
            <a:r>
              <a:rPr lang="en-US" dirty="0"/>
              <a:t>We seldom know </a:t>
            </a:r>
            <a:r>
              <a:rPr lang="en-US" i="1" dirty="0">
                <a:solidFill>
                  <a:srgbClr val="D303CA"/>
                </a:solidFill>
              </a:rPr>
              <a:t>h</a:t>
            </a:r>
            <a:r>
              <a:rPr lang="en-US" baseline="30000" dirty="0">
                <a:solidFill>
                  <a:srgbClr val="D303CA"/>
                </a:solidFill>
              </a:rPr>
              <a:t>*</a:t>
            </a:r>
            <a:r>
              <a:rPr lang="en-US" dirty="0">
                <a:solidFill>
                  <a:srgbClr val="D303CA"/>
                </a:solidFill>
              </a:rPr>
              <a:t>(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>
                <a:solidFill>
                  <a:srgbClr val="D303CA"/>
                </a:solidFill>
              </a:rPr>
              <a:t>) </a:t>
            </a:r>
            <a:r>
              <a:rPr lang="en-US" dirty="0"/>
              <a:t>but might have a heuristic approximation </a:t>
            </a:r>
            <a:r>
              <a:rPr lang="en-US" i="1" dirty="0">
                <a:solidFill>
                  <a:srgbClr val="D303CA"/>
                </a:solidFill>
              </a:rPr>
              <a:t>h</a:t>
            </a:r>
            <a:r>
              <a:rPr lang="en-US" dirty="0">
                <a:solidFill>
                  <a:srgbClr val="D303CA"/>
                </a:solidFill>
              </a:rPr>
              <a:t>(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>
                <a:solidFill>
                  <a:srgbClr val="D303CA"/>
                </a:solidFill>
              </a:rPr>
              <a:t>)</a:t>
            </a:r>
          </a:p>
          <a:p>
            <a:r>
              <a:rPr lang="en-US" dirty="0"/>
              <a:t>A</a:t>
            </a:r>
            <a:r>
              <a:rPr lang="en-US" baseline="30000" dirty="0"/>
              <a:t>*</a:t>
            </a:r>
            <a:r>
              <a:rPr lang="en-US" dirty="0"/>
              <a:t> = tree search with priority queue ordered by </a:t>
            </a:r>
            <a:r>
              <a:rPr lang="en-US" i="1" dirty="0">
                <a:solidFill>
                  <a:srgbClr val="D303CA"/>
                </a:solidFill>
              </a:rPr>
              <a:t>g</a:t>
            </a:r>
            <a:r>
              <a:rPr lang="en-US" dirty="0">
                <a:solidFill>
                  <a:srgbClr val="D303CA"/>
                </a:solidFill>
              </a:rPr>
              <a:t>(n) + </a:t>
            </a:r>
            <a:r>
              <a:rPr lang="en-US" i="1" dirty="0">
                <a:solidFill>
                  <a:srgbClr val="D303CA"/>
                </a:solidFill>
              </a:rPr>
              <a:t>h</a:t>
            </a:r>
            <a:r>
              <a:rPr lang="en-US" dirty="0">
                <a:solidFill>
                  <a:srgbClr val="D303CA"/>
                </a:solidFill>
              </a:rPr>
              <a:t>(</a:t>
            </a:r>
            <a:r>
              <a:rPr lang="en-US" i="1" dirty="0">
                <a:solidFill>
                  <a:srgbClr val="D303CA"/>
                </a:solidFill>
              </a:rPr>
              <a:t>n</a:t>
            </a:r>
            <a:r>
              <a:rPr lang="en-US" dirty="0">
                <a:solidFill>
                  <a:srgbClr val="D303CA"/>
                </a:solidFill>
              </a:rPr>
              <a:t>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4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route-finding in Romania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770" y="1447800"/>
            <a:ext cx="7834132" cy="4724400"/>
            <a:chOff x="44770" y="1447800"/>
            <a:chExt cx="7834132" cy="4724400"/>
          </a:xfrm>
        </p:grpSpPr>
        <p:pic>
          <p:nvPicPr>
            <p:cNvPr id="9" name="Picture 8" descr="romania-distances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70" y="1447800"/>
              <a:ext cx="7834132" cy="4724400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349570" y="2566610"/>
              <a:ext cx="381000" cy="381000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989301" y="5017105"/>
              <a:ext cx="381000" cy="3810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46255" y="1226841"/>
            <a:ext cx="4745745" cy="3213512"/>
            <a:chOff x="7446255" y="2195421"/>
            <a:chExt cx="4745745" cy="321351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6255" y="2441923"/>
              <a:ext cx="4745745" cy="2121109"/>
            </a:xfrm>
            <a:prstGeom prst="rect">
              <a:avLst/>
            </a:prstGeom>
          </p:spPr>
        </p:pic>
        <p:sp>
          <p:nvSpPr>
            <p:cNvPr id="12294" name="Text Box 6"/>
            <p:cNvSpPr txBox="1">
              <a:spLocks noChangeArrowheads="1"/>
            </p:cNvSpPr>
            <p:nvPr/>
          </p:nvSpPr>
          <p:spPr bwMode="auto">
            <a:xfrm>
              <a:off x="7446255" y="5039603"/>
              <a:ext cx="4700975" cy="369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8" tIns="45719" rIns="91438" bIns="45719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solidFill>
                    <a:srgbClr val="D303CA"/>
                  </a:solidFill>
                </a:rPr>
                <a:t>h</a:t>
              </a:r>
              <a:r>
                <a:rPr lang="en-US" dirty="0">
                  <a:solidFill>
                    <a:srgbClr val="D303CA"/>
                  </a:solidFill>
                </a:rPr>
                <a:t>(</a:t>
              </a:r>
              <a:r>
                <a:rPr lang="en-US" i="1" dirty="0">
                  <a:solidFill>
                    <a:srgbClr val="D303CA"/>
                  </a:solidFill>
                </a:rPr>
                <a:t>n</a:t>
              </a:r>
              <a:r>
                <a:rPr lang="en-US" dirty="0">
                  <a:solidFill>
                    <a:srgbClr val="D303CA"/>
                  </a:solidFill>
                </a:rPr>
                <a:t>)</a:t>
              </a:r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002060"/>
                  </a:solidFill>
                </a:rPr>
                <a:t>= straight-line distance to Bucharest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448125" y="2195421"/>
              <a:ext cx="4743875" cy="262589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749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pathing in Pacman</a:t>
            </a:r>
          </a:p>
        </p:txBody>
      </p:sp>
      <p:pic>
        <p:nvPicPr>
          <p:cNvPr id="32771" name="Picture 2" descr="Z:\Shared with PC\smallMaz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498849"/>
            <a:ext cx="6623051" cy="2978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457200" y="1219200"/>
            <a:ext cx="7543800" cy="20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/>
          <a:lstStyle/>
          <a:p>
            <a:pPr marL="342866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i="1" dirty="0">
                <a:solidFill>
                  <a:srgbClr val="D303CA"/>
                </a:solidFill>
                <a:latin typeface="+mn-lt"/>
              </a:rPr>
              <a:t>h</a:t>
            </a:r>
            <a:r>
              <a:rPr lang="en-US" sz="2400" dirty="0">
                <a:solidFill>
                  <a:srgbClr val="D303CA"/>
                </a:solidFill>
                <a:latin typeface="+mn-lt"/>
              </a:rPr>
              <a:t>(</a:t>
            </a:r>
            <a:r>
              <a:rPr lang="en-US" sz="2400" i="1" dirty="0">
                <a:solidFill>
                  <a:srgbClr val="D303CA"/>
                </a:solidFill>
                <a:latin typeface="+mn-lt"/>
              </a:rPr>
              <a:t>n</a:t>
            </a:r>
            <a:r>
              <a:rPr lang="en-US" sz="2400" dirty="0">
                <a:solidFill>
                  <a:srgbClr val="D303CA"/>
                </a:solidFill>
                <a:latin typeface="+mn-lt"/>
              </a:rPr>
              <a:t>) </a:t>
            </a:r>
            <a:r>
              <a:rPr lang="en-US" sz="2400" dirty="0">
                <a:solidFill>
                  <a:schemeClr val="accent4"/>
                </a:solidFill>
                <a:latin typeface="+mn-lt"/>
              </a:rPr>
              <a:t>=</a:t>
            </a:r>
            <a:r>
              <a:rPr lang="en-US" sz="2400" dirty="0">
                <a:solidFill>
                  <a:srgbClr val="D303CA"/>
                </a:solidFill>
                <a:latin typeface="+mn-lt"/>
              </a:rPr>
              <a:t> </a:t>
            </a:r>
            <a:r>
              <a:rPr lang="en-US" sz="2400" kern="0" dirty="0">
                <a:latin typeface="+mn-lt"/>
              </a:rPr>
              <a:t>Manhattan distance </a:t>
            </a:r>
            <a:r>
              <a:rPr lang="en-US" sz="2400" dirty="0">
                <a:solidFill>
                  <a:schemeClr val="accent4"/>
                </a:solidFill>
                <a:latin typeface="+mn-lt"/>
              </a:rPr>
              <a:t>= </a:t>
            </a:r>
            <a:r>
              <a:rPr lang="en-US" sz="2400" dirty="0">
                <a:solidFill>
                  <a:srgbClr val="D303CA"/>
                </a:solidFill>
                <a:latin typeface="+mn-lt"/>
              </a:rPr>
              <a:t>|</a:t>
            </a:r>
            <a:r>
              <a:rPr lang="en-US" sz="2400" b="1" dirty="0">
                <a:solidFill>
                  <a:srgbClr val="D303CA"/>
                </a:solidFill>
                <a:latin typeface="+mn-lt"/>
                <a:sym typeface="Symbol" pitchFamily="2" charset="2"/>
              </a:rPr>
              <a:t></a:t>
            </a:r>
            <a:r>
              <a:rPr lang="en-US" sz="2400" i="1" dirty="0">
                <a:solidFill>
                  <a:srgbClr val="D303CA"/>
                </a:solidFill>
                <a:latin typeface="+mn-lt"/>
                <a:sym typeface="Symbol" pitchFamily="2" charset="2"/>
              </a:rPr>
              <a:t>x</a:t>
            </a:r>
            <a:r>
              <a:rPr lang="en-US" sz="2400" dirty="0">
                <a:solidFill>
                  <a:srgbClr val="D303CA"/>
                </a:solidFill>
                <a:latin typeface="+mn-lt"/>
                <a:sym typeface="Symbol" pitchFamily="2" charset="2"/>
              </a:rPr>
              <a:t>| + |</a:t>
            </a:r>
            <a:r>
              <a:rPr lang="en-US" sz="2400" b="1" dirty="0">
                <a:solidFill>
                  <a:srgbClr val="D303CA"/>
                </a:solidFill>
                <a:latin typeface="+mn-lt"/>
                <a:sym typeface="Symbol" pitchFamily="2" charset="2"/>
              </a:rPr>
              <a:t></a:t>
            </a:r>
            <a:r>
              <a:rPr lang="en-US" sz="2400" i="1" dirty="0">
                <a:solidFill>
                  <a:srgbClr val="D303CA"/>
                </a:solidFill>
                <a:latin typeface="+mn-lt"/>
                <a:sym typeface="Symbol" pitchFamily="2" charset="2"/>
              </a:rPr>
              <a:t>y</a:t>
            </a:r>
            <a:r>
              <a:rPr lang="en-US" sz="2400" dirty="0">
                <a:solidFill>
                  <a:srgbClr val="D303CA"/>
                </a:solidFill>
                <a:latin typeface="+mn-lt"/>
                <a:sym typeface="Symbol" pitchFamily="2" charset="2"/>
              </a:rPr>
              <a:t>|</a:t>
            </a:r>
            <a:r>
              <a:rPr lang="en-US" sz="2400" kern="0" dirty="0">
                <a:solidFill>
                  <a:srgbClr val="D303CA"/>
                </a:solidFill>
                <a:latin typeface="+mn-lt"/>
              </a:rPr>
              <a:t> </a:t>
            </a:r>
          </a:p>
          <a:p>
            <a:pPr marL="342866" indent="-342866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sz="2400" kern="0" dirty="0">
                <a:latin typeface="+mn-lt"/>
              </a:rPr>
              <a:t>Is Manhattan better than straight-line distance?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03293" y="4078286"/>
            <a:ext cx="3025775" cy="1924051"/>
            <a:chOff x="1573306" y="4155142"/>
            <a:chExt cx="3025588" cy="1922929"/>
          </a:xfrm>
        </p:grpSpPr>
        <p:sp>
          <p:nvSpPr>
            <p:cNvPr id="13" name="Freeform 12"/>
            <p:cNvSpPr/>
            <p:nvPr/>
          </p:nvSpPr>
          <p:spPr>
            <a:xfrm>
              <a:off x="1573306" y="4578757"/>
              <a:ext cx="3025588" cy="1499314"/>
            </a:xfrm>
            <a:custGeom>
              <a:avLst/>
              <a:gdLst>
                <a:gd name="connsiteX0" fmla="*/ 3065929 w 3065929"/>
                <a:gd name="connsiteY0" fmla="*/ 13447 h 1479177"/>
                <a:gd name="connsiteX1" fmla="*/ 0 w 3065929"/>
                <a:gd name="connsiteY1" fmla="*/ 0 h 1479177"/>
                <a:gd name="connsiteX2" fmla="*/ 26894 w 3065929"/>
                <a:gd name="connsiteY2" fmla="*/ 1479177 h 1479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5929" h="1479177">
                  <a:moveTo>
                    <a:pt x="3065929" y="13447"/>
                  </a:moveTo>
                  <a:lnTo>
                    <a:pt x="0" y="0"/>
                  </a:lnTo>
                  <a:lnTo>
                    <a:pt x="26894" y="1479177"/>
                  </a:lnTo>
                </a:path>
              </a:pathLst>
            </a:cu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78" name="TextBox 15"/>
            <p:cNvSpPr txBox="1">
              <a:spLocks noChangeArrowheads="1"/>
            </p:cNvSpPr>
            <p:nvPr/>
          </p:nvSpPr>
          <p:spPr bwMode="auto">
            <a:xfrm>
              <a:off x="2164976" y="4155142"/>
              <a:ext cx="441119" cy="36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32779" name="TextBox 16"/>
            <p:cNvSpPr txBox="1">
              <a:spLocks noChangeArrowheads="1"/>
            </p:cNvSpPr>
            <p:nvPr/>
          </p:nvSpPr>
          <p:spPr bwMode="auto">
            <a:xfrm>
              <a:off x="1591236" y="4953001"/>
              <a:ext cx="312887" cy="36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5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984257" y="4495801"/>
            <a:ext cx="2978143" cy="1506537"/>
            <a:chOff x="1653989" y="4572529"/>
            <a:chExt cx="2978334" cy="150554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1653989" y="4572529"/>
              <a:ext cx="2978334" cy="1505542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76" name="TextBox 17"/>
            <p:cNvSpPr txBox="1">
              <a:spLocks noChangeArrowheads="1"/>
            </p:cNvSpPr>
            <p:nvPr/>
          </p:nvSpPr>
          <p:spPr bwMode="auto">
            <a:xfrm>
              <a:off x="3016625" y="5356413"/>
              <a:ext cx="620787" cy="369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11.2</a:t>
              </a:r>
            </a:p>
          </p:txBody>
        </p:sp>
      </p:grp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9223" y="1524000"/>
            <a:ext cx="3407831" cy="2300286"/>
          </a:xfrm>
          <a:prstGeom prst="rect">
            <a:avLst/>
          </a:prstGeom>
          <a:noFill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0" y="4116375"/>
            <a:ext cx="3476133" cy="237424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Calibri"/>
                <a:cs typeface="Calibri"/>
              </a:rPr>
              <a:t>Is A* Optimal?</a:t>
            </a:r>
          </a:p>
        </p:txBody>
      </p:sp>
      <p:sp>
        <p:nvSpPr>
          <p:cNvPr id="803856" name="Rectangle 16"/>
          <p:cNvSpPr>
            <a:spLocks noGrp="1" noChangeArrowheads="1"/>
          </p:cNvSpPr>
          <p:nvPr>
            <p:ph idx="1"/>
          </p:nvPr>
        </p:nvSpPr>
        <p:spPr>
          <a:xfrm>
            <a:off x="2209800" y="5181599"/>
            <a:ext cx="9575800" cy="94456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>
                <a:latin typeface="Calibri"/>
                <a:cs typeface="Calibri"/>
              </a:rPr>
              <a:t>What went wrong?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i="1" dirty="0">
                <a:solidFill>
                  <a:srgbClr val="FF0000"/>
                </a:solidFill>
                <a:latin typeface="Calibri"/>
                <a:cs typeface="Calibri"/>
              </a:rPr>
              <a:t>Actual</a:t>
            </a:r>
            <a:r>
              <a:rPr lang="en-US" sz="2800" dirty="0">
                <a:latin typeface="Calibri"/>
                <a:cs typeface="Calibri"/>
              </a:rPr>
              <a:t> bad solution cost &lt; </a:t>
            </a:r>
            <a:r>
              <a:rPr lang="en-US" sz="2800" b="1" i="1" dirty="0">
                <a:solidFill>
                  <a:srgbClr val="FF0000"/>
                </a:solidFill>
                <a:latin typeface="Calibri"/>
                <a:cs typeface="Calibri"/>
              </a:rPr>
              <a:t>estimated</a:t>
            </a:r>
            <a:r>
              <a:rPr lang="en-US" sz="2800" dirty="0">
                <a:latin typeface="Calibri"/>
                <a:cs typeface="Calibri"/>
              </a:rPr>
              <a:t> good solution cost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/>
                <a:cs typeface="Calibri"/>
              </a:rPr>
              <a:t>We need estimates to be less than actual costs!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5791200" y="1752598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A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8763000" y="3238499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G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2819400" y="3124198"/>
            <a:ext cx="609600" cy="57150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1438" tIns="45719" rIns="91438" bIns="45719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886200" y="1752599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1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848600" y="1752599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3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715000" y="1295399"/>
            <a:ext cx="914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rgbClr val="C00000"/>
                </a:solidFill>
                <a:latin typeface="Calibri"/>
                <a:cs typeface="Calibri"/>
              </a:rPr>
              <a:t>h = 6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9448800" y="3288269"/>
            <a:ext cx="9144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rgbClr val="C00000"/>
                </a:solidFill>
                <a:latin typeface="Calibri"/>
                <a:cs typeface="Calibri"/>
              </a:rPr>
              <a:t>h = 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0" y="4038600"/>
            <a:ext cx="1219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atin typeface="Calibri"/>
                <a:cs typeface="Calibri"/>
              </a:rPr>
              <a:t>5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3505200" y="3200399"/>
            <a:ext cx="762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lang="en-US" sz="2000" b="1" dirty="0">
                <a:solidFill>
                  <a:srgbClr val="C00000"/>
                </a:solidFill>
                <a:latin typeface="Calibri"/>
                <a:cs typeface="Calibri"/>
              </a:rPr>
              <a:t> = </a:t>
            </a:r>
            <a:r>
              <a:rPr lang="en-US" sz="2000" b="1" i="1" dirty="0">
                <a:solidFill>
                  <a:srgbClr val="C00000"/>
                </a:solidFill>
                <a:latin typeface="Calibri"/>
                <a:cs typeface="Calibri"/>
              </a:rPr>
              <a:t>7</a:t>
            </a:r>
          </a:p>
        </p:txBody>
      </p:sp>
      <p:cxnSp>
        <p:nvCxnSpPr>
          <p:cNvPr id="26" name="Curved Connector 25"/>
          <p:cNvCxnSpPr>
            <a:stCxn id="16389" idx="2"/>
            <a:endCxn id="16388" idx="2"/>
          </p:cNvCxnSpPr>
          <p:nvPr/>
        </p:nvCxnSpPr>
        <p:spPr>
          <a:xfrm rot="16200000" flipH="1">
            <a:off x="6038850" y="781049"/>
            <a:ext cx="114301" cy="5943600"/>
          </a:xfrm>
          <a:prstGeom prst="curvedConnector3">
            <a:avLst>
              <a:gd name="adj1" fmla="val 792305"/>
            </a:avLst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6389" idx="0"/>
            <a:endCxn id="16387" idx="1"/>
          </p:cNvCxnSpPr>
          <p:nvPr/>
        </p:nvCxnSpPr>
        <p:spPr>
          <a:xfrm rot="5400000" flipH="1" flipV="1">
            <a:off x="3914776" y="1247774"/>
            <a:ext cx="1085849" cy="2667000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27"/>
          <p:cNvCxnSpPr>
            <a:stCxn id="16387" idx="3"/>
            <a:endCxn id="16388" idx="0"/>
          </p:cNvCxnSpPr>
          <p:nvPr/>
        </p:nvCxnSpPr>
        <p:spPr>
          <a:xfrm>
            <a:off x="6400800" y="2038349"/>
            <a:ext cx="2667000" cy="1200150"/>
          </a:xfrm>
          <a:prstGeom prst="curvedConnector2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Admissible Heuristics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6543" y="1219379"/>
            <a:ext cx="6398914" cy="483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06619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FIRSTDAN@SGFAKZNFUVWXY5M7" val="3532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lIns="91438" tIns="45719" rIns="91438" bIns="45719">
        <a:spAutoFit/>
      </a:bodyPr>
      <a:lstStyle>
        <a:defPPr>
          <a:defRPr>
            <a:solidFill>
              <a:schemeClr val="bg2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46759</TotalTime>
  <Words>1568</Words>
  <Application>Microsoft Macintosh PowerPoint</Application>
  <PresentationFormat>Widescreen</PresentationFormat>
  <Paragraphs>294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Lucida Calligraphy</vt:lpstr>
      <vt:lpstr>Times New Roman</vt:lpstr>
      <vt:lpstr>Wingdings</vt:lpstr>
      <vt:lpstr>dan-berkeley-nlp-v1</vt:lpstr>
      <vt:lpstr>CS 188: Artificial Intelligence </vt:lpstr>
      <vt:lpstr>Example: route-finding in Romania</vt:lpstr>
      <vt:lpstr>What we would like to have happen</vt:lpstr>
      <vt:lpstr>A* Search</vt:lpstr>
      <vt:lpstr>A*: the core idea</vt:lpstr>
      <vt:lpstr>Example: route-finding in Romania</vt:lpstr>
      <vt:lpstr>Example: pathing in Pacman</vt:lpstr>
      <vt:lpstr>Is A* Optimal?</vt:lpstr>
      <vt:lpstr>Admissible Heuristics</vt:lpstr>
      <vt:lpstr>Admissible Heuristics</vt:lpstr>
      <vt:lpstr>Optimality of A* Tree Search</vt:lpstr>
      <vt:lpstr>Optimality of A* Tree Search</vt:lpstr>
      <vt:lpstr>Optimality of A* Tree Search: Blocking</vt:lpstr>
      <vt:lpstr>Optimality of A* Tree Search: Blocking</vt:lpstr>
      <vt:lpstr>Optimality of A* Tree Search: Blocking</vt:lpstr>
      <vt:lpstr>UCS vs A* Contours</vt:lpstr>
      <vt:lpstr>Comparison</vt:lpstr>
      <vt:lpstr>A* Applications</vt:lpstr>
      <vt:lpstr>Creating Heuristics</vt:lpstr>
      <vt:lpstr>Creating Admissible Heuristics</vt:lpstr>
      <vt:lpstr>Example: 8 Puzzle</vt:lpstr>
      <vt:lpstr>8 Puzzle I</vt:lpstr>
      <vt:lpstr>8 Puzzle II</vt:lpstr>
      <vt:lpstr>Combining heuristics</vt:lpstr>
      <vt:lpstr>Optimality of A* Graph Search</vt:lpstr>
      <vt:lpstr>A* Graph Search Gone Wrong?</vt:lpstr>
      <vt:lpstr>Consistency of Heuristics</vt:lpstr>
      <vt:lpstr>Optimality of A* Graph Search</vt:lpstr>
      <vt:lpstr>Optimality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Stuart RUSSELL</cp:lastModifiedBy>
  <cp:revision>2340</cp:revision>
  <cp:lastPrinted>2015-09-04T01:45:52Z</cp:lastPrinted>
  <dcterms:created xsi:type="dcterms:W3CDTF">2004-08-27T04:16:05Z</dcterms:created>
  <dcterms:modified xsi:type="dcterms:W3CDTF">2021-01-29T03:52:17Z</dcterms:modified>
</cp:coreProperties>
</file>