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1"/>
  </p:notesMasterIdLst>
  <p:handoutMasterIdLst>
    <p:handoutMasterId r:id="rId22"/>
  </p:handoutMasterIdLst>
  <p:sldIdLst>
    <p:sldId id="538" r:id="rId2"/>
    <p:sldId id="592" r:id="rId3"/>
    <p:sldId id="570" r:id="rId4"/>
    <p:sldId id="593" r:id="rId5"/>
    <p:sldId id="594" r:id="rId6"/>
    <p:sldId id="595" r:id="rId7"/>
    <p:sldId id="596" r:id="rId8"/>
    <p:sldId id="597" r:id="rId9"/>
    <p:sldId id="598" r:id="rId10"/>
    <p:sldId id="573" r:id="rId11"/>
    <p:sldId id="631" r:id="rId12"/>
    <p:sldId id="599" r:id="rId13"/>
    <p:sldId id="626" r:id="rId14"/>
    <p:sldId id="576" r:id="rId15"/>
    <p:sldId id="600" r:id="rId16"/>
    <p:sldId id="628" r:id="rId17"/>
    <p:sldId id="629" r:id="rId18"/>
    <p:sldId id="630" r:id="rId19"/>
    <p:sldId id="614" r:id="rId20"/>
  </p:sldIdLst>
  <p:sldSz cx="12192000" cy="6858000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BB"/>
    <a:srgbClr val="1401FF"/>
    <a:srgbClr val="921827"/>
    <a:srgbClr val="FFFFCC"/>
    <a:srgbClr val="CCFFCC"/>
    <a:srgbClr val="FFCCFF"/>
    <a:srgbClr val="FFCC99"/>
    <a:srgbClr val="99CCFF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9" autoAdjust="0"/>
    <p:restoredTop sz="95627" autoAdjust="0"/>
  </p:normalViewPr>
  <p:slideViewPr>
    <p:cSldViewPr snapToGrid="0">
      <p:cViewPr varScale="1">
        <p:scale>
          <a:sx n="128" d="100"/>
          <a:sy n="128" d="100"/>
        </p:scale>
        <p:origin x="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9692" y="3475487"/>
            <a:ext cx="7681818" cy="329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3021" y="974035"/>
            <a:ext cx="7042312" cy="4401445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814754"/>
          </a:xfrm>
        </p:spPr>
        <p:txBody>
          <a:bodyPr/>
          <a:lstStyle/>
          <a:p>
            <a:pPr eaLnBrk="1" hangingPunct="1"/>
            <a:r>
              <a:rPr lang="en-US" sz="4300" dirty="0"/>
              <a:t>Local 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Simulated Annealing</a:t>
            </a:r>
          </a:p>
        </p:txBody>
      </p:sp>
      <p:pic>
        <p:nvPicPr>
          <p:cNvPr id="307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7087" y="1598613"/>
            <a:ext cx="194151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1371606"/>
            <a:ext cx="3557833" cy="3321038"/>
          </a:xfrm>
          <a:prstGeom prst="rect">
            <a:avLst/>
          </a:prstGeom>
          <a:noFill/>
        </p:spPr>
      </p:pic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4876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Theoretical guarantee: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Stationary distribution (Boltzmann):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</a:t>
            </a:r>
            <a:r>
              <a:rPr lang="en-US" sz="2400" i="1" dirty="0">
                <a:solidFill>
                  <a:srgbClr val="CE00BB"/>
                </a:solidFill>
              </a:rPr>
              <a:t>T</a:t>
            </a:r>
            <a:r>
              <a:rPr lang="en-US" sz="2400" dirty="0"/>
              <a:t> decreased slowly enough, will converge to optimal state!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Proof sketch (for reversible case: </a:t>
            </a:r>
            <a:r>
              <a:rPr lang="en-US" sz="2800" i="1" dirty="0" err="1">
                <a:solidFill>
                  <a:srgbClr val="CE00BB"/>
                </a:solidFill>
              </a:rPr>
              <a:t>x</a:t>
            </a:r>
            <a:r>
              <a:rPr lang="en-US" dirty="0" err="1">
                <a:solidFill>
                  <a:srgbClr val="CE00BB"/>
                </a:solidFill>
                <a:sym typeface="Symbol" pitchFamily="2" charset="2"/>
              </a:rPr>
              <a:t></a:t>
            </a:r>
            <a:r>
              <a:rPr lang="en-US" sz="2800" i="1" dirty="0" err="1">
                <a:solidFill>
                  <a:srgbClr val="CE00BB"/>
                </a:solidFill>
              </a:rPr>
              <a:t>y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rgbClr val="CE00BB"/>
                </a:solidFill>
              </a:rPr>
              <a:t>y</a:t>
            </a:r>
            <a:r>
              <a:rPr lang="en-US" sz="2800" dirty="0" err="1">
                <a:solidFill>
                  <a:srgbClr val="CE00BB"/>
                </a:solidFill>
                <a:sym typeface="Symbol" pitchFamily="2" charset="2"/>
              </a:rPr>
              <a:t></a:t>
            </a:r>
            <a:r>
              <a:rPr lang="en-US" sz="2800" i="1" dirty="0" err="1">
                <a:solidFill>
                  <a:srgbClr val="CE00BB"/>
                </a:solidFill>
                <a:sym typeface="Symbol" pitchFamily="2" charset="2"/>
              </a:rPr>
              <a:t>x</a:t>
            </a:r>
            <a:r>
              <a:rPr lang="en-US" sz="2800" dirty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CE00BB"/>
                </a:solidFill>
              </a:rPr>
              <a:t>P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>
                <a:solidFill>
                  <a:srgbClr val="CE00BB"/>
                </a:solidFill>
              </a:rPr>
              <a:t>)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CE00BB"/>
                </a:solidFill>
              </a:rPr>
              <a:t>P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r>
              <a:rPr lang="en-US" sz="2400" dirty="0"/>
              <a:t>) be the equilibrium occupancy probabilities at </a:t>
            </a:r>
            <a:r>
              <a:rPr lang="en-US" sz="2400" i="1" dirty="0">
                <a:solidFill>
                  <a:srgbClr val="CE00BB"/>
                </a:solidFill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CE00BB"/>
                </a:solidFill>
              </a:rPr>
              <a:t>P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 err="1">
                <a:solidFill>
                  <a:srgbClr val="CE00BB"/>
                </a:solidFill>
              </a:rPr>
              <a:t>x</a:t>
            </a:r>
            <a:r>
              <a:rPr lang="en-US" sz="2400" dirty="0" err="1">
                <a:solidFill>
                  <a:srgbClr val="CE00BB"/>
                </a:solidFill>
                <a:sym typeface="Symbol" pitchFamily="2" charset="2"/>
              </a:rPr>
              <a:t></a:t>
            </a:r>
            <a:r>
              <a:rPr lang="en-US" sz="2400" i="1" dirty="0" err="1">
                <a:solidFill>
                  <a:srgbClr val="CE00BB"/>
                </a:solidFill>
              </a:rPr>
              <a:t>y</a:t>
            </a:r>
            <a:r>
              <a:rPr lang="en-US" sz="2400" dirty="0">
                <a:solidFill>
                  <a:srgbClr val="CE00BB"/>
                </a:solidFill>
              </a:rPr>
              <a:t>) </a:t>
            </a:r>
            <a:r>
              <a:rPr lang="en-US" sz="2400" dirty="0"/>
              <a:t>be the probability that state 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/>
              <a:t> transitions to state 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Assume </a:t>
            </a:r>
            <a:r>
              <a:rPr lang="en-US" sz="2400" i="1" dirty="0">
                <a:solidFill>
                  <a:srgbClr val="CE00BB"/>
                </a:solidFill>
              </a:rPr>
              <a:t>E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r>
              <a:rPr lang="en-US" sz="2400" dirty="0">
                <a:solidFill>
                  <a:srgbClr val="CE00BB"/>
                </a:solidFill>
              </a:rPr>
              <a:t>) &gt; </a:t>
            </a:r>
            <a:r>
              <a:rPr lang="en-US" sz="2400" i="1" dirty="0">
                <a:solidFill>
                  <a:srgbClr val="CE00BB"/>
                </a:solidFill>
              </a:rPr>
              <a:t>E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>
                <a:solidFill>
                  <a:srgbClr val="CE00BB"/>
                </a:solidFill>
              </a:rPr>
              <a:t>)</a:t>
            </a:r>
            <a:r>
              <a:rPr lang="en-US" sz="2400" dirty="0"/>
              <a:t> [and the algorithm seeks </a:t>
            </a:r>
            <a:r>
              <a:rPr lang="en-US" sz="2400" i="1" u="sng" dirty="0"/>
              <a:t>high</a:t>
            </a:r>
            <a:r>
              <a:rPr lang="en-US" sz="2400" dirty="0"/>
              <a:t> values of </a:t>
            </a:r>
            <a:r>
              <a:rPr lang="en-US" sz="2400" i="1" dirty="0">
                <a:solidFill>
                  <a:srgbClr val="CE00BB"/>
                </a:solidFill>
              </a:rPr>
              <a:t>E</a:t>
            </a:r>
            <a:r>
              <a:rPr lang="en-US" sz="2400" dirty="0"/>
              <a:t>]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18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Simulated Annealing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1371606"/>
            <a:ext cx="3557833" cy="3321038"/>
          </a:xfrm>
          <a:prstGeom prst="rect">
            <a:avLst/>
          </a:prstGeom>
          <a:noFill/>
        </p:spPr>
      </p:pic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4876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Is this convergence an interesting guarantee?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Sounds like magic, but reality is reality: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more downhill steps you need to escape a local optimum, the less likely you are to ever make them all in a row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“Slowly enough” may mean exponentially slowly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Random restart </a:t>
            </a:r>
            <a:r>
              <a:rPr lang="en-US" sz="2400" dirty="0" err="1"/>
              <a:t>hillclimbing</a:t>
            </a:r>
            <a:r>
              <a:rPr lang="en-US" sz="2400" dirty="0"/>
              <a:t> also converges to optimal state…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Simulated annealing and its relatives are a key workhorse in VLSI layout and other optimal configuration problems</a:t>
            </a:r>
          </a:p>
        </p:txBody>
      </p:sp>
    </p:spTree>
    <p:extLst>
      <p:ext uri="{BB962C8B-B14F-4D97-AF65-F5344CB8AC3E}">
        <p14:creationId xmlns:p14="http://schemas.microsoft.com/office/powerpoint/2010/main" val="9840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copies of a local search algorithm, initialized randomly</a:t>
            </a:r>
          </a:p>
          <a:p>
            <a:pPr lvl="1"/>
            <a:r>
              <a:rPr lang="en-US" dirty="0"/>
              <a:t>For each iteration</a:t>
            </a:r>
          </a:p>
          <a:p>
            <a:pPr lvl="2"/>
            <a:r>
              <a:rPr lang="en-US" dirty="0"/>
              <a:t>Generate ALL successors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current states</a:t>
            </a:r>
          </a:p>
          <a:p>
            <a:pPr lvl="2"/>
            <a:r>
              <a:rPr lang="en-US" dirty="0"/>
              <a:t>Choose best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of these to be the new current states</a:t>
            </a:r>
          </a:p>
          <a:p>
            <a:r>
              <a:rPr lang="en-US" dirty="0"/>
              <a:t>Why is this different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local searches in parallel?</a:t>
            </a:r>
          </a:p>
          <a:p>
            <a:pPr lvl="1"/>
            <a:r>
              <a:rPr lang="en-US" dirty="0"/>
              <a:t>The searches</a:t>
            </a:r>
            <a:r>
              <a:rPr lang="en-US" b="1" i="1" dirty="0">
                <a:solidFill>
                  <a:srgbClr val="FF0000"/>
                </a:solidFill>
              </a:rPr>
              <a:t> communicate</a:t>
            </a:r>
            <a:r>
              <a:rPr lang="en-US" dirty="0"/>
              <a:t>! “Come over here, the grass is greener!”</a:t>
            </a:r>
          </a:p>
          <a:p>
            <a:r>
              <a:rPr lang="en-US" dirty="0"/>
              <a:t>What other well-known algorithm does this remind you of?</a:t>
            </a:r>
          </a:p>
          <a:p>
            <a:pPr lvl="1"/>
            <a:r>
              <a:rPr lang="en-US" dirty="0"/>
              <a:t>Evolution!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369" y="1334395"/>
            <a:ext cx="2149231" cy="29328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540000" y="2422769"/>
            <a:ext cx="5138617" cy="1445846"/>
            <a:chOff x="2540000" y="2422769"/>
            <a:chExt cx="5138617" cy="1445846"/>
          </a:xfrm>
        </p:grpSpPr>
        <p:sp>
          <p:nvSpPr>
            <p:cNvPr id="5" name="Rectangle 4"/>
            <p:cNvSpPr/>
            <p:nvPr/>
          </p:nvSpPr>
          <p:spPr>
            <a:xfrm>
              <a:off x="2540000" y="3458308"/>
              <a:ext cx="918308" cy="41030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4298463" y="2422769"/>
              <a:ext cx="3380154" cy="722923"/>
            </a:xfrm>
            <a:prstGeom prst="wedgeRoundRectCallout">
              <a:avLst>
                <a:gd name="adj1" fmla="val -76044"/>
                <a:gd name="adj2" fmla="val 93581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Or, K chosen randomly with 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 bias towards good 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66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Genetic algorithms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724400"/>
            <a:ext cx="114300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Genetic algorithms use a natural selection metaphor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Resample </a:t>
            </a:r>
            <a:r>
              <a:rPr lang="en-US" sz="2400" i="1" dirty="0">
                <a:solidFill>
                  <a:srgbClr val="CE00BB"/>
                </a:solidFill>
              </a:rPr>
              <a:t>K</a:t>
            </a:r>
            <a:r>
              <a:rPr lang="en-US" sz="2400" dirty="0"/>
              <a:t> individuals at each step (selection) weighted by fitness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Combine by pairwise crossover operators, plus mutation to give variety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" y="1676401"/>
            <a:ext cx="8391525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358" y="1321658"/>
            <a:ext cx="2892079" cy="3474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239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19400" y="4191000"/>
            <a:ext cx="65532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Does crossover make sense here?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mutation be?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a good fitness function be?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2" y="1524002"/>
            <a:ext cx="760888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881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in continuous spaces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2B7E93-2D79-2146-BB66-DD6B3D9A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49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719E-BA36-5142-85E2-CB5E4587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Siting airports in Romania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1854-D54E-4041-AA04-707051C06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18749" cy="4376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40851-BAD2-644B-B494-6907697BCA8B}"/>
              </a:ext>
            </a:extLst>
          </p:cNvPr>
          <p:cNvSpPr txBox="1"/>
          <p:nvPr/>
        </p:nvSpPr>
        <p:spPr bwMode="auto">
          <a:xfrm>
            <a:off x="173450" y="1117600"/>
            <a:ext cx="1184509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Place 3 airports to minimize the sum of squared distances from each city to its nearest airport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A4ECD-AF67-4A43-936B-7FEC7F0D85AE}"/>
              </a:ext>
            </a:extLst>
          </p:cNvPr>
          <p:cNvSpPr txBox="1"/>
          <p:nvPr/>
        </p:nvSpPr>
        <p:spPr bwMode="auto">
          <a:xfrm>
            <a:off x="7865269" y="1784852"/>
            <a:ext cx="4326731" cy="29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Airport locations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	</a:t>
            </a:r>
            <a:r>
              <a:rPr lang="en-US" sz="2000" b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 = (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, 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, 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</a:p>
          <a:p>
            <a:endParaRPr lang="en-US" sz="2000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City locations 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000" i="1" dirty="0" err="1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000" dirty="0" err="1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</a:p>
          <a:p>
            <a:endParaRPr lang="en-US" sz="2000" dirty="0">
              <a:solidFill>
                <a:srgbClr val="CE00BB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000" i="1" baseline="-25000" dirty="0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 = cities closest to airport 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endParaRPr lang="en-US" sz="2000" dirty="0">
              <a:solidFill>
                <a:srgbClr val="CE00BB"/>
              </a:solidFill>
              <a:latin typeface="Calibri"/>
              <a:cs typeface="Calibri"/>
            </a:endParaRPr>
          </a:p>
          <a:p>
            <a:endParaRPr lang="en-US" sz="2000" i="1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Objective: minimize</a:t>
            </a: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sz="2400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sz="2400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= </a:t>
            </a:r>
            <a:r>
              <a:rPr lang="en-US" sz="2400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sz="2400" i="1" baseline="-25000" dirty="0">
                <a:solidFill>
                  <a:srgbClr val="CE00BB"/>
                </a:solidFill>
                <a:sym typeface="Symbol" pitchFamily="2" charset="2"/>
              </a:rPr>
              <a:t>a</a:t>
            </a:r>
            <a:r>
              <a:rPr lang="en-US" sz="2400" dirty="0">
                <a:solidFill>
                  <a:srgbClr val="CE00BB"/>
                </a:solidFill>
                <a:sym typeface="Symbol" pitchFamily="2" charset="2"/>
              </a:rPr>
              <a:t> </a:t>
            </a:r>
            <a:r>
              <a:rPr lang="en-US" sz="2400" i="1" baseline="-25000" dirty="0" err="1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sz="2400" baseline="-25000" dirty="0" err="1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sz="2400" i="1" baseline="-25000" dirty="0" err="1">
                <a:solidFill>
                  <a:srgbClr val="CE00BB"/>
                </a:solidFill>
              </a:rPr>
              <a:t>C</a:t>
            </a:r>
            <a:r>
              <a:rPr lang="en-US" sz="2400" i="1" baseline="-45000" dirty="0" err="1">
                <a:solidFill>
                  <a:srgbClr val="CE00BB"/>
                </a:solidFill>
              </a:rPr>
              <a:t>a</a:t>
            </a:r>
            <a:r>
              <a:rPr lang="en-US" sz="2400" dirty="0">
                <a:solidFill>
                  <a:srgbClr val="CE00BB"/>
                </a:solidFill>
              </a:rPr>
              <a:t> 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4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sz="2400" i="1" dirty="0">
                <a:solidFill>
                  <a:srgbClr val="CE00BB"/>
                </a:solidFill>
                <a:latin typeface="Calibri"/>
                <a:cs typeface="Calibri"/>
              </a:rPr>
              <a:t> - x</a:t>
            </a:r>
            <a:r>
              <a:rPr lang="en-US" sz="2400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400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 + (</a:t>
            </a:r>
            <a:r>
              <a:rPr lang="en-US" sz="2400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4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sz="2400" i="1" dirty="0">
                <a:solidFill>
                  <a:srgbClr val="CE00BB"/>
                </a:solidFill>
                <a:latin typeface="Calibri"/>
                <a:cs typeface="Calibri"/>
              </a:rPr>
              <a:t> - </a:t>
            </a:r>
            <a:r>
              <a:rPr lang="en-US" sz="2400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4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400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 </a:t>
            </a:r>
            <a:endParaRPr lang="en-US" sz="2000" i="1" baseline="-25000" dirty="0">
              <a:solidFill>
                <a:srgbClr val="CE00BB"/>
              </a:solidFill>
              <a:latin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F4ABC2-826F-1D40-8733-B6529BE9820C}"/>
              </a:ext>
            </a:extLst>
          </p:cNvPr>
          <p:cNvSpPr/>
          <p:nvPr/>
        </p:nvSpPr>
        <p:spPr>
          <a:xfrm>
            <a:off x="1724306" y="369148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FB1443-68FB-C141-9A44-3FB6F49CD223}"/>
              </a:ext>
            </a:extLst>
          </p:cNvPr>
          <p:cNvSpPr/>
          <p:nvPr/>
        </p:nvSpPr>
        <p:spPr>
          <a:xfrm>
            <a:off x="5698740" y="5740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E280F5-4C73-2249-85DF-546460C9E8E7}"/>
              </a:ext>
            </a:extLst>
          </p:cNvPr>
          <p:cNvSpPr/>
          <p:nvPr/>
        </p:nvSpPr>
        <p:spPr>
          <a:xfrm>
            <a:off x="5629275" y="324176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49C898-ABA6-394A-8BB5-10CACE55087C}"/>
              </a:ext>
            </a:extLst>
          </p:cNvPr>
          <p:cNvCxnSpPr>
            <a:cxnSpLocks/>
            <a:stCxn id="7" idx="1"/>
            <a:endCxn id="47" idx="5"/>
          </p:cNvCxnSpPr>
          <p:nvPr/>
        </p:nvCxnSpPr>
        <p:spPr>
          <a:xfrm flipH="1" flipV="1">
            <a:off x="1398541" y="3132316"/>
            <a:ext cx="348083" cy="58148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92EF53-C41E-344A-9632-C11F6DD87850}"/>
              </a:ext>
            </a:extLst>
          </p:cNvPr>
          <p:cNvCxnSpPr>
            <a:cxnSpLocks/>
            <a:stCxn id="7" idx="3"/>
            <a:endCxn id="51" idx="7"/>
          </p:cNvCxnSpPr>
          <p:nvPr/>
        </p:nvCxnSpPr>
        <p:spPr>
          <a:xfrm flipH="1">
            <a:off x="1436641" y="3821567"/>
            <a:ext cx="309983" cy="41234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56D1F7-69D6-094A-81AF-388C892183FB}"/>
              </a:ext>
            </a:extLst>
          </p:cNvPr>
          <p:cNvCxnSpPr>
            <a:cxnSpLocks/>
            <a:stCxn id="7" idx="7"/>
            <a:endCxn id="48" idx="2"/>
          </p:cNvCxnSpPr>
          <p:nvPr/>
        </p:nvCxnSpPr>
        <p:spPr>
          <a:xfrm flipV="1">
            <a:off x="1854388" y="3594193"/>
            <a:ext cx="1110384" cy="11961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AF91ED-AFED-B84B-B7FC-A3803747E54C}"/>
              </a:ext>
            </a:extLst>
          </p:cNvPr>
          <p:cNvCxnSpPr>
            <a:cxnSpLocks/>
            <a:stCxn id="56" idx="4"/>
            <a:endCxn id="9" idx="0"/>
          </p:cNvCxnSpPr>
          <p:nvPr/>
        </p:nvCxnSpPr>
        <p:spPr>
          <a:xfrm flipH="1">
            <a:off x="5705475" y="2514600"/>
            <a:ext cx="69465" cy="72716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E230AA-30B0-4F4D-82C0-667A939B7258}"/>
              </a:ext>
            </a:extLst>
          </p:cNvPr>
          <p:cNvCxnSpPr>
            <a:cxnSpLocks/>
            <a:stCxn id="49" idx="7"/>
            <a:endCxn id="9" idx="2"/>
          </p:cNvCxnSpPr>
          <p:nvPr/>
        </p:nvCxnSpPr>
        <p:spPr>
          <a:xfrm flipV="1">
            <a:off x="4421141" y="3317968"/>
            <a:ext cx="1208134" cy="36349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F40887-7AF6-F54C-8145-7C32FD92AC87}"/>
              </a:ext>
            </a:extLst>
          </p:cNvPr>
          <p:cNvCxnSpPr>
            <a:cxnSpLocks/>
            <a:stCxn id="54" idx="2"/>
            <a:endCxn id="9" idx="5"/>
          </p:cNvCxnSpPr>
          <p:nvPr/>
        </p:nvCxnSpPr>
        <p:spPr>
          <a:xfrm flipH="1" flipV="1">
            <a:off x="5759357" y="3371850"/>
            <a:ext cx="1435193" cy="40345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BDF5D5-6A5D-D54D-AB4E-DCD0F225C47F}"/>
              </a:ext>
            </a:extLst>
          </p:cNvPr>
          <p:cNvCxnSpPr>
            <a:cxnSpLocks/>
            <a:stCxn id="9" idx="6"/>
            <a:endCxn id="55" idx="2"/>
          </p:cNvCxnSpPr>
          <p:nvPr/>
        </p:nvCxnSpPr>
        <p:spPr>
          <a:xfrm flipV="1">
            <a:off x="5781675" y="2916070"/>
            <a:ext cx="908143" cy="40189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C20DDC-4559-0C41-8D10-918402F2685B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3674642" y="5816600"/>
            <a:ext cx="2024098" cy="161925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E6E45-18DD-AB4C-93F4-851EBFF99B32}"/>
              </a:ext>
            </a:extLst>
          </p:cNvPr>
          <p:cNvCxnSpPr>
            <a:cxnSpLocks/>
            <a:stCxn id="8" idx="6"/>
            <a:endCxn id="61" idx="2"/>
          </p:cNvCxnSpPr>
          <p:nvPr/>
        </p:nvCxnSpPr>
        <p:spPr>
          <a:xfrm>
            <a:off x="5851140" y="5816600"/>
            <a:ext cx="2083185" cy="8255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877924-5416-2542-A76D-6A24979277D6}"/>
              </a:ext>
            </a:extLst>
          </p:cNvPr>
          <p:cNvCxnSpPr>
            <a:cxnSpLocks/>
            <a:stCxn id="8" idx="7"/>
            <a:endCxn id="63" idx="3"/>
          </p:cNvCxnSpPr>
          <p:nvPr/>
        </p:nvCxnSpPr>
        <p:spPr>
          <a:xfrm flipV="1">
            <a:off x="5828822" y="5129261"/>
            <a:ext cx="648178" cy="63345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492A54-8957-7F46-AFC3-DB69E74C77D1}"/>
              </a:ext>
            </a:extLst>
          </p:cNvPr>
          <p:cNvCxnSpPr>
            <a:cxnSpLocks/>
            <a:stCxn id="65" idx="6"/>
            <a:endCxn id="8" idx="4"/>
          </p:cNvCxnSpPr>
          <p:nvPr/>
        </p:nvCxnSpPr>
        <p:spPr>
          <a:xfrm flipV="1">
            <a:off x="5380854" y="5892800"/>
            <a:ext cx="394086" cy="32352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78F76-0E60-B943-8CE8-AA3C3A404419}"/>
              </a:ext>
            </a:extLst>
          </p:cNvPr>
          <p:cNvCxnSpPr>
            <a:cxnSpLocks/>
            <a:stCxn id="8" idx="0"/>
            <a:endCxn id="64" idx="5"/>
          </p:cNvCxnSpPr>
          <p:nvPr/>
        </p:nvCxnSpPr>
        <p:spPr>
          <a:xfrm flipH="1" flipV="1">
            <a:off x="5732416" y="5445079"/>
            <a:ext cx="42524" cy="29532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DC7ABEC-A4E0-DC42-813B-A671693DAF3A}"/>
              </a:ext>
            </a:extLst>
          </p:cNvPr>
          <p:cNvSpPr/>
          <p:nvPr/>
        </p:nvSpPr>
        <p:spPr>
          <a:xfrm>
            <a:off x="1885950" y="1953688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93C078-902D-5242-A17B-3A888DA46371}"/>
              </a:ext>
            </a:extLst>
          </p:cNvPr>
          <p:cNvSpPr/>
          <p:nvPr/>
        </p:nvSpPr>
        <p:spPr>
          <a:xfrm>
            <a:off x="1573259" y="25146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14C0E1-9CE8-AA44-9DE5-CF4BFC8846E9}"/>
              </a:ext>
            </a:extLst>
          </p:cNvPr>
          <p:cNvSpPr/>
          <p:nvPr/>
        </p:nvSpPr>
        <p:spPr>
          <a:xfrm>
            <a:off x="1333500" y="30672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6DB516-D1C9-D94F-88C1-932D39C7D7D9}"/>
              </a:ext>
            </a:extLst>
          </p:cNvPr>
          <p:cNvSpPr/>
          <p:nvPr/>
        </p:nvSpPr>
        <p:spPr>
          <a:xfrm>
            <a:off x="2964772" y="3556093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EED69C6-FB2C-C742-85BE-FAB6F150CAC4}"/>
              </a:ext>
            </a:extLst>
          </p:cNvPr>
          <p:cNvSpPr/>
          <p:nvPr/>
        </p:nvSpPr>
        <p:spPr>
          <a:xfrm>
            <a:off x="4356100" y="36703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47BA3C4-C26D-BD4A-9A82-9D49D61C0FFA}"/>
              </a:ext>
            </a:extLst>
          </p:cNvPr>
          <p:cNvSpPr/>
          <p:nvPr/>
        </p:nvSpPr>
        <p:spPr>
          <a:xfrm>
            <a:off x="1371600" y="422275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55DA49-7120-3544-BAF1-F49023E936E3}"/>
              </a:ext>
            </a:extLst>
          </p:cNvPr>
          <p:cNvSpPr/>
          <p:nvPr/>
        </p:nvSpPr>
        <p:spPr>
          <a:xfrm>
            <a:off x="3324225" y="422275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040E01-08E0-FF41-A231-CDCDA58312E0}"/>
              </a:ext>
            </a:extLst>
          </p:cNvPr>
          <p:cNvSpPr/>
          <p:nvPr/>
        </p:nvSpPr>
        <p:spPr>
          <a:xfrm>
            <a:off x="2368550" y="46640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033DDAE-FE7F-7946-8FCA-F75A7FEC849C}"/>
              </a:ext>
            </a:extLst>
          </p:cNvPr>
          <p:cNvSpPr/>
          <p:nvPr/>
        </p:nvSpPr>
        <p:spPr>
          <a:xfrm>
            <a:off x="7194550" y="37372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A9B03EB-35B7-A145-93DD-F71BC930FE72}"/>
              </a:ext>
            </a:extLst>
          </p:cNvPr>
          <p:cNvSpPr/>
          <p:nvPr/>
        </p:nvSpPr>
        <p:spPr>
          <a:xfrm>
            <a:off x="6689818" y="287797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2AC8BBC-94B4-4E4D-A35A-F4C4E7093BC0}"/>
              </a:ext>
            </a:extLst>
          </p:cNvPr>
          <p:cNvSpPr/>
          <p:nvPr/>
        </p:nvSpPr>
        <p:spPr>
          <a:xfrm>
            <a:off x="5736840" y="24384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1C7589-ECB5-9242-8C91-D973CBC005B4}"/>
              </a:ext>
            </a:extLst>
          </p:cNvPr>
          <p:cNvSpPr/>
          <p:nvPr/>
        </p:nvSpPr>
        <p:spPr>
          <a:xfrm>
            <a:off x="2406650" y="52101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4D9DC78-838B-7941-AAD8-C3C869D81C7D}"/>
              </a:ext>
            </a:extLst>
          </p:cNvPr>
          <p:cNvSpPr/>
          <p:nvPr/>
        </p:nvSpPr>
        <p:spPr>
          <a:xfrm>
            <a:off x="2368550" y="57689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6AF0BF3-200E-F349-BBD4-186AD3122645}"/>
              </a:ext>
            </a:extLst>
          </p:cNvPr>
          <p:cNvSpPr/>
          <p:nvPr/>
        </p:nvSpPr>
        <p:spPr>
          <a:xfrm>
            <a:off x="3598442" y="594042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F9E9FA-A508-774F-9EB5-6BB68BAAD415}"/>
              </a:ext>
            </a:extLst>
          </p:cNvPr>
          <p:cNvSpPr/>
          <p:nvPr/>
        </p:nvSpPr>
        <p:spPr>
          <a:xfrm>
            <a:off x="4557899" y="482282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7B1FFEC-EAF1-2642-BB48-BA7AB32AC1EC}"/>
              </a:ext>
            </a:extLst>
          </p:cNvPr>
          <p:cNvSpPr/>
          <p:nvPr/>
        </p:nvSpPr>
        <p:spPr>
          <a:xfrm>
            <a:off x="7934325" y="586105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538D68-8CAB-6B4A-BC7F-67D3A2BE230C}"/>
              </a:ext>
            </a:extLst>
          </p:cNvPr>
          <p:cNvSpPr/>
          <p:nvPr/>
        </p:nvSpPr>
        <p:spPr>
          <a:xfrm>
            <a:off x="7539224" y="50577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AFAA052-2EA4-A249-AFAC-BAE16815B34B}"/>
              </a:ext>
            </a:extLst>
          </p:cNvPr>
          <p:cNvSpPr/>
          <p:nvPr/>
        </p:nvSpPr>
        <p:spPr>
          <a:xfrm>
            <a:off x="6465841" y="506422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56F96D-D4A0-9446-A4DD-3F5A2475346C}"/>
              </a:ext>
            </a:extLst>
          </p:cNvPr>
          <p:cNvSpPr/>
          <p:nvPr/>
        </p:nvSpPr>
        <p:spPr>
          <a:xfrm>
            <a:off x="5667375" y="5380038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14374C1-CD76-644B-B5A9-DD0CC5A580C9}"/>
              </a:ext>
            </a:extLst>
          </p:cNvPr>
          <p:cNvSpPr/>
          <p:nvPr/>
        </p:nvSpPr>
        <p:spPr>
          <a:xfrm>
            <a:off x="5304654" y="617822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9F5D2B3-6129-7140-92B9-0757DCD91ECA}"/>
              </a:ext>
            </a:extLst>
          </p:cNvPr>
          <p:cNvCxnSpPr>
            <a:cxnSpLocks/>
            <a:stCxn id="7" idx="1"/>
            <a:endCxn id="46" idx="5"/>
          </p:cNvCxnSpPr>
          <p:nvPr/>
        </p:nvCxnSpPr>
        <p:spPr>
          <a:xfrm flipH="1" flipV="1">
            <a:off x="1638300" y="2579641"/>
            <a:ext cx="108324" cy="113416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38E236-B696-AF47-B5FF-EDA19C554090}"/>
              </a:ext>
            </a:extLst>
          </p:cNvPr>
          <p:cNvCxnSpPr>
            <a:cxnSpLocks/>
            <a:stCxn id="7" idx="0"/>
            <a:endCxn id="45" idx="5"/>
          </p:cNvCxnSpPr>
          <p:nvPr/>
        </p:nvCxnSpPr>
        <p:spPr>
          <a:xfrm flipV="1">
            <a:off x="1800506" y="2018729"/>
            <a:ext cx="150485" cy="167275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DD4A079-15F6-B341-80D8-8BC5591BBBCA}"/>
              </a:ext>
            </a:extLst>
          </p:cNvPr>
          <p:cNvCxnSpPr>
            <a:cxnSpLocks/>
            <a:stCxn id="53" idx="0"/>
            <a:endCxn id="7" idx="5"/>
          </p:cNvCxnSpPr>
          <p:nvPr/>
        </p:nvCxnSpPr>
        <p:spPr>
          <a:xfrm flipH="1" flipV="1">
            <a:off x="1854388" y="3821567"/>
            <a:ext cx="552262" cy="84250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CD3EEA-E87C-A140-9A2A-48CB4E2881F8}"/>
              </a:ext>
            </a:extLst>
          </p:cNvPr>
          <p:cNvCxnSpPr>
            <a:cxnSpLocks/>
            <a:stCxn id="57" idx="1"/>
            <a:endCxn id="7" idx="4"/>
          </p:cNvCxnSpPr>
          <p:nvPr/>
        </p:nvCxnSpPr>
        <p:spPr>
          <a:xfrm flipH="1" flipV="1">
            <a:off x="1800506" y="3843885"/>
            <a:ext cx="617303" cy="137744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E1AD0EF-59BD-8349-9C98-0637852B5C75}"/>
              </a:ext>
            </a:extLst>
          </p:cNvPr>
          <p:cNvCxnSpPr>
            <a:cxnSpLocks/>
            <a:stCxn id="58" idx="1"/>
            <a:endCxn id="7" idx="4"/>
          </p:cNvCxnSpPr>
          <p:nvPr/>
        </p:nvCxnSpPr>
        <p:spPr>
          <a:xfrm flipH="1" flipV="1">
            <a:off x="1800506" y="3843885"/>
            <a:ext cx="579203" cy="193624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9147F6B-0E42-C548-A46D-AB9414D9A721}"/>
              </a:ext>
            </a:extLst>
          </p:cNvPr>
          <p:cNvCxnSpPr>
            <a:cxnSpLocks/>
            <a:stCxn id="52" idx="1"/>
            <a:endCxn id="7" idx="6"/>
          </p:cNvCxnSpPr>
          <p:nvPr/>
        </p:nvCxnSpPr>
        <p:spPr>
          <a:xfrm flipH="1" flipV="1">
            <a:off x="1876706" y="3767685"/>
            <a:ext cx="1458678" cy="46622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55C2F6-3186-1E45-9D24-29CDC9281710}"/>
              </a:ext>
            </a:extLst>
          </p:cNvPr>
          <p:cNvCxnSpPr>
            <a:cxnSpLocks/>
            <a:stCxn id="60" idx="4"/>
            <a:endCxn id="8" idx="1"/>
          </p:cNvCxnSpPr>
          <p:nvPr/>
        </p:nvCxnSpPr>
        <p:spPr>
          <a:xfrm>
            <a:off x="4595999" y="4899025"/>
            <a:ext cx="1125059" cy="8636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2DB616B-216C-0046-8604-80A5E672E4DA}"/>
              </a:ext>
            </a:extLst>
          </p:cNvPr>
          <p:cNvCxnSpPr>
            <a:cxnSpLocks/>
            <a:stCxn id="8" idx="7"/>
            <a:endCxn id="62" idx="3"/>
          </p:cNvCxnSpPr>
          <p:nvPr/>
        </p:nvCxnSpPr>
        <p:spPr>
          <a:xfrm flipV="1">
            <a:off x="5828822" y="5122816"/>
            <a:ext cx="1721561" cy="63990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9E7D-F534-4840-BD2E-392BFB79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continuous state/action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FBBB-5816-3945-B7C5-DD52854A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709400" cy="47291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Discretize it!</a:t>
            </a:r>
          </a:p>
          <a:p>
            <a:pPr marL="914381" lvl="1" indent="-514350"/>
            <a:r>
              <a:rPr lang="en-US" dirty="0"/>
              <a:t>Define a grid with increment </a:t>
            </a:r>
            <a:r>
              <a:rPr lang="en-US" i="1" dirty="0">
                <a:solidFill>
                  <a:srgbClr val="CE00BB"/>
                </a:solidFill>
                <a:sym typeface="Symbol" pitchFamily="2" charset="2"/>
              </a:rPr>
              <a:t></a:t>
            </a:r>
            <a:r>
              <a:rPr lang="en-US" dirty="0"/>
              <a:t> , use any of the discrete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random perturbations to the state</a:t>
            </a:r>
          </a:p>
          <a:p>
            <a:pPr marL="914381" lvl="1" indent="-514350">
              <a:buFont typeface="+mj-lt"/>
              <a:buAutoNum type="alphaLcPeriod"/>
            </a:pPr>
            <a:r>
              <a:rPr lang="en-US" dirty="0"/>
              <a:t>First-choice hill-climbing: keep trying until something improves the state</a:t>
            </a:r>
          </a:p>
          <a:p>
            <a:pPr marL="914381" lvl="1" indent="-514350">
              <a:buFont typeface="+mj-lt"/>
              <a:buAutoNum type="alphaLcPeriod"/>
            </a:pPr>
            <a:r>
              <a:rPr lang="en-US" dirty="0"/>
              <a:t>Simulated annealing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gradient of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</a:t>
            </a:r>
            <a:r>
              <a:rPr lang="en-US" dirty="0"/>
              <a:t> analytically</a:t>
            </a:r>
          </a:p>
        </p:txBody>
      </p:sp>
    </p:spTree>
    <p:extLst>
      <p:ext uri="{BB962C8B-B14F-4D97-AF65-F5344CB8AC3E}">
        <p14:creationId xmlns:p14="http://schemas.microsoft.com/office/powerpoint/2010/main" val="38790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9D5A-9F4B-024E-9CD2-B4AD8F8A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extrema in continuous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CE9D-7DDC-FE48-92C3-652784A5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itchFamily="2" charset="2"/>
              </a:rPr>
              <a:t>Gradient vector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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 = (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,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y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,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, …)</a:t>
            </a:r>
            <a:r>
              <a:rPr lang="en-US" sz="2400" baseline="50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T</a:t>
            </a:r>
            <a:endParaRPr lang="en-US" sz="2400" dirty="0">
              <a:solidFill>
                <a:srgbClr val="CE00BB"/>
              </a:solidFill>
              <a:latin typeface="Calibri"/>
              <a:cs typeface="Calibri"/>
              <a:sym typeface="Symbol" pitchFamily="2" charset="2"/>
            </a:endParaRPr>
          </a:p>
          <a:p>
            <a:r>
              <a:rPr lang="en-US" dirty="0">
                <a:sym typeface="Symbol" pitchFamily="2" charset="2"/>
              </a:rPr>
              <a:t>For the airports,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 =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i="1" baseline="-25000" dirty="0">
                <a:solidFill>
                  <a:srgbClr val="CE00BB"/>
                </a:solidFill>
                <a:sym typeface="Symbol" pitchFamily="2" charset="2"/>
              </a:rPr>
              <a:t>a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 </a:t>
            </a:r>
            <a:r>
              <a:rPr lang="en-US" i="1" baseline="-25000" dirty="0" err="1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baseline="-25000" dirty="0" err="1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i="1" baseline="-25000" dirty="0" err="1">
                <a:solidFill>
                  <a:srgbClr val="CE00BB"/>
                </a:solidFill>
              </a:rPr>
              <a:t>C</a:t>
            </a:r>
            <a:r>
              <a:rPr lang="en-US" i="1" baseline="-45000" dirty="0" err="1">
                <a:solidFill>
                  <a:srgbClr val="CE00BB"/>
                </a:solidFill>
              </a:rPr>
              <a:t>a</a:t>
            </a:r>
            <a:r>
              <a:rPr lang="en-US" dirty="0">
                <a:solidFill>
                  <a:srgbClr val="CE00BB"/>
                </a:solidFill>
              </a:rPr>
              <a:t>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 - 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 + (</a:t>
            </a:r>
            <a:r>
              <a:rPr lang="en-US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 - </a:t>
            </a:r>
            <a:r>
              <a:rPr lang="en-US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 </a:t>
            </a:r>
          </a:p>
          <a:p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=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i="1" baseline="-25000" dirty="0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baseline="-25000" dirty="0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i="1" baseline="-25000" dirty="0">
                <a:solidFill>
                  <a:srgbClr val="CE00BB"/>
                </a:solidFill>
              </a:rPr>
              <a:t>C</a:t>
            </a:r>
            <a:r>
              <a:rPr lang="en-US" i="1" baseline="-45000" dirty="0">
                <a:solidFill>
                  <a:srgbClr val="CE00BB"/>
                </a:solidFill>
              </a:rPr>
              <a:t>1</a:t>
            </a:r>
            <a:r>
              <a:rPr lang="en-US" dirty="0">
                <a:solidFill>
                  <a:srgbClr val="CE00BB"/>
                </a:solidFill>
              </a:rPr>
              <a:t> 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 - 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endParaRPr lang="en-US" baseline="30000" dirty="0">
              <a:solidFill>
                <a:srgbClr val="CE00BB"/>
              </a:solidFill>
              <a:latin typeface="Calibri"/>
              <a:cs typeface="Calibri"/>
            </a:endParaRPr>
          </a:p>
          <a:p>
            <a:r>
              <a:rPr lang="en-US" dirty="0">
                <a:sym typeface="Symbol" pitchFamily="2" charset="2"/>
              </a:rPr>
              <a:t>At an extremum,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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 = 0</a:t>
            </a:r>
          </a:p>
          <a:p>
            <a:r>
              <a:rPr lang="en-US" dirty="0">
                <a:sym typeface="Symbol" pitchFamily="2" charset="2"/>
              </a:rPr>
              <a:t>Can sometimes solve in closed form: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=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i="1" baseline="-25000" dirty="0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baseline="-25000" dirty="0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i="1" baseline="-25000" dirty="0">
                <a:solidFill>
                  <a:srgbClr val="CE00BB"/>
                </a:solidFill>
              </a:rPr>
              <a:t>C</a:t>
            </a:r>
            <a:r>
              <a:rPr lang="en-US" i="1" baseline="-45000" dirty="0">
                <a:solidFill>
                  <a:srgbClr val="CE00BB"/>
                </a:solidFill>
              </a:rPr>
              <a:t>1</a:t>
            </a:r>
            <a:r>
              <a:rPr lang="en-US" dirty="0">
                <a:solidFill>
                  <a:srgbClr val="CE00BB"/>
                </a:solidFill>
              </a:rPr>
              <a:t>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)/|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|</a:t>
            </a:r>
          </a:p>
          <a:p>
            <a:r>
              <a:rPr lang="en-US" dirty="0">
                <a:sym typeface="Symbol" pitchFamily="2" charset="2"/>
              </a:rPr>
              <a:t>Is this a local or global minimum of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ym typeface="Symbol" pitchFamily="2" charset="2"/>
              </a:rPr>
              <a:t>?</a:t>
            </a:r>
          </a:p>
          <a:p>
            <a:r>
              <a:rPr lang="en-US" dirty="0">
                <a:sym typeface="Symbol" pitchFamily="2" charset="2"/>
              </a:rPr>
              <a:t>Gradient descent: 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</a:t>
            </a:r>
            <a:r>
              <a:rPr lang="en-US" dirty="0">
                <a:solidFill>
                  <a:srgbClr val="CE00BB"/>
                </a:solidFill>
              </a:rPr>
              <a:t> 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-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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</a:t>
            </a:r>
          </a:p>
          <a:p>
            <a:pPr lvl="1"/>
            <a:r>
              <a:rPr lang="en-US" dirty="0">
                <a:latin typeface="Calibri"/>
                <a:cs typeface="Calibri"/>
                <a:sym typeface="Symbol" pitchFamily="2" charset="2"/>
              </a:rPr>
              <a:t>Huge range of algorithms for finding extrema using gradients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solidFill>
                <a:srgbClr val="CE00BB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CE00BB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7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9766852" cy="4729164"/>
          </a:xfrm>
        </p:spPr>
        <p:txBody>
          <a:bodyPr/>
          <a:lstStyle/>
          <a:p>
            <a:r>
              <a:rPr lang="en-US" dirty="0"/>
              <a:t>Many configuration and optimization problems can be formulated as local search</a:t>
            </a:r>
          </a:p>
          <a:p>
            <a:r>
              <a:rPr lang="en-US" dirty="0"/>
              <a:t>General families of algorithms:</a:t>
            </a:r>
          </a:p>
          <a:p>
            <a:pPr lvl="1"/>
            <a:r>
              <a:rPr lang="en-US" dirty="0"/>
              <a:t>Hill-climbing, continuous optimization</a:t>
            </a:r>
          </a:p>
          <a:p>
            <a:pPr lvl="1"/>
            <a:r>
              <a:rPr lang="en-US" dirty="0"/>
              <a:t>Simulated annealing (and other stochastic methods)</a:t>
            </a:r>
          </a:p>
          <a:p>
            <a:pPr lvl="1"/>
            <a:r>
              <a:rPr lang="en-US" dirty="0"/>
              <a:t>Local beam search: multiple interaction searches</a:t>
            </a:r>
          </a:p>
          <a:p>
            <a:pPr lvl="1"/>
            <a:r>
              <a:rPr lang="en-US" dirty="0"/>
              <a:t>Genetic algorithms: break and recombine states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machine learning algorithms are local searches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806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4729164"/>
          </a:xfrm>
        </p:spPr>
        <p:txBody>
          <a:bodyPr/>
          <a:lstStyle/>
          <a:p>
            <a:r>
              <a:rPr lang="en-US" sz="2800" dirty="0"/>
              <a:t>In many optimization problems, </a:t>
            </a:r>
            <a:r>
              <a:rPr lang="en-US" sz="2800" b="1" i="1" dirty="0">
                <a:solidFill>
                  <a:srgbClr val="0000FF"/>
                </a:solidFill>
              </a:rPr>
              <a:t>path</a:t>
            </a:r>
            <a:r>
              <a:rPr lang="en-US" sz="2800" dirty="0"/>
              <a:t> is irrelevant; the goal state </a:t>
            </a:r>
            <a:r>
              <a:rPr lang="en-US" sz="2800" b="1" i="1" dirty="0">
                <a:solidFill>
                  <a:srgbClr val="0000FF"/>
                </a:solidFill>
              </a:rPr>
              <a:t>is</a:t>
            </a:r>
            <a:r>
              <a:rPr lang="en-US" sz="2800" dirty="0"/>
              <a:t> the solution </a:t>
            </a:r>
          </a:p>
          <a:p>
            <a:r>
              <a:rPr lang="en-US" sz="2800" dirty="0"/>
              <a:t>Then state space = set of “complete” configurations;</a:t>
            </a:r>
            <a:br>
              <a:rPr lang="en-US" sz="2800" dirty="0"/>
            </a:br>
            <a:r>
              <a:rPr lang="en-US" sz="2800" dirty="0"/>
              <a:t>find </a:t>
            </a:r>
            <a:r>
              <a:rPr lang="en-US" sz="2800" b="1" i="1" dirty="0">
                <a:solidFill>
                  <a:srgbClr val="0000FF"/>
                </a:solidFill>
              </a:rPr>
              <a:t>configuration satisfying constraints</a:t>
            </a:r>
            <a:r>
              <a:rPr lang="en-US" sz="2800" dirty="0"/>
              <a:t>, e.g., n-queens problem; or, find </a:t>
            </a:r>
            <a:r>
              <a:rPr lang="en-US" sz="2800" b="1" i="1" dirty="0">
                <a:solidFill>
                  <a:srgbClr val="0000FF"/>
                </a:solidFill>
              </a:rPr>
              <a:t>optimal configuration</a:t>
            </a:r>
            <a:r>
              <a:rPr lang="en-US" sz="2800" dirty="0"/>
              <a:t>, e.g., travelling salesperson problem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such cases, can use </a:t>
            </a:r>
            <a:r>
              <a:rPr lang="en-US" sz="2800" b="1" i="1" dirty="0">
                <a:solidFill>
                  <a:srgbClr val="1401FF"/>
                </a:solidFill>
              </a:rPr>
              <a:t>iterative improvement </a:t>
            </a:r>
            <a:r>
              <a:rPr lang="en-US" sz="2800" dirty="0"/>
              <a:t>algorithms: keep a single “current” state, try to improve it </a:t>
            </a:r>
          </a:p>
          <a:p>
            <a:r>
              <a:rPr lang="en-US" sz="2800" dirty="0"/>
              <a:t>Constant space, suitable for online as well as offline search</a:t>
            </a:r>
          </a:p>
          <a:p>
            <a:r>
              <a:rPr lang="en-US" sz="2800" dirty="0"/>
              <a:t>More or less unavoidable if the “state” is yourself (i.e., learning)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85" y="3321538"/>
            <a:ext cx="1607037" cy="1607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88" y="3341074"/>
            <a:ext cx="1631558" cy="15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2" y="1677139"/>
            <a:ext cx="7542655" cy="4714159"/>
          </a:xfrm>
          <a:prstGeom prst="rect">
            <a:avLst/>
          </a:prstGeom>
          <a:noFill/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Hill Climbing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Simple, general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wherever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Repeat: move to the best neighboring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no neighbors better than current, quit</a:t>
            </a:r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3880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45650"/>
            <a:ext cx="9921630" cy="3083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for </a:t>
            </a:r>
            <a:r>
              <a:rPr lang="en-US" i="1" dirty="0"/>
              <a:t>n</a:t>
            </a:r>
            <a:r>
              <a:rPr lang="en-US" dirty="0"/>
              <a:t>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n queens on board with no </a:t>
            </a:r>
            <a:r>
              <a:rPr lang="en-US" b="1" i="1" dirty="0">
                <a:solidFill>
                  <a:srgbClr val="FF0000"/>
                </a:solidFill>
              </a:rPr>
              <a:t>conflicts</a:t>
            </a:r>
            <a:r>
              <a:rPr lang="en-US" dirty="0"/>
              <a:t>, i.e., no queen attacking another</a:t>
            </a:r>
          </a:p>
          <a:p>
            <a:r>
              <a:rPr lang="en-US" dirty="0"/>
              <a:t>States: n queens on board, one per column</a:t>
            </a:r>
          </a:p>
          <a:p>
            <a:r>
              <a:rPr lang="en-US" dirty="0"/>
              <a:t>Heuristic value function: number of conflicts</a:t>
            </a:r>
          </a:p>
        </p:txBody>
      </p:sp>
    </p:spTree>
    <p:extLst>
      <p:ext uri="{BB962C8B-B14F-4D97-AF65-F5344CB8AC3E}">
        <p14:creationId xmlns:p14="http://schemas.microsoft.com/office/powerpoint/2010/main" val="216908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1"/>
            <a:ext cx="11811000" cy="3682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E00BB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HILL-CLIMBING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) </a:t>
            </a:r>
            <a:r>
              <a:rPr lang="en-US" b="1" dirty="0">
                <a:solidFill>
                  <a:srgbClr val="CE00BB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 state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current</a:t>
            </a:r>
            <a:r>
              <a:rPr lang="en-US" dirty="0"/>
              <a:t> ← make-node(</a:t>
            </a:r>
            <a:r>
              <a:rPr lang="en-US" dirty="0" err="1">
                <a:solidFill>
                  <a:srgbClr val="0000FF"/>
                </a:solidFill>
              </a:rPr>
              <a:t>problem</a:t>
            </a:r>
            <a:r>
              <a:rPr lang="en-US" dirty="0" err="1"/>
              <a:t>.initial</a:t>
            </a:r>
            <a:r>
              <a:rPr lang="en-US" dirty="0"/>
              <a:t>-state)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E00BB"/>
                </a:solidFill>
              </a:rPr>
              <a:t>loop do </a:t>
            </a:r>
            <a:endParaRPr lang="en-US" dirty="0">
              <a:solidFill>
                <a:srgbClr val="CE00BB"/>
              </a:solidFill>
            </a:endParaRP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neighbor</a:t>
            </a:r>
            <a:r>
              <a:rPr lang="en-US" dirty="0"/>
              <a:t> ← a highest-valued successor of </a:t>
            </a:r>
            <a:r>
              <a:rPr lang="en-US" dirty="0">
                <a:solidFill>
                  <a:srgbClr val="0000FF"/>
                </a:solidFill>
              </a:rPr>
              <a:t>current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>
                <a:solidFill>
                  <a:srgbClr val="CE00BB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>
                <a:solidFill>
                  <a:srgbClr val="0000FF"/>
                </a:solidFill>
              </a:rPr>
              <a:t>neighbor</a:t>
            </a:r>
            <a:r>
              <a:rPr lang="en-US" dirty="0" err="1"/>
              <a:t>.value</a:t>
            </a:r>
            <a:r>
              <a:rPr lang="en-US" dirty="0"/>
              <a:t> ≤ </a:t>
            </a:r>
            <a:r>
              <a:rPr lang="en-US" dirty="0" err="1">
                <a:solidFill>
                  <a:srgbClr val="0000FF"/>
                </a:solidFill>
              </a:rPr>
              <a:t>current</a:t>
            </a:r>
            <a:r>
              <a:rPr lang="en-US" dirty="0" err="1"/>
              <a:t>.value</a:t>
            </a:r>
            <a:r>
              <a:rPr lang="en-US" dirty="0"/>
              <a:t> </a:t>
            </a:r>
            <a:r>
              <a:rPr lang="en-US" b="1" dirty="0">
                <a:solidFill>
                  <a:srgbClr val="CE00BB"/>
                </a:solidFill>
              </a:rPr>
              <a:t>then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E00BB"/>
                </a:solidFill>
              </a:rPr>
              <a:t>                    return </a:t>
            </a:r>
            <a:r>
              <a:rPr lang="en-US" dirty="0" err="1">
                <a:solidFill>
                  <a:srgbClr val="0000FF"/>
                </a:solidFill>
              </a:rPr>
              <a:t>current</a:t>
            </a:r>
            <a:r>
              <a:rPr lang="en-US" dirty="0" err="1"/>
              <a:t>.state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current</a:t>
            </a:r>
            <a:r>
              <a:rPr lang="en-US" dirty="0"/>
              <a:t> ← </a:t>
            </a:r>
            <a:r>
              <a:rPr lang="en-US" dirty="0">
                <a:solidFill>
                  <a:srgbClr val="0000FF"/>
                </a:solidFill>
              </a:rPr>
              <a:t>neighbor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40154" y="5822462"/>
            <a:ext cx="8573314" cy="86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200" b="1" i="1" dirty="0">
                <a:latin typeface="Calibri"/>
                <a:cs typeface="Calibri"/>
              </a:rPr>
              <a:t>“Like climbing Everest in thick fog with amnesia” </a:t>
            </a:r>
          </a:p>
          <a:p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6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154"/>
            <a:ext cx="8460154" cy="4658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2" y="2794000"/>
            <a:ext cx="939800" cy="93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maxima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538" y="1113693"/>
            <a:ext cx="3790462" cy="56075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Random restarts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find global optimum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duh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Random sideways moves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Escape from shoulders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Loop forever on flat local maxima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657600"/>
            <a:ext cx="91322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on the 8-queens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770"/>
            <a:ext cx="7033846" cy="5705230"/>
          </a:xfrm>
        </p:spPr>
        <p:txBody>
          <a:bodyPr/>
          <a:lstStyle/>
          <a:p>
            <a:pPr>
              <a:spcBef>
                <a:spcPts val="168"/>
              </a:spcBef>
            </a:pPr>
            <a:r>
              <a:rPr lang="en-US" dirty="0"/>
              <a:t>No sideways moves: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Succeeds w/ prob. 0.14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Average number of moves per trial: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4 when succeeding, 3 when getting stuck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Expected total number of moves needed: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3(1-p)/p + 4 =~ 22 moves</a:t>
            </a:r>
          </a:p>
          <a:p>
            <a:pPr>
              <a:spcBef>
                <a:spcPts val="168"/>
              </a:spcBef>
            </a:pPr>
            <a:r>
              <a:rPr lang="en-US" dirty="0"/>
              <a:t>Allowing 100 sideways moves: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Succeeds w/ prob. 0.94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Average number of moves per trial: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21 when succeeding, 65 when getting stuck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Expected total number of moves needed: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65(1-p)/p + 21 =~ 25 moves</a:t>
            </a:r>
          </a:p>
          <a:p>
            <a:pPr lvl="1">
              <a:spcBef>
                <a:spcPts val="168"/>
              </a:spcBef>
            </a:pPr>
            <a:endParaRPr lang="en-US" dirty="0"/>
          </a:p>
        </p:txBody>
      </p:sp>
      <p:pic>
        <p:nvPicPr>
          <p:cNvPr id="4" name="Picture 3" descr="8queens-local-minim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08" y="1089269"/>
            <a:ext cx="4371730" cy="43717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929077" y="1934308"/>
            <a:ext cx="976923" cy="93784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7131538" y="5470769"/>
            <a:ext cx="4591192" cy="9541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Moral: algorithms with knobs</a:t>
            </a:r>
          </a:p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to twiddle are irritating</a:t>
            </a:r>
          </a:p>
        </p:txBody>
      </p:sp>
    </p:spTree>
    <p:extLst>
      <p:ext uri="{BB962C8B-B14F-4D97-AF65-F5344CB8AC3E}">
        <p14:creationId xmlns:p14="http://schemas.microsoft.com/office/powerpoint/2010/main" val="12994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Resembles the annealing process used to cool metals slowly to reach an ordered (low-energy) state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Allow “bad” moves occasionally, depending on “temperature”</a:t>
            </a:r>
          </a:p>
          <a:p>
            <a:pPr lvl="1"/>
            <a:r>
              <a:rPr lang="en-US" dirty="0"/>
              <a:t>High temperature =&gt; more bad moves allowed, shake the system out of its local minimum</a:t>
            </a:r>
          </a:p>
          <a:p>
            <a:pPr lvl="1"/>
            <a:r>
              <a:rPr lang="en-US" dirty="0"/>
              <a:t>Gradually reduce temperature according to some schedule</a:t>
            </a:r>
          </a:p>
          <a:p>
            <a:pPr lvl="1"/>
            <a:r>
              <a:rPr lang="en-US" dirty="0"/>
              <a:t>Sounds pretty flaky, doesn’t it?</a:t>
            </a:r>
          </a:p>
        </p:txBody>
      </p:sp>
    </p:spTree>
    <p:extLst>
      <p:ext uri="{BB962C8B-B14F-4D97-AF65-F5344CB8AC3E}">
        <p14:creationId xmlns:p14="http://schemas.microsoft.com/office/powerpoint/2010/main" val="30872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7001"/>
            <a:ext cx="11963400" cy="472916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function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SIMULATED-ANNEALING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00FF"/>
                </a:solidFill>
              </a:rPr>
              <a:t>schedule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CE00BB"/>
                </a:solidFill>
              </a:rPr>
              <a:t>returns </a:t>
            </a:r>
            <a:r>
              <a:rPr lang="en-US" sz="2400" dirty="0"/>
              <a:t>a  state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.initial</a:t>
            </a:r>
            <a:r>
              <a:rPr lang="en-US" sz="2400" dirty="0"/>
              <a:t>-state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1 </a:t>
            </a:r>
            <a:r>
              <a:rPr lang="en-US" sz="2400" b="1" dirty="0"/>
              <a:t>to </a:t>
            </a:r>
            <a:r>
              <a:rPr lang="en-US" sz="2400" dirty="0"/>
              <a:t>∞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E00BB"/>
                </a:solidFill>
              </a:rPr>
              <a:t>do</a:t>
            </a:r>
            <a:endParaRPr lang="en-US" sz="2400" dirty="0">
              <a:solidFill>
                <a:srgbClr val="CE00BB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←</a:t>
            </a:r>
            <a:r>
              <a:rPr lang="en-US" sz="2400" dirty="0">
                <a:solidFill>
                  <a:srgbClr val="0000FF"/>
                </a:solidFill>
              </a:rPr>
              <a:t>schedule</a:t>
            </a:r>
            <a:r>
              <a:rPr lang="en-US" sz="2400" dirty="0"/>
              <a:t>(t)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0 </a:t>
            </a:r>
            <a:r>
              <a:rPr lang="en-US" sz="2400" b="1" dirty="0">
                <a:solidFill>
                  <a:srgbClr val="CE00BB"/>
                </a:solidFill>
              </a:rPr>
              <a:t>then return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← a randomly selected successor of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← </a:t>
            </a:r>
            <a:r>
              <a:rPr lang="en-US" sz="2400" dirty="0" err="1">
                <a:solidFill>
                  <a:srgbClr val="0000FF"/>
                </a:solidFill>
              </a:rPr>
              <a:t>next</a:t>
            </a:r>
            <a:r>
              <a:rPr lang="en-US" sz="2400" dirty="0" err="1"/>
              <a:t>.value</a:t>
            </a:r>
            <a:r>
              <a:rPr lang="en-US" sz="2400" dirty="0"/>
              <a:t> – </a:t>
            </a:r>
            <a:r>
              <a:rPr lang="en-US" sz="2400" dirty="0" err="1">
                <a:solidFill>
                  <a:srgbClr val="0000FF"/>
                </a:solidFill>
              </a:rPr>
              <a:t>current</a:t>
            </a:r>
            <a:r>
              <a:rPr lang="en-US" sz="2400" dirty="0" err="1"/>
              <a:t>.value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&gt; 0 </a:t>
            </a:r>
            <a:r>
              <a:rPr lang="en-US" sz="2400" b="1" dirty="0">
                <a:solidFill>
                  <a:srgbClr val="CE00BB"/>
                </a:solidFill>
              </a:rPr>
              <a:t>then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b="1" dirty="0">
                <a:solidFill>
                  <a:srgbClr val="CE00BB"/>
                </a:solidFill>
              </a:rPr>
              <a:t>else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only with probability </a:t>
            </a:r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lang="en-US" sz="2400" baseline="30000" dirty="0" err="1">
                <a:solidFill>
                  <a:srgbClr val="FF0000"/>
                </a:solidFill>
              </a:rPr>
              <a:t>∆E</a:t>
            </a:r>
            <a:r>
              <a:rPr lang="en-US" sz="2400" baseline="30000" dirty="0">
                <a:solidFill>
                  <a:srgbClr val="FF0000"/>
                </a:solidFill>
              </a:rPr>
              <a:t>/T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48C89E-4E2C-034D-9245-220DBF11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2186615"/>
            <a:ext cx="3557833" cy="3321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4066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) \propto e^{\frac{E(x)}{kT}}&#10;\]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870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60008</TotalTime>
  <Words>1154</Words>
  <Application>Microsoft Macintosh PowerPoint</Application>
  <PresentationFormat>Widescreen</PresentationFormat>
  <Paragraphs>144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dan-berkeley-nlp-v1</vt:lpstr>
      <vt:lpstr>CS 188: Artificial Intelligence </vt:lpstr>
      <vt:lpstr>Local search algorithms</vt:lpstr>
      <vt:lpstr>Hill Climbing</vt:lpstr>
      <vt:lpstr>Heuristic for n-queens problem</vt:lpstr>
      <vt:lpstr>Hill-climbing algorithm</vt:lpstr>
      <vt:lpstr>Global and local maxima</vt:lpstr>
      <vt:lpstr>Hill-climbing on the 8-queens problem</vt:lpstr>
      <vt:lpstr>Simulated annealing</vt:lpstr>
      <vt:lpstr>Simulated annealing algorithm</vt:lpstr>
      <vt:lpstr>Simulated Annealing</vt:lpstr>
      <vt:lpstr>Simulated Annealing</vt:lpstr>
      <vt:lpstr>Local beam search</vt:lpstr>
      <vt:lpstr>Genetic algorithms</vt:lpstr>
      <vt:lpstr>Example: N-Queens</vt:lpstr>
      <vt:lpstr>Local search in continuous spaces</vt:lpstr>
      <vt:lpstr>Example: Siting airports in Romania</vt:lpstr>
      <vt:lpstr>Handling a continuous state/action space</vt:lpstr>
      <vt:lpstr>Finding extrema in continuous space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2445</cp:revision>
  <cp:lastPrinted>2015-09-09T16:51:12Z</cp:lastPrinted>
  <dcterms:created xsi:type="dcterms:W3CDTF">2004-08-27T04:16:05Z</dcterms:created>
  <dcterms:modified xsi:type="dcterms:W3CDTF">2021-02-01T22:53:12Z</dcterms:modified>
</cp:coreProperties>
</file>