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677" r:id="rId2"/>
    <p:sldId id="678" r:id="rId3"/>
    <p:sldId id="680" r:id="rId4"/>
    <p:sldId id="620" r:id="rId5"/>
    <p:sldId id="682" r:id="rId6"/>
    <p:sldId id="684" r:id="rId7"/>
    <p:sldId id="685" r:id="rId8"/>
    <p:sldId id="683" r:id="rId9"/>
    <p:sldId id="601" r:id="rId10"/>
    <p:sldId id="632" r:id="rId11"/>
    <p:sldId id="622" r:id="rId12"/>
    <p:sldId id="594" r:id="rId13"/>
    <p:sldId id="686" r:id="rId14"/>
    <p:sldId id="626" r:id="rId15"/>
    <p:sldId id="687" r:id="rId16"/>
    <p:sldId id="617" r:id="rId17"/>
    <p:sldId id="625" r:id="rId18"/>
    <p:sldId id="597" r:id="rId19"/>
    <p:sldId id="630" r:id="rId20"/>
    <p:sldId id="610" r:id="rId21"/>
    <p:sldId id="600" r:id="rId22"/>
    <p:sldId id="63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04B2F-82F8-224A-A36D-08DE3F4FABC5}" type="datetimeFigureOut">
              <a:rPr lang="en-US" smtClean="0"/>
              <a:t>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2B31E-617D-7342-8B04-D465A321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3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and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21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6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6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5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Partially observable Pacman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5294"/>
            <a:ext cx="12191999" cy="5662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Pacman knows the map but perceives just wall/gap to NSEW</a:t>
            </a:r>
          </a:p>
          <a:p>
            <a:r>
              <a:rPr lang="en-US" dirty="0"/>
              <a:t>Formulation: </a:t>
            </a:r>
            <a:r>
              <a:rPr lang="en-US" b="1" i="1" dirty="0"/>
              <a:t>what variables do we need?</a:t>
            </a:r>
          </a:p>
          <a:p>
            <a:pPr lvl="1"/>
            <a:r>
              <a:rPr lang="en-US" dirty="0"/>
              <a:t>Wall locations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Wall_0,0</a:t>
            </a:r>
            <a:r>
              <a:rPr lang="en-US" dirty="0"/>
              <a:t>   there is a wall at [0,0]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Wall_0,1</a:t>
            </a:r>
            <a:r>
              <a:rPr lang="en-US" dirty="0"/>
              <a:t>   there is a wall at [0,1], etc. (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/>
              <a:t> locations)</a:t>
            </a:r>
          </a:p>
          <a:p>
            <a:pPr lvl="1"/>
            <a:r>
              <a:rPr lang="en-US" dirty="0"/>
              <a:t>Percepts</a:t>
            </a:r>
          </a:p>
          <a:p>
            <a:pPr lvl="2"/>
            <a:r>
              <a:rPr lang="en-US" dirty="0" err="1">
                <a:solidFill>
                  <a:srgbClr val="CC00CC"/>
                </a:solidFill>
              </a:rPr>
              <a:t>Blocked_W</a:t>
            </a:r>
            <a:r>
              <a:rPr lang="en-US" dirty="0"/>
              <a:t> (blocked by wall to my West) etc.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Blocked_W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(blocked by wall to my West </a:t>
            </a:r>
            <a:r>
              <a:rPr lang="en-US" b="1" i="1" u="sng" dirty="0">
                <a:solidFill>
                  <a:srgbClr val="00B050"/>
                </a:solidFill>
              </a:rPr>
              <a:t>at time 0</a:t>
            </a:r>
            <a:r>
              <a:rPr lang="en-US" dirty="0"/>
              <a:t>) 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 for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time steps)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moves West at time 0), </a:t>
            </a:r>
            <a:r>
              <a:rPr lang="en-US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etc. (</a:t>
            </a:r>
            <a:r>
              <a:rPr lang="en-US" dirty="0">
                <a:solidFill>
                  <a:srgbClr val="CE00BB"/>
                </a:solidFill>
              </a:rPr>
              <a:t>4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/>
              <a:t> symbols)</a:t>
            </a:r>
          </a:p>
          <a:p>
            <a:pPr lvl="1"/>
            <a:r>
              <a:rPr lang="en-US" dirty="0"/>
              <a:t>Pacman’s location</a:t>
            </a:r>
          </a:p>
          <a:p>
            <a:pPr lvl="2"/>
            <a:r>
              <a:rPr lang="en-US" dirty="0">
                <a:solidFill>
                  <a:srgbClr val="CC00CC"/>
                </a:solidFill>
              </a:rPr>
              <a:t>At_0,0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(Pacman is at [0,0] at time 0), </a:t>
            </a:r>
            <a:r>
              <a:rPr lang="en-US" dirty="0">
                <a:solidFill>
                  <a:srgbClr val="CC00CC"/>
                </a:solidFill>
              </a:rPr>
              <a:t>At_0,1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etc. 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/>
              <a:t> symbols)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196708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F43EE9-3F56-D34A-9610-A2705C6D2E1A}"/>
              </a:ext>
            </a:extLst>
          </p:cNvPr>
          <p:cNvCxnSpPr/>
          <p:nvPr/>
        </p:nvCxnSpPr>
        <p:spPr>
          <a:xfrm>
            <a:off x="902825" y="4166886"/>
            <a:ext cx="607670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3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865909"/>
          </a:xfrm>
        </p:spPr>
        <p:txBody>
          <a:bodyPr/>
          <a:lstStyle/>
          <a:p>
            <a:pPr eaLnBrk="1" hangingPunct="1"/>
            <a:r>
              <a:rPr lang="en-US" dirty="0"/>
              <a:t>Inference in Propositional Logic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3" y="2287580"/>
            <a:ext cx="3548926" cy="277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6E141-D6C0-694E-ACF7-DA4D4BEA8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366" y="2021290"/>
            <a:ext cx="2541195" cy="330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7CE672-568A-EF47-913E-001F8D95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612585" y="1814338"/>
            <a:ext cx="3723105" cy="37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6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Method 1: </a:t>
            </a:r>
            <a:r>
              <a:rPr lang="en-US" b="1" i="1" dirty="0">
                <a:solidFill>
                  <a:srgbClr val="FF0000"/>
                </a:solidFill>
              </a:rPr>
              <a:t>model-checking</a:t>
            </a:r>
          </a:p>
          <a:p>
            <a:pPr lvl="1"/>
            <a:r>
              <a:rPr lang="en-US" dirty="0"/>
              <a:t>For every possible world, if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dirty="0">
                <a:sym typeface="Symbol"/>
              </a:rPr>
              <a:t>is true m</a:t>
            </a:r>
            <a:r>
              <a:rPr lang="en-US" dirty="0"/>
              <a:t>ake sure that </a:t>
            </a:r>
            <a:r>
              <a:rPr lang="en-US" dirty="0">
                <a:sym typeface="Symbol"/>
              </a:rPr>
              <a:t>is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>
                <a:sym typeface="Symbol"/>
              </a:rPr>
              <a:t> true too</a:t>
            </a:r>
          </a:p>
          <a:p>
            <a:r>
              <a:rPr lang="en-US" dirty="0">
                <a:sym typeface="Symbol"/>
              </a:rPr>
              <a:t>Method 2: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theorem-proving</a:t>
            </a:r>
          </a:p>
          <a:p>
            <a:pPr lvl="1"/>
            <a:r>
              <a:rPr lang="en-US" dirty="0">
                <a:sym typeface="Symbol"/>
              </a:rPr>
              <a:t>Search for a sequence of proof steps (applications of </a:t>
            </a:r>
            <a:r>
              <a:rPr lang="en-US" b="1" i="1" dirty="0">
                <a:solidFill>
                  <a:srgbClr val="FF0000"/>
                </a:solidFill>
                <a:sym typeface="Symbol"/>
              </a:rPr>
              <a:t>inference rules</a:t>
            </a:r>
            <a:r>
              <a:rPr lang="en-US" dirty="0">
                <a:sym typeface="Symbol"/>
              </a:rPr>
              <a:t>) leading from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to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Sound</a:t>
            </a:r>
            <a:r>
              <a:rPr lang="en-US" dirty="0">
                <a:sym typeface="Symbol"/>
              </a:rPr>
              <a:t> algorithm: everything it claims to prove is in fact entailed</a:t>
            </a:r>
          </a:p>
          <a:p>
            <a:r>
              <a:rPr lang="en-US" b="1" i="1" dirty="0">
                <a:solidFill>
                  <a:srgbClr val="FF0000"/>
                </a:solidFill>
                <a:sym typeface="Symbol"/>
              </a:rPr>
              <a:t>Complete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algorithm: every that is entailed can be proved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endParaRPr lang="en-US" dirty="0">
              <a:sym typeface="Symbo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theorem proving: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48718"/>
            <a:ext cx="11379200" cy="4262393"/>
          </a:xfrm>
        </p:spPr>
        <p:txBody>
          <a:bodyPr/>
          <a:lstStyle/>
          <a:p>
            <a:r>
              <a:rPr lang="en-US" dirty="0"/>
              <a:t>Forward chaining applies Modus Ponens to generate new facts:</a:t>
            </a:r>
          </a:p>
          <a:p>
            <a:pPr lvl="1"/>
            <a:r>
              <a:rPr lang="en-US" b="1" i="1" dirty="0"/>
              <a:t>Given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…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  Y </a:t>
            </a:r>
            <a:r>
              <a:rPr lang="en-US" dirty="0">
                <a:sym typeface="Symbol"/>
              </a:rPr>
              <a:t>and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baseline="-25000" dirty="0">
                <a:solidFill>
                  <a:srgbClr val="CC00CC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dirty="0"/>
              <a:t>, …,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 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n</a:t>
            </a:r>
            <a:r>
              <a:rPr lang="en-US" dirty="0"/>
              <a:t>,  </a:t>
            </a:r>
            <a:r>
              <a:rPr lang="en-US" b="1" i="1" dirty="0"/>
              <a:t>infer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Y</a:t>
            </a:r>
            <a:endParaRPr lang="en-US" dirty="0"/>
          </a:p>
          <a:p>
            <a:r>
              <a:rPr lang="en-US" dirty="0"/>
              <a:t>Forward chaining keeps applying this rule, adding new facts, until nothing more can be added</a:t>
            </a:r>
          </a:p>
          <a:p>
            <a:r>
              <a:rPr lang="en-US" dirty="0"/>
              <a:t>Requires KB to contain only </a:t>
            </a:r>
            <a:r>
              <a:rPr lang="en-US" b="1" i="1" dirty="0">
                <a:solidFill>
                  <a:srgbClr val="FF0000"/>
                </a:solidFill>
              </a:rPr>
              <a:t>definite clauses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(Conjunction of symbols)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dirty="0">
                <a:solidFill>
                  <a:srgbClr val="CC00CC"/>
                </a:solidFill>
              </a:rPr>
              <a:t>symbol</a:t>
            </a:r>
            <a:r>
              <a:rPr lang="en-US" dirty="0"/>
              <a:t>; or</a:t>
            </a:r>
          </a:p>
          <a:p>
            <a:pPr lvl="1"/>
            <a:r>
              <a:rPr lang="en-US" dirty="0"/>
              <a:t>A single symbol (note that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ym typeface="Symbol"/>
              </a:rPr>
              <a:t>is equivalent to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True   X</a:t>
            </a:r>
            <a:r>
              <a:rPr lang="en-US" dirty="0">
                <a:sym typeface="Symbol"/>
              </a:rPr>
              <a:t>)</a:t>
            </a:r>
          </a:p>
          <a:p>
            <a:r>
              <a:rPr lang="en-US" dirty="0">
                <a:sym typeface="Symbol"/>
              </a:rPr>
              <a:t>Runs in </a:t>
            </a:r>
            <a:r>
              <a:rPr lang="en-US" b="1" i="1" dirty="0">
                <a:sym typeface="Symbol"/>
              </a:rPr>
              <a:t>linear</a:t>
            </a:r>
            <a:r>
              <a:rPr lang="en-US" dirty="0">
                <a:sym typeface="Symbol"/>
              </a:rPr>
              <a:t> time using two simple tricks:</a:t>
            </a:r>
          </a:p>
          <a:p>
            <a:pPr lvl="1"/>
            <a:r>
              <a:rPr lang="en-US" dirty="0">
                <a:sym typeface="Symbol"/>
              </a:rPr>
              <a:t>Each symbol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dirty="0">
                <a:sym typeface="Symbol"/>
              </a:rPr>
              <a:t>knows which rules it appears in</a:t>
            </a:r>
          </a:p>
          <a:p>
            <a:pPr lvl="1"/>
            <a:r>
              <a:rPr lang="en-US" dirty="0">
                <a:sym typeface="Symbol"/>
              </a:rPr>
              <a:t>Each rule keeps count of how many of its premises are not yet satisfied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chaining algorithm: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498692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PL-FC-ENTAILS?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 ← a table, where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is the number of symbols in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’s premise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 ← a table, where</a:t>
            </a:r>
            <a:r>
              <a:rPr lang="en-US" dirty="0">
                <a:solidFill>
                  <a:srgbClr val="0000FF"/>
                </a:solidFill>
              </a:rPr>
              <a:t> 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] is initially false for all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← a queue of symbols, initially symbols known to be true in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while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is not empty </a:t>
            </a:r>
            <a:r>
              <a:rPr lang="en-US" b="1" dirty="0">
                <a:solidFill>
                  <a:srgbClr val="CC00CC"/>
                </a:solidFill>
              </a:rPr>
              <a:t>do</a:t>
            </a:r>
            <a:r>
              <a:rPr lang="en-US" b="1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← Pop(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q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true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] = false </a:t>
            </a:r>
            <a:r>
              <a:rPr lang="en-US" b="1" dirty="0">
                <a:solidFill>
                  <a:srgbClr val="CC00CC"/>
                </a:solidFill>
              </a:rPr>
              <a:t>then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</a:t>
            </a:r>
            <a:r>
              <a:rPr lang="en-US" dirty="0">
                <a:solidFill>
                  <a:srgbClr val="0000FF"/>
                </a:solidFill>
              </a:rPr>
              <a:t>inferred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]←true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>
                <a:solidFill>
                  <a:srgbClr val="CC00CC"/>
                </a:solidFill>
              </a:rPr>
              <a:t>for each </a:t>
            </a:r>
            <a:r>
              <a:rPr lang="en-US" dirty="0"/>
              <a:t>clause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 where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in </a:t>
            </a:r>
            <a:r>
              <a:rPr lang="en-US" dirty="0" err="1">
                <a:solidFill>
                  <a:srgbClr val="0000FF"/>
                </a:solidFill>
              </a:rPr>
              <a:t>c.premise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do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    decrement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              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count</a:t>
            </a:r>
            <a:r>
              <a:rPr lang="en-US" dirty="0"/>
              <a:t>[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] = 0 </a:t>
            </a:r>
            <a:r>
              <a:rPr lang="en-US" b="1" dirty="0">
                <a:solidFill>
                  <a:srgbClr val="CC00CC"/>
                </a:solidFill>
              </a:rPr>
              <a:t>then</a:t>
            </a:r>
            <a:r>
              <a:rPr lang="en-US" b="1" dirty="0"/>
              <a:t> </a:t>
            </a:r>
            <a:r>
              <a:rPr lang="en-US" dirty="0"/>
              <a:t>add </a:t>
            </a:r>
            <a:r>
              <a:rPr lang="en-US" dirty="0" err="1">
                <a:solidFill>
                  <a:srgbClr val="0000FF"/>
                </a:solidFill>
              </a:rPr>
              <a:t>c.conclusion</a:t>
            </a:r>
            <a:r>
              <a:rPr lang="en-US" dirty="0"/>
              <a:t> to </a:t>
            </a:r>
            <a:r>
              <a:rPr lang="en-US" dirty="0">
                <a:solidFill>
                  <a:srgbClr val="0000FF"/>
                </a:solidFill>
              </a:rPr>
              <a:t>agenda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/>
              <a:t>false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BCC38-DD60-3E45-9B2E-123A66116025}"/>
              </a:ext>
            </a:extLst>
          </p:cNvPr>
          <p:cNvSpPr/>
          <p:nvPr/>
        </p:nvSpPr>
        <p:spPr>
          <a:xfrm>
            <a:off x="1411843" y="1335643"/>
            <a:ext cx="3589648" cy="493157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779F3-1CDF-9B44-9490-91D108F739D4}"/>
              </a:ext>
            </a:extLst>
          </p:cNvPr>
          <p:cNvSpPr/>
          <p:nvPr/>
        </p:nvSpPr>
        <p:spPr>
          <a:xfrm>
            <a:off x="386606" y="1765133"/>
            <a:ext cx="11375903" cy="118588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6BD14-A388-434D-B88D-665B9AA18C40}"/>
              </a:ext>
            </a:extLst>
          </p:cNvPr>
          <p:cNvSpPr/>
          <p:nvPr/>
        </p:nvSpPr>
        <p:spPr>
          <a:xfrm>
            <a:off x="1037771" y="3275279"/>
            <a:ext cx="3936012" cy="8118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F09C3-9FE6-474B-9F96-88E0B99B7C77}"/>
              </a:ext>
            </a:extLst>
          </p:cNvPr>
          <p:cNvSpPr/>
          <p:nvPr/>
        </p:nvSpPr>
        <p:spPr>
          <a:xfrm>
            <a:off x="1037770" y="4023424"/>
            <a:ext cx="4088411" cy="811812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D1C2C-EFEA-7D4F-8E5B-441CAF27BA61}"/>
              </a:ext>
            </a:extLst>
          </p:cNvPr>
          <p:cNvSpPr/>
          <p:nvPr/>
        </p:nvSpPr>
        <p:spPr>
          <a:xfrm>
            <a:off x="1702788" y="4757714"/>
            <a:ext cx="8203212" cy="1185885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44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3212"/>
            <a:ext cx="12192000" cy="5434262"/>
          </a:xfrm>
        </p:spPr>
        <p:txBody>
          <a:bodyPr/>
          <a:lstStyle/>
          <a:p>
            <a:r>
              <a:rPr lang="en-US" dirty="0"/>
              <a:t>Theorem: FC is sound and complete for definite-clause KBs</a:t>
            </a:r>
          </a:p>
          <a:p>
            <a:r>
              <a:rPr lang="en-US" dirty="0"/>
              <a:t>Soundness: follows from soundness of Modus Ponens (easy to check</a:t>
            </a:r>
            <a:r>
              <a:rPr lang="en-US" dirty="0">
                <a:sym typeface="Symbol"/>
              </a:rPr>
              <a:t>)</a:t>
            </a:r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Completeness proof: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sz="2400" dirty="0"/>
              <a:t>1. FC reaches a fixed point where no new atomic sentences are derived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2. Consider the final set of known-to-be-true symbols as a model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(other ones false)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3. Every clause in the original KB is true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	Proof: Suppose a clause </a:t>
            </a:r>
            <a:r>
              <a:rPr lang="en-US" sz="2400" dirty="0">
                <a:solidFill>
                  <a:srgbClr val="CC00CC"/>
                </a:solidFill>
              </a:rPr>
              <a:t>a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CC00CC"/>
                </a:solidFill>
              </a:rPr>
              <a:t>...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sz="2400" dirty="0" err="1">
                <a:solidFill>
                  <a:srgbClr val="CC00CC"/>
                </a:solidFill>
              </a:rPr>
              <a:t>a</a:t>
            </a:r>
            <a:r>
              <a:rPr lang="en-US" sz="2400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 </a:t>
            </a:r>
            <a:r>
              <a:rPr lang="en-US" sz="2400" dirty="0">
                <a:solidFill>
                  <a:srgbClr val="CC00CC"/>
                </a:solidFill>
              </a:rPr>
              <a:t>b </a:t>
            </a:r>
            <a:r>
              <a:rPr lang="en-US" sz="2400" dirty="0"/>
              <a:t>is false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Then </a:t>
            </a:r>
            <a:r>
              <a:rPr lang="en-US" sz="2400" dirty="0">
                <a:solidFill>
                  <a:srgbClr val="CC00CC"/>
                </a:solidFill>
              </a:rPr>
              <a:t>a</a:t>
            </a:r>
            <a:r>
              <a:rPr lang="en-US" sz="2400" baseline="-25000" dirty="0">
                <a:solidFill>
                  <a:srgbClr val="CC00CC"/>
                </a:solidFill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sz="2400" dirty="0">
                <a:solidFill>
                  <a:srgbClr val="CC00CC"/>
                </a:solidFill>
              </a:rPr>
              <a:t>...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 </a:t>
            </a:r>
            <a:r>
              <a:rPr lang="en-US" sz="2400" dirty="0" err="1">
                <a:solidFill>
                  <a:srgbClr val="CC00CC"/>
                </a:solidFill>
              </a:rPr>
              <a:t>a</a:t>
            </a:r>
            <a:r>
              <a:rPr lang="en-US" sz="2400" baseline="-25000" dirty="0" err="1">
                <a:solidFill>
                  <a:srgbClr val="CC00CC"/>
                </a:solidFill>
              </a:rPr>
              <a:t>k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dirty="0"/>
              <a:t>is true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C00CC"/>
                </a:solidFill>
              </a:rPr>
              <a:t>b</a:t>
            </a:r>
            <a:r>
              <a:rPr lang="en-US" sz="2400" dirty="0"/>
              <a:t> is false in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Therefore the algorithm has not reached a fixed point!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4. Hence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r>
              <a:rPr lang="en-US" sz="2400" dirty="0"/>
              <a:t> is a model of KB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5. If </a:t>
            </a:r>
            <a:r>
              <a:rPr lang="en-US" sz="2400" dirty="0">
                <a:solidFill>
                  <a:srgbClr val="CC00CC"/>
                </a:solidFill>
              </a:rPr>
              <a:t>KB </a:t>
            </a:r>
            <a:r>
              <a:rPr lang="en-US" sz="2400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= </a:t>
            </a: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C00CC"/>
                </a:solidFill>
              </a:rPr>
              <a:t>q</a:t>
            </a:r>
            <a:r>
              <a:rPr lang="en-US" sz="2400" dirty="0"/>
              <a:t> is true in every model of </a:t>
            </a:r>
            <a:r>
              <a:rPr lang="en-US" sz="2400" dirty="0">
                <a:solidFill>
                  <a:srgbClr val="CC00CC"/>
                </a:solidFill>
              </a:rPr>
              <a:t>KB</a:t>
            </a:r>
            <a:r>
              <a:rPr lang="en-US" sz="2400" dirty="0"/>
              <a:t>, including </a:t>
            </a:r>
            <a:r>
              <a:rPr lang="en-US" sz="2400" b="1" i="1" dirty="0">
                <a:solidFill>
                  <a:srgbClr val="0000FF"/>
                </a:solidFill>
              </a:rPr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8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D64F-2A2E-F241-9CB1-27BC44FB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(briefly)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A44B-1141-8A48-A7FE-CE4E903C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resolution inference rule takes two implication sentences (of a particular form) and infers a new implication sentence:</a:t>
            </a:r>
          </a:p>
          <a:p>
            <a:r>
              <a:rPr lang="en-US" dirty="0"/>
              <a:t>Example: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B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C  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 V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		 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E 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U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  X  Y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		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B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C  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E   V  X  Y</a:t>
            </a:r>
          </a:p>
          <a:p>
            <a:pPr marL="0" indent="0">
              <a:buNone/>
            </a:pPr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Resolution is complete for propositional logic</a:t>
            </a:r>
          </a:p>
          <a:p>
            <a:r>
              <a:rPr lang="en-US" dirty="0"/>
              <a:t>Exponential time in the worst case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AA8BE8-B6E7-7846-BD8A-AF5573FAE4E2}"/>
              </a:ext>
            </a:extLst>
          </p:cNvPr>
          <p:cNvCxnSpPr/>
          <p:nvPr/>
        </p:nvCxnSpPr>
        <p:spPr>
          <a:xfrm>
            <a:off x="2434281" y="3645243"/>
            <a:ext cx="49674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Satisfiability and entailment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273432"/>
            <a:ext cx="11666151" cy="4729164"/>
          </a:xfrm>
        </p:spPr>
        <p:txBody>
          <a:bodyPr/>
          <a:lstStyle/>
          <a:p>
            <a:r>
              <a:rPr lang="en-US" dirty="0"/>
              <a:t>A sentence is </a:t>
            </a:r>
            <a:r>
              <a:rPr lang="en-US" b="1" i="1" dirty="0">
                <a:solidFill>
                  <a:srgbClr val="FF0000"/>
                </a:solidFill>
              </a:rPr>
              <a:t>satisfiable</a:t>
            </a:r>
            <a:r>
              <a:rPr lang="en-US" dirty="0"/>
              <a:t> if it is true in at least one world </a:t>
            </a:r>
          </a:p>
          <a:p>
            <a:r>
              <a:rPr lang="en-US" dirty="0"/>
              <a:t>Suppose we have a hyper-efficient SAT solver (WARNING: NP-COMPLETE 👿 👿 👿); how can we use it to test entailment?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</a:t>
            </a:r>
            <a:r>
              <a:rPr lang="en-US" dirty="0"/>
              <a:t> is true in all worlds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(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) </a:t>
            </a:r>
            <a:r>
              <a:rPr lang="en-US" dirty="0"/>
              <a:t>is false in all worlds</a:t>
            </a:r>
          </a:p>
          <a:p>
            <a:pPr lvl="1"/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 </a:t>
            </a:r>
            <a:r>
              <a:rPr lang="en-US" dirty="0"/>
              <a:t>is false in all worlds, i.e., unsatisfiable</a:t>
            </a:r>
          </a:p>
          <a:p>
            <a:r>
              <a:rPr lang="en-US" dirty="0"/>
              <a:t>So, add the </a:t>
            </a:r>
            <a:r>
              <a:rPr lang="en-US" b="1" i="1" dirty="0"/>
              <a:t>negated</a:t>
            </a:r>
            <a:r>
              <a:rPr lang="en-US" dirty="0"/>
              <a:t> conclusion to what you know, test for (un)satisfiability; also known as </a:t>
            </a:r>
            <a:r>
              <a:rPr lang="en-US" dirty="0" err="1">
                <a:solidFill>
                  <a:srgbClr val="0000FF"/>
                </a:solidFill>
                <a:latin typeface="Apple Chancery"/>
                <a:cs typeface="Apple Chancery"/>
              </a:rPr>
              <a:t>reductio</a:t>
            </a:r>
            <a:r>
              <a:rPr lang="en-US" dirty="0">
                <a:solidFill>
                  <a:srgbClr val="0000FF"/>
                </a:solidFill>
                <a:latin typeface="Apple Chancery"/>
                <a:cs typeface="Apple Chancery"/>
              </a:rPr>
              <a:t> ad absurdum</a:t>
            </a:r>
          </a:p>
          <a:p>
            <a:r>
              <a:rPr lang="en-US" dirty="0">
                <a:solidFill>
                  <a:srgbClr val="000090"/>
                </a:solidFill>
                <a:latin typeface="Calibri"/>
                <a:cs typeface="Calibri"/>
              </a:rPr>
              <a:t>Efficient SAT solvers operate on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conjunctive normal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 (CNF)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Every sentence can be expressed as a </a:t>
            </a:r>
            <a:r>
              <a:rPr lang="en-US" b="1" i="1" dirty="0">
                <a:solidFill>
                  <a:srgbClr val="0000FF"/>
                </a:solidFill>
              </a:rPr>
              <a:t>conjunction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0000"/>
                </a:solidFill>
              </a:rPr>
              <a:t>clauses</a:t>
            </a:r>
            <a:endParaRPr lang="en-US" dirty="0"/>
          </a:p>
          <a:p>
            <a:r>
              <a:rPr lang="en-US" dirty="0"/>
              <a:t>Each clause is a </a:t>
            </a:r>
            <a:r>
              <a:rPr lang="en-US" b="1" i="1" dirty="0">
                <a:solidFill>
                  <a:srgbClr val="0000FF"/>
                </a:solidFill>
              </a:rPr>
              <a:t>disjunction</a:t>
            </a:r>
            <a:r>
              <a:rPr lang="en-US" dirty="0"/>
              <a:t> of </a:t>
            </a:r>
            <a:r>
              <a:rPr lang="en-US" b="1" i="1" dirty="0">
                <a:solidFill>
                  <a:srgbClr val="FF0000"/>
                </a:solidFill>
              </a:rPr>
              <a:t>literals</a:t>
            </a:r>
          </a:p>
          <a:p>
            <a:r>
              <a:rPr lang="en-US" dirty="0"/>
              <a:t>Each literal is a symbol or a negated symbol</a:t>
            </a:r>
          </a:p>
          <a:p>
            <a:r>
              <a:rPr lang="en-US" dirty="0">
                <a:solidFill>
                  <a:srgbClr val="000090"/>
                </a:solidFill>
              </a:rPr>
              <a:t>Conversion to CNF by a sequence of standard transformations: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(Wall_0,1  Blocked_W_0)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 ((Wall_0,1  Blocked_W_0)  (Blocked_W_0 Wall_0,1)) 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((Wall_0,1 v Blocked_W_0)  (Blocked_W_0 v Wall_0,1)) 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(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 Wall_0,1   v   Blocked_W_0) 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(</a:t>
            </a:r>
            <a:r>
              <a:rPr lang="en-US" dirty="0">
                <a:solidFill>
                  <a:srgbClr val="CC00CC"/>
                </a:solidFill>
              </a:rPr>
              <a:t>At_1,1_0</a:t>
            </a:r>
            <a:r>
              <a:rPr lang="en-US" dirty="0"/>
              <a:t>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v  Blocked_W_0   v  Wall_0,1)</a:t>
            </a:r>
          </a:p>
          <a:p>
            <a:pPr marL="457165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57800" y="1295400"/>
            <a:ext cx="4495800" cy="533400"/>
          </a:xfrm>
          <a:prstGeom prst="wedgeRoundRectCallout">
            <a:avLst>
              <a:gd name="adj1" fmla="val -62042"/>
              <a:gd name="adj2" fmla="val 440858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Replace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biconditional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two implications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1981200"/>
            <a:ext cx="4495800" cy="533400"/>
          </a:xfrm>
          <a:prstGeom prst="wedgeRoundRectCallout">
            <a:avLst>
              <a:gd name="adj1" fmla="val -68356"/>
              <a:gd name="adj2" fmla="val 404444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Replace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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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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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696200" y="2590800"/>
            <a:ext cx="4495800" cy="533400"/>
          </a:xfrm>
          <a:prstGeom prst="wedgeRoundRectCallout">
            <a:avLst>
              <a:gd name="adj1" fmla="val -54730"/>
              <a:gd name="adj2" fmla="val 396040"/>
              <a:gd name="adj3" fmla="val 16667"/>
            </a:avLst>
          </a:prstGeom>
          <a:solidFill>
            <a:srgbClr val="CCFFCC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Distribute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/>
              </a:rPr>
              <a:t>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81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SAT solvers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5311586"/>
          </a:xfrm>
        </p:spPr>
        <p:txBody>
          <a:bodyPr/>
          <a:lstStyle/>
          <a:p>
            <a:r>
              <a:rPr lang="en-US" dirty="0"/>
              <a:t>DPLL (</a:t>
            </a:r>
            <a:r>
              <a:rPr lang="en-US" sz="2800" dirty="0"/>
              <a:t>Davis-Putnam-</a:t>
            </a:r>
            <a:r>
              <a:rPr lang="en-US" sz="2800" dirty="0" err="1"/>
              <a:t>Logemann</a:t>
            </a:r>
            <a:r>
              <a:rPr lang="en-US" sz="2800" dirty="0"/>
              <a:t>-Loveland</a:t>
            </a:r>
            <a:r>
              <a:rPr lang="en-US" dirty="0"/>
              <a:t>) is the core of modern solvers</a:t>
            </a:r>
          </a:p>
          <a:p>
            <a:r>
              <a:rPr lang="en-US" dirty="0"/>
              <a:t>Recursive depth-first search over models with some extras: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Early termination</a:t>
            </a:r>
            <a:r>
              <a:rPr lang="en-US" dirty="0"/>
              <a:t>: stop if </a:t>
            </a:r>
          </a:p>
          <a:p>
            <a:pPr lvl="2"/>
            <a:r>
              <a:rPr lang="en-US" dirty="0"/>
              <a:t>all clauses are satisfied; e.g.,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is satisfied by {</a:t>
            </a:r>
            <a:r>
              <a:rPr lang="en-US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dirty="0">
                <a:solidFill>
                  <a:srgbClr val="0000FF"/>
                </a:solidFill>
                <a:sym typeface="Symbol"/>
              </a:rPr>
              <a:t>true</a:t>
            </a:r>
            <a:r>
              <a:rPr lang="en-US" dirty="0">
                <a:sym typeface="Symbol"/>
              </a:rPr>
              <a:t>}</a:t>
            </a:r>
          </a:p>
          <a:p>
            <a:pPr lvl="2"/>
            <a:r>
              <a:rPr lang="en-US" dirty="0">
                <a:sym typeface="Symbol"/>
              </a:rPr>
              <a:t>any clause is falsified; e.g.,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is satisfied by {</a:t>
            </a:r>
            <a:r>
              <a:rPr lang="en-US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dirty="0">
                <a:sym typeface="Symbol"/>
              </a:rPr>
              <a:t>=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 err="1">
                <a:sym typeface="Symbol"/>
              </a:rPr>
              <a:t>,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B</a:t>
            </a:r>
            <a:r>
              <a:rPr lang="en-US" dirty="0">
                <a:sym typeface="Symbol"/>
              </a:rPr>
              <a:t>=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>
                <a:sym typeface="Symbol"/>
              </a:rPr>
              <a:t>}</a:t>
            </a:r>
            <a:endParaRPr lang="en-US" dirty="0"/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Pure literals</a:t>
            </a:r>
            <a:r>
              <a:rPr lang="en-US" dirty="0"/>
              <a:t>: if all occurrences of a symbol in as-yet-unsatisfied clauses have the same sign, then give the symbol that value</a:t>
            </a:r>
          </a:p>
          <a:p>
            <a:pPr lvl="2"/>
            <a:r>
              <a:rPr lang="en-US" dirty="0"/>
              <a:t>E.g.,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 is pure and positive in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</a:t>
            </a:r>
            <a:r>
              <a:rPr lang="en-US" dirty="0">
                <a:solidFill>
                  <a:srgbClr val="CC00CC"/>
                </a:solidFill>
              </a:rPr>
              <a:t> (C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B) </a:t>
            </a:r>
            <a:r>
              <a:rPr lang="en-US" dirty="0">
                <a:sym typeface="Symbol"/>
              </a:rPr>
              <a:t>so set it to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true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Unit clauses</a:t>
            </a:r>
            <a:r>
              <a:rPr lang="en-US" dirty="0"/>
              <a:t>: if a clause is left with a single literal, set symbol to satisfy clause</a:t>
            </a:r>
          </a:p>
          <a:p>
            <a:pPr lvl="2"/>
            <a:r>
              <a:rPr lang="en-US" dirty="0"/>
              <a:t>E.g., if </a:t>
            </a:r>
            <a:r>
              <a:rPr lang="en-US" dirty="0">
                <a:solidFill>
                  <a:srgbClr val="CC00CC"/>
                </a:solidFill>
              </a:rPr>
              <a:t>A</a:t>
            </a:r>
            <a:r>
              <a:rPr lang="en-US" dirty="0"/>
              <a:t>=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>
                <a:solidFill>
                  <a:srgbClr val="CC00CC"/>
                </a:solidFill>
              </a:rPr>
              <a:t>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B) </a:t>
            </a:r>
            <a:r>
              <a:rPr lang="en-US" dirty="0">
                <a:solidFill>
                  <a:srgbClr val="CC00CC"/>
                </a:solidFill>
              </a:rPr>
              <a:t> (A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 </a:t>
            </a:r>
            <a:r>
              <a:rPr lang="en-US" dirty="0">
                <a:sym typeface="Symbol"/>
              </a:rPr>
              <a:t>becomes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dirty="0">
                <a:solidFill>
                  <a:srgbClr val="0000FF"/>
                </a:solidFill>
                <a:sym typeface="Symbol"/>
              </a:rPr>
              <a:t>false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 B) 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0000FF"/>
                </a:solidFill>
              </a:rPr>
              <a:t>false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C)</a:t>
            </a:r>
            <a:r>
              <a:rPr lang="en-US" dirty="0">
                <a:sym typeface="Symbol"/>
              </a:rPr>
              <a:t>, i.e.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(B) </a:t>
            </a:r>
            <a:r>
              <a:rPr lang="en-US" dirty="0">
                <a:solidFill>
                  <a:srgbClr val="CC00CC"/>
                </a:solidFill>
              </a:rPr>
              <a:t> 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C)</a:t>
            </a:r>
          </a:p>
          <a:p>
            <a:pPr lvl="2"/>
            <a:r>
              <a:rPr lang="en-US" dirty="0">
                <a:sym typeface="Symbol"/>
              </a:rPr>
              <a:t>Satisfying the unit clauses often leads to further propagation, new unit clauses,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DPLL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clauses,symbols,model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true or false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every </a:t>
            </a:r>
            <a:r>
              <a:rPr lang="en-US" dirty="0">
                <a:solidFill>
                  <a:srgbClr val="0000FF"/>
                </a:solidFill>
              </a:rPr>
              <a:t>clause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clauses</a:t>
            </a:r>
            <a:r>
              <a:rPr lang="en-US" dirty="0"/>
              <a:t> is true in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/>
              <a:t>some </a:t>
            </a:r>
            <a:r>
              <a:rPr lang="en-US" dirty="0">
                <a:solidFill>
                  <a:srgbClr val="0000FF"/>
                </a:solidFill>
              </a:rPr>
              <a:t>clause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clauses</a:t>
            </a:r>
            <a:r>
              <a:rPr lang="en-US" dirty="0"/>
              <a:t> is false in </a:t>
            </a:r>
            <a:r>
              <a:rPr lang="en-US" dirty="0">
                <a:solidFill>
                  <a:srgbClr val="0000FF"/>
                </a:solidFill>
              </a:rPr>
              <a:t>model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/>
              <a:t>false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P,value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←</a:t>
            </a:r>
            <a:r>
              <a:rPr lang="en-US" dirty="0">
                <a:solidFill>
                  <a:srgbClr val="008000"/>
                </a:solidFill>
              </a:rPr>
              <a:t>FIND-PURE-SYMBOL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symbols,clauses,model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non-null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clauses, symbols–P, model∪{P=value}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00FF"/>
                </a:solidFill>
              </a:rPr>
              <a:t>P,value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←</a:t>
            </a:r>
            <a:r>
              <a:rPr lang="en-US" dirty="0">
                <a:solidFill>
                  <a:srgbClr val="008000"/>
                </a:solidFill>
              </a:rPr>
              <a:t>FIND-UNIT-CLAUSE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clauses,model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is non-null </a:t>
            </a:r>
            <a:r>
              <a:rPr lang="en-US" b="1" dirty="0">
                <a:solidFill>
                  <a:srgbClr val="CC00CC"/>
                </a:solidFill>
              </a:rPr>
              <a:t>then return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clauses, symbols–P, model∪{P=value}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/>
              <a:t> ← First(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); </a:t>
            </a:r>
            <a:r>
              <a:rPr lang="en-US" dirty="0">
                <a:solidFill>
                  <a:srgbClr val="0000FF"/>
                </a:solidFill>
              </a:rPr>
              <a:t>rest</a:t>
            </a:r>
            <a:r>
              <a:rPr lang="en-US" dirty="0"/>
              <a:t> ← Rest(</a:t>
            </a:r>
            <a:r>
              <a:rPr lang="en-US" dirty="0">
                <a:solidFill>
                  <a:srgbClr val="0000FF"/>
                </a:solidFill>
              </a:rPr>
              <a:t>symbols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or(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clauses,rest,model</a:t>
            </a:r>
            <a:r>
              <a:rPr lang="en-US" dirty="0">
                <a:solidFill>
                  <a:srgbClr val="0000FF"/>
                </a:solidFill>
              </a:rPr>
              <a:t>∪{P=true}</a:t>
            </a:r>
            <a:r>
              <a:rPr lang="en-US" dirty="0"/>
              <a:t>)</a:t>
            </a:r>
            <a:r>
              <a:rPr lang="en-US" b="1" dirty="0"/>
              <a:t>,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008000"/>
                </a:solidFill>
              </a:rPr>
              <a:t>DPLL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clauses,rest,model</a:t>
            </a:r>
            <a:r>
              <a:rPr lang="en-US" dirty="0">
                <a:solidFill>
                  <a:srgbClr val="0000FF"/>
                </a:solidFill>
              </a:rPr>
              <a:t>∪{P=false}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A76338-F937-7F42-A395-2044C2B46F3A}"/>
              </a:ext>
            </a:extLst>
          </p:cNvPr>
          <p:cNvSpPr/>
          <p:nvPr/>
        </p:nvSpPr>
        <p:spPr>
          <a:xfrm>
            <a:off x="275770" y="1959097"/>
            <a:ext cx="9339285" cy="853376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4963E-5456-0D4E-9C05-C0BE07EFBDDF}"/>
              </a:ext>
            </a:extLst>
          </p:cNvPr>
          <p:cNvSpPr/>
          <p:nvPr/>
        </p:nvSpPr>
        <p:spPr>
          <a:xfrm>
            <a:off x="275770" y="2818079"/>
            <a:ext cx="11223503" cy="90879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F011E-6401-5243-8493-89BBF2FE3EC7}"/>
              </a:ext>
            </a:extLst>
          </p:cNvPr>
          <p:cNvSpPr/>
          <p:nvPr/>
        </p:nvSpPr>
        <p:spPr>
          <a:xfrm>
            <a:off x="261916" y="3704770"/>
            <a:ext cx="11223503" cy="908794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45A1AB-1396-A145-903A-D2E0FE113219}"/>
              </a:ext>
            </a:extLst>
          </p:cNvPr>
          <p:cNvSpPr/>
          <p:nvPr/>
        </p:nvSpPr>
        <p:spPr>
          <a:xfrm>
            <a:off x="261916" y="4591461"/>
            <a:ext cx="7427357" cy="147683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6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knows where the walls are: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Wall_0,0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Wall_0,4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Wall_1,4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…</a:t>
            </a:r>
          </a:p>
          <a:p>
            <a:r>
              <a:rPr lang="en-US" dirty="0"/>
              <a:t>Pacman knows where the walls aren’t!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Wall_1,3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Wall_2,2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</a:t>
            </a:r>
            <a:r>
              <a:rPr lang="en-US" dirty="0"/>
              <a:t>  </a:t>
            </a:r>
            <a:r>
              <a:rPr lang="en-US" dirty="0">
                <a:solidFill>
                  <a:srgbClr val="CC00CC"/>
                </a:solidFill>
              </a:rPr>
              <a:t>…</a:t>
            </a:r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5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Naïve implementation of DPLL: solve ~100 variables</a:t>
            </a:r>
          </a:p>
          <a:p>
            <a:r>
              <a:rPr lang="en-US" dirty="0"/>
              <a:t>Extras: </a:t>
            </a:r>
          </a:p>
          <a:p>
            <a:pPr lvl="1"/>
            <a:r>
              <a:rPr lang="en-US" dirty="0"/>
              <a:t>Smart variable and value ordering 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Caching unsolvable subcases as extra clauses to avoid redoing them</a:t>
            </a:r>
          </a:p>
          <a:p>
            <a:pPr lvl="1"/>
            <a:r>
              <a:rPr lang="en-US" dirty="0"/>
              <a:t>Cool indexing and incremental </a:t>
            </a:r>
            <a:r>
              <a:rPr lang="en-US" dirty="0" err="1"/>
              <a:t>recomputation</a:t>
            </a:r>
            <a:r>
              <a:rPr lang="en-US" dirty="0"/>
              <a:t> tricks so that every step of the DPLL algorithm is efficient (typically O(1))</a:t>
            </a:r>
          </a:p>
          <a:p>
            <a:pPr lvl="2"/>
            <a:r>
              <a:rPr lang="en-US" dirty="0"/>
              <a:t>Index of clauses in which each variable appears +</a:t>
            </a:r>
            <a:r>
              <a:rPr lang="en-US" dirty="0" err="1"/>
              <a:t>ve</a:t>
            </a:r>
            <a:r>
              <a:rPr lang="en-US" dirty="0"/>
              <a:t>/-</a:t>
            </a:r>
            <a:r>
              <a:rPr lang="en-US" dirty="0" err="1"/>
              <a:t>ve</a:t>
            </a:r>
            <a:endParaRPr lang="en-US" dirty="0"/>
          </a:p>
          <a:p>
            <a:pPr lvl="2"/>
            <a:r>
              <a:rPr lang="en-US" dirty="0"/>
              <a:t>Keep track number of satisfied clauses, update when variables assigned</a:t>
            </a:r>
          </a:p>
          <a:p>
            <a:pPr lvl="2"/>
            <a:r>
              <a:rPr lang="en-US" dirty="0"/>
              <a:t>Keep track of number of remaining literals in each clause</a:t>
            </a:r>
          </a:p>
          <a:p>
            <a:r>
              <a:rPr lang="en-US" dirty="0"/>
              <a:t>Real implementation of DPLL: solve ~100000000 variables</a:t>
            </a:r>
          </a:p>
        </p:txBody>
      </p:sp>
    </p:spTree>
    <p:extLst>
      <p:ext uri="{BB962C8B-B14F-4D97-AF65-F5344CB8AC3E}">
        <p14:creationId xmlns:p14="http://schemas.microsoft.com/office/powerpoint/2010/main" val="246120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Circuit verification: does this VLSI circuit compute the right answer?</a:t>
            </a:r>
          </a:p>
          <a:p>
            <a:r>
              <a:rPr lang="en-US" dirty="0"/>
              <a:t>Software verification: does this program compute the right answer?</a:t>
            </a:r>
          </a:p>
          <a:p>
            <a:r>
              <a:rPr lang="en-US" dirty="0"/>
              <a:t>Software synthesis: what program computes the right answer?</a:t>
            </a:r>
          </a:p>
          <a:p>
            <a:r>
              <a:rPr lang="en-US" dirty="0"/>
              <a:t>Protocol verification: can this security protocol be broken?</a:t>
            </a:r>
          </a:p>
          <a:p>
            <a:r>
              <a:rPr lang="en-US" dirty="0"/>
              <a:t>Protocol synthesis: what protocol is secure for this task?</a:t>
            </a:r>
          </a:p>
          <a:p>
            <a:r>
              <a:rPr lang="en-US" dirty="0"/>
              <a:t>Lots of combinatorial problems: what is the solution?</a:t>
            </a:r>
          </a:p>
          <a:p>
            <a:r>
              <a:rPr lang="en-US" dirty="0"/>
              <a:t>Planning: </a:t>
            </a:r>
            <a:r>
              <a:rPr lang="en-US" b="1" i="1" dirty="0">
                <a:solidFill>
                  <a:srgbClr val="FF0000"/>
                </a:solidFill>
              </a:rPr>
              <a:t>how can I eat all the dots???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DA17-2535-324F-9871-BE1F92C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10AF-6087-5640-8502-DFA1CC54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397002"/>
            <a:ext cx="11554941" cy="4729164"/>
          </a:xfrm>
        </p:spPr>
        <p:txBody>
          <a:bodyPr/>
          <a:lstStyle/>
          <a:p>
            <a:r>
              <a:rPr lang="en-US" dirty="0"/>
              <a:t>Inference in propositional logic:</a:t>
            </a:r>
          </a:p>
          <a:p>
            <a:pPr lvl="1"/>
            <a:r>
              <a:rPr lang="en-US" dirty="0"/>
              <a:t>Inference algorithms determine whether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 </a:t>
            </a:r>
            <a:r>
              <a:rPr lang="en-US" spc="-36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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Theorem provers apply inference rules to construct proofs</a:t>
            </a:r>
          </a:p>
          <a:p>
            <a:pPr lvl="2"/>
            <a:r>
              <a:rPr lang="en-US" dirty="0"/>
              <a:t>Model checkers enumerate models to establish entailment directly</a:t>
            </a:r>
          </a:p>
          <a:p>
            <a:pPr lvl="1"/>
            <a:r>
              <a:rPr lang="en-US" dirty="0"/>
              <a:t>Forward chaining is sound, complete, and linear-time for definite clauses</a:t>
            </a:r>
          </a:p>
          <a:p>
            <a:pPr lvl="1"/>
            <a:r>
              <a:rPr lang="en-US" dirty="0"/>
              <a:t>DPLL enumerates possible models via recursive depth-first search</a:t>
            </a:r>
          </a:p>
          <a:p>
            <a:pPr lvl="1"/>
            <a:r>
              <a:rPr lang="en-US" dirty="0"/>
              <a:t>Even though propositional logic KBs are often very large, modern solvers (usually based on DPLL) are usually very efficient in practice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1E99-7B9F-0E4D-A58F-5F32C33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Initial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CECA-A85B-7346-B24E-0F9A7131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Pacman doesn’t know where he is!</a:t>
            </a:r>
          </a:p>
          <a:p>
            <a:r>
              <a:rPr lang="en-US" dirty="0"/>
              <a:t>But he knows he’s somewhere!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</a:t>
            </a:r>
            <a:r>
              <a:rPr lang="en-US" dirty="0">
                <a:solidFill>
                  <a:srgbClr val="CC00CC"/>
                </a:solidFill>
              </a:rPr>
              <a:t>At_2,1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 …</a:t>
            </a:r>
          </a:p>
          <a:p>
            <a:r>
              <a:rPr lang="en-US" dirty="0"/>
              <a:t>And he knows he’s not where the walls are!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At_0,0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</a:t>
            </a:r>
            <a:r>
              <a:rPr lang="en-US" dirty="0">
                <a:solidFill>
                  <a:srgbClr val="CC00CC"/>
                </a:solidFill>
              </a:rPr>
              <a:t>At_0,1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</a:t>
            </a:r>
            <a:r>
              <a:rPr lang="en-US" dirty="0">
                <a:solidFill>
                  <a:srgbClr val="CC00CC"/>
                </a:solidFill>
              </a:rPr>
              <a:t>At_0,2</a:t>
            </a:r>
            <a:r>
              <a:rPr lang="en-US" dirty="0">
                <a:solidFill>
                  <a:srgbClr val="00B050"/>
                </a:solidFill>
              </a:rPr>
              <a:t>_0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…</a:t>
            </a:r>
            <a:endParaRPr lang="en-US" dirty="0"/>
          </a:p>
          <a:p>
            <a:r>
              <a:rPr lang="en-US" dirty="0"/>
              <a:t>And he knows he’s not in two places at once!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(</a:t>
            </a:r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</a:t>
            </a:r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…</a:t>
            </a:r>
          </a:p>
          <a:p>
            <a:pPr lvl="1"/>
            <a:endParaRPr 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98F7F04-BD69-5643-885B-20EAFD2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4201006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15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Sensor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23" y="1397002"/>
            <a:ext cx="9518700" cy="4729164"/>
          </a:xfrm>
        </p:spPr>
        <p:txBody>
          <a:bodyPr/>
          <a:lstStyle/>
          <a:p>
            <a:r>
              <a:rPr lang="en-US" dirty="0"/>
              <a:t>State facts about how Pacman’s percepts arise…</a:t>
            </a:r>
          </a:p>
          <a:p>
            <a:pPr lvl="1"/>
            <a:r>
              <a:rPr lang="en-US" dirty="0">
                <a:sym typeface="Symbol"/>
              </a:rPr>
              <a:t>&lt;Percept variable at t&gt; </a:t>
            </a:r>
            <a:r>
              <a:rPr lang="en-US" dirty="0">
                <a:solidFill>
                  <a:srgbClr val="CE00BB"/>
                </a:solidFill>
                <a:sym typeface="Symbol"/>
              </a:rPr>
              <a:t></a:t>
            </a:r>
            <a:r>
              <a:rPr lang="en-US" dirty="0"/>
              <a:t> &lt;some condition on world at t&gt;</a:t>
            </a:r>
          </a:p>
          <a:p>
            <a:r>
              <a:rPr lang="en-US" dirty="0"/>
              <a:t>Pacman perceives a wall to the West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              </a:t>
            </a:r>
            <a:r>
              <a:rPr lang="en-US" b="1" i="1" dirty="0">
                <a:solidFill>
                  <a:srgbClr val="0000FF"/>
                </a:solidFill>
              </a:rPr>
              <a:t>if and only if </a:t>
            </a:r>
            <a:r>
              <a:rPr lang="en-US" dirty="0"/>
              <a:t>he is in </a:t>
            </a:r>
            <a:r>
              <a:rPr lang="en-US" i="1" dirty="0" err="1">
                <a:solidFill>
                  <a:srgbClr val="CC00CC"/>
                </a:solidFill>
              </a:rPr>
              <a:t>x,y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/>
              <a:t>and there is a wall at </a:t>
            </a:r>
            <a:r>
              <a:rPr lang="en-US" i="1" dirty="0">
                <a:solidFill>
                  <a:srgbClr val="CC00CC"/>
                </a:solidFill>
              </a:rPr>
              <a:t>x-1,y</a:t>
            </a:r>
            <a:endParaRPr lang="en-US" i="1" dirty="0"/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Blocked_W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_0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((</a:t>
            </a:r>
            <a:r>
              <a:rPr lang="en-US" dirty="0">
                <a:solidFill>
                  <a:srgbClr val="CC00CC"/>
                </a:solidFill>
              </a:rPr>
              <a:t>At_1,1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Wall_0,1)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At_1,2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Wall_0,2)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(</a:t>
            </a:r>
            <a:r>
              <a:rPr lang="en-US" dirty="0">
                <a:solidFill>
                  <a:srgbClr val="CC00CC"/>
                </a:solidFill>
              </a:rPr>
              <a:t>At_1,3</a:t>
            </a:r>
            <a:r>
              <a:rPr lang="en-US" dirty="0">
                <a:solidFill>
                  <a:srgbClr val="00B050"/>
                </a:solidFill>
              </a:rPr>
              <a:t>_0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Wall_0,3) v …. 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4T </a:t>
            </a:r>
            <a:r>
              <a:rPr lang="en-US" dirty="0">
                <a:sym typeface="Symbol"/>
              </a:rPr>
              <a:t>sentences, each of size 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O</a:t>
            </a:r>
            <a:r>
              <a:rPr lang="en-US" dirty="0">
                <a:solidFill>
                  <a:srgbClr val="CE00BB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E00BB"/>
                </a:solidFill>
                <a:sym typeface="Symbol"/>
              </a:rPr>
              <a:t>N</a:t>
            </a:r>
            <a:r>
              <a:rPr lang="en-US" dirty="0">
                <a:solidFill>
                  <a:srgbClr val="CE00BB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ym typeface="Symbol"/>
              </a:rPr>
              <a:t>Note: these are valid for any map</a:t>
            </a:r>
          </a:p>
          <a:p>
            <a:pPr marL="457165" lvl="1" indent="0">
              <a:buNone/>
            </a:pPr>
            <a:endParaRPr lang="en-US" dirty="0">
              <a:solidFill>
                <a:srgbClr val="CC00CC"/>
              </a:solidFill>
              <a:sym typeface="Symbol"/>
            </a:endParaRPr>
          </a:p>
          <a:p>
            <a:pPr marL="45716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46023" y="2175435"/>
            <a:ext cx="2172447" cy="220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76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Pacman’s knowledge base</a:t>
            </a:r>
            <a:r>
              <a:rPr lang="en-US" dirty="0"/>
              <a:t>: Transition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How does each </a:t>
            </a:r>
            <a:r>
              <a:rPr lang="en-US" b="1" i="1" dirty="0">
                <a:solidFill>
                  <a:srgbClr val="FF0000"/>
                </a:solidFill>
              </a:rPr>
              <a:t>state variable</a:t>
            </a:r>
            <a:r>
              <a:rPr lang="en-US" dirty="0"/>
              <a:t> at each time gets its value?</a:t>
            </a:r>
          </a:p>
          <a:p>
            <a:pPr lvl="1"/>
            <a:r>
              <a:rPr lang="en-US" dirty="0"/>
              <a:t>Here we care about location variables, e.g., 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</a:p>
          <a:p>
            <a:r>
              <a:rPr lang="en-US" dirty="0"/>
              <a:t>A state variable </a:t>
            </a:r>
            <a:r>
              <a:rPr lang="en-US" dirty="0">
                <a:solidFill>
                  <a:srgbClr val="CC00CC"/>
                </a:solidFill>
              </a:rPr>
              <a:t>X </a:t>
            </a:r>
            <a:r>
              <a:rPr lang="en-US" dirty="0"/>
              <a:t>gets its value according to a </a:t>
            </a:r>
            <a:r>
              <a:rPr lang="en-US" b="1" i="1" dirty="0">
                <a:solidFill>
                  <a:srgbClr val="FF0000"/>
                </a:solidFill>
              </a:rPr>
              <a:t>successor-state axiom</a:t>
            </a:r>
          </a:p>
          <a:p>
            <a:pPr lvl="1"/>
            <a:r>
              <a:rPr lang="en-US" dirty="0" err="1">
                <a:solidFill>
                  <a:srgbClr val="CC00CC"/>
                </a:solidFill>
              </a:rPr>
              <a:t>X</a:t>
            </a:r>
            <a:r>
              <a:rPr lang="en-US" dirty="0" err="1">
                <a:solidFill>
                  <a:srgbClr val="00B050"/>
                </a:solidFill>
              </a:rPr>
              <a:t>_t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false)] v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[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_t-1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(some action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</a:t>
            </a:r>
            <a:r>
              <a:rPr lang="en-US" dirty="0">
                <a:solidFill>
                  <a:srgbClr val="00B050"/>
                </a:solidFill>
              </a:rPr>
              <a:t>t-1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made it true)]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For </a:t>
            </a:r>
            <a:r>
              <a:rPr lang="en-US" dirty="0" err="1">
                <a:solidFill>
                  <a:srgbClr val="000090"/>
                </a:solidFill>
                <a:sym typeface="Symbol"/>
              </a:rPr>
              <a:t>Pacman</a:t>
            </a:r>
            <a:r>
              <a:rPr lang="en-US" dirty="0">
                <a:solidFill>
                  <a:srgbClr val="000090"/>
                </a:solidFill>
                <a:sym typeface="Symbol"/>
              </a:rPr>
              <a:t> location:</a:t>
            </a:r>
          </a:p>
          <a:p>
            <a:pPr lvl="1"/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_17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 [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((Wall_3,4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(Wall_4,3  E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v  [</a:t>
            </a:r>
            <a:r>
              <a:rPr lang="en-US" dirty="0">
                <a:solidFill>
                  <a:srgbClr val="CC00CC"/>
                </a:solidFill>
              </a:rPr>
              <a:t>At_3,3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((</a:t>
            </a:r>
            <a:r>
              <a:rPr lang="en-US" dirty="0">
                <a:solidFill>
                  <a:srgbClr val="CC00CC"/>
                </a:solidFill>
              </a:rPr>
              <a:t>At_3,2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</a:t>
            </a:r>
          </a:p>
          <a:p>
            <a:pPr marL="457165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                             (</a:t>
            </a:r>
            <a:r>
              <a:rPr lang="en-US" dirty="0">
                <a:solidFill>
                  <a:srgbClr val="CC00CC"/>
                </a:solidFill>
              </a:rPr>
              <a:t>At_2,3</a:t>
            </a:r>
            <a:r>
              <a:rPr lang="en-US" dirty="0">
                <a:solidFill>
                  <a:srgbClr val="00B050"/>
                </a:solidFill>
              </a:rPr>
              <a:t>_16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 Wall_3,3  N</a:t>
            </a:r>
            <a:r>
              <a:rPr lang="en-US" dirty="0">
                <a:solidFill>
                  <a:srgbClr val="00B050"/>
                </a:solidFill>
                <a:sym typeface="Symbol"/>
              </a:rPr>
              <a:t>_16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v …)]</a:t>
            </a:r>
          </a:p>
          <a:p>
            <a:pPr lvl="1"/>
            <a:endParaRPr lang="en-US" dirty="0">
              <a:solidFill>
                <a:srgbClr val="000090"/>
              </a:solidFill>
              <a:sym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ABE0-6A15-794F-8E3B-B8061357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sentences?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1D10-3E1F-C347-84F4-DF506344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2"/>
            <a:ext cx="11689144" cy="4729164"/>
          </a:xfrm>
        </p:spPr>
        <p:txBody>
          <a:bodyPr/>
          <a:lstStyle/>
          <a:p>
            <a:r>
              <a:rPr lang="en-US" dirty="0"/>
              <a:t>Vast majority of KB occupied by </a:t>
            </a:r>
            <a:r>
              <a:rPr lang="en-US" dirty="0">
                <a:solidFill>
                  <a:srgbClr val="CE00BB"/>
                </a:solidFill>
              </a:rPr>
              <a:t>O(</a:t>
            </a:r>
            <a:r>
              <a:rPr lang="en-US" i="1" dirty="0">
                <a:solidFill>
                  <a:srgbClr val="CE00BB"/>
                </a:solidFill>
              </a:rPr>
              <a:t>NT</a:t>
            </a:r>
            <a:r>
              <a:rPr lang="en-US" dirty="0">
                <a:solidFill>
                  <a:srgbClr val="CE00BB"/>
                </a:solidFill>
              </a:rPr>
              <a:t>) </a:t>
            </a:r>
            <a:r>
              <a:rPr lang="en-US" dirty="0"/>
              <a:t>transition model sentences</a:t>
            </a:r>
          </a:p>
          <a:p>
            <a:pPr lvl="1"/>
            <a:r>
              <a:rPr lang="en-US" dirty="0"/>
              <a:t>Each about 10 lines of text</a:t>
            </a:r>
          </a:p>
          <a:p>
            <a:pPr lvl="1"/>
            <a:r>
              <a:rPr lang="en-US" i="1" dirty="0">
                <a:solidFill>
                  <a:srgbClr val="CE00BB"/>
                </a:solidFill>
              </a:rPr>
              <a:t>N</a:t>
            </a:r>
            <a:r>
              <a:rPr lang="en-US" dirty="0">
                <a:solidFill>
                  <a:srgbClr val="CE00BB"/>
                </a:solidFill>
              </a:rPr>
              <a:t>=200</a:t>
            </a:r>
            <a:r>
              <a:rPr lang="en-US" dirty="0"/>
              <a:t>, </a:t>
            </a:r>
            <a:r>
              <a:rPr lang="en-US" i="1" dirty="0">
                <a:solidFill>
                  <a:srgbClr val="CE00BB"/>
                </a:solidFill>
              </a:rPr>
              <a:t>T</a:t>
            </a:r>
            <a:r>
              <a:rPr lang="en-US" dirty="0">
                <a:solidFill>
                  <a:srgbClr val="CE00BB"/>
                </a:solidFill>
              </a:rPr>
              <a:t>=400</a:t>
            </a:r>
            <a:r>
              <a:rPr lang="en-US" dirty="0"/>
              <a:t> =&gt; ~800,000 lines of text, or 20,000 pages</a:t>
            </a:r>
          </a:p>
          <a:p>
            <a:r>
              <a:rPr lang="en-US" dirty="0"/>
              <a:t>This is because propositional logic has limited expressive power</a:t>
            </a:r>
          </a:p>
          <a:p>
            <a:r>
              <a:rPr lang="en-US" dirty="0"/>
              <a:t>Are we really going to write 20,000 pages of logic sentences???</a:t>
            </a:r>
          </a:p>
          <a:p>
            <a:r>
              <a:rPr lang="en-US" dirty="0"/>
              <a:t>No, but your code will generate all those sentences!</a:t>
            </a:r>
          </a:p>
          <a:p>
            <a:r>
              <a:rPr lang="en-US" dirty="0"/>
              <a:t>(In first-order logic, we need </a:t>
            </a:r>
            <a:r>
              <a:rPr lang="en-US" dirty="0">
                <a:solidFill>
                  <a:srgbClr val="CE00BB"/>
                </a:solidFill>
              </a:rPr>
              <a:t>O(1) </a:t>
            </a:r>
            <a:r>
              <a:rPr lang="en-US" dirty="0"/>
              <a:t>transition model sentences)</a:t>
            </a:r>
          </a:p>
        </p:txBody>
      </p:sp>
    </p:spTree>
    <p:extLst>
      <p:ext uri="{BB962C8B-B14F-4D97-AF65-F5344CB8AC3E}">
        <p14:creationId xmlns:p14="http://schemas.microsoft.com/office/powerpoint/2010/main" val="36684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knowledge-based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KB-AGENT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an action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b="1" dirty="0">
                <a:solidFill>
                  <a:srgbClr val="CC00CC"/>
                </a:solidFill>
              </a:rPr>
              <a:t>persistent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a knowledge base </a:t>
            </a:r>
          </a:p>
          <a:p>
            <a:pPr marL="0" indent="0">
              <a:spcBef>
                <a:spcPts val="168"/>
              </a:spcBef>
              <a:buNone/>
            </a:pPr>
            <a:r>
              <a:rPr lang="en-US" dirty="0"/>
              <a:t>                    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, an integer, initially 0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MAKE-PERCEPT-SENTENCE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percept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ASK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MAKE-ACTION-QUERY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8000"/>
                </a:solidFill>
              </a:rPr>
              <a:t>TELL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KB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MAKE-ACTION-SENTENCE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FF"/>
                </a:solidFill>
              </a:rPr>
              <a:t> t</a:t>
            </a:r>
            <a:r>
              <a:rPr lang="en-US" dirty="0"/>
              <a:t>←</a:t>
            </a:r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/>
              <a:t>+1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00FF"/>
                </a:solidFill>
              </a:rPr>
              <a:t>action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7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3C4F-F974-5343-9841-9F5D0DF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reasoning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FD53-419A-394E-BF91-679141EC9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002"/>
            <a:ext cx="12192000" cy="4729164"/>
          </a:xfrm>
        </p:spPr>
        <p:txBody>
          <a:bodyPr/>
          <a:lstStyle/>
          <a:p>
            <a:r>
              <a:rPr lang="en-US" dirty="0"/>
              <a:t>Localization with a map and local sensing:</a:t>
            </a:r>
          </a:p>
          <a:p>
            <a:pPr lvl="1"/>
            <a:r>
              <a:rPr lang="en-US" dirty="0"/>
              <a:t>Given an initial KB, plus a sequence of percepts and actions, where am I?</a:t>
            </a:r>
          </a:p>
          <a:p>
            <a:r>
              <a:rPr lang="en-US" dirty="0"/>
              <a:t>Mapping with a location sensor:</a:t>
            </a:r>
          </a:p>
          <a:p>
            <a:pPr lvl="1"/>
            <a:r>
              <a:rPr lang="en-US" dirty="0"/>
              <a:t>Given an initial KB, plus a sequence of percepts and actions, what is the map?</a:t>
            </a:r>
          </a:p>
          <a:p>
            <a:r>
              <a:rPr lang="en-US" dirty="0"/>
              <a:t>Simultaneous localization and mapping:</a:t>
            </a:r>
          </a:p>
          <a:p>
            <a:pPr lvl="1"/>
            <a:r>
              <a:rPr lang="en-US" dirty="0"/>
              <a:t>Given …, where am I and what is the map?</a:t>
            </a:r>
          </a:p>
          <a:p>
            <a:r>
              <a:rPr lang="en-US" dirty="0"/>
              <a:t>Planning:</a:t>
            </a:r>
          </a:p>
          <a:p>
            <a:pPr lvl="1"/>
            <a:r>
              <a:rPr lang="en-US" dirty="0"/>
              <a:t>Given …, what action sequence is guaranteed to reach the goal?</a:t>
            </a:r>
          </a:p>
          <a:p>
            <a:r>
              <a:rPr lang="en-US" b="1" i="1" u="sng" dirty="0">
                <a:solidFill>
                  <a:srgbClr val="FF0000"/>
                </a:solidFill>
              </a:rPr>
              <a:t>ALL OF THESE USE THE SAME KB AND THE SAME ALGORITHM!!</a:t>
            </a:r>
          </a:p>
        </p:txBody>
      </p:sp>
    </p:spTree>
    <p:extLst>
      <p:ext uri="{BB962C8B-B14F-4D97-AF65-F5344CB8AC3E}">
        <p14:creationId xmlns:p14="http://schemas.microsoft.com/office/powerpoint/2010/main" val="29281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2"/>
            <a:ext cx="11785600" cy="4729164"/>
          </a:xfrm>
        </p:spPr>
        <p:txBody>
          <a:bodyPr/>
          <a:lstStyle/>
          <a:p>
            <a:r>
              <a:rPr lang="en-US" dirty="0"/>
              <a:t>One possible agent architecture: knowledge + inference</a:t>
            </a:r>
          </a:p>
          <a:p>
            <a:r>
              <a:rPr lang="en-US" dirty="0"/>
              <a:t>Logics provide a formal way to encode knowledge</a:t>
            </a:r>
          </a:p>
          <a:p>
            <a:pPr lvl="1"/>
            <a:r>
              <a:rPr lang="en-US" dirty="0"/>
              <a:t>A logic is defined by: syntax, set of possible worlds, truth condition</a:t>
            </a:r>
          </a:p>
          <a:p>
            <a:r>
              <a:rPr lang="en-US" dirty="0"/>
              <a:t>A simple KB for Pacman covers the initial state, sensor model, and transition model</a:t>
            </a:r>
          </a:p>
          <a:p>
            <a:r>
              <a:rPr lang="en-US" dirty="0"/>
              <a:t>Logical inference computes entailment relations among sentences, enabling a wide range of tasks to be solved</a:t>
            </a:r>
          </a:p>
        </p:txBody>
      </p:sp>
    </p:spTree>
    <p:extLst>
      <p:ext uri="{BB962C8B-B14F-4D97-AF65-F5344CB8AC3E}">
        <p14:creationId xmlns:p14="http://schemas.microsoft.com/office/powerpoint/2010/main" val="3614137274"/>
      </p:ext>
    </p:extLst>
  </p:cSld>
  <p:clrMapOvr>
    <a:masterClrMapping/>
  </p:clrMapOvr>
</p:sld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2406</Words>
  <Application>Microsoft Macintosh PowerPoint</Application>
  <PresentationFormat>Widescreen</PresentationFormat>
  <Paragraphs>200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Apple Chancery</vt:lpstr>
      <vt:lpstr>Arial</vt:lpstr>
      <vt:lpstr>Calibri</vt:lpstr>
      <vt:lpstr>Wingdings</vt:lpstr>
      <vt:lpstr>dan-berkeley-nlp-v1</vt:lpstr>
      <vt:lpstr>Reminder: Partially observable Pacman</vt:lpstr>
      <vt:lpstr>Pacman’s knowledge base: Map</vt:lpstr>
      <vt:lpstr>Pacman’s knowledge base: Initial state</vt:lpstr>
      <vt:lpstr>Pacman’s knowledge base: Sensor model</vt:lpstr>
      <vt:lpstr>Pacman’s knowledge base: Transition model</vt:lpstr>
      <vt:lpstr>How many sentences?</vt:lpstr>
      <vt:lpstr>A knowledge-based agent</vt:lpstr>
      <vt:lpstr>Some reasoning tasks</vt:lpstr>
      <vt:lpstr>Summary</vt:lpstr>
      <vt:lpstr>CS 188: Artificial Intelligence </vt:lpstr>
      <vt:lpstr>Inference (reminder)</vt:lpstr>
      <vt:lpstr>Simple theorem proving: Forward chaining</vt:lpstr>
      <vt:lpstr>Forward chaining algorithm: Details</vt:lpstr>
      <vt:lpstr>Properties of forward chaining</vt:lpstr>
      <vt:lpstr>Resolution (briefly)</vt:lpstr>
      <vt:lpstr>Satisfiability and entailment</vt:lpstr>
      <vt:lpstr>Conjunctive normal form (CNF)</vt:lpstr>
      <vt:lpstr>Efficient SAT solvers</vt:lpstr>
      <vt:lpstr>DPLL algorithm</vt:lpstr>
      <vt:lpstr>Efficiency</vt:lpstr>
      <vt:lpstr>SAT solvers in practice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dc:creator>Stuart RUSSELL</dc:creator>
  <cp:lastModifiedBy>Stuart RUSSELL</cp:lastModifiedBy>
  <cp:revision>12</cp:revision>
  <dcterms:created xsi:type="dcterms:W3CDTF">2021-02-06T20:47:50Z</dcterms:created>
  <dcterms:modified xsi:type="dcterms:W3CDTF">2021-02-09T06:24:39Z</dcterms:modified>
</cp:coreProperties>
</file>