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8"/>
  </p:notesMasterIdLst>
  <p:handoutMasterIdLst>
    <p:handoutMasterId r:id="rId19"/>
  </p:handoutMasterIdLst>
  <p:sldIdLst>
    <p:sldId id="585" r:id="rId2"/>
    <p:sldId id="632" r:id="rId3"/>
    <p:sldId id="634" r:id="rId4"/>
    <p:sldId id="633" r:id="rId5"/>
    <p:sldId id="639" r:id="rId6"/>
    <p:sldId id="640" r:id="rId7"/>
    <p:sldId id="635" r:id="rId8"/>
    <p:sldId id="636" r:id="rId9"/>
    <p:sldId id="638" r:id="rId10"/>
    <p:sldId id="641" r:id="rId11"/>
    <p:sldId id="642" r:id="rId12"/>
    <p:sldId id="643" r:id="rId13"/>
    <p:sldId id="644" r:id="rId14"/>
    <p:sldId id="645" r:id="rId15"/>
    <p:sldId id="648" r:id="rId16"/>
    <p:sldId id="646" r:id="rId17"/>
  </p:sldIdLst>
  <p:sldSz cx="12192000" cy="6858000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33FF"/>
    <a:srgbClr val="CC00CC"/>
    <a:srgbClr val="BFEFBF"/>
    <a:srgbClr val="CC6600"/>
    <a:srgbClr val="996600"/>
    <a:srgbClr val="663300"/>
    <a:srgbClr val="2D2D8A"/>
    <a:srgbClr val="CC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50000" autoAdjust="0"/>
  </p:normalViewPr>
  <p:slideViewPr>
    <p:cSldViewPr snapToGrid="0">
      <p:cViewPr varScale="1">
        <p:scale>
          <a:sx n="99" d="100"/>
          <a:sy n="99" d="100"/>
        </p:scale>
        <p:origin x="176" y="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7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7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7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5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2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/>
              <a:t>First-Order Logic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486402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005924"/>
            <a:ext cx="5715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6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semantics: Complex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7480968" cy="4729164"/>
          </a:xfrm>
        </p:spPr>
        <p:txBody>
          <a:bodyPr/>
          <a:lstStyle/>
          <a:p>
            <a:r>
              <a:rPr lang="en-US" dirty="0"/>
              <a:t>Sentences with logical connectives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</a:t>
            </a:r>
            <a:r>
              <a:rPr lang="en-US" dirty="0">
                <a:sym typeface="Symbol"/>
              </a:rPr>
              <a:t>,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</a:p>
          <a:p>
            <a:r>
              <a:rPr lang="en-US" dirty="0"/>
              <a:t>Sentences with universal or existential quantifiers, e.g.,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x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x,</a:t>
            </a:r>
            <a:r>
              <a:rPr lang="en-US" dirty="0" err="1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(x))</a:t>
            </a:r>
          </a:p>
          <a:p>
            <a:pPr lvl="2"/>
            <a:r>
              <a:rPr lang="en-US" dirty="0">
                <a:solidFill>
                  <a:srgbClr val="000000"/>
                </a:solidFill>
                <a:sym typeface="Symbol"/>
              </a:rPr>
              <a:t>True in world w </a:t>
            </a:r>
            <a:r>
              <a:rPr lang="en-US" dirty="0" err="1">
                <a:solidFill>
                  <a:srgbClr val="000000"/>
                </a:solidFill>
                <a:sym typeface="Symbol"/>
              </a:rPr>
              <a:t>iff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true in </a:t>
            </a:r>
            <a:r>
              <a:rPr lang="en-US" b="1" i="1" dirty="0">
                <a:solidFill>
                  <a:srgbClr val="0000FF"/>
                </a:solidFill>
                <a:sym typeface="Symbol"/>
              </a:rPr>
              <a:t>some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extension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of w where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refers to an object in w</a:t>
            </a:r>
          </a:p>
          <a:p>
            <a:pPr lvl="3"/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1</a:t>
            </a:r>
            <a:r>
              <a:rPr lang="en-US" dirty="0">
                <a:solidFill>
                  <a:srgbClr val="000000"/>
                </a:solidFill>
                <a:sym typeface="Symbol"/>
              </a:rPr>
              <a:t>: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ea"/>
                <a:cs typeface="+mn-cs"/>
                <a:sym typeface="Symbol"/>
              </a:rPr>
              <a:t>T</a:t>
            </a:r>
          </a:p>
          <a:p>
            <a:pPr lvl="3"/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/>
              </a:rPr>
              <a:t>: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T</a:t>
            </a:r>
            <a:endParaRPr lang="en-US" dirty="0">
              <a:solidFill>
                <a:srgbClr val="000000"/>
              </a:solidFill>
              <a:sym typeface="Symbol"/>
            </a:endParaRPr>
          </a:p>
          <a:p>
            <a:pPr lvl="3"/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3</a:t>
            </a:r>
            <a:r>
              <a:rPr lang="en-US" dirty="0">
                <a:solidFill>
                  <a:srgbClr val="000000"/>
                </a:solidFill>
                <a:sym typeface="Symbol"/>
              </a:rPr>
              <a:t>: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F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2937" y="1403693"/>
            <a:ext cx="322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00CC"/>
                </a:solidFill>
              </a:rPr>
              <a:t>A     B     </a:t>
            </a:r>
            <a:r>
              <a:rPr lang="en-US" sz="2400" dirty="0" err="1">
                <a:solidFill>
                  <a:srgbClr val="CC00CC"/>
                </a:solidFill>
              </a:rPr>
              <a:t>EvilKingJohn</a:t>
            </a:r>
            <a:endParaRPr lang="en-US" sz="2400" dirty="0">
              <a:solidFill>
                <a:srgbClr val="CC00C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49359" y="2419684"/>
            <a:ext cx="3048000" cy="30480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44516" y="3288632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432705" y="4122821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5"/>
            <a:endCxn id="7" idx="1"/>
          </p:cNvCxnSpPr>
          <p:nvPr/>
        </p:nvCxnSpPr>
        <p:spPr>
          <a:xfrm>
            <a:off x="9606961" y="3551077"/>
            <a:ext cx="870773" cy="616773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6"/>
            <a:endCxn id="7" idx="0"/>
          </p:cNvCxnSpPr>
          <p:nvPr/>
        </p:nvCxnSpPr>
        <p:spPr>
          <a:xfrm>
            <a:off x="9651990" y="3442369"/>
            <a:ext cx="934452" cy="680452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13" idx="0"/>
            <a:endCxn id="6" idx="4"/>
          </p:cNvCxnSpPr>
          <p:nvPr/>
        </p:nvCxnSpPr>
        <p:spPr>
          <a:xfrm rot="16200000" flipV="1">
            <a:off x="9110570" y="3983790"/>
            <a:ext cx="812799" cy="3743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43464" y="1831474"/>
            <a:ext cx="628315" cy="13234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748200" y="1844840"/>
            <a:ext cx="227265" cy="21656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381947" y="4408905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7" idx="3"/>
            <a:endCxn id="13" idx="6"/>
          </p:cNvCxnSpPr>
          <p:nvPr/>
        </p:nvCxnSpPr>
        <p:spPr>
          <a:xfrm rot="5400000">
            <a:off x="9994890" y="4079798"/>
            <a:ext cx="177376" cy="788313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7"/>
            <a:endCxn id="7" idx="2"/>
          </p:cNvCxnSpPr>
          <p:nvPr/>
        </p:nvCxnSpPr>
        <p:spPr>
          <a:xfrm flipV="1">
            <a:off x="9644392" y="4276558"/>
            <a:ext cx="788313" cy="17737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44517" y="3261894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6075" y="409608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81949" y="439553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531674" y="1818105"/>
            <a:ext cx="1029369" cy="2085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0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knows President Obama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n Person(n)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Knows(</a:t>
            </a:r>
            <a:r>
              <a:rPr lang="en-US" dirty="0" err="1">
                <a:solidFill>
                  <a:srgbClr val="CC00CC"/>
                </a:solidFill>
              </a:rPr>
              <a:t>n,Obama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There is someone that everyone knows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>
                <a:solidFill>
                  <a:srgbClr val="CC00CC"/>
                </a:solidFill>
              </a:rPr>
              <a:t>s Person(s)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n Person(n)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Knows(</a:t>
            </a:r>
            <a:r>
              <a:rPr lang="en-US" dirty="0" err="1">
                <a:solidFill>
                  <a:srgbClr val="CC00CC"/>
                </a:solidFill>
              </a:rPr>
              <a:t>n,s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/>
              <a:t>Everyone knows someone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x Person(x)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>
                <a:solidFill>
                  <a:srgbClr val="CC00CC"/>
                </a:solidFill>
              </a:rPr>
              <a:t>y Person(y)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Knows(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73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Any two people of the same nationality speak a common language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Nationality(</a:t>
            </a:r>
            <a:r>
              <a:rPr lang="en-US" dirty="0" err="1">
                <a:solidFill>
                  <a:srgbClr val="CC00CC"/>
                </a:solidFill>
              </a:rPr>
              <a:t>x,n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/>
              <a:t> has nationality </a:t>
            </a:r>
            <a:r>
              <a:rPr lang="en-US" dirty="0">
                <a:solidFill>
                  <a:srgbClr val="CC00CC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Speaks(</a:t>
            </a:r>
            <a:r>
              <a:rPr lang="en-US" dirty="0" err="1">
                <a:solidFill>
                  <a:srgbClr val="CC00CC"/>
                </a:solidFill>
              </a:rPr>
              <a:t>x,l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/>
              <a:t> speaks language </a:t>
            </a:r>
            <a:r>
              <a:rPr lang="en-US" dirty="0">
                <a:solidFill>
                  <a:srgbClr val="CC00CC"/>
                </a:solidFill>
              </a:rPr>
              <a:t>l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>
                <a:solidFill>
                  <a:srgbClr val="CC00CC"/>
                </a:solidFill>
              </a:rPr>
              <a:t> n Nationality(</a:t>
            </a:r>
            <a:r>
              <a:rPr lang="en-US" dirty="0" err="1">
                <a:solidFill>
                  <a:srgbClr val="CC00CC"/>
                </a:solidFill>
              </a:rPr>
              <a:t>x,n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Nationality(</a:t>
            </a:r>
            <a:r>
              <a:rPr lang="en-US" dirty="0" err="1">
                <a:solidFill>
                  <a:srgbClr val="CC00CC"/>
                </a:solidFill>
              </a:rPr>
              <a:t>y,n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endParaRPr lang="en-US" dirty="0">
              <a:solidFill>
                <a:srgbClr val="CC00CC"/>
              </a:solidFill>
            </a:endParaRP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</a:rPr>
              <a:t>              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>
                <a:solidFill>
                  <a:srgbClr val="CC00CC"/>
                </a:solidFill>
              </a:rPr>
              <a:t> l Speaks(</a:t>
            </a:r>
            <a:r>
              <a:rPr lang="en-US" dirty="0" err="1">
                <a:solidFill>
                  <a:srgbClr val="CC00CC"/>
                </a:solidFill>
              </a:rPr>
              <a:t>x,l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Speaks(</a:t>
            </a:r>
            <a:r>
              <a:rPr lang="en-US" dirty="0" err="1">
                <a:solidFill>
                  <a:srgbClr val="CC00CC"/>
                </a:solidFill>
              </a:rPr>
              <a:t>y,l</a:t>
            </a:r>
            <a:r>
              <a:rPr lang="en-US" dirty="0">
                <a:solidFill>
                  <a:srgbClr val="CC00CC"/>
                </a:solidFill>
              </a:rPr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5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7673"/>
            <a:ext cx="11379200" cy="4729164"/>
          </a:xfrm>
        </p:spPr>
        <p:txBody>
          <a:bodyPr/>
          <a:lstStyle/>
          <a:p>
            <a:r>
              <a:rPr lang="en-US" sz="2800" dirty="0"/>
              <a:t>Entailment is defined exactly as for propositional logic: </a:t>
            </a:r>
          </a:p>
          <a:p>
            <a:pPr lvl="1"/>
            <a:r>
              <a:rPr lang="en-US" sz="2400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sz="2400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= </a:t>
            </a:r>
            <a:r>
              <a:rPr lang="en-US" sz="2400" dirty="0"/>
              <a:t> (“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entails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”</a:t>
            </a:r>
            <a:r>
              <a:rPr lang="en-US" sz="2400" dirty="0"/>
              <a:t>) </a:t>
            </a:r>
            <a:r>
              <a:rPr lang="en-US" sz="2400" dirty="0" err="1"/>
              <a:t>iff</a:t>
            </a:r>
            <a:r>
              <a:rPr lang="en-US" sz="2400" dirty="0"/>
              <a:t> in every world where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2400" dirty="0"/>
              <a:t> is true,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sz="2400" dirty="0"/>
              <a:t> is also true</a:t>
            </a:r>
          </a:p>
          <a:p>
            <a:pPr lvl="1"/>
            <a:r>
              <a:rPr lang="en-US" sz="2400" dirty="0"/>
              <a:t>E.g.,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x Knows(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x,Obama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dirty="0"/>
              <a:t>entails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yx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Knows(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x,y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sz="2800" dirty="0">
                <a:solidFill>
                  <a:srgbClr val="000090"/>
                </a:solidFill>
                <a:sym typeface="Symbol"/>
              </a:rPr>
              <a:t>In FOL, we can go beyond just answering “yes” or “no”; given an existentially quantified query, return a </a:t>
            </a:r>
            <a:r>
              <a:rPr lang="en-US" sz="2800" b="1" i="1" dirty="0">
                <a:solidFill>
                  <a:srgbClr val="0000FF"/>
                </a:solidFill>
                <a:sym typeface="Symbol"/>
              </a:rPr>
              <a:t>substitution</a:t>
            </a:r>
            <a:r>
              <a:rPr lang="en-US" sz="2800" dirty="0">
                <a:solidFill>
                  <a:srgbClr val="000090"/>
                </a:solidFill>
                <a:sym typeface="Symbol"/>
              </a:rPr>
              <a:t> (or </a:t>
            </a:r>
            <a:r>
              <a:rPr lang="en-US" sz="2800" b="1" i="1" dirty="0">
                <a:solidFill>
                  <a:srgbClr val="0000FF"/>
                </a:solidFill>
                <a:sym typeface="Symbol"/>
              </a:rPr>
              <a:t>binding</a:t>
            </a:r>
            <a:r>
              <a:rPr lang="en-US" sz="2800" dirty="0">
                <a:solidFill>
                  <a:srgbClr val="000090"/>
                </a:solidFill>
                <a:sym typeface="Symbol"/>
              </a:rPr>
              <a:t>) for the variable(s) such that the resulting sentence is entailed: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  <a:sym typeface="Symbol"/>
              </a:rPr>
              <a:t>KB =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x Knows(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x,Obama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  <a:sym typeface="Symbol"/>
              </a:rPr>
              <a:t>Query =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yx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Knows(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x,y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  <a:sym typeface="Symbol"/>
              </a:rPr>
              <a:t>Answer = Yes,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 = 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{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y/Obama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}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  <a:sym typeface="Symbol"/>
              </a:rPr>
              <a:t>Notation: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 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means applying substitution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 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to sentence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</a:t>
            </a:r>
          </a:p>
          <a:p>
            <a:pPr lvl="2"/>
            <a:r>
              <a:rPr lang="en-US" sz="2000" dirty="0"/>
              <a:t>E.g., if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= x Knows(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x,y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 = </a:t>
            </a:r>
            <a:r>
              <a:rPr lang="en-US" sz="2000" dirty="0">
                <a:solidFill>
                  <a:srgbClr val="000090"/>
                </a:solidFill>
                <a:sym typeface="Symbol"/>
              </a:rPr>
              <a:t>{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y/Obama</a:t>
            </a:r>
            <a:r>
              <a:rPr lang="en-US" sz="2000" dirty="0">
                <a:solidFill>
                  <a:srgbClr val="000090"/>
                </a:solidFill>
                <a:sym typeface="Symbol"/>
              </a:rPr>
              <a:t>}, then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 = x Knows(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x,Obama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  <a:endParaRPr lang="en-US" sz="2000" dirty="0">
              <a:solidFill>
                <a:srgbClr val="000090"/>
              </a:solidFill>
              <a:sym typeface="Symbol"/>
            </a:endParaRPr>
          </a:p>
          <a:p>
            <a:pPr marL="0" lvl="1" indent="0">
              <a:buClr>
                <a:schemeClr val="accent2"/>
              </a:buClr>
              <a:buNone/>
            </a:pPr>
            <a:endParaRPr lang="en-US" sz="2400" dirty="0">
              <a:solidFill>
                <a:srgbClr val="CC00CC"/>
              </a:solidFill>
              <a:sym typeface="Symbol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052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FOL: </a:t>
            </a:r>
            <a:r>
              <a:rPr lang="en-US" dirty="0" err="1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Convert </a:t>
            </a:r>
            <a:r>
              <a:rPr lang="en-US" sz="2800" dirty="0">
                <a:solidFill>
                  <a:srgbClr val="CC00CC"/>
                </a:solidFill>
              </a:rPr>
              <a:t>(KB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 )</a:t>
            </a:r>
            <a:r>
              <a:rPr lang="en-US" sz="2800" dirty="0">
                <a:solidFill>
                  <a:srgbClr val="CC00CC"/>
                </a:solidFill>
              </a:rPr>
              <a:t> </a:t>
            </a:r>
            <a:r>
              <a:rPr lang="en-US" sz="2800" dirty="0"/>
              <a:t>to PL, use a PL SAT solver to check (un)satisfiability</a:t>
            </a:r>
          </a:p>
          <a:p>
            <a:pPr lvl="1"/>
            <a:r>
              <a:rPr lang="en-US" sz="2400" dirty="0"/>
              <a:t>Trick: replace variables with ground terms, convert atomic sentences to symbols</a:t>
            </a:r>
          </a:p>
          <a:p>
            <a:pPr lvl="2"/>
            <a:r>
              <a:rPr lang="en-US" sz="2000" dirty="0">
                <a:solidFill>
                  <a:srgbClr val="CC00CC"/>
                </a:solidFill>
                <a:sym typeface="Symbol"/>
              </a:rPr>
              <a:t>x Knows(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x,Obama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000" dirty="0">
                <a:sym typeface="Symbol"/>
              </a:rPr>
              <a:t>and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Democrat(Feinstein) </a:t>
            </a:r>
          </a:p>
          <a:p>
            <a:pPr lvl="3"/>
            <a:r>
              <a:rPr lang="en-US" sz="1600" dirty="0">
                <a:solidFill>
                  <a:srgbClr val="CC00CC"/>
                </a:solidFill>
                <a:sym typeface="Symbol"/>
              </a:rPr>
              <a:t>Knows(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Obama,Obama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1600" dirty="0">
                <a:sym typeface="Symbol"/>
              </a:rPr>
              <a:t> and 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Knows(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Feinstein,Obama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1600" dirty="0">
                <a:sym typeface="Symbol"/>
              </a:rPr>
              <a:t>and 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Democrat(Feinstein) </a:t>
            </a:r>
          </a:p>
          <a:p>
            <a:pPr lvl="3"/>
            <a:r>
              <a:rPr lang="en-US" sz="1600" dirty="0" err="1">
                <a:solidFill>
                  <a:srgbClr val="CC00CC"/>
                </a:solidFill>
                <a:sym typeface="Symbol"/>
              </a:rPr>
              <a:t>Knows_Obama_Obama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  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Knows_Feinstein_Obama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  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Democrat_Feinstein</a:t>
            </a:r>
            <a:endParaRPr lang="en-US" sz="1600" dirty="0">
              <a:solidFill>
                <a:srgbClr val="CC00CC"/>
              </a:solidFill>
              <a:sym typeface="Symbol"/>
            </a:endParaRPr>
          </a:p>
          <a:p>
            <a:pPr lvl="2"/>
            <a:r>
              <a:rPr lang="en-US" sz="2000" dirty="0">
                <a:sym typeface="Symbol"/>
              </a:rPr>
              <a:t>and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x Knows(Mother(x),x)</a:t>
            </a:r>
          </a:p>
          <a:p>
            <a:pPr lvl="3"/>
            <a:r>
              <a:rPr lang="en-US" sz="1600" dirty="0">
                <a:solidFill>
                  <a:srgbClr val="CC00CC"/>
                </a:solidFill>
                <a:sym typeface="Symbol"/>
              </a:rPr>
              <a:t>Knows(Mother(Obama),Obama) </a:t>
            </a:r>
            <a:r>
              <a:rPr lang="en-US" sz="1600" dirty="0">
                <a:sym typeface="Symbol"/>
              </a:rPr>
              <a:t>and 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Knows(Mother(Mother(Obama)),Mother(Obama)) </a:t>
            </a:r>
            <a:r>
              <a:rPr lang="en-US" sz="1600" dirty="0">
                <a:sym typeface="Symbol"/>
              </a:rPr>
              <a:t>…….</a:t>
            </a:r>
            <a:endParaRPr lang="en-US" sz="2000" dirty="0"/>
          </a:p>
          <a:p>
            <a:pPr lvl="1"/>
            <a:r>
              <a:rPr lang="en-US" sz="2400" dirty="0"/>
              <a:t>Real trick: for </a:t>
            </a:r>
            <a:r>
              <a:rPr lang="en-US" sz="2400" i="1" dirty="0">
                <a:solidFill>
                  <a:srgbClr val="CC00CC"/>
                </a:solidFill>
              </a:rPr>
              <a:t>k</a:t>
            </a:r>
            <a:r>
              <a:rPr lang="en-US" sz="2400" dirty="0"/>
              <a:t> = 1 to infinity, use all possible terms of function nesting depth </a:t>
            </a:r>
            <a:r>
              <a:rPr lang="en-US" sz="2400" i="1" dirty="0">
                <a:solidFill>
                  <a:srgbClr val="CC00CC"/>
                </a:solidFill>
              </a:rPr>
              <a:t>k</a:t>
            </a:r>
          </a:p>
          <a:p>
            <a:pPr lvl="2"/>
            <a:r>
              <a:rPr lang="en-US" sz="2000" dirty="0"/>
              <a:t>If entailed, will find a contradiction for some finite k (</a:t>
            </a:r>
            <a:r>
              <a:rPr lang="en-US" sz="2000" dirty="0" err="1"/>
              <a:t>Herbrand</a:t>
            </a:r>
            <a:r>
              <a:rPr lang="en-US" sz="2000" dirty="0"/>
              <a:t>); if not, may continue for ever; </a:t>
            </a:r>
            <a:r>
              <a:rPr lang="en-US" sz="2000" b="1" i="1" dirty="0" err="1">
                <a:solidFill>
                  <a:srgbClr val="0000FF"/>
                </a:solidFill>
              </a:rPr>
              <a:t>semidecidable</a:t>
            </a:r>
            <a:endParaRPr lang="en-US" sz="2000" b="1" i="1" dirty="0">
              <a:solidFill>
                <a:srgbClr val="0000FF"/>
              </a:solidFill>
            </a:endParaRPr>
          </a:p>
          <a:p>
            <a:pPr lvl="1"/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FOL: Lifted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397002"/>
            <a:ext cx="11644923" cy="4729164"/>
          </a:xfrm>
        </p:spPr>
        <p:txBody>
          <a:bodyPr/>
          <a:lstStyle/>
          <a:p>
            <a:r>
              <a:rPr lang="en-US" sz="2800" dirty="0"/>
              <a:t>Apply inference rules directly to first-order sentences, e.g.,</a:t>
            </a:r>
          </a:p>
          <a:p>
            <a:pPr lvl="1"/>
            <a:r>
              <a:rPr lang="en-US" sz="2400" dirty="0"/>
              <a:t>KB = </a:t>
            </a:r>
            <a:r>
              <a:rPr lang="en-US" sz="2400" dirty="0">
                <a:solidFill>
                  <a:srgbClr val="CC00CC"/>
                </a:solidFill>
              </a:rPr>
              <a:t>Person(Socrates)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x Person(x)  Mortal(x)</a:t>
            </a:r>
          </a:p>
          <a:p>
            <a:pPr lvl="1"/>
            <a:r>
              <a:rPr lang="en-US" sz="2400" dirty="0">
                <a:sym typeface="Symbol"/>
              </a:rPr>
              <a:t>conclude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Mortal(Socrates)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sym typeface="Symbol"/>
              </a:rPr>
              <a:t>The general rule is a version of Modus Ponens: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sym typeface="Symbol"/>
              </a:rPr>
              <a:t>Given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     </a:t>
            </a:r>
            <a:r>
              <a:rPr lang="en-US" sz="2200" dirty="0">
                <a:solidFill>
                  <a:srgbClr val="000000"/>
                </a:solidFill>
                <a:sym typeface="Symbol"/>
              </a:rPr>
              <a:t>and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 ’, </a:t>
            </a:r>
            <a:r>
              <a:rPr lang="en-US" sz="2200" dirty="0">
                <a:solidFill>
                  <a:srgbClr val="000000"/>
                </a:solidFill>
                <a:sym typeface="Symbol"/>
              </a:rPr>
              <a:t>where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 ’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 = 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200" dirty="0">
                <a:sym typeface="Symbol"/>
              </a:rPr>
              <a:t>for some substitution 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</a:t>
            </a:r>
            <a:r>
              <a:rPr lang="en-US" sz="2200" dirty="0">
                <a:sym typeface="Symbol"/>
              </a:rPr>
              <a:t>, conclude  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</a:t>
            </a:r>
          </a:p>
          <a:p>
            <a:pPr lvl="3"/>
            <a:r>
              <a:rPr lang="en-US" sz="1800" dirty="0">
                <a:solidFill>
                  <a:srgbClr val="CC00CC"/>
                </a:solidFill>
                <a:sym typeface="Symbol"/>
              </a:rPr>
              <a:t> </a:t>
            </a:r>
            <a:r>
              <a:rPr lang="en-US" sz="1800" dirty="0">
                <a:sym typeface="Symbol"/>
              </a:rPr>
              <a:t>is </a:t>
            </a:r>
            <a:r>
              <a:rPr lang="en-US" sz="1800" dirty="0">
                <a:solidFill>
                  <a:srgbClr val="000090"/>
                </a:solidFill>
                <a:sym typeface="Symbol"/>
              </a:rPr>
              <a:t>{</a:t>
            </a:r>
            <a:r>
              <a:rPr lang="en-US" sz="1800" dirty="0">
                <a:solidFill>
                  <a:srgbClr val="CC00CC"/>
                </a:solidFill>
                <a:sym typeface="Symbol"/>
              </a:rPr>
              <a:t>x/Socrates</a:t>
            </a:r>
            <a:r>
              <a:rPr lang="en-US" sz="1800" dirty="0">
                <a:solidFill>
                  <a:srgbClr val="000090"/>
                </a:solidFill>
                <a:sym typeface="Symbol"/>
              </a:rPr>
              <a:t>}</a:t>
            </a:r>
          </a:p>
          <a:p>
            <a:pPr lvl="2"/>
            <a:r>
              <a:rPr lang="en-US" sz="2000" dirty="0">
                <a:solidFill>
                  <a:srgbClr val="000090"/>
                </a:solidFill>
                <a:sym typeface="Symbol"/>
              </a:rPr>
              <a:t>Given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Knows(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x,Obama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200" dirty="0">
                <a:solidFill>
                  <a:srgbClr val="000000"/>
                </a:solidFill>
                <a:sym typeface="Symbol"/>
              </a:rPr>
              <a:t>and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 Knows(</a:t>
            </a:r>
            <a:r>
              <a:rPr lang="en-US" sz="2200" dirty="0" err="1">
                <a:solidFill>
                  <a:srgbClr val="CC00CC"/>
                </a:solidFill>
                <a:sym typeface="Symbol"/>
              </a:rPr>
              <a:t>y,z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)  Likes(</a:t>
            </a:r>
            <a:r>
              <a:rPr lang="en-US" sz="2200" dirty="0" err="1">
                <a:solidFill>
                  <a:srgbClr val="CC00CC"/>
                </a:solidFill>
                <a:sym typeface="Symbol"/>
              </a:rPr>
              <a:t>y,z</a:t>
            </a:r>
            <a:r>
              <a:rPr lang="en-US" sz="22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3"/>
            <a:r>
              <a:rPr lang="en-US" sz="1800" dirty="0">
                <a:solidFill>
                  <a:srgbClr val="CC00CC"/>
                </a:solidFill>
                <a:sym typeface="Symbol"/>
              </a:rPr>
              <a:t> </a:t>
            </a:r>
            <a:r>
              <a:rPr lang="en-US" sz="1800" dirty="0">
                <a:sym typeface="Symbol"/>
              </a:rPr>
              <a:t>is </a:t>
            </a:r>
            <a:r>
              <a:rPr lang="en-US" sz="1800" dirty="0">
                <a:solidFill>
                  <a:srgbClr val="000090"/>
                </a:solidFill>
                <a:sym typeface="Symbol"/>
              </a:rPr>
              <a:t>{</a:t>
            </a:r>
            <a:r>
              <a:rPr lang="en-US" sz="1800" dirty="0">
                <a:solidFill>
                  <a:srgbClr val="CC00CC"/>
                </a:solidFill>
                <a:sym typeface="Symbol"/>
              </a:rPr>
              <a:t>y/x, z/Obama</a:t>
            </a:r>
            <a:r>
              <a:rPr lang="en-US" sz="1800" dirty="0">
                <a:solidFill>
                  <a:srgbClr val="000090"/>
                </a:solidFill>
                <a:sym typeface="Symbol"/>
              </a:rPr>
              <a:t>}, conclude </a:t>
            </a:r>
            <a:r>
              <a:rPr lang="en-US" sz="1800" dirty="0">
                <a:solidFill>
                  <a:srgbClr val="CC00CC"/>
                </a:solidFill>
                <a:sym typeface="Symbol"/>
              </a:rPr>
              <a:t>Likes(</a:t>
            </a:r>
            <a:r>
              <a:rPr lang="en-US" sz="1800" dirty="0" err="1">
                <a:solidFill>
                  <a:srgbClr val="CC00CC"/>
                </a:solidFill>
                <a:sym typeface="Symbol"/>
              </a:rPr>
              <a:t>x,Obama</a:t>
            </a:r>
            <a:r>
              <a:rPr lang="en-US" sz="18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r>
              <a:rPr lang="en-US" sz="2800" dirty="0">
                <a:solidFill>
                  <a:srgbClr val="000000"/>
                </a:solidFill>
                <a:sym typeface="Symbol"/>
              </a:rPr>
              <a:t>Examples: Prolog (backward chaining), </a:t>
            </a:r>
            <a:r>
              <a:rPr lang="en-US" sz="2800" dirty="0" err="1">
                <a:solidFill>
                  <a:srgbClr val="000000"/>
                </a:solidFill>
                <a:sym typeface="Symbol"/>
              </a:rPr>
              <a:t>Datalog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 (forward chaining), production rule systems (forward chaining), resolution theorem provers</a:t>
            </a:r>
            <a:endParaRPr lang="en-US" dirty="0"/>
          </a:p>
          <a:p>
            <a:pPr lvl="1"/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397002"/>
            <a:ext cx="11625179" cy="4729164"/>
          </a:xfrm>
        </p:spPr>
        <p:txBody>
          <a:bodyPr/>
          <a:lstStyle/>
          <a:p>
            <a:r>
              <a:rPr lang="en-US" dirty="0"/>
              <a:t>FOL is a very expressive formal language</a:t>
            </a:r>
          </a:p>
          <a:p>
            <a:r>
              <a:rPr lang="en-US" dirty="0"/>
              <a:t>Many domains of common-sense and technical knowledge can be written in FOL (see AIMA Ch. 10)</a:t>
            </a:r>
          </a:p>
          <a:p>
            <a:pPr lvl="1"/>
            <a:r>
              <a:rPr lang="en-US" dirty="0"/>
              <a:t>circuits, software, planning, law, taxes, network and security protocols, product descriptions, ecommerce transactions, geographical information systems, Google Knowledge Graph, Semantic Web, etc.</a:t>
            </a:r>
          </a:p>
          <a:p>
            <a:r>
              <a:rPr lang="en-US" dirty="0"/>
              <a:t>Inference is </a:t>
            </a:r>
            <a:r>
              <a:rPr lang="en-US" dirty="0" err="1"/>
              <a:t>semidecidable</a:t>
            </a:r>
            <a:r>
              <a:rPr lang="en-US" dirty="0"/>
              <a:t> in general; many problems are efficiently solvable in practice</a:t>
            </a:r>
          </a:p>
          <a:p>
            <a:r>
              <a:rPr lang="en-US" dirty="0"/>
              <a:t>Inference technology for logic programming is especially efficient (see AIMA Ch. 9)</a:t>
            </a:r>
          </a:p>
        </p:txBody>
      </p:sp>
    </p:spTree>
    <p:extLst>
      <p:ext uri="{BB962C8B-B14F-4D97-AF65-F5344CB8AC3E}">
        <p14:creationId xmlns:p14="http://schemas.microsoft.com/office/powerpoint/2010/main" val="34481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representations</a:t>
            </a:r>
          </a:p>
        </p:txBody>
      </p:sp>
      <p:pic>
        <p:nvPicPr>
          <p:cNvPr id="4" name="Picture 3" descr="atomic-factored-structur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8" y="1304243"/>
            <a:ext cx="11425928" cy="4273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093" y="5638800"/>
            <a:ext cx="2168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Search,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game-playing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068" y="5638800"/>
            <a:ext cx="36163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CSPs, planning,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propositional logic,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Bayes nets, neural nets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5657672"/>
            <a:ext cx="35195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First-order logic,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databases,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probabilistic programs</a:t>
            </a:r>
          </a:p>
        </p:txBody>
      </p:sp>
    </p:spTree>
    <p:extLst>
      <p:ext uri="{BB962C8B-B14F-4D97-AF65-F5344CB8AC3E}">
        <p14:creationId xmlns:p14="http://schemas.microsoft.com/office/powerpoint/2010/main" val="24725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chess:</a:t>
            </a:r>
          </a:p>
          <a:p>
            <a:pPr lvl="1"/>
            <a:r>
              <a:rPr lang="en-US" dirty="0"/>
              <a:t>100,000 pages in propositional logic</a:t>
            </a:r>
          </a:p>
          <a:p>
            <a:pPr lvl="1"/>
            <a:r>
              <a:rPr lang="en-US" dirty="0"/>
              <a:t>1 page in first-order logic</a:t>
            </a:r>
          </a:p>
          <a:p>
            <a:r>
              <a:rPr lang="en-US" dirty="0"/>
              <a:t>Rules of Pacman: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t</a:t>
            </a:r>
            <a:r>
              <a:rPr lang="en-US" dirty="0">
                <a:solidFill>
                  <a:srgbClr val="CC00CC"/>
                </a:solidFill>
              </a:rPr>
              <a:t> Alive(t)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[</a:t>
            </a:r>
            <a:r>
              <a:rPr lang="en-US" dirty="0">
                <a:solidFill>
                  <a:srgbClr val="CC00CC"/>
                </a:solidFill>
              </a:rPr>
              <a:t>Alive(t-1)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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g,x,y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[Ghost(g)  At(Pacman,x,y,t-1)  At(g,x,y,t-1)]]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7079916" cy="4729164"/>
          </a:xfrm>
        </p:spPr>
        <p:txBody>
          <a:bodyPr/>
          <a:lstStyle/>
          <a:p>
            <a:r>
              <a:rPr lang="en-US" sz="2800" dirty="0"/>
              <a:t>A possible world for FOL consists of:</a:t>
            </a:r>
          </a:p>
          <a:p>
            <a:pPr lvl="1"/>
            <a:r>
              <a:rPr lang="en-US" sz="2400" dirty="0"/>
              <a:t>A non-empty set of objects</a:t>
            </a:r>
          </a:p>
          <a:p>
            <a:pPr lvl="1"/>
            <a:r>
              <a:rPr lang="en-US" sz="2400" dirty="0"/>
              <a:t>For each k-</a:t>
            </a:r>
            <a:r>
              <a:rPr lang="en-US" sz="2400" dirty="0" err="1"/>
              <a:t>ary</a:t>
            </a:r>
            <a:r>
              <a:rPr lang="en-US" sz="2400" dirty="0"/>
              <a:t> predicate in the language, a set of k-tuples of objects (i.e., the set of tuples of objects that satisfy the predicate in this world)</a:t>
            </a:r>
          </a:p>
          <a:p>
            <a:pPr lvl="1"/>
            <a:r>
              <a:rPr lang="en-US" sz="2400" dirty="0"/>
              <a:t>For each k-</a:t>
            </a:r>
            <a:r>
              <a:rPr lang="en-US" sz="2400" dirty="0" err="1"/>
              <a:t>ary</a:t>
            </a:r>
            <a:r>
              <a:rPr lang="en-US" sz="2400" dirty="0"/>
              <a:t> function in the language, a mapping from k-tuples of objects to objects</a:t>
            </a:r>
          </a:p>
          <a:p>
            <a:pPr lvl="1"/>
            <a:r>
              <a:rPr lang="en-US" sz="2400" dirty="0"/>
              <a:t>For each constant symbol, a particular object (can think of constants as 0-ary functions)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2105" y="1403693"/>
            <a:ext cx="26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Knows</a:t>
            </a:r>
            <a:r>
              <a:rPr lang="en-US" sz="2400" dirty="0">
                <a:solidFill>
                  <a:srgbClr val="CC00CC"/>
                </a:solidFill>
              </a:rPr>
              <a:t>(A, </a:t>
            </a:r>
            <a:r>
              <a:rPr lang="en-US" sz="2400" dirty="0">
                <a:solidFill>
                  <a:srgbClr val="008000"/>
                </a:solidFill>
              </a:rPr>
              <a:t>BFF</a:t>
            </a:r>
            <a:r>
              <a:rPr lang="en-US" sz="2400" dirty="0">
                <a:solidFill>
                  <a:srgbClr val="CC00CC"/>
                </a:solidFill>
              </a:rPr>
              <a:t>(B))</a:t>
            </a:r>
          </a:p>
        </p:txBody>
      </p:sp>
      <p:sp>
        <p:nvSpPr>
          <p:cNvPr id="5" name="Oval 4"/>
          <p:cNvSpPr/>
          <p:nvPr/>
        </p:nvSpPr>
        <p:spPr>
          <a:xfrm>
            <a:off x="8328527" y="2419684"/>
            <a:ext cx="3048000" cy="30480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5"/>
            <a:endCxn id="7" idx="1"/>
          </p:cNvCxnSpPr>
          <p:nvPr/>
        </p:nvCxnSpPr>
        <p:spPr>
          <a:xfrm>
            <a:off x="9286129" y="3551077"/>
            <a:ext cx="870773" cy="616773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  <a:endCxn id="7" idx="0"/>
          </p:cNvCxnSpPr>
          <p:nvPr/>
        </p:nvCxnSpPr>
        <p:spPr>
          <a:xfrm>
            <a:off x="9331158" y="3442369"/>
            <a:ext cx="934452" cy="680452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2"/>
            <a:endCxn id="6" idx="4"/>
          </p:cNvCxnSpPr>
          <p:nvPr/>
        </p:nvCxnSpPr>
        <p:spPr>
          <a:xfrm rot="10800000">
            <a:off x="9177421" y="3596106"/>
            <a:ext cx="934452" cy="680452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250947" y="1858211"/>
            <a:ext cx="360948" cy="12967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427368" y="1844840"/>
            <a:ext cx="227265" cy="21656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023684" y="3261894"/>
            <a:ext cx="307474" cy="338554"/>
            <a:chOff x="9023684" y="3261894"/>
            <a:chExt cx="307474" cy="338554"/>
          </a:xfrm>
        </p:grpSpPr>
        <p:sp>
          <p:nvSpPr>
            <p:cNvPr id="6" name="Oval 5"/>
            <p:cNvSpPr/>
            <p:nvPr/>
          </p:nvSpPr>
          <p:spPr>
            <a:xfrm>
              <a:off x="9023684" y="3288632"/>
              <a:ext cx="307474" cy="30747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23685" y="3261894"/>
              <a:ext cx="29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111873" y="4096083"/>
            <a:ext cx="312150" cy="338554"/>
            <a:chOff x="10111873" y="4096083"/>
            <a:chExt cx="312150" cy="338554"/>
          </a:xfrm>
        </p:grpSpPr>
        <p:sp>
          <p:nvSpPr>
            <p:cNvPr id="7" name="Oval 6"/>
            <p:cNvSpPr/>
            <p:nvPr/>
          </p:nvSpPr>
          <p:spPr>
            <a:xfrm>
              <a:off x="10111873" y="4122821"/>
              <a:ext cx="307474" cy="30747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125243" y="4096083"/>
              <a:ext cx="29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79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7079916" cy="4729164"/>
          </a:xfrm>
        </p:spPr>
        <p:txBody>
          <a:bodyPr/>
          <a:lstStyle/>
          <a:p>
            <a:r>
              <a:rPr lang="en-US" sz="2800" dirty="0"/>
              <a:t>A possible world for FOL consists of:</a:t>
            </a:r>
          </a:p>
          <a:p>
            <a:pPr lvl="1"/>
            <a:r>
              <a:rPr lang="en-US" sz="2400" dirty="0"/>
              <a:t>A non-empty set of objects</a:t>
            </a:r>
          </a:p>
          <a:p>
            <a:pPr lvl="1"/>
            <a:r>
              <a:rPr lang="en-US" sz="2400" dirty="0"/>
              <a:t>For each k-</a:t>
            </a:r>
            <a:r>
              <a:rPr lang="en-US" sz="2400" dirty="0" err="1"/>
              <a:t>ary</a:t>
            </a:r>
            <a:r>
              <a:rPr lang="en-US" sz="2400" dirty="0"/>
              <a:t> predicate in the language, a set of k-tuples of objects (i.e., the set of tuples of objects that satisfy the predicate in this world)</a:t>
            </a:r>
          </a:p>
          <a:p>
            <a:pPr lvl="1"/>
            <a:r>
              <a:rPr lang="en-US" sz="2400" dirty="0"/>
              <a:t>For each k-</a:t>
            </a:r>
            <a:r>
              <a:rPr lang="en-US" sz="2400" dirty="0" err="1"/>
              <a:t>ary</a:t>
            </a:r>
            <a:r>
              <a:rPr lang="en-US" sz="2400" dirty="0"/>
              <a:t> function in the language, a mapping from k-tuples of objects to objects</a:t>
            </a:r>
          </a:p>
          <a:p>
            <a:pPr lvl="1"/>
            <a:r>
              <a:rPr lang="en-US" sz="2400" dirty="0"/>
              <a:t>For each constant symbol, a particular object (can think of constants as 0-ary functions)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2105" y="1403693"/>
            <a:ext cx="26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Knows</a:t>
            </a:r>
            <a:r>
              <a:rPr lang="en-US" sz="2400" dirty="0">
                <a:solidFill>
                  <a:srgbClr val="CC00CC"/>
                </a:solidFill>
              </a:rPr>
              <a:t>(A, </a:t>
            </a:r>
            <a:r>
              <a:rPr lang="en-US" sz="2400" dirty="0">
                <a:solidFill>
                  <a:srgbClr val="008000"/>
                </a:solidFill>
              </a:rPr>
              <a:t>BFF</a:t>
            </a:r>
            <a:r>
              <a:rPr lang="en-US" sz="2400" dirty="0">
                <a:solidFill>
                  <a:srgbClr val="CC00CC"/>
                </a:solidFill>
              </a:rPr>
              <a:t>(B))</a:t>
            </a:r>
          </a:p>
        </p:txBody>
      </p:sp>
      <p:sp>
        <p:nvSpPr>
          <p:cNvPr id="5" name="Oval 4"/>
          <p:cNvSpPr/>
          <p:nvPr/>
        </p:nvSpPr>
        <p:spPr>
          <a:xfrm>
            <a:off x="8328527" y="2419684"/>
            <a:ext cx="3048000" cy="30480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23684" y="3288632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111873" y="4122821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6" idx="6"/>
            <a:endCxn id="7" idx="0"/>
          </p:cNvCxnSpPr>
          <p:nvPr/>
        </p:nvCxnSpPr>
        <p:spPr>
          <a:xfrm>
            <a:off x="9331158" y="3442369"/>
            <a:ext cx="934452" cy="680452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2"/>
            <a:endCxn id="6" idx="4"/>
          </p:cNvCxnSpPr>
          <p:nvPr/>
        </p:nvCxnSpPr>
        <p:spPr>
          <a:xfrm rot="10800000">
            <a:off x="9177421" y="3596106"/>
            <a:ext cx="934452" cy="680452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250947" y="1858211"/>
            <a:ext cx="360948" cy="12967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438105" y="1844840"/>
            <a:ext cx="1216529" cy="13903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23685" y="3261894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25243" y="409608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968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7079916" cy="4729164"/>
          </a:xfrm>
        </p:spPr>
        <p:txBody>
          <a:bodyPr/>
          <a:lstStyle/>
          <a:p>
            <a:r>
              <a:rPr lang="en-US" sz="2800" dirty="0"/>
              <a:t>A possible world for FOL consists of:</a:t>
            </a:r>
          </a:p>
          <a:p>
            <a:pPr lvl="1"/>
            <a:r>
              <a:rPr lang="en-US" sz="2400" dirty="0"/>
              <a:t>A non-empty set of objects</a:t>
            </a:r>
          </a:p>
          <a:p>
            <a:pPr lvl="1"/>
            <a:r>
              <a:rPr lang="en-US" sz="2400" dirty="0"/>
              <a:t>For each k-</a:t>
            </a:r>
            <a:r>
              <a:rPr lang="en-US" sz="2400" dirty="0" err="1"/>
              <a:t>ary</a:t>
            </a:r>
            <a:r>
              <a:rPr lang="en-US" sz="2400" dirty="0"/>
              <a:t> predicate in the language, a set of k-tuples of objects (i.e., the set of tuples of objects that satisfy the predicate in this world)</a:t>
            </a:r>
          </a:p>
          <a:p>
            <a:pPr lvl="1"/>
            <a:r>
              <a:rPr lang="en-US" sz="2400" dirty="0"/>
              <a:t>For each k-</a:t>
            </a:r>
            <a:r>
              <a:rPr lang="en-US" sz="2400" dirty="0" err="1"/>
              <a:t>ary</a:t>
            </a:r>
            <a:r>
              <a:rPr lang="en-US" sz="2400" dirty="0"/>
              <a:t> function in the language, a mapping from k-tuples of objects to objects</a:t>
            </a:r>
          </a:p>
          <a:p>
            <a:pPr lvl="1"/>
            <a:r>
              <a:rPr lang="en-US" sz="2400" dirty="0"/>
              <a:t>For each constant symbol, a particular object (can think of constants as 0-ary functions)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2105" y="1403693"/>
            <a:ext cx="26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Knows</a:t>
            </a:r>
            <a:r>
              <a:rPr lang="en-US" sz="2400" dirty="0">
                <a:solidFill>
                  <a:srgbClr val="CC00CC"/>
                </a:solidFill>
              </a:rPr>
              <a:t>(A, </a:t>
            </a:r>
            <a:r>
              <a:rPr lang="en-US" sz="2400" dirty="0">
                <a:solidFill>
                  <a:srgbClr val="008000"/>
                </a:solidFill>
              </a:rPr>
              <a:t>BFF</a:t>
            </a:r>
            <a:r>
              <a:rPr lang="en-US" sz="2400" dirty="0">
                <a:solidFill>
                  <a:srgbClr val="CC00CC"/>
                </a:solidFill>
              </a:rPr>
              <a:t>(B))</a:t>
            </a:r>
          </a:p>
        </p:txBody>
      </p:sp>
      <p:sp>
        <p:nvSpPr>
          <p:cNvPr id="5" name="Oval 4"/>
          <p:cNvSpPr/>
          <p:nvPr/>
        </p:nvSpPr>
        <p:spPr>
          <a:xfrm>
            <a:off x="8328527" y="2419684"/>
            <a:ext cx="3048000" cy="30480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23684" y="3288632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111873" y="4122821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5"/>
            <a:endCxn id="7" idx="1"/>
          </p:cNvCxnSpPr>
          <p:nvPr/>
        </p:nvCxnSpPr>
        <p:spPr>
          <a:xfrm>
            <a:off x="9286129" y="3551077"/>
            <a:ext cx="870773" cy="616773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  <a:endCxn id="7" idx="0"/>
          </p:cNvCxnSpPr>
          <p:nvPr/>
        </p:nvCxnSpPr>
        <p:spPr>
          <a:xfrm>
            <a:off x="9331158" y="3442369"/>
            <a:ext cx="934452" cy="680452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3" idx="0"/>
            <a:endCxn id="6" idx="4"/>
          </p:cNvCxnSpPr>
          <p:nvPr/>
        </p:nvCxnSpPr>
        <p:spPr>
          <a:xfrm rot="16200000" flipV="1">
            <a:off x="8789738" y="3983790"/>
            <a:ext cx="812799" cy="3743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250947" y="1858211"/>
            <a:ext cx="360948" cy="12967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427368" y="1844840"/>
            <a:ext cx="227265" cy="21656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61115" y="4408905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>
            <a:stCxn id="7" idx="3"/>
            <a:endCxn id="13" idx="6"/>
          </p:cNvCxnSpPr>
          <p:nvPr/>
        </p:nvCxnSpPr>
        <p:spPr>
          <a:xfrm rot="5400000">
            <a:off x="9674058" y="4079798"/>
            <a:ext cx="177376" cy="788313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7"/>
            <a:endCxn id="7" idx="2"/>
          </p:cNvCxnSpPr>
          <p:nvPr/>
        </p:nvCxnSpPr>
        <p:spPr>
          <a:xfrm flipV="1">
            <a:off x="9323560" y="4276558"/>
            <a:ext cx="788313" cy="17737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4841" y="5427579"/>
            <a:ext cx="369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How many possible worlds?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23685" y="3261894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25243" y="409608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61117" y="439553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semantics: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7280442" cy="4729164"/>
          </a:xfrm>
        </p:spPr>
        <p:txBody>
          <a:bodyPr/>
          <a:lstStyle/>
          <a:p>
            <a:r>
              <a:rPr lang="en-US" dirty="0"/>
              <a:t>A term refers to an object; it can be</a:t>
            </a:r>
          </a:p>
          <a:p>
            <a:pPr lvl="1"/>
            <a:r>
              <a:rPr lang="en-US" dirty="0"/>
              <a:t>A constant symbol, e.g., </a:t>
            </a:r>
            <a:r>
              <a:rPr lang="en-US" dirty="0">
                <a:solidFill>
                  <a:srgbClr val="CC00CC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C00CC"/>
                </a:solidFill>
              </a:rPr>
              <a:t> B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CC00CC"/>
                </a:solidFill>
              </a:rPr>
              <a:t>EvilKingJohn</a:t>
            </a:r>
            <a:endParaRPr lang="en-US" dirty="0">
              <a:solidFill>
                <a:srgbClr val="CC00CC"/>
              </a:solidFill>
            </a:endParaRPr>
          </a:p>
          <a:p>
            <a:pPr lvl="2"/>
            <a:r>
              <a:rPr lang="en-US" dirty="0"/>
              <a:t>The possible world fixes these referents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function symbol with terms as arguments, e.g., 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 err="1">
                <a:solidFill>
                  <a:srgbClr val="CC00CC"/>
                </a:solidFill>
              </a:rPr>
              <a:t>EvilKingJohn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possible world specifies the value of the function, given the referents of the terms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 err="1">
                <a:solidFill>
                  <a:srgbClr val="CC00CC"/>
                </a:solidFill>
              </a:rPr>
              <a:t>EvilKingJohn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-&gt; 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-&gt;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3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logical variable, e.g., </a:t>
            </a:r>
            <a:r>
              <a:rPr lang="en-US" dirty="0">
                <a:solidFill>
                  <a:srgbClr val="CC00CC"/>
                </a:solidFill>
              </a:rPr>
              <a:t>x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(more later)</a:t>
            </a:r>
            <a:endParaRPr lang="en-US" dirty="0">
              <a:solidFill>
                <a:srgbClr val="CC00CC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2937" y="1403693"/>
            <a:ext cx="322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00CC"/>
                </a:solidFill>
              </a:rPr>
              <a:t>A     B     </a:t>
            </a:r>
            <a:r>
              <a:rPr lang="en-US" sz="2400" dirty="0" err="1">
                <a:solidFill>
                  <a:srgbClr val="CC00CC"/>
                </a:solidFill>
              </a:rPr>
              <a:t>EvilKingJohn</a:t>
            </a:r>
            <a:endParaRPr lang="en-US" sz="2400" dirty="0">
              <a:solidFill>
                <a:srgbClr val="CC00C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49359" y="2419684"/>
            <a:ext cx="3048000" cy="30480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44516" y="3288632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432705" y="4122821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5"/>
            <a:endCxn id="7" idx="1"/>
          </p:cNvCxnSpPr>
          <p:nvPr/>
        </p:nvCxnSpPr>
        <p:spPr>
          <a:xfrm>
            <a:off x="9606961" y="3551077"/>
            <a:ext cx="870773" cy="616773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6"/>
            <a:endCxn id="7" idx="0"/>
          </p:cNvCxnSpPr>
          <p:nvPr/>
        </p:nvCxnSpPr>
        <p:spPr>
          <a:xfrm>
            <a:off x="9651990" y="3442369"/>
            <a:ext cx="934452" cy="680452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13" idx="0"/>
            <a:endCxn id="6" idx="4"/>
          </p:cNvCxnSpPr>
          <p:nvPr/>
        </p:nvCxnSpPr>
        <p:spPr>
          <a:xfrm rot="16200000" flipV="1">
            <a:off x="9110570" y="3983790"/>
            <a:ext cx="812799" cy="3743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43464" y="1831474"/>
            <a:ext cx="628315" cy="13234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748200" y="1844840"/>
            <a:ext cx="227265" cy="21656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381947" y="4408905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7" idx="3"/>
            <a:endCxn id="13" idx="6"/>
          </p:cNvCxnSpPr>
          <p:nvPr/>
        </p:nvCxnSpPr>
        <p:spPr>
          <a:xfrm rot="5400000">
            <a:off x="9994890" y="4079798"/>
            <a:ext cx="177376" cy="788313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7"/>
            <a:endCxn id="7" idx="2"/>
          </p:cNvCxnSpPr>
          <p:nvPr/>
        </p:nvCxnSpPr>
        <p:spPr>
          <a:xfrm flipV="1">
            <a:off x="9644392" y="4276558"/>
            <a:ext cx="788313" cy="17737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44517" y="3261894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6075" y="409608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81949" y="439553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531674" y="1818105"/>
            <a:ext cx="1029369" cy="2085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84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semantics: Atomic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397002"/>
            <a:ext cx="8630654" cy="4729164"/>
          </a:xfrm>
        </p:spPr>
        <p:txBody>
          <a:bodyPr/>
          <a:lstStyle/>
          <a:p>
            <a:r>
              <a:rPr lang="en-US" dirty="0"/>
              <a:t>An atomic sentence is an elementary  proposition (</a:t>
            </a:r>
            <a:r>
              <a:rPr lang="en-US" dirty="0" err="1"/>
              <a:t>cf</a:t>
            </a:r>
            <a:r>
              <a:rPr lang="en-US" dirty="0"/>
              <a:t> symbols in PL)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predicate symbol with terms as arguments,       e.g., </a:t>
            </a:r>
            <a:r>
              <a:rPr lang="en-US" dirty="0">
                <a:solidFill>
                  <a:srgbClr val="0000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(A,</a:t>
            </a:r>
            <a:r>
              <a:rPr lang="en-US" dirty="0">
                <a:solidFill>
                  <a:srgbClr val="008000"/>
                </a:solidFill>
              </a:rPr>
              <a:t> BFF</a:t>
            </a:r>
            <a:r>
              <a:rPr lang="en-US" dirty="0">
                <a:solidFill>
                  <a:srgbClr val="CC00CC"/>
                </a:solidFill>
              </a:rPr>
              <a:t>(B))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True </a:t>
            </a:r>
            <a:r>
              <a:rPr lang="en-US" dirty="0" err="1">
                <a:solidFill>
                  <a:schemeClr val="tx2"/>
                </a:solidFill>
              </a:rPr>
              <a:t>iff</a:t>
            </a:r>
            <a:r>
              <a:rPr lang="en-US" dirty="0">
                <a:solidFill>
                  <a:schemeClr val="tx2"/>
                </a:solidFill>
              </a:rPr>
              <a:t> the objects referred to by the terms are                  in the relation referred to by the predicate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(A,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(B)) </a:t>
            </a:r>
            <a:r>
              <a:rPr lang="en-US" dirty="0">
                <a:solidFill>
                  <a:schemeClr val="tx2"/>
                </a:solidFill>
              </a:rPr>
              <a:t>-&gt; </a:t>
            </a:r>
            <a:r>
              <a:rPr lang="en-US" dirty="0">
                <a:solidFill>
                  <a:srgbClr val="0000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j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dirty="0">
                <a:solidFill>
                  <a:schemeClr val="tx2"/>
                </a:solidFill>
              </a:rPr>
              <a:t>-&gt; </a:t>
            </a:r>
            <a:r>
              <a:rPr lang="en-US" dirty="0">
                <a:solidFill>
                  <a:srgbClr val="0000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chemeClr val="tx2"/>
                </a:solidFill>
              </a:rPr>
              <a:t>-&gt;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F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 equality between terms, e.g., 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(B)))=B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True </a:t>
            </a:r>
            <a:r>
              <a:rPr lang="en-US" dirty="0" err="1">
                <a:solidFill>
                  <a:schemeClr val="tx2"/>
                </a:solidFill>
              </a:rPr>
              <a:t>iff</a:t>
            </a:r>
            <a:r>
              <a:rPr lang="en-US" dirty="0">
                <a:solidFill>
                  <a:schemeClr val="tx2"/>
                </a:solidFill>
              </a:rPr>
              <a:t> the terms refer to the same objects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(B)))=B </a:t>
            </a:r>
            <a:r>
              <a:rPr lang="en-US" dirty="0">
                <a:solidFill>
                  <a:schemeClr val="tx2"/>
                </a:solidFill>
              </a:rPr>
              <a:t>-&gt; 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)))=</a:t>
            </a:r>
            <a:r>
              <a:rPr lang="en-US" b="1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-&gt; 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))=</a:t>
            </a:r>
            <a:r>
              <a:rPr lang="en-US" b="1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-&gt; </a:t>
            </a:r>
            <a:r>
              <a:rPr lang="en-US" dirty="0">
                <a:solidFill>
                  <a:srgbClr val="008000"/>
                </a:solidFill>
              </a:rPr>
              <a:t>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)=</a:t>
            </a:r>
            <a:r>
              <a:rPr lang="en-US" b="1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-&gt; </a:t>
            </a:r>
            <a:r>
              <a:rPr lang="en-US" b="1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=</a:t>
            </a:r>
            <a:r>
              <a:rPr lang="en-US" b="1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-&gt;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endParaRPr lang="en-US" dirty="0">
              <a:solidFill>
                <a:srgbClr val="CC00CC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2937" y="1403693"/>
            <a:ext cx="322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00CC"/>
                </a:solidFill>
              </a:rPr>
              <a:t>A     B     </a:t>
            </a:r>
            <a:r>
              <a:rPr lang="en-US" sz="2400" dirty="0" err="1">
                <a:solidFill>
                  <a:srgbClr val="CC00CC"/>
                </a:solidFill>
              </a:rPr>
              <a:t>EvilKingJohn</a:t>
            </a:r>
            <a:endParaRPr lang="en-US" sz="2400" dirty="0">
              <a:solidFill>
                <a:srgbClr val="CC00C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49359" y="2419684"/>
            <a:ext cx="3048000" cy="30480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44516" y="3288632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432705" y="4122821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5"/>
            <a:endCxn id="7" idx="1"/>
          </p:cNvCxnSpPr>
          <p:nvPr/>
        </p:nvCxnSpPr>
        <p:spPr>
          <a:xfrm>
            <a:off x="9606961" y="3551077"/>
            <a:ext cx="870773" cy="616773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6"/>
            <a:endCxn id="7" idx="0"/>
          </p:cNvCxnSpPr>
          <p:nvPr/>
        </p:nvCxnSpPr>
        <p:spPr>
          <a:xfrm>
            <a:off x="9651990" y="3442369"/>
            <a:ext cx="934452" cy="680452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13" idx="0"/>
            <a:endCxn id="6" idx="4"/>
          </p:cNvCxnSpPr>
          <p:nvPr/>
        </p:nvCxnSpPr>
        <p:spPr>
          <a:xfrm rot="16200000" flipV="1">
            <a:off x="9110570" y="3983790"/>
            <a:ext cx="812799" cy="3743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43464" y="1831474"/>
            <a:ext cx="628315" cy="13234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748200" y="1844840"/>
            <a:ext cx="227265" cy="21656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381947" y="4408905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7" idx="3"/>
            <a:endCxn id="13" idx="6"/>
          </p:cNvCxnSpPr>
          <p:nvPr/>
        </p:nvCxnSpPr>
        <p:spPr>
          <a:xfrm rot="5400000">
            <a:off x="9994890" y="4079798"/>
            <a:ext cx="177376" cy="788313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7"/>
            <a:endCxn id="7" idx="2"/>
          </p:cNvCxnSpPr>
          <p:nvPr/>
        </p:nvCxnSpPr>
        <p:spPr>
          <a:xfrm flipV="1">
            <a:off x="9644392" y="4276558"/>
            <a:ext cx="788313" cy="17737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44517" y="3261894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6075" y="409608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81949" y="439553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531674" y="1818105"/>
            <a:ext cx="1029369" cy="2085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7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semantics: Complex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7480968" cy="4729164"/>
          </a:xfrm>
        </p:spPr>
        <p:txBody>
          <a:bodyPr/>
          <a:lstStyle/>
          <a:p>
            <a:r>
              <a:rPr lang="en-US" dirty="0"/>
              <a:t>Sentences with logical connectives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</a:t>
            </a:r>
            <a:r>
              <a:rPr lang="en-US" dirty="0">
                <a:sym typeface="Symbol"/>
              </a:rPr>
              <a:t>,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</a:p>
          <a:p>
            <a:r>
              <a:rPr lang="en-US" dirty="0"/>
              <a:t>Sentences with universal or existential quantifiers, e.g.,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x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(x,</a:t>
            </a:r>
            <a:r>
              <a:rPr lang="en-US" dirty="0">
                <a:solidFill>
                  <a:srgbClr val="008000"/>
                </a:solidFill>
              </a:rPr>
              <a:t> BFF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(x))</a:t>
            </a:r>
          </a:p>
          <a:p>
            <a:pPr lvl="2"/>
            <a:r>
              <a:rPr lang="en-US" dirty="0">
                <a:solidFill>
                  <a:srgbClr val="000000"/>
                </a:solidFill>
                <a:sym typeface="Symbol"/>
              </a:rPr>
              <a:t>True in world w </a:t>
            </a:r>
            <a:r>
              <a:rPr lang="en-US" dirty="0" err="1">
                <a:solidFill>
                  <a:srgbClr val="000000"/>
                </a:solidFill>
                <a:sym typeface="Symbol"/>
              </a:rPr>
              <a:t>iff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true in </a:t>
            </a:r>
            <a:r>
              <a:rPr lang="en-US" b="1" i="1" dirty="0">
                <a:solidFill>
                  <a:srgbClr val="0000FF"/>
                </a:solidFill>
                <a:sym typeface="Symbol"/>
              </a:rPr>
              <a:t>all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extensions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of w where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refers to an object in w</a:t>
            </a:r>
          </a:p>
          <a:p>
            <a:pPr lvl="3"/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1</a:t>
            </a:r>
            <a:r>
              <a:rPr lang="en-US" dirty="0">
                <a:solidFill>
                  <a:srgbClr val="000000"/>
                </a:solidFill>
                <a:sym typeface="Symbol"/>
              </a:rPr>
              <a:t>: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 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ea"/>
                <a:cs typeface="+mn-cs"/>
                <a:sym typeface="Symbol"/>
              </a:rPr>
              <a:t>T</a:t>
            </a:r>
          </a:p>
          <a:p>
            <a:pPr lvl="3"/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/>
              </a:rPr>
              <a:t>: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 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T</a:t>
            </a:r>
            <a:endParaRPr lang="en-US" dirty="0">
              <a:solidFill>
                <a:srgbClr val="000000"/>
              </a:solidFill>
              <a:sym typeface="Symbol"/>
            </a:endParaRPr>
          </a:p>
          <a:p>
            <a:pPr lvl="3"/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3</a:t>
            </a:r>
            <a:r>
              <a:rPr lang="en-US" dirty="0">
                <a:solidFill>
                  <a:srgbClr val="000000"/>
                </a:solidFill>
                <a:sym typeface="Symbol"/>
              </a:rPr>
              <a:t>: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 BFF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dirty="0">
                <a:solidFill>
                  <a:srgbClr val="3333FF"/>
                </a:solidFill>
              </a:rPr>
              <a:t>Knows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latin typeface="+mn-lt"/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-&gt; </a:t>
            </a:r>
            <a:r>
              <a:rPr lang="en-US" b="1" dirty="0">
                <a:solidFill>
                  <a:srgbClr val="000000"/>
                </a:solidFill>
                <a:latin typeface="+mn-lt"/>
                <a:sym typeface="Symbol"/>
              </a:rPr>
              <a:t>F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2937" y="1403693"/>
            <a:ext cx="322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00CC"/>
                </a:solidFill>
              </a:rPr>
              <a:t>A     B     </a:t>
            </a:r>
            <a:r>
              <a:rPr lang="en-US" sz="2400" dirty="0" err="1">
                <a:solidFill>
                  <a:srgbClr val="CC00CC"/>
                </a:solidFill>
              </a:rPr>
              <a:t>EvilKingJohn</a:t>
            </a:r>
            <a:endParaRPr lang="en-US" sz="2400" dirty="0">
              <a:solidFill>
                <a:srgbClr val="CC00C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49359" y="2419684"/>
            <a:ext cx="3048000" cy="30480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44516" y="3288632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432705" y="4122821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5"/>
            <a:endCxn id="7" idx="1"/>
          </p:cNvCxnSpPr>
          <p:nvPr/>
        </p:nvCxnSpPr>
        <p:spPr>
          <a:xfrm>
            <a:off x="9606961" y="3551077"/>
            <a:ext cx="870773" cy="616773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6"/>
            <a:endCxn id="7" idx="0"/>
          </p:cNvCxnSpPr>
          <p:nvPr/>
        </p:nvCxnSpPr>
        <p:spPr>
          <a:xfrm>
            <a:off x="9651990" y="3442369"/>
            <a:ext cx="934452" cy="680452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13" idx="0"/>
            <a:endCxn id="6" idx="4"/>
          </p:cNvCxnSpPr>
          <p:nvPr/>
        </p:nvCxnSpPr>
        <p:spPr>
          <a:xfrm rot="16200000" flipV="1">
            <a:off x="9110570" y="3983790"/>
            <a:ext cx="812799" cy="3743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43464" y="1831474"/>
            <a:ext cx="628315" cy="13234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748200" y="1844840"/>
            <a:ext cx="227265" cy="21656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381947" y="4408905"/>
            <a:ext cx="307474" cy="30747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7" idx="3"/>
            <a:endCxn id="13" idx="6"/>
          </p:cNvCxnSpPr>
          <p:nvPr/>
        </p:nvCxnSpPr>
        <p:spPr>
          <a:xfrm rot="5400000">
            <a:off x="9994890" y="4079798"/>
            <a:ext cx="177376" cy="788313"/>
          </a:xfrm>
          <a:prstGeom prst="curvedConnector2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7"/>
            <a:endCxn id="7" idx="2"/>
          </p:cNvCxnSpPr>
          <p:nvPr/>
        </p:nvCxnSpPr>
        <p:spPr>
          <a:xfrm flipV="1">
            <a:off x="9644392" y="4276558"/>
            <a:ext cx="788313" cy="17737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44517" y="3261894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6075" y="409608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81949" y="439553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531674" y="1818105"/>
            <a:ext cx="1029369" cy="2085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62899</TotalTime>
  <Words>1623</Words>
  <Application>Microsoft Macintosh PowerPoint</Application>
  <PresentationFormat>Widescreen</PresentationFormat>
  <Paragraphs>151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dan-berkeley-nlp-v1</vt:lpstr>
      <vt:lpstr>CS 188: Artificial Intelligence </vt:lpstr>
      <vt:lpstr>Spectrum of representations</vt:lpstr>
      <vt:lpstr>Expressive power</vt:lpstr>
      <vt:lpstr>Possible worlds</vt:lpstr>
      <vt:lpstr>Possible worlds</vt:lpstr>
      <vt:lpstr>Possible worlds</vt:lpstr>
      <vt:lpstr>Syntax and semantics: Terms</vt:lpstr>
      <vt:lpstr>Syntax and semantics: Atomic sentences</vt:lpstr>
      <vt:lpstr>Syntax and semantics: Complex sentences</vt:lpstr>
      <vt:lpstr>Syntax and semantics: Complex sentences</vt:lpstr>
      <vt:lpstr>Fun with sentences</vt:lpstr>
      <vt:lpstr>More fun with sentences</vt:lpstr>
      <vt:lpstr>Inference in FOL</vt:lpstr>
      <vt:lpstr>Inference in FOL: Propositionalization</vt:lpstr>
      <vt:lpstr>Inference in FOL: Lifted inference</vt:lpstr>
      <vt:lpstr>Summary,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2345</cp:revision>
  <cp:lastPrinted>2014-01-30T19:57:00Z</cp:lastPrinted>
  <dcterms:created xsi:type="dcterms:W3CDTF">2004-08-27T04:16:05Z</dcterms:created>
  <dcterms:modified xsi:type="dcterms:W3CDTF">2021-02-15T06:21:56Z</dcterms:modified>
</cp:coreProperties>
</file>