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37"/>
  </p:notesMasterIdLst>
  <p:handoutMasterIdLst>
    <p:handoutMasterId r:id="rId38"/>
  </p:handoutMasterIdLst>
  <p:sldIdLst>
    <p:sldId id="666" r:id="rId2"/>
    <p:sldId id="667" r:id="rId3"/>
    <p:sldId id="331" r:id="rId4"/>
    <p:sldId id="334" r:id="rId5"/>
    <p:sldId id="668" r:id="rId6"/>
    <p:sldId id="332" r:id="rId7"/>
    <p:sldId id="315" r:id="rId8"/>
    <p:sldId id="669" r:id="rId9"/>
    <p:sldId id="670" r:id="rId10"/>
    <p:sldId id="324" r:id="rId11"/>
    <p:sldId id="671" r:id="rId12"/>
    <p:sldId id="665" r:id="rId13"/>
    <p:sldId id="455" r:id="rId14"/>
    <p:sldId id="390" r:id="rId15"/>
    <p:sldId id="303" r:id="rId16"/>
    <p:sldId id="305" r:id="rId17"/>
    <p:sldId id="450" r:id="rId18"/>
    <p:sldId id="449" r:id="rId19"/>
    <p:sldId id="430" r:id="rId20"/>
    <p:sldId id="311" r:id="rId21"/>
    <p:sldId id="312" r:id="rId22"/>
    <p:sldId id="333" r:id="rId23"/>
    <p:sldId id="355" r:id="rId24"/>
    <p:sldId id="451" r:id="rId25"/>
    <p:sldId id="335" r:id="rId26"/>
    <p:sldId id="452" r:id="rId27"/>
    <p:sldId id="436" r:id="rId28"/>
    <p:sldId id="336" r:id="rId29"/>
    <p:sldId id="337" r:id="rId30"/>
    <p:sldId id="338" r:id="rId31"/>
    <p:sldId id="398" r:id="rId32"/>
    <p:sldId id="395" r:id="rId33"/>
    <p:sldId id="396" r:id="rId34"/>
    <p:sldId id="397" r:id="rId35"/>
    <p:sldId id="454" r:id="rId36"/>
  </p:sldIdLst>
  <p:sldSz cx="12192000" cy="6858000"/>
  <p:notesSz cx="7315200" cy="9601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333FF"/>
    <a:srgbClr val="CC00CC"/>
    <a:srgbClr val="80EFFF"/>
    <a:srgbClr val="FFFF00"/>
    <a:srgbClr val="FF3300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9" autoAdjust="0"/>
    <p:restoredTop sz="95714" autoAdjust="0"/>
  </p:normalViewPr>
  <p:slideViewPr>
    <p:cSldViewPr>
      <p:cViewPr>
        <p:scale>
          <a:sx n="100" d="100"/>
          <a:sy n="100" d="100"/>
        </p:scale>
        <p:origin x="496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576A76-EAAE-494F-9F7F-EC8DD1141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93E6AE6-BA58-4D01-BFA7-9066FA1B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6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0F13DAB-E8A7-49D8-9B00-67FF064195A2}" type="slidenum">
              <a:rPr lang="en-US" sz="1300"/>
              <a:pPr eaLnBrk="1" hangingPunct="1"/>
              <a:t>20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this model simpler (no reason for fan-in constraint)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DBA-8484-455D-B245-CB37572A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F2AE3-E00A-49E3-84D4-020B69DE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293A6-559F-4294-A2FB-84D948A6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BBA2E-7FD9-46B8-A226-C36B49A97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1409C-11F8-4378-A9C8-ED515D87E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F41DF-D8B8-41F6-9DEF-CF73457948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CC272-083A-4C84-813A-D9CF7008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4DA-79AF-4B05-95C9-B7F6D7E3A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D908-86D3-45AB-ADF7-3B2458B2F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54A4C-ECA7-4D89-B689-5883706A9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13666-7D53-408E-8CAE-D86E2DAC0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41FC258-4C93-4B3A-BC1B-47590C715D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 Syntax and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8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1193799"/>
          </a:xfrm>
        </p:spPr>
        <p:txBody>
          <a:bodyPr/>
          <a:lstStyle/>
          <a:p>
            <a:r>
              <a:rPr lang="en-US" sz="2400" b="1" i="1" dirty="0">
                <a:solidFill>
                  <a:srgbClr val="0000FF"/>
                </a:solidFill>
              </a:rPr>
              <a:t>Every variable is conditionally independent of its non-descendants given its parents</a:t>
            </a:r>
          </a:p>
          <a:p>
            <a:r>
              <a:rPr lang="en-US" sz="2400" dirty="0"/>
              <a:t>Conditional independence semantics &lt;=&gt; global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nondescendant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59" y="2451100"/>
            <a:ext cx="4753841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9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blanket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12192000" cy="1117599"/>
          </a:xfrm>
        </p:spPr>
        <p:txBody>
          <a:bodyPr/>
          <a:lstStyle/>
          <a:p>
            <a:r>
              <a:rPr lang="en-US" sz="2400" dirty="0"/>
              <a:t>A variable’s Markov blanket consists of parents, children, children’s other parents</a:t>
            </a:r>
          </a:p>
          <a:p>
            <a:r>
              <a:rPr lang="en-US" sz="2400" b="1" i="1" dirty="0">
                <a:solidFill>
                  <a:srgbClr val="0000FF"/>
                </a:solidFill>
              </a:rPr>
              <a:t>Every variable is conditionally independent of all other variables given its Markov blanket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markov-blanke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362200"/>
            <a:ext cx="433514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397001"/>
            <a:ext cx="7010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and conditional independence are important forms of probabilistic knowledge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 net encode joint distributions efficiently by taking advantage of conditional independence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Global joint probability = product of local conditionals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causality =&gt; exponential reduction in total size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367" y="1524000"/>
            <a:ext cx="5332633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5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 Nets: Exact Inference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33600"/>
            <a:ext cx="6886665" cy="352516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43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Stuart Russell and Dawn Song --- 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66507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 Nets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0" y="1447800"/>
            <a:ext cx="6324600" cy="4729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Part I: Representation</a:t>
            </a:r>
          </a:p>
          <a:p>
            <a:pPr lvl="6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4"/>
            <a:endParaRPr lang="en-US" sz="200" dirty="0">
              <a:latin typeface="Calibri"/>
              <a:ea typeface="ＭＳ Ｐゴシック" pitchFamily="34" charset="-128"/>
              <a:cs typeface="Calibri"/>
            </a:endParaRPr>
          </a:p>
          <a:p>
            <a:pPr lvl="8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4"/>
            <a:endParaRPr lang="en-US" sz="2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Part II: Exact inference</a:t>
            </a:r>
          </a:p>
          <a:p>
            <a:pPr lvl="7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Enumeration (always exponential complexity)</a:t>
            </a:r>
          </a:p>
          <a:p>
            <a:pPr lvl="6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Variable elimination (worst-case exponential complexity, often better)</a:t>
            </a:r>
          </a:p>
          <a:p>
            <a:pPr lvl="6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Inference is NP-hard in general</a:t>
            </a:r>
          </a:p>
          <a:p>
            <a:pPr lvl="5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Part III: Approximate Inference</a:t>
            </a: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3"/>
            <a:endParaRPr lang="en-US" sz="2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Later: Learning Bayes nets from data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00800" y="1447801"/>
            <a:ext cx="5410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Examples:</a:t>
            </a:r>
          </a:p>
          <a:p>
            <a:pPr lvl="8">
              <a:lnSpc>
                <a:spcPct val="9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Posterior marginal probability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Q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,..,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000" i="1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E.g., what disease might I have?</a:t>
            </a: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Most likely explanation:</a:t>
            </a:r>
          </a:p>
          <a:p>
            <a:pPr lvl="2">
              <a:lnSpc>
                <a:spcPct val="90000"/>
              </a:lnSpc>
            </a:pPr>
            <a:r>
              <a:rPr lang="en-US" sz="2000" dirty="0" err="1">
                <a:solidFill>
                  <a:srgbClr val="CC00CC"/>
                </a:solidFill>
                <a:sym typeface="Symbol"/>
              </a:rPr>
              <a:t>argmax</a:t>
            </a:r>
            <a:r>
              <a:rPr lang="en-US" sz="2800" i="1" baseline="-25000" dirty="0" err="1">
                <a:solidFill>
                  <a:srgbClr val="CC00CC"/>
                </a:solidFill>
                <a:sym typeface="Symbol"/>
              </a:rPr>
              <a:t>q,r,s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Q=</a:t>
            </a:r>
            <a:r>
              <a:rPr lang="en-US" sz="2000" i="1" dirty="0" err="1">
                <a:solidFill>
                  <a:srgbClr val="CC00CC"/>
                </a:solidFill>
                <a:sym typeface="Symbol"/>
              </a:rPr>
              <a:t>q,R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sz="2000" i="1" dirty="0" err="1">
                <a:solidFill>
                  <a:srgbClr val="CC00CC"/>
                </a:solidFill>
                <a:sym typeface="Symbol"/>
              </a:rPr>
              <a:t>r,S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=s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,..,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000" i="1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E.g., what did he say?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 </a:t>
            </a: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Inference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5410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Inference: calculating some useful quantity from a probability model (joint probability distribution)</a:t>
            </a:r>
          </a:p>
          <a:p>
            <a:pPr lvl="8">
              <a:lnSpc>
                <a:spcPct val="9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4532390"/>
            <a:ext cx="9601200" cy="231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Inference by Enumeration in Bayes Net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91400" cy="4173191"/>
          </a:xfrm>
        </p:spPr>
        <p:txBody>
          <a:bodyPr/>
          <a:lstStyle/>
          <a:p>
            <a:pPr marL="3200240" lvl="7" indent="0">
              <a:buNone/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Reminder of inference by enumeration: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Any probability of interest can be computed by summing entries from the joint distribution: </a:t>
            </a:r>
            <a:r>
              <a:rPr lang="en-US" sz="2000" dirty="0">
                <a:solidFill>
                  <a:srgbClr val="BD00B0"/>
                </a:solidFill>
                <a:latin typeface="Calibri"/>
                <a:cs typeface="Calibri"/>
              </a:rPr>
              <a:t>P(</a:t>
            </a:r>
            <a:r>
              <a:rPr lang="en-US" sz="2000" b="1" i="1" dirty="0">
                <a:solidFill>
                  <a:srgbClr val="BD00B0"/>
                </a:solidFill>
                <a:latin typeface="Calibri"/>
                <a:cs typeface="Calibri"/>
              </a:rPr>
              <a:t>Q </a:t>
            </a:r>
            <a:r>
              <a:rPr lang="en-US" sz="2000" dirty="0">
                <a:solidFill>
                  <a:srgbClr val="BD00B0"/>
                </a:solidFill>
                <a:latin typeface="Calibri"/>
                <a:cs typeface="Calibri"/>
              </a:rPr>
              <a:t>|</a:t>
            </a:r>
            <a:r>
              <a:rPr lang="en-US" sz="2000" b="1" dirty="0">
                <a:solidFill>
                  <a:srgbClr val="BD00B0"/>
                </a:solidFill>
                <a:latin typeface="Calibri"/>
                <a:cs typeface="Calibri"/>
              </a:rPr>
              <a:t> </a:t>
            </a:r>
            <a:r>
              <a:rPr lang="en-US" sz="2000" b="1" i="1" dirty="0">
                <a:solidFill>
                  <a:srgbClr val="BD00B0"/>
                </a:solidFill>
                <a:latin typeface="Calibri"/>
                <a:cs typeface="Calibri"/>
              </a:rPr>
              <a:t>e</a:t>
            </a:r>
            <a:r>
              <a:rPr lang="en-US" sz="2000" dirty="0">
                <a:solidFill>
                  <a:srgbClr val="BD00B0"/>
                </a:solidFill>
                <a:latin typeface="Calibri"/>
                <a:cs typeface="Calibri"/>
              </a:rPr>
              <a:t>)</a:t>
            </a:r>
            <a:r>
              <a:rPr lang="en-US" sz="2000" b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= 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2000" dirty="0">
                <a:solidFill>
                  <a:srgbClr val="CC00CC"/>
                </a:solidFill>
              </a:rPr>
              <a:t>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1800" b="1" i="1" baseline="-25000" dirty="0">
                <a:solidFill>
                  <a:srgbClr val="BD00B0"/>
                </a:solidFill>
                <a:sym typeface="Symbol"/>
              </a:rPr>
              <a:t>h</a:t>
            </a:r>
            <a:r>
              <a:rPr lang="en-US" sz="1800" dirty="0">
                <a:solidFill>
                  <a:srgbClr val="BD00B0"/>
                </a:solidFill>
                <a:sym typeface="Symbol"/>
              </a:rPr>
              <a:t>  </a:t>
            </a:r>
            <a:r>
              <a:rPr lang="en-US" sz="2000" dirty="0">
                <a:solidFill>
                  <a:srgbClr val="BD00B0"/>
                </a:solidFill>
                <a:latin typeface="Calibri"/>
                <a:cs typeface="Calibri"/>
              </a:rPr>
              <a:t>P(</a:t>
            </a:r>
            <a:r>
              <a:rPr lang="en-US" sz="2000" b="1" i="1" dirty="0">
                <a:solidFill>
                  <a:srgbClr val="BD00B0"/>
                </a:solidFill>
                <a:latin typeface="Calibri"/>
                <a:cs typeface="Calibri"/>
              </a:rPr>
              <a:t>Q</a:t>
            </a:r>
            <a:r>
              <a:rPr lang="en-US" sz="2000" i="1" dirty="0">
                <a:solidFill>
                  <a:srgbClr val="BD00B0"/>
                </a:solidFill>
                <a:latin typeface="Calibri"/>
                <a:cs typeface="Calibri"/>
              </a:rPr>
              <a:t> , </a:t>
            </a:r>
            <a:r>
              <a:rPr lang="en-US" sz="2000" b="1" i="1" dirty="0">
                <a:solidFill>
                  <a:srgbClr val="BD00B0"/>
                </a:solidFill>
                <a:latin typeface="Calibri"/>
                <a:cs typeface="Calibri"/>
              </a:rPr>
              <a:t>h</a:t>
            </a:r>
            <a:r>
              <a:rPr lang="en-US" sz="2000" dirty="0">
                <a:solidFill>
                  <a:srgbClr val="BD00B0"/>
                </a:solidFill>
                <a:latin typeface="Calibri"/>
                <a:cs typeface="Calibri"/>
              </a:rPr>
              <a:t>,</a:t>
            </a:r>
            <a:r>
              <a:rPr lang="en-US" sz="2000" baseline="-25000" dirty="0">
                <a:solidFill>
                  <a:srgbClr val="BD00B0"/>
                </a:solidFill>
                <a:latin typeface="Calibri"/>
                <a:cs typeface="Calibri"/>
              </a:rPr>
              <a:t> </a:t>
            </a:r>
            <a:r>
              <a:rPr lang="en-US" sz="2000" b="1" i="1" dirty="0">
                <a:solidFill>
                  <a:srgbClr val="BD00B0"/>
                </a:solidFill>
                <a:latin typeface="Calibri"/>
                <a:cs typeface="Calibri"/>
              </a:rPr>
              <a:t>e</a:t>
            </a:r>
            <a:r>
              <a:rPr lang="en-US" sz="2000" dirty="0">
                <a:solidFill>
                  <a:srgbClr val="BD00B0"/>
                </a:solidFill>
                <a:latin typeface="Calibri"/>
                <a:cs typeface="Calibri"/>
              </a:rPr>
              <a:t>)</a:t>
            </a: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Entries from the joint distribution can be obtained from a BN by multiplying the corresponding conditional probabilities</a:t>
            </a:r>
          </a:p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 |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,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e,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a,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</a:p>
          <a:p>
            <a:r>
              <a:rPr lang="en-US" sz="2400" b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/>
              </a:rPr>
              <a:t>                   =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e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dirty="0" err="1">
                <a:solidFill>
                  <a:srgbClr val="CC00CC"/>
                </a:solidFill>
              </a:rPr>
              <a:t>a|</a:t>
            </a:r>
            <a:r>
              <a:rPr lang="en-US" sz="2400" i="1" dirty="0" err="1">
                <a:solidFill>
                  <a:srgbClr val="CC00CC"/>
                </a:solidFill>
              </a:rPr>
              <a:t>B</a:t>
            </a:r>
            <a:r>
              <a:rPr lang="en-US" sz="2400" dirty="0" err="1">
                <a:solidFill>
                  <a:srgbClr val="CC00CC"/>
                </a:solidFill>
              </a:rPr>
              <a:t>,</a:t>
            </a:r>
            <a:r>
              <a:rPr lang="en-US" sz="2400" i="1" dirty="0" err="1">
                <a:solidFill>
                  <a:srgbClr val="CC00CC"/>
                </a:solidFill>
              </a:rPr>
              <a:t>e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i="1" dirty="0">
                <a:solidFill>
                  <a:srgbClr val="CC00CC"/>
                </a:solidFill>
              </a:rPr>
              <a:t> 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m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r>
              <a:rPr lang="en-US" sz="24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So inference in Bayes nets means computing sums of products of numbers: sounds easy!!</a:t>
            </a:r>
          </a:p>
          <a:p>
            <a:r>
              <a:rPr lang="en-US" sz="24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Problem: sums of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ea typeface="ＭＳ Ｐゴシック" pitchFamily="34" charset="-128"/>
                <a:cs typeface="Calibri"/>
              </a:rPr>
              <a:t>exponentially many</a:t>
            </a:r>
            <a:r>
              <a:rPr lang="en-US" sz="24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 products!</a:t>
            </a:r>
          </a:p>
          <a:p>
            <a:endParaRPr lang="en-US" sz="2400" b="1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8360174" y="1303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10468306" y="1303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457653" y="2415866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10583206" y="3670658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8527913" y="3670658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4" name="AutoShape 6"/>
          <p:cNvCxnSpPr>
            <a:cxnSpLocks noChangeShapeType="1"/>
            <a:endCxn id="22" idx="1"/>
          </p:cNvCxnSpPr>
          <p:nvPr/>
        </p:nvCxnSpPr>
        <p:spPr bwMode="auto">
          <a:xfrm>
            <a:off x="10111369" y="3072138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6"/>
          <p:cNvCxnSpPr>
            <a:cxnSpLocks noChangeShapeType="1"/>
            <a:endCxn id="23" idx="7"/>
          </p:cNvCxnSpPr>
          <p:nvPr/>
        </p:nvCxnSpPr>
        <p:spPr bwMode="auto">
          <a:xfrm flipH="1">
            <a:off x="9178321" y="3072138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6"/>
          <p:cNvCxnSpPr>
            <a:cxnSpLocks noChangeShapeType="1"/>
            <a:stCxn id="20" idx="3"/>
            <a:endCxn id="21" idx="7"/>
          </p:cNvCxnSpPr>
          <p:nvPr/>
        </p:nvCxnSpPr>
        <p:spPr bwMode="auto">
          <a:xfrm flipH="1">
            <a:off x="10108061" y="1954407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6"/>
          <p:cNvCxnSpPr>
            <a:cxnSpLocks noChangeShapeType="1"/>
            <a:stCxn id="19" idx="5"/>
            <a:endCxn id="21" idx="1"/>
          </p:cNvCxnSpPr>
          <p:nvPr/>
        </p:nvCxnSpPr>
        <p:spPr bwMode="auto">
          <a:xfrm>
            <a:off x="9010582" y="1954407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EB13DF9-977C-234D-8492-C1E85DAC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172173"/>
            <a:ext cx="6639443" cy="1598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43000" y="4876800"/>
            <a:ext cx="1219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5410200"/>
            <a:ext cx="1219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4876800"/>
            <a:ext cx="18288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10600" y="4876800"/>
            <a:ext cx="18288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01200" y="5410200"/>
            <a:ext cx="2362200" cy="381000"/>
          </a:xfrm>
          <a:prstGeom prst="rect">
            <a:avLst/>
          </a:prstGeom>
          <a:solidFill>
            <a:srgbClr val="80E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3800" y="5410200"/>
            <a:ext cx="2362200" cy="381000"/>
          </a:xfrm>
          <a:prstGeom prst="rect">
            <a:avLst/>
          </a:prstGeom>
          <a:solidFill>
            <a:srgbClr val="80E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4876800"/>
            <a:ext cx="1371600" cy="381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7000" y="5410200"/>
            <a:ext cx="1371600" cy="381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785600" cy="4851399"/>
          </a:xfrm>
        </p:spPr>
        <p:txBody>
          <a:bodyPr/>
          <a:lstStyle/>
          <a:p>
            <a:r>
              <a:rPr lang="en-US" dirty="0"/>
              <a:t>Consider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uwy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uwz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uxy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uxz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vwy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vwz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vxy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vxz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16 multiplies, 7 adds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Lots of repeated </a:t>
            </a:r>
            <a:r>
              <a:rPr lang="en-US" dirty="0" err="1">
                <a:solidFill>
                  <a:srgbClr val="000000"/>
                </a:solidFill>
                <a:cs typeface="Calibri" pitchFamily="34" charset="0"/>
              </a:rPr>
              <a:t>subexpressions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!</a:t>
            </a:r>
          </a:p>
          <a:p>
            <a:r>
              <a:rPr lang="en-US" dirty="0"/>
              <a:t>Rewrite as 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u+v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)(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w+x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)(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y+z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2 multiplies, 3 adds</a:t>
            </a:r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) P(e) P(</a:t>
            </a:r>
            <a:r>
              <a:rPr lang="en-US" dirty="0" err="1">
                <a:solidFill>
                  <a:srgbClr val="CC00CC"/>
                </a:solidFill>
              </a:rPr>
              <a:t>a|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r>
              <a:rPr lang="en-US" dirty="0">
                <a:solidFill>
                  <a:srgbClr val="CC00CC"/>
                </a:solidFill>
                <a:cs typeface="Calibri" pitchFamily="34" charset="0"/>
              </a:rPr>
              <a:t>= 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 err="1">
                <a:solidFill>
                  <a:srgbClr val="CC00CC"/>
                </a:solidFill>
              </a:rPr>
              <a:t>a|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 +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 err="1">
                <a:solidFill>
                  <a:srgbClr val="CC00CC"/>
                </a:solidFill>
              </a:rPr>
              <a:t>a|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C00CC"/>
                </a:solidFill>
              </a:rPr>
              <a:t>    + </a:t>
            </a:r>
            <a:r>
              <a:rPr lang="en-US" sz="2800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dirty="0" err="1">
                <a:solidFill>
                  <a:srgbClr val="CC00CC"/>
                </a:solidFill>
              </a:rPr>
              <a:t>a|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j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m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 +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dirty="0" err="1">
                <a:solidFill>
                  <a:srgbClr val="CC00CC"/>
                </a:solidFill>
              </a:rPr>
              <a:t>a|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j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m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sz="2800" dirty="0">
                <a:solidFill>
                  <a:srgbClr val="CC00CC"/>
                </a:solidFill>
                <a:cs typeface="Calibri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Lots of repeated </a:t>
            </a:r>
            <a:r>
              <a:rPr lang="en-US" dirty="0" err="1">
                <a:solidFill>
                  <a:srgbClr val="000000"/>
                </a:solidFill>
                <a:cs typeface="Calibri" pitchFamily="34" charset="0"/>
              </a:rPr>
              <a:t>subexpressions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!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  <a:p>
            <a:pPr marL="457176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elimination: The basic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10210800" cy="4729164"/>
          </a:xfrm>
        </p:spPr>
        <p:txBody>
          <a:bodyPr/>
          <a:lstStyle/>
          <a:p>
            <a:r>
              <a:rPr lang="en-US" dirty="0"/>
              <a:t>Move summations inwards as far as possible</a:t>
            </a:r>
          </a:p>
          <a:p>
            <a:pPr lvl="1"/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rgbClr val="CC00CC"/>
                </a:solidFill>
                <a:sym typeface="Symbol"/>
              </a:rPr>
              <a:t>          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b="1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b="1" i="1" baseline="-25000" dirty="0">
                <a:solidFill>
                  <a:schemeClr val="tx2"/>
                </a:solidFill>
                <a:sym typeface="Symbol"/>
              </a:rPr>
              <a:t>e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b="1" dirty="0">
                <a:solidFill>
                  <a:srgbClr val="000000"/>
                </a:solidFill>
                <a:sym typeface="Symbol"/>
              </a:rPr>
              <a:t></a:t>
            </a:r>
            <a:r>
              <a:rPr lang="en-US" b="1" i="1" baseline="-25000" dirty="0">
                <a:solidFill>
                  <a:srgbClr val="000000"/>
                </a:solidFill>
                <a:sym typeface="Symbol"/>
              </a:rPr>
              <a:t>a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r>
              <a:rPr lang="en-US" dirty="0"/>
              <a:t>Do the calculation from the inside out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I.e., sum over </a:t>
            </a:r>
            <a:r>
              <a:rPr lang="en-US" i="1" dirty="0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first, then sum over 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Problem: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isn’t a single number, it’s a bunch of different numbers depending on the values of 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Solution: use arrays of numbers (of various dimensions) with appropriate operations on them; these are called </a:t>
            </a:r>
            <a:r>
              <a:rPr lang="en-US" b="1" i="1" dirty="0">
                <a:solidFill>
                  <a:srgbClr val="FF0000"/>
                </a:solidFill>
              </a:rPr>
              <a:t>factors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52600"/>
            <a:ext cx="3352800" cy="19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Zoo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43000"/>
            <a:ext cx="8305800" cy="56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4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 Syntax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</a:t>
            </a:r>
            <a:r>
              <a:rPr lang="en-US" sz="2400" i="1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lang="en-US" sz="2800" i="1" baseline="-25000" dirty="0">
                <a:solidFill>
                  <a:srgbClr val="990099"/>
                </a:solidFill>
                <a:latin typeface="Calibri"/>
                <a:cs typeface="Calibri"/>
              </a:rPr>
              <a:t>i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 given its </a:t>
            </a:r>
            <a:r>
              <a:rPr lang="en-US" sz="2400" b="1" i="1" dirty="0">
                <a:solidFill>
                  <a:srgbClr val="3333FF"/>
                </a:solidFill>
                <a:latin typeface="Calibri"/>
                <a:cs typeface="Calibri"/>
              </a:rPr>
              <a:t>parent variables</a:t>
            </a:r>
            <a:r>
              <a:rPr lang="en-US" sz="240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 the graph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b="1" i="1" dirty="0">
                <a:solidFill>
                  <a:srgbClr val="3333FF"/>
                </a:solidFill>
                <a:latin typeface="Calibri"/>
                <a:cs typeface="Calibri"/>
              </a:rPr>
              <a:t>CPT</a:t>
            </a:r>
            <a:r>
              <a:rPr lang="en-US" sz="2000" dirty="0">
                <a:latin typeface="Calibri"/>
                <a:cs typeface="Calibri"/>
              </a:rPr>
              <a:t> (conditional probability table); each row is a distribution for child given values of its parents</a:t>
            </a: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553898" y="3481138"/>
          <a:ext cx="2895600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CC00CC"/>
                          </a:solidFill>
                        </a:rPr>
                        <a:t>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C00CC"/>
                          </a:solidFill>
                        </a:rPr>
                        <a:t>P(</a:t>
                      </a:r>
                      <a:r>
                        <a:rPr lang="en-US" sz="1200" i="1" dirty="0">
                          <a:solidFill>
                            <a:srgbClr val="CC00CC"/>
                          </a:solidFill>
                        </a:rPr>
                        <a:t>C</a:t>
                      </a:r>
                      <a:r>
                        <a:rPr lang="en-US" sz="1400" baseline="-25000" dirty="0">
                          <a:solidFill>
                            <a:srgbClr val="CC00CC"/>
                          </a:solidFill>
                        </a:rPr>
                        <a:t>1,1</a:t>
                      </a:r>
                      <a:r>
                        <a:rPr lang="en-US" sz="1200" dirty="0">
                          <a:solidFill>
                            <a:srgbClr val="CC00CC"/>
                          </a:solidFill>
                        </a:rPr>
                        <a:t> | </a:t>
                      </a:r>
                      <a:r>
                        <a:rPr lang="en-US" sz="1200" i="1" dirty="0">
                          <a:solidFill>
                            <a:srgbClr val="CC00CC"/>
                          </a:solidFill>
                        </a:rPr>
                        <a:t>G</a:t>
                      </a:r>
                      <a:r>
                        <a:rPr lang="en-US" sz="1200" dirty="0">
                          <a:solidFill>
                            <a:srgbClr val="CC00CC"/>
                          </a:solidFill>
                        </a:rPr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g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y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o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(1,1)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3333FF"/>
                          </a:solidFill>
                        </a:rPr>
                        <a:t>0.01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3333FF"/>
                          </a:solidFill>
                        </a:rPr>
                        <a:t>0.1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3333FF"/>
                          </a:solidFill>
                        </a:rPr>
                        <a:t>0.3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3333FF"/>
                          </a:solidFill>
                        </a:rPr>
                        <a:t>0.59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(1,2)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3333FF"/>
                          </a:solidFill>
                        </a:rPr>
                        <a:t>0.1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3333FF"/>
                          </a:solidFill>
                        </a:rPr>
                        <a:t>0.3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3333FF"/>
                          </a:solidFill>
                        </a:rPr>
                        <a:t>0.5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3333FF"/>
                          </a:solidFill>
                        </a:rPr>
                        <a:t>0.1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(1,3)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3333FF"/>
                          </a:solidFill>
                        </a:rPr>
                        <a:t>0.3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3333FF"/>
                          </a:solidFill>
                        </a:rPr>
                        <a:t>0.5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3333FF"/>
                          </a:solidFill>
                        </a:rPr>
                        <a:t>0.19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3333FF"/>
                          </a:solidFill>
                        </a:rPr>
                        <a:t>0.01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60066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660066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9285668" y="1469666"/>
          <a:ext cx="259080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40">
                <a:tc grid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C00CC"/>
                          </a:solidFill>
                        </a:rPr>
                        <a:t>P(</a:t>
                      </a:r>
                      <a:r>
                        <a:rPr lang="en-US" sz="1400" i="1" dirty="0">
                          <a:solidFill>
                            <a:srgbClr val="CC00CC"/>
                          </a:solidFill>
                        </a:rPr>
                        <a:t>G</a:t>
                      </a:r>
                      <a:r>
                        <a:rPr lang="en-US" sz="1400" dirty="0">
                          <a:solidFill>
                            <a:srgbClr val="CC00CC"/>
                          </a:solidFill>
                        </a:rPr>
                        <a:t>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(1,1)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(1,2)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(1,3)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333FF"/>
                          </a:solidFill>
                        </a:rPr>
                        <a:t>0.11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333FF"/>
                          </a:solidFill>
                        </a:rPr>
                        <a:t>0.11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333FF"/>
                          </a:solidFill>
                        </a:rPr>
                        <a:t>0.11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0066"/>
                          </a:solidFill>
                        </a:rPr>
                        <a:t>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16059083-A893-1645-8844-0714882BADC5}"/>
              </a:ext>
            </a:extLst>
          </p:cNvPr>
          <p:cNvGrpSpPr/>
          <p:nvPr/>
        </p:nvGrpSpPr>
        <p:grpSpPr>
          <a:xfrm>
            <a:off x="7046532" y="1749510"/>
            <a:ext cx="2743200" cy="1519671"/>
            <a:chOff x="3048000" y="1569011"/>
            <a:chExt cx="4645986" cy="2573771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42C240BA-20D3-EE46-B0FC-A605AC725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1569011"/>
              <a:ext cx="1176990" cy="76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 dirty="0">
                  <a:solidFill>
                    <a:srgbClr val="CC00CC"/>
                  </a:solidFill>
                  <a:latin typeface="Calibri"/>
                  <a:cs typeface="Calibri"/>
                </a:rPr>
                <a:t>G</a:t>
              </a:r>
              <a:endParaRPr lang="en-US" sz="2000" baseline="-25000" dirty="0">
                <a:solidFill>
                  <a:srgbClr val="CC00CC"/>
                </a:solidFill>
                <a:latin typeface="Calibri"/>
                <a:cs typeface="Calibri"/>
              </a:endParaRPr>
            </a:p>
          </p:txBody>
        </p:sp>
        <p:sp>
          <p:nvSpPr>
            <p:cNvPr id="42" name="Oval 4">
              <a:extLst>
                <a:ext uri="{FF2B5EF4-FFF2-40B4-BE49-F238E27FC236}">
                  <a16:creationId xmlns:a16="http://schemas.microsoft.com/office/drawing/2014/main" id="{E5389041-8D2F-344A-8BA0-69223A018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380677"/>
              <a:ext cx="762000" cy="76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 dirty="0">
                  <a:solidFill>
                    <a:srgbClr val="CC00CC"/>
                  </a:solidFill>
                  <a:latin typeface="Calibri"/>
                  <a:cs typeface="Calibri"/>
                </a:rPr>
                <a:t>C</a:t>
              </a:r>
              <a:r>
                <a:rPr lang="en-US" sz="2000" baseline="-25000" dirty="0">
                  <a:solidFill>
                    <a:srgbClr val="CC00CC"/>
                  </a:solidFill>
                  <a:latin typeface="Calibri"/>
                  <a:cs typeface="Calibri"/>
                </a:rPr>
                <a:t>1,1</a:t>
              </a:r>
            </a:p>
          </p:txBody>
        </p:sp>
        <p:cxnSp>
          <p:nvCxnSpPr>
            <p:cNvPr id="43" name="AutoShape 6">
              <a:extLst>
                <a:ext uri="{FF2B5EF4-FFF2-40B4-BE49-F238E27FC236}">
                  <a16:creationId xmlns:a16="http://schemas.microsoft.com/office/drawing/2014/main" id="{AFA7EDC0-A78D-DF47-B567-9CAA49748FE2}"/>
                </a:ext>
              </a:extLst>
            </p:cNvPr>
            <p:cNvCxnSpPr>
              <a:cxnSpLocks noChangeShapeType="1"/>
              <a:stCxn id="41" idx="3"/>
              <a:endCxn id="42" idx="7"/>
            </p:cNvCxnSpPr>
            <p:nvPr/>
          </p:nvCxnSpPr>
          <p:spPr bwMode="auto">
            <a:xfrm flipH="1">
              <a:off x="3698408" y="2219419"/>
              <a:ext cx="1426958" cy="12728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4">
              <a:extLst>
                <a:ext uri="{FF2B5EF4-FFF2-40B4-BE49-F238E27FC236}">
                  <a16:creationId xmlns:a16="http://schemas.microsoft.com/office/drawing/2014/main" id="{EA142DFE-27A2-914B-AE11-B8D6B80A0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24" y="3380782"/>
              <a:ext cx="762000" cy="76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 dirty="0">
                  <a:solidFill>
                    <a:srgbClr val="CC00CC"/>
                  </a:solidFill>
                  <a:latin typeface="Calibri"/>
                  <a:cs typeface="Calibri"/>
                </a:rPr>
                <a:t>C</a:t>
              </a:r>
              <a:r>
                <a:rPr lang="en-US" sz="2000" baseline="-25000" dirty="0">
                  <a:solidFill>
                    <a:srgbClr val="CC00CC"/>
                  </a:solidFill>
                  <a:latin typeface="Calibri"/>
                  <a:cs typeface="Calibri"/>
                </a:rPr>
                <a:t>1,2</a:t>
              </a:r>
            </a:p>
          </p:txBody>
        </p:sp>
        <p:cxnSp>
          <p:nvCxnSpPr>
            <p:cNvPr id="45" name="AutoShape 6">
              <a:extLst>
                <a:ext uri="{FF2B5EF4-FFF2-40B4-BE49-F238E27FC236}">
                  <a16:creationId xmlns:a16="http://schemas.microsoft.com/office/drawing/2014/main" id="{798C96E3-409B-2D44-9B9F-61A58878C0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96689" y="2308453"/>
              <a:ext cx="637311" cy="11205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5EC924B5-77C1-9246-AEB3-5FF71C418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986" y="3380677"/>
              <a:ext cx="762000" cy="76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 dirty="0">
                  <a:solidFill>
                    <a:srgbClr val="CC00CC"/>
                  </a:solidFill>
                  <a:latin typeface="Calibri"/>
                  <a:cs typeface="Calibri"/>
                </a:rPr>
                <a:t>C</a:t>
              </a:r>
              <a:r>
                <a:rPr lang="en-US" sz="2000" baseline="-25000" dirty="0">
                  <a:solidFill>
                    <a:srgbClr val="CC00CC"/>
                  </a:solidFill>
                  <a:latin typeface="Calibri"/>
                  <a:cs typeface="Calibri"/>
                </a:rPr>
                <a:t>3,3</a:t>
              </a:r>
            </a:p>
          </p:txBody>
        </p:sp>
        <p:cxnSp>
          <p:nvCxnSpPr>
            <p:cNvPr id="47" name="AutoShape 6">
              <a:extLst>
                <a:ext uri="{FF2B5EF4-FFF2-40B4-BE49-F238E27FC236}">
                  <a16:creationId xmlns:a16="http://schemas.microsoft.com/office/drawing/2014/main" id="{460CB444-1C51-3D41-95FE-EE4EB244B047}"/>
                </a:ext>
              </a:extLst>
            </p:cNvPr>
            <p:cNvCxnSpPr>
              <a:cxnSpLocks noChangeShapeType="1"/>
              <a:stCxn id="41" idx="5"/>
            </p:cNvCxnSpPr>
            <p:nvPr/>
          </p:nvCxnSpPr>
          <p:spPr bwMode="auto">
            <a:xfrm>
              <a:off x="5957624" y="2219419"/>
              <a:ext cx="1056886" cy="12728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F006905-EE32-B24A-BED0-2A425A50144C}"/>
                </a:ext>
              </a:extLst>
            </p:cNvPr>
            <p:cNvSpPr/>
            <p:nvPr/>
          </p:nvSpPr>
          <p:spPr>
            <a:xfrm>
              <a:off x="5409567" y="3672460"/>
              <a:ext cx="99210" cy="9921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CC00CC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28ABEBC-5C45-7F4E-9517-926A6F29A4C8}"/>
                </a:ext>
              </a:extLst>
            </p:cNvPr>
            <p:cNvSpPr/>
            <p:nvPr/>
          </p:nvSpPr>
          <p:spPr>
            <a:xfrm>
              <a:off x="5693426" y="3672460"/>
              <a:ext cx="99210" cy="9921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CC00CC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42ADB9-0633-3149-BF9C-8B66DF97A680}"/>
                </a:ext>
              </a:extLst>
            </p:cNvPr>
            <p:cNvSpPr/>
            <p:nvPr/>
          </p:nvSpPr>
          <p:spPr>
            <a:xfrm>
              <a:off x="5963617" y="3672460"/>
              <a:ext cx="99210" cy="9921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CC00CC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A33A290-8AA6-C040-88EF-F950C5486A71}"/>
                </a:ext>
              </a:extLst>
            </p:cNvPr>
            <p:cNvSpPr/>
            <p:nvPr/>
          </p:nvSpPr>
          <p:spPr>
            <a:xfrm>
              <a:off x="6244601" y="3672460"/>
              <a:ext cx="99210" cy="9921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CC00CC"/>
                </a:solidFill>
              </a:endParaRPr>
            </a:p>
          </p:txBody>
        </p:sp>
        <p:cxnSp>
          <p:nvCxnSpPr>
            <p:cNvPr id="52" name="AutoShape 6">
              <a:extLst>
                <a:ext uri="{FF2B5EF4-FFF2-40B4-BE49-F238E27FC236}">
                  <a16:creationId xmlns:a16="http://schemas.microsoft.com/office/drawing/2014/main" id="{94B9F46B-8C70-0243-BFA6-662ED0ABF489}"/>
                </a:ext>
              </a:extLst>
            </p:cNvPr>
            <p:cNvCxnSpPr>
              <a:cxnSpLocks noChangeShapeType="1"/>
              <a:stCxn id="41" idx="4"/>
            </p:cNvCxnSpPr>
            <p:nvPr/>
          </p:nvCxnSpPr>
          <p:spPr bwMode="auto">
            <a:xfrm flipH="1">
              <a:off x="5508777" y="2331011"/>
              <a:ext cx="32718" cy="2794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6">
              <a:extLst>
                <a:ext uri="{FF2B5EF4-FFF2-40B4-BE49-F238E27FC236}">
                  <a16:creationId xmlns:a16="http://schemas.microsoft.com/office/drawing/2014/main" id="{FA54DB52-DCDD-AC46-8A77-1A6ADD9FB2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16273" y="2308453"/>
              <a:ext cx="56929" cy="3019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147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34" y="1905000"/>
            <a:ext cx="5379013" cy="4495800"/>
          </a:xfrm>
          <a:prstGeom prst="rect">
            <a:avLst/>
          </a:prstGeom>
        </p:spPr>
      </p:pic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Factor Zoo I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343400" cy="4906963"/>
          </a:xfrm>
        </p:spPr>
        <p:txBody>
          <a:bodyPr/>
          <a:lstStyle/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Joint distribution: P(X,Y)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Entries P(</a:t>
            </a:r>
            <a:r>
              <a:rPr lang="en-US" sz="2000" dirty="0" err="1">
                <a:ea typeface="ＭＳ Ｐゴシック" pitchFamily="34" charset="-128"/>
                <a:cs typeface="Calibri" pitchFamily="34" charset="0"/>
              </a:rPr>
              <a:t>x,y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) for all x, y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|</a:t>
            </a:r>
            <a:r>
              <a:rPr lang="en-US" sz="2000" dirty="0" err="1">
                <a:ea typeface="ＭＳ Ｐゴシック" pitchFamily="34" charset="-128"/>
                <a:cs typeface="Calibri" pitchFamily="34" charset="0"/>
              </a:rPr>
              <a:t>X|x|Y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| matrix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Sums to 1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Projected joint: P(</a:t>
            </a:r>
            <a:r>
              <a:rPr lang="en-US" sz="2400" dirty="0" err="1">
                <a:ea typeface="ＭＳ Ｐゴシック" pitchFamily="34" charset="-128"/>
                <a:cs typeface="Calibri" pitchFamily="34" charset="0"/>
              </a:rPr>
              <a:t>x,Y</a:t>
            </a: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)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A slice of the joint distribution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Entries P(</a:t>
            </a:r>
            <a:r>
              <a:rPr lang="en-US" sz="2000" dirty="0" err="1">
                <a:ea typeface="ＭＳ Ｐゴシック" pitchFamily="34" charset="-128"/>
                <a:cs typeface="Calibri" pitchFamily="34" charset="0"/>
              </a:rPr>
              <a:t>x,y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) for one x, all y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|Y|-element vector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Sums to P(x)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94541"/>
              </p:ext>
            </p:extLst>
          </p:nvPr>
        </p:nvGraphicFramePr>
        <p:xfrm>
          <a:off x="4800600" y="1800224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0" y="1295400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3962400"/>
            <a:ext cx="102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 err="1">
                <a:solidFill>
                  <a:srgbClr val="CC00CC"/>
                </a:solidFill>
              </a:rPr>
              <a:t>,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249022"/>
            <a:ext cx="6849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Calibri" pitchFamily="34" charset="0"/>
              </a:rPr>
              <a:t>Number of variables (capitals) = dimensionality of the table</a:t>
            </a:r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30400"/>
              </p:ext>
            </p:extLst>
          </p:nvPr>
        </p:nvGraphicFramePr>
        <p:xfrm>
          <a:off x="4724400" y="4495800"/>
          <a:ext cx="21336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281435"/>
            <a:ext cx="4216657" cy="2576564"/>
          </a:xfrm>
          <a:prstGeom prst="rect">
            <a:avLst/>
          </a:prstGeom>
        </p:spPr>
      </p:pic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Factor Zoo II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2400" y="1632744"/>
            <a:ext cx="4191000" cy="4615656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Single conditional: P(Y | x)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Entries P(y | x) for fixed x, all y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Sums to 1</a:t>
            </a: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Family of conditionals: </a:t>
            </a:r>
          </a:p>
          <a:p>
            <a:pPr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	P(X |Y)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Multiple conditionals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Entries P(x | y) for all x, y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Sums to |Y|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439334"/>
            <a:ext cx="3505200" cy="2570231"/>
          </a:xfrm>
          <a:prstGeom prst="rect">
            <a:avLst/>
          </a:prstGeom>
        </p:spPr>
      </p:pic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39035"/>
              </p:ext>
            </p:extLst>
          </p:nvPr>
        </p:nvGraphicFramePr>
        <p:xfrm>
          <a:off x="8382000" y="1800224"/>
          <a:ext cx="21336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15400" y="1295400"/>
            <a:ext cx="101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47111"/>
              </p:ext>
            </p:extLst>
          </p:nvPr>
        </p:nvGraphicFramePr>
        <p:xfrm>
          <a:off x="8001000" y="5029200"/>
          <a:ext cx="2133600" cy="1476375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67800" y="4338935"/>
            <a:ext cx="105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|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10800" y="5373469"/>
            <a:ext cx="1427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C00CC"/>
                </a:solidFill>
              </a:rPr>
              <a:t>}</a:t>
            </a:r>
            <a:r>
              <a:rPr lang="en-US" sz="2400" dirty="0">
                <a:solidFill>
                  <a:srgbClr val="CC00CC"/>
                </a:solidFill>
              </a:rPr>
              <a:t> -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10800" y="5830669"/>
            <a:ext cx="164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C00CC"/>
                </a:solidFill>
              </a:rPr>
              <a:t>}</a:t>
            </a:r>
            <a:r>
              <a:rPr lang="en-US" sz="2400" dirty="0">
                <a:solidFill>
                  <a:srgbClr val="CC00CC"/>
                </a:solidFill>
              </a:rPr>
              <a:t> -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|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371600"/>
            <a:ext cx="4093443" cy="1286637"/>
          </a:xfrm>
          <a:prstGeom prst="rect">
            <a:avLst/>
          </a:prstGeom>
        </p:spPr>
      </p:pic>
      <p:sp>
        <p:nvSpPr>
          <p:cNvPr id="30729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Operation 1: </a:t>
            </a:r>
            <a:r>
              <a:rPr lang="en-US" dirty="0" err="1">
                <a:ea typeface="ＭＳ Ｐゴシック" pitchFamily="34" charset="-128"/>
              </a:rPr>
              <a:t>Pointwise</a:t>
            </a:r>
            <a:r>
              <a:rPr lang="en-US" dirty="0">
                <a:ea typeface="ＭＳ Ｐゴシック" pitchFamily="34" charset="-128"/>
              </a:rPr>
              <a:t> product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1"/>
            <a:ext cx="7162800" cy="2590800"/>
          </a:xfrm>
        </p:spPr>
        <p:txBody>
          <a:bodyPr/>
          <a:lstStyle/>
          <a:p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First basic operation: </a:t>
            </a:r>
            <a:r>
              <a:rPr lang="en-US" sz="2400" b="1" i="1" dirty="0" err="1">
                <a:solidFill>
                  <a:srgbClr val="CC0000"/>
                </a:solidFill>
                <a:ea typeface="ＭＳ Ｐゴシック" pitchFamily="34" charset="-128"/>
              </a:rPr>
              <a:t>pointwise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 product 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of factors </a:t>
            </a:r>
            <a:r>
              <a:rPr lang="en-US" sz="2400" dirty="0">
                <a:ea typeface="ＭＳ Ｐゴシック" pitchFamily="34" charset="-128"/>
              </a:rPr>
              <a:t>(similar to a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database join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, </a:t>
            </a:r>
            <a:r>
              <a:rPr lang="en-US" sz="2400" b="1" i="1" dirty="0">
                <a:solidFill>
                  <a:srgbClr val="0000FF"/>
                </a:solidFill>
                <a:ea typeface="ＭＳ Ｐゴシック" pitchFamily="34" charset="-128"/>
              </a:rPr>
              <a:t>not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 matrix multiply!)</a:t>
            </a:r>
            <a:endParaRPr lang="en-US" sz="2400" b="1" i="1" dirty="0">
              <a:solidFill>
                <a:srgbClr val="000090"/>
              </a:solidFill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New factor has</a:t>
            </a:r>
            <a:r>
              <a:rPr lang="en-US" sz="2000" b="1" i="1" dirty="0">
                <a:solidFill>
                  <a:srgbClr val="0000FF"/>
                </a:solidFill>
                <a:ea typeface="ＭＳ Ｐゴシック" pitchFamily="34" charset="-128"/>
              </a:rPr>
              <a:t> union </a:t>
            </a:r>
            <a:r>
              <a:rPr lang="en-US" sz="2000" dirty="0">
                <a:ea typeface="ＭＳ Ｐゴシック" pitchFamily="34" charset="-128"/>
              </a:rPr>
              <a:t>of variables of the two original factors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Each entry is the product of the corresponding entries from the original factors</a:t>
            </a: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|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  x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  =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4191000"/>
            <a:ext cx="105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|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4415135"/>
            <a:ext cx="816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21461" y="4186535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2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23110"/>
              </p:ext>
            </p:extLst>
          </p:nvPr>
        </p:nvGraphicFramePr>
        <p:xfrm>
          <a:off x="8001000" y="47244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84500"/>
              </p:ext>
            </p:extLst>
          </p:nvPr>
        </p:nvGraphicFramePr>
        <p:xfrm>
          <a:off x="4953000" y="4724400"/>
          <a:ext cx="2133600" cy="1476375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37426"/>
              </p:ext>
            </p:extLst>
          </p:nvPr>
        </p:nvGraphicFramePr>
        <p:xfrm>
          <a:off x="2971800" y="4953000"/>
          <a:ext cx="14859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495800" y="518160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56902" y="51816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6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Making larger factors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3" b="-2095"/>
          <a:stretch/>
        </p:blipFill>
        <p:spPr>
          <a:xfrm>
            <a:off x="2286000" y="1143000"/>
            <a:ext cx="6859656" cy="1991364"/>
          </a:xfrm>
          <a:prstGeom prst="rect">
            <a:avLst/>
          </a:prstGeom>
        </p:spPr>
      </p:pic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7162800" cy="1295400"/>
          </a:xfrm>
        </p:spPr>
        <p:txBody>
          <a:bodyPr/>
          <a:lstStyle/>
          <a:p>
            <a:pPr lvl="4"/>
            <a:endParaRPr lang="en-US" sz="12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A,J</a:t>
            </a:r>
            <a:r>
              <a:rPr lang="en-US" sz="2400" dirty="0">
                <a:solidFill>
                  <a:srgbClr val="CC00CC"/>
                </a:solidFill>
              </a:rPr>
              <a:t>)  x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A,M</a:t>
            </a:r>
            <a:r>
              <a:rPr lang="en-US" sz="2400" dirty="0">
                <a:solidFill>
                  <a:srgbClr val="CC00CC"/>
                </a:solidFill>
              </a:rPr>
              <a:t>)  =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J,M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0661" y="4186535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99707"/>
              </p:ext>
            </p:extLst>
          </p:nvPr>
        </p:nvGraphicFramePr>
        <p:xfrm>
          <a:off x="1600200" y="47244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8600" y="518160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6902" y="51816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4861" y="4191000"/>
            <a:ext cx="1158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M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11783"/>
              </p:ext>
            </p:extLst>
          </p:nvPr>
        </p:nvGraphicFramePr>
        <p:xfrm>
          <a:off x="4648200" y="4728865"/>
          <a:ext cx="2286000" cy="14763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 descr="factor-a-fa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10" y="4215548"/>
            <a:ext cx="2108415" cy="1401811"/>
          </a:xfrm>
          <a:prstGeom prst="rect">
            <a:avLst/>
          </a:prstGeom>
        </p:spPr>
      </p:pic>
      <p:pic>
        <p:nvPicPr>
          <p:cNvPr id="13" name="Picture 12" descr="factor-a-tr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572000"/>
            <a:ext cx="2375065" cy="15368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44200" y="5791200"/>
            <a:ext cx="88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A=true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5586" y="5257800"/>
            <a:ext cx="874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90"/>
                </a:solidFill>
              </a:rPr>
              <a:t>A=false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57169" y="3657600"/>
            <a:ext cx="139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M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Making larger factors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3" b="-2095"/>
          <a:stretch/>
        </p:blipFill>
        <p:spPr>
          <a:xfrm>
            <a:off x="2286000" y="1143000"/>
            <a:ext cx="6859656" cy="1991364"/>
          </a:xfrm>
          <a:prstGeom prst="rect">
            <a:avLst/>
          </a:prstGeom>
        </p:spPr>
      </p:pic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7162800" cy="2057400"/>
          </a:xfrm>
        </p:spPr>
        <p:txBody>
          <a:bodyPr/>
          <a:lstStyle/>
          <a:p>
            <a:pPr lvl="4"/>
            <a:endParaRPr lang="en-US" sz="12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U,V</a:t>
            </a:r>
            <a:r>
              <a:rPr lang="en-US" sz="2400" dirty="0">
                <a:solidFill>
                  <a:srgbClr val="CC00CC"/>
                </a:solidFill>
              </a:rPr>
              <a:t>)  x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V,W</a:t>
            </a:r>
            <a:r>
              <a:rPr lang="en-US" sz="2400" dirty="0">
                <a:solidFill>
                  <a:srgbClr val="CC00CC"/>
                </a:solidFill>
              </a:rPr>
              <a:t>) x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W,X</a:t>
            </a:r>
            <a:r>
              <a:rPr lang="en-US" sz="2400" dirty="0">
                <a:solidFill>
                  <a:srgbClr val="CC00CC"/>
                </a:solidFill>
              </a:rPr>
              <a:t>)  =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U,V,W,X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Sizes: </a:t>
            </a:r>
            <a:r>
              <a:rPr lang="en-US" sz="2400" dirty="0">
                <a:solidFill>
                  <a:srgbClr val="CC00CC"/>
                </a:solidFill>
              </a:rPr>
              <a:t>[10,10]  x  [10,10] x  [10,10] =  [10,10,10,10] 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90"/>
                </a:solidFill>
              </a:rPr>
              <a:t>I.e., 300 numbers blows up to 10,000 numbers!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90"/>
                </a:solidFill>
              </a:rPr>
              <a:t>Factor blowup can make VE very expensive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CC00CC"/>
              </a:solidFill>
            </a:endParaRPr>
          </a:p>
          <a:p>
            <a:pPr>
              <a:spcBef>
                <a:spcPct val="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149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447800"/>
            <a:ext cx="5065966" cy="3583354"/>
          </a:xfrm>
          <a:prstGeom prst="rect">
            <a:avLst/>
          </a:prstGeom>
        </p:spPr>
      </p:pic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Operation 2: Summing out a variable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97001"/>
            <a:ext cx="5867400" cy="2108199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Second basic operation: 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summing out</a:t>
            </a:r>
            <a:r>
              <a:rPr lang="en-US" sz="2400" b="1" i="1" dirty="0">
                <a:solidFill>
                  <a:srgbClr val="000090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(or eliminating) a variable from a factor</a:t>
            </a:r>
            <a:endParaRPr lang="en-US" sz="5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Shrinks a factor to a smaller one</a:t>
            </a:r>
            <a:endParaRPr lang="en-US" sz="1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j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i="1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</a:rPr>
              <a:t>=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A,j</a:t>
            </a:r>
            <a:r>
              <a:rPr lang="en-US" sz="2400" dirty="0">
                <a:solidFill>
                  <a:srgbClr val="CC00CC"/>
                </a:solidFill>
              </a:rPr>
              <a:t>) +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A,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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 =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78513"/>
              </p:ext>
            </p:extLst>
          </p:nvPr>
        </p:nvGraphicFramePr>
        <p:xfrm>
          <a:off x="457200" y="44196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34910"/>
              </p:ext>
            </p:extLst>
          </p:nvPr>
        </p:nvGraphicFramePr>
        <p:xfrm>
          <a:off x="5029200" y="4648200"/>
          <a:ext cx="14859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0" y="4114800"/>
            <a:ext cx="816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886200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048000" y="5029200"/>
            <a:ext cx="1676400" cy="304800"/>
          </a:xfrm>
          <a:prstGeom prst="rightArrow">
            <a:avLst/>
          </a:prstGeom>
          <a:solidFill>
            <a:srgbClr val="3366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76600" y="4583668"/>
            <a:ext cx="1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out </a:t>
            </a:r>
            <a:r>
              <a:rPr lang="en-US" i="1" dirty="0">
                <a:solidFill>
                  <a:srgbClr val="CC00CC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800600"/>
            <a:ext cx="2551366" cy="1804680"/>
          </a:xfrm>
          <a:prstGeom prst="rect">
            <a:avLst/>
          </a:prstGeom>
        </p:spPr>
      </p:pic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Summing out from a product of factors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97001"/>
            <a:ext cx="9601200" cy="2108199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Project the factors each way first, then sum the products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a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sz="2400" dirty="0">
                <a:solidFill>
                  <a:srgbClr val="CC00CC"/>
                </a:solidFill>
              </a:rPr>
              <a:t>                  =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x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 + 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i="1" dirty="0">
                <a:solidFill>
                  <a:srgbClr val="CC00CC"/>
                </a:solidFill>
              </a:rPr>
              <a:t>                 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x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j</a:t>
            </a:r>
            <a:r>
              <a:rPr lang="en-US" dirty="0">
                <a:solidFill>
                  <a:srgbClr val="CC00CC"/>
                </a:solidFill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 x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m</a:t>
            </a:r>
            <a:r>
              <a:rPr lang="en-US" dirty="0">
                <a:solidFill>
                  <a:srgbClr val="CC00CC"/>
                </a:solidFill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marL="342882" lvl="1" indent="-342882">
              <a:buClr>
                <a:schemeClr val="accent2"/>
              </a:buClr>
            </a:pPr>
            <a:endParaRPr lang="en-US" dirty="0">
              <a:solidFill>
                <a:srgbClr val="CC00CC"/>
              </a:solidFill>
            </a:endParaRPr>
          </a:p>
          <a:p>
            <a:pPr marL="342882" lvl="1" indent="-342882">
              <a:buClr>
                <a:schemeClr val="accent2"/>
              </a:buClr>
            </a:pPr>
            <a:endParaRPr lang="en-US" dirty="0">
              <a:solidFill>
                <a:srgbClr val="CC00CC"/>
              </a:solidFill>
            </a:endParaRPr>
          </a:p>
          <a:p>
            <a:endParaRPr lang="en-US" sz="2400" dirty="0">
              <a:solidFill>
                <a:srgbClr val="CC00CC"/>
              </a:solidFill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91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10515600" cy="53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4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Variable Elimination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5638800" cy="4373565"/>
          </a:xfrm>
        </p:spPr>
        <p:txBody>
          <a:bodyPr/>
          <a:lstStyle/>
          <a:p>
            <a:pPr marL="342882" lvl="2" indent="-342882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Query: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Q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,..,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</a:t>
            </a:r>
            <a:endParaRPr lang="en-US" sz="2000" dirty="0">
              <a:solidFill>
                <a:srgbClr val="CC00CC"/>
              </a:solidFill>
              <a:sym typeface="Symbol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Start with initial factors: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Local CPTs (but instantiated by evidence)</a:t>
            </a: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While there are still hidden variables (not Q or evidence):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Pick a hidden variable </a:t>
            </a:r>
            <a:r>
              <a:rPr lang="en-US" sz="2000" dirty="0" err="1">
                <a:solidFill>
                  <a:srgbClr val="CC00CC"/>
                </a:solidFill>
                <a:ea typeface="ＭＳ Ｐゴシック" pitchFamily="34" charset="-128"/>
              </a:rPr>
              <a:t>H</a:t>
            </a:r>
            <a:r>
              <a:rPr lang="en-US" sz="20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j</a:t>
            </a:r>
            <a:endParaRPr lang="en-US" sz="2000" i="1" baseline="-25000" dirty="0">
              <a:solidFill>
                <a:srgbClr val="CC00CC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Eliminate (sum out) </a:t>
            </a:r>
            <a:r>
              <a:rPr lang="en-US" sz="2000" dirty="0" err="1">
                <a:solidFill>
                  <a:srgbClr val="CC00CC"/>
                </a:solidFill>
                <a:ea typeface="ＭＳ Ｐゴシック" pitchFamily="34" charset="-128"/>
              </a:rPr>
              <a:t>H</a:t>
            </a:r>
            <a:r>
              <a:rPr lang="en-US" sz="20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j</a:t>
            </a:r>
            <a:r>
              <a:rPr lang="en-US" sz="2000" dirty="0">
                <a:ea typeface="ＭＳ Ｐゴシック" pitchFamily="34" charset="-128"/>
              </a:rPr>
              <a:t> from the product of all factors mentioning </a:t>
            </a:r>
            <a:r>
              <a:rPr lang="en-US" sz="2000" dirty="0" err="1">
                <a:solidFill>
                  <a:srgbClr val="CC00CC"/>
                </a:solidFill>
                <a:ea typeface="ＭＳ Ｐゴシック" pitchFamily="34" charset="-128"/>
              </a:rPr>
              <a:t>H</a:t>
            </a:r>
            <a:r>
              <a:rPr lang="en-US" sz="20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j</a:t>
            </a: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Join all remaining factors and normalize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733800"/>
            <a:ext cx="3053791" cy="1546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981200"/>
            <a:ext cx="2252280" cy="1295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919" y="6019800"/>
            <a:ext cx="1307806" cy="411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6BDAA-F409-1746-B4A6-A22452808208}"/>
              </a:ext>
            </a:extLst>
          </p:cNvPr>
          <p:cNvSpPr txBox="1"/>
          <p:nvPr/>
        </p:nvSpPr>
        <p:spPr>
          <a:xfrm>
            <a:off x="9358860" y="5963722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α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41993" name="Text Box 20"/>
          <p:cNvSpPr txBox="1">
            <a:spLocks noChangeArrowheads="1"/>
          </p:cNvSpPr>
          <p:nvPr/>
        </p:nvSpPr>
        <p:spPr bwMode="auto">
          <a:xfrm>
            <a:off x="762000" y="3276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Choose 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00400" y="4179888"/>
            <a:ext cx="762000" cy="685800"/>
            <a:chOff x="3200400" y="4179888"/>
            <a:chExt cx="762000" cy="685800"/>
          </a:xfrm>
        </p:grpSpPr>
        <p:sp>
          <p:nvSpPr>
            <p:cNvPr id="26635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39" name="Picture 3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343400" y="4179888"/>
            <a:ext cx="762000" cy="685800"/>
            <a:chOff x="4343400" y="4179888"/>
            <a:chExt cx="762000" cy="685800"/>
          </a:xfrm>
        </p:grpSpPr>
        <p:sp>
          <p:nvSpPr>
            <p:cNvPr id="26636" name="AutoShape 26"/>
            <p:cNvSpPr>
              <a:spLocks noChangeArrowheads="1"/>
            </p:cNvSpPr>
            <p:nvPr/>
          </p:nvSpPr>
          <p:spPr bwMode="auto">
            <a:xfrm>
              <a:off x="4343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40" name="Picture 3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4394200"/>
              <a:ext cx="2428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 descr="alar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486" y="1295400"/>
            <a:ext cx="1816908" cy="190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2362200"/>
            <a:ext cx="76962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     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47800"/>
            <a:ext cx="2751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 </a:t>
            </a:r>
            <a:r>
              <a:rPr lang="en-US" sz="2800" dirty="0">
                <a:solidFill>
                  <a:srgbClr val="CC00CC"/>
                </a:solidFill>
              </a:rPr>
              <a:t>| 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>
                <a:solidFill>
                  <a:srgbClr val="CC00CC"/>
                </a:solidFill>
              </a:rPr>
              <a:t>) 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914400" y="3733800"/>
            <a:ext cx="2057400" cy="1384995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endParaRPr lang="en-US" sz="2800" i="1" dirty="0">
              <a:solidFill>
                <a:srgbClr val="CC00CC"/>
              </a:solidFill>
            </a:endParaRP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53000" y="4267200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4400" y="5486400"/>
            <a:ext cx="51054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/>
      <p:bldP spid="3" grpId="0" animBg="1"/>
      <p:bldP spid="26" grpId="0"/>
      <p:bldP spid="27" grpId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829A15-1E13-E146-990C-BE60265A3BCE}"/>
              </a:ext>
            </a:extLst>
          </p:cNvPr>
          <p:cNvGrpSpPr/>
          <p:nvPr/>
        </p:nvGrpSpPr>
        <p:grpSpPr>
          <a:xfrm>
            <a:off x="2311163" y="1524000"/>
            <a:ext cx="3835874" cy="3825875"/>
            <a:chOff x="2311163" y="1524000"/>
            <a:chExt cx="3835874" cy="3825875"/>
          </a:xfrm>
        </p:grpSpPr>
        <p:sp>
          <p:nvSpPr>
            <p:cNvPr id="5" name="Oval 4"/>
            <p:cNvSpPr/>
            <p:nvPr/>
          </p:nvSpPr>
          <p:spPr>
            <a:xfrm>
              <a:off x="2311163" y="1524000"/>
              <a:ext cx="1727437" cy="76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CC00CC"/>
                  </a:solidFill>
                  <a:latin typeface="Calibri"/>
                  <a:cs typeface="Calibri"/>
                </a:rPr>
                <a:t>B</a:t>
              </a:r>
              <a:r>
                <a:rPr lang="en-US" dirty="0">
                  <a:solidFill>
                    <a:srgbClr val="CC00CC"/>
                  </a:solidFill>
                  <a:latin typeface="Calibri"/>
                  <a:cs typeface="Calibri"/>
                </a:rPr>
                <a:t>urglary</a:t>
              </a:r>
              <a:endParaRPr lang="en-US" b="1" dirty="0">
                <a:solidFill>
                  <a:srgbClr val="CC00CC"/>
                </a:solidFill>
                <a:latin typeface="Calibri"/>
                <a:cs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343400" y="1524000"/>
              <a:ext cx="1803637" cy="76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CC00CC"/>
                  </a:solidFill>
                  <a:latin typeface="Calibri"/>
                  <a:cs typeface="Calibri"/>
                </a:rPr>
                <a:t>E</a:t>
              </a:r>
              <a:r>
                <a:rPr lang="en-US" dirty="0">
                  <a:solidFill>
                    <a:srgbClr val="CC00CC"/>
                  </a:solidFill>
                  <a:latin typeface="Calibri"/>
                  <a:cs typeface="Calibri"/>
                </a:rPr>
                <a:t>arthquake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42612" y="2971800"/>
              <a:ext cx="1143000" cy="990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CC00CC"/>
                  </a:solidFill>
                  <a:latin typeface="Calibri"/>
                  <a:cs typeface="Calibri"/>
                </a:rPr>
                <a:t>A</a:t>
              </a:r>
              <a:r>
                <a:rPr lang="en-US" dirty="0">
                  <a:solidFill>
                    <a:srgbClr val="CC00CC"/>
                  </a:solidFill>
                  <a:latin typeface="Calibri"/>
                  <a:cs typeface="Calibri"/>
                </a:rPr>
                <a:t>larm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346841" y="4435475"/>
              <a:ext cx="1066800" cy="89852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CC00CC"/>
                  </a:solidFill>
                  <a:latin typeface="Calibri"/>
                  <a:cs typeface="Calibri"/>
                </a:rPr>
                <a:t>J</a:t>
              </a:r>
              <a:r>
                <a:rPr lang="en-US" dirty="0">
                  <a:solidFill>
                    <a:srgbClr val="CC00CC"/>
                  </a:solidFill>
                  <a:latin typeface="Calibri"/>
                  <a:cs typeface="Calibri"/>
                </a:rPr>
                <a:t>ohn calls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21706" y="4435475"/>
              <a:ext cx="10668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CC00CC"/>
                  </a:solidFill>
                  <a:latin typeface="Calibri"/>
                  <a:cs typeface="Calibri"/>
                </a:rPr>
                <a:t>M</a:t>
              </a:r>
              <a:r>
                <a:rPr lang="en-US" dirty="0">
                  <a:solidFill>
                    <a:srgbClr val="CC00CC"/>
                  </a:solidFill>
                  <a:latin typeface="Calibri"/>
                  <a:cs typeface="Calibri"/>
                </a:rPr>
                <a:t>ary calls</a:t>
              </a:r>
            </a:p>
          </p:txBody>
        </p:sp>
        <p:cxnSp>
          <p:nvCxnSpPr>
            <p:cNvPr id="11" name="Straight Arrow Connector 10"/>
            <p:cNvCxnSpPr>
              <a:cxnSpLocks/>
              <a:stCxn id="5" idx="4"/>
              <a:endCxn id="7" idx="1"/>
            </p:cNvCxnSpPr>
            <p:nvPr/>
          </p:nvCxnSpPr>
          <p:spPr>
            <a:xfrm>
              <a:off x="3174882" y="2286000"/>
              <a:ext cx="635118" cy="8308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  <a:stCxn id="6" idx="4"/>
              <a:endCxn id="7" idx="7"/>
            </p:cNvCxnSpPr>
            <p:nvPr/>
          </p:nvCxnSpPr>
          <p:spPr>
            <a:xfrm flipH="1">
              <a:off x="4618224" y="2286000"/>
              <a:ext cx="626995" cy="8308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3257412" y="3817330"/>
              <a:ext cx="552588" cy="7497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7" idx="5"/>
              <a:endCxn id="9" idx="1"/>
            </p:cNvCxnSpPr>
            <p:nvPr/>
          </p:nvCxnSpPr>
          <p:spPr>
            <a:xfrm>
              <a:off x="4618224" y="3817330"/>
              <a:ext cx="559711" cy="7520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914400" y="12954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324600" y="2438400"/>
          <a:ext cx="2286000" cy="22095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 gridSpan="2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true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1000" y="5029200"/>
          <a:ext cx="1828800" cy="16157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04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7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  <a:p>
                      <a:pPr algn="ctr"/>
                      <a:endParaRPr lang="en-US" sz="1400" b="0" dirty="0">
                        <a:solidFill>
                          <a:srgbClr val="3333FF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400800" y="12192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400800" y="5029200"/>
          <a:ext cx="1828800" cy="163109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  <a:p>
                      <a:pPr algn="ctr"/>
                      <a:endParaRPr lang="en-US" sz="1400" b="0" dirty="0">
                        <a:solidFill>
                          <a:srgbClr val="3333FF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839200" y="4114800"/>
            <a:ext cx="32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</a:t>
            </a:r>
            <a:r>
              <a:rPr lang="en-US" b="1" i="1" dirty="0">
                <a:solidFill>
                  <a:srgbClr val="3333FF"/>
                </a:solidFill>
              </a:rPr>
              <a:t>free parameters </a:t>
            </a:r>
            <a:r>
              <a:rPr lang="en-US" dirty="0"/>
              <a:t>in each CPT:</a:t>
            </a:r>
          </a:p>
          <a:p>
            <a:endParaRPr lang="en-US" dirty="0"/>
          </a:p>
          <a:p>
            <a:r>
              <a:rPr lang="en-US" dirty="0"/>
              <a:t>Parent range sizes </a:t>
            </a:r>
            <a:r>
              <a:rPr lang="en-US" dirty="0">
                <a:solidFill>
                  <a:srgbClr val="CC00CC"/>
                </a:solidFill>
              </a:rPr>
              <a:t>d</a:t>
            </a:r>
            <a:r>
              <a:rPr lang="en-US" sz="2000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,…,d</a:t>
            </a:r>
            <a:r>
              <a:rPr lang="en-US" sz="2000" baseline="-25000" dirty="0">
                <a:solidFill>
                  <a:srgbClr val="CC00CC"/>
                </a:solidFill>
              </a:rPr>
              <a:t>k</a:t>
            </a:r>
          </a:p>
          <a:p>
            <a:endParaRPr lang="en-US" dirty="0"/>
          </a:p>
          <a:p>
            <a:r>
              <a:rPr lang="en-US" dirty="0"/>
              <a:t>Child range size </a:t>
            </a:r>
            <a:r>
              <a:rPr lang="en-US" dirty="0">
                <a:solidFill>
                  <a:srgbClr val="CC00CC"/>
                </a:solidFill>
              </a:rPr>
              <a:t>d </a:t>
            </a:r>
          </a:p>
          <a:p>
            <a:r>
              <a:rPr lang="en-US" dirty="0">
                <a:solidFill>
                  <a:srgbClr val="000000"/>
                </a:solidFill>
              </a:rPr>
              <a:t>Each table row must sum to 1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CC00CC"/>
                </a:solidFill>
              </a:rPr>
              <a:t>(d-1) </a:t>
            </a:r>
            <a:r>
              <a:rPr lang="en-US" sz="2400" dirty="0" err="1">
                <a:solidFill>
                  <a:srgbClr val="CC00CC"/>
                </a:solidFill>
              </a:rPr>
              <a:t>Π</a:t>
            </a:r>
            <a:r>
              <a:rPr lang="en-US" sz="2800" baseline="-25000" dirty="0" err="1">
                <a:solidFill>
                  <a:srgbClr val="CC00CC"/>
                </a:solidFill>
              </a:rPr>
              <a:t>i</a:t>
            </a:r>
            <a:r>
              <a:rPr lang="en-US" sz="2400" dirty="0">
                <a:solidFill>
                  <a:srgbClr val="CC00CC"/>
                </a:solidFill>
              </a:rPr>
              <a:t> d</a:t>
            </a:r>
            <a:r>
              <a:rPr lang="en-US" sz="2800" baseline="-25000" dirty="0">
                <a:solidFill>
                  <a:srgbClr val="CC00CC"/>
                </a:solidFill>
              </a:rP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800" y="11430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67400" y="11430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91200" y="33528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6000" y="59436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67400" y="59436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709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30" grpId="0"/>
      <p:bldP spid="31" grpId="0"/>
      <p:bldP spid="32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29709" name="AutoShape 22"/>
          <p:cNvSpPr>
            <a:spLocks noChangeArrowheads="1"/>
          </p:cNvSpPr>
          <p:nvPr/>
        </p:nvSpPr>
        <p:spPr bwMode="auto">
          <a:xfrm>
            <a:off x="7086600" y="5105400"/>
            <a:ext cx="1447800" cy="685800"/>
          </a:xfrm>
          <a:prstGeom prst="rightArrow">
            <a:avLst>
              <a:gd name="adj1" fmla="val 50000"/>
              <a:gd name="adj2" fmla="val 80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Normalize</a:t>
            </a:r>
          </a:p>
        </p:txBody>
      </p:sp>
      <p:pic>
        <p:nvPicPr>
          <p:cNvPr id="28" name="Picture 27" descr="alar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486" y="1295400"/>
            <a:ext cx="1816908" cy="1905000"/>
          </a:xfrm>
          <a:prstGeom prst="rect">
            <a:avLst/>
          </a:prstGeom>
        </p:spPr>
      </p:pic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295400" y="19050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Choose 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886200" y="2438400"/>
            <a:ext cx="762000" cy="685800"/>
            <a:chOff x="3200400" y="4179888"/>
            <a:chExt cx="762000" cy="685800"/>
          </a:xfrm>
        </p:grpSpPr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1" name="Picture 33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5029200" y="2438400"/>
            <a:ext cx="762000" cy="685800"/>
            <a:chOff x="4343400" y="4179888"/>
            <a:chExt cx="762000" cy="685800"/>
          </a:xfrm>
        </p:grpSpPr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4343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4" name="Picture 34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4394200"/>
              <a:ext cx="2428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Rectangle 34"/>
          <p:cNvSpPr/>
          <p:nvPr/>
        </p:nvSpPr>
        <p:spPr>
          <a:xfrm>
            <a:off x="1447800" y="2362200"/>
            <a:ext cx="2286000" cy="954107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B,E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8800" y="2525712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71600" y="1229380"/>
            <a:ext cx="51054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1295400" y="445609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Finish with B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86200" y="5065693"/>
            <a:ext cx="762000" cy="685800"/>
            <a:chOff x="3200400" y="4179888"/>
            <a:chExt cx="762000" cy="685800"/>
          </a:xfrm>
        </p:grpSpPr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" name="Picture 33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Rectangle 41"/>
          <p:cNvSpPr/>
          <p:nvPr/>
        </p:nvSpPr>
        <p:spPr>
          <a:xfrm>
            <a:off x="1447800" y="4913293"/>
            <a:ext cx="2286000" cy="954107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24400" y="5153005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71600" y="3617893"/>
            <a:ext cx="36576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229600" y="5181600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 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i="1" dirty="0">
                <a:solidFill>
                  <a:srgbClr val="CC00CC"/>
                </a:solidFill>
              </a:rPr>
              <a:t> 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9" grpId="0" animBg="1"/>
      <p:bldP spid="27" grpId="0"/>
      <p:bldP spid="35" grpId="0"/>
      <p:bldP spid="36" grpId="0"/>
      <p:bldP spid="38" grpId="0"/>
      <p:bldP spid="42" grpId="0"/>
      <p:bldP spid="43" grpId="0"/>
      <p:bldP spid="44" grpId="0" animBg="1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Order matters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10287000" cy="4572000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90"/>
                </a:solidFill>
              </a:rPr>
              <a:t>Order the terms Z, A, B C, D</a:t>
            </a:r>
          </a:p>
          <a:p>
            <a:pPr lvl="2"/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D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z,a,b,c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2"/>
            <a:r>
              <a:rPr lang="en-US" i="1" dirty="0">
                <a:solidFill>
                  <a:srgbClr val="CC00CC"/>
                </a:solidFill>
                <a:sym typeface="Symbol"/>
              </a:rPr>
              <a:t>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z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a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b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c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Largest factor has 2 variables (D,Z)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Order the terms A, B C, D, Z</a:t>
            </a:r>
          </a:p>
          <a:p>
            <a:pPr lvl="2"/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D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a,b,c,z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</a:p>
          <a:p>
            <a:pPr lvl="2"/>
            <a:r>
              <a:rPr lang="en-US" i="1" dirty="0">
                <a:solidFill>
                  <a:srgbClr val="CC00CC"/>
                </a:solidFill>
                <a:sym typeface="Symbol"/>
              </a:rPr>
              <a:t>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a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b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c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z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Largest factor has 4 variables (A,B,C,D)</a:t>
            </a:r>
            <a:endParaRPr lang="en-US" sz="2000" dirty="0">
              <a:solidFill>
                <a:srgbClr val="000000"/>
              </a:solidFill>
              <a:ea typeface="ＭＳ Ｐゴシック" pitchFamily="34" charset="-128"/>
              <a:cs typeface="Calibri" pitchFamily="34" charset="0"/>
            </a:endParaRPr>
          </a:p>
          <a:p>
            <a:pPr lvl="2"/>
            <a:r>
              <a:rPr lang="en-US" dirty="0">
                <a:solidFill>
                  <a:srgbClr val="000090"/>
                </a:solidFill>
                <a:ea typeface="ＭＳ Ｐゴシック" pitchFamily="34" charset="-128"/>
                <a:cs typeface="Calibri" pitchFamily="34" charset="0"/>
              </a:rPr>
              <a:t>In general, with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dirty="0">
                <a:solidFill>
                  <a:srgbClr val="000090"/>
                </a:solidFill>
                <a:ea typeface="ＭＳ Ｐゴシック" pitchFamily="34" charset="-128"/>
                <a:cs typeface="Calibri" pitchFamily="34" charset="0"/>
              </a:rPr>
              <a:t> leaves, factor of size 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2</a:t>
            </a:r>
            <a:r>
              <a:rPr lang="en-US" sz="3200" i="1" baseline="30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endParaRPr lang="en-US" sz="3200" i="1" baseline="30000" dirty="0">
              <a:solidFill>
                <a:srgbClr val="CC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48600" y="1219200"/>
            <a:ext cx="4163291" cy="1716157"/>
            <a:chOff x="4142509" y="1295400"/>
            <a:chExt cx="4163291" cy="1716157"/>
          </a:xfrm>
        </p:grpSpPr>
        <p:sp>
          <p:nvSpPr>
            <p:cNvPr id="86" name="Oval 85"/>
            <p:cNvSpPr/>
            <p:nvPr/>
          </p:nvSpPr>
          <p:spPr bwMode="auto">
            <a:xfrm>
              <a:off x="76477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11" idx="4"/>
              <a:endCxn id="34" idx="0"/>
            </p:cNvCxnSpPr>
            <p:nvPr/>
          </p:nvCxnSpPr>
          <p:spPr bwMode="auto">
            <a:xfrm>
              <a:off x="6168737" y="1849576"/>
              <a:ext cx="637309" cy="5490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4"/>
              <a:endCxn id="12" idx="7"/>
            </p:cNvCxnSpPr>
            <p:nvPr/>
          </p:nvCxnSpPr>
          <p:spPr bwMode="auto">
            <a:xfrm flipH="1">
              <a:off x="4704225" y="1849576"/>
              <a:ext cx="1464512" cy="6388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1" idx="4"/>
              <a:endCxn id="13" idx="0"/>
            </p:cNvCxnSpPr>
            <p:nvPr/>
          </p:nvCxnSpPr>
          <p:spPr bwMode="auto">
            <a:xfrm flipH="1">
              <a:off x="5614555" y="1849576"/>
              <a:ext cx="554182" cy="5490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 bwMode="auto">
            <a:xfrm>
              <a:off x="5839691" y="1295400"/>
              <a:ext cx="658091" cy="5541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sz="24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Z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1425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2855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stCxn id="11" idx="4"/>
              <a:endCxn id="86" idx="1"/>
            </p:cNvCxnSpPr>
            <p:nvPr/>
          </p:nvCxnSpPr>
          <p:spPr bwMode="auto">
            <a:xfrm>
              <a:off x="6168737" y="1849576"/>
              <a:ext cx="1575347" cy="6388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 bwMode="auto">
            <a:xfrm>
              <a:off x="6477000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sz="4000" dirty="0">
                <a:ea typeface="ＭＳ Ｐゴシック" pitchFamily="34" charset="-128"/>
              </a:rPr>
              <a:t>VE: Computational and Space Complexity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304800" y="1397001"/>
            <a:ext cx="11506200" cy="4729164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The computational and space complexity of variable elimination is determined by the largest factor (and it’s space that kills you)</a:t>
            </a:r>
          </a:p>
          <a:p>
            <a:endParaRPr lang="en-US" sz="28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The elimination ordering can greatly affect the size of the largest factor.  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E.g., previous slide</a:t>
            </a:r>
            <a:r>
              <a:rPr lang="en-US" altLang="en-US" sz="2400" dirty="0">
                <a:ea typeface="ＭＳ Ｐゴシック" pitchFamily="34" charset="-128"/>
              </a:rPr>
              <a:t>’</a:t>
            </a:r>
            <a:r>
              <a:rPr lang="en-US" sz="2400" dirty="0">
                <a:ea typeface="ＭＳ Ｐゴシック" pitchFamily="34" charset="-128"/>
              </a:rPr>
              <a:t>s example 2</a:t>
            </a:r>
            <a:r>
              <a:rPr lang="en-US" sz="2400" baseline="30000" dirty="0">
                <a:ea typeface="ＭＳ Ｐゴシック" pitchFamily="34" charset="-128"/>
              </a:rPr>
              <a:t>n</a:t>
            </a:r>
            <a:r>
              <a:rPr lang="en-US" sz="2400" dirty="0">
                <a:ea typeface="ＭＳ Ｐゴシック" pitchFamily="34" charset="-128"/>
              </a:rPr>
              <a:t> vs. 2</a:t>
            </a:r>
          </a:p>
          <a:p>
            <a:endParaRPr lang="en-US" sz="28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Does there always exist an ordering that only results in small factors?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No!</a:t>
            </a:r>
          </a:p>
          <a:p>
            <a:endParaRPr lang="en-US" sz="3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Worst Case Complexity? Reduction from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352" y="1397001"/>
            <a:ext cx="4982648" cy="47291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Variables: </a:t>
            </a:r>
            <a:r>
              <a:rPr lang="en-US" i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i="1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i="1" dirty="0">
                <a:solidFill>
                  <a:srgbClr val="CC00CC"/>
                </a:solidFill>
              </a:rPr>
              <a:t>Y, Z</a:t>
            </a:r>
            <a:endParaRPr lang="en-US" dirty="0"/>
          </a:p>
          <a:p>
            <a:r>
              <a:rPr lang="en-US" dirty="0"/>
              <a:t>CNF clauses:</a:t>
            </a:r>
          </a:p>
          <a:p>
            <a:pPr marL="914381" lvl="1" indent="-514350">
              <a:buFont typeface="+mj-lt"/>
              <a:buAutoNum type="arabicPeriod"/>
            </a:pP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 = </a:t>
            </a:r>
            <a:r>
              <a:rPr lang="en-US" i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i="1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i="1" dirty="0">
                <a:solidFill>
                  <a:srgbClr val="CC00CC"/>
                </a:solidFill>
              </a:rPr>
              <a:t>Y</a:t>
            </a:r>
          </a:p>
          <a:p>
            <a:pPr marL="914381" lvl="1" indent="-514350">
              <a:buFont typeface="+mj-lt"/>
              <a:buAutoNum type="arabicPeriod"/>
            </a:pP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 = </a:t>
            </a:r>
            <a:r>
              <a:rPr lang="en-US" i="1" dirty="0">
                <a:solidFill>
                  <a:srgbClr val="CC00CC"/>
                </a:solidFill>
              </a:rPr>
              <a:t>Y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</a:rPr>
              <a:t> W</a:t>
            </a:r>
            <a:endParaRPr lang="en-US" dirty="0">
              <a:solidFill>
                <a:srgbClr val="CC00CC"/>
              </a:solidFill>
            </a:endParaRPr>
          </a:p>
          <a:p>
            <a:pPr marL="914381" lvl="1" indent="-514350">
              <a:buFont typeface="+mj-lt"/>
              <a:buAutoNum type="arabicPeriod"/>
            </a:pP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3</a:t>
            </a:r>
            <a:r>
              <a:rPr lang="en-US" dirty="0">
                <a:solidFill>
                  <a:srgbClr val="CC00CC"/>
                </a:solidFill>
              </a:rPr>
              <a:t> = </a:t>
            </a:r>
            <a:r>
              <a:rPr lang="en-US" i="1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i="1" dirty="0">
                <a:solidFill>
                  <a:srgbClr val="CC00CC"/>
                </a:solidFill>
              </a:rPr>
              <a:t>Y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Z</a:t>
            </a:r>
          </a:p>
          <a:p>
            <a:r>
              <a:rPr lang="en-US" dirty="0"/>
              <a:t>Sentence 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 =</a:t>
            </a: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 pitchFamily="2" charset="2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 pitchFamily="2" charset="2"/>
              </a:rPr>
              <a:t></a:t>
            </a:r>
            <a:r>
              <a:rPr lang="en-US" baseline="-25000" dirty="0">
                <a:solidFill>
                  <a:srgbClr val="CC00CC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3</a:t>
            </a:r>
            <a:endParaRPr lang="en-US" dirty="0">
              <a:solidFill>
                <a:srgbClr val="CC00CC"/>
              </a:solidFill>
            </a:endParaRPr>
          </a:p>
          <a:p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) &gt; 0 </a:t>
            </a:r>
            <a:r>
              <a:rPr lang="en-US" dirty="0" err="1">
                <a:solidFill>
                  <a:srgbClr val="000090"/>
                </a:solidFill>
              </a:rPr>
              <a:t>iff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S </a:t>
            </a:r>
            <a:r>
              <a:rPr lang="en-US" dirty="0">
                <a:solidFill>
                  <a:srgbClr val="000090"/>
                </a:solidFill>
              </a:rPr>
              <a:t>is satisfiable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=&gt; </a:t>
            </a:r>
            <a:r>
              <a:rPr lang="en-US" b="1" i="1" dirty="0">
                <a:solidFill>
                  <a:srgbClr val="3333FF"/>
                </a:solidFill>
              </a:rPr>
              <a:t>NP-hard</a:t>
            </a:r>
          </a:p>
          <a:p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) = </a:t>
            </a:r>
            <a:r>
              <a:rPr lang="en-US" i="1" dirty="0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 x 0.5</a:t>
            </a:r>
            <a:r>
              <a:rPr lang="en-US" sz="3600" baseline="30000" dirty="0">
                <a:solidFill>
                  <a:srgbClr val="CC00CC"/>
                </a:solidFill>
              </a:rPr>
              <a:t>n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where </a:t>
            </a:r>
            <a:r>
              <a:rPr lang="en-US" i="1" dirty="0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000090"/>
                </a:solidFill>
              </a:rPr>
              <a:t> is the number of satisfying assignments for clauses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=&gt; </a:t>
            </a:r>
            <a:r>
              <a:rPr lang="en-US" b="1" i="1" dirty="0">
                <a:solidFill>
                  <a:srgbClr val="3333FF"/>
                </a:solidFill>
              </a:rPr>
              <a:t>#P-hard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285EEA-6335-A147-813C-79D63A0ADA2F}"/>
              </a:ext>
            </a:extLst>
          </p:cNvPr>
          <p:cNvGrpSpPr/>
          <p:nvPr/>
        </p:nvGrpSpPr>
        <p:grpSpPr>
          <a:xfrm>
            <a:off x="2053571" y="4246048"/>
            <a:ext cx="3055658" cy="1621352"/>
            <a:chOff x="2053571" y="4246048"/>
            <a:chExt cx="3055658" cy="162135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D27CF7-E0F2-6848-B377-C0AF06DDE14E}"/>
                </a:ext>
              </a:extLst>
            </p:cNvPr>
            <p:cNvSpPr/>
            <p:nvPr/>
          </p:nvSpPr>
          <p:spPr>
            <a:xfrm>
              <a:off x="3162300" y="50292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333A4F-4263-B646-B800-4B7819F82617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3581400" y="4343400"/>
              <a:ext cx="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49EE11-8E6A-3C4D-9205-96FED3BC1550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3581400" y="4246048"/>
              <a:ext cx="1527829" cy="783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03E030-71DA-0245-BE2D-C2BED4E68E98}"/>
                </a:ext>
              </a:extLst>
            </p:cNvPr>
            <p:cNvCxnSpPr>
              <a:cxnSpLocks/>
              <a:stCxn id="10" idx="5"/>
              <a:endCxn id="13" idx="0"/>
            </p:cNvCxnSpPr>
            <p:nvPr/>
          </p:nvCxnSpPr>
          <p:spPr>
            <a:xfrm>
              <a:off x="2053571" y="4246048"/>
              <a:ext cx="1527829" cy="783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2A51D0-0255-2641-9B80-CC3F54D6E68D}"/>
              </a:ext>
            </a:extLst>
          </p:cNvPr>
          <p:cNvGrpSpPr/>
          <p:nvPr/>
        </p:nvGrpSpPr>
        <p:grpSpPr>
          <a:xfrm>
            <a:off x="1020248" y="2328060"/>
            <a:ext cx="5354762" cy="2040740"/>
            <a:chOff x="1020248" y="2328060"/>
            <a:chExt cx="5354762" cy="20407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3912C4-68FA-4349-9383-7BF2AF124623}"/>
                </a:ext>
              </a:extLst>
            </p:cNvPr>
            <p:cNvSpPr/>
            <p:nvPr/>
          </p:nvSpPr>
          <p:spPr>
            <a:xfrm>
              <a:off x="1143000" y="3530600"/>
              <a:ext cx="10668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C</a:t>
              </a:r>
              <a:r>
                <a:rPr lang="en-US" sz="3600" baseline="-25000" dirty="0">
                  <a:solidFill>
                    <a:srgbClr val="CC00CC"/>
                  </a:solidFill>
                </a:rPr>
                <a:t>1</a:t>
              </a:r>
              <a:endParaRPr lang="en-US" sz="3600" i="1" baseline="-25000" dirty="0">
                <a:solidFill>
                  <a:srgbClr val="CC00CC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8D60CE-C401-0841-A5CC-C9E84B074D09}"/>
                </a:ext>
              </a:extLst>
            </p:cNvPr>
            <p:cNvSpPr/>
            <p:nvPr/>
          </p:nvSpPr>
          <p:spPr>
            <a:xfrm>
              <a:off x="3048000" y="3505200"/>
              <a:ext cx="10668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C</a:t>
              </a:r>
              <a:r>
                <a:rPr lang="en-US" sz="3600" i="1" baseline="-25000" dirty="0">
                  <a:solidFill>
                    <a:srgbClr val="CC00CC"/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F6D314-F7D9-E543-B719-69C9AFED3D1B}"/>
                </a:ext>
              </a:extLst>
            </p:cNvPr>
            <p:cNvSpPr/>
            <p:nvPr/>
          </p:nvSpPr>
          <p:spPr>
            <a:xfrm>
              <a:off x="4953000" y="3530600"/>
              <a:ext cx="10668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C</a:t>
              </a:r>
              <a:r>
                <a:rPr lang="en-US" sz="3600" i="1" baseline="-25000" dirty="0">
                  <a:solidFill>
                    <a:srgbClr val="CC00CC"/>
                  </a:solidFill>
                </a:rPr>
                <a:t>3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1A70A2-D0C3-A245-B9AC-8B05A8BF3C96}"/>
                </a:ext>
              </a:extLst>
            </p:cNvPr>
            <p:cNvCxnSpPr>
              <a:stCxn id="6" idx="5"/>
              <a:endCxn id="10" idx="0"/>
            </p:cNvCxnSpPr>
            <p:nvPr/>
          </p:nvCxnSpPr>
          <p:spPr>
            <a:xfrm>
              <a:off x="1020248" y="2620448"/>
              <a:ext cx="656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C96D8F-6A9D-544E-8735-857F0ED7CCC3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1676400" y="2620448"/>
              <a:ext cx="656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9B26D2-235F-0047-A3BB-02D4FA96B0FB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1676400" y="2620448"/>
              <a:ext cx="2561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A4B263-464E-954F-92F8-35152B62DEE6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3581400" y="2620448"/>
              <a:ext cx="2561152" cy="8847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C4FC54-8185-BF4E-8C3B-D3460F3C2402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3581400" y="2620448"/>
              <a:ext cx="656152" cy="8847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F6E95F-DB92-CE45-A20E-FC4F5FC05635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1020248" y="2620448"/>
              <a:ext cx="2561152" cy="8847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C40ED-A68C-3B43-AD7E-4533B130F51D}"/>
                </a:ext>
              </a:extLst>
            </p:cNvPr>
            <p:cNvCxnSpPr>
              <a:cxnSpLocks/>
              <a:stCxn id="7" idx="5"/>
              <a:endCxn id="12" idx="0"/>
            </p:cNvCxnSpPr>
            <p:nvPr/>
          </p:nvCxnSpPr>
          <p:spPr>
            <a:xfrm>
              <a:off x="2925248" y="2620448"/>
              <a:ext cx="2561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7B5D32-67E5-694E-AAA5-3925EC0B8D1F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4830248" y="2620448"/>
              <a:ext cx="656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0CB762-F3DD-B548-9436-B443B938BDD2}"/>
                </a:ext>
              </a:extLst>
            </p:cNvPr>
            <p:cNvCxnSpPr>
              <a:cxnSpLocks/>
              <a:stCxn id="9" idx="3"/>
              <a:endCxn id="12" idx="0"/>
            </p:cNvCxnSpPr>
            <p:nvPr/>
          </p:nvCxnSpPr>
          <p:spPr>
            <a:xfrm flipH="1">
              <a:off x="5486400" y="2620448"/>
              <a:ext cx="656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2B2F79-D65D-3D4B-AF35-C0A7E675E92D}"/>
                </a:ext>
              </a:extLst>
            </p:cNvPr>
            <p:cNvSpPr txBox="1"/>
            <p:nvPr/>
          </p:nvSpPr>
          <p:spPr>
            <a:xfrm>
              <a:off x="5783181" y="2781012"/>
              <a:ext cx="5918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C00CC"/>
                  </a:solidFill>
                  <a:sym typeface="Symbol" pitchFamily="2" charset="2"/>
                </a:rPr>
                <a:t></a:t>
              </a:r>
              <a:r>
                <a:rPr lang="en-US" sz="3200" b="1" dirty="0">
                  <a:solidFill>
                    <a:srgbClr val="CC00CC"/>
                  </a:solidFill>
                </a:rPr>
                <a:t>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23B1EF-FC03-7C42-8F96-1822AD648138}"/>
                </a:ext>
              </a:extLst>
            </p:cNvPr>
            <p:cNvSpPr txBox="1"/>
            <p:nvPr/>
          </p:nvSpPr>
          <p:spPr>
            <a:xfrm>
              <a:off x="1266619" y="2328060"/>
              <a:ext cx="5918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C00CC"/>
                  </a:solidFill>
                  <a:sym typeface="Symbol" pitchFamily="2" charset="2"/>
                </a:rPr>
                <a:t></a:t>
              </a:r>
              <a:r>
                <a:rPr lang="en-US" sz="3200" b="1" dirty="0">
                  <a:solidFill>
                    <a:srgbClr val="CC00CC"/>
                  </a:solidFill>
                </a:rPr>
                <a:t>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D80F52-C2E2-A344-9F11-F19C8E93A002}"/>
              </a:ext>
            </a:extLst>
          </p:cNvPr>
          <p:cNvGrpSpPr/>
          <p:nvPr/>
        </p:nvGrpSpPr>
        <p:grpSpPr>
          <a:xfrm>
            <a:off x="304800" y="1382069"/>
            <a:ext cx="6553200" cy="1361131"/>
            <a:chOff x="304800" y="1382069"/>
            <a:chExt cx="6553200" cy="136113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8EB5EE-41EF-A444-98BC-9F47449D6CC4}"/>
                </a:ext>
              </a:extLst>
            </p:cNvPr>
            <p:cNvSpPr/>
            <p:nvPr/>
          </p:nvSpPr>
          <p:spPr>
            <a:xfrm>
              <a:off x="3048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W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CCCD77-D8D5-514C-9C51-CCA7479347DC}"/>
                </a:ext>
              </a:extLst>
            </p:cNvPr>
            <p:cNvSpPr/>
            <p:nvPr/>
          </p:nvSpPr>
          <p:spPr>
            <a:xfrm>
              <a:off x="22098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6F1390-8E2D-B94B-9C5B-7A0F7DEB0284}"/>
                </a:ext>
              </a:extLst>
            </p:cNvPr>
            <p:cNvSpPr/>
            <p:nvPr/>
          </p:nvSpPr>
          <p:spPr>
            <a:xfrm>
              <a:off x="41148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Y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8BE44D-C4FD-B04D-9325-0225466E475C}"/>
                </a:ext>
              </a:extLst>
            </p:cNvPr>
            <p:cNvSpPr/>
            <p:nvPr/>
          </p:nvSpPr>
          <p:spPr>
            <a:xfrm>
              <a:off x="60198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Z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E5D536E-ABF8-5247-A55C-5D436FCE3DCD}"/>
                </a:ext>
              </a:extLst>
            </p:cNvPr>
            <p:cNvSpPr txBox="1"/>
            <p:nvPr/>
          </p:nvSpPr>
          <p:spPr>
            <a:xfrm>
              <a:off x="417566" y="1382069"/>
              <a:ext cx="612668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33FF"/>
                  </a:solidFill>
                </a:rPr>
                <a:t>0.5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CB5C6F-667C-3448-B218-AF3572F96D2C}"/>
                </a:ext>
              </a:extLst>
            </p:cNvPr>
            <p:cNvSpPr txBox="1"/>
            <p:nvPr/>
          </p:nvSpPr>
          <p:spPr>
            <a:xfrm>
              <a:off x="6132566" y="1382069"/>
              <a:ext cx="612668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33FF"/>
                  </a:solidFill>
                </a:rPr>
                <a:t>0.5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B3C6E2-E2ED-AD42-8B8B-1C8835055BE8}"/>
                </a:ext>
              </a:extLst>
            </p:cNvPr>
            <p:cNvSpPr txBox="1"/>
            <p:nvPr/>
          </p:nvSpPr>
          <p:spPr>
            <a:xfrm>
              <a:off x="4227566" y="1382069"/>
              <a:ext cx="612668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333FF"/>
                  </a:solidFill>
                </a:rPr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03A098-8F1B-BE43-B657-E9A850C08947}"/>
                </a:ext>
              </a:extLst>
            </p:cNvPr>
            <p:cNvSpPr txBox="1"/>
            <p:nvPr/>
          </p:nvSpPr>
          <p:spPr>
            <a:xfrm>
              <a:off x="2322566" y="1382069"/>
              <a:ext cx="612668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33FF"/>
                  </a:solidFill>
                </a:rPr>
                <a:t>0.5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Polytrees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0" y="1676399"/>
            <a:ext cx="5105400" cy="4449765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 err="1">
                <a:ea typeface="ＭＳ Ｐゴシック" pitchFamily="34" charset="-128"/>
              </a:rPr>
              <a:t>polytree</a:t>
            </a:r>
            <a:r>
              <a:rPr lang="en-US" sz="2400" dirty="0">
                <a:ea typeface="ＭＳ Ｐゴシック" pitchFamily="34" charset="-128"/>
              </a:rPr>
              <a:t> is a directed graph with no undirected cycles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poly-trees the complexity of variable elimination is </a:t>
            </a:r>
            <a:r>
              <a:rPr lang="en-US" sz="2400" b="1" i="1" dirty="0">
                <a:solidFill>
                  <a:srgbClr val="0000FF"/>
                </a:solidFill>
                <a:ea typeface="ＭＳ Ｐゴシック" pitchFamily="34" charset="-128"/>
              </a:rPr>
              <a:t>linear in the network size </a:t>
            </a:r>
            <a:r>
              <a:rPr lang="en-US" sz="2400" dirty="0">
                <a:ea typeface="ＭＳ Ｐゴシック" pitchFamily="34" charset="-128"/>
              </a:rPr>
              <a:t>if you eliminate from the leave towards the roots</a:t>
            </a:r>
          </a:p>
        </p:txBody>
      </p:sp>
      <p:sp>
        <p:nvSpPr>
          <p:cNvPr id="2" name="Oval 1"/>
          <p:cNvSpPr/>
          <p:nvPr/>
        </p:nvSpPr>
        <p:spPr>
          <a:xfrm>
            <a:off x="6781800" y="1981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486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18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484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150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152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18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84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3" idx="5"/>
            <a:endCxn id="2" idx="1"/>
          </p:cNvCxnSpPr>
          <p:nvPr/>
        </p:nvCxnSpPr>
        <p:spPr>
          <a:xfrm>
            <a:off x="65736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4"/>
            <a:endCxn id="2" idx="0"/>
          </p:cNvCxnSpPr>
          <p:nvPr/>
        </p:nvCxnSpPr>
        <p:spPr>
          <a:xfrm>
            <a:off x="6972300" y="17526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2" idx="7"/>
          </p:cNvCxnSpPr>
          <p:nvPr/>
        </p:nvCxnSpPr>
        <p:spPr>
          <a:xfrm flipH="1">
            <a:off x="71070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10" idx="7"/>
          </p:cNvCxnSpPr>
          <p:nvPr/>
        </p:nvCxnSpPr>
        <p:spPr>
          <a:xfrm flipH="1">
            <a:off x="6040204" y="2306404"/>
            <a:ext cx="7973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3"/>
            <a:endCxn id="9" idx="7"/>
          </p:cNvCxnSpPr>
          <p:nvPr/>
        </p:nvCxnSpPr>
        <p:spPr>
          <a:xfrm flipH="1">
            <a:off x="65736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" idx="4"/>
            <a:endCxn id="8" idx="0"/>
          </p:cNvCxnSpPr>
          <p:nvPr/>
        </p:nvCxnSpPr>
        <p:spPr>
          <a:xfrm>
            <a:off x="6972300" y="23622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5"/>
            <a:endCxn id="7" idx="1"/>
          </p:cNvCxnSpPr>
          <p:nvPr/>
        </p:nvCxnSpPr>
        <p:spPr>
          <a:xfrm>
            <a:off x="71070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5"/>
            <a:endCxn id="6" idx="1"/>
          </p:cNvCxnSpPr>
          <p:nvPr/>
        </p:nvCxnSpPr>
        <p:spPr>
          <a:xfrm>
            <a:off x="7107004" y="2306404"/>
            <a:ext cx="7973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134600" y="1981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2014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6680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1346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6012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0678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6680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1346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6012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5" idx="5"/>
            <a:endCxn id="37" idx="1"/>
          </p:cNvCxnSpPr>
          <p:nvPr/>
        </p:nvCxnSpPr>
        <p:spPr>
          <a:xfrm>
            <a:off x="99264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4"/>
            <a:endCxn id="37" idx="0"/>
          </p:cNvCxnSpPr>
          <p:nvPr/>
        </p:nvCxnSpPr>
        <p:spPr>
          <a:xfrm>
            <a:off x="10325100" y="17526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3"/>
            <a:endCxn id="37" idx="7"/>
          </p:cNvCxnSpPr>
          <p:nvPr/>
        </p:nvCxnSpPr>
        <p:spPr>
          <a:xfrm flipH="1">
            <a:off x="104598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  <a:endCxn id="42" idx="0"/>
          </p:cNvCxnSpPr>
          <p:nvPr/>
        </p:nvCxnSpPr>
        <p:spPr>
          <a:xfrm flipH="1">
            <a:off x="9258300" y="1696804"/>
            <a:ext cx="398696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4"/>
            <a:endCxn id="41" idx="7"/>
          </p:cNvCxnSpPr>
          <p:nvPr/>
        </p:nvCxnSpPr>
        <p:spPr>
          <a:xfrm>
            <a:off x="9791700" y="1752600"/>
            <a:ext cx="134704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4"/>
            <a:endCxn id="40" idx="0"/>
          </p:cNvCxnSpPr>
          <p:nvPr/>
        </p:nvCxnSpPr>
        <p:spPr>
          <a:xfrm>
            <a:off x="10325100" y="23622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39" idx="1"/>
          </p:cNvCxnSpPr>
          <p:nvPr/>
        </p:nvCxnSpPr>
        <p:spPr>
          <a:xfrm>
            <a:off x="104598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5"/>
            <a:endCxn id="38" idx="0"/>
          </p:cNvCxnSpPr>
          <p:nvPr/>
        </p:nvCxnSpPr>
        <p:spPr>
          <a:xfrm>
            <a:off x="10993204" y="1696804"/>
            <a:ext cx="398696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3246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6962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1628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294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960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5626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1628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6294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0960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7" idx="4"/>
            <a:endCxn id="59" idx="1"/>
          </p:cNvCxnSpPr>
          <p:nvPr/>
        </p:nvCxnSpPr>
        <p:spPr>
          <a:xfrm>
            <a:off x="6286500" y="43434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4"/>
            <a:endCxn id="59" idx="0"/>
          </p:cNvCxnSpPr>
          <p:nvPr/>
        </p:nvCxnSpPr>
        <p:spPr>
          <a:xfrm flipH="1">
            <a:off x="6515100" y="43434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76" idx="0"/>
          </p:cNvCxnSpPr>
          <p:nvPr/>
        </p:nvCxnSpPr>
        <p:spPr>
          <a:xfrm flipH="1">
            <a:off x="7124700" y="42876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3"/>
            <a:endCxn id="64" idx="7"/>
          </p:cNvCxnSpPr>
          <p:nvPr/>
        </p:nvCxnSpPr>
        <p:spPr>
          <a:xfrm flipH="1">
            <a:off x="5887804" y="48972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3"/>
            <a:endCxn id="63" idx="7"/>
          </p:cNvCxnSpPr>
          <p:nvPr/>
        </p:nvCxnSpPr>
        <p:spPr>
          <a:xfrm>
            <a:off x="6380396" y="48972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4"/>
            <a:endCxn id="62" idx="0"/>
          </p:cNvCxnSpPr>
          <p:nvPr/>
        </p:nvCxnSpPr>
        <p:spPr>
          <a:xfrm>
            <a:off x="6515100" y="49530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6" idx="4"/>
            <a:endCxn id="61" idx="1"/>
          </p:cNvCxnSpPr>
          <p:nvPr/>
        </p:nvCxnSpPr>
        <p:spPr>
          <a:xfrm>
            <a:off x="7124700" y="49530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6" idx="5"/>
          </p:cNvCxnSpPr>
          <p:nvPr/>
        </p:nvCxnSpPr>
        <p:spPr>
          <a:xfrm>
            <a:off x="7259404" y="48972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342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76" idx="4"/>
            <a:endCxn id="62" idx="7"/>
          </p:cNvCxnSpPr>
          <p:nvPr/>
        </p:nvCxnSpPr>
        <p:spPr>
          <a:xfrm flipH="1">
            <a:off x="6954604" y="49530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8298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12014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6680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1346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6012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0678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06680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1346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6012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92" idx="4"/>
            <a:endCxn id="84" idx="1"/>
          </p:cNvCxnSpPr>
          <p:nvPr/>
        </p:nvCxnSpPr>
        <p:spPr>
          <a:xfrm>
            <a:off x="9791700" y="43434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4"/>
            <a:endCxn id="84" idx="0"/>
          </p:cNvCxnSpPr>
          <p:nvPr/>
        </p:nvCxnSpPr>
        <p:spPr>
          <a:xfrm flipH="1">
            <a:off x="10020300" y="43434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0" idx="3"/>
            <a:endCxn id="101" idx="0"/>
          </p:cNvCxnSpPr>
          <p:nvPr/>
        </p:nvCxnSpPr>
        <p:spPr>
          <a:xfrm flipH="1">
            <a:off x="10629900" y="42876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3"/>
            <a:endCxn id="89" idx="7"/>
          </p:cNvCxnSpPr>
          <p:nvPr/>
        </p:nvCxnSpPr>
        <p:spPr>
          <a:xfrm flipH="1">
            <a:off x="9393004" y="48972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4" idx="3"/>
            <a:endCxn id="88" idx="7"/>
          </p:cNvCxnSpPr>
          <p:nvPr/>
        </p:nvCxnSpPr>
        <p:spPr>
          <a:xfrm>
            <a:off x="9885596" y="48972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4" idx="4"/>
            <a:endCxn id="87" idx="0"/>
          </p:cNvCxnSpPr>
          <p:nvPr/>
        </p:nvCxnSpPr>
        <p:spPr>
          <a:xfrm>
            <a:off x="10020300" y="49530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1" idx="4"/>
            <a:endCxn id="86" idx="1"/>
          </p:cNvCxnSpPr>
          <p:nvPr/>
        </p:nvCxnSpPr>
        <p:spPr>
          <a:xfrm>
            <a:off x="10629900" y="49530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5"/>
          </p:cNvCxnSpPr>
          <p:nvPr/>
        </p:nvCxnSpPr>
        <p:spPr>
          <a:xfrm>
            <a:off x="10764604" y="48972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4394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101" idx="4"/>
            <a:endCxn id="87" idx="7"/>
          </p:cNvCxnSpPr>
          <p:nvPr/>
        </p:nvCxnSpPr>
        <p:spPr>
          <a:xfrm flipH="1">
            <a:off x="10459804" y="49530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4"/>
            <a:endCxn id="101" idx="1"/>
          </p:cNvCxnSpPr>
          <p:nvPr/>
        </p:nvCxnSpPr>
        <p:spPr>
          <a:xfrm>
            <a:off x="10325100" y="43434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01E6BE0-5191-DF48-9756-D9B1EDD802C4}"/>
              </a:ext>
            </a:extLst>
          </p:cNvPr>
          <p:cNvGrpSpPr/>
          <p:nvPr/>
        </p:nvGrpSpPr>
        <p:grpSpPr>
          <a:xfrm>
            <a:off x="10020300" y="4343400"/>
            <a:ext cx="609600" cy="893996"/>
            <a:chOff x="10020300" y="4343400"/>
            <a:chExt cx="609600" cy="893996"/>
          </a:xfrm>
        </p:grpSpPr>
        <p:cxnSp>
          <p:nvCxnSpPr>
            <p:cNvPr id="106" name="Straight Arrow Connector 105"/>
            <p:cNvCxnSpPr>
              <a:stCxn id="91" idx="4"/>
              <a:endCxn id="101" idx="1"/>
            </p:cNvCxnSpPr>
            <p:nvPr/>
          </p:nvCxnSpPr>
          <p:spPr>
            <a:xfrm>
              <a:off x="10325100" y="4343400"/>
              <a:ext cx="170096" cy="28439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1" idx="4"/>
              <a:endCxn id="87" idx="7"/>
            </p:cNvCxnSpPr>
            <p:nvPr/>
          </p:nvCxnSpPr>
          <p:spPr>
            <a:xfrm flipH="1">
              <a:off x="10459804" y="4953000"/>
              <a:ext cx="170096" cy="28439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84" idx="4"/>
              <a:endCxn id="87" idx="0"/>
            </p:cNvCxnSpPr>
            <p:nvPr/>
          </p:nvCxnSpPr>
          <p:spPr>
            <a:xfrm>
              <a:off x="10020300" y="4953000"/>
              <a:ext cx="304800" cy="2286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1" idx="4"/>
              <a:endCxn id="84" idx="0"/>
            </p:cNvCxnSpPr>
            <p:nvPr/>
          </p:nvCxnSpPr>
          <p:spPr>
            <a:xfrm flipH="1">
              <a:off x="10020300" y="4343400"/>
              <a:ext cx="304800" cy="2286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 Nets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0" y="1447800"/>
            <a:ext cx="6324600" cy="4729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Part I: Representation</a:t>
            </a:r>
          </a:p>
          <a:p>
            <a:pPr lvl="6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4"/>
            <a:endParaRPr lang="en-US" sz="200" dirty="0">
              <a:latin typeface="Calibri"/>
              <a:ea typeface="ＭＳ Ｐゴシック" pitchFamily="34" charset="-128"/>
              <a:cs typeface="Calibri"/>
            </a:endParaRPr>
          </a:p>
          <a:p>
            <a:pPr lvl="8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4"/>
            <a:endParaRPr lang="en-US" sz="2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Part II: Exact inference</a:t>
            </a:r>
          </a:p>
          <a:p>
            <a:pPr lvl="7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Enumeration (always exponential complexity)</a:t>
            </a:r>
          </a:p>
          <a:p>
            <a:pPr lvl="6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Variable elimination (worst-case exponential complexity, often better)</a:t>
            </a:r>
          </a:p>
          <a:p>
            <a:pPr lvl="6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Inference is NP-hard in general</a:t>
            </a:r>
          </a:p>
          <a:p>
            <a:pPr lvl="5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Part III: Approximate Inference</a:t>
            </a: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3"/>
            <a:endParaRPr lang="en-US" sz="2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Later: Learning Bayes nets from data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622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38" y="28956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38" y="34290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38" y="42672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07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formula for sparse BNs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</a:t>
            </a:r>
          </a:p>
          <a:p>
            <a:pPr lvl="1"/>
            <a:r>
              <a:rPr lang="en-US" i="1" dirty="0">
                <a:solidFill>
                  <a:srgbClr val="CC00CC"/>
                </a:solidFill>
              </a:rPr>
              <a:t>n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Maximum range size is </a:t>
            </a:r>
            <a:r>
              <a:rPr lang="en-US" i="1" dirty="0">
                <a:solidFill>
                  <a:srgbClr val="CC00CC"/>
                </a:solidFill>
              </a:rPr>
              <a:t>d</a:t>
            </a:r>
          </a:p>
          <a:p>
            <a:pPr lvl="1"/>
            <a:r>
              <a:rPr lang="en-US" dirty="0"/>
              <a:t>Maximum number of parents is </a:t>
            </a:r>
            <a:r>
              <a:rPr lang="en-US" i="1" dirty="0">
                <a:solidFill>
                  <a:srgbClr val="CC00CC"/>
                </a:solidFill>
              </a:rPr>
              <a:t>k</a:t>
            </a:r>
          </a:p>
          <a:p>
            <a:r>
              <a:rPr lang="en-US" dirty="0"/>
              <a:t>Full joint distribution has size </a:t>
            </a:r>
            <a:r>
              <a:rPr lang="en-US" i="1" dirty="0">
                <a:solidFill>
                  <a:srgbClr val="CC00CC"/>
                </a:solidFill>
              </a:rPr>
              <a:t>O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i="1" baseline="30000" dirty="0" err="1">
                <a:solidFill>
                  <a:srgbClr val="CC00CC"/>
                </a:solidFill>
              </a:rPr>
              <a:t>n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r>
              <a:rPr lang="en-US" dirty="0"/>
              <a:t>Bayes net has size </a:t>
            </a:r>
            <a:r>
              <a:rPr lang="en-US" i="1" dirty="0">
                <a:solidFill>
                  <a:srgbClr val="CC00CC"/>
                </a:solidFill>
              </a:rPr>
              <a:t>O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n </a:t>
            </a:r>
            <a:r>
              <a:rPr lang="en-US" sz="4400" i="1" baseline="18000" dirty="0">
                <a:solidFill>
                  <a:srgbClr val="CC00CC"/>
                </a:solidFill>
              </a:rPr>
              <a:t>.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i="1" baseline="30000" dirty="0" err="1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1"/>
            <a:r>
              <a:rPr lang="en-US" dirty="0"/>
              <a:t>Linear scaling with </a:t>
            </a:r>
            <a:r>
              <a:rPr lang="en-US" i="1" dirty="0">
                <a:solidFill>
                  <a:srgbClr val="CC00CC"/>
                </a:solidFill>
              </a:rPr>
              <a:t>n</a:t>
            </a:r>
            <a:r>
              <a:rPr lang="en-US" dirty="0"/>
              <a:t> as long as causal structure is local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 global semantics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Bayes nets encode joint distributions as product of conditional distributions on each variable:</a:t>
            </a:r>
          </a:p>
          <a:p>
            <a:pPr marL="1371531" lvl="3" indent="0">
              <a:lnSpc>
                <a:spcPct val="80000"/>
              </a:lnSpc>
              <a:buNone/>
            </a:pPr>
            <a:r>
              <a:rPr lang="en-US" sz="32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sz="36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)  =  </a:t>
            </a:r>
            <a:r>
              <a:rPr lang="en-US" sz="32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6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36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))</a:t>
            </a:r>
            <a:endParaRPr lang="en-US" sz="3200" dirty="0"/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7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14400" y="1981200"/>
            <a:ext cx="6096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10400" y="1905000"/>
            <a:ext cx="6096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248400" y="3581400"/>
            <a:ext cx="6096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81800" y="3581400"/>
            <a:ext cx="6096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91400" y="3581400"/>
            <a:ext cx="6096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5715000"/>
            <a:ext cx="533400" cy="3810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00200" y="5715000"/>
            <a:ext cx="609600" cy="3810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00800" y="5791200"/>
            <a:ext cx="5334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20000" y="5791200"/>
            <a:ext cx="533400" cy="304800"/>
          </a:xfrm>
          <a:prstGeom prst="rect">
            <a:avLst/>
          </a:prstGeom>
          <a:solidFill>
            <a:srgbClr val="FF91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400" y="1600200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1524000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91400" y="2819400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5334000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000" y="5410200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14400" y="12954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0" y="1143000"/>
            <a:ext cx="2870200" cy="5841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C00CC"/>
                </a:solidFill>
              </a:rPr>
              <a:t>P(</a:t>
            </a:r>
            <a:r>
              <a:rPr lang="en-US" sz="2400" dirty="0" err="1">
                <a:solidFill>
                  <a:srgbClr val="CC00CC"/>
                </a:solidFill>
              </a:rPr>
              <a:t>b,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e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 a,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j, m)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324600" y="2438400"/>
          <a:ext cx="2286000" cy="22095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 gridSpan="2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true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" y="5029200"/>
          <a:ext cx="1828800" cy="16157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04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7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  <a:p>
                      <a:pPr algn="ctr"/>
                      <a:endParaRPr lang="en-US" sz="1400" b="0" dirty="0">
                        <a:solidFill>
                          <a:srgbClr val="3333FF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400800" y="12192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400800" y="5029200"/>
          <a:ext cx="1828800" cy="163109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  <a:p>
                      <a:pPr algn="ctr"/>
                      <a:endParaRPr lang="en-US" sz="1400" b="0" dirty="0">
                        <a:solidFill>
                          <a:srgbClr val="3333FF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8001000" y="1676400"/>
            <a:ext cx="609600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dirty="0">
                <a:solidFill>
                  <a:srgbClr val="CC00CC"/>
                </a:solidFill>
              </a:rPr>
              <a:t>P(b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8534400" y="1676400"/>
            <a:ext cx="838200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C00CC"/>
                </a:solidFill>
              </a:rPr>
              <a:t>P(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e)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9220200" y="1676400"/>
            <a:ext cx="1219200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C00CC"/>
                </a:solidFill>
              </a:rPr>
              <a:t>P(</a:t>
            </a:r>
            <a:r>
              <a:rPr lang="en-US" sz="2000" dirty="0" err="1">
                <a:solidFill>
                  <a:srgbClr val="CC00CC"/>
                </a:solidFill>
              </a:rPr>
              <a:t>a|b</a:t>
            </a:r>
            <a:r>
              <a:rPr lang="en-US" sz="2000" dirty="0">
                <a:solidFill>
                  <a:srgbClr val="CC00CC"/>
                </a:solidFill>
              </a:rPr>
              <a:t>,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e) 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0287000" y="1676400"/>
            <a:ext cx="990600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C00CC"/>
                </a:solidFill>
              </a:rPr>
              <a:t>P(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j|a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11125200" y="1676400"/>
            <a:ext cx="1143000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C00CC"/>
                </a:solidFill>
              </a:rPr>
              <a:t>P(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m|a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8839200" y="2286000"/>
            <a:ext cx="3352800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ym typeface="Symbol"/>
              </a:rPr>
              <a:t>=.001x.998x.94x.1x.3=.000028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2383A89-DE4A-6840-940C-79FBFC57B0B7}"/>
              </a:ext>
            </a:extLst>
          </p:cNvPr>
          <p:cNvGrpSpPr/>
          <p:nvPr/>
        </p:nvGrpSpPr>
        <p:grpSpPr>
          <a:xfrm>
            <a:off x="2311163" y="1524000"/>
            <a:ext cx="3835874" cy="3825875"/>
            <a:chOff x="2311163" y="1524000"/>
            <a:chExt cx="3835874" cy="382587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F4861F-71DD-314E-AA05-29F892B41F4F}"/>
                </a:ext>
              </a:extLst>
            </p:cNvPr>
            <p:cNvSpPr/>
            <p:nvPr/>
          </p:nvSpPr>
          <p:spPr>
            <a:xfrm>
              <a:off x="2311163" y="1524000"/>
              <a:ext cx="1727437" cy="76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CC00CC"/>
                  </a:solidFill>
                  <a:latin typeface="Calibri"/>
                  <a:cs typeface="Calibri"/>
                </a:rPr>
                <a:t>B</a:t>
              </a:r>
              <a:r>
                <a:rPr lang="en-US" dirty="0">
                  <a:solidFill>
                    <a:srgbClr val="CC00CC"/>
                  </a:solidFill>
                  <a:latin typeface="Calibri"/>
                  <a:cs typeface="Calibri"/>
                </a:rPr>
                <a:t>urglary</a:t>
              </a:r>
              <a:endParaRPr lang="en-US" b="1" dirty="0">
                <a:solidFill>
                  <a:srgbClr val="CC00CC"/>
                </a:solidFill>
                <a:latin typeface="Calibri"/>
                <a:cs typeface="Calibri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DDBF25-641E-0644-A08E-5622A32F7521}"/>
                </a:ext>
              </a:extLst>
            </p:cNvPr>
            <p:cNvSpPr/>
            <p:nvPr/>
          </p:nvSpPr>
          <p:spPr>
            <a:xfrm>
              <a:off x="4343400" y="1524000"/>
              <a:ext cx="1803637" cy="76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CC00CC"/>
                  </a:solidFill>
                  <a:latin typeface="Calibri"/>
                  <a:cs typeface="Calibri"/>
                </a:rPr>
                <a:t>E</a:t>
              </a:r>
              <a:r>
                <a:rPr lang="en-US" dirty="0">
                  <a:solidFill>
                    <a:srgbClr val="CC00CC"/>
                  </a:solidFill>
                  <a:latin typeface="Calibri"/>
                  <a:cs typeface="Calibri"/>
                </a:rPr>
                <a:t>arthquake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062FBA-BE4A-0343-83C4-00BAB5A00042}"/>
                </a:ext>
              </a:extLst>
            </p:cNvPr>
            <p:cNvSpPr/>
            <p:nvPr/>
          </p:nvSpPr>
          <p:spPr>
            <a:xfrm>
              <a:off x="3642612" y="2971800"/>
              <a:ext cx="1143000" cy="990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CC00CC"/>
                  </a:solidFill>
                  <a:latin typeface="Calibri"/>
                  <a:cs typeface="Calibri"/>
                </a:rPr>
                <a:t>A</a:t>
              </a:r>
              <a:r>
                <a:rPr lang="en-US" dirty="0">
                  <a:solidFill>
                    <a:srgbClr val="CC00CC"/>
                  </a:solidFill>
                  <a:latin typeface="Calibri"/>
                  <a:cs typeface="Calibri"/>
                </a:rPr>
                <a:t>larm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E4D54B-08BC-8241-8487-95CAC822BEDE}"/>
                </a:ext>
              </a:extLst>
            </p:cNvPr>
            <p:cNvSpPr/>
            <p:nvPr/>
          </p:nvSpPr>
          <p:spPr>
            <a:xfrm>
              <a:off x="2346841" y="4435475"/>
              <a:ext cx="1066800" cy="89852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CC00CC"/>
                  </a:solidFill>
                  <a:latin typeface="Calibri"/>
                  <a:cs typeface="Calibri"/>
                </a:rPr>
                <a:t>J</a:t>
              </a:r>
              <a:r>
                <a:rPr lang="en-US" dirty="0">
                  <a:solidFill>
                    <a:srgbClr val="CC00CC"/>
                  </a:solidFill>
                  <a:latin typeface="Calibri"/>
                  <a:cs typeface="Calibri"/>
                </a:rPr>
                <a:t>ohn calls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D782525-7A9B-AA41-9F25-AFEC30DA31A8}"/>
                </a:ext>
              </a:extLst>
            </p:cNvPr>
            <p:cNvSpPr/>
            <p:nvPr/>
          </p:nvSpPr>
          <p:spPr>
            <a:xfrm>
              <a:off x="5021706" y="4435475"/>
              <a:ext cx="10668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CC00CC"/>
                  </a:solidFill>
                  <a:latin typeface="Calibri"/>
                  <a:cs typeface="Calibri"/>
                </a:rPr>
                <a:t>M</a:t>
              </a:r>
              <a:r>
                <a:rPr lang="en-US" dirty="0">
                  <a:solidFill>
                    <a:srgbClr val="CC00CC"/>
                  </a:solidFill>
                  <a:latin typeface="Calibri"/>
                  <a:cs typeface="Calibri"/>
                </a:rPr>
                <a:t>ary calls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003D91B-046C-7C42-9042-8341274CF1C8}"/>
                </a:ext>
              </a:extLst>
            </p:cNvPr>
            <p:cNvCxnSpPr>
              <a:cxnSpLocks/>
              <a:stCxn id="40" idx="4"/>
              <a:endCxn id="42" idx="1"/>
            </p:cNvCxnSpPr>
            <p:nvPr/>
          </p:nvCxnSpPr>
          <p:spPr>
            <a:xfrm>
              <a:off x="3174882" y="2286000"/>
              <a:ext cx="635118" cy="8308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6B70ABA-B77C-B544-B0EB-97C33E2EB9F7}"/>
                </a:ext>
              </a:extLst>
            </p:cNvPr>
            <p:cNvCxnSpPr>
              <a:cxnSpLocks/>
              <a:stCxn id="41" idx="4"/>
              <a:endCxn id="42" idx="7"/>
            </p:cNvCxnSpPr>
            <p:nvPr/>
          </p:nvCxnSpPr>
          <p:spPr>
            <a:xfrm flipH="1">
              <a:off x="4618224" y="2286000"/>
              <a:ext cx="626995" cy="8308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256348F-5CE6-994A-8EF2-A859B8ACCF9C}"/>
                </a:ext>
              </a:extLst>
            </p:cNvPr>
            <p:cNvCxnSpPr>
              <a:cxnSpLocks/>
              <a:stCxn id="42" idx="3"/>
              <a:endCxn id="43" idx="7"/>
            </p:cNvCxnSpPr>
            <p:nvPr/>
          </p:nvCxnSpPr>
          <p:spPr>
            <a:xfrm flipH="1">
              <a:off x="3257412" y="3817330"/>
              <a:ext cx="552588" cy="7497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7E100CA-41A9-E04B-A247-B2A39F9F9B78}"/>
                </a:ext>
              </a:extLst>
            </p:cNvPr>
            <p:cNvCxnSpPr>
              <a:cxnSpLocks/>
              <a:stCxn id="42" idx="5"/>
              <a:endCxn id="44" idx="1"/>
            </p:cNvCxnSpPr>
            <p:nvPr/>
          </p:nvCxnSpPr>
          <p:spPr>
            <a:xfrm>
              <a:off x="4618224" y="3817330"/>
              <a:ext cx="559711" cy="7520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9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33295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1582400" cy="4800600"/>
          </a:xfrm>
        </p:spPr>
        <p:txBody>
          <a:bodyPr/>
          <a:lstStyle/>
          <a:p>
            <a:pPr marL="342882" lvl="3" indent="-342882">
              <a:lnSpc>
                <a:spcPct val="80000"/>
              </a:lnSpc>
              <a:buClr>
                <a:schemeClr val="accent2"/>
              </a:buClr>
            </a:pPr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Compare the Bayes net global semantics</a:t>
            </a:r>
            <a:endParaRPr lang="en-US" sz="2800" i="1" dirty="0">
              <a:solidFill>
                <a:srgbClr val="CC00CC"/>
              </a:solidFill>
              <a:sym typeface="Symbol"/>
            </a:endParaRPr>
          </a:p>
          <a:p>
            <a:pPr marL="0" lvl="3" indent="0">
              <a:lnSpc>
                <a:spcPct val="80000"/>
              </a:lnSpc>
              <a:buClr>
                <a:schemeClr val="accent2"/>
              </a:buClr>
              <a:buNone/>
            </a:pPr>
            <a:r>
              <a:rPr lang="en-US" sz="2800" i="1" dirty="0">
                <a:solidFill>
                  <a:srgbClr val="CC00CC"/>
                </a:solidFill>
                <a:sym typeface="Symbol"/>
              </a:rPr>
              <a:t>                  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 =  </a:t>
            </a:r>
            <a:r>
              <a:rPr lang="en-US" sz="28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))</a:t>
            </a: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with the chain rule identity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                    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 =  </a:t>
            </a:r>
            <a:r>
              <a:rPr lang="en-US" sz="28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,…,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i-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endParaRPr lang="en-US" sz="2800" dirty="0">
              <a:sym typeface="Symbol"/>
            </a:endParaRPr>
          </a:p>
          <a:p>
            <a:pPr marL="342882" lvl="3" indent="-342882">
              <a:lnSpc>
                <a:spcPct val="80000"/>
              </a:lnSpc>
              <a:buClr>
                <a:schemeClr val="accent2"/>
              </a:buClr>
            </a:pPr>
            <a:endParaRPr lang="en-US" sz="2800" u="sng" dirty="0">
              <a:latin typeface="Calibri"/>
              <a:cs typeface="Calibri"/>
              <a:sym typeface="Symbol"/>
            </a:endParaRPr>
          </a:p>
          <a:p>
            <a:pPr marL="342882" lvl="3" indent="-342882">
              <a:lnSpc>
                <a:spcPct val="80000"/>
              </a:lnSpc>
              <a:buClr>
                <a:schemeClr val="accent2"/>
              </a:buClr>
            </a:pPr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Assume (without loss of generality) that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 sorted in topological order according to the graph (i.e., parents before children), so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b="1" dirty="0">
                <a:solidFill>
                  <a:srgbClr val="CC00CC"/>
                </a:solidFill>
                <a:sym typeface="Symbol" pitchFamily="2" charset="2"/>
              </a:rPr>
              <a:t>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,…,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i-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1</a:t>
            </a:r>
          </a:p>
          <a:p>
            <a:pPr marL="342882" lvl="3" indent="-342882">
              <a:lnSpc>
                <a:spcPct val="80000"/>
              </a:lnSpc>
              <a:buClr>
                <a:schemeClr val="accent2"/>
              </a:buClr>
            </a:pPr>
            <a:endParaRPr lang="en-US" sz="2400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342882" lvl="3" indent="-342882">
              <a:lnSpc>
                <a:spcPct val="80000"/>
              </a:lnSpc>
              <a:buClr>
                <a:schemeClr val="accent2"/>
              </a:buClr>
            </a:pPr>
            <a:r>
              <a:rPr lang="en-US" sz="2400" dirty="0">
                <a:solidFill>
                  <a:srgbClr val="000090"/>
                </a:solidFill>
                <a:latin typeface="Calibri"/>
                <a:cs typeface="Calibri"/>
              </a:rPr>
              <a:t>So the Bayes net asserts conditional independences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,…,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i-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))</a:t>
            </a:r>
          </a:p>
          <a:p>
            <a:pPr marL="800060" lvl="4" indent="-342882">
              <a:lnSpc>
                <a:spcPct val="80000"/>
              </a:lnSpc>
            </a:pPr>
            <a:r>
              <a:rPr lang="en-US" dirty="0"/>
              <a:t>To ensure these are valid, choose parents for node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that “shield” it from other predecessors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5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2794000" cy="4729164"/>
          </a:xfrm>
        </p:spPr>
        <p:txBody>
          <a:bodyPr/>
          <a:lstStyle/>
          <a:p>
            <a:r>
              <a:rPr lang="en-US" dirty="0"/>
              <a:t>Burglary</a:t>
            </a:r>
          </a:p>
          <a:p>
            <a:r>
              <a:rPr lang="en-US" dirty="0"/>
              <a:t>Earthquake</a:t>
            </a:r>
          </a:p>
          <a:p>
            <a:r>
              <a:rPr lang="en-US" dirty="0"/>
              <a:t>Alarm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505200" y="1981200"/>
            <a:ext cx="1524000" cy="76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C00CC"/>
                </a:solidFill>
                <a:latin typeface="Calibri"/>
                <a:cs typeface="Calibri"/>
              </a:rPr>
              <a:t>B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urglary</a:t>
            </a:r>
            <a:endParaRPr lang="en-US" b="1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00800" y="1981200"/>
            <a:ext cx="1905000" cy="838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arthquake</a:t>
            </a:r>
          </a:p>
        </p:txBody>
      </p:sp>
      <p:sp>
        <p:nvSpPr>
          <p:cNvPr id="9" name="Oval 8"/>
          <p:cNvSpPr/>
          <p:nvPr/>
        </p:nvSpPr>
        <p:spPr>
          <a:xfrm>
            <a:off x="5181600" y="3048000"/>
            <a:ext cx="1143000" cy="990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C00CC"/>
                </a:solidFill>
                <a:latin typeface="Calibri"/>
                <a:cs typeface="Calibri"/>
              </a:rPr>
              <a:t>A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larm</a:t>
            </a:r>
          </a:p>
        </p:txBody>
      </p:sp>
      <p:cxnSp>
        <p:nvCxnSpPr>
          <p:cNvPr id="10" name="Straight Arrow Connector 9"/>
          <p:cNvCxnSpPr>
            <a:stCxn id="7" idx="5"/>
            <a:endCxn id="9" idx="1"/>
          </p:cNvCxnSpPr>
          <p:nvPr/>
        </p:nvCxnSpPr>
        <p:spPr>
          <a:xfrm>
            <a:off x="4806015" y="2631608"/>
            <a:ext cx="542973" cy="56146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7"/>
          </p:cNvCxnSpPr>
          <p:nvPr/>
        </p:nvCxnSpPr>
        <p:spPr>
          <a:xfrm flipH="1">
            <a:off x="6157212" y="2696648"/>
            <a:ext cx="522569" cy="496422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5029200" y="2362200"/>
            <a:ext cx="1371600" cy="3810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0" y="19050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28194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7432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438400" y="10668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781800" y="3429212"/>
          <a:ext cx="2286000" cy="22095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 gridSpan="2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true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382000" y="12192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C00CC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FF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08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2794000" cy="4729164"/>
          </a:xfrm>
        </p:spPr>
        <p:txBody>
          <a:bodyPr/>
          <a:lstStyle/>
          <a:p>
            <a:r>
              <a:rPr lang="en-US" dirty="0"/>
              <a:t>Alarm</a:t>
            </a:r>
          </a:p>
          <a:p>
            <a:r>
              <a:rPr lang="en-US" dirty="0"/>
              <a:t>Burglary</a:t>
            </a:r>
          </a:p>
          <a:p>
            <a:r>
              <a:rPr lang="en-US" dirty="0"/>
              <a:t>Earthquake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505200" y="3276600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53200" y="3276600"/>
            <a:ext cx="19050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E</a:t>
            </a:r>
            <a:r>
              <a:rPr lang="en-US" dirty="0">
                <a:latin typeface="Calibri"/>
                <a:cs typeface="Calibri"/>
              </a:rPr>
              <a:t>arthquake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1371600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cxnSp>
        <p:nvCxnSpPr>
          <p:cNvPr id="10" name="Straight Arrow Connector 9"/>
          <p:cNvCxnSpPr>
            <a:stCxn id="9" idx="3"/>
            <a:endCxn id="7" idx="0"/>
          </p:cNvCxnSpPr>
          <p:nvPr/>
        </p:nvCxnSpPr>
        <p:spPr>
          <a:xfrm flipH="1">
            <a:off x="4267200" y="2217130"/>
            <a:ext cx="853188" cy="105947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5"/>
            <a:endCxn id="8" idx="1"/>
          </p:cNvCxnSpPr>
          <p:nvPr/>
        </p:nvCxnSpPr>
        <p:spPr>
          <a:xfrm>
            <a:off x="5928612" y="2217130"/>
            <a:ext cx="903569" cy="1182222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5029200" y="3657600"/>
            <a:ext cx="1524000" cy="3810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22860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0" y="37338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67200" y="22098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81400" y="1143000"/>
          <a:ext cx="1219200" cy="10112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79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610600" y="3048000"/>
          <a:ext cx="2286000" cy="22706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P(E|A,B)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 gridSpan="2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true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524000" y="3352800"/>
          <a:ext cx="1828800" cy="16157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04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false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7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true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false</a:t>
                      </a: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endParaRPr lang="en-US" sz="1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09800" y="39624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53600" y="373380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34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/>
      <p:bldP spid="15" grpId="1"/>
      <p:bldP spid="16" grpId="0"/>
      <p:bldP spid="16" grpId="1"/>
      <p:bldP spid="17" grpId="0"/>
      <p:bldP spid="17" grpId="1"/>
      <p:bldP spid="2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68912</TotalTime>
  <Words>2887</Words>
  <Application>Microsoft Macintosh PowerPoint</Application>
  <PresentationFormat>Widescreen</PresentationFormat>
  <Paragraphs>641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dan-berkeley-nlp-v1</vt:lpstr>
      <vt:lpstr>Bayes Net Syntax and Semantics</vt:lpstr>
      <vt:lpstr>Bayes Net Syntax</vt:lpstr>
      <vt:lpstr>Example: Alarm Network</vt:lpstr>
      <vt:lpstr>General formula for sparse BNs</vt:lpstr>
      <vt:lpstr>Bayes net global semantics</vt:lpstr>
      <vt:lpstr>Example</vt:lpstr>
      <vt:lpstr>Conditional independence in BNs</vt:lpstr>
      <vt:lpstr>Example: Burglary</vt:lpstr>
      <vt:lpstr>Example: Burglary</vt:lpstr>
      <vt:lpstr>Conditional independence semantics</vt:lpstr>
      <vt:lpstr>Markov blanket</vt:lpstr>
      <vt:lpstr>Summary</vt:lpstr>
      <vt:lpstr>CS 188: Artificial Intelligence </vt:lpstr>
      <vt:lpstr>Bayes Nets</vt:lpstr>
      <vt:lpstr>Inference</vt:lpstr>
      <vt:lpstr>Inference by Enumeration in Bayes Net</vt:lpstr>
      <vt:lpstr>Can we do better?</vt:lpstr>
      <vt:lpstr>Variable elimination: The basic ideas</vt:lpstr>
      <vt:lpstr>Factor Zoo</vt:lpstr>
      <vt:lpstr>Factor Zoo I</vt:lpstr>
      <vt:lpstr>Factor Zoo II</vt:lpstr>
      <vt:lpstr>Operation 1: Pointwise product</vt:lpstr>
      <vt:lpstr>Example: Making larger factors</vt:lpstr>
      <vt:lpstr>Example: Making larger factors</vt:lpstr>
      <vt:lpstr>Operation 2: Summing out a variable</vt:lpstr>
      <vt:lpstr>Summing out from a product of factors</vt:lpstr>
      <vt:lpstr>Variable Elimination</vt:lpstr>
      <vt:lpstr>Variable Elimination</vt:lpstr>
      <vt:lpstr>Example</vt:lpstr>
      <vt:lpstr>Example</vt:lpstr>
      <vt:lpstr>Order matters</vt:lpstr>
      <vt:lpstr>VE: Computational and Space Complexity</vt:lpstr>
      <vt:lpstr>Worst Case Complexity? Reduction from SAT</vt:lpstr>
      <vt:lpstr>Polytrees</vt:lpstr>
      <vt:lpstr>Bayes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Stuart RUSSELL</cp:lastModifiedBy>
  <cp:revision>3757</cp:revision>
  <cp:lastPrinted>2014-04-01T00:57:28Z</cp:lastPrinted>
  <dcterms:created xsi:type="dcterms:W3CDTF">2004-08-27T04:16:05Z</dcterms:created>
  <dcterms:modified xsi:type="dcterms:W3CDTF">2021-02-24T06:34:33Z</dcterms:modified>
</cp:coreProperties>
</file>