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4"/>
  </p:notesMasterIdLst>
  <p:handoutMasterIdLst>
    <p:handoutMasterId r:id="rId35"/>
  </p:handoutMasterIdLst>
  <p:sldIdLst>
    <p:sldId id="465" r:id="rId2"/>
    <p:sldId id="333" r:id="rId3"/>
    <p:sldId id="335" r:id="rId4"/>
    <p:sldId id="452" r:id="rId5"/>
    <p:sldId id="466" r:id="rId6"/>
    <p:sldId id="336" r:id="rId7"/>
    <p:sldId id="337" r:id="rId8"/>
    <p:sldId id="338" r:id="rId9"/>
    <p:sldId id="398" r:id="rId10"/>
    <p:sldId id="395" r:id="rId11"/>
    <p:sldId id="396" r:id="rId12"/>
    <p:sldId id="397" r:id="rId13"/>
    <p:sldId id="424" r:id="rId14"/>
    <p:sldId id="401" r:id="rId15"/>
    <p:sldId id="444" r:id="rId16"/>
    <p:sldId id="413" r:id="rId17"/>
    <p:sldId id="420" r:id="rId18"/>
    <p:sldId id="432" r:id="rId19"/>
    <p:sldId id="403" r:id="rId20"/>
    <p:sldId id="421" r:id="rId21"/>
    <p:sldId id="404" r:id="rId22"/>
    <p:sldId id="405" r:id="rId23"/>
    <p:sldId id="434" r:id="rId24"/>
    <p:sldId id="406" r:id="rId25"/>
    <p:sldId id="422" r:id="rId26"/>
    <p:sldId id="435" r:id="rId27"/>
    <p:sldId id="408" r:id="rId28"/>
    <p:sldId id="409" r:id="rId29"/>
    <p:sldId id="423" r:id="rId30"/>
    <p:sldId id="410" r:id="rId31"/>
    <p:sldId id="411" r:id="rId32"/>
    <p:sldId id="450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00CD"/>
    <a:srgbClr val="3333FF"/>
    <a:srgbClr val="97D7FF"/>
    <a:srgbClr val="FFDD78"/>
    <a:srgbClr val="FFC000"/>
    <a:srgbClr val="FFB1CE"/>
    <a:srgbClr val="FF9999"/>
    <a:srgbClr val="FFFF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5" autoAdjust="0"/>
    <p:restoredTop sz="50000" autoAdjust="0"/>
  </p:normalViewPr>
  <p:slideViewPr>
    <p:cSldViewPr snapToGrid="0">
      <p:cViewPr varScale="1">
        <p:scale>
          <a:sx n="110" d="100"/>
          <a:sy n="110" d="100"/>
        </p:scale>
        <p:origin x="200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model simpler (no reason for fan-in constraint)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0210800" cy="4729164"/>
          </a:xfrm>
        </p:spPr>
        <p:txBody>
          <a:bodyPr/>
          <a:lstStyle/>
          <a:p>
            <a:r>
              <a:rPr lang="en-US" dirty="0"/>
              <a:t>Move summations inwards as far as possible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sym typeface="Symbol"/>
              </a:rPr>
              <a:t>      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chemeClr val="tx2"/>
                </a:solidFill>
                <a:sym typeface="Symbol"/>
              </a:rPr>
              <a:t>e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rgbClr val="000000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Do the calculation from the inside 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I.e., sum over 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first, then sum over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Problem: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isn’t a single number, it’s a bunch of different numbers depending on the values of 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Solution: use arrays of numbers (of various dimensions) with appropriate operations on them; these are called </a:t>
            </a:r>
            <a:r>
              <a:rPr lang="en-US" b="1" i="1" dirty="0">
                <a:solidFill>
                  <a:srgbClr val="FF0000"/>
                </a:solidFill>
              </a:rPr>
              <a:t>factors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52600"/>
            <a:ext cx="3352800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VE: Computational and Space Complexity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04800" y="1397001"/>
            <a:ext cx="115062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The computational and space complexity of variable elimination is determined by the largest factor (and it’s space that kills you)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The elimination ordering can greatly affect the size of the largest factor.  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E.g., previous slide</a:t>
            </a:r>
            <a:r>
              <a:rPr lang="en-US" altLang="en-US" sz="2400" dirty="0">
                <a:ea typeface="ＭＳ Ｐゴシック" pitchFamily="34" charset="-128"/>
              </a:rPr>
              <a:t>’</a:t>
            </a:r>
            <a:r>
              <a:rPr lang="en-US" sz="2400" dirty="0">
                <a:ea typeface="ＭＳ Ｐゴシック" pitchFamily="34" charset="-128"/>
              </a:rPr>
              <a:t>s example 2</a:t>
            </a:r>
            <a:r>
              <a:rPr lang="en-US" sz="2400" baseline="30000" dirty="0">
                <a:ea typeface="ＭＳ Ｐゴシック" pitchFamily="34" charset="-128"/>
              </a:rPr>
              <a:t>n</a:t>
            </a:r>
            <a:r>
              <a:rPr lang="en-US" sz="2400" dirty="0">
                <a:ea typeface="ＭＳ Ｐゴシック" pitchFamily="34" charset="-128"/>
              </a:rPr>
              <a:t> vs. 2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Does there always exist an ordering that only results in small factors?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No!</a:t>
            </a:r>
          </a:p>
          <a:p>
            <a:endParaRPr lang="en-US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97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Worst Case Complexity? Reduction from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352" y="1397001"/>
            <a:ext cx="4982648" cy="4729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Y, Z</a:t>
            </a:r>
            <a:endParaRPr lang="en-US" dirty="0"/>
          </a:p>
          <a:p>
            <a:r>
              <a:rPr lang="en-US" dirty="0"/>
              <a:t>CNF clauses:</a:t>
            </a:r>
          </a:p>
          <a:p>
            <a:pPr marL="914381" lvl="1" indent="-514350"/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</a:p>
          <a:p>
            <a:pPr marL="914381" lvl="1" indent="-514350"/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 W</a:t>
            </a:r>
            <a:endParaRPr lang="en-US" dirty="0">
              <a:solidFill>
                <a:srgbClr val="CC00CC"/>
              </a:solidFill>
            </a:endParaRPr>
          </a:p>
          <a:p>
            <a:pPr marL="914381" lvl="1" indent="-514350"/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Z</a:t>
            </a:r>
          </a:p>
          <a:p>
            <a:r>
              <a:rPr lang="en-US" dirty="0"/>
              <a:t>Sentence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=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2" charset="2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2" charset="2"/>
              </a:rPr>
              <a:t></a:t>
            </a:r>
            <a:r>
              <a:rPr lang="en-US" baseline="-25000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</a:t>
            </a:r>
            <a:endParaRPr lang="en-US" dirty="0">
              <a:solidFill>
                <a:srgbClr val="CC00CC"/>
              </a:solidFill>
            </a:endParaRP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) &gt; 0 </a:t>
            </a:r>
            <a:r>
              <a:rPr lang="en-US" dirty="0" err="1">
                <a:solidFill>
                  <a:srgbClr val="000090"/>
                </a:solidFill>
              </a:rPr>
              <a:t>iff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S </a:t>
            </a:r>
            <a:r>
              <a:rPr lang="en-US" dirty="0">
                <a:solidFill>
                  <a:srgbClr val="000090"/>
                </a:solidFill>
              </a:rPr>
              <a:t>is satisfiable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</a:t>
            </a:r>
            <a:r>
              <a:rPr lang="en-US" b="1" i="1" dirty="0">
                <a:solidFill>
                  <a:srgbClr val="3333FF"/>
                </a:solidFill>
              </a:rPr>
              <a:t>NP-hard</a:t>
            </a: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) =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x 0.5</a:t>
            </a:r>
            <a:r>
              <a:rPr lang="en-US" sz="3600" baseline="30000" dirty="0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where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000090"/>
                </a:solidFill>
              </a:rPr>
              <a:t> is the number of satisfying assignments for clauses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</a:t>
            </a:r>
            <a:r>
              <a:rPr lang="en-US" b="1" i="1" dirty="0">
                <a:solidFill>
                  <a:srgbClr val="3333FF"/>
                </a:solidFill>
              </a:rPr>
              <a:t>#P-hard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285EEA-6335-A147-813C-79D63A0ADA2F}"/>
              </a:ext>
            </a:extLst>
          </p:cNvPr>
          <p:cNvGrpSpPr/>
          <p:nvPr/>
        </p:nvGrpSpPr>
        <p:grpSpPr>
          <a:xfrm>
            <a:off x="2053571" y="4246048"/>
            <a:ext cx="3055658" cy="1621352"/>
            <a:chOff x="2053571" y="4246048"/>
            <a:chExt cx="3055658" cy="16213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D27CF7-E0F2-6848-B377-C0AF06DDE14E}"/>
                </a:ext>
              </a:extLst>
            </p:cNvPr>
            <p:cNvSpPr/>
            <p:nvPr/>
          </p:nvSpPr>
          <p:spPr>
            <a:xfrm>
              <a:off x="3162300" y="50292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333A4F-4263-B646-B800-4B7819F82617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3581400" y="434340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49EE11-8E6A-3C4D-9205-96FED3BC1550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3581400" y="4246048"/>
              <a:ext cx="1527829" cy="783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03E030-71DA-0245-BE2D-C2BED4E68E98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2053571" y="4246048"/>
              <a:ext cx="1527829" cy="783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2A51D0-0255-2641-9B80-CC3F54D6E68D}"/>
              </a:ext>
            </a:extLst>
          </p:cNvPr>
          <p:cNvGrpSpPr/>
          <p:nvPr/>
        </p:nvGrpSpPr>
        <p:grpSpPr>
          <a:xfrm>
            <a:off x="1020248" y="2328060"/>
            <a:ext cx="5354762" cy="2040740"/>
            <a:chOff x="1020248" y="2328060"/>
            <a:chExt cx="5354762" cy="20407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3912C4-68FA-4349-9383-7BF2AF124623}"/>
                </a:ext>
              </a:extLst>
            </p:cNvPr>
            <p:cNvSpPr/>
            <p:nvPr/>
          </p:nvSpPr>
          <p:spPr>
            <a:xfrm>
              <a:off x="1143000" y="35306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baseline="-25000" dirty="0">
                  <a:solidFill>
                    <a:srgbClr val="CC00CC"/>
                  </a:solidFill>
                </a:rPr>
                <a:t>1</a:t>
              </a:r>
              <a:endParaRPr lang="en-US" sz="3600" i="1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8D60CE-C401-0841-A5CC-C9E84B074D09}"/>
                </a:ext>
              </a:extLst>
            </p:cNvPr>
            <p:cNvSpPr/>
            <p:nvPr/>
          </p:nvSpPr>
          <p:spPr>
            <a:xfrm>
              <a:off x="3048000" y="35052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i="1" baseline="-25000" dirty="0">
                  <a:solidFill>
                    <a:srgbClr val="CC00CC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F6D314-F7D9-E543-B719-69C9AFED3D1B}"/>
                </a:ext>
              </a:extLst>
            </p:cNvPr>
            <p:cNvSpPr/>
            <p:nvPr/>
          </p:nvSpPr>
          <p:spPr>
            <a:xfrm>
              <a:off x="4953000" y="35306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i="1" baseline="-25000" dirty="0">
                  <a:solidFill>
                    <a:srgbClr val="CC00CC"/>
                  </a:solidFill>
                </a:rPr>
                <a:t>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1A70A2-D0C3-A245-B9AC-8B05A8BF3C96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1020248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C96D8F-6A9D-544E-8735-857F0ED7CCC3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1676400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9B26D2-235F-0047-A3BB-02D4FA96B0FB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1676400" y="2620448"/>
              <a:ext cx="2561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A4B263-464E-954F-92F8-35152B62DEE6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3581400" y="2620448"/>
              <a:ext cx="2561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C4FC54-8185-BF4E-8C3B-D3460F3C2402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3581400" y="2620448"/>
              <a:ext cx="656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F6E95F-DB92-CE45-A20E-FC4F5FC05635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1020248" y="2620448"/>
              <a:ext cx="2561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C40ED-A68C-3B43-AD7E-4533B130F51D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2925248" y="2620448"/>
              <a:ext cx="2561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7B5D32-67E5-694E-AAA5-3925EC0B8D1F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4830248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0CB762-F3DD-B548-9436-B443B938BDD2}"/>
                </a:ext>
              </a:extLst>
            </p:cNvPr>
            <p:cNvCxnSpPr>
              <a:cxnSpLocks/>
              <a:stCxn id="9" idx="3"/>
              <a:endCxn id="12" idx="0"/>
            </p:cNvCxnSpPr>
            <p:nvPr/>
          </p:nvCxnSpPr>
          <p:spPr>
            <a:xfrm flipH="1">
              <a:off x="5486400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B2F79-D65D-3D4B-AF35-C0A7E675E92D}"/>
                </a:ext>
              </a:extLst>
            </p:cNvPr>
            <p:cNvSpPr txBox="1"/>
            <p:nvPr/>
          </p:nvSpPr>
          <p:spPr>
            <a:xfrm>
              <a:off x="5783181" y="2781012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C00CC"/>
                  </a:solidFill>
                  <a:sym typeface="Symbol" pitchFamily="2" charset="2"/>
                </a:rPr>
                <a:t></a:t>
              </a:r>
              <a:r>
                <a:rPr lang="en-US" sz="3200" b="1" dirty="0">
                  <a:solidFill>
                    <a:srgbClr val="CC00CC"/>
                  </a:solidFill>
                </a:rPr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23B1EF-FC03-7C42-8F96-1822AD648138}"/>
                </a:ext>
              </a:extLst>
            </p:cNvPr>
            <p:cNvSpPr txBox="1"/>
            <p:nvPr/>
          </p:nvSpPr>
          <p:spPr>
            <a:xfrm>
              <a:off x="1266619" y="2328060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C00CC"/>
                  </a:solidFill>
                  <a:sym typeface="Symbol" pitchFamily="2" charset="2"/>
                </a:rPr>
                <a:t></a:t>
              </a:r>
              <a:r>
                <a:rPr lang="en-US" sz="3200" b="1" dirty="0">
                  <a:solidFill>
                    <a:srgbClr val="CC00CC"/>
                  </a:solidFill>
                </a:rPr>
                <a:t>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D80F52-C2E2-A344-9F11-F19C8E93A002}"/>
              </a:ext>
            </a:extLst>
          </p:cNvPr>
          <p:cNvGrpSpPr/>
          <p:nvPr/>
        </p:nvGrpSpPr>
        <p:grpSpPr>
          <a:xfrm>
            <a:off x="304800" y="1382069"/>
            <a:ext cx="6553200" cy="1361131"/>
            <a:chOff x="304800" y="1382069"/>
            <a:chExt cx="6553200" cy="13611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8EB5EE-41EF-A444-98BC-9F47449D6CC4}"/>
                </a:ext>
              </a:extLst>
            </p:cNvPr>
            <p:cNvSpPr/>
            <p:nvPr/>
          </p:nvSpPr>
          <p:spPr>
            <a:xfrm>
              <a:off x="304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W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CCCD77-D8D5-514C-9C51-CCA7479347DC}"/>
                </a:ext>
              </a:extLst>
            </p:cNvPr>
            <p:cNvSpPr/>
            <p:nvPr/>
          </p:nvSpPr>
          <p:spPr>
            <a:xfrm>
              <a:off x="2209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6F1390-8E2D-B94B-9C5B-7A0F7DEB0284}"/>
                </a:ext>
              </a:extLst>
            </p:cNvPr>
            <p:cNvSpPr/>
            <p:nvPr/>
          </p:nvSpPr>
          <p:spPr>
            <a:xfrm>
              <a:off x="4114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8BE44D-C4FD-B04D-9325-0225466E475C}"/>
                </a:ext>
              </a:extLst>
            </p:cNvPr>
            <p:cNvSpPr/>
            <p:nvPr/>
          </p:nvSpPr>
          <p:spPr>
            <a:xfrm>
              <a:off x="6019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Z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5D536E-ABF8-5247-A55C-5D436FCE3DCD}"/>
                </a:ext>
              </a:extLst>
            </p:cNvPr>
            <p:cNvSpPr txBox="1"/>
            <p:nvPr/>
          </p:nvSpPr>
          <p:spPr>
            <a:xfrm>
              <a:off x="417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CB5C6F-667C-3448-B218-AF3572F96D2C}"/>
                </a:ext>
              </a:extLst>
            </p:cNvPr>
            <p:cNvSpPr txBox="1"/>
            <p:nvPr/>
          </p:nvSpPr>
          <p:spPr>
            <a:xfrm>
              <a:off x="6132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B3C6E2-E2ED-AD42-8B8B-1C8835055BE8}"/>
                </a:ext>
              </a:extLst>
            </p:cNvPr>
            <p:cNvSpPr txBox="1"/>
            <p:nvPr/>
          </p:nvSpPr>
          <p:spPr>
            <a:xfrm>
              <a:off x="4227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03A098-8F1B-BE43-B657-E9A850C08947}"/>
                </a:ext>
              </a:extLst>
            </p:cNvPr>
            <p:cNvSpPr txBox="1"/>
            <p:nvPr/>
          </p:nvSpPr>
          <p:spPr>
            <a:xfrm>
              <a:off x="2322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1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Polytrees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676399"/>
            <a:ext cx="5105400" cy="44497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 err="1">
                <a:ea typeface="ＭＳ Ｐゴシック" pitchFamily="34" charset="-128"/>
              </a:rPr>
              <a:t>polytree</a:t>
            </a:r>
            <a:r>
              <a:rPr lang="en-US" sz="2400" dirty="0">
                <a:ea typeface="ＭＳ Ｐゴシック" pitchFamily="34" charset="-128"/>
              </a:rPr>
              <a:t> is a directed graph with no undirected cycles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poly-trees the complexity of variable elimination is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linear in the network size </a:t>
            </a:r>
            <a:r>
              <a:rPr lang="en-US" sz="2400" dirty="0">
                <a:ea typeface="ＭＳ Ｐゴシック" pitchFamily="34" charset="-128"/>
              </a:rPr>
              <a:t>if you eliminate from the leaves towards the roots</a:t>
            </a:r>
          </a:p>
        </p:txBody>
      </p:sp>
      <p:sp>
        <p:nvSpPr>
          <p:cNvPr id="2" name="Oval 1"/>
          <p:cNvSpPr/>
          <p:nvPr/>
        </p:nvSpPr>
        <p:spPr>
          <a:xfrm>
            <a:off x="67818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3" idx="5"/>
            <a:endCxn id="2" idx="1"/>
          </p:cNvCxnSpPr>
          <p:nvPr/>
        </p:nvCxnSpPr>
        <p:spPr>
          <a:xfrm>
            <a:off x="65736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2" idx="0"/>
          </p:cNvCxnSpPr>
          <p:nvPr/>
        </p:nvCxnSpPr>
        <p:spPr>
          <a:xfrm>
            <a:off x="69723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2" idx="7"/>
          </p:cNvCxnSpPr>
          <p:nvPr/>
        </p:nvCxnSpPr>
        <p:spPr>
          <a:xfrm flipH="1">
            <a:off x="71070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7"/>
          </p:cNvCxnSpPr>
          <p:nvPr/>
        </p:nvCxnSpPr>
        <p:spPr>
          <a:xfrm flipH="1">
            <a:off x="60402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9" idx="7"/>
          </p:cNvCxnSpPr>
          <p:nvPr/>
        </p:nvCxnSpPr>
        <p:spPr>
          <a:xfrm flipH="1">
            <a:off x="65736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4"/>
            <a:endCxn id="8" idx="0"/>
          </p:cNvCxnSpPr>
          <p:nvPr/>
        </p:nvCxnSpPr>
        <p:spPr>
          <a:xfrm>
            <a:off x="69723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5"/>
            <a:endCxn id="7" idx="1"/>
          </p:cNvCxnSpPr>
          <p:nvPr/>
        </p:nvCxnSpPr>
        <p:spPr>
          <a:xfrm>
            <a:off x="71070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5"/>
            <a:endCxn id="6" idx="1"/>
          </p:cNvCxnSpPr>
          <p:nvPr/>
        </p:nvCxnSpPr>
        <p:spPr>
          <a:xfrm>
            <a:off x="71070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1346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201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134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601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67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6680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1346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01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5"/>
            <a:endCxn id="37" idx="1"/>
          </p:cNvCxnSpPr>
          <p:nvPr/>
        </p:nvCxnSpPr>
        <p:spPr>
          <a:xfrm>
            <a:off x="99264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37" idx="0"/>
          </p:cNvCxnSpPr>
          <p:nvPr/>
        </p:nvCxnSpPr>
        <p:spPr>
          <a:xfrm>
            <a:off x="103251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37" idx="7"/>
          </p:cNvCxnSpPr>
          <p:nvPr/>
        </p:nvCxnSpPr>
        <p:spPr>
          <a:xfrm flipH="1">
            <a:off x="104598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2" idx="0"/>
          </p:cNvCxnSpPr>
          <p:nvPr/>
        </p:nvCxnSpPr>
        <p:spPr>
          <a:xfrm flipH="1">
            <a:off x="9258300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4"/>
            <a:endCxn id="41" idx="7"/>
          </p:cNvCxnSpPr>
          <p:nvPr/>
        </p:nvCxnSpPr>
        <p:spPr>
          <a:xfrm>
            <a:off x="9791700" y="1752600"/>
            <a:ext cx="134704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4"/>
            <a:endCxn id="40" idx="0"/>
          </p:cNvCxnSpPr>
          <p:nvPr/>
        </p:nvCxnSpPr>
        <p:spPr>
          <a:xfrm>
            <a:off x="103251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39" idx="1"/>
          </p:cNvCxnSpPr>
          <p:nvPr/>
        </p:nvCxnSpPr>
        <p:spPr>
          <a:xfrm>
            <a:off x="104598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5"/>
            <a:endCxn id="38" idx="0"/>
          </p:cNvCxnSpPr>
          <p:nvPr/>
        </p:nvCxnSpPr>
        <p:spPr>
          <a:xfrm>
            <a:off x="10993204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3246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96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62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9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62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628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294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4"/>
            <a:endCxn id="59" idx="1"/>
          </p:cNvCxnSpPr>
          <p:nvPr/>
        </p:nvCxnSpPr>
        <p:spPr>
          <a:xfrm>
            <a:off x="62865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4"/>
            <a:endCxn id="59" idx="0"/>
          </p:cNvCxnSpPr>
          <p:nvPr/>
        </p:nvCxnSpPr>
        <p:spPr>
          <a:xfrm flipH="1">
            <a:off x="65151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6" idx="0"/>
          </p:cNvCxnSpPr>
          <p:nvPr/>
        </p:nvCxnSpPr>
        <p:spPr>
          <a:xfrm flipH="1">
            <a:off x="71247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64" idx="7"/>
          </p:cNvCxnSpPr>
          <p:nvPr/>
        </p:nvCxnSpPr>
        <p:spPr>
          <a:xfrm flipH="1">
            <a:off x="58878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3"/>
            <a:endCxn id="63" idx="7"/>
          </p:cNvCxnSpPr>
          <p:nvPr/>
        </p:nvCxnSpPr>
        <p:spPr>
          <a:xfrm>
            <a:off x="63803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4"/>
            <a:endCxn id="62" idx="0"/>
          </p:cNvCxnSpPr>
          <p:nvPr/>
        </p:nvCxnSpPr>
        <p:spPr>
          <a:xfrm>
            <a:off x="65151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6" idx="4"/>
            <a:endCxn id="61" idx="1"/>
          </p:cNvCxnSpPr>
          <p:nvPr/>
        </p:nvCxnSpPr>
        <p:spPr>
          <a:xfrm>
            <a:off x="71247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6" idx="5"/>
          </p:cNvCxnSpPr>
          <p:nvPr/>
        </p:nvCxnSpPr>
        <p:spPr>
          <a:xfrm>
            <a:off x="72594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342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6" idx="4"/>
            <a:endCxn id="62" idx="7"/>
          </p:cNvCxnSpPr>
          <p:nvPr/>
        </p:nvCxnSpPr>
        <p:spPr>
          <a:xfrm flipH="1">
            <a:off x="69546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8298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201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668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134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601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67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668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1346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6012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4"/>
            <a:endCxn id="84" idx="1"/>
          </p:cNvCxnSpPr>
          <p:nvPr/>
        </p:nvCxnSpPr>
        <p:spPr>
          <a:xfrm>
            <a:off x="97917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3"/>
            <a:endCxn id="101" idx="0"/>
          </p:cNvCxnSpPr>
          <p:nvPr/>
        </p:nvCxnSpPr>
        <p:spPr>
          <a:xfrm flipH="1">
            <a:off x="106299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  <a:endCxn id="89" idx="7"/>
          </p:cNvCxnSpPr>
          <p:nvPr/>
        </p:nvCxnSpPr>
        <p:spPr>
          <a:xfrm flipH="1">
            <a:off x="93930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3"/>
            <a:endCxn id="88" idx="7"/>
          </p:cNvCxnSpPr>
          <p:nvPr/>
        </p:nvCxnSpPr>
        <p:spPr>
          <a:xfrm>
            <a:off x="98855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1" idx="4"/>
            <a:endCxn id="86" idx="1"/>
          </p:cNvCxnSpPr>
          <p:nvPr/>
        </p:nvCxnSpPr>
        <p:spPr>
          <a:xfrm>
            <a:off x="106299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5"/>
          </p:cNvCxnSpPr>
          <p:nvPr/>
        </p:nvCxnSpPr>
        <p:spPr>
          <a:xfrm>
            <a:off x="107646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4394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1E6BE0-5191-DF48-9756-D9B1EDD802C4}"/>
              </a:ext>
            </a:extLst>
          </p:cNvPr>
          <p:cNvGrpSpPr/>
          <p:nvPr/>
        </p:nvGrpSpPr>
        <p:grpSpPr>
          <a:xfrm>
            <a:off x="10020300" y="4343400"/>
            <a:ext cx="609600" cy="893996"/>
            <a:chOff x="10020300" y="4343400"/>
            <a:chExt cx="609600" cy="893996"/>
          </a:xfrm>
        </p:grpSpPr>
        <p:cxnSp>
          <p:nvCxnSpPr>
            <p:cNvPr id="106" name="Straight Arrow Connector 105"/>
            <p:cNvCxnSpPr>
              <a:stCxn id="91" idx="4"/>
              <a:endCxn id="101" idx="1"/>
            </p:cNvCxnSpPr>
            <p:nvPr/>
          </p:nvCxnSpPr>
          <p:spPr>
            <a:xfrm>
              <a:off x="10325100" y="4343400"/>
              <a:ext cx="170096" cy="2843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1" idx="4"/>
              <a:endCxn id="87" idx="7"/>
            </p:cNvCxnSpPr>
            <p:nvPr/>
          </p:nvCxnSpPr>
          <p:spPr>
            <a:xfrm flipH="1">
              <a:off x="10459804" y="4953000"/>
              <a:ext cx="170096" cy="2843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4" idx="4"/>
              <a:endCxn id="87" idx="0"/>
            </p:cNvCxnSpPr>
            <p:nvPr/>
          </p:nvCxnSpPr>
          <p:spPr>
            <a:xfrm>
              <a:off x="10020300" y="4953000"/>
              <a:ext cx="304800" cy="228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1" idx="4"/>
              <a:endCxn id="84" idx="0"/>
            </p:cNvCxnSpPr>
            <p:nvPr/>
          </p:nvCxnSpPr>
          <p:spPr>
            <a:xfrm flipH="1">
              <a:off x="10020300" y="4343400"/>
              <a:ext cx="304800" cy="228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CS 188: Artificial Intelligence</a:t>
            </a:r>
            <a:br>
              <a:rPr lang="en-US" dirty="0">
                <a:latin typeface="Calibri"/>
                <a:cs typeface="Calibri"/>
              </a:rPr>
            </a:b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>
                <a:latin typeface="Calibri"/>
                <a:cs typeface="Calibri"/>
              </a:rPr>
              <a:t>Bayes Nets: Approximate Inference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822429" cy="3626047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6388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 lvl="5">
              <a:lnSpc>
                <a:spcPct val="9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Draw </a:t>
            </a:r>
            <a:r>
              <a:rPr lang="en-US" sz="20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N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samples from a </a:t>
            </a:r>
            <a:r>
              <a:rPr lang="en-US" sz="20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sampling distribution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0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S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Show this converges to the true probability </a:t>
            </a:r>
            <a:r>
              <a:rPr lang="en-US" sz="20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302211"/>
            <a:ext cx="6231629" cy="2561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Often very fast to get a decent approximate answer</a:t>
            </a:r>
            <a:endParaRPr lang="en-US" altLang="ja-JP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5">
              <a:lnSpc>
                <a:spcPct val="90000"/>
              </a:lnSpc>
            </a:pPr>
            <a:endParaRPr lang="en-US" altLang="ja-JP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algorithms are very simple and general (easy to apply to fancy models)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They require very little memory (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n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They can be applied to large models, whereas exact algorithms blow up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two agent programs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8000"/>
                </a:solidFill>
              </a:rPr>
              <a:t>B</a:t>
            </a:r>
            <a:r>
              <a:rPr lang="en-US" dirty="0"/>
              <a:t> for Monopoly</a:t>
            </a:r>
          </a:p>
          <a:p>
            <a:r>
              <a:rPr lang="en-US" dirty="0"/>
              <a:t>What is the probability that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 wins?</a:t>
            </a:r>
          </a:p>
          <a:p>
            <a:pPr lvl="1"/>
            <a:r>
              <a:rPr lang="en-US" dirty="0"/>
              <a:t>Method 1: </a:t>
            </a:r>
          </a:p>
          <a:p>
            <a:pPr lvl="2"/>
            <a:r>
              <a:rPr lang="en-US" dirty="0"/>
              <a:t>Let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dirty="0"/>
              <a:t> be a sequence of dice rolls and Chance and Community Chest cards</a:t>
            </a:r>
          </a:p>
          <a:p>
            <a:pPr lvl="2"/>
            <a:r>
              <a:rPr lang="en-US" dirty="0"/>
              <a:t>Given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dirty="0"/>
              <a:t>, the outcome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V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dirty="0"/>
              <a:t>is determined (1 for a win, 0 for a loss)</a:t>
            </a:r>
          </a:p>
          <a:p>
            <a:pPr lvl="2"/>
            <a:r>
              <a:rPr lang="en-US" dirty="0"/>
              <a:t>Probability that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 wins is</a:t>
            </a:r>
            <a:endParaRPr lang="en-US" dirty="0">
              <a:solidFill>
                <a:srgbClr val="CC00CC"/>
              </a:solidFill>
              <a:sym typeface="Symbol"/>
            </a:endParaRPr>
          </a:p>
          <a:p>
            <a:pPr lvl="2"/>
            <a:r>
              <a:rPr lang="en-US" dirty="0"/>
              <a:t>Problem: infinitely many sequences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s </a:t>
            </a:r>
            <a:r>
              <a:rPr lang="en-US" dirty="0">
                <a:sym typeface="Symbol"/>
              </a:rPr>
              <a:t>!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Symbol"/>
              </a:rPr>
              <a:t>Method 2: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Symbol"/>
              </a:rPr>
              <a:t>Sample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sequences from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, play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games (maybe 100) </a:t>
            </a:r>
          </a:p>
          <a:p>
            <a:pPr lvl="2"/>
            <a:r>
              <a:rPr lang="en-US" dirty="0"/>
              <a:t>Probability that</a:t>
            </a:r>
            <a:r>
              <a:rPr lang="en-US" b="1" i="1" dirty="0">
                <a:solidFill>
                  <a:srgbClr val="008000"/>
                </a:solidFill>
              </a:rPr>
              <a:t> A</a:t>
            </a:r>
            <a:r>
              <a:rPr lang="en-US" dirty="0"/>
              <a:t> wins is roughly </a:t>
            </a:r>
            <a:r>
              <a:rPr lang="en-US" dirty="0">
                <a:solidFill>
                  <a:srgbClr val="CC00CC"/>
                </a:solidFill>
              </a:rPr>
              <a:t>1/</a:t>
            </a:r>
            <a:r>
              <a:rPr lang="en-US" i="1" dirty="0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V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s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  </a:t>
            </a:r>
            <a:r>
              <a:rPr lang="en-US" dirty="0">
                <a:sym typeface="Symbol"/>
              </a:rPr>
              <a:t>i.e.,</a:t>
            </a:r>
            <a:r>
              <a:rPr lang="en-US" dirty="0"/>
              <a:t> fraction of wins in the sample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0600" y="3886200"/>
            <a:ext cx="180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V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Sampling basics: discrete (</a:t>
            </a:r>
            <a:r>
              <a:rPr lang="en-US" i="1" dirty="0">
                <a:solidFill>
                  <a:srgbClr val="3333FF"/>
                </a:solidFill>
                <a:ea typeface="ＭＳ Ｐゴシック" pitchFamily="34" charset="-128"/>
              </a:rPr>
              <a:t>categorical</a:t>
            </a:r>
            <a:r>
              <a:rPr lang="en-US" dirty="0">
                <a:ea typeface="ＭＳ Ｐゴシック" pitchFamily="34" charset="-128"/>
              </a:rPr>
              <a:t>) distribution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34035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To simulate a biased d-sided coin:</a:t>
            </a:r>
          </a:p>
          <a:p>
            <a:pPr lvl="6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[0, 1)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 by associating each outcome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with a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</a:rPr>
              <a:t>-sized sub-interval of [0,1)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sz="2000" dirty="0"/>
              <a:t>If random() returns </a:t>
            </a:r>
            <a:r>
              <a:rPr lang="en-US" sz="2000" i="1" dirty="0"/>
              <a:t>u</a:t>
            </a:r>
            <a:r>
              <a:rPr lang="en-US" sz="2000" dirty="0"/>
              <a:t> = 0.83, then the sample is </a:t>
            </a:r>
            <a:r>
              <a:rPr lang="en-US" sz="2000" i="1" dirty="0">
                <a:solidFill>
                  <a:srgbClr val="CC00CD"/>
                </a:solidFill>
              </a:rPr>
              <a:t>C</a:t>
            </a:r>
            <a:r>
              <a:rPr lang="en-US" sz="2000" dirty="0">
                <a:solidFill>
                  <a:srgbClr val="CC00CD"/>
                </a:solidFill>
              </a:rPr>
              <a:t> =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3333FF"/>
                </a:solidFill>
              </a:rPr>
              <a:t>blue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after sampling 8 times:</a:t>
            </a:r>
            <a:endParaRPr lang="en-US" sz="2000" dirty="0">
              <a:ea typeface="ＭＳ Ｐゴシック" pitchFamily="34" charset="-128"/>
            </a:endParaRPr>
          </a:p>
          <a:p>
            <a:pPr lvl="6"/>
            <a:endParaRPr lang="en-US" sz="600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39209"/>
              </p:ext>
            </p:extLst>
          </p:nvPr>
        </p:nvGraphicFramePr>
        <p:xfrm>
          <a:off x="5715000" y="22098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rgbClr val="CC00CD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rgbClr val="CC00CD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lang="en-US" sz="2400" b="0" dirty="0">
                          <a:solidFill>
                            <a:srgbClr val="CC00CD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400" b="0" i="1" dirty="0">
                          <a:solidFill>
                            <a:srgbClr val="CC00CD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lang="en-US" sz="2400" b="0" dirty="0">
                          <a:solidFill>
                            <a:srgbClr val="CC00CD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red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green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blue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58200" y="2514600"/>
            <a:ext cx="3783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D"/>
                </a:solidFill>
              </a:rPr>
              <a:t>u</a:t>
            </a:r>
            <a:r>
              <a:rPr lang="en-US" sz="2400" dirty="0"/>
              <a:t> &lt; 0.6,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D"/>
                </a:solidFill>
              </a:rPr>
              <a:t>C=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</a:p>
          <a:p>
            <a:r>
              <a:rPr lang="en-US" sz="2400" dirty="0"/>
              <a:t>0.6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D"/>
                </a:solidFill>
              </a:rPr>
              <a:t>u</a:t>
            </a:r>
            <a:r>
              <a:rPr lang="en-US" sz="2400" dirty="0"/>
              <a:t> &lt; 0.7,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D"/>
                </a:solidFill>
              </a:rPr>
              <a:t>C=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  </a:t>
            </a:r>
          </a:p>
          <a:p>
            <a:r>
              <a:rPr lang="en-US" sz="2400" dirty="0"/>
              <a:t>0.7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D"/>
                </a:solidFill>
              </a:rPr>
              <a:t>u</a:t>
            </a:r>
            <a:r>
              <a:rPr lang="en-US" sz="2400" dirty="0"/>
              <a:t> &lt; 1.0,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D"/>
                </a:solidFill>
              </a:rPr>
              <a:t>C=</a:t>
            </a:r>
            <a:r>
              <a:rPr lang="en-US" sz="2400" i="1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    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81000" y="5029200"/>
            <a:ext cx="4800600" cy="304800"/>
            <a:chOff x="381000" y="5029200"/>
            <a:chExt cx="4800600" cy="30480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810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9144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4478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9812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5146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0480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814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1148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6482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181600" y="5029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0FD8E4-79DF-CA46-A1C9-650BA9A86A50}"/>
              </a:ext>
            </a:extLst>
          </p:cNvPr>
          <p:cNvGrpSpPr/>
          <p:nvPr/>
        </p:nvGrpSpPr>
        <p:grpSpPr>
          <a:xfrm>
            <a:off x="152400" y="5791200"/>
            <a:ext cx="5334000" cy="591306"/>
            <a:chOff x="152400" y="5791200"/>
            <a:chExt cx="5334000" cy="591306"/>
          </a:xfrm>
        </p:grpSpPr>
        <p:grpSp>
          <p:nvGrpSpPr>
            <p:cNvPr id="55300" name="Group 55299"/>
            <p:cNvGrpSpPr/>
            <p:nvPr/>
          </p:nvGrpSpPr>
          <p:grpSpPr>
            <a:xfrm>
              <a:off x="152400" y="5791200"/>
              <a:ext cx="5334000" cy="152400"/>
              <a:chOff x="152400" y="5791200"/>
              <a:chExt cx="5334000" cy="152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8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2192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7526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22860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1524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28194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52800" y="5791200"/>
                <a:ext cx="0" cy="15240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86200" y="5791200"/>
                <a:ext cx="0" cy="15240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4196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49530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3352800" y="5791200"/>
                <a:ext cx="533400" cy="0"/>
              </a:xfrm>
              <a:prstGeom prst="line">
                <a:avLst/>
              </a:prstGeom>
              <a:ln w="762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16503F-E075-D14C-BC7E-DCBF60FFB939}"/>
                </a:ext>
              </a:extLst>
            </p:cNvPr>
            <p:cNvSpPr txBox="1"/>
            <p:nvPr/>
          </p:nvSpPr>
          <p:spPr>
            <a:xfrm>
              <a:off x="1447800" y="601317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1D6290-38FA-E84C-ADD3-37069CEC93C0}"/>
                </a:ext>
              </a:extLst>
            </p:cNvPr>
            <p:cNvSpPr txBox="1"/>
            <p:nvPr/>
          </p:nvSpPr>
          <p:spPr>
            <a:xfrm>
              <a:off x="4395566" y="601279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F2E72D-65B8-BC40-96E5-DAFDFBCFA804}"/>
                </a:ext>
              </a:extLst>
            </p:cNvPr>
            <p:cNvSpPr txBox="1"/>
            <p:nvPr/>
          </p:nvSpPr>
          <p:spPr>
            <a:xfrm>
              <a:off x="3366866" y="601279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Sampling in Bayes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429000" y="1828799"/>
            <a:ext cx="5867400" cy="4297365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Prior Sampling</a:t>
            </a:r>
          </a:p>
          <a:p>
            <a:pPr lvl="5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  <a:p>
            <a:pPr lvl="4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  <a:p>
            <a:pPr lvl="4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Gibbs Sampling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2895600"/>
            <a:ext cx="12191997" cy="31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667000" y="5638800"/>
            <a:ext cx="24384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05140"/>
              </p:ext>
            </p:extLst>
          </p:nvPr>
        </p:nvGraphicFramePr>
        <p:xfrm>
          <a:off x="2667000" y="4491038"/>
          <a:ext cx="2438400" cy="22099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715000" y="1489075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5635625" y="4191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57352" name="AutoShape 9"/>
          <p:cNvCxnSpPr>
            <a:cxnSpLocks noChangeShapeType="1"/>
            <a:stCxn id="57348" idx="5"/>
            <a:endCxn id="57350" idx="1"/>
          </p:cNvCxnSpPr>
          <p:nvPr/>
        </p:nvCxnSpPr>
        <p:spPr bwMode="auto">
          <a:xfrm>
            <a:off x="6681788" y="2714625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48" idx="3"/>
            <a:endCxn id="57349" idx="7"/>
          </p:cNvCxnSpPr>
          <p:nvPr/>
        </p:nvCxnSpPr>
        <p:spPr bwMode="auto">
          <a:xfrm flipH="1">
            <a:off x="5310188" y="2714625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4" name="AutoShape 11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5310188" y="3683000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50" idx="3"/>
            <a:endCxn id="57351" idx="7"/>
          </p:cNvCxnSpPr>
          <p:nvPr/>
        </p:nvCxnSpPr>
        <p:spPr bwMode="auto">
          <a:xfrm flipH="1">
            <a:off x="6678613" y="3705225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2562" name="Oval 18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1132563" name="Oval 19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1132564" name="Oval 20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1132565" name="Oval 21"/>
          <p:cNvSpPr>
            <a:spLocks noChangeArrowheads="1"/>
          </p:cNvSpPr>
          <p:nvPr/>
        </p:nvSpPr>
        <p:spPr bwMode="auto">
          <a:xfrm>
            <a:off x="5638800" y="41910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WetGrass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667000" y="2703513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62178"/>
              </p:ext>
            </p:extLst>
          </p:nvPr>
        </p:nvGraphicFramePr>
        <p:xfrm>
          <a:off x="5715000" y="1509713"/>
          <a:ext cx="1143000" cy="55241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65498"/>
              </p:ext>
            </p:extLst>
          </p:nvPr>
        </p:nvGraphicFramePr>
        <p:xfrm>
          <a:off x="2743200" y="2725738"/>
          <a:ext cx="1295400" cy="110482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382000" y="2703513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95120"/>
              </p:ext>
            </p:extLst>
          </p:nvPr>
        </p:nvGraphicFramePr>
        <p:xfrm>
          <a:off x="8458200" y="2725738"/>
          <a:ext cx="1295400" cy="110482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455" name="TextBox 39"/>
          <p:cNvSpPr txBox="1">
            <a:spLocks noChangeArrowheads="1"/>
          </p:cNvSpPr>
          <p:nvPr/>
        </p:nvSpPr>
        <p:spPr bwMode="auto">
          <a:xfrm>
            <a:off x="7924800" y="42322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63053" y="4689475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    c, </a:t>
            </a:r>
            <a:r>
              <a:rPr lang="en-US" sz="18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1800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s,    r, w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305800" y="5005388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1800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c,    s, </a:t>
            </a:r>
            <a:r>
              <a:rPr lang="en-US" sz="18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1800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r, w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305800" y="5386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4038600"/>
            <a:ext cx="154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W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S,R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4367" y="2281535"/>
            <a:ext cx="118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S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48600" y="2286000"/>
            <a:ext cx="12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R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0" y="1066800"/>
            <a:ext cx="7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31" grpId="0" animBg="1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1: </a:t>
            </a:r>
            <a:r>
              <a:rPr lang="en-US" dirty="0" err="1">
                <a:ea typeface="ＭＳ Ｐゴシック" pitchFamily="34" charset="-128"/>
              </a:rPr>
              <a:t>Pointwise</a:t>
            </a:r>
            <a:r>
              <a:rPr lang="en-US" dirty="0">
                <a:ea typeface="ＭＳ Ｐゴシック" pitchFamily="34" charset="-128"/>
              </a:rPr>
              <a:t> product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7162800" cy="2590800"/>
          </a:xfrm>
        </p:spPr>
        <p:txBody>
          <a:bodyPr/>
          <a:lstStyle/>
          <a:p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First basic operation: </a:t>
            </a:r>
            <a:r>
              <a:rPr lang="en-US" sz="2400" b="1" i="1" dirty="0" err="1">
                <a:solidFill>
                  <a:srgbClr val="CC0000"/>
                </a:solidFill>
                <a:ea typeface="ＭＳ Ｐゴシック" pitchFamily="34" charset="-128"/>
              </a:rPr>
              <a:t>pointwise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 product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of factors </a:t>
            </a:r>
            <a:r>
              <a:rPr lang="en-US" sz="2400" dirty="0">
                <a:ea typeface="ＭＳ Ｐゴシック" pitchFamily="34" charset="-128"/>
              </a:rPr>
              <a:t>(similar to a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database join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,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not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 matrix multiply!)</a:t>
            </a:r>
            <a:endParaRPr lang="en-US" sz="2400" b="1" i="1" dirty="0">
              <a:solidFill>
                <a:srgbClr val="000090"/>
              </a:solidFill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New factor has</a:t>
            </a:r>
            <a:r>
              <a:rPr lang="en-US" sz="2000" b="1" i="1" dirty="0">
                <a:solidFill>
                  <a:srgbClr val="0000FF"/>
                </a:solidFill>
                <a:ea typeface="ＭＳ Ｐゴシック" pitchFamily="34" charset="-128"/>
              </a:rPr>
              <a:t> union </a:t>
            </a:r>
            <a:r>
              <a:rPr lang="en-US" sz="2000" dirty="0">
                <a:ea typeface="ＭＳ Ｐゴシック" pitchFamily="34" charset="-128"/>
              </a:rPr>
              <a:t>of variables of the two original factors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entry is the product of the corresponding entries from the original factors</a:t>
            </a: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A,M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J,M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9A924-5DE2-1240-A2D8-74E8B20A1960}"/>
              </a:ext>
            </a:extLst>
          </p:cNvPr>
          <p:cNvSpPr txBox="1"/>
          <p:nvPr/>
        </p:nvSpPr>
        <p:spPr>
          <a:xfrm>
            <a:off x="22206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5" name="Group 4">
            <a:extLst>
              <a:ext uri="{FF2B5EF4-FFF2-40B4-BE49-F238E27FC236}">
                <a16:creationId xmlns:a16="http://schemas.microsoft.com/office/drawing/2014/main" id="{06DF8059-0404-E745-A4E6-F8FF3DE8EC69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B3CF13C-AEAC-CD43-BD90-225A76AA81F4}"/>
              </a:ext>
            </a:extLst>
          </p:cNvPr>
          <p:cNvSpPr txBox="1"/>
          <p:nvPr/>
        </p:nvSpPr>
        <p:spPr>
          <a:xfrm>
            <a:off x="40386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5585B-D086-AB4B-8176-C295681B8899}"/>
              </a:ext>
            </a:extLst>
          </p:cNvPr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91294F-855C-7A4B-9D5A-4389D421C1B5}"/>
              </a:ext>
            </a:extLst>
          </p:cNvPr>
          <p:cNvSpPr txBox="1"/>
          <p:nvPr/>
        </p:nvSpPr>
        <p:spPr>
          <a:xfrm>
            <a:off x="5344861" y="4191000"/>
            <a:ext cx="115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F3DC4296-2C57-D84E-8B1E-307BC8C9C817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4728865"/>
          <a:ext cx="2286000" cy="14763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" name="Picture 26" descr="factor-a-false.png">
            <a:extLst>
              <a:ext uri="{FF2B5EF4-FFF2-40B4-BE49-F238E27FC236}">
                <a16:creationId xmlns:a16="http://schemas.microsoft.com/office/drawing/2014/main" id="{BEC5F0E0-C8FA-DC40-96DB-13313DD07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10" y="4215548"/>
            <a:ext cx="2108415" cy="1401811"/>
          </a:xfrm>
          <a:prstGeom prst="rect">
            <a:avLst/>
          </a:prstGeom>
        </p:spPr>
      </p:pic>
      <p:pic>
        <p:nvPicPr>
          <p:cNvPr id="28" name="Picture 27" descr="factor-a-true.png">
            <a:extLst>
              <a:ext uri="{FF2B5EF4-FFF2-40B4-BE49-F238E27FC236}">
                <a16:creationId xmlns:a16="http://schemas.microsoft.com/office/drawing/2014/main" id="{1F47E10B-72D5-1645-887E-20459855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72000"/>
            <a:ext cx="2375065" cy="15368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7E5455-8DFD-4947-AEB2-16569674A292}"/>
              </a:ext>
            </a:extLst>
          </p:cNvPr>
          <p:cNvSpPr txBox="1"/>
          <p:nvPr/>
        </p:nvSpPr>
        <p:spPr>
          <a:xfrm>
            <a:off x="10744200" y="5791200"/>
            <a:ext cx="88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A=true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25B181-E647-5D4A-8A0D-4FE0CF3F9B3F}"/>
              </a:ext>
            </a:extLst>
          </p:cNvPr>
          <p:cNvSpPr txBox="1"/>
          <p:nvPr/>
        </p:nvSpPr>
        <p:spPr>
          <a:xfrm>
            <a:off x="11155586" y="5257800"/>
            <a:ext cx="87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90"/>
                </a:solidFill>
              </a:rPr>
              <a:t>A=false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683CE-26CA-B24D-8708-0F2B32775B92}"/>
              </a:ext>
            </a:extLst>
          </p:cNvPr>
          <p:cNvSpPr txBox="1"/>
          <p:nvPr/>
        </p:nvSpPr>
        <p:spPr>
          <a:xfrm>
            <a:off x="9357169" y="3657600"/>
            <a:ext cx="139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04D4A7-30BD-0548-AE86-D458E6BC71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7738491" y="2221835"/>
            <a:ext cx="4291854" cy="12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9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867400" cy="21081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For </a:t>
            </a:r>
            <a:r>
              <a:rPr lang="en-US" sz="2800" dirty="0" err="1">
                <a:ea typeface="ＭＳ Ｐゴシック" pitchFamily="34" charset="-128"/>
              </a:rPr>
              <a:t>i</a:t>
            </a:r>
            <a:r>
              <a:rPr lang="en-US" sz="2800" dirty="0">
                <a:ea typeface="ＭＳ Ｐゴシック" pitchFamily="34" charset="-128"/>
              </a:rPr>
              <a:t>=1, 2, …, n (in topological order)</a:t>
            </a:r>
          </a:p>
          <a:p>
            <a:pPr lvl="2"/>
            <a:endParaRPr lang="en-US" sz="8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Sample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 from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P(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parents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))</a:t>
            </a:r>
          </a:p>
          <a:p>
            <a:pPr lvl="1"/>
            <a:endParaRPr lang="en-US" sz="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Return </a:t>
            </a:r>
            <a:r>
              <a:rPr lang="en-US" sz="28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8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sz="2800" dirty="0">
                <a:solidFill>
                  <a:srgbClr val="CC00CC"/>
                </a:solidFill>
                <a:ea typeface="ＭＳ Ｐゴシック" pitchFamily="34" charset="-128"/>
              </a:rPr>
              <a:t>, …, </a:t>
            </a:r>
            <a:r>
              <a:rPr lang="en-US" sz="28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8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8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3755742"/>
            <a:ext cx="12191997" cy="31022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This process generates samples with probability: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	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S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= </a:t>
            </a: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	…i.e. the BN</a:t>
            </a:r>
            <a:r>
              <a:rPr lang="ja-JP" altLang="en-US" sz="2400" dirty="0">
                <a:ea typeface="ＭＳ Ｐゴシック" pitchFamily="34" charset="-128"/>
                <a:cs typeface="Calibri" pitchFamily="34" charset="0"/>
              </a:rPr>
              <a:t>’</a:t>
            </a:r>
            <a:r>
              <a:rPr lang="en-US" altLang="ja-JP" sz="2400" dirty="0">
                <a:ea typeface="ＭＳ Ｐゴシック" pitchFamily="34" charset="-128"/>
                <a:cs typeface="Calibri" pitchFamily="34" charset="0"/>
              </a:rPr>
              <a:t>s joint probability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Let the number of samples of an event be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Estimate from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 </a:t>
            </a: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samples is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Q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=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)/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 </a:t>
            </a: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Then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lim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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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Q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 = 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lim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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)/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			           =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S</a:t>
            </a:r>
            <a:r>
              <a:rPr lang="en-US" sz="2400" i="1" baseline="-25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			           =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 </a:t>
            </a: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I.e., the sampling procedure is </a:t>
            </a:r>
            <a:r>
              <a:rPr lang="en-US" sz="2400" b="1" i="1" dirty="0">
                <a:solidFill>
                  <a:srgbClr val="3333FF"/>
                </a:solidFill>
                <a:ea typeface="ＭＳ Ｐゴシック" pitchFamily="34" charset="-128"/>
                <a:cs typeface="Calibri" pitchFamily="34" charset="0"/>
              </a:rPr>
              <a:t>consistent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1976735"/>
            <a:ext cx="468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</a:rPr>
              <a:t>i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parents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</a:rPr>
              <a:t>i</a:t>
            </a:r>
            <a:r>
              <a:rPr lang="en-US" sz="2400" dirty="0">
                <a:solidFill>
                  <a:srgbClr val="CC00CC"/>
                </a:solidFill>
              </a:rPr>
              <a:t>)) =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,…,</a:t>
            </a:r>
            <a:r>
              <a:rPr lang="en-US" sz="2400" i="1" dirty="0" err="1">
                <a:solidFill>
                  <a:srgbClr val="CC00CC"/>
                </a:solidFill>
              </a:rPr>
              <a:t>x</a:t>
            </a:r>
            <a:r>
              <a:rPr lang="en-US" sz="2400" i="1" baseline="-25000" dirty="0" err="1">
                <a:solidFill>
                  <a:srgbClr val="CC00CC"/>
                </a:solidFill>
              </a:rPr>
              <a:t>n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We’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ll get a bunch of samples from the BN:</a:t>
            </a:r>
          </a:p>
          <a:p>
            <a:pPr lvl="1"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   c,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s,    r,    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	   c,    s,    r,    w</a:t>
            </a:r>
          </a:p>
          <a:p>
            <a:pPr lvl="1"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c,    s,    r,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w</a:t>
            </a:r>
          </a:p>
          <a:p>
            <a:pPr lvl="1"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	   c,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s,    r,    w</a:t>
            </a:r>
          </a:p>
          <a:p>
            <a:pPr lvl="1"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c,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s,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r,    w</a:t>
            </a: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If we want to know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W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We have counts &lt;</a:t>
            </a:r>
            <a:r>
              <a:rPr lang="en-US" sz="20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</a:t>
            </a:r>
            <a:r>
              <a:rPr lang="en-US" sz="2000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</a:rPr>
              <a:t>4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,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:</a:t>
            </a:r>
            <a:r>
              <a:rPr lang="en-US" sz="2000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1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&gt;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Normalize to get </a:t>
            </a:r>
            <a:r>
              <a:rPr lang="en-US" sz="20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</a:t>
            </a:r>
            <a:r>
              <a:rPr lang="en-US" sz="20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(</a:t>
            </a:r>
            <a:r>
              <a:rPr lang="en-US" sz="20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20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)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=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&lt;</a:t>
            </a:r>
            <a:r>
              <a:rPr lang="en-US" sz="20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</a:t>
            </a:r>
            <a:r>
              <a:rPr lang="en-US" sz="2000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</a:rPr>
              <a:t>0.8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,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:</a:t>
            </a:r>
            <a:r>
              <a:rPr lang="en-US" sz="2000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0.2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&gt;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will get closer to the true distribution with more samples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Can estimate anything else, too</a:t>
            </a:r>
          </a:p>
          <a:p>
            <a:pPr lvl="2"/>
            <a:r>
              <a:rPr lang="en-US" sz="16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E.g., for query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(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|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)</a:t>
            </a:r>
            <a:r>
              <a:rPr lang="en-US" sz="16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16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use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(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|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) = </a:t>
            </a:r>
            <a:r>
              <a:rPr lang="en-US" sz="16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(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,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16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16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)</a:t>
            </a: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5200" y="1905000"/>
            <a:ext cx="1652499" cy="1447799"/>
            <a:chOff x="7416868" y="3352800"/>
            <a:chExt cx="2870132" cy="251460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S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R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W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cxnSp>
          <p:nvCxnSpPr>
            <p:cNvPr id="21" name="AutoShape 6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6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C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cxnSp>
          <p:nvCxnSpPr>
            <p:cNvPr id="24" name="AutoShape 6"/>
            <p:cNvCxnSpPr>
              <a:cxnSpLocks noChangeShapeType="1"/>
              <a:stCxn id="23" idx="5"/>
              <a:endCxn id="19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6"/>
            <p:cNvCxnSpPr>
              <a:cxnSpLocks noChangeShapeType="1"/>
              <a:stCxn id="23" idx="3"/>
              <a:endCxn id="1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782858"/>
            <a:ext cx="12039597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7315200" y="4849812"/>
            <a:ext cx="2895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	   c,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 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s,    r,    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	   c,    s,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c,    s,    r,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	   c,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s,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c, </a:t>
            </a:r>
            <a:r>
              <a:rPr lang="en-US" sz="2000" dirty="0">
                <a:solidFill>
                  <a:srgbClr val="CC00CD"/>
                </a:solidFill>
                <a:sym typeface="Symbol"/>
              </a:rPr>
              <a:t></a:t>
            </a:r>
            <a:r>
              <a:rPr lang="en-US" sz="2000" dirty="0">
                <a:solidFill>
                  <a:srgbClr val="CC00CD"/>
                </a:solidFill>
                <a:latin typeface="Calibri"/>
                <a:cs typeface="Calibri"/>
              </a:rPr>
              <a:t>s,    r,    w</a:t>
            </a: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6477000" cy="4525963"/>
          </a:xfrm>
        </p:spPr>
        <p:txBody>
          <a:bodyPr/>
          <a:lstStyle/>
          <a:p>
            <a:pPr marL="914353" lvl="2" indent="0">
              <a:buNone/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simple modification of prior sampling for conditional probabilities</a:t>
            </a: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Let’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say we want 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Count the </a:t>
            </a:r>
            <a:r>
              <a:rPr lang="en-US" sz="2400" i="1" dirty="0">
                <a:solidFill>
                  <a:srgbClr val="CC00CD"/>
                </a:solidFill>
                <a:latin typeface="Calibri"/>
                <a:ea typeface="ＭＳ Ｐゴシック" pitchFamily="34" charset="-128"/>
                <a:cs typeface="Calibri"/>
              </a:rPr>
              <a:t>C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outcomes, but ignore (reject) samples that don’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t have </a:t>
            </a:r>
            <a:r>
              <a:rPr lang="en-US" altLang="ja-JP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altLang="ja-JP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=true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, </a:t>
            </a:r>
            <a:r>
              <a:rPr lang="en-US" altLang="ja-JP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W</a:t>
            </a:r>
            <a:r>
              <a:rPr lang="en-US" altLang="ja-JP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=true</a:t>
            </a:r>
            <a:endParaRPr lang="en-US" altLang="ja-JP" sz="2400" dirty="0">
              <a:solidFill>
                <a:srgbClr val="CC00CC"/>
              </a:solidFill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is called </a:t>
            </a:r>
            <a:r>
              <a:rPr lang="en-US" sz="2400" b="1" i="1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rejection sampling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It is also consistent for conditional probabilities (i.e., correct in the limit)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77200" y="2971800"/>
            <a:ext cx="1652499" cy="1447799"/>
            <a:chOff x="7416868" y="3352800"/>
            <a:chExt cx="2870132" cy="2514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S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R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W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cxnSp>
          <p:nvCxnSpPr>
            <p:cNvPr id="22" name="AutoShape 6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CC00CD"/>
                  </a:solidFill>
                  <a:latin typeface="Calibri"/>
                  <a:cs typeface="Calibri"/>
                </a:rPr>
                <a:t>C</a:t>
              </a:r>
              <a:endParaRPr lang="en-US" baseline="-25000" dirty="0">
                <a:solidFill>
                  <a:srgbClr val="CC00CD"/>
                </a:solidFill>
                <a:latin typeface="Calibri"/>
                <a:cs typeface="Calibri"/>
              </a:endParaRPr>
            </a:p>
          </p:txBody>
        </p:sp>
        <p:cxnSp>
          <p:nvCxnSpPr>
            <p:cNvPr id="25" name="AutoShape 6"/>
            <p:cNvCxnSpPr>
              <a:cxnSpLocks noChangeShapeType="1"/>
              <a:stCxn id="24" idx="5"/>
              <a:endCxn id="2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4" idx="3"/>
              <a:endCxn id="1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8229600" y="5410200"/>
            <a:ext cx="13716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8229600" y="5715000"/>
            <a:ext cx="17730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8229600" y="6019800"/>
            <a:ext cx="128239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Rejection Sampling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6096000" cy="24384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Input: evidence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k</a:t>
            </a:r>
          </a:p>
          <a:p>
            <a:r>
              <a:rPr lang="en-US" sz="2000" dirty="0">
                <a:ea typeface="ＭＳ Ｐゴシック" pitchFamily="34" charset="-128"/>
              </a:rPr>
              <a:t>For </a:t>
            </a:r>
            <a:r>
              <a:rPr lang="en-US" sz="2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Sample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from 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P(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parents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))</a:t>
            </a:r>
          </a:p>
          <a:p>
            <a:pPr lvl="1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If </a:t>
            </a:r>
            <a:r>
              <a:rPr lang="en-US" sz="1800" i="1" dirty="0">
                <a:solidFill>
                  <a:srgbClr val="CC00CD"/>
                </a:solidFill>
                <a:ea typeface="ＭＳ Ｐゴシック" pitchFamily="34" charset="-128"/>
              </a:rPr>
              <a:t>x</a:t>
            </a:r>
            <a:r>
              <a:rPr lang="en-US" sz="1800" i="1" baseline="-25000" dirty="0">
                <a:solidFill>
                  <a:srgbClr val="CC00CD"/>
                </a:solidFill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Reject: Return, and no sample is generated in this cycle</a:t>
            </a:r>
          </a:p>
          <a:p>
            <a:pPr lvl="1"/>
            <a:endParaRPr lang="en-US" sz="6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Return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(x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x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…,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319829"/>
            <a:ext cx="9753596" cy="25381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Weighting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7640"/>
            <a:ext cx="12191999" cy="291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622550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96000" y="15240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Idea: fix evidence variables, sample the rest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Problem: sample distribution not consistent!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Solution: </a:t>
            </a:r>
            <a:r>
              <a:rPr lang="en-US" sz="2000" b="1" i="1" dirty="0">
                <a:solidFill>
                  <a:srgbClr val="0000FF"/>
                </a:solidFill>
                <a:ea typeface="ＭＳ Ｐゴシック" pitchFamily="34" charset="-128"/>
                <a:cs typeface="Calibri" pitchFamily="34" charset="0"/>
              </a:rPr>
              <a:t>weight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 each sample by probability of evidence variables given parents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867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Problem with rejection sampling: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If evidence is unlikely, rejects lots of samples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Evidence not exploited </a:t>
            </a:r>
            <a:r>
              <a:rPr lang="en-US" altLang="ja-JP" sz="2000" dirty="0">
                <a:ea typeface="ＭＳ Ｐゴシック" pitchFamily="34" charset="-128"/>
                <a:cs typeface="Calibri" pitchFamily="34" charset="0"/>
              </a:rPr>
              <a:t>as you sample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Consider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P(</a:t>
            </a:r>
            <a:r>
              <a:rPr lang="en-US" sz="2000" i="1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Shape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|</a:t>
            </a:r>
            <a:r>
              <a:rPr lang="en-US" sz="2000" i="1" dirty="0" err="1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Color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=blue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36645" name="AutoShape 5"/>
          <p:cNvCxnSpPr>
            <a:cxnSpLocks noChangeShapeType="1"/>
            <a:stCxn id="1136646" idx="6"/>
            <a:endCxn id="1136647" idx="2"/>
          </p:cNvCxnSpPr>
          <p:nvPr/>
        </p:nvCxnSpPr>
        <p:spPr bwMode="auto">
          <a:xfrm>
            <a:off x="7408863" y="3944938"/>
            <a:ext cx="958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6646" name="Oval 6"/>
          <p:cNvSpPr>
            <a:spLocks noChangeArrowheads="1"/>
          </p:cNvSpPr>
          <p:nvPr/>
        </p:nvSpPr>
        <p:spPr bwMode="auto">
          <a:xfrm>
            <a:off x="61722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47" name="Oval 7"/>
          <p:cNvSpPr>
            <a:spLocks noChangeArrowheads="1"/>
          </p:cNvSpPr>
          <p:nvPr/>
        </p:nvSpPr>
        <p:spPr bwMode="auto">
          <a:xfrm>
            <a:off x="8382000" y="3657600"/>
            <a:ext cx="1222375" cy="574675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V="1">
            <a:off x="8534400" y="3657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8915400" y="3733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6651" name="AutoShape 11"/>
          <p:cNvCxnSpPr>
            <a:cxnSpLocks noChangeShapeType="1"/>
            <a:stCxn id="1136652" idx="6"/>
            <a:endCxn id="1136653" idx="2"/>
          </p:cNvCxnSpPr>
          <p:nvPr/>
        </p:nvCxnSpPr>
        <p:spPr bwMode="auto">
          <a:xfrm>
            <a:off x="1524000" y="3944938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6652" name="Oval 12"/>
          <p:cNvSpPr>
            <a:spLocks noChangeArrowheads="1"/>
          </p:cNvSpPr>
          <p:nvPr/>
        </p:nvSpPr>
        <p:spPr bwMode="auto">
          <a:xfrm>
            <a:off x="301625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53" name="Oval 13"/>
          <p:cNvSpPr>
            <a:spLocks noChangeArrowheads="1"/>
          </p:cNvSpPr>
          <p:nvPr/>
        </p:nvSpPr>
        <p:spPr bwMode="auto">
          <a:xfrm>
            <a:off x="20574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</a:t>
            </a:r>
            <a:r>
              <a:rPr lang="en-US" sz="2000" strike="sngStrike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green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</a:t>
            </a:r>
            <a:r>
              <a:rPr lang="en-US" sz="2000" strike="sngStrike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cube,         </a:t>
            </a:r>
            <a:r>
              <a:rPr lang="en-US" sz="2000" strike="sngStrike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 sphere,      </a:t>
            </a:r>
            <a:r>
              <a:rPr lang="en-US" sz="2000" strike="sngStrike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green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48800" y="3093184"/>
            <a:ext cx="2743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pyramid, 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pyramid, 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cube,        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blue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sphere,     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blue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257800"/>
            <a:ext cx="5791200" cy="1382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94590"/>
            <a:ext cx="5486399" cy="1427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50080"/>
            <a:ext cx="1295400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9" grpId="0" animBg="1"/>
      <p:bldP spid="1136650" grpId="0" animBg="1"/>
      <p:bldP spid="1136652" grpId="0" animBg="1"/>
      <p:bldP spid="1136653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486400" y="1600200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438400" y="4572000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438400" y="2814638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34980"/>
              </p:ext>
            </p:extLst>
          </p:nvPr>
        </p:nvGraphicFramePr>
        <p:xfrm>
          <a:off x="5486400" y="1620838"/>
          <a:ext cx="1143000" cy="55241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i="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37931"/>
              </p:ext>
            </p:extLst>
          </p:nvPr>
        </p:nvGraphicFramePr>
        <p:xfrm>
          <a:off x="2514600" y="2836863"/>
          <a:ext cx="1295400" cy="110482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153400" y="2814638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3533"/>
              </p:ext>
            </p:extLst>
          </p:nvPr>
        </p:nvGraphicFramePr>
        <p:xfrm>
          <a:off x="8229600" y="2836863"/>
          <a:ext cx="1295400" cy="110482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57202"/>
              </p:ext>
            </p:extLst>
          </p:nvPr>
        </p:nvGraphicFramePr>
        <p:xfrm>
          <a:off x="2438400" y="4602163"/>
          <a:ext cx="2438400" cy="22099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CC00CD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kern="1200" dirty="0">
                          <a:solidFill>
                            <a:srgbClr val="CC00C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</a:t>
                      </a:r>
                      <a:r>
                        <a:rPr lang="en-US" sz="1600" b="0" i="0" u="none" strike="noStrike" dirty="0">
                          <a:solidFill>
                            <a:srgbClr val="CC00CD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3333FF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88" name="TextBox 39"/>
          <p:cNvSpPr txBox="1">
            <a:spLocks noChangeArrowheads="1"/>
          </p:cNvSpPr>
          <p:nvPr/>
        </p:nvSpPr>
        <p:spPr bwMode="auto">
          <a:xfrm>
            <a:off x="7696200" y="43434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63589" name="TextBox 40"/>
          <p:cNvSpPr txBox="1">
            <a:spLocks noChangeArrowheads="1"/>
          </p:cNvSpPr>
          <p:nvPr/>
        </p:nvSpPr>
        <p:spPr bwMode="auto">
          <a:xfrm>
            <a:off x="7696200" y="4781490"/>
            <a:ext cx="1181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  , s,   , w</a:t>
            </a:r>
          </a:p>
        </p:txBody>
      </p:sp>
      <p:sp>
        <p:nvSpPr>
          <p:cNvPr id="63591" name="Oval 4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592" name="Oval 5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63593" name="Oval 6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594" name="Oval 7"/>
          <p:cNvSpPr>
            <a:spLocks noChangeArrowheads="1"/>
          </p:cNvSpPr>
          <p:nvPr/>
        </p:nvSpPr>
        <p:spPr bwMode="auto">
          <a:xfrm>
            <a:off x="5407025" y="4378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63595" name="AutoShape 8"/>
          <p:cNvCxnSpPr>
            <a:cxnSpLocks noChangeShapeType="1"/>
            <a:stCxn id="51" idx="5"/>
            <a:endCxn id="63593" idx="1"/>
          </p:cNvCxnSpPr>
          <p:nvPr/>
        </p:nvCxnSpPr>
        <p:spPr bwMode="auto">
          <a:xfrm>
            <a:off x="6453188" y="2901950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6" name="AutoShape 9"/>
          <p:cNvCxnSpPr>
            <a:cxnSpLocks noChangeShapeType="1"/>
            <a:stCxn id="63591" idx="3"/>
            <a:endCxn id="63592" idx="7"/>
          </p:cNvCxnSpPr>
          <p:nvPr/>
        </p:nvCxnSpPr>
        <p:spPr bwMode="auto">
          <a:xfrm flipH="1">
            <a:off x="5081588" y="2901950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7" name="AutoShape 10"/>
          <p:cNvCxnSpPr>
            <a:cxnSpLocks noChangeShapeType="1"/>
            <a:stCxn id="63592" idx="5"/>
            <a:endCxn id="63594" idx="1"/>
          </p:cNvCxnSpPr>
          <p:nvPr/>
        </p:nvCxnSpPr>
        <p:spPr bwMode="auto">
          <a:xfrm>
            <a:off x="5081588" y="3870325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8" name="AutoShape 11"/>
          <p:cNvCxnSpPr>
            <a:cxnSpLocks noChangeShapeType="1"/>
            <a:stCxn id="63593" idx="3"/>
            <a:endCxn id="63594" idx="7"/>
          </p:cNvCxnSpPr>
          <p:nvPr/>
        </p:nvCxnSpPr>
        <p:spPr bwMode="auto">
          <a:xfrm flipH="1">
            <a:off x="6450013" y="3892550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600" name="Oval 17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602" name="Oval 19"/>
          <p:cNvSpPr>
            <a:spLocks noChangeArrowheads="1"/>
          </p:cNvSpPr>
          <p:nvPr/>
        </p:nvSpPr>
        <p:spPr bwMode="auto">
          <a:xfrm>
            <a:off x="5410200" y="43783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sp>
        <p:nvSpPr>
          <p:cNvPr id="63603" name="Line 23"/>
          <p:cNvSpPr>
            <a:spLocks noChangeShapeType="1"/>
          </p:cNvSpPr>
          <p:nvPr/>
        </p:nvSpPr>
        <p:spPr bwMode="auto">
          <a:xfrm flipV="1">
            <a:off x="5562600" y="4419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4" name="Line 24"/>
          <p:cNvSpPr>
            <a:spLocks noChangeShapeType="1"/>
          </p:cNvSpPr>
          <p:nvPr/>
        </p:nvSpPr>
        <p:spPr bwMode="auto">
          <a:xfrm flipV="1">
            <a:off x="5943600" y="4495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5" name="Line 25"/>
          <p:cNvSpPr>
            <a:spLocks noChangeShapeType="1"/>
          </p:cNvSpPr>
          <p:nvPr/>
        </p:nvSpPr>
        <p:spPr bwMode="auto">
          <a:xfrm flipV="1">
            <a:off x="41148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6" name="Line 26"/>
          <p:cNvSpPr>
            <a:spLocks noChangeShapeType="1"/>
          </p:cNvSpPr>
          <p:nvPr/>
        </p:nvSpPr>
        <p:spPr bwMode="auto">
          <a:xfrm flipV="1">
            <a:off x="4495800" y="34290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95600" y="4038600"/>
            <a:ext cx="154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W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S,R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00011" y="2281535"/>
            <a:ext cx="118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S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35244" y="2286000"/>
            <a:ext cx="12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R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0644" y="1066800"/>
            <a:ext cx="7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0200" y="4812268"/>
            <a:ext cx="100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3300"/>
                </a:solidFill>
              </a:rPr>
              <a:t>w</a:t>
            </a:r>
            <a:r>
              <a:rPr lang="en-US" b="1" dirty="0">
                <a:solidFill>
                  <a:srgbClr val="FF3300"/>
                </a:solidFill>
              </a:rPr>
              <a:t> = 1.0</a:t>
            </a:r>
            <a:endParaRPr lang="en-US" b="1" i="1" dirty="0">
              <a:solidFill>
                <a:srgbClr val="FF33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0800" y="4800600"/>
            <a:ext cx="74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x 0.1</a:t>
            </a:r>
            <a:endParaRPr lang="en-US" b="1" i="1" dirty="0">
              <a:solidFill>
                <a:srgbClr val="FF33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972800" y="4800600"/>
            <a:ext cx="86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x 0.99</a:t>
            </a:r>
            <a:endParaRPr lang="en-US" b="1" i="1" dirty="0">
              <a:solidFill>
                <a:srgbClr val="FF3300"/>
              </a:solidFill>
            </a:endParaRPr>
          </a:p>
        </p:txBody>
      </p:sp>
      <p:sp>
        <p:nvSpPr>
          <p:cNvPr id="45" name="TextBox 40"/>
          <p:cNvSpPr txBox="1">
            <a:spLocks noChangeArrowheads="1"/>
          </p:cNvSpPr>
          <p:nvPr/>
        </p:nvSpPr>
        <p:spPr bwMode="auto">
          <a:xfrm>
            <a:off x="7673472" y="4781490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46" name="TextBox 40"/>
          <p:cNvSpPr txBox="1">
            <a:spLocks noChangeArrowheads="1"/>
          </p:cNvSpPr>
          <p:nvPr/>
        </p:nvSpPr>
        <p:spPr bwMode="auto">
          <a:xfrm>
            <a:off x="8153400" y="4781490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CC00CD"/>
                </a:solidFill>
                <a:latin typeface="Calibri" pitchFamily="34" charset="0"/>
                <a:cs typeface="Calibri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6" grpId="0" animBg="1"/>
      <p:bldP spid="31" grpId="0" animBg="1"/>
      <p:bldP spid="51" grpId="0" animBg="1"/>
      <p:bldP spid="53" grpId="0" animBg="1"/>
      <p:bldP spid="43" grpId="0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191000" cy="31749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Input: evidence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k</a:t>
            </a:r>
            <a:endParaRPr lang="en-US" sz="2000" dirty="0">
              <a:ea typeface="ＭＳ Ｐゴシック" pitchFamily="34" charset="-128"/>
            </a:endParaRPr>
          </a:p>
          <a:p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w</a:t>
            </a:r>
            <a:r>
              <a:rPr lang="en-US" sz="2000" dirty="0">
                <a:ea typeface="ＭＳ Ｐゴシック" pitchFamily="34" charset="-128"/>
              </a:rPr>
              <a:t> = 1.0</a:t>
            </a:r>
          </a:p>
          <a:p>
            <a:r>
              <a:rPr lang="en-US" sz="2000" dirty="0">
                <a:ea typeface="ＭＳ Ｐゴシック" pitchFamily="34" charset="-128"/>
              </a:rPr>
              <a:t>for </a:t>
            </a:r>
            <a:r>
              <a:rPr lang="en-US" sz="2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=1, 2, …, 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if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= observed </a:t>
            </a:r>
            <a:r>
              <a:rPr lang="en-US" sz="1600" dirty="0" err="1">
                <a:ea typeface="ＭＳ Ｐゴシック" pitchFamily="34" charset="-128"/>
              </a:rPr>
              <a:t>value</a:t>
            </a:r>
            <a:r>
              <a:rPr lang="en-US" sz="1600" baseline="-25000" dirty="0" err="1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for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Set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w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 =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w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 *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parents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else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Sample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from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parents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6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1600" i="1" baseline="-25000" dirty="0">
                <a:solidFill>
                  <a:srgbClr val="CC00CC"/>
                </a:solidFill>
                <a:ea typeface="ＭＳ Ｐゴシック" pitchFamily="34" charset="-128"/>
              </a:rPr>
              <a:t>i</a:t>
            </a:r>
            <a:r>
              <a:rPr lang="en-US" sz="1600" dirty="0">
                <a:solidFill>
                  <a:srgbClr val="CC00CC"/>
                </a:solidFill>
                <a:ea typeface="ＭＳ Ｐゴシック" pitchFamily="34" charset="-128"/>
              </a:rPr>
              <a:t>))</a:t>
            </a:r>
          </a:p>
          <a:p>
            <a:r>
              <a:rPr lang="en-US" sz="2000" dirty="0">
                <a:ea typeface="ＭＳ Ｐゴシック" pitchFamily="34" charset="-128"/>
              </a:rPr>
              <a:t>return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…, </a:t>
            </a:r>
            <a:r>
              <a:rPr lang="en-US" sz="2000" i="1" dirty="0" err="1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baseline="-25000" dirty="0" err="1">
                <a:solidFill>
                  <a:srgbClr val="CC00CC"/>
                </a:solidFill>
                <a:ea typeface="ＭＳ Ｐゴシック" pitchFamily="34" charset="-128"/>
              </a:rPr>
              <a:t>n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652152"/>
            <a:ext cx="9144000" cy="2183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65320"/>
            <a:ext cx="99060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47800"/>
            <a:ext cx="5065966" cy="3583354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2: Summing out a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58674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Second basic operation: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summing out</a:t>
            </a:r>
            <a:r>
              <a:rPr lang="en-US" sz="2400" b="1" i="1" dirty="0">
                <a:solidFill>
                  <a:srgbClr val="00009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(or eliminating) a variable from a factor</a:t>
            </a:r>
            <a:endParaRPr lang="en-US" sz="5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Shrinks a factor to a smaller one</a:t>
            </a:r>
            <a:endParaRPr lang="en-US" sz="1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j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+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 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457200" y="44196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5029200" y="46482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4114800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62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048000" y="5029200"/>
            <a:ext cx="1676400" cy="304800"/>
          </a:xfrm>
          <a:prstGeom prst="rightArrow">
            <a:avLst/>
          </a:prstGeom>
          <a:solidFill>
            <a:srgbClr val="3366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4583668"/>
            <a:ext cx="1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out </a:t>
            </a:r>
            <a:r>
              <a:rPr lang="en-US" i="1" dirty="0">
                <a:solidFill>
                  <a:srgbClr val="CC00CC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3374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43762"/>
            <a:ext cx="8778433" cy="5527428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Sampling distribution if </a:t>
            </a:r>
            <a:r>
              <a:rPr lang="en-US" sz="2000" b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Z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 sampled and </a:t>
            </a:r>
            <a:r>
              <a:rPr lang="en-US" sz="2000" b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e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 fixed evidence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	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S</a:t>
            </a:r>
            <a:r>
              <a:rPr lang="en-US" sz="2400" i="1" baseline="-25000" dirty="0">
                <a:solidFill>
                  <a:srgbClr val="CC00CC"/>
                </a:solidFill>
                <a:cs typeface="Calibri" pitchFamily="34" charset="0"/>
              </a:rPr>
              <a:t>WS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z</a:t>
            </a:r>
            <a:r>
              <a:rPr lang="en-US" sz="2400" dirty="0" err="1">
                <a:solidFill>
                  <a:srgbClr val="CC00CC"/>
                </a:solidFill>
                <a:cs typeface="Calibri" pitchFamily="34" charset="0"/>
              </a:rPr>
              <a:t>,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e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) =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z</a:t>
            </a:r>
            <a:r>
              <a:rPr lang="en-US" sz="2400" i="1" baseline="-25000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parents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Z</a:t>
            </a:r>
            <a:r>
              <a:rPr lang="en-US" sz="2400" i="1" baseline="-25000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)) </a:t>
            </a:r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dirty="0">
                <a:ea typeface="ＭＳ Ｐゴシック" pitchFamily="34" charset="-128"/>
                <a:cs typeface="Calibri" pitchFamily="34" charset="0"/>
              </a:rPr>
              <a:t>Now, samples have weights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	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z</a:t>
            </a:r>
            <a:r>
              <a:rPr lang="en-US" sz="2400" dirty="0" err="1">
                <a:solidFill>
                  <a:srgbClr val="CC00CC"/>
                </a:solidFill>
                <a:cs typeface="Calibri" pitchFamily="34" charset="0"/>
              </a:rPr>
              <a:t>,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e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) =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i="1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parents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i="1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)) </a:t>
            </a:r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dirty="0">
                <a:ea typeface="ＭＳ Ｐゴシック" pitchFamily="34" charset="-128"/>
                <a:cs typeface="Calibri" pitchFamily="34" charset="0"/>
              </a:rPr>
              <a:t>Together, weighted sampling distribution is consistent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	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S</a:t>
            </a:r>
            <a:r>
              <a:rPr lang="en-US" sz="2400" i="1" baseline="-25000" dirty="0">
                <a:solidFill>
                  <a:srgbClr val="CC00CC"/>
                </a:solidFill>
                <a:cs typeface="Calibri" pitchFamily="34" charset="0"/>
              </a:rPr>
              <a:t>WS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z</a:t>
            </a:r>
            <a:r>
              <a:rPr lang="en-US" sz="2400" dirty="0" err="1">
                <a:solidFill>
                  <a:srgbClr val="CC00CC"/>
                </a:solidFill>
                <a:cs typeface="Calibri" pitchFamily="34" charset="0"/>
              </a:rPr>
              <a:t>,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e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)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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z</a:t>
            </a:r>
            <a:r>
              <a:rPr lang="en-US" sz="2400" dirty="0" err="1">
                <a:solidFill>
                  <a:srgbClr val="CC00CC"/>
                </a:solidFill>
                <a:cs typeface="Calibri" pitchFamily="34" charset="0"/>
              </a:rPr>
              <a:t>,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e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) =  </a:t>
            </a:r>
            <a:r>
              <a:rPr lang="en-US" sz="24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z</a:t>
            </a:r>
            <a:r>
              <a:rPr lang="en-US" sz="2400" i="1" baseline="-25000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parents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Z</a:t>
            </a:r>
            <a:r>
              <a:rPr lang="en-US" sz="2400" i="1" baseline="-25000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))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i="1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parents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i="1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		              = </a:t>
            </a:r>
            <a:r>
              <a:rPr lang="en-US" sz="2400" i="1" dirty="0">
                <a:solidFill>
                  <a:srgbClr val="CC00CC"/>
                </a:solidFill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z</a:t>
            </a:r>
            <a:r>
              <a:rPr lang="en-US" sz="2400" dirty="0" err="1">
                <a:solidFill>
                  <a:srgbClr val="CC00CC"/>
                </a:solidFill>
                <a:cs typeface="Calibri" pitchFamily="34" charset="0"/>
              </a:rPr>
              <a:t>,</a:t>
            </a:r>
            <a:r>
              <a:rPr lang="en-US" sz="2400" b="1" dirty="0" err="1">
                <a:solidFill>
                  <a:srgbClr val="CC00CC"/>
                </a:solidFill>
                <a:cs typeface="Calibri" pitchFamily="34" charset="0"/>
              </a:rPr>
              <a:t>e</a:t>
            </a:r>
            <a:r>
              <a:rPr lang="en-US" sz="2400" dirty="0">
                <a:solidFill>
                  <a:srgbClr val="CC00CC"/>
                </a:solidFill>
                <a:cs typeface="Calibri" pitchFamily="34" charset="0"/>
              </a:rPr>
              <a:t>) 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dirty="0">
                <a:ea typeface="ＭＳ Ｐゴシック" pitchFamily="34" charset="-128"/>
                <a:cs typeface="Calibri" pitchFamily="34" charset="0"/>
              </a:rPr>
              <a:t>Likelihood weighting is an example of </a:t>
            </a:r>
            <a:r>
              <a:rPr lang="en-US" sz="2000" b="1" i="1" dirty="0">
                <a:solidFill>
                  <a:srgbClr val="3333FF"/>
                </a:solidFill>
                <a:ea typeface="ＭＳ Ｐゴシック" pitchFamily="34" charset="-128"/>
                <a:cs typeface="Calibri" pitchFamily="34" charset="0"/>
              </a:rPr>
              <a:t>importance sampling</a:t>
            </a:r>
          </a:p>
          <a:p>
            <a:pPr lvl="1"/>
            <a:r>
              <a:rPr lang="en-US" sz="1600" dirty="0">
                <a:ea typeface="ＭＳ Ｐゴシック" pitchFamily="34" charset="-128"/>
                <a:cs typeface="Calibri" pitchFamily="34" charset="0"/>
              </a:rPr>
              <a:t>Would like to estimate some quantity based on samples from 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P</a:t>
            </a:r>
          </a:p>
          <a:p>
            <a:pPr lvl="1"/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1600" dirty="0">
                <a:ea typeface="ＭＳ Ｐゴシック" pitchFamily="34" charset="-128"/>
                <a:cs typeface="Calibri" pitchFamily="34" charset="0"/>
              </a:rPr>
              <a:t> is hard to sample from, so use 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Q</a:t>
            </a:r>
            <a:r>
              <a:rPr lang="en-US" sz="1600" dirty="0">
                <a:ea typeface="ＭＳ Ｐゴシック" pitchFamily="34" charset="-128"/>
                <a:cs typeface="Calibri" pitchFamily="34" charset="0"/>
              </a:rPr>
              <a:t> instead</a:t>
            </a:r>
          </a:p>
          <a:p>
            <a:pPr lvl="1"/>
            <a:r>
              <a:rPr lang="en-US" sz="1600" dirty="0">
                <a:ea typeface="ＭＳ Ｐゴシック" pitchFamily="34" charset="-128"/>
                <a:cs typeface="Calibri" pitchFamily="34" charset="0"/>
              </a:rPr>
              <a:t>Weight each sample 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x</a:t>
            </a:r>
            <a:r>
              <a:rPr lang="en-US" sz="1600" dirty="0">
                <a:ea typeface="ＭＳ Ｐゴシック" pitchFamily="34" charset="-128"/>
                <a:cs typeface="Calibri" pitchFamily="34" charset="0"/>
              </a:rPr>
              <a:t> by 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P</a:t>
            </a:r>
            <a:r>
              <a:rPr lang="en-US" sz="1600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x</a:t>
            </a:r>
            <a:r>
              <a:rPr lang="en-US" sz="1600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)/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Q</a:t>
            </a:r>
            <a:r>
              <a:rPr lang="en-US" sz="1600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(</a:t>
            </a:r>
            <a:r>
              <a:rPr lang="en-US" sz="1600" i="1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x</a:t>
            </a:r>
            <a:r>
              <a:rPr lang="en-US" sz="1600" dirty="0">
                <a:solidFill>
                  <a:srgbClr val="CC00CD"/>
                </a:solidFill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848600" y="2438400"/>
            <a:ext cx="2438400" cy="1573213"/>
            <a:chOff x="3456" y="1414"/>
            <a:chExt cx="2496" cy="1610"/>
          </a:xfrm>
        </p:grpSpPr>
        <p:sp>
          <p:nvSpPr>
            <p:cNvPr id="64521" name="Oval 14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D"/>
                  </a:solidFill>
                  <a:latin typeface="Calibri" pitchFamily="34" charset="0"/>
                  <a:cs typeface="Calibri" pitchFamily="34" charset="0"/>
                </a:rPr>
                <a:t>Cloudy</a:t>
              </a:r>
            </a:p>
          </p:txBody>
        </p:sp>
        <p:sp>
          <p:nvSpPr>
            <p:cNvPr id="64522" name="Oval 15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C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23" name="Oval 16"/>
            <p:cNvSpPr>
              <a:spLocks noChangeArrowheads="1"/>
            </p:cNvSpPr>
            <p:nvPr/>
          </p:nvSpPr>
          <p:spPr bwMode="auto">
            <a:xfrm>
              <a:off x="5182" y="2038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D"/>
                  </a:solidFill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64524" name="Oval 17"/>
            <p:cNvSpPr>
              <a:spLocks noChangeArrowheads="1"/>
            </p:cNvSpPr>
            <p:nvPr/>
          </p:nvSpPr>
          <p:spPr bwMode="auto">
            <a:xfrm>
              <a:off x="4318" y="2662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C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525" name="AutoShape 18"/>
            <p:cNvCxnSpPr>
              <a:cxnSpLocks noChangeShapeType="1"/>
              <a:stCxn id="64529" idx="5"/>
              <a:endCxn id="64523" idx="1"/>
            </p:cNvCxnSpPr>
            <p:nvPr/>
          </p:nvCxnSpPr>
          <p:spPr bwMode="auto">
            <a:xfrm>
              <a:off x="4977" y="1732"/>
              <a:ext cx="318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6" name="AutoShape 19"/>
            <p:cNvCxnSpPr>
              <a:cxnSpLocks noChangeShapeType="1"/>
              <a:stCxn id="64521" idx="3"/>
              <a:endCxn id="64522" idx="7"/>
            </p:cNvCxnSpPr>
            <p:nvPr/>
          </p:nvCxnSpPr>
          <p:spPr bwMode="auto">
            <a:xfrm flipH="1">
              <a:off x="4113" y="1732"/>
              <a:ext cx="320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7" name="AutoShape 20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4113" y="2342"/>
              <a:ext cx="31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8" name="AutoShape 21"/>
            <p:cNvCxnSpPr>
              <a:cxnSpLocks noChangeShapeType="1"/>
              <a:stCxn id="64523" idx="3"/>
              <a:endCxn id="64524" idx="7"/>
            </p:cNvCxnSpPr>
            <p:nvPr/>
          </p:nvCxnSpPr>
          <p:spPr bwMode="auto">
            <a:xfrm flipH="1">
              <a:off x="4975" y="2356"/>
              <a:ext cx="32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CC00CD"/>
                  </a:solidFill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D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64531" name="Oval 25"/>
            <p:cNvSpPr>
              <a:spLocks noChangeArrowheads="1"/>
            </p:cNvSpPr>
            <p:nvPr/>
          </p:nvSpPr>
          <p:spPr bwMode="auto">
            <a:xfrm>
              <a:off x="4320" y="2662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D"/>
                  </a:solidFill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64532" name="Line 26"/>
            <p:cNvSpPr>
              <a:spLocks noChangeShapeType="1"/>
            </p:cNvSpPr>
            <p:nvPr/>
          </p:nvSpPr>
          <p:spPr bwMode="auto">
            <a:xfrm flipV="1">
              <a:off x="4392" y="266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C00C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3" name="Line 27"/>
            <p:cNvSpPr>
              <a:spLocks noChangeShapeType="1"/>
            </p:cNvSpPr>
            <p:nvPr/>
          </p:nvSpPr>
          <p:spPr bwMode="auto">
            <a:xfrm flipV="1">
              <a:off x="4632" y="271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C00C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4" name="Line 28"/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C00C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5" name="Line 29"/>
            <p:cNvSpPr>
              <a:spLocks noChangeShapeType="1"/>
            </p:cNvSpPr>
            <p:nvPr/>
          </p:nvSpPr>
          <p:spPr bwMode="auto">
            <a:xfrm flipV="1">
              <a:off x="3744" y="206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C00CD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8567F189-778B-2D45-A419-D3FB0D96A16C}"/>
              </a:ext>
            </a:extLst>
          </p:cNvPr>
          <p:cNvSpPr/>
          <p:nvPr/>
        </p:nvSpPr>
        <p:spPr>
          <a:xfrm>
            <a:off x="1011533" y="4550645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2D5A572-33AC-1043-93CE-EB27C94F0317}"/>
              </a:ext>
            </a:extLst>
          </p:cNvPr>
          <p:cNvSpPr/>
          <p:nvPr/>
        </p:nvSpPr>
        <p:spPr>
          <a:xfrm>
            <a:off x="3937553" y="5668538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E62C87-9F35-C34D-ABB2-CDFBA49E5341}"/>
              </a:ext>
            </a:extLst>
          </p:cNvPr>
          <p:cNvSpPr/>
          <p:nvPr/>
        </p:nvSpPr>
        <p:spPr>
          <a:xfrm>
            <a:off x="3447552" y="5666504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D2E1D41-5B68-8940-9DD2-C01DED5B7999}"/>
              </a:ext>
            </a:extLst>
          </p:cNvPr>
          <p:cNvSpPr/>
          <p:nvPr/>
        </p:nvSpPr>
        <p:spPr>
          <a:xfrm>
            <a:off x="2114414" y="6226020"/>
            <a:ext cx="348426" cy="348427"/>
          </a:xfrm>
          <a:prstGeom prst="ellipse">
            <a:avLst/>
          </a:prstGeom>
          <a:solidFill>
            <a:srgbClr val="FFDD78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3C7ADB1-5B95-8949-A12F-9CA02A5F9C65}"/>
              </a:ext>
            </a:extLst>
          </p:cNvPr>
          <p:cNvSpPr/>
          <p:nvPr/>
        </p:nvSpPr>
        <p:spPr>
          <a:xfrm>
            <a:off x="1156218" y="6226021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F51EB3F-CCC7-5F4C-87CA-9B65BCC91CAA}"/>
              </a:ext>
            </a:extLst>
          </p:cNvPr>
          <p:cNvSpPr/>
          <p:nvPr/>
        </p:nvSpPr>
        <p:spPr>
          <a:xfrm>
            <a:off x="4426174" y="5658419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BECB03-A641-8843-947E-E3B4BCBFD998}"/>
              </a:ext>
            </a:extLst>
          </p:cNvPr>
          <p:cNvSpPr/>
          <p:nvPr/>
        </p:nvSpPr>
        <p:spPr>
          <a:xfrm>
            <a:off x="1494793" y="4553575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5562600" cy="2362200"/>
          </a:xfrm>
        </p:spPr>
        <p:txBody>
          <a:bodyPr/>
          <a:lstStyle/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Likelihood weighting is good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All samples are used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The values of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downstream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variables are influenced by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upstream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evidence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019800" y="1371600"/>
            <a:ext cx="6172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Likelihood weighting still has weaknesses</a:t>
            </a:r>
            <a:endParaRPr lang="en-US" altLang="ja-JP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1800" dirty="0">
                <a:latin typeface="Calibri"/>
                <a:cs typeface="Calibri"/>
              </a:rPr>
              <a:t>The values of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upstream</a:t>
            </a:r>
            <a:r>
              <a:rPr lang="en-US" sz="1800" dirty="0">
                <a:latin typeface="Calibri"/>
                <a:cs typeface="Calibri"/>
              </a:rPr>
              <a:t> variables are unaffected by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downstream</a:t>
            </a:r>
            <a:r>
              <a:rPr lang="en-US" sz="1800" dirty="0">
                <a:latin typeface="Calibri"/>
                <a:cs typeface="Calibri"/>
              </a:rPr>
              <a:t> evidence</a:t>
            </a:r>
          </a:p>
          <a:p>
            <a:pPr lvl="2"/>
            <a:r>
              <a:rPr lang="en-US" sz="1400" dirty="0">
                <a:latin typeface="Calibri"/>
                <a:cs typeface="Calibri"/>
              </a:rPr>
              <a:t>E.g., suppose evidence is a video of a traffic accident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With evidence in </a:t>
            </a:r>
            <a:r>
              <a:rPr lang="en-US" sz="1800" i="1" dirty="0">
                <a:solidFill>
                  <a:srgbClr val="CC00CC"/>
                </a:solidFill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leaf nodes, weights will be </a:t>
            </a:r>
            <a:r>
              <a:rPr lang="en-US" sz="1800" dirty="0">
                <a:solidFill>
                  <a:srgbClr val="CC00CC"/>
                </a:solidFill>
                <a:latin typeface="Calibri"/>
                <a:cs typeface="Calibri"/>
              </a:rPr>
              <a:t>O(2</a:t>
            </a:r>
            <a:r>
              <a:rPr lang="en-US" sz="2400" baseline="30000" dirty="0">
                <a:solidFill>
                  <a:srgbClr val="CC00CC"/>
                </a:solidFill>
                <a:latin typeface="Calibri"/>
                <a:cs typeface="Calibri"/>
              </a:rPr>
              <a:t>-k</a:t>
            </a:r>
            <a:r>
              <a:rPr lang="en-US" sz="1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With high probability, one lucky sample will have much larger weight than the others, dominating the result</a:t>
            </a:r>
            <a:endParaRPr lang="en-US" sz="1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endParaRPr lang="en-US" sz="1800" dirty="0">
              <a:solidFill>
                <a:srgbClr val="CC00CC"/>
              </a:solidFill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We would like each variable to “see”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all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the evidence!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0DD269-CBDA-CB42-B6EA-7A1B6F27AC7C}"/>
              </a:ext>
            </a:extLst>
          </p:cNvPr>
          <p:cNvSpPr/>
          <p:nvPr/>
        </p:nvSpPr>
        <p:spPr>
          <a:xfrm>
            <a:off x="1703849" y="3996093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AC0D21-366B-F749-8F69-3432D4371BF6}"/>
              </a:ext>
            </a:extLst>
          </p:cNvPr>
          <p:cNvSpPr/>
          <p:nvPr/>
        </p:nvSpPr>
        <p:spPr>
          <a:xfrm>
            <a:off x="2958184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98D755-52CB-2C4B-B43C-0132C8C64C64}"/>
              </a:ext>
            </a:extLst>
          </p:cNvPr>
          <p:cNvSpPr/>
          <p:nvPr/>
        </p:nvSpPr>
        <p:spPr>
          <a:xfrm>
            <a:off x="2470387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BC779-0CCF-3344-BE91-578D55C66BA4}"/>
              </a:ext>
            </a:extLst>
          </p:cNvPr>
          <p:cNvSpPr/>
          <p:nvPr/>
        </p:nvSpPr>
        <p:spPr>
          <a:xfrm>
            <a:off x="1982590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A50425-362F-DA45-89D2-A6AE0E84C30F}"/>
              </a:ext>
            </a:extLst>
          </p:cNvPr>
          <p:cNvSpPr/>
          <p:nvPr/>
        </p:nvSpPr>
        <p:spPr>
          <a:xfrm>
            <a:off x="1494793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77F593-694A-6547-B80C-2A87FC4FE708}"/>
              </a:ext>
            </a:extLst>
          </p:cNvPr>
          <p:cNvSpPr/>
          <p:nvPr/>
        </p:nvSpPr>
        <p:spPr>
          <a:xfrm>
            <a:off x="1007631" y="4549140"/>
            <a:ext cx="348426" cy="348427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C0124-DD03-CB42-8D42-4B612E8F0A2A}"/>
              </a:ext>
            </a:extLst>
          </p:cNvPr>
          <p:cNvSpPr/>
          <p:nvPr/>
        </p:nvSpPr>
        <p:spPr>
          <a:xfrm>
            <a:off x="2470387" y="343861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53A7F3-88A8-8844-A358-7C058763D4DD}"/>
              </a:ext>
            </a:extLst>
          </p:cNvPr>
          <p:cNvSpPr/>
          <p:nvPr/>
        </p:nvSpPr>
        <p:spPr>
          <a:xfrm>
            <a:off x="1982590" y="343861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643FA5-AF60-C64E-8701-12DEC5D05FDE}"/>
              </a:ext>
            </a:extLst>
          </p:cNvPr>
          <p:cNvSpPr/>
          <p:nvPr/>
        </p:nvSpPr>
        <p:spPr>
          <a:xfrm>
            <a:off x="1494793" y="3438610"/>
            <a:ext cx="348426" cy="348427"/>
          </a:xfrm>
          <a:prstGeom prst="ellipse">
            <a:avLst/>
          </a:prstGeom>
          <a:solidFill>
            <a:srgbClr val="FF0000">
              <a:alpha val="54902"/>
            </a:srgbClr>
          </a:solidFill>
          <a:ln w="38100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CADB1A-F8DD-3543-BB06-8901FF77FE79}"/>
              </a:ext>
            </a:extLst>
          </p:cNvPr>
          <p:cNvCxnSpPr>
            <a:stCxn id="16" idx="4"/>
            <a:endCxn id="8" idx="1"/>
          </p:cNvCxnSpPr>
          <p:nvPr/>
        </p:nvCxnSpPr>
        <p:spPr>
          <a:xfrm>
            <a:off x="1669006" y="3787037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282CA-01D9-EC43-ADB6-EA9D909646E4}"/>
              </a:ext>
            </a:extLst>
          </p:cNvPr>
          <p:cNvCxnSpPr>
            <a:stCxn id="15" idx="4"/>
            <a:endCxn id="8" idx="0"/>
          </p:cNvCxnSpPr>
          <p:nvPr/>
        </p:nvCxnSpPr>
        <p:spPr>
          <a:xfrm flipH="1">
            <a:off x="1878062" y="3787037"/>
            <a:ext cx="27874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FB25E3-4603-DF49-BCBE-153F88069784}"/>
              </a:ext>
            </a:extLst>
          </p:cNvPr>
          <p:cNvCxnSpPr>
            <a:stCxn id="14" idx="3"/>
            <a:endCxn id="27" idx="0"/>
          </p:cNvCxnSpPr>
          <p:nvPr/>
        </p:nvCxnSpPr>
        <p:spPr>
          <a:xfrm flipH="1">
            <a:off x="2435545" y="3736011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9768F6-591A-A543-8FB7-C886B11688D9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1305031" y="4293494"/>
            <a:ext cx="449844" cy="30667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16950-1CAB-3B46-8E06-AAE3E9599675}"/>
              </a:ext>
            </a:extLst>
          </p:cNvPr>
          <p:cNvCxnSpPr>
            <a:stCxn id="8" idx="3"/>
            <a:endCxn id="12" idx="7"/>
          </p:cNvCxnSpPr>
          <p:nvPr/>
        </p:nvCxnSpPr>
        <p:spPr>
          <a:xfrm>
            <a:off x="1754875" y="4293494"/>
            <a:ext cx="37319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F8DA57-022C-E142-97DC-2F4B9088F7A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878062" y="4344519"/>
            <a:ext cx="27874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224E73-71DC-6745-94C8-DBFC11D2ED4E}"/>
              </a:ext>
            </a:extLst>
          </p:cNvPr>
          <p:cNvCxnSpPr>
            <a:stCxn id="27" idx="4"/>
            <a:endCxn id="10" idx="1"/>
          </p:cNvCxnSpPr>
          <p:nvPr/>
        </p:nvCxnSpPr>
        <p:spPr>
          <a:xfrm>
            <a:off x="2435545" y="4344519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DFA580-335C-7D4C-8314-CDA8C4373E42}"/>
              </a:ext>
            </a:extLst>
          </p:cNvPr>
          <p:cNvCxnSpPr>
            <a:stCxn id="27" idx="5"/>
          </p:cNvCxnSpPr>
          <p:nvPr/>
        </p:nvCxnSpPr>
        <p:spPr>
          <a:xfrm>
            <a:off x="2558732" y="4293494"/>
            <a:ext cx="431818" cy="29244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BEDBEAF-D3A6-BE46-8DA8-B0B257BE6723}"/>
              </a:ext>
            </a:extLst>
          </p:cNvPr>
          <p:cNvSpPr/>
          <p:nvPr/>
        </p:nvSpPr>
        <p:spPr>
          <a:xfrm>
            <a:off x="2261331" y="3996093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4F41C4-32F6-B549-B634-19BE5029C084}"/>
              </a:ext>
            </a:extLst>
          </p:cNvPr>
          <p:cNvCxnSpPr>
            <a:stCxn id="27" idx="4"/>
            <a:endCxn id="11" idx="7"/>
          </p:cNvCxnSpPr>
          <p:nvPr/>
        </p:nvCxnSpPr>
        <p:spPr>
          <a:xfrm flipH="1">
            <a:off x="2279991" y="4344519"/>
            <a:ext cx="155554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873034E-6631-FE4F-9602-645841B1FA03}"/>
              </a:ext>
            </a:extLst>
          </p:cNvPr>
          <p:cNvSpPr/>
          <p:nvPr/>
        </p:nvSpPr>
        <p:spPr>
          <a:xfrm>
            <a:off x="3515667" y="343861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5110C1-754D-984C-9C02-91D7873E3B35}"/>
              </a:ext>
            </a:extLst>
          </p:cNvPr>
          <p:cNvSpPr/>
          <p:nvPr/>
        </p:nvSpPr>
        <p:spPr>
          <a:xfrm>
            <a:off x="4770002" y="3996093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919E18-04A7-7F45-9C71-33A04BA2EF76}"/>
              </a:ext>
            </a:extLst>
          </p:cNvPr>
          <p:cNvSpPr/>
          <p:nvPr/>
        </p:nvSpPr>
        <p:spPr>
          <a:xfrm>
            <a:off x="4282205" y="3996093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718C8-39CA-B54E-ACCE-52FBDA8FACF9}"/>
              </a:ext>
            </a:extLst>
          </p:cNvPr>
          <p:cNvSpPr/>
          <p:nvPr/>
        </p:nvSpPr>
        <p:spPr>
          <a:xfrm>
            <a:off x="3794408" y="3996093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471A04-D3B3-A540-A952-ADA83B60C986}"/>
              </a:ext>
            </a:extLst>
          </p:cNvPr>
          <p:cNvSpPr/>
          <p:nvPr/>
        </p:nvSpPr>
        <p:spPr>
          <a:xfrm>
            <a:off x="3306611" y="3996093"/>
            <a:ext cx="348426" cy="348427"/>
          </a:xfrm>
          <a:prstGeom prst="ellipse">
            <a:avLst/>
          </a:prstGeom>
          <a:solidFill>
            <a:srgbClr val="FFFF00">
              <a:alpha val="54902"/>
            </a:srgbClr>
          </a:solidFill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091186-1799-E84D-A39F-C63FDFA6F315}"/>
              </a:ext>
            </a:extLst>
          </p:cNvPr>
          <p:cNvSpPr/>
          <p:nvPr/>
        </p:nvSpPr>
        <p:spPr>
          <a:xfrm>
            <a:off x="2818814" y="3996093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74A722-CA4F-A34F-9B90-1497360E5C0E}"/>
              </a:ext>
            </a:extLst>
          </p:cNvPr>
          <p:cNvSpPr/>
          <p:nvPr/>
        </p:nvSpPr>
        <p:spPr>
          <a:xfrm>
            <a:off x="4282205" y="288112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8E0DCE-C129-8342-A92E-3376A4565DB0}"/>
              </a:ext>
            </a:extLst>
          </p:cNvPr>
          <p:cNvSpPr/>
          <p:nvPr/>
        </p:nvSpPr>
        <p:spPr>
          <a:xfrm>
            <a:off x="3794408" y="2881128"/>
            <a:ext cx="348426" cy="348427"/>
          </a:xfrm>
          <a:prstGeom prst="ellipse">
            <a:avLst/>
          </a:prstGeom>
          <a:solidFill>
            <a:srgbClr val="FF0000">
              <a:alpha val="54902"/>
            </a:srgbClr>
          </a:solidFill>
          <a:ln w="38100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469833-8D58-3046-9929-9CB375927EC3}"/>
              </a:ext>
            </a:extLst>
          </p:cNvPr>
          <p:cNvSpPr/>
          <p:nvPr/>
        </p:nvSpPr>
        <p:spPr>
          <a:xfrm>
            <a:off x="3306611" y="2881128"/>
            <a:ext cx="348426" cy="348427"/>
          </a:xfrm>
          <a:prstGeom prst="ellipse">
            <a:avLst/>
          </a:prstGeom>
          <a:solidFill>
            <a:srgbClr val="FF0000">
              <a:alpha val="54902"/>
            </a:srgbClr>
          </a:solidFill>
          <a:ln w="38100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42AEC2-ECA6-F042-81FA-FB8B81D94789}"/>
              </a:ext>
            </a:extLst>
          </p:cNvPr>
          <p:cNvCxnSpPr>
            <a:stCxn id="37" idx="4"/>
            <a:endCxn id="29" idx="1"/>
          </p:cNvCxnSpPr>
          <p:nvPr/>
        </p:nvCxnSpPr>
        <p:spPr>
          <a:xfrm>
            <a:off x="3480824" y="3229555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D70D5E-24C4-7246-8617-7D929D01DC11}"/>
              </a:ext>
            </a:extLst>
          </p:cNvPr>
          <p:cNvCxnSpPr>
            <a:stCxn id="36" idx="4"/>
            <a:endCxn id="29" idx="0"/>
          </p:cNvCxnSpPr>
          <p:nvPr/>
        </p:nvCxnSpPr>
        <p:spPr>
          <a:xfrm flipH="1">
            <a:off x="3689880" y="3229555"/>
            <a:ext cx="27874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7F3B9A-6EB7-AB47-965E-483010488B55}"/>
              </a:ext>
            </a:extLst>
          </p:cNvPr>
          <p:cNvCxnSpPr>
            <a:stCxn id="35" idx="3"/>
            <a:endCxn id="46" idx="0"/>
          </p:cNvCxnSpPr>
          <p:nvPr/>
        </p:nvCxnSpPr>
        <p:spPr>
          <a:xfrm flipH="1">
            <a:off x="4247362" y="3178529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A18F9D-7373-224B-92B6-0236F1C2CA83}"/>
              </a:ext>
            </a:extLst>
          </p:cNvPr>
          <p:cNvCxnSpPr>
            <a:stCxn id="29" idx="3"/>
            <a:endCxn id="34" idx="7"/>
          </p:cNvCxnSpPr>
          <p:nvPr/>
        </p:nvCxnSpPr>
        <p:spPr>
          <a:xfrm flipH="1">
            <a:off x="3116214" y="3736011"/>
            <a:ext cx="450478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68C141-B1EB-7E4A-AD0F-8632E106D53C}"/>
              </a:ext>
            </a:extLst>
          </p:cNvPr>
          <p:cNvCxnSpPr>
            <a:stCxn id="29" idx="3"/>
            <a:endCxn id="33" idx="7"/>
          </p:cNvCxnSpPr>
          <p:nvPr/>
        </p:nvCxnSpPr>
        <p:spPr>
          <a:xfrm>
            <a:off x="3566692" y="3736011"/>
            <a:ext cx="37319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DA899-8016-944D-A6B8-4C7A66EFFED4}"/>
              </a:ext>
            </a:extLst>
          </p:cNvPr>
          <p:cNvCxnSpPr>
            <a:stCxn id="29" idx="4"/>
            <a:endCxn id="32" idx="0"/>
          </p:cNvCxnSpPr>
          <p:nvPr/>
        </p:nvCxnSpPr>
        <p:spPr>
          <a:xfrm>
            <a:off x="3689880" y="3787037"/>
            <a:ext cx="27874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C4F861-F31C-8E43-8182-F5D6E5643C66}"/>
              </a:ext>
            </a:extLst>
          </p:cNvPr>
          <p:cNvCxnSpPr>
            <a:stCxn id="46" idx="4"/>
            <a:endCxn id="31" idx="1"/>
          </p:cNvCxnSpPr>
          <p:nvPr/>
        </p:nvCxnSpPr>
        <p:spPr>
          <a:xfrm>
            <a:off x="4247362" y="3787037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791336-D271-144F-88B2-49047DEFF39B}"/>
              </a:ext>
            </a:extLst>
          </p:cNvPr>
          <p:cNvCxnSpPr>
            <a:stCxn id="46" idx="5"/>
          </p:cNvCxnSpPr>
          <p:nvPr/>
        </p:nvCxnSpPr>
        <p:spPr>
          <a:xfrm>
            <a:off x="4370550" y="3736011"/>
            <a:ext cx="431818" cy="29244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B2CF81F-1FB0-4943-82B5-83157A57BBEE}"/>
              </a:ext>
            </a:extLst>
          </p:cNvPr>
          <p:cNvSpPr/>
          <p:nvPr/>
        </p:nvSpPr>
        <p:spPr>
          <a:xfrm>
            <a:off x="4073149" y="343861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D7C1DB-8182-5946-8E7C-542CA1C49931}"/>
              </a:ext>
            </a:extLst>
          </p:cNvPr>
          <p:cNvCxnSpPr>
            <a:stCxn id="46" idx="4"/>
            <a:endCxn id="32" idx="7"/>
          </p:cNvCxnSpPr>
          <p:nvPr/>
        </p:nvCxnSpPr>
        <p:spPr>
          <a:xfrm flipH="1">
            <a:off x="4091809" y="3787037"/>
            <a:ext cx="155554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D054B87-31AB-5E4A-82D5-7C825B41C02B}"/>
              </a:ext>
            </a:extLst>
          </p:cNvPr>
          <p:cNvSpPr/>
          <p:nvPr/>
        </p:nvSpPr>
        <p:spPr>
          <a:xfrm>
            <a:off x="3655037" y="511105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9507A5-9169-5E4A-9F12-44AEB1A75490}"/>
              </a:ext>
            </a:extLst>
          </p:cNvPr>
          <p:cNvSpPr/>
          <p:nvPr/>
        </p:nvSpPr>
        <p:spPr>
          <a:xfrm>
            <a:off x="4909373" y="566854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0858DD6-C5AF-9B41-B9DE-D63CE1786148}"/>
              </a:ext>
            </a:extLst>
          </p:cNvPr>
          <p:cNvSpPr/>
          <p:nvPr/>
        </p:nvSpPr>
        <p:spPr>
          <a:xfrm>
            <a:off x="4422210" y="5664105"/>
            <a:ext cx="348426" cy="348427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B549B0-B900-AA4C-8B55-02B601E889ED}"/>
              </a:ext>
            </a:extLst>
          </p:cNvPr>
          <p:cNvSpPr/>
          <p:nvPr/>
        </p:nvSpPr>
        <p:spPr>
          <a:xfrm>
            <a:off x="3934413" y="5664105"/>
            <a:ext cx="348426" cy="348427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B15CE4-F399-3A42-AD13-56AF63362757}"/>
              </a:ext>
            </a:extLst>
          </p:cNvPr>
          <p:cNvSpPr/>
          <p:nvPr/>
        </p:nvSpPr>
        <p:spPr>
          <a:xfrm>
            <a:off x="3446616" y="5664105"/>
            <a:ext cx="348426" cy="348427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E1C0C7-A2D9-5E45-A833-1E8A368B5573}"/>
              </a:ext>
            </a:extLst>
          </p:cNvPr>
          <p:cNvSpPr/>
          <p:nvPr/>
        </p:nvSpPr>
        <p:spPr>
          <a:xfrm>
            <a:off x="2958184" y="566854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0516352-0E41-8C40-AE2A-C53CA82C78B5}"/>
              </a:ext>
            </a:extLst>
          </p:cNvPr>
          <p:cNvSpPr/>
          <p:nvPr/>
        </p:nvSpPr>
        <p:spPr>
          <a:xfrm>
            <a:off x="4421575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C192C-A81B-9D48-84C4-160F11612B7C}"/>
              </a:ext>
            </a:extLst>
          </p:cNvPr>
          <p:cNvSpPr/>
          <p:nvPr/>
        </p:nvSpPr>
        <p:spPr>
          <a:xfrm>
            <a:off x="3933778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7673C6-4549-264C-A58F-2BB78BD9DD46}"/>
              </a:ext>
            </a:extLst>
          </p:cNvPr>
          <p:cNvSpPr/>
          <p:nvPr/>
        </p:nvSpPr>
        <p:spPr>
          <a:xfrm>
            <a:off x="3445981" y="455357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D07D3A-99DB-8B43-95F4-5A63FDE0915E}"/>
              </a:ext>
            </a:extLst>
          </p:cNvPr>
          <p:cNvCxnSpPr>
            <a:stCxn id="56" idx="4"/>
            <a:endCxn id="48" idx="1"/>
          </p:cNvCxnSpPr>
          <p:nvPr/>
        </p:nvCxnSpPr>
        <p:spPr>
          <a:xfrm>
            <a:off x="3620195" y="4902002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4481C3-29F4-BF4E-B20C-8971B2D30243}"/>
              </a:ext>
            </a:extLst>
          </p:cNvPr>
          <p:cNvCxnSpPr>
            <a:stCxn id="55" idx="4"/>
            <a:endCxn id="48" idx="0"/>
          </p:cNvCxnSpPr>
          <p:nvPr/>
        </p:nvCxnSpPr>
        <p:spPr>
          <a:xfrm flipH="1">
            <a:off x="3829250" y="4902002"/>
            <a:ext cx="27874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DE9BD-A8FD-B34B-9E0A-16520578EC83}"/>
              </a:ext>
            </a:extLst>
          </p:cNvPr>
          <p:cNvCxnSpPr>
            <a:stCxn id="54" idx="3"/>
            <a:endCxn id="65" idx="0"/>
          </p:cNvCxnSpPr>
          <p:nvPr/>
        </p:nvCxnSpPr>
        <p:spPr>
          <a:xfrm flipH="1">
            <a:off x="4386733" y="4850976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6164F4-1D8A-D14E-842F-B27CB3956927}"/>
              </a:ext>
            </a:extLst>
          </p:cNvPr>
          <p:cNvCxnSpPr>
            <a:stCxn id="48" idx="3"/>
            <a:endCxn id="53" idx="7"/>
          </p:cNvCxnSpPr>
          <p:nvPr/>
        </p:nvCxnSpPr>
        <p:spPr>
          <a:xfrm flipH="1">
            <a:off x="3255585" y="5408458"/>
            <a:ext cx="450478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96290C-3B7C-504A-8232-6C7C55390999}"/>
              </a:ext>
            </a:extLst>
          </p:cNvPr>
          <p:cNvCxnSpPr>
            <a:stCxn id="48" idx="3"/>
            <a:endCxn id="52" idx="7"/>
          </p:cNvCxnSpPr>
          <p:nvPr/>
        </p:nvCxnSpPr>
        <p:spPr>
          <a:xfrm>
            <a:off x="3706063" y="5408459"/>
            <a:ext cx="37953" cy="30667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529AEE-0767-5242-B0CA-7FB5BD4048CF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3829250" y="5459485"/>
            <a:ext cx="279376" cy="20462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FA2DF3-282C-B845-99FB-40AA3540CB0F}"/>
              </a:ext>
            </a:extLst>
          </p:cNvPr>
          <p:cNvCxnSpPr>
            <a:stCxn id="65" idx="4"/>
            <a:endCxn id="50" idx="1"/>
          </p:cNvCxnSpPr>
          <p:nvPr/>
        </p:nvCxnSpPr>
        <p:spPr>
          <a:xfrm>
            <a:off x="4386733" y="5459485"/>
            <a:ext cx="86503" cy="25564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317258-BA1D-B542-8C95-EAEA5A7FA4F9}"/>
              </a:ext>
            </a:extLst>
          </p:cNvPr>
          <p:cNvCxnSpPr>
            <a:stCxn id="65" idx="5"/>
          </p:cNvCxnSpPr>
          <p:nvPr/>
        </p:nvCxnSpPr>
        <p:spPr>
          <a:xfrm>
            <a:off x="4509920" y="5408458"/>
            <a:ext cx="431818" cy="29244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CEDDD6-4670-F94A-B661-B005389124F4}"/>
              </a:ext>
            </a:extLst>
          </p:cNvPr>
          <p:cNvSpPr/>
          <p:nvPr/>
        </p:nvSpPr>
        <p:spPr>
          <a:xfrm>
            <a:off x="4212520" y="511105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05FD34-23DA-3143-8809-77797C21198E}"/>
              </a:ext>
            </a:extLst>
          </p:cNvPr>
          <p:cNvCxnSpPr>
            <a:stCxn id="65" idx="4"/>
            <a:endCxn id="51" idx="7"/>
          </p:cNvCxnSpPr>
          <p:nvPr/>
        </p:nvCxnSpPr>
        <p:spPr>
          <a:xfrm flipH="1">
            <a:off x="4231813" y="5459485"/>
            <a:ext cx="154920" cy="25564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ABBEAFE-0F8F-614C-A5D0-BC673586C62D}"/>
              </a:ext>
            </a:extLst>
          </p:cNvPr>
          <p:cNvSpPr/>
          <p:nvPr/>
        </p:nvSpPr>
        <p:spPr>
          <a:xfrm>
            <a:off x="1843220" y="566854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DFB365-B60A-2C49-9C98-018FD3725ABC}"/>
              </a:ext>
            </a:extLst>
          </p:cNvPr>
          <p:cNvSpPr/>
          <p:nvPr/>
        </p:nvSpPr>
        <p:spPr>
          <a:xfrm>
            <a:off x="3097555" y="6226022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2C3D694-83EA-C345-B5A9-5BF2E9D2B7D4}"/>
              </a:ext>
            </a:extLst>
          </p:cNvPr>
          <p:cNvSpPr/>
          <p:nvPr/>
        </p:nvSpPr>
        <p:spPr>
          <a:xfrm>
            <a:off x="2609758" y="6226022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D63661D-D379-D042-9188-FEDEAD22780F}"/>
              </a:ext>
            </a:extLst>
          </p:cNvPr>
          <p:cNvSpPr/>
          <p:nvPr/>
        </p:nvSpPr>
        <p:spPr>
          <a:xfrm>
            <a:off x="2122596" y="6221587"/>
            <a:ext cx="348426" cy="348427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A0D7AE-1F92-E241-817A-D4B35034DA43}"/>
              </a:ext>
            </a:extLst>
          </p:cNvPr>
          <p:cNvSpPr/>
          <p:nvPr/>
        </p:nvSpPr>
        <p:spPr>
          <a:xfrm>
            <a:off x="1634164" y="6226022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22DF27E-A0B9-0048-95BA-2066C740386C}"/>
              </a:ext>
            </a:extLst>
          </p:cNvPr>
          <p:cNvSpPr/>
          <p:nvPr/>
        </p:nvSpPr>
        <p:spPr>
          <a:xfrm>
            <a:off x="1147002" y="6221587"/>
            <a:ext cx="348426" cy="348427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A76EA9D-A7FB-3D4F-8CF2-D109DD5CDAEC}"/>
              </a:ext>
            </a:extLst>
          </p:cNvPr>
          <p:cNvSpPr/>
          <p:nvPr/>
        </p:nvSpPr>
        <p:spPr>
          <a:xfrm>
            <a:off x="2609758" y="511105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317878-C8A6-1845-BE2D-D92A354B70E3}"/>
              </a:ext>
            </a:extLst>
          </p:cNvPr>
          <p:cNvSpPr/>
          <p:nvPr/>
        </p:nvSpPr>
        <p:spPr>
          <a:xfrm>
            <a:off x="2121961" y="511105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5A7F3F-9F5C-C449-B9DE-A39644DE2C11}"/>
              </a:ext>
            </a:extLst>
          </p:cNvPr>
          <p:cNvSpPr/>
          <p:nvPr/>
        </p:nvSpPr>
        <p:spPr>
          <a:xfrm>
            <a:off x="1634164" y="511105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CB6EA3-9B2C-F745-A955-51CB75A9B98C}"/>
              </a:ext>
            </a:extLst>
          </p:cNvPr>
          <p:cNvCxnSpPr>
            <a:stCxn id="75" idx="4"/>
            <a:endCxn id="67" idx="1"/>
          </p:cNvCxnSpPr>
          <p:nvPr/>
        </p:nvCxnSpPr>
        <p:spPr>
          <a:xfrm>
            <a:off x="1808377" y="5459484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7FF437-DB50-7D43-9E5C-243E7C2FBA7A}"/>
              </a:ext>
            </a:extLst>
          </p:cNvPr>
          <p:cNvCxnSpPr>
            <a:stCxn id="74" idx="4"/>
            <a:endCxn id="67" idx="0"/>
          </p:cNvCxnSpPr>
          <p:nvPr/>
        </p:nvCxnSpPr>
        <p:spPr>
          <a:xfrm flipH="1">
            <a:off x="2017433" y="5459484"/>
            <a:ext cx="27874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0181A0-D43B-3C4F-B18E-6044E6780EC5}"/>
              </a:ext>
            </a:extLst>
          </p:cNvPr>
          <p:cNvCxnSpPr>
            <a:stCxn id="73" idx="3"/>
            <a:endCxn id="84" idx="0"/>
          </p:cNvCxnSpPr>
          <p:nvPr/>
        </p:nvCxnSpPr>
        <p:spPr>
          <a:xfrm flipH="1">
            <a:off x="2574915" y="5408458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462D820-9297-6041-9168-97FFF4B07C01}"/>
              </a:ext>
            </a:extLst>
          </p:cNvPr>
          <p:cNvCxnSpPr>
            <a:cxnSpLocks/>
            <a:stCxn id="67" idx="3"/>
            <a:endCxn id="72" idx="7"/>
          </p:cNvCxnSpPr>
          <p:nvPr/>
        </p:nvCxnSpPr>
        <p:spPr>
          <a:xfrm flipH="1">
            <a:off x="1444402" y="5965941"/>
            <a:ext cx="449844" cy="30667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9D6A6D-3EA9-E040-965F-B078D9D8CB17}"/>
              </a:ext>
            </a:extLst>
          </p:cNvPr>
          <p:cNvCxnSpPr>
            <a:stCxn id="67" idx="3"/>
            <a:endCxn id="71" idx="7"/>
          </p:cNvCxnSpPr>
          <p:nvPr/>
        </p:nvCxnSpPr>
        <p:spPr>
          <a:xfrm>
            <a:off x="1894245" y="5965941"/>
            <a:ext cx="37319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036B3A-87C7-EE45-A4FC-8F1B292ACE1D}"/>
              </a:ext>
            </a:extLst>
          </p:cNvPr>
          <p:cNvCxnSpPr>
            <a:stCxn id="67" idx="4"/>
            <a:endCxn id="70" idx="0"/>
          </p:cNvCxnSpPr>
          <p:nvPr/>
        </p:nvCxnSpPr>
        <p:spPr>
          <a:xfrm>
            <a:off x="2017433" y="6016967"/>
            <a:ext cx="279376" cy="20462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423119-C5BC-D94A-8AAF-9D1BF5ECD44E}"/>
              </a:ext>
            </a:extLst>
          </p:cNvPr>
          <p:cNvCxnSpPr>
            <a:stCxn id="84" idx="4"/>
            <a:endCxn id="69" idx="1"/>
          </p:cNvCxnSpPr>
          <p:nvPr/>
        </p:nvCxnSpPr>
        <p:spPr>
          <a:xfrm>
            <a:off x="2574915" y="6016967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0CA28-6597-7A4B-AFCE-337129578C10}"/>
              </a:ext>
            </a:extLst>
          </p:cNvPr>
          <p:cNvCxnSpPr>
            <a:stCxn id="84" idx="5"/>
          </p:cNvCxnSpPr>
          <p:nvPr/>
        </p:nvCxnSpPr>
        <p:spPr>
          <a:xfrm>
            <a:off x="2698103" y="5965941"/>
            <a:ext cx="431818" cy="29244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3AACEA04-1174-7544-B640-2FBA4AA17EFC}"/>
              </a:ext>
            </a:extLst>
          </p:cNvPr>
          <p:cNvSpPr/>
          <p:nvPr/>
        </p:nvSpPr>
        <p:spPr>
          <a:xfrm>
            <a:off x="2400702" y="566854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E82018A-B512-BD4C-908F-EA384B4B2179}"/>
              </a:ext>
            </a:extLst>
          </p:cNvPr>
          <p:cNvCxnSpPr>
            <a:stCxn id="84" idx="4"/>
            <a:endCxn id="70" idx="7"/>
          </p:cNvCxnSpPr>
          <p:nvPr/>
        </p:nvCxnSpPr>
        <p:spPr>
          <a:xfrm flipH="1">
            <a:off x="2419996" y="6016967"/>
            <a:ext cx="154919" cy="25564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25BED57-91DD-BE40-88E2-C89AD772E539}"/>
              </a:ext>
            </a:extLst>
          </p:cNvPr>
          <p:cNvSpPr/>
          <p:nvPr/>
        </p:nvSpPr>
        <p:spPr>
          <a:xfrm>
            <a:off x="3167240" y="511105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2B8A9CB-2BB9-CA4E-9912-FAFA14F5320E}"/>
              </a:ext>
            </a:extLst>
          </p:cNvPr>
          <p:cNvSpPr/>
          <p:nvPr/>
        </p:nvSpPr>
        <p:spPr>
          <a:xfrm>
            <a:off x="2958184" y="3438610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F196E7-27AB-1340-944E-59CBE0526110}"/>
              </a:ext>
            </a:extLst>
          </p:cNvPr>
          <p:cNvCxnSpPr>
            <a:stCxn id="37" idx="3"/>
            <a:endCxn id="87" idx="7"/>
          </p:cNvCxnSpPr>
          <p:nvPr/>
        </p:nvCxnSpPr>
        <p:spPr>
          <a:xfrm flipH="1">
            <a:off x="3255585" y="3178529"/>
            <a:ext cx="102051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7784A7-E7F3-404C-8476-320D98648E31}"/>
              </a:ext>
            </a:extLst>
          </p:cNvPr>
          <p:cNvCxnSpPr>
            <a:stCxn id="34" idx="4"/>
            <a:endCxn id="9" idx="0"/>
          </p:cNvCxnSpPr>
          <p:nvPr/>
        </p:nvCxnSpPr>
        <p:spPr>
          <a:xfrm>
            <a:off x="2993027" y="4344519"/>
            <a:ext cx="13937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5F512B-AF2B-9F48-9C40-8F66D4FE75E9}"/>
              </a:ext>
            </a:extLst>
          </p:cNvPr>
          <p:cNvCxnSpPr>
            <a:stCxn id="32" idx="4"/>
            <a:endCxn id="56" idx="7"/>
          </p:cNvCxnSpPr>
          <p:nvPr/>
        </p:nvCxnSpPr>
        <p:spPr>
          <a:xfrm flipH="1">
            <a:off x="3743382" y="4344519"/>
            <a:ext cx="225239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0169C34-98C8-664D-8899-B5F58317D5A7}"/>
              </a:ext>
            </a:extLst>
          </p:cNvPr>
          <p:cNvCxnSpPr>
            <a:stCxn id="31" idx="4"/>
            <a:endCxn id="54" idx="0"/>
          </p:cNvCxnSpPr>
          <p:nvPr/>
        </p:nvCxnSpPr>
        <p:spPr>
          <a:xfrm>
            <a:off x="4456418" y="4344519"/>
            <a:ext cx="139371" cy="2090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128A7D2-D9FF-284A-9188-59C2ADA274CA}"/>
              </a:ext>
            </a:extLst>
          </p:cNvPr>
          <p:cNvCxnSpPr>
            <a:stCxn id="9" idx="3"/>
            <a:endCxn id="73" idx="7"/>
          </p:cNvCxnSpPr>
          <p:nvPr/>
        </p:nvCxnSpPr>
        <p:spPr>
          <a:xfrm flipH="1">
            <a:off x="2907159" y="4850976"/>
            <a:ext cx="102051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9C228C-02C6-C040-B17F-923929DA59D4}"/>
              </a:ext>
            </a:extLst>
          </p:cNvPr>
          <p:cNvCxnSpPr>
            <a:stCxn id="11" idx="5"/>
            <a:endCxn id="73" idx="1"/>
          </p:cNvCxnSpPr>
          <p:nvPr/>
        </p:nvCxnSpPr>
        <p:spPr>
          <a:xfrm>
            <a:off x="2279991" y="4850976"/>
            <a:ext cx="380793" cy="31110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7F9B0-AA11-A54E-B3DD-21BA9665BBDB}"/>
              </a:ext>
            </a:extLst>
          </p:cNvPr>
          <p:cNvCxnSpPr>
            <a:stCxn id="86" idx="3"/>
            <a:endCxn id="53" idx="0"/>
          </p:cNvCxnSpPr>
          <p:nvPr/>
        </p:nvCxnSpPr>
        <p:spPr>
          <a:xfrm flipH="1">
            <a:off x="3132398" y="5408458"/>
            <a:ext cx="85868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62F25C-4667-5B4B-A637-A7BA141E8CE8}"/>
              </a:ext>
            </a:extLst>
          </p:cNvPr>
          <p:cNvCxnSpPr>
            <a:stCxn id="56" idx="3"/>
            <a:endCxn id="86" idx="0"/>
          </p:cNvCxnSpPr>
          <p:nvPr/>
        </p:nvCxnSpPr>
        <p:spPr>
          <a:xfrm flipH="1">
            <a:off x="3341453" y="4850976"/>
            <a:ext cx="155554" cy="260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CB247F-9080-0344-ACA4-C28412E8B963}"/>
              </a:ext>
            </a:extLst>
          </p:cNvPr>
          <p:cNvCxnSpPr>
            <a:stCxn id="33" idx="4"/>
            <a:endCxn id="86" idx="0"/>
          </p:cNvCxnSpPr>
          <p:nvPr/>
        </p:nvCxnSpPr>
        <p:spPr>
          <a:xfrm flipH="1">
            <a:off x="3341453" y="4344519"/>
            <a:ext cx="139371" cy="76653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DAEEEF-0A9A-3A49-AA63-B1FFC6E8C408}"/>
              </a:ext>
            </a:extLst>
          </p:cNvPr>
          <p:cNvCxnSpPr>
            <a:stCxn id="86" idx="2"/>
            <a:endCxn id="73" idx="6"/>
          </p:cNvCxnSpPr>
          <p:nvPr/>
        </p:nvCxnSpPr>
        <p:spPr>
          <a:xfrm flipH="1">
            <a:off x="2958184" y="5285271"/>
            <a:ext cx="20905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637EF39B-E7E1-0047-B5AE-26FB07769AF0}"/>
              </a:ext>
            </a:extLst>
          </p:cNvPr>
          <p:cNvSpPr/>
          <p:nvPr/>
        </p:nvSpPr>
        <p:spPr>
          <a:xfrm>
            <a:off x="1703849" y="3996093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1273141-420A-D249-A9F2-0B1FFCDDFD57}"/>
              </a:ext>
            </a:extLst>
          </p:cNvPr>
          <p:cNvSpPr/>
          <p:nvPr/>
        </p:nvSpPr>
        <p:spPr>
          <a:xfrm>
            <a:off x="1982590" y="3438610"/>
            <a:ext cx="348426" cy="3484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EB33444-ADB5-4E47-8EA7-8A5DBF13DA75}"/>
              </a:ext>
            </a:extLst>
          </p:cNvPr>
          <p:cNvSpPr/>
          <p:nvPr/>
        </p:nvSpPr>
        <p:spPr>
          <a:xfrm>
            <a:off x="3515667" y="3438610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C6F134A-AF6D-3444-B733-DAA3F80D33A7}"/>
              </a:ext>
            </a:extLst>
          </p:cNvPr>
          <p:cNvSpPr/>
          <p:nvPr/>
        </p:nvSpPr>
        <p:spPr>
          <a:xfrm>
            <a:off x="3655037" y="5111058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E38FD4-8A34-F546-87EE-4515CC88B8C9}"/>
              </a:ext>
            </a:extLst>
          </p:cNvPr>
          <p:cNvSpPr/>
          <p:nvPr/>
        </p:nvSpPr>
        <p:spPr>
          <a:xfrm>
            <a:off x="3445981" y="4553575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C668931-560D-B640-B912-EDDB6927C69E}"/>
              </a:ext>
            </a:extLst>
          </p:cNvPr>
          <p:cNvSpPr/>
          <p:nvPr/>
        </p:nvSpPr>
        <p:spPr>
          <a:xfrm>
            <a:off x="4212520" y="5111058"/>
            <a:ext cx="348426" cy="3484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F3C9197-FA02-E149-875D-0035D8CAA36D}"/>
              </a:ext>
            </a:extLst>
          </p:cNvPr>
          <p:cNvSpPr/>
          <p:nvPr/>
        </p:nvSpPr>
        <p:spPr>
          <a:xfrm>
            <a:off x="1843220" y="5668540"/>
            <a:ext cx="348426" cy="3484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3231564-9A7A-B645-B648-DA25F8713D13}"/>
              </a:ext>
            </a:extLst>
          </p:cNvPr>
          <p:cNvSpPr/>
          <p:nvPr/>
        </p:nvSpPr>
        <p:spPr>
          <a:xfrm>
            <a:off x="2400702" y="5668540"/>
            <a:ext cx="348426" cy="348427"/>
          </a:xfrm>
          <a:prstGeom prst="ellipse">
            <a:avLst/>
          </a:prstGeom>
          <a:solidFill>
            <a:srgbClr val="FFDD78">
              <a:alpha val="87059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BAD760C-584C-0646-80E8-CFBBABFF2762}"/>
              </a:ext>
            </a:extLst>
          </p:cNvPr>
          <p:cNvSpPr/>
          <p:nvPr/>
        </p:nvSpPr>
        <p:spPr>
          <a:xfrm>
            <a:off x="3167240" y="5111058"/>
            <a:ext cx="348426" cy="348427"/>
          </a:xfrm>
          <a:prstGeom prst="ellipse">
            <a:avLst/>
          </a:prstGeom>
          <a:solidFill>
            <a:srgbClr val="FFDD78">
              <a:alpha val="87059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44F2D63-197C-BB49-8136-F2863152E478}"/>
              </a:ext>
            </a:extLst>
          </p:cNvPr>
          <p:cNvSpPr/>
          <p:nvPr/>
        </p:nvSpPr>
        <p:spPr>
          <a:xfrm>
            <a:off x="2958184" y="3438610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4BD9127-7C06-E746-B66C-58E89567246E}"/>
              </a:ext>
            </a:extLst>
          </p:cNvPr>
          <p:cNvSpPr/>
          <p:nvPr/>
        </p:nvSpPr>
        <p:spPr>
          <a:xfrm>
            <a:off x="2958184" y="4553575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251D67-817E-264F-BDC4-0240D7A89088}"/>
              </a:ext>
            </a:extLst>
          </p:cNvPr>
          <p:cNvSpPr/>
          <p:nvPr/>
        </p:nvSpPr>
        <p:spPr>
          <a:xfrm>
            <a:off x="1982590" y="4553575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20D5F69-0BB7-2243-9F3D-99D1BFB0FAB4}"/>
              </a:ext>
            </a:extLst>
          </p:cNvPr>
          <p:cNvSpPr/>
          <p:nvPr/>
        </p:nvSpPr>
        <p:spPr>
          <a:xfrm>
            <a:off x="2261331" y="3996093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A2AEDC2-9CB9-0948-AEC0-0C75DAE08E4B}"/>
              </a:ext>
            </a:extLst>
          </p:cNvPr>
          <p:cNvSpPr/>
          <p:nvPr/>
        </p:nvSpPr>
        <p:spPr>
          <a:xfrm>
            <a:off x="3794408" y="3996093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EDD81B9-ED32-A94B-8FF7-CE2412FEB329}"/>
              </a:ext>
            </a:extLst>
          </p:cNvPr>
          <p:cNvSpPr/>
          <p:nvPr/>
        </p:nvSpPr>
        <p:spPr>
          <a:xfrm>
            <a:off x="2818814" y="3996093"/>
            <a:ext cx="348426" cy="348427"/>
          </a:xfrm>
          <a:prstGeom prst="ellipse">
            <a:avLst/>
          </a:prstGeom>
          <a:solidFill>
            <a:srgbClr val="FFB1CE">
              <a:alpha val="74118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75E042-5467-F346-8438-D9E1E2E2F8B9}"/>
              </a:ext>
            </a:extLst>
          </p:cNvPr>
          <p:cNvSpPr/>
          <p:nvPr/>
        </p:nvSpPr>
        <p:spPr>
          <a:xfrm>
            <a:off x="4073149" y="3438610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6C1A45-AE59-A34D-B43E-A23ED65A1426}"/>
              </a:ext>
            </a:extLst>
          </p:cNvPr>
          <p:cNvSpPr/>
          <p:nvPr/>
        </p:nvSpPr>
        <p:spPr>
          <a:xfrm>
            <a:off x="4909373" y="5668540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4376310-E5A2-2A40-9933-902F7F6E68ED}"/>
              </a:ext>
            </a:extLst>
          </p:cNvPr>
          <p:cNvSpPr/>
          <p:nvPr/>
        </p:nvSpPr>
        <p:spPr>
          <a:xfrm>
            <a:off x="2958184" y="5668540"/>
            <a:ext cx="348426" cy="348427"/>
          </a:xfrm>
          <a:prstGeom prst="ellipse">
            <a:avLst/>
          </a:prstGeom>
          <a:solidFill>
            <a:srgbClr val="FFDD78">
              <a:alpha val="87059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93B5056-B9D3-234A-87E3-5267CAF9E36D}"/>
              </a:ext>
            </a:extLst>
          </p:cNvPr>
          <p:cNvSpPr/>
          <p:nvPr/>
        </p:nvSpPr>
        <p:spPr>
          <a:xfrm>
            <a:off x="4421575" y="4553575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A0D373-FD16-7E4A-9668-A9FFBACC973C}"/>
              </a:ext>
            </a:extLst>
          </p:cNvPr>
          <p:cNvSpPr/>
          <p:nvPr/>
        </p:nvSpPr>
        <p:spPr>
          <a:xfrm>
            <a:off x="3933778" y="4553575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268EFA-E748-474C-B42A-DD760CED28CF}"/>
              </a:ext>
            </a:extLst>
          </p:cNvPr>
          <p:cNvSpPr/>
          <p:nvPr/>
        </p:nvSpPr>
        <p:spPr>
          <a:xfrm>
            <a:off x="3097555" y="6226022"/>
            <a:ext cx="348426" cy="348427"/>
          </a:xfrm>
          <a:prstGeom prst="ellipse">
            <a:avLst/>
          </a:prstGeom>
          <a:solidFill>
            <a:srgbClr val="FFDD78">
              <a:alpha val="87059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8DE7679-978C-594C-AC90-B5ABB87909E7}"/>
              </a:ext>
            </a:extLst>
          </p:cNvPr>
          <p:cNvSpPr/>
          <p:nvPr/>
        </p:nvSpPr>
        <p:spPr>
          <a:xfrm>
            <a:off x="2609758" y="6226022"/>
            <a:ext cx="348426" cy="348427"/>
          </a:xfrm>
          <a:prstGeom prst="ellipse">
            <a:avLst/>
          </a:prstGeom>
          <a:solidFill>
            <a:srgbClr val="FFDD78">
              <a:alpha val="87059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106BC0F-EA3C-504A-A1D4-BBF0F80FCFF2}"/>
              </a:ext>
            </a:extLst>
          </p:cNvPr>
          <p:cNvSpPr/>
          <p:nvPr/>
        </p:nvSpPr>
        <p:spPr>
          <a:xfrm>
            <a:off x="1634164" y="6226022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08AD43-A327-7847-AB04-5D68B37032D3}"/>
              </a:ext>
            </a:extLst>
          </p:cNvPr>
          <p:cNvSpPr/>
          <p:nvPr/>
        </p:nvSpPr>
        <p:spPr>
          <a:xfrm>
            <a:off x="2609758" y="5111058"/>
            <a:ext cx="348426" cy="348427"/>
          </a:xfrm>
          <a:prstGeom prst="ellipse">
            <a:avLst/>
          </a:prstGeom>
          <a:solidFill>
            <a:srgbClr val="FFDD78">
              <a:alpha val="87059"/>
            </a:srgb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AD23C1A-015A-8449-A75F-916ECD82214A}"/>
              </a:ext>
            </a:extLst>
          </p:cNvPr>
          <p:cNvSpPr/>
          <p:nvPr/>
        </p:nvSpPr>
        <p:spPr>
          <a:xfrm>
            <a:off x="2121961" y="5111058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988E2ED-C604-4A42-9496-1EC1F1DF3062}"/>
              </a:ext>
            </a:extLst>
          </p:cNvPr>
          <p:cNvSpPr/>
          <p:nvPr/>
        </p:nvSpPr>
        <p:spPr>
          <a:xfrm>
            <a:off x="1634164" y="5111058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FFC3024-7B0D-E74F-B422-B8E69913962A}"/>
              </a:ext>
            </a:extLst>
          </p:cNvPr>
          <p:cNvSpPr/>
          <p:nvPr/>
        </p:nvSpPr>
        <p:spPr>
          <a:xfrm>
            <a:off x="2470387" y="4553575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29CB2B8-ABC9-A34D-8AF1-10183B81DC79}"/>
              </a:ext>
            </a:extLst>
          </p:cNvPr>
          <p:cNvSpPr/>
          <p:nvPr/>
        </p:nvSpPr>
        <p:spPr>
          <a:xfrm>
            <a:off x="2470387" y="3438610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4C70DB6-1972-4847-A3E9-4E429B4645A0}"/>
              </a:ext>
            </a:extLst>
          </p:cNvPr>
          <p:cNvSpPr/>
          <p:nvPr/>
        </p:nvSpPr>
        <p:spPr>
          <a:xfrm>
            <a:off x="4770002" y="3996093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77A5EC4-F225-EF46-B2F2-01A75B74F2E9}"/>
              </a:ext>
            </a:extLst>
          </p:cNvPr>
          <p:cNvSpPr/>
          <p:nvPr/>
        </p:nvSpPr>
        <p:spPr>
          <a:xfrm>
            <a:off x="4282205" y="3996093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0AE402D-EC49-6249-BD80-A3DFCC9AC68B}"/>
              </a:ext>
            </a:extLst>
          </p:cNvPr>
          <p:cNvSpPr/>
          <p:nvPr/>
        </p:nvSpPr>
        <p:spPr>
          <a:xfrm>
            <a:off x="4282205" y="2881128"/>
            <a:ext cx="348426" cy="348427"/>
          </a:xfrm>
          <a:prstGeom prst="ellipse">
            <a:avLst/>
          </a:prstGeom>
          <a:solidFill>
            <a:srgbClr val="D1D1F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BAEC578-6D56-854A-8859-4E6857779E08}"/>
              </a:ext>
            </a:extLst>
          </p:cNvPr>
          <p:cNvSpPr/>
          <p:nvPr/>
        </p:nvSpPr>
        <p:spPr>
          <a:xfrm>
            <a:off x="1011533" y="4553574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FF16C10-8BC6-8947-8E4B-776B0A6E9B83}"/>
              </a:ext>
            </a:extLst>
          </p:cNvPr>
          <p:cNvSpPr/>
          <p:nvPr/>
        </p:nvSpPr>
        <p:spPr>
          <a:xfrm>
            <a:off x="1155698" y="6228045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221C2D-EA0A-E744-AB56-A9FBB31924B0}"/>
              </a:ext>
            </a:extLst>
          </p:cNvPr>
          <p:cNvSpPr/>
          <p:nvPr/>
        </p:nvSpPr>
        <p:spPr>
          <a:xfrm>
            <a:off x="2116060" y="6226021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2774EEF-CEC4-E448-AE7E-08A17679D1E8}"/>
              </a:ext>
            </a:extLst>
          </p:cNvPr>
          <p:cNvSpPr/>
          <p:nvPr/>
        </p:nvSpPr>
        <p:spPr>
          <a:xfrm>
            <a:off x="3448250" y="5668539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5D3EFCF-A67A-434D-80B2-D0F196D7EAE5}"/>
              </a:ext>
            </a:extLst>
          </p:cNvPr>
          <p:cNvSpPr/>
          <p:nvPr/>
        </p:nvSpPr>
        <p:spPr>
          <a:xfrm>
            <a:off x="4424052" y="5659889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E8E3A50-9EC5-6E40-B5BD-AE07F0975566}"/>
              </a:ext>
            </a:extLst>
          </p:cNvPr>
          <p:cNvSpPr/>
          <p:nvPr/>
        </p:nvSpPr>
        <p:spPr>
          <a:xfrm>
            <a:off x="3938316" y="5668538"/>
            <a:ext cx="348426" cy="34842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10" grpId="0" animBg="1"/>
      <p:bldP spid="21" grpId="0"/>
      <p:bldP spid="13" grpId="0" animBg="1"/>
      <p:bldP spid="50" grpId="0" animBg="1"/>
      <p:bldP spid="51" grpId="0" animBg="1"/>
      <p:bldP spid="52" grpId="0" animBg="1"/>
      <p:bldP spid="70" grpId="0" animBg="1"/>
      <p:bldP spid="72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perform a random walk on a graph, following the arcs out of a node </a:t>
            </a:r>
            <a:r>
              <a:rPr lang="en-US" b="1" i="1" dirty="0"/>
              <a:t>uniformly at random</a:t>
            </a:r>
            <a:r>
              <a:rPr lang="en-US" dirty="0"/>
              <a:t>. In the infinite limit, what fraction of time do I spend at each node? </a:t>
            </a:r>
          </a:p>
          <a:p>
            <a:pPr lvl="1"/>
            <a:r>
              <a:rPr lang="en-US" dirty="0"/>
              <a:t>Consider these two examples: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219197" y="3886197"/>
            <a:ext cx="411473" cy="411473"/>
          </a:xfrm>
          <a:prstGeom prst="ellipse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752597" y="4876797"/>
            <a:ext cx="411473" cy="411473"/>
          </a:xfrm>
          <a:prstGeom prst="ellipse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9597" y="4876797"/>
            <a:ext cx="411473" cy="411473"/>
          </a:xfrm>
          <a:prstGeom prst="ellipse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Connector 8"/>
          <p:cNvCxnSpPr>
            <a:stCxn id="5" idx="3"/>
            <a:endCxn id="7" idx="7"/>
          </p:cNvCxnSpPr>
          <p:nvPr/>
        </p:nvCxnSpPr>
        <p:spPr>
          <a:xfrm flipH="1">
            <a:off x="960811" y="4237411"/>
            <a:ext cx="318645" cy="699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7" idx="6"/>
          </p:cNvCxnSpPr>
          <p:nvPr/>
        </p:nvCxnSpPr>
        <p:spPr>
          <a:xfrm flipH="1">
            <a:off x="1021070" y="5082534"/>
            <a:ext cx="73152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6" idx="1"/>
          </p:cNvCxnSpPr>
          <p:nvPr/>
        </p:nvCxnSpPr>
        <p:spPr>
          <a:xfrm>
            <a:off x="1570411" y="4237411"/>
            <a:ext cx="242445" cy="699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5029197" y="3886197"/>
            <a:ext cx="411473" cy="411473"/>
          </a:xfrm>
          <a:prstGeom prst="ellipse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62597" y="4876797"/>
            <a:ext cx="411473" cy="411473"/>
          </a:xfrm>
          <a:prstGeom prst="ellipse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419597" y="4876797"/>
            <a:ext cx="411473" cy="411473"/>
          </a:xfrm>
          <a:prstGeom prst="ellipse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0" name="Straight Connector 19"/>
          <p:cNvCxnSpPr>
            <a:stCxn id="17" idx="3"/>
            <a:endCxn id="19" idx="7"/>
          </p:cNvCxnSpPr>
          <p:nvPr/>
        </p:nvCxnSpPr>
        <p:spPr>
          <a:xfrm flipH="1">
            <a:off x="4770811" y="4237411"/>
            <a:ext cx="318645" cy="699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5"/>
            <a:endCxn id="18" idx="1"/>
          </p:cNvCxnSpPr>
          <p:nvPr/>
        </p:nvCxnSpPr>
        <p:spPr>
          <a:xfrm>
            <a:off x="5380411" y="4237411"/>
            <a:ext cx="242445" cy="699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9" idx="4"/>
            <a:endCxn id="18" idx="4"/>
          </p:cNvCxnSpPr>
          <p:nvPr/>
        </p:nvCxnSpPr>
        <p:spPr>
          <a:xfrm rot="16200000" flipH="1">
            <a:off x="5196834" y="4716770"/>
            <a:ext cx="12700" cy="1143000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9" idx="6"/>
            <a:endCxn id="18" idx="2"/>
          </p:cNvCxnSpPr>
          <p:nvPr/>
        </p:nvCxnSpPr>
        <p:spPr>
          <a:xfrm>
            <a:off x="4831070" y="5082534"/>
            <a:ext cx="731527" cy="12700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800600"/>
            <a:ext cx="2551366" cy="1804680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Summing out from a product of factors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96012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Project the factors each way first, then sum the products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solidFill>
                  <a:srgbClr val="CC00CC"/>
                </a:solidFill>
              </a:rPr>
              <a:t>                  =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+ 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i="1" dirty="0">
                <a:solidFill>
                  <a:srgbClr val="CC00CC"/>
                </a:solidFill>
              </a:rPr>
              <a:t>                 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j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m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endParaRPr lang="en-US" sz="2400" dirty="0">
              <a:solidFill>
                <a:srgbClr val="CC00CC"/>
              </a:solidFill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0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0515600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5638800" cy="4373565"/>
          </a:xfrm>
        </p:spPr>
        <p:txBody>
          <a:bodyPr/>
          <a:lstStyle/>
          <a:p>
            <a:pPr marL="342882" lvl="2" indent="-342882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Query: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i="1" dirty="0" err="1">
                <a:solidFill>
                  <a:srgbClr val="CC00CC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b="1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endParaRPr lang="en-US" sz="2000" dirty="0">
              <a:solidFill>
                <a:srgbClr val="CC00CC"/>
              </a:solidFill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Start with initial factors: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Local CPTs (but instantiated by evidence)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For each hidden variable 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4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endParaRPr lang="en-US" sz="2000" i="1" baseline="-25000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Sum out </a:t>
            </a:r>
            <a:r>
              <a:rPr lang="en-US" sz="2000" i="1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r>
              <a:rPr lang="en-US" sz="2000" dirty="0">
                <a:ea typeface="ＭＳ Ｐゴシック" pitchFamily="34" charset="-128"/>
              </a:rPr>
              <a:t> from the product of all factors mentioning </a:t>
            </a:r>
            <a:r>
              <a:rPr lang="en-US" sz="2000" i="1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Join all remaining factors and normalize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33800"/>
            <a:ext cx="3053791" cy="154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81200"/>
            <a:ext cx="2252280" cy="1295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19" y="6019800"/>
            <a:ext cx="1307806" cy="411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6BDAA-F409-1746-B4A6-A22452808208}"/>
              </a:ext>
            </a:extLst>
          </p:cNvPr>
          <p:cNvSpPr txBox="1"/>
          <p:nvPr/>
        </p:nvSpPr>
        <p:spPr>
          <a:xfrm>
            <a:off x="9358860" y="5963722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α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635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</a:t>
            </a:r>
            <a:r>
              <a:rPr lang="en-US" i="1" dirty="0">
                <a:solidFill>
                  <a:srgbClr val="CC00CD"/>
                </a:solidFill>
              </a:rPr>
              <a:t>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0400" y="4179888"/>
            <a:ext cx="762000" cy="685800"/>
            <a:chOff x="3200400" y="4179888"/>
            <a:chExt cx="762000" cy="685800"/>
          </a:xfrm>
        </p:grpSpPr>
        <p:sp>
          <p:nvSpPr>
            <p:cNvPr id="26635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39" name="Picture 3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343400" y="4179888"/>
            <a:ext cx="762000" cy="685800"/>
            <a:chOff x="4343400" y="4179888"/>
            <a:chExt cx="762000" cy="685800"/>
          </a:xfrm>
        </p:grpSpPr>
        <p:sp>
          <p:nvSpPr>
            <p:cNvPr id="26636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0" name="Picture 3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alar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2362200"/>
            <a:ext cx="76962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     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27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14400" y="3733800"/>
            <a:ext cx="2057400" cy="1384995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endParaRPr lang="en-US" sz="2800" i="1" dirty="0">
              <a:solidFill>
                <a:srgbClr val="CC00CC"/>
              </a:solidFill>
            </a:endParaRP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3000" y="42672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548640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35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3" grpId="0" animBg="1"/>
      <p:bldP spid="26" grpId="0"/>
      <p:bldP spid="27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29709" name="AutoShape 22"/>
          <p:cNvSpPr>
            <a:spLocks noChangeArrowheads="1"/>
          </p:cNvSpPr>
          <p:nvPr/>
        </p:nvSpPr>
        <p:spPr bwMode="auto">
          <a:xfrm>
            <a:off x="7086600" y="5105400"/>
            <a:ext cx="1447800" cy="685800"/>
          </a:xfrm>
          <a:prstGeom prst="rightArrow">
            <a:avLst>
              <a:gd name="adj1" fmla="val 50000"/>
              <a:gd name="adj2" fmla="val 8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28" name="Picture 27" descr="alar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295400" y="1905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</a:t>
            </a:r>
            <a:r>
              <a:rPr lang="en-US" i="1" dirty="0">
                <a:solidFill>
                  <a:srgbClr val="CC00CD"/>
                </a:solidFill>
              </a:rPr>
              <a:t>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86200" y="2438400"/>
            <a:ext cx="762000" cy="685800"/>
            <a:chOff x="3200400" y="4179888"/>
            <a:chExt cx="762000" cy="68580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" name="Picture 3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5029200" y="2438400"/>
            <a:ext cx="762000" cy="685800"/>
            <a:chOff x="4343400" y="4179888"/>
            <a:chExt cx="762000" cy="685800"/>
          </a:xfrm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" name="Picture 3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1447800" y="2362200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B,E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2525712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122938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295400" y="445609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Finish with </a:t>
            </a:r>
            <a:r>
              <a:rPr lang="en-US" i="1" dirty="0">
                <a:solidFill>
                  <a:srgbClr val="CC00CD"/>
                </a:solidFill>
              </a:rPr>
              <a:t>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86200" y="5065693"/>
            <a:ext cx="762000" cy="685800"/>
            <a:chOff x="3200400" y="4179888"/>
            <a:chExt cx="762000" cy="685800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" name="Picture 3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/>
          <p:nvPr/>
        </p:nvSpPr>
        <p:spPr>
          <a:xfrm>
            <a:off x="1447800" y="4913293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24400" y="5153005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3617893"/>
            <a:ext cx="36576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9600" y="51816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853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nimBg="1"/>
      <p:bldP spid="27" grpId="0"/>
      <p:bldP spid="35" grpId="0"/>
      <p:bldP spid="36" grpId="0"/>
      <p:bldP spid="38" grpId="0"/>
      <p:bldP spid="42" grpId="0"/>
      <p:bldP spid="43" grpId="0"/>
      <p:bldP spid="44" grpId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Order matters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0287000" cy="4572000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90"/>
                </a:solidFill>
              </a:rPr>
              <a:t>Order the terms </a:t>
            </a:r>
            <a:r>
              <a:rPr lang="en-US" i="1" dirty="0">
                <a:solidFill>
                  <a:srgbClr val="CC00CD"/>
                </a:solidFill>
              </a:rPr>
              <a:t>Z, A, B C, D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z,a,b,c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2 variables (</a:t>
            </a:r>
            <a:r>
              <a:rPr lang="en-US" i="1" dirty="0">
                <a:solidFill>
                  <a:srgbClr val="CC00CD"/>
                </a:solidFill>
              </a:rPr>
              <a:t>D,Z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Order the terms </a:t>
            </a:r>
            <a:r>
              <a:rPr lang="en-US" i="1" dirty="0">
                <a:solidFill>
                  <a:srgbClr val="CC00CD"/>
                </a:solidFill>
              </a:rPr>
              <a:t>A, B C, D, Z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a,b,c,z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4 variables (</a:t>
            </a:r>
            <a:r>
              <a:rPr lang="en-US" i="1" dirty="0">
                <a:solidFill>
                  <a:srgbClr val="CC00CD"/>
                </a:solidFill>
              </a:rPr>
              <a:t>A,B,C,D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  <a:ea typeface="ＭＳ Ｐゴシック" pitchFamily="34" charset="-128"/>
              <a:cs typeface="Calibri" pitchFamily="34" charset="0"/>
            </a:endParaRPr>
          </a:p>
          <a:p>
            <a:pPr lvl="2"/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In general, with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 leaves, factor of size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3200" i="1" baseline="30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endParaRPr lang="en-US" sz="3200" i="1" baseline="30000" dirty="0">
              <a:solidFill>
                <a:srgbClr val="CC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48600" y="1219200"/>
            <a:ext cx="4163291" cy="1716157"/>
            <a:chOff x="4142509" y="1295400"/>
            <a:chExt cx="4163291" cy="1716157"/>
          </a:xfrm>
        </p:grpSpPr>
        <p:sp>
          <p:nvSpPr>
            <p:cNvPr id="86" name="Oval 85"/>
            <p:cNvSpPr/>
            <p:nvPr/>
          </p:nvSpPr>
          <p:spPr bwMode="auto">
            <a:xfrm>
              <a:off x="76477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11" idx="4"/>
              <a:endCxn id="34" idx="0"/>
            </p:cNvCxnSpPr>
            <p:nvPr/>
          </p:nvCxnSpPr>
          <p:spPr bwMode="auto">
            <a:xfrm>
              <a:off x="6168737" y="1849576"/>
              <a:ext cx="637309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4"/>
              <a:endCxn id="12" idx="7"/>
            </p:cNvCxnSpPr>
            <p:nvPr/>
          </p:nvCxnSpPr>
          <p:spPr bwMode="auto">
            <a:xfrm flipH="1">
              <a:off x="4704225" y="1849576"/>
              <a:ext cx="1464512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4"/>
              <a:endCxn id="13" idx="0"/>
            </p:cNvCxnSpPr>
            <p:nvPr/>
          </p:nvCxnSpPr>
          <p:spPr bwMode="auto">
            <a:xfrm flipH="1">
              <a:off x="5614555" y="1849576"/>
              <a:ext cx="554182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5839691" y="1295400"/>
              <a:ext cx="658091" cy="5541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42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85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11" idx="4"/>
              <a:endCxn id="86" idx="1"/>
            </p:cNvCxnSpPr>
            <p:nvPr/>
          </p:nvCxnSpPr>
          <p:spPr bwMode="auto">
            <a:xfrm>
              <a:off x="6168737" y="1849576"/>
              <a:ext cx="1575347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6477000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9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67888</TotalTime>
  <Words>2707</Words>
  <Application>Microsoft Macintosh PowerPoint</Application>
  <PresentationFormat>Widescreen</PresentationFormat>
  <Paragraphs>507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dan-berkeley-nlp-v1</vt:lpstr>
      <vt:lpstr>Variable elimination: The basic ideas</vt:lpstr>
      <vt:lpstr>Operation 1: Pointwise product</vt:lpstr>
      <vt:lpstr>Operation 2: Summing out a variable</vt:lpstr>
      <vt:lpstr>Summing out from a product of factors</vt:lpstr>
      <vt:lpstr>Variable Elimination</vt:lpstr>
      <vt:lpstr>Variable Elimination</vt:lpstr>
      <vt:lpstr>Example</vt:lpstr>
      <vt:lpstr>Example</vt:lpstr>
      <vt:lpstr>Order matters</vt:lpstr>
      <vt:lpstr>VE: Computational and Space Complexity</vt:lpstr>
      <vt:lpstr>Worst Case Complexity? Reduction from SAT</vt:lpstr>
      <vt:lpstr>Polytrees</vt:lpstr>
      <vt:lpstr>CS 188: Artificial Intelligence </vt:lpstr>
      <vt:lpstr>Sampling</vt:lpstr>
      <vt:lpstr>Example</vt:lpstr>
      <vt:lpstr>Sampling basics: discrete (categorical) distribution</vt:lpstr>
      <vt:lpstr>Sampling in Bayes Nets</vt:lpstr>
      <vt:lpstr>Prior Sampling</vt:lpstr>
      <vt:lpstr>Prior Sampling</vt:lpstr>
      <vt:lpstr>Prior Sampling</vt:lpstr>
      <vt:lpstr>Prior Sampling</vt:lpstr>
      <vt:lpstr>Example</vt:lpstr>
      <vt:lpstr>Rejection Sampling</vt:lpstr>
      <vt:lpstr>Rejection Sampling</vt:lpstr>
      <vt:lpstr>Rejection Sampling</vt:lpstr>
      <vt:lpstr>Likelihood Weighting</vt:lpstr>
      <vt:lpstr>Likelihood Weighting</vt:lpstr>
      <vt:lpstr>Likelihood Weighting</vt:lpstr>
      <vt:lpstr>Likelihood Weighting</vt:lpstr>
      <vt:lpstr>Likelihood Weighting</vt:lpstr>
      <vt:lpstr>Likelihood Weighting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3732</cp:revision>
  <cp:lastPrinted>2013-10-23T02:18:13Z</cp:lastPrinted>
  <dcterms:created xsi:type="dcterms:W3CDTF">2004-08-27T04:16:05Z</dcterms:created>
  <dcterms:modified xsi:type="dcterms:W3CDTF">2021-02-26T06:40:56Z</dcterms:modified>
</cp:coreProperties>
</file>